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1.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ink/ink1.xml" ContentType="application/inkml+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ink/ink2.xml" ContentType="application/inkml+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8"/>
  </p:notesMasterIdLst>
  <p:sldIdLst>
    <p:sldId id="256" r:id="rId2"/>
    <p:sldId id="393" r:id="rId3"/>
    <p:sldId id="296" r:id="rId4"/>
    <p:sldId id="297" r:id="rId5"/>
    <p:sldId id="299" r:id="rId6"/>
    <p:sldId id="300" r:id="rId7"/>
    <p:sldId id="395" r:id="rId8"/>
    <p:sldId id="302" r:id="rId9"/>
    <p:sldId id="303" r:id="rId10"/>
    <p:sldId id="304" r:id="rId11"/>
    <p:sldId id="305" r:id="rId12"/>
    <p:sldId id="306" r:id="rId13"/>
    <p:sldId id="394" r:id="rId14"/>
    <p:sldId id="308" r:id="rId15"/>
    <p:sldId id="309" r:id="rId16"/>
    <p:sldId id="310" r:id="rId17"/>
    <p:sldId id="311" r:id="rId18"/>
    <p:sldId id="396" r:id="rId19"/>
    <p:sldId id="313" r:id="rId20"/>
    <p:sldId id="314" r:id="rId21"/>
    <p:sldId id="315" r:id="rId22"/>
    <p:sldId id="316" r:id="rId23"/>
    <p:sldId id="317" r:id="rId24"/>
    <p:sldId id="318" r:id="rId25"/>
    <p:sldId id="319" r:id="rId26"/>
    <p:sldId id="397" r:id="rId27"/>
    <p:sldId id="320" r:id="rId28"/>
    <p:sldId id="321" r:id="rId29"/>
    <p:sldId id="322" r:id="rId30"/>
    <p:sldId id="323" r:id="rId31"/>
    <p:sldId id="324" r:id="rId32"/>
    <p:sldId id="398" r:id="rId33"/>
    <p:sldId id="325" r:id="rId34"/>
    <p:sldId id="326" r:id="rId35"/>
    <p:sldId id="327" r:id="rId36"/>
    <p:sldId id="328" r:id="rId37"/>
    <p:sldId id="329" r:id="rId38"/>
    <p:sldId id="330" r:id="rId39"/>
    <p:sldId id="399" r:id="rId40"/>
    <p:sldId id="331" r:id="rId41"/>
    <p:sldId id="332" r:id="rId42"/>
    <p:sldId id="333" r:id="rId43"/>
    <p:sldId id="334" r:id="rId44"/>
    <p:sldId id="335" r:id="rId45"/>
    <p:sldId id="336" r:id="rId46"/>
    <p:sldId id="400" r:id="rId47"/>
    <p:sldId id="337" r:id="rId48"/>
    <p:sldId id="338" r:id="rId49"/>
    <p:sldId id="339" r:id="rId50"/>
    <p:sldId id="340" r:id="rId51"/>
    <p:sldId id="341" r:id="rId52"/>
    <p:sldId id="342" r:id="rId53"/>
    <p:sldId id="343" r:id="rId54"/>
    <p:sldId id="401" r:id="rId55"/>
    <p:sldId id="344" r:id="rId56"/>
    <p:sldId id="345" r:id="rId57"/>
    <p:sldId id="346" r:id="rId58"/>
    <p:sldId id="347" r:id="rId59"/>
    <p:sldId id="348" r:id="rId60"/>
    <p:sldId id="349" r:id="rId61"/>
    <p:sldId id="350" r:id="rId62"/>
    <p:sldId id="402" r:id="rId63"/>
    <p:sldId id="351" r:id="rId64"/>
    <p:sldId id="353" r:id="rId65"/>
    <p:sldId id="354" r:id="rId66"/>
    <p:sldId id="355" r:id="rId67"/>
    <p:sldId id="356" r:id="rId68"/>
    <p:sldId id="357" r:id="rId69"/>
    <p:sldId id="403" r:id="rId70"/>
    <p:sldId id="358" r:id="rId71"/>
    <p:sldId id="359" r:id="rId72"/>
    <p:sldId id="360" r:id="rId73"/>
    <p:sldId id="361" r:id="rId74"/>
    <p:sldId id="362" r:id="rId75"/>
    <p:sldId id="363" r:id="rId76"/>
    <p:sldId id="404" r:id="rId77"/>
    <p:sldId id="584" r:id="rId78"/>
    <p:sldId id="364" r:id="rId79"/>
    <p:sldId id="365" r:id="rId80"/>
    <p:sldId id="366" r:id="rId81"/>
    <p:sldId id="405" r:id="rId82"/>
    <p:sldId id="257" r:id="rId83"/>
    <p:sldId id="282" r:id="rId84"/>
    <p:sldId id="406" r:id="rId85"/>
    <p:sldId id="407" r:id="rId86"/>
    <p:sldId id="367" r:id="rId87"/>
    <p:sldId id="368" r:id="rId88"/>
    <p:sldId id="369" r:id="rId89"/>
    <p:sldId id="408" r:id="rId90"/>
    <p:sldId id="370" r:id="rId91"/>
    <p:sldId id="371" r:id="rId92"/>
    <p:sldId id="372" r:id="rId93"/>
    <p:sldId id="373" r:id="rId94"/>
    <p:sldId id="409" r:id="rId95"/>
    <p:sldId id="374" r:id="rId96"/>
    <p:sldId id="375" r:id="rId97"/>
    <p:sldId id="376" r:id="rId98"/>
    <p:sldId id="377" r:id="rId99"/>
    <p:sldId id="378" r:id="rId100"/>
    <p:sldId id="379" r:id="rId101"/>
    <p:sldId id="380" r:id="rId102"/>
    <p:sldId id="410" r:id="rId103"/>
    <p:sldId id="381" r:id="rId104"/>
    <p:sldId id="382" r:id="rId105"/>
    <p:sldId id="383" r:id="rId106"/>
    <p:sldId id="384" r:id="rId107"/>
    <p:sldId id="385" r:id="rId108"/>
    <p:sldId id="411" r:id="rId109"/>
    <p:sldId id="386" r:id="rId110"/>
    <p:sldId id="387" r:id="rId111"/>
    <p:sldId id="388" r:id="rId112"/>
    <p:sldId id="389" r:id="rId113"/>
    <p:sldId id="390" r:id="rId114"/>
    <p:sldId id="391" r:id="rId115"/>
    <p:sldId id="392" r:id="rId116"/>
    <p:sldId id="412" r:id="rId1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63" userDrawn="1">
          <p15:clr>
            <a:srgbClr val="A4A3A4"/>
          </p15:clr>
        </p15:guide>
        <p15:guide id="3" orient="horz" pos="5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50B2"/>
    <a:srgbClr val="B1C400"/>
    <a:srgbClr val="517DE1"/>
    <a:srgbClr val="DCF000"/>
    <a:srgbClr val="B5DAFF"/>
    <a:srgbClr val="ECFF33"/>
    <a:srgbClr val="F3FF85"/>
    <a:srgbClr val="527EE2"/>
    <a:srgbClr val="2A5BFD"/>
    <a:srgbClr val="95F1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30" autoAdjust="0"/>
    <p:restoredTop sz="94660"/>
  </p:normalViewPr>
  <p:slideViewPr>
    <p:cSldViewPr snapToGrid="0" showGuides="1">
      <p:cViewPr varScale="1">
        <p:scale>
          <a:sx n="82" d="100"/>
          <a:sy n="82" d="100"/>
        </p:scale>
        <p:origin x="538" y="58"/>
      </p:cViewPr>
      <p:guideLst>
        <p:guide orient="horz" pos="2137"/>
        <p:guide pos="3863"/>
        <p:guide orient="horz" pos="5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8T01:06:16.478"/>
    </inkml:context>
    <inkml:brush xml:id="br0">
      <inkml:brushProperty name="width" value="0.05292" units="cm"/>
      <inkml:brushProperty name="height" value="0.05292" units="cm"/>
      <inkml:brushProperty name="color" value="#FF0000"/>
    </inkml:brush>
  </inkml:definitions>
  <inkml:trace contextRef="#ctx0" brushRef="#br0">653 13811 0,'0'0'124</inkml:trace>
</inkml:ink>
</file>

<file path=ppt/ink/ink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8T01:33:20.043"/>
    </inkml:context>
    <inkml:brush xml:id="br0">
      <inkml:brushProperty name="width" value="0.05292" units="cm"/>
      <inkml:brushProperty name="height" value="0.05292" units="cm"/>
      <inkml:brushProperty name="color" value="#FF0000"/>
    </inkml:brush>
  </inkml:definitions>
  <inkml:trace contextRef="#ctx0" brushRef="#br0">0 13000 0,'0'18'141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1CCAC6-33C9-4C40-863B-E2ED034E25FE}" type="datetimeFigureOut">
              <a:rPr lang="zh-CN" altLang="en-US" smtClean="0"/>
              <a:t>2022/9/26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96A5A4-5E60-4188-9550-D7BACD286243}" type="slidenum">
              <a:rPr lang="zh-CN" altLang="en-US" smtClean="0"/>
              <a:t>‹#›</a:t>
            </a:fld>
            <a:endParaRPr lang="zh-CN" altLang="en-US"/>
          </a:p>
        </p:txBody>
      </p:sp>
    </p:spTree>
    <p:extLst>
      <p:ext uri="{BB962C8B-B14F-4D97-AF65-F5344CB8AC3E}">
        <p14:creationId xmlns:p14="http://schemas.microsoft.com/office/powerpoint/2010/main" val="967897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4458BBC-0023-4FAE-9847-666CE2C208B3}" type="slidenum">
              <a:rPr lang="zh-CN" altLang="en-US" smtClean="0"/>
              <a:t>68</a:t>
            </a:fld>
            <a:endParaRPr lang="zh-CN" altLang="en-US"/>
          </a:p>
        </p:txBody>
      </p:sp>
    </p:spTree>
    <p:extLst>
      <p:ext uri="{BB962C8B-B14F-4D97-AF65-F5344CB8AC3E}">
        <p14:creationId xmlns:p14="http://schemas.microsoft.com/office/powerpoint/2010/main" val="7288020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A1F18DBD-82D6-4587-9445-3A3F5710BF1C}"/>
              </a:ext>
            </a:extLst>
          </p:cNvPr>
          <p:cNvSpPr/>
          <p:nvPr userDrawn="1"/>
        </p:nvSpPr>
        <p:spPr>
          <a:xfrm>
            <a:off x="-8240" y="0"/>
            <a:ext cx="12208480" cy="6858000"/>
          </a:xfrm>
          <a:prstGeom prst="rect">
            <a:avLst/>
          </a:prstGeom>
          <a:blipFill dpi="0" rotWithShape="1">
            <a:blip r:embed="rId3">
              <a:alphaModFix amt="27000"/>
              <a:extLst>
                <a:ext uri="{BEBA8EAE-BF5A-486C-A8C5-ECC9F3942E4B}">
                  <a14:imgProps xmlns:a14="http://schemas.microsoft.com/office/drawing/2010/main">
                    <a14:imgLayer r:embed="rId4">
                      <a14:imgEffect>
                        <a14:brightnessContrast bright="-15000"/>
                      </a14:imgEffect>
                    </a14:imgLayer>
                  </a14:imgProps>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dirty="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6" name="组合 15">
            <a:extLst>
              <a:ext uri="{FF2B5EF4-FFF2-40B4-BE49-F238E27FC236}">
                <a16:creationId xmlns:a16="http://schemas.microsoft.com/office/drawing/2014/main" id="{B86BE879-DF22-42A7-A7F4-16189C55CE98}"/>
              </a:ext>
            </a:extLst>
          </p:cNvPr>
          <p:cNvGrpSpPr/>
          <p:nvPr userDrawn="1"/>
        </p:nvGrpSpPr>
        <p:grpSpPr>
          <a:xfrm>
            <a:off x="39759" y="53578"/>
            <a:ext cx="12096001" cy="6750844"/>
            <a:chOff x="-1" y="-1"/>
            <a:chExt cx="12192001" cy="6858001"/>
          </a:xfrm>
        </p:grpSpPr>
        <p:sp>
          <p:nvSpPr>
            <p:cNvPr id="7" name="矩形: 圆角 6">
              <a:extLst>
                <a:ext uri="{FF2B5EF4-FFF2-40B4-BE49-F238E27FC236}">
                  <a16:creationId xmlns:a16="http://schemas.microsoft.com/office/drawing/2014/main" id="{7FFA2659-2D2B-42D1-8BD3-5769F32040E3}"/>
                </a:ext>
              </a:extLst>
            </p:cNvPr>
            <p:cNvSpPr/>
            <p:nvPr userDrawn="1"/>
          </p:nvSpPr>
          <p:spPr>
            <a:xfrm>
              <a:off x="0" y="0"/>
              <a:ext cx="12192000" cy="6858000"/>
            </a:xfrm>
            <a:prstGeom prst="roundRect">
              <a:avLst>
                <a:gd name="adj" fmla="val 2945"/>
              </a:avLst>
            </a:prstGeom>
            <a:noFill/>
            <a:ln>
              <a:solidFill>
                <a:srgbClr val="1950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弧形 7">
              <a:extLst>
                <a:ext uri="{FF2B5EF4-FFF2-40B4-BE49-F238E27FC236}">
                  <a16:creationId xmlns:a16="http://schemas.microsoft.com/office/drawing/2014/main" id="{000543A4-6429-4E31-8B37-80853080FE5D}"/>
                </a:ext>
              </a:extLst>
            </p:cNvPr>
            <p:cNvSpPr/>
            <p:nvPr userDrawn="1"/>
          </p:nvSpPr>
          <p:spPr>
            <a:xfrm rot="16200000">
              <a:off x="-13317" y="13317"/>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a:extLst>
                <a:ext uri="{FF2B5EF4-FFF2-40B4-BE49-F238E27FC236}">
                  <a16:creationId xmlns:a16="http://schemas.microsoft.com/office/drawing/2014/main" id="{26D227D3-ED13-4326-9DF0-8BBCEDF97418}"/>
                </a:ext>
              </a:extLst>
            </p:cNvPr>
            <p:cNvSpPr/>
            <p:nvPr userDrawn="1"/>
          </p:nvSpPr>
          <p:spPr>
            <a:xfrm rot="10800000">
              <a:off x="-1" y="6467383"/>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a:extLst>
                <a:ext uri="{FF2B5EF4-FFF2-40B4-BE49-F238E27FC236}">
                  <a16:creationId xmlns:a16="http://schemas.microsoft.com/office/drawing/2014/main" id="{5EC06313-90C9-4F57-A46B-EE721F1C3EE5}"/>
                </a:ext>
              </a:extLst>
            </p:cNvPr>
            <p:cNvSpPr/>
            <p:nvPr userDrawn="1"/>
          </p:nvSpPr>
          <p:spPr>
            <a:xfrm rot="5400000" flipH="1">
              <a:off x="11788065" y="1331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弧形 10">
              <a:extLst>
                <a:ext uri="{FF2B5EF4-FFF2-40B4-BE49-F238E27FC236}">
                  <a16:creationId xmlns:a16="http://schemas.microsoft.com/office/drawing/2014/main" id="{7A875A65-4E9C-44A3-819E-42CEAABAB3CC}"/>
                </a:ext>
              </a:extLst>
            </p:cNvPr>
            <p:cNvSpPr/>
            <p:nvPr userDrawn="1"/>
          </p:nvSpPr>
          <p:spPr>
            <a:xfrm rot="16200000" flipH="1" flipV="1">
              <a:off x="11788066" y="645406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3EE7358C-D982-4617-AEAE-FF56809135F8}"/>
                </a:ext>
              </a:extLst>
            </p:cNvPr>
            <p:cNvCxnSpPr/>
            <p:nvPr userDrawn="1"/>
          </p:nvCxnSpPr>
          <p:spPr>
            <a:xfrm>
              <a:off x="4832350" y="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A7FA3C80-131D-4019-B727-FE2F3BF9D8F8}"/>
                </a:ext>
              </a:extLst>
            </p:cNvPr>
            <p:cNvCxnSpPr/>
            <p:nvPr userDrawn="1"/>
          </p:nvCxnSpPr>
          <p:spPr>
            <a:xfrm>
              <a:off x="4832350" y="685800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grpSp>
      <p:sp>
        <p:nvSpPr>
          <p:cNvPr id="21" name="文本框 20">
            <a:extLst>
              <a:ext uri="{FF2B5EF4-FFF2-40B4-BE49-F238E27FC236}">
                <a16:creationId xmlns:a16="http://schemas.microsoft.com/office/drawing/2014/main" id="{052961B7-AE07-4832-863B-848E3E3338B1}"/>
              </a:ext>
            </a:extLst>
          </p:cNvPr>
          <p:cNvSpPr txBox="1"/>
          <p:nvPr userDrawn="1"/>
        </p:nvSpPr>
        <p:spPr>
          <a:xfrm>
            <a:off x="3389970" y="1744752"/>
            <a:ext cx="7067961" cy="1862048"/>
          </a:xfrm>
          <a:prstGeom prst="rect">
            <a:avLst/>
          </a:prstGeom>
          <a:noFill/>
        </p:spPr>
        <p:txBody>
          <a:bodyPr wrap="none" rtlCol="0">
            <a:spAutoFit/>
          </a:bodyPr>
          <a:lstStyle/>
          <a:p>
            <a:r>
              <a:rPr lang="zh-CN" altLang="en-US" sz="11500" b="0" cap="none" spc="0" dirty="0">
                <a:ln>
                  <a:noFill/>
                </a:ln>
                <a:solidFill>
                  <a:srgbClr val="B1C400"/>
                </a:solidFill>
                <a:effectLst/>
                <a:latin typeface="Bauhaus 93" panose="04030905020B02020C02" pitchFamily="82" charset="0"/>
                <a:ea typeface="Adobe Gothic Std B" panose="020B0800000000000000" pitchFamily="34" charset="-128"/>
              </a:rPr>
              <a:t>第</a:t>
            </a:r>
            <a:r>
              <a:rPr lang="en-US" altLang="zh-CN" sz="11500" b="0" cap="none" spc="0" dirty="0">
                <a:ln>
                  <a:noFill/>
                </a:ln>
                <a:solidFill>
                  <a:srgbClr val="B1C400"/>
                </a:solidFill>
                <a:effectLst/>
                <a:latin typeface="Bauhaus 93" panose="04030905020B02020C02" pitchFamily="82" charset="0"/>
                <a:ea typeface="Adobe Gothic Std B" panose="020B0800000000000000" pitchFamily="34" charset="-128"/>
              </a:rPr>
              <a:t>2</a:t>
            </a:r>
            <a:r>
              <a:rPr lang="zh-CN" altLang="en-US" sz="11500" b="0" cap="none" spc="0" dirty="0">
                <a:ln>
                  <a:noFill/>
                </a:ln>
                <a:solidFill>
                  <a:srgbClr val="B1C400"/>
                </a:solidFill>
                <a:effectLst/>
                <a:latin typeface="Bauhaus 93" panose="04030905020B02020C02" pitchFamily="82" charset="0"/>
                <a:ea typeface="Adobe Gothic Std B" panose="020B0800000000000000" pitchFamily="34" charset="-128"/>
              </a:rPr>
              <a:t>次课程</a:t>
            </a:r>
            <a:endParaRPr lang="zh-CN" altLang="en-US" sz="11500" b="0" cap="none" spc="0" dirty="0">
              <a:ln>
                <a:noFill/>
              </a:ln>
              <a:solidFill>
                <a:srgbClr val="B1C400"/>
              </a:solidFill>
              <a:effectLst/>
              <a:latin typeface="Bauhaus 93" panose="04030905020B02020C02" pitchFamily="82" charset="0"/>
            </a:endParaRPr>
          </a:p>
        </p:txBody>
      </p:sp>
      <p:sp>
        <p:nvSpPr>
          <p:cNvPr id="22" name="文本框 21">
            <a:extLst>
              <a:ext uri="{FF2B5EF4-FFF2-40B4-BE49-F238E27FC236}">
                <a16:creationId xmlns:a16="http://schemas.microsoft.com/office/drawing/2014/main" id="{78AE8561-6270-4561-8836-9AC4217D50B7}"/>
              </a:ext>
            </a:extLst>
          </p:cNvPr>
          <p:cNvSpPr txBox="1"/>
          <p:nvPr userDrawn="1"/>
        </p:nvSpPr>
        <p:spPr>
          <a:xfrm>
            <a:off x="3541453" y="3243290"/>
            <a:ext cx="2646878" cy="1569660"/>
          </a:xfrm>
          <a:prstGeom prst="rect">
            <a:avLst/>
          </a:prstGeom>
          <a:noFill/>
        </p:spPr>
        <p:txBody>
          <a:bodyPr wrap="none" rtlCol="0">
            <a:spAutoFit/>
          </a:bodyPr>
          <a:lstStyle/>
          <a:p>
            <a:r>
              <a:rPr lang="zh-CN" altLang="en-US" sz="9600" b="1" cap="none" spc="0" dirty="0">
                <a:ln>
                  <a:noFill/>
                </a:ln>
                <a:solidFill>
                  <a:srgbClr val="B1C400"/>
                </a:solidFill>
                <a:effectLst/>
                <a:latin typeface="+mj-ea"/>
                <a:ea typeface="+mj-ea"/>
              </a:rPr>
              <a:t>函数</a:t>
            </a:r>
          </a:p>
        </p:txBody>
      </p:sp>
      <p:sp>
        <p:nvSpPr>
          <p:cNvPr id="19" name="文本框 18">
            <a:extLst>
              <a:ext uri="{FF2B5EF4-FFF2-40B4-BE49-F238E27FC236}">
                <a16:creationId xmlns:a16="http://schemas.microsoft.com/office/drawing/2014/main" id="{D902F019-C20E-482B-84C7-66B5B29C9F3A}"/>
              </a:ext>
            </a:extLst>
          </p:cNvPr>
          <p:cNvSpPr txBox="1"/>
          <p:nvPr userDrawn="1"/>
        </p:nvSpPr>
        <p:spPr>
          <a:xfrm>
            <a:off x="3355145" y="1718625"/>
            <a:ext cx="7067961" cy="1862048"/>
          </a:xfrm>
          <a:prstGeom prst="rect">
            <a:avLst/>
          </a:prstGeom>
          <a:noFill/>
        </p:spPr>
        <p:txBody>
          <a:bodyPr wrap="none" rtlCol="0">
            <a:spAutoFit/>
          </a:bodyPr>
          <a:lstStyle/>
          <a:p>
            <a:r>
              <a:rPr lang="zh-CN" altLang="en-US" sz="11500" b="0" cap="none" spc="0" dirty="0">
                <a:ln>
                  <a:noFill/>
                </a:ln>
                <a:solidFill>
                  <a:srgbClr val="1950B2"/>
                </a:solidFill>
                <a:effectLst/>
                <a:latin typeface="Bauhaus 93" panose="04030905020B02020C02" pitchFamily="82" charset="0"/>
                <a:ea typeface="Adobe Gothic Std B" panose="020B0800000000000000" pitchFamily="34" charset="-128"/>
              </a:rPr>
              <a:t>第</a:t>
            </a:r>
            <a:r>
              <a:rPr lang="en-US" altLang="zh-CN" sz="11500" b="0" cap="none" spc="0" dirty="0">
                <a:ln>
                  <a:noFill/>
                </a:ln>
                <a:solidFill>
                  <a:srgbClr val="1950B2"/>
                </a:solidFill>
                <a:effectLst/>
                <a:latin typeface="Bauhaus 93" panose="04030905020B02020C02" pitchFamily="82" charset="0"/>
                <a:ea typeface="Adobe Gothic Std B" panose="020B0800000000000000" pitchFamily="34" charset="-128"/>
              </a:rPr>
              <a:t>2</a:t>
            </a:r>
            <a:r>
              <a:rPr lang="zh-CN" altLang="en-US" sz="11500" b="0" cap="none" spc="0" dirty="0">
                <a:ln>
                  <a:noFill/>
                </a:ln>
                <a:solidFill>
                  <a:srgbClr val="1950B2"/>
                </a:solidFill>
                <a:effectLst/>
                <a:latin typeface="Bauhaus 93" panose="04030905020B02020C02" pitchFamily="82" charset="0"/>
                <a:ea typeface="Adobe Gothic Std B" panose="020B0800000000000000" pitchFamily="34" charset="-128"/>
              </a:rPr>
              <a:t>次课程</a:t>
            </a:r>
            <a:endParaRPr lang="zh-CN" altLang="en-US" sz="11500" b="0" cap="none" spc="0" dirty="0">
              <a:ln>
                <a:noFill/>
              </a:ln>
              <a:solidFill>
                <a:srgbClr val="1950B2"/>
              </a:solidFill>
              <a:effectLst/>
              <a:latin typeface="Bauhaus 93" panose="04030905020B02020C02" pitchFamily="82" charset="0"/>
            </a:endParaRPr>
          </a:p>
        </p:txBody>
      </p:sp>
      <p:sp>
        <p:nvSpPr>
          <p:cNvPr id="20" name="文本框 19">
            <a:extLst>
              <a:ext uri="{FF2B5EF4-FFF2-40B4-BE49-F238E27FC236}">
                <a16:creationId xmlns:a16="http://schemas.microsoft.com/office/drawing/2014/main" id="{F0F8AD9F-7E91-4828-B7EA-8A5E5F1E8A3F}"/>
              </a:ext>
            </a:extLst>
          </p:cNvPr>
          <p:cNvSpPr txBox="1"/>
          <p:nvPr userDrawn="1"/>
        </p:nvSpPr>
        <p:spPr>
          <a:xfrm>
            <a:off x="3506628" y="3217163"/>
            <a:ext cx="2646878" cy="1569660"/>
          </a:xfrm>
          <a:prstGeom prst="rect">
            <a:avLst/>
          </a:prstGeom>
          <a:noFill/>
        </p:spPr>
        <p:txBody>
          <a:bodyPr wrap="none" rtlCol="0">
            <a:spAutoFit/>
          </a:bodyPr>
          <a:lstStyle/>
          <a:p>
            <a:r>
              <a:rPr lang="zh-CN" altLang="en-US" sz="9600" b="1" cap="none" spc="0" dirty="0">
                <a:ln>
                  <a:noFill/>
                </a:ln>
                <a:solidFill>
                  <a:srgbClr val="1950B2"/>
                </a:solidFill>
                <a:effectLst/>
                <a:latin typeface="+mj-ea"/>
                <a:ea typeface="+mj-ea"/>
              </a:rPr>
              <a:t>函数</a:t>
            </a:r>
          </a:p>
        </p:txBody>
      </p:sp>
    </p:spTree>
    <p:extLst>
      <p:ext uri="{BB962C8B-B14F-4D97-AF65-F5344CB8AC3E}">
        <p14:creationId xmlns:p14="http://schemas.microsoft.com/office/powerpoint/2010/main" val="30377879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19" grpId="0"/>
      <p:bldP spid="20"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bg>
      <p:bgRef idx="1001">
        <a:schemeClr val="bg1"/>
      </p:bgRef>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EBA2B308-CF45-47AC-A9B5-B467A553CCC9}"/>
              </a:ext>
            </a:extLst>
          </p:cNvPr>
          <p:cNvSpPr/>
          <p:nvPr userDrawn="1"/>
        </p:nvSpPr>
        <p:spPr>
          <a:xfrm>
            <a:off x="-8240" y="0"/>
            <a:ext cx="12208480" cy="6858000"/>
          </a:xfrm>
          <a:prstGeom prst="rect">
            <a:avLst/>
          </a:prstGeom>
          <a:blipFill dpi="0" rotWithShape="1">
            <a:blip r:embed="rId2">
              <a:alphaModFix amt="27000"/>
              <a:extLst>
                <a:ext uri="{BEBA8EAE-BF5A-486C-A8C5-ECC9F3942E4B}">
                  <a14:imgProps xmlns:a14="http://schemas.microsoft.com/office/drawing/2010/main">
                    <a14:imgLayer r:embed="rId3">
                      <a14:imgEffect>
                        <a14:brightnessContrast bright="-15000"/>
                      </a14:imgEffect>
                    </a14:imgLayer>
                  </a14:imgProps>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dirty="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2" name="矩形 11">
            <a:extLst>
              <a:ext uri="{FF2B5EF4-FFF2-40B4-BE49-F238E27FC236}">
                <a16:creationId xmlns:a16="http://schemas.microsoft.com/office/drawing/2014/main" id="{AFD6B2BE-A772-4472-96B7-A9675BCCB4B3}"/>
              </a:ext>
            </a:extLst>
          </p:cNvPr>
          <p:cNvSpPr/>
          <p:nvPr userDrawn="1"/>
        </p:nvSpPr>
        <p:spPr>
          <a:xfrm>
            <a:off x="-8240" y="0"/>
            <a:ext cx="12208480" cy="6858000"/>
          </a:xfrm>
          <a:prstGeom prst="rect">
            <a:avLst/>
          </a:prstGeom>
          <a:blipFill dpi="0" rotWithShape="1">
            <a:blip r:embed="rId4">
              <a:alphaModFix amt="27000"/>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6" name="组合 15">
            <a:extLst>
              <a:ext uri="{FF2B5EF4-FFF2-40B4-BE49-F238E27FC236}">
                <a16:creationId xmlns:a16="http://schemas.microsoft.com/office/drawing/2014/main" id="{B86BE879-DF22-42A7-A7F4-16189C55CE98}"/>
              </a:ext>
            </a:extLst>
          </p:cNvPr>
          <p:cNvGrpSpPr/>
          <p:nvPr userDrawn="1"/>
        </p:nvGrpSpPr>
        <p:grpSpPr>
          <a:xfrm>
            <a:off x="39759" y="53578"/>
            <a:ext cx="12096001" cy="6750844"/>
            <a:chOff x="-1" y="-1"/>
            <a:chExt cx="12192001" cy="6858001"/>
          </a:xfrm>
        </p:grpSpPr>
        <p:sp>
          <p:nvSpPr>
            <p:cNvPr id="7" name="矩形: 圆角 6">
              <a:extLst>
                <a:ext uri="{FF2B5EF4-FFF2-40B4-BE49-F238E27FC236}">
                  <a16:creationId xmlns:a16="http://schemas.microsoft.com/office/drawing/2014/main" id="{7FFA2659-2D2B-42D1-8BD3-5769F32040E3}"/>
                </a:ext>
              </a:extLst>
            </p:cNvPr>
            <p:cNvSpPr/>
            <p:nvPr userDrawn="1"/>
          </p:nvSpPr>
          <p:spPr>
            <a:xfrm>
              <a:off x="0" y="0"/>
              <a:ext cx="12192000" cy="6858000"/>
            </a:xfrm>
            <a:prstGeom prst="roundRect">
              <a:avLst>
                <a:gd name="adj" fmla="val 2945"/>
              </a:avLst>
            </a:prstGeom>
            <a:noFill/>
            <a:ln>
              <a:solidFill>
                <a:srgbClr val="1950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弧形 7">
              <a:extLst>
                <a:ext uri="{FF2B5EF4-FFF2-40B4-BE49-F238E27FC236}">
                  <a16:creationId xmlns:a16="http://schemas.microsoft.com/office/drawing/2014/main" id="{000543A4-6429-4E31-8B37-80853080FE5D}"/>
                </a:ext>
              </a:extLst>
            </p:cNvPr>
            <p:cNvSpPr/>
            <p:nvPr userDrawn="1"/>
          </p:nvSpPr>
          <p:spPr>
            <a:xfrm rot="16200000">
              <a:off x="-13317" y="13317"/>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a:extLst>
                <a:ext uri="{FF2B5EF4-FFF2-40B4-BE49-F238E27FC236}">
                  <a16:creationId xmlns:a16="http://schemas.microsoft.com/office/drawing/2014/main" id="{26D227D3-ED13-4326-9DF0-8BBCEDF97418}"/>
                </a:ext>
              </a:extLst>
            </p:cNvPr>
            <p:cNvSpPr/>
            <p:nvPr userDrawn="1"/>
          </p:nvSpPr>
          <p:spPr>
            <a:xfrm rot="10800000">
              <a:off x="-1" y="6467383"/>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a:extLst>
                <a:ext uri="{FF2B5EF4-FFF2-40B4-BE49-F238E27FC236}">
                  <a16:creationId xmlns:a16="http://schemas.microsoft.com/office/drawing/2014/main" id="{5EC06313-90C9-4F57-A46B-EE721F1C3EE5}"/>
                </a:ext>
              </a:extLst>
            </p:cNvPr>
            <p:cNvSpPr/>
            <p:nvPr userDrawn="1"/>
          </p:nvSpPr>
          <p:spPr>
            <a:xfrm rot="5400000" flipH="1">
              <a:off x="11788065" y="1331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弧形 10">
              <a:extLst>
                <a:ext uri="{FF2B5EF4-FFF2-40B4-BE49-F238E27FC236}">
                  <a16:creationId xmlns:a16="http://schemas.microsoft.com/office/drawing/2014/main" id="{7A875A65-4E9C-44A3-819E-42CEAABAB3CC}"/>
                </a:ext>
              </a:extLst>
            </p:cNvPr>
            <p:cNvSpPr/>
            <p:nvPr userDrawn="1"/>
          </p:nvSpPr>
          <p:spPr>
            <a:xfrm rot="16200000" flipH="1" flipV="1">
              <a:off x="11788066" y="645406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3EE7358C-D982-4617-AEAE-FF56809135F8}"/>
                </a:ext>
              </a:extLst>
            </p:cNvPr>
            <p:cNvCxnSpPr/>
            <p:nvPr userDrawn="1"/>
          </p:nvCxnSpPr>
          <p:spPr>
            <a:xfrm>
              <a:off x="4832350" y="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A7FA3C80-131D-4019-B727-FE2F3BF9D8F8}"/>
                </a:ext>
              </a:extLst>
            </p:cNvPr>
            <p:cNvCxnSpPr/>
            <p:nvPr userDrawn="1"/>
          </p:nvCxnSpPr>
          <p:spPr>
            <a:xfrm>
              <a:off x="4832350" y="685800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3493182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bg>
      <p:bgRef idx="1001">
        <a:schemeClr val="bg1"/>
      </p:bgRef>
    </p:bg>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9540358F-AA40-4F1A-949E-2CB0DACB6531}"/>
              </a:ext>
            </a:extLst>
          </p:cNvPr>
          <p:cNvSpPr/>
          <p:nvPr userDrawn="1"/>
        </p:nvSpPr>
        <p:spPr>
          <a:xfrm>
            <a:off x="0" y="0"/>
            <a:ext cx="12208480" cy="6858000"/>
          </a:xfrm>
          <a:prstGeom prst="rect">
            <a:avLst/>
          </a:prstGeom>
          <a:blipFill dpi="0" rotWithShape="1">
            <a:blip r:embed="rId2">
              <a:alphaModFix amt="27000"/>
              <a:extLst>
                <a:ext uri="{BEBA8EAE-BF5A-486C-A8C5-ECC9F3942E4B}">
                  <a14:imgProps xmlns:a14="http://schemas.microsoft.com/office/drawing/2010/main">
                    <a14:imgLayer r:embed="rId3">
                      <a14:imgEffect>
                        <a14:brightnessContrast bright="-15000"/>
                      </a14:imgEffect>
                    </a14:imgLayer>
                  </a14:imgProps>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dirty="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 name="矩形 3">
            <a:extLst>
              <a:ext uri="{FF2B5EF4-FFF2-40B4-BE49-F238E27FC236}">
                <a16:creationId xmlns:a16="http://schemas.microsoft.com/office/drawing/2014/main" id="{73AEE276-A776-4E1F-902B-7A0594BAA72B}"/>
              </a:ext>
            </a:extLst>
          </p:cNvPr>
          <p:cNvSpPr/>
          <p:nvPr userDrawn="1"/>
        </p:nvSpPr>
        <p:spPr>
          <a:xfrm>
            <a:off x="-8240" y="0"/>
            <a:ext cx="12208480" cy="6858000"/>
          </a:xfrm>
          <a:prstGeom prst="rect">
            <a:avLst/>
          </a:prstGeom>
          <a:blipFill dpi="0" rotWithShape="1">
            <a:blip r:embed="rId4">
              <a:alphaModFix amt="27000"/>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6" name="组合 15">
            <a:extLst>
              <a:ext uri="{FF2B5EF4-FFF2-40B4-BE49-F238E27FC236}">
                <a16:creationId xmlns:a16="http://schemas.microsoft.com/office/drawing/2014/main" id="{B86BE879-DF22-42A7-A7F4-16189C55CE98}"/>
              </a:ext>
            </a:extLst>
          </p:cNvPr>
          <p:cNvGrpSpPr/>
          <p:nvPr userDrawn="1"/>
        </p:nvGrpSpPr>
        <p:grpSpPr>
          <a:xfrm>
            <a:off x="39759" y="53578"/>
            <a:ext cx="12096001" cy="6750844"/>
            <a:chOff x="-1" y="-1"/>
            <a:chExt cx="12192001" cy="6858001"/>
          </a:xfrm>
        </p:grpSpPr>
        <p:sp>
          <p:nvSpPr>
            <p:cNvPr id="7" name="矩形: 圆角 6">
              <a:extLst>
                <a:ext uri="{FF2B5EF4-FFF2-40B4-BE49-F238E27FC236}">
                  <a16:creationId xmlns:a16="http://schemas.microsoft.com/office/drawing/2014/main" id="{7FFA2659-2D2B-42D1-8BD3-5769F32040E3}"/>
                </a:ext>
              </a:extLst>
            </p:cNvPr>
            <p:cNvSpPr/>
            <p:nvPr userDrawn="1"/>
          </p:nvSpPr>
          <p:spPr>
            <a:xfrm>
              <a:off x="0" y="0"/>
              <a:ext cx="12192000" cy="6858000"/>
            </a:xfrm>
            <a:prstGeom prst="roundRect">
              <a:avLst>
                <a:gd name="adj" fmla="val 2945"/>
              </a:avLst>
            </a:prstGeom>
            <a:noFill/>
            <a:ln>
              <a:solidFill>
                <a:srgbClr val="1950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弧形 7">
              <a:extLst>
                <a:ext uri="{FF2B5EF4-FFF2-40B4-BE49-F238E27FC236}">
                  <a16:creationId xmlns:a16="http://schemas.microsoft.com/office/drawing/2014/main" id="{000543A4-6429-4E31-8B37-80853080FE5D}"/>
                </a:ext>
              </a:extLst>
            </p:cNvPr>
            <p:cNvSpPr/>
            <p:nvPr userDrawn="1"/>
          </p:nvSpPr>
          <p:spPr>
            <a:xfrm rot="16200000">
              <a:off x="-13317" y="13317"/>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a:extLst>
                <a:ext uri="{FF2B5EF4-FFF2-40B4-BE49-F238E27FC236}">
                  <a16:creationId xmlns:a16="http://schemas.microsoft.com/office/drawing/2014/main" id="{26D227D3-ED13-4326-9DF0-8BBCEDF97418}"/>
                </a:ext>
              </a:extLst>
            </p:cNvPr>
            <p:cNvSpPr/>
            <p:nvPr userDrawn="1"/>
          </p:nvSpPr>
          <p:spPr>
            <a:xfrm rot="10800000">
              <a:off x="-1" y="6467383"/>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a:extLst>
                <a:ext uri="{FF2B5EF4-FFF2-40B4-BE49-F238E27FC236}">
                  <a16:creationId xmlns:a16="http://schemas.microsoft.com/office/drawing/2014/main" id="{5EC06313-90C9-4F57-A46B-EE721F1C3EE5}"/>
                </a:ext>
              </a:extLst>
            </p:cNvPr>
            <p:cNvSpPr/>
            <p:nvPr userDrawn="1"/>
          </p:nvSpPr>
          <p:spPr>
            <a:xfrm rot="5400000" flipH="1">
              <a:off x="11788065" y="1331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弧形 10">
              <a:extLst>
                <a:ext uri="{FF2B5EF4-FFF2-40B4-BE49-F238E27FC236}">
                  <a16:creationId xmlns:a16="http://schemas.microsoft.com/office/drawing/2014/main" id="{7A875A65-4E9C-44A3-819E-42CEAABAB3CC}"/>
                </a:ext>
              </a:extLst>
            </p:cNvPr>
            <p:cNvSpPr/>
            <p:nvPr userDrawn="1"/>
          </p:nvSpPr>
          <p:spPr>
            <a:xfrm rot="16200000" flipH="1" flipV="1">
              <a:off x="11788066" y="645406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3EE7358C-D982-4617-AEAE-FF56809135F8}"/>
                </a:ext>
              </a:extLst>
            </p:cNvPr>
            <p:cNvCxnSpPr/>
            <p:nvPr userDrawn="1"/>
          </p:nvCxnSpPr>
          <p:spPr>
            <a:xfrm>
              <a:off x="4832350" y="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A7FA3C80-131D-4019-B727-FE2F3BF9D8F8}"/>
                </a:ext>
              </a:extLst>
            </p:cNvPr>
            <p:cNvCxnSpPr/>
            <p:nvPr userDrawn="1"/>
          </p:nvCxnSpPr>
          <p:spPr>
            <a:xfrm>
              <a:off x="4832350" y="685800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grpSp>
      <p:sp>
        <p:nvSpPr>
          <p:cNvPr id="5" name="等腰三角形 4">
            <a:extLst>
              <a:ext uri="{FF2B5EF4-FFF2-40B4-BE49-F238E27FC236}">
                <a16:creationId xmlns:a16="http://schemas.microsoft.com/office/drawing/2014/main" id="{4E8DEF38-1097-4EF4-B315-097736D844C9}"/>
              </a:ext>
            </a:extLst>
          </p:cNvPr>
          <p:cNvSpPr/>
          <p:nvPr userDrawn="1"/>
        </p:nvSpPr>
        <p:spPr>
          <a:xfrm rot="10800000">
            <a:off x="5857779" y="53577"/>
            <a:ext cx="476442" cy="309096"/>
          </a:xfrm>
          <a:prstGeom prst="triangle">
            <a:avLst/>
          </a:prstGeom>
          <a:solidFill>
            <a:srgbClr val="1950B2"/>
          </a:solidFill>
          <a:ln>
            <a:solidFill>
              <a:srgbClr val="1950B2"/>
            </a:solid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Tree>
    <p:extLst>
      <p:ext uri="{BB962C8B-B14F-4D97-AF65-F5344CB8AC3E}">
        <p14:creationId xmlns:p14="http://schemas.microsoft.com/office/powerpoint/2010/main" val="15086782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6641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19525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6022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898816"/>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0" r:id="rId4"/>
    <p:sldLayoutId id="2147483651"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8" Type="http://schemas.openxmlformats.org/officeDocument/2006/relationships/tags" Target="../tags/tag259.xml"/><Relationship Id="rId3" Type="http://schemas.openxmlformats.org/officeDocument/2006/relationships/tags" Target="../tags/tag254.xml"/><Relationship Id="rId7" Type="http://schemas.openxmlformats.org/officeDocument/2006/relationships/tags" Target="../tags/tag258.xml"/><Relationship Id="rId12" Type="http://schemas.openxmlformats.org/officeDocument/2006/relationships/image" Target="../media/image3.tmp"/><Relationship Id="rId2" Type="http://schemas.openxmlformats.org/officeDocument/2006/relationships/tags" Target="../tags/tag253.xml"/><Relationship Id="rId1" Type="http://schemas.openxmlformats.org/officeDocument/2006/relationships/tags" Target="../tags/tag252.xml"/><Relationship Id="rId6" Type="http://schemas.openxmlformats.org/officeDocument/2006/relationships/tags" Target="../tags/tag257.xml"/><Relationship Id="rId11" Type="http://schemas.openxmlformats.org/officeDocument/2006/relationships/slideLayout" Target="../slideLayouts/slideLayout6.xml"/><Relationship Id="rId5" Type="http://schemas.openxmlformats.org/officeDocument/2006/relationships/tags" Target="../tags/tag256.xml"/><Relationship Id="rId10" Type="http://schemas.openxmlformats.org/officeDocument/2006/relationships/tags" Target="../tags/tag261.xml"/><Relationship Id="rId4" Type="http://schemas.openxmlformats.org/officeDocument/2006/relationships/tags" Target="../tags/tag255.xml"/><Relationship Id="rId9" Type="http://schemas.openxmlformats.org/officeDocument/2006/relationships/tags" Target="../tags/tag26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customXml" Target="../ink/ink2.xml"/><Relationship Id="rId1" Type="http://schemas.openxmlformats.org/officeDocument/2006/relationships/slideLayout" Target="../slideLayouts/slideLayout3.xml"/><Relationship Id="rId5" Type="http://schemas.openxmlformats.org/officeDocument/2006/relationships/image" Target="../media/image50.em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8" Type="http://schemas.openxmlformats.org/officeDocument/2006/relationships/tags" Target="../tags/tag269.xml"/><Relationship Id="rId3" Type="http://schemas.openxmlformats.org/officeDocument/2006/relationships/tags" Target="../tags/tag264.xml"/><Relationship Id="rId7" Type="http://schemas.openxmlformats.org/officeDocument/2006/relationships/tags" Target="../tags/tag268.xml"/><Relationship Id="rId12" Type="http://schemas.openxmlformats.org/officeDocument/2006/relationships/image" Target="../media/image3.tmp"/><Relationship Id="rId2" Type="http://schemas.openxmlformats.org/officeDocument/2006/relationships/tags" Target="../tags/tag263.xml"/><Relationship Id="rId1" Type="http://schemas.openxmlformats.org/officeDocument/2006/relationships/tags" Target="../tags/tag262.xml"/><Relationship Id="rId6" Type="http://schemas.openxmlformats.org/officeDocument/2006/relationships/tags" Target="../tags/tag267.xml"/><Relationship Id="rId11" Type="http://schemas.openxmlformats.org/officeDocument/2006/relationships/slideLayout" Target="../slideLayouts/slideLayout6.xml"/><Relationship Id="rId5" Type="http://schemas.openxmlformats.org/officeDocument/2006/relationships/tags" Target="../tags/tag266.xml"/><Relationship Id="rId10" Type="http://schemas.openxmlformats.org/officeDocument/2006/relationships/tags" Target="../tags/tag271.xml"/><Relationship Id="rId4" Type="http://schemas.openxmlformats.org/officeDocument/2006/relationships/tags" Target="../tags/tag265.xml"/><Relationship Id="rId9" Type="http://schemas.openxmlformats.org/officeDocument/2006/relationships/tags" Target="../tags/tag27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8" Type="http://schemas.openxmlformats.org/officeDocument/2006/relationships/tags" Target="../tags/tag279.xml"/><Relationship Id="rId13" Type="http://schemas.openxmlformats.org/officeDocument/2006/relationships/tags" Target="../tags/tag284.xml"/><Relationship Id="rId18" Type="http://schemas.openxmlformats.org/officeDocument/2006/relationships/tags" Target="../tags/tag289.xml"/><Relationship Id="rId3" Type="http://schemas.openxmlformats.org/officeDocument/2006/relationships/tags" Target="../tags/tag274.xml"/><Relationship Id="rId21" Type="http://schemas.openxmlformats.org/officeDocument/2006/relationships/slideLayout" Target="../slideLayouts/slideLayout6.xml"/><Relationship Id="rId7" Type="http://schemas.openxmlformats.org/officeDocument/2006/relationships/tags" Target="../tags/tag278.xml"/><Relationship Id="rId12" Type="http://schemas.openxmlformats.org/officeDocument/2006/relationships/tags" Target="../tags/tag283.xml"/><Relationship Id="rId17" Type="http://schemas.openxmlformats.org/officeDocument/2006/relationships/tags" Target="../tags/tag288.xml"/><Relationship Id="rId2" Type="http://schemas.openxmlformats.org/officeDocument/2006/relationships/tags" Target="../tags/tag273.xml"/><Relationship Id="rId16" Type="http://schemas.openxmlformats.org/officeDocument/2006/relationships/tags" Target="../tags/tag287.xml"/><Relationship Id="rId20" Type="http://schemas.openxmlformats.org/officeDocument/2006/relationships/tags" Target="../tags/tag291.xml"/><Relationship Id="rId1" Type="http://schemas.openxmlformats.org/officeDocument/2006/relationships/tags" Target="../tags/tag272.xml"/><Relationship Id="rId6" Type="http://schemas.openxmlformats.org/officeDocument/2006/relationships/tags" Target="../tags/tag277.xml"/><Relationship Id="rId11" Type="http://schemas.openxmlformats.org/officeDocument/2006/relationships/tags" Target="../tags/tag282.xml"/><Relationship Id="rId5" Type="http://schemas.openxmlformats.org/officeDocument/2006/relationships/tags" Target="../tags/tag276.xml"/><Relationship Id="rId15" Type="http://schemas.openxmlformats.org/officeDocument/2006/relationships/tags" Target="../tags/tag286.xml"/><Relationship Id="rId10" Type="http://schemas.openxmlformats.org/officeDocument/2006/relationships/tags" Target="../tags/tag281.xml"/><Relationship Id="rId19" Type="http://schemas.openxmlformats.org/officeDocument/2006/relationships/tags" Target="../tags/tag290.xml"/><Relationship Id="rId4" Type="http://schemas.openxmlformats.org/officeDocument/2006/relationships/tags" Target="../tags/tag275.xml"/><Relationship Id="rId9" Type="http://schemas.openxmlformats.org/officeDocument/2006/relationships/tags" Target="../tags/tag280.xml"/><Relationship Id="rId14" Type="http://schemas.openxmlformats.org/officeDocument/2006/relationships/tags" Target="../tags/tag285.xml"/><Relationship Id="rId22" Type="http://schemas.openxmlformats.org/officeDocument/2006/relationships/image" Target="../media/image3.tm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3.tmp"/><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6.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tags" Target="../tags/tag33.xml"/><Relationship Id="rId18" Type="http://schemas.openxmlformats.org/officeDocument/2006/relationships/slideLayout" Target="../slideLayouts/slideLayout6.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tags" Target="../tags/tag32.xml"/><Relationship Id="rId17" Type="http://schemas.openxmlformats.org/officeDocument/2006/relationships/tags" Target="../tags/tag37.xml"/><Relationship Id="rId2" Type="http://schemas.openxmlformats.org/officeDocument/2006/relationships/tags" Target="../tags/tag22.xml"/><Relationship Id="rId16" Type="http://schemas.openxmlformats.org/officeDocument/2006/relationships/tags" Target="../tags/tag36.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tags" Target="../tags/tag31.xml"/><Relationship Id="rId5" Type="http://schemas.openxmlformats.org/officeDocument/2006/relationships/tags" Target="../tags/tag25.xml"/><Relationship Id="rId15" Type="http://schemas.openxmlformats.org/officeDocument/2006/relationships/tags" Target="../tags/tag35.xml"/><Relationship Id="rId10" Type="http://schemas.openxmlformats.org/officeDocument/2006/relationships/tags" Target="../tags/tag30.xml"/><Relationship Id="rId19" Type="http://schemas.openxmlformats.org/officeDocument/2006/relationships/image" Target="../media/image3.tmp"/><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tags" Target="../tags/tag3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tags" Target="../tags/tag55.xml"/><Relationship Id="rId3" Type="http://schemas.openxmlformats.org/officeDocument/2006/relationships/tags" Target="../tags/tag40.xml"/><Relationship Id="rId21" Type="http://schemas.openxmlformats.org/officeDocument/2006/relationships/slideLayout" Target="../slideLayouts/slideLayout6.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 Type="http://schemas.openxmlformats.org/officeDocument/2006/relationships/tags" Target="../tags/tag39.xml"/><Relationship Id="rId16" Type="http://schemas.openxmlformats.org/officeDocument/2006/relationships/tags" Target="../tags/tag53.xml"/><Relationship Id="rId20" Type="http://schemas.openxmlformats.org/officeDocument/2006/relationships/tags" Target="../tags/tag57.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tags" Target="../tags/tag52.xml"/><Relationship Id="rId10" Type="http://schemas.openxmlformats.org/officeDocument/2006/relationships/tags" Target="../tags/tag47.xml"/><Relationship Id="rId19" Type="http://schemas.openxmlformats.org/officeDocument/2006/relationships/tags" Target="../tags/tag56.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 Id="rId22" Type="http://schemas.openxmlformats.org/officeDocument/2006/relationships/image" Target="../media/image3.tmp"/></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image" Target="../media/image3.tmp"/><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slideLayout" Target="../slideLayouts/slideLayout6.xml"/><Relationship Id="rId5" Type="http://schemas.openxmlformats.org/officeDocument/2006/relationships/tags" Target="../tags/tag62.xml"/><Relationship Id="rId10" Type="http://schemas.openxmlformats.org/officeDocument/2006/relationships/tags" Target="../tags/tag67.xml"/><Relationship Id="rId4" Type="http://schemas.openxmlformats.org/officeDocument/2006/relationships/tags" Target="../tags/tag61.xml"/><Relationship Id="rId9" Type="http://schemas.openxmlformats.org/officeDocument/2006/relationships/tags" Target="../tags/tag6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tags" Target="../tags/tag80.xml"/><Relationship Id="rId18" Type="http://schemas.openxmlformats.org/officeDocument/2006/relationships/tags" Target="../tags/tag85.xml"/><Relationship Id="rId3" Type="http://schemas.openxmlformats.org/officeDocument/2006/relationships/tags" Target="../tags/tag70.xml"/><Relationship Id="rId21" Type="http://schemas.openxmlformats.org/officeDocument/2006/relationships/slideLayout" Target="../slideLayouts/slideLayout6.xml"/><Relationship Id="rId7" Type="http://schemas.openxmlformats.org/officeDocument/2006/relationships/tags" Target="../tags/tag74.xml"/><Relationship Id="rId12" Type="http://schemas.openxmlformats.org/officeDocument/2006/relationships/tags" Target="../tags/tag79.xml"/><Relationship Id="rId17" Type="http://schemas.openxmlformats.org/officeDocument/2006/relationships/tags" Target="../tags/tag84.xml"/><Relationship Id="rId2" Type="http://schemas.openxmlformats.org/officeDocument/2006/relationships/tags" Target="../tags/tag69.xml"/><Relationship Id="rId16" Type="http://schemas.openxmlformats.org/officeDocument/2006/relationships/tags" Target="../tags/tag83.xml"/><Relationship Id="rId20" Type="http://schemas.openxmlformats.org/officeDocument/2006/relationships/tags" Target="../tags/tag87.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tags" Target="../tags/tag78.xml"/><Relationship Id="rId5" Type="http://schemas.openxmlformats.org/officeDocument/2006/relationships/tags" Target="../tags/tag72.xml"/><Relationship Id="rId15" Type="http://schemas.openxmlformats.org/officeDocument/2006/relationships/tags" Target="../tags/tag82.xml"/><Relationship Id="rId10" Type="http://schemas.openxmlformats.org/officeDocument/2006/relationships/tags" Target="../tags/tag77.xml"/><Relationship Id="rId19" Type="http://schemas.openxmlformats.org/officeDocument/2006/relationships/tags" Target="../tags/tag86.xm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tags" Target="../tags/tag81.xml"/><Relationship Id="rId22" Type="http://schemas.openxmlformats.org/officeDocument/2006/relationships/image" Target="../media/image3.tm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tags" Target="../tags/tag100.xml"/><Relationship Id="rId18" Type="http://schemas.openxmlformats.org/officeDocument/2006/relationships/tags" Target="../tags/tag105.xml"/><Relationship Id="rId3" Type="http://schemas.openxmlformats.org/officeDocument/2006/relationships/tags" Target="../tags/tag90.xml"/><Relationship Id="rId21" Type="http://schemas.openxmlformats.org/officeDocument/2006/relationships/slideLayout" Target="../slideLayouts/slideLayout6.xml"/><Relationship Id="rId7" Type="http://schemas.openxmlformats.org/officeDocument/2006/relationships/tags" Target="../tags/tag94.xml"/><Relationship Id="rId12" Type="http://schemas.openxmlformats.org/officeDocument/2006/relationships/tags" Target="../tags/tag99.xml"/><Relationship Id="rId17" Type="http://schemas.openxmlformats.org/officeDocument/2006/relationships/tags" Target="../tags/tag104.xml"/><Relationship Id="rId2" Type="http://schemas.openxmlformats.org/officeDocument/2006/relationships/tags" Target="../tags/tag89.xml"/><Relationship Id="rId16" Type="http://schemas.openxmlformats.org/officeDocument/2006/relationships/tags" Target="../tags/tag103.xml"/><Relationship Id="rId20" Type="http://schemas.openxmlformats.org/officeDocument/2006/relationships/tags" Target="../tags/tag107.xml"/><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tags" Target="../tags/tag98.xml"/><Relationship Id="rId5" Type="http://schemas.openxmlformats.org/officeDocument/2006/relationships/tags" Target="../tags/tag92.xml"/><Relationship Id="rId15" Type="http://schemas.openxmlformats.org/officeDocument/2006/relationships/tags" Target="../tags/tag102.xml"/><Relationship Id="rId10" Type="http://schemas.openxmlformats.org/officeDocument/2006/relationships/tags" Target="../tags/tag97.xml"/><Relationship Id="rId19" Type="http://schemas.openxmlformats.org/officeDocument/2006/relationships/tags" Target="../tags/tag106.xml"/><Relationship Id="rId4" Type="http://schemas.openxmlformats.org/officeDocument/2006/relationships/tags" Target="../tags/tag91.xml"/><Relationship Id="rId9" Type="http://schemas.openxmlformats.org/officeDocument/2006/relationships/tags" Target="../tags/tag96.xml"/><Relationship Id="rId14" Type="http://schemas.openxmlformats.org/officeDocument/2006/relationships/tags" Target="../tags/tag101.xml"/><Relationship Id="rId22" Type="http://schemas.openxmlformats.org/officeDocument/2006/relationships/image" Target="../media/image3.tmp"/></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8" Type="http://schemas.openxmlformats.org/officeDocument/2006/relationships/tags" Target="../tags/tag115.xml"/><Relationship Id="rId13" Type="http://schemas.openxmlformats.org/officeDocument/2006/relationships/tags" Target="../tags/tag120.xml"/><Relationship Id="rId18" Type="http://schemas.openxmlformats.org/officeDocument/2006/relationships/tags" Target="../tags/tag125.xml"/><Relationship Id="rId3" Type="http://schemas.openxmlformats.org/officeDocument/2006/relationships/tags" Target="../tags/tag110.xml"/><Relationship Id="rId21" Type="http://schemas.openxmlformats.org/officeDocument/2006/relationships/slideLayout" Target="../slideLayouts/slideLayout6.xml"/><Relationship Id="rId7" Type="http://schemas.openxmlformats.org/officeDocument/2006/relationships/tags" Target="../tags/tag114.xml"/><Relationship Id="rId12" Type="http://schemas.openxmlformats.org/officeDocument/2006/relationships/tags" Target="../tags/tag119.xml"/><Relationship Id="rId17" Type="http://schemas.openxmlformats.org/officeDocument/2006/relationships/tags" Target="../tags/tag124.xml"/><Relationship Id="rId2" Type="http://schemas.openxmlformats.org/officeDocument/2006/relationships/tags" Target="../tags/tag109.xml"/><Relationship Id="rId16" Type="http://schemas.openxmlformats.org/officeDocument/2006/relationships/tags" Target="../tags/tag123.xml"/><Relationship Id="rId20" Type="http://schemas.openxmlformats.org/officeDocument/2006/relationships/tags" Target="../tags/tag127.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tags" Target="../tags/tag118.xml"/><Relationship Id="rId5" Type="http://schemas.openxmlformats.org/officeDocument/2006/relationships/tags" Target="../tags/tag112.xml"/><Relationship Id="rId15" Type="http://schemas.openxmlformats.org/officeDocument/2006/relationships/tags" Target="../tags/tag122.xml"/><Relationship Id="rId10" Type="http://schemas.openxmlformats.org/officeDocument/2006/relationships/tags" Target="../tags/tag117.xml"/><Relationship Id="rId19" Type="http://schemas.openxmlformats.org/officeDocument/2006/relationships/tags" Target="../tags/tag126.xml"/><Relationship Id="rId4" Type="http://schemas.openxmlformats.org/officeDocument/2006/relationships/tags" Target="../tags/tag111.xml"/><Relationship Id="rId9" Type="http://schemas.openxmlformats.org/officeDocument/2006/relationships/tags" Target="../tags/tag116.xml"/><Relationship Id="rId14" Type="http://schemas.openxmlformats.org/officeDocument/2006/relationships/tags" Target="../tags/tag121.xml"/><Relationship Id="rId22" Type="http://schemas.openxmlformats.org/officeDocument/2006/relationships/image" Target="../media/image3.tmp"/></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8" Type="http://schemas.openxmlformats.org/officeDocument/2006/relationships/tags" Target="../tags/tag135.xml"/><Relationship Id="rId13" Type="http://schemas.openxmlformats.org/officeDocument/2006/relationships/tags" Target="../tags/tag140.xml"/><Relationship Id="rId18" Type="http://schemas.openxmlformats.org/officeDocument/2006/relationships/tags" Target="../tags/tag145.xml"/><Relationship Id="rId3" Type="http://schemas.openxmlformats.org/officeDocument/2006/relationships/tags" Target="../tags/tag130.xml"/><Relationship Id="rId21" Type="http://schemas.openxmlformats.org/officeDocument/2006/relationships/slideLayout" Target="../slideLayouts/slideLayout6.xml"/><Relationship Id="rId7" Type="http://schemas.openxmlformats.org/officeDocument/2006/relationships/tags" Target="../tags/tag134.xml"/><Relationship Id="rId12" Type="http://schemas.openxmlformats.org/officeDocument/2006/relationships/tags" Target="../tags/tag139.xml"/><Relationship Id="rId17" Type="http://schemas.openxmlformats.org/officeDocument/2006/relationships/tags" Target="../tags/tag144.xml"/><Relationship Id="rId2" Type="http://schemas.openxmlformats.org/officeDocument/2006/relationships/tags" Target="../tags/tag129.xml"/><Relationship Id="rId16" Type="http://schemas.openxmlformats.org/officeDocument/2006/relationships/tags" Target="../tags/tag143.xml"/><Relationship Id="rId20" Type="http://schemas.openxmlformats.org/officeDocument/2006/relationships/tags" Target="../tags/tag147.xml"/><Relationship Id="rId1" Type="http://schemas.openxmlformats.org/officeDocument/2006/relationships/tags" Target="../tags/tag128.xml"/><Relationship Id="rId6" Type="http://schemas.openxmlformats.org/officeDocument/2006/relationships/tags" Target="../tags/tag133.xml"/><Relationship Id="rId11" Type="http://schemas.openxmlformats.org/officeDocument/2006/relationships/tags" Target="../tags/tag138.xml"/><Relationship Id="rId5" Type="http://schemas.openxmlformats.org/officeDocument/2006/relationships/tags" Target="../tags/tag132.xml"/><Relationship Id="rId15" Type="http://schemas.openxmlformats.org/officeDocument/2006/relationships/tags" Target="../tags/tag142.xml"/><Relationship Id="rId10" Type="http://schemas.openxmlformats.org/officeDocument/2006/relationships/tags" Target="../tags/tag137.xml"/><Relationship Id="rId19" Type="http://schemas.openxmlformats.org/officeDocument/2006/relationships/tags" Target="../tags/tag146.xml"/><Relationship Id="rId4" Type="http://schemas.openxmlformats.org/officeDocument/2006/relationships/tags" Target="../tags/tag131.xml"/><Relationship Id="rId9" Type="http://schemas.openxmlformats.org/officeDocument/2006/relationships/tags" Target="../tags/tag136.xml"/><Relationship Id="rId14" Type="http://schemas.openxmlformats.org/officeDocument/2006/relationships/tags" Target="../tags/tag141.xml"/><Relationship Id="rId22" Type="http://schemas.openxmlformats.org/officeDocument/2006/relationships/image" Target="../media/image3.tmp"/></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8" Type="http://schemas.openxmlformats.org/officeDocument/2006/relationships/tags" Target="../tags/tag155.xml"/><Relationship Id="rId13" Type="http://schemas.openxmlformats.org/officeDocument/2006/relationships/tags" Target="../tags/tag160.xml"/><Relationship Id="rId18" Type="http://schemas.openxmlformats.org/officeDocument/2006/relationships/slideLayout" Target="../slideLayouts/slideLayout6.xml"/><Relationship Id="rId3" Type="http://schemas.openxmlformats.org/officeDocument/2006/relationships/tags" Target="../tags/tag150.xml"/><Relationship Id="rId7" Type="http://schemas.openxmlformats.org/officeDocument/2006/relationships/tags" Target="../tags/tag154.xml"/><Relationship Id="rId12" Type="http://schemas.openxmlformats.org/officeDocument/2006/relationships/tags" Target="../tags/tag159.xml"/><Relationship Id="rId17" Type="http://schemas.openxmlformats.org/officeDocument/2006/relationships/tags" Target="../tags/tag164.xml"/><Relationship Id="rId2" Type="http://schemas.openxmlformats.org/officeDocument/2006/relationships/tags" Target="../tags/tag149.xml"/><Relationship Id="rId16" Type="http://schemas.openxmlformats.org/officeDocument/2006/relationships/tags" Target="../tags/tag163.xml"/><Relationship Id="rId1" Type="http://schemas.openxmlformats.org/officeDocument/2006/relationships/tags" Target="../tags/tag148.xml"/><Relationship Id="rId6" Type="http://schemas.openxmlformats.org/officeDocument/2006/relationships/tags" Target="../tags/tag153.xml"/><Relationship Id="rId11" Type="http://schemas.openxmlformats.org/officeDocument/2006/relationships/tags" Target="../tags/tag158.xml"/><Relationship Id="rId5" Type="http://schemas.openxmlformats.org/officeDocument/2006/relationships/tags" Target="../tags/tag152.xml"/><Relationship Id="rId15" Type="http://schemas.openxmlformats.org/officeDocument/2006/relationships/tags" Target="../tags/tag162.xml"/><Relationship Id="rId10" Type="http://schemas.openxmlformats.org/officeDocument/2006/relationships/tags" Target="../tags/tag157.xml"/><Relationship Id="rId19" Type="http://schemas.openxmlformats.org/officeDocument/2006/relationships/image" Target="../media/image3.tmp"/><Relationship Id="rId4" Type="http://schemas.openxmlformats.org/officeDocument/2006/relationships/tags" Target="../tags/tag151.xml"/><Relationship Id="rId9" Type="http://schemas.openxmlformats.org/officeDocument/2006/relationships/tags" Target="../tags/tag156.xml"/><Relationship Id="rId14" Type="http://schemas.openxmlformats.org/officeDocument/2006/relationships/tags" Target="../tags/tag161.xml"/></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3.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6.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8" Type="http://schemas.openxmlformats.org/officeDocument/2006/relationships/tags" Target="../tags/tag172.xml"/><Relationship Id="rId3" Type="http://schemas.openxmlformats.org/officeDocument/2006/relationships/tags" Target="../tags/tag167.xml"/><Relationship Id="rId7" Type="http://schemas.openxmlformats.org/officeDocument/2006/relationships/tags" Target="../tags/tag171.xml"/><Relationship Id="rId12" Type="http://schemas.openxmlformats.org/officeDocument/2006/relationships/image" Target="../media/image3.tmp"/><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tags" Target="../tags/tag170.xml"/><Relationship Id="rId11" Type="http://schemas.openxmlformats.org/officeDocument/2006/relationships/slideLayout" Target="../slideLayouts/slideLayout6.xml"/><Relationship Id="rId5" Type="http://schemas.openxmlformats.org/officeDocument/2006/relationships/tags" Target="../tags/tag169.xml"/><Relationship Id="rId10" Type="http://schemas.openxmlformats.org/officeDocument/2006/relationships/tags" Target="../tags/tag174.xml"/><Relationship Id="rId4" Type="http://schemas.openxmlformats.org/officeDocument/2006/relationships/tags" Target="../tags/tag168.xml"/><Relationship Id="rId9" Type="http://schemas.openxmlformats.org/officeDocument/2006/relationships/tags" Target="../tags/tag17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8" Type="http://schemas.openxmlformats.org/officeDocument/2006/relationships/tags" Target="../tags/tag182.xml"/><Relationship Id="rId13" Type="http://schemas.openxmlformats.org/officeDocument/2006/relationships/tags" Target="../tags/tag187.xml"/><Relationship Id="rId18" Type="http://schemas.openxmlformats.org/officeDocument/2006/relationships/slideLayout" Target="../slideLayouts/slideLayout6.xml"/><Relationship Id="rId3" Type="http://schemas.openxmlformats.org/officeDocument/2006/relationships/tags" Target="../tags/tag177.xml"/><Relationship Id="rId7" Type="http://schemas.openxmlformats.org/officeDocument/2006/relationships/tags" Target="../tags/tag181.xml"/><Relationship Id="rId12" Type="http://schemas.openxmlformats.org/officeDocument/2006/relationships/tags" Target="../tags/tag186.xml"/><Relationship Id="rId17" Type="http://schemas.openxmlformats.org/officeDocument/2006/relationships/tags" Target="../tags/tag191.xml"/><Relationship Id="rId2" Type="http://schemas.openxmlformats.org/officeDocument/2006/relationships/tags" Target="../tags/tag176.xml"/><Relationship Id="rId16" Type="http://schemas.openxmlformats.org/officeDocument/2006/relationships/tags" Target="../tags/tag190.xml"/><Relationship Id="rId1" Type="http://schemas.openxmlformats.org/officeDocument/2006/relationships/tags" Target="../tags/tag175.xml"/><Relationship Id="rId6" Type="http://schemas.openxmlformats.org/officeDocument/2006/relationships/tags" Target="../tags/tag180.xml"/><Relationship Id="rId11" Type="http://schemas.openxmlformats.org/officeDocument/2006/relationships/tags" Target="../tags/tag185.xml"/><Relationship Id="rId5" Type="http://schemas.openxmlformats.org/officeDocument/2006/relationships/tags" Target="../tags/tag179.xml"/><Relationship Id="rId15" Type="http://schemas.openxmlformats.org/officeDocument/2006/relationships/tags" Target="../tags/tag189.xml"/><Relationship Id="rId10" Type="http://schemas.openxmlformats.org/officeDocument/2006/relationships/tags" Target="../tags/tag184.xml"/><Relationship Id="rId19" Type="http://schemas.openxmlformats.org/officeDocument/2006/relationships/image" Target="../media/image3.tmp"/><Relationship Id="rId4" Type="http://schemas.openxmlformats.org/officeDocument/2006/relationships/tags" Target="../tags/tag178.xml"/><Relationship Id="rId9" Type="http://schemas.openxmlformats.org/officeDocument/2006/relationships/tags" Target="../tags/tag183.xml"/><Relationship Id="rId14" Type="http://schemas.openxmlformats.org/officeDocument/2006/relationships/tags" Target="../tags/tag18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8" Type="http://schemas.openxmlformats.org/officeDocument/2006/relationships/tags" Target="../tags/tag199.xml"/><Relationship Id="rId13" Type="http://schemas.openxmlformats.org/officeDocument/2006/relationships/tags" Target="../tags/tag204.xml"/><Relationship Id="rId18" Type="http://schemas.openxmlformats.org/officeDocument/2006/relationships/tags" Target="../tags/tag209.xml"/><Relationship Id="rId3" Type="http://schemas.openxmlformats.org/officeDocument/2006/relationships/tags" Target="../tags/tag194.xml"/><Relationship Id="rId21" Type="http://schemas.openxmlformats.org/officeDocument/2006/relationships/slideLayout" Target="../slideLayouts/slideLayout6.xml"/><Relationship Id="rId7" Type="http://schemas.openxmlformats.org/officeDocument/2006/relationships/tags" Target="../tags/tag198.xml"/><Relationship Id="rId12" Type="http://schemas.openxmlformats.org/officeDocument/2006/relationships/tags" Target="../tags/tag203.xml"/><Relationship Id="rId17" Type="http://schemas.openxmlformats.org/officeDocument/2006/relationships/tags" Target="../tags/tag208.xml"/><Relationship Id="rId2" Type="http://schemas.openxmlformats.org/officeDocument/2006/relationships/tags" Target="../tags/tag193.xml"/><Relationship Id="rId16" Type="http://schemas.openxmlformats.org/officeDocument/2006/relationships/tags" Target="../tags/tag207.xml"/><Relationship Id="rId20" Type="http://schemas.openxmlformats.org/officeDocument/2006/relationships/tags" Target="../tags/tag211.xml"/><Relationship Id="rId1" Type="http://schemas.openxmlformats.org/officeDocument/2006/relationships/tags" Target="../tags/tag192.xml"/><Relationship Id="rId6" Type="http://schemas.openxmlformats.org/officeDocument/2006/relationships/tags" Target="../tags/tag197.xml"/><Relationship Id="rId11" Type="http://schemas.openxmlformats.org/officeDocument/2006/relationships/tags" Target="../tags/tag202.xml"/><Relationship Id="rId5" Type="http://schemas.openxmlformats.org/officeDocument/2006/relationships/tags" Target="../tags/tag196.xml"/><Relationship Id="rId15" Type="http://schemas.openxmlformats.org/officeDocument/2006/relationships/tags" Target="../tags/tag206.xml"/><Relationship Id="rId10" Type="http://schemas.openxmlformats.org/officeDocument/2006/relationships/tags" Target="../tags/tag201.xml"/><Relationship Id="rId19" Type="http://schemas.openxmlformats.org/officeDocument/2006/relationships/tags" Target="../tags/tag210.xml"/><Relationship Id="rId4" Type="http://schemas.openxmlformats.org/officeDocument/2006/relationships/tags" Target="../tags/tag195.xml"/><Relationship Id="rId9" Type="http://schemas.openxmlformats.org/officeDocument/2006/relationships/tags" Target="../tags/tag200.xml"/><Relationship Id="rId14" Type="http://schemas.openxmlformats.org/officeDocument/2006/relationships/tags" Target="../tags/tag205.xml"/><Relationship Id="rId22" Type="http://schemas.openxmlformats.org/officeDocument/2006/relationships/image" Target="../media/image3.tmp"/></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8" Type="http://schemas.openxmlformats.org/officeDocument/2006/relationships/tags" Target="../tags/tag219.xml"/><Relationship Id="rId13" Type="http://schemas.openxmlformats.org/officeDocument/2006/relationships/tags" Target="../tags/tag224.xml"/><Relationship Id="rId18" Type="http://schemas.openxmlformats.org/officeDocument/2006/relationships/tags" Target="../tags/tag229.xml"/><Relationship Id="rId3" Type="http://schemas.openxmlformats.org/officeDocument/2006/relationships/tags" Target="../tags/tag214.xml"/><Relationship Id="rId21" Type="http://schemas.openxmlformats.org/officeDocument/2006/relationships/slideLayout" Target="../slideLayouts/slideLayout6.xml"/><Relationship Id="rId7" Type="http://schemas.openxmlformats.org/officeDocument/2006/relationships/tags" Target="../tags/tag218.xml"/><Relationship Id="rId12" Type="http://schemas.openxmlformats.org/officeDocument/2006/relationships/tags" Target="../tags/tag223.xml"/><Relationship Id="rId17" Type="http://schemas.openxmlformats.org/officeDocument/2006/relationships/tags" Target="../tags/tag228.xml"/><Relationship Id="rId2" Type="http://schemas.openxmlformats.org/officeDocument/2006/relationships/tags" Target="../tags/tag213.xml"/><Relationship Id="rId16" Type="http://schemas.openxmlformats.org/officeDocument/2006/relationships/tags" Target="../tags/tag227.xml"/><Relationship Id="rId20" Type="http://schemas.openxmlformats.org/officeDocument/2006/relationships/tags" Target="../tags/tag231.xml"/><Relationship Id="rId1" Type="http://schemas.openxmlformats.org/officeDocument/2006/relationships/tags" Target="../tags/tag212.xml"/><Relationship Id="rId6" Type="http://schemas.openxmlformats.org/officeDocument/2006/relationships/tags" Target="../tags/tag217.xml"/><Relationship Id="rId11" Type="http://schemas.openxmlformats.org/officeDocument/2006/relationships/tags" Target="../tags/tag222.xml"/><Relationship Id="rId5" Type="http://schemas.openxmlformats.org/officeDocument/2006/relationships/tags" Target="../tags/tag216.xml"/><Relationship Id="rId15" Type="http://schemas.openxmlformats.org/officeDocument/2006/relationships/tags" Target="../tags/tag226.xml"/><Relationship Id="rId10" Type="http://schemas.openxmlformats.org/officeDocument/2006/relationships/tags" Target="../tags/tag221.xml"/><Relationship Id="rId19" Type="http://schemas.openxmlformats.org/officeDocument/2006/relationships/tags" Target="../tags/tag230.xml"/><Relationship Id="rId4" Type="http://schemas.openxmlformats.org/officeDocument/2006/relationships/tags" Target="../tags/tag215.xml"/><Relationship Id="rId9" Type="http://schemas.openxmlformats.org/officeDocument/2006/relationships/tags" Target="../tags/tag220.xml"/><Relationship Id="rId14" Type="http://schemas.openxmlformats.org/officeDocument/2006/relationships/tags" Target="../tags/tag225.xml"/><Relationship Id="rId22" Type="http://schemas.openxmlformats.org/officeDocument/2006/relationships/image" Target="../media/image3.tm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3.xml"/><Relationship Id="rId5" Type="http://schemas.openxmlformats.org/officeDocument/2006/relationships/image" Target="../media/image5.e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8" Type="http://schemas.openxmlformats.org/officeDocument/2006/relationships/tags" Target="../tags/tag239.xml"/><Relationship Id="rId13" Type="http://schemas.openxmlformats.org/officeDocument/2006/relationships/tags" Target="../tags/tag244.xml"/><Relationship Id="rId18" Type="http://schemas.openxmlformats.org/officeDocument/2006/relationships/tags" Target="../tags/tag249.xml"/><Relationship Id="rId3" Type="http://schemas.openxmlformats.org/officeDocument/2006/relationships/tags" Target="../tags/tag234.xml"/><Relationship Id="rId21" Type="http://schemas.openxmlformats.org/officeDocument/2006/relationships/slideLayout" Target="../slideLayouts/slideLayout6.xml"/><Relationship Id="rId7" Type="http://schemas.openxmlformats.org/officeDocument/2006/relationships/tags" Target="../tags/tag238.xml"/><Relationship Id="rId12" Type="http://schemas.openxmlformats.org/officeDocument/2006/relationships/tags" Target="../tags/tag243.xml"/><Relationship Id="rId17" Type="http://schemas.openxmlformats.org/officeDocument/2006/relationships/tags" Target="../tags/tag248.xml"/><Relationship Id="rId2" Type="http://schemas.openxmlformats.org/officeDocument/2006/relationships/tags" Target="../tags/tag233.xml"/><Relationship Id="rId16" Type="http://schemas.openxmlformats.org/officeDocument/2006/relationships/tags" Target="../tags/tag247.xml"/><Relationship Id="rId20" Type="http://schemas.openxmlformats.org/officeDocument/2006/relationships/tags" Target="../tags/tag251.xml"/><Relationship Id="rId1" Type="http://schemas.openxmlformats.org/officeDocument/2006/relationships/tags" Target="../tags/tag232.xml"/><Relationship Id="rId6" Type="http://schemas.openxmlformats.org/officeDocument/2006/relationships/tags" Target="../tags/tag237.xml"/><Relationship Id="rId11" Type="http://schemas.openxmlformats.org/officeDocument/2006/relationships/tags" Target="../tags/tag242.xml"/><Relationship Id="rId5" Type="http://schemas.openxmlformats.org/officeDocument/2006/relationships/tags" Target="../tags/tag236.xml"/><Relationship Id="rId15" Type="http://schemas.openxmlformats.org/officeDocument/2006/relationships/tags" Target="../tags/tag246.xml"/><Relationship Id="rId10" Type="http://schemas.openxmlformats.org/officeDocument/2006/relationships/tags" Target="../tags/tag241.xml"/><Relationship Id="rId19" Type="http://schemas.openxmlformats.org/officeDocument/2006/relationships/tags" Target="../tags/tag250.xml"/><Relationship Id="rId4" Type="http://schemas.openxmlformats.org/officeDocument/2006/relationships/tags" Target="../tags/tag235.xml"/><Relationship Id="rId9" Type="http://schemas.openxmlformats.org/officeDocument/2006/relationships/tags" Target="../tags/tag240.xml"/><Relationship Id="rId14" Type="http://schemas.openxmlformats.org/officeDocument/2006/relationships/tags" Target="../tags/tag245.xml"/><Relationship Id="rId22" Type="http://schemas.openxmlformats.org/officeDocument/2006/relationships/image" Target="../media/image3.tmp"/></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529074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8" y="477138"/>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形参</a:t>
            </a:r>
          </a:p>
        </p:txBody>
      </p:sp>
      <p:grpSp>
        <p:nvGrpSpPr>
          <p:cNvPr id="5" name="组合 4">
            <a:extLst>
              <a:ext uri="{FF2B5EF4-FFF2-40B4-BE49-F238E27FC236}">
                <a16:creationId xmlns:a16="http://schemas.microsoft.com/office/drawing/2014/main" id="{21009A3A-90D8-4F1D-B70C-A24C1D9B407A}"/>
              </a:ext>
            </a:extLst>
          </p:cNvPr>
          <p:cNvGrpSpPr/>
          <p:nvPr/>
        </p:nvGrpSpPr>
        <p:grpSpPr>
          <a:xfrm>
            <a:off x="1484390" y="1773891"/>
            <a:ext cx="9493471" cy="3543300"/>
            <a:chOff x="1385777" y="1744436"/>
            <a:chExt cx="9493471" cy="3543300"/>
          </a:xfrm>
        </p:grpSpPr>
        <p:sp>
          <p:nvSpPr>
            <p:cNvPr id="3" name="矩形 2">
              <a:extLst>
                <a:ext uri="{FF2B5EF4-FFF2-40B4-BE49-F238E27FC236}">
                  <a16:creationId xmlns:a16="http://schemas.microsoft.com/office/drawing/2014/main" id="{CD352A36-0FAB-466D-AED1-E2DB2EF0AC31}"/>
                </a:ext>
              </a:extLst>
            </p:cNvPr>
            <p:cNvSpPr/>
            <p:nvPr/>
          </p:nvSpPr>
          <p:spPr>
            <a:xfrm>
              <a:off x="1516863" y="2081050"/>
              <a:ext cx="9289360" cy="2797048"/>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形参的全称是形式参数，即定义函数时函数名后面的一对小括号中给出的参数列表。</a:t>
              </a:r>
            </a:p>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形参只能在函数中使用，其作用是接收函数调用时传入的参数值（即后面要介绍的实参），并在函数中参与运算。</a:t>
              </a:r>
            </a:p>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例：圆面积函数和长方形面积函数的定义。</a:t>
              </a:r>
            </a:p>
          </p:txBody>
        </p:sp>
        <p:sp>
          <p:nvSpPr>
            <p:cNvPr id="48" name="KSO_Shape">
              <a:extLst>
                <a:ext uri="{FF2B5EF4-FFF2-40B4-BE49-F238E27FC236}">
                  <a16:creationId xmlns:a16="http://schemas.microsoft.com/office/drawing/2014/main" id="{7C10B4E9-275D-4EE6-A235-4852EBDFC2C3}"/>
                </a:ext>
              </a:extLst>
            </p:cNvPr>
            <p:cNvSpPr/>
            <p:nvPr/>
          </p:nvSpPr>
          <p:spPr>
            <a:xfrm>
              <a:off x="1385777" y="1744436"/>
              <a:ext cx="9493471" cy="3543300"/>
            </a:xfrm>
            <a:prstGeom prst="roundRect">
              <a:avLst>
                <a:gd name="adj" fmla="val 561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143890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8" y="477138"/>
            <a:ext cx="1005404" cy="584775"/>
          </a:xfrm>
          <a:prstGeom prst="rect">
            <a:avLst/>
          </a:prstGeom>
        </p:spPr>
        <p:txBody>
          <a:bodyPr wrap="none">
            <a:spAutoFit/>
          </a:bodyPr>
          <a:lstStyle/>
          <a:p>
            <a:pPr algn="ctr"/>
            <a:r>
              <a:rPr lang="zh-CN" altLang="en-US" sz="3200" b="1" dirty="0">
                <a:solidFill>
                  <a:schemeClr val="tx1">
                    <a:lumMod val="85000"/>
                    <a:lumOff val="15000"/>
                  </a:schemeClr>
                </a:solidFill>
                <a:effectLst/>
                <a:latin typeface="+mj-lt"/>
                <a:ea typeface="微软雅黑" panose="020B0503020204020204" pitchFamily="34" charset="-122"/>
              </a:rPr>
              <a:t>示例</a:t>
            </a:r>
          </a:p>
        </p:txBody>
      </p:sp>
      <p:sp>
        <p:nvSpPr>
          <p:cNvPr id="3" name="矩形 2">
            <a:extLst>
              <a:ext uri="{FF2B5EF4-FFF2-40B4-BE49-F238E27FC236}">
                <a16:creationId xmlns:a16="http://schemas.microsoft.com/office/drawing/2014/main" id="{CD352A36-0FAB-466D-AED1-E2DB2EF0AC31}"/>
              </a:ext>
            </a:extLst>
          </p:cNvPr>
          <p:cNvSpPr/>
          <p:nvPr/>
        </p:nvSpPr>
        <p:spPr>
          <a:xfrm>
            <a:off x="1148878" y="2224109"/>
            <a:ext cx="10371363" cy="2242858"/>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	def </a:t>
            </a:r>
            <a:r>
              <a:rPr lang="en-US" altLang="zh-CN" sz="2400" dirty="0" err="1">
                <a:solidFill>
                  <a:schemeClr val="tx1">
                    <a:lumMod val="85000"/>
                    <a:lumOff val="15000"/>
                  </a:schemeClr>
                </a:solidFill>
                <a:latin typeface="+mj-lt"/>
                <a:ea typeface="微软雅黑" panose="020B0503020204020204" pitchFamily="34" charset="-122"/>
              </a:rPr>
              <a:t>FunAdd</a:t>
            </a:r>
            <a:r>
              <a:rPr lang="en-US" altLang="zh-CN" sz="2400" dirty="0">
                <a:solidFill>
                  <a:schemeClr val="tx1">
                    <a:lumMod val="85000"/>
                    <a:lumOff val="15000"/>
                  </a:schemeClr>
                </a:solidFill>
                <a:latin typeface="+mj-lt"/>
                <a:ea typeface="微软雅黑" panose="020B0503020204020204" pitchFamily="34" charset="-122"/>
              </a:rPr>
              <a:t>(</a:t>
            </a:r>
            <a:r>
              <a:rPr lang="en-US" altLang="zh-CN" sz="2400" dirty="0" err="1">
                <a:solidFill>
                  <a:schemeClr val="tx1">
                    <a:lumMod val="85000"/>
                    <a:lumOff val="15000"/>
                  </a:schemeClr>
                </a:solidFill>
                <a:latin typeface="+mj-lt"/>
                <a:ea typeface="微软雅黑" panose="020B0503020204020204" pitchFamily="34" charset="-122"/>
              </a:rPr>
              <a:t>f,x,y</a:t>
            </a: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定义函数</a:t>
            </a:r>
            <a:r>
              <a:rPr lang="en-US" altLang="zh-CN" sz="2400" dirty="0" err="1">
                <a:solidFill>
                  <a:schemeClr val="tx1">
                    <a:lumMod val="85000"/>
                    <a:lumOff val="15000"/>
                  </a:schemeClr>
                </a:solidFill>
                <a:latin typeface="+mj-lt"/>
                <a:ea typeface="微软雅黑" panose="020B0503020204020204" pitchFamily="34" charset="-122"/>
              </a:rPr>
              <a:t>FunAdd</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2	    return f(x)+f(y) #</a:t>
            </a:r>
            <a:r>
              <a:rPr lang="zh-CN" altLang="en-US" sz="2400" dirty="0">
                <a:solidFill>
                  <a:schemeClr val="tx1">
                    <a:lumMod val="85000"/>
                    <a:lumOff val="15000"/>
                  </a:schemeClr>
                </a:solidFill>
                <a:latin typeface="+mj-lt"/>
                <a:ea typeface="微软雅黑" panose="020B0503020204020204" pitchFamily="34" charset="-122"/>
              </a:rPr>
              <a:t>用传给</a:t>
            </a:r>
            <a:r>
              <a:rPr lang="en-US" altLang="zh-CN" sz="2400" dirty="0">
                <a:solidFill>
                  <a:schemeClr val="tx1">
                    <a:lumMod val="85000"/>
                    <a:lumOff val="15000"/>
                  </a:schemeClr>
                </a:solidFill>
                <a:latin typeface="+mj-lt"/>
                <a:ea typeface="微软雅黑" panose="020B0503020204020204" pitchFamily="34" charset="-122"/>
              </a:rPr>
              <a:t>f</a:t>
            </a:r>
            <a:r>
              <a:rPr lang="zh-CN" altLang="en-US" sz="2400" dirty="0">
                <a:solidFill>
                  <a:schemeClr val="tx1">
                    <a:lumMod val="85000"/>
                    <a:lumOff val="15000"/>
                  </a:schemeClr>
                </a:solidFill>
                <a:latin typeface="+mj-lt"/>
                <a:ea typeface="微软雅黑" panose="020B0503020204020204" pitchFamily="34" charset="-122"/>
              </a:rPr>
              <a:t>的函数先对</a:t>
            </a:r>
            <a:r>
              <a:rPr lang="en-US" altLang="zh-CN" sz="2400" dirty="0">
                <a:solidFill>
                  <a:schemeClr val="tx1">
                    <a:lumMod val="85000"/>
                    <a:lumOff val="15000"/>
                  </a:schemeClr>
                </a:solidFill>
                <a:latin typeface="+mj-lt"/>
                <a:ea typeface="微软雅黑" panose="020B0503020204020204" pitchFamily="34" charset="-122"/>
              </a:rPr>
              <a:t>x</a:t>
            </a:r>
            <a:r>
              <a:rPr lang="zh-CN" altLang="en-US" sz="2400" dirty="0">
                <a:solidFill>
                  <a:schemeClr val="tx1">
                    <a:lumMod val="85000"/>
                    <a:lumOff val="15000"/>
                  </a:schemeClr>
                </a:solidFill>
                <a:latin typeface="+mj-lt"/>
                <a:ea typeface="微软雅黑" panose="020B0503020204020204" pitchFamily="34" charset="-122"/>
              </a:rPr>
              <a:t>和</a:t>
            </a:r>
            <a:r>
              <a:rPr lang="en-US" altLang="zh-CN" sz="2400" dirty="0">
                <a:solidFill>
                  <a:schemeClr val="tx1">
                    <a:lumMod val="85000"/>
                    <a:lumOff val="15000"/>
                  </a:schemeClr>
                </a:solidFill>
                <a:latin typeface="+mj-lt"/>
                <a:ea typeface="微软雅黑" panose="020B0503020204020204" pitchFamily="34" charset="-122"/>
              </a:rPr>
              <a:t>y</a:t>
            </a:r>
            <a:r>
              <a:rPr lang="zh-CN" altLang="en-US" sz="2400" dirty="0">
                <a:solidFill>
                  <a:schemeClr val="tx1">
                    <a:lumMod val="85000"/>
                    <a:lumOff val="15000"/>
                  </a:schemeClr>
                </a:solidFill>
                <a:latin typeface="+mj-lt"/>
                <a:ea typeface="微软雅黑" panose="020B0503020204020204" pitchFamily="34" charset="-122"/>
              </a:rPr>
              <a:t>分别处理后，再求和并返回 </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3	print(</a:t>
            </a:r>
            <a:r>
              <a:rPr lang="en-US" altLang="zh-CN" sz="2400" dirty="0" err="1">
                <a:solidFill>
                  <a:schemeClr val="tx1">
                    <a:lumMod val="85000"/>
                    <a:lumOff val="15000"/>
                  </a:schemeClr>
                </a:solidFill>
                <a:latin typeface="+mj-lt"/>
                <a:ea typeface="微软雅黑" panose="020B0503020204020204" pitchFamily="34" charset="-122"/>
              </a:rPr>
              <a:t>FunAdd</a:t>
            </a:r>
            <a:r>
              <a:rPr lang="en-US" altLang="zh-CN" sz="2400" dirty="0">
                <a:solidFill>
                  <a:schemeClr val="tx1">
                    <a:lumMod val="85000"/>
                    <a:lumOff val="15000"/>
                  </a:schemeClr>
                </a:solidFill>
                <a:latin typeface="+mj-lt"/>
                <a:ea typeface="微软雅黑" panose="020B0503020204020204" pitchFamily="34" charset="-122"/>
              </a:rPr>
              <a:t>(lambda x:x**2,3,-5)) #</a:t>
            </a:r>
            <a:r>
              <a:rPr lang="zh-CN" altLang="en-US" sz="2400" dirty="0">
                <a:solidFill>
                  <a:schemeClr val="tx1">
                    <a:lumMod val="85000"/>
                    <a:lumOff val="15000"/>
                  </a:schemeClr>
                </a:solidFill>
                <a:latin typeface="+mj-lt"/>
                <a:ea typeface="微软雅黑" panose="020B0503020204020204" pitchFamily="34" charset="-122"/>
              </a:rPr>
              <a:t>调用函数</a:t>
            </a:r>
            <a:r>
              <a:rPr lang="en-US" altLang="zh-CN" sz="2400" dirty="0" err="1">
                <a:solidFill>
                  <a:schemeClr val="tx1">
                    <a:lumMod val="85000"/>
                    <a:lumOff val="15000"/>
                  </a:schemeClr>
                </a:solidFill>
                <a:latin typeface="+mj-lt"/>
                <a:ea typeface="微软雅黑" panose="020B0503020204020204" pitchFamily="34" charset="-122"/>
              </a:rPr>
              <a:t>FunAdd</a:t>
            </a:r>
            <a:r>
              <a:rPr lang="zh-CN" altLang="en-US" sz="2400" dirty="0">
                <a:solidFill>
                  <a:schemeClr val="tx1">
                    <a:lumMod val="85000"/>
                    <a:lumOff val="15000"/>
                  </a:schemeClr>
                </a:solidFill>
                <a:latin typeface="+mj-lt"/>
                <a:ea typeface="微软雅黑" panose="020B0503020204020204" pitchFamily="34" charset="-122"/>
              </a:rPr>
              <a:t>，计算</a:t>
            </a:r>
            <a:r>
              <a:rPr lang="en-US" altLang="zh-CN" sz="2400" dirty="0">
                <a:solidFill>
                  <a:schemeClr val="tx1">
                    <a:lumMod val="85000"/>
                    <a:lumOff val="15000"/>
                  </a:schemeClr>
                </a:solidFill>
                <a:latin typeface="+mj-lt"/>
                <a:ea typeface="微软雅黑" panose="020B0503020204020204" pitchFamily="34" charset="-122"/>
              </a:rPr>
              <a:t>3</a:t>
            </a:r>
            <a:r>
              <a:rPr lang="en-US" altLang="zh-CN" sz="2400" baseline="30000" dirty="0">
                <a:solidFill>
                  <a:schemeClr val="tx1">
                    <a:lumMod val="85000"/>
                    <a:lumOff val="15000"/>
                  </a:schemeClr>
                </a:solidFill>
                <a:latin typeface="+mj-lt"/>
                <a:ea typeface="微软雅黑" panose="020B0503020204020204" pitchFamily="34" charset="-122"/>
              </a:rPr>
              <a:t>2</a:t>
            </a:r>
            <a:r>
              <a:rPr lang="en-US" altLang="zh-CN" sz="2400" dirty="0">
                <a:solidFill>
                  <a:schemeClr val="tx1">
                    <a:lumMod val="85000"/>
                    <a:lumOff val="15000"/>
                  </a:schemeClr>
                </a:solidFill>
                <a:latin typeface="+mj-lt"/>
                <a:ea typeface="微软雅黑" panose="020B0503020204020204" pitchFamily="34" charset="-122"/>
              </a:rPr>
              <a:t>+(-5)</a:t>
            </a:r>
            <a:r>
              <a:rPr lang="en-US" altLang="zh-CN" sz="2400" baseline="30000" dirty="0">
                <a:solidFill>
                  <a:schemeClr val="tx1">
                    <a:lumMod val="85000"/>
                    <a:lumOff val="15000"/>
                  </a:schemeClr>
                </a:solidFill>
                <a:latin typeface="+mj-lt"/>
                <a:ea typeface="微软雅黑" panose="020B0503020204020204" pitchFamily="34" charset="-122"/>
              </a:rPr>
              <a:t>2</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4	print(</a:t>
            </a:r>
            <a:r>
              <a:rPr lang="en-US" altLang="zh-CN" sz="2400" dirty="0" err="1">
                <a:solidFill>
                  <a:schemeClr val="tx1">
                    <a:lumMod val="85000"/>
                    <a:lumOff val="15000"/>
                  </a:schemeClr>
                </a:solidFill>
                <a:latin typeface="+mj-lt"/>
                <a:ea typeface="微软雅黑" panose="020B0503020204020204" pitchFamily="34" charset="-122"/>
              </a:rPr>
              <a:t>FunAdd</a:t>
            </a:r>
            <a:r>
              <a:rPr lang="en-US" altLang="zh-CN" sz="2400" dirty="0">
                <a:solidFill>
                  <a:schemeClr val="tx1">
                    <a:lumMod val="85000"/>
                    <a:lumOff val="15000"/>
                  </a:schemeClr>
                </a:solidFill>
                <a:latin typeface="+mj-lt"/>
                <a:ea typeface="微软雅黑" panose="020B0503020204020204" pitchFamily="34" charset="-122"/>
              </a:rPr>
              <a:t>(lambda x:x**3,3,-5)) #</a:t>
            </a:r>
            <a:r>
              <a:rPr lang="zh-CN" altLang="en-US" sz="2400" dirty="0">
                <a:solidFill>
                  <a:schemeClr val="tx1">
                    <a:lumMod val="85000"/>
                    <a:lumOff val="15000"/>
                  </a:schemeClr>
                </a:solidFill>
                <a:latin typeface="+mj-lt"/>
                <a:ea typeface="微软雅黑" panose="020B0503020204020204" pitchFamily="34" charset="-122"/>
              </a:rPr>
              <a:t>调用函数</a:t>
            </a:r>
            <a:r>
              <a:rPr lang="en-US" altLang="zh-CN" sz="2400" dirty="0" err="1">
                <a:solidFill>
                  <a:schemeClr val="tx1">
                    <a:lumMod val="85000"/>
                    <a:lumOff val="15000"/>
                  </a:schemeClr>
                </a:solidFill>
                <a:latin typeface="+mj-lt"/>
                <a:ea typeface="微软雅黑" panose="020B0503020204020204" pitchFamily="34" charset="-122"/>
              </a:rPr>
              <a:t>FunAdd</a:t>
            </a:r>
            <a:r>
              <a:rPr lang="zh-CN" altLang="en-US" sz="2400" dirty="0">
                <a:solidFill>
                  <a:schemeClr val="tx1">
                    <a:lumMod val="85000"/>
                    <a:lumOff val="15000"/>
                  </a:schemeClr>
                </a:solidFill>
                <a:latin typeface="+mj-lt"/>
                <a:ea typeface="微软雅黑" panose="020B0503020204020204" pitchFamily="34" charset="-122"/>
              </a:rPr>
              <a:t>，计算</a:t>
            </a:r>
            <a:r>
              <a:rPr lang="en-US" altLang="zh-CN" sz="2400" dirty="0">
                <a:solidFill>
                  <a:schemeClr val="tx1">
                    <a:lumMod val="85000"/>
                    <a:lumOff val="15000"/>
                  </a:schemeClr>
                </a:solidFill>
                <a:latin typeface="+mj-lt"/>
                <a:ea typeface="微软雅黑" panose="020B0503020204020204" pitchFamily="34" charset="-122"/>
              </a:rPr>
              <a:t>3</a:t>
            </a:r>
            <a:r>
              <a:rPr lang="en-US" altLang="zh-CN" sz="2400" baseline="30000" dirty="0">
                <a:solidFill>
                  <a:schemeClr val="tx1">
                    <a:lumMod val="85000"/>
                    <a:lumOff val="15000"/>
                  </a:schemeClr>
                </a:solidFill>
                <a:latin typeface="+mj-lt"/>
                <a:ea typeface="微软雅黑" panose="020B0503020204020204" pitchFamily="34" charset="-122"/>
              </a:rPr>
              <a:t>3</a:t>
            </a:r>
            <a:r>
              <a:rPr lang="en-US" altLang="zh-CN" sz="2400" dirty="0">
                <a:solidFill>
                  <a:schemeClr val="tx1">
                    <a:lumMod val="85000"/>
                    <a:lumOff val="15000"/>
                  </a:schemeClr>
                </a:solidFill>
                <a:latin typeface="+mj-lt"/>
                <a:ea typeface="微软雅黑" panose="020B0503020204020204" pitchFamily="34" charset="-122"/>
              </a:rPr>
              <a:t>+(-5)</a:t>
            </a:r>
            <a:r>
              <a:rPr lang="en-US" altLang="zh-CN" sz="2400" baseline="30000" dirty="0">
                <a:solidFill>
                  <a:schemeClr val="tx1">
                    <a:lumMod val="85000"/>
                    <a:lumOff val="15000"/>
                  </a:schemeClr>
                </a:solidFill>
                <a:latin typeface="+mj-lt"/>
                <a:ea typeface="微软雅黑" panose="020B0503020204020204" pitchFamily="34" charset="-122"/>
              </a:rPr>
              <a:t>3</a:t>
            </a:r>
          </a:p>
        </p:txBody>
      </p:sp>
      <p:sp>
        <p:nvSpPr>
          <p:cNvPr id="48" name="KSO_Shape">
            <a:extLst>
              <a:ext uri="{FF2B5EF4-FFF2-40B4-BE49-F238E27FC236}">
                <a16:creationId xmlns:a16="http://schemas.microsoft.com/office/drawing/2014/main" id="{7C10B4E9-275D-4EE6-A235-4852EBDFC2C3}"/>
              </a:ext>
            </a:extLst>
          </p:cNvPr>
          <p:cNvSpPr/>
          <p:nvPr/>
        </p:nvSpPr>
        <p:spPr>
          <a:xfrm>
            <a:off x="596589" y="1954276"/>
            <a:ext cx="11257360" cy="2987761"/>
          </a:xfrm>
          <a:prstGeom prst="roundRect">
            <a:avLst>
              <a:gd name="adj" fmla="val 561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grpSp>
        <p:nvGrpSpPr>
          <p:cNvPr id="40" name="组合 39">
            <a:extLst>
              <a:ext uri="{FF2B5EF4-FFF2-40B4-BE49-F238E27FC236}">
                <a16:creationId xmlns:a16="http://schemas.microsoft.com/office/drawing/2014/main" id="{CC5516D3-AED7-4222-9600-66299A79772C}"/>
              </a:ext>
            </a:extLst>
          </p:cNvPr>
          <p:cNvGrpSpPr/>
          <p:nvPr/>
        </p:nvGrpSpPr>
        <p:grpSpPr>
          <a:xfrm>
            <a:off x="285948" y="1532775"/>
            <a:ext cx="877274" cy="877274"/>
            <a:chOff x="836354" y="1156380"/>
            <a:chExt cx="877274" cy="877274"/>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836354" y="1156380"/>
              <a:ext cx="877274" cy="877274"/>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mj-lt"/>
              </a:endParaRPr>
            </a:p>
          </p:txBody>
        </p:sp>
        <p:grpSp>
          <p:nvGrpSpPr>
            <p:cNvPr id="46" name="组合 45">
              <a:extLst>
                <a:ext uri="{FF2B5EF4-FFF2-40B4-BE49-F238E27FC236}">
                  <a16:creationId xmlns:a16="http://schemas.microsoft.com/office/drawing/2014/main" id="{88A08AC8-97B1-4AD8-83EC-2B3AD5A75A0A}"/>
                </a:ext>
              </a:extLst>
            </p:cNvPr>
            <p:cNvGrpSpPr/>
            <p:nvPr/>
          </p:nvGrpSpPr>
          <p:grpSpPr>
            <a:xfrm>
              <a:off x="852546" y="1337788"/>
              <a:ext cx="830546" cy="514457"/>
              <a:chOff x="10655670" y="657377"/>
              <a:chExt cx="526153" cy="325910"/>
            </a:xfrm>
            <a:solidFill>
              <a:schemeClr val="tx2">
                <a:lumMod val="50000"/>
              </a:schemeClr>
            </a:solidFill>
          </p:grpSpPr>
          <p:sp>
            <p:nvSpPr>
              <p:cNvPr id="51" name="Freeform 89">
                <a:extLst>
                  <a:ext uri="{FF2B5EF4-FFF2-40B4-BE49-F238E27FC236}">
                    <a16:creationId xmlns:a16="http://schemas.microsoft.com/office/drawing/2014/main" id="{C7EDE132-3FC4-4E99-8396-1F7DC55DCDB4}"/>
                  </a:ext>
                </a:extLst>
              </p:cNvPr>
              <p:cNvSpPr>
                <a:spLocks noEditPoints="1"/>
              </p:cNvSpPr>
              <p:nvPr/>
            </p:nvSpPr>
            <p:spPr bwMode="auto">
              <a:xfrm>
                <a:off x="10697100" y="657377"/>
                <a:ext cx="444675" cy="28033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3" y="4"/>
                      <a:pt x="83" y="5"/>
                    </a:cubicBezTo>
                    <a:cubicBezTo>
                      <a:pt x="83" y="7"/>
                      <a:pt x="82" y="8"/>
                      <a:pt x="81" y="8"/>
                    </a:cubicBezTo>
                    <a:cubicBezTo>
                      <a:pt x="79" y="8"/>
                      <a:pt x="78" y="7"/>
                      <a:pt x="78" y="5"/>
                    </a:cubicBezTo>
                    <a:cubicBezTo>
                      <a:pt x="78" y="4"/>
                      <a:pt x="79"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2" name="Freeform 90">
                <a:extLst>
                  <a:ext uri="{FF2B5EF4-FFF2-40B4-BE49-F238E27FC236}">
                    <a16:creationId xmlns:a16="http://schemas.microsoft.com/office/drawing/2014/main" id="{702B496F-B90E-4E5D-94E4-F4D966A2B634}"/>
                  </a:ext>
                </a:extLst>
              </p:cNvPr>
              <p:cNvSpPr>
                <a:spLocks/>
              </p:cNvSpPr>
              <p:nvPr/>
            </p:nvSpPr>
            <p:spPr bwMode="auto">
              <a:xfrm>
                <a:off x="10655670" y="947382"/>
                <a:ext cx="526153" cy="35905"/>
              </a:xfrm>
              <a:custGeom>
                <a:avLst/>
                <a:gdLst>
                  <a:gd name="T0" fmla="*/ 192 w 192"/>
                  <a:gd name="T1" fmla="*/ 0 h 13"/>
                  <a:gd name="T2" fmla="*/ 125 w 192"/>
                  <a:gd name="T3" fmla="*/ 0 h 13"/>
                  <a:gd name="T4" fmla="*/ 123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9 w 192"/>
                  <a:gd name="T17" fmla="*/ 13 h 13"/>
                  <a:gd name="T18" fmla="*/ 183 w 192"/>
                  <a:gd name="T19" fmla="*/ 13 h 13"/>
                  <a:gd name="T20" fmla="*/ 192 w 192"/>
                  <a:gd name="T21" fmla="*/ 4 h 13"/>
                  <a:gd name="T22" fmla="*/ 192 w 192"/>
                  <a:gd name="T23" fmla="*/ 1 h 13"/>
                  <a:gd name="T24" fmla="*/ 192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2" y="0"/>
                    </a:moveTo>
                    <a:cubicBezTo>
                      <a:pt x="125" y="0"/>
                      <a:pt x="125" y="0"/>
                      <a:pt x="125" y="0"/>
                    </a:cubicBezTo>
                    <a:cubicBezTo>
                      <a:pt x="125" y="2"/>
                      <a:pt x="124" y="3"/>
                      <a:pt x="123" y="3"/>
                    </a:cubicBezTo>
                    <a:cubicBezTo>
                      <a:pt x="69" y="3"/>
                      <a:pt x="69" y="3"/>
                      <a:pt x="69" y="3"/>
                    </a:cubicBezTo>
                    <a:cubicBezTo>
                      <a:pt x="68" y="3"/>
                      <a:pt x="66" y="2"/>
                      <a:pt x="66" y="0"/>
                    </a:cubicBezTo>
                    <a:cubicBezTo>
                      <a:pt x="0" y="0"/>
                      <a:pt x="0" y="0"/>
                      <a:pt x="0" y="0"/>
                    </a:cubicBezTo>
                    <a:cubicBezTo>
                      <a:pt x="0" y="1"/>
                      <a:pt x="0" y="1"/>
                      <a:pt x="0" y="1"/>
                    </a:cubicBezTo>
                    <a:cubicBezTo>
                      <a:pt x="0" y="4"/>
                      <a:pt x="0" y="4"/>
                      <a:pt x="0" y="4"/>
                    </a:cubicBezTo>
                    <a:cubicBezTo>
                      <a:pt x="0" y="9"/>
                      <a:pt x="4" y="13"/>
                      <a:pt x="9" y="13"/>
                    </a:cubicBezTo>
                    <a:cubicBezTo>
                      <a:pt x="183" y="13"/>
                      <a:pt x="183" y="13"/>
                      <a:pt x="183" y="13"/>
                    </a:cubicBezTo>
                    <a:cubicBezTo>
                      <a:pt x="188" y="13"/>
                      <a:pt x="192" y="9"/>
                      <a:pt x="192" y="4"/>
                    </a:cubicBezTo>
                    <a:cubicBezTo>
                      <a:pt x="192" y="1"/>
                      <a:pt x="192" y="1"/>
                      <a:pt x="192" y="1"/>
                    </a:cubicBezTo>
                    <a:cubicBezTo>
                      <a:pt x="192" y="1"/>
                      <a:pt x="192" y="1"/>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3" name="Freeform 91">
                <a:extLst>
                  <a:ext uri="{FF2B5EF4-FFF2-40B4-BE49-F238E27FC236}">
                    <a16:creationId xmlns:a16="http://schemas.microsoft.com/office/drawing/2014/main" id="{52E71517-79E9-427F-9C14-AF09C217EC2B}"/>
                  </a:ext>
                </a:extLst>
              </p:cNvPr>
              <p:cNvSpPr>
                <a:spLocks noEditPoints="1"/>
              </p:cNvSpPr>
              <p:nvPr/>
            </p:nvSpPr>
            <p:spPr bwMode="auto">
              <a:xfrm>
                <a:off x="10741291" y="701568"/>
                <a:ext cx="356292" cy="191956"/>
              </a:xfrm>
              <a:custGeom>
                <a:avLst/>
                <a:gdLst>
                  <a:gd name="T0" fmla="*/ 0 w 130"/>
                  <a:gd name="T1" fmla="*/ 70 h 70"/>
                  <a:gd name="T2" fmla="*/ 130 w 130"/>
                  <a:gd name="T3" fmla="*/ 0 h 70"/>
                  <a:gd name="T4" fmla="*/ 40 w 130"/>
                  <a:gd name="T5" fmla="*/ 47 h 70"/>
                  <a:gd name="T6" fmla="*/ 34 w 130"/>
                  <a:gd name="T7" fmla="*/ 36 h 70"/>
                  <a:gd name="T8" fmla="*/ 31 w 130"/>
                  <a:gd name="T9" fmla="*/ 31 h 70"/>
                  <a:gd name="T10" fmla="*/ 27 w 130"/>
                  <a:gd name="T11" fmla="*/ 34 h 70"/>
                  <a:gd name="T12" fmla="*/ 22 w 130"/>
                  <a:gd name="T13" fmla="*/ 47 h 70"/>
                  <a:gd name="T14" fmla="*/ 27 w 130"/>
                  <a:gd name="T15" fmla="*/ 19 h 70"/>
                  <a:gd name="T16" fmla="*/ 28 w 130"/>
                  <a:gd name="T17" fmla="*/ 29 h 70"/>
                  <a:gd name="T18" fmla="*/ 33 w 130"/>
                  <a:gd name="T19" fmla="*/ 26 h 70"/>
                  <a:gd name="T20" fmla="*/ 38 w 130"/>
                  <a:gd name="T21" fmla="*/ 28 h 70"/>
                  <a:gd name="T22" fmla="*/ 40 w 130"/>
                  <a:gd name="T23" fmla="*/ 35 h 70"/>
                  <a:gd name="T24" fmla="*/ 56 w 130"/>
                  <a:gd name="T25" fmla="*/ 47 h 70"/>
                  <a:gd name="T26" fmla="*/ 49 w 130"/>
                  <a:gd name="T27" fmla="*/ 46 h 70"/>
                  <a:gd name="T28" fmla="*/ 48 w 130"/>
                  <a:gd name="T29" fmla="*/ 31 h 70"/>
                  <a:gd name="T30" fmla="*/ 45 w 130"/>
                  <a:gd name="T31" fmla="*/ 27 h 70"/>
                  <a:gd name="T32" fmla="*/ 48 w 130"/>
                  <a:gd name="T33" fmla="*/ 23 h 70"/>
                  <a:gd name="T34" fmla="*/ 53 w 130"/>
                  <a:gd name="T35" fmla="*/ 27 h 70"/>
                  <a:gd name="T36" fmla="*/ 58 w 130"/>
                  <a:gd name="T37" fmla="*/ 31 h 70"/>
                  <a:gd name="T38" fmla="*/ 53 w 130"/>
                  <a:gd name="T39" fmla="*/ 39 h 70"/>
                  <a:gd name="T40" fmla="*/ 55 w 130"/>
                  <a:gd name="T41" fmla="*/ 43 h 70"/>
                  <a:gd name="T42" fmla="*/ 58 w 130"/>
                  <a:gd name="T43" fmla="*/ 42 h 70"/>
                  <a:gd name="T44" fmla="*/ 56 w 130"/>
                  <a:gd name="T45" fmla="*/ 47 h 70"/>
                  <a:gd name="T46" fmla="*/ 87 w 130"/>
                  <a:gd name="T47" fmla="*/ 47 h 70"/>
                  <a:gd name="T48" fmla="*/ 86 w 130"/>
                  <a:gd name="T49" fmla="*/ 32 h 70"/>
                  <a:gd name="T50" fmla="*/ 82 w 130"/>
                  <a:gd name="T51" fmla="*/ 32 h 70"/>
                  <a:gd name="T52" fmla="*/ 81 w 130"/>
                  <a:gd name="T53" fmla="*/ 47 h 70"/>
                  <a:gd name="T54" fmla="*/ 75 w 130"/>
                  <a:gd name="T55" fmla="*/ 36 h 70"/>
                  <a:gd name="T56" fmla="*/ 73 w 130"/>
                  <a:gd name="T57" fmla="*/ 31 h 70"/>
                  <a:gd name="T58" fmla="*/ 69 w 130"/>
                  <a:gd name="T59" fmla="*/ 34 h 70"/>
                  <a:gd name="T60" fmla="*/ 64 w 130"/>
                  <a:gd name="T61" fmla="*/ 47 h 70"/>
                  <a:gd name="T62" fmla="*/ 68 w 130"/>
                  <a:gd name="T63" fmla="*/ 27 h 70"/>
                  <a:gd name="T64" fmla="*/ 69 w 130"/>
                  <a:gd name="T65" fmla="*/ 30 h 70"/>
                  <a:gd name="T66" fmla="*/ 75 w 130"/>
                  <a:gd name="T67" fmla="*/ 26 h 70"/>
                  <a:gd name="T68" fmla="*/ 80 w 130"/>
                  <a:gd name="T69" fmla="*/ 30 h 70"/>
                  <a:gd name="T70" fmla="*/ 86 w 130"/>
                  <a:gd name="T71" fmla="*/ 26 h 70"/>
                  <a:gd name="T72" fmla="*/ 90 w 130"/>
                  <a:gd name="T73" fmla="*/ 28 h 70"/>
                  <a:gd name="T74" fmla="*/ 92 w 130"/>
                  <a:gd name="T75" fmla="*/ 35 h 70"/>
                  <a:gd name="T76" fmla="*/ 107 w 130"/>
                  <a:gd name="T77" fmla="*/ 47 h 70"/>
                  <a:gd name="T78" fmla="*/ 101 w 130"/>
                  <a:gd name="T79" fmla="*/ 46 h 70"/>
                  <a:gd name="T80" fmla="*/ 99 w 130"/>
                  <a:gd name="T81" fmla="*/ 19 h 70"/>
                  <a:gd name="T82" fmla="*/ 105 w 130"/>
                  <a:gd name="T83" fmla="*/ 40 h 70"/>
                  <a:gd name="T84" fmla="*/ 106 w 130"/>
                  <a:gd name="T85" fmla="*/ 43 h 70"/>
                  <a:gd name="T86" fmla="*/ 108 w 130"/>
                  <a:gd name="T87" fmla="*/ 42 h 70"/>
                  <a:gd name="T88" fmla="*/ 107 w 130"/>
                  <a:gd name="T8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0">
                    <a:moveTo>
                      <a:pt x="0" y="0"/>
                    </a:moveTo>
                    <a:cubicBezTo>
                      <a:pt x="0" y="70"/>
                      <a:pt x="0" y="70"/>
                      <a:pt x="0" y="70"/>
                    </a:cubicBezTo>
                    <a:cubicBezTo>
                      <a:pt x="130" y="70"/>
                      <a:pt x="130" y="70"/>
                      <a:pt x="130" y="70"/>
                    </a:cubicBezTo>
                    <a:cubicBezTo>
                      <a:pt x="130" y="0"/>
                      <a:pt x="130" y="0"/>
                      <a:pt x="130" y="0"/>
                    </a:cubicBezTo>
                    <a:lnTo>
                      <a:pt x="0" y="0"/>
                    </a:lnTo>
                    <a:close/>
                    <a:moveTo>
                      <a:pt x="40" y="47"/>
                    </a:moveTo>
                    <a:cubicBezTo>
                      <a:pt x="34" y="47"/>
                      <a:pt x="34" y="47"/>
                      <a:pt x="34" y="47"/>
                    </a:cubicBezTo>
                    <a:cubicBezTo>
                      <a:pt x="34" y="36"/>
                      <a:pt x="34" y="36"/>
                      <a:pt x="34" y="36"/>
                    </a:cubicBezTo>
                    <a:cubicBezTo>
                      <a:pt x="34" y="34"/>
                      <a:pt x="34" y="33"/>
                      <a:pt x="34" y="32"/>
                    </a:cubicBezTo>
                    <a:cubicBezTo>
                      <a:pt x="33" y="31"/>
                      <a:pt x="32" y="31"/>
                      <a:pt x="31" y="31"/>
                    </a:cubicBezTo>
                    <a:cubicBezTo>
                      <a:pt x="30" y="31"/>
                      <a:pt x="30" y="31"/>
                      <a:pt x="29" y="32"/>
                    </a:cubicBezTo>
                    <a:cubicBezTo>
                      <a:pt x="28" y="32"/>
                      <a:pt x="28" y="33"/>
                      <a:pt x="27" y="34"/>
                    </a:cubicBezTo>
                    <a:cubicBezTo>
                      <a:pt x="27" y="47"/>
                      <a:pt x="27" y="47"/>
                      <a:pt x="27" y="47"/>
                    </a:cubicBezTo>
                    <a:cubicBezTo>
                      <a:pt x="22" y="47"/>
                      <a:pt x="22" y="47"/>
                      <a:pt x="22" y="47"/>
                    </a:cubicBezTo>
                    <a:cubicBezTo>
                      <a:pt x="22" y="19"/>
                      <a:pt x="22" y="19"/>
                      <a:pt x="22" y="19"/>
                    </a:cubicBezTo>
                    <a:cubicBezTo>
                      <a:pt x="27" y="19"/>
                      <a:pt x="27" y="19"/>
                      <a:pt x="27" y="19"/>
                    </a:cubicBezTo>
                    <a:cubicBezTo>
                      <a:pt x="27" y="29"/>
                      <a:pt x="27" y="29"/>
                      <a:pt x="27" y="29"/>
                    </a:cubicBezTo>
                    <a:cubicBezTo>
                      <a:pt x="28" y="29"/>
                      <a:pt x="28" y="29"/>
                      <a:pt x="28" y="29"/>
                    </a:cubicBezTo>
                    <a:cubicBezTo>
                      <a:pt x="28" y="28"/>
                      <a:pt x="29" y="28"/>
                      <a:pt x="30" y="27"/>
                    </a:cubicBezTo>
                    <a:cubicBezTo>
                      <a:pt x="31" y="27"/>
                      <a:pt x="32" y="26"/>
                      <a:pt x="33" y="26"/>
                    </a:cubicBezTo>
                    <a:cubicBezTo>
                      <a:pt x="35" y="26"/>
                      <a:pt x="35" y="27"/>
                      <a:pt x="36" y="27"/>
                    </a:cubicBezTo>
                    <a:cubicBezTo>
                      <a:pt x="37" y="27"/>
                      <a:pt x="38" y="27"/>
                      <a:pt x="38" y="28"/>
                    </a:cubicBezTo>
                    <a:cubicBezTo>
                      <a:pt x="39" y="29"/>
                      <a:pt x="39" y="30"/>
                      <a:pt x="39" y="31"/>
                    </a:cubicBezTo>
                    <a:cubicBezTo>
                      <a:pt x="40" y="32"/>
                      <a:pt x="40" y="33"/>
                      <a:pt x="40" y="35"/>
                    </a:cubicBezTo>
                    <a:lnTo>
                      <a:pt x="40" y="47"/>
                    </a:lnTo>
                    <a:close/>
                    <a:moveTo>
                      <a:pt x="56" y="47"/>
                    </a:moveTo>
                    <a:cubicBezTo>
                      <a:pt x="55" y="47"/>
                      <a:pt x="54" y="48"/>
                      <a:pt x="53" y="48"/>
                    </a:cubicBezTo>
                    <a:cubicBezTo>
                      <a:pt x="51" y="48"/>
                      <a:pt x="50" y="47"/>
                      <a:pt x="49" y="46"/>
                    </a:cubicBezTo>
                    <a:cubicBezTo>
                      <a:pt x="48" y="45"/>
                      <a:pt x="48" y="44"/>
                      <a:pt x="48" y="41"/>
                    </a:cubicBezTo>
                    <a:cubicBezTo>
                      <a:pt x="48" y="31"/>
                      <a:pt x="48" y="31"/>
                      <a:pt x="48" y="31"/>
                    </a:cubicBezTo>
                    <a:cubicBezTo>
                      <a:pt x="45" y="31"/>
                      <a:pt x="45" y="31"/>
                      <a:pt x="45" y="31"/>
                    </a:cubicBezTo>
                    <a:cubicBezTo>
                      <a:pt x="45" y="27"/>
                      <a:pt x="45" y="27"/>
                      <a:pt x="45" y="27"/>
                    </a:cubicBezTo>
                    <a:cubicBezTo>
                      <a:pt x="48" y="27"/>
                      <a:pt x="48" y="27"/>
                      <a:pt x="48" y="27"/>
                    </a:cubicBezTo>
                    <a:cubicBezTo>
                      <a:pt x="48" y="23"/>
                      <a:pt x="48" y="23"/>
                      <a:pt x="48" y="23"/>
                    </a:cubicBezTo>
                    <a:cubicBezTo>
                      <a:pt x="53" y="22"/>
                      <a:pt x="53" y="22"/>
                      <a:pt x="53" y="22"/>
                    </a:cubicBezTo>
                    <a:cubicBezTo>
                      <a:pt x="53" y="27"/>
                      <a:pt x="53" y="27"/>
                      <a:pt x="53" y="27"/>
                    </a:cubicBezTo>
                    <a:cubicBezTo>
                      <a:pt x="58" y="27"/>
                      <a:pt x="58" y="27"/>
                      <a:pt x="58" y="27"/>
                    </a:cubicBezTo>
                    <a:cubicBezTo>
                      <a:pt x="58" y="31"/>
                      <a:pt x="58" y="31"/>
                      <a:pt x="58" y="31"/>
                    </a:cubicBezTo>
                    <a:cubicBezTo>
                      <a:pt x="53" y="31"/>
                      <a:pt x="53" y="31"/>
                      <a:pt x="53" y="31"/>
                    </a:cubicBezTo>
                    <a:cubicBezTo>
                      <a:pt x="53" y="39"/>
                      <a:pt x="53" y="39"/>
                      <a:pt x="53" y="39"/>
                    </a:cubicBezTo>
                    <a:cubicBezTo>
                      <a:pt x="53" y="40"/>
                      <a:pt x="53" y="41"/>
                      <a:pt x="53" y="42"/>
                    </a:cubicBezTo>
                    <a:cubicBezTo>
                      <a:pt x="54" y="43"/>
                      <a:pt x="54" y="43"/>
                      <a:pt x="55" y="43"/>
                    </a:cubicBezTo>
                    <a:cubicBezTo>
                      <a:pt x="55" y="43"/>
                      <a:pt x="56" y="43"/>
                      <a:pt x="56" y="43"/>
                    </a:cubicBezTo>
                    <a:cubicBezTo>
                      <a:pt x="57" y="43"/>
                      <a:pt x="57" y="42"/>
                      <a:pt x="58" y="42"/>
                    </a:cubicBezTo>
                    <a:cubicBezTo>
                      <a:pt x="58" y="46"/>
                      <a:pt x="58" y="46"/>
                      <a:pt x="58" y="46"/>
                    </a:cubicBezTo>
                    <a:cubicBezTo>
                      <a:pt x="58" y="47"/>
                      <a:pt x="57" y="47"/>
                      <a:pt x="56" y="47"/>
                    </a:cubicBezTo>
                    <a:close/>
                    <a:moveTo>
                      <a:pt x="92" y="47"/>
                    </a:moveTo>
                    <a:cubicBezTo>
                      <a:pt x="87" y="47"/>
                      <a:pt x="87" y="47"/>
                      <a:pt x="87" y="47"/>
                    </a:cubicBezTo>
                    <a:cubicBezTo>
                      <a:pt x="87" y="36"/>
                      <a:pt x="87" y="36"/>
                      <a:pt x="87" y="36"/>
                    </a:cubicBezTo>
                    <a:cubicBezTo>
                      <a:pt x="87" y="34"/>
                      <a:pt x="87" y="33"/>
                      <a:pt x="86" y="32"/>
                    </a:cubicBezTo>
                    <a:cubicBezTo>
                      <a:pt x="86" y="31"/>
                      <a:pt x="85" y="31"/>
                      <a:pt x="84" y="31"/>
                    </a:cubicBezTo>
                    <a:cubicBezTo>
                      <a:pt x="83" y="31"/>
                      <a:pt x="82" y="31"/>
                      <a:pt x="82" y="32"/>
                    </a:cubicBezTo>
                    <a:cubicBezTo>
                      <a:pt x="81" y="32"/>
                      <a:pt x="81" y="33"/>
                      <a:pt x="81" y="34"/>
                    </a:cubicBezTo>
                    <a:cubicBezTo>
                      <a:pt x="81" y="47"/>
                      <a:pt x="81" y="47"/>
                      <a:pt x="81" y="47"/>
                    </a:cubicBezTo>
                    <a:cubicBezTo>
                      <a:pt x="75" y="47"/>
                      <a:pt x="75" y="47"/>
                      <a:pt x="75" y="47"/>
                    </a:cubicBezTo>
                    <a:cubicBezTo>
                      <a:pt x="75" y="36"/>
                      <a:pt x="75" y="36"/>
                      <a:pt x="75" y="36"/>
                    </a:cubicBezTo>
                    <a:cubicBezTo>
                      <a:pt x="75" y="34"/>
                      <a:pt x="75" y="33"/>
                      <a:pt x="75" y="32"/>
                    </a:cubicBezTo>
                    <a:cubicBezTo>
                      <a:pt x="74" y="31"/>
                      <a:pt x="74" y="31"/>
                      <a:pt x="73" y="31"/>
                    </a:cubicBezTo>
                    <a:cubicBezTo>
                      <a:pt x="72" y="31"/>
                      <a:pt x="71" y="31"/>
                      <a:pt x="70" y="32"/>
                    </a:cubicBezTo>
                    <a:cubicBezTo>
                      <a:pt x="70" y="32"/>
                      <a:pt x="69" y="33"/>
                      <a:pt x="69" y="34"/>
                    </a:cubicBezTo>
                    <a:cubicBezTo>
                      <a:pt x="69" y="47"/>
                      <a:pt x="69" y="47"/>
                      <a:pt x="69" y="47"/>
                    </a:cubicBezTo>
                    <a:cubicBezTo>
                      <a:pt x="64" y="47"/>
                      <a:pt x="64" y="47"/>
                      <a:pt x="64" y="47"/>
                    </a:cubicBezTo>
                    <a:cubicBezTo>
                      <a:pt x="64" y="27"/>
                      <a:pt x="64" y="27"/>
                      <a:pt x="64" y="27"/>
                    </a:cubicBezTo>
                    <a:cubicBezTo>
                      <a:pt x="68" y="27"/>
                      <a:pt x="68" y="27"/>
                      <a:pt x="68" y="27"/>
                    </a:cubicBezTo>
                    <a:cubicBezTo>
                      <a:pt x="69" y="30"/>
                      <a:pt x="69" y="30"/>
                      <a:pt x="69" y="30"/>
                    </a:cubicBezTo>
                    <a:cubicBezTo>
                      <a:pt x="69" y="30"/>
                      <a:pt x="69" y="30"/>
                      <a:pt x="69" y="30"/>
                    </a:cubicBezTo>
                    <a:cubicBezTo>
                      <a:pt x="69" y="29"/>
                      <a:pt x="70" y="28"/>
                      <a:pt x="71" y="27"/>
                    </a:cubicBezTo>
                    <a:cubicBezTo>
                      <a:pt x="72" y="27"/>
                      <a:pt x="73" y="26"/>
                      <a:pt x="75" y="26"/>
                    </a:cubicBezTo>
                    <a:cubicBezTo>
                      <a:pt x="76" y="26"/>
                      <a:pt x="77" y="27"/>
                      <a:pt x="78" y="27"/>
                    </a:cubicBezTo>
                    <a:cubicBezTo>
                      <a:pt x="79" y="28"/>
                      <a:pt x="79" y="29"/>
                      <a:pt x="80" y="30"/>
                    </a:cubicBezTo>
                    <a:cubicBezTo>
                      <a:pt x="80" y="29"/>
                      <a:pt x="81" y="28"/>
                      <a:pt x="82" y="27"/>
                    </a:cubicBezTo>
                    <a:cubicBezTo>
                      <a:pt x="83" y="27"/>
                      <a:pt x="84" y="26"/>
                      <a:pt x="86" y="26"/>
                    </a:cubicBezTo>
                    <a:cubicBezTo>
                      <a:pt x="87" y="26"/>
                      <a:pt x="88" y="27"/>
                      <a:pt x="89" y="27"/>
                    </a:cubicBezTo>
                    <a:cubicBezTo>
                      <a:pt x="89" y="27"/>
                      <a:pt x="90" y="28"/>
                      <a:pt x="90" y="28"/>
                    </a:cubicBezTo>
                    <a:cubicBezTo>
                      <a:pt x="91" y="29"/>
                      <a:pt x="91" y="30"/>
                      <a:pt x="92" y="31"/>
                    </a:cubicBezTo>
                    <a:cubicBezTo>
                      <a:pt x="92" y="32"/>
                      <a:pt x="92" y="33"/>
                      <a:pt x="92" y="35"/>
                    </a:cubicBezTo>
                    <a:lnTo>
                      <a:pt x="92" y="47"/>
                    </a:lnTo>
                    <a:close/>
                    <a:moveTo>
                      <a:pt x="107" y="47"/>
                    </a:moveTo>
                    <a:cubicBezTo>
                      <a:pt x="106" y="47"/>
                      <a:pt x="105" y="48"/>
                      <a:pt x="104" y="48"/>
                    </a:cubicBezTo>
                    <a:cubicBezTo>
                      <a:pt x="102" y="48"/>
                      <a:pt x="101" y="47"/>
                      <a:pt x="101" y="46"/>
                    </a:cubicBezTo>
                    <a:cubicBezTo>
                      <a:pt x="100" y="46"/>
                      <a:pt x="99" y="45"/>
                      <a:pt x="99" y="43"/>
                    </a:cubicBezTo>
                    <a:cubicBezTo>
                      <a:pt x="99" y="19"/>
                      <a:pt x="99" y="19"/>
                      <a:pt x="99" y="19"/>
                    </a:cubicBezTo>
                    <a:cubicBezTo>
                      <a:pt x="105" y="19"/>
                      <a:pt x="105" y="19"/>
                      <a:pt x="105" y="19"/>
                    </a:cubicBezTo>
                    <a:cubicBezTo>
                      <a:pt x="105" y="40"/>
                      <a:pt x="105" y="40"/>
                      <a:pt x="105" y="40"/>
                    </a:cubicBezTo>
                    <a:cubicBezTo>
                      <a:pt x="105" y="41"/>
                      <a:pt x="105" y="42"/>
                      <a:pt x="105" y="42"/>
                    </a:cubicBezTo>
                    <a:cubicBezTo>
                      <a:pt x="105" y="43"/>
                      <a:pt x="106" y="43"/>
                      <a:pt x="106" y="43"/>
                    </a:cubicBezTo>
                    <a:cubicBezTo>
                      <a:pt x="106" y="43"/>
                      <a:pt x="107" y="43"/>
                      <a:pt x="107" y="43"/>
                    </a:cubicBezTo>
                    <a:cubicBezTo>
                      <a:pt x="107" y="43"/>
                      <a:pt x="108" y="43"/>
                      <a:pt x="108" y="42"/>
                    </a:cubicBezTo>
                    <a:cubicBezTo>
                      <a:pt x="109" y="47"/>
                      <a:pt x="109" y="47"/>
                      <a:pt x="109" y="47"/>
                    </a:cubicBezTo>
                    <a:cubicBezTo>
                      <a:pt x="108" y="47"/>
                      <a:pt x="108" y="47"/>
                      <a:pt x="10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grpSp>
      <p:sp>
        <p:nvSpPr>
          <p:cNvPr id="11" name="矩形 10">
            <a:extLst>
              <a:ext uri="{FF2B5EF4-FFF2-40B4-BE49-F238E27FC236}">
                <a16:creationId xmlns:a16="http://schemas.microsoft.com/office/drawing/2014/main" id="{CCB2C1EC-A37F-4829-8F47-96E169801B16}"/>
              </a:ext>
            </a:extLst>
          </p:cNvPr>
          <p:cNvSpPr/>
          <p:nvPr/>
        </p:nvSpPr>
        <p:spPr>
          <a:xfrm>
            <a:off x="1223383" y="1340943"/>
            <a:ext cx="3023585" cy="461665"/>
          </a:xfrm>
          <a:prstGeom prst="rect">
            <a:avLst/>
          </a:prstGeom>
        </p:spPr>
        <p:txBody>
          <a:bodyPr wrap="none">
            <a:spAutoFit/>
          </a:bodyPr>
          <a:lstStyle/>
          <a:p>
            <a:pPr algn="ctr"/>
            <a:r>
              <a:rPr lang="zh-CN" altLang="en-US" sz="2400" b="1" dirty="0">
                <a:solidFill>
                  <a:schemeClr val="tx1">
                    <a:lumMod val="85000"/>
                    <a:lumOff val="15000"/>
                  </a:schemeClr>
                </a:solidFill>
                <a:latin typeface="+mj-lt"/>
                <a:ea typeface="微软雅黑" panose="020B0503020204020204" pitchFamily="34" charset="-122"/>
              </a:rPr>
              <a:t>例：</a:t>
            </a:r>
            <a:r>
              <a:rPr lang="en-US" altLang="zh-CN" sz="2400" b="1" dirty="0">
                <a:solidFill>
                  <a:schemeClr val="tx1">
                    <a:lumMod val="85000"/>
                    <a:lumOff val="15000"/>
                  </a:schemeClr>
                </a:solidFill>
                <a:latin typeface="+mj-lt"/>
                <a:ea typeface="微软雅黑" panose="020B0503020204020204" pitchFamily="34" charset="-122"/>
              </a:rPr>
              <a:t>lambda</a:t>
            </a:r>
            <a:r>
              <a:rPr lang="zh-CN" altLang="en-US" sz="2400" b="1" dirty="0">
                <a:solidFill>
                  <a:schemeClr val="tx1">
                    <a:lumMod val="85000"/>
                    <a:lumOff val="15000"/>
                  </a:schemeClr>
                </a:solidFill>
                <a:latin typeface="+mj-lt"/>
                <a:ea typeface="微软雅黑" panose="020B0503020204020204" pitchFamily="34" charset="-122"/>
              </a:rPr>
              <a:t>函数示例</a:t>
            </a:r>
          </a:p>
        </p:txBody>
      </p:sp>
    </p:spTree>
    <p:extLst>
      <p:ext uri="{BB962C8B-B14F-4D97-AF65-F5344CB8AC3E}">
        <p14:creationId xmlns:p14="http://schemas.microsoft.com/office/powerpoint/2010/main" val="304844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p:cTn id="13" dur="500" fill="hold"/>
                                        <p:tgtEl>
                                          <p:spTgt spid="40"/>
                                        </p:tgtEl>
                                        <p:attrNameLst>
                                          <p:attrName>ppt_w</p:attrName>
                                        </p:attrNameLst>
                                      </p:cBhvr>
                                      <p:tavLst>
                                        <p:tav tm="0">
                                          <p:val>
                                            <p:fltVal val="0"/>
                                          </p:val>
                                        </p:tav>
                                        <p:tav tm="100000">
                                          <p:val>
                                            <p:strVal val="#ppt_w"/>
                                          </p:val>
                                        </p:tav>
                                      </p:tavLst>
                                    </p:anim>
                                    <p:anim calcmode="lin" valueType="num">
                                      <p:cBhvr>
                                        <p:cTn id="14" dur="500" fill="hold"/>
                                        <p:tgtEl>
                                          <p:spTgt spid="40"/>
                                        </p:tgtEl>
                                        <p:attrNameLst>
                                          <p:attrName>ppt_h</p:attrName>
                                        </p:attrNameLst>
                                      </p:cBhvr>
                                      <p:tavLst>
                                        <p:tav tm="0">
                                          <p:val>
                                            <p:fltVal val="0"/>
                                          </p:val>
                                        </p:tav>
                                        <p:tav tm="100000">
                                          <p:val>
                                            <p:strVal val="#ppt_h"/>
                                          </p:val>
                                        </p:tav>
                                      </p:tavLst>
                                    </p:anim>
                                    <p:animEffect transition="in" filter="fade">
                                      <p:cBhvr>
                                        <p:cTn id="15" dur="500"/>
                                        <p:tgtEl>
                                          <p:spTgt spid="4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p:tgtEl>
                                          <p:spTgt spid="3"/>
                                        </p:tgtEl>
                                        <p:attrNameLst>
                                          <p:attrName>ppt_y</p:attrName>
                                        </p:attrNameLst>
                                      </p:cBhvr>
                                      <p:tavLst>
                                        <p:tav tm="0">
                                          <p:val>
                                            <p:strVal val="#ppt_y-#ppt_h*1.125000"/>
                                          </p:val>
                                        </p:tav>
                                        <p:tav tm="100000">
                                          <p:val>
                                            <p:strVal val="#ppt_y"/>
                                          </p:val>
                                        </p:tav>
                                      </p:tavLst>
                                    </p:anim>
                                    <p:animEffect transition="in" filter="wipe(down)">
                                      <p:cBhvr>
                                        <p:cTn id="22" dur="500"/>
                                        <p:tgtEl>
                                          <p:spTgt spid="3"/>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p:tgtEl>
                                          <p:spTgt spid="11"/>
                                        </p:tgtEl>
                                        <p:attrNameLst>
                                          <p:attrName>ppt_y</p:attrName>
                                        </p:attrNameLst>
                                      </p:cBhvr>
                                      <p:tavLst>
                                        <p:tav tm="0">
                                          <p:val>
                                            <p:strVal val="#ppt_y+#ppt_h*1.125000"/>
                                          </p:val>
                                        </p:tav>
                                        <p:tav tm="100000">
                                          <p:val>
                                            <p:strVal val="#ppt_y"/>
                                          </p:val>
                                        </p:tav>
                                      </p:tavLst>
                                    </p:anim>
                                    <p:animEffect transition="in" filter="wipe(up)">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48" grpId="0" animBg="1"/>
      <p:bldP spid="11"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8" y="477138"/>
            <a:ext cx="1005404" cy="584775"/>
          </a:xfrm>
          <a:prstGeom prst="rect">
            <a:avLst/>
          </a:prstGeom>
        </p:spPr>
        <p:txBody>
          <a:bodyPr wrap="none">
            <a:spAutoFit/>
          </a:bodyPr>
          <a:lstStyle/>
          <a:p>
            <a:pPr algn="ctr"/>
            <a:r>
              <a:rPr lang="zh-CN" altLang="en-US" sz="3200" b="1" dirty="0">
                <a:solidFill>
                  <a:schemeClr val="tx1">
                    <a:lumMod val="85000"/>
                    <a:lumOff val="15000"/>
                  </a:schemeClr>
                </a:solidFill>
                <a:effectLst/>
                <a:latin typeface="微软雅黑" panose="020B0503020204020204" pitchFamily="34" charset="-122"/>
                <a:ea typeface="微软雅黑" panose="020B0503020204020204" pitchFamily="34" charset="-122"/>
              </a:rPr>
              <a:t>示例</a:t>
            </a:r>
          </a:p>
        </p:txBody>
      </p:sp>
      <p:sp>
        <p:nvSpPr>
          <p:cNvPr id="12" name="矩形 11">
            <a:extLst>
              <a:ext uri="{FF2B5EF4-FFF2-40B4-BE49-F238E27FC236}">
                <a16:creationId xmlns:a16="http://schemas.microsoft.com/office/drawing/2014/main" id="{3BD63B30-3355-485E-989F-BE240724D600}"/>
              </a:ext>
            </a:extLst>
          </p:cNvPr>
          <p:cNvSpPr/>
          <p:nvPr/>
        </p:nvSpPr>
        <p:spPr>
          <a:xfrm>
            <a:off x="1299787" y="1162259"/>
            <a:ext cx="888385"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AAC95280-01F5-4768-A2F9-B09E1DD8F07A}"/>
              </a:ext>
            </a:extLst>
          </p:cNvPr>
          <p:cNvSpPr/>
          <p:nvPr/>
        </p:nvSpPr>
        <p:spPr>
          <a:xfrm>
            <a:off x="1472171" y="2028660"/>
            <a:ext cx="9465517" cy="3600153"/>
          </a:xfrm>
          <a:prstGeom prst="rect">
            <a:avLst/>
          </a:prstGeom>
        </p:spPr>
        <p:txBody>
          <a:bodyPr wrap="square">
            <a:spAutoFit/>
          </a:bodyPr>
          <a:lstStyle/>
          <a:p>
            <a:pPr>
              <a:lnSpc>
                <a:spcPct val="12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第</a:t>
            </a:r>
            <a:r>
              <a:rPr lang="en-US" altLang="zh-CN" sz="2400" dirty="0">
                <a:solidFill>
                  <a:schemeClr val="tx1">
                    <a:lumMod val="85000"/>
                    <a:lumOff val="15000"/>
                  </a:schemeClr>
                </a:solidFill>
                <a:latin typeface="+mj-lt"/>
                <a:ea typeface="微软雅黑" panose="020B0503020204020204" pitchFamily="34" charset="-122"/>
              </a:rPr>
              <a:t>3</a:t>
            </a:r>
            <a:r>
              <a:rPr lang="zh-CN" altLang="en-US" sz="2400" dirty="0">
                <a:solidFill>
                  <a:schemeClr val="tx1">
                    <a:lumMod val="85000"/>
                    <a:lumOff val="15000"/>
                  </a:schemeClr>
                </a:solidFill>
                <a:latin typeface="+mj-lt"/>
                <a:ea typeface="微软雅黑" panose="020B0503020204020204" pitchFamily="34" charset="-122"/>
              </a:rPr>
              <a:t>行代码中，</a:t>
            </a:r>
            <a:r>
              <a:rPr lang="en-US" altLang="zh-CN" sz="2400" dirty="0">
                <a:solidFill>
                  <a:schemeClr val="tx1">
                    <a:lumMod val="85000"/>
                    <a:lumOff val="15000"/>
                  </a:schemeClr>
                </a:solidFill>
                <a:latin typeface="+mj-lt"/>
                <a:ea typeface="微软雅黑" panose="020B0503020204020204" pitchFamily="34" charset="-122"/>
              </a:rPr>
              <a:t>lambda x:x**2</a:t>
            </a:r>
            <a:r>
              <a:rPr lang="zh-CN" altLang="en-US" sz="2400" dirty="0">
                <a:solidFill>
                  <a:schemeClr val="tx1">
                    <a:lumMod val="85000"/>
                    <a:lumOff val="15000"/>
                  </a:schemeClr>
                </a:solidFill>
                <a:latin typeface="+mj-lt"/>
                <a:ea typeface="微软雅黑" panose="020B0503020204020204" pitchFamily="34" charset="-122"/>
              </a:rPr>
              <a:t>定义了一个</a:t>
            </a:r>
            <a:r>
              <a:rPr lang="en-US" altLang="zh-CN" sz="2400" dirty="0">
                <a:solidFill>
                  <a:schemeClr val="tx1">
                    <a:lumMod val="85000"/>
                    <a:lumOff val="15000"/>
                  </a:schemeClr>
                </a:solidFill>
                <a:latin typeface="+mj-lt"/>
                <a:ea typeface="微软雅黑" panose="020B0503020204020204" pitchFamily="34" charset="-122"/>
              </a:rPr>
              <a:t>lambda</a:t>
            </a:r>
            <a:r>
              <a:rPr lang="zh-CN" altLang="en-US" sz="2400" dirty="0">
                <a:solidFill>
                  <a:schemeClr val="tx1">
                    <a:lumMod val="85000"/>
                    <a:lumOff val="15000"/>
                  </a:schemeClr>
                </a:solidFill>
                <a:latin typeface="+mj-lt"/>
                <a:ea typeface="微软雅黑" panose="020B0503020204020204" pitchFamily="34" charset="-122"/>
              </a:rPr>
              <a:t>函数，其有一个参数</a:t>
            </a:r>
            <a:r>
              <a:rPr lang="en-US" altLang="zh-CN" sz="2400" dirty="0">
                <a:solidFill>
                  <a:schemeClr val="tx1">
                    <a:lumMod val="85000"/>
                    <a:lumOff val="15000"/>
                  </a:schemeClr>
                </a:solidFill>
                <a:latin typeface="+mj-lt"/>
                <a:ea typeface="微软雅黑" panose="020B0503020204020204" pitchFamily="34" charset="-122"/>
              </a:rPr>
              <a:t>x</a:t>
            </a:r>
            <a:r>
              <a:rPr lang="zh-CN" altLang="en-US" sz="2400" dirty="0">
                <a:solidFill>
                  <a:schemeClr val="tx1">
                    <a:lumMod val="85000"/>
                    <a:lumOff val="15000"/>
                  </a:schemeClr>
                </a:solidFill>
                <a:latin typeface="+mj-lt"/>
                <a:ea typeface="微软雅黑" panose="020B0503020204020204" pitchFamily="34" charset="-122"/>
              </a:rPr>
              <a:t>，返回值是</a:t>
            </a:r>
            <a:r>
              <a:rPr lang="en-US" altLang="zh-CN" sz="2400" dirty="0">
                <a:solidFill>
                  <a:schemeClr val="tx1">
                    <a:lumMod val="85000"/>
                    <a:lumOff val="15000"/>
                  </a:schemeClr>
                </a:solidFill>
                <a:latin typeface="+mj-lt"/>
                <a:ea typeface="微软雅黑" panose="020B0503020204020204" pitchFamily="34" charset="-122"/>
              </a:rPr>
              <a:t>x**2</a:t>
            </a:r>
            <a:r>
              <a:rPr lang="zh-CN" altLang="en-US" sz="2400" dirty="0">
                <a:solidFill>
                  <a:schemeClr val="tx1">
                    <a:lumMod val="85000"/>
                    <a:lumOff val="15000"/>
                  </a:schemeClr>
                </a:solidFill>
                <a:latin typeface="+mj-lt"/>
                <a:ea typeface="微软雅黑" panose="020B0503020204020204" pitchFamily="34" charset="-122"/>
              </a:rPr>
              <a:t>（即</a:t>
            </a:r>
            <a:r>
              <a:rPr lang="en-US" altLang="zh-CN" sz="2400" dirty="0">
                <a:solidFill>
                  <a:schemeClr val="tx1">
                    <a:lumMod val="85000"/>
                    <a:lumOff val="15000"/>
                  </a:schemeClr>
                </a:solidFill>
                <a:latin typeface="+mj-lt"/>
                <a:ea typeface="微软雅黑" panose="020B0503020204020204" pitchFamily="34" charset="-122"/>
              </a:rPr>
              <a:t>x</a:t>
            </a:r>
            <a:r>
              <a:rPr lang="zh-CN" altLang="en-US" sz="2400" dirty="0">
                <a:solidFill>
                  <a:schemeClr val="tx1">
                    <a:lumMod val="85000"/>
                    <a:lumOff val="15000"/>
                  </a:schemeClr>
                </a:solidFill>
                <a:latin typeface="+mj-lt"/>
                <a:ea typeface="微软雅黑" panose="020B0503020204020204" pitchFamily="34" charset="-122"/>
              </a:rPr>
              <a:t>的平方）；第</a:t>
            </a:r>
            <a:r>
              <a:rPr lang="en-US" altLang="zh-CN" sz="2400" dirty="0">
                <a:solidFill>
                  <a:schemeClr val="tx1">
                    <a:lumMod val="85000"/>
                    <a:lumOff val="15000"/>
                  </a:schemeClr>
                </a:solidFill>
                <a:latin typeface="+mj-lt"/>
                <a:ea typeface="微软雅黑" panose="020B0503020204020204" pitchFamily="34" charset="-122"/>
              </a:rPr>
              <a:t>4</a:t>
            </a:r>
            <a:r>
              <a:rPr lang="zh-CN" altLang="en-US" sz="2400" dirty="0">
                <a:solidFill>
                  <a:schemeClr val="tx1">
                    <a:lumMod val="85000"/>
                    <a:lumOff val="15000"/>
                  </a:schemeClr>
                </a:solidFill>
                <a:latin typeface="+mj-lt"/>
                <a:ea typeface="微软雅黑" panose="020B0503020204020204" pitchFamily="34" charset="-122"/>
              </a:rPr>
              <a:t>行代码中，</a:t>
            </a:r>
            <a:r>
              <a:rPr lang="en-US" altLang="zh-CN" sz="2400" dirty="0">
                <a:solidFill>
                  <a:schemeClr val="tx1">
                    <a:lumMod val="85000"/>
                    <a:lumOff val="15000"/>
                  </a:schemeClr>
                </a:solidFill>
                <a:latin typeface="+mj-lt"/>
                <a:ea typeface="微软雅黑" panose="020B0503020204020204" pitchFamily="34" charset="-122"/>
              </a:rPr>
              <a:t>lambda x:x**3</a:t>
            </a:r>
            <a:r>
              <a:rPr lang="zh-CN" altLang="en-US" sz="2400" dirty="0">
                <a:solidFill>
                  <a:schemeClr val="tx1">
                    <a:lumMod val="85000"/>
                    <a:lumOff val="15000"/>
                  </a:schemeClr>
                </a:solidFill>
                <a:latin typeface="+mj-lt"/>
                <a:ea typeface="微软雅黑" panose="020B0503020204020204" pitchFamily="34" charset="-122"/>
              </a:rPr>
              <a:t>定义了另一个</a:t>
            </a:r>
            <a:r>
              <a:rPr lang="en-US" altLang="zh-CN" sz="2400" dirty="0">
                <a:solidFill>
                  <a:schemeClr val="tx1">
                    <a:lumMod val="85000"/>
                    <a:lumOff val="15000"/>
                  </a:schemeClr>
                </a:solidFill>
                <a:latin typeface="+mj-lt"/>
                <a:ea typeface="微软雅黑" panose="020B0503020204020204" pitchFamily="34" charset="-122"/>
              </a:rPr>
              <a:t>lambda</a:t>
            </a:r>
            <a:r>
              <a:rPr lang="zh-CN" altLang="en-US" sz="2400" dirty="0">
                <a:solidFill>
                  <a:schemeClr val="tx1">
                    <a:lumMod val="85000"/>
                    <a:lumOff val="15000"/>
                  </a:schemeClr>
                </a:solidFill>
                <a:latin typeface="+mj-lt"/>
                <a:ea typeface="微软雅黑" panose="020B0503020204020204" pitchFamily="34" charset="-122"/>
              </a:rPr>
              <a:t>函数，其有一个参数</a:t>
            </a:r>
            <a:r>
              <a:rPr lang="en-US" altLang="zh-CN" sz="2400" dirty="0">
                <a:solidFill>
                  <a:schemeClr val="tx1">
                    <a:lumMod val="85000"/>
                    <a:lumOff val="15000"/>
                  </a:schemeClr>
                </a:solidFill>
                <a:latin typeface="+mj-lt"/>
                <a:ea typeface="微软雅黑" panose="020B0503020204020204" pitchFamily="34" charset="-122"/>
              </a:rPr>
              <a:t>x</a:t>
            </a:r>
            <a:r>
              <a:rPr lang="zh-CN" altLang="en-US" sz="2400" dirty="0">
                <a:solidFill>
                  <a:schemeClr val="tx1">
                    <a:lumMod val="85000"/>
                    <a:lumOff val="15000"/>
                  </a:schemeClr>
                </a:solidFill>
                <a:latin typeface="+mj-lt"/>
                <a:ea typeface="微软雅黑" panose="020B0503020204020204" pitchFamily="34" charset="-122"/>
              </a:rPr>
              <a:t>，返回值是</a:t>
            </a:r>
            <a:r>
              <a:rPr lang="en-US" altLang="zh-CN" sz="2400" dirty="0">
                <a:solidFill>
                  <a:schemeClr val="tx1">
                    <a:lumMod val="85000"/>
                    <a:lumOff val="15000"/>
                  </a:schemeClr>
                </a:solidFill>
                <a:latin typeface="+mj-lt"/>
                <a:ea typeface="微软雅黑" panose="020B0503020204020204" pitchFamily="34" charset="-122"/>
              </a:rPr>
              <a:t>x**3</a:t>
            </a:r>
            <a:r>
              <a:rPr lang="zh-CN" altLang="en-US" sz="2400" dirty="0">
                <a:solidFill>
                  <a:schemeClr val="tx1">
                    <a:lumMod val="85000"/>
                    <a:lumOff val="15000"/>
                  </a:schemeClr>
                </a:solidFill>
                <a:latin typeface="+mj-lt"/>
                <a:ea typeface="微软雅黑" panose="020B0503020204020204" pitchFamily="34" charset="-122"/>
              </a:rPr>
              <a:t>（即</a:t>
            </a:r>
            <a:r>
              <a:rPr lang="en-US" altLang="zh-CN" sz="2400" dirty="0">
                <a:solidFill>
                  <a:schemeClr val="tx1">
                    <a:lumMod val="85000"/>
                    <a:lumOff val="15000"/>
                  </a:schemeClr>
                </a:solidFill>
                <a:latin typeface="+mj-lt"/>
                <a:ea typeface="微软雅黑" panose="020B0503020204020204" pitchFamily="34" charset="-122"/>
              </a:rPr>
              <a:t>x</a:t>
            </a:r>
            <a:r>
              <a:rPr lang="zh-CN" altLang="en-US" sz="2400" dirty="0">
                <a:solidFill>
                  <a:schemeClr val="tx1">
                    <a:lumMod val="85000"/>
                    <a:lumOff val="15000"/>
                  </a:schemeClr>
                </a:solidFill>
                <a:latin typeface="+mj-lt"/>
                <a:ea typeface="微软雅黑" panose="020B0503020204020204" pitchFamily="34" charset="-122"/>
              </a:rPr>
              <a:t>的立方）。</a:t>
            </a:r>
          </a:p>
          <a:p>
            <a:pPr>
              <a:lnSpc>
                <a:spcPct val="120000"/>
              </a:lnSpc>
              <a:spcBef>
                <a:spcPct val="0"/>
              </a:spcBef>
              <a:defRPr/>
            </a:pPr>
            <a:endParaRPr lang="zh-CN" altLang="en-US" sz="2400"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也可以将</a:t>
            </a:r>
            <a:r>
              <a:rPr lang="en-US" altLang="zh-CN" sz="2400" dirty="0">
                <a:solidFill>
                  <a:schemeClr val="tx1">
                    <a:lumMod val="85000"/>
                    <a:lumOff val="15000"/>
                  </a:schemeClr>
                </a:solidFill>
                <a:latin typeface="+mj-lt"/>
                <a:ea typeface="微软雅黑" panose="020B0503020204020204" pitchFamily="34" charset="-122"/>
              </a:rPr>
              <a:t>lambda</a:t>
            </a:r>
            <a:r>
              <a:rPr lang="zh-CN" altLang="en-US" sz="2400" dirty="0">
                <a:solidFill>
                  <a:schemeClr val="tx1">
                    <a:lumMod val="85000"/>
                    <a:lumOff val="15000"/>
                  </a:schemeClr>
                </a:solidFill>
                <a:latin typeface="+mj-lt"/>
                <a:ea typeface="微软雅黑" panose="020B0503020204020204" pitchFamily="34" charset="-122"/>
              </a:rPr>
              <a:t>函数赋给一个变量，然后通过该变量去调用相应的</a:t>
            </a:r>
            <a:r>
              <a:rPr lang="en-US" altLang="zh-CN" sz="2400" dirty="0">
                <a:solidFill>
                  <a:schemeClr val="tx1">
                    <a:lumMod val="85000"/>
                    <a:lumOff val="15000"/>
                  </a:schemeClr>
                </a:solidFill>
                <a:latin typeface="+mj-lt"/>
                <a:ea typeface="微软雅黑" panose="020B0503020204020204" pitchFamily="34" charset="-122"/>
              </a:rPr>
              <a:t>lambda</a:t>
            </a:r>
            <a:r>
              <a:rPr lang="zh-CN" altLang="en-US" sz="2400" dirty="0">
                <a:solidFill>
                  <a:schemeClr val="tx1">
                    <a:lumMod val="85000"/>
                    <a:lumOff val="15000"/>
                  </a:schemeClr>
                </a:solidFill>
                <a:latin typeface="+mj-lt"/>
                <a:ea typeface="微软雅黑" panose="020B0503020204020204" pitchFamily="34" charset="-122"/>
              </a:rPr>
              <a:t>函数。如：</a:t>
            </a:r>
          </a:p>
          <a:p>
            <a:pPr>
              <a:lnSpc>
                <a:spcPct val="12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        </a:t>
            </a:r>
            <a:r>
              <a:rPr lang="en-US" altLang="zh-CN" sz="2400" dirty="0">
                <a:solidFill>
                  <a:schemeClr val="tx1">
                    <a:lumMod val="85000"/>
                    <a:lumOff val="15000"/>
                  </a:schemeClr>
                </a:solidFill>
                <a:latin typeface="+mj-lt"/>
                <a:ea typeface="微软雅黑" panose="020B0503020204020204" pitchFamily="34" charset="-122"/>
              </a:rPr>
              <a:t>fun=lambda x:x**2</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        print(fun(3)) #</a:t>
            </a:r>
            <a:r>
              <a:rPr lang="zh-CN" altLang="en-US" sz="2400" dirty="0">
                <a:solidFill>
                  <a:schemeClr val="tx1">
                    <a:lumMod val="85000"/>
                    <a:lumOff val="15000"/>
                  </a:schemeClr>
                </a:solidFill>
                <a:latin typeface="+mj-lt"/>
                <a:ea typeface="微软雅黑" panose="020B0503020204020204" pitchFamily="34" charset="-122"/>
              </a:rPr>
              <a:t>输出</a:t>
            </a:r>
            <a:r>
              <a:rPr lang="en-US" altLang="zh-CN" sz="2400" dirty="0">
                <a:solidFill>
                  <a:schemeClr val="tx1">
                    <a:lumMod val="85000"/>
                    <a:lumOff val="15000"/>
                  </a:schemeClr>
                </a:solidFill>
                <a:latin typeface="+mj-lt"/>
                <a:ea typeface="微软雅黑" panose="020B0503020204020204" pitchFamily="34" charset="-122"/>
              </a:rPr>
              <a:t>9</a:t>
            </a:r>
          </a:p>
        </p:txBody>
      </p:sp>
      <p:cxnSp>
        <p:nvCxnSpPr>
          <p:cNvPr id="14" name="直接连接符 13">
            <a:extLst>
              <a:ext uri="{FF2B5EF4-FFF2-40B4-BE49-F238E27FC236}">
                <a16:creationId xmlns:a16="http://schemas.microsoft.com/office/drawing/2014/main" id="{F00652FB-C32C-4252-8EAB-E307912C9ADF}"/>
              </a:ext>
            </a:extLst>
          </p:cNvPr>
          <p:cNvCxnSpPr>
            <a:cxnSpLocks/>
          </p:cNvCxnSpPr>
          <p:nvPr/>
        </p:nvCxnSpPr>
        <p:spPr>
          <a:xfrm>
            <a:off x="1246993" y="1642325"/>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15" name="KSO_Shape">
            <a:extLst>
              <a:ext uri="{FF2B5EF4-FFF2-40B4-BE49-F238E27FC236}">
                <a16:creationId xmlns:a16="http://schemas.microsoft.com/office/drawing/2014/main" id="{E6C4A7D3-E3F8-4D88-B1D9-DE0B9F0B54D8}"/>
              </a:ext>
            </a:extLst>
          </p:cNvPr>
          <p:cNvSpPr/>
          <p:nvPr/>
        </p:nvSpPr>
        <p:spPr>
          <a:xfrm>
            <a:off x="1254312" y="1858185"/>
            <a:ext cx="9920530" cy="3960722"/>
          </a:xfrm>
          <a:prstGeom prst="roundRect">
            <a:avLst>
              <a:gd name="adj" fmla="val 4930"/>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16" name="组合 15">
            <a:extLst>
              <a:ext uri="{FF2B5EF4-FFF2-40B4-BE49-F238E27FC236}">
                <a16:creationId xmlns:a16="http://schemas.microsoft.com/office/drawing/2014/main" id="{00D61F9C-3557-4CF2-AFF0-0DDAFF6190BB}"/>
              </a:ext>
            </a:extLst>
          </p:cNvPr>
          <p:cNvGrpSpPr/>
          <p:nvPr/>
        </p:nvGrpSpPr>
        <p:grpSpPr>
          <a:xfrm>
            <a:off x="302140" y="1203688"/>
            <a:ext cx="877274" cy="877274"/>
            <a:chOff x="836354" y="1156380"/>
            <a:chExt cx="877274" cy="877274"/>
          </a:xfrm>
        </p:grpSpPr>
        <p:sp>
          <p:nvSpPr>
            <p:cNvPr id="17" name="Oval 4011">
              <a:extLst>
                <a:ext uri="{FF2B5EF4-FFF2-40B4-BE49-F238E27FC236}">
                  <a16:creationId xmlns:a16="http://schemas.microsoft.com/office/drawing/2014/main" id="{595CB3F3-3C7E-4A44-AF83-28736457910F}"/>
                </a:ext>
              </a:extLst>
            </p:cNvPr>
            <p:cNvSpPr>
              <a:spLocks noChangeArrowheads="1"/>
            </p:cNvSpPr>
            <p:nvPr/>
          </p:nvSpPr>
          <p:spPr bwMode="auto">
            <a:xfrm>
              <a:off x="836354" y="1156380"/>
              <a:ext cx="877274"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18" name="组合 17">
              <a:extLst>
                <a:ext uri="{FF2B5EF4-FFF2-40B4-BE49-F238E27FC236}">
                  <a16:creationId xmlns:a16="http://schemas.microsoft.com/office/drawing/2014/main" id="{6A66D3CF-553A-4767-9315-8BE981E7E9E6}"/>
                </a:ext>
              </a:extLst>
            </p:cNvPr>
            <p:cNvGrpSpPr/>
            <p:nvPr/>
          </p:nvGrpSpPr>
          <p:grpSpPr>
            <a:xfrm>
              <a:off x="844376" y="1343177"/>
              <a:ext cx="851540" cy="534049"/>
              <a:chOff x="4869372" y="3263288"/>
              <a:chExt cx="527535" cy="330848"/>
            </a:xfrm>
            <a:solidFill>
              <a:schemeClr val="bg1"/>
            </a:solidFill>
          </p:grpSpPr>
          <p:sp>
            <p:nvSpPr>
              <p:cNvPr id="19" name="Freeform 138">
                <a:extLst>
                  <a:ext uri="{FF2B5EF4-FFF2-40B4-BE49-F238E27FC236}">
                    <a16:creationId xmlns:a16="http://schemas.microsoft.com/office/drawing/2014/main" id="{1F52CCD5-A5CB-4414-AD99-8750357B9535}"/>
                  </a:ext>
                </a:extLst>
              </p:cNvPr>
              <p:cNvSpPr>
                <a:spLocks/>
              </p:cNvSpPr>
              <p:nvPr/>
            </p:nvSpPr>
            <p:spPr bwMode="auto">
              <a:xfrm>
                <a:off x="4869372" y="3560993"/>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37">
                <a:extLst>
                  <a:ext uri="{FF2B5EF4-FFF2-40B4-BE49-F238E27FC236}">
                    <a16:creationId xmlns:a16="http://schemas.microsoft.com/office/drawing/2014/main" id="{DA71E7C2-FB49-4B3E-AB7B-E3E3B732B2A8}"/>
                  </a:ext>
                </a:extLst>
              </p:cNvPr>
              <p:cNvSpPr>
                <a:spLocks noEditPoints="1"/>
              </p:cNvSpPr>
              <p:nvPr/>
            </p:nvSpPr>
            <p:spPr bwMode="auto">
              <a:xfrm>
                <a:off x="4910802" y="3263288"/>
                <a:ext cx="444675" cy="27895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4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4" y="4"/>
                      <a:pt x="84" y="5"/>
                    </a:cubicBezTo>
                    <a:cubicBezTo>
                      <a:pt x="84" y="7"/>
                      <a:pt x="82" y="8"/>
                      <a:pt x="81" y="8"/>
                    </a:cubicBezTo>
                    <a:cubicBezTo>
                      <a:pt x="80" y="8"/>
                      <a:pt x="78" y="7"/>
                      <a:pt x="78" y="5"/>
                    </a:cubicBezTo>
                    <a:cubicBezTo>
                      <a:pt x="78" y="4"/>
                      <a:pt x="80"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8">
                <a:extLst>
                  <a:ext uri="{FF2B5EF4-FFF2-40B4-BE49-F238E27FC236}">
                    <a16:creationId xmlns:a16="http://schemas.microsoft.com/office/drawing/2014/main" id="{74FC312F-9743-413C-9B81-6C0951EB0AD0}"/>
                  </a:ext>
                </a:extLst>
              </p:cNvPr>
              <p:cNvSpPr>
                <a:spLocks/>
              </p:cNvSpPr>
              <p:nvPr/>
            </p:nvSpPr>
            <p:spPr bwMode="auto">
              <a:xfrm>
                <a:off x="4869373" y="3556055"/>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39">
                <a:extLst>
                  <a:ext uri="{FF2B5EF4-FFF2-40B4-BE49-F238E27FC236}">
                    <a16:creationId xmlns:a16="http://schemas.microsoft.com/office/drawing/2014/main" id="{5DB11FB5-DBFD-420F-83D6-71D3460648E6}"/>
                  </a:ext>
                </a:extLst>
              </p:cNvPr>
              <p:cNvSpPr>
                <a:spLocks/>
              </p:cNvSpPr>
              <p:nvPr/>
            </p:nvSpPr>
            <p:spPr bwMode="auto">
              <a:xfrm>
                <a:off x="5224284" y="3353052"/>
                <a:ext cx="34524" cy="35905"/>
              </a:xfrm>
              <a:custGeom>
                <a:avLst/>
                <a:gdLst>
                  <a:gd name="T0" fmla="*/ 9 w 13"/>
                  <a:gd name="T1" fmla="*/ 2 h 13"/>
                  <a:gd name="T2" fmla="*/ 1 w 13"/>
                  <a:gd name="T3" fmla="*/ 4 h 13"/>
                  <a:gd name="T4" fmla="*/ 4 w 13"/>
                  <a:gd name="T5" fmla="*/ 12 h 13"/>
                  <a:gd name="T6" fmla="*/ 12 w 13"/>
                  <a:gd name="T7" fmla="*/ 9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6" y="0"/>
                      <a:pt x="3" y="2"/>
                      <a:pt x="1" y="4"/>
                    </a:cubicBezTo>
                    <a:cubicBezTo>
                      <a:pt x="0" y="7"/>
                      <a:pt x="1" y="11"/>
                      <a:pt x="4" y="12"/>
                    </a:cubicBezTo>
                    <a:cubicBezTo>
                      <a:pt x="7" y="13"/>
                      <a:pt x="11" y="12"/>
                      <a:pt x="12" y="9"/>
                    </a:cubicBezTo>
                    <a:cubicBezTo>
                      <a:pt x="13" y="6"/>
                      <a:pt x="12" y="3"/>
                      <a:pt x="9"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40">
                <a:extLst>
                  <a:ext uri="{FF2B5EF4-FFF2-40B4-BE49-F238E27FC236}">
                    <a16:creationId xmlns:a16="http://schemas.microsoft.com/office/drawing/2014/main" id="{1DB14C50-680E-4BFB-BEE2-DAD85B85D32E}"/>
                  </a:ext>
                </a:extLst>
              </p:cNvPr>
              <p:cNvSpPr>
                <a:spLocks noEditPoints="1"/>
              </p:cNvSpPr>
              <p:nvPr/>
            </p:nvSpPr>
            <p:spPr bwMode="auto">
              <a:xfrm>
                <a:off x="4954994" y="3307476"/>
                <a:ext cx="356292" cy="191956"/>
              </a:xfrm>
              <a:custGeom>
                <a:avLst/>
                <a:gdLst>
                  <a:gd name="T0" fmla="*/ 0 w 130"/>
                  <a:gd name="T1" fmla="*/ 70 h 70"/>
                  <a:gd name="T2" fmla="*/ 16 w 130"/>
                  <a:gd name="T3" fmla="*/ 66 h 70"/>
                  <a:gd name="T4" fmla="*/ 21 w 130"/>
                  <a:gd name="T5" fmla="*/ 60 h 70"/>
                  <a:gd name="T6" fmla="*/ 13 w 130"/>
                  <a:gd name="T7" fmla="*/ 53 h 70"/>
                  <a:gd name="T8" fmla="*/ 14 w 130"/>
                  <a:gd name="T9" fmla="*/ 45 h 70"/>
                  <a:gd name="T10" fmla="*/ 22 w 130"/>
                  <a:gd name="T11" fmla="*/ 43 h 70"/>
                  <a:gd name="T12" fmla="*/ 19 w 130"/>
                  <a:gd name="T13" fmla="*/ 33 h 70"/>
                  <a:gd name="T14" fmla="*/ 23 w 130"/>
                  <a:gd name="T15" fmla="*/ 27 h 70"/>
                  <a:gd name="T16" fmla="*/ 31 w 130"/>
                  <a:gd name="T17" fmla="*/ 28 h 70"/>
                  <a:gd name="T18" fmla="*/ 33 w 130"/>
                  <a:gd name="T19" fmla="*/ 19 h 70"/>
                  <a:gd name="T20" fmla="*/ 40 w 130"/>
                  <a:gd name="T21" fmla="*/ 15 h 70"/>
                  <a:gd name="T22" fmla="*/ 46 w 130"/>
                  <a:gd name="T23" fmla="*/ 21 h 70"/>
                  <a:gd name="T24" fmla="*/ 53 w 130"/>
                  <a:gd name="T25" fmla="*/ 13 h 70"/>
                  <a:gd name="T26" fmla="*/ 60 w 130"/>
                  <a:gd name="T27" fmla="*/ 14 h 70"/>
                  <a:gd name="T28" fmla="*/ 63 w 130"/>
                  <a:gd name="T29" fmla="*/ 22 h 70"/>
                  <a:gd name="T30" fmla="*/ 73 w 130"/>
                  <a:gd name="T31" fmla="*/ 18 h 70"/>
                  <a:gd name="T32" fmla="*/ 79 w 130"/>
                  <a:gd name="T33" fmla="*/ 23 h 70"/>
                  <a:gd name="T34" fmla="*/ 77 w 130"/>
                  <a:gd name="T35" fmla="*/ 31 h 70"/>
                  <a:gd name="T36" fmla="*/ 87 w 130"/>
                  <a:gd name="T37" fmla="*/ 33 h 70"/>
                  <a:gd name="T38" fmla="*/ 91 w 130"/>
                  <a:gd name="T39" fmla="*/ 40 h 70"/>
                  <a:gd name="T40" fmla="*/ 85 w 130"/>
                  <a:gd name="T41" fmla="*/ 46 h 70"/>
                  <a:gd name="T42" fmla="*/ 93 w 130"/>
                  <a:gd name="T43" fmla="*/ 53 h 70"/>
                  <a:gd name="T44" fmla="*/ 92 w 130"/>
                  <a:gd name="T45" fmla="*/ 60 h 70"/>
                  <a:gd name="T46" fmla="*/ 84 w 130"/>
                  <a:gd name="T47" fmla="*/ 63 h 70"/>
                  <a:gd name="T48" fmla="*/ 85 w 130"/>
                  <a:gd name="T49" fmla="*/ 70 h 70"/>
                  <a:gd name="T50" fmla="*/ 130 w 130"/>
                  <a:gd name="T51" fmla="*/ 0 h 70"/>
                  <a:gd name="T52" fmla="*/ 120 w 130"/>
                  <a:gd name="T53" fmla="*/ 26 h 70"/>
                  <a:gd name="T54" fmla="*/ 116 w 130"/>
                  <a:gd name="T55" fmla="*/ 29 h 70"/>
                  <a:gd name="T56" fmla="*/ 115 w 130"/>
                  <a:gd name="T57" fmla="*/ 31 h 70"/>
                  <a:gd name="T58" fmla="*/ 117 w 130"/>
                  <a:gd name="T59" fmla="*/ 36 h 70"/>
                  <a:gd name="T60" fmla="*/ 111 w 130"/>
                  <a:gd name="T61" fmla="*/ 38 h 70"/>
                  <a:gd name="T62" fmla="*/ 104 w 130"/>
                  <a:gd name="T63" fmla="*/ 36 h 70"/>
                  <a:gd name="T64" fmla="*/ 102 w 130"/>
                  <a:gd name="T65" fmla="*/ 40 h 70"/>
                  <a:gd name="T66" fmla="*/ 96 w 130"/>
                  <a:gd name="T67" fmla="*/ 38 h 70"/>
                  <a:gd name="T68" fmla="*/ 97 w 130"/>
                  <a:gd name="T69" fmla="*/ 33 h 70"/>
                  <a:gd name="T70" fmla="*/ 94 w 130"/>
                  <a:gd name="T71" fmla="*/ 29 h 70"/>
                  <a:gd name="T72" fmla="*/ 88 w 130"/>
                  <a:gd name="T73" fmla="*/ 29 h 70"/>
                  <a:gd name="T74" fmla="*/ 89 w 130"/>
                  <a:gd name="T75" fmla="*/ 22 h 70"/>
                  <a:gd name="T76" fmla="*/ 94 w 130"/>
                  <a:gd name="T77" fmla="*/ 19 h 70"/>
                  <a:gd name="T78" fmla="*/ 94 w 130"/>
                  <a:gd name="T79" fmla="*/ 17 h 70"/>
                  <a:gd name="T80" fmla="*/ 92 w 130"/>
                  <a:gd name="T81" fmla="*/ 12 h 70"/>
                  <a:gd name="T82" fmla="*/ 98 w 130"/>
                  <a:gd name="T83" fmla="*/ 9 h 70"/>
                  <a:gd name="T84" fmla="*/ 105 w 130"/>
                  <a:gd name="T85" fmla="*/ 12 h 70"/>
                  <a:gd name="T86" fmla="*/ 107 w 130"/>
                  <a:gd name="T87" fmla="*/ 8 h 70"/>
                  <a:gd name="T88" fmla="*/ 114 w 130"/>
                  <a:gd name="T89" fmla="*/ 9 h 70"/>
                  <a:gd name="T90" fmla="*/ 113 w 130"/>
                  <a:gd name="T91" fmla="*/ 15 h 70"/>
                  <a:gd name="T92" fmla="*/ 116 w 130"/>
                  <a:gd name="T93" fmla="*/ 18 h 70"/>
                  <a:gd name="T94" fmla="*/ 121 w 130"/>
                  <a:gd name="T95" fmla="*/ 19 h 70"/>
                  <a:gd name="T96" fmla="*/ 120 w 130"/>
                  <a:gd name="T97"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70">
                    <a:moveTo>
                      <a:pt x="0" y="0"/>
                    </a:moveTo>
                    <a:cubicBezTo>
                      <a:pt x="0" y="70"/>
                      <a:pt x="0" y="70"/>
                      <a:pt x="0" y="70"/>
                    </a:cubicBezTo>
                    <a:cubicBezTo>
                      <a:pt x="18" y="70"/>
                      <a:pt x="18" y="70"/>
                      <a:pt x="18" y="70"/>
                    </a:cubicBezTo>
                    <a:cubicBezTo>
                      <a:pt x="16" y="66"/>
                      <a:pt x="16" y="66"/>
                      <a:pt x="16" y="66"/>
                    </a:cubicBezTo>
                    <a:cubicBezTo>
                      <a:pt x="15" y="64"/>
                      <a:pt x="15" y="64"/>
                      <a:pt x="15" y="64"/>
                    </a:cubicBezTo>
                    <a:cubicBezTo>
                      <a:pt x="21" y="60"/>
                      <a:pt x="21" y="60"/>
                      <a:pt x="21" y="60"/>
                    </a:cubicBezTo>
                    <a:cubicBezTo>
                      <a:pt x="21" y="58"/>
                      <a:pt x="20" y="56"/>
                      <a:pt x="20" y="55"/>
                    </a:cubicBezTo>
                    <a:cubicBezTo>
                      <a:pt x="13" y="53"/>
                      <a:pt x="13" y="53"/>
                      <a:pt x="13" y="53"/>
                    </a:cubicBezTo>
                    <a:cubicBezTo>
                      <a:pt x="14" y="51"/>
                      <a:pt x="14" y="51"/>
                      <a:pt x="14" y="51"/>
                    </a:cubicBezTo>
                    <a:cubicBezTo>
                      <a:pt x="14" y="45"/>
                      <a:pt x="14" y="45"/>
                      <a:pt x="14" y="45"/>
                    </a:cubicBezTo>
                    <a:cubicBezTo>
                      <a:pt x="14" y="43"/>
                      <a:pt x="14" y="43"/>
                      <a:pt x="14" y="43"/>
                    </a:cubicBezTo>
                    <a:cubicBezTo>
                      <a:pt x="22" y="43"/>
                      <a:pt x="22" y="43"/>
                      <a:pt x="22" y="43"/>
                    </a:cubicBezTo>
                    <a:cubicBezTo>
                      <a:pt x="22" y="41"/>
                      <a:pt x="23" y="39"/>
                      <a:pt x="24" y="38"/>
                    </a:cubicBezTo>
                    <a:cubicBezTo>
                      <a:pt x="19" y="33"/>
                      <a:pt x="19" y="33"/>
                      <a:pt x="19" y="33"/>
                    </a:cubicBezTo>
                    <a:cubicBezTo>
                      <a:pt x="20" y="31"/>
                      <a:pt x="20" y="31"/>
                      <a:pt x="20" y="31"/>
                    </a:cubicBezTo>
                    <a:cubicBezTo>
                      <a:pt x="23" y="27"/>
                      <a:pt x="23" y="27"/>
                      <a:pt x="23" y="27"/>
                    </a:cubicBezTo>
                    <a:cubicBezTo>
                      <a:pt x="24" y="25"/>
                      <a:pt x="24" y="25"/>
                      <a:pt x="24" y="25"/>
                    </a:cubicBezTo>
                    <a:cubicBezTo>
                      <a:pt x="31" y="28"/>
                      <a:pt x="31" y="28"/>
                      <a:pt x="31" y="28"/>
                    </a:cubicBezTo>
                    <a:cubicBezTo>
                      <a:pt x="32" y="27"/>
                      <a:pt x="34" y="26"/>
                      <a:pt x="35" y="25"/>
                    </a:cubicBezTo>
                    <a:cubicBezTo>
                      <a:pt x="33" y="19"/>
                      <a:pt x="33" y="19"/>
                      <a:pt x="33" y="19"/>
                    </a:cubicBezTo>
                    <a:cubicBezTo>
                      <a:pt x="35" y="18"/>
                      <a:pt x="35" y="18"/>
                      <a:pt x="35" y="18"/>
                    </a:cubicBezTo>
                    <a:cubicBezTo>
                      <a:pt x="40" y="15"/>
                      <a:pt x="40" y="15"/>
                      <a:pt x="40" y="15"/>
                    </a:cubicBezTo>
                    <a:cubicBezTo>
                      <a:pt x="42" y="14"/>
                      <a:pt x="42" y="14"/>
                      <a:pt x="42" y="14"/>
                    </a:cubicBezTo>
                    <a:cubicBezTo>
                      <a:pt x="46" y="21"/>
                      <a:pt x="46" y="21"/>
                      <a:pt x="46" y="21"/>
                    </a:cubicBezTo>
                    <a:cubicBezTo>
                      <a:pt x="48" y="20"/>
                      <a:pt x="50" y="20"/>
                      <a:pt x="51" y="20"/>
                    </a:cubicBezTo>
                    <a:cubicBezTo>
                      <a:pt x="53" y="13"/>
                      <a:pt x="53" y="13"/>
                      <a:pt x="53" y="13"/>
                    </a:cubicBezTo>
                    <a:cubicBezTo>
                      <a:pt x="55" y="13"/>
                      <a:pt x="55" y="13"/>
                      <a:pt x="55" y="13"/>
                    </a:cubicBezTo>
                    <a:cubicBezTo>
                      <a:pt x="60" y="14"/>
                      <a:pt x="60" y="14"/>
                      <a:pt x="60" y="14"/>
                    </a:cubicBezTo>
                    <a:cubicBezTo>
                      <a:pt x="63" y="14"/>
                      <a:pt x="63" y="14"/>
                      <a:pt x="63" y="14"/>
                    </a:cubicBezTo>
                    <a:cubicBezTo>
                      <a:pt x="63" y="22"/>
                      <a:pt x="63" y="22"/>
                      <a:pt x="63" y="22"/>
                    </a:cubicBezTo>
                    <a:cubicBezTo>
                      <a:pt x="65" y="22"/>
                      <a:pt x="66" y="23"/>
                      <a:pt x="68" y="24"/>
                    </a:cubicBezTo>
                    <a:cubicBezTo>
                      <a:pt x="73" y="18"/>
                      <a:pt x="73" y="18"/>
                      <a:pt x="73" y="18"/>
                    </a:cubicBezTo>
                    <a:cubicBezTo>
                      <a:pt x="75" y="20"/>
                      <a:pt x="75" y="20"/>
                      <a:pt x="75" y="20"/>
                    </a:cubicBezTo>
                    <a:cubicBezTo>
                      <a:pt x="79" y="23"/>
                      <a:pt x="79" y="23"/>
                      <a:pt x="79" y="23"/>
                    </a:cubicBezTo>
                    <a:cubicBezTo>
                      <a:pt x="81" y="24"/>
                      <a:pt x="81" y="24"/>
                      <a:pt x="81" y="24"/>
                    </a:cubicBezTo>
                    <a:cubicBezTo>
                      <a:pt x="77" y="31"/>
                      <a:pt x="77" y="31"/>
                      <a:pt x="77" y="31"/>
                    </a:cubicBezTo>
                    <a:cubicBezTo>
                      <a:pt x="79" y="32"/>
                      <a:pt x="80" y="34"/>
                      <a:pt x="80" y="35"/>
                    </a:cubicBezTo>
                    <a:cubicBezTo>
                      <a:pt x="87" y="33"/>
                      <a:pt x="87" y="33"/>
                      <a:pt x="87" y="33"/>
                    </a:cubicBezTo>
                    <a:cubicBezTo>
                      <a:pt x="88" y="35"/>
                      <a:pt x="88" y="35"/>
                      <a:pt x="88" y="35"/>
                    </a:cubicBezTo>
                    <a:cubicBezTo>
                      <a:pt x="91" y="40"/>
                      <a:pt x="91" y="40"/>
                      <a:pt x="91" y="40"/>
                    </a:cubicBezTo>
                    <a:cubicBezTo>
                      <a:pt x="92" y="42"/>
                      <a:pt x="92" y="42"/>
                      <a:pt x="92" y="42"/>
                    </a:cubicBezTo>
                    <a:cubicBezTo>
                      <a:pt x="85" y="46"/>
                      <a:pt x="85" y="46"/>
                      <a:pt x="85" y="46"/>
                    </a:cubicBezTo>
                    <a:cubicBezTo>
                      <a:pt x="86" y="48"/>
                      <a:pt x="86" y="49"/>
                      <a:pt x="86" y="51"/>
                    </a:cubicBezTo>
                    <a:cubicBezTo>
                      <a:pt x="93" y="53"/>
                      <a:pt x="93" y="53"/>
                      <a:pt x="93" y="53"/>
                    </a:cubicBezTo>
                    <a:cubicBezTo>
                      <a:pt x="93" y="55"/>
                      <a:pt x="93" y="55"/>
                      <a:pt x="93" y="55"/>
                    </a:cubicBezTo>
                    <a:cubicBezTo>
                      <a:pt x="92" y="60"/>
                      <a:pt x="92" y="60"/>
                      <a:pt x="92" y="60"/>
                    </a:cubicBezTo>
                    <a:cubicBezTo>
                      <a:pt x="92" y="62"/>
                      <a:pt x="92" y="62"/>
                      <a:pt x="92" y="62"/>
                    </a:cubicBezTo>
                    <a:cubicBezTo>
                      <a:pt x="84" y="63"/>
                      <a:pt x="84" y="63"/>
                      <a:pt x="84" y="63"/>
                    </a:cubicBezTo>
                    <a:cubicBezTo>
                      <a:pt x="84" y="65"/>
                      <a:pt x="83" y="66"/>
                      <a:pt x="82" y="68"/>
                    </a:cubicBezTo>
                    <a:cubicBezTo>
                      <a:pt x="85" y="70"/>
                      <a:pt x="85" y="70"/>
                      <a:pt x="85" y="70"/>
                    </a:cubicBezTo>
                    <a:cubicBezTo>
                      <a:pt x="130" y="70"/>
                      <a:pt x="130" y="70"/>
                      <a:pt x="130" y="70"/>
                    </a:cubicBezTo>
                    <a:cubicBezTo>
                      <a:pt x="130" y="0"/>
                      <a:pt x="130" y="0"/>
                      <a:pt x="130" y="0"/>
                    </a:cubicBezTo>
                    <a:lnTo>
                      <a:pt x="0" y="0"/>
                    </a:lnTo>
                    <a:close/>
                    <a:moveTo>
                      <a:pt x="120" y="26"/>
                    </a:moveTo>
                    <a:cubicBezTo>
                      <a:pt x="117" y="26"/>
                      <a:pt x="117" y="26"/>
                      <a:pt x="117" y="26"/>
                    </a:cubicBezTo>
                    <a:cubicBezTo>
                      <a:pt x="116" y="27"/>
                      <a:pt x="116" y="28"/>
                      <a:pt x="116" y="29"/>
                    </a:cubicBezTo>
                    <a:cubicBezTo>
                      <a:pt x="115" y="29"/>
                      <a:pt x="115" y="30"/>
                      <a:pt x="115" y="31"/>
                    </a:cubicBezTo>
                    <a:cubicBezTo>
                      <a:pt x="115" y="31"/>
                      <a:pt x="115" y="31"/>
                      <a:pt x="115" y="31"/>
                    </a:cubicBezTo>
                    <a:cubicBezTo>
                      <a:pt x="117" y="34"/>
                      <a:pt x="117" y="34"/>
                      <a:pt x="117" y="34"/>
                    </a:cubicBezTo>
                    <a:cubicBezTo>
                      <a:pt x="118" y="34"/>
                      <a:pt x="118" y="35"/>
                      <a:pt x="117" y="36"/>
                    </a:cubicBezTo>
                    <a:cubicBezTo>
                      <a:pt x="113" y="39"/>
                      <a:pt x="113" y="39"/>
                      <a:pt x="113" y="39"/>
                    </a:cubicBezTo>
                    <a:cubicBezTo>
                      <a:pt x="112" y="39"/>
                      <a:pt x="111" y="39"/>
                      <a:pt x="111" y="38"/>
                    </a:cubicBezTo>
                    <a:cubicBezTo>
                      <a:pt x="109" y="35"/>
                      <a:pt x="109" y="35"/>
                      <a:pt x="109" y="35"/>
                    </a:cubicBezTo>
                    <a:cubicBezTo>
                      <a:pt x="107" y="36"/>
                      <a:pt x="106" y="36"/>
                      <a:pt x="104" y="36"/>
                    </a:cubicBezTo>
                    <a:cubicBezTo>
                      <a:pt x="104" y="36"/>
                      <a:pt x="104" y="36"/>
                      <a:pt x="104" y="36"/>
                    </a:cubicBezTo>
                    <a:cubicBezTo>
                      <a:pt x="102" y="40"/>
                      <a:pt x="102" y="40"/>
                      <a:pt x="102" y="40"/>
                    </a:cubicBezTo>
                    <a:cubicBezTo>
                      <a:pt x="102" y="40"/>
                      <a:pt x="101" y="41"/>
                      <a:pt x="101" y="40"/>
                    </a:cubicBezTo>
                    <a:cubicBezTo>
                      <a:pt x="96" y="38"/>
                      <a:pt x="96" y="38"/>
                      <a:pt x="96" y="38"/>
                    </a:cubicBezTo>
                    <a:cubicBezTo>
                      <a:pt x="95" y="38"/>
                      <a:pt x="95" y="37"/>
                      <a:pt x="95" y="37"/>
                    </a:cubicBezTo>
                    <a:cubicBezTo>
                      <a:pt x="97" y="33"/>
                      <a:pt x="97" y="33"/>
                      <a:pt x="97" y="33"/>
                    </a:cubicBezTo>
                    <a:cubicBezTo>
                      <a:pt x="95" y="32"/>
                      <a:pt x="95" y="31"/>
                      <a:pt x="94" y="29"/>
                    </a:cubicBezTo>
                    <a:cubicBezTo>
                      <a:pt x="94" y="29"/>
                      <a:pt x="94" y="29"/>
                      <a:pt x="94" y="29"/>
                    </a:cubicBezTo>
                    <a:cubicBezTo>
                      <a:pt x="90" y="30"/>
                      <a:pt x="90" y="30"/>
                      <a:pt x="90" y="30"/>
                    </a:cubicBezTo>
                    <a:cubicBezTo>
                      <a:pt x="89" y="30"/>
                      <a:pt x="88" y="29"/>
                      <a:pt x="88" y="29"/>
                    </a:cubicBezTo>
                    <a:cubicBezTo>
                      <a:pt x="88" y="23"/>
                      <a:pt x="88" y="23"/>
                      <a:pt x="88" y="23"/>
                    </a:cubicBezTo>
                    <a:cubicBezTo>
                      <a:pt x="88" y="23"/>
                      <a:pt x="88" y="22"/>
                      <a:pt x="89" y="22"/>
                    </a:cubicBezTo>
                    <a:cubicBezTo>
                      <a:pt x="93" y="22"/>
                      <a:pt x="93" y="22"/>
                      <a:pt x="93" y="22"/>
                    </a:cubicBezTo>
                    <a:cubicBezTo>
                      <a:pt x="93" y="21"/>
                      <a:pt x="93" y="20"/>
                      <a:pt x="94" y="19"/>
                    </a:cubicBezTo>
                    <a:cubicBezTo>
                      <a:pt x="94" y="18"/>
                      <a:pt x="94" y="18"/>
                      <a:pt x="94" y="17"/>
                    </a:cubicBezTo>
                    <a:cubicBezTo>
                      <a:pt x="94" y="17"/>
                      <a:pt x="94" y="17"/>
                      <a:pt x="94" y="17"/>
                    </a:cubicBezTo>
                    <a:cubicBezTo>
                      <a:pt x="92" y="14"/>
                      <a:pt x="92" y="14"/>
                      <a:pt x="92" y="14"/>
                    </a:cubicBezTo>
                    <a:cubicBezTo>
                      <a:pt x="92" y="13"/>
                      <a:pt x="92" y="12"/>
                      <a:pt x="92" y="12"/>
                    </a:cubicBezTo>
                    <a:cubicBezTo>
                      <a:pt x="97" y="9"/>
                      <a:pt x="97" y="9"/>
                      <a:pt x="97" y="9"/>
                    </a:cubicBezTo>
                    <a:cubicBezTo>
                      <a:pt x="97" y="8"/>
                      <a:pt x="98" y="9"/>
                      <a:pt x="98" y="9"/>
                    </a:cubicBezTo>
                    <a:cubicBezTo>
                      <a:pt x="101" y="12"/>
                      <a:pt x="101" y="12"/>
                      <a:pt x="101" y="12"/>
                    </a:cubicBezTo>
                    <a:cubicBezTo>
                      <a:pt x="102" y="12"/>
                      <a:pt x="104" y="12"/>
                      <a:pt x="105" y="12"/>
                    </a:cubicBezTo>
                    <a:cubicBezTo>
                      <a:pt x="105" y="12"/>
                      <a:pt x="105" y="12"/>
                      <a:pt x="105" y="12"/>
                    </a:cubicBezTo>
                    <a:cubicBezTo>
                      <a:pt x="107" y="8"/>
                      <a:pt x="107" y="8"/>
                      <a:pt x="107" y="8"/>
                    </a:cubicBezTo>
                    <a:cubicBezTo>
                      <a:pt x="107" y="7"/>
                      <a:pt x="108" y="7"/>
                      <a:pt x="109" y="7"/>
                    </a:cubicBezTo>
                    <a:cubicBezTo>
                      <a:pt x="114" y="9"/>
                      <a:pt x="114" y="9"/>
                      <a:pt x="114" y="9"/>
                    </a:cubicBezTo>
                    <a:cubicBezTo>
                      <a:pt x="114" y="10"/>
                      <a:pt x="114" y="10"/>
                      <a:pt x="114" y="11"/>
                    </a:cubicBezTo>
                    <a:cubicBezTo>
                      <a:pt x="113" y="15"/>
                      <a:pt x="113" y="15"/>
                      <a:pt x="113" y="15"/>
                    </a:cubicBezTo>
                    <a:cubicBezTo>
                      <a:pt x="114" y="16"/>
                      <a:pt x="115" y="17"/>
                      <a:pt x="115" y="18"/>
                    </a:cubicBezTo>
                    <a:cubicBezTo>
                      <a:pt x="116" y="18"/>
                      <a:pt x="116" y="18"/>
                      <a:pt x="116" y="18"/>
                    </a:cubicBezTo>
                    <a:cubicBezTo>
                      <a:pt x="120" y="18"/>
                      <a:pt x="120" y="18"/>
                      <a:pt x="120" y="18"/>
                    </a:cubicBezTo>
                    <a:cubicBezTo>
                      <a:pt x="120" y="18"/>
                      <a:pt x="121" y="18"/>
                      <a:pt x="121" y="19"/>
                    </a:cubicBezTo>
                    <a:cubicBezTo>
                      <a:pt x="122" y="24"/>
                      <a:pt x="122" y="24"/>
                      <a:pt x="122" y="24"/>
                    </a:cubicBezTo>
                    <a:cubicBezTo>
                      <a:pt x="122" y="25"/>
                      <a:pt x="121" y="26"/>
                      <a:pt x="120"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41">
                <a:extLst>
                  <a:ext uri="{FF2B5EF4-FFF2-40B4-BE49-F238E27FC236}">
                    <a16:creationId xmlns:a16="http://schemas.microsoft.com/office/drawing/2014/main" id="{D9638539-5635-408D-848C-724797EC47EB}"/>
                  </a:ext>
                </a:extLst>
              </p:cNvPr>
              <p:cNvSpPr>
                <a:spLocks noEditPoints="1"/>
              </p:cNvSpPr>
              <p:nvPr/>
            </p:nvSpPr>
            <p:spPr bwMode="auto">
              <a:xfrm>
                <a:off x="5029566" y="3380665"/>
                <a:ext cx="142241" cy="118764"/>
              </a:xfrm>
              <a:custGeom>
                <a:avLst/>
                <a:gdLst>
                  <a:gd name="T0" fmla="*/ 45 w 52"/>
                  <a:gd name="T1" fmla="*/ 39 h 43"/>
                  <a:gd name="T2" fmla="*/ 39 w 52"/>
                  <a:gd name="T3" fmla="*/ 7 h 43"/>
                  <a:gd name="T4" fmla="*/ 7 w 52"/>
                  <a:gd name="T5" fmla="*/ 13 h 43"/>
                  <a:gd name="T6" fmla="*/ 12 w 52"/>
                  <a:gd name="T7" fmla="*/ 43 h 43"/>
                  <a:gd name="T8" fmla="*/ 41 w 52"/>
                  <a:gd name="T9" fmla="*/ 43 h 43"/>
                  <a:gd name="T10" fmla="*/ 45 w 52"/>
                  <a:gd name="T11" fmla="*/ 39 h 43"/>
                  <a:gd name="T12" fmla="*/ 37 w 52"/>
                  <a:gd name="T13" fmla="*/ 34 h 43"/>
                  <a:gd name="T14" fmla="*/ 18 w 52"/>
                  <a:gd name="T15" fmla="*/ 37 h 43"/>
                  <a:gd name="T16" fmla="*/ 15 w 52"/>
                  <a:gd name="T17" fmla="*/ 18 h 43"/>
                  <a:gd name="T18" fmla="*/ 34 w 52"/>
                  <a:gd name="T19" fmla="*/ 14 h 43"/>
                  <a:gd name="T20" fmla="*/ 37 w 52"/>
                  <a:gd name="T21"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3">
                    <a:moveTo>
                      <a:pt x="45" y="39"/>
                    </a:moveTo>
                    <a:cubicBezTo>
                      <a:pt x="52" y="29"/>
                      <a:pt x="50" y="14"/>
                      <a:pt x="39" y="7"/>
                    </a:cubicBezTo>
                    <a:cubicBezTo>
                      <a:pt x="28" y="0"/>
                      <a:pt x="14" y="2"/>
                      <a:pt x="7" y="13"/>
                    </a:cubicBezTo>
                    <a:cubicBezTo>
                      <a:pt x="0" y="23"/>
                      <a:pt x="2" y="36"/>
                      <a:pt x="12" y="43"/>
                    </a:cubicBezTo>
                    <a:cubicBezTo>
                      <a:pt x="41" y="43"/>
                      <a:pt x="41" y="43"/>
                      <a:pt x="41" y="43"/>
                    </a:cubicBezTo>
                    <a:cubicBezTo>
                      <a:pt x="43" y="42"/>
                      <a:pt x="44" y="41"/>
                      <a:pt x="45" y="39"/>
                    </a:cubicBezTo>
                    <a:close/>
                    <a:moveTo>
                      <a:pt x="37" y="34"/>
                    </a:moveTo>
                    <a:cubicBezTo>
                      <a:pt x="33" y="40"/>
                      <a:pt x="25" y="42"/>
                      <a:pt x="18" y="37"/>
                    </a:cubicBezTo>
                    <a:cubicBezTo>
                      <a:pt x="12" y="33"/>
                      <a:pt x="10" y="24"/>
                      <a:pt x="15" y="18"/>
                    </a:cubicBezTo>
                    <a:cubicBezTo>
                      <a:pt x="19" y="12"/>
                      <a:pt x="28" y="10"/>
                      <a:pt x="34" y="14"/>
                    </a:cubicBezTo>
                    <a:cubicBezTo>
                      <a:pt x="40" y="19"/>
                      <a:pt x="42" y="27"/>
                      <a:pt x="37"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44988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Effect transition="in" filter="fade">
                                      <p:cBhvr>
                                        <p:cTn id="15" dur="500"/>
                                        <p:tgtEl>
                                          <p:spTgt spid="16"/>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p:tgtEl>
                                          <p:spTgt spid="12"/>
                                        </p:tgtEl>
                                        <p:attrNameLst>
                                          <p:attrName>ppt_y</p:attrName>
                                        </p:attrNameLst>
                                      </p:cBhvr>
                                      <p:tavLst>
                                        <p:tav tm="0">
                                          <p:val>
                                            <p:strVal val="#ppt_y+#ppt_h*1.125000"/>
                                          </p:val>
                                        </p:tav>
                                        <p:tav tm="100000">
                                          <p:val>
                                            <p:strVal val="#ppt_y"/>
                                          </p:val>
                                        </p:tav>
                                      </p:tavLst>
                                    </p:anim>
                                    <p:animEffect transition="in" filter="wipe(up)">
                                      <p:cBhvr>
                                        <p:cTn id="26" dur="500"/>
                                        <p:tgtEl>
                                          <p:spTgt spid="1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p:tgtEl>
                                          <p:spTgt spid="13"/>
                                        </p:tgtEl>
                                        <p:attrNameLst>
                                          <p:attrName>ppt_y</p:attrName>
                                        </p:attrNameLst>
                                      </p:cBhvr>
                                      <p:tavLst>
                                        <p:tav tm="0">
                                          <p:val>
                                            <p:strVal val="#ppt_y-#ppt_h*1.125000"/>
                                          </p:val>
                                        </p:tav>
                                        <p:tav tm="100000">
                                          <p:val>
                                            <p:strVal val="#ppt_y"/>
                                          </p:val>
                                        </p:tav>
                                      </p:tavLst>
                                    </p:anim>
                                    <p:animEffect transition="in" filter="wipe(down)">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3" grpId="0"/>
      <p:bldP spid="15"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E77D76-262E-46B8-8434-D5DBB9C7AD89}"/>
              </a:ext>
            </a:extLst>
          </p:cNvPr>
          <p:cNvSpPr txBox="1"/>
          <p:nvPr>
            <p:custDataLst>
              <p:tags r:id="rId2"/>
            </p:custDataLst>
          </p:nvPr>
        </p:nvSpPr>
        <p:spPr>
          <a:xfrm>
            <a:off x="1219200" y="635000"/>
            <a:ext cx="9753600" cy="3957097"/>
          </a:xfrm>
          <a:prstGeom prst="rect">
            <a:avLst/>
          </a:prstGeom>
          <a:noFill/>
        </p:spPr>
        <p:txBody>
          <a:bodyPr vert="horz" wrap="square" rtlCol="0" anchor="ctr" anchorCtr="0">
            <a:noAutofit/>
          </a:bodyPr>
          <a:lstStyle/>
          <a:p>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请写出下面程序的输出结果。</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def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FunAdd</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f,x,y</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f(x)+f(y)</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print(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FunAdd</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(lambda x:x*2+1,3,-5))</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print(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FunAdd</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(lambda x:x**2+1,3,-5))</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EBA98813-FC91-4830-BBB2-E4988E1A2764}"/>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11" name="矩形 10">
            <a:extLst>
              <a:ext uri="{FF2B5EF4-FFF2-40B4-BE49-F238E27FC236}">
                <a16:creationId xmlns:a16="http://schemas.microsoft.com/office/drawing/2014/main" id="{EA1699CC-1CA3-4C9A-BED4-561E3E0DF8D5}"/>
              </a:ext>
            </a:extLst>
          </p:cNvPr>
          <p:cNvSpPr/>
          <p:nvPr>
            <p:custDataLst>
              <p:tags r:id="rId4"/>
            </p:custDataLst>
          </p:nvPr>
        </p:nvSpPr>
        <p:spPr>
          <a:xfrm>
            <a:off x="0" y="5727383"/>
            <a:ext cx="12192000" cy="487680"/>
          </a:xfrm>
          <a:prstGeom prst="rect">
            <a:avLst/>
          </a:prstGeom>
          <a:solidFill>
            <a:srgbClr val="FBFA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36" tIns="45718" rIns="91436" bIns="45718" rtlCol="0" anchor="ctr" anchorCtr="1">
            <a:noAutofit/>
          </a:bodyPr>
          <a:lstStyle/>
          <a:p>
            <a:pPr defTabSz="914354"/>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正常使用填空题需</a:t>
            </a:r>
            <a:r>
              <a:rPr kumimoji="0" lang="en-US" altLang="zh-CN"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3.0</a:t>
            </a:r>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id="{EBD83D64-F147-49FA-9DC6-61E50E0CFB41}"/>
              </a:ext>
            </a:extLst>
          </p:cNvPr>
          <p:cNvGrpSpPr/>
          <p:nvPr>
            <p:custDataLst>
              <p:tags r:id="rId5"/>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B372D2B5-198F-41C9-80F6-5C8354E57C25}"/>
                </a:ext>
              </a:extLst>
            </p:cNvPr>
            <p:cNvSpPr/>
            <p:nvPr>
              <p:custDataLst>
                <p:tags r:id="rId7"/>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ColorBlock">
              <a:extLst>
                <a:ext uri="{FF2B5EF4-FFF2-40B4-BE49-F238E27FC236}">
                  <a16:creationId xmlns:a16="http://schemas.microsoft.com/office/drawing/2014/main" id="{D3253F62-B404-4D53-A7BD-2B55520A74F7}"/>
                </a:ext>
              </a:extLst>
            </p:cNvPr>
            <p:cNvSpPr/>
            <p:nvPr>
              <p:custDataLst>
                <p:tags r:id="rId8"/>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TypeText">
              <a:extLst>
                <a:ext uri="{FF2B5EF4-FFF2-40B4-BE49-F238E27FC236}">
                  <a16:creationId xmlns:a16="http://schemas.microsoft.com/office/drawing/2014/main" id="{ADF16376-98B5-40B0-B1B0-ADF942D87DCD}"/>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E32C1988-7AEC-44EE-B809-7EF538A9D0B4}"/>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B0D60B7-886E-44AA-9DEC-CD7E448BB725}"/>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0244758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0553093E-91BB-49E5-97B8-FEFF385E0EA5}"/>
              </a:ext>
            </a:extLst>
          </p:cNvPr>
          <p:cNvGrpSpPr/>
          <p:nvPr/>
        </p:nvGrpSpPr>
        <p:grpSpPr>
          <a:xfrm>
            <a:off x="4986610" y="2627164"/>
            <a:ext cx="2274222" cy="1354801"/>
            <a:chOff x="3043159" y="2674363"/>
            <a:chExt cx="2274222" cy="1354801"/>
          </a:xfrm>
        </p:grpSpPr>
        <p:sp>
          <p:nvSpPr>
            <p:cNvPr id="2" name="文本框 1">
              <a:extLst>
                <a:ext uri="{FF2B5EF4-FFF2-40B4-BE49-F238E27FC236}">
                  <a16:creationId xmlns:a16="http://schemas.microsoft.com/office/drawing/2014/main" id="{A604DD5E-F17A-4AEC-B07E-CC597E127787}"/>
                </a:ext>
              </a:extLst>
            </p:cNvPr>
            <p:cNvSpPr txBox="1"/>
            <p:nvPr/>
          </p:nvSpPr>
          <p:spPr>
            <a:xfrm>
              <a:off x="3080871" y="2705725"/>
              <a:ext cx="2236510" cy="1323439"/>
            </a:xfrm>
            <a:prstGeom prst="rect">
              <a:avLst/>
            </a:prstGeom>
            <a:noFill/>
          </p:spPr>
          <p:txBody>
            <a:bodyPr wrap="none" rtlCol="0">
              <a:spAutoFit/>
            </a:bodyPr>
            <a:lstStyle/>
            <a:p>
              <a:pPr lvl="0">
                <a:defRPr/>
              </a:pPr>
              <a:r>
                <a:rPr lang="zh-CN" altLang="en-US" sz="8000" b="1" dirty="0">
                  <a:solidFill>
                    <a:srgbClr val="B1C400"/>
                  </a:solidFill>
                  <a:latin typeface="Bauhaus 93" panose="04030905020B02020C02" pitchFamily="82" charset="0"/>
                  <a:ea typeface="Adobe Gothic Std B" panose="020B0800000000000000" pitchFamily="34" charset="-128"/>
                </a:rPr>
                <a:t>闭包</a:t>
              </a:r>
              <a:endParaRPr lang="zh-CN" altLang="en-US" sz="8000" b="1" kern="1200" dirty="0">
                <a:solidFill>
                  <a:srgbClr val="B1C400"/>
                </a:solidFill>
                <a:latin typeface="+mj-ea"/>
              </a:endParaRPr>
            </a:p>
          </p:txBody>
        </p:sp>
        <p:sp>
          <p:nvSpPr>
            <p:cNvPr id="3" name="文本框 2">
              <a:extLst>
                <a:ext uri="{FF2B5EF4-FFF2-40B4-BE49-F238E27FC236}">
                  <a16:creationId xmlns:a16="http://schemas.microsoft.com/office/drawing/2014/main" id="{9C169608-4514-49BB-B40D-4FB34737EF0D}"/>
                </a:ext>
              </a:extLst>
            </p:cNvPr>
            <p:cNvSpPr txBox="1"/>
            <p:nvPr/>
          </p:nvSpPr>
          <p:spPr>
            <a:xfrm>
              <a:off x="3043159" y="2674363"/>
              <a:ext cx="2236510" cy="1323439"/>
            </a:xfrm>
            <a:prstGeom prst="rect">
              <a:avLst/>
            </a:prstGeom>
            <a:noFill/>
          </p:spPr>
          <p:txBody>
            <a:bodyPr wrap="none" rtlCol="0">
              <a:spAutoFit/>
            </a:bodyPr>
            <a:lstStyle/>
            <a:p>
              <a:pPr lvl="0">
                <a:defRPr/>
              </a:pPr>
              <a:r>
                <a:rPr lang="zh-CN" altLang="en-US" sz="8000" b="1" dirty="0">
                  <a:solidFill>
                    <a:srgbClr val="1950B2"/>
                  </a:solidFill>
                  <a:latin typeface="Bauhaus 93" panose="04030905020B02020C02" pitchFamily="82" charset="0"/>
                  <a:ea typeface="Adobe Gothic Std B" panose="020B0800000000000000" pitchFamily="34" charset="-128"/>
                </a:rPr>
                <a:t>闭包</a:t>
              </a:r>
              <a:endParaRPr lang="zh-CN" altLang="en-US" sz="8000" b="1" kern="1200" dirty="0">
                <a:solidFill>
                  <a:srgbClr val="1950B2"/>
                </a:solidFill>
                <a:latin typeface="+mj-ea"/>
              </a:endParaRPr>
            </a:p>
          </p:txBody>
        </p:sp>
      </p:grpSp>
    </p:spTree>
    <p:extLst>
      <p:ext uri="{BB962C8B-B14F-4D97-AF65-F5344CB8AC3E}">
        <p14:creationId xmlns:p14="http://schemas.microsoft.com/office/powerpoint/2010/main" val="241788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9" y="508015"/>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概述</a:t>
            </a:r>
          </a:p>
        </p:txBody>
      </p:sp>
      <p:grpSp>
        <p:nvGrpSpPr>
          <p:cNvPr id="23" name="组合 22">
            <a:extLst>
              <a:ext uri="{FF2B5EF4-FFF2-40B4-BE49-F238E27FC236}">
                <a16:creationId xmlns:a16="http://schemas.microsoft.com/office/drawing/2014/main" id="{71BC4C1B-6C3D-4F9B-B43D-80351FAE6C25}"/>
              </a:ext>
            </a:extLst>
          </p:cNvPr>
          <p:cNvGrpSpPr/>
          <p:nvPr/>
        </p:nvGrpSpPr>
        <p:grpSpPr>
          <a:xfrm rot="18900000">
            <a:off x="3951869" y="2587438"/>
            <a:ext cx="1524000" cy="1524000"/>
            <a:chOff x="4538249" y="1807005"/>
            <a:chExt cx="1524000" cy="1524000"/>
          </a:xfrm>
        </p:grpSpPr>
        <p:sp>
          <p:nvSpPr>
            <p:cNvPr id="24" name="泪滴形 23">
              <a:extLst>
                <a:ext uri="{FF2B5EF4-FFF2-40B4-BE49-F238E27FC236}">
                  <a16:creationId xmlns:a16="http://schemas.microsoft.com/office/drawing/2014/main" id="{08BBD943-6B88-41BF-BF75-CC680E401D62}"/>
                </a:ext>
              </a:extLst>
            </p:cNvPr>
            <p:cNvSpPr/>
            <p:nvPr/>
          </p:nvSpPr>
          <p:spPr>
            <a:xfrm>
              <a:off x="4538249" y="1807005"/>
              <a:ext cx="1524000" cy="1524000"/>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5" name="矩形 24">
              <a:extLst>
                <a:ext uri="{FF2B5EF4-FFF2-40B4-BE49-F238E27FC236}">
                  <a16:creationId xmlns:a16="http://schemas.microsoft.com/office/drawing/2014/main" id="{AD674C20-AA63-4F08-A659-9A48B6463E80}"/>
                </a:ext>
              </a:extLst>
            </p:cNvPr>
            <p:cNvSpPr/>
            <p:nvPr/>
          </p:nvSpPr>
          <p:spPr>
            <a:xfrm rot="2700000">
              <a:off x="5343903" y="2227560"/>
              <a:ext cx="184731" cy="461665"/>
            </a:xfrm>
            <a:prstGeom prst="rect">
              <a:avLst/>
            </a:prstGeom>
          </p:spPr>
          <p:txBody>
            <a:bodyPr wrap="none">
              <a:spAutoFit/>
            </a:bodyPr>
            <a:lstStyle/>
            <a:p>
              <a:pPr algn="ctr">
                <a:spcBef>
                  <a:spcPct val="0"/>
                </a:spcBef>
                <a:defRPr/>
              </a:pP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26" name="组合 25">
            <a:extLst>
              <a:ext uri="{FF2B5EF4-FFF2-40B4-BE49-F238E27FC236}">
                <a16:creationId xmlns:a16="http://schemas.microsoft.com/office/drawing/2014/main" id="{8F283251-4548-48D8-AE80-FCD19EE45757}"/>
              </a:ext>
            </a:extLst>
          </p:cNvPr>
          <p:cNvGrpSpPr/>
          <p:nvPr/>
        </p:nvGrpSpPr>
        <p:grpSpPr>
          <a:xfrm rot="18900000">
            <a:off x="5392733" y="1589368"/>
            <a:ext cx="1524000" cy="1524000"/>
            <a:chOff x="6157773" y="1285506"/>
            <a:chExt cx="1524000" cy="1524000"/>
          </a:xfrm>
        </p:grpSpPr>
        <p:sp>
          <p:nvSpPr>
            <p:cNvPr id="27" name="泪滴形 26">
              <a:extLst>
                <a:ext uri="{FF2B5EF4-FFF2-40B4-BE49-F238E27FC236}">
                  <a16:creationId xmlns:a16="http://schemas.microsoft.com/office/drawing/2014/main" id="{9764AA0D-3439-49CB-B1C1-78D177996B52}"/>
                </a:ext>
              </a:extLst>
            </p:cNvPr>
            <p:cNvSpPr/>
            <p:nvPr/>
          </p:nvSpPr>
          <p:spPr>
            <a:xfrm flipH="1" flipV="1">
              <a:off x="6157773" y="1285506"/>
              <a:ext cx="1524000" cy="1524000"/>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8" name="矩形 27">
              <a:extLst>
                <a:ext uri="{FF2B5EF4-FFF2-40B4-BE49-F238E27FC236}">
                  <a16:creationId xmlns:a16="http://schemas.microsoft.com/office/drawing/2014/main" id="{056A68A7-DADA-471C-8AE1-09B761BC12FD}"/>
                </a:ext>
              </a:extLst>
            </p:cNvPr>
            <p:cNvSpPr/>
            <p:nvPr/>
          </p:nvSpPr>
          <p:spPr>
            <a:xfrm rot="2700000">
              <a:off x="6942766" y="1669879"/>
              <a:ext cx="184731" cy="461665"/>
            </a:xfrm>
            <a:prstGeom prst="rect">
              <a:avLst/>
            </a:prstGeom>
          </p:spPr>
          <p:txBody>
            <a:bodyPr wrap="none">
              <a:spAutoFit/>
            </a:bodyPr>
            <a:lstStyle/>
            <a:p>
              <a:pPr algn="ctr">
                <a:spcBef>
                  <a:spcPct val="0"/>
                </a:spcBef>
                <a:defRPr/>
              </a:pPr>
              <a:endPar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29" name="直接连接符 28">
            <a:extLst>
              <a:ext uri="{FF2B5EF4-FFF2-40B4-BE49-F238E27FC236}">
                <a16:creationId xmlns:a16="http://schemas.microsoft.com/office/drawing/2014/main" id="{BEC1658F-898D-4EE3-8E4C-8C4C44836C36}"/>
              </a:ext>
            </a:extLst>
          </p:cNvPr>
          <p:cNvCxnSpPr>
            <a:cxnSpLocks/>
          </p:cNvCxnSpPr>
          <p:nvPr/>
        </p:nvCxnSpPr>
        <p:spPr>
          <a:xfrm flipH="1" flipV="1">
            <a:off x="1269003" y="3304740"/>
            <a:ext cx="2557049"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AC26A3C8-519F-45AC-BB26-A500AD10BA11}"/>
              </a:ext>
            </a:extLst>
          </p:cNvPr>
          <p:cNvCxnSpPr>
            <a:cxnSpLocks/>
          </p:cNvCxnSpPr>
          <p:nvPr/>
        </p:nvCxnSpPr>
        <p:spPr>
          <a:xfrm>
            <a:off x="6110284" y="3576459"/>
            <a:ext cx="0" cy="731983"/>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3" name="组合 32">
            <a:extLst>
              <a:ext uri="{FF2B5EF4-FFF2-40B4-BE49-F238E27FC236}">
                <a16:creationId xmlns:a16="http://schemas.microsoft.com/office/drawing/2014/main" id="{656C1BCC-A3DF-42DE-A514-499D10A25DDA}"/>
              </a:ext>
            </a:extLst>
          </p:cNvPr>
          <p:cNvGrpSpPr/>
          <p:nvPr/>
        </p:nvGrpSpPr>
        <p:grpSpPr>
          <a:xfrm rot="18900000">
            <a:off x="6833596" y="2587438"/>
            <a:ext cx="1524000" cy="1524000"/>
            <a:chOff x="4538249" y="1807005"/>
            <a:chExt cx="1524000" cy="1524000"/>
          </a:xfrm>
        </p:grpSpPr>
        <p:sp>
          <p:nvSpPr>
            <p:cNvPr id="34" name="泪滴形 33">
              <a:extLst>
                <a:ext uri="{FF2B5EF4-FFF2-40B4-BE49-F238E27FC236}">
                  <a16:creationId xmlns:a16="http://schemas.microsoft.com/office/drawing/2014/main" id="{54426F03-3299-4BE2-9AE4-23B0E5C463D4}"/>
                </a:ext>
              </a:extLst>
            </p:cNvPr>
            <p:cNvSpPr/>
            <p:nvPr/>
          </p:nvSpPr>
          <p:spPr>
            <a:xfrm>
              <a:off x="4538249" y="1807005"/>
              <a:ext cx="1524000" cy="1524000"/>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5" name="矩形 34">
              <a:extLst>
                <a:ext uri="{FF2B5EF4-FFF2-40B4-BE49-F238E27FC236}">
                  <a16:creationId xmlns:a16="http://schemas.microsoft.com/office/drawing/2014/main" id="{E54B5636-86BD-48D3-BC09-6C903F3E1B48}"/>
                </a:ext>
              </a:extLst>
            </p:cNvPr>
            <p:cNvSpPr/>
            <p:nvPr/>
          </p:nvSpPr>
          <p:spPr>
            <a:xfrm rot="2700000">
              <a:off x="5370069" y="2175987"/>
              <a:ext cx="184730" cy="461665"/>
            </a:xfrm>
            <a:prstGeom prst="rect">
              <a:avLst/>
            </a:prstGeom>
          </p:spPr>
          <p:txBody>
            <a:bodyPr wrap="none">
              <a:spAutoFit/>
            </a:bodyPr>
            <a:lstStyle/>
            <a:p>
              <a:pPr algn="ctr">
                <a:spcBef>
                  <a:spcPct val="0"/>
                </a:spcBef>
                <a:defRPr/>
              </a:pP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37" name="直接连接符 36">
            <a:extLst>
              <a:ext uri="{FF2B5EF4-FFF2-40B4-BE49-F238E27FC236}">
                <a16:creationId xmlns:a16="http://schemas.microsoft.com/office/drawing/2014/main" id="{933E86CE-D2D8-4E85-8780-1A40E2B32CA4}"/>
              </a:ext>
            </a:extLst>
          </p:cNvPr>
          <p:cNvCxnSpPr>
            <a:cxnSpLocks/>
          </p:cNvCxnSpPr>
          <p:nvPr/>
        </p:nvCxnSpPr>
        <p:spPr>
          <a:xfrm flipV="1">
            <a:off x="8474054" y="3304740"/>
            <a:ext cx="2557049"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A71E5DA5-14A1-4B88-A2FD-F5E12439BE38}"/>
              </a:ext>
            </a:extLst>
          </p:cNvPr>
          <p:cNvSpPr/>
          <p:nvPr/>
        </p:nvSpPr>
        <p:spPr>
          <a:xfrm>
            <a:off x="974909" y="3436987"/>
            <a:ext cx="2996683" cy="2308324"/>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如果内层函数使用了外层函数中定义的局部变量，并且外层函数的返回值是内层函数的引用，就构成了闭包。</a:t>
            </a:r>
          </a:p>
        </p:txBody>
      </p:sp>
      <p:sp>
        <p:nvSpPr>
          <p:cNvPr id="40" name="矩形 39">
            <a:extLst>
              <a:ext uri="{FF2B5EF4-FFF2-40B4-BE49-F238E27FC236}">
                <a16:creationId xmlns:a16="http://schemas.microsoft.com/office/drawing/2014/main" id="{935F907C-5DF2-494E-BFA6-C3EE8AF2B9CA}"/>
              </a:ext>
            </a:extLst>
          </p:cNvPr>
          <p:cNvSpPr/>
          <p:nvPr/>
        </p:nvSpPr>
        <p:spPr>
          <a:xfrm>
            <a:off x="4664840" y="4337672"/>
            <a:ext cx="2862319" cy="1569660"/>
          </a:xfrm>
          <a:prstGeom prst="rect">
            <a:avLst/>
          </a:prstGeom>
        </p:spPr>
        <p:txBody>
          <a:bodyPr wrap="square">
            <a:spAutoFit/>
          </a:bodyPr>
          <a:lstStyle/>
          <a:p>
            <a:pPr algn="just">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定义在外层函数中但由内层函数使用的变量被称为自由变量。</a:t>
            </a:r>
          </a:p>
        </p:txBody>
      </p:sp>
      <p:sp>
        <p:nvSpPr>
          <p:cNvPr id="41" name="矩形 40">
            <a:extLst>
              <a:ext uri="{FF2B5EF4-FFF2-40B4-BE49-F238E27FC236}">
                <a16:creationId xmlns:a16="http://schemas.microsoft.com/office/drawing/2014/main" id="{24669355-913B-40DF-92CA-51D4466BCAC8}"/>
              </a:ext>
            </a:extLst>
          </p:cNvPr>
          <p:cNvSpPr/>
          <p:nvPr/>
        </p:nvSpPr>
        <p:spPr>
          <a:xfrm>
            <a:off x="8499130" y="3436987"/>
            <a:ext cx="2996684" cy="1569660"/>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一般情况下，如果一个函数结束，那么该函数中定义的局部变量就都会释放。</a:t>
            </a:r>
          </a:p>
        </p:txBody>
      </p:sp>
    </p:spTree>
    <p:extLst>
      <p:ext uri="{BB962C8B-B14F-4D97-AF65-F5344CB8AC3E}">
        <p14:creationId xmlns:p14="http://schemas.microsoft.com/office/powerpoint/2010/main" val="329385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p:tgtEl>
                                          <p:spTgt spid="23"/>
                                        </p:tgtEl>
                                        <p:attrNameLst>
                                          <p:attrName>ppt_y</p:attrName>
                                        </p:attrNameLst>
                                      </p:cBhvr>
                                      <p:tavLst>
                                        <p:tav tm="0">
                                          <p:val>
                                            <p:strVal val="#ppt_y+#ppt_h*1.125000"/>
                                          </p:val>
                                        </p:tav>
                                        <p:tav tm="100000">
                                          <p:val>
                                            <p:strVal val="#ppt_y"/>
                                          </p:val>
                                        </p:tav>
                                      </p:tavLst>
                                    </p:anim>
                                    <p:animEffect transition="in" filter="wipe(up)">
                                      <p:cBhvr>
                                        <p:cTn id="14" dur="500"/>
                                        <p:tgtEl>
                                          <p:spTgt spid="23"/>
                                        </p:tgtEl>
                                      </p:cBhvr>
                                    </p:animEffect>
                                  </p:childTnLst>
                                </p:cTn>
                              </p:par>
                              <p:par>
                                <p:cTn id="15" presetID="12" presetClass="entr" presetSubtype="1"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p:tgtEl>
                                          <p:spTgt spid="26"/>
                                        </p:tgtEl>
                                        <p:attrNameLst>
                                          <p:attrName>ppt_y</p:attrName>
                                        </p:attrNameLst>
                                      </p:cBhvr>
                                      <p:tavLst>
                                        <p:tav tm="0">
                                          <p:val>
                                            <p:strVal val="#ppt_y-#ppt_h*1.125000"/>
                                          </p:val>
                                        </p:tav>
                                        <p:tav tm="100000">
                                          <p:val>
                                            <p:strVal val="#ppt_y"/>
                                          </p:val>
                                        </p:tav>
                                      </p:tavLst>
                                    </p:anim>
                                    <p:animEffect transition="in" filter="wipe(down)">
                                      <p:cBhvr>
                                        <p:cTn id="18" dur="500"/>
                                        <p:tgtEl>
                                          <p:spTgt spid="26"/>
                                        </p:tgtEl>
                                      </p:cBhvr>
                                    </p:animEffect>
                                  </p:childTnLst>
                                </p:cTn>
                              </p:par>
                              <p:par>
                                <p:cTn id="19" presetID="12" presetClass="entr" presetSubtype="4"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childTnLst>
                          </p:cTn>
                        </p:par>
                        <p:par>
                          <p:cTn id="23" fill="hold">
                            <p:stCondLst>
                              <p:cond delay="1000"/>
                            </p:stCondLst>
                            <p:childTnLst>
                              <p:par>
                                <p:cTn id="24" presetID="22" presetClass="entr" presetSubtype="2" fill="hold"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right)">
                                      <p:cBhvr>
                                        <p:cTn id="26" dur="500"/>
                                        <p:tgtEl>
                                          <p:spTgt spid="29"/>
                                        </p:tgtEl>
                                      </p:cBhvr>
                                    </p:animEffect>
                                  </p:childTnLst>
                                </p:cTn>
                              </p:par>
                              <p:par>
                                <p:cTn id="27" presetID="22" presetClass="entr" presetSubtype="1"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up)">
                                      <p:cBhvr>
                                        <p:cTn id="29" dur="500"/>
                                        <p:tgtEl>
                                          <p:spTgt spid="30"/>
                                        </p:tgtEl>
                                      </p:cBhvr>
                                    </p:animEffect>
                                  </p:childTnLst>
                                </p:cTn>
                              </p:par>
                              <p:par>
                                <p:cTn id="30" presetID="22" presetClass="entr" presetSubtype="8"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childTnLst>
                          </p:cTn>
                        </p:par>
                        <p:par>
                          <p:cTn id="33" fill="hold">
                            <p:stCondLst>
                              <p:cond delay="1500"/>
                            </p:stCondLst>
                            <p:childTnLst>
                              <p:par>
                                <p:cTn id="34" presetID="22" presetClass="entr" presetSubtype="1"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up)">
                                      <p:cBhvr>
                                        <p:cTn id="36" dur="500"/>
                                        <p:tgtEl>
                                          <p:spTgt spid="40"/>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right)">
                                      <p:cBhvr>
                                        <p:cTn id="39" dur="500"/>
                                        <p:tgtEl>
                                          <p:spTgt spid="3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left)">
                                      <p:cBhvr>
                                        <p:cTn id="4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8" grpId="0"/>
      <p:bldP spid="40" grpId="0"/>
      <p:bldP spid="41"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8" y="477612"/>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概述</a:t>
            </a:r>
          </a:p>
        </p:txBody>
      </p:sp>
      <p:sp>
        <p:nvSpPr>
          <p:cNvPr id="6" name="文本框 5">
            <a:extLst>
              <a:ext uri="{FF2B5EF4-FFF2-40B4-BE49-F238E27FC236}">
                <a16:creationId xmlns:a16="http://schemas.microsoft.com/office/drawing/2014/main" id="{4E1CB98A-1D7D-4B86-A0E7-B3C5597FB1FE}"/>
              </a:ext>
            </a:extLst>
          </p:cNvPr>
          <p:cNvSpPr txBox="1"/>
          <p:nvPr/>
        </p:nvSpPr>
        <p:spPr>
          <a:xfrm>
            <a:off x="2978653" y="1809628"/>
            <a:ext cx="7963270" cy="1689048"/>
          </a:xfrm>
          <a:prstGeom prst="rect">
            <a:avLst/>
          </a:prstGeom>
          <a:noFill/>
        </p:spPr>
        <p:txBody>
          <a:bodyPr wrap="square" lIns="91436" tIns="45718" rIns="91436" bIns="45718" rtlCol="0" anchor="ctr">
            <a:spAutoFit/>
          </a:bodyPr>
          <a:lstStyle/>
          <a:p>
            <a:pPr lvl="0" defTabSz="964149" fontAlgn="base">
              <a:lnSpc>
                <a:spcPct val="150000"/>
              </a:lnSpc>
              <a:spcBef>
                <a:spcPct val="0"/>
              </a:spcBef>
              <a:spcAft>
                <a:spcPct val="0"/>
              </a:spcAft>
            </a:pPr>
            <a:r>
              <a:rPr lang="zh-CN" altLang="en-US" sz="2400" dirty="0">
                <a:latin typeface="微软雅黑" panose="020B0503020204020204" pitchFamily="34" charset="-122"/>
                <a:cs typeface="+mn-ea"/>
                <a:sym typeface="+mn-lt"/>
              </a:rPr>
              <a:t>闭包是一种特殊情况，外层函数在结束时会发现其定义的局部变量将来会在内层函数中使用，此时外层函数就会把这些自由变量绑定到内层函数。</a:t>
            </a:r>
          </a:p>
        </p:txBody>
      </p:sp>
      <p:grpSp>
        <p:nvGrpSpPr>
          <p:cNvPr id="7" name="组合 6">
            <a:extLst>
              <a:ext uri="{FF2B5EF4-FFF2-40B4-BE49-F238E27FC236}">
                <a16:creationId xmlns:a16="http://schemas.microsoft.com/office/drawing/2014/main" id="{6EF38857-9E50-4A25-A1EF-C3997D1F3969}"/>
              </a:ext>
            </a:extLst>
          </p:cNvPr>
          <p:cNvGrpSpPr/>
          <p:nvPr/>
        </p:nvGrpSpPr>
        <p:grpSpPr>
          <a:xfrm>
            <a:off x="1000356" y="2308448"/>
            <a:ext cx="1370836" cy="656252"/>
            <a:chOff x="-8553" y="2593913"/>
            <a:chExt cx="1864069" cy="1096904"/>
          </a:xfrm>
        </p:grpSpPr>
        <p:sp>
          <p:nvSpPr>
            <p:cNvPr id="8" name="圆角矩形 32">
              <a:extLst>
                <a:ext uri="{FF2B5EF4-FFF2-40B4-BE49-F238E27FC236}">
                  <a16:creationId xmlns:a16="http://schemas.microsoft.com/office/drawing/2014/main" id="{5CA40741-A6CF-41F2-8E6F-4F1E199308A2}"/>
                </a:ext>
              </a:extLst>
            </p:cNvPr>
            <p:cNvSpPr/>
            <p:nvPr/>
          </p:nvSpPr>
          <p:spPr>
            <a:xfrm rot="10800000" flipV="1">
              <a:off x="-8553" y="2593913"/>
              <a:ext cx="1864069" cy="1096904"/>
            </a:xfrm>
            <a:prstGeom prst="roundRect">
              <a:avLst>
                <a:gd name="adj" fmla="val 14715"/>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 name="文本框 8">
              <a:extLst>
                <a:ext uri="{FF2B5EF4-FFF2-40B4-BE49-F238E27FC236}">
                  <a16:creationId xmlns:a16="http://schemas.microsoft.com/office/drawing/2014/main" id="{D3EDCA10-17A2-40B9-AC36-33552A62A276}"/>
                </a:ext>
              </a:extLst>
            </p:cNvPr>
            <p:cNvSpPr txBox="1"/>
            <p:nvPr/>
          </p:nvSpPr>
          <p:spPr>
            <a:xfrm>
              <a:off x="51567" y="2700300"/>
              <a:ext cx="1741979" cy="874539"/>
            </a:xfrm>
            <a:prstGeom prst="rect">
              <a:avLst/>
            </a:prstGeom>
            <a:noFill/>
          </p:spPr>
          <p:txBody>
            <a:bodyPr wrap="square" lIns="91436" tIns="45718" rIns="91436" bIns="45718" rtlCol="0" anchor="ctr">
              <a:spAutoFit/>
            </a:bodyPr>
            <a:lstStyle/>
            <a:p>
              <a:pPr lvl="0" algn="ctr" defTabSz="964149" fontAlgn="base">
                <a:spcBef>
                  <a:spcPct val="0"/>
                </a:spcBef>
                <a:spcAft>
                  <a:spcPct val="0"/>
                </a:spcAft>
                <a:defRPr/>
              </a:pPr>
              <a:r>
                <a:rPr lang="zh-CN" altLang="en-US" sz="2800" b="1" dirty="0">
                  <a:solidFill>
                    <a:prstClr val="white"/>
                  </a:solidFill>
                  <a:effectLst>
                    <a:outerShdw blurRad="38100" dist="38100" dir="2700000" algn="tl">
                      <a:srgbClr val="000000">
                        <a:alpha val="43137"/>
                      </a:srgbClr>
                    </a:outerShdw>
                  </a:effectLst>
                  <a:latin typeface="Impact" panose="020B0806030902050204" pitchFamily="34" charset="0"/>
                  <a:ea typeface="微软雅黑" panose="020B0503020204020204" pitchFamily="34" charset="-122"/>
                  <a:cs typeface="+mn-ea"/>
                  <a:sym typeface="+mn-lt"/>
                </a:rPr>
                <a:t>然而</a:t>
              </a:r>
              <a:endParaRPr kumimoji="0" lang="zh-CN" altLang="en-US"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Impact" panose="020B0806030902050204" pitchFamily="34" charset="0"/>
                <a:ea typeface="微软雅黑" panose="020B0503020204020204" pitchFamily="34" charset="-122"/>
                <a:cs typeface="+mn-ea"/>
                <a:sym typeface="+mn-lt"/>
              </a:endParaRPr>
            </a:p>
          </p:txBody>
        </p:sp>
      </p:grpSp>
      <p:sp>
        <p:nvSpPr>
          <p:cNvPr id="12" name="文本框 11">
            <a:extLst>
              <a:ext uri="{FF2B5EF4-FFF2-40B4-BE49-F238E27FC236}">
                <a16:creationId xmlns:a16="http://schemas.microsoft.com/office/drawing/2014/main" id="{C89BBA72-B04B-430A-90AA-33BB8C5D1FCF}"/>
              </a:ext>
            </a:extLst>
          </p:cNvPr>
          <p:cNvSpPr txBox="1"/>
          <p:nvPr/>
        </p:nvSpPr>
        <p:spPr>
          <a:xfrm>
            <a:off x="2978654" y="4245918"/>
            <a:ext cx="8252748" cy="1135050"/>
          </a:xfrm>
          <a:prstGeom prst="rect">
            <a:avLst/>
          </a:prstGeom>
          <a:noFill/>
        </p:spPr>
        <p:txBody>
          <a:bodyPr wrap="square" lIns="91436" tIns="45718" rIns="91436" bIns="45718" rtlCol="0" anchor="ctr">
            <a:spAutoFit/>
          </a:bodyPr>
          <a:lstStyle/>
          <a:p>
            <a:pPr lvl="0" defTabSz="964149" fontAlgn="base">
              <a:lnSpc>
                <a:spcPct val="150000"/>
              </a:lnSpc>
              <a:spcBef>
                <a:spcPct val="0"/>
              </a:spcBef>
              <a:spcAft>
                <a:spcPct val="0"/>
              </a:spcAft>
            </a:pPr>
            <a:r>
              <a:rPr lang="zh-CN" altLang="en-US" sz="2400" dirty="0">
                <a:solidFill>
                  <a:schemeClr val="tx1">
                    <a:lumMod val="85000"/>
                    <a:lumOff val="15000"/>
                  </a:schemeClr>
                </a:solidFill>
                <a:latin typeface="微软雅黑" panose="020B0503020204020204" pitchFamily="34" charset="-122"/>
                <a:cs typeface="+mn-ea"/>
                <a:sym typeface="+mn-lt"/>
              </a:rPr>
              <a:t>所谓闭包，实际上就是将内层函数的代码以及自由变量（外层函数定义、但会由内层函数使用）打包在一起。</a:t>
            </a:r>
          </a:p>
        </p:txBody>
      </p:sp>
      <p:grpSp>
        <p:nvGrpSpPr>
          <p:cNvPr id="13" name="组合 12">
            <a:extLst>
              <a:ext uri="{FF2B5EF4-FFF2-40B4-BE49-F238E27FC236}">
                <a16:creationId xmlns:a16="http://schemas.microsoft.com/office/drawing/2014/main" id="{555E9E25-039C-4AC5-A480-546E60BE6D60}"/>
              </a:ext>
            </a:extLst>
          </p:cNvPr>
          <p:cNvGrpSpPr/>
          <p:nvPr/>
        </p:nvGrpSpPr>
        <p:grpSpPr>
          <a:xfrm>
            <a:off x="1000355" y="4262345"/>
            <a:ext cx="1370837" cy="656252"/>
            <a:chOff x="-8553" y="2593913"/>
            <a:chExt cx="1864069" cy="1096904"/>
          </a:xfrm>
          <a:solidFill>
            <a:srgbClr val="FFC000"/>
          </a:solidFill>
        </p:grpSpPr>
        <p:sp>
          <p:nvSpPr>
            <p:cNvPr id="14" name="圆角矩形 32">
              <a:extLst>
                <a:ext uri="{FF2B5EF4-FFF2-40B4-BE49-F238E27FC236}">
                  <a16:creationId xmlns:a16="http://schemas.microsoft.com/office/drawing/2014/main" id="{07D680A6-2AD7-4A13-B526-8C53CE3890F8}"/>
                </a:ext>
              </a:extLst>
            </p:cNvPr>
            <p:cNvSpPr/>
            <p:nvPr/>
          </p:nvSpPr>
          <p:spPr>
            <a:xfrm rot="10800000" flipV="1">
              <a:off x="-8553" y="2593913"/>
              <a:ext cx="1864069" cy="1096904"/>
            </a:xfrm>
            <a:prstGeom prst="roundRect">
              <a:avLst>
                <a:gd name="adj" fmla="val 8745"/>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文本框 14">
              <a:extLst>
                <a:ext uri="{FF2B5EF4-FFF2-40B4-BE49-F238E27FC236}">
                  <a16:creationId xmlns:a16="http://schemas.microsoft.com/office/drawing/2014/main" id="{3DBDD283-8F0D-4E17-8371-1F0268A7B262}"/>
                </a:ext>
              </a:extLst>
            </p:cNvPr>
            <p:cNvSpPr txBox="1"/>
            <p:nvPr/>
          </p:nvSpPr>
          <p:spPr>
            <a:xfrm>
              <a:off x="51567" y="2954753"/>
              <a:ext cx="1741979" cy="365633"/>
            </a:xfrm>
            <a:prstGeom prst="rect">
              <a:avLst/>
            </a:prstGeom>
            <a:noFill/>
          </p:spPr>
          <p:txBody>
            <a:bodyPr wrap="square" lIns="91436" tIns="45718" rIns="91436" bIns="45718" rtlCol="0" anchor="ctr">
              <a:spAutoFit/>
            </a:bodyPr>
            <a:lstStyle/>
            <a:p>
              <a:pPr lvl="0" algn="ctr" defTabSz="964149" fontAlgn="base">
                <a:spcBef>
                  <a:spcPct val="0"/>
                </a:spcBef>
                <a:spcAft>
                  <a:spcPct val="0"/>
                </a:spcAft>
                <a:defRPr/>
              </a:pPr>
              <a:r>
                <a:rPr lang="zh-CN" altLang="en-US" sz="2800" b="1" dirty="0">
                  <a:solidFill>
                    <a:schemeClr val="tx1">
                      <a:lumMod val="85000"/>
                      <a:lumOff val="15000"/>
                    </a:schemeClr>
                  </a:solidFill>
                  <a:latin typeface="Impact" panose="020B0806030902050204" pitchFamily="34" charset="0"/>
                  <a:ea typeface="微软雅黑" panose="020B0503020204020204" pitchFamily="34" charset="-122"/>
                  <a:cs typeface="+mn-ea"/>
                  <a:sym typeface="+mn-lt"/>
                </a:rPr>
                <a:t>因此</a:t>
              </a:r>
              <a:endParaRPr kumimoji="0" lang="zh-CN" altLang="en-US" sz="2800" b="1" i="0" u="none" strike="noStrike" kern="1200" cap="none" spc="0" normalizeH="0" baseline="0" noProof="0" dirty="0">
                <a:ln>
                  <a:noFill/>
                </a:ln>
                <a:solidFill>
                  <a:schemeClr val="tx1">
                    <a:lumMod val="85000"/>
                    <a:lumOff val="15000"/>
                  </a:schemeClr>
                </a:solidFill>
                <a:uLnTx/>
                <a:uFillTx/>
                <a:latin typeface="Impact" panose="020B0806030902050204" pitchFamily="34" charset="0"/>
                <a:ea typeface="微软雅黑" panose="020B0503020204020204" pitchFamily="34" charset="-122"/>
                <a:cs typeface="+mn-ea"/>
                <a:sym typeface="+mn-lt"/>
              </a:endParaRPr>
            </a:p>
          </p:txBody>
        </p:sp>
      </p:grpSp>
      <p:sp>
        <p:nvSpPr>
          <p:cNvPr id="2" name="等腰三角形 1">
            <a:extLst>
              <a:ext uri="{FF2B5EF4-FFF2-40B4-BE49-F238E27FC236}">
                <a16:creationId xmlns:a16="http://schemas.microsoft.com/office/drawing/2014/main" id="{0AB25B07-79F7-4E23-A176-DF615A6E85BD}"/>
              </a:ext>
            </a:extLst>
          </p:cNvPr>
          <p:cNvSpPr/>
          <p:nvPr/>
        </p:nvSpPr>
        <p:spPr>
          <a:xfrm rot="5400000">
            <a:off x="2514261" y="2495203"/>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等腰三角形 16">
            <a:extLst>
              <a:ext uri="{FF2B5EF4-FFF2-40B4-BE49-F238E27FC236}">
                <a16:creationId xmlns:a16="http://schemas.microsoft.com/office/drawing/2014/main" id="{9C1A66E3-A1BE-4EF3-BFC4-97CBC64163B8}"/>
              </a:ext>
            </a:extLst>
          </p:cNvPr>
          <p:cNvSpPr/>
          <p:nvPr/>
        </p:nvSpPr>
        <p:spPr>
          <a:xfrm rot="5400000">
            <a:off x="2514261" y="4490799"/>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Tree>
    <p:extLst>
      <p:ext uri="{BB962C8B-B14F-4D97-AF65-F5344CB8AC3E}">
        <p14:creationId xmlns:p14="http://schemas.microsoft.com/office/powerpoint/2010/main" val="288883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p:tgtEl>
                                          <p:spTgt spid="2"/>
                                        </p:tgtEl>
                                        <p:attrNameLst>
                                          <p:attrName>ppt_x</p:attrName>
                                        </p:attrNameLst>
                                      </p:cBhvr>
                                      <p:tavLst>
                                        <p:tav tm="0">
                                          <p:val>
                                            <p:strVal val="#ppt_x-#ppt_w*1.125000"/>
                                          </p:val>
                                        </p:tav>
                                        <p:tav tm="100000">
                                          <p:val>
                                            <p:strVal val="#ppt_x"/>
                                          </p:val>
                                        </p:tav>
                                      </p:tavLst>
                                    </p:anim>
                                    <p:animEffect transition="in" filter="wipe(right)">
                                      <p:cBhvr>
                                        <p:cTn id="20" dur="500"/>
                                        <p:tgtEl>
                                          <p:spTgt spid="2"/>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Effect transition="in" filter="fade">
                                      <p:cBhvr>
                                        <p:cTn id="30" dur="500"/>
                                        <p:tgtEl>
                                          <p:spTgt spid="13"/>
                                        </p:tgtEl>
                                      </p:cBhvr>
                                    </p:animEffect>
                                  </p:childTnLst>
                                </p:cTn>
                              </p:par>
                            </p:childTnLst>
                          </p:cTn>
                        </p:par>
                        <p:par>
                          <p:cTn id="31" fill="hold">
                            <p:stCondLst>
                              <p:cond delay="2500"/>
                            </p:stCondLst>
                            <p:childTnLst>
                              <p:par>
                                <p:cTn id="32" presetID="1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childTnLst>
                          </p:cTn>
                        </p:par>
                        <p:par>
                          <p:cTn id="36" fill="hold">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2" grpId="0"/>
      <p:bldP spid="2" grpId="0" animBg="1"/>
      <p:bldP spid="17"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772560" y="477612"/>
            <a:ext cx="2646879"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rPr>
              <a:t>例：闭包示例</a:t>
            </a:r>
          </a:p>
        </p:txBody>
      </p:sp>
      <p:sp>
        <p:nvSpPr>
          <p:cNvPr id="18" name="等腰三角形 17">
            <a:extLst>
              <a:ext uri="{FF2B5EF4-FFF2-40B4-BE49-F238E27FC236}">
                <a16:creationId xmlns:a16="http://schemas.microsoft.com/office/drawing/2014/main" id="{E8A11C1D-D037-435B-89FE-F31B281C1E9C}"/>
              </a:ext>
            </a:extLst>
          </p:cNvPr>
          <p:cNvSpPr/>
          <p:nvPr/>
        </p:nvSpPr>
        <p:spPr>
          <a:xfrm rot="5400000">
            <a:off x="158111" y="2397856"/>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19" name="KSO_Shape">
            <a:extLst>
              <a:ext uri="{FF2B5EF4-FFF2-40B4-BE49-F238E27FC236}">
                <a16:creationId xmlns:a16="http://schemas.microsoft.com/office/drawing/2014/main" id="{0AAF49F6-5A92-422F-AE77-15E2A357B563}"/>
              </a:ext>
            </a:extLst>
          </p:cNvPr>
          <p:cNvSpPr/>
          <p:nvPr/>
        </p:nvSpPr>
        <p:spPr>
          <a:xfrm>
            <a:off x="490911" y="1522944"/>
            <a:ext cx="5659095" cy="4425370"/>
          </a:xfrm>
          <a:prstGeom prst="roundRect">
            <a:avLst>
              <a:gd name="adj" fmla="val 6622"/>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sp>
        <p:nvSpPr>
          <p:cNvPr id="20" name="矩形 19">
            <a:extLst>
              <a:ext uri="{FF2B5EF4-FFF2-40B4-BE49-F238E27FC236}">
                <a16:creationId xmlns:a16="http://schemas.microsoft.com/office/drawing/2014/main" id="{6568514D-A154-410F-9661-9FC463E5F4ED}"/>
              </a:ext>
            </a:extLst>
          </p:cNvPr>
          <p:cNvSpPr/>
          <p:nvPr/>
        </p:nvSpPr>
        <p:spPr>
          <a:xfrm>
            <a:off x="722535" y="1630601"/>
            <a:ext cx="5502809" cy="4708981"/>
          </a:xfrm>
          <a:prstGeom prst="rect">
            <a:avLst/>
          </a:prstGeom>
        </p:spPr>
        <p:txBody>
          <a:bodyPr wrap="square">
            <a:spAutoFit/>
          </a:bodyPr>
          <a:lstStyle/>
          <a:p>
            <a:pPr marL="457200" marR="363855" indent="-457200">
              <a:lnSpc>
                <a:spcPct val="150000"/>
              </a:lnSpc>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mj-lt"/>
              </a:rPr>
              <a:t>def outer(x): #</a:t>
            </a:r>
            <a:r>
              <a:rPr lang="zh-CN" altLang="en-US" sz="2000" dirty="0">
                <a:latin typeface="+mj-lt"/>
              </a:rPr>
              <a:t>定义函数</a:t>
            </a:r>
            <a:r>
              <a:rPr lang="en-US" altLang="zh-CN" sz="2000" dirty="0">
                <a:latin typeface="+mj-lt"/>
              </a:rPr>
              <a:t>outer</a:t>
            </a:r>
          </a:p>
          <a:p>
            <a:pPr marL="457200" marR="363855" indent="-457200">
              <a:lnSpc>
                <a:spcPct val="150000"/>
              </a:lnSpc>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mj-lt"/>
              </a:rPr>
              <a:t>    y=10 #</a:t>
            </a:r>
            <a:r>
              <a:rPr lang="zh-CN" altLang="en-US" sz="2000" dirty="0">
                <a:latin typeface="+mj-lt"/>
              </a:rPr>
              <a:t>定义局部变量</a:t>
            </a:r>
            <a:r>
              <a:rPr lang="en-US" altLang="zh-CN" sz="2000" dirty="0">
                <a:latin typeface="+mj-lt"/>
              </a:rPr>
              <a:t>y</a:t>
            </a:r>
            <a:r>
              <a:rPr lang="zh-CN" altLang="en-US" sz="2000" dirty="0">
                <a:latin typeface="+mj-lt"/>
              </a:rPr>
              <a:t>并赋为</a:t>
            </a:r>
            <a:r>
              <a:rPr lang="en-US" altLang="zh-CN" sz="2000" dirty="0">
                <a:latin typeface="+mj-lt"/>
              </a:rPr>
              <a:t>10</a:t>
            </a:r>
          </a:p>
          <a:p>
            <a:pPr marL="457200" marR="363855" indent="-457200">
              <a:lnSpc>
                <a:spcPct val="150000"/>
              </a:lnSpc>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mj-lt"/>
              </a:rPr>
              <a:t>    def inner(z): #</a:t>
            </a:r>
            <a:r>
              <a:rPr lang="zh-CN" altLang="en-US" sz="2000" dirty="0">
                <a:latin typeface="+mj-lt"/>
              </a:rPr>
              <a:t>在</a:t>
            </a:r>
            <a:r>
              <a:rPr lang="en-US" altLang="zh-CN" sz="2000" dirty="0">
                <a:latin typeface="+mj-lt"/>
              </a:rPr>
              <a:t>outer</a:t>
            </a:r>
            <a:r>
              <a:rPr lang="zh-CN" altLang="en-US" sz="2000" dirty="0">
                <a:latin typeface="+mj-lt"/>
              </a:rPr>
              <a:t>函数中定义</a:t>
            </a:r>
            <a:r>
              <a:rPr lang="en-US" altLang="zh-CN" sz="2000" dirty="0">
                <a:latin typeface="+mj-lt"/>
              </a:rPr>
              <a:t>			    #</a:t>
            </a:r>
            <a:r>
              <a:rPr lang="zh-CN" altLang="en-US" sz="2000" dirty="0">
                <a:latin typeface="+mj-lt"/>
              </a:rPr>
              <a:t>嵌套函数</a:t>
            </a:r>
            <a:r>
              <a:rPr lang="en-US" altLang="zh-CN" sz="2000" dirty="0">
                <a:latin typeface="+mj-lt"/>
              </a:rPr>
              <a:t>inner</a:t>
            </a:r>
          </a:p>
          <a:p>
            <a:pPr marL="457200" marR="363855" indent="-457200">
              <a:lnSpc>
                <a:spcPct val="150000"/>
              </a:lnSpc>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ea typeface="微软雅黑" panose="020B0503020204020204" pitchFamily="34" charset="-122"/>
              </a:rPr>
              <a:t>        nonlocal </a:t>
            </a:r>
            <a:r>
              <a:rPr lang="en-US" altLang="zh-CN" sz="2000" dirty="0" err="1">
                <a:solidFill>
                  <a:schemeClr val="tx1">
                    <a:lumMod val="85000"/>
                    <a:lumOff val="15000"/>
                  </a:schemeClr>
                </a:solidFill>
                <a:latin typeface="+mj-lt"/>
                <a:ea typeface="微软雅黑" panose="020B0503020204020204" pitchFamily="34" charset="-122"/>
              </a:rPr>
              <a:t>x,y</a:t>
            </a:r>
            <a:r>
              <a:rPr lang="en-US" altLang="zh-CN" sz="2000" dirty="0">
                <a:solidFill>
                  <a:schemeClr val="tx1">
                    <a:lumMod val="85000"/>
                    <a:lumOff val="15000"/>
                  </a:schemeClr>
                </a:solidFill>
                <a:latin typeface="+mj-lt"/>
                <a:ea typeface="微软雅黑" panose="020B0503020204020204" pitchFamily="34" charset="-122"/>
              </a:rPr>
              <a:t> #nonlocal</a:t>
            </a:r>
            <a:r>
              <a:rPr lang="zh-CN" altLang="en-US" sz="2000" dirty="0">
                <a:solidFill>
                  <a:schemeClr val="tx1">
                    <a:lumMod val="85000"/>
                    <a:lumOff val="15000"/>
                  </a:schemeClr>
                </a:solidFill>
                <a:latin typeface="+mj-lt"/>
                <a:ea typeface="微软雅黑" panose="020B0503020204020204" pitchFamily="34" charset="-122"/>
              </a:rPr>
              <a:t>声明</a:t>
            </a:r>
          </a:p>
          <a:p>
            <a:pPr marL="457200" marR="363855" indent="-457200">
              <a:lnSpc>
                <a:spcPct val="150000"/>
              </a:lnSpc>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mj-lt"/>
              </a:rPr>
              <a:t>        return </a:t>
            </a:r>
            <a:r>
              <a:rPr lang="en-US" altLang="zh-CN" sz="2000" dirty="0" err="1">
                <a:latin typeface="+mj-lt"/>
              </a:rPr>
              <a:t>x+y+z</a:t>
            </a:r>
            <a:r>
              <a:rPr lang="en-US" altLang="zh-CN" sz="2000" dirty="0">
                <a:latin typeface="+mj-lt"/>
              </a:rPr>
              <a:t> #</a:t>
            </a:r>
            <a:r>
              <a:rPr lang="zh-CN" altLang="en-US" sz="2000" dirty="0">
                <a:latin typeface="+mj-lt"/>
              </a:rPr>
              <a:t>返回</a:t>
            </a:r>
            <a:r>
              <a:rPr lang="en-US" altLang="zh-CN" sz="2000" dirty="0" err="1">
                <a:latin typeface="+mj-lt"/>
              </a:rPr>
              <a:t>x+y+z</a:t>
            </a:r>
            <a:r>
              <a:rPr lang="zh-CN" altLang="en-US" sz="2000" dirty="0">
                <a:latin typeface="+mj-lt"/>
              </a:rPr>
              <a:t>的结果</a:t>
            </a:r>
          </a:p>
          <a:p>
            <a:pPr marL="457200" marR="363855" indent="-457200">
              <a:lnSpc>
                <a:spcPct val="150000"/>
              </a:lnSpc>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mj-lt"/>
              </a:rPr>
              <a:t>    return inner(7) #</a:t>
            </a:r>
            <a:r>
              <a:rPr lang="zh-CN" altLang="en-US" sz="2000" dirty="0">
                <a:latin typeface="+mj-lt"/>
              </a:rPr>
              <a:t>返回嵌套函数</a:t>
            </a:r>
            <a:r>
              <a:rPr lang="en-US" altLang="zh-CN" sz="2000" dirty="0">
                <a:latin typeface="+mj-lt"/>
              </a:rPr>
              <a:t>inner</a:t>
            </a:r>
            <a:r>
              <a:rPr lang="zh-CN" altLang="en-US" sz="2000" dirty="0">
                <a:latin typeface="+mj-lt"/>
              </a:rPr>
              <a:t>的引用</a:t>
            </a:r>
          </a:p>
          <a:p>
            <a:pPr marL="457200" marR="363855" indent="-457200">
              <a:lnSpc>
                <a:spcPct val="150000"/>
              </a:lnSpc>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mj-lt"/>
              </a:rPr>
              <a:t>f=outer(5) #</a:t>
            </a:r>
            <a:r>
              <a:rPr lang="zh-CN" altLang="en-US" sz="2000" dirty="0">
                <a:latin typeface="+mj-lt"/>
              </a:rPr>
              <a:t>将返回的</a:t>
            </a:r>
            <a:r>
              <a:rPr lang="en-US" altLang="zh-CN" sz="2000" dirty="0">
                <a:latin typeface="+mj-lt"/>
              </a:rPr>
              <a:t>inner</a:t>
            </a:r>
            <a:r>
              <a:rPr lang="zh-CN" altLang="en-US" sz="2000" dirty="0">
                <a:latin typeface="+mj-lt"/>
              </a:rPr>
              <a:t>函数赋给</a:t>
            </a:r>
            <a:r>
              <a:rPr lang="en-US" altLang="zh-CN" sz="2000" dirty="0">
                <a:latin typeface="+mj-lt"/>
              </a:rPr>
              <a:t>f</a:t>
            </a:r>
          </a:p>
          <a:p>
            <a:pPr marL="457200" marR="363855" indent="-457200">
              <a:lnSpc>
                <a:spcPct val="150000"/>
              </a:lnSpc>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mj-lt"/>
              </a:rPr>
              <a:t>g=outer(50) #</a:t>
            </a:r>
            <a:r>
              <a:rPr lang="zh-CN" altLang="en-US" sz="2000" dirty="0">
                <a:latin typeface="+mj-lt"/>
              </a:rPr>
              <a:t>将返回的</a:t>
            </a:r>
            <a:r>
              <a:rPr lang="en-US" altLang="zh-CN" sz="2000" dirty="0">
                <a:latin typeface="+mj-lt"/>
              </a:rPr>
              <a:t>inner</a:t>
            </a:r>
            <a:r>
              <a:rPr lang="zh-CN" altLang="en-US" sz="2000" dirty="0">
                <a:latin typeface="+mj-lt"/>
              </a:rPr>
              <a:t>函数赋给</a:t>
            </a:r>
            <a:r>
              <a:rPr lang="en-US" altLang="zh-CN" sz="2000" dirty="0">
                <a:latin typeface="+mj-lt"/>
              </a:rPr>
              <a:t>g</a:t>
            </a:r>
          </a:p>
        </p:txBody>
      </p:sp>
      <p:sp>
        <p:nvSpPr>
          <p:cNvPr id="21" name="矩形 20">
            <a:extLst>
              <a:ext uri="{FF2B5EF4-FFF2-40B4-BE49-F238E27FC236}">
                <a16:creationId xmlns:a16="http://schemas.microsoft.com/office/drawing/2014/main" id="{EBCA41E3-89E6-4A89-A1E7-E5E19476D734}"/>
              </a:ext>
            </a:extLst>
          </p:cNvPr>
          <p:cNvSpPr/>
          <p:nvPr/>
        </p:nvSpPr>
        <p:spPr>
          <a:xfrm>
            <a:off x="7580953" y="3616108"/>
            <a:ext cx="3510765" cy="2242858"/>
          </a:xfrm>
          <a:prstGeom prst="rect">
            <a:avLst/>
          </a:prstGeom>
        </p:spPr>
        <p:txBody>
          <a:bodyPr wrap="square">
            <a:spAutoFit/>
          </a:bodyPr>
          <a:lstStyle/>
          <a:p>
            <a:pPr marR="363855" indent="200025">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latin typeface="+mj-lt"/>
              </a:rPr>
              <a:t>f(20)</a:t>
            </a:r>
            <a:r>
              <a:rPr lang="zh-CN" altLang="en-US" sz="2400" dirty="0">
                <a:latin typeface="+mj-lt"/>
              </a:rPr>
              <a:t>的值为： </a:t>
            </a:r>
            <a:r>
              <a:rPr lang="en-US" altLang="zh-CN" sz="2400" dirty="0">
                <a:latin typeface="+mj-lt"/>
              </a:rPr>
              <a:t>35</a:t>
            </a:r>
          </a:p>
          <a:p>
            <a:pPr marR="363855" indent="200025">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latin typeface="+mj-lt"/>
              </a:rPr>
              <a:t>g(20)</a:t>
            </a:r>
            <a:r>
              <a:rPr lang="zh-CN" altLang="en-US" sz="2400" dirty="0">
                <a:latin typeface="+mj-lt"/>
              </a:rPr>
              <a:t>的值为： </a:t>
            </a:r>
            <a:r>
              <a:rPr lang="en-US" altLang="zh-CN" sz="2400" dirty="0">
                <a:latin typeface="+mj-lt"/>
              </a:rPr>
              <a:t>80</a:t>
            </a:r>
          </a:p>
          <a:p>
            <a:pPr marR="363855" indent="200025">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latin typeface="+mj-lt"/>
              </a:rPr>
              <a:t>f(30)</a:t>
            </a:r>
            <a:r>
              <a:rPr lang="zh-CN" altLang="en-US" sz="2400" dirty="0">
                <a:latin typeface="+mj-lt"/>
              </a:rPr>
              <a:t>的值为： </a:t>
            </a:r>
            <a:r>
              <a:rPr lang="en-US" altLang="zh-CN" sz="2400" dirty="0">
                <a:latin typeface="+mj-lt"/>
              </a:rPr>
              <a:t>45</a:t>
            </a:r>
          </a:p>
          <a:p>
            <a:pPr marR="363855" indent="200025">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latin typeface="+mj-lt"/>
              </a:rPr>
              <a:t>g(30)</a:t>
            </a:r>
            <a:r>
              <a:rPr lang="zh-CN" altLang="en-US" sz="2400" dirty="0">
                <a:latin typeface="+mj-lt"/>
              </a:rPr>
              <a:t>的值为： </a:t>
            </a:r>
            <a:r>
              <a:rPr lang="en-US" altLang="zh-CN" sz="2400" dirty="0">
                <a:latin typeface="+mj-lt"/>
              </a:rPr>
              <a:t>90</a:t>
            </a:r>
          </a:p>
        </p:txBody>
      </p:sp>
      <p:sp>
        <p:nvSpPr>
          <p:cNvPr id="22" name="KSO_Shape">
            <a:extLst>
              <a:ext uri="{FF2B5EF4-FFF2-40B4-BE49-F238E27FC236}">
                <a16:creationId xmlns:a16="http://schemas.microsoft.com/office/drawing/2014/main" id="{51CDD980-0417-49DD-924C-2D999579D294}"/>
              </a:ext>
            </a:extLst>
          </p:cNvPr>
          <p:cNvSpPr/>
          <p:nvPr/>
        </p:nvSpPr>
        <p:spPr>
          <a:xfrm>
            <a:off x="7656291" y="3705455"/>
            <a:ext cx="3068533" cy="2242859"/>
          </a:xfrm>
          <a:prstGeom prst="roundRect">
            <a:avLst>
              <a:gd name="adj" fmla="val 6622"/>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sp>
        <p:nvSpPr>
          <p:cNvPr id="8" name="等腰三角形 7">
            <a:extLst>
              <a:ext uri="{FF2B5EF4-FFF2-40B4-BE49-F238E27FC236}">
                <a16:creationId xmlns:a16="http://schemas.microsoft.com/office/drawing/2014/main" id="{1F886CD2-EC4C-4225-857B-E89EFA9D5942}"/>
              </a:ext>
            </a:extLst>
          </p:cNvPr>
          <p:cNvSpPr/>
          <p:nvPr/>
        </p:nvSpPr>
        <p:spPr>
          <a:xfrm rot="5400000">
            <a:off x="6213987" y="2397856"/>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9" name="KSO_Shape">
            <a:extLst>
              <a:ext uri="{FF2B5EF4-FFF2-40B4-BE49-F238E27FC236}">
                <a16:creationId xmlns:a16="http://schemas.microsoft.com/office/drawing/2014/main" id="{CEDEB8E0-72F4-45A1-AC37-77D6CD3CCF7B}"/>
              </a:ext>
            </a:extLst>
          </p:cNvPr>
          <p:cNvSpPr/>
          <p:nvPr/>
        </p:nvSpPr>
        <p:spPr>
          <a:xfrm>
            <a:off x="6527939" y="1522944"/>
            <a:ext cx="5401334" cy="1992084"/>
          </a:xfrm>
          <a:prstGeom prst="roundRect">
            <a:avLst>
              <a:gd name="adj" fmla="val 6622"/>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sp>
        <p:nvSpPr>
          <p:cNvPr id="10" name="矩形 9">
            <a:extLst>
              <a:ext uri="{FF2B5EF4-FFF2-40B4-BE49-F238E27FC236}">
                <a16:creationId xmlns:a16="http://schemas.microsoft.com/office/drawing/2014/main" id="{547B09E4-E7E5-40A8-8F87-ED230AA610B8}"/>
              </a:ext>
            </a:extLst>
          </p:cNvPr>
          <p:cNvSpPr/>
          <p:nvPr/>
        </p:nvSpPr>
        <p:spPr>
          <a:xfrm>
            <a:off x="6759562" y="1630601"/>
            <a:ext cx="5252167" cy="1884427"/>
          </a:xfrm>
          <a:prstGeom prst="rect">
            <a:avLst/>
          </a:prstGeom>
        </p:spPr>
        <p:txBody>
          <a:bodyPr wrap="square">
            <a:spAutoFit/>
          </a:bodyPr>
          <a:lstStyle/>
          <a:p>
            <a:pPr marL="457200" marR="363855" indent="-457200">
              <a:lnSpc>
                <a:spcPct val="150000"/>
              </a:lnSpc>
              <a:buFont typeface="+mj-lt"/>
              <a:buAutoNum type="arabicPeriod" startAt="9"/>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mj-lt"/>
              </a:rPr>
              <a:t>print('f(20)</a:t>
            </a:r>
            <a:r>
              <a:rPr lang="zh-CN" altLang="en-US" sz="2000" dirty="0">
                <a:latin typeface="+mj-lt"/>
              </a:rPr>
              <a:t>的值为：</a:t>
            </a:r>
            <a:r>
              <a:rPr lang="en-US" altLang="zh-CN" sz="2000" dirty="0">
                <a:latin typeface="+mj-lt"/>
              </a:rPr>
              <a:t>', f(20))</a:t>
            </a:r>
          </a:p>
          <a:p>
            <a:pPr marL="457200" marR="363855" indent="-457200">
              <a:lnSpc>
                <a:spcPct val="150000"/>
              </a:lnSpc>
              <a:buAutoNum type="arabicPeriod" startAt="9"/>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mj-lt"/>
              </a:rPr>
              <a:t>print('g(20)</a:t>
            </a:r>
            <a:r>
              <a:rPr lang="zh-CN" altLang="en-US" sz="2000" dirty="0">
                <a:latin typeface="+mj-lt"/>
              </a:rPr>
              <a:t>的值为：</a:t>
            </a:r>
            <a:r>
              <a:rPr lang="en-US" altLang="zh-CN" sz="2000" dirty="0">
                <a:latin typeface="+mj-lt"/>
              </a:rPr>
              <a:t>', g(20))</a:t>
            </a:r>
          </a:p>
          <a:p>
            <a:pPr marL="457200" marR="363855" indent="-457200">
              <a:lnSpc>
                <a:spcPct val="150000"/>
              </a:lnSpc>
              <a:buAutoNum type="arabicPeriod" startAt="9"/>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mj-lt"/>
              </a:rPr>
              <a:t>print('f(30)</a:t>
            </a:r>
            <a:r>
              <a:rPr lang="zh-CN" altLang="en-US" sz="2000" dirty="0">
                <a:latin typeface="+mj-lt"/>
              </a:rPr>
              <a:t>的值为：</a:t>
            </a:r>
            <a:r>
              <a:rPr lang="en-US" altLang="zh-CN" sz="2000" dirty="0">
                <a:latin typeface="+mj-lt"/>
              </a:rPr>
              <a:t>', f(30))</a:t>
            </a:r>
          </a:p>
          <a:p>
            <a:pPr marL="457200" marR="363855" indent="-457200">
              <a:lnSpc>
                <a:spcPct val="150000"/>
              </a:lnSpc>
              <a:buAutoNum type="arabicPeriod" startAt="9"/>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mj-lt"/>
              </a:rPr>
              <a:t>print('g(30)</a:t>
            </a:r>
            <a:r>
              <a:rPr lang="zh-CN" altLang="en-US" sz="2000" dirty="0">
                <a:latin typeface="+mj-lt"/>
              </a:rPr>
              <a:t>的值为：</a:t>
            </a:r>
            <a:r>
              <a:rPr lang="en-US" altLang="zh-CN" sz="2000" dirty="0">
                <a:latin typeface="+mj-lt"/>
              </a:rPr>
              <a:t>', g(30))</a:t>
            </a:r>
          </a:p>
        </p:txBody>
      </p:sp>
      <mc:AlternateContent xmlns:mc="http://schemas.openxmlformats.org/markup-compatibility/2006" xmlns:p14="http://schemas.microsoft.com/office/powerpoint/2010/main">
        <mc:Choice Requires="p14">
          <p:contentPart p14:bwMode="auto" r:id="rId2">
            <p14:nvContentPartPr>
              <p14:cNvPr id="3" name="墨迹 2"/>
              <p14:cNvContentPartPr/>
              <p14:nvPr/>
            </p14:nvContentPartPr>
            <p14:xfrm>
              <a:off x="0" y="4680000"/>
              <a:ext cx="360" cy="6840"/>
            </p14:xfrm>
          </p:contentPart>
        </mc:Choice>
        <mc:Fallback xmlns="">
          <p:pic>
            <p:nvPicPr>
              <p:cNvPr id="3" name="墨迹 2"/>
              <p:cNvPicPr/>
              <p:nvPr/>
            </p:nvPicPr>
            <p:blipFill>
              <a:blip r:embed="rId5"/>
              <a:stretch>
                <a:fillRect/>
              </a:stretch>
            </p:blipFill>
            <p:spPr>
              <a:xfrm>
                <a:off x="-9360" y="4670640"/>
                <a:ext cx="19080" cy="25560"/>
              </a:xfrm>
              <a:prstGeom prst="rect">
                <a:avLst/>
              </a:prstGeom>
            </p:spPr>
          </p:pic>
        </mc:Fallback>
      </mc:AlternateContent>
    </p:spTree>
    <p:extLst>
      <p:ext uri="{BB962C8B-B14F-4D97-AF65-F5344CB8AC3E}">
        <p14:creationId xmlns:p14="http://schemas.microsoft.com/office/powerpoint/2010/main" val="107273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p:tgtEl>
                                          <p:spTgt spid="18"/>
                                        </p:tgtEl>
                                        <p:attrNameLst>
                                          <p:attrName>ppt_x</p:attrName>
                                        </p:attrNameLst>
                                      </p:cBhvr>
                                      <p:tavLst>
                                        <p:tav tm="0">
                                          <p:val>
                                            <p:strVal val="#ppt_x-#ppt_w*1.125000"/>
                                          </p:val>
                                        </p:tav>
                                        <p:tav tm="100000">
                                          <p:val>
                                            <p:strVal val="#ppt_x"/>
                                          </p:val>
                                        </p:tav>
                                      </p:tavLst>
                                    </p:anim>
                                    <p:animEffect transition="in" filter="wipe(right)">
                                      <p:cBhvr>
                                        <p:cTn id="14" dur="500"/>
                                        <p:tgtEl>
                                          <p:spTgt spid="1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up)">
                                      <p:cBhvr>
                                        <p:cTn id="22" dur="500"/>
                                        <p:tgtEl>
                                          <p:spTgt spid="20"/>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par>
                          <p:cTn id="27" fill="hold">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up)">
                                      <p:cBhvr>
                                        <p:cTn id="30" dur="500"/>
                                        <p:tgtEl>
                                          <p:spTgt spid="21"/>
                                        </p:tgtEl>
                                      </p:cBhvr>
                                    </p:animEffect>
                                  </p:childTnLst>
                                </p:cTn>
                              </p:par>
                            </p:childTnLst>
                          </p:cTn>
                        </p:par>
                        <p:par>
                          <p:cTn id="31" fill="hold">
                            <p:stCondLst>
                              <p:cond delay="3000"/>
                            </p:stCondLst>
                            <p:childTnLst>
                              <p:par>
                                <p:cTn id="32" presetID="12" presetClass="entr" presetSubtype="8"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p:tgtEl>
                                          <p:spTgt spid="8"/>
                                        </p:tgtEl>
                                        <p:attrNameLst>
                                          <p:attrName>ppt_x</p:attrName>
                                        </p:attrNameLst>
                                      </p:cBhvr>
                                      <p:tavLst>
                                        <p:tav tm="0">
                                          <p:val>
                                            <p:strVal val="#ppt_x-#ppt_w*1.125000"/>
                                          </p:val>
                                        </p:tav>
                                        <p:tav tm="100000">
                                          <p:val>
                                            <p:strVal val="#ppt_x"/>
                                          </p:val>
                                        </p:tav>
                                      </p:tavLst>
                                    </p:anim>
                                    <p:animEffect transition="in" filter="wipe(right)">
                                      <p:cBhvr>
                                        <p:cTn id="35" dur="500"/>
                                        <p:tgtEl>
                                          <p:spTgt spid="8"/>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000"/>
                            </p:stCondLst>
                            <p:childTnLst>
                              <p:par>
                                <p:cTn id="41" presetID="22" presetClass="entr" presetSubtype="1"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up)">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animBg="1"/>
      <p:bldP spid="19" grpId="0" animBg="1"/>
      <p:bldP spid="20" grpId="0"/>
      <p:bldP spid="21" grpId="0"/>
      <p:bldP spid="22" grpId="0" animBg="1"/>
      <p:bldP spid="8" grpId="0" animBg="1"/>
      <p:bldP spid="9" grpId="0" animBg="1"/>
      <p:bldP spid="10"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BD0A70F1-D9FE-41C1-9540-781C16CE5740}"/>
              </a:ext>
            </a:extLst>
          </p:cNvPr>
          <p:cNvSpPr/>
          <p:nvPr/>
        </p:nvSpPr>
        <p:spPr>
          <a:xfrm>
            <a:off x="4772560" y="477612"/>
            <a:ext cx="2646879"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例：闭包示例</a:t>
            </a:r>
          </a:p>
        </p:txBody>
      </p:sp>
      <p:sp>
        <p:nvSpPr>
          <p:cNvPr id="14" name="KSO_Shape">
            <a:extLst>
              <a:ext uri="{FF2B5EF4-FFF2-40B4-BE49-F238E27FC236}">
                <a16:creationId xmlns:a16="http://schemas.microsoft.com/office/drawing/2014/main" id="{8EFC269D-F139-47C9-BABB-A889A452B343}"/>
              </a:ext>
            </a:extLst>
          </p:cNvPr>
          <p:cNvSpPr/>
          <p:nvPr/>
        </p:nvSpPr>
        <p:spPr>
          <a:xfrm>
            <a:off x="1942583" y="2741586"/>
            <a:ext cx="9305840" cy="2585765"/>
          </a:xfrm>
          <a:prstGeom prst="roundRect">
            <a:avLst>
              <a:gd name="adj" fmla="val 11034"/>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sp>
        <p:nvSpPr>
          <p:cNvPr id="15" name="矩形 14">
            <a:extLst>
              <a:ext uri="{FF2B5EF4-FFF2-40B4-BE49-F238E27FC236}">
                <a16:creationId xmlns:a16="http://schemas.microsoft.com/office/drawing/2014/main" id="{BCE3BC8A-308C-4D08-9B3E-BE2216F4B634}"/>
              </a:ext>
            </a:extLst>
          </p:cNvPr>
          <p:cNvSpPr/>
          <p:nvPr/>
        </p:nvSpPr>
        <p:spPr>
          <a:xfrm>
            <a:off x="2454987" y="2125955"/>
            <a:ext cx="800219" cy="461665"/>
          </a:xfrm>
          <a:prstGeom prst="rect">
            <a:avLst/>
          </a:prstGeom>
        </p:spPr>
        <p:txBody>
          <a:bodyPr wrap="none">
            <a:spAutoFit/>
          </a:bodyPr>
          <a:lstStyle/>
          <a:p>
            <a:pPr algn="ctr"/>
            <a:r>
              <a:rPr lang="zh-CN" altLang="en-US" sz="2400" b="1" dirty="0">
                <a:solidFill>
                  <a:schemeClr val="tx1">
                    <a:lumMod val="85000"/>
                    <a:lumOff val="15000"/>
                  </a:schemeClr>
                </a:solidFill>
                <a:latin typeface="+mj-lt"/>
                <a:ea typeface="微软雅黑" panose="020B0503020204020204" pitchFamily="34" charset="-122"/>
              </a:rPr>
              <a:t>提示</a:t>
            </a:r>
          </a:p>
        </p:txBody>
      </p:sp>
      <p:cxnSp>
        <p:nvCxnSpPr>
          <p:cNvPr id="16" name="直接连接符 15">
            <a:extLst>
              <a:ext uri="{FF2B5EF4-FFF2-40B4-BE49-F238E27FC236}">
                <a16:creationId xmlns:a16="http://schemas.microsoft.com/office/drawing/2014/main" id="{6BAD84F1-306C-4FD6-A39D-CFF494774797}"/>
              </a:ext>
            </a:extLst>
          </p:cNvPr>
          <p:cNvCxnSpPr>
            <a:cxnSpLocks/>
          </p:cNvCxnSpPr>
          <p:nvPr/>
        </p:nvCxnSpPr>
        <p:spPr>
          <a:xfrm>
            <a:off x="1962772" y="262775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4B2062D5-58E2-4DBE-8884-7358542AB3F4}"/>
              </a:ext>
            </a:extLst>
          </p:cNvPr>
          <p:cNvGrpSpPr/>
          <p:nvPr/>
        </p:nvGrpSpPr>
        <p:grpSpPr>
          <a:xfrm>
            <a:off x="993117" y="2160665"/>
            <a:ext cx="877274" cy="877274"/>
            <a:chOff x="565807" y="3463710"/>
            <a:chExt cx="877274" cy="877274"/>
          </a:xfrm>
        </p:grpSpPr>
        <p:sp>
          <p:nvSpPr>
            <p:cNvPr id="18" name="KSO_Shape">
              <a:extLst>
                <a:ext uri="{FF2B5EF4-FFF2-40B4-BE49-F238E27FC236}">
                  <a16:creationId xmlns:a16="http://schemas.microsoft.com/office/drawing/2014/main" id="{585CF76C-6344-4AE4-80AD-FB041331BD6D}"/>
                </a:ext>
              </a:extLst>
            </p:cNvPr>
            <p:cNvSpPr/>
            <p:nvPr/>
          </p:nvSpPr>
          <p:spPr>
            <a:xfrm>
              <a:off x="565807" y="3463710"/>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sp>
          <p:nvSpPr>
            <p:cNvPr id="19" name="KSO_Shape">
              <a:extLst>
                <a:ext uri="{FF2B5EF4-FFF2-40B4-BE49-F238E27FC236}">
                  <a16:creationId xmlns:a16="http://schemas.microsoft.com/office/drawing/2014/main" id="{F8C42714-DD81-4A6C-90C0-1FA7223FD8C4}"/>
                </a:ext>
              </a:extLst>
            </p:cNvPr>
            <p:cNvSpPr>
              <a:spLocks/>
            </p:cNvSpPr>
            <p:nvPr/>
          </p:nvSpPr>
          <p:spPr bwMode="auto">
            <a:xfrm flipH="1">
              <a:off x="929148" y="3573943"/>
              <a:ext cx="150591" cy="656808"/>
            </a:xfrm>
            <a:custGeom>
              <a:avLst/>
              <a:gdLst>
                <a:gd name="T0" fmla="*/ 206776 w 3409951"/>
                <a:gd name="T1" fmla="*/ 1388383 h 14859002"/>
                <a:gd name="T2" fmla="*/ 413168 w 3409951"/>
                <a:gd name="T3" fmla="*/ 1594390 h 14859002"/>
                <a:gd name="T4" fmla="*/ 206776 w 3409951"/>
                <a:gd name="T5" fmla="*/ 1800397 h 14859002"/>
                <a:gd name="T6" fmla="*/ 385 w 3409951"/>
                <a:gd name="T7" fmla="*/ 1594390 h 14859002"/>
                <a:gd name="T8" fmla="*/ 206776 w 3409951"/>
                <a:gd name="T9" fmla="*/ 1388383 h 14859002"/>
                <a:gd name="T10" fmla="*/ 206523 w 3409951"/>
                <a:gd name="T11" fmla="*/ 0 h 14859002"/>
                <a:gd name="T12" fmla="*/ 412591 w 3409951"/>
                <a:gd name="T13" fmla="*/ 205569 h 14859002"/>
                <a:gd name="T14" fmla="*/ 412591 w 3409951"/>
                <a:gd name="T15" fmla="*/ 1085607 h 14859002"/>
                <a:gd name="T16" fmla="*/ 206523 w 3409951"/>
                <a:gd name="T17" fmla="*/ 1291631 h 14859002"/>
                <a:gd name="T18" fmla="*/ 0 w 3409951"/>
                <a:gd name="T19" fmla="*/ 1085607 h 14859002"/>
                <a:gd name="T20" fmla="*/ 0 w 3409951"/>
                <a:gd name="T21" fmla="*/ 205569 h 14859002"/>
                <a:gd name="T22" fmla="*/ 206523 w 3409951"/>
                <a:gd name="T23" fmla="*/ 0 h 148590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409951" h="14859002">
                  <a:moveTo>
                    <a:pt x="1706563" y="11458576"/>
                  </a:moveTo>
                  <a:cubicBezTo>
                    <a:pt x="2647318" y="11458576"/>
                    <a:pt x="3409951" y="12219787"/>
                    <a:pt x="3409951" y="13158789"/>
                  </a:cubicBezTo>
                  <a:cubicBezTo>
                    <a:pt x="3409951" y="14097791"/>
                    <a:pt x="2647318" y="14859002"/>
                    <a:pt x="1706563" y="14859002"/>
                  </a:cubicBezTo>
                  <a:cubicBezTo>
                    <a:pt x="765808" y="14859002"/>
                    <a:pt x="3175" y="14097791"/>
                    <a:pt x="3175" y="13158789"/>
                  </a:cubicBezTo>
                  <a:cubicBezTo>
                    <a:pt x="3175" y="12219787"/>
                    <a:pt x="765808" y="11458576"/>
                    <a:pt x="1706563" y="11458576"/>
                  </a:cubicBezTo>
                  <a:close/>
                  <a:moveTo>
                    <a:pt x="1704476" y="0"/>
                  </a:moveTo>
                  <a:cubicBezTo>
                    <a:pt x="2645135" y="0"/>
                    <a:pt x="3405188" y="761970"/>
                    <a:pt x="3405188" y="1696602"/>
                  </a:cubicBezTo>
                  <a:cubicBezTo>
                    <a:pt x="3405188" y="1696602"/>
                    <a:pt x="3405188" y="1696602"/>
                    <a:pt x="3405188" y="8959708"/>
                  </a:cubicBezTo>
                  <a:cubicBezTo>
                    <a:pt x="3405188" y="9898094"/>
                    <a:pt x="2645135" y="10660063"/>
                    <a:pt x="1704476" y="10660063"/>
                  </a:cubicBezTo>
                  <a:cubicBezTo>
                    <a:pt x="763816" y="10660063"/>
                    <a:pt x="0" y="9898094"/>
                    <a:pt x="0" y="8959708"/>
                  </a:cubicBezTo>
                  <a:cubicBezTo>
                    <a:pt x="0" y="8959708"/>
                    <a:pt x="0" y="8959708"/>
                    <a:pt x="0" y="1696602"/>
                  </a:cubicBezTo>
                  <a:cubicBezTo>
                    <a:pt x="0" y="761970"/>
                    <a:pt x="763816" y="0"/>
                    <a:pt x="1704476" y="0"/>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latin typeface="+mj-lt"/>
              </a:endParaRPr>
            </a:p>
          </p:txBody>
        </p:sp>
      </p:grpSp>
      <p:sp>
        <p:nvSpPr>
          <p:cNvPr id="20" name="TextBox 107">
            <a:extLst>
              <a:ext uri="{FF2B5EF4-FFF2-40B4-BE49-F238E27FC236}">
                <a16:creationId xmlns:a16="http://schemas.microsoft.com/office/drawing/2014/main" id="{D8F1472E-3D88-4433-BC50-9B2EE24B927F}"/>
              </a:ext>
            </a:extLst>
          </p:cNvPr>
          <p:cNvSpPr txBox="1"/>
          <p:nvPr/>
        </p:nvSpPr>
        <p:spPr>
          <a:xfrm>
            <a:off x="2047460" y="2881704"/>
            <a:ext cx="9096085" cy="2273152"/>
          </a:xfrm>
          <a:prstGeom prst="rect">
            <a:avLst/>
          </a:prstGeom>
          <a:noFill/>
        </p:spPr>
        <p:txBody>
          <a:bodyPr wrap="square" lIns="56610" tIns="28304" rIns="56610" bIns="28304" rtlCol="0">
            <a:spAutoFit/>
          </a:bodyPr>
          <a:lstStyle/>
          <a:p>
            <a:pPr algn="just" defTabSz="914126">
              <a:lnSpc>
                <a:spcPct val="150000"/>
              </a:lnSpc>
              <a:spcBef>
                <a:spcPct val="0"/>
              </a:spcBef>
              <a:defRPr/>
            </a:pPr>
            <a:r>
              <a:rPr lang="zh-CN" altLang="en-US" sz="2400" kern="0" dirty="0">
                <a:solidFill>
                  <a:schemeClr val="tx1">
                    <a:lumMod val="85000"/>
                    <a:lumOff val="15000"/>
                  </a:schemeClr>
                </a:solidFill>
                <a:latin typeface="+mj-lt"/>
                <a:ea typeface="微软雅黑" pitchFamily="34" charset="-122"/>
              </a:rPr>
              <a:t>闭包的主要作用在于可以封存函数执行的上下文环境。</a:t>
            </a:r>
          </a:p>
          <a:p>
            <a:pPr algn="just" defTabSz="914126">
              <a:lnSpc>
                <a:spcPct val="150000"/>
              </a:lnSpc>
              <a:spcBef>
                <a:spcPct val="0"/>
              </a:spcBef>
              <a:defRPr/>
            </a:pPr>
            <a:r>
              <a:rPr lang="zh-CN" altLang="en-US" sz="2400" kern="0" dirty="0">
                <a:solidFill>
                  <a:schemeClr val="tx1">
                    <a:lumMod val="85000"/>
                    <a:lumOff val="15000"/>
                  </a:schemeClr>
                </a:solidFill>
                <a:latin typeface="+mj-lt"/>
                <a:ea typeface="微软雅黑" pitchFamily="34" charset="-122"/>
              </a:rPr>
              <a:t>例如，通过两次调用</a:t>
            </a:r>
            <a:r>
              <a:rPr lang="en-US" altLang="zh-CN" sz="2400" kern="0" dirty="0">
                <a:solidFill>
                  <a:schemeClr val="tx1">
                    <a:lumMod val="85000"/>
                    <a:lumOff val="15000"/>
                  </a:schemeClr>
                </a:solidFill>
                <a:latin typeface="+mj-lt"/>
                <a:ea typeface="微软雅黑" pitchFamily="34" charset="-122"/>
              </a:rPr>
              <a:t>outer</a:t>
            </a:r>
            <a:r>
              <a:rPr lang="zh-CN" altLang="en-US" sz="2400" kern="0" dirty="0">
                <a:solidFill>
                  <a:schemeClr val="tx1">
                    <a:lumMod val="85000"/>
                    <a:lumOff val="15000"/>
                  </a:schemeClr>
                </a:solidFill>
                <a:latin typeface="+mj-lt"/>
                <a:ea typeface="微软雅黑" pitchFamily="34" charset="-122"/>
              </a:rPr>
              <a:t>函数形成了两个闭包，这两个闭包具有相互独立的上下文环境（一个闭包中</a:t>
            </a:r>
            <a:r>
              <a:rPr lang="en-US" altLang="zh-CN" sz="2400" kern="0" dirty="0">
                <a:solidFill>
                  <a:schemeClr val="tx1">
                    <a:lumMod val="85000"/>
                    <a:lumOff val="15000"/>
                  </a:schemeClr>
                </a:solidFill>
                <a:latin typeface="+mj-lt"/>
                <a:ea typeface="微软雅黑" pitchFamily="34" charset="-122"/>
              </a:rPr>
              <a:t>x=5</a:t>
            </a:r>
            <a:r>
              <a:rPr lang="zh-CN" altLang="en-US" sz="2400" kern="0" dirty="0">
                <a:solidFill>
                  <a:schemeClr val="tx1">
                    <a:lumMod val="85000"/>
                    <a:lumOff val="15000"/>
                  </a:schemeClr>
                </a:solidFill>
                <a:latin typeface="+mj-lt"/>
                <a:ea typeface="微软雅黑" pitchFamily="34" charset="-122"/>
              </a:rPr>
              <a:t>、</a:t>
            </a:r>
            <a:r>
              <a:rPr lang="en-US" altLang="zh-CN" sz="2400" kern="0" dirty="0">
                <a:solidFill>
                  <a:schemeClr val="tx1">
                    <a:lumMod val="85000"/>
                    <a:lumOff val="15000"/>
                  </a:schemeClr>
                </a:solidFill>
                <a:latin typeface="+mj-lt"/>
                <a:ea typeface="微软雅黑" pitchFamily="34" charset="-122"/>
              </a:rPr>
              <a:t>y=10</a:t>
            </a:r>
            <a:r>
              <a:rPr lang="zh-CN" altLang="en-US" sz="2400" kern="0" dirty="0">
                <a:solidFill>
                  <a:schemeClr val="tx1">
                    <a:lumMod val="85000"/>
                    <a:lumOff val="15000"/>
                  </a:schemeClr>
                </a:solidFill>
                <a:latin typeface="+mj-lt"/>
                <a:ea typeface="微软雅黑" pitchFamily="34" charset="-122"/>
              </a:rPr>
              <a:t>，另一个闭包中</a:t>
            </a:r>
            <a:r>
              <a:rPr lang="en-US" altLang="zh-CN" sz="2400" kern="0" dirty="0">
                <a:solidFill>
                  <a:schemeClr val="tx1">
                    <a:lumMod val="85000"/>
                    <a:lumOff val="15000"/>
                  </a:schemeClr>
                </a:solidFill>
                <a:latin typeface="+mj-lt"/>
                <a:ea typeface="微软雅黑" pitchFamily="34" charset="-122"/>
              </a:rPr>
              <a:t>x=50</a:t>
            </a:r>
            <a:r>
              <a:rPr lang="zh-CN" altLang="en-US" sz="2400" kern="0" dirty="0">
                <a:solidFill>
                  <a:schemeClr val="tx1">
                    <a:lumMod val="85000"/>
                    <a:lumOff val="15000"/>
                  </a:schemeClr>
                </a:solidFill>
                <a:latin typeface="+mj-lt"/>
                <a:ea typeface="微软雅黑" pitchFamily="34" charset="-122"/>
              </a:rPr>
              <a:t>、</a:t>
            </a:r>
            <a:r>
              <a:rPr lang="en-US" altLang="zh-CN" sz="2400" kern="0" dirty="0">
                <a:solidFill>
                  <a:schemeClr val="tx1">
                    <a:lumMod val="85000"/>
                    <a:lumOff val="15000"/>
                  </a:schemeClr>
                </a:solidFill>
                <a:latin typeface="+mj-lt"/>
                <a:ea typeface="微软雅黑" pitchFamily="34" charset="-122"/>
              </a:rPr>
              <a:t>y=10</a:t>
            </a:r>
            <a:r>
              <a:rPr lang="zh-CN" altLang="en-US" sz="2400" kern="0" dirty="0">
                <a:solidFill>
                  <a:schemeClr val="tx1">
                    <a:lumMod val="85000"/>
                    <a:lumOff val="15000"/>
                  </a:schemeClr>
                </a:solidFill>
                <a:latin typeface="+mj-lt"/>
                <a:ea typeface="微软雅黑" pitchFamily="34" charset="-122"/>
              </a:rPr>
              <a:t>），且每个闭包可多次调用。</a:t>
            </a:r>
          </a:p>
        </p:txBody>
      </p:sp>
    </p:spTree>
    <p:extLst>
      <p:ext uri="{BB962C8B-B14F-4D97-AF65-F5344CB8AC3E}">
        <p14:creationId xmlns:p14="http://schemas.microsoft.com/office/powerpoint/2010/main" val="176140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p:tgtEl>
                                          <p:spTgt spid="15"/>
                                        </p:tgtEl>
                                        <p:attrNameLst>
                                          <p:attrName>ppt_y</p:attrName>
                                        </p:attrNameLst>
                                      </p:cBhvr>
                                      <p:tavLst>
                                        <p:tav tm="0">
                                          <p:val>
                                            <p:strVal val="#ppt_y+#ppt_h*1.125000"/>
                                          </p:val>
                                        </p:tav>
                                        <p:tav tm="100000">
                                          <p:val>
                                            <p:strVal val="#ppt_y"/>
                                          </p:val>
                                        </p:tav>
                                      </p:tavLst>
                                    </p:anim>
                                    <p:animEffect transition="in" filter="wipe(up)">
                                      <p:cBhvr>
                                        <p:cTn id="26" dur="500"/>
                                        <p:tgtEl>
                                          <p:spTgt spid="15"/>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p:tgtEl>
                                          <p:spTgt spid="20"/>
                                        </p:tgtEl>
                                        <p:attrNameLst>
                                          <p:attrName>ppt_y</p:attrName>
                                        </p:attrNameLst>
                                      </p:cBhvr>
                                      <p:tavLst>
                                        <p:tav tm="0">
                                          <p:val>
                                            <p:strVal val="#ppt_y-#ppt_h*1.125000"/>
                                          </p:val>
                                        </p:tav>
                                        <p:tav tm="100000">
                                          <p:val>
                                            <p:strVal val="#ppt_y"/>
                                          </p:val>
                                        </p:tav>
                                      </p:tavLst>
                                    </p:anim>
                                    <p:animEffect transition="in" filter="wipe(down)">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p:bldP spid="20"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C98143C-0226-47FA-8D13-7B3376040679}"/>
              </a:ext>
            </a:extLst>
          </p:cNvPr>
          <p:cNvSpPr txBox="1"/>
          <p:nvPr>
            <p:custDataLst>
              <p:tags r:id="rId2"/>
            </p:custDataLst>
          </p:nvPr>
        </p:nvSpPr>
        <p:spPr>
          <a:xfrm>
            <a:off x="1219200" y="635000"/>
            <a:ext cx="9753600" cy="4901642"/>
          </a:xfrm>
          <a:prstGeom prst="rect">
            <a:avLst/>
          </a:prstGeom>
          <a:noFill/>
        </p:spPr>
        <p:txBody>
          <a:bodyPr vert="horz" wrap="square" rtlCol="0" anchor="ctr" anchorCtr="0">
            <a:noAutofit/>
          </a:bodyPr>
          <a:lstStyle/>
          <a:p>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下面程序输出结果为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，请将下面程序补充完整。</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def outer(x):</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def inner(y):</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____</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____</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x+y</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____</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____</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f=outer(5)</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print(f(20))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A9F5B182-8B62-4710-8747-01019AF2EF8D}"/>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11" name="矩形 10">
            <a:extLst>
              <a:ext uri="{FF2B5EF4-FFF2-40B4-BE49-F238E27FC236}">
                <a16:creationId xmlns:a16="http://schemas.microsoft.com/office/drawing/2014/main" id="{65BE60C1-ADA8-47FD-9E2B-0747C78C8FA5}"/>
              </a:ext>
            </a:extLst>
          </p:cNvPr>
          <p:cNvSpPr/>
          <p:nvPr>
            <p:custDataLst>
              <p:tags r:id="rId4"/>
            </p:custDataLst>
          </p:nvPr>
        </p:nvSpPr>
        <p:spPr>
          <a:xfrm>
            <a:off x="0" y="5727383"/>
            <a:ext cx="12192000" cy="487680"/>
          </a:xfrm>
          <a:prstGeom prst="rect">
            <a:avLst/>
          </a:prstGeom>
          <a:solidFill>
            <a:srgbClr val="FBFA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36" tIns="45718" rIns="91436" bIns="45718" rtlCol="0" anchor="ctr" anchorCtr="1">
            <a:noAutofit/>
          </a:bodyPr>
          <a:lstStyle/>
          <a:p>
            <a:pPr defTabSz="914354"/>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正常使用填空题需</a:t>
            </a:r>
            <a:r>
              <a:rPr kumimoji="0" lang="en-US" altLang="zh-CN"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3.0</a:t>
            </a:r>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id="{EA49A5A3-58E5-4177-B196-40DB5D1B2941}"/>
              </a:ext>
            </a:extLst>
          </p:cNvPr>
          <p:cNvGrpSpPr/>
          <p:nvPr>
            <p:custDataLst>
              <p:tags r:id="rId5"/>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5E367826-689F-4620-9E2E-1A09CB33D68E}"/>
                </a:ext>
              </a:extLst>
            </p:cNvPr>
            <p:cNvSpPr/>
            <p:nvPr>
              <p:custDataLst>
                <p:tags r:id="rId7"/>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ColorBlock">
              <a:extLst>
                <a:ext uri="{FF2B5EF4-FFF2-40B4-BE49-F238E27FC236}">
                  <a16:creationId xmlns:a16="http://schemas.microsoft.com/office/drawing/2014/main" id="{34604ADE-EFB5-40C4-AA97-438F9ED4C477}"/>
                </a:ext>
              </a:extLst>
            </p:cNvPr>
            <p:cNvSpPr/>
            <p:nvPr>
              <p:custDataLst>
                <p:tags r:id="rId8"/>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TypeText">
              <a:extLst>
                <a:ext uri="{FF2B5EF4-FFF2-40B4-BE49-F238E27FC236}">
                  <a16:creationId xmlns:a16="http://schemas.microsoft.com/office/drawing/2014/main" id="{28FE21F7-E986-46B2-B1D2-8B09FE196937}"/>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2282BFB0-FEDD-48BC-92CF-D79E34BB4A08}"/>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4F3CB070-8F66-4E2A-9F1D-ACFCDCA7FB83}"/>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24249719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0553093E-91BB-49E5-97B8-FEFF385E0EA5}"/>
              </a:ext>
            </a:extLst>
          </p:cNvPr>
          <p:cNvGrpSpPr/>
          <p:nvPr/>
        </p:nvGrpSpPr>
        <p:grpSpPr>
          <a:xfrm>
            <a:off x="4481097" y="2690053"/>
            <a:ext cx="3291352" cy="1346009"/>
            <a:chOff x="3051951" y="2683155"/>
            <a:chExt cx="3291352" cy="1346009"/>
          </a:xfrm>
        </p:grpSpPr>
        <p:sp>
          <p:nvSpPr>
            <p:cNvPr id="2" name="文本框 1">
              <a:extLst>
                <a:ext uri="{FF2B5EF4-FFF2-40B4-BE49-F238E27FC236}">
                  <a16:creationId xmlns:a16="http://schemas.microsoft.com/office/drawing/2014/main" id="{A604DD5E-F17A-4AEC-B07E-CC597E127787}"/>
                </a:ext>
              </a:extLst>
            </p:cNvPr>
            <p:cNvSpPr txBox="1"/>
            <p:nvPr/>
          </p:nvSpPr>
          <p:spPr>
            <a:xfrm>
              <a:off x="3080871" y="2705725"/>
              <a:ext cx="3262432" cy="1323439"/>
            </a:xfrm>
            <a:prstGeom prst="rect">
              <a:avLst/>
            </a:prstGeom>
            <a:noFill/>
          </p:spPr>
          <p:txBody>
            <a:bodyPr wrap="none" rtlCol="0">
              <a:spAutoFit/>
            </a:bodyPr>
            <a:lstStyle/>
            <a:p>
              <a:pPr lvl="0">
                <a:defRPr/>
              </a:pPr>
              <a:r>
                <a:rPr lang="zh-CN" altLang="en-US" sz="8000" b="1" dirty="0">
                  <a:solidFill>
                    <a:srgbClr val="B1C400"/>
                  </a:solidFill>
                  <a:latin typeface="Bauhaus 93" panose="04030905020B02020C02" pitchFamily="82" charset="0"/>
                  <a:ea typeface="Adobe Gothic Std B" panose="020B0800000000000000" pitchFamily="34" charset="-128"/>
                </a:rPr>
                <a:t>装饰器</a:t>
              </a:r>
              <a:endParaRPr lang="zh-CN" altLang="en-US" sz="8000" b="1" kern="1200" dirty="0">
                <a:solidFill>
                  <a:srgbClr val="B1C400"/>
                </a:solidFill>
                <a:latin typeface="+mj-ea"/>
              </a:endParaRPr>
            </a:p>
          </p:txBody>
        </p:sp>
        <p:sp>
          <p:nvSpPr>
            <p:cNvPr id="3" name="文本框 2">
              <a:extLst>
                <a:ext uri="{FF2B5EF4-FFF2-40B4-BE49-F238E27FC236}">
                  <a16:creationId xmlns:a16="http://schemas.microsoft.com/office/drawing/2014/main" id="{9C169608-4514-49BB-B40D-4FB34737EF0D}"/>
                </a:ext>
              </a:extLst>
            </p:cNvPr>
            <p:cNvSpPr txBox="1"/>
            <p:nvPr/>
          </p:nvSpPr>
          <p:spPr>
            <a:xfrm>
              <a:off x="3051951" y="2683155"/>
              <a:ext cx="3262432" cy="1323439"/>
            </a:xfrm>
            <a:prstGeom prst="rect">
              <a:avLst/>
            </a:prstGeom>
            <a:noFill/>
          </p:spPr>
          <p:txBody>
            <a:bodyPr wrap="none" rtlCol="0">
              <a:spAutoFit/>
            </a:bodyPr>
            <a:lstStyle/>
            <a:p>
              <a:pPr lvl="0">
                <a:defRPr/>
              </a:pPr>
              <a:r>
                <a:rPr lang="zh-CN" altLang="en-US" sz="8000" b="1" dirty="0">
                  <a:solidFill>
                    <a:srgbClr val="1950B2"/>
                  </a:solidFill>
                  <a:latin typeface="Bauhaus 93" panose="04030905020B02020C02" pitchFamily="82" charset="0"/>
                  <a:ea typeface="Adobe Gothic Std B" panose="020B0800000000000000" pitchFamily="34" charset="-128"/>
                </a:rPr>
                <a:t>装饰器</a:t>
              </a:r>
              <a:endParaRPr lang="zh-CN" altLang="en-US" sz="8000" b="1" kern="1200" dirty="0">
                <a:solidFill>
                  <a:srgbClr val="1950B2"/>
                </a:solidFill>
                <a:latin typeface="+mj-ea"/>
              </a:endParaRPr>
            </a:p>
          </p:txBody>
        </p:sp>
      </p:grpSp>
    </p:spTree>
    <p:extLst>
      <p:ext uri="{BB962C8B-B14F-4D97-AF65-F5344CB8AC3E}">
        <p14:creationId xmlns:p14="http://schemas.microsoft.com/office/powerpoint/2010/main" val="135678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8" y="477138"/>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形参</a:t>
            </a:r>
          </a:p>
        </p:txBody>
      </p:sp>
      <p:grpSp>
        <p:nvGrpSpPr>
          <p:cNvPr id="6" name="组合 5">
            <a:extLst>
              <a:ext uri="{FF2B5EF4-FFF2-40B4-BE49-F238E27FC236}">
                <a16:creationId xmlns:a16="http://schemas.microsoft.com/office/drawing/2014/main" id="{BB1F2E9F-F7AB-4270-BBB3-EB2792B221FC}"/>
              </a:ext>
            </a:extLst>
          </p:cNvPr>
          <p:cNvGrpSpPr/>
          <p:nvPr/>
        </p:nvGrpSpPr>
        <p:grpSpPr>
          <a:xfrm>
            <a:off x="1009196" y="1532712"/>
            <a:ext cx="10551434" cy="4434050"/>
            <a:chOff x="856796" y="1744436"/>
            <a:chExt cx="10551434" cy="4434050"/>
          </a:xfrm>
        </p:grpSpPr>
        <p:sp>
          <p:nvSpPr>
            <p:cNvPr id="7" name="矩形 6">
              <a:extLst>
                <a:ext uri="{FF2B5EF4-FFF2-40B4-BE49-F238E27FC236}">
                  <a16:creationId xmlns:a16="http://schemas.microsoft.com/office/drawing/2014/main" id="{DCDDD4AF-7E97-481B-A7D2-F00DA4564654}"/>
                </a:ext>
              </a:extLst>
            </p:cNvPr>
            <p:cNvSpPr/>
            <p:nvPr/>
          </p:nvSpPr>
          <p:spPr>
            <a:xfrm>
              <a:off x="1107001" y="2008940"/>
              <a:ext cx="10051023" cy="3905043"/>
            </a:xfrm>
            <a:prstGeom prst="rect">
              <a:avLst/>
            </a:prstGeom>
          </p:spPr>
          <p:txBody>
            <a:bodyPr wrap="square">
              <a:spAutoFit/>
            </a:bodyPr>
            <a:lstStyle/>
            <a:p>
              <a:pPr>
                <a:lnSpc>
                  <a:spcPct val="150000"/>
                </a:lnSpc>
                <a:spcBef>
                  <a:spcPct val="0"/>
                </a:spcBef>
                <a:buClr>
                  <a:srgbClr val="1950B2"/>
                </a:buClr>
                <a:defRPr/>
              </a:pPr>
              <a:r>
                <a:rPr lang="en-US" altLang="zh-CN" sz="2400" dirty="0">
                  <a:solidFill>
                    <a:schemeClr val="tx1">
                      <a:lumMod val="85000"/>
                      <a:lumOff val="15000"/>
                    </a:schemeClr>
                  </a:solidFill>
                  <a:latin typeface="+mj-lt"/>
                  <a:ea typeface="微软雅黑" panose="020B0503020204020204" pitchFamily="34" charset="-122"/>
                </a:rPr>
                <a:t>1	def </a:t>
              </a:r>
              <a:r>
                <a:rPr lang="en-US" altLang="zh-CN" sz="2400" dirty="0" err="1">
                  <a:solidFill>
                    <a:schemeClr val="tx1">
                      <a:lumMod val="85000"/>
                      <a:lumOff val="15000"/>
                    </a:schemeClr>
                  </a:solidFill>
                  <a:latin typeface="+mj-lt"/>
                  <a:ea typeface="微软雅黑" panose="020B0503020204020204" pitchFamily="34" charset="-122"/>
                </a:rPr>
                <a:t>CalCircleArea</a:t>
              </a:r>
              <a:r>
                <a:rPr lang="en-US" altLang="zh-CN" sz="2400" dirty="0">
                  <a:solidFill>
                    <a:schemeClr val="tx1">
                      <a:lumMod val="85000"/>
                      <a:lumOff val="15000"/>
                    </a:schemeClr>
                  </a:solidFill>
                  <a:latin typeface="+mj-lt"/>
                  <a:ea typeface="微软雅黑" panose="020B0503020204020204" pitchFamily="34" charset="-122"/>
                </a:rPr>
                <a:t>(r): #</a:t>
              </a:r>
              <a:r>
                <a:rPr lang="zh-CN" altLang="en-US" sz="2400" dirty="0">
                  <a:solidFill>
                    <a:schemeClr val="tx1">
                      <a:lumMod val="85000"/>
                      <a:lumOff val="15000"/>
                    </a:schemeClr>
                  </a:solidFill>
                  <a:latin typeface="+mj-lt"/>
                  <a:ea typeface="微软雅黑" panose="020B0503020204020204" pitchFamily="34" charset="-122"/>
                </a:rPr>
                <a:t>定义名字为</a:t>
              </a:r>
              <a:r>
                <a:rPr lang="en-US" altLang="zh-CN" sz="2400" dirty="0" err="1">
                  <a:solidFill>
                    <a:schemeClr val="tx1">
                      <a:lumMod val="85000"/>
                      <a:lumOff val="15000"/>
                    </a:schemeClr>
                  </a:solidFill>
                  <a:latin typeface="+mj-lt"/>
                  <a:ea typeface="微软雅黑" panose="020B0503020204020204" pitchFamily="34" charset="-122"/>
                </a:rPr>
                <a:t>CalCircleArea</a:t>
              </a:r>
              <a:r>
                <a:rPr lang="zh-CN" altLang="en-US" sz="2400" dirty="0">
                  <a:solidFill>
                    <a:schemeClr val="tx1">
                      <a:lumMod val="85000"/>
                      <a:lumOff val="15000"/>
                    </a:schemeClr>
                  </a:solidFill>
                  <a:latin typeface="+mj-lt"/>
                  <a:ea typeface="微软雅黑" panose="020B0503020204020204" pitchFamily="34" charset="-122"/>
                </a:rPr>
                <a:t>的函数</a:t>
              </a:r>
            </a:p>
            <a:p>
              <a:pPr>
                <a:lnSpc>
                  <a:spcPct val="150000"/>
                </a:lnSpc>
                <a:spcBef>
                  <a:spcPct val="0"/>
                </a:spcBef>
                <a:buClr>
                  <a:srgbClr val="1950B2"/>
                </a:buClr>
                <a:defRPr/>
              </a:pPr>
              <a:r>
                <a:rPr lang="en-US" altLang="zh-CN" sz="2400" dirty="0">
                  <a:solidFill>
                    <a:schemeClr val="tx1">
                      <a:lumMod val="85000"/>
                      <a:lumOff val="15000"/>
                    </a:schemeClr>
                  </a:solidFill>
                  <a:latin typeface="+mj-lt"/>
                  <a:ea typeface="微软雅黑" panose="020B0503020204020204" pitchFamily="34" charset="-122"/>
                </a:rPr>
                <a:t>2	    s=3.14*r*r #</a:t>
              </a:r>
              <a:r>
                <a:rPr lang="zh-CN" altLang="en-US" sz="2400" dirty="0">
                  <a:solidFill>
                    <a:schemeClr val="tx1">
                      <a:lumMod val="85000"/>
                      <a:lumOff val="15000"/>
                    </a:schemeClr>
                  </a:solidFill>
                  <a:latin typeface="+mj-lt"/>
                  <a:ea typeface="微软雅黑" panose="020B0503020204020204" pitchFamily="34" charset="-122"/>
                </a:rPr>
                <a:t>计算半径为</a:t>
              </a:r>
              <a:r>
                <a:rPr lang="en-US" altLang="zh-CN" sz="2400" dirty="0">
                  <a:solidFill>
                    <a:schemeClr val="tx1">
                      <a:lumMod val="85000"/>
                      <a:lumOff val="15000"/>
                    </a:schemeClr>
                  </a:solidFill>
                  <a:latin typeface="+mj-lt"/>
                  <a:ea typeface="微软雅黑" panose="020B0503020204020204" pitchFamily="34" charset="-122"/>
                </a:rPr>
                <a:t>r</a:t>
              </a:r>
              <a:r>
                <a:rPr lang="zh-CN" altLang="en-US" sz="2400" dirty="0">
                  <a:solidFill>
                    <a:schemeClr val="tx1">
                      <a:lumMod val="85000"/>
                      <a:lumOff val="15000"/>
                    </a:schemeClr>
                  </a:solidFill>
                  <a:latin typeface="+mj-lt"/>
                  <a:ea typeface="微软雅黑" panose="020B0503020204020204" pitchFamily="34" charset="-122"/>
                </a:rPr>
                <a:t>的圆的面积</a:t>
              </a:r>
            </a:p>
            <a:p>
              <a:pPr>
                <a:lnSpc>
                  <a:spcPct val="150000"/>
                </a:lnSpc>
                <a:spcBef>
                  <a:spcPct val="0"/>
                </a:spcBef>
                <a:buClr>
                  <a:srgbClr val="1950B2"/>
                </a:buClr>
                <a:defRPr/>
              </a:pPr>
              <a:r>
                <a:rPr lang="en-US" altLang="zh-CN" sz="2400" dirty="0">
                  <a:solidFill>
                    <a:schemeClr val="tx1">
                      <a:lumMod val="85000"/>
                      <a:lumOff val="15000"/>
                    </a:schemeClr>
                  </a:solidFill>
                  <a:latin typeface="+mj-lt"/>
                  <a:ea typeface="微软雅黑" panose="020B0503020204020204" pitchFamily="34" charset="-122"/>
                </a:rPr>
                <a:t>3	    print('</a:t>
              </a:r>
              <a:r>
                <a:rPr lang="zh-CN" altLang="en-US" sz="2400" dirty="0">
                  <a:solidFill>
                    <a:schemeClr val="tx1">
                      <a:lumMod val="85000"/>
                      <a:lumOff val="15000"/>
                    </a:schemeClr>
                  </a:solidFill>
                  <a:latin typeface="+mj-lt"/>
                  <a:ea typeface="微软雅黑" panose="020B0503020204020204" pitchFamily="34" charset="-122"/>
                </a:rPr>
                <a:t>半径为</a:t>
              </a:r>
              <a:r>
                <a:rPr lang="en-US" altLang="zh-CN" sz="2400" dirty="0">
                  <a:solidFill>
                    <a:schemeClr val="tx1">
                      <a:lumMod val="85000"/>
                      <a:lumOff val="15000"/>
                    </a:schemeClr>
                  </a:solidFill>
                  <a:latin typeface="+mj-lt"/>
                  <a:ea typeface="微软雅黑" panose="020B0503020204020204" pitchFamily="34" charset="-122"/>
                </a:rPr>
                <a:t>%.2f</a:t>
              </a:r>
              <a:r>
                <a:rPr lang="zh-CN" altLang="en-US" sz="2400" dirty="0">
                  <a:solidFill>
                    <a:schemeClr val="tx1">
                      <a:lumMod val="85000"/>
                      <a:lumOff val="15000"/>
                    </a:schemeClr>
                  </a:solidFill>
                  <a:latin typeface="+mj-lt"/>
                  <a:ea typeface="微软雅黑" panose="020B0503020204020204" pitchFamily="34" charset="-122"/>
                </a:rPr>
                <a:t>的圆的面积为：</a:t>
              </a:r>
              <a:r>
                <a:rPr lang="en-US" altLang="zh-CN" sz="2400" dirty="0">
                  <a:solidFill>
                    <a:schemeClr val="tx1">
                      <a:lumMod val="85000"/>
                      <a:lumOff val="15000"/>
                    </a:schemeClr>
                  </a:solidFill>
                  <a:latin typeface="+mj-lt"/>
                  <a:ea typeface="微软雅黑" panose="020B0503020204020204" pitchFamily="34" charset="-122"/>
                </a:rPr>
                <a:t>%.2f'%(</a:t>
              </a:r>
              <a:r>
                <a:rPr lang="en-US" altLang="zh-CN" sz="2400" dirty="0" err="1">
                  <a:solidFill>
                    <a:schemeClr val="tx1">
                      <a:lumMod val="85000"/>
                      <a:lumOff val="15000"/>
                    </a:schemeClr>
                  </a:solidFill>
                  <a:latin typeface="+mj-lt"/>
                  <a:ea typeface="微软雅黑" panose="020B0503020204020204" pitchFamily="34" charset="-122"/>
                </a:rPr>
                <a:t>r,s</a:t>
              </a: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将计算结果输出</a:t>
              </a:r>
            </a:p>
            <a:p>
              <a:pPr>
                <a:lnSpc>
                  <a:spcPct val="150000"/>
                </a:lnSpc>
                <a:spcBef>
                  <a:spcPct val="0"/>
                </a:spcBef>
                <a:buClr>
                  <a:srgbClr val="1950B2"/>
                </a:buClr>
                <a:defRPr/>
              </a:pPr>
              <a:r>
                <a:rPr lang="en-US" altLang="zh-CN" sz="2400" dirty="0">
                  <a:solidFill>
                    <a:schemeClr val="tx1">
                      <a:lumMod val="85000"/>
                      <a:lumOff val="15000"/>
                    </a:schemeClr>
                  </a:solidFill>
                  <a:latin typeface="+mj-lt"/>
                  <a:ea typeface="微软雅黑" panose="020B0503020204020204" pitchFamily="34" charset="-122"/>
                </a:rPr>
                <a:t>4	def </a:t>
              </a:r>
              <a:r>
                <a:rPr lang="en-US" altLang="zh-CN" sz="2400" dirty="0" err="1">
                  <a:solidFill>
                    <a:schemeClr val="tx1">
                      <a:lumMod val="85000"/>
                      <a:lumOff val="15000"/>
                    </a:schemeClr>
                  </a:solidFill>
                  <a:latin typeface="+mj-lt"/>
                  <a:ea typeface="微软雅黑" panose="020B0503020204020204" pitchFamily="34" charset="-122"/>
                </a:rPr>
                <a:t>CalRectArea</a:t>
              </a:r>
              <a:r>
                <a:rPr lang="en-US" altLang="zh-CN" sz="2400" dirty="0">
                  <a:solidFill>
                    <a:schemeClr val="tx1">
                      <a:lumMod val="85000"/>
                      <a:lumOff val="15000"/>
                    </a:schemeClr>
                  </a:solidFill>
                  <a:latin typeface="+mj-lt"/>
                  <a:ea typeface="微软雅黑" panose="020B0503020204020204" pitchFamily="34" charset="-122"/>
                </a:rPr>
                <a:t>(</a:t>
              </a:r>
              <a:r>
                <a:rPr lang="en-US" altLang="zh-CN" sz="2400" dirty="0" err="1">
                  <a:solidFill>
                    <a:schemeClr val="tx1">
                      <a:lumMod val="85000"/>
                      <a:lumOff val="15000"/>
                    </a:schemeClr>
                  </a:solidFill>
                  <a:latin typeface="+mj-lt"/>
                  <a:ea typeface="微软雅黑" panose="020B0503020204020204" pitchFamily="34" charset="-122"/>
                </a:rPr>
                <a:t>a,b</a:t>
              </a: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定义名字为</a:t>
              </a:r>
              <a:r>
                <a:rPr lang="en-US" altLang="zh-CN" sz="2400" dirty="0" err="1">
                  <a:solidFill>
                    <a:schemeClr val="tx1">
                      <a:lumMod val="85000"/>
                      <a:lumOff val="15000"/>
                    </a:schemeClr>
                  </a:solidFill>
                  <a:latin typeface="+mj-lt"/>
                  <a:ea typeface="微软雅黑" panose="020B0503020204020204" pitchFamily="34" charset="-122"/>
                </a:rPr>
                <a:t>CalRectArea</a:t>
              </a:r>
              <a:r>
                <a:rPr lang="zh-CN" altLang="en-US" sz="2400" dirty="0">
                  <a:solidFill>
                    <a:schemeClr val="tx1">
                      <a:lumMod val="85000"/>
                      <a:lumOff val="15000"/>
                    </a:schemeClr>
                  </a:solidFill>
                  <a:latin typeface="+mj-lt"/>
                  <a:ea typeface="微软雅黑" panose="020B0503020204020204" pitchFamily="34" charset="-122"/>
                </a:rPr>
                <a:t>的函数</a:t>
              </a:r>
            </a:p>
            <a:p>
              <a:pPr>
                <a:lnSpc>
                  <a:spcPct val="150000"/>
                </a:lnSpc>
                <a:spcBef>
                  <a:spcPct val="0"/>
                </a:spcBef>
                <a:buClr>
                  <a:srgbClr val="1950B2"/>
                </a:buClr>
                <a:defRPr/>
              </a:pPr>
              <a:r>
                <a:rPr lang="en-US" altLang="zh-CN" sz="2400" dirty="0">
                  <a:solidFill>
                    <a:schemeClr val="tx1">
                      <a:lumMod val="85000"/>
                      <a:lumOff val="15000"/>
                    </a:schemeClr>
                  </a:solidFill>
                  <a:latin typeface="+mj-lt"/>
                  <a:ea typeface="微软雅黑" panose="020B0503020204020204" pitchFamily="34" charset="-122"/>
                </a:rPr>
                <a:t>5	    s=a*b #</a:t>
              </a:r>
              <a:r>
                <a:rPr lang="zh-CN" altLang="en-US" sz="2400" dirty="0">
                  <a:solidFill>
                    <a:schemeClr val="tx1">
                      <a:lumMod val="85000"/>
                      <a:lumOff val="15000"/>
                    </a:schemeClr>
                  </a:solidFill>
                  <a:latin typeface="+mj-lt"/>
                  <a:ea typeface="微软雅黑" panose="020B0503020204020204" pitchFamily="34" charset="-122"/>
                </a:rPr>
                <a:t>计算边长分别为</a:t>
              </a:r>
              <a:r>
                <a:rPr lang="en-US" altLang="zh-CN" sz="2400" dirty="0">
                  <a:solidFill>
                    <a:schemeClr val="tx1">
                      <a:lumMod val="85000"/>
                      <a:lumOff val="15000"/>
                    </a:schemeClr>
                  </a:solidFill>
                  <a:latin typeface="+mj-lt"/>
                  <a:ea typeface="微软雅黑" panose="020B0503020204020204" pitchFamily="34" charset="-122"/>
                </a:rPr>
                <a:t>a</a:t>
              </a:r>
              <a:r>
                <a:rPr lang="zh-CN" altLang="en-US" sz="2400" dirty="0">
                  <a:solidFill>
                    <a:schemeClr val="tx1">
                      <a:lumMod val="85000"/>
                      <a:lumOff val="15000"/>
                    </a:schemeClr>
                  </a:solidFill>
                  <a:latin typeface="+mj-lt"/>
                  <a:ea typeface="微软雅黑" panose="020B0503020204020204" pitchFamily="34" charset="-122"/>
                </a:rPr>
                <a:t>和</a:t>
              </a:r>
              <a:r>
                <a:rPr lang="en-US" altLang="zh-CN" sz="2400" dirty="0">
                  <a:solidFill>
                    <a:schemeClr val="tx1">
                      <a:lumMod val="85000"/>
                      <a:lumOff val="15000"/>
                    </a:schemeClr>
                  </a:solidFill>
                  <a:latin typeface="+mj-lt"/>
                  <a:ea typeface="微软雅黑" panose="020B0503020204020204" pitchFamily="34" charset="-122"/>
                </a:rPr>
                <a:t>b</a:t>
              </a:r>
              <a:r>
                <a:rPr lang="zh-CN" altLang="en-US" sz="2400" dirty="0">
                  <a:solidFill>
                    <a:schemeClr val="tx1">
                      <a:lumMod val="85000"/>
                      <a:lumOff val="15000"/>
                    </a:schemeClr>
                  </a:solidFill>
                  <a:latin typeface="+mj-lt"/>
                  <a:ea typeface="微软雅黑" panose="020B0503020204020204" pitchFamily="34" charset="-122"/>
                </a:rPr>
                <a:t>的长方形的面积</a:t>
              </a:r>
            </a:p>
            <a:p>
              <a:pPr>
                <a:lnSpc>
                  <a:spcPct val="150000"/>
                </a:lnSpc>
                <a:spcBef>
                  <a:spcPct val="0"/>
                </a:spcBef>
                <a:buClr>
                  <a:srgbClr val="1950B2"/>
                </a:buClr>
                <a:defRPr/>
              </a:pPr>
              <a:r>
                <a:rPr lang="en-US" altLang="zh-CN" sz="2400" dirty="0">
                  <a:solidFill>
                    <a:schemeClr val="tx1">
                      <a:lumMod val="85000"/>
                      <a:lumOff val="15000"/>
                    </a:schemeClr>
                  </a:solidFill>
                  <a:latin typeface="+mj-lt"/>
                  <a:ea typeface="微软雅黑" panose="020B0503020204020204" pitchFamily="34" charset="-122"/>
                </a:rPr>
                <a:t>6	    print('</a:t>
              </a:r>
              <a:r>
                <a:rPr lang="zh-CN" altLang="en-US" sz="2400" dirty="0">
                  <a:solidFill>
                    <a:schemeClr val="tx1">
                      <a:lumMod val="85000"/>
                      <a:lumOff val="15000"/>
                    </a:schemeClr>
                  </a:solidFill>
                  <a:latin typeface="+mj-lt"/>
                  <a:ea typeface="微软雅黑" panose="020B0503020204020204" pitchFamily="34" charset="-122"/>
                </a:rPr>
                <a:t>边长为</a:t>
              </a:r>
              <a:r>
                <a:rPr lang="en-US" altLang="zh-CN" sz="2400" dirty="0">
                  <a:solidFill>
                    <a:schemeClr val="tx1">
                      <a:lumMod val="85000"/>
                      <a:lumOff val="15000"/>
                    </a:schemeClr>
                  </a:solidFill>
                  <a:latin typeface="+mj-lt"/>
                  <a:ea typeface="微软雅黑" panose="020B0503020204020204" pitchFamily="34" charset="-122"/>
                </a:rPr>
                <a:t>%.2f</a:t>
              </a:r>
              <a:r>
                <a:rPr lang="zh-CN" altLang="en-US" sz="2400" dirty="0">
                  <a:solidFill>
                    <a:schemeClr val="tx1">
                      <a:lumMod val="85000"/>
                      <a:lumOff val="15000"/>
                    </a:schemeClr>
                  </a:solidFill>
                  <a:latin typeface="+mj-lt"/>
                  <a:ea typeface="微软雅黑" panose="020B0503020204020204" pitchFamily="34" charset="-122"/>
                </a:rPr>
                <a:t>和</a:t>
              </a:r>
              <a:r>
                <a:rPr lang="en-US" altLang="zh-CN" sz="2400" dirty="0">
                  <a:solidFill>
                    <a:schemeClr val="tx1">
                      <a:lumMod val="85000"/>
                      <a:lumOff val="15000"/>
                    </a:schemeClr>
                  </a:solidFill>
                  <a:latin typeface="+mj-lt"/>
                  <a:ea typeface="微软雅黑" panose="020B0503020204020204" pitchFamily="34" charset="-122"/>
                </a:rPr>
                <a:t>%.2f</a:t>
              </a:r>
              <a:r>
                <a:rPr lang="zh-CN" altLang="en-US" sz="2400" dirty="0">
                  <a:solidFill>
                    <a:schemeClr val="tx1">
                      <a:lumMod val="85000"/>
                      <a:lumOff val="15000"/>
                    </a:schemeClr>
                  </a:solidFill>
                  <a:latin typeface="+mj-lt"/>
                  <a:ea typeface="微软雅黑" panose="020B0503020204020204" pitchFamily="34" charset="-122"/>
                </a:rPr>
                <a:t>的长方形的面积为：</a:t>
              </a:r>
              <a:r>
                <a:rPr lang="en-US" altLang="zh-CN" sz="2400" dirty="0">
                  <a:solidFill>
                    <a:schemeClr val="tx1">
                      <a:lumMod val="85000"/>
                      <a:lumOff val="15000"/>
                    </a:schemeClr>
                  </a:solidFill>
                  <a:latin typeface="+mj-lt"/>
                  <a:ea typeface="微软雅黑" panose="020B0503020204020204" pitchFamily="34" charset="-122"/>
                </a:rPr>
                <a:t>%.2f'%(</a:t>
              </a:r>
              <a:r>
                <a:rPr lang="en-US" altLang="zh-CN" sz="2400" dirty="0" err="1">
                  <a:solidFill>
                    <a:schemeClr val="tx1">
                      <a:lumMod val="85000"/>
                      <a:lumOff val="15000"/>
                    </a:schemeClr>
                  </a:solidFill>
                  <a:latin typeface="+mj-lt"/>
                  <a:ea typeface="微软雅黑" panose="020B0503020204020204" pitchFamily="34" charset="-122"/>
                </a:rPr>
                <a:t>a,b,s</a:t>
              </a:r>
              <a:r>
                <a:rPr lang="en-US" altLang="zh-CN" sz="2400" dirty="0">
                  <a:solidFill>
                    <a:schemeClr val="tx1">
                      <a:lumMod val="85000"/>
                      <a:lumOff val="15000"/>
                    </a:schemeClr>
                  </a:solidFill>
                  <a:latin typeface="+mj-lt"/>
                  <a:ea typeface="微软雅黑" panose="020B0503020204020204" pitchFamily="34" charset="-122"/>
                </a:rPr>
                <a:t>)) #</a:t>
              </a:r>
            </a:p>
            <a:p>
              <a:pPr>
                <a:lnSpc>
                  <a:spcPct val="150000"/>
                </a:lnSpc>
                <a:spcBef>
                  <a:spcPct val="0"/>
                </a:spcBef>
                <a:buClr>
                  <a:srgbClr val="1950B2"/>
                </a:buClr>
                <a:defRPr/>
              </a:pP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将计算结果输出</a:t>
              </a:r>
            </a:p>
          </p:txBody>
        </p:sp>
        <p:sp>
          <p:nvSpPr>
            <p:cNvPr id="8" name="KSO_Shape">
              <a:extLst>
                <a:ext uri="{FF2B5EF4-FFF2-40B4-BE49-F238E27FC236}">
                  <a16:creationId xmlns:a16="http://schemas.microsoft.com/office/drawing/2014/main" id="{5CC915AC-BF90-4D7B-95E4-4917CF623E34}"/>
                </a:ext>
              </a:extLst>
            </p:cNvPr>
            <p:cNvSpPr/>
            <p:nvPr/>
          </p:nvSpPr>
          <p:spPr>
            <a:xfrm>
              <a:off x="856796" y="1744436"/>
              <a:ext cx="10551434" cy="4434050"/>
            </a:xfrm>
            <a:prstGeom prst="roundRect">
              <a:avLst>
                <a:gd name="adj" fmla="val 561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261945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9" y="508015"/>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概述</a:t>
            </a:r>
          </a:p>
        </p:txBody>
      </p:sp>
      <p:cxnSp>
        <p:nvCxnSpPr>
          <p:cNvPr id="29" name="直接连接符 28">
            <a:extLst>
              <a:ext uri="{FF2B5EF4-FFF2-40B4-BE49-F238E27FC236}">
                <a16:creationId xmlns:a16="http://schemas.microsoft.com/office/drawing/2014/main" id="{BEC1658F-898D-4EE3-8E4C-8C4C44836C36}"/>
              </a:ext>
            </a:extLst>
          </p:cNvPr>
          <p:cNvCxnSpPr>
            <a:cxnSpLocks/>
          </p:cNvCxnSpPr>
          <p:nvPr/>
        </p:nvCxnSpPr>
        <p:spPr>
          <a:xfrm flipH="1" flipV="1">
            <a:off x="974909" y="3304741"/>
            <a:ext cx="2851144"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AC26A3C8-519F-45AC-BB26-A500AD10BA11}"/>
              </a:ext>
            </a:extLst>
          </p:cNvPr>
          <p:cNvCxnSpPr>
            <a:cxnSpLocks/>
          </p:cNvCxnSpPr>
          <p:nvPr/>
        </p:nvCxnSpPr>
        <p:spPr>
          <a:xfrm>
            <a:off x="6136917" y="3576459"/>
            <a:ext cx="0" cy="731983"/>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933E86CE-D2D8-4E85-8780-1A40E2B32CA4}"/>
              </a:ext>
            </a:extLst>
          </p:cNvPr>
          <p:cNvCxnSpPr>
            <a:cxnSpLocks/>
          </p:cNvCxnSpPr>
          <p:nvPr/>
        </p:nvCxnSpPr>
        <p:spPr>
          <a:xfrm flipV="1">
            <a:off x="8474054" y="3304741"/>
            <a:ext cx="3064011"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A71E5DA5-14A1-4B88-A2FD-F5E12439BE38}"/>
              </a:ext>
            </a:extLst>
          </p:cNvPr>
          <p:cNvSpPr/>
          <p:nvPr/>
        </p:nvSpPr>
        <p:spPr>
          <a:xfrm>
            <a:off x="974909" y="3436987"/>
            <a:ext cx="2996683" cy="1938992"/>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利用装饰器，可以在不修改已有函数的情况下向已有函数中注入代码，使其具备新的功能。</a:t>
            </a:r>
          </a:p>
        </p:txBody>
      </p:sp>
      <p:sp>
        <p:nvSpPr>
          <p:cNvPr id="40" name="矩形 39">
            <a:extLst>
              <a:ext uri="{FF2B5EF4-FFF2-40B4-BE49-F238E27FC236}">
                <a16:creationId xmlns:a16="http://schemas.microsoft.com/office/drawing/2014/main" id="{935F907C-5DF2-494E-BFA6-C3EE8AF2B9CA}"/>
              </a:ext>
            </a:extLst>
          </p:cNvPr>
          <p:cNvSpPr/>
          <p:nvPr/>
        </p:nvSpPr>
        <p:spPr>
          <a:xfrm>
            <a:off x="4664840" y="4337672"/>
            <a:ext cx="3107822" cy="1569660"/>
          </a:xfrm>
          <a:prstGeom prst="rect">
            <a:avLst/>
          </a:prstGeom>
        </p:spPr>
        <p:txBody>
          <a:bodyPr wrap="square">
            <a:spAutoFit/>
          </a:bodyPr>
          <a:lstStyle/>
          <a:p>
            <a:pPr algn="just">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一个装饰器可以为多个函数注入代码，一个函数也可以注入多个装饰器的代码。</a:t>
            </a:r>
          </a:p>
        </p:txBody>
      </p:sp>
      <p:sp>
        <p:nvSpPr>
          <p:cNvPr id="41" name="矩形 40">
            <a:extLst>
              <a:ext uri="{FF2B5EF4-FFF2-40B4-BE49-F238E27FC236}">
                <a16:creationId xmlns:a16="http://schemas.microsoft.com/office/drawing/2014/main" id="{24669355-913B-40DF-92CA-51D4466BCAC8}"/>
              </a:ext>
            </a:extLst>
          </p:cNvPr>
          <p:cNvSpPr/>
          <p:nvPr/>
        </p:nvSpPr>
        <p:spPr>
          <a:xfrm>
            <a:off x="8499129" y="3436987"/>
            <a:ext cx="3238441" cy="1938992"/>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利用装饰器可以将日志处理、执行时间计算等较为通用的代码注入到不同的函数中，从而使得代码更加简洁。</a:t>
            </a:r>
          </a:p>
        </p:txBody>
      </p:sp>
      <p:grpSp>
        <p:nvGrpSpPr>
          <p:cNvPr id="6" name="组合 5">
            <a:extLst>
              <a:ext uri="{FF2B5EF4-FFF2-40B4-BE49-F238E27FC236}">
                <a16:creationId xmlns:a16="http://schemas.microsoft.com/office/drawing/2014/main" id="{CE8F802C-BD67-4717-9AD5-9EF6D74E8851}"/>
              </a:ext>
            </a:extLst>
          </p:cNvPr>
          <p:cNvGrpSpPr/>
          <p:nvPr/>
        </p:nvGrpSpPr>
        <p:grpSpPr>
          <a:xfrm>
            <a:off x="5392733" y="1589368"/>
            <a:ext cx="1524000" cy="1524000"/>
            <a:chOff x="5392733" y="1589368"/>
            <a:chExt cx="1524000" cy="1524000"/>
          </a:xfrm>
        </p:grpSpPr>
        <p:sp>
          <p:nvSpPr>
            <p:cNvPr id="27" name="泪滴形 26">
              <a:extLst>
                <a:ext uri="{FF2B5EF4-FFF2-40B4-BE49-F238E27FC236}">
                  <a16:creationId xmlns:a16="http://schemas.microsoft.com/office/drawing/2014/main" id="{9764AA0D-3439-49CB-B1C1-78D177996B52}"/>
                </a:ext>
              </a:extLst>
            </p:cNvPr>
            <p:cNvSpPr/>
            <p:nvPr/>
          </p:nvSpPr>
          <p:spPr>
            <a:xfrm rot="18900000" flipH="1" flipV="1">
              <a:off x="5392733" y="1589368"/>
              <a:ext cx="1524000" cy="1524000"/>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21" name="组合 20">
              <a:extLst>
                <a:ext uri="{FF2B5EF4-FFF2-40B4-BE49-F238E27FC236}">
                  <a16:creationId xmlns:a16="http://schemas.microsoft.com/office/drawing/2014/main" id="{8590AF5A-FC21-4DBD-9BFF-DD1F15E7FF7B}"/>
                </a:ext>
              </a:extLst>
            </p:cNvPr>
            <p:cNvGrpSpPr/>
            <p:nvPr/>
          </p:nvGrpSpPr>
          <p:grpSpPr>
            <a:xfrm>
              <a:off x="5647183" y="1971675"/>
              <a:ext cx="1033778" cy="648342"/>
              <a:chOff x="4869372" y="3263288"/>
              <a:chExt cx="527535" cy="330848"/>
            </a:xfrm>
            <a:solidFill>
              <a:schemeClr val="bg1"/>
            </a:solidFill>
          </p:grpSpPr>
          <p:sp>
            <p:nvSpPr>
              <p:cNvPr id="22" name="Freeform 138">
                <a:extLst>
                  <a:ext uri="{FF2B5EF4-FFF2-40B4-BE49-F238E27FC236}">
                    <a16:creationId xmlns:a16="http://schemas.microsoft.com/office/drawing/2014/main" id="{D46529B6-2730-4155-8E8A-3016546F706C}"/>
                  </a:ext>
                </a:extLst>
              </p:cNvPr>
              <p:cNvSpPr>
                <a:spLocks/>
              </p:cNvSpPr>
              <p:nvPr/>
            </p:nvSpPr>
            <p:spPr bwMode="auto">
              <a:xfrm>
                <a:off x="4869372" y="3560993"/>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37">
                <a:extLst>
                  <a:ext uri="{FF2B5EF4-FFF2-40B4-BE49-F238E27FC236}">
                    <a16:creationId xmlns:a16="http://schemas.microsoft.com/office/drawing/2014/main" id="{E46E6CC1-E05A-4106-8A44-5E6BEB731438}"/>
                  </a:ext>
                </a:extLst>
              </p:cNvPr>
              <p:cNvSpPr>
                <a:spLocks noEditPoints="1"/>
              </p:cNvSpPr>
              <p:nvPr/>
            </p:nvSpPr>
            <p:spPr bwMode="auto">
              <a:xfrm>
                <a:off x="4910802" y="3263288"/>
                <a:ext cx="444675" cy="27895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4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4" y="4"/>
                      <a:pt x="84" y="5"/>
                    </a:cubicBezTo>
                    <a:cubicBezTo>
                      <a:pt x="84" y="7"/>
                      <a:pt x="82" y="8"/>
                      <a:pt x="81" y="8"/>
                    </a:cubicBezTo>
                    <a:cubicBezTo>
                      <a:pt x="80" y="8"/>
                      <a:pt x="78" y="7"/>
                      <a:pt x="78" y="5"/>
                    </a:cubicBezTo>
                    <a:cubicBezTo>
                      <a:pt x="78" y="4"/>
                      <a:pt x="80"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38">
                <a:extLst>
                  <a:ext uri="{FF2B5EF4-FFF2-40B4-BE49-F238E27FC236}">
                    <a16:creationId xmlns:a16="http://schemas.microsoft.com/office/drawing/2014/main" id="{B39133EF-5FCE-449C-BCA1-FC28EAFBE716}"/>
                  </a:ext>
                </a:extLst>
              </p:cNvPr>
              <p:cNvSpPr>
                <a:spLocks/>
              </p:cNvSpPr>
              <p:nvPr/>
            </p:nvSpPr>
            <p:spPr bwMode="auto">
              <a:xfrm>
                <a:off x="4869373" y="3556055"/>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39">
                <a:extLst>
                  <a:ext uri="{FF2B5EF4-FFF2-40B4-BE49-F238E27FC236}">
                    <a16:creationId xmlns:a16="http://schemas.microsoft.com/office/drawing/2014/main" id="{E43A426F-BF76-4A55-8C0E-B17F63AF6E63}"/>
                  </a:ext>
                </a:extLst>
              </p:cNvPr>
              <p:cNvSpPr>
                <a:spLocks/>
              </p:cNvSpPr>
              <p:nvPr/>
            </p:nvSpPr>
            <p:spPr bwMode="auto">
              <a:xfrm>
                <a:off x="5224284" y="3353052"/>
                <a:ext cx="34524" cy="35905"/>
              </a:xfrm>
              <a:custGeom>
                <a:avLst/>
                <a:gdLst>
                  <a:gd name="T0" fmla="*/ 9 w 13"/>
                  <a:gd name="T1" fmla="*/ 2 h 13"/>
                  <a:gd name="T2" fmla="*/ 1 w 13"/>
                  <a:gd name="T3" fmla="*/ 4 h 13"/>
                  <a:gd name="T4" fmla="*/ 4 w 13"/>
                  <a:gd name="T5" fmla="*/ 12 h 13"/>
                  <a:gd name="T6" fmla="*/ 12 w 13"/>
                  <a:gd name="T7" fmla="*/ 9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6" y="0"/>
                      <a:pt x="3" y="2"/>
                      <a:pt x="1" y="4"/>
                    </a:cubicBezTo>
                    <a:cubicBezTo>
                      <a:pt x="0" y="7"/>
                      <a:pt x="1" y="11"/>
                      <a:pt x="4" y="12"/>
                    </a:cubicBezTo>
                    <a:cubicBezTo>
                      <a:pt x="7" y="13"/>
                      <a:pt x="11" y="12"/>
                      <a:pt x="12" y="9"/>
                    </a:cubicBezTo>
                    <a:cubicBezTo>
                      <a:pt x="13" y="6"/>
                      <a:pt x="12" y="3"/>
                      <a:pt x="9"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40">
                <a:extLst>
                  <a:ext uri="{FF2B5EF4-FFF2-40B4-BE49-F238E27FC236}">
                    <a16:creationId xmlns:a16="http://schemas.microsoft.com/office/drawing/2014/main" id="{3DA7251F-23E1-4695-847B-4645523E8E88}"/>
                  </a:ext>
                </a:extLst>
              </p:cNvPr>
              <p:cNvSpPr>
                <a:spLocks noEditPoints="1"/>
              </p:cNvSpPr>
              <p:nvPr/>
            </p:nvSpPr>
            <p:spPr bwMode="auto">
              <a:xfrm>
                <a:off x="4954994" y="3307476"/>
                <a:ext cx="356292" cy="191956"/>
              </a:xfrm>
              <a:custGeom>
                <a:avLst/>
                <a:gdLst>
                  <a:gd name="T0" fmla="*/ 0 w 130"/>
                  <a:gd name="T1" fmla="*/ 70 h 70"/>
                  <a:gd name="T2" fmla="*/ 16 w 130"/>
                  <a:gd name="T3" fmla="*/ 66 h 70"/>
                  <a:gd name="T4" fmla="*/ 21 w 130"/>
                  <a:gd name="T5" fmla="*/ 60 h 70"/>
                  <a:gd name="T6" fmla="*/ 13 w 130"/>
                  <a:gd name="T7" fmla="*/ 53 h 70"/>
                  <a:gd name="T8" fmla="*/ 14 w 130"/>
                  <a:gd name="T9" fmla="*/ 45 h 70"/>
                  <a:gd name="T10" fmla="*/ 22 w 130"/>
                  <a:gd name="T11" fmla="*/ 43 h 70"/>
                  <a:gd name="T12" fmla="*/ 19 w 130"/>
                  <a:gd name="T13" fmla="*/ 33 h 70"/>
                  <a:gd name="T14" fmla="*/ 23 w 130"/>
                  <a:gd name="T15" fmla="*/ 27 h 70"/>
                  <a:gd name="T16" fmla="*/ 31 w 130"/>
                  <a:gd name="T17" fmla="*/ 28 h 70"/>
                  <a:gd name="T18" fmla="*/ 33 w 130"/>
                  <a:gd name="T19" fmla="*/ 19 h 70"/>
                  <a:gd name="T20" fmla="*/ 40 w 130"/>
                  <a:gd name="T21" fmla="*/ 15 h 70"/>
                  <a:gd name="T22" fmla="*/ 46 w 130"/>
                  <a:gd name="T23" fmla="*/ 21 h 70"/>
                  <a:gd name="T24" fmla="*/ 53 w 130"/>
                  <a:gd name="T25" fmla="*/ 13 h 70"/>
                  <a:gd name="T26" fmla="*/ 60 w 130"/>
                  <a:gd name="T27" fmla="*/ 14 h 70"/>
                  <a:gd name="T28" fmla="*/ 63 w 130"/>
                  <a:gd name="T29" fmla="*/ 22 h 70"/>
                  <a:gd name="T30" fmla="*/ 73 w 130"/>
                  <a:gd name="T31" fmla="*/ 18 h 70"/>
                  <a:gd name="T32" fmla="*/ 79 w 130"/>
                  <a:gd name="T33" fmla="*/ 23 h 70"/>
                  <a:gd name="T34" fmla="*/ 77 w 130"/>
                  <a:gd name="T35" fmla="*/ 31 h 70"/>
                  <a:gd name="T36" fmla="*/ 87 w 130"/>
                  <a:gd name="T37" fmla="*/ 33 h 70"/>
                  <a:gd name="T38" fmla="*/ 91 w 130"/>
                  <a:gd name="T39" fmla="*/ 40 h 70"/>
                  <a:gd name="T40" fmla="*/ 85 w 130"/>
                  <a:gd name="T41" fmla="*/ 46 h 70"/>
                  <a:gd name="T42" fmla="*/ 93 w 130"/>
                  <a:gd name="T43" fmla="*/ 53 h 70"/>
                  <a:gd name="T44" fmla="*/ 92 w 130"/>
                  <a:gd name="T45" fmla="*/ 60 h 70"/>
                  <a:gd name="T46" fmla="*/ 84 w 130"/>
                  <a:gd name="T47" fmla="*/ 63 h 70"/>
                  <a:gd name="T48" fmla="*/ 85 w 130"/>
                  <a:gd name="T49" fmla="*/ 70 h 70"/>
                  <a:gd name="T50" fmla="*/ 130 w 130"/>
                  <a:gd name="T51" fmla="*/ 0 h 70"/>
                  <a:gd name="T52" fmla="*/ 120 w 130"/>
                  <a:gd name="T53" fmla="*/ 26 h 70"/>
                  <a:gd name="T54" fmla="*/ 116 w 130"/>
                  <a:gd name="T55" fmla="*/ 29 h 70"/>
                  <a:gd name="T56" fmla="*/ 115 w 130"/>
                  <a:gd name="T57" fmla="*/ 31 h 70"/>
                  <a:gd name="T58" fmla="*/ 117 w 130"/>
                  <a:gd name="T59" fmla="*/ 36 h 70"/>
                  <a:gd name="T60" fmla="*/ 111 w 130"/>
                  <a:gd name="T61" fmla="*/ 38 h 70"/>
                  <a:gd name="T62" fmla="*/ 104 w 130"/>
                  <a:gd name="T63" fmla="*/ 36 h 70"/>
                  <a:gd name="T64" fmla="*/ 102 w 130"/>
                  <a:gd name="T65" fmla="*/ 40 h 70"/>
                  <a:gd name="T66" fmla="*/ 96 w 130"/>
                  <a:gd name="T67" fmla="*/ 38 h 70"/>
                  <a:gd name="T68" fmla="*/ 97 w 130"/>
                  <a:gd name="T69" fmla="*/ 33 h 70"/>
                  <a:gd name="T70" fmla="*/ 94 w 130"/>
                  <a:gd name="T71" fmla="*/ 29 h 70"/>
                  <a:gd name="T72" fmla="*/ 88 w 130"/>
                  <a:gd name="T73" fmla="*/ 29 h 70"/>
                  <a:gd name="T74" fmla="*/ 89 w 130"/>
                  <a:gd name="T75" fmla="*/ 22 h 70"/>
                  <a:gd name="T76" fmla="*/ 94 w 130"/>
                  <a:gd name="T77" fmla="*/ 19 h 70"/>
                  <a:gd name="T78" fmla="*/ 94 w 130"/>
                  <a:gd name="T79" fmla="*/ 17 h 70"/>
                  <a:gd name="T80" fmla="*/ 92 w 130"/>
                  <a:gd name="T81" fmla="*/ 12 h 70"/>
                  <a:gd name="T82" fmla="*/ 98 w 130"/>
                  <a:gd name="T83" fmla="*/ 9 h 70"/>
                  <a:gd name="T84" fmla="*/ 105 w 130"/>
                  <a:gd name="T85" fmla="*/ 12 h 70"/>
                  <a:gd name="T86" fmla="*/ 107 w 130"/>
                  <a:gd name="T87" fmla="*/ 8 h 70"/>
                  <a:gd name="T88" fmla="*/ 114 w 130"/>
                  <a:gd name="T89" fmla="*/ 9 h 70"/>
                  <a:gd name="T90" fmla="*/ 113 w 130"/>
                  <a:gd name="T91" fmla="*/ 15 h 70"/>
                  <a:gd name="T92" fmla="*/ 116 w 130"/>
                  <a:gd name="T93" fmla="*/ 18 h 70"/>
                  <a:gd name="T94" fmla="*/ 121 w 130"/>
                  <a:gd name="T95" fmla="*/ 19 h 70"/>
                  <a:gd name="T96" fmla="*/ 120 w 130"/>
                  <a:gd name="T97"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70">
                    <a:moveTo>
                      <a:pt x="0" y="0"/>
                    </a:moveTo>
                    <a:cubicBezTo>
                      <a:pt x="0" y="70"/>
                      <a:pt x="0" y="70"/>
                      <a:pt x="0" y="70"/>
                    </a:cubicBezTo>
                    <a:cubicBezTo>
                      <a:pt x="18" y="70"/>
                      <a:pt x="18" y="70"/>
                      <a:pt x="18" y="70"/>
                    </a:cubicBezTo>
                    <a:cubicBezTo>
                      <a:pt x="16" y="66"/>
                      <a:pt x="16" y="66"/>
                      <a:pt x="16" y="66"/>
                    </a:cubicBezTo>
                    <a:cubicBezTo>
                      <a:pt x="15" y="64"/>
                      <a:pt x="15" y="64"/>
                      <a:pt x="15" y="64"/>
                    </a:cubicBezTo>
                    <a:cubicBezTo>
                      <a:pt x="21" y="60"/>
                      <a:pt x="21" y="60"/>
                      <a:pt x="21" y="60"/>
                    </a:cubicBezTo>
                    <a:cubicBezTo>
                      <a:pt x="21" y="58"/>
                      <a:pt x="20" y="56"/>
                      <a:pt x="20" y="55"/>
                    </a:cubicBezTo>
                    <a:cubicBezTo>
                      <a:pt x="13" y="53"/>
                      <a:pt x="13" y="53"/>
                      <a:pt x="13" y="53"/>
                    </a:cubicBezTo>
                    <a:cubicBezTo>
                      <a:pt x="14" y="51"/>
                      <a:pt x="14" y="51"/>
                      <a:pt x="14" y="51"/>
                    </a:cubicBezTo>
                    <a:cubicBezTo>
                      <a:pt x="14" y="45"/>
                      <a:pt x="14" y="45"/>
                      <a:pt x="14" y="45"/>
                    </a:cubicBezTo>
                    <a:cubicBezTo>
                      <a:pt x="14" y="43"/>
                      <a:pt x="14" y="43"/>
                      <a:pt x="14" y="43"/>
                    </a:cubicBezTo>
                    <a:cubicBezTo>
                      <a:pt x="22" y="43"/>
                      <a:pt x="22" y="43"/>
                      <a:pt x="22" y="43"/>
                    </a:cubicBezTo>
                    <a:cubicBezTo>
                      <a:pt x="22" y="41"/>
                      <a:pt x="23" y="39"/>
                      <a:pt x="24" y="38"/>
                    </a:cubicBezTo>
                    <a:cubicBezTo>
                      <a:pt x="19" y="33"/>
                      <a:pt x="19" y="33"/>
                      <a:pt x="19" y="33"/>
                    </a:cubicBezTo>
                    <a:cubicBezTo>
                      <a:pt x="20" y="31"/>
                      <a:pt x="20" y="31"/>
                      <a:pt x="20" y="31"/>
                    </a:cubicBezTo>
                    <a:cubicBezTo>
                      <a:pt x="23" y="27"/>
                      <a:pt x="23" y="27"/>
                      <a:pt x="23" y="27"/>
                    </a:cubicBezTo>
                    <a:cubicBezTo>
                      <a:pt x="24" y="25"/>
                      <a:pt x="24" y="25"/>
                      <a:pt x="24" y="25"/>
                    </a:cubicBezTo>
                    <a:cubicBezTo>
                      <a:pt x="31" y="28"/>
                      <a:pt x="31" y="28"/>
                      <a:pt x="31" y="28"/>
                    </a:cubicBezTo>
                    <a:cubicBezTo>
                      <a:pt x="32" y="27"/>
                      <a:pt x="34" y="26"/>
                      <a:pt x="35" y="25"/>
                    </a:cubicBezTo>
                    <a:cubicBezTo>
                      <a:pt x="33" y="19"/>
                      <a:pt x="33" y="19"/>
                      <a:pt x="33" y="19"/>
                    </a:cubicBezTo>
                    <a:cubicBezTo>
                      <a:pt x="35" y="18"/>
                      <a:pt x="35" y="18"/>
                      <a:pt x="35" y="18"/>
                    </a:cubicBezTo>
                    <a:cubicBezTo>
                      <a:pt x="40" y="15"/>
                      <a:pt x="40" y="15"/>
                      <a:pt x="40" y="15"/>
                    </a:cubicBezTo>
                    <a:cubicBezTo>
                      <a:pt x="42" y="14"/>
                      <a:pt x="42" y="14"/>
                      <a:pt x="42" y="14"/>
                    </a:cubicBezTo>
                    <a:cubicBezTo>
                      <a:pt x="46" y="21"/>
                      <a:pt x="46" y="21"/>
                      <a:pt x="46" y="21"/>
                    </a:cubicBezTo>
                    <a:cubicBezTo>
                      <a:pt x="48" y="20"/>
                      <a:pt x="50" y="20"/>
                      <a:pt x="51" y="20"/>
                    </a:cubicBezTo>
                    <a:cubicBezTo>
                      <a:pt x="53" y="13"/>
                      <a:pt x="53" y="13"/>
                      <a:pt x="53" y="13"/>
                    </a:cubicBezTo>
                    <a:cubicBezTo>
                      <a:pt x="55" y="13"/>
                      <a:pt x="55" y="13"/>
                      <a:pt x="55" y="13"/>
                    </a:cubicBezTo>
                    <a:cubicBezTo>
                      <a:pt x="60" y="14"/>
                      <a:pt x="60" y="14"/>
                      <a:pt x="60" y="14"/>
                    </a:cubicBezTo>
                    <a:cubicBezTo>
                      <a:pt x="63" y="14"/>
                      <a:pt x="63" y="14"/>
                      <a:pt x="63" y="14"/>
                    </a:cubicBezTo>
                    <a:cubicBezTo>
                      <a:pt x="63" y="22"/>
                      <a:pt x="63" y="22"/>
                      <a:pt x="63" y="22"/>
                    </a:cubicBezTo>
                    <a:cubicBezTo>
                      <a:pt x="65" y="22"/>
                      <a:pt x="66" y="23"/>
                      <a:pt x="68" y="24"/>
                    </a:cubicBezTo>
                    <a:cubicBezTo>
                      <a:pt x="73" y="18"/>
                      <a:pt x="73" y="18"/>
                      <a:pt x="73" y="18"/>
                    </a:cubicBezTo>
                    <a:cubicBezTo>
                      <a:pt x="75" y="20"/>
                      <a:pt x="75" y="20"/>
                      <a:pt x="75" y="20"/>
                    </a:cubicBezTo>
                    <a:cubicBezTo>
                      <a:pt x="79" y="23"/>
                      <a:pt x="79" y="23"/>
                      <a:pt x="79" y="23"/>
                    </a:cubicBezTo>
                    <a:cubicBezTo>
                      <a:pt x="81" y="24"/>
                      <a:pt x="81" y="24"/>
                      <a:pt x="81" y="24"/>
                    </a:cubicBezTo>
                    <a:cubicBezTo>
                      <a:pt x="77" y="31"/>
                      <a:pt x="77" y="31"/>
                      <a:pt x="77" y="31"/>
                    </a:cubicBezTo>
                    <a:cubicBezTo>
                      <a:pt x="79" y="32"/>
                      <a:pt x="80" y="34"/>
                      <a:pt x="80" y="35"/>
                    </a:cubicBezTo>
                    <a:cubicBezTo>
                      <a:pt x="87" y="33"/>
                      <a:pt x="87" y="33"/>
                      <a:pt x="87" y="33"/>
                    </a:cubicBezTo>
                    <a:cubicBezTo>
                      <a:pt x="88" y="35"/>
                      <a:pt x="88" y="35"/>
                      <a:pt x="88" y="35"/>
                    </a:cubicBezTo>
                    <a:cubicBezTo>
                      <a:pt x="91" y="40"/>
                      <a:pt x="91" y="40"/>
                      <a:pt x="91" y="40"/>
                    </a:cubicBezTo>
                    <a:cubicBezTo>
                      <a:pt x="92" y="42"/>
                      <a:pt x="92" y="42"/>
                      <a:pt x="92" y="42"/>
                    </a:cubicBezTo>
                    <a:cubicBezTo>
                      <a:pt x="85" y="46"/>
                      <a:pt x="85" y="46"/>
                      <a:pt x="85" y="46"/>
                    </a:cubicBezTo>
                    <a:cubicBezTo>
                      <a:pt x="86" y="48"/>
                      <a:pt x="86" y="49"/>
                      <a:pt x="86" y="51"/>
                    </a:cubicBezTo>
                    <a:cubicBezTo>
                      <a:pt x="93" y="53"/>
                      <a:pt x="93" y="53"/>
                      <a:pt x="93" y="53"/>
                    </a:cubicBezTo>
                    <a:cubicBezTo>
                      <a:pt x="93" y="55"/>
                      <a:pt x="93" y="55"/>
                      <a:pt x="93" y="55"/>
                    </a:cubicBezTo>
                    <a:cubicBezTo>
                      <a:pt x="92" y="60"/>
                      <a:pt x="92" y="60"/>
                      <a:pt x="92" y="60"/>
                    </a:cubicBezTo>
                    <a:cubicBezTo>
                      <a:pt x="92" y="62"/>
                      <a:pt x="92" y="62"/>
                      <a:pt x="92" y="62"/>
                    </a:cubicBezTo>
                    <a:cubicBezTo>
                      <a:pt x="84" y="63"/>
                      <a:pt x="84" y="63"/>
                      <a:pt x="84" y="63"/>
                    </a:cubicBezTo>
                    <a:cubicBezTo>
                      <a:pt x="84" y="65"/>
                      <a:pt x="83" y="66"/>
                      <a:pt x="82" y="68"/>
                    </a:cubicBezTo>
                    <a:cubicBezTo>
                      <a:pt x="85" y="70"/>
                      <a:pt x="85" y="70"/>
                      <a:pt x="85" y="70"/>
                    </a:cubicBezTo>
                    <a:cubicBezTo>
                      <a:pt x="130" y="70"/>
                      <a:pt x="130" y="70"/>
                      <a:pt x="130" y="70"/>
                    </a:cubicBezTo>
                    <a:cubicBezTo>
                      <a:pt x="130" y="0"/>
                      <a:pt x="130" y="0"/>
                      <a:pt x="130" y="0"/>
                    </a:cubicBezTo>
                    <a:lnTo>
                      <a:pt x="0" y="0"/>
                    </a:lnTo>
                    <a:close/>
                    <a:moveTo>
                      <a:pt x="120" y="26"/>
                    </a:moveTo>
                    <a:cubicBezTo>
                      <a:pt x="117" y="26"/>
                      <a:pt x="117" y="26"/>
                      <a:pt x="117" y="26"/>
                    </a:cubicBezTo>
                    <a:cubicBezTo>
                      <a:pt x="116" y="27"/>
                      <a:pt x="116" y="28"/>
                      <a:pt x="116" y="29"/>
                    </a:cubicBezTo>
                    <a:cubicBezTo>
                      <a:pt x="115" y="29"/>
                      <a:pt x="115" y="30"/>
                      <a:pt x="115" y="31"/>
                    </a:cubicBezTo>
                    <a:cubicBezTo>
                      <a:pt x="115" y="31"/>
                      <a:pt x="115" y="31"/>
                      <a:pt x="115" y="31"/>
                    </a:cubicBezTo>
                    <a:cubicBezTo>
                      <a:pt x="117" y="34"/>
                      <a:pt x="117" y="34"/>
                      <a:pt x="117" y="34"/>
                    </a:cubicBezTo>
                    <a:cubicBezTo>
                      <a:pt x="118" y="34"/>
                      <a:pt x="118" y="35"/>
                      <a:pt x="117" y="36"/>
                    </a:cubicBezTo>
                    <a:cubicBezTo>
                      <a:pt x="113" y="39"/>
                      <a:pt x="113" y="39"/>
                      <a:pt x="113" y="39"/>
                    </a:cubicBezTo>
                    <a:cubicBezTo>
                      <a:pt x="112" y="39"/>
                      <a:pt x="111" y="39"/>
                      <a:pt x="111" y="38"/>
                    </a:cubicBezTo>
                    <a:cubicBezTo>
                      <a:pt x="109" y="35"/>
                      <a:pt x="109" y="35"/>
                      <a:pt x="109" y="35"/>
                    </a:cubicBezTo>
                    <a:cubicBezTo>
                      <a:pt x="107" y="36"/>
                      <a:pt x="106" y="36"/>
                      <a:pt x="104" y="36"/>
                    </a:cubicBezTo>
                    <a:cubicBezTo>
                      <a:pt x="104" y="36"/>
                      <a:pt x="104" y="36"/>
                      <a:pt x="104" y="36"/>
                    </a:cubicBezTo>
                    <a:cubicBezTo>
                      <a:pt x="102" y="40"/>
                      <a:pt x="102" y="40"/>
                      <a:pt x="102" y="40"/>
                    </a:cubicBezTo>
                    <a:cubicBezTo>
                      <a:pt x="102" y="40"/>
                      <a:pt x="101" y="41"/>
                      <a:pt x="101" y="40"/>
                    </a:cubicBezTo>
                    <a:cubicBezTo>
                      <a:pt x="96" y="38"/>
                      <a:pt x="96" y="38"/>
                      <a:pt x="96" y="38"/>
                    </a:cubicBezTo>
                    <a:cubicBezTo>
                      <a:pt x="95" y="38"/>
                      <a:pt x="95" y="37"/>
                      <a:pt x="95" y="37"/>
                    </a:cubicBezTo>
                    <a:cubicBezTo>
                      <a:pt x="97" y="33"/>
                      <a:pt x="97" y="33"/>
                      <a:pt x="97" y="33"/>
                    </a:cubicBezTo>
                    <a:cubicBezTo>
                      <a:pt x="95" y="32"/>
                      <a:pt x="95" y="31"/>
                      <a:pt x="94" y="29"/>
                    </a:cubicBezTo>
                    <a:cubicBezTo>
                      <a:pt x="94" y="29"/>
                      <a:pt x="94" y="29"/>
                      <a:pt x="94" y="29"/>
                    </a:cubicBezTo>
                    <a:cubicBezTo>
                      <a:pt x="90" y="30"/>
                      <a:pt x="90" y="30"/>
                      <a:pt x="90" y="30"/>
                    </a:cubicBezTo>
                    <a:cubicBezTo>
                      <a:pt x="89" y="30"/>
                      <a:pt x="88" y="29"/>
                      <a:pt x="88" y="29"/>
                    </a:cubicBezTo>
                    <a:cubicBezTo>
                      <a:pt x="88" y="23"/>
                      <a:pt x="88" y="23"/>
                      <a:pt x="88" y="23"/>
                    </a:cubicBezTo>
                    <a:cubicBezTo>
                      <a:pt x="88" y="23"/>
                      <a:pt x="88" y="22"/>
                      <a:pt x="89" y="22"/>
                    </a:cubicBezTo>
                    <a:cubicBezTo>
                      <a:pt x="93" y="22"/>
                      <a:pt x="93" y="22"/>
                      <a:pt x="93" y="22"/>
                    </a:cubicBezTo>
                    <a:cubicBezTo>
                      <a:pt x="93" y="21"/>
                      <a:pt x="93" y="20"/>
                      <a:pt x="94" y="19"/>
                    </a:cubicBezTo>
                    <a:cubicBezTo>
                      <a:pt x="94" y="18"/>
                      <a:pt x="94" y="18"/>
                      <a:pt x="94" y="17"/>
                    </a:cubicBezTo>
                    <a:cubicBezTo>
                      <a:pt x="94" y="17"/>
                      <a:pt x="94" y="17"/>
                      <a:pt x="94" y="17"/>
                    </a:cubicBezTo>
                    <a:cubicBezTo>
                      <a:pt x="92" y="14"/>
                      <a:pt x="92" y="14"/>
                      <a:pt x="92" y="14"/>
                    </a:cubicBezTo>
                    <a:cubicBezTo>
                      <a:pt x="92" y="13"/>
                      <a:pt x="92" y="12"/>
                      <a:pt x="92" y="12"/>
                    </a:cubicBezTo>
                    <a:cubicBezTo>
                      <a:pt x="97" y="9"/>
                      <a:pt x="97" y="9"/>
                      <a:pt x="97" y="9"/>
                    </a:cubicBezTo>
                    <a:cubicBezTo>
                      <a:pt x="97" y="8"/>
                      <a:pt x="98" y="9"/>
                      <a:pt x="98" y="9"/>
                    </a:cubicBezTo>
                    <a:cubicBezTo>
                      <a:pt x="101" y="12"/>
                      <a:pt x="101" y="12"/>
                      <a:pt x="101" y="12"/>
                    </a:cubicBezTo>
                    <a:cubicBezTo>
                      <a:pt x="102" y="12"/>
                      <a:pt x="104" y="12"/>
                      <a:pt x="105" y="12"/>
                    </a:cubicBezTo>
                    <a:cubicBezTo>
                      <a:pt x="105" y="12"/>
                      <a:pt x="105" y="12"/>
                      <a:pt x="105" y="12"/>
                    </a:cubicBezTo>
                    <a:cubicBezTo>
                      <a:pt x="107" y="8"/>
                      <a:pt x="107" y="8"/>
                      <a:pt x="107" y="8"/>
                    </a:cubicBezTo>
                    <a:cubicBezTo>
                      <a:pt x="107" y="7"/>
                      <a:pt x="108" y="7"/>
                      <a:pt x="109" y="7"/>
                    </a:cubicBezTo>
                    <a:cubicBezTo>
                      <a:pt x="114" y="9"/>
                      <a:pt x="114" y="9"/>
                      <a:pt x="114" y="9"/>
                    </a:cubicBezTo>
                    <a:cubicBezTo>
                      <a:pt x="114" y="10"/>
                      <a:pt x="114" y="10"/>
                      <a:pt x="114" y="11"/>
                    </a:cubicBezTo>
                    <a:cubicBezTo>
                      <a:pt x="113" y="15"/>
                      <a:pt x="113" y="15"/>
                      <a:pt x="113" y="15"/>
                    </a:cubicBezTo>
                    <a:cubicBezTo>
                      <a:pt x="114" y="16"/>
                      <a:pt x="115" y="17"/>
                      <a:pt x="115" y="18"/>
                    </a:cubicBezTo>
                    <a:cubicBezTo>
                      <a:pt x="116" y="18"/>
                      <a:pt x="116" y="18"/>
                      <a:pt x="116" y="18"/>
                    </a:cubicBezTo>
                    <a:cubicBezTo>
                      <a:pt x="120" y="18"/>
                      <a:pt x="120" y="18"/>
                      <a:pt x="120" y="18"/>
                    </a:cubicBezTo>
                    <a:cubicBezTo>
                      <a:pt x="120" y="18"/>
                      <a:pt x="121" y="18"/>
                      <a:pt x="121" y="19"/>
                    </a:cubicBezTo>
                    <a:cubicBezTo>
                      <a:pt x="122" y="24"/>
                      <a:pt x="122" y="24"/>
                      <a:pt x="122" y="24"/>
                    </a:cubicBezTo>
                    <a:cubicBezTo>
                      <a:pt x="122" y="25"/>
                      <a:pt x="121" y="26"/>
                      <a:pt x="120"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41">
                <a:extLst>
                  <a:ext uri="{FF2B5EF4-FFF2-40B4-BE49-F238E27FC236}">
                    <a16:creationId xmlns:a16="http://schemas.microsoft.com/office/drawing/2014/main" id="{83291B1B-0305-4796-86D8-500E63DD506A}"/>
                  </a:ext>
                </a:extLst>
              </p:cNvPr>
              <p:cNvSpPr>
                <a:spLocks noEditPoints="1"/>
              </p:cNvSpPr>
              <p:nvPr/>
            </p:nvSpPr>
            <p:spPr bwMode="auto">
              <a:xfrm>
                <a:off x="5029566" y="3380665"/>
                <a:ext cx="142241" cy="118764"/>
              </a:xfrm>
              <a:custGeom>
                <a:avLst/>
                <a:gdLst>
                  <a:gd name="T0" fmla="*/ 45 w 52"/>
                  <a:gd name="T1" fmla="*/ 39 h 43"/>
                  <a:gd name="T2" fmla="*/ 39 w 52"/>
                  <a:gd name="T3" fmla="*/ 7 h 43"/>
                  <a:gd name="T4" fmla="*/ 7 w 52"/>
                  <a:gd name="T5" fmla="*/ 13 h 43"/>
                  <a:gd name="T6" fmla="*/ 12 w 52"/>
                  <a:gd name="T7" fmla="*/ 43 h 43"/>
                  <a:gd name="T8" fmla="*/ 41 w 52"/>
                  <a:gd name="T9" fmla="*/ 43 h 43"/>
                  <a:gd name="T10" fmla="*/ 45 w 52"/>
                  <a:gd name="T11" fmla="*/ 39 h 43"/>
                  <a:gd name="T12" fmla="*/ 37 w 52"/>
                  <a:gd name="T13" fmla="*/ 34 h 43"/>
                  <a:gd name="T14" fmla="*/ 18 w 52"/>
                  <a:gd name="T15" fmla="*/ 37 h 43"/>
                  <a:gd name="T16" fmla="*/ 15 w 52"/>
                  <a:gd name="T17" fmla="*/ 18 h 43"/>
                  <a:gd name="T18" fmla="*/ 34 w 52"/>
                  <a:gd name="T19" fmla="*/ 14 h 43"/>
                  <a:gd name="T20" fmla="*/ 37 w 52"/>
                  <a:gd name="T21"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3">
                    <a:moveTo>
                      <a:pt x="45" y="39"/>
                    </a:moveTo>
                    <a:cubicBezTo>
                      <a:pt x="52" y="29"/>
                      <a:pt x="50" y="14"/>
                      <a:pt x="39" y="7"/>
                    </a:cubicBezTo>
                    <a:cubicBezTo>
                      <a:pt x="28" y="0"/>
                      <a:pt x="14" y="2"/>
                      <a:pt x="7" y="13"/>
                    </a:cubicBezTo>
                    <a:cubicBezTo>
                      <a:pt x="0" y="23"/>
                      <a:pt x="2" y="36"/>
                      <a:pt x="12" y="43"/>
                    </a:cubicBezTo>
                    <a:cubicBezTo>
                      <a:pt x="41" y="43"/>
                      <a:pt x="41" y="43"/>
                      <a:pt x="41" y="43"/>
                    </a:cubicBezTo>
                    <a:cubicBezTo>
                      <a:pt x="43" y="42"/>
                      <a:pt x="44" y="41"/>
                      <a:pt x="45" y="39"/>
                    </a:cubicBezTo>
                    <a:close/>
                    <a:moveTo>
                      <a:pt x="37" y="34"/>
                    </a:moveTo>
                    <a:cubicBezTo>
                      <a:pt x="33" y="40"/>
                      <a:pt x="25" y="42"/>
                      <a:pt x="18" y="37"/>
                    </a:cubicBezTo>
                    <a:cubicBezTo>
                      <a:pt x="12" y="33"/>
                      <a:pt x="10" y="24"/>
                      <a:pt x="15" y="18"/>
                    </a:cubicBezTo>
                    <a:cubicBezTo>
                      <a:pt x="19" y="12"/>
                      <a:pt x="28" y="10"/>
                      <a:pt x="34" y="14"/>
                    </a:cubicBezTo>
                    <a:cubicBezTo>
                      <a:pt x="40" y="19"/>
                      <a:pt x="42" y="27"/>
                      <a:pt x="37"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7" name="组合 6">
            <a:extLst>
              <a:ext uri="{FF2B5EF4-FFF2-40B4-BE49-F238E27FC236}">
                <a16:creationId xmlns:a16="http://schemas.microsoft.com/office/drawing/2014/main" id="{9FEA38EB-DD86-4A18-9B78-B39336CC1903}"/>
              </a:ext>
            </a:extLst>
          </p:cNvPr>
          <p:cNvGrpSpPr/>
          <p:nvPr/>
        </p:nvGrpSpPr>
        <p:grpSpPr>
          <a:xfrm>
            <a:off x="6833596" y="2587438"/>
            <a:ext cx="1524000" cy="1524000"/>
            <a:chOff x="6833596" y="2587438"/>
            <a:chExt cx="1524000" cy="1524000"/>
          </a:xfrm>
        </p:grpSpPr>
        <p:sp>
          <p:nvSpPr>
            <p:cNvPr id="34" name="泪滴形 33">
              <a:extLst>
                <a:ext uri="{FF2B5EF4-FFF2-40B4-BE49-F238E27FC236}">
                  <a16:creationId xmlns:a16="http://schemas.microsoft.com/office/drawing/2014/main" id="{54426F03-3299-4BE2-9AE4-23B0E5C463D4}"/>
                </a:ext>
              </a:extLst>
            </p:cNvPr>
            <p:cNvSpPr/>
            <p:nvPr/>
          </p:nvSpPr>
          <p:spPr>
            <a:xfrm rot="18900000">
              <a:off x="6833596" y="2587438"/>
              <a:ext cx="1524000" cy="1524000"/>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43" name="组合 42">
              <a:extLst>
                <a:ext uri="{FF2B5EF4-FFF2-40B4-BE49-F238E27FC236}">
                  <a16:creationId xmlns:a16="http://schemas.microsoft.com/office/drawing/2014/main" id="{C2FD3DAF-81A7-4DC1-8A0C-635EF3648F2A}"/>
                </a:ext>
              </a:extLst>
            </p:cNvPr>
            <p:cNvGrpSpPr/>
            <p:nvPr/>
          </p:nvGrpSpPr>
          <p:grpSpPr>
            <a:xfrm>
              <a:off x="7297071" y="2992946"/>
              <a:ext cx="685945" cy="623588"/>
              <a:chOff x="2553293" y="-732715"/>
              <a:chExt cx="685945" cy="623588"/>
            </a:xfrm>
          </p:grpSpPr>
          <p:sp>
            <p:nvSpPr>
              <p:cNvPr id="44" name="Rectangle 4012">
                <a:extLst>
                  <a:ext uri="{FF2B5EF4-FFF2-40B4-BE49-F238E27FC236}">
                    <a16:creationId xmlns:a16="http://schemas.microsoft.com/office/drawing/2014/main" id="{A332FF35-87E1-4C6C-B0A1-95AD88E19D3E}"/>
                  </a:ext>
                </a:extLst>
              </p:cNvPr>
              <p:cNvSpPr>
                <a:spLocks noChangeArrowheads="1"/>
              </p:cNvSpPr>
              <p:nvPr/>
            </p:nvSpPr>
            <p:spPr bwMode="auto">
              <a:xfrm>
                <a:off x="2553293" y="-732715"/>
                <a:ext cx="439345" cy="575401"/>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4013">
                <a:extLst>
                  <a:ext uri="{FF2B5EF4-FFF2-40B4-BE49-F238E27FC236}">
                    <a16:creationId xmlns:a16="http://schemas.microsoft.com/office/drawing/2014/main" id="{2DFED9EC-94DD-4CCC-AD04-C32D7DB04AD9}"/>
                  </a:ext>
                </a:extLst>
              </p:cNvPr>
              <p:cNvSpPr>
                <a:spLocks/>
              </p:cNvSpPr>
              <p:nvPr/>
            </p:nvSpPr>
            <p:spPr bwMode="auto">
              <a:xfrm>
                <a:off x="2663838" y="-650515"/>
                <a:ext cx="187076" cy="21825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014">
                <a:extLst>
                  <a:ext uri="{FF2B5EF4-FFF2-40B4-BE49-F238E27FC236}">
                    <a16:creationId xmlns:a16="http://schemas.microsoft.com/office/drawing/2014/main" id="{962F148E-E864-4B07-BD0A-AEE66122B531}"/>
                  </a:ext>
                </a:extLst>
              </p:cNvPr>
              <p:cNvSpPr>
                <a:spLocks/>
              </p:cNvSpPr>
              <p:nvPr/>
            </p:nvSpPr>
            <p:spPr bwMode="auto">
              <a:xfrm>
                <a:off x="2772966" y="-650515"/>
                <a:ext cx="77949" cy="10912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015">
                <a:extLst>
                  <a:ext uri="{FF2B5EF4-FFF2-40B4-BE49-F238E27FC236}">
                    <a16:creationId xmlns:a16="http://schemas.microsoft.com/office/drawing/2014/main" id="{73A53B6A-1590-49E7-9A6F-11531FB8A67A}"/>
                  </a:ext>
                </a:extLst>
              </p:cNvPr>
              <p:cNvSpPr>
                <a:spLocks/>
              </p:cNvSpPr>
              <p:nvPr/>
            </p:nvSpPr>
            <p:spPr bwMode="auto">
              <a:xfrm>
                <a:off x="2772966" y="-617918"/>
                <a:ext cx="109128" cy="154480"/>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4016">
                <a:extLst>
                  <a:ext uri="{FF2B5EF4-FFF2-40B4-BE49-F238E27FC236}">
                    <a16:creationId xmlns:a16="http://schemas.microsoft.com/office/drawing/2014/main" id="{EE5E5AD2-280E-49C1-926F-5E68D9F56990}"/>
                  </a:ext>
                </a:extLst>
              </p:cNvPr>
              <p:cNvSpPr>
                <a:spLocks noChangeArrowheads="1"/>
              </p:cNvSpPr>
              <p:nvPr/>
            </p:nvSpPr>
            <p:spPr bwMode="auto">
              <a:xfrm>
                <a:off x="2663838" y="-270694"/>
                <a:ext cx="191328" cy="7087"/>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4017">
                <a:extLst>
                  <a:ext uri="{FF2B5EF4-FFF2-40B4-BE49-F238E27FC236}">
                    <a16:creationId xmlns:a16="http://schemas.microsoft.com/office/drawing/2014/main" id="{6CB74390-DDCC-4F59-AFE3-5704F71C24A9}"/>
                  </a:ext>
                </a:extLst>
              </p:cNvPr>
              <p:cNvSpPr>
                <a:spLocks noChangeArrowheads="1"/>
              </p:cNvSpPr>
              <p:nvPr/>
            </p:nvSpPr>
            <p:spPr bwMode="auto">
              <a:xfrm>
                <a:off x="2663838" y="-297621"/>
                <a:ext cx="218255" cy="7087"/>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4018">
                <a:extLst>
                  <a:ext uri="{FF2B5EF4-FFF2-40B4-BE49-F238E27FC236}">
                    <a16:creationId xmlns:a16="http://schemas.microsoft.com/office/drawing/2014/main" id="{F2DF84AF-2F4E-43DF-B49D-B030407395DE}"/>
                  </a:ext>
                </a:extLst>
              </p:cNvPr>
              <p:cNvSpPr>
                <a:spLocks noChangeArrowheads="1"/>
              </p:cNvSpPr>
              <p:nvPr/>
            </p:nvSpPr>
            <p:spPr bwMode="auto">
              <a:xfrm>
                <a:off x="2663838" y="-325966"/>
                <a:ext cx="218255" cy="7087"/>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4019">
                <a:extLst>
                  <a:ext uri="{FF2B5EF4-FFF2-40B4-BE49-F238E27FC236}">
                    <a16:creationId xmlns:a16="http://schemas.microsoft.com/office/drawing/2014/main" id="{D750E918-AEA8-4F49-8BAF-ABDE168A1BDE}"/>
                  </a:ext>
                </a:extLst>
              </p:cNvPr>
              <p:cNvSpPr>
                <a:spLocks noChangeArrowheads="1"/>
              </p:cNvSpPr>
              <p:nvPr/>
            </p:nvSpPr>
            <p:spPr bwMode="auto">
              <a:xfrm>
                <a:off x="2663838" y="-352894"/>
                <a:ext cx="218255" cy="7087"/>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Rectangle 4020">
                <a:extLst>
                  <a:ext uri="{FF2B5EF4-FFF2-40B4-BE49-F238E27FC236}">
                    <a16:creationId xmlns:a16="http://schemas.microsoft.com/office/drawing/2014/main" id="{A7E383A8-CDAF-4393-8790-86C4E9DCF53B}"/>
                  </a:ext>
                </a:extLst>
              </p:cNvPr>
              <p:cNvSpPr>
                <a:spLocks noChangeArrowheads="1"/>
              </p:cNvSpPr>
              <p:nvPr/>
            </p:nvSpPr>
            <p:spPr bwMode="auto">
              <a:xfrm>
                <a:off x="2663838" y="-379821"/>
                <a:ext cx="218255" cy="5669"/>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Rectangle 4021">
                <a:extLst>
                  <a:ext uri="{FF2B5EF4-FFF2-40B4-BE49-F238E27FC236}">
                    <a16:creationId xmlns:a16="http://schemas.microsoft.com/office/drawing/2014/main" id="{3C906656-7E16-4187-89EB-E3CA909F1C16}"/>
                  </a:ext>
                </a:extLst>
              </p:cNvPr>
              <p:cNvSpPr>
                <a:spLocks noChangeArrowheads="1"/>
              </p:cNvSpPr>
              <p:nvPr/>
            </p:nvSpPr>
            <p:spPr bwMode="auto">
              <a:xfrm>
                <a:off x="2964293" y="-164400"/>
                <a:ext cx="219673" cy="5527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Rectangle 4022">
                <a:extLst>
                  <a:ext uri="{FF2B5EF4-FFF2-40B4-BE49-F238E27FC236}">
                    <a16:creationId xmlns:a16="http://schemas.microsoft.com/office/drawing/2014/main" id="{F22E995F-2347-4871-A501-446A33C617EA}"/>
                  </a:ext>
                </a:extLst>
              </p:cNvPr>
              <p:cNvSpPr>
                <a:spLocks noChangeArrowheads="1"/>
              </p:cNvSpPr>
              <p:nvPr/>
            </p:nvSpPr>
            <p:spPr bwMode="auto">
              <a:xfrm>
                <a:off x="3019566" y="-575401"/>
                <a:ext cx="110545" cy="13747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Rectangle 4023">
                <a:extLst>
                  <a:ext uri="{FF2B5EF4-FFF2-40B4-BE49-F238E27FC236}">
                    <a16:creationId xmlns:a16="http://schemas.microsoft.com/office/drawing/2014/main" id="{AB604BD9-ECF6-48B9-B296-60FCBC882408}"/>
                  </a:ext>
                </a:extLst>
              </p:cNvPr>
              <p:cNvSpPr>
                <a:spLocks noChangeArrowheads="1"/>
              </p:cNvSpPr>
              <p:nvPr/>
            </p:nvSpPr>
            <p:spPr bwMode="auto">
              <a:xfrm>
                <a:off x="3046494" y="-246600"/>
                <a:ext cx="55273" cy="82200"/>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Rectangle 4024">
                <a:extLst>
                  <a:ext uri="{FF2B5EF4-FFF2-40B4-BE49-F238E27FC236}">
                    <a16:creationId xmlns:a16="http://schemas.microsoft.com/office/drawing/2014/main" id="{2483EBFD-91D7-467B-A45C-3C66F9A62175}"/>
                  </a:ext>
                </a:extLst>
              </p:cNvPr>
              <p:cNvSpPr>
                <a:spLocks noChangeArrowheads="1"/>
              </p:cNvSpPr>
              <p:nvPr/>
            </p:nvSpPr>
            <p:spPr bwMode="auto">
              <a:xfrm>
                <a:off x="2958625" y="-437929"/>
                <a:ext cx="68028" cy="10912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Rectangle 4026">
                <a:extLst>
                  <a:ext uri="{FF2B5EF4-FFF2-40B4-BE49-F238E27FC236}">
                    <a16:creationId xmlns:a16="http://schemas.microsoft.com/office/drawing/2014/main" id="{A210CCE5-E6F7-4D08-B1EC-3D33DF1C788B}"/>
                  </a:ext>
                </a:extLst>
              </p:cNvPr>
              <p:cNvSpPr>
                <a:spLocks noChangeArrowheads="1"/>
              </p:cNvSpPr>
              <p:nvPr/>
            </p:nvSpPr>
            <p:spPr bwMode="auto">
              <a:xfrm>
                <a:off x="2951538" y="-391159"/>
                <a:ext cx="82200" cy="48186"/>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Rectangle 4027">
                <a:extLst>
                  <a:ext uri="{FF2B5EF4-FFF2-40B4-BE49-F238E27FC236}">
                    <a16:creationId xmlns:a16="http://schemas.microsoft.com/office/drawing/2014/main" id="{8F957842-BA56-416E-AF04-1FDF4D2484F9}"/>
                  </a:ext>
                </a:extLst>
              </p:cNvPr>
              <p:cNvSpPr>
                <a:spLocks noChangeArrowheads="1"/>
              </p:cNvSpPr>
              <p:nvPr/>
            </p:nvSpPr>
            <p:spPr bwMode="auto">
              <a:xfrm>
                <a:off x="2937365" y="-603746"/>
                <a:ext cx="109127" cy="21967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Rectangle 4028">
                <a:extLst>
                  <a:ext uri="{FF2B5EF4-FFF2-40B4-BE49-F238E27FC236}">
                    <a16:creationId xmlns:a16="http://schemas.microsoft.com/office/drawing/2014/main" id="{7953ADBD-227A-4719-A391-7DEED709B925}"/>
                  </a:ext>
                </a:extLst>
              </p:cNvPr>
              <p:cNvSpPr>
                <a:spLocks noChangeArrowheads="1"/>
              </p:cNvSpPr>
              <p:nvPr/>
            </p:nvSpPr>
            <p:spPr bwMode="auto">
              <a:xfrm>
                <a:off x="2964293" y="-712873"/>
                <a:ext cx="55272" cy="10912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Oval 4029">
                <a:extLst>
                  <a:ext uri="{FF2B5EF4-FFF2-40B4-BE49-F238E27FC236}">
                    <a16:creationId xmlns:a16="http://schemas.microsoft.com/office/drawing/2014/main" id="{EEB8B3B3-3EC0-4B81-8F42-C3DC5CDE1826}"/>
                  </a:ext>
                </a:extLst>
              </p:cNvPr>
              <p:cNvSpPr>
                <a:spLocks noChangeArrowheads="1"/>
              </p:cNvSpPr>
              <p:nvPr/>
            </p:nvSpPr>
            <p:spPr bwMode="auto">
              <a:xfrm>
                <a:off x="2992638" y="-493201"/>
                <a:ext cx="109127" cy="10912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Rectangle 4030">
                <a:extLst>
                  <a:ext uri="{FF2B5EF4-FFF2-40B4-BE49-F238E27FC236}">
                    <a16:creationId xmlns:a16="http://schemas.microsoft.com/office/drawing/2014/main" id="{9324BC4D-A145-443F-9700-D9D1990FF11F}"/>
                  </a:ext>
                </a:extLst>
              </p:cNvPr>
              <p:cNvSpPr>
                <a:spLocks noChangeArrowheads="1"/>
              </p:cNvSpPr>
              <p:nvPr/>
            </p:nvSpPr>
            <p:spPr bwMode="auto">
              <a:xfrm>
                <a:off x="2910438" y="-273527"/>
                <a:ext cx="136055" cy="2692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031">
                <a:extLst>
                  <a:ext uri="{FF2B5EF4-FFF2-40B4-BE49-F238E27FC236}">
                    <a16:creationId xmlns:a16="http://schemas.microsoft.com/office/drawing/2014/main" id="{DDA7F63A-53CE-4100-A4AD-A9F94E036020}"/>
                  </a:ext>
                </a:extLst>
              </p:cNvPr>
              <p:cNvSpPr>
                <a:spLocks/>
              </p:cNvSpPr>
              <p:nvPr/>
            </p:nvSpPr>
            <p:spPr bwMode="auto">
              <a:xfrm>
                <a:off x="3019566" y="-493201"/>
                <a:ext cx="219672" cy="27352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Oval 4032">
                <a:extLst>
                  <a:ext uri="{FF2B5EF4-FFF2-40B4-BE49-F238E27FC236}">
                    <a16:creationId xmlns:a16="http://schemas.microsoft.com/office/drawing/2014/main" id="{B32A4E67-0CEA-4011-8DD0-EA1B54E8DCED}"/>
                  </a:ext>
                </a:extLst>
              </p:cNvPr>
              <p:cNvSpPr>
                <a:spLocks noChangeArrowheads="1"/>
              </p:cNvSpPr>
              <p:nvPr/>
            </p:nvSpPr>
            <p:spPr bwMode="auto">
              <a:xfrm>
                <a:off x="3019566" y="-466273"/>
                <a:ext cx="55272" cy="5527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Rectangle 4033">
                <a:extLst>
                  <a:ext uri="{FF2B5EF4-FFF2-40B4-BE49-F238E27FC236}">
                    <a16:creationId xmlns:a16="http://schemas.microsoft.com/office/drawing/2014/main" id="{C5F3B1DB-FADD-4816-8CCF-8E2D9B2F0404}"/>
                  </a:ext>
                </a:extLst>
              </p:cNvPr>
              <p:cNvSpPr>
                <a:spLocks noChangeArrowheads="1"/>
              </p:cNvSpPr>
              <p:nvPr/>
            </p:nvSpPr>
            <p:spPr bwMode="auto">
              <a:xfrm>
                <a:off x="2910438" y="-137472"/>
                <a:ext cx="328800" cy="2834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Oval 4034">
                <a:extLst>
                  <a:ext uri="{FF2B5EF4-FFF2-40B4-BE49-F238E27FC236}">
                    <a16:creationId xmlns:a16="http://schemas.microsoft.com/office/drawing/2014/main" id="{FF3BC7F3-ACEB-4465-87DC-8B39678206E0}"/>
                  </a:ext>
                </a:extLst>
              </p:cNvPr>
              <p:cNvSpPr>
                <a:spLocks noChangeArrowheads="1"/>
              </p:cNvSpPr>
              <p:nvPr/>
            </p:nvSpPr>
            <p:spPr bwMode="auto">
              <a:xfrm>
                <a:off x="3087593" y="-178573"/>
                <a:ext cx="28345" cy="28345"/>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Rectangle 4035">
                <a:extLst>
                  <a:ext uri="{FF2B5EF4-FFF2-40B4-BE49-F238E27FC236}">
                    <a16:creationId xmlns:a16="http://schemas.microsoft.com/office/drawing/2014/main" id="{A6603D81-E46F-417B-AC71-C7B4E4F057E5}"/>
                  </a:ext>
                </a:extLst>
              </p:cNvPr>
              <p:cNvSpPr>
                <a:spLocks noChangeArrowheads="1"/>
              </p:cNvSpPr>
              <p:nvPr/>
            </p:nvSpPr>
            <p:spPr bwMode="auto">
              <a:xfrm>
                <a:off x="2964293" y="-661852"/>
                <a:ext cx="55272" cy="7087"/>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Rectangle 4036">
                <a:extLst>
                  <a:ext uri="{FF2B5EF4-FFF2-40B4-BE49-F238E27FC236}">
                    <a16:creationId xmlns:a16="http://schemas.microsoft.com/office/drawing/2014/main" id="{9195D464-D337-4856-B512-F6134E3796C8}"/>
                  </a:ext>
                </a:extLst>
              </p:cNvPr>
              <p:cNvSpPr>
                <a:spLocks noChangeArrowheads="1"/>
              </p:cNvSpPr>
              <p:nvPr/>
            </p:nvSpPr>
            <p:spPr bwMode="auto">
              <a:xfrm>
                <a:off x="3016731" y="-712873"/>
                <a:ext cx="7086" cy="14172"/>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Rectangle 4037">
                <a:extLst>
                  <a:ext uri="{FF2B5EF4-FFF2-40B4-BE49-F238E27FC236}">
                    <a16:creationId xmlns:a16="http://schemas.microsoft.com/office/drawing/2014/main" id="{2446F475-4131-4ED1-A176-6FEE71A162C1}"/>
                  </a:ext>
                </a:extLst>
              </p:cNvPr>
              <p:cNvSpPr>
                <a:spLocks noChangeArrowheads="1"/>
              </p:cNvSpPr>
              <p:nvPr/>
            </p:nvSpPr>
            <p:spPr bwMode="auto">
              <a:xfrm>
                <a:off x="3002559" y="-712873"/>
                <a:ext cx="7086" cy="14172"/>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Rectangle 4038">
                <a:extLst>
                  <a:ext uri="{FF2B5EF4-FFF2-40B4-BE49-F238E27FC236}">
                    <a16:creationId xmlns:a16="http://schemas.microsoft.com/office/drawing/2014/main" id="{B5C4A93D-FE45-4255-BA9D-659AC1BC36FF}"/>
                  </a:ext>
                </a:extLst>
              </p:cNvPr>
              <p:cNvSpPr>
                <a:spLocks noChangeArrowheads="1"/>
              </p:cNvSpPr>
              <p:nvPr/>
            </p:nvSpPr>
            <p:spPr bwMode="auto">
              <a:xfrm>
                <a:off x="2988386" y="-712873"/>
                <a:ext cx="7086" cy="14172"/>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Rectangle 4039">
                <a:extLst>
                  <a:ext uri="{FF2B5EF4-FFF2-40B4-BE49-F238E27FC236}">
                    <a16:creationId xmlns:a16="http://schemas.microsoft.com/office/drawing/2014/main" id="{C8A49346-C479-4397-8E35-41846777F99D}"/>
                  </a:ext>
                </a:extLst>
              </p:cNvPr>
              <p:cNvSpPr>
                <a:spLocks noChangeArrowheads="1"/>
              </p:cNvSpPr>
              <p:nvPr/>
            </p:nvSpPr>
            <p:spPr bwMode="auto">
              <a:xfrm>
                <a:off x="2975631" y="-712873"/>
                <a:ext cx="7086" cy="14172"/>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Rectangle 4040">
                <a:extLst>
                  <a:ext uri="{FF2B5EF4-FFF2-40B4-BE49-F238E27FC236}">
                    <a16:creationId xmlns:a16="http://schemas.microsoft.com/office/drawing/2014/main" id="{41E8487C-FA87-4075-9BBE-4DE7F89136CF}"/>
                  </a:ext>
                </a:extLst>
              </p:cNvPr>
              <p:cNvSpPr>
                <a:spLocks noChangeArrowheads="1"/>
              </p:cNvSpPr>
              <p:nvPr/>
            </p:nvSpPr>
            <p:spPr bwMode="auto">
              <a:xfrm>
                <a:off x="2961459" y="-712873"/>
                <a:ext cx="7086" cy="14172"/>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Rectangle 4041">
                <a:extLst>
                  <a:ext uri="{FF2B5EF4-FFF2-40B4-BE49-F238E27FC236}">
                    <a16:creationId xmlns:a16="http://schemas.microsoft.com/office/drawing/2014/main" id="{8910D35D-36D3-4225-8992-BFA881766855}"/>
                  </a:ext>
                </a:extLst>
              </p:cNvPr>
              <p:cNvSpPr>
                <a:spLocks noChangeArrowheads="1"/>
              </p:cNvSpPr>
              <p:nvPr/>
            </p:nvSpPr>
            <p:spPr bwMode="auto">
              <a:xfrm>
                <a:off x="2937365" y="-575401"/>
                <a:ext cx="109127" cy="2692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Rectangle 4042">
                <a:extLst>
                  <a:ext uri="{FF2B5EF4-FFF2-40B4-BE49-F238E27FC236}">
                    <a16:creationId xmlns:a16="http://schemas.microsoft.com/office/drawing/2014/main" id="{13910B36-30CF-4AD0-AEC6-517E54789B91}"/>
                  </a:ext>
                </a:extLst>
              </p:cNvPr>
              <p:cNvSpPr>
                <a:spLocks noChangeArrowheads="1"/>
              </p:cNvSpPr>
              <p:nvPr/>
            </p:nvSpPr>
            <p:spPr bwMode="auto">
              <a:xfrm>
                <a:off x="2971379" y="-333052"/>
                <a:ext cx="41100" cy="7087"/>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5" name="组合 4">
            <a:extLst>
              <a:ext uri="{FF2B5EF4-FFF2-40B4-BE49-F238E27FC236}">
                <a16:creationId xmlns:a16="http://schemas.microsoft.com/office/drawing/2014/main" id="{7FDE07E2-89AD-4D5E-B5F3-2B77DF87D74E}"/>
              </a:ext>
            </a:extLst>
          </p:cNvPr>
          <p:cNvGrpSpPr/>
          <p:nvPr/>
        </p:nvGrpSpPr>
        <p:grpSpPr>
          <a:xfrm>
            <a:off x="3951869" y="2587438"/>
            <a:ext cx="1524000" cy="1524000"/>
            <a:chOff x="3951869" y="2587438"/>
            <a:chExt cx="1524000" cy="1524000"/>
          </a:xfrm>
        </p:grpSpPr>
        <p:sp>
          <p:nvSpPr>
            <p:cNvPr id="24" name="泪滴形 23">
              <a:extLst>
                <a:ext uri="{FF2B5EF4-FFF2-40B4-BE49-F238E27FC236}">
                  <a16:creationId xmlns:a16="http://schemas.microsoft.com/office/drawing/2014/main" id="{08BBD943-6B88-41BF-BF75-CC680E401D62}"/>
                </a:ext>
              </a:extLst>
            </p:cNvPr>
            <p:cNvSpPr/>
            <p:nvPr/>
          </p:nvSpPr>
          <p:spPr>
            <a:xfrm rot="18900000">
              <a:off x="3951869" y="2587438"/>
              <a:ext cx="1524000" cy="1524000"/>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4" name="Freeform 94">
              <a:extLst>
                <a:ext uri="{FF2B5EF4-FFF2-40B4-BE49-F238E27FC236}">
                  <a16:creationId xmlns:a16="http://schemas.microsoft.com/office/drawing/2014/main" id="{14F84F79-9CDB-42C9-AC8A-47FA10427F63}"/>
                </a:ext>
              </a:extLst>
            </p:cNvPr>
            <p:cNvSpPr>
              <a:spLocks noEditPoints="1"/>
            </p:cNvSpPr>
            <p:nvPr/>
          </p:nvSpPr>
          <p:spPr bwMode="auto">
            <a:xfrm>
              <a:off x="4365883" y="3037033"/>
              <a:ext cx="746828" cy="649142"/>
            </a:xfrm>
            <a:custGeom>
              <a:avLst/>
              <a:gdLst>
                <a:gd name="T0" fmla="*/ 76 w 235"/>
                <a:gd name="T1" fmla="*/ 204 h 204"/>
                <a:gd name="T2" fmla="*/ 158 w 235"/>
                <a:gd name="T3" fmla="*/ 204 h 204"/>
                <a:gd name="T4" fmla="*/ 158 w 235"/>
                <a:gd name="T5" fmla="*/ 184 h 204"/>
                <a:gd name="T6" fmla="*/ 76 w 235"/>
                <a:gd name="T7" fmla="*/ 184 h 204"/>
                <a:gd name="T8" fmla="*/ 76 w 235"/>
                <a:gd name="T9" fmla="*/ 204 h 204"/>
                <a:gd name="T10" fmla="*/ 0 w 235"/>
                <a:gd name="T11" fmla="*/ 0 h 204"/>
                <a:gd name="T12" fmla="*/ 0 w 235"/>
                <a:gd name="T13" fmla="*/ 176 h 204"/>
                <a:gd name="T14" fmla="*/ 235 w 235"/>
                <a:gd name="T15" fmla="*/ 176 h 204"/>
                <a:gd name="T16" fmla="*/ 235 w 235"/>
                <a:gd name="T17" fmla="*/ 0 h 204"/>
                <a:gd name="T18" fmla="*/ 0 w 235"/>
                <a:gd name="T19" fmla="*/ 0 h 204"/>
                <a:gd name="T20" fmla="*/ 203 w 235"/>
                <a:gd name="T21" fmla="*/ 166 h 204"/>
                <a:gd name="T22" fmla="*/ 195 w 235"/>
                <a:gd name="T23" fmla="*/ 158 h 204"/>
                <a:gd name="T24" fmla="*/ 203 w 235"/>
                <a:gd name="T25" fmla="*/ 151 h 204"/>
                <a:gd name="T26" fmla="*/ 211 w 235"/>
                <a:gd name="T27" fmla="*/ 158 h 204"/>
                <a:gd name="T28" fmla="*/ 203 w 235"/>
                <a:gd name="T29" fmla="*/ 166 h 204"/>
                <a:gd name="T30" fmla="*/ 216 w 235"/>
                <a:gd name="T31" fmla="*/ 139 h 204"/>
                <a:gd name="T32" fmla="*/ 19 w 235"/>
                <a:gd name="T33" fmla="*/ 139 h 204"/>
                <a:gd name="T34" fmla="*/ 19 w 235"/>
                <a:gd name="T35" fmla="*/ 14 h 204"/>
                <a:gd name="T36" fmla="*/ 216 w 235"/>
                <a:gd name="T37" fmla="*/ 14 h 204"/>
                <a:gd name="T38" fmla="*/ 216 w 235"/>
                <a:gd name="T39" fmla="*/ 139 h 204"/>
                <a:gd name="T40" fmla="*/ 127 w 235"/>
                <a:gd name="T41" fmla="*/ 111 h 204"/>
                <a:gd name="T42" fmla="*/ 95 w 235"/>
                <a:gd name="T43" fmla="*/ 79 h 204"/>
                <a:gd name="T44" fmla="*/ 127 w 235"/>
                <a:gd name="T45" fmla="*/ 48 h 204"/>
                <a:gd name="T46" fmla="*/ 64 w 235"/>
                <a:gd name="T47" fmla="*/ 48 h 204"/>
                <a:gd name="T48" fmla="*/ 64 w 235"/>
                <a:gd name="T49" fmla="*/ 111 h 204"/>
                <a:gd name="T50" fmla="*/ 127 w 235"/>
                <a:gd name="T51" fmla="*/ 111 h 204"/>
                <a:gd name="T52" fmla="*/ 90 w 235"/>
                <a:gd name="T53" fmla="*/ 48 h 204"/>
                <a:gd name="T54" fmla="*/ 96 w 235"/>
                <a:gd name="T55" fmla="*/ 54 h 204"/>
                <a:gd name="T56" fmla="*/ 90 w 235"/>
                <a:gd name="T57" fmla="*/ 60 h 204"/>
                <a:gd name="T58" fmla="*/ 84 w 235"/>
                <a:gd name="T59" fmla="*/ 54 h 204"/>
                <a:gd name="T60" fmla="*/ 90 w 235"/>
                <a:gd name="T61" fmla="*/ 48 h 204"/>
                <a:gd name="T62" fmla="*/ 135 w 235"/>
                <a:gd name="T63" fmla="*/ 88 h 204"/>
                <a:gd name="T64" fmla="*/ 143 w 235"/>
                <a:gd name="T65" fmla="*/ 79 h 204"/>
                <a:gd name="T66" fmla="*/ 135 w 235"/>
                <a:gd name="T67" fmla="*/ 71 h 204"/>
                <a:gd name="T68" fmla="*/ 126 w 235"/>
                <a:gd name="T69" fmla="*/ 79 h 204"/>
                <a:gd name="T70" fmla="*/ 135 w 235"/>
                <a:gd name="T71" fmla="*/ 88 h 204"/>
                <a:gd name="T72" fmla="*/ 173 w 235"/>
                <a:gd name="T73" fmla="*/ 88 h 204"/>
                <a:gd name="T74" fmla="*/ 181 w 235"/>
                <a:gd name="T75" fmla="*/ 79 h 204"/>
                <a:gd name="T76" fmla="*/ 173 w 235"/>
                <a:gd name="T77" fmla="*/ 71 h 204"/>
                <a:gd name="T78" fmla="*/ 164 w 235"/>
                <a:gd name="T79" fmla="*/ 79 h 204"/>
                <a:gd name="T80" fmla="*/ 173 w 235"/>
                <a:gd name="T81" fmla="*/ 8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5" h="204">
                  <a:moveTo>
                    <a:pt x="76" y="204"/>
                  </a:moveTo>
                  <a:cubicBezTo>
                    <a:pt x="158" y="204"/>
                    <a:pt x="158" y="204"/>
                    <a:pt x="158" y="204"/>
                  </a:cubicBezTo>
                  <a:cubicBezTo>
                    <a:pt x="158" y="184"/>
                    <a:pt x="158" y="184"/>
                    <a:pt x="158" y="184"/>
                  </a:cubicBezTo>
                  <a:cubicBezTo>
                    <a:pt x="76" y="184"/>
                    <a:pt x="76" y="184"/>
                    <a:pt x="76" y="184"/>
                  </a:cubicBezTo>
                  <a:lnTo>
                    <a:pt x="76" y="204"/>
                  </a:lnTo>
                  <a:close/>
                  <a:moveTo>
                    <a:pt x="0" y="0"/>
                  </a:moveTo>
                  <a:cubicBezTo>
                    <a:pt x="0" y="176"/>
                    <a:pt x="0" y="176"/>
                    <a:pt x="0" y="176"/>
                  </a:cubicBezTo>
                  <a:cubicBezTo>
                    <a:pt x="235" y="176"/>
                    <a:pt x="235" y="176"/>
                    <a:pt x="235" y="176"/>
                  </a:cubicBezTo>
                  <a:cubicBezTo>
                    <a:pt x="235" y="0"/>
                    <a:pt x="235" y="0"/>
                    <a:pt x="235" y="0"/>
                  </a:cubicBezTo>
                  <a:lnTo>
                    <a:pt x="0" y="0"/>
                  </a:lnTo>
                  <a:close/>
                  <a:moveTo>
                    <a:pt x="203" y="166"/>
                  </a:moveTo>
                  <a:cubicBezTo>
                    <a:pt x="199" y="166"/>
                    <a:pt x="195" y="162"/>
                    <a:pt x="195" y="158"/>
                  </a:cubicBezTo>
                  <a:cubicBezTo>
                    <a:pt x="195" y="154"/>
                    <a:pt x="199" y="151"/>
                    <a:pt x="203" y="151"/>
                  </a:cubicBezTo>
                  <a:cubicBezTo>
                    <a:pt x="207" y="151"/>
                    <a:pt x="211" y="154"/>
                    <a:pt x="211" y="158"/>
                  </a:cubicBezTo>
                  <a:cubicBezTo>
                    <a:pt x="211" y="162"/>
                    <a:pt x="207" y="166"/>
                    <a:pt x="203" y="166"/>
                  </a:cubicBezTo>
                  <a:close/>
                  <a:moveTo>
                    <a:pt x="216" y="139"/>
                  </a:moveTo>
                  <a:cubicBezTo>
                    <a:pt x="19" y="139"/>
                    <a:pt x="19" y="139"/>
                    <a:pt x="19" y="139"/>
                  </a:cubicBezTo>
                  <a:cubicBezTo>
                    <a:pt x="19" y="14"/>
                    <a:pt x="19" y="14"/>
                    <a:pt x="19" y="14"/>
                  </a:cubicBezTo>
                  <a:cubicBezTo>
                    <a:pt x="216" y="14"/>
                    <a:pt x="216" y="14"/>
                    <a:pt x="216" y="14"/>
                  </a:cubicBezTo>
                  <a:lnTo>
                    <a:pt x="216" y="139"/>
                  </a:lnTo>
                  <a:close/>
                  <a:moveTo>
                    <a:pt x="127" y="111"/>
                  </a:moveTo>
                  <a:cubicBezTo>
                    <a:pt x="95" y="79"/>
                    <a:pt x="95" y="79"/>
                    <a:pt x="95" y="79"/>
                  </a:cubicBezTo>
                  <a:cubicBezTo>
                    <a:pt x="127" y="48"/>
                    <a:pt x="127" y="48"/>
                    <a:pt x="127" y="48"/>
                  </a:cubicBezTo>
                  <a:cubicBezTo>
                    <a:pt x="109" y="31"/>
                    <a:pt x="81" y="31"/>
                    <a:pt x="64" y="48"/>
                  </a:cubicBezTo>
                  <a:cubicBezTo>
                    <a:pt x="46" y="65"/>
                    <a:pt x="46" y="93"/>
                    <a:pt x="64" y="111"/>
                  </a:cubicBezTo>
                  <a:cubicBezTo>
                    <a:pt x="81" y="128"/>
                    <a:pt x="109" y="128"/>
                    <a:pt x="127" y="111"/>
                  </a:cubicBezTo>
                  <a:close/>
                  <a:moveTo>
                    <a:pt x="90" y="48"/>
                  </a:moveTo>
                  <a:cubicBezTo>
                    <a:pt x="94" y="48"/>
                    <a:pt x="96" y="51"/>
                    <a:pt x="96" y="54"/>
                  </a:cubicBezTo>
                  <a:cubicBezTo>
                    <a:pt x="96" y="57"/>
                    <a:pt x="94" y="60"/>
                    <a:pt x="90" y="60"/>
                  </a:cubicBezTo>
                  <a:cubicBezTo>
                    <a:pt x="87" y="60"/>
                    <a:pt x="84" y="57"/>
                    <a:pt x="84" y="54"/>
                  </a:cubicBezTo>
                  <a:cubicBezTo>
                    <a:pt x="84" y="51"/>
                    <a:pt x="87" y="48"/>
                    <a:pt x="90" y="48"/>
                  </a:cubicBezTo>
                  <a:close/>
                  <a:moveTo>
                    <a:pt x="135" y="88"/>
                  </a:moveTo>
                  <a:cubicBezTo>
                    <a:pt x="140" y="88"/>
                    <a:pt x="143" y="84"/>
                    <a:pt x="143" y="79"/>
                  </a:cubicBezTo>
                  <a:cubicBezTo>
                    <a:pt x="143" y="75"/>
                    <a:pt x="140" y="71"/>
                    <a:pt x="135" y="71"/>
                  </a:cubicBezTo>
                  <a:cubicBezTo>
                    <a:pt x="130" y="71"/>
                    <a:pt x="126" y="75"/>
                    <a:pt x="126" y="79"/>
                  </a:cubicBezTo>
                  <a:cubicBezTo>
                    <a:pt x="126" y="84"/>
                    <a:pt x="130" y="88"/>
                    <a:pt x="135" y="88"/>
                  </a:cubicBezTo>
                  <a:close/>
                  <a:moveTo>
                    <a:pt x="173" y="88"/>
                  </a:moveTo>
                  <a:cubicBezTo>
                    <a:pt x="177" y="88"/>
                    <a:pt x="181" y="84"/>
                    <a:pt x="181" y="79"/>
                  </a:cubicBezTo>
                  <a:cubicBezTo>
                    <a:pt x="181" y="75"/>
                    <a:pt x="177" y="71"/>
                    <a:pt x="173" y="71"/>
                  </a:cubicBezTo>
                  <a:cubicBezTo>
                    <a:pt x="168" y="71"/>
                    <a:pt x="164" y="75"/>
                    <a:pt x="164" y="79"/>
                  </a:cubicBezTo>
                  <a:cubicBezTo>
                    <a:pt x="164" y="84"/>
                    <a:pt x="168" y="88"/>
                    <a:pt x="173" y="88"/>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82147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anim calcmode="lin" valueType="num">
                                      <p:cBhvr>
                                        <p:cTn id="14" dur="500" fill="hold"/>
                                        <p:tgtEl>
                                          <p:spTgt spid="5"/>
                                        </p:tgtEl>
                                        <p:attrNameLst>
                                          <p:attrName>ppt_x</p:attrName>
                                        </p:attrNameLst>
                                      </p:cBhvr>
                                      <p:tavLst>
                                        <p:tav tm="0">
                                          <p:val>
                                            <p:strVal val="#ppt_x"/>
                                          </p:val>
                                        </p:tav>
                                        <p:tav tm="100000">
                                          <p:val>
                                            <p:strVal val="#ppt_x"/>
                                          </p:val>
                                        </p:tav>
                                      </p:tavLst>
                                    </p:anim>
                                    <p:anim calcmode="lin" valueType="num">
                                      <p:cBhvr>
                                        <p:cTn id="15" dur="5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22" presetClass="entr" presetSubtype="2"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right)">
                                      <p:cBhvr>
                                        <p:cTn id="19" dur="500"/>
                                        <p:tgtEl>
                                          <p:spTgt spid="29"/>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right)">
                                      <p:cBhvr>
                                        <p:cTn id="22" dur="500"/>
                                        <p:tgtEl>
                                          <p:spTgt spid="38"/>
                                        </p:tgtEl>
                                      </p:cBhvr>
                                    </p:animEffect>
                                  </p:childTnLst>
                                </p:cTn>
                              </p:par>
                            </p:childTnLst>
                          </p:cTn>
                        </p:par>
                        <p:par>
                          <p:cTn id="23" fill="hold">
                            <p:stCondLst>
                              <p:cond delay="1500"/>
                            </p:stCondLst>
                            <p:childTnLst>
                              <p:par>
                                <p:cTn id="24" presetID="42"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anim calcmode="lin" valueType="num">
                                      <p:cBhvr>
                                        <p:cTn id="27" dur="500" fill="hold"/>
                                        <p:tgtEl>
                                          <p:spTgt spid="6"/>
                                        </p:tgtEl>
                                        <p:attrNameLst>
                                          <p:attrName>ppt_x</p:attrName>
                                        </p:attrNameLst>
                                      </p:cBhvr>
                                      <p:tavLst>
                                        <p:tav tm="0">
                                          <p:val>
                                            <p:strVal val="#ppt_x"/>
                                          </p:val>
                                        </p:tav>
                                        <p:tav tm="100000">
                                          <p:val>
                                            <p:strVal val="#ppt_x"/>
                                          </p:val>
                                        </p:tav>
                                      </p:tavLst>
                                    </p:anim>
                                    <p:anim calcmode="lin" valueType="num">
                                      <p:cBhvr>
                                        <p:cTn id="28" dur="500" fill="hold"/>
                                        <p:tgtEl>
                                          <p:spTgt spid="6"/>
                                        </p:tgtEl>
                                        <p:attrNameLst>
                                          <p:attrName>ppt_y</p:attrName>
                                        </p:attrNameLst>
                                      </p:cBhvr>
                                      <p:tavLst>
                                        <p:tav tm="0">
                                          <p:val>
                                            <p:strVal val="#ppt_y+.1"/>
                                          </p:val>
                                        </p:tav>
                                        <p:tav tm="100000">
                                          <p:val>
                                            <p:strVal val="#ppt_y"/>
                                          </p:val>
                                        </p:tav>
                                      </p:tavLst>
                                    </p:anim>
                                  </p:childTnLst>
                                </p:cTn>
                              </p:par>
                              <p:par>
                                <p:cTn id="29" presetID="22" presetClass="entr" presetSubtype="1"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up)">
                                      <p:cBhvr>
                                        <p:cTn id="31" dur="500"/>
                                        <p:tgtEl>
                                          <p:spTgt spid="30"/>
                                        </p:tgtEl>
                                      </p:cBhvr>
                                    </p:animEffect>
                                  </p:childTnLst>
                                </p:cTn>
                              </p:par>
                            </p:childTnLst>
                          </p:cTn>
                        </p:par>
                        <p:par>
                          <p:cTn id="32" fill="hold">
                            <p:stCondLst>
                              <p:cond delay="2000"/>
                            </p:stCondLst>
                            <p:childTnLst>
                              <p:par>
                                <p:cTn id="33" presetID="22" presetClass="entr" presetSubtype="1" fill="hold" grpId="0" nodeType="after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up)">
                                      <p:cBhvr>
                                        <p:cTn id="35" dur="500"/>
                                        <p:tgtEl>
                                          <p:spTgt spid="40"/>
                                        </p:tgtEl>
                                      </p:cBhvr>
                                    </p:animEffect>
                                  </p:childTnLst>
                                </p:cTn>
                              </p:par>
                            </p:childTnLst>
                          </p:cTn>
                        </p:par>
                        <p:par>
                          <p:cTn id="36" fill="hold">
                            <p:stCondLst>
                              <p:cond delay="2500"/>
                            </p:stCondLst>
                            <p:childTnLst>
                              <p:par>
                                <p:cTn id="37" presetID="42" presetClass="entr" presetSubtype="0"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anim calcmode="lin" valueType="num">
                                      <p:cBhvr>
                                        <p:cTn id="40" dur="500" fill="hold"/>
                                        <p:tgtEl>
                                          <p:spTgt spid="7"/>
                                        </p:tgtEl>
                                        <p:attrNameLst>
                                          <p:attrName>ppt_x</p:attrName>
                                        </p:attrNameLst>
                                      </p:cBhvr>
                                      <p:tavLst>
                                        <p:tav tm="0">
                                          <p:val>
                                            <p:strVal val="#ppt_x"/>
                                          </p:val>
                                        </p:tav>
                                        <p:tav tm="100000">
                                          <p:val>
                                            <p:strVal val="#ppt_x"/>
                                          </p:val>
                                        </p:tav>
                                      </p:tavLst>
                                    </p:anim>
                                    <p:anim calcmode="lin" valueType="num">
                                      <p:cBhvr>
                                        <p:cTn id="41" dur="500" fill="hold"/>
                                        <p:tgtEl>
                                          <p:spTgt spid="7"/>
                                        </p:tgtEl>
                                        <p:attrNameLst>
                                          <p:attrName>ppt_y</p:attrName>
                                        </p:attrNameLst>
                                      </p:cBhvr>
                                      <p:tavLst>
                                        <p:tav tm="0">
                                          <p:val>
                                            <p:strVal val="#ppt_y+.1"/>
                                          </p:val>
                                        </p:tav>
                                        <p:tav tm="100000">
                                          <p:val>
                                            <p:strVal val="#ppt_y"/>
                                          </p:val>
                                        </p:tav>
                                      </p:tavLst>
                                    </p:anim>
                                  </p:childTnLst>
                                </p:cTn>
                              </p:par>
                              <p:par>
                                <p:cTn id="42" presetID="22" presetClass="entr" presetSubtype="8" fill="hold"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wipe(left)">
                                      <p:cBhvr>
                                        <p:cTn id="44" dur="500"/>
                                        <p:tgtEl>
                                          <p:spTgt spid="3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8" grpId="0"/>
      <p:bldP spid="40" grpId="0"/>
      <p:bldP spid="41"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3E11107-0AC9-4E43-BA11-92F2A6599A1B}"/>
              </a:ext>
            </a:extLst>
          </p:cNvPr>
          <p:cNvSpPr/>
          <p:nvPr/>
        </p:nvSpPr>
        <p:spPr>
          <a:xfrm>
            <a:off x="1713253" y="912466"/>
            <a:ext cx="2528256" cy="461665"/>
          </a:xfrm>
          <a:prstGeom prst="rect">
            <a:avLst/>
          </a:prstGeom>
        </p:spPr>
        <p:txBody>
          <a:bodyPr wrap="none">
            <a:spAutoFit/>
          </a:bodyPr>
          <a:lstStyle/>
          <a:p>
            <a:pPr algn="ctr"/>
            <a:r>
              <a:rPr lang="zh-CN" altLang="en-US" sz="2400" b="1" dirty="0">
                <a:solidFill>
                  <a:schemeClr val="tx1">
                    <a:lumMod val="85000"/>
                    <a:lumOff val="15000"/>
                  </a:schemeClr>
                </a:solidFill>
                <a:latin typeface="+mj-lt"/>
                <a:ea typeface="微软雅黑" panose="020B0503020204020204" pitchFamily="34" charset="-122"/>
              </a:rPr>
              <a:t>例：装饰器示例</a:t>
            </a:r>
            <a:r>
              <a:rPr lang="en-US" altLang="zh-CN" sz="2400" b="1" dirty="0">
                <a:solidFill>
                  <a:schemeClr val="tx1">
                    <a:lumMod val="85000"/>
                    <a:lumOff val="15000"/>
                  </a:schemeClr>
                </a:solidFill>
                <a:latin typeface="+mj-lt"/>
                <a:ea typeface="微软雅黑" panose="020B0503020204020204" pitchFamily="34" charset="-122"/>
              </a:rPr>
              <a:t>1</a:t>
            </a:r>
            <a:endParaRPr lang="zh-CN" altLang="en-US" sz="2400" b="1" dirty="0">
              <a:solidFill>
                <a:schemeClr val="tx1">
                  <a:lumMod val="85000"/>
                  <a:lumOff val="15000"/>
                </a:schemeClr>
              </a:solidFill>
              <a:latin typeface="+mj-lt"/>
              <a:ea typeface="微软雅黑" panose="020B0503020204020204" pitchFamily="34" charset="-122"/>
            </a:endParaRPr>
          </a:p>
        </p:txBody>
      </p:sp>
      <p:sp>
        <p:nvSpPr>
          <p:cNvPr id="3" name="矩形 2">
            <a:extLst>
              <a:ext uri="{FF2B5EF4-FFF2-40B4-BE49-F238E27FC236}">
                <a16:creationId xmlns:a16="http://schemas.microsoft.com/office/drawing/2014/main" id="{CD352A36-0FAB-466D-AED1-E2DB2EF0AC31}"/>
              </a:ext>
            </a:extLst>
          </p:cNvPr>
          <p:cNvSpPr/>
          <p:nvPr/>
        </p:nvSpPr>
        <p:spPr>
          <a:xfrm>
            <a:off x="2071376" y="2365428"/>
            <a:ext cx="9883335" cy="2713756"/>
          </a:xfrm>
          <a:prstGeom prst="rect">
            <a:avLst/>
          </a:prstGeom>
        </p:spPr>
        <p:txBody>
          <a:bodyPr wrap="square">
            <a:spAutoFit/>
          </a:bodyPr>
          <a:lstStyle/>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	def deco1(</a:t>
            </a:r>
            <a:r>
              <a:rPr lang="en-US" altLang="zh-CN" sz="2400" dirty="0" err="1">
                <a:solidFill>
                  <a:schemeClr val="tx1">
                    <a:lumMod val="85000"/>
                    <a:lumOff val="15000"/>
                  </a:schemeClr>
                </a:solidFill>
                <a:latin typeface="+mj-lt"/>
                <a:ea typeface="微软雅黑" panose="020B0503020204020204" pitchFamily="34" charset="-122"/>
              </a:rPr>
              <a:t>func</a:t>
            </a: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定义函数</a:t>
            </a:r>
            <a:r>
              <a:rPr lang="en-US" altLang="zh-CN" sz="2400" dirty="0">
                <a:solidFill>
                  <a:schemeClr val="tx1">
                    <a:lumMod val="85000"/>
                    <a:lumOff val="15000"/>
                  </a:schemeClr>
                </a:solidFill>
                <a:latin typeface="+mj-lt"/>
                <a:ea typeface="微软雅黑" panose="020B0503020204020204" pitchFamily="34" charset="-122"/>
              </a:rPr>
              <a:t>deco1</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2	    def inner1(*</a:t>
            </a:r>
            <a:r>
              <a:rPr lang="en-US" altLang="zh-CN" sz="2400" dirty="0" err="1">
                <a:solidFill>
                  <a:schemeClr val="tx1">
                    <a:lumMod val="85000"/>
                    <a:lumOff val="15000"/>
                  </a:schemeClr>
                </a:solidFill>
                <a:latin typeface="+mj-lt"/>
                <a:ea typeface="微软雅黑" panose="020B0503020204020204" pitchFamily="34" charset="-122"/>
              </a:rPr>
              <a:t>args</a:t>
            </a:r>
            <a:r>
              <a:rPr lang="en-US" altLang="zh-CN" sz="2400" dirty="0">
                <a:solidFill>
                  <a:schemeClr val="tx1">
                    <a:lumMod val="85000"/>
                    <a:lumOff val="15000"/>
                  </a:schemeClr>
                </a:solidFill>
                <a:latin typeface="+mj-lt"/>
                <a:ea typeface="微软雅黑" panose="020B0503020204020204" pitchFamily="34" charset="-122"/>
              </a:rPr>
              <a:t>, **</a:t>
            </a:r>
            <a:r>
              <a:rPr lang="en-US" altLang="zh-CN" sz="2400" dirty="0" err="1">
                <a:solidFill>
                  <a:schemeClr val="tx1">
                    <a:lumMod val="85000"/>
                    <a:lumOff val="15000"/>
                  </a:schemeClr>
                </a:solidFill>
                <a:latin typeface="+mj-lt"/>
                <a:ea typeface="微软雅黑" panose="020B0503020204020204" pitchFamily="34" charset="-122"/>
              </a:rPr>
              <a:t>kwargs</a:t>
            </a: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定义函数</a:t>
            </a:r>
            <a:r>
              <a:rPr lang="en-US" altLang="zh-CN" sz="2400" dirty="0">
                <a:solidFill>
                  <a:schemeClr val="tx1">
                    <a:lumMod val="85000"/>
                    <a:lumOff val="15000"/>
                  </a:schemeClr>
                </a:solidFill>
                <a:latin typeface="+mj-lt"/>
                <a:ea typeface="微软雅黑" panose="020B0503020204020204" pitchFamily="34" charset="-122"/>
              </a:rPr>
              <a:t>inner1</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3	        print('deco1 begin')</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4	        </a:t>
            </a:r>
            <a:r>
              <a:rPr lang="en-US" altLang="zh-CN" sz="2400" dirty="0" err="1">
                <a:solidFill>
                  <a:schemeClr val="tx1">
                    <a:lumMod val="85000"/>
                    <a:lumOff val="15000"/>
                  </a:schemeClr>
                </a:solidFill>
                <a:latin typeface="+mj-lt"/>
                <a:ea typeface="微软雅黑" panose="020B0503020204020204" pitchFamily="34" charset="-122"/>
              </a:rPr>
              <a:t>func</a:t>
            </a:r>
            <a:r>
              <a:rPr lang="en-US" altLang="zh-CN" sz="2400" dirty="0">
                <a:solidFill>
                  <a:schemeClr val="tx1">
                    <a:lumMod val="85000"/>
                    <a:lumOff val="15000"/>
                  </a:schemeClr>
                </a:solidFill>
                <a:latin typeface="+mj-lt"/>
                <a:ea typeface="微软雅黑" panose="020B0503020204020204" pitchFamily="34" charset="-122"/>
              </a:rPr>
              <a:t>(*</a:t>
            </a:r>
            <a:r>
              <a:rPr lang="en-US" altLang="zh-CN" sz="2400" dirty="0" err="1">
                <a:solidFill>
                  <a:schemeClr val="tx1">
                    <a:lumMod val="85000"/>
                    <a:lumOff val="15000"/>
                  </a:schemeClr>
                </a:solidFill>
                <a:latin typeface="+mj-lt"/>
                <a:ea typeface="微软雅黑" panose="020B0503020204020204" pitchFamily="34" charset="-122"/>
              </a:rPr>
              <a:t>args</a:t>
            </a:r>
            <a:r>
              <a:rPr lang="en-US" altLang="zh-CN" sz="2400" dirty="0">
                <a:solidFill>
                  <a:schemeClr val="tx1">
                    <a:lumMod val="85000"/>
                    <a:lumOff val="15000"/>
                  </a:schemeClr>
                </a:solidFill>
                <a:latin typeface="+mj-lt"/>
                <a:ea typeface="微软雅黑" panose="020B0503020204020204" pitchFamily="34" charset="-122"/>
              </a:rPr>
              <a:t>, **</a:t>
            </a:r>
            <a:r>
              <a:rPr lang="en-US" altLang="zh-CN" sz="2400" dirty="0" err="1">
                <a:solidFill>
                  <a:schemeClr val="tx1">
                    <a:lumMod val="85000"/>
                    <a:lumOff val="15000"/>
                  </a:schemeClr>
                </a:solidFill>
                <a:latin typeface="+mj-lt"/>
                <a:ea typeface="微软雅黑" panose="020B0503020204020204" pitchFamily="34" charset="-122"/>
              </a:rPr>
              <a:t>kwargs</a:t>
            </a:r>
            <a:r>
              <a:rPr lang="en-US" altLang="zh-CN" sz="2400" dirty="0">
                <a:solidFill>
                  <a:schemeClr val="tx1">
                    <a:lumMod val="85000"/>
                    <a:lumOff val="15000"/>
                  </a:schemeClr>
                </a:solidFill>
                <a:latin typeface="+mj-lt"/>
                <a:ea typeface="微软雅黑" panose="020B0503020204020204" pitchFamily="34" charset="-122"/>
              </a:rPr>
              <a:t>)</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5	        print('deco1 end')</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6	    return inner1 #</a:t>
            </a:r>
            <a:r>
              <a:rPr lang="zh-CN" altLang="en-US" sz="2400" dirty="0">
                <a:solidFill>
                  <a:schemeClr val="tx1">
                    <a:lumMod val="85000"/>
                    <a:lumOff val="15000"/>
                  </a:schemeClr>
                </a:solidFill>
                <a:latin typeface="+mj-lt"/>
                <a:ea typeface="微软雅黑" panose="020B0503020204020204" pitchFamily="34" charset="-122"/>
              </a:rPr>
              <a:t>返回函数</a:t>
            </a:r>
            <a:r>
              <a:rPr lang="en-US" altLang="zh-CN" sz="2400" dirty="0">
                <a:solidFill>
                  <a:schemeClr val="tx1">
                    <a:lumMod val="85000"/>
                    <a:lumOff val="15000"/>
                  </a:schemeClr>
                </a:solidFill>
                <a:latin typeface="+mj-lt"/>
                <a:ea typeface="微软雅黑" panose="020B0503020204020204" pitchFamily="34" charset="-122"/>
              </a:rPr>
              <a:t>inner1</a:t>
            </a:r>
            <a:r>
              <a:rPr lang="zh-CN" altLang="en-US" sz="2400" dirty="0">
                <a:solidFill>
                  <a:schemeClr val="tx1">
                    <a:lumMod val="85000"/>
                    <a:lumOff val="15000"/>
                  </a:schemeClr>
                </a:solidFill>
                <a:latin typeface="+mj-lt"/>
                <a:ea typeface="微软雅黑" panose="020B0503020204020204" pitchFamily="34" charset="-122"/>
              </a:rPr>
              <a:t>的引用</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29610" y="1393154"/>
            <a:ext cx="2695543"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8" name="KSO_Shape">
            <a:extLst>
              <a:ext uri="{FF2B5EF4-FFF2-40B4-BE49-F238E27FC236}">
                <a16:creationId xmlns:a16="http://schemas.microsoft.com/office/drawing/2014/main" id="{7C10B4E9-275D-4EE6-A235-4852EBDFC2C3}"/>
              </a:ext>
            </a:extLst>
          </p:cNvPr>
          <p:cNvSpPr/>
          <p:nvPr/>
        </p:nvSpPr>
        <p:spPr>
          <a:xfrm>
            <a:off x="1629610" y="2023594"/>
            <a:ext cx="8930753" cy="3441251"/>
          </a:xfrm>
          <a:prstGeom prst="roundRect">
            <a:avLst>
              <a:gd name="adj" fmla="val 561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40" name="组合 39">
            <a:extLst>
              <a:ext uri="{FF2B5EF4-FFF2-40B4-BE49-F238E27FC236}">
                <a16:creationId xmlns:a16="http://schemas.microsoft.com/office/drawing/2014/main" id="{CC5516D3-AED7-4222-9600-66299A79772C}"/>
              </a:ext>
            </a:extLst>
          </p:cNvPr>
          <p:cNvGrpSpPr/>
          <p:nvPr/>
        </p:nvGrpSpPr>
        <p:grpSpPr>
          <a:xfrm>
            <a:off x="684757" y="954517"/>
            <a:ext cx="877274" cy="877274"/>
            <a:chOff x="836354" y="1156380"/>
            <a:chExt cx="877274" cy="877274"/>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836354" y="1156380"/>
              <a:ext cx="877274" cy="877274"/>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46" name="组合 45">
              <a:extLst>
                <a:ext uri="{FF2B5EF4-FFF2-40B4-BE49-F238E27FC236}">
                  <a16:creationId xmlns:a16="http://schemas.microsoft.com/office/drawing/2014/main" id="{88A08AC8-97B1-4AD8-83EC-2B3AD5A75A0A}"/>
                </a:ext>
              </a:extLst>
            </p:cNvPr>
            <p:cNvGrpSpPr/>
            <p:nvPr/>
          </p:nvGrpSpPr>
          <p:grpSpPr>
            <a:xfrm>
              <a:off x="852546" y="1337788"/>
              <a:ext cx="830546" cy="514457"/>
              <a:chOff x="10655670" y="657377"/>
              <a:chExt cx="526153" cy="325910"/>
            </a:xfrm>
            <a:solidFill>
              <a:schemeClr val="tx2">
                <a:lumMod val="50000"/>
              </a:schemeClr>
            </a:solidFill>
          </p:grpSpPr>
          <p:sp>
            <p:nvSpPr>
              <p:cNvPr id="51" name="Freeform 89">
                <a:extLst>
                  <a:ext uri="{FF2B5EF4-FFF2-40B4-BE49-F238E27FC236}">
                    <a16:creationId xmlns:a16="http://schemas.microsoft.com/office/drawing/2014/main" id="{C7EDE132-3FC4-4E99-8396-1F7DC55DCDB4}"/>
                  </a:ext>
                </a:extLst>
              </p:cNvPr>
              <p:cNvSpPr>
                <a:spLocks noEditPoints="1"/>
              </p:cNvSpPr>
              <p:nvPr/>
            </p:nvSpPr>
            <p:spPr bwMode="auto">
              <a:xfrm>
                <a:off x="10697100" y="657377"/>
                <a:ext cx="444675" cy="28033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3" y="4"/>
                      <a:pt x="83" y="5"/>
                    </a:cubicBezTo>
                    <a:cubicBezTo>
                      <a:pt x="83" y="7"/>
                      <a:pt x="82" y="8"/>
                      <a:pt x="81" y="8"/>
                    </a:cubicBezTo>
                    <a:cubicBezTo>
                      <a:pt x="79" y="8"/>
                      <a:pt x="78" y="7"/>
                      <a:pt x="78" y="5"/>
                    </a:cubicBezTo>
                    <a:cubicBezTo>
                      <a:pt x="78" y="4"/>
                      <a:pt x="79"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90">
                <a:extLst>
                  <a:ext uri="{FF2B5EF4-FFF2-40B4-BE49-F238E27FC236}">
                    <a16:creationId xmlns:a16="http://schemas.microsoft.com/office/drawing/2014/main" id="{702B496F-B90E-4E5D-94E4-F4D966A2B634}"/>
                  </a:ext>
                </a:extLst>
              </p:cNvPr>
              <p:cNvSpPr>
                <a:spLocks/>
              </p:cNvSpPr>
              <p:nvPr/>
            </p:nvSpPr>
            <p:spPr bwMode="auto">
              <a:xfrm>
                <a:off x="10655670" y="947382"/>
                <a:ext cx="526153" cy="35905"/>
              </a:xfrm>
              <a:custGeom>
                <a:avLst/>
                <a:gdLst>
                  <a:gd name="T0" fmla="*/ 192 w 192"/>
                  <a:gd name="T1" fmla="*/ 0 h 13"/>
                  <a:gd name="T2" fmla="*/ 125 w 192"/>
                  <a:gd name="T3" fmla="*/ 0 h 13"/>
                  <a:gd name="T4" fmla="*/ 123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9 w 192"/>
                  <a:gd name="T17" fmla="*/ 13 h 13"/>
                  <a:gd name="T18" fmla="*/ 183 w 192"/>
                  <a:gd name="T19" fmla="*/ 13 h 13"/>
                  <a:gd name="T20" fmla="*/ 192 w 192"/>
                  <a:gd name="T21" fmla="*/ 4 h 13"/>
                  <a:gd name="T22" fmla="*/ 192 w 192"/>
                  <a:gd name="T23" fmla="*/ 1 h 13"/>
                  <a:gd name="T24" fmla="*/ 192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2" y="0"/>
                    </a:moveTo>
                    <a:cubicBezTo>
                      <a:pt x="125" y="0"/>
                      <a:pt x="125" y="0"/>
                      <a:pt x="125" y="0"/>
                    </a:cubicBezTo>
                    <a:cubicBezTo>
                      <a:pt x="125" y="2"/>
                      <a:pt x="124" y="3"/>
                      <a:pt x="123" y="3"/>
                    </a:cubicBezTo>
                    <a:cubicBezTo>
                      <a:pt x="69" y="3"/>
                      <a:pt x="69" y="3"/>
                      <a:pt x="69" y="3"/>
                    </a:cubicBezTo>
                    <a:cubicBezTo>
                      <a:pt x="68" y="3"/>
                      <a:pt x="66" y="2"/>
                      <a:pt x="66" y="0"/>
                    </a:cubicBezTo>
                    <a:cubicBezTo>
                      <a:pt x="0" y="0"/>
                      <a:pt x="0" y="0"/>
                      <a:pt x="0" y="0"/>
                    </a:cubicBezTo>
                    <a:cubicBezTo>
                      <a:pt x="0" y="1"/>
                      <a:pt x="0" y="1"/>
                      <a:pt x="0" y="1"/>
                    </a:cubicBezTo>
                    <a:cubicBezTo>
                      <a:pt x="0" y="4"/>
                      <a:pt x="0" y="4"/>
                      <a:pt x="0" y="4"/>
                    </a:cubicBezTo>
                    <a:cubicBezTo>
                      <a:pt x="0" y="9"/>
                      <a:pt x="4" y="13"/>
                      <a:pt x="9" y="13"/>
                    </a:cubicBezTo>
                    <a:cubicBezTo>
                      <a:pt x="183" y="13"/>
                      <a:pt x="183" y="13"/>
                      <a:pt x="183" y="13"/>
                    </a:cubicBezTo>
                    <a:cubicBezTo>
                      <a:pt x="188" y="13"/>
                      <a:pt x="192" y="9"/>
                      <a:pt x="192" y="4"/>
                    </a:cubicBezTo>
                    <a:cubicBezTo>
                      <a:pt x="192" y="1"/>
                      <a:pt x="192" y="1"/>
                      <a:pt x="192" y="1"/>
                    </a:cubicBezTo>
                    <a:cubicBezTo>
                      <a:pt x="192" y="1"/>
                      <a:pt x="192" y="1"/>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91">
                <a:extLst>
                  <a:ext uri="{FF2B5EF4-FFF2-40B4-BE49-F238E27FC236}">
                    <a16:creationId xmlns:a16="http://schemas.microsoft.com/office/drawing/2014/main" id="{52E71517-79E9-427F-9C14-AF09C217EC2B}"/>
                  </a:ext>
                </a:extLst>
              </p:cNvPr>
              <p:cNvSpPr>
                <a:spLocks noEditPoints="1"/>
              </p:cNvSpPr>
              <p:nvPr/>
            </p:nvSpPr>
            <p:spPr bwMode="auto">
              <a:xfrm>
                <a:off x="10741291" y="701568"/>
                <a:ext cx="356292" cy="191956"/>
              </a:xfrm>
              <a:custGeom>
                <a:avLst/>
                <a:gdLst>
                  <a:gd name="T0" fmla="*/ 0 w 130"/>
                  <a:gd name="T1" fmla="*/ 70 h 70"/>
                  <a:gd name="T2" fmla="*/ 130 w 130"/>
                  <a:gd name="T3" fmla="*/ 0 h 70"/>
                  <a:gd name="T4" fmla="*/ 40 w 130"/>
                  <a:gd name="T5" fmla="*/ 47 h 70"/>
                  <a:gd name="T6" fmla="*/ 34 w 130"/>
                  <a:gd name="T7" fmla="*/ 36 h 70"/>
                  <a:gd name="T8" fmla="*/ 31 w 130"/>
                  <a:gd name="T9" fmla="*/ 31 h 70"/>
                  <a:gd name="T10" fmla="*/ 27 w 130"/>
                  <a:gd name="T11" fmla="*/ 34 h 70"/>
                  <a:gd name="T12" fmla="*/ 22 w 130"/>
                  <a:gd name="T13" fmla="*/ 47 h 70"/>
                  <a:gd name="T14" fmla="*/ 27 w 130"/>
                  <a:gd name="T15" fmla="*/ 19 h 70"/>
                  <a:gd name="T16" fmla="*/ 28 w 130"/>
                  <a:gd name="T17" fmla="*/ 29 h 70"/>
                  <a:gd name="T18" fmla="*/ 33 w 130"/>
                  <a:gd name="T19" fmla="*/ 26 h 70"/>
                  <a:gd name="T20" fmla="*/ 38 w 130"/>
                  <a:gd name="T21" fmla="*/ 28 h 70"/>
                  <a:gd name="T22" fmla="*/ 40 w 130"/>
                  <a:gd name="T23" fmla="*/ 35 h 70"/>
                  <a:gd name="T24" fmla="*/ 56 w 130"/>
                  <a:gd name="T25" fmla="*/ 47 h 70"/>
                  <a:gd name="T26" fmla="*/ 49 w 130"/>
                  <a:gd name="T27" fmla="*/ 46 h 70"/>
                  <a:gd name="T28" fmla="*/ 48 w 130"/>
                  <a:gd name="T29" fmla="*/ 31 h 70"/>
                  <a:gd name="T30" fmla="*/ 45 w 130"/>
                  <a:gd name="T31" fmla="*/ 27 h 70"/>
                  <a:gd name="T32" fmla="*/ 48 w 130"/>
                  <a:gd name="T33" fmla="*/ 23 h 70"/>
                  <a:gd name="T34" fmla="*/ 53 w 130"/>
                  <a:gd name="T35" fmla="*/ 27 h 70"/>
                  <a:gd name="T36" fmla="*/ 58 w 130"/>
                  <a:gd name="T37" fmla="*/ 31 h 70"/>
                  <a:gd name="T38" fmla="*/ 53 w 130"/>
                  <a:gd name="T39" fmla="*/ 39 h 70"/>
                  <a:gd name="T40" fmla="*/ 55 w 130"/>
                  <a:gd name="T41" fmla="*/ 43 h 70"/>
                  <a:gd name="T42" fmla="*/ 58 w 130"/>
                  <a:gd name="T43" fmla="*/ 42 h 70"/>
                  <a:gd name="T44" fmla="*/ 56 w 130"/>
                  <a:gd name="T45" fmla="*/ 47 h 70"/>
                  <a:gd name="T46" fmla="*/ 87 w 130"/>
                  <a:gd name="T47" fmla="*/ 47 h 70"/>
                  <a:gd name="T48" fmla="*/ 86 w 130"/>
                  <a:gd name="T49" fmla="*/ 32 h 70"/>
                  <a:gd name="T50" fmla="*/ 82 w 130"/>
                  <a:gd name="T51" fmla="*/ 32 h 70"/>
                  <a:gd name="T52" fmla="*/ 81 w 130"/>
                  <a:gd name="T53" fmla="*/ 47 h 70"/>
                  <a:gd name="T54" fmla="*/ 75 w 130"/>
                  <a:gd name="T55" fmla="*/ 36 h 70"/>
                  <a:gd name="T56" fmla="*/ 73 w 130"/>
                  <a:gd name="T57" fmla="*/ 31 h 70"/>
                  <a:gd name="T58" fmla="*/ 69 w 130"/>
                  <a:gd name="T59" fmla="*/ 34 h 70"/>
                  <a:gd name="T60" fmla="*/ 64 w 130"/>
                  <a:gd name="T61" fmla="*/ 47 h 70"/>
                  <a:gd name="T62" fmla="*/ 68 w 130"/>
                  <a:gd name="T63" fmla="*/ 27 h 70"/>
                  <a:gd name="T64" fmla="*/ 69 w 130"/>
                  <a:gd name="T65" fmla="*/ 30 h 70"/>
                  <a:gd name="T66" fmla="*/ 75 w 130"/>
                  <a:gd name="T67" fmla="*/ 26 h 70"/>
                  <a:gd name="T68" fmla="*/ 80 w 130"/>
                  <a:gd name="T69" fmla="*/ 30 h 70"/>
                  <a:gd name="T70" fmla="*/ 86 w 130"/>
                  <a:gd name="T71" fmla="*/ 26 h 70"/>
                  <a:gd name="T72" fmla="*/ 90 w 130"/>
                  <a:gd name="T73" fmla="*/ 28 h 70"/>
                  <a:gd name="T74" fmla="*/ 92 w 130"/>
                  <a:gd name="T75" fmla="*/ 35 h 70"/>
                  <a:gd name="T76" fmla="*/ 107 w 130"/>
                  <a:gd name="T77" fmla="*/ 47 h 70"/>
                  <a:gd name="T78" fmla="*/ 101 w 130"/>
                  <a:gd name="T79" fmla="*/ 46 h 70"/>
                  <a:gd name="T80" fmla="*/ 99 w 130"/>
                  <a:gd name="T81" fmla="*/ 19 h 70"/>
                  <a:gd name="T82" fmla="*/ 105 w 130"/>
                  <a:gd name="T83" fmla="*/ 40 h 70"/>
                  <a:gd name="T84" fmla="*/ 106 w 130"/>
                  <a:gd name="T85" fmla="*/ 43 h 70"/>
                  <a:gd name="T86" fmla="*/ 108 w 130"/>
                  <a:gd name="T87" fmla="*/ 42 h 70"/>
                  <a:gd name="T88" fmla="*/ 107 w 130"/>
                  <a:gd name="T8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0">
                    <a:moveTo>
                      <a:pt x="0" y="0"/>
                    </a:moveTo>
                    <a:cubicBezTo>
                      <a:pt x="0" y="70"/>
                      <a:pt x="0" y="70"/>
                      <a:pt x="0" y="70"/>
                    </a:cubicBezTo>
                    <a:cubicBezTo>
                      <a:pt x="130" y="70"/>
                      <a:pt x="130" y="70"/>
                      <a:pt x="130" y="70"/>
                    </a:cubicBezTo>
                    <a:cubicBezTo>
                      <a:pt x="130" y="0"/>
                      <a:pt x="130" y="0"/>
                      <a:pt x="130" y="0"/>
                    </a:cubicBezTo>
                    <a:lnTo>
                      <a:pt x="0" y="0"/>
                    </a:lnTo>
                    <a:close/>
                    <a:moveTo>
                      <a:pt x="40" y="47"/>
                    </a:moveTo>
                    <a:cubicBezTo>
                      <a:pt x="34" y="47"/>
                      <a:pt x="34" y="47"/>
                      <a:pt x="34" y="47"/>
                    </a:cubicBezTo>
                    <a:cubicBezTo>
                      <a:pt x="34" y="36"/>
                      <a:pt x="34" y="36"/>
                      <a:pt x="34" y="36"/>
                    </a:cubicBezTo>
                    <a:cubicBezTo>
                      <a:pt x="34" y="34"/>
                      <a:pt x="34" y="33"/>
                      <a:pt x="34" y="32"/>
                    </a:cubicBezTo>
                    <a:cubicBezTo>
                      <a:pt x="33" y="31"/>
                      <a:pt x="32" y="31"/>
                      <a:pt x="31" y="31"/>
                    </a:cubicBezTo>
                    <a:cubicBezTo>
                      <a:pt x="30" y="31"/>
                      <a:pt x="30" y="31"/>
                      <a:pt x="29" y="32"/>
                    </a:cubicBezTo>
                    <a:cubicBezTo>
                      <a:pt x="28" y="32"/>
                      <a:pt x="28" y="33"/>
                      <a:pt x="27" y="34"/>
                    </a:cubicBezTo>
                    <a:cubicBezTo>
                      <a:pt x="27" y="47"/>
                      <a:pt x="27" y="47"/>
                      <a:pt x="27" y="47"/>
                    </a:cubicBezTo>
                    <a:cubicBezTo>
                      <a:pt x="22" y="47"/>
                      <a:pt x="22" y="47"/>
                      <a:pt x="22" y="47"/>
                    </a:cubicBezTo>
                    <a:cubicBezTo>
                      <a:pt x="22" y="19"/>
                      <a:pt x="22" y="19"/>
                      <a:pt x="22" y="19"/>
                    </a:cubicBezTo>
                    <a:cubicBezTo>
                      <a:pt x="27" y="19"/>
                      <a:pt x="27" y="19"/>
                      <a:pt x="27" y="19"/>
                    </a:cubicBezTo>
                    <a:cubicBezTo>
                      <a:pt x="27" y="29"/>
                      <a:pt x="27" y="29"/>
                      <a:pt x="27" y="29"/>
                    </a:cubicBezTo>
                    <a:cubicBezTo>
                      <a:pt x="28" y="29"/>
                      <a:pt x="28" y="29"/>
                      <a:pt x="28" y="29"/>
                    </a:cubicBezTo>
                    <a:cubicBezTo>
                      <a:pt x="28" y="28"/>
                      <a:pt x="29" y="28"/>
                      <a:pt x="30" y="27"/>
                    </a:cubicBezTo>
                    <a:cubicBezTo>
                      <a:pt x="31" y="27"/>
                      <a:pt x="32" y="26"/>
                      <a:pt x="33" y="26"/>
                    </a:cubicBezTo>
                    <a:cubicBezTo>
                      <a:pt x="35" y="26"/>
                      <a:pt x="35" y="27"/>
                      <a:pt x="36" y="27"/>
                    </a:cubicBezTo>
                    <a:cubicBezTo>
                      <a:pt x="37" y="27"/>
                      <a:pt x="38" y="27"/>
                      <a:pt x="38" y="28"/>
                    </a:cubicBezTo>
                    <a:cubicBezTo>
                      <a:pt x="39" y="29"/>
                      <a:pt x="39" y="30"/>
                      <a:pt x="39" y="31"/>
                    </a:cubicBezTo>
                    <a:cubicBezTo>
                      <a:pt x="40" y="32"/>
                      <a:pt x="40" y="33"/>
                      <a:pt x="40" y="35"/>
                    </a:cubicBezTo>
                    <a:lnTo>
                      <a:pt x="40" y="47"/>
                    </a:lnTo>
                    <a:close/>
                    <a:moveTo>
                      <a:pt x="56" y="47"/>
                    </a:moveTo>
                    <a:cubicBezTo>
                      <a:pt x="55" y="47"/>
                      <a:pt x="54" y="48"/>
                      <a:pt x="53" y="48"/>
                    </a:cubicBezTo>
                    <a:cubicBezTo>
                      <a:pt x="51" y="48"/>
                      <a:pt x="50" y="47"/>
                      <a:pt x="49" y="46"/>
                    </a:cubicBezTo>
                    <a:cubicBezTo>
                      <a:pt x="48" y="45"/>
                      <a:pt x="48" y="44"/>
                      <a:pt x="48" y="41"/>
                    </a:cubicBezTo>
                    <a:cubicBezTo>
                      <a:pt x="48" y="31"/>
                      <a:pt x="48" y="31"/>
                      <a:pt x="48" y="31"/>
                    </a:cubicBezTo>
                    <a:cubicBezTo>
                      <a:pt x="45" y="31"/>
                      <a:pt x="45" y="31"/>
                      <a:pt x="45" y="31"/>
                    </a:cubicBezTo>
                    <a:cubicBezTo>
                      <a:pt x="45" y="27"/>
                      <a:pt x="45" y="27"/>
                      <a:pt x="45" y="27"/>
                    </a:cubicBezTo>
                    <a:cubicBezTo>
                      <a:pt x="48" y="27"/>
                      <a:pt x="48" y="27"/>
                      <a:pt x="48" y="27"/>
                    </a:cubicBezTo>
                    <a:cubicBezTo>
                      <a:pt x="48" y="23"/>
                      <a:pt x="48" y="23"/>
                      <a:pt x="48" y="23"/>
                    </a:cubicBezTo>
                    <a:cubicBezTo>
                      <a:pt x="53" y="22"/>
                      <a:pt x="53" y="22"/>
                      <a:pt x="53" y="22"/>
                    </a:cubicBezTo>
                    <a:cubicBezTo>
                      <a:pt x="53" y="27"/>
                      <a:pt x="53" y="27"/>
                      <a:pt x="53" y="27"/>
                    </a:cubicBezTo>
                    <a:cubicBezTo>
                      <a:pt x="58" y="27"/>
                      <a:pt x="58" y="27"/>
                      <a:pt x="58" y="27"/>
                    </a:cubicBezTo>
                    <a:cubicBezTo>
                      <a:pt x="58" y="31"/>
                      <a:pt x="58" y="31"/>
                      <a:pt x="58" y="31"/>
                    </a:cubicBezTo>
                    <a:cubicBezTo>
                      <a:pt x="53" y="31"/>
                      <a:pt x="53" y="31"/>
                      <a:pt x="53" y="31"/>
                    </a:cubicBezTo>
                    <a:cubicBezTo>
                      <a:pt x="53" y="39"/>
                      <a:pt x="53" y="39"/>
                      <a:pt x="53" y="39"/>
                    </a:cubicBezTo>
                    <a:cubicBezTo>
                      <a:pt x="53" y="40"/>
                      <a:pt x="53" y="41"/>
                      <a:pt x="53" y="42"/>
                    </a:cubicBezTo>
                    <a:cubicBezTo>
                      <a:pt x="54" y="43"/>
                      <a:pt x="54" y="43"/>
                      <a:pt x="55" y="43"/>
                    </a:cubicBezTo>
                    <a:cubicBezTo>
                      <a:pt x="55" y="43"/>
                      <a:pt x="56" y="43"/>
                      <a:pt x="56" y="43"/>
                    </a:cubicBezTo>
                    <a:cubicBezTo>
                      <a:pt x="57" y="43"/>
                      <a:pt x="57" y="42"/>
                      <a:pt x="58" y="42"/>
                    </a:cubicBezTo>
                    <a:cubicBezTo>
                      <a:pt x="58" y="46"/>
                      <a:pt x="58" y="46"/>
                      <a:pt x="58" y="46"/>
                    </a:cubicBezTo>
                    <a:cubicBezTo>
                      <a:pt x="58" y="47"/>
                      <a:pt x="57" y="47"/>
                      <a:pt x="56" y="47"/>
                    </a:cubicBezTo>
                    <a:close/>
                    <a:moveTo>
                      <a:pt x="92" y="47"/>
                    </a:moveTo>
                    <a:cubicBezTo>
                      <a:pt x="87" y="47"/>
                      <a:pt x="87" y="47"/>
                      <a:pt x="87" y="47"/>
                    </a:cubicBezTo>
                    <a:cubicBezTo>
                      <a:pt x="87" y="36"/>
                      <a:pt x="87" y="36"/>
                      <a:pt x="87" y="36"/>
                    </a:cubicBezTo>
                    <a:cubicBezTo>
                      <a:pt x="87" y="34"/>
                      <a:pt x="87" y="33"/>
                      <a:pt x="86" y="32"/>
                    </a:cubicBezTo>
                    <a:cubicBezTo>
                      <a:pt x="86" y="31"/>
                      <a:pt x="85" y="31"/>
                      <a:pt x="84" y="31"/>
                    </a:cubicBezTo>
                    <a:cubicBezTo>
                      <a:pt x="83" y="31"/>
                      <a:pt x="82" y="31"/>
                      <a:pt x="82" y="32"/>
                    </a:cubicBezTo>
                    <a:cubicBezTo>
                      <a:pt x="81" y="32"/>
                      <a:pt x="81" y="33"/>
                      <a:pt x="81" y="34"/>
                    </a:cubicBezTo>
                    <a:cubicBezTo>
                      <a:pt x="81" y="47"/>
                      <a:pt x="81" y="47"/>
                      <a:pt x="81" y="47"/>
                    </a:cubicBezTo>
                    <a:cubicBezTo>
                      <a:pt x="75" y="47"/>
                      <a:pt x="75" y="47"/>
                      <a:pt x="75" y="47"/>
                    </a:cubicBezTo>
                    <a:cubicBezTo>
                      <a:pt x="75" y="36"/>
                      <a:pt x="75" y="36"/>
                      <a:pt x="75" y="36"/>
                    </a:cubicBezTo>
                    <a:cubicBezTo>
                      <a:pt x="75" y="34"/>
                      <a:pt x="75" y="33"/>
                      <a:pt x="75" y="32"/>
                    </a:cubicBezTo>
                    <a:cubicBezTo>
                      <a:pt x="74" y="31"/>
                      <a:pt x="74" y="31"/>
                      <a:pt x="73" y="31"/>
                    </a:cubicBezTo>
                    <a:cubicBezTo>
                      <a:pt x="72" y="31"/>
                      <a:pt x="71" y="31"/>
                      <a:pt x="70" y="32"/>
                    </a:cubicBezTo>
                    <a:cubicBezTo>
                      <a:pt x="70" y="32"/>
                      <a:pt x="69" y="33"/>
                      <a:pt x="69" y="34"/>
                    </a:cubicBezTo>
                    <a:cubicBezTo>
                      <a:pt x="69" y="47"/>
                      <a:pt x="69" y="47"/>
                      <a:pt x="69" y="47"/>
                    </a:cubicBezTo>
                    <a:cubicBezTo>
                      <a:pt x="64" y="47"/>
                      <a:pt x="64" y="47"/>
                      <a:pt x="64" y="47"/>
                    </a:cubicBezTo>
                    <a:cubicBezTo>
                      <a:pt x="64" y="27"/>
                      <a:pt x="64" y="27"/>
                      <a:pt x="64" y="27"/>
                    </a:cubicBezTo>
                    <a:cubicBezTo>
                      <a:pt x="68" y="27"/>
                      <a:pt x="68" y="27"/>
                      <a:pt x="68" y="27"/>
                    </a:cubicBezTo>
                    <a:cubicBezTo>
                      <a:pt x="69" y="30"/>
                      <a:pt x="69" y="30"/>
                      <a:pt x="69" y="30"/>
                    </a:cubicBezTo>
                    <a:cubicBezTo>
                      <a:pt x="69" y="30"/>
                      <a:pt x="69" y="30"/>
                      <a:pt x="69" y="30"/>
                    </a:cubicBezTo>
                    <a:cubicBezTo>
                      <a:pt x="69" y="29"/>
                      <a:pt x="70" y="28"/>
                      <a:pt x="71" y="27"/>
                    </a:cubicBezTo>
                    <a:cubicBezTo>
                      <a:pt x="72" y="27"/>
                      <a:pt x="73" y="26"/>
                      <a:pt x="75" y="26"/>
                    </a:cubicBezTo>
                    <a:cubicBezTo>
                      <a:pt x="76" y="26"/>
                      <a:pt x="77" y="27"/>
                      <a:pt x="78" y="27"/>
                    </a:cubicBezTo>
                    <a:cubicBezTo>
                      <a:pt x="79" y="28"/>
                      <a:pt x="79" y="29"/>
                      <a:pt x="80" y="30"/>
                    </a:cubicBezTo>
                    <a:cubicBezTo>
                      <a:pt x="80" y="29"/>
                      <a:pt x="81" y="28"/>
                      <a:pt x="82" y="27"/>
                    </a:cubicBezTo>
                    <a:cubicBezTo>
                      <a:pt x="83" y="27"/>
                      <a:pt x="84" y="26"/>
                      <a:pt x="86" y="26"/>
                    </a:cubicBezTo>
                    <a:cubicBezTo>
                      <a:pt x="87" y="26"/>
                      <a:pt x="88" y="27"/>
                      <a:pt x="89" y="27"/>
                    </a:cubicBezTo>
                    <a:cubicBezTo>
                      <a:pt x="89" y="27"/>
                      <a:pt x="90" y="28"/>
                      <a:pt x="90" y="28"/>
                    </a:cubicBezTo>
                    <a:cubicBezTo>
                      <a:pt x="91" y="29"/>
                      <a:pt x="91" y="30"/>
                      <a:pt x="92" y="31"/>
                    </a:cubicBezTo>
                    <a:cubicBezTo>
                      <a:pt x="92" y="32"/>
                      <a:pt x="92" y="33"/>
                      <a:pt x="92" y="35"/>
                    </a:cubicBezTo>
                    <a:lnTo>
                      <a:pt x="92" y="47"/>
                    </a:lnTo>
                    <a:close/>
                    <a:moveTo>
                      <a:pt x="107" y="47"/>
                    </a:moveTo>
                    <a:cubicBezTo>
                      <a:pt x="106" y="47"/>
                      <a:pt x="105" y="48"/>
                      <a:pt x="104" y="48"/>
                    </a:cubicBezTo>
                    <a:cubicBezTo>
                      <a:pt x="102" y="48"/>
                      <a:pt x="101" y="47"/>
                      <a:pt x="101" y="46"/>
                    </a:cubicBezTo>
                    <a:cubicBezTo>
                      <a:pt x="100" y="46"/>
                      <a:pt x="99" y="45"/>
                      <a:pt x="99" y="43"/>
                    </a:cubicBezTo>
                    <a:cubicBezTo>
                      <a:pt x="99" y="19"/>
                      <a:pt x="99" y="19"/>
                      <a:pt x="99" y="19"/>
                    </a:cubicBezTo>
                    <a:cubicBezTo>
                      <a:pt x="105" y="19"/>
                      <a:pt x="105" y="19"/>
                      <a:pt x="105" y="19"/>
                    </a:cubicBezTo>
                    <a:cubicBezTo>
                      <a:pt x="105" y="40"/>
                      <a:pt x="105" y="40"/>
                      <a:pt x="105" y="40"/>
                    </a:cubicBezTo>
                    <a:cubicBezTo>
                      <a:pt x="105" y="41"/>
                      <a:pt x="105" y="42"/>
                      <a:pt x="105" y="42"/>
                    </a:cubicBezTo>
                    <a:cubicBezTo>
                      <a:pt x="105" y="43"/>
                      <a:pt x="106" y="43"/>
                      <a:pt x="106" y="43"/>
                    </a:cubicBezTo>
                    <a:cubicBezTo>
                      <a:pt x="106" y="43"/>
                      <a:pt x="107" y="43"/>
                      <a:pt x="107" y="43"/>
                    </a:cubicBezTo>
                    <a:cubicBezTo>
                      <a:pt x="107" y="43"/>
                      <a:pt x="108" y="43"/>
                      <a:pt x="108" y="42"/>
                    </a:cubicBezTo>
                    <a:cubicBezTo>
                      <a:pt x="109" y="47"/>
                      <a:pt x="109" y="47"/>
                      <a:pt x="109" y="47"/>
                    </a:cubicBezTo>
                    <a:cubicBezTo>
                      <a:pt x="108" y="47"/>
                      <a:pt x="108" y="47"/>
                      <a:pt x="10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69561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par>
                          <p:cTn id="10" fill="hold">
                            <p:stCondLst>
                              <p:cond delay="500"/>
                            </p:stCondLst>
                            <p:childTnLst>
                              <p:par>
                                <p:cTn id="11" presetID="16" presetClass="entr" presetSubtype="21"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p:tgtEl>
                                          <p:spTgt spid="2"/>
                                        </p:tgtEl>
                                        <p:attrNameLst>
                                          <p:attrName>ppt_y</p:attrName>
                                        </p:attrNameLst>
                                      </p:cBhvr>
                                      <p:tavLst>
                                        <p:tav tm="0">
                                          <p:val>
                                            <p:strVal val="#ppt_y+#ppt_h*1.125000"/>
                                          </p:val>
                                        </p:tav>
                                        <p:tav tm="100000">
                                          <p:val>
                                            <p:strVal val="#ppt_y"/>
                                          </p:val>
                                        </p:tav>
                                      </p:tavLst>
                                    </p:anim>
                                    <p:animEffect transition="in" filter="wipe(up)">
                                      <p:cBhvr>
                                        <p:cTn id="20" dur="500"/>
                                        <p:tgtEl>
                                          <p:spTgt spid="2"/>
                                        </p:tgtEl>
                                      </p:cBhvr>
                                    </p:animEffect>
                                  </p:childTnLst>
                                </p:cTn>
                              </p:par>
                              <p:par>
                                <p:cTn id="21" presetID="12" presetClass="entr" presetSubtype="1"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p:tgtEl>
                                          <p:spTgt spid="3"/>
                                        </p:tgtEl>
                                        <p:attrNameLst>
                                          <p:attrName>ppt_y</p:attrName>
                                        </p:attrNameLst>
                                      </p:cBhvr>
                                      <p:tavLst>
                                        <p:tav tm="0">
                                          <p:val>
                                            <p:strVal val="#ppt_y-#ppt_h*1.125000"/>
                                          </p:val>
                                        </p:tav>
                                        <p:tav tm="100000">
                                          <p:val>
                                            <p:strVal val="#ppt_y"/>
                                          </p:val>
                                        </p:tav>
                                      </p:tavLst>
                                    </p:anim>
                                    <p:animEffect transition="in" filter="wipe(down)">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8"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107">
            <a:extLst>
              <a:ext uri="{FF2B5EF4-FFF2-40B4-BE49-F238E27FC236}">
                <a16:creationId xmlns:a16="http://schemas.microsoft.com/office/drawing/2014/main" id="{5C3EA55D-8601-4EA2-B52F-5BE99A441E6E}"/>
              </a:ext>
            </a:extLst>
          </p:cNvPr>
          <p:cNvSpPr txBox="1"/>
          <p:nvPr/>
        </p:nvSpPr>
        <p:spPr>
          <a:xfrm>
            <a:off x="2595346" y="2675376"/>
            <a:ext cx="7186070" cy="2678584"/>
          </a:xfrm>
          <a:prstGeom prst="rect">
            <a:avLst/>
          </a:prstGeom>
          <a:noFill/>
        </p:spPr>
        <p:txBody>
          <a:bodyPr wrap="square" lIns="56610" tIns="28304" rIns="56610" bIns="28304" rtlCol="0">
            <a:spAutoFit/>
          </a:bodyPr>
          <a:lstStyle/>
          <a:p>
            <a:pPr defTabSz="914126">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7	def deco2(</a:t>
            </a:r>
            <a:r>
              <a:rPr lang="en-US" altLang="zh-CN" sz="2400" dirty="0" err="1">
                <a:solidFill>
                  <a:schemeClr val="tx1">
                    <a:lumMod val="85000"/>
                    <a:lumOff val="15000"/>
                  </a:schemeClr>
                </a:solidFill>
                <a:ea typeface="微软雅黑" panose="020B0503020204020204" pitchFamily="34" charset="-122"/>
              </a:rPr>
              <a:t>func</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定义函数</a:t>
            </a:r>
            <a:r>
              <a:rPr lang="en-US" altLang="zh-CN" sz="2400" dirty="0">
                <a:solidFill>
                  <a:schemeClr val="tx1">
                    <a:lumMod val="85000"/>
                    <a:lumOff val="15000"/>
                  </a:schemeClr>
                </a:solidFill>
                <a:ea typeface="微软雅黑" panose="020B0503020204020204" pitchFamily="34" charset="-122"/>
              </a:rPr>
              <a:t>deco2</a:t>
            </a:r>
          </a:p>
          <a:p>
            <a:pPr defTabSz="914126">
              <a:lnSpc>
                <a:spcPct val="120000"/>
              </a:lnSpc>
              <a:spcBef>
                <a:spcPct val="0"/>
              </a:spcBef>
              <a:defRPr/>
            </a:pPr>
            <a:r>
              <a:rPr lang="en-US" altLang="zh-CN" sz="2400" kern="0" dirty="0">
                <a:solidFill>
                  <a:schemeClr val="tx1">
                    <a:lumMod val="85000"/>
                    <a:lumOff val="15000"/>
                  </a:schemeClr>
                </a:solidFill>
                <a:latin typeface="+mj-lt"/>
                <a:ea typeface="微软雅黑" pitchFamily="34" charset="-122"/>
              </a:rPr>
              <a:t>8	    def inner2(*</a:t>
            </a:r>
            <a:r>
              <a:rPr lang="en-US" altLang="zh-CN" sz="2400" kern="0" dirty="0" err="1">
                <a:solidFill>
                  <a:schemeClr val="tx1">
                    <a:lumMod val="85000"/>
                    <a:lumOff val="15000"/>
                  </a:schemeClr>
                </a:solidFill>
                <a:latin typeface="+mj-lt"/>
                <a:ea typeface="微软雅黑" pitchFamily="34" charset="-122"/>
              </a:rPr>
              <a:t>args</a:t>
            </a:r>
            <a:r>
              <a:rPr lang="en-US" altLang="zh-CN" sz="2400" kern="0" dirty="0">
                <a:solidFill>
                  <a:schemeClr val="tx1">
                    <a:lumMod val="85000"/>
                    <a:lumOff val="15000"/>
                  </a:schemeClr>
                </a:solidFill>
                <a:latin typeface="+mj-lt"/>
                <a:ea typeface="微软雅黑" pitchFamily="34" charset="-122"/>
              </a:rPr>
              <a:t>, **</a:t>
            </a:r>
            <a:r>
              <a:rPr lang="en-US" altLang="zh-CN" sz="2400" kern="0" dirty="0" err="1">
                <a:solidFill>
                  <a:schemeClr val="tx1">
                    <a:lumMod val="85000"/>
                    <a:lumOff val="15000"/>
                  </a:schemeClr>
                </a:solidFill>
                <a:latin typeface="+mj-lt"/>
                <a:ea typeface="微软雅黑" pitchFamily="34" charset="-122"/>
              </a:rPr>
              <a:t>kwargs</a:t>
            </a:r>
            <a:r>
              <a:rPr lang="en-US" altLang="zh-CN" sz="2400" kern="0" dirty="0">
                <a:solidFill>
                  <a:schemeClr val="tx1">
                    <a:lumMod val="85000"/>
                    <a:lumOff val="15000"/>
                  </a:schemeClr>
                </a:solidFill>
                <a:latin typeface="+mj-lt"/>
                <a:ea typeface="微软雅黑" pitchFamily="34" charset="-122"/>
              </a:rPr>
              <a:t>): #</a:t>
            </a:r>
            <a:r>
              <a:rPr lang="zh-CN" altLang="en-US" sz="2400" kern="0" dirty="0">
                <a:solidFill>
                  <a:schemeClr val="tx1">
                    <a:lumMod val="85000"/>
                    <a:lumOff val="15000"/>
                  </a:schemeClr>
                </a:solidFill>
                <a:latin typeface="+mj-lt"/>
                <a:ea typeface="微软雅黑" pitchFamily="34" charset="-122"/>
              </a:rPr>
              <a:t>定义函数</a:t>
            </a:r>
            <a:r>
              <a:rPr lang="en-US" altLang="zh-CN" sz="2400" kern="0" dirty="0">
                <a:solidFill>
                  <a:schemeClr val="tx1">
                    <a:lumMod val="85000"/>
                    <a:lumOff val="15000"/>
                  </a:schemeClr>
                </a:solidFill>
                <a:latin typeface="+mj-lt"/>
                <a:ea typeface="微软雅黑" pitchFamily="34" charset="-122"/>
              </a:rPr>
              <a:t>inner2</a:t>
            </a:r>
          </a:p>
          <a:p>
            <a:pPr defTabSz="914126">
              <a:lnSpc>
                <a:spcPct val="120000"/>
              </a:lnSpc>
              <a:spcBef>
                <a:spcPct val="0"/>
              </a:spcBef>
              <a:defRPr/>
            </a:pPr>
            <a:r>
              <a:rPr lang="en-US" altLang="zh-CN" sz="2400" kern="0" dirty="0">
                <a:solidFill>
                  <a:schemeClr val="tx1">
                    <a:lumMod val="85000"/>
                    <a:lumOff val="15000"/>
                  </a:schemeClr>
                </a:solidFill>
                <a:latin typeface="+mj-lt"/>
                <a:ea typeface="微软雅黑" pitchFamily="34" charset="-122"/>
              </a:rPr>
              <a:t>9	        print('deco2 begin')</a:t>
            </a:r>
          </a:p>
          <a:p>
            <a:pPr defTabSz="914126">
              <a:lnSpc>
                <a:spcPct val="120000"/>
              </a:lnSpc>
              <a:spcBef>
                <a:spcPct val="0"/>
              </a:spcBef>
              <a:defRPr/>
            </a:pPr>
            <a:r>
              <a:rPr lang="en-US" altLang="zh-CN" sz="2400" kern="0" dirty="0">
                <a:solidFill>
                  <a:schemeClr val="tx1">
                    <a:lumMod val="85000"/>
                    <a:lumOff val="15000"/>
                  </a:schemeClr>
                </a:solidFill>
                <a:latin typeface="+mj-lt"/>
                <a:ea typeface="微软雅黑" pitchFamily="34" charset="-122"/>
              </a:rPr>
              <a:t>10	        </a:t>
            </a:r>
            <a:r>
              <a:rPr lang="en-US" altLang="zh-CN" sz="2400" kern="0" dirty="0" err="1">
                <a:solidFill>
                  <a:schemeClr val="tx1">
                    <a:lumMod val="85000"/>
                    <a:lumOff val="15000"/>
                  </a:schemeClr>
                </a:solidFill>
                <a:latin typeface="+mj-lt"/>
                <a:ea typeface="微软雅黑" pitchFamily="34" charset="-122"/>
              </a:rPr>
              <a:t>func</a:t>
            </a:r>
            <a:r>
              <a:rPr lang="en-US" altLang="zh-CN" sz="2400" kern="0" dirty="0">
                <a:solidFill>
                  <a:schemeClr val="tx1">
                    <a:lumMod val="85000"/>
                    <a:lumOff val="15000"/>
                  </a:schemeClr>
                </a:solidFill>
                <a:latin typeface="+mj-lt"/>
                <a:ea typeface="微软雅黑" pitchFamily="34" charset="-122"/>
              </a:rPr>
              <a:t>(*</a:t>
            </a:r>
            <a:r>
              <a:rPr lang="en-US" altLang="zh-CN" sz="2400" kern="0" dirty="0" err="1">
                <a:solidFill>
                  <a:schemeClr val="tx1">
                    <a:lumMod val="85000"/>
                    <a:lumOff val="15000"/>
                  </a:schemeClr>
                </a:solidFill>
                <a:latin typeface="+mj-lt"/>
                <a:ea typeface="微软雅黑" pitchFamily="34" charset="-122"/>
              </a:rPr>
              <a:t>args</a:t>
            </a:r>
            <a:r>
              <a:rPr lang="en-US" altLang="zh-CN" sz="2400" kern="0" dirty="0">
                <a:solidFill>
                  <a:schemeClr val="tx1">
                    <a:lumMod val="85000"/>
                    <a:lumOff val="15000"/>
                  </a:schemeClr>
                </a:solidFill>
                <a:latin typeface="+mj-lt"/>
                <a:ea typeface="微软雅黑" pitchFamily="34" charset="-122"/>
              </a:rPr>
              <a:t>, **</a:t>
            </a:r>
            <a:r>
              <a:rPr lang="en-US" altLang="zh-CN" sz="2400" kern="0" dirty="0" err="1">
                <a:solidFill>
                  <a:schemeClr val="tx1">
                    <a:lumMod val="85000"/>
                    <a:lumOff val="15000"/>
                  </a:schemeClr>
                </a:solidFill>
                <a:latin typeface="+mj-lt"/>
                <a:ea typeface="微软雅黑" pitchFamily="34" charset="-122"/>
              </a:rPr>
              <a:t>kwargs</a:t>
            </a:r>
            <a:r>
              <a:rPr lang="en-US" altLang="zh-CN" sz="2400" kern="0" dirty="0">
                <a:solidFill>
                  <a:schemeClr val="tx1">
                    <a:lumMod val="85000"/>
                    <a:lumOff val="15000"/>
                  </a:schemeClr>
                </a:solidFill>
                <a:latin typeface="+mj-lt"/>
                <a:ea typeface="微软雅黑" pitchFamily="34" charset="-122"/>
              </a:rPr>
              <a:t>)</a:t>
            </a:r>
          </a:p>
          <a:p>
            <a:pPr defTabSz="914126">
              <a:lnSpc>
                <a:spcPct val="120000"/>
              </a:lnSpc>
              <a:spcBef>
                <a:spcPct val="0"/>
              </a:spcBef>
              <a:defRPr/>
            </a:pPr>
            <a:r>
              <a:rPr lang="en-US" altLang="zh-CN" sz="2400" kern="0" dirty="0">
                <a:solidFill>
                  <a:schemeClr val="tx1">
                    <a:lumMod val="85000"/>
                    <a:lumOff val="15000"/>
                  </a:schemeClr>
                </a:solidFill>
                <a:latin typeface="+mj-lt"/>
                <a:ea typeface="微软雅黑" pitchFamily="34" charset="-122"/>
              </a:rPr>
              <a:t>11	        print('deco2 end')</a:t>
            </a:r>
          </a:p>
          <a:p>
            <a:pPr defTabSz="914126">
              <a:lnSpc>
                <a:spcPct val="120000"/>
              </a:lnSpc>
              <a:spcBef>
                <a:spcPct val="0"/>
              </a:spcBef>
              <a:defRPr/>
            </a:pPr>
            <a:r>
              <a:rPr lang="en-US" altLang="zh-CN" sz="2400" kern="0" dirty="0">
                <a:solidFill>
                  <a:schemeClr val="tx1">
                    <a:lumMod val="85000"/>
                    <a:lumOff val="15000"/>
                  </a:schemeClr>
                </a:solidFill>
                <a:latin typeface="+mj-lt"/>
                <a:ea typeface="微软雅黑" pitchFamily="34" charset="-122"/>
              </a:rPr>
              <a:t>12	    return inner2 #</a:t>
            </a:r>
            <a:r>
              <a:rPr lang="zh-CN" altLang="en-US" sz="2400" kern="0" dirty="0">
                <a:solidFill>
                  <a:schemeClr val="tx1">
                    <a:lumMod val="85000"/>
                    <a:lumOff val="15000"/>
                  </a:schemeClr>
                </a:solidFill>
                <a:latin typeface="+mj-lt"/>
                <a:ea typeface="微软雅黑" pitchFamily="34" charset="-122"/>
              </a:rPr>
              <a:t>返回函数</a:t>
            </a:r>
            <a:r>
              <a:rPr lang="en-US" altLang="zh-CN" sz="2400" kern="0" dirty="0">
                <a:solidFill>
                  <a:schemeClr val="tx1">
                    <a:lumMod val="85000"/>
                    <a:lumOff val="15000"/>
                  </a:schemeClr>
                </a:solidFill>
                <a:latin typeface="+mj-lt"/>
                <a:ea typeface="微软雅黑" pitchFamily="34" charset="-122"/>
              </a:rPr>
              <a:t>inner2</a:t>
            </a:r>
            <a:r>
              <a:rPr lang="zh-CN" altLang="en-US" sz="2400" kern="0" dirty="0">
                <a:solidFill>
                  <a:schemeClr val="tx1">
                    <a:lumMod val="85000"/>
                    <a:lumOff val="15000"/>
                  </a:schemeClr>
                </a:solidFill>
                <a:latin typeface="+mj-lt"/>
                <a:ea typeface="微软雅黑" pitchFamily="34" charset="-122"/>
              </a:rPr>
              <a:t>的引用</a:t>
            </a:r>
          </a:p>
        </p:txBody>
      </p:sp>
      <p:grpSp>
        <p:nvGrpSpPr>
          <p:cNvPr id="5" name="组合 4">
            <a:extLst>
              <a:ext uri="{FF2B5EF4-FFF2-40B4-BE49-F238E27FC236}">
                <a16:creationId xmlns:a16="http://schemas.microsoft.com/office/drawing/2014/main" id="{14BCEA30-415D-4E2D-A27F-266C3D1024B8}"/>
              </a:ext>
            </a:extLst>
          </p:cNvPr>
          <p:cNvGrpSpPr/>
          <p:nvPr/>
        </p:nvGrpSpPr>
        <p:grpSpPr>
          <a:xfrm>
            <a:off x="811552" y="1338950"/>
            <a:ext cx="877274" cy="877274"/>
            <a:chOff x="1184655" y="3843886"/>
            <a:chExt cx="877274" cy="877274"/>
          </a:xfrm>
        </p:grpSpPr>
        <p:sp>
          <p:nvSpPr>
            <p:cNvPr id="45" name="KSO_Shape">
              <a:extLst>
                <a:ext uri="{FF2B5EF4-FFF2-40B4-BE49-F238E27FC236}">
                  <a16:creationId xmlns:a16="http://schemas.microsoft.com/office/drawing/2014/main" id="{E2E35AEF-98C0-46D3-96C3-A248FB2E7CEC}"/>
                </a:ext>
              </a:extLst>
            </p:cNvPr>
            <p:cNvSpPr/>
            <p:nvPr/>
          </p:nvSpPr>
          <p:spPr>
            <a:xfrm>
              <a:off x="1184655" y="3843886"/>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42" name="KSO_Shape">
              <a:extLst>
                <a:ext uri="{FF2B5EF4-FFF2-40B4-BE49-F238E27FC236}">
                  <a16:creationId xmlns:a16="http://schemas.microsoft.com/office/drawing/2014/main" id="{919DB801-8521-4ADA-AF55-F91B647B5F4A}"/>
                </a:ext>
              </a:extLst>
            </p:cNvPr>
            <p:cNvSpPr>
              <a:spLocks/>
            </p:cNvSpPr>
            <p:nvPr/>
          </p:nvSpPr>
          <p:spPr bwMode="auto">
            <a:xfrm>
              <a:off x="1364011" y="3954003"/>
              <a:ext cx="646190" cy="648477"/>
            </a:xfrm>
            <a:custGeom>
              <a:avLst/>
              <a:gdLst>
                <a:gd name="T0" fmla="*/ 1471281 w 3950"/>
                <a:gd name="T1" fmla="*/ 1585004 h 3962"/>
                <a:gd name="T2" fmla="*/ 1291856 w 3950"/>
                <a:gd name="T3" fmla="*/ 1800397 h 3962"/>
                <a:gd name="T4" fmla="*/ 0 w 3950"/>
                <a:gd name="T5" fmla="*/ 1620903 h 3962"/>
                <a:gd name="T6" fmla="*/ 179425 w 3950"/>
                <a:gd name="T7" fmla="*/ 5453 h 3962"/>
                <a:gd name="T8" fmla="*/ 963441 w 3950"/>
                <a:gd name="T9" fmla="*/ 5453 h 3962"/>
                <a:gd name="T10" fmla="*/ 968438 w 3950"/>
                <a:gd name="T11" fmla="*/ 5453 h 3962"/>
                <a:gd name="T12" fmla="*/ 968892 w 3950"/>
                <a:gd name="T13" fmla="*/ 5907 h 3962"/>
                <a:gd name="T14" fmla="*/ 1471281 w 3950"/>
                <a:gd name="T15" fmla="*/ 543936 h 3962"/>
                <a:gd name="T16" fmla="*/ 1474006 w 3950"/>
                <a:gd name="T17" fmla="*/ 552570 h 3962"/>
                <a:gd name="T18" fmla="*/ 1471281 w 3950"/>
                <a:gd name="T19" fmla="*/ 974723 h 3962"/>
                <a:gd name="T20" fmla="*/ 1794245 w 3950"/>
                <a:gd name="T21" fmla="*/ 1154217 h 3962"/>
                <a:gd name="T22" fmla="*/ 1614821 w 3950"/>
                <a:gd name="T23" fmla="*/ 1585004 h 3962"/>
                <a:gd name="T24" fmla="*/ 968892 w 3950"/>
                <a:gd name="T25" fmla="*/ 364442 h 3962"/>
                <a:gd name="T26" fmla="*/ 1355450 w 3950"/>
                <a:gd name="T27" fmla="*/ 543936 h 3962"/>
                <a:gd name="T28" fmla="*/ 1399965 w 3950"/>
                <a:gd name="T29" fmla="*/ 615734 h 3962"/>
                <a:gd name="T30" fmla="*/ 897123 w 3950"/>
                <a:gd name="T31" fmla="*/ 436240 h 3962"/>
                <a:gd name="T32" fmla="*/ 251194 w 3950"/>
                <a:gd name="T33" fmla="*/ 77251 h 3962"/>
                <a:gd name="T34" fmla="*/ 71770 w 3950"/>
                <a:gd name="T35" fmla="*/ 1549105 h 3962"/>
                <a:gd name="T36" fmla="*/ 1220087 w 3950"/>
                <a:gd name="T37" fmla="*/ 1728599 h 3962"/>
                <a:gd name="T38" fmla="*/ 574158 w 3950"/>
                <a:gd name="T39" fmla="*/ 1585004 h 3962"/>
                <a:gd name="T40" fmla="*/ 394734 w 3950"/>
                <a:gd name="T41" fmla="*/ 1154217 h 3962"/>
                <a:gd name="T42" fmla="*/ 1399965 w 3950"/>
                <a:gd name="T43" fmla="*/ 974723 h 3962"/>
                <a:gd name="T44" fmla="*/ 1254609 w 3950"/>
                <a:gd name="T45" fmla="*/ 1147401 h 3962"/>
                <a:gd name="T46" fmla="*/ 1121517 w 3950"/>
                <a:gd name="T47" fmla="*/ 1246464 h 3962"/>
                <a:gd name="T48" fmla="*/ 987062 w 3950"/>
                <a:gd name="T49" fmla="*/ 1147401 h 3962"/>
                <a:gd name="T50" fmla="*/ 977523 w 3950"/>
                <a:gd name="T51" fmla="*/ 1455950 h 3962"/>
                <a:gd name="T52" fmla="*/ 1120608 w 3950"/>
                <a:gd name="T53" fmla="*/ 1349162 h 3962"/>
                <a:gd name="T54" fmla="*/ 1264148 w 3950"/>
                <a:gd name="T55" fmla="*/ 1455950 h 3962"/>
                <a:gd name="T56" fmla="*/ 1254609 w 3950"/>
                <a:gd name="T57" fmla="*/ 1147401 h 3962"/>
                <a:gd name="T58" fmla="*/ 957536 w 3950"/>
                <a:gd name="T59" fmla="*/ 1147401 h 3962"/>
                <a:gd name="T60" fmla="*/ 712701 w 3950"/>
                <a:gd name="T61" fmla="*/ 1199659 h 3962"/>
                <a:gd name="T62" fmla="*/ 804003 w 3950"/>
                <a:gd name="T63" fmla="*/ 1455950 h 3962"/>
                <a:gd name="T64" fmla="*/ 866688 w 3950"/>
                <a:gd name="T65" fmla="*/ 1199659 h 3962"/>
                <a:gd name="T66" fmla="*/ 1529424 w 3950"/>
                <a:gd name="T67" fmla="*/ 1147401 h 3962"/>
                <a:gd name="T68" fmla="*/ 1284589 w 3950"/>
                <a:gd name="T69" fmla="*/ 1199659 h 3962"/>
                <a:gd name="T70" fmla="*/ 1375891 w 3950"/>
                <a:gd name="T71" fmla="*/ 1455950 h 3962"/>
                <a:gd name="T72" fmla="*/ 1438121 w 3950"/>
                <a:gd name="T73" fmla="*/ 1199659 h 3962"/>
                <a:gd name="T74" fmla="*/ 1529424 w 3950"/>
                <a:gd name="T75" fmla="*/ 1147401 h 3962"/>
                <a:gd name="T76" fmla="*/ 753583 w 3950"/>
                <a:gd name="T77" fmla="*/ 651633 h 3962"/>
                <a:gd name="T78" fmla="*/ 179425 w 3950"/>
                <a:gd name="T79" fmla="*/ 723431 h 3962"/>
                <a:gd name="T80" fmla="*/ 179425 w 3950"/>
                <a:gd name="T81" fmla="*/ 364442 h 3962"/>
                <a:gd name="T82" fmla="*/ 753583 w 3950"/>
                <a:gd name="T83" fmla="*/ 436240 h 3962"/>
                <a:gd name="T84" fmla="*/ 179425 w 3950"/>
                <a:gd name="T85" fmla="*/ 364442 h 3962"/>
                <a:gd name="T86" fmla="*/ 753583 w 3950"/>
                <a:gd name="T87" fmla="*/ 220846 h 3962"/>
                <a:gd name="T88" fmla="*/ 179425 w 3950"/>
                <a:gd name="T89" fmla="*/ 292644 h 3962"/>
                <a:gd name="T90" fmla="*/ 538274 w 3950"/>
                <a:gd name="T91" fmla="*/ 579835 h 3962"/>
                <a:gd name="T92" fmla="*/ 179425 w 3950"/>
                <a:gd name="T93" fmla="*/ 508037 h 3962"/>
                <a:gd name="T94" fmla="*/ 538274 w 3950"/>
                <a:gd name="T95" fmla="*/ 579835 h 3962"/>
                <a:gd name="T96" fmla="*/ 179425 w 3950"/>
                <a:gd name="T97" fmla="*/ 867026 h 3962"/>
                <a:gd name="T98" fmla="*/ 394734 w 3950"/>
                <a:gd name="T99" fmla="*/ 795228 h 39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950" h="3962">
                  <a:moveTo>
                    <a:pt x="3555" y="3488"/>
                  </a:moveTo>
                  <a:cubicBezTo>
                    <a:pt x="3239" y="3488"/>
                    <a:pt x="3239" y="3488"/>
                    <a:pt x="3239" y="3488"/>
                  </a:cubicBezTo>
                  <a:cubicBezTo>
                    <a:pt x="3239" y="3567"/>
                    <a:pt x="3239" y="3567"/>
                    <a:pt x="3239" y="3567"/>
                  </a:cubicBezTo>
                  <a:cubicBezTo>
                    <a:pt x="3239" y="3785"/>
                    <a:pt x="3063" y="3962"/>
                    <a:pt x="2844" y="3962"/>
                  </a:cubicBezTo>
                  <a:cubicBezTo>
                    <a:pt x="395" y="3962"/>
                    <a:pt x="395" y="3962"/>
                    <a:pt x="395" y="3962"/>
                  </a:cubicBezTo>
                  <a:cubicBezTo>
                    <a:pt x="177" y="3962"/>
                    <a:pt x="0" y="3785"/>
                    <a:pt x="0" y="3567"/>
                  </a:cubicBezTo>
                  <a:cubicBezTo>
                    <a:pt x="0" y="407"/>
                    <a:pt x="0" y="407"/>
                    <a:pt x="0" y="407"/>
                  </a:cubicBezTo>
                  <a:cubicBezTo>
                    <a:pt x="0" y="189"/>
                    <a:pt x="177" y="12"/>
                    <a:pt x="395" y="12"/>
                  </a:cubicBezTo>
                  <a:cubicBezTo>
                    <a:pt x="1975" y="12"/>
                    <a:pt x="1975" y="12"/>
                    <a:pt x="1975" y="12"/>
                  </a:cubicBezTo>
                  <a:cubicBezTo>
                    <a:pt x="2121" y="12"/>
                    <a:pt x="2121" y="12"/>
                    <a:pt x="2121" y="12"/>
                  </a:cubicBezTo>
                  <a:cubicBezTo>
                    <a:pt x="2121" y="0"/>
                    <a:pt x="2121" y="0"/>
                    <a:pt x="2121" y="0"/>
                  </a:cubicBezTo>
                  <a:cubicBezTo>
                    <a:pt x="2132" y="12"/>
                    <a:pt x="2132" y="12"/>
                    <a:pt x="2132" y="12"/>
                  </a:cubicBezTo>
                  <a:cubicBezTo>
                    <a:pt x="2133" y="12"/>
                    <a:pt x="2133" y="12"/>
                    <a:pt x="2133" y="12"/>
                  </a:cubicBezTo>
                  <a:cubicBezTo>
                    <a:pt x="2133" y="13"/>
                    <a:pt x="2133" y="13"/>
                    <a:pt x="2133" y="13"/>
                  </a:cubicBezTo>
                  <a:cubicBezTo>
                    <a:pt x="3227" y="1197"/>
                    <a:pt x="3227" y="1197"/>
                    <a:pt x="3227" y="1197"/>
                  </a:cubicBezTo>
                  <a:cubicBezTo>
                    <a:pt x="3239" y="1197"/>
                    <a:pt x="3239" y="1197"/>
                    <a:pt x="3239" y="1197"/>
                  </a:cubicBezTo>
                  <a:cubicBezTo>
                    <a:pt x="3239" y="1210"/>
                    <a:pt x="3239" y="1210"/>
                    <a:pt x="3239" y="1210"/>
                  </a:cubicBezTo>
                  <a:cubicBezTo>
                    <a:pt x="3245" y="1216"/>
                    <a:pt x="3245" y="1216"/>
                    <a:pt x="3245" y="1216"/>
                  </a:cubicBezTo>
                  <a:cubicBezTo>
                    <a:pt x="3239" y="1216"/>
                    <a:pt x="3239" y="1216"/>
                    <a:pt x="3239" y="1216"/>
                  </a:cubicBezTo>
                  <a:cubicBezTo>
                    <a:pt x="3239" y="2145"/>
                    <a:pt x="3239" y="2145"/>
                    <a:pt x="3239" y="2145"/>
                  </a:cubicBezTo>
                  <a:cubicBezTo>
                    <a:pt x="3555" y="2145"/>
                    <a:pt x="3555" y="2145"/>
                    <a:pt x="3555" y="2145"/>
                  </a:cubicBezTo>
                  <a:cubicBezTo>
                    <a:pt x="3774" y="2145"/>
                    <a:pt x="3950" y="2322"/>
                    <a:pt x="3950" y="2540"/>
                  </a:cubicBezTo>
                  <a:cubicBezTo>
                    <a:pt x="3950" y="3093"/>
                    <a:pt x="3950" y="3093"/>
                    <a:pt x="3950" y="3093"/>
                  </a:cubicBezTo>
                  <a:cubicBezTo>
                    <a:pt x="3950" y="3311"/>
                    <a:pt x="3774" y="3488"/>
                    <a:pt x="3555" y="3488"/>
                  </a:cubicBezTo>
                  <a:close/>
                  <a:moveTo>
                    <a:pt x="2133" y="296"/>
                  </a:moveTo>
                  <a:cubicBezTo>
                    <a:pt x="2133" y="802"/>
                    <a:pt x="2133" y="802"/>
                    <a:pt x="2133" y="802"/>
                  </a:cubicBezTo>
                  <a:cubicBezTo>
                    <a:pt x="2133" y="1020"/>
                    <a:pt x="2310" y="1197"/>
                    <a:pt x="2528" y="1197"/>
                  </a:cubicBezTo>
                  <a:cubicBezTo>
                    <a:pt x="2984" y="1197"/>
                    <a:pt x="2984" y="1197"/>
                    <a:pt x="2984" y="1197"/>
                  </a:cubicBezTo>
                  <a:lnTo>
                    <a:pt x="2133" y="296"/>
                  </a:lnTo>
                  <a:close/>
                  <a:moveTo>
                    <a:pt x="3082" y="1355"/>
                  </a:moveTo>
                  <a:cubicBezTo>
                    <a:pt x="2371" y="1355"/>
                    <a:pt x="2371" y="1355"/>
                    <a:pt x="2371" y="1355"/>
                  </a:cubicBezTo>
                  <a:cubicBezTo>
                    <a:pt x="2152" y="1355"/>
                    <a:pt x="1975" y="1178"/>
                    <a:pt x="1975" y="960"/>
                  </a:cubicBezTo>
                  <a:cubicBezTo>
                    <a:pt x="1975" y="170"/>
                    <a:pt x="1975" y="170"/>
                    <a:pt x="1975" y="170"/>
                  </a:cubicBezTo>
                  <a:cubicBezTo>
                    <a:pt x="553" y="170"/>
                    <a:pt x="553" y="170"/>
                    <a:pt x="553" y="170"/>
                  </a:cubicBezTo>
                  <a:cubicBezTo>
                    <a:pt x="335" y="170"/>
                    <a:pt x="158" y="347"/>
                    <a:pt x="158" y="565"/>
                  </a:cubicBezTo>
                  <a:cubicBezTo>
                    <a:pt x="158" y="3409"/>
                    <a:pt x="158" y="3409"/>
                    <a:pt x="158" y="3409"/>
                  </a:cubicBezTo>
                  <a:cubicBezTo>
                    <a:pt x="158" y="3627"/>
                    <a:pt x="335" y="3804"/>
                    <a:pt x="553" y="3804"/>
                  </a:cubicBezTo>
                  <a:cubicBezTo>
                    <a:pt x="2686" y="3804"/>
                    <a:pt x="2686" y="3804"/>
                    <a:pt x="2686" y="3804"/>
                  </a:cubicBezTo>
                  <a:cubicBezTo>
                    <a:pt x="2877" y="3804"/>
                    <a:pt x="3037" y="3668"/>
                    <a:pt x="3073" y="3488"/>
                  </a:cubicBezTo>
                  <a:cubicBezTo>
                    <a:pt x="1264" y="3488"/>
                    <a:pt x="1264" y="3488"/>
                    <a:pt x="1264" y="3488"/>
                  </a:cubicBezTo>
                  <a:cubicBezTo>
                    <a:pt x="1046" y="3488"/>
                    <a:pt x="869" y="3311"/>
                    <a:pt x="869" y="3093"/>
                  </a:cubicBezTo>
                  <a:cubicBezTo>
                    <a:pt x="869" y="2540"/>
                    <a:pt x="869" y="2540"/>
                    <a:pt x="869" y="2540"/>
                  </a:cubicBezTo>
                  <a:cubicBezTo>
                    <a:pt x="869" y="2322"/>
                    <a:pt x="1046" y="2145"/>
                    <a:pt x="1264" y="2145"/>
                  </a:cubicBezTo>
                  <a:cubicBezTo>
                    <a:pt x="3082" y="2145"/>
                    <a:pt x="3082" y="2145"/>
                    <a:pt x="3082" y="2145"/>
                  </a:cubicBezTo>
                  <a:lnTo>
                    <a:pt x="3082" y="1355"/>
                  </a:lnTo>
                  <a:close/>
                  <a:moveTo>
                    <a:pt x="2762" y="2525"/>
                  </a:moveTo>
                  <a:cubicBezTo>
                    <a:pt x="2603" y="2525"/>
                    <a:pt x="2603" y="2525"/>
                    <a:pt x="2603" y="2525"/>
                  </a:cubicBezTo>
                  <a:cubicBezTo>
                    <a:pt x="2469" y="2743"/>
                    <a:pt x="2469" y="2743"/>
                    <a:pt x="2469" y="2743"/>
                  </a:cubicBezTo>
                  <a:cubicBezTo>
                    <a:pt x="2333" y="2525"/>
                    <a:pt x="2333" y="2525"/>
                    <a:pt x="2333" y="2525"/>
                  </a:cubicBezTo>
                  <a:cubicBezTo>
                    <a:pt x="2173" y="2525"/>
                    <a:pt x="2173" y="2525"/>
                    <a:pt x="2173" y="2525"/>
                  </a:cubicBezTo>
                  <a:cubicBezTo>
                    <a:pt x="2383" y="2850"/>
                    <a:pt x="2383" y="2850"/>
                    <a:pt x="2383" y="2850"/>
                  </a:cubicBezTo>
                  <a:cubicBezTo>
                    <a:pt x="2152" y="3204"/>
                    <a:pt x="2152" y="3204"/>
                    <a:pt x="2152" y="3204"/>
                  </a:cubicBezTo>
                  <a:cubicBezTo>
                    <a:pt x="2316" y="3204"/>
                    <a:pt x="2316" y="3204"/>
                    <a:pt x="2316" y="3204"/>
                  </a:cubicBezTo>
                  <a:cubicBezTo>
                    <a:pt x="2467" y="2969"/>
                    <a:pt x="2467" y="2969"/>
                    <a:pt x="2467" y="2969"/>
                  </a:cubicBezTo>
                  <a:cubicBezTo>
                    <a:pt x="2617" y="3204"/>
                    <a:pt x="2617" y="3204"/>
                    <a:pt x="2617" y="3204"/>
                  </a:cubicBezTo>
                  <a:cubicBezTo>
                    <a:pt x="2783" y="3204"/>
                    <a:pt x="2783" y="3204"/>
                    <a:pt x="2783" y="3204"/>
                  </a:cubicBezTo>
                  <a:cubicBezTo>
                    <a:pt x="2551" y="2855"/>
                    <a:pt x="2551" y="2855"/>
                    <a:pt x="2551" y="2855"/>
                  </a:cubicBezTo>
                  <a:lnTo>
                    <a:pt x="2762" y="2525"/>
                  </a:lnTo>
                  <a:close/>
                  <a:moveTo>
                    <a:pt x="2108" y="2640"/>
                  </a:moveTo>
                  <a:cubicBezTo>
                    <a:pt x="2108" y="2525"/>
                    <a:pt x="2108" y="2525"/>
                    <a:pt x="2108" y="2525"/>
                  </a:cubicBezTo>
                  <a:cubicBezTo>
                    <a:pt x="1569" y="2525"/>
                    <a:pt x="1569" y="2525"/>
                    <a:pt x="1569" y="2525"/>
                  </a:cubicBezTo>
                  <a:cubicBezTo>
                    <a:pt x="1569" y="2640"/>
                    <a:pt x="1569" y="2640"/>
                    <a:pt x="1569" y="2640"/>
                  </a:cubicBezTo>
                  <a:cubicBezTo>
                    <a:pt x="1770" y="2640"/>
                    <a:pt x="1770" y="2640"/>
                    <a:pt x="1770" y="2640"/>
                  </a:cubicBezTo>
                  <a:cubicBezTo>
                    <a:pt x="1770" y="3204"/>
                    <a:pt x="1770" y="3204"/>
                    <a:pt x="1770" y="3204"/>
                  </a:cubicBezTo>
                  <a:cubicBezTo>
                    <a:pt x="1908" y="3204"/>
                    <a:pt x="1908" y="3204"/>
                    <a:pt x="1908" y="3204"/>
                  </a:cubicBezTo>
                  <a:cubicBezTo>
                    <a:pt x="1908" y="2640"/>
                    <a:pt x="1908" y="2640"/>
                    <a:pt x="1908" y="2640"/>
                  </a:cubicBezTo>
                  <a:lnTo>
                    <a:pt x="2108" y="2640"/>
                  </a:lnTo>
                  <a:close/>
                  <a:moveTo>
                    <a:pt x="3367" y="2525"/>
                  </a:moveTo>
                  <a:cubicBezTo>
                    <a:pt x="2828" y="2525"/>
                    <a:pt x="2828" y="2525"/>
                    <a:pt x="2828" y="2525"/>
                  </a:cubicBezTo>
                  <a:cubicBezTo>
                    <a:pt x="2828" y="2640"/>
                    <a:pt x="2828" y="2640"/>
                    <a:pt x="2828" y="2640"/>
                  </a:cubicBezTo>
                  <a:cubicBezTo>
                    <a:pt x="3029" y="2640"/>
                    <a:pt x="3029" y="2640"/>
                    <a:pt x="3029" y="2640"/>
                  </a:cubicBezTo>
                  <a:cubicBezTo>
                    <a:pt x="3029" y="3204"/>
                    <a:pt x="3029" y="3204"/>
                    <a:pt x="3029" y="3204"/>
                  </a:cubicBezTo>
                  <a:cubicBezTo>
                    <a:pt x="3166" y="3204"/>
                    <a:pt x="3166" y="3204"/>
                    <a:pt x="3166" y="3204"/>
                  </a:cubicBezTo>
                  <a:cubicBezTo>
                    <a:pt x="3166" y="2640"/>
                    <a:pt x="3166" y="2640"/>
                    <a:pt x="3166" y="2640"/>
                  </a:cubicBezTo>
                  <a:cubicBezTo>
                    <a:pt x="3367" y="2640"/>
                    <a:pt x="3367" y="2640"/>
                    <a:pt x="3367" y="2640"/>
                  </a:cubicBezTo>
                  <a:lnTo>
                    <a:pt x="3367" y="2525"/>
                  </a:lnTo>
                  <a:close/>
                  <a:moveTo>
                    <a:pt x="395" y="1434"/>
                  </a:moveTo>
                  <a:cubicBezTo>
                    <a:pt x="1659" y="1434"/>
                    <a:pt x="1659" y="1434"/>
                    <a:pt x="1659" y="1434"/>
                  </a:cubicBezTo>
                  <a:cubicBezTo>
                    <a:pt x="1659" y="1592"/>
                    <a:pt x="1659" y="1592"/>
                    <a:pt x="1659" y="1592"/>
                  </a:cubicBezTo>
                  <a:cubicBezTo>
                    <a:pt x="395" y="1592"/>
                    <a:pt x="395" y="1592"/>
                    <a:pt x="395" y="1592"/>
                  </a:cubicBezTo>
                  <a:lnTo>
                    <a:pt x="395" y="1434"/>
                  </a:lnTo>
                  <a:close/>
                  <a:moveTo>
                    <a:pt x="395" y="802"/>
                  </a:moveTo>
                  <a:cubicBezTo>
                    <a:pt x="1659" y="802"/>
                    <a:pt x="1659" y="802"/>
                    <a:pt x="1659" y="802"/>
                  </a:cubicBezTo>
                  <a:cubicBezTo>
                    <a:pt x="1659" y="960"/>
                    <a:pt x="1659" y="960"/>
                    <a:pt x="1659" y="960"/>
                  </a:cubicBezTo>
                  <a:cubicBezTo>
                    <a:pt x="395" y="960"/>
                    <a:pt x="395" y="960"/>
                    <a:pt x="395" y="960"/>
                  </a:cubicBezTo>
                  <a:lnTo>
                    <a:pt x="395" y="802"/>
                  </a:lnTo>
                  <a:close/>
                  <a:moveTo>
                    <a:pt x="395" y="486"/>
                  </a:moveTo>
                  <a:cubicBezTo>
                    <a:pt x="1659" y="486"/>
                    <a:pt x="1659" y="486"/>
                    <a:pt x="1659" y="486"/>
                  </a:cubicBezTo>
                  <a:cubicBezTo>
                    <a:pt x="1659" y="644"/>
                    <a:pt x="1659" y="644"/>
                    <a:pt x="1659" y="644"/>
                  </a:cubicBezTo>
                  <a:cubicBezTo>
                    <a:pt x="395" y="644"/>
                    <a:pt x="395" y="644"/>
                    <a:pt x="395" y="644"/>
                  </a:cubicBezTo>
                  <a:lnTo>
                    <a:pt x="395" y="486"/>
                  </a:lnTo>
                  <a:close/>
                  <a:moveTo>
                    <a:pt x="1185" y="1276"/>
                  </a:moveTo>
                  <a:cubicBezTo>
                    <a:pt x="395" y="1276"/>
                    <a:pt x="395" y="1276"/>
                    <a:pt x="395" y="1276"/>
                  </a:cubicBezTo>
                  <a:cubicBezTo>
                    <a:pt x="395" y="1118"/>
                    <a:pt x="395" y="1118"/>
                    <a:pt x="395" y="1118"/>
                  </a:cubicBezTo>
                  <a:cubicBezTo>
                    <a:pt x="1185" y="1118"/>
                    <a:pt x="1185" y="1118"/>
                    <a:pt x="1185" y="1118"/>
                  </a:cubicBezTo>
                  <a:lnTo>
                    <a:pt x="1185" y="1276"/>
                  </a:lnTo>
                  <a:close/>
                  <a:moveTo>
                    <a:pt x="869" y="1908"/>
                  </a:moveTo>
                  <a:cubicBezTo>
                    <a:pt x="395" y="1908"/>
                    <a:pt x="395" y="1908"/>
                    <a:pt x="395" y="1908"/>
                  </a:cubicBezTo>
                  <a:cubicBezTo>
                    <a:pt x="395" y="1750"/>
                    <a:pt x="395" y="1750"/>
                    <a:pt x="395" y="1750"/>
                  </a:cubicBezTo>
                  <a:cubicBezTo>
                    <a:pt x="869" y="1750"/>
                    <a:pt x="869" y="1750"/>
                    <a:pt x="869" y="1750"/>
                  </a:cubicBezTo>
                  <a:lnTo>
                    <a:pt x="869" y="1908"/>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sp>
        <p:nvSpPr>
          <p:cNvPr id="47" name="KSO_Shape">
            <a:extLst>
              <a:ext uri="{FF2B5EF4-FFF2-40B4-BE49-F238E27FC236}">
                <a16:creationId xmlns:a16="http://schemas.microsoft.com/office/drawing/2014/main" id="{A583F9AA-DFE3-4C95-A8B2-585B10C6DE21}"/>
              </a:ext>
            </a:extLst>
          </p:cNvPr>
          <p:cNvSpPr/>
          <p:nvPr/>
        </p:nvSpPr>
        <p:spPr>
          <a:xfrm>
            <a:off x="1781207" y="2267472"/>
            <a:ext cx="9500557" cy="3407463"/>
          </a:xfrm>
          <a:prstGeom prst="roundRect">
            <a:avLst>
              <a:gd name="adj" fmla="val 11034"/>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cxnSp>
        <p:nvCxnSpPr>
          <p:cNvPr id="50" name="直接连接符 49">
            <a:extLst>
              <a:ext uri="{FF2B5EF4-FFF2-40B4-BE49-F238E27FC236}">
                <a16:creationId xmlns:a16="http://schemas.microsoft.com/office/drawing/2014/main" id="{44B5916D-B59B-40B0-A0E5-576B4A9A143A}"/>
              </a:ext>
            </a:extLst>
          </p:cNvPr>
          <p:cNvCxnSpPr>
            <a:cxnSpLocks/>
          </p:cNvCxnSpPr>
          <p:nvPr/>
        </p:nvCxnSpPr>
        <p:spPr>
          <a:xfrm>
            <a:off x="1781207" y="1806041"/>
            <a:ext cx="2832035"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82" name="矩形 81">
            <a:extLst>
              <a:ext uri="{FF2B5EF4-FFF2-40B4-BE49-F238E27FC236}">
                <a16:creationId xmlns:a16="http://schemas.microsoft.com/office/drawing/2014/main" id="{77B4A9A2-77AD-4A7E-8A80-BFC109F00EE4}"/>
              </a:ext>
            </a:extLst>
          </p:cNvPr>
          <p:cNvSpPr/>
          <p:nvPr/>
        </p:nvSpPr>
        <p:spPr>
          <a:xfrm>
            <a:off x="1931097" y="1344611"/>
            <a:ext cx="2528256" cy="461665"/>
          </a:xfrm>
          <a:prstGeom prst="rect">
            <a:avLst/>
          </a:prstGeom>
        </p:spPr>
        <p:txBody>
          <a:bodyPr wrap="none">
            <a:spAutoFit/>
          </a:bodyPr>
          <a:lstStyle/>
          <a:p>
            <a:pPr algn="ctr"/>
            <a:r>
              <a:rPr lang="zh-CN" altLang="en-US" sz="2400" b="1" dirty="0">
                <a:solidFill>
                  <a:schemeClr val="tx1">
                    <a:lumMod val="85000"/>
                    <a:lumOff val="15000"/>
                  </a:schemeClr>
                </a:solidFill>
                <a:latin typeface="+mj-lt"/>
                <a:ea typeface="微软雅黑" panose="020B0503020204020204" pitchFamily="34" charset="-122"/>
              </a:rPr>
              <a:t>例：装饰器示例</a:t>
            </a:r>
            <a:r>
              <a:rPr lang="en-US" altLang="zh-CN" sz="2400" b="1" dirty="0">
                <a:solidFill>
                  <a:schemeClr val="tx1">
                    <a:lumMod val="85000"/>
                    <a:lumOff val="15000"/>
                  </a:schemeClr>
                </a:solidFill>
                <a:latin typeface="+mj-lt"/>
                <a:ea typeface="微软雅黑" panose="020B0503020204020204" pitchFamily="34" charset="-122"/>
              </a:rPr>
              <a:t>1</a:t>
            </a:r>
            <a:endParaRPr lang="zh-CN" altLang="en-US" sz="2400" b="1" dirty="0">
              <a:solidFill>
                <a:schemeClr val="tx1">
                  <a:lumMod val="85000"/>
                  <a:lumOff val="15000"/>
                </a:schemeClr>
              </a:solidFill>
              <a:latin typeface="+mj-lt"/>
              <a:ea typeface="微软雅黑" panose="020B0503020204020204" pitchFamily="34" charset="-122"/>
            </a:endParaRPr>
          </a:p>
        </p:txBody>
      </p:sp>
    </p:spTree>
    <p:extLst>
      <p:ext uri="{BB962C8B-B14F-4D97-AF65-F5344CB8AC3E}">
        <p14:creationId xmlns:p14="http://schemas.microsoft.com/office/powerpoint/2010/main" val="178276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82"/>
                                        </p:tgtEl>
                                        <p:attrNameLst>
                                          <p:attrName>style.visibility</p:attrName>
                                        </p:attrNameLst>
                                      </p:cBhvr>
                                      <p:to>
                                        <p:strVal val="visible"/>
                                      </p:to>
                                    </p:set>
                                    <p:anim calcmode="lin" valueType="num">
                                      <p:cBhvr additive="base">
                                        <p:cTn id="12" dur="500"/>
                                        <p:tgtEl>
                                          <p:spTgt spid="82"/>
                                        </p:tgtEl>
                                        <p:attrNameLst>
                                          <p:attrName>ppt_y</p:attrName>
                                        </p:attrNameLst>
                                      </p:cBhvr>
                                      <p:tavLst>
                                        <p:tav tm="0">
                                          <p:val>
                                            <p:strVal val="#ppt_y+#ppt_h*1.125000"/>
                                          </p:val>
                                        </p:tav>
                                        <p:tav tm="100000">
                                          <p:val>
                                            <p:strVal val="#ppt_y"/>
                                          </p:val>
                                        </p:tav>
                                      </p:tavLst>
                                    </p:anim>
                                    <p:animEffect transition="in" filter="wipe(up)">
                                      <p:cBhvr>
                                        <p:cTn id="13" dur="500"/>
                                        <p:tgtEl>
                                          <p:spTgt spid="82"/>
                                        </p:tgtEl>
                                      </p:cBhvr>
                                    </p:animEffect>
                                  </p:childTnLst>
                                </p:cTn>
                              </p:par>
                            </p:childTnLst>
                          </p:cTn>
                        </p:par>
                        <p:par>
                          <p:cTn id="14" fill="hold">
                            <p:stCondLst>
                              <p:cond delay="500"/>
                            </p:stCondLst>
                            <p:childTnLst>
                              <p:par>
                                <p:cTn id="15" presetID="16" presetClass="entr" presetSubtype="21" fill="hold" nodeType="after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barn(inVertical)">
                                      <p:cBhvr>
                                        <p:cTn id="17" dur="500"/>
                                        <p:tgtEl>
                                          <p:spTgt spid="5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500"/>
                                        <p:tgtEl>
                                          <p:spTgt spid="47"/>
                                        </p:tgtEl>
                                      </p:cBhvr>
                                    </p:animEffect>
                                  </p:childTnLst>
                                </p:cTn>
                              </p:par>
                              <p:par>
                                <p:cTn id="21" presetID="12" presetClass="entr" presetSubtype="1"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500"/>
                                        <p:tgtEl>
                                          <p:spTgt spid="39"/>
                                        </p:tgtEl>
                                        <p:attrNameLst>
                                          <p:attrName>ppt_y</p:attrName>
                                        </p:attrNameLst>
                                      </p:cBhvr>
                                      <p:tavLst>
                                        <p:tav tm="0">
                                          <p:val>
                                            <p:strVal val="#ppt_y-#ppt_h*1.125000"/>
                                          </p:val>
                                        </p:tav>
                                        <p:tav tm="100000">
                                          <p:val>
                                            <p:strVal val="#ppt_y"/>
                                          </p:val>
                                        </p:tav>
                                      </p:tavLst>
                                    </p:anim>
                                    <p:animEffect transition="in" filter="wipe(down)">
                                      <p:cBhvr>
                                        <p:cTn id="2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7" grpId="0" animBg="1"/>
      <p:bldP spid="82"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3E11107-0AC9-4E43-BA11-92F2A6599A1B}"/>
              </a:ext>
            </a:extLst>
          </p:cNvPr>
          <p:cNvSpPr/>
          <p:nvPr/>
        </p:nvSpPr>
        <p:spPr>
          <a:xfrm>
            <a:off x="1168414" y="333820"/>
            <a:ext cx="2528256" cy="461665"/>
          </a:xfrm>
          <a:prstGeom prst="rect">
            <a:avLst/>
          </a:prstGeom>
        </p:spPr>
        <p:txBody>
          <a:bodyPr wrap="none">
            <a:spAutoFit/>
          </a:bodyPr>
          <a:lstStyle/>
          <a:p>
            <a:pPr algn="ctr"/>
            <a:r>
              <a:rPr lang="zh-CN" altLang="en-US" sz="2400" b="1" dirty="0">
                <a:solidFill>
                  <a:schemeClr val="tx1">
                    <a:lumMod val="85000"/>
                    <a:lumOff val="15000"/>
                  </a:schemeClr>
                </a:solidFill>
                <a:latin typeface="+mj-lt"/>
                <a:ea typeface="微软雅黑" panose="020B0503020204020204" pitchFamily="34" charset="-122"/>
              </a:rPr>
              <a:t>例：装饰器示例</a:t>
            </a:r>
            <a:r>
              <a:rPr lang="en-US" altLang="zh-CN" sz="2400" b="1" dirty="0">
                <a:solidFill>
                  <a:schemeClr val="tx1">
                    <a:lumMod val="85000"/>
                    <a:lumOff val="15000"/>
                  </a:schemeClr>
                </a:solidFill>
                <a:latin typeface="+mj-lt"/>
                <a:ea typeface="微软雅黑" panose="020B0503020204020204" pitchFamily="34" charset="-122"/>
              </a:rPr>
              <a:t>1</a:t>
            </a:r>
            <a:endParaRPr lang="zh-CN" altLang="en-US" sz="2400" b="1" dirty="0">
              <a:solidFill>
                <a:schemeClr val="tx1">
                  <a:lumMod val="85000"/>
                  <a:lumOff val="15000"/>
                </a:schemeClr>
              </a:solidFill>
              <a:latin typeface="+mj-lt"/>
              <a:ea typeface="微软雅黑" panose="020B0503020204020204" pitchFamily="34" charset="-122"/>
            </a:endParaRP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154403" y="814508"/>
            <a:ext cx="2695543"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8" name="KSO_Shape">
            <a:extLst>
              <a:ext uri="{FF2B5EF4-FFF2-40B4-BE49-F238E27FC236}">
                <a16:creationId xmlns:a16="http://schemas.microsoft.com/office/drawing/2014/main" id="{7C10B4E9-275D-4EE6-A235-4852EBDFC2C3}"/>
              </a:ext>
            </a:extLst>
          </p:cNvPr>
          <p:cNvSpPr/>
          <p:nvPr/>
        </p:nvSpPr>
        <p:spPr>
          <a:xfrm>
            <a:off x="500915" y="978100"/>
            <a:ext cx="11271985" cy="5672013"/>
          </a:xfrm>
          <a:prstGeom prst="roundRect">
            <a:avLst>
              <a:gd name="adj" fmla="val 561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40" name="组合 39">
            <a:extLst>
              <a:ext uri="{FF2B5EF4-FFF2-40B4-BE49-F238E27FC236}">
                <a16:creationId xmlns:a16="http://schemas.microsoft.com/office/drawing/2014/main" id="{CC5516D3-AED7-4222-9600-66299A79772C}"/>
              </a:ext>
            </a:extLst>
          </p:cNvPr>
          <p:cNvGrpSpPr/>
          <p:nvPr/>
        </p:nvGrpSpPr>
        <p:grpSpPr>
          <a:xfrm>
            <a:off x="209550" y="375871"/>
            <a:ext cx="877274" cy="877274"/>
            <a:chOff x="836354" y="1156380"/>
            <a:chExt cx="877274" cy="877274"/>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836354" y="1156380"/>
              <a:ext cx="877274" cy="877274"/>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46" name="组合 45">
              <a:extLst>
                <a:ext uri="{FF2B5EF4-FFF2-40B4-BE49-F238E27FC236}">
                  <a16:creationId xmlns:a16="http://schemas.microsoft.com/office/drawing/2014/main" id="{88A08AC8-97B1-4AD8-83EC-2B3AD5A75A0A}"/>
                </a:ext>
              </a:extLst>
            </p:cNvPr>
            <p:cNvGrpSpPr/>
            <p:nvPr/>
          </p:nvGrpSpPr>
          <p:grpSpPr>
            <a:xfrm>
              <a:off x="852546" y="1337788"/>
              <a:ext cx="830546" cy="514457"/>
              <a:chOff x="10655670" y="657377"/>
              <a:chExt cx="526153" cy="325910"/>
            </a:xfrm>
            <a:solidFill>
              <a:schemeClr val="tx2">
                <a:lumMod val="50000"/>
              </a:schemeClr>
            </a:solidFill>
          </p:grpSpPr>
          <p:sp>
            <p:nvSpPr>
              <p:cNvPr id="51" name="Freeform 89">
                <a:extLst>
                  <a:ext uri="{FF2B5EF4-FFF2-40B4-BE49-F238E27FC236}">
                    <a16:creationId xmlns:a16="http://schemas.microsoft.com/office/drawing/2014/main" id="{C7EDE132-3FC4-4E99-8396-1F7DC55DCDB4}"/>
                  </a:ext>
                </a:extLst>
              </p:cNvPr>
              <p:cNvSpPr>
                <a:spLocks noEditPoints="1"/>
              </p:cNvSpPr>
              <p:nvPr/>
            </p:nvSpPr>
            <p:spPr bwMode="auto">
              <a:xfrm>
                <a:off x="10697100" y="657377"/>
                <a:ext cx="444675" cy="28033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3" y="4"/>
                      <a:pt x="83" y="5"/>
                    </a:cubicBezTo>
                    <a:cubicBezTo>
                      <a:pt x="83" y="7"/>
                      <a:pt x="82" y="8"/>
                      <a:pt x="81" y="8"/>
                    </a:cubicBezTo>
                    <a:cubicBezTo>
                      <a:pt x="79" y="8"/>
                      <a:pt x="78" y="7"/>
                      <a:pt x="78" y="5"/>
                    </a:cubicBezTo>
                    <a:cubicBezTo>
                      <a:pt x="78" y="4"/>
                      <a:pt x="79"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90">
                <a:extLst>
                  <a:ext uri="{FF2B5EF4-FFF2-40B4-BE49-F238E27FC236}">
                    <a16:creationId xmlns:a16="http://schemas.microsoft.com/office/drawing/2014/main" id="{702B496F-B90E-4E5D-94E4-F4D966A2B634}"/>
                  </a:ext>
                </a:extLst>
              </p:cNvPr>
              <p:cNvSpPr>
                <a:spLocks/>
              </p:cNvSpPr>
              <p:nvPr/>
            </p:nvSpPr>
            <p:spPr bwMode="auto">
              <a:xfrm>
                <a:off x="10655670" y="947382"/>
                <a:ext cx="526153" cy="35905"/>
              </a:xfrm>
              <a:custGeom>
                <a:avLst/>
                <a:gdLst>
                  <a:gd name="T0" fmla="*/ 192 w 192"/>
                  <a:gd name="T1" fmla="*/ 0 h 13"/>
                  <a:gd name="T2" fmla="*/ 125 w 192"/>
                  <a:gd name="T3" fmla="*/ 0 h 13"/>
                  <a:gd name="T4" fmla="*/ 123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9 w 192"/>
                  <a:gd name="T17" fmla="*/ 13 h 13"/>
                  <a:gd name="T18" fmla="*/ 183 w 192"/>
                  <a:gd name="T19" fmla="*/ 13 h 13"/>
                  <a:gd name="T20" fmla="*/ 192 w 192"/>
                  <a:gd name="T21" fmla="*/ 4 h 13"/>
                  <a:gd name="T22" fmla="*/ 192 w 192"/>
                  <a:gd name="T23" fmla="*/ 1 h 13"/>
                  <a:gd name="T24" fmla="*/ 192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2" y="0"/>
                    </a:moveTo>
                    <a:cubicBezTo>
                      <a:pt x="125" y="0"/>
                      <a:pt x="125" y="0"/>
                      <a:pt x="125" y="0"/>
                    </a:cubicBezTo>
                    <a:cubicBezTo>
                      <a:pt x="125" y="2"/>
                      <a:pt x="124" y="3"/>
                      <a:pt x="123" y="3"/>
                    </a:cubicBezTo>
                    <a:cubicBezTo>
                      <a:pt x="69" y="3"/>
                      <a:pt x="69" y="3"/>
                      <a:pt x="69" y="3"/>
                    </a:cubicBezTo>
                    <a:cubicBezTo>
                      <a:pt x="68" y="3"/>
                      <a:pt x="66" y="2"/>
                      <a:pt x="66" y="0"/>
                    </a:cubicBezTo>
                    <a:cubicBezTo>
                      <a:pt x="0" y="0"/>
                      <a:pt x="0" y="0"/>
                      <a:pt x="0" y="0"/>
                    </a:cubicBezTo>
                    <a:cubicBezTo>
                      <a:pt x="0" y="1"/>
                      <a:pt x="0" y="1"/>
                      <a:pt x="0" y="1"/>
                    </a:cubicBezTo>
                    <a:cubicBezTo>
                      <a:pt x="0" y="4"/>
                      <a:pt x="0" y="4"/>
                      <a:pt x="0" y="4"/>
                    </a:cubicBezTo>
                    <a:cubicBezTo>
                      <a:pt x="0" y="9"/>
                      <a:pt x="4" y="13"/>
                      <a:pt x="9" y="13"/>
                    </a:cubicBezTo>
                    <a:cubicBezTo>
                      <a:pt x="183" y="13"/>
                      <a:pt x="183" y="13"/>
                      <a:pt x="183" y="13"/>
                    </a:cubicBezTo>
                    <a:cubicBezTo>
                      <a:pt x="188" y="13"/>
                      <a:pt x="192" y="9"/>
                      <a:pt x="192" y="4"/>
                    </a:cubicBezTo>
                    <a:cubicBezTo>
                      <a:pt x="192" y="1"/>
                      <a:pt x="192" y="1"/>
                      <a:pt x="192" y="1"/>
                    </a:cubicBezTo>
                    <a:cubicBezTo>
                      <a:pt x="192" y="1"/>
                      <a:pt x="192" y="1"/>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91">
                <a:extLst>
                  <a:ext uri="{FF2B5EF4-FFF2-40B4-BE49-F238E27FC236}">
                    <a16:creationId xmlns:a16="http://schemas.microsoft.com/office/drawing/2014/main" id="{52E71517-79E9-427F-9C14-AF09C217EC2B}"/>
                  </a:ext>
                </a:extLst>
              </p:cNvPr>
              <p:cNvSpPr>
                <a:spLocks noEditPoints="1"/>
              </p:cNvSpPr>
              <p:nvPr/>
            </p:nvSpPr>
            <p:spPr bwMode="auto">
              <a:xfrm>
                <a:off x="10741291" y="701568"/>
                <a:ext cx="356292" cy="191956"/>
              </a:xfrm>
              <a:custGeom>
                <a:avLst/>
                <a:gdLst>
                  <a:gd name="T0" fmla="*/ 0 w 130"/>
                  <a:gd name="T1" fmla="*/ 70 h 70"/>
                  <a:gd name="T2" fmla="*/ 130 w 130"/>
                  <a:gd name="T3" fmla="*/ 0 h 70"/>
                  <a:gd name="T4" fmla="*/ 40 w 130"/>
                  <a:gd name="T5" fmla="*/ 47 h 70"/>
                  <a:gd name="T6" fmla="*/ 34 w 130"/>
                  <a:gd name="T7" fmla="*/ 36 h 70"/>
                  <a:gd name="T8" fmla="*/ 31 w 130"/>
                  <a:gd name="T9" fmla="*/ 31 h 70"/>
                  <a:gd name="T10" fmla="*/ 27 w 130"/>
                  <a:gd name="T11" fmla="*/ 34 h 70"/>
                  <a:gd name="T12" fmla="*/ 22 w 130"/>
                  <a:gd name="T13" fmla="*/ 47 h 70"/>
                  <a:gd name="T14" fmla="*/ 27 w 130"/>
                  <a:gd name="T15" fmla="*/ 19 h 70"/>
                  <a:gd name="T16" fmla="*/ 28 w 130"/>
                  <a:gd name="T17" fmla="*/ 29 h 70"/>
                  <a:gd name="T18" fmla="*/ 33 w 130"/>
                  <a:gd name="T19" fmla="*/ 26 h 70"/>
                  <a:gd name="T20" fmla="*/ 38 w 130"/>
                  <a:gd name="T21" fmla="*/ 28 h 70"/>
                  <a:gd name="T22" fmla="*/ 40 w 130"/>
                  <a:gd name="T23" fmla="*/ 35 h 70"/>
                  <a:gd name="T24" fmla="*/ 56 w 130"/>
                  <a:gd name="T25" fmla="*/ 47 h 70"/>
                  <a:gd name="T26" fmla="*/ 49 w 130"/>
                  <a:gd name="T27" fmla="*/ 46 h 70"/>
                  <a:gd name="T28" fmla="*/ 48 w 130"/>
                  <a:gd name="T29" fmla="*/ 31 h 70"/>
                  <a:gd name="T30" fmla="*/ 45 w 130"/>
                  <a:gd name="T31" fmla="*/ 27 h 70"/>
                  <a:gd name="T32" fmla="*/ 48 w 130"/>
                  <a:gd name="T33" fmla="*/ 23 h 70"/>
                  <a:gd name="T34" fmla="*/ 53 w 130"/>
                  <a:gd name="T35" fmla="*/ 27 h 70"/>
                  <a:gd name="T36" fmla="*/ 58 w 130"/>
                  <a:gd name="T37" fmla="*/ 31 h 70"/>
                  <a:gd name="T38" fmla="*/ 53 w 130"/>
                  <a:gd name="T39" fmla="*/ 39 h 70"/>
                  <a:gd name="T40" fmla="*/ 55 w 130"/>
                  <a:gd name="T41" fmla="*/ 43 h 70"/>
                  <a:gd name="T42" fmla="*/ 58 w 130"/>
                  <a:gd name="T43" fmla="*/ 42 h 70"/>
                  <a:gd name="T44" fmla="*/ 56 w 130"/>
                  <a:gd name="T45" fmla="*/ 47 h 70"/>
                  <a:gd name="T46" fmla="*/ 87 w 130"/>
                  <a:gd name="T47" fmla="*/ 47 h 70"/>
                  <a:gd name="T48" fmla="*/ 86 w 130"/>
                  <a:gd name="T49" fmla="*/ 32 h 70"/>
                  <a:gd name="T50" fmla="*/ 82 w 130"/>
                  <a:gd name="T51" fmla="*/ 32 h 70"/>
                  <a:gd name="T52" fmla="*/ 81 w 130"/>
                  <a:gd name="T53" fmla="*/ 47 h 70"/>
                  <a:gd name="T54" fmla="*/ 75 w 130"/>
                  <a:gd name="T55" fmla="*/ 36 h 70"/>
                  <a:gd name="T56" fmla="*/ 73 w 130"/>
                  <a:gd name="T57" fmla="*/ 31 h 70"/>
                  <a:gd name="T58" fmla="*/ 69 w 130"/>
                  <a:gd name="T59" fmla="*/ 34 h 70"/>
                  <a:gd name="T60" fmla="*/ 64 w 130"/>
                  <a:gd name="T61" fmla="*/ 47 h 70"/>
                  <a:gd name="T62" fmla="*/ 68 w 130"/>
                  <a:gd name="T63" fmla="*/ 27 h 70"/>
                  <a:gd name="T64" fmla="*/ 69 w 130"/>
                  <a:gd name="T65" fmla="*/ 30 h 70"/>
                  <a:gd name="T66" fmla="*/ 75 w 130"/>
                  <a:gd name="T67" fmla="*/ 26 h 70"/>
                  <a:gd name="T68" fmla="*/ 80 w 130"/>
                  <a:gd name="T69" fmla="*/ 30 h 70"/>
                  <a:gd name="T70" fmla="*/ 86 w 130"/>
                  <a:gd name="T71" fmla="*/ 26 h 70"/>
                  <a:gd name="T72" fmla="*/ 90 w 130"/>
                  <a:gd name="T73" fmla="*/ 28 h 70"/>
                  <a:gd name="T74" fmla="*/ 92 w 130"/>
                  <a:gd name="T75" fmla="*/ 35 h 70"/>
                  <a:gd name="T76" fmla="*/ 107 w 130"/>
                  <a:gd name="T77" fmla="*/ 47 h 70"/>
                  <a:gd name="T78" fmla="*/ 101 w 130"/>
                  <a:gd name="T79" fmla="*/ 46 h 70"/>
                  <a:gd name="T80" fmla="*/ 99 w 130"/>
                  <a:gd name="T81" fmla="*/ 19 h 70"/>
                  <a:gd name="T82" fmla="*/ 105 w 130"/>
                  <a:gd name="T83" fmla="*/ 40 h 70"/>
                  <a:gd name="T84" fmla="*/ 106 w 130"/>
                  <a:gd name="T85" fmla="*/ 43 h 70"/>
                  <a:gd name="T86" fmla="*/ 108 w 130"/>
                  <a:gd name="T87" fmla="*/ 42 h 70"/>
                  <a:gd name="T88" fmla="*/ 107 w 130"/>
                  <a:gd name="T8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0">
                    <a:moveTo>
                      <a:pt x="0" y="0"/>
                    </a:moveTo>
                    <a:cubicBezTo>
                      <a:pt x="0" y="70"/>
                      <a:pt x="0" y="70"/>
                      <a:pt x="0" y="70"/>
                    </a:cubicBezTo>
                    <a:cubicBezTo>
                      <a:pt x="130" y="70"/>
                      <a:pt x="130" y="70"/>
                      <a:pt x="130" y="70"/>
                    </a:cubicBezTo>
                    <a:cubicBezTo>
                      <a:pt x="130" y="0"/>
                      <a:pt x="130" y="0"/>
                      <a:pt x="130" y="0"/>
                    </a:cubicBezTo>
                    <a:lnTo>
                      <a:pt x="0" y="0"/>
                    </a:lnTo>
                    <a:close/>
                    <a:moveTo>
                      <a:pt x="40" y="47"/>
                    </a:moveTo>
                    <a:cubicBezTo>
                      <a:pt x="34" y="47"/>
                      <a:pt x="34" y="47"/>
                      <a:pt x="34" y="47"/>
                    </a:cubicBezTo>
                    <a:cubicBezTo>
                      <a:pt x="34" y="36"/>
                      <a:pt x="34" y="36"/>
                      <a:pt x="34" y="36"/>
                    </a:cubicBezTo>
                    <a:cubicBezTo>
                      <a:pt x="34" y="34"/>
                      <a:pt x="34" y="33"/>
                      <a:pt x="34" y="32"/>
                    </a:cubicBezTo>
                    <a:cubicBezTo>
                      <a:pt x="33" y="31"/>
                      <a:pt x="32" y="31"/>
                      <a:pt x="31" y="31"/>
                    </a:cubicBezTo>
                    <a:cubicBezTo>
                      <a:pt x="30" y="31"/>
                      <a:pt x="30" y="31"/>
                      <a:pt x="29" y="32"/>
                    </a:cubicBezTo>
                    <a:cubicBezTo>
                      <a:pt x="28" y="32"/>
                      <a:pt x="28" y="33"/>
                      <a:pt x="27" y="34"/>
                    </a:cubicBezTo>
                    <a:cubicBezTo>
                      <a:pt x="27" y="47"/>
                      <a:pt x="27" y="47"/>
                      <a:pt x="27" y="47"/>
                    </a:cubicBezTo>
                    <a:cubicBezTo>
                      <a:pt x="22" y="47"/>
                      <a:pt x="22" y="47"/>
                      <a:pt x="22" y="47"/>
                    </a:cubicBezTo>
                    <a:cubicBezTo>
                      <a:pt x="22" y="19"/>
                      <a:pt x="22" y="19"/>
                      <a:pt x="22" y="19"/>
                    </a:cubicBezTo>
                    <a:cubicBezTo>
                      <a:pt x="27" y="19"/>
                      <a:pt x="27" y="19"/>
                      <a:pt x="27" y="19"/>
                    </a:cubicBezTo>
                    <a:cubicBezTo>
                      <a:pt x="27" y="29"/>
                      <a:pt x="27" y="29"/>
                      <a:pt x="27" y="29"/>
                    </a:cubicBezTo>
                    <a:cubicBezTo>
                      <a:pt x="28" y="29"/>
                      <a:pt x="28" y="29"/>
                      <a:pt x="28" y="29"/>
                    </a:cubicBezTo>
                    <a:cubicBezTo>
                      <a:pt x="28" y="28"/>
                      <a:pt x="29" y="28"/>
                      <a:pt x="30" y="27"/>
                    </a:cubicBezTo>
                    <a:cubicBezTo>
                      <a:pt x="31" y="27"/>
                      <a:pt x="32" y="26"/>
                      <a:pt x="33" y="26"/>
                    </a:cubicBezTo>
                    <a:cubicBezTo>
                      <a:pt x="35" y="26"/>
                      <a:pt x="35" y="27"/>
                      <a:pt x="36" y="27"/>
                    </a:cubicBezTo>
                    <a:cubicBezTo>
                      <a:pt x="37" y="27"/>
                      <a:pt x="38" y="27"/>
                      <a:pt x="38" y="28"/>
                    </a:cubicBezTo>
                    <a:cubicBezTo>
                      <a:pt x="39" y="29"/>
                      <a:pt x="39" y="30"/>
                      <a:pt x="39" y="31"/>
                    </a:cubicBezTo>
                    <a:cubicBezTo>
                      <a:pt x="40" y="32"/>
                      <a:pt x="40" y="33"/>
                      <a:pt x="40" y="35"/>
                    </a:cubicBezTo>
                    <a:lnTo>
                      <a:pt x="40" y="47"/>
                    </a:lnTo>
                    <a:close/>
                    <a:moveTo>
                      <a:pt x="56" y="47"/>
                    </a:moveTo>
                    <a:cubicBezTo>
                      <a:pt x="55" y="47"/>
                      <a:pt x="54" y="48"/>
                      <a:pt x="53" y="48"/>
                    </a:cubicBezTo>
                    <a:cubicBezTo>
                      <a:pt x="51" y="48"/>
                      <a:pt x="50" y="47"/>
                      <a:pt x="49" y="46"/>
                    </a:cubicBezTo>
                    <a:cubicBezTo>
                      <a:pt x="48" y="45"/>
                      <a:pt x="48" y="44"/>
                      <a:pt x="48" y="41"/>
                    </a:cubicBezTo>
                    <a:cubicBezTo>
                      <a:pt x="48" y="31"/>
                      <a:pt x="48" y="31"/>
                      <a:pt x="48" y="31"/>
                    </a:cubicBezTo>
                    <a:cubicBezTo>
                      <a:pt x="45" y="31"/>
                      <a:pt x="45" y="31"/>
                      <a:pt x="45" y="31"/>
                    </a:cubicBezTo>
                    <a:cubicBezTo>
                      <a:pt x="45" y="27"/>
                      <a:pt x="45" y="27"/>
                      <a:pt x="45" y="27"/>
                    </a:cubicBezTo>
                    <a:cubicBezTo>
                      <a:pt x="48" y="27"/>
                      <a:pt x="48" y="27"/>
                      <a:pt x="48" y="27"/>
                    </a:cubicBezTo>
                    <a:cubicBezTo>
                      <a:pt x="48" y="23"/>
                      <a:pt x="48" y="23"/>
                      <a:pt x="48" y="23"/>
                    </a:cubicBezTo>
                    <a:cubicBezTo>
                      <a:pt x="53" y="22"/>
                      <a:pt x="53" y="22"/>
                      <a:pt x="53" y="22"/>
                    </a:cubicBezTo>
                    <a:cubicBezTo>
                      <a:pt x="53" y="27"/>
                      <a:pt x="53" y="27"/>
                      <a:pt x="53" y="27"/>
                    </a:cubicBezTo>
                    <a:cubicBezTo>
                      <a:pt x="58" y="27"/>
                      <a:pt x="58" y="27"/>
                      <a:pt x="58" y="27"/>
                    </a:cubicBezTo>
                    <a:cubicBezTo>
                      <a:pt x="58" y="31"/>
                      <a:pt x="58" y="31"/>
                      <a:pt x="58" y="31"/>
                    </a:cubicBezTo>
                    <a:cubicBezTo>
                      <a:pt x="53" y="31"/>
                      <a:pt x="53" y="31"/>
                      <a:pt x="53" y="31"/>
                    </a:cubicBezTo>
                    <a:cubicBezTo>
                      <a:pt x="53" y="39"/>
                      <a:pt x="53" y="39"/>
                      <a:pt x="53" y="39"/>
                    </a:cubicBezTo>
                    <a:cubicBezTo>
                      <a:pt x="53" y="40"/>
                      <a:pt x="53" y="41"/>
                      <a:pt x="53" y="42"/>
                    </a:cubicBezTo>
                    <a:cubicBezTo>
                      <a:pt x="54" y="43"/>
                      <a:pt x="54" y="43"/>
                      <a:pt x="55" y="43"/>
                    </a:cubicBezTo>
                    <a:cubicBezTo>
                      <a:pt x="55" y="43"/>
                      <a:pt x="56" y="43"/>
                      <a:pt x="56" y="43"/>
                    </a:cubicBezTo>
                    <a:cubicBezTo>
                      <a:pt x="57" y="43"/>
                      <a:pt x="57" y="42"/>
                      <a:pt x="58" y="42"/>
                    </a:cubicBezTo>
                    <a:cubicBezTo>
                      <a:pt x="58" y="46"/>
                      <a:pt x="58" y="46"/>
                      <a:pt x="58" y="46"/>
                    </a:cubicBezTo>
                    <a:cubicBezTo>
                      <a:pt x="58" y="47"/>
                      <a:pt x="57" y="47"/>
                      <a:pt x="56" y="47"/>
                    </a:cubicBezTo>
                    <a:close/>
                    <a:moveTo>
                      <a:pt x="92" y="47"/>
                    </a:moveTo>
                    <a:cubicBezTo>
                      <a:pt x="87" y="47"/>
                      <a:pt x="87" y="47"/>
                      <a:pt x="87" y="47"/>
                    </a:cubicBezTo>
                    <a:cubicBezTo>
                      <a:pt x="87" y="36"/>
                      <a:pt x="87" y="36"/>
                      <a:pt x="87" y="36"/>
                    </a:cubicBezTo>
                    <a:cubicBezTo>
                      <a:pt x="87" y="34"/>
                      <a:pt x="87" y="33"/>
                      <a:pt x="86" y="32"/>
                    </a:cubicBezTo>
                    <a:cubicBezTo>
                      <a:pt x="86" y="31"/>
                      <a:pt x="85" y="31"/>
                      <a:pt x="84" y="31"/>
                    </a:cubicBezTo>
                    <a:cubicBezTo>
                      <a:pt x="83" y="31"/>
                      <a:pt x="82" y="31"/>
                      <a:pt x="82" y="32"/>
                    </a:cubicBezTo>
                    <a:cubicBezTo>
                      <a:pt x="81" y="32"/>
                      <a:pt x="81" y="33"/>
                      <a:pt x="81" y="34"/>
                    </a:cubicBezTo>
                    <a:cubicBezTo>
                      <a:pt x="81" y="47"/>
                      <a:pt x="81" y="47"/>
                      <a:pt x="81" y="47"/>
                    </a:cubicBezTo>
                    <a:cubicBezTo>
                      <a:pt x="75" y="47"/>
                      <a:pt x="75" y="47"/>
                      <a:pt x="75" y="47"/>
                    </a:cubicBezTo>
                    <a:cubicBezTo>
                      <a:pt x="75" y="36"/>
                      <a:pt x="75" y="36"/>
                      <a:pt x="75" y="36"/>
                    </a:cubicBezTo>
                    <a:cubicBezTo>
                      <a:pt x="75" y="34"/>
                      <a:pt x="75" y="33"/>
                      <a:pt x="75" y="32"/>
                    </a:cubicBezTo>
                    <a:cubicBezTo>
                      <a:pt x="74" y="31"/>
                      <a:pt x="74" y="31"/>
                      <a:pt x="73" y="31"/>
                    </a:cubicBezTo>
                    <a:cubicBezTo>
                      <a:pt x="72" y="31"/>
                      <a:pt x="71" y="31"/>
                      <a:pt x="70" y="32"/>
                    </a:cubicBezTo>
                    <a:cubicBezTo>
                      <a:pt x="70" y="32"/>
                      <a:pt x="69" y="33"/>
                      <a:pt x="69" y="34"/>
                    </a:cubicBezTo>
                    <a:cubicBezTo>
                      <a:pt x="69" y="47"/>
                      <a:pt x="69" y="47"/>
                      <a:pt x="69" y="47"/>
                    </a:cubicBezTo>
                    <a:cubicBezTo>
                      <a:pt x="64" y="47"/>
                      <a:pt x="64" y="47"/>
                      <a:pt x="64" y="47"/>
                    </a:cubicBezTo>
                    <a:cubicBezTo>
                      <a:pt x="64" y="27"/>
                      <a:pt x="64" y="27"/>
                      <a:pt x="64" y="27"/>
                    </a:cubicBezTo>
                    <a:cubicBezTo>
                      <a:pt x="68" y="27"/>
                      <a:pt x="68" y="27"/>
                      <a:pt x="68" y="27"/>
                    </a:cubicBezTo>
                    <a:cubicBezTo>
                      <a:pt x="69" y="30"/>
                      <a:pt x="69" y="30"/>
                      <a:pt x="69" y="30"/>
                    </a:cubicBezTo>
                    <a:cubicBezTo>
                      <a:pt x="69" y="30"/>
                      <a:pt x="69" y="30"/>
                      <a:pt x="69" y="30"/>
                    </a:cubicBezTo>
                    <a:cubicBezTo>
                      <a:pt x="69" y="29"/>
                      <a:pt x="70" y="28"/>
                      <a:pt x="71" y="27"/>
                    </a:cubicBezTo>
                    <a:cubicBezTo>
                      <a:pt x="72" y="27"/>
                      <a:pt x="73" y="26"/>
                      <a:pt x="75" y="26"/>
                    </a:cubicBezTo>
                    <a:cubicBezTo>
                      <a:pt x="76" y="26"/>
                      <a:pt x="77" y="27"/>
                      <a:pt x="78" y="27"/>
                    </a:cubicBezTo>
                    <a:cubicBezTo>
                      <a:pt x="79" y="28"/>
                      <a:pt x="79" y="29"/>
                      <a:pt x="80" y="30"/>
                    </a:cubicBezTo>
                    <a:cubicBezTo>
                      <a:pt x="80" y="29"/>
                      <a:pt x="81" y="28"/>
                      <a:pt x="82" y="27"/>
                    </a:cubicBezTo>
                    <a:cubicBezTo>
                      <a:pt x="83" y="27"/>
                      <a:pt x="84" y="26"/>
                      <a:pt x="86" y="26"/>
                    </a:cubicBezTo>
                    <a:cubicBezTo>
                      <a:pt x="87" y="26"/>
                      <a:pt x="88" y="27"/>
                      <a:pt x="89" y="27"/>
                    </a:cubicBezTo>
                    <a:cubicBezTo>
                      <a:pt x="89" y="27"/>
                      <a:pt x="90" y="28"/>
                      <a:pt x="90" y="28"/>
                    </a:cubicBezTo>
                    <a:cubicBezTo>
                      <a:pt x="91" y="29"/>
                      <a:pt x="91" y="30"/>
                      <a:pt x="92" y="31"/>
                    </a:cubicBezTo>
                    <a:cubicBezTo>
                      <a:pt x="92" y="32"/>
                      <a:pt x="92" y="33"/>
                      <a:pt x="92" y="35"/>
                    </a:cubicBezTo>
                    <a:lnTo>
                      <a:pt x="92" y="47"/>
                    </a:lnTo>
                    <a:close/>
                    <a:moveTo>
                      <a:pt x="107" y="47"/>
                    </a:moveTo>
                    <a:cubicBezTo>
                      <a:pt x="106" y="47"/>
                      <a:pt x="105" y="48"/>
                      <a:pt x="104" y="48"/>
                    </a:cubicBezTo>
                    <a:cubicBezTo>
                      <a:pt x="102" y="48"/>
                      <a:pt x="101" y="47"/>
                      <a:pt x="101" y="46"/>
                    </a:cubicBezTo>
                    <a:cubicBezTo>
                      <a:pt x="100" y="46"/>
                      <a:pt x="99" y="45"/>
                      <a:pt x="99" y="43"/>
                    </a:cubicBezTo>
                    <a:cubicBezTo>
                      <a:pt x="99" y="19"/>
                      <a:pt x="99" y="19"/>
                      <a:pt x="99" y="19"/>
                    </a:cubicBezTo>
                    <a:cubicBezTo>
                      <a:pt x="105" y="19"/>
                      <a:pt x="105" y="19"/>
                      <a:pt x="105" y="19"/>
                    </a:cubicBezTo>
                    <a:cubicBezTo>
                      <a:pt x="105" y="40"/>
                      <a:pt x="105" y="40"/>
                      <a:pt x="105" y="40"/>
                    </a:cubicBezTo>
                    <a:cubicBezTo>
                      <a:pt x="105" y="41"/>
                      <a:pt x="105" y="42"/>
                      <a:pt x="105" y="42"/>
                    </a:cubicBezTo>
                    <a:cubicBezTo>
                      <a:pt x="105" y="43"/>
                      <a:pt x="106" y="43"/>
                      <a:pt x="106" y="43"/>
                    </a:cubicBezTo>
                    <a:cubicBezTo>
                      <a:pt x="106" y="43"/>
                      <a:pt x="107" y="43"/>
                      <a:pt x="107" y="43"/>
                    </a:cubicBezTo>
                    <a:cubicBezTo>
                      <a:pt x="107" y="43"/>
                      <a:pt x="108" y="43"/>
                      <a:pt x="108" y="42"/>
                    </a:cubicBezTo>
                    <a:cubicBezTo>
                      <a:pt x="109" y="47"/>
                      <a:pt x="109" y="47"/>
                      <a:pt x="109" y="47"/>
                    </a:cubicBezTo>
                    <a:cubicBezTo>
                      <a:pt x="108" y="47"/>
                      <a:pt x="108" y="47"/>
                      <a:pt x="10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5" name="组合 4">
            <a:extLst>
              <a:ext uri="{FF2B5EF4-FFF2-40B4-BE49-F238E27FC236}">
                <a16:creationId xmlns:a16="http://schemas.microsoft.com/office/drawing/2014/main" id="{79DA2EC8-7E3C-4303-AB1C-B45BEF5C8080}"/>
              </a:ext>
            </a:extLst>
          </p:cNvPr>
          <p:cNvGrpSpPr/>
          <p:nvPr/>
        </p:nvGrpSpPr>
        <p:grpSpPr>
          <a:xfrm>
            <a:off x="993071" y="1081695"/>
            <a:ext cx="10251913" cy="5545743"/>
            <a:chOff x="993071" y="1081695"/>
            <a:chExt cx="10251913" cy="5545743"/>
          </a:xfrm>
        </p:grpSpPr>
        <p:sp>
          <p:nvSpPr>
            <p:cNvPr id="13" name="矩形 12">
              <a:extLst>
                <a:ext uri="{FF2B5EF4-FFF2-40B4-BE49-F238E27FC236}">
                  <a16:creationId xmlns:a16="http://schemas.microsoft.com/office/drawing/2014/main" id="{460EB623-760A-4994-95CB-5ECC40DCBACE}"/>
                </a:ext>
              </a:extLst>
            </p:cNvPr>
            <p:cNvSpPr/>
            <p:nvPr/>
          </p:nvSpPr>
          <p:spPr>
            <a:xfrm>
              <a:off x="6040557" y="4319114"/>
              <a:ext cx="3025961" cy="2308324"/>
            </a:xfrm>
            <a:prstGeom prst="rect">
              <a:avLst/>
            </a:prstGeom>
          </p:spPr>
          <p:txBody>
            <a:bodyPr wrap="square">
              <a:spAutoFit/>
            </a:bodyPr>
            <a:lstStyle/>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print('deco1 begin')</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print('deco2 begin')</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print('</a:t>
              </a:r>
              <a:r>
                <a:rPr lang="en-US" altLang="zh-CN" sz="2400" dirty="0" err="1">
                  <a:solidFill>
                    <a:schemeClr val="tx1">
                      <a:lumMod val="85000"/>
                      <a:lumOff val="15000"/>
                    </a:schemeClr>
                  </a:solidFill>
                  <a:latin typeface="+mj-lt"/>
                  <a:ea typeface="微软雅黑" panose="020B0503020204020204" pitchFamily="34" charset="-122"/>
                </a:rPr>
                <a:t>a+b+c</a:t>
              </a:r>
              <a:r>
                <a:rPr lang="en-US" altLang="zh-CN" sz="2400" dirty="0">
                  <a:solidFill>
                    <a:schemeClr val="tx1">
                      <a:lumMod val="85000"/>
                      <a:lumOff val="15000"/>
                    </a:schemeClr>
                  </a:solidFill>
                  <a:latin typeface="+mj-lt"/>
                  <a:ea typeface="微软雅黑" panose="020B0503020204020204" pitchFamily="34" charset="-122"/>
                </a:rPr>
                <a:t>=',</a:t>
              </a:r>
              <a:r>
                <a:rPr lang="en-US" altLang="zh-CN" sz="2400" dirty="0" err="1">
                  <a:solidFill>
                    <a:schemeClr val="tx1">
                      <a:lumMod val="85000"/>
                      <a:lumOff val="15000"/>
                    </a:schemeClr>
                  </a:solidFill>
                  <a:latin typeface="+mj-lt"/>
                  <a:ea typeface="微软雅黑" panose="020B0503020204020204" pitchFamily="34" charset="-122"/>
                </a:rPr>
                <a:t>a+b+c</a:t>
              </a:r>
              <a:r>
                <a:rPr lang="en-US" altLang="zh-CN" sz="2400" dirty="0">
                  <a:solidFill>
                    <a:schemeClr val="tx1">
                      <a:lumMod val="85000"/>
                      <a:lumOff val="15000"/>
                    </a:schemeClr>
                  </a:solidFill>
                  <a:latin typeface="+mj-lt"/>
                  <a:ea typeface="微软雅黑" panose="020B0503020204020204" pitchFamily="34" charset="-122"/>
                </a:rPr>
                <a:t>)</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print('deco2 end</a:t>
              </a:r>
              <a:r>
                <a:rPr lang="en-US" altLang="zh-CN" sz="2400" dirty="0">
                  <a:solidFill>
                    <a:schemeClr val="tx1">
                      <a:lumMod val="85000"/>
                      <a:lumOff val="15000"/>
                    </a:schemeClr>
                  </a:solidFill>
                  <a:ea typeface="微软雅黑" panose="020B0503020204020204" pitchFamily="34" charset="-122"/>
                </a:rPr>
                <a:t>'</a:t>
              </a:r>
              <a:r>
                <a:rPr lang="en-US" altLang="zh-CN" sz="2400" dirty="0">
                  <a:solidFill>
                    <a:schemeClr val="tx1">
                      <a:lumMod val="85000"/>
                      <a:lumOff val="15000"/>
                    </a:schemeClr>
                  </a:solidFill>
                  <a:latin typeface="+mj-lt"/>
                  <a:ea typeface="微软雅黑" panose="020B0503020204020204" pitchFamily="34" charset="-122"/>
                </a:rPr>
                <a:t>)</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print('deco1 end')</a:t>
              </a:r>
            </a:p>
          </p:txBody>
        </p:sp>
        <p:grpSp>
          <p:nvGrpSpPr>
            <p:cNvPr id="4" name="组合 3">
              <a:extLst>
                <a:ext uri="{FF2B5EF4-FFF2-40B4-BE49-F238E27FC236}">
                  <a16:creationId xmlns:a16="http://schemas.microsoft.com/office/drawing/2014/main" id="{15BF2AEB-2E88-40BA-BF61-DD6251BE7F70}"/>
                </a:ext>
              </a:extLst>
            </p:cNvPr>
            <p:cNvGrpSpPr/>
            <p:nvPr/>
          </p:nvGrpSpPr>
          <p:grpSpPr>
            <a:xfrm>
              <a:off x="993071" y="1081695"/>
              <a:ext cx="10251913" cy="5434596"/>
              <a:chOff x="993071" y="1081695"/>
              <a:chExt cx="10251913" cy="5434596"/>
            </a:xfrm>
          </p:grpSpPr>
          <p:sp>
            <p:nvSpPr>
              <p:cNvPr id="3" name="矩形 2">
                <a:extLst>
                  <a:ext uri="{FF2B5EF4-FFF2-40B4-BE49-F238E27FC236}">
                    <a16:creationId xmlns:a16="http://schemas.microsoft.com/office/drawing/2014/main" id="{CD352A36-0FAB-466D-AED1-E2DB2EF0AC31}"/>
                  </a:ext>
                </a:extLst>
              </p:cNvPr>
              <p:cNvSpPr/>
              <p:nvPr/>
            </p:nvSpPr>
            <p:spPr>
              <a:xfrm>
                <a:off x="993071" y="1081695"/>
                <a:ext cx="4854136" cy="4486549"/>
              </a:xfrm>
              <a:prstGeom prst="rect">
                <a:avLst/>
              </a:prstGeom>
            </p:spPr>
            <p:txBody>
              <a:bodyPr wrap="square">
                <a:spAutoFit/>
              </a:bodyPr>
              <a:lstStyle/>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13	@deco1</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14	def f1(</a:t>
                </a:r>
                <a:r>
                  <a:rPr lang="en-US" altLang="zh-CN" sz="2400" dirty="0" err="1">
                    <a:solidFill>
                      <a:schemeClr val="tx1">
                        <a:lumMod val="85000"/>
                        <a:lumOff val="15000"/>
                      </a:schemeClr>
                    </a:solidFill>
                    <a:latin typeface="+mj-lt"/>
                    <a:ea typeface="微软雅黑" panose="020B0503020204020204" pitchFamily="34" charset="-122"/>
                  </a:rPr>
                  <a:t>a,b</a:t>
                </a: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定义函数</a:t>
                </a:r>
                <a:r>
                  <a:rPr lang="en-US" altLang="zh-CN" sz="2400" dirty="0">
                    <a:solidFill>
                      <a:schemeClr val="tx1">
                        <a:lumMod val="85000"/>
                        <a:lumOff val="15000"/>
                      </a:schemeClr>
                    </a:solidFill>
                    <a:latin typeface="+mj-lt"/>
                    <a:ea typeface="微软雅黑" panose="020B0503020204020204" pitchFamily="34" charset="-122"/>
                  </a:rPr>
                  <a:t>f1</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15	    print('</a:t>
                </a:r>
                <a:r>
                  <a:rPr lang="en-US" altLang="zh-CN" sz="2400" dirty="0" err="1">
                    <a:solidFill>
                      <a:schemeClr val="tx1">
                        <a:lumMod val="85000"/>
                        <a:lumOff val="15000"/>
                      </a:schemeClr>
                    </a:solidFill>
                    <a:latin typeface="+mj-lt"/>
                    <a:ea typeface="微软雅黑" panose="020B0503020204020204" pitchFamily="34" charset="-122"/>
                  </a:rPr>
                  <a:t>a+b</a:t>
                </a:r>
                <a:r>
                  <a:rPr lang="en-US" altLang="zh-CN" sz="2400" dirty="0">
                    <a:solidFill>
                      <a:schemeClr val="tx1">
                        <a:lumMod val="85000"/>
                        <a:lumOff val="15000"/>
                      </a:schemeClr>
                    </a:solidFill>
                    <a:latin typeface="+mj-lt"/>
                    <a:ea typeface="微软雅黑" panose="020B0503020204020204" pitchFamily="34" charset="-122"/>
                  </a:rPr>
                  <a:t>=',</a:t>
                </a:r>
                <a:r>
                  <a:rPr lang="en-US" altLang="zh-CN" sz="2400" dirty="0" err="1">
                    <a:solidFill>
                      <a:schemeClr val="tx1">
                        <a:lumMod val="85000"/>
                        <a:lumOff val="15000"/>
                      </a:schemeClr>
                    </a:solidFill>
                    <a:latin typeface="+mj-lt"/>
                    <a:ea typeface="微软雅黑" panose="020B0503020204020204" pitchFamily="34" charset="-122"/>
                  </a:rPr>
                  <a:t>a+b</a:t>
                </a:r>
                <a:r>
                  <a:rPr lang="en-US" altLang="zh-CN" sz="2400" dirty="0">
                    <a:solidFill>
                      <a:schemeClr val="tx1">
                        <a:lumMod val="85000"/>
                        <a:lumOff val="15000"/>
                      </a:schemeClr>
                    </a:solidFill>
                    <a:latin typeface="+mj-lt"/>
                    <a:ea typeface="微软雅黑" panose="020B0503020204020204" pitchFamily="34" charset="-122"/>
                  </a:rPr>
                  <a:t>)</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16	@deco1</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17	@deco2</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18	def f2(</a:t>
                </a:r>
                <a:r>
                  <a:rPr lang="en-US" altLang="zh-CN" sz="2400" dirty="0" err="1">
                    <a:solidFill>
                      <a:schemeClr val="tx1">
                        <a:lumMod val="85000"/>
                        <a:lumOff val="15000"/>
                      </a:schemeClr>
                    </a:solidFill>
                    <a:latin typeface="+mj-lt"/>
                    <a:ea typeface="微软雅黑" panose="020B0503020204020204" pitchFamily="34" charset="-122"/>
                  </a:rPr>
                  <a:t>a,b,c</a:t>
                </a: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定义函数</a:t>
                </a:r>
                <a:r>
                  <a:rPr lang="en-US" altLang="zh-CN" sz="2400" dirty="0">
                    <a:solidFill>
                      <a:schemeClr val="tx1">
                        <a:lumMod val="85000"/>
                        <a:lumOff val="15000"/>
                      </a:schemeClr>
                    </a:solidFill>
                    <a:latin typeface="+mj-lt"/>
                    <a:ea typeface="微软雅黑" panose="020B0503020204020204" pitchFamily="34" charset="-122"/>
                  </a:rPr>
                  <a:t>f2</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19	    print('</a:t>
                </a:r>
                <a:r>
                  <a:rPr lang="en-US" altLang="zh-CN" sz="2400" dirty="0" err="1">
                    <a:solidFill>
                      <a:schemeClr val="tx1">
                        <a:lumMod val="85000"/>
                        <a:lumOff val="15000"/>
                      </a:schemeClr>
                    </a:solidFill>
                    <a:latin typeface="+mj-lt"/>
                    <a:ea typeface="微软雅黑" panose="020B0503020204020204" pitchFamily="34" charset="-122"/>
                  </a:rPr>
                  <a:t>a+b+c</a:t>
                </a:r>
                <a:r>
                  <a:rPr lang="en-US" altLang="zh-CN" sz="2400" dirty="0">
                    <a:solidFill>
                      <a:schemeClr val="tx1">
                        <a:lumMod val="85000"/>
                        <a:lumOff val="15000"/>
                      </a:schemeClr>
                    </a:solidFill>
                    <a:latin typeface="+mj-lt"/>
                    <a:ea typeface="微软雅黑" panose="020B0503020204020204" pitchFamily="34" charset="-122"/>
                  </a:rPr>
                  <a:t>=',</a:t>
                </a:r>
                <a:r>
                  <a:rPr lang="en-US" altLang="zh-CN" sz="2400" dirty="0" err="1">
                    <a:solidFill>
                      <a:schemeClr val="tx1">
                        <a:lumMod val="85000"/>
                        <a:lumOff val="15000"/>
                      </a:schemeClr>
                    </a:solidFill>
                    <a:latin typeface="+mj-lt"/>
                    <a:ea typeface="微软雅黑" panose="020B0503020204020204" pitchFamily="34" charset="-122"/>
                  </a:rPr>
                  <a:t>a+b+c</a:t>
                </a:r>
                <a:r>
                  <a:rPr lang="en-US" altLang="zh-CN" sz="2400" dirty="0">
                    <a:solidFill>
                      <a:schemeClr val="tx1">
                        <a:lumMod val="85000"/>
                        <a:lumOff val="15000"/>
                      </a:schemeClr>
                    </a:solidFill>
                    <a:latin typeface="+mj-lt"/>
                    <a:ea typeface="微软雅黑" panose="020B0503020204020204" pitchFamily="34" charset="-122"/>
                  </a:rPr>
                  <a:t>)</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20	if __name__=='__main__':</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21	    f1(3,5) #</a:t>
                </a:r>
                <a:r>
                  <a:rPr lang="zh-CN" altLang="en-US" sz="2400" dirty="0">
                    <a:solidFill>
                      <a:schemeClr val="tx1">
                        <a:lumMod val="85000"/>
                        <a:lumOff val="15000"/>
                      </a:schemeClr>
                    </a:solidFill>
                    <a:latin typeface="+mj-lt"/>
                    <a:ea typeface="微软雅黑" panose="020B0503020204020204" pitchFamily="34" charset="-122"/>
                  </a:rPr>
                  <a:t>调用</a:t>
                </a:r>
                <a:r>
                  <a:rPr lang="en-US" altLang="zh-CN" sz="2400" dirty="0">
                    <a:solidFill>
                      <a:schemeClr val="tx1">
                        <a:lumMod val="85000"/>
                        <a:lumOff val="15000"/>
                      </a:schemeClr>
                    </a:solidFill>
                    <a:latin typeface="+mj-lt"/>
                    <a:ea typeface="微软雅黑" panose="020B0503020204020204" pitchFamily="34" charset="-122"/>
                  </a:rPr>
                  <a:t>f1</a:t>
                </a:r>
                <a:r>
                  <a:rPr lang="zh-CN" altLang="en-US" sz="2400" dirty="0">
                    <a:solidFill>
                      <a:schemeClr val="tx1">
                        <a:lumMod val="85000"/>
                        <a:lumOff val="15000"/>
                      </a:schemeClr>
                    </a:solidFill>
                    <a:latin typeface="+mj-lt"/>
                    <a:ea typeface="微软雅黑" panose="020B0503020204020204" pitchFamily="34" charset="-122"/>
                  </a:rPr>
                  <a:t>函数</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22	    f2(1,3,5) #</a:t>
                </a:r>
                <a:r>
                  <a:rPr lang="zh-CN" altLang="en-US" sz="2400" dirty="0">
                    <a:solidFill>
                      <a:schemeClr val="tx1">
                        <a:lumMod val="85000"/>
                        <a:lumOff val="15000"/>
                      </a:schemeClr>
                    </a:solidFill>
                    <a:latin typeface="+mj-lt"/>
                    <a:ea typeface="微软雅黑" panose="020B0503020204020204" pitchFamily="34" charset="-122"/>
                  </a:rPr>
                  <a:t>调用</a:t>
                </a:r>
                <a:r>
                  <a:rPr lang="en-US" altLang="zh-CN" sz="2400" dirty="0">
                    <a:solidFill>
                      <a:schemeClr val="tx1">
                        <a:lumMod val="85000"/>
                        <a:lumOff val="15000"/>
                      </a:schemeClr>
                    </a:solidFill>
                    <a:latin typeface="+mj-lt"/>
                    <a:ea typeface="微软雅黑" panose="020B0503020204020204" pitchFamily="34" charset="-122"/>
                  </a:rPr>
                  <a:t>f2</a:t>
                </a:r>
                <a:r>
                  <a:rPr lang="zh-CN" altLang="en-US" sz="2400" dirty="0">
                    <a:solidFill>
                      <a:schemeClr val="tx1">
                        <a:lumMod val="85000"/>
                        <a:lumOff val="15000"/>
                      </a:schemeClr>
                    </a:solidFill>
                    <a:latin typeface="+mj-lt"/>
                    <a:ea typeface="微软雅黑" panose="020B0503020204020204" pitchFamily="34" charset="-122"/>
                  </a:rPr>
                  <a:t>函数</a:t>
                </a:r>
                <a:endParaRPr lang="en-US" altLang="zh-CN" sz="2400" dirty="0">
                  <a:solidFill>
                    <a:schemeClr val="tx1">
                      <a:lumMod val="85000"/>
                      <a:lumOff val="15000"/>
                    </a:schemeClr>
                  </a:solidFill>
                  <a:latin typeface="+mj-lt"/>
                  <a:ea typeface="微软雅黑" panose="020B0503020204020204" pitchFamily="34" charset="-122"/>
                </a:endParaRPr>
              </a:p>
            </p:txBody>
          </p:sp>
          <p:sp>
            <p:nvSpPr>
              <p:cNvPr id="12" name="矩形 11">
                <a:extLst>
                  <a:ext uri="{FF2B5EF4-FFF2-40B4-BE49-F238E27FC236}">
                    <a16:creationId xmlns:a16="http://schemas.microsoft.com/office/drawing/2014/main" id="{48E0396D-4617-46C3-9BE7-500688CB9ECE}"/>
                  </a:ext>
                </a:extLst>
              </p:cNvPr>
              <p:cNvSpPr/>
              <p:nvPr/>
            </p:nvSpPr>
            <p:spPr>
              <a:xfrm>
                <a:off x="6040556" y="2776001"/>
                <a:ext cx="3025961" cy="1421928"/>
              </a:xfrm>
              <a:prstGeom prst="rect">
                <a:avLst/>
              </a:prstGeom>
            </p:spPr>
            <p:txBody>
              <a:bodyPr wrap="square">
                <a:spAutoFit/>
              </a:bodyPr>
              <a:lstStyle/>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print('deco1 begin')</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print('</a:t>
                </a:r>
                <a:r>
                  <a:rPr lang="en-US" altLang="zh-CN" sz="2400" dirty="0" err="1">
                    <a:solidFill>
                      <a:schemeClr val="tx1">
                        <a:lumMod val="85000"/>
                        <a:lumOff val="15000"/>
                      </a:schemeClr>
                    </a:solidFill>
                    <a:latin typeface="+mj-lt"/>
                    <a:ea typeface="微软雅黑" panose="020B0503020204020204" pitchFamily="34" charset="-122"/>
                  </a:rPr>
                  <a:t>a+b</a:t>
                </a:r>
                <a:r>
                  <a:rPr lang="en-US" altLang="zh-CN" sz="2400" dirty="0">
                    <a:solidFill>
                      <a:schemeClr val="tx1">
                        <a:lumMod val="85000"/>
                        <a:lumOff val="15000"/>
                      </a:schemeClr>
                    </a:solidFill>
                    <a:latin typeface="+mj-lt"/>
                    <a:ea typeface="微软雅黑" panose="020B0503020204020204" pitchFamily="34" charset="-122"/>
                  </a:rPr>
                  <a:t>=',</a:t>
                </a:r>
                <a:r>
                  <a:rPr lang="en-US" altLang="zh-CN" sz="2400" dirty="0" err="1">
                    <a:solidFill>
                      <a:schemeClr val="tx1">
                        <a:lumMod val="85000"/>
                        <a:lumOff val="15000"/>
                      </a:schemeClr>
                    </a:solidFill>
                    <a:latin typeface="+mj-lt"/>
                    <a:ea typeface="微软雅黑" panose="020B0503020204020204" pitchFamily="34" charset="-122"/>
                  </a:rPr>
                  <a:t>a+b</a:t>
                </a:r>
                <a:r>
                  <a:rPr lang="en-US" altLang="zh-CN" sz="2400" dirty="0">
                    <a:solidFill>
                      <a:schemeClr val="tx1">
                        <a:lumMod val="85000"/>
                        <a:lumOff val="15000"/>
                      </a:schemeClr>
                    </a:solidFill>
                    <a:latin typeface="+mj-lt"/>
                    <a:ea typeface="微软雅黑" panose="020B0503020204020204" pitchFamily="34" charset="-122"/>
                  </a:rPr>
                  <a:t>)</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print('deco1 end</a:t>
                </a:r>
                <a:r>
                  <a:rPr lang="en-US" altLang="zh-CN" sz="2400" dirty="0">
                    <a:solidFill>
                      <a:schemeClr val="tx1">
                        <a:lumMod val="85000"/>
                        <a:lumOff val="15000"/>
                      </a:schemeClr>
                    </a:solidFill>
                    <a:ea typeface="微软雅黑" panose="020B0503020204020204" pitchFamily="34" charset="-122"/>
                  </a:rPr>
                  <a:t>'</a:t>
                </a:r>
                <a:r>
                  <a:rPr lang="en-US" altLang="zh-CN" sz="2400" dirty="0">
                    <a:solidFill>
                      <a:schemeClr val="tx1">
                        <a:lumMod val="85000"/>
                        <a:lumOff val="15000"/>
                      </a:schemeClr>
                    </a:solidFill>
                    <a:latin typeface="+mj-lt"/>
                    <a:ea typeface="微软雅黑" panose="020B0503020204020204" pitchFamily="34" charset="-122"/>
                  </a:rPr>
                  <a:t>)</a:t>
                </a:r>
              </a:p>
            </p:txBody>
          </p:sp>
          <p:cxnSp>
            <p:nvCxnSpPr>
              <p:cNvPr id="14" name="直接箭头连接符 13">
                <a:extLst>
                  <a:ext uri="{FF2B5EF4-FFF2-40B4-BE49-F238E27FC236}">
                    <a16:creationId xmlns:a16="http://schemas.microsoft.com/office/drawing/2014/main" id="{A098C86C-542A-46EE-8CC6-A1D304BD2626}"/>
                  </a:ext>
                </a:extLst>
              </p:cNvPr>
              <p:cNvCxnSpPr/>
              <p:nvPr/>
            </p:nvCxnSpPr>
            <p:spPr>
              <a:xfrm>
                <a:off x="5110702" y="5100695"/>
                <a:ext cx="720080" cy="0"/>
              </a:xfrm>
              <a:prstGeom prst="straightConnector1">
                <a:avLst/>
              </a:prstGeom>
              <a:ln w="57150">
                <a:solidFill>
                  <a:srgbClr val="1950B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8213A5F4-BB42-4038-ADD9-038FEBABAC11}"/>
                  </a:ext>
                </a:extLst>
              </p:cNvPr>
              <p:cNvCxnSpPr>
                <a:cxnSpLocks/>
              </p:cNvCxnSpPr>
              <p:nvPr/>
            </p:nvCxnSpPr>
            <p:spPr>
              <a:xfrm flipV="1">
                <a:off x="5110702" y="4236599"/>
                <a:ext cx="720080" cy="576064"/>
              </a:xfrm>
              <a:prstGeom prst="straightConnector1">
                <a:avLst/>
              </a:prstGeom>
              <a:ln w="57150">
                <a:solidFill>
                  <a:srgbClr val="1950B2"/>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B42F1566-FF38-45E8-BA8E-C34EFB253138}"/>
                  </a:ext>
                </a:extLst>
              </p:cNvPr>
              <p:cNvSpPr/>
              <p:nvPr/>
            </p:nvSpPr>
            <p:spPr>
              <a:xfrm>
                <a:off x="9341690" y="2917036"/>
                <a:ext cx="1903294" cy="3599255"/>
              </a:xfrm>
              <a:prstGeom prst="rect">
                <a:avLst/>
              </a:prstGeom>
            </p:spPr>
            <p:txBody>
              <a:bodyPr wrap="square">
                <a:spAutoFit/>
              </a:bodyPr>
              <a:lstStyle/>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deco1 begin</a:t>
                </a:r>
              </a:p>
              <a:p>
                <a:pPr>
                  <a:lnSpc>
                    <a:spcPct val="120000"/>
                  </a:lnSpc>
                  <a:spcBef>
                    <a:spcPct val="0"/>
                  </a:spcBef>
                  <a:defRPr/>
                </a:pPr>
                <a:r>
                  <a:rPr lang="en-US" altLang="zh-CN" sz="2400" dirty="0" err="1">
                    <a:solidFill>
                      <a:schemeClr val="tx1">
                        <a:lumMod val="85000"/>
                        <a:lumOff val="15000"/>
                      </a:schemeClr>
                    </a:solidFill>
                    <a:latin typeface="+mj-lt"/>
                    <a:ea typeface="微软雅黑" panose="020B0503020204020204" pitchFamily="34" charset="-122"/>
                  </a:rPr>
                  <a:t>a+b</a:t>
                </a:r>
                <a:r>
                  <a:rPr lang="en-US" altLang="zh-CN" sz="2400" dirty="0">
                    <a:solidFill>
                      <a:schemeClr val="tx1">
                        <a:lumMod val="85000"/>
                        <a:lumOff val="15000"/>
                      </a:schemeClr>
                    </a:solidFill>
                    <a:latin typeface="+mj-lt"/>
                    <a:ea typeface="微软雅黑" panose="020B0503020204020204" pitchFamily="34" charset="-122"/>
                  </a:rPr>
                  <a:t>= 8</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deco1 end</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deco1 begin</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deco2 begin</a:t>
                </a:r>
              </a:p>
              <a:p>
                <a:pPr>
                  <a:lnSpc>
                    <a:spcPct val="120000"/>
                  </a:lnSpc>
                  <a:spcBef>
                    <a:spcPct val="0"/>
                  </a:spcBef>
                  <a:defRPr/>
                </a:pPr>
                <a:r>
                  <a:rPr lang="en-US" altLang="zh-CN" sz="2400" dirty="0" err="1">
                    <a:solidFill>
                      <a:schemeClr val="tx1">
                        <a:lumMod val="85000"/>
                        <a:lumOff val="15000"/>
                      </a:schemeClr>
                    </a:solidFill>
                    <a:latin typeface="+mj-lt"/>
                    <a:ea typeface="微软雅黑" panose="020B0503020204020204" pitchFamily="34" charset="-122"/>
                  </a:rPr>
                  <a:t>a+b+c</a:t>
                </a:r>
                <a:r>
                  <a:rPr lang="en-US" altLang="zh-CN" sz="2400" dirty="0">
                    <a:solidFill>
                      <a:schemeClr val="tx1">
                        <a:lumMod val="85000"/>
                        <a:lumOff val="15000"/>
                      </a:schemeClr>
                    </a:solidFill>
                    <a:latin typeface="+mj-lt"/>
                    <a:ea typeface="微软雅黑" panose="020B0503020204020204" pitchFamily="34" charset="-122"/>
                  </a:rPr>
                  <a:t>= 9</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deco2 end</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deco1 end</a:t>
                </a:r>
              </a:p>
            </p:txBody>
          </p:sp>
        </p:grpSp>
      </p:grpSp>
    </p:spTree>
    <p:extLst>
      <p:ext uri="{BB962C8B-B14F-4D97-AF65-F5344CB8AC3E}">
        <p14:creationId xmlns:p14="http://schemas.microsoft.com/office/powerpoint/2010/main" val="26849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par>
                          <p:cTn id="10" fill="hold">
                            <p:stCondLst>
                              <p:cond delay="500"/>
                            </p:stCondLst>
                            <p:childTnLst>
                              <p:par>
                                <p:cTn id="11" presetID="16" presetClass="entr" presetSubtype="21"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ppt_y</p:attrName>
                                        </p:attrNameLst>
                                      </p:cBhvr>
                                      <p:tavLst>
                                        <p:tav tm="0">
                                          <p:val>
                                            <p:strVal val="#ppt_y+#ppt_h*1.125000"/>
                                          </p:val>
                                        </p:tav>
                                        <p:tav tm="100000">
                                          <p:val>
                                            <p:strVal val="#ppt_y"/>
                                          </p:val>
                                        </p:tav>
                                      </p:tavLst>
                                    </p:anim>
                                    <p:animEffect transition="in" filter="wipe(up)">
                                      <p:cBhvr>
                                        <p:cTn id="17" dur="500"/>
                                        <p:tgtEl>
                                          <p:spTgt spid="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fade">
                                      <p:cBhvr>
                                        <p:cTn id="20" dur="500"/>
                                        <p:tgtEl>
                                          <p:spTgt spid="48"/>
                                        </p:tgtEl>
                                      </p:cBhvr>
                                    </p:animEffect>
                                  </p:childTnLst>
                                </p:cTn>
                              </p:par>
                            </p:childTnLst>
                          </p:cTn>
                        </p:par>
                        <p:par>
                          <p:cTn id="21" fill="hold">
                            <p:stCondLst>
                              <p:cond delay="1000"/>
                            </p:stCondLst>
                            <p:childTnLst>
                              <p:par>
                                <p:cTn id="22" presetID="53" presetClass="entr" presetSubtype="16"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8"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3E11107-0AC9-4E43-BA11-92F2A6599A1B}"/>
              </a:ext>
            </a:extLst>
          </p:cNvPr>
          <p:cNvSpPr/>
          <p:nvPr/>
        </p:nvSpPr>
        <p:spPr>
          <a:xfrm>
            <a:off x="1947955" y="247063"/>
            <a:ext cx="2528256" cy="461665"/>
          </a:xfrm>
          <a:prstGeom prst="rect">
            <a:avLst/>
          </a:prstGeom>
        </p:spPr>
        <p:txBody>
          <a:bodyPr wrap="none">
            <a:spAutoFit/>
          </a:bodyPr>
          <a:lstStyle/>
          <a:p>
            <a:pPr algn="ctr"/>
            <a:r>
              <a:rPr lang="zh-CN" altLang="en-US" sz="2400" b="1" dirty="0">
                <a:solidFill>
                  <a:schemeClr val="tx1">
                    <a:lumMod val="85000"/>
                    <a:lumOff val="15000"/>
                  </a:schemeClr>
                </a:solidFill>
                <a:latin typeface="+mj-lt"/>
                <a:ea typeface="微软雅黑" panose="020B0503020204020204" pitchFamily="34" charset="-122"/>
              </a:rPr>
              <a:t>例：装饰器示例</a:t>
            </a:r>
            <a:r>
              <a:rPr lang="en-US" altLang="zh-CN" sz="2400" b="1" dirty="0">
                <a:solidFill>
                  <a:schemeClr val="tx1">
                    <a:lumMod val="85000"/>
                    <a:lumOff val="15000"/>
                  </a:schemeClr>
                </a:solidFill>
                <a:latin typeface="+mj-lt"/>
                <a:ea typeface="微软雅黑" panose="020B0503020204020204" pitchFamily="34" charset="-122"/>
              </a:rPr>
              <a:t>2</a:t>
            </a:r>
            <a:endParaRPr lang="zh-CN" altLang="en-US" sz="2400" b="1" dirty="0">
              <a:solidFill>
                <a:schemeClr val="tx1">
                  <a:lumMod val="85000"/>
                  <a:lumOff val="15000"/>
                </a:schemeClr>
              </a:solidFill>
              <a:latin typeface="+mj-lt"/>
              <a:ea typeface="微软雅黑" panose="020B0503020204020204" pitchFamily="34" charset="-122"/>
            </a:endParaRPr>
          </a:p>
        </p:txBody>
      </p:sp>
      <p:sp>
        <p:nvSpPr>
          <p:cNvPr id="3" name="矩形 2">
            <a:extLst>
              <a:ext uri="{FF2B5EF4-FFF2-40B4-BE49-F238E27FC236}">
                <a16:creationId xmlns:a16="http://schemas.microsoft.com/office/drawing/2014/main" id="{CD352A36-0FAB-466D-AED1-E2DB2EF0AC31}"/>
              </a:ext>
            </a:extLst>
          </p:cNvPr>
          <p:cNvSpPr/>
          <p:nvPr/>
        </p:nvSpPr>
        <p:spPr>
          <a:xfrm>
            <a:off x="1939254" y="1059137"/>
            <a:ext cx="6423696" cy="4154984"/>
          </a:xfrm>
          <a:prstGeom prst="rect">
            <a:avLst/>
          </a:prstGeom>
        </p:spPr>
        <p:txBody>
          <a:bodyPr wrap="square">
            <a:spAutoFit/>
          </a:bodyPr>
          <a:lstStyle/>
          <a:p>
            <a:pPr>
              <a:spcBef>
                <a:spcPct val="0"/>
              </a:spcBef>
              <a:defRPr/>
            </a:pPr>
            <a:r>
              <a:rPr lang="en-US" altLang="zh-CN" sz="2200" dirty="0">
                <a:solidFill>
                  <a:schemeClr val="tx1">
                    <a:lumMod val="85000"/>
                    <a:lumOff val="15000"/>
                  </a:schemeClr>
                </a:solidFill>
                <a:latin typeface="+mj-lt"/>
                <a:ea typeface="微软雅黑" panose="020B0503020204020204" pitchFamily="34" charset="-122"/>
              </a:rPr>
              <a:t>1	def deco1(</a:t>
            </a:r>
            <a:r>
              <a:rPr lang="en-US" altLang="zh-CN" sz="2200" dirty="0" err="1">
                <a:solidFill>
                  <a:schemeClr val="tx1">
                    <a:lumMod val="85000"/>
                    <a:lumOff val="15000"/>
                  </a:schemeClr>
                </a:solidFill>
                <a:latin typeface="+mj-lt"/>
                <a:ea typeface="微软雅黑" panose="020B0503020204020204" pitchFamily="34" charset="-122"/>
              </a:rPr>
              <a:t>func</a:t>
            </a:r>
            <a:r>
              <a:rPr lang="en-US" altLang="zh-CN" sz="2200" dirty="0">
                <a:solidFill>
                  <a:schemeClr val="tx1">
                    <a:lumMod val="85000"/>
                    <a:lumOff val="15000"/>
                  </a:schemeClr>
                </a:solidFill>
                <a:latin typeface="+mj-lt"/>
                <a:ea typeface="微软雅黑" panose="020B0503020204020204" pitchFamily="34" charset="-122"/>
              </a:rPr>
              <a:t>): #</a:t>
            </a:r>
            <a:r>
              <a:rPr lang="zh-CN" altLang="en-US" sz="2200" dirty="0">
                <a:solidFill>
                  <a:schemeClr val="tx1">
                    <a:lumMod val="85000"/>
                    <a:lumOff val="15000"/>
                  </a:schemeClr>
                </a:solidFill>
                <a:latin typeface="+mj-lt"/>
                <a:ea typeface="微软雅黑" panose="020B0503020204020204" pitchFamily="34" charset="-122"/>
              </a:rPr>
              <a:t>定义函数</a:t>
            </a:r>
            <a:r>
              <a:rPr lang="en-US" altLang="zh-CN" sz="2200" dirty="0">
                <a:solidFill>
                  <a:schemeClr val="tx1">
                    <a:lumMod val="85000"/>
                    <a:lumOff val="15000"/>
                  </a:schemeClr>
                </a:solidFill>
                <a:latin typeface="+mj-lt"/>
                <a:ea typeface="微软雅黑" panose="020B0503020204020204" pitchFamily="34" charset="-122"/>
              </a:rPr>
              <a:t>deco1</a:t>
            </a:r>
          </a:p>
          <a:p>
            <a:pPr>
              <a:spcBef>
                <a:spcPct val="0"/>
              </a:spcBef>
              <a:defRPr/>
            </a:pPr>
            <a:r>
              <a:rPr lang="en-US" altLang="zh-CN" sz="2200" dirty="0">
                <a:solidFill>
                  <a:schemeClr val="tx1">
                    <a:lumMod val="85000"/>
                    <a:lumOff val="15000"/>
                  </a:schemeClr>
                </a:solidFill>
                <a:latin typeface="+mj-lt"/>
                <a:ea typeface="微软雅黑" panose="020B0503020204020204" pitchFamily="34" charset="-122"/>
              </a:rPr>
              <a:t>2	    def inner1(</a:t>
            </a:r>
            <a:r>
              <a:rPr lang="en-US" altLang="zh-CN" sz="2200" dirty="0" err="1">
                <a:solidFill>
                  <a:schemeClr val="tx1">
                    <a:lumMod val="85000"/>
                    <a:lumOff val="15000"/>
                  </a:schemeClr>
                </a:solidFill>
                <a:latin typeface="+mj-lt"/>
                <a:ea typeface="微软雅黑" panose="020B0503020204020204" pitchFamily="34" charset="-122"/>
              </a:rPr>
              <a:t>x,y</a:t>
            </a:r>
            <a:r>
              <a:rPr lang="en-US" altLang="zh-CN" sz="2200" dirty="0">
                <a:solidFill>
                  <a:schemeClr val="tx1">
                    <a:lumMod val="85000"/>
                    <a:lumOff val="15000"/>
                  </a:schemeClr>
                </a:solidFill>
                <a:latin typeface="+mj-lt"/>
                <a:ea typeface="微软雅黑" panose="020B0503020204020204" pitchFamily="34" charset="-122"/>
              </a:rPr>
              <a:t>): #</a:t>
            </a:r>
            <a:r>
              <a:rPr lang="zh-CN" altLang="en-US" sz="2200" dirty="0">
                <a:solidFill>
                  <a:schemeClr val="tx1">
                    <a:lumMod val="85000"/>
                    <a:lumOff val="15000"/>
                  </a:schemeClr>
                </a:solidFill>
                <a:latin typeface="+mj-lt"/>
                <a:ea typeface="微软雅黑" panose="020B0503020204020204" pitchFamily="34" charset="-122"/>
              </a:rPr>
              <a:t>定义函数</a:t>
            </a:r>
            <a:r>
              <a:rPr lang="en-US" altLang="zh-CN" sz="2200" dirty="0">
                <a:solidFill>
                  <a:schemeClr val="tx1">
                    <a:lumMod val="85000"/>
                    <a:lumOff val="15000"/>
                  </a:schemeClr>
                </a:solidFill>
                <a:latin typeface="+mj-lt"/>
                <a:ea typeface="微软雅黑" panose="020B0503020204020204" pitchFamily="34" charset="-122"/>
              </a:rPr>
              <a:t>inner1</a:t>
            </a:r>
          </a:p>
          <a:p>
            <a:pPr>
              <a:spcBef>
                <a:spcPct val="0"/>
              </a:spcBef>
              <a:defRPr/>
            </a:pPr>
            <a:r>
              <a:rPr lang="en-US" altLang="zh-CN" sz="2200" dirty="0">
                <a:solidFill>
                  <a:schemeClr val="tx1">
                    <a:lumMod val="85000"/>
                    <a:lumOff val="15000"/>
                  </a:schemeClr>
                </a:solidFill>
                <a:latin typeface="+mj-lt"/>
                <a:ea typeface="微软雅黑" panose="020B0503020204020204" pitchFamily="34" charset="-122"/>
              </a:rPr>
              <a:t>3	        print('deco1 begin')</a:t>
            </a:r>
          </a:p>
          <a:p>
            <a:pPr>
              <a:spcBef>
                <a:spcPct val="0"/>
              </a:spcBef>
              <a:defRPr/>
            </a:pPr>
            <a:r>
              <a:rPr lang="en-US" altLang="zh-CN" sz="2200" dirty="0">
                <a:solidFill>
                  <a:schemeClr val="tx1">
                    <a:lumMod val="85000"/>
                    <a:lumOff val="15000"/>
                  </a:schemeClr>
                </a:solidFill>
                <a:latin typeface="+mj-lt"/>
                <a:ea typeface="微软雅黑" panose="020B0503020204020204" pitchFamily="34" charset="-122"/>
              </a:rPr>
              <a:t>4	        </a:t>
            </a:r>
            <a:r>
              <a:rPr lang="en-US" altLang="zh-CN" sz="2200" dirty="0" err="1">
                <a:solidFill>
                  <a:schemeClr val="tx1">
                    <a:lumMod val="85000"/>
                    <a:lumOff val="15000"/>
                  </a:schemeClr>
                </a:solidFill>
                <a:latin typeface="+mj-lt"/>
                <a:ea typeface="微软雅黑" panose="020B0503020204020204" pitchFamily="34" charset="-122"/>
              </a:rPr>
              <a:t>func</a:t>
            </a:r>
            <a:r>
              <a:rPr lang="en-US" altLang="zh-CN" sz="2200" dirty="0">
                <a:solidFill>
                  <a:schemeClr val="tx1">
                    <a:lumMod val="85000"/>
                    <a:lumOff val="15000"/>
                  </a:schemeClr>
                </a:solidFill>
                <a:latin typeface="+mj-lt"/>
                <a:ea typeface="微软雅黑" panose="020B0503020204020204" pitchFamily="34" charset="-122"/>
              </a:rPr>
              <a:t>(</a:t>
            </a:r>
            <a:r>
              <a:rPr lang="en-US" altLang="zh-CN" sz="2200" dirty="0" err="1">
                <a:solidFill>
                  <a:schemeClr val="tx1">
                    <a:lumMod val="85000"/>
                    <a:lumOff val="15000"/>
                  </a:schemeClr>
                </a:solidFill>
                <a:latin typeface="+mj-lt"/>
                <a:ea typeface="微软雅黑" panose="020B0503020204020204" pitchFamily="34" charset="-122"/>
              </a:rPr>
              <a:t>x,y</a:t>
            </a:r>
            <a:r>
              <a:rPr lang="en-US" altLang="zh-CN" sz="2200" dirty="0">
                <a:solidFill>
                  <a:schemeClr val="tx1">
                    <a:lumMod val="85000"/>
                    <a:lumOff val="15000"/>
                  </a:schemeClr>
                </a:solidFill>
                <a:latin typeface="+mj-lt"/>
                <a:ea typeface="微软雅黑" panose="020B0503020204020204" pitchFamily="34" charset="-122"/>
              </a:rPr>
              <a:t>)</a:t>
            </a:r>
          </a:p>
          <a:p>
            <a:pPr>
              <a:spcBef>
                <a:spcPct val="0"/>
              </a:spcBef>
              <a:defRPr/>
            </a:pPr>
            <a:r>
              <a:rPr lang="en-US" altLang="zh-CN" sz="2200" dirty="0">
                <a:solidFill>
                  <a:schemeClr val="tx1">
                    <a:lumMod val="85000"/>
                    <a:lumOff val="15000"/>
                  </a:schemeClr>
                </a:solidFill>
                <a:latin typeface="+mj-lt"/>
                <a:ea typeface="微软雅黑" panose="020B0503020204020204" pitchFamily="34" charset="-122"/>
              </a:rPr>
              <a:t>5	        print('deco1 end')</a:t>
            </a:r>
          </a:p>
          <a:p>
            <a:pPr>
              <a:spcBef>
                <a:spcPct val="0"/>
              </a:spcBef>
              <a:defRPr/>
            </a:pPr>
            <a:r>
              <a:rPr lang="en-US" altLang="zh-CN" sz="2200" dirty="0">
                <a:solidFill>
                  <a:schemeClr val="tx1">
                    <a:lumMod val="85000"/>
                    <a:lumOff val="15000"/>
                  </a:schemeClr>
                </a:solidFill>
                <a:latin typeface="+mj-lt"/>
                <a:ea typeface="微软雅黑" panose="020B0503020204020204" pitchFamily="34" charset="-122"/>
              </a:rPr>
              <a:t>6	    return inner1 #</a:t>
            </a:r>
            <a:r>
              <a:rPr lang="zh-CN" altLang="en-US" sz="2200" dirty="0">
                <a:solidFill>
                  <a:schemeClr val="tx1">
                    <a:lumMod val="85000"/>
                    <a:lumOff val="15000"/>
                  </a:schemeClr>
                </a:solidFill>
                <a:latin typeface="+mj-lt"/>
                <a:ea typeface="微软雅黑" panose="020B0503020204020204" pitchFamily="34" charset="-122"/>
              </a:rPr>
              <a:t>返回函数</a:t>
            </a:r>
            <a:r>
              <a:rPr lang="en-US" altLang="zh-CN" sz="2200" dirty="0">
                <a:solidFill>
                  <a:schemeClr val="tx1">
                    <a:lumMod val="85000"/>
                    <a:lumOff val="15000"/>
                  </a:schemeClr>
                </a:solidFill>
                <a:latin typeface="+mj-lt"/>
                <a:ea typeface="微软雅黑" panose="020B0503020204020204" pitchFamily="34" charset="-122"/>
              </a:rPr>
              <a:t>inner1</a:t>
            </a:r>
            <a:r>
              <a:rPr lang="zh-CN" altLang="en-US" sz="2200" dirty="0">
                <a:solidFill>
                  <a:schemeClr val="tx1">
                    <a:lumMod val="85000"/>
                    <a:lumOff val="15000"/>
                  </a:schemeClr>
                </a:solidFill>
                <a:latin typeface="+mj-lt"/>
                <a:ea typeface="微软雅黑" panose="020B0503020204020204" pitchFamily="34" charset="-122"/>
              </a:rPr>
              <a:t>的引用</a:t>
            </a:r>
          </a:p>
          <a:p>
            <a:pPr>
              <a:spcBef>
                <a:spcPct val="0"/>
              </a:spcBef>
              <a:defRPr/>
            </a:pPr>
            <a:r>
              <a:rPr lang="en-US" altLang="zh-CN" sz="2200" dirty="0">
                <a:solidFill>
                  <a:schemeClr val="tx1">
                    <a:lumMod val="85000"/>
                    <a:lumOff val="15000"/>
                  </a:schemeClr>
                </a:solidFill>
                <a:latin typeface="+mj-lt"/>
                <a:ea typeface="微软雅黑" panose="020B0503020204020204" pitchFamily="34" charset="-122"/>
              </a:rPr>
              <a:t>7	def deco2(</a:t>
            </a:r>
            <a:r>
              <a:rPr lang="en-US" altLang="zh-CN" sz="2200" dirty="0" err="1">
                <a:solidFill>
                  <a:schemeClr val="tx1">
                    <a:lumMod val="85000"/>
                    <a:lumOff val="15000"/>
                  </a:schemeClr>
                </a:solidFill>
                <a:latin typeface="+mj-lt"/>
                <a:ea typeface="微软雅黑" panose="020B0503020204020204" pitchFamily="34" charset="-122"/>
              </a:rPr>
              <a:t>func</a:t>
            </a:r>
            <a:r>
              <a:rPr lang="en-US" altLang="zh-CN" sz="2200" dirty="0">
                <a:solidFill>
                  <a:schemeClr val="tx1">
                    <a:lumMod val="85000"/>
                    <a:lumOff val="15000"/>
                  </a:schemeClr>
                </a:solidFill>
                <a:latin typeface="+mj-lt"/>
                <a:ea typeface="微软雅黑" panose="020B0503020204020204" pitchFamily="34" charset="-122"/>
              </a:rPr>
              <a:t>): #</a:t>
            </a:r>
            <a:r>
              <a:rPr lang="zh-CN" altLang="en-US" sz="2200" dirty="0">
                <a:solidFill>
                  <a:schemeClr val="tx1">
                    <a:lumMod val="85000"/>
                    <a:lumOff val="15000"/>
                  </a:schemeClr>
                </a:solidFill>
                <a:latin typeface="+mj-lt"/>
                <a:ea typeface="微软雅黑" panose="020B0503020204020204" pitchFamily="34" charset="-122"/>
              </a:rPr>
              <a:t>定义函数</a:t>
            </a:r>
            <a:r>
              <a:rPr lang="en-US" altLang="zh-CN" sz="2200" dirty="0">
                <a:solidFill>
                  <a:schemeClr val="tx1">
                    <a:lumMod val="85000"/>
                    <a:lumOff val="15000"/>
                  </a:schemeClr>
                </a:solidFill>
                <a:latin typeface="+mj-lt"/>
                <a:ea typeface="微软雅黑" panose="020B0503020204020204" pitchFamily="34" charset="-122"/>
              </a:rPr>
              <a:t>deco2</a:t>
            </a:r>
          </a:p>
          <a:p>
            <a:pPr>
              <a:spcBef>
                <a:spcPct val="0"/>
              </a:spcBef>
              <a:defRPr/>
            </a:pPr>
            <a:r>
              <a:rPr lang="en-US" altLang="zh-CN" sz="2200" dirty="0">
                <a:solidFill>
                  <a:schemeClr val="tx1">
                    <a:lumMod val="85000"/>
                    <a:lumOff val="15000"/>
                  </a:schemeClr>
                </a:solidFill>
                <a:latin typeface="+mj-lt"/>
                <a:ea typeface="微软雅黑" panose="020B0503020204020204" pitchFamily="34" charset="-122"/>
              </a:rPr>
              <a:t>8	    def inner2(): #</a:t>
            </a:r>
            <a:r>
              <a:rPr lang="zh-CN" altLang="en-US" sz="2200" dirty="0">
                <a:solidFill>
                  <a:schemeClr val="tx1">
                    <a:lumMod val="85000"/>
                    <a:lumOff val="15000"/>
                  </a:schemeClr>
                </a:solidFill>
                <a:latin typeface="+mj-lt"/>
                <a:ea typeface="微软雅黑" panose="020B0503020204020204" pitchFamily="34" charset="-122"/>
              </a:rPr>
              <a:t>定义函数</a:t>
            </a:r>
            <a:r>
              <a:rPr lang="en-US" altLang="zh-CN" sz="2200" dirty="0">
                <a:solidFill>
                  <a:schemeClr val="tx1">
                    <a:lumMod val="85000"/>
                    <a:lumOff val="15000"/>
                  </a:schemeClr>
                </a:solidFill>
                <a:latin typeface="+mj-lt"/>
                <a:ea typeface="微软雅黑" panose="020B0503020204020204" pitchFamily="34" charset="-122"/>
              </a:rPr>
              <a:t>inner2</a:t>
            </a:r>
          </a:p>
          <a:p>
            <a:pPr>
              <a:spcBef>
                <a:spcPct val="0"/>
              </a:spcBef>
              <a:defRPr/>
            </a:pPr>
            <a:r>
              <a:rPr lang="en-US" altLang="zh-CN" sz="2200" dirty="0">
                <a:solidFill>
                  <a:schemeClr val="tx1">
                    <a:lumMod val="85000"/>
                    <a:lumOff val="15000"/>
                  </a:schemeClr>
                </a:solidFill>
                <a:latin typeface="+mj-lt"/>
                <a:ea typeface="微软雅黑" panose="020B0503020204020204" pitchFamily="34" charset="-122"/>
              </a:rPr>
              <a:t>9	        print('deco2 begin')</a:t>
            </a:r>
          </a:p>
          <a:p>
            <a:pPr>
              <a:spcBef>
                <a:spcPct val="0"/>
              </a:spcBef>
              <a:defRPr/>
            </a:pPr>
            <a:r>
              <a:rPr lang="en-US" altLang="zh-CN" sz="2200" dirty="0">
                <a:solidFill>
                  <a:schemeClr val="tx1">
                    <a:lumMod val="85000"/>
                    <a:lumOff val="15000"/>
                  </a:schemeClr>
                </a:solidFill>
                <a:latin typeface="+mj-lt"/>
                <a:ea typeface="微软雅黑" panose="020B0503020204020204" pitchFamily="34" charset="-122"/>
              </a:rPr>
              <a:t>10	        </a:t>
            </a:r>
            <a:r>
              <a:rPr lang="en-US" altLang="zh-CN" sz="2200" dirty="0" err="1">
                <a:solidFill>
                  <a:schemeClr val="tx1">
                    <a:lumMod val="85000"/>
                    <a:lumOff val="15000"/>
                  </a:schemeClr>
                </a:solidFill>
                <a:latin typeface="+mj-lt"/>
                <a:ea typeface="微软雅黑" panose="020B0503020204020204" pitchFamily="34" charset="-122"/>
              </a:rPr>
              <a:t>func</a:t>
            </a:r>
            <a:r>
              <a:rPr lang="en-US" altLang="zh-CN" sz="2200" dirty="0">
                <a:solidFill>
                  <a:schemeClr val="tx1">
                    <a:lumMod val="85000"/>
                    <a:lumOff val="15000"/>
                  </a:schemeClr>
                </a:solidFill>
                <a:latin typeface="+mj-lt"/>
                <a:ea typeface="微软雅黑" panose="020B0503020204020204" pitchFamily="34" charset="-122"/>
              </a:rPr>
              <a:t>()</a:t>
            </a:r>
          </a:p>
          <a:p>
            <a:pPr>
              <a:spcBef>
                <a:spcPct val="0"/>
              </a:spcBef>
              <a:defRPr/>
            </a:pPr>
            <a:r>
              <a:rPr lang="en-US" altLang="zh-CN" sz="2200" dirty="0">
                <a:solidFill>
                  <a:schemeClr val="tx1">
                    <a:lumMod val="85000"/>
                    <a:lumOff val="15000"/>
                  </a:schemeClr>
                </a:solidFill>
                <a:latin typeface="+mj-lt"/>
                <a:ea typeface="微软雅黑" panose="020B0503020204020204" pitchFamily="34" charset="-122"/>
              </a:rPr>
              <a:t>11	        print('deco2 end')</a:t>
            </a:r>
          </a:p>
          <a:p>
            <a:pPr>
              <a:spcBef>
                <a:spcPct val="0"/>
              </a:spcBef>
              <a:defRPr/>
            </a:pPr>
            <a:r>
              <a:rPr lang="en-US" altLang="zh-CN" sz="2200" dirty="0">
                <a:solidFill>
                  <a:schemeClr val="tx1">
                    <a:lumMod val="85000"/>
                    <a:lumOff val="15000"/>
                  </a:schemeClr>
                </a:solidFill>
                <a:latin typeface="+mj-lt"/>
                <a:ea typeface="微软雅黑" panose="020B0503020204020204" pitchFamily="34" charset="-122"/>
              </a:rPr>
              <a:t>12	    return inner2 #</a:t>
            </a:r>
            <a:r>
              <a:rPr lang="zh-CN" altLang="en-US" sz="2200" dirty="0">
                <a:solidFill>
                  <a:schemeClr val="tx1">
                    <a:lumMod val="85000"/>
                    <a:lumOff val="15000"/>
                  </a:schemeClr>
                </a:solidFill>
                <a:latin typeface="+mj-lt"/>
                <a:ea typeface="微软雅黑" panose="020B0503020204020204" pitchFamily="34" charset="-122"/>
              </a:rPr>
              <a:t>返回函数</a:t>
            </a:r>
            <a:r>
              <a:rPr lang="en-US" altLang="zh-CN" sz="2200" dirty="0">
                <a:solidFill>
                  <a:schemeClr val="tx1">
                    <a:lumMod val="85000"/>
                    <a:lumOff val="15000"/>
                  </a:schemeClr>
                </a:solidFill>
                <a:latin typeface="+mj-lt"/>
                <a:ea typeface="微软雅黑" panose="020B0503020204020204" pitchFamily="34" charset="-122"/>
              </a:rPr>
              <a:t>inner2</a:t>
            </a:r>
            <a:r>
              <a:rPr lang="zh-CN" altLang="en-US" sz="2200" dirty="0">
                <a:solidFill>
                  <a:schemeClr val="tx1">
                    <a:lumMod val="85000"/>
                    <a:lumOff val="15000"/>
                  </a:schemeClr>
                </a:solidFill>
                <a:latin typeface="+mj-lt"/>
                <a:ea typeface="微软雅黑" panose="020B0503020204020204" pitchFamily="34" charset="-122"/>
              </a:rPr>
              <a:t>的引用</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781207" y="727751"/>
            <a:ext cx="2790793"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8" name="KSO_Shape">
            <a:extLst>
              <a:ext uri="{FF2B5EF4-FFF2-40B4-BE49-F238E27FC236}">
                <a16:creationId xmlns:a16="http://schemas.microsoft.com/office/drawing/2014/main" id="{7C10B4E9-275D-4EE6-A235-4852EBDFC2C3}"/>
              </a:ext>
            </a:extLst>
          </p:cNvPr>
          <p:cNvSpPr/>
          <p:nvPr/>
        </p:nvSpPr>
        <p:spPr>
          <a:xfrm>
            <a:off x="1722803" y="843286"/>
            <a:ext cx="9493471" cy="4565212"/>
          </a:xfrm>
          <a:prstGeom prst="roundRect">
            <a:avLst>
              <a:gd name="adj" fmla="val 561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7" name="组合 6">
            <a:extLst>
              <a:ext uri="{FF2B5EF4-FFF2-40B4-BE49-F238E27FC236}">
                <a16:creationId xmlns:a16="http://schemas.microsoft.com/office/drawing/2014/main" id="{F302EDB3-0BE2-46BE-B2B3-6E907FE4FDF4}"/>
              </a:ext>
            </a:extLst>
          </p:cNvPr>
          <p:cNvGrpSpPr/>
          <p:nvPr/>
        </p:nvGrpSpPr>
        <p:grpSpPr>
          <a:xfrm>
            <a:off x="828333" y="247063"/>
            <a:ext cx="932545" cy="877274"/>
            <a:chOff x="319398" y="2566828"/>
            <a:chExt cx="932545" cy="877274"/>
          </a:xfrm>
        </p:grpSpPr>
        <p:grpSp>
          <p:nvGrpSpPr>
            <p:cNvPr id="13" name="组合 12">
              <a:extLst>
                <a:ext uri="{FF2B5EF4-FFF2-40B4-BE49-F238E27FC236}">
                  <a16:creationId xmlns:a16="http://schemas.microsoft.com/office/drawing/2014/main" id="{E7EC90A4-6D9B-4CE0-A8E4-763272750B81}"/>
                </a:ext>
              </a:extLst>
            </p:cNvPr>
            <p:cNvGrpSpPr/>
            <p:nvPr/>
          </p:nvGrpSpPr>
          <p:grpSpPr>
            <a:xfrm>
              <a:off x="319398" y="2566828"/>
              <a:ext cx="932545" cy="877274"/>
              <a:chOff x="9482138" y="1536701"/>
              <a:chExt cx="1044574" cy="982663"/>
            </a:xfrm>
          </p:grpSpPr>
          <p:sp>
            <p:nvSpPr>
              <p:cNvPr id="14" name="Oval 4061">
                <a:extLst>
                  <a:ext uri="{FF2B5EF4-FFF2-40B4-BE49-F238E27FC236}">
                    <a16:creationId xmlns:a16="http://schemas.microsoft.com/office/drawing/2014/main" id="{1996E5A3-1209-497A-ABFA-0CF26EDD66E0}"/>
                  </a:ext>
                </a:extLst>
              </p:cNvPr>
              <p:cNvSpPr>
                <a:spLocks noChangeArrowheads="1"/>
              </p:cNvSpPr>
              <p:nvPr/>
            </p:nvSpPr>
            <p:spPr bwMode="auto">
              <a:xfrm>
                <a:off x="9482138" y="1536701"/>
                <a:ext cx="982662"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4062">
                <a:extLst>
                  <a:ext uri="{FF2B5EF4-FFF2-40B4-BE49-F238E27FC236}">
                    <a16:creationId xmlns:a16="http://schemas.microsoft.com/office/drawing/2014/main" id="{05FA224E-0E88-4816-BF9C-42CA87DE71EC}"/>
                  </a:ext>
                </a:extLst>
              </p:cNvPr>
              <p:cNvSpPr>
                <a:spLocks noChangeArrowheads="1"/>
              </p:cNvSpPr>
              <p:nvPr/>
            </p:nvSpPr>
            <p:spPr bwMode="auto">
              <a:xfrm>
                <a:off x="9555163" y="1824038"/>
                <a:ext cx="236537" cy="2381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Oval 4063">
                <a:extLst>
                  <a:ext uri="{FF2B5EF4-FFF2-40B4-BE49-F238E27FC236}">
                    <a16:creationId xmlns:a16="http://schemas.microsoft.com/office/drawing/2014/main" id="{DC068B48-3611-429C-BF79-D2F5BA304E6A}"/>
                  </a:ext>
                </a:extLst>
              </p:cNvPr>
              <p:cNvSpPr>
                <a:spLocks noChangeArrowheads="1"/>
              </p:cNvSpPr>
              <p:nvPr/>
            </p:nvSpPr>
            <p:spPr bwMode="auto">
              <a:xfrm>
                <a:off x="9871075" y="1824038"/>
                <a:ext cx="236537" cy="2381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Oval 4064">
                <a:extLst>
                  <a:ext uri="{FF2B5EF4-FFF2-40B4-BE49-F238E27FC236}">
                    <a16:creationId xmlns:a16="http://schemas.microsoft.com/office/drawing/2014/main" id="{68B1D837-88F4-4A71-A8B5-A2FC1A9B09AB}"/>
                  </a:ext>
                </a:extLst>
              </p:cNvPr>
              <p:cNvSpPr>
                <a:spLocks noChangeArrowheads="1"/>
              </p:cNvSpPr>
              <p:nvPr/>
            </p:nvSpPr>
            <p:spPr bwMode="auto">
              <a:xfrm>
                <a:off x="9632950" y="1666876"/>
                <a:ext cx="315912" cy="3143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65">
                <a:extLst>
                  <a:ext uri="{FF2B5EF4-FFF2-40B4-BE49-F238E27FC236}">
                    <a16:creationId xmlns:a16="http://schemas.microsoft.com/office/drawing/2014/main" id="{E66A0C2E-4554-4E76-ACEF-F117097DDCF3}"/>
                  </a:ext>
                </a:extLst>
              </p:cNvPr>
              <p:cNvSpPr>
                <a:spLocks noChangeArrowheads="1"/>
              </p:cNvSpPr>
              <p:nvPr/>
            </p:nvSpPr>
            <p:spPr bwMode="auto">
              <a:xfrm>
                <a:off x="9672638" y="1824038"/>
                <a:ext cx="317500" cy="238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Oval 4066">
                <a:extLst>
                  <a:ext uri="{FF2B5EF4-FFF2-40B4-BE49-F238E27FC236}">
                    <a16:creationId xmlns:a16="http://schemas.microsoft.com/office/drawing/2014/main" id="{2EE4C4E3-37FA-4ADE-A048-3A7CCD09F00D}"/>
                  </a:ext>
                </a:extLst>
              </p:cNvPr>
              <p:cNvSpPr>
                <a:spLocks noChangeArrowheads="1"/>
              </p:cNvSpPr>
              <p:nvPr/>
            </p:nvSpPr>
            <p:spPr bwMode="auto">
              <a:xfrm>
                <a:off x="9871075" y="1746251"/>
                <a:ext cx="158750" cy="1571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Oval 4067">
                <a:extLst>
                  <a:ext uri="{FF2B5EF4-FFF2-40B4-BE49-F238E27FC236}">
                    <a16:creationId xmlns:a16="http://schemas.microsoft.com/office/drawing/2014/main" id="{F2F46ED5-CCD4-4F3C-8DC6-7B459851ED43}"/>
                  </a:ext>
                </a:extLst>
              </p:cNvPr>
              <p:cNvSpPr>
                <a:spLocks noChangeArrowheads="1"/>
              </p:cNvSpPr>
              <p:nvPr/>
            </p:nvSpPr>
            <p:spPr bwMode="auto">
              <a:xfrm>
                <a:off x="10280650" y="1639888"/>
                <a:ext cx="246062" cy="24606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Oval 4068">
                <a:extLst>
                  <a:ext uri="{FF2B5EF4-FFF2-40B4-BE49-F238E27FC236}">
                    <a16:creationId xmlns:a16="http://schemas.microsoft.com/office/drawing/2014/main" id="{1C3F3224-4D6D-44F9-8FA6-5CE6E3CB5EB3}"/>
                  </a:ext>
                </a:extLst>
              </p:cNvPr>
              <p:cNvSpPr>
                <a:spLocks noChangeArrowheads="1"/>
              </p:cNvSpPr>
              <p:nvPr/>
            </p:nvSpPr>
            <p:spPr bwMode="auto">
              <a:xfrm>
                <a:off x="10317163" y="1677988"/>
                <a:ext cx="173037" cy="171450"/>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69">
                <a:extLst>
                  <a:ext uri="{FF2B5EF4-FFF2-40B4-BE49-F238E27FC236}">
                    <a16:creationId xmlns:a16="http://schemas.microsoft.com/office/drawing/2014/main" id="{4C0C8F0E-68D1-4CED-BEFF-88EB78AA2659}"/>
                  </a:ext>
                </a:extLst>
              </p:cNvPr>
              <p:cNvSpPr>
                <a:spLocks noChangeArrowheads="1"/>
              </p:cNvSpPr>
              <p:nvPr/>
            </p:nvSpPr>
            <p:spPr bwMode="auto">
              <a:xfrm>
                <a:off x="10390188" y="1885951"/>
                <a:ext cx="25400" cy="492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70">
                <a:extLst>
                  <a:ext uri="{FF2B5EF4-FFF2-40B4-BE49-F238E27FC236}">
                    <a16:creationId xmlns:a16="http://schemas.microsoft.com/office/drawing/2014/main" id="{5136C243-889E-4F09-9AAA-E288C36E199B}"/>
                  </a:ext>
                </a:extLst>
              </p:cNvPr>
              <p:cNvSpPr>
                <a:spLocks noChangeArrowheads="1"/>
              </p:cNvSpPr>
              <p:nvPr/>
            </p:nvSpPr>
            <p:spPr bwMode="auto">
              <a:xfrm>
                <a:off x="10379075" y="1935163"/>
                <a:ext cx="49212" cy="1730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Oval 4071">
                <a:extLst>
                  <a:ext uri="{FF2B5EF4-FFF2-40B4-BE49-F238E27FC236}">
                    <a16:creationId xmlns:a16="http://schemas.microsoft.com/office/drawing/2014/main" id="{FAD15A4B-79CC-43FE-B567-EC40F94B3D03}"/>
                  </a:ext>
                </a:extLst>
              </p:cNvPr>
              <p:cNvSpPr>
                <a:spLocks noChangeArrowheads="1"/>
              </p:cNvSpPr>
              <p:nvPr/>
            </p:nvSpPr>
            <p:spPr bwMode="auto">
              <a:xfrm>
                <a:off x="10379075" y="2082801"/>
                <a:ext cx="49212" cy="492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72">
                <a:extLst>
                  <a:ext uri="{FF2B5EF4-FFF2-40B4-BE49-F238E27FC236}">
                    <a16:creationId xmlns:a16="http://schemas.microsoft.com/office/drawing/2014/main" id="{DB2F2286-FEA2-44BE-9BB5-0D8F47D611EB}"/>
                  </a:ext>
                </a:extLst>
              </p:cNvPr>
              <p:cNvSpPr>
                <a:spLocks noChangeArrowheads="1"/>
              </p:cNvSpPr>
              <p:nvPr/>
            </p:nvSpPr>
            <p:spPr bwMode="auto">
              <a:xfrm>
                <a:off x="10169525" y="1547813"/>
                <a:ext cx="100012" cy="1000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4073">
                <a:extLst>
                  <a:ext uri="{FF2B5EF4-FFF2-40B4-BE49-F238E27FC236}">
                    <a16:creationId xmlns:a16="http://schemas.microsoft.com/office/drawing/2014/main" id="{1BD7B3D2-9F05-446F-A4EE-DFB490A4B96C}"/>
                  </a:ext>
                </a:extLst>
              </p:cNvPr>
              <p:cNvSpPr>
                <a:spLocks/>
              </p:cNvSpPr>
              <p:nvPr/>
            </p:nvSpPr>
            <p:spPr bwMode="auto">
              <a:xfrm>
                <a:off x="10182225" y="1541463"/>
                <a:ext cx="74612" cy="114300"/>
              </a:xfrm>
              <a:custGeom>
                <a:avLst/>
                <a:gdLst>
                  <a:gd name="T0" fmla="*/ 8 w 47"/>
                  <a:gd name="T1" fmla="*/ 72 h 72"/>
                  <a:gd name="T2" fmla="*/ 0 w 47"/>
                  <a:gd name="T3" fmla="*/ 67 h 72"/>
                  <a:gd name="T4" fmla="*/ 38 w 47"/>
                  <a:gd name="T5" fmla="*/ 0 h 72"/>
                  <a:gd name="T6" fmla="*/ 47 w 47"/>
                  <a:gd name="T7" fmla="*/ 5 h 72"/>
                  <a:gd name="T8" fmla="*/ 8 w 47"/>
                  <a:gd name="T9" fmla="*/ 72 h 72"/>
                </a:gdLst>
                <a:ahLst/>
                <a:cxnLst>
                  <a:cxn ang="0">
                    <a:pos x="T0" y="T1"/>
                  </a:cxn>
                  <a:cxn ang="0">
                    <a:pos x="T2" y="T3"/>
                  </a:cxn>
                  <a:cxn ang="0">
                    <a:pos x="T4" y="T5"/>
                  </a:cxn>
                  <a:cxn ang="0">
                    <a:pos x="T6" y="T7"/>
                  </a:cxn>
                  <a:cxn ang="0">
                    <a:pos x="T8" y="T9"/>
                  </a:cxn>
                </a:cxnLst>
                <a:rect l="0" t="0" r="r" b="b"/>
                <a:pathLst>
                  <a:path w="47" h="72">
                    <a:moveTo>
                      <a:pt x="8" y="72"/>
                    </a:moveTo>
                    <a:lnTo>
                      <a:pt x="0" y="67"/>
                    </a:lnTo>
                    <a:lnTo>
                      <a:pt x="38" y="0"/>
                    </a:lnTo>
                    <a:lnTo>
                      <a:pt x="47" y="5"/>
                    </a:lnTo>
                    <a:lnTo>
                      <a:pt x="8" y="72"/>
                    </a:ln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74">
                <a:extLst>
                  <a:ext uri="{FF2B5EF4-FFF2-40B4-BE49-F238E27FC236}">
                    <a16:creationId xmlns:a16="http://schemas.microsoft.com/office/drawing/2014/main" id="{3A94E35D-042C-45F0-829C-212E71DCA577}"/>
                  </a:ext>
                </a:extLst>
              </p:cNvPr>
              <p:cNvSpPr>
                <a:spLocks/>
              </p:cNvSpPr>
              <p:nvPr/>
            </p:nvSpPr>
            <p:spPr bwMode="auto">
              <a:xfrm>
                <a:off x="10163175" y="1562101"/>
                <a:ext cx="112712" cy="73025"/>
              </a:xfrm>
              <a:custGeom>
                <a:avLst/>
                <a:gdLst>
                  <a:gd name="T0" fmla="*/ 4 w 71"/>
                  <a:gd name="T1" fmla="*/ 46 h 46"/>
                  <a:gd name="T2" fmla="*/ 0 w 71"/>
                  <a:gd name="T3" fmla="*/ 38 h 46"/>
                  <a:gd name="T4" fmla="*/ 66 w 71"/>
                  <a:gd name="T5" fmla="*/ 0 h 46"/>
                  <a:gd name="T6" fmla="*/ 71 w 71"/>
                  <a:gd name="T7" fmla="*/ 8 h 46"/>
                  <a:gd name="T8" fmla="*/ 4 w 71"/>
                  <a:gd name="T9" fmla="*/ 46 h 46"/>
                </a:gdLst>
                <a:ahLst/>
                <a:cxnLst>
                  <a:cxn ang="0">
                    <a:pos x="T0" y="T1"/>
                  </a:cxn>
                  <a:cxn ang="0">
                    <a:pos x="T2" y="T3"/>
                  </a:cxn>
                  <a:cxn ang="0">
                    <a:pos x="T4" y="T5"/>
                  </a:cxn>
                  <a:cxn ang="0">
                    <a:pos x="T6" y="T7"/>
                  </a:cxn>
                  <a:cxn ang="0">
                    <a:pos x="T8" y="T9"/>
                  </a:cxn>
                </a:cxnLst>
                <a:rect l="0" t="0" r="r" b="b"/>
                <a:pathLst>
                  <a:path w="71" h="46">
                    <a:moveTo>
                      <a:pt x="4" y="46"/>
                    </a:moveTo>
                    <a:lnTo>
                      <a:pt x="0" y="38"/>
                    </a:lnTo>
                    <a:lnTo>
                      <a:pt x="66" y="0"/>
                    </a:lnTo>
                    <a:lnTo>
                      <a:pt x="71" y="8"/>
                    </a:lnTo>
                    <a:lnTo>
                      <a:pt x="4" y="46"/>
                    </a:ln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4075">
                <a:extLst>
                  <a:ext uri="{FF2B5EF4-FFF2-40B4-BE49-F238E27FC236}">
                    <a16:creationId xmlns:a16="http://schemas.microsoft.com/office/drawing/2014/main" id="{F0BBB43F-0769-403D-BB13-E164EF5A4616}"/>
                  </a:ext>
                </a:extLst>
              </p:cNvPr>
              <p:cNvSpPr>
                <a:spLocks noChangeArrowheads="1"/>
              </p:cNvSpPr>
              <p:nvPr/>
            </p:nvSpPr>
            <p:spPr bwMode="auto">
              <a:xfrm>
                <a:off x="10158413" y="1590676"/>
                <a:ext cx="122237" cy="142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4076">
                <a:extLst>
                  <a:ext uri="{FF2B5EF4-FFF2-40B4-BE49-F238E27FC236}">
                    <a16:creationId xmlns:a16="http://schemas.microsoft.com/office/drawing/2014/main" id="{19125051-447C-4E31-AFAB-2515359A0642}"/>
                  </a:ext>
                </a:extLst>
              </p:cNvPr>
              <p:cNvSpPr>
                <a:spLocks/>
              </p:cNvSpPr>
              <p:nvPr/>
            </p:nvSpPr>
            <p:spPr bwMode="auto">
              <a:xfrm>
                <a:off x="10163175" y="1562101"/>
                <a:ext cx="112712" cy="73025"/>
              </a:xfrm>
              <a:custGeom>
                <a:avLst/>
                <a:gdLst>
                  <a:gd name="T0" fmla="*/ 66 w 71"/>
                  <a:gd name="T1" fmla="*/ 46 h 46"/>
                  <a:gd name="T2" fmla="*/ 0 w 71"/>
                  <a:gd name="T3" fmla="*/ 8 h 46"/>
                  <a:gd name="T4" fmla="*/ 4 w 71"/>
                  <a:gd name="T5" fmla="*/ 0 h 46"/>
                  <a:gd name="T6" fmla="*/ 71 w 71"/>
                  <a:gd name="T7" fmla="*/ 38 h 46"/>
                  <a:gd name="T8" fmla="*/ 66 w 71"/>
                  <a:gd name="T9" fmla="*/ 46 h 46"/>
                </a:gdLst>
                <a:ahLst/>
                <a:cxnLst>
                  <a:cxn ang="0">
                    <a:pos x="T0" y="T1"/>
                  </a:cxn>
                  <a:cxn ang="0">
                    <a:pos x="T2" y="T3"/>
                  </a:cxn>
                  <a:cxn ang="0">
                    <a:pos x="T4" y="T5"/>
                  </a:cxn>
                  <a:cxn ang="0">
                    <a:pos x="T6" y="T7"/>
                  </a:cxn>
                  <a:cxn ang="0">
                    <a:pos x="T8" y="T9"/>
                  </a:cxn>
                </a:cxnLst>
                <a:rect l="0" t="0" r="r" b="b"/>
                <a:pathLst>
                  <a:path w="71" h="46">
                    <a:moveTo>
                      <a:pt x="66" y="46"/>
                    </a:moveTo>
                    <a:lnTo>
                      <a:pt x="0" y="8"/>
                    </a:lnTo>
                    <a:lnTo>
                      <a:pt x="4" y="0"/>
                    </a:lnTo>
                    <a:lnTo>
                      <a:pt x="71" y="38"/>
                    </a:lnTo>
                    <a:lnTo>
                      <a:pt x="66" y="46"/>
                    </a:ln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4077">
                <a:extLst>
                  <a:ext uri="{FF2B5EF4-FFF2-40B4-BE49-F238E27FC236}">
                    <a16:creationId xmlns:a16="http://schemas.microsoft.com/office/drawing/2014/main" id="{DDAC39E1-A123-4E13-AD4F-CF5469515863}"/>
                  </a:ext>
                </a:extLst>
              </p:cNvPr>
              <p:cNvSpPr>
                <a:spLocks/>
              </p:cNvSpPr>
              <p:nvPr/>
            </p:nvSpPr>
            <p:spPr bwMode="auto">
              <a:xfrm>
                <a:off x="10182225" y="1541463"/>
                <a:ext cx="74612" cy="114300"/>
              </a:xfrm>
              <a:custGeom>
                <a:avLst/>
                <a:gdLst>
                  <a:gd name="T0" fmla="*/ 38 w 47"/>
                  <a:gd name="T1" fmla="*/ 72 h 72"/>
                  <a:gd name="T2" fmla="*/ 0 w 47"/>
                  <a:gd name="T3" fmla="*/ 5 h 72"/>
                  <a:gd name="T4" fmla="*/ 8 w 47"/>
                  <a:gd name="T5" fmla="*/ 0 h 72"/>
                  <a:gd name="T6" fmla="*/ 47 w 47"/>
                  <a:gd name="T7" fmla="*/ 67 h 72"/>
                  <a:gd name="T8" fmla="*/ 38 w 47"/>
                  <a:gd name="T9" fmla="*/ 72 h 72"/>
                </a:gdLst>
                <a:ahLst/>
                <a:cxnLst>
                  <a:cxn ang="0">
                    <a:pos x="T0" y="T1"/>
                  </a:cxn>
                  <a:cxn ang="0">
                    <a:pos x="T2" y="T3"/>
                  </a:cxn>
                  <a:cxn ang="0">
                    <a:pos x="T4" y="T5"/>
                  </a:cxn>
                  <a:cxn ang="0">
                    <a:pos x="T6" y="T7"/>
                  </a:cxn>
                  <a:cxn ang="0">
                    <a:pos x="T8" y="T9"/>
                  </a:cxn>
                </a:cxnLst>
                <a:rect l="0" t="0" r="r" b="b"/>
                <a:pathLst>
                  <a:path w="47" h="72">
                    <a:moveTo>
                      <a:pt x="38" y="72"/>
                    </a:moveTo>
                    <a:lnTo>
                      <a:pt x="0" y="5"/>
                    </a:lnTo>
                    <a:lnTo>
                      <a:pt x="8" y="0"/>
                    </a:lnTo>
                    <a:lnTo>
                      <a:pt x="47" y="67"/>
                    </a:lnTo>
                    <a:lnTo>
                      <a:pt x="38" y="72"/>
                    </a:ln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78">
                <a:extLst>
                  <a:ext uri="{FF2B5EF4-FFF2-40B4-BE49-F238E27FC236}">
                    <a16:creationId xmlns:a16="http://schemas.microsoft.com/office/drawing/2014/main" id="{D5BAA551-F8E3-4A96-A7A1-1D888C5FB960}"/>
                  </a:ext>
                </a:extLst>
              </p:cNvPr>
              <p:cNvSpPr>
                <a:spLocks noChangeArrowheads="1"/>
              </p:cNvSpPr>
              <p:nvPr/>
            </p:nvSpPr>
            <p:spPr bwMode="auto">
              <a:xfrm>
                <a:off x="10210800" y="1536701"/>
                <a:ext cx="15875"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Oval 4079">
                <a:extLst>
                  <a:ext uri="{FF2B5EF4-FFF2-40B4-BE49-F238E27FC236}">
                    <a16:creationId xmlns:a16="http://schemas.microsoft.com/office/drawing/2014/main" id="{62E69360-4A09-465C-921F-DE91E65DFCB0}"/>
                  </a:ext>
                </a:extLst>
              </p:cNvPr>
              <p:cNvSpPr>
                <a:spLocks noChangeArrowheads="1"/>
              </p:cNvSpPr>
              <p:nvPr/>
            </p:nvSpPr>
            <p:spPr bwMode="auto">
              <a:xfrm>
                <a:off x="10194925" y="1573213"/>
                <a:ext cx="49212" cy="4921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80">
                <a:extLst>
                  <a:ext uri="{FF2B5EF4-FFF2-40B4-BE49-F238E27FC236}">
                    <a16:creationId xmlns:a16="http://schemas.microsoft.com/office/drawing/2014/main" id="{F8483F30-B6A8-4C29-B442-2427E3D8CFA5}"/>
                  </a:ext>
                </a:extLst>
              </p:cNvPr>
              <p:cNvSpPr>
                <a:spLocks noChangeArrowheads="1"/>
              </p:cNvSpPr>
              <p:nvPr/>
            </p:nvSpPr>
            <p:spPr bwMode="auto">
              <a:xfrm>
                <a:off x="9650413" y="1982788"/>
                <a:ext cx="646112" cy="354013"/>
              </a:xfrm>
              <a:prstGeom prst="rect">
                <a:avLst/>
              </a:prstGeom>
              <a:solidFill>
                <a:srgbClr val="B1C4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4081">
                <a:extLst>
                  <a:ext uri="{FF2B5EF4-FFF2-40B4-BE49-F238E27FC236}">
                    <a16:creationId xmlns:a16="http://schemas.microsoft.com/office/drawing/2014/main" id="{EC2861FC-0273-4C5D-979B-A5444C986807}"/>
                  </a:ext>
                </a:extLst>
              </p:cNvPr>
              <p:cNvSpPr>
                <a:spLocks noEditPoints="1"/>
              </p:cNvSpPr>
              <p:nvPr/>
            </p:nvSpPr>
            <p:spPr bwMode="auto">
              <a:xfrm>
                <a:off x="9620250" y="1935163"/>
                <a:ext cx="706437" cy="430213"/>
              </a:xfrm>
              <a:custGeom>
                <a:avLst/>
                <a:gdLst>
                  <a:gd name="T0" fmla="*/ 704 w 736"/>
                  <a:gd name="T1" fmla="*/ 32 h 448"/>
                  <a:gd name="T2" fmla="*/ 704 w 736"/>
                  <a:gd name="T3" fmla="*/ 33 h 448"/>
                  <a:gd name="T4" fmla="*/ 704 w 736"/>
                  <a:gd name="T5" fmla="*/ 416 h 448"/>
                  <a:gd name="T6" fmla="*/ 32 w 736"/>
                  <a:gd name="T7" fmla="*/ 416 h 448"/>
                  <a:gd name="T8" fmla="*/ 32 w 736"/>
                  <a:gd name="T9" fmla="*/ 33 h 448"/>
                  <a:gd name="T10" fmla="*/ 32 w 736"/>
                  <a:gd name="T11" fmla="*/ 32 h 448"/>
                  <a:gd name="T12" fmla="*/ 704 w 736"/>
                  <a:gd name="T13" fmla="*/ 32 h 448"/>
                  <a:gd name="T14" fmla="*/ 704 w 736"/>
                  <a:gd name="T15" fmla="*/ 0 h 448"/>
                  <a:gd name="T16" fmla="*/ 32 w 736"/>
                  <a:gd name="T17" fmla="*/ 0 h 448"/>
                  <a:gd name="T18" fmla="*/ 0 w 736"/>
                  <a:gd name="T19" fmla="*/ 32 h 448"/>
                  <a:gd name="T20" fmla="*/ 0 w 736"/>
                  <a:gd name="T21" fmla="*/ 448 h 448"/>
                  <a:gd name="T22" fmla="*/ 736 w 736"/>
                  <a:gd name="T23" fmla="*/ 448 h 448"/>
                  <a:gd name="T24" fmla="*/ 736 w 736"/>
                  <a:gd name="T25" fmla="*/ 32 h 448"/>
                  <a:gd name="T26" fmla="*/ 704 w 736"/>
                  <a:gd name="T27"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6" h="448">
                    <a:moveTo>
                      <a:pt x="704" y="32"/>
                    </a:moveTo>
                    <a:cubicBezTo>
                      <a:pt x="704" y="33"/>
                      <a:pt x="704" y="33"/>
                      <a:pt x="704" y="33"/>
                    </a:cubicBezTo>
                    <a:cubicBezTo>
                      <a:pt x="704" y="416"/>
                      <a:pt x="704" y="416"/>
                      <a:pt x="704" y="416"/>
                    </a:cubicBezTo>
                    <a:cubicBezTo>
                      <a:pt x="32" y="416"/>
                      <a:pt x="32" y="416"/>
                      <a:pt x="32" y="416"/>
                    </a:cubicBezTo>
                    <a:cubicBezTo>
                      <a:pt x="32" y="33"/>
                      <a:pt x="32" y="33"/>
                      <a:pt x="32" y="33"/>
                    </a:cubicBezTo>
                    <a:cubicBezTo>
                      <a:pt x="32" y="32"/>
                      <a:pt x="32" y="32"/>
                      <a:pt x="32" y="32"/>
                    </a:cubicBezTo>
                    <a:lnTo>
                      <a:pt x="704" y="32"/>
                    </a:lnTo>
                    <a:close/>
                    <a:moveTo>
                      <a:pt x="704" y="0"/>
                    </a:moveTo>
                    <a:cubicBezTo>
                      <a:pt x="32" y="0"/>
                      <a:pt x="32" y="0"/>
                      <a:pt x="32" y="0"/>
                    </a:cubicBezTo>
                    <a:cubicBezTo>
                      <a:pt x="14" y="0"/>
                      <a:pt x="0" y="15"/>
                      <a:pt x="0" y="32"/>
                    </a:cubicBezTo>
                    <a:cubicBezTo>
                      <a:pt x="0" y="448"/>
                      <a:pt x="0" y="448"/>
                      <a:pt x="0" y="448"/>
                    </a:cubicBezTo>
                    <a:cubicBezTo>
                      <a:pt x="736" y="448"/>
                      <a:pt x="736" y="448"/>
                      <a:pt x="736" y="448"/>
                    </a:cubicBezTo>
                    <a:cubicBezTo>
                      <a:pt x="736" y="32"/>
                      <a:pt x="736" y="32"/>
                      <a:pt x="736" y="32"/>
                    </a:cubicBezTo>
                    <a:cubicBezTo>
                      <a:pt x="736" y="15"/>
                      <a:pt x="722" y="0"/>
                      <a:pt x="704"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82">
                <a:extLst>
                  <a:ext uri="{FF2B5EF4-FFF2-40B4-BE49-F238E27FC236}">
                    <a16:creationId xmlns:a16="http://schemas.microsoft.com/office/drawing/2014/main" id="{94FF9F0D-7CA1-4F89-AE11-DC262B97E612}"/>
                  </a:ext>
                </a:extLst>
              </p:cNvPr>
              <p:cNvSpPr>
                <a:spLocks noChangeArrowheads="1"/>
              </p:cNvSpPr>
              <p:nvPr/>
            </p:nvSpPr>
            <p:spPr bwMode="auto">
              <a:xfrm>
                <a:off x="9650413" y="1966913"/>
                <a:ext cx="646112"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83">
                <a:extLst>
                  <a:ext uri="{FF2B5EF4-FFF2-40B4-BE49-F238E27FC236}">
                    <a16:creationId xmlns:a16="http://schemas.microsoft.com/office/drawing/2014/main" id="{98F0917C-0285-4148-B743-E08DC34509A0}"/>
                  </a:ext>
                </a:extLst>
              </p:cNvPr>
              <p:cNvSpPr>
                <a:spLocks noChangeArrowheads="1"/>
              </p:cNvSpPr>
              <p:nvPr/>
            </p:nvSpPr>
            <p:spPr bwMode="auto">
              <a:xfrm>
                <a:off x="9512300" y="2359026"/>
                <a:ext cx="922337" cy="14288"/>
              </a:xfrm>
              <a:prstGeom prst="rect">
                <a:avLst/>
              </a:prstGeom>
              <a:solidFill>
                <a:srgbClr val="E1E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4084">
                <a:extLst>
                  <a:ext uri="{FF2B5EF4-FFF2-40B4-BE49-F238E27FC236}">
                    <a16:creationId xmlns:a16="http://schemas.microsoft.com/office/drawing/2014/main" id="{84213544-1157-4F13-A2FF-0B1A30B864F5}"/>
                  </a:ext>
                </a:extLst>
              </p:cNvPr>
              <p:cNvSpPr>
                <a:spLocks/>
              </p:cNvSpPr>
              <p:nvPr/>
            </p:nvSpPr>
            <p:spPr bwMode="auto">
              <a:xfrm>
                <a:off x="9512300" y="2373313"/>
                <a:ext cx="922337" cy="23813"/>
              </a:xfrm>
              <a:custGeom>
                <a:avLst/>
                <a:gdLst>
                  <a:gd name="T0" fmla="*/ 480 w 960"/>
                  <a:gd name="T1" fmla="*/ 0 h 24"/>
                  <a:gd name="T2" fmla="*/ 352 w 960"/>
                  <a:gd name="T3" fmla="*/ 0 h 24"/>
                  <a:gd name="T4" fmla="*/ 0 w 960"/>
                  <a:gd name="T5" fmla="*/ 0 h 24"/>
                  <a:gd name="T6" fmla="*/ 96 w 960"/>
                  <a:gd name="T7" fmla="*/ 24 h 24"/>
                  <a:gd name="T8" fmla="*/ 352 w 960"/>
                  <a:gd name="T9" fmla="*/ 24 h 24"/>
                  <a:gd name="T10" fmla="*/ 480 w 960"/>
                  <a:gd name="T11" fmla="*/ 24 h 24"/>
                  <a:gd name="T12" fmla="*/ 848 w 960"/>
                  <a:gd name="T13" fmla="*/ 24 h 24"/>
                  <a:gd name="T14" fmla="*/ 960 w 960"/>
                  <a:gd name="T15" fmla="*/ 0 h 24"/>
                  <a:gd name="T16" fmla="*/ 480 w 960"/>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0" h="24">
                    <a:moveTo>
                      <a:pt x="480" y="0"/>
                    </a:moveTo>
                    <a:cubicBezTo>
                      <a:pt x="352" y="0"/>
                      <a:pt x="352" y="0"/>
                      <a:pt x="352" y="0"/>
                    </a:cubicBezTo>
                    <a:cubicBezTo>
                      <a:pt x="0" y="0"/>
                      <a:pt x="0" y="0"/>
                      <a:pt x="0" y="0"/>
                    </a:cubicBezTo>
                    <a:cubicBezTo>
                      <a:pt x="0" y="0"/>
                      <a:pt x="57" y="24"/>
                      <a:pt x="96" y="24"/>
                    </a:cubicBezTo>
                    <a:cubicBezTo>
                      <a:pt x="119" y="24"/>
                      <a:pt x="249" y="24"/>
                      <a:pt x="352" y="24"/>
                    </a:cubicBezTo>
                    <a:cubicBezTo>
                      <a:pt x="423" y="24"/>
                      <a:pt x="480" y="24"/>
                      <a:pt x="480" y="24"/>
                    </a:cubicBezTo>
                    <a:cubicBezTo>
                      <a:pt x="583" y="24"/>
                      <a:pt x="825" y="24"/>
                      <a:pt x="848" y="24"/>
                    </a:cubicBezTo>
                    <a:cubicBezTo>
                      <a:pt x="887" y="24"/>
                      <a:pt x="960" y="0"/>
                      <a:pt x="960" y="0"/>
                    </a:cubicBezTo>
                    <a:lnTo>
                      <a:pt x="480" y="0"/>
                    </a:lnTo>
                    <a:close/>
                  </a:path>
                </a:pathLst>
              </a:custGeom>
              <a:solidFill>
                <a:srgbClr val="C4C3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4085">
                <a:extLst>
                  <a:ext uri="{FF2B5EF4-FFF2-40B4-BE49-F238E27FC236}">
                    <a16:creationId xmlns:a16="http://schemas.microsoft.com/office/drawing/2014/main" id="{26C3294C-C869-41E6-AC11-FFDCED832326}"/>
                  </a:ext>
                </a:extLst>
              </p:cNvPr>
              <p:cNvSpPr>
                <a:spLocks/>
              </p:cNvSpPr>
              <p:nvPr/>
            </p:nvSpPr>
            <p:spPr bwMode="auto">
              <a:xfrm>
                <a:off x="9912350" y="2359026"/>
                <a:ext cx="122237" cy="6350"/>
              </a:xfrm>
              <a:custGeom>
                <a:avLst/>
                <a:gdLst>
                  <a:gd name="T0" fmla="*/ 120 w 128"/>
                  <a:gd name="T1" fmla="*/ 0 h 8"/>
                  <a:gd name="T2" fmla="*/ 112 w 128"/>
                  <a:gd name="T3" fmla="*/ 0 h 8"/>
                  <a:gd name="T4" fmla="*/ 96 w 128"/>
                  <a:gd name="T5" fmla="*/ 0 h 8"/>
                  <a:gd name="T6" fmla="*/ 88 w 128"/>
                  <a:gd name="T7" fmla="*/ 0 h 8"/>
                  <a:gd name="T8" fmla="*/ 80 w 128"/>
                  <a:gd name="T9" fmla="*/ 0 h 8"/>
                  <a:gd name="T10" fmla="*/ 72 w 128"/>
                  <a:gd name="T11" fmla="*/ 0 h 8"/>
                  <a:gd name="T12" fmla="*/ 64 w 128"/>
                  <a:gd name="T13" fmla="*/ 0 h 8"/>
                  <a:gd name="T14" fmla="*/ 56 w 128"/>
                  <a:gd name="T15" fmla="*/ 0 h 8"/>
                  <a:gd name="T16" fmla="*/ 48 w 128"/>
                  <a:gd name="T17" fmla="*/ 0 h 8"/>
                  <a:gd name="T18" fmla="*/ 40 w 128"/>
                  <a:gd name="T19" fmla="*/ 0 h 8"/>
                  <a:gd name="T20" fmla="*/ 32 w 128"/>
                  <a:gd name="T21" fmla="*/ 0 h 8"/>
                  <a:gd name="T22" fmla="*/ 16 w 128"/>
                  <a:gd name="T23" fmla="*/ 0 h 8"/>
                  <a:gd name="T24" fmla="*/ 8 w 128"/>
                  <a:gd name="T25" fmla="*/ 0 h 8"/>
                  <a:gd name="T26" fmla="*/ 0 w 128"/>
                  <a:gd name="T27" fmla="*/ 0 h 8"/>
                  <a:gd name="T28" fmla="*/ 8 w 128"/>
                  <a:gd name="T29" fmla="*/ 8 h 8"/>
                  <a:gd name="T30" fmla="*/ 40 w 128"/>
                  <a:gd name="T31" fmla="*/ 8 h 8"/>
                  <a:gd name="T32" fmla="*/ 56 w 128"/>
                  <a:gd name="T33" fmla="*/ 8 h 8"/>
                  <a:gd name="T34" fmla="*/ 72 w 128"/>
                  <a:gd name="T35" fmla="*/ 8 h 8"/>
                  <a:gd name="T36" fmla="*/ 88 w 128"/>
                  <a:gd name="T37" fmla="*/ 8 h 8"/>
                  <a:gd name="T38" fmla="*/ 120 w 128"/>
                  <a:gd name="T39" fmla="*/ 8 h 8"/>
                  <a:gd name="T40" fmla="*/ 128 w 128"/>
                  <a:gd name="T41" fmla="*/ 0 h 8"/>
                  <a:gd name="T42" fmla="*/ 120 w 128"/>
                  <a:gd name="T4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8" h="8">
                    <a:moveTo>
                      <a:pt x="120" y="0"/>
                    </a:moveTo>
                    <a:cubicBezTo>
                      <a:pt x="112" y="0"/>
                      <a:pt x="112" y="0"/>
                      <a:pt x="112" y="0"/>
                    </a:cubicBezTo>
                    <a:cubicBezTo>
                      <a:pt x="96" y="0"/>
                      <a:pt x="96" y="0"/>
                      <a:pt x="96" y="0"/>
                    </a:cubicBezTo>
                    <a:cubicBezTo>
                      <a:pt x="88" y="0"/>
                      <a:pt x="88" y="0"/>
                      <a:pt x="88" y="0"/>
                    </a:cubicBezTo>
                    <a:cubicBezTo>
                      <a:pt x="80" y="0"/>
                      <a:pt x="80" y="0"/>
                      <a:pt x="80" y="0"/>
                    </a:cubicBezTo>
                    <a:cubicBezTo>
                      <a:pt x="72" y="0"/>
                      <a:pt x="72" y="0"/>
                      <a:pt x="72" y="0"/>
                    </a:cubicBezTo>
                    <a:cubicBezTo>
                      <a:pt x="64" y="0"/>
                      <a:pt x="64" y="0"/>
                      <a:pt x="64" y="0"/>
                    </a:cubicBezTo>
                    <a:cubicBezTo>
                      <a:pt x="56" y="0"/>
                      <a:pt x="56" y="0"/>
                      <a:pt x="56" y="0"/>
                    </a:cubicBezTo>
                    <a:cubicBezTo>
                      <a:pt x="48" y="0"/>
                      <a:pt x="48" y="0"/>
                      <a:pt x="48" y="0"/>
                    </a:cubicBezTo>
                    <a:cubicBezTo>
                      <a:pt x="40" y="0"/>
                      <a:pt x="40" y="0"/>
                      <a:pt x="40" y="0"/>
                    </a:cubicBezTo>
                    <a:cubicBezTo>
                      <a:pt x="32" y="0"/>
                      <a:pt x="32" y="0"/>
                      <a:pt x="32" y="0"/>
                    </a:cubicBezTo>
                    <a:cubicBezTo>
                      <a:pt x="16" y="0"/>
                      <a:pt x="16" y="0"/>
                      <a:pt x="16" y="0"/>
                    </a:cubicBezTo>
                    <a:cubicBezTo>
                      <a:pt x="8" y="0"/>
                      <a:pt x="8" y="0"/>
                      <a:pt x="8" y="0"/>
                    </a:cubicBezTo>
                    <a:cubicBezTo>
                      <a:pt x="0" y="0"/>
                      <a:pt x="0" y="0"/>
                      <a:pt x="0" y="0"/>
                    </a:cubicBezTo>
                    <a:cubicBezTo>
                      <a:pt x="0" y="5"/>
                      <a:pt x="4" y="8"/>
                      <a:pt x="8" y="8"/>
                    </a:cubicBezTo>
                    <a:cubicBezTo>
                      <a:pt x="40" y="8"/>
                      <a:pt x="40" y="8"/>
                      <a:pt x="40" y="8"/>
                    </a:cubicBezTo>
                    <a:cubicBezTo>
                      <a:pt x="56" y="8"/>
                      <a:pt x="56" y="8"/>
                      <a:pt x="56" y="8"/>
                    </a:cubicBezTo>
                    <a:cubicBezTo>
                      <a:pt x="72" y="8"/>
                      <a:pt x="72" y="8"/>
                      <a:pt x="72" y="8"/>
                    </a:cubicBezTo>
                    <a:cubicBezTo>
                      <a:pt x="88" y="8"/>
                      <a:pt x="88" y="8"/>
                      <a:pt x="88" y="8"/>
                    </a:cubicBezTo>
                    <a:cubicBezTo>
                      <a:pt x="120" y="8"/>
                      <a:pt x="120" y="8"/>
                      <a:pt x="120" y="8"/>
                    </a:cubicBezTo>
                    <a:cubicBezTo>
                      <a:pt x="124" y="8"/>
                      <a:pt x="128" y="5"/>
                      <a:pt x="128" y="0"/>
                    </a:cubicBezTo>
                    <a:lnTo>
                      <a:pt x="120"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Rectangle 4087">
                <a:extLst>
                  <a:ext uri="{FF2B5EF4-FFF2-40B4-BE49-F238E27FC236}">
                    <a16:creationId xmlns:a16="http://schemas.microsoft.com/office/drawing/2014/main" id="{FCB88CF3-6822-45E6-A1B5-A01E465A69C1}"/>
                  </a:ext>
                </a:extLst>
              </p:cNvPr>
              <p:cNvSpPr>
                <a:spLocks noChangeArrowheads="1"/>
              </p:cNvSpPr>
              <p:nvPr/>
            </p:nvSpPr>
            <p:spPr bwMode="auto">
              <a:xfrm>
                <a:off x="10261600" y="2044701"/>
                <a:ext cx="7937" cy="292100"/>
              </a:xfrm>
              <a:prstGeom prst="rect">
                <a:avLst/>
              </a:prstGeom>
              <a:solidFill>
                <a:schemeClr val="tx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Rectangle 4088">
                <a:extLst>
                  <a:ext uri="{FF2B5EF4-FFF2-40B4-BE49-F238E27FC236}">
                    <a16:creationId xmlns:a16="http://schemas.microsoft.com/office/drawing/2014/main" id="{466D9F61-E33E-4F89-9A1B-F9E1965A4D89}"/>
                  </a:ext>
                </a:extLst>
              </p:cNvPr>
              <p:cNvSpPr>
                <a:spLocks noChangeArrowheads="1"/>
              </p:cNvSpPr>
              <p:nvPr/>
            </p:nvSpPr>
            <p:spPr bwMode="auto">
              <a:xfrm>
                <a:off x="10231438" y="2044701"/>
                <a:ext cx="6350" cy="292100"/>
              </a:xfrm>
              <a:prstGeom prst="rect">
                <a:avLst/>
              </a:prstGeom>
              <a:solidFill>
                <a:schemeClr val="tx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Rectangle 4105">
                <a:extLst>
                  <a:ext uri="{FF2B5EF4-FFF2-40B4-BE49-F238E27FC236}">
                    <a16:creationId xmlns:a16="http://schemas.microsoft.com/office/drawing/2014/main" id="{D47B20C6-F4CC-4634-8758-87FA7A65D434}"/>
                  </a:ext>
                </a:extLst>
              </p:cNvPr>
              <p:cNvSpPr>
                <a:spLocks noChangeArrowheads="1"/>
              </p:cNvSpPr>
              <p:nvPr/>
            </p:nvSpPr>
            <p:spPr bwMode="auto">
              <a:xfrm>
                <a:off x="9709150" y="2166938"/>
                <a:ext cx="6350" cy="169863"/>
              </a:xfrm>
              <a:prstGeom prst="rect">
                <a:avLst/>
              </a:prstGeom>
              <a:solidFill>
                <a:schemeClr val="tx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Rectangle 4106">
                <a:extLst>
                  <a:ext uri="{FF2B5EF4-FFF2-40B4-BE49-F238E27FC236}">
                    <a16:creationId xmlns:a16="http://schemas.microsoft.com/office/drawing/2014/main" id="{1E624278-390C-4115-8012-C293E698A30A}"/>
                  </a:ext>
                </a:extLst>
              </p:cNvPr>
              <p:cNvSpPr>
                <a:spLocks noChangeArrowheads="1"/>
              </p:cNvSpPr>
              <p:nvPr/>
            </p:nvSpPr>
            <p:spPr bwMode="auto">
              <a:xfrm>
                <a:off x="9677400" y="2198688"/>
                <a:ext cx="7937" cy="138113"/>
              </a:xfrm>
              <a:prstGeom prst="rect">
                <a:avLst/>
              </a:prstGeom>
              <a:solidFill>
                <a:schemeClr val="tx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Oval 4107">
                <a:extLst>
                  <a:ext uri="{FF2B5EF4-FFF2-40B4-BE49-F238E27FC236}">
                    <a16:creationId xmlns:a16="http://schemas.microsoft.com/office/drawing/2014/main" id="{377FF739-B2D6-4F07-A684-E98E1ADB0CB7}"/>
                  </a:ext>
                </a:extLst>
              </p:cNvPr>
              <p:cNvSpPr>
                <a:spLocks noChangeArrowheads="1"/>
              </p:cNvSpPr>
              <p:nvPr/>
            </p:nvSpPr>
            <p:spPr bwMode="auto">
              <a:xfrm>
                <a:off x="10355263" y="1714501"/>
                <a:ext cx="17462" cy="19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 name="文本框 4">
              <a:extLst>
                <a:ext uri="{FF2B5EF4-FFF2-40B4-BE49-F238E27FC236}">
                  <a16:creationId xmlns:a16="http://schemas.microsoft.com/office/drawing/2014/main" id="{9964ED8F-1328-4706-ABDE-2A817DF2A05F}"/>
                </a:ext>
              </a:extLst>
            </p:cNvPr>
            <p:cNvSpPr txBox="1"/>
            <p:nvPr/>
          </p:nvSpPr>
          <p:spPr>
            <a:xfrm>
              <a:off x="456508" y="2993944"/>
              <a:ext cx="603050" cy="253916"/>
            </a:xfrm>
            <a:prstGeom prst="rect">
              <a:avLst/>
            </a:prstGeom>
            <a:noFill/>
          </p:spPr>
          <p:txBody>
            <a:bodyPr wrap="none" rtlCol="0">
              <a:spAutoFit/>
            </a:bodyPr>
            <a:lstStyle/>
            <a:p>
              <a:r>
                <a:rPr lang="en-US" altLang="zh-CN" sz="1050" b="1" dirty="0">
                  <a:latin typeface="+mn-ea"/>
                </a:rPr>
                <a:t>GAME</a:t>
              </a:r>
              <a:endParaRPr lang="zh-CN" altLang="en-US" sz="1050" b="1" dirty="0">
                <a:latin typeface="+mn-ea"/>
              </a:endParaRPr>
            </a:p>
          </p:txBody>
        </p:sp>
      </p:grpSp>
      <p:sp>
        <p:nvSpPr>
          <p:cNvPr id="40" name="文本框 39">
            <a:extLst>
              <a:ext uri="{FF2B5EF4-FFF2-40B4-BE49-F238E27FC236}">
                <a16:creationId xmlns:a16="http://schemas.microsoft.com/office/drawing/2014/main" id="{AF8CD578-E281-4448-8F12-CFCAB2230C12}"/>
              </a:ext>
            </a:extLst>
          </p:cNvPr>
          <p:cNvSpPr txBox="1"/>
          <p:nvPr/>
        </p:nvSpPr>
        <p:spPr>
          <a:xfrm>
            <a:off x="2613321" y="5538590"/>
            <a:ext cx="8602953" cy="1134858"/>
          </a:xfrm>
          <a:prstGeom prst="rect">
            <a:avLst/>
          </a:prstGeom>
          <a:noFill/>
        </p:spPr>
        <p:txBody>
          <a:bodyPr wrap="square" lIns="91436" tIns="45718" rIns="91436" bIns="45718" rtlCol="0" anchor="ctr">
            <a:spAutoFit/>
          </a:bodyPr>
          <a:lstStyle/>
          <a:p>
            <a:pPr lvl="0" defTabSz="964149" fontAlgn="base">
              <a:lnSpc>
                <a:spcPct val="150000"/>
              </a:lnSpc>
              <a:spcBef>
                <a:spcPct val="0"/>
              </a:spcBef>
              <a:spcAft>
                <a:spcPct val="0"/>
              </a:spcAft>
            </a:pPr>
            <a:r>
              <a:rPr lang="en-US" altLang="zh-CN" sz="2400" dirty="0">
                <a:solidFill>
                  <a:schemeClr val="tx1">
                    <a:lumMod val="85000"/>
                    <a:lumOff val="15000"/>
                  </a:schemeClr>
                </a:solidFill>
                <a:latin typeface="+mj-lt"/>
                <a:cs typeface="+mn-ea"/>
                <a:sym typeface="+mn-lt"/>
              </a:rPr>
              <a:t>deco1</a:t>
            </a:r>
            <a:r>
              <a:rPr lang="zh-CN" altLang="en-US" sz="2400" dirty="0">
                <a:solidFill>
                  <a:schemeClr val="tx1">
                    <a:lumMod val="85000"/>
                    <a:lumOff val="15000"/>
                  </a:schemeClr>
                </a:solidFill>
                <a:latin typeface="+mj-lt"/>
                <a:cs typeface="+mn-ea"/>
                <a:sym typeface="+mn-lt"/>
              </a:rPr>
              <a:t>只能用于装饰带两个参数的函数，而</a:t>
            </a:r>
            <a:r>
              <a:rPr lang="en-US" altLang="zh-CN" sz="2400" dirty="0">
                <a:solidFill>
                  <a:schemeClr val="tx1">
                    <a:lumMod val="85000"/>
                    <a:lumOff val="15000"/>
                  </a:schemeClr>
                </a:solidFill>
                <a:latin typeface="+mj-lt"/>
                <a:cs typeface="+mn-ea"/>
                <a:sym typeface="+mn-lt"/>
              </a:rPr>
              <a:t>deco2</a:t>
            </a:r>
            <a:r>
              <a:rPr lang="zh-CN" altLang="en-US" sz="2400" dirty="0">
                <a:solidFill>
                  <a:schemeClr val="tx1">
                    <a:lumMod val="85000"/>
                    <a:lumOff val="15000"/>
                  </a:schemeClr>
                </a:solidFill>
                <a:latin typeface="+mj-lt"/>
                <a:cs typeface="+mn-ea"/>
                <a:sym typeface="+mn-lt"/>
              </a:rPr>
              <a:t>只能用于装饰没有参数的函数。</a:t>
            </a:r>
          </a:p>
        </p:txBody>
      </p:sp>
      <p:grpSp>
        <p:nvGrpSpPr>
          <p:cNvPr id="43" name="组合 42">
            <a:extLst>
              <a:ext uri="{FF2B5EF4-FFF2-40B4-BE49-F238E27FC236}">
                <a16:creationId xmlns:a16="http://schemas.microsoft.com/office/drawing/2014/main" id="{D598AB29-3818-4C72-AB9B-F6709C597413}"/>
              </a:ext>
            </a:extLst>
          </p:cNvPr>
          <p:cNvGrpSpPr/>
          <p:nvPr/>
        </p:nvGrpSpPr>
        <p:grpSpPr>
          <a:xfrm>
            <a:off x="635022" y="5577393"/>
            <a:ext cx="1453453" cy="1057252"/>
            <a:chOff x="-8554" y="2772952"/>
            <a:chExt cx="1976410" cy="738827"/>
          </a:xfrm>
          <a:solidFill>
            <a:srgbClr val="FFC000"/>
          </a:solidFill>
        </p:grpSpPr>
        <p:sp>
          <p:nvSpPr>
            <p:cNvPr id="44" name="圆角矩形 32">
              <a:extLst>
                <a:ext uri="{FF2B5EF4-FFF2-40B4-BE49-F238E27FC236}">
                  <a16:creationId xmlns:a16="http://schemas.microsoft.com/office/drawing/2014/main" id="{EE60A0C7-8F0C-47E9-8047-9E8ECAF923EE}"/>
                </a:ext>
              </a:extLst>
            </p:cNvPr>
            <p:cNvSpPr/>
            <p:nvPr/>
          </p:nvSpPr>
          <p:spPr>
            <a:xfrm rot="10800000" flipV="1">
              <a:off x="-8554" y="2772952"/>
              <a:ext cx="1864069" cy="738827"/>
            </a:xfrm>
            <a:prstGeom prst="roundRect">
              <a:avLst>
                <a:gd name="adj" fmla="val 8745"/>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5" name="文本框 44">
              <a:extLst>
                <a:ext uri="{FF2B5EF4-FFF2-40B4-BE49-F238E27FC236}">
                  <a16:creationId xmlns:a16="http://schemas.microsoft.com/office/drawing/2014/main" id="{F809DF43-6D80-4E40-87B9-D4C778A2EBF0}"/>
                </a:ext>
              </a:extLst>
            </p:cNvPr>
            <p:cNvSpPr txBox="1"/>
            <p:nvPr/>
          </p:nvSpPr>
          <p:spPr>
            <a:xfrm>
              <a:off x="225877" y="2954753"/>
              <a:ext cx="1741979" cy="365633"/>
            </a:xfrm>
            <a:prstGeom prst="rect">
              <a:avLst/>
            </a:prstGeom>
            <a:noFill/>
          </p:spPr>
          <p:txBody>
            <a:bodyPr wrap="square" lIns="91436" tIns="45718" rIns="91436" bIns="45718" rtlCol="0" anchor="ctr">
              <a:spAutoFit/>
            </a:bodyPr>
            <a:lstStyle/>
            <a:p>
              <a:pPr lvl="0" algn="ctr" defTabSz="964149" fontAlgn="base">
                <a:spcBef>
                  <a:spcPct val="0"/>
                </a:spcBef>
                <a:spcAft>
                  <a:spcPct val="0"/>
                </a:spcAft>
                <a:defRPr/>
              </a:pPr>
              <a:r>
                <a:rPr lang="zh-CN" altLang="en-US" sz="2800" b="1" dirty="0">
                  <a:solidFill>
                    <a:schemeClr val="tx1">
                      <a:lumMod val="85000"/>
                      <a:lumOff val="15000"/>
                    </a:schemeClr>
                  </a:solidFill>
                  <a:latin typeface="Impact" panose="020B0806030902050204" pitchFamily="34" charset="0"/>
                  <a:ea typeface="微软雅黑" panose="020B0503020204020204" pitchFamily="34" charset="-122"/>
                  <a:cs typeface="+mn-ea"/>
                  <a:sym typeface="+mn-lt"/>
                </a:rPr>
                <a:t>提示：</a:t>
              </a:r>
              <a:endParaRPr kumimoji="0" lang="zh-CN" altLang="en-US" sz="2800" b="1" i="0" u="none" strike="noStrike" kern="1200" cap="none" spc="0" normalizeH="0" baseline="0" noProof="0" dirty="0">
                <a:ln>
                  <a:noFill/>
                </a:ln>
                <a:solidFill>
                  <a:schemeClr val="tx1">
                    <a:lumMod val="85000"/>
                    <a:lumOff val="15000"/>
                  </a:schemeClr>
                </a:solidFill>
                <a:uLnTx/>
                <a:uFillTx/>
                <a:latin typeface="Impact" panose="020B0806030902050204" pitchFamily="34" charset="0"/>
                <a:ea typeface="微软雅黑" panose="020B0503020204020204" pitchFamily="34" charset="-122"/>
                <a:cs typeface="+mn-ea"/>
                <a:sym typeface="+mn-lt"/>
              </a:endParaRPr>
            </a:p>
          </p:txBody>
        </p:sp>
      </p:grpSp>
      <p:sp>
        <p:nvSpPr>
          <p:cNvPr id="46" name="等腰三角形 45">
            <a:extLst>
              <a:ext uri="{FF2B5EF4-FFF2-40B4-BE49-F238E27FC236}">
                <a16:creationId xmlns:a16="http://schemas.microsoft.com/office/drawing/2014/main" id="{3C91AC6A-87A9-45BA-9AA8-8170865F8635}"/>
              </a:ext>
            </a:extLst>
          </p:cNvPr>
          <p:cNvSpPr/>
          <p:nvPr/>
        </p:nvSpPr>
        <p:spPr>
          <a:xfrm rot="5400000">
            <a:off x="2148929" y="5960654"/>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Tree>
    <p:extLst>
      <p:ext uri="{BB962C8B-B14F-4D97-AF65-F5344CB8AC3E}">
        <p14:creationId xmlns:p14="http://schemas.microsoft.com/office/powerpoint/2010/main" val="21632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6" presetClass="entr" presetSubtype="21"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p:tgtEl>
                                          <p:spTgt spid="2"/>
                                        </p:tgtEl>
                                        <p:attrNameLst>
                                          <p:attrName>ppt_y</p:attrName>
                                        </p:attrNameLst>
                                      </p:cBhvr>
                                      <p:tavLst>
                                        <p:tav tm="0">
                                          <p:val>
                                            <p:strVal val="#ppt_y+#ppt_h*1.125000"/>
                                          </p:val>
                                        </p:tav>
                                        <p:tav tm="100000">
                                          <p:val>
                                            <p:strVal val="#ppt_y"/>
                                          </p:val>
                                        </p:tav>
                                      </p:tavLst>
                                    </p:anim>
                                    <p:animEffect transition="in" filter="wipe(up)">
                                      <p:cBhvr>
                                        <p:cTn id="20" dur="500"/>
                                        <p:tgtEl>
                                          <p:spTgt spid="2"/>
                                        </p:tgtEl>
                                      </p:cBhvr>
                                    </p:animEffect>
                                  </p:childTnLst>
                                </p:cTn>
                              </p:par>
                              <p:par>
                                <p:cTn id="21" presetID="12" presetClass="entr" presetSubtype="1"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p:tgtEl>
                                          <p:spTgt spid="3"/>
                                        </p:tgtEl>
                                        <p:attrNameLst>
                                          <p:attrName>ppt_y</p:attrName>
                                        </p:attrNameLst>
                                      </p:cBhvr>
                                      <p:tavLst>
                                        <p:tav tm="0">
                                          <p:val>
                                            <p:strVal val="#ppt_y-#ppt_h*1.125000"/>
                                          </p:val>
                                        </p:tav>
                                        <p:tav tm="100000">
                                          <p:val>
                                            <p:strVal val="#ppt_y"/>
                                          </p:val>
                                        </p:tav>
                                      </p:tavLst>
                                    </p:anim>
                                    <p:animEffect transition="in" filter="wipe(down)">
                                      <p:cBhvr>
                                        <p:cTn id="24" dur="500"/>
                                        <p:tgtEl>
                                          <p:spTgt spid="3"/>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43"/>
                                        </p:tgtEl>
                                        <p:attrNameLst>
                                          <p:attrName>style.visibility</p:attrName>
                                        </p:attrNameLst>
                                      </p:cBhvr>
                                      <p:to>
                                        <p:strVal val="visible"/>
                                      </p:to>
                                    </p:set>
                                    <p:anim calcmode="lin" valueType="num">
                                      <p:cBhvr>
                                        <p:cTn id="28" dur="500" fill="hold"/>
                                        <p:tgtEl>
                                          <p:spTgt spid="43"/>
                                        </p:tgtEl>
                                        <p:attrNameLst>
                                          <p:attrName>ppt_w</p:attrName>
                                        </p:attrNameLst>
                                      </p:cBhvr>
                                      <p:tavLst>
                                        <p:tav tm="0">
                                          <p:val>
                                            <p:fltVal val="0"/>
                                          </p:val>
                                        </p:tav>
                                        <p:tav tm="100000">
                                          <p:val>
                                            <p:strVal val="#ppt_w"/>
                                          </p:val>
                                        </p:tav>
                                      </p:tavLst>
                                    </p:anim>
                                    <p:anim calcmode="lin" valueType="num">
                                      <p:cBhvr>
                                        <p:cTn id="29" dur="500" fill="hold"/>
                                        <p:tgtEl>
                                          <p:spTgt spid="43"/>
                                        </p:tgtEl>
                                        <p:attrNameLst>
                                          <p:attrName>ppt_h</p:attrName>
                                        </p:attrNameLst>
                                      </p:cBhvr>
                                      <p:tavLst>
                                        <p:tav tm="0">
                                          <p:val>
                                            <p:fltVal val="0"/>
                                          </p:val>
                                        </p:tav>
                                        <p:tav tm="100000">
                                          <p:val>
                                            <p:strVal val="#ppt_h"/>
                                          </p:val>
                                        </p:tav>
                                      </p:tavLst>
                                    </p:anim>
                                    <p:animEffect transition="in" filter="fade">
                                      <p:cBhvr>
                                        <p:cTn id="30" dur="500"/>
                                        <p:tgtEl>
                                          <p:spTgt spid="43"/>
                                        </p:tgtEl>
                                      </p:cBhvr>
                                    </p:animEffect>
                                  </p:childTnLst>
                                </p:cTn>
                              </p:par>
                            </p:childTnLst>
                          </p:cTn>
                        </p:par>
                        <p:par>
                          <p:cTn id="31" fill="hold">
                            <p:stCondLst>
                              <p:cond delay="1500"/>
                            </p:stCondLst>
                            <p:childTnLst>
                              <p:par>
                                <p:cTn id="32" presetID="12" presetClass="entr" presetSubtype="8" fill="hold" grpId="0" nodeType="after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p:tgtEl>
                                          <p:spTgt spid="46"/>
                                        </p:tgtEl>
                                        <p:attrNameLst>
                                          <p:attrName>ppt_x</p:attrName>
                                        </p:attrNameLst>
                                      </p:cBhvr>
                                      <p:tavLst>
                                        <p:tav tm="0">
                                          <p:val>
                                            <p:strVal val="#ppt_x-#ppt_w*1.125000"/>
                                          </p:val>
                                        </p:tav>
                                        <p:tav tm="100000">
                                          <p:val>
                                            <p:strVal val="#ppt_x"/>
                                          </p:val>
                                        </p:tav>
                                      </p:tavLst>
                                    </p:anim>
                                    <p:animEffect transition="in" filter="wipe(right)">
                                      <p:cBhvr>
                                        <p:cTn id="35" dur="500"/>
                                        <p:tgtEl>
                                          <p:spTgt spid="46"/>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wipe(left)">
                                      <p:cBhvr>
                                        <p:cTn id="3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8" grpId="0" animBg="1"/>
      <p:bldP spid="40" grpId="0"/>
      <p:bldP spid="46"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3E11107-0AC9-4E43-BA11-92F2A6599A1B}"/>
              </a:ext>
            </a:extLst>
          </p:cNvPr>
          <p:cNvSpPr/>
          <p:nvPr/>
        </p:nvSpPr>
        <p:spPr>
          <a:xfrm>
            <a:off x="1294888" y="581470"/>
            <a:ext cx="2528256" cy="461665"/>
          </a:xfrm>
          <a:prstGeom prst="rect">
            <a:avLst/>
          </a:prstGeom>
        </p:spPr>
        <p:txBody>
          <a:bodyPr wrap="none">
            <a:spAutoFit/>
          </a:bodyPr>
          <a:lstStyle/>
          <a:p>
            <a:pPr algn="ctr"/>
            <a:r>
              <a:rPr lang="zh-CN" altLang="en-US" sz="2400" b="1" dirty="0">
                <a:solidFill>
                  <a:schemeClr val="tx1">
                    <a:lumMod val="85000"/>
                    <a:lumOff val="15000"/>
                  </a:schemeClr>
                </a:solidFill>
                <a:latin typeface="+mj-lt"/>
                <a:ea typeface="微软雅黑" panose="020B0503020204020204" pitchFamily="34" charset="-122"/>
              </a:rPr>
              <a:t>例：装饰器示例</a:t>
            </a:r>
            <a:r>
              <a:rPr lang="en-US" altLang="zh-CN" sz="2400" b="1" dirty="0">
                <a:solidFill>
                  <a:schemeClr val="tx1">
                    <a:lumMod val="85000"/>
                    <a:lumOff val="15000"/>
                  </a:schemeClr>
                </a:solidFill>
                <a:latin typeface="+mj-lt"/>
                <a:ea typeface="微软雅黑" panose="020B0503020204020204" pitchFamily="34" charset="-122"/>
              </a:rPr>
              <a:t>2</a:t>
            </a:r>
            <a:endParaRPr lang="zh-CN" altLang="en-US" sz="2400" b="1" dirty="0">
              <a:solidFill>
                <a:schemeClr val="tx1">
                  <a:lumMod val="85000"/>
                  <a:lumOff val="15000"/>
                </a:schemeClr>
              </a:solidFill>
              <a:latin typeface="+mj-lt"/>
              <a:ea typeface="微软雅黑" panose="020B0503020204020204" pitchFamily="34" charset="-122"/>
            </a:endParaRP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154403" y="1062158"/>
            <a:ext cx="2695543"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8" name="KSO_Shape">
            <a:extLst>
              <a:ext uri="{FF2B5EF4-FFF2-40B4-BE49-F238E27FC236}">
                <a16:creationId xmlns:a16="http://schemas.microsoft.com/office/drawing/2014/main" id="{7C10B4E9-275D-4EE6-A235-4852EBDFC2C3}"/>
              </a:ext>
            </a:extLst>
          </p:cNvPr>
          <p:cNvSpPr/>
          <p:nvPr/>
        </p:nvSpPr>
        <p:spPr>
          <a:xfrm>
            <a:off x="500915" y="1225751"/>
            <a:ext cx="11271985" cy="5196188"/>
          </a:xfrm>
          <a:prstGeom prst="roundRect">
            <a:avLst>
              <a:gd name="adj" fmla="val 561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40" name="组合 39">
            <a:extLst>
              <a:ext uri="{FF2B5EF4-FFF2-40B4-BE49-F238E27FC236}">
                <a16:creationId xmlns:a16="http://schemas.microsoft.com/office/drawing/2014/main" id="{CC5516D3-AED7-4222-9600-66299A79772C}"/>
              </a:ext>
            </a:extLst>
          </p:cNvPr>
          <p:cNvGrpSpPr/>
          <p:nvPr/>
        </p:nvGrpSpPr>
        <p:grpSpPr>
          <a:xfrm>
            <a:off x="209550" y="623521"/>
            <a:ext cx="877274" cy="877274"/>
            <a:chOff x="836354" y="1156380"/>
            <a:chExt cx="877274" cy="877274"/>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836354" y="1156380"/>
              <a:ext cx="877274" cy="877274"/>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46" name="组合 45">
              <a:extLst>
                <a:ext uri="{FF2B5EF4-FFF2-40B4-BE49-F238E27FC236}">
                  <a16:creationId xmlns:a16="http://schemas.microsoft.com/office/drawing/2014/main" id="{88A08AC8-97B1-4AD8-83EC-2B3AD5A75A0A}"/>
                </a:ext>
              </a:extLst>
            </p:cNvPr>
            <p:cNvGrpSpPr/>
            <p:nvPr/>
          </p:nvGrpSpPr>
          <p:grpSpPr>
            <a:xfrm>
              <a:off x="852546" y="1337788"/>
              <a:ext cx="830546" cy="514457"/>
              <a:chOff x="10655670" y="657377"/>
              <a:chExt cx="526153" cy="325910"/>
            </a:xfrm>
            <a:solidFill>
              <a:schemeClr val="tx2">
                <a:lumMod val="50000"/>
              </a:schemeClr>
            </a:solidFill>
          </p:grpSpPr>
          <p:sp>
            <p:nvSpPr>
              <p:cNvPr id="51" name="Freeform 89">
                <a:extLst>
                  <a:ext uri="{FF2B5EF4-FFF2-40B4-BE49-F238E27FC236}">
                    <a16:creationId xmlns:a16="http://schemas.microsoft.com/office/drawing/2014/main" id="{C7EDE132-3FC4-4E99-8396-1F7DC55DCDB4}"/>
                  </a:ext>
                </a:extLst>
              </p:cNvPr>
              <p:cNvSpPr>
                <a:spLocks noEditPoints="1"/>
              </p:cNvSpPr>
              <p:nvPr/>
            </p:nvSpPr>
            <p:spPr bwMode="auto">
              <a:xfrm>
                <a:off x="10697100" y="657377"/>
                <a:ext cx="444675" cy="28033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3" y="4"/>
                      <a:pt x="83" y="5"/>
                    </a:cubicBezTo>
                    <a:cubicBezTo>
                      <a:pt x="83" y="7"/>
                      <a:pt x="82" y="8"/>
                      <a:pt x="81" y="8"/>
                    </a:cubicBezTo>
                    <a:cubicBezTo>
                      <a:pt x="79" y="8"/>
                      <a:pt x="78" y="7"/>
                      <a:pt x="78" y="5"/>
                    </a:cubicBezTo>
                    <a:cubicBezTo>
                      <a:pt x="78" y="4"/>
                      <a:pt x="79"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90">
                <a:extLst>
                  <a:ext uri="{FF2B5EF4-FFF2-40B4-BE49-F238E27FC236}">
                    <a16:creationId xmlns:a16="http://schemas.microsoft.com/office/drawing/2014/main" id="{702B496F-B90E-4E5D-94E4-F4D966A2B634}"/>
                  </a:ext>
                </a:extLst>
              </p:cNvPr>
              <p:cNvSpPr>
                <a:spLocks/>
              </p:cNvSpPr>
              <p:nvPr/>
            </p:nvSpPr>
            <p:spPr bwMode="auto">
              <a:xfrm>
                <a:off x="10655670" y="947382"/>
                <a:ext cx="526153" cy="35905"/>
              </a:xfrm>
              <a:custGeom>
                <a:avLst/>
                <a:gdLst>
                  <a:gd name="T0" fmla="*/ 192 w 192"/>
                  <a:gd name="T1" fmla="*/ 0 h 13"/>
                  <a:gd name="T2" fmla="*/ 125 w 192"/>
                  <a:gd name="T3" fmla="*/ 0 h 13"/>
                  <a:gd name="T4" fmla="*/ 123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9 w 192"/>
                  <a:gd name="T17" fmla="*/ 13 h 13"/>
                  <a:gd name="T18" fmla="*/ 183 w 192"/>
                  <a:gd name="T19" fmla="*/ 13 h 13"/>
                  <a:gd name="T20" fmla="*/ 192 w 192"/>
                  <a:gd name="T21" fmla="*/ 4 h 13"/>
                  <a:gd name="T22" fmla="*/ 192 w 192"/>
                  <a:gd name="T23" fmla="*/ 1 h 13"/>
                  <a:gd name="T24" fmla="*/ 192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2" y="0"/>
                    </a:moveTo>
                    <a:cubicBezTo>
                      <a:pt x="125" y="0"/>
                      <a:pt x="125" y="0"/>
                      <a:pt x="125" y="0"/>
                    </a:cubicBezTo>
                    <a:cubicBezTo>
                      <a:pt x="125" y="2"/>
                      <a:pt x="124" y="3"/>
                      <a:pt x="123" y="3"/>
                    </a:cubicBezTo>
                    <a:cubicBezTo>
                      <a:pt x="69" y="3"/>
                      <a:pt x="69" y="3"/>
                      <a:pt x="69" y="3"/>
                    </a:cubicBezTo>
                    <a:cubicBezTo>
                      <a:pt x="68" y="3"/>
                      <a:pt x="66" y="2"/>
                      <a:pt x="66" y="0"/>
                    </a:cubicBezTo>
                    <a:cubicBezTo>
                      <a:pt x="0" y="0"/>
                      <a:pt x="0" y="0"/>
                      <a:pt x="0" y="0"/>
                    </a:cubicBezTo>
                    <a:cubicBezTo>
                      <a:pt x="0" y="1"/>
                      <a:pt x="0" y="1"/>
                      <a:pt x="0" y="1"/>
                    </a:cubicBezTo>
                    <a:cubicBezTo>
                      <a:pt x="0" y="4"/>
                      <a:pt x="0" y="4"/>
                      <a:pt x="0" y="4"/>
                    </a:cubicBezTo>
                    <a:cubicBezTo>
                      <a:pt x="0" y="9"/>
                      <a:pt x="4" y="13"/>
                      <a:pt x="9" y="13"/>
                    </a:cubicBezTo>
                    <a:cubicBezTo>
                      <a:pt x="183" y="13"/>
                      <a:pt x="183" y="13"/>
                      <a:pt x="183" y="13"/>
                    </a:cubicBezTo>
                    <a:cubicBezTo>
                      <a:pt x="188" y="13"/>
                      <a:pt x="192" y="9"/>
                      <a:pt x="192" y="4"/>
                    </a:cubicBezTo>
                    <a:cubicBezTo>
                      <a:pt x="192" y="1"/>
                      <a:pt x="192" y="1"/>
                      <a:pt x="192" y="1"/>
                    </a:cubicBezTo>
                    <a:cubicBezTo>
                      <a:pt x="192" y="1"/>
                      <a:pt x="192" y="1"/>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91">
                <a:extLst>
                  <a:ext uri="{FF2B5EF4-FFF2-40B4-BE49-F238E27FC236}">
                    <a16:creationId xmlns:a16="http://schemas.microsoft.com/office/drawing/2014/main" id="{52E71517-79E9-427F-9C14-AF09C217EC2B}"/>
                  </a:ext>
                </a:extLst>
              </p:cNvPr>
              <p:cNvSpPr>
                <a:spLocks noEditPoints="1"/>
              </p:cNvSpPr>
              <p:nvPr/>
            </p:nvSpPr>
            <p:spPr bwMode="auto">
              <a:xfrm>
                <a:off x="10741291" y="701568"/>
                <a:ext cx="356292" cy="191956"/>
              </a:xfrm>
              <a:custGeom>
                <a:avLst/>
                <a:gdLst>
                  <a:gd name="T0" fmla="*/ 0 w 130"/>
                  <a:gd name="T1" fmla="*/ 70 h 70"/>
                  <a:gd name="T2" fmla="*/ 130 w 130"/>
                  <a:gd name="T3" fmla="*/ 0 h 70"/>
                  <a:gd name="T4" fmla="*/ 40 w 130"/>
                  <a:gd name="T5" fmla="*/ 47 h 70"/>
                  <a:gd name="T6" fmla="*/ 34 w 130"/>
                  <a:gd name="T7" fmla="*/ 36 h 70"/>
                  <a:gd name="T8" fmla="*/ 31 w 130"/>
                  <a:gd name="T9" fmla="*/ 31 h 70"/>
                  <a:gd name="T10" fmla="*/ 27 w 130"/>
                  <a:gd name="T11" fmla="*/ 34 h 70"/>
                  <a:gd name="T12" fmla="*/ 22 w 130"/>
                  <a:gd name="T13" fmla="*/ 47 h 70"/>
                  <a:gd name="T14" fmla="*/ 27 w 130"/>
                  <a:gd name="T15" fmla="*/ 19 h 70"/>
                  <a:gd name="T16" fmla="*/ 28 w 130"/>
                  <a:gd name="T17" fmla="*/ 29 h 70"/>
                  <a:gd name="T18" fmla="*/ 33 w 130"/>
                  <a:gd name="T19" fmla="*/ 26 h 70"/>
                  <a:gd name="T20" fmla="*/ 38 w 130"/>
                  <a:gd name="T21" fmla="*/ 28 h 70"/>
                  <a:gd name="T22" fmla="*/ 40 w 130"/>
                  <a:gd name="T23" fmla="*/ 35 h 70"/>
                  <a:gd name="T24" fmla="*/ 56 w 130"/>
                  <a:gd name="T25" fmla="*/ 47 h 70"/>
                  <a:gd name="T26" fmla="*/ 49 w 130"/>
                  <a:gd name="T27" fmla="*/ 46 h 70"/>
                  <a:gd name="T28" fmla="*/ 48 w 130"/>
                  <a:gd name="T29" fmla="*/ 31 h 70"/>
                  <a:gd name="T30" fmla="*/ 45 w 130"/>
                  <a:gd name="T31" fmla="*/ 27 h 70"/>
                  <a:gd name="T32" fmla="*/ 48 w 130"/>
                  <a:gd name="T33" fmla="*/ 23 h 70"/>
                  <a:gd name="T34" fmla="*/ 53 w 130"/>
                  <a:gd name="T35" fmla="*/ 27 h 70"/>
                  <a:gd name="T36" fmla="*/ 58 w 130"/>
                  <a:gd name="T37" fmla="*/ 31 h 70"/>
                  <a:gd name="T38" fmla="*/ 53 w 130"/>
                  <a:gd name="T39" fmla="*/ 39 h 70"/>
                  <a:gd name="T40" fmla="*/ 55 w 130"/>
                  <a:gd name="T41" fmla="*/ 43 h 70"/>
                  <a:gd name="T42" fmla="*/ 58 w 130"/>
                  <a:gd name="T43" fmla="*/ 42 h 70"/>
                  <a:gd name="T44" fmla="*/ 56 w 130"/>
                  <a:gd name="T45" fmla="*/ 47 h 70"/>
                  <a:gd name="T46" fmla="*/ 87 w 130"/>
                  <a:gd name="T47" fmla="*/ 47 h 70"/>
                  <a:gd name="T48" fmla="*/ 86 w 130"/>
                  <a:gd name="T49" fmla="*/ 32 h 70"/>
                  <a:gd name="T50" fmla="*/ 82 w 130"/>
                  <a:gd name="T51" fmla="*/ 32 h 70"/>
                  <a:gd name="T52" fmla="*/ 81 w 130"/>
                  <a:gd name="T53" fmla="*/ 47 h 70"/>
                  <a:gd name="T54" fmla="*/ 75 w 130"/>
                  <a:gd name="T55" fmla="*/ 36 h 70"/>
                  <a:gd name="T56" fmla="*/ 73 w 130"/>
                  <a:gd name="T57" fmla="*/ 31 h 70"/>
                  <a:gd name="T58" fmla="*/ 69 w 130"/>
                  <a:gd name="T59" fmla="*/ 34 h 70"/>
                  <a:gd name="T60" fmla="*/ 64 w 130"/>
                  <a:gd name="T61" fmla="*/ 47 h 70"/>
                  <a:gd name="T62" fmla="*/ 68 w 130"/>
                  <a:gd name="T63" fmla="*/ 27 h 70"/>
                  <a:gd name="T64" fmla="*/ 69 w 130"/>
                  <a:gd name="T65" fmla="*/ 30 h 70"/>
                  <a:gd name="T66" fmla="*/ 75 w 130"/>
                  <a:gd name="T67" fmla="*/ 26 h 70"/>
                  <a:gd name="T68" fmla="*/ 80 w 130"/>
                  <a:gd name="T69" fmla="*/ 30 h 70"/>
                  <a:gd name="T70" fmla="*/ 86 w 130"/>
                  <a:gd name="T71" fmla="*/ 26 h 70"/>
                  <a:gd name="T72" fmla="*/ 90 w 130"/>
                  <a:gd name="T73" fmla="*/ 28 h 70"/>
                  <a:gd name="T74" fmla="*/ 92 w 130"/>
                  <a:gd name="T75" fmla="*/ 35 h 70"/>
                  <a:gd name="T76" fmla="*/ 107 w 130"/>
                  <a:gd name="T77" fmla="*/ 47 h 70"/>
                  <a:gd name="T78" fmla="*/ 101 w 130"/>
                  <a:gd name="T79" fmla="*/ 46 h 70"/>
                  <a:gd name="T80" fmla="*/ 99 w 130"/>
                  <a:gd name="T81" fmla="*/ 19 h 70"/>
                  <a:gd name="T82" fmla="*/ 105 w 130"/>
                  <a:gd name="T83" fmla="*/ 40 h 70"/>
                  <a:gd name="T84" fmla="*/ 106 w 130"/>
                  <a:gd name="T85" fmla="*/ 43 h 70"/>
                  <a:gd name="T86" fmla="*/ 108 w 130"/>
                  <a:gd name="T87" fmla="*/ 42 h 70"/>
                  <a:gd name="T88" fmla="*/ 107 w 130"/>
                  <a:gd name="T8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0">
                    <a:moveTo>
                      <a:pt x="0" y="0"/>
                    </a:moveTo>
                    <a:cubicBezTo>
                      <a:pt x="0" y="70"/>
                      <a:pt x="0" y="70"/>
                      <a:pt x="0" y="70"/>
                    </a:cubicBezTo>
                    <a:cubicBezTo>
                      <a:pt x="130" y="70"/>
                      <a:pt x="130" y="70"/>
                      <a:pt x="130" y="70"/>
                    </a:cubicBezTo>
                    <a:cubicBezTo>
                      <a:pt x="130" y="0"/>
                      <a:pt x="130" y="0"/>
                      <a:pt x="130" y="0"/>
                    </a:cubicBezTo>
                    <a:lnTo>
                      <a:pt x="0" y="0"/>
                    </a:lnTo>
                    <a:close/>
                    <a:moveTo>
                      <a:pt x="40" y="47"/>
                    </a:moveTo>
                    <a:cubicBezTo>
                      <a:pt x="34" y="47"/>
                      <a:pt x="34" y="47"/>
                      <a:pt x="34" y="47"/>
                    </a:cubicBezTo>
                    <a:cubicBezTo>
                      <a:pt x="34" y="36"/>
                      <a:pt x="34" y="36"/>
                      <a:pt x="34" y="36"/>
                    </a:cubicBezTo>
                    <a:cubicBezTo>
                      <a:pt x="34" y="34"/>
                      <a:pt x="34" y="33"/>
                      <a:pt x="34" y="32"/>
                    </a:cubicBezTo>
                    <a:cubicBezTo>
                      <a:pt x="33" y="31"/>
                      <a:pt x="32" y="31"/>
                      <a:pt x="31" y="31"/>
                    </a:cubicBezTo>
                    <a:cubicBezTo>
                      <a:pt x="30" y="31"/>
                      <a:pt x="30" y="31"/>
                      <a:pt x="29" y="32"/>
                    </a:cubicBezTo>
                    <a:cubicBezTo>
                      <a:pt x="28" y="32"/>
                      <a:pt x="28" y="33"/>
                      <a:pt x="27" y="34"/>
                    </a:cubicBezTo>
                    <a:cubicBezTo>
                      <a:pt x="27" y="47"/>
                      <a:pt x="27" y="47"/>
                      <a:pt x="27" y="47"/>
                    </a:cubicBezTo>
                    <a:cubicBezTo>
                      <a:pt x="22" y="47"/>
                      <a:pt x="22" y="47"/>
                      <a:pt x="22" y="47"/>
                    </a:cubicBezTo>
                    <a:cubicBezTo>
                      <a:pt x="22" y="19"/>
                      <a:pt x="22" y="19"/>
                      <a:pt x="22" y="19"/>
                    </a:cubicBezTo>
                    <a:cubicBezTo>
                      <a:pt x="27" y="19"/>
                      <a:pt x="27" y="19"/>
                      <a:pt x="27" y="19"/>
                    </a:cubicBezTo>
                    <a:cubicBezTo>
                      <a:pt x="27" y="29"/>
                      <a:pt x="27" y="29"/>
                      <a:pt x="27" y="29"/>
                    </a:cubicBezTo>
                    <a:cubicBezTo>
                      <a:pt x="28" y="29"/>
                      <a:pt x="28" y="29"/>
                      <a:pt x="28" y="29"/>
                    </a:cubicBezTo>
                    <a:cubicBezTo>
                      <a:pt x="28" y="28"/>
                      <a:pt x="29" y="28"/>
                      <a:pt x="30" y="27"/>
                    </a:cubicBezTo>
                    <a:cubicBezTo>
                      <a:pt x="31" y="27"/>
                      <a:pt x="32" y="26"/>
                      <a:pt x="33" y="26"/>
                    </a:cubicBezTo>
                    <a:cubicBezTo>
                      <a:pt x="35" y="26"/>
                      <a:pt x="35" y="27"/>
                      <a:pt x="36" y="27"/>
                    </a:cubicBezTo>
                    <a:cubicBezTo>
                      <a:pt x="37" y="27"/>
                      <a:pt x="38" y="27"/>
                      <a:pt x="38" y="28"/>
                    </a:cubicBezTo>
                    <a:cubicBezTo>
                      <a:pt x="39" y="29"/>
                      <a:pt x="39" y="30"/>
                      <a:pt x="39" y="31"/>
                    </a:cubicBezTo>
                    <a:cubicBezTo>
                      <a:pt x="40" y="32"/>
                      <a:pt x="40" y="33"/>
                      <a:pt x="40" y="35"/>
                    </a:cubicBezTo>
                    <a:lnTo>
                      <a:pt x="40" y="47"/>
                    </a:lnTo>
                    <a:close/>
                    <a:moveTo>
                      <a:pt x="56" y="47"/>
                    </a:moveTo>
                    <a:cubicBezTo>
                      <a:pt x="55" y="47"/>
                      <a:pt x="54" y="48"/>
                      <a:pt x="53" y="48"/>
                    </a:cubicBezTo>
                    <a:cubicBezTo>
                      <a:pt x="51" y="48"/>
                      <a:pt x="50" y="47"/>
                      <a:pt x="49" y="46"/>
                    </a:cubicBezTo>
                    <a:cubicBezTo>
                      <a:pt x="48" y="45"/>
                      <a:pt x="48" y="44"/>
                      <a:pt x="48" y="41"/>
                    </a:cubicBezTo>
                    <a:cubicBezTo>
                      <a:pt x="48" y="31"/>
                      <a:pt x="48" y="31"/>
                      <a:pt x="48" y="31"/>
                    </a:cubicBezTo>
                    <a:cubicBezTo>
                      <a:pt x="45" y="31"/>
                      <a:pt x="45" y="31"/>
                      <a:pt x="45" y="31"/>
                    </a:cubicBezTo>
                    <a:cubicBezTo>
                      <a:pt x="45" y="27"/>
                      <a:pt x="45" y="27"/>
                      <a:pt x="45" y="27"/>
                    </a:cubicBezTo>
                    <a:cubicBezTo>
                      <a:pt x="48" y="27"/>
                      <a:pt x="48" y="27"/>
                      <a:pt x="48" y="27"/>
                    </a:cubicBezTo>
                    <a:cubicBezTo>
                      <a:pt x="48" y="23"/>
                      <a:pt x="48" y="23"/>
                      <a:pt x="48" y="23"/>
                    </a:cubicBezTo>
                    <a:cubicBezTo>
                      <a:pt x="53" y="22"/>
                      <a:pt x="53" y="22"/>
                      <a:pt x="53" y="22"/>
                    </a:cubicBezTo>
                    <a:cubicBezTo>
                      <a:pt x="53" y="27"/>
                      <a:pt x="53" y="27"/>
                      <a:pt x="53" y="27"/>
                    </a:cubicBezTo>
                    <a:cubicBezTo>
                      <a:pt x="58" y="27"/>
                      <a:pt x="58" y="27"/>
                      <a:pt x="58" y="27"/>
                    </a:cubicBezTo>
                    <a:cubicBezTo>
                      <a:pt x="58" y="31"/>
                      <a:pt x="58" y="31"/>
                      <a:pt x="58" y="31"/>
                    </a:cubicBezTo>
                    <a:cubicBezTo>
                      <a:pt x="53" y="31"/>
                      <a:pt x="53" y="31"/>
                      <a:pt x="53" y="31"/>
                    </a:cubicBezTo>
                    <a:cubicBezTo>
                      <a:pt x="53" y="39"/>
                      <a:pt x="53" y="39"/>
                      <a:pt x="53" y="39"/>
                    </a:cubicBezTo>
                    <a:cubicBezTo>
                      <a:pt x="53" y="40"/>
                      <a:pt x="53" y="41"/>
                      <a:pt x="53" y="42"/>
                    </a:cubicBezTo>
                    <a:cubicBezTo>
                      <a:pt x="54" y="43"/>
                      <a:pt x="54" y="43"/>
                      <a:pt x="55" y="43"/>
                    </a:cubicBezTo>
                    <a:cubicBezTo>
                      <a:pt x="55" y="43"/>
                      <a:pt x="56" y="43"/>
                      <a:pt x="56" y="43"/>
                    </a:cubicBezTo>
                    <a:cubicBezTo>
                      <a:pt x="57" y="43"/>
                      <a:pt x="57" y="42"/>
                      <a:pt x="58" y="42"/>
                    </a:cubicBezTo>
                    <a:cubicBezTo>
                      <a:pt x="58" y="46"/>
                      <a:pt x="58" y="46"/>
                      <a:pt x="58" y="46"/>
                    </a:cubicBezTo>
                    <a:cubicBezTo>
                      <a:pt x="58" y="47"/>
                      <a:pt x="57" y="47"/>
                      <a:pt x="56" y="47"/>
                    </a:cubicBezTo>
                    <a:close/>
                    <a:moveTo>
                      <a:pt x="92" y="47"/>
                    </a:moveTo>
                    <a:cubicBezTo>
                      <a:pt x="87" y="47"/>
                      <a:pt x="87" y="47"/>
                      <a:pt x="87" y="47"/>
                    </a:cubicBezTo>
                    <a:cubicBezTo>
                      <a:pt x="87" y="36"/>
                      <a:pt x="87" y="36"/>
                      <a:pt x="87" y="36"/>
                    </a:cubicBezTo>
                    <a:cubicBezTo>
                      <a:pt x="87" y="34"/>
                      <a:pt x="87" y="33"/>
                      <a:pt x="86" y="32"/>
                    </a:cubicBezTo>
                    <a:cubicBezTo>
                      <a:pt x="86" y="31"/>
                      <a:pt x="85" y="31"/>
                      <a:pt x="84" y="31"/>
                    </a:cubicBezTo>
                    <a:cubicBezTo>
                      <a:pt x="83" y="31"/>
                      <a:pt x="82" y="31"/>
                      <a:pt x="82" y="32"/>
                    </a:cubicBezTo>
                    <a:cubicBezTo>
                      <a:pt x="81" y="32"/>
                      <a:pt x="81" y="33"/>
                      <a:pt x="81" y="34"/>
                    </a:cubicBezTo>
                    <a:cubicBezTo>
                      <a:pt x="81" y="47"/>
                      <a:pt x="81" y="47"/>
                      <a:pt x="81" y="47"/>
                    </a:cubicBezTo>
                    <a:cubicBezTo>
                      <a:pt x="75" y="47"/>
                      <a:pt x="75" y="47"/>
                      <a:pt x="75" y="47"/>
                    </a:cubicBezTo>
                    <a:cubicBezTo>
                      <a:pt x="75" y="36"/>
                      <a:pt x="75" y="36"/>
                      <a:pt x="75" y="36"/>
                    </a:cubicBezTo>
                    <a:cubicBezTo>
                      <a:pt x="75" y="34"/>
                      <a:pt x="75" y="33"/>
                      <a:pt x="75" y="32"/>
                    </a:cubicBezTo>
                    <a:cubicBezTo>
                      <a:pt x="74" y="31"/>
                      <a:pt x="74" y="31"/>
                      <a:pt x="73" y="31"/>
                    </a:cubicBezTo>
                    <a:cubicBezTo>
                      <a:pt x="72" y="31"/>
                      <a:pt x="71" y="31"/>
                      <a:pt x="70" y="32"/>
                    </a:cubicBezTo>
                    <a:cubicBezTo>
                      <a:pt x="70" y="32"/>
                      <a:pt x="69" y="33"/>
                      <a:pt x="69" y="34"/>
                    </a:cubicBezTo>
                    <a:cubicBezTo>
                      <a:pt x="69" y="47"/>
                      <a:pt x="69" y="47"/>
                      <a:pt x="69" y="47"/>
                    </a:cubicBezTo>
                    <a:cubicBezTo>
                      <a:pt x="64" y="47"/>
                      <a:pt x="64" y="47"/>
                      <a:pt x="64" y="47"/>
                    </a:cubicBezTo>
                    <a:cubicBezTo>
                      <a:pt x="64" y="27"/>
                      <a:pt x="64" y="27"/>
                      <a:pt x="64" y="27"/>
                    </a:cubicBezTo>
                    <a:cubicBezTo>
                      <a:pt x="68" y="27"/>
                      <a:pt x="68" y="27"/>
                      <a:pt x="68" y="27"/>
                    </a:cubicBezTo>
                    <a:cubicBezTo>
                      <a:pt x="69" y="30"/>
                      <a:pt x="69" y="30"/>
                      <a:pt x="69" y="30"/>
                    </a:cubicBezTo>
                    <a:cubicBezTo>
                      <a:pt x="69" y="30"/>
                      <a:pt x="69" y="30"/>
                      <a:pt x="69" y="30"/>
                    </a:cubicBezTo>
                    <a:cubicBezTo>
                      <a:pt x="69" y="29"/>
                      <a:pt x="70" y="28"/>
                      <a:pt x="71" y="27"/>
                    </a:cubicBezTo>
                    <a:cubicBezTo>
                      <a:pt x="72" y="27"/>
                      <a:pt x="73" y="26"/>
                      <a:pt x="75" y="26"/>
                    </a:cubicBezTo>
                    <a:cubicBezTo>
                      <a:pt x="76" y="26"/>
                      <a:pt x="77" y="27"/>
                      <a:pt x="78" y="27"/>
                    </a:cubicBezTo>
                    <a:cubicBezTo>
                      <a:pt x="79" y="28"/>
                      <a:pt x="79" y="29"/>
                      <a:pt x="80" y="30"/>
                    </a:cubicBezTo>
                    <a:cubicBezTo>
                      <a:pt x="80" y="29"/>
                      <a:pt x="81" y="28"/>
                      <a:pt x="82" y="27"/>
                    </a:cubicBezTo>
                    <a:cubicBezTo>
                      <a:pt x="83" y="27"/>
                      <a:pt x="84" y="26"/>
                      <a:pt x="86" y="26"/>
                    </a:cubicBezTo>
                    <a:cubicBezTo>
                      <a:pt x="87" y="26"/>
                      <a:pt x="88" y="27"/>
                      <a:pt x="89" y="27"/>
                    </a:cubicBezTo>
                    <a:cubicBezTo>
                      <a:pt x="89" y="27"/>
                      <a:pt x="90" y="28"/>
                      <a:pt x="90" y="28"/>
                    </a:cubicBezTo>
                    <a:cubicBezTo>
                      <a:pt x="91" y="29"/>
                      <a:pt x="91" y="30"/>
                      <a:pt x="92" y="31"/>
                    </a:cubicBezTo>
                    <a:cubicBezTo>
                      <a:pt x="92" y="32"/>
                      <a:pt x="92" y="33"/>
                      <a:pt x="92" y="35"/>
                    </a:cubicBezTo>
                    <a:lnTo>
                      <a:pt x="92" y="47"/>
                    </a:lnTo>
                    <a:close/>
                    <a:moveTo>
                      <a:pt x="107" y="47"/>
                    </a:moveTo>
                    <a:cubicBezTo>
                      <a:pt x="106" y="47"/>
                      <a:pt x="105" y="48"/>
                      <a:pt x="104" y="48"/>
                    </a:cubicBezTo>
                    <a:cubicBezTo>
                      <a:pt x="102" y="48"/>
                      <a:pt x="101" y="47"/>
                      <a:pt x="101" y="46"/>
                    </a:cubicBezTo>
                    <a:cubicBezTo>
                      <a:pt x="100" y="46"/>
                      <a:pt x="99" y="45"/>
                      <a:pt x="99" y="43"/>
                    </a:cubicBezTo>
                    <a:cubicBezTo>
                      <a:pt x="99" y="19"/>
                      <a:pt x="99" y="19"/>
                      <a:pt x="99" y="19"/>
                    </a:cubicBezTo>
                    <a:cubicBezTo>
                      <a:pt x="105" y="19"/>
                      <a:pt x="105" y="19"/>
                      <a:pt x="105" y="19"/>
                    </a:cubicBezTo>
                    <a:cubicBezTo>
                      <a:pt x="105" y="40"/>
                      <a:pt x="105" y="40"/>
                      <a:pt x="105" y="40"/>
                    </a:cubicBezTo>
                    <a:cubicBezTo>
                      <a:pt x="105" y="41"/>
                      <a:pt x="105" y="42"/>
                      <a:pt x="105" y="42"/>
                    </a:cubicBezTo>
                    <a:cubicBezTo>
                      <a:pt x="105" y="43"/>
                      <a:pt x="106" y="43"/>
                      <a:pt x="106" y="43"/>
                    </a:cubicBezTo>
                    <a:cubicBezTo>
                      <a:pt x="106" y="43"/>
                      <a:pt x="107" y="43"/>
                      <a:pt x="107" y="43"/>
                    </a:cubicBezTo>
                    <a:cubicBezTo>
                      <a:pt x="107" y="43"/>
                      <a:pt x="108" y="43"/>
                      <a:pt x="108" y="42"/>
                    </a:cubicBezTo>
                    <a:cubicBezTo>
                      <a:pt x="109" y="47"/>
                      <a:pt x="109" y="47"/>
                      <a:pt x="109" y="47"/>
                    </a:cubicBezTo>
                    <a:cubicBezTo>
                      <a:pt x="108" y="47"/>
                      <a:pt x="108" y="47"/>
                      <a:pt x="10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5" name="组合 4">
            <a:extLst>
              <a:ext uri="{FF2B5EF4-FFF2-40B4-BE49-F238E27FC236}">
                <a16:creationId xmlns:a16="http://schemas.microsoft.com/office/drawing/2014/main" id="{79DA2EC8-7E3C-4303-AB1C-B45BEF5C8080}"/>
              </a:ext>
            </a:extLst>
          </p:cNvPr>
          <p:cNvGrpSpPr/>
          <p:nvPr/>
        </p:nvGrpSpPr>
        <p:grpSpPr>
          <a:xfrm>
            <a:off x="993071" y="1729395"/>
            <a:ext cx="10251913" cy="4449233"/>
            <a:chOff x="993071" y="1481745"/>
            <a:chExt cx="10251913" cy="4449233"/>
          </a:xfrm>
        </p:grpSpPr>
        <p:sp>
          <p:nvSpPr>
            <p:cNvPr id="13" name="矩形 12">
              <a:extLst>
                <a:ext uri="{FF2B5EF4-FFF2-40B4-BE49-F238E27FC236}">
                  <a16:creationId xmlns:a16="http://schemas.microsoft.com/office/drawing/2014/main" id="{460EB623-760A-4994-95CB-5ECC40DCBACE}"/>
                </a:ext>
              </a:extLst>
            </p:cNvPr>
            <p:cNvSpPr/>
            <p:nvPr/>
          </p:nvSpPr>
          <p:spPr>
            <a:xfrm>
              <a:off x="6040557" y="4547714"/>
              <a:ext cx="3025961" cy="1383264"/>
            </a:xfrm>
            <a:prstGeom prst="rect">
              <a:avLst/>
            </a:prstGeom>
          </p:spPr>
          <p:txBody>
            <a:bodyPr wrap="square">
              <a:spAutoFit/>
            </a:bodyPr>
            <a:lstStyle/>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print('deco2 begin')</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print('f2 is called')</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print('deco2 end</a:t>
              </a:r>
              <a:r>
                <a:rPr lang="en-US" altLang="zh-CN" sz="2400" dirty="0">
                  <a:solidFill>
                    <a:schemeClr val="tx1">
                      <a:lumMod val="85000"/>
                      <a:lumOff val="15000"/>
                    </a:schemeClr>
                  </a:solidFill>
                  <a:ea typeface="微软雅黑" panose="020B0503020204020204" pitchFamily="34" charset="-122"/>
                </a:rPr>
                <a:t>'</a:t>
              </a:r>
              <a:r>
                <a:rPr lang="en-US" altLang="zh-CN" sz="2400" dirty="0">
                  <a:solidFill>
                    <a:schemeClr val="tx1">
                      <a:lumMod val="85000"/>
                      <a:lumOff val="15000"/>
                    </a:schemeClr>
                  </a:solidFill>
                  <a:latin typeface="+mj-lt"/>
                  <a:ea typeface="微软雅黑" panose="020B0503020204020204" pitchFamily="34" charset="-122"/>
                </a:rPr>
                <a:t>)</a:t>
              </a:r>
            </a:p>
          </p:txBody>
        </p:sp>
        <p:grpSp>
          <p:nvGrpSpPr>
            <p:cNvPr id="4" name="组合 3">
              <a:extLst>
                <a:ext uri="{FF2B5EF4-FFF2-40B4-BE49-F238E27FC236}">
                  <a16:creationId xmlns:a16="http://schemas.microsoft.com/office/drawing/2014/main" id="{15BF2AEB-2E88-40BA-BF61-DD6251BE7F70}"/>
                </a:ext>
              </a:extLst>
            </p:cNvPr>
            <p:cNvGrpSpPr/>
            <p:nvPr/>
          </p:nvGrpSpPr>
          <p:grpSpPr>
            <a:xfrm>
              <a:off x="993071" y="1481745"/>
              <a:ext cx="10251913" cy="4433900"/>
              <a:chOff x="993071" y="1481745"/>
              <a:chExt cx="10251913" cy="4433900"/>
            </a:xfrm>
          </p:grpSpPr>
          <p:sp>
            <p:nvSpPr>
              <p:cNvPr id="3" name="矩形 2">
                <a:extLst>
                  <a:ext uri="{FF2B5EF4-FFF2-40B4-BE49-F238E27FC236}">
                    <a16:creationId xmlns:a16="http://schemas.microsoft.com/office/drawing/2014/main" id="{CD352A36-0FAB-466D-AED1-E2DB2EF0AC31}"/>
                  </a:ext>
                </a:extLst>
              </p:cNvPr>
              <p:cNvSpPr/>
              <p:nvPr/>
            </p:nvSpPr>
            <p:spPr>
              <a:xfrm>
                <a:off x="993071" y="1481745"/>
                <a:ext cx="4854136" cy="4043351"/>
              </a:xfrm>
              <a:prstGeom prst="rect">
                <a:avLst/>
              </a:prstGeom>
            </p:spPr>
            <p:txBody>
              <a:bodyPr wrap="square">
                <a:spAutoFit/>
              </a:bodyPr>
              <a:lstStyle/>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13	@deco1</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14	def f1(</a:t>
                </a:r>
                <a:r>
                  <a:rPr lang="en-US" altLang="zh-CN" sz="2400" dirty="0" err="1">
                    <a:solidFill>
                      <a:schemeClr val="tx1">
                        <a:lumMod val="85000"/>
                        <a:lumOff val="15000"/>
                      </a:schemeClr>
                    </a:solidFill>
                    <a:latin typeface="+mj-lt"/>
                    <a:ea typeface="微软雅黑" panose="020B0503020204020204" pitchFamily="34" charset="-122"/>
                  </a:rPr>
                  <a:t>a,b</a:t>
                </a: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定义函数</a:t>
                </a:r>
                <a:r>
                  <a:rPr lang="en-US" altLang="zh-CN" sz="2400" dirty="0">
                    <a:solidFill>
                      <a:schemeClr val="tx1">
                        <a:lumMod val="85000"/>
                        <a:lumOff val="15000"/>
                      </a:schemeClr>
                    </a:solidFill>
                    <a:latin typeface="+mj-lt"/>
                    <a:ea typeface="微软雅黑" panose="020B0503020204020204" pitchFamily="34" charset="-122"/>
                  </a:rPr>
                  <a:t>f1</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15	    print('</a:t>
                </a:r>
                <a:r>
                  <a:rPr lang="en-US" altLang="zh-CN" sz="2400" dirty="0" err="1">
                    <a:solidFill>
                      <a:schemeClr val="tx1">
                        <a:lumMod val="85000"/>
                        <a:lumOff val="15000"/>
                      </a:schemeClr>
                    </a:solidFill>
                    <a:latin typeface="+mj-lt"/>
                    <a:ea typeface="微软雅黑" panose="020B0503020204020204" pitchFamily="34" charset="-122"/>
                  </a:rPr>
                  <a:t>a+b</a:t>
                </a:r>
                <a:r>
                  <a:rPr lang="en-US" altLang="zh-CN" sz="2400" dirty="0">
                    <a:solidFill>
                      <a:schemeClr val="tx1">
                        <a:lumMod val="85000"/>
                        <a:lumOff val="15000"/>
                      </a:schemeClr>
                    </a:solidFill>
                    <a:latin typeface="+mj-lt"/>
                    <a:ea typeface="微软雅黑" panose="020B0503020204020204" pitchFamily="34" charset="-122"/>
                  </a:rPr>
                  <a:t>=',</a:t>
                </a:r>
                <a:r>
                  <a:rPr lang="en-US" altLang="zh-CN" sz="2400" dirty="0" err="1">
                    <a:solidFill>
                      <a:schemeClr val="tx1">
                        <a:lumMod val="85000"/>
                        <a:lumOff val="15000"/>
                      </a:schemeClr>
                    </a:solidFill>
                    <a:latin typeface="+mj-lt"/>
                    <a:ea typeface="微软雅黑" panose="020B0503020204020204" pitchFamily="34" charset="-122"/>
                  </a:rPr>
                  <a:t>a+b</a:t>
                </a:r>
                <a:r>
                  <a:rPr lang="en-US" altLang="zh-CN" sz="2400" dirty="0">
                    <a:solidFill>
                      <a:schemeClr val="tx1">
                        <a:lumMod val="85000"/>
                        <a:lumOff val="15000"/>
                      </a:schemeClr>
                    </a:solidFill>
                    <a:latin typeface="+mj-lt"/>
                    <a:ea typeface="微软雅黑" panose="020B0503020204020204" pitchFamily="34" charset="-122"/>
                  </a:rPr>
                  <a:t>)</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16	@deco2</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17	def f2(): #</a:t>
                </a:r>
                <a:r>
                  <a:rPr lang="zh-CN" altLang="en-US" sz="2400" dirty="0">
                    <a:solidFill>
                      <a:schemeClr val="tx1">
                        <a:lumMod val="85000"/>
                        <a:lumOff val="15000"/>
                      </a:schemeClr>
                    </a:solidFill>
                    <a:latin typeface="+mj-lt"/>
                    <a:ea typeface="微软雅黑" panose="020B0503020204020204" pitchFamily="34" charset="-122"/>
                  </a:rPr>
                  <a:t>定义函数</a:t>
                </a:r>
                <a:r>
                  <a:rPr lang="en-US" altLang="zh-CN" sz="2400" dirty="0">
                    <a:solidFill>
                      <a:schemeClr val="tx1">
                        <a:lumMod val="85000"/>
                        <a:lumOff val="15000"/>
                      </a:schemeClr>
                    </a:solidFill>
                    <a:latin typeface="+mj-lt"/>
                    <a:ea typeface="微软雅黑" panose="020B0503020204020204" pitchFamily="34" charset="-122"/>
                  </a:rPr>
                  <a:t>f2</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18	    print('f2 is called')</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19	if __name__=='__main__':</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20	    f1(3,5) #</a:t>
                </a:r>
                <a:r>
                  <a:rPr lang="zh-CN" altLang="en-US" sz="2400" dirty="0">
                    <a:solidFill>
                      <a:schemeClr val="tx1">
                        <a:lumMod val="85000"/>
                        <a:lumOff val="15000"/>
                      </a:schemeClr>
                    </a:solidFill>
                    <a:latin typeface="+mj-lt"/>
                    <a:ea typeface="微软雅黑" panose="020B0503020204020204" pitchFamily="34" charset="-122"/>
                  </a:rPr>
                  <a:t>调用</a:t>
                </a:r>
                <a:r>
                  <a:rPr lang="en-US" altLang="zh-CN" sz="2400" dirty="0">
                    <a:solidFill>
                      <a:schemeClr val="tx1">
                        <a:lumMod val="85000"/>
                        <a:lumOff val="15000"/>
                      </a:schemeClr>
                    </a:solidFill>
                    <a:latin typeface="+mj-lt"/>
                    <a:ea typeface="微软雅黑" panose="020B0503020204020204" pitchFamily="34" charset="-122"/>
                  </a:rPr>
                  <a:t>f1</a:t>
                </a:r>
                <a:r>
                  <a:rPr lang="zh-CN" altLang="en-US" sz="2400" dirty="0">
                    <a:solidFill>
                      <a:schemeClr val="tx1">
                        <a:lumMod val="85000"/>
                        <a:lumOff val="15000"/>
                      </a:schemeClr>
                    </a:solidFill>
                    <a:latin typeface="+mj-lt"/>
                    <a:ea typeface="微软雅黑" panose="020B0503020204020204" pitchFamily="34" charset="-122"/>
                  </a:rPr>
                  <a:t>函数</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21	    f2() #</a:t>
                </a:r>
                <a:r>
                  <a:rPr lang="zh-CN" altLang="en-US" sz="2400" dirty="0">
                    <a:solidFill>
                      <a:schemeClr val="tx1">
                        <a:lumMod val="85000"/>
                        <a:lumOff val="15000"/>
                      </a:schemeClr>
                    </a:solidFill>
                    <a:latin typeface="+mj-lt"/>
                    <a:ea typeface="微软雅黑" panose="020B0503020204020204" pitchFamily="34" charset="-122"/>
                  </a:rPr>
                  <a:t>调用</a:t>
                </a:r>
                <a:r>
                  <a:rPr lang="en-US" altLang="zh-CN" sz="2400" dirty="0">
                    <a:solidFill>
                      <a:schemeClr val="tx1">
                        <a:lumMod val="85000"/>
                        <a:lumOff val="15000"/>
                      </a:schemeClr>
                    </a:solidFill>
                    <a:latin typeface="+mj-lt"/>
                    <a:ea typeface="微软雅黑" panose="020B0503020204020204" pitchFamily="34" charset="-122"/>
                  </a:rPr>
                  <a:t>f2</a:t>
                </a:r>
                <a:r>
                  <a:rPr lang="zh-CN" altLang="en-US" sz="2400" dirty="0">
                    <a:solidFill>
                      <a:schemeClr val="tx1">
                        <a:lumMod val="85000"/>
                        <a:lumOff val="15000"/>
                      </a:schemeClr>
                    </a:solidFill>
                    <a:latin typeface="+mj-lt"/>
                    <a:ea typeface="微软雅黑" panose="020B0503020204020204" pitchFamily="34" charset="-122"/>
                  </a:rPr>
                  <a:t>函数</a:t>
                </a:r>
              </a:p>
            </p:txBody>
          </p:sp>
          <p:sp>
            <p:nvSpPr>
              <p:cNvPr id="12" name="矩形 11">
                <a:extLst>
                  <a:ext uri="{FF2B5EF4-FFF2-40B4-BE49-F238E27FC236}">
                    <a16:creationId xmlns:a16="http://schemas.microsoft.com/office/drawing/2014/main" id="{48E0396D-4617-46C3-9BE7-500688CB9ECE}"/>
                  </a:ext>
                </a:extLst>
              </p:cNvPr>
              <p:cNvSpPr/>
              <p:nvPr/>
            </p:nvSpPr>
            <p:spPr>
              <a:xfrm>
                <a:off x="6040556" y="3080801"/>
                <a:ext cx="3025961" cy="1383264"/>
              </a:xfrm>
              <a:prstGeom prst="rect">
                <a:avLst/>
              </a:prstGeom>
            </p:spPr>
            <p:txBody>
              <a:bodyPr wrap="square">
                <a:spAutoFit/>
              </a:bodyPr>
              <a:lstStyle/>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print('deco1 begin')</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print('</a:t>
                </a:r>
                <a:r>
                  <a:rPr lang="en-US" altLang="zh-CN" sz="2400" dirty="0" err="1">
                    <a:solidFill>
                      <a:schemeClr val="tx1">
                        <a:lumMod val="85000"/>
                        <a:lumOff val="15000"/>
                      </a:schemeClr>
                    </a:solidFill>
                    <a:latin typeface="+mj-lt"/>
                    <a:ea typeface="微软雅黑" panose="020B0503020204020204" pitchFamily="34" charset="-122"/>
                  </a:rPr>
                  <a:t>a+b</a:t>
                </a:r>
                <a:r>
                  <a:rPr lang="en-US" altLang="zh-CN" sz="2400" dirty="0">
                    <a:solidFill>
                      <a:schemeClr val="tx1">
                        <a:lumMod val="85000"/>
                        <a:lumOff val="15000"/>
                      </a:schemeClr>
                    </a:solidFill>
                    <a:latin typeface="+mj-lt"/>
                    <a:ea typeface="微软雅黑" panose="020B0503020204020204" pitchFamily="34" charset="-122"/>
                  </a:rPr>
                  <a:t>=',</a:t>
                </a:r>
                <a:r>
                  <a:rPr lang="en-US" altLang="zh-CN" sz="2400" dirty="0" err="1">
                    <a:solidFill>
                      <a:schemeClr val="tx1">
                        <a:lumMod val="85000"/>
                        <a:lumOff val="15000"/>
                      </a:schemeClr>
                    </a:solidFill>
                    <a:latin typeface="+mj-lt"/>
                    <a:ea typeface="微软雅黑" panose="020B0503020204020204" pitchFamily="34" charset="-122"/>
                  </a:rPr>
                  <a:t>a+b</a:t>
                </a:r>
                <a:r>
                  <a:rPr lang="en-US" altLang="zh-CN" sz="2400" dirty="0">
                    <a:solidFill>
                      <a:schemeClr val="tx1">
                        <a:lumMod val="85000"/>
                        <a:lumOff val="15000"/>
                      </a:schemeClr>
                    </a:solidFill>
                    <a:latin typeface="+mj-lt"/>
                    <a:ea typeface="微软雅黑" panose="020B0503020204020204" pitchFamily="34" charset="-122"/>
                  </a:rPr>
                  <a:t>)</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print('deco1 end</a:t>
                </a:r>
                <a:r>
                  <a:rPr lang="en-US" altLang="zh-CN" sz="2400" dirty="0">
                    <a:solidFill>
                      <a:schemeClr val="tx1">
                        <a:lumMod val="85000"/>
                        <a:lumOff val="15000"/>
                      </a:schemeClr>
                    </a:solidFill>
                    <a:ea typeface="微软雅黑" panose="020B0503020204020204" pitchFamily="34" charset="-122"/>
                  </a:rPr>
                  <a:t>'</a:t>
                </a:r>
                <a:r>
                  <a:rPr lang="en-US" altLang="zh-CN" sz="2400" dirty="0">
                    <a:solidFill>
                      <a:schemeClr val="tx1">
                        <a:lumMod val="85000"/>
                        <a:lumOff val="15000"/>
                      </a:schemeClr>
                    </a:solidFill>
                    <a:latin typeface="+mj-lt"/>
                    <a:ea typeface="微软雅黑" panose="020B0503020204020204" pitchFamily="34" charset="-122"/>
                  </a:rPr>
                  <a:t>)</a:t>
                </a:r>
              </a:p>
            </p:txBody>
          </p:sp>
          <p:cxnSp>
            <p:nvCxnSpPr>
              <p:cNvPr id="14" name="直接箭头连接符 13">
                <a:extLst>
                  <a:ext uri="{FF2B5EF4-FFF2-40B4-BE49-F238E27FC236}">
                    <a16:creationId xmlns:a16="http://schemas.microsoft.com/office/drawing/2014/main" id="{A098C86C-542A-46EE-8CC6-A1D304BD2626}"/>
                  </a:ext>
                </a:extLst>
              </p:cNvPr>
              <p:cNvCxnSpPr/>
              <p:nvPr/>
            </p:nvCxnSpPr>
            <p:spPr>
              <a:xfrm>
                <a:off x="5110702" y="5291195"/>
                <a:ext cx="720080" cy="0"/>
              </a:xfrm>
              <a:prstGeom prst="straightConnector1">
                <a:avLst/>
              </a:prstGeom>
              <a:ln w="57150">
                <a:solidFill>
                  <a:srgbClr val="1950B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8213A5F4-BB42-4038-ADD9-038FEBABAC11}"/>
                  </a:ext>
                </a:extLst>
              </p:cNvPr>
              <p:cNvCxnSpPr>
                <a:cxnSpLocks/>
              </p:cNvCxnSpPr>
              <p:nvPr/>
            </p:nvCxnSpPr>
            <p:spPr>
              <a:xfrm flipV="1">
                <a:off x="5110702" y="4445015"/>
                <a:ext cx="736505" cy="424798"/>
              </a:xfrm>
              <a:prstGeom prst="straightConnector1">
                <a:avLst/>
              </a:prstGeom>
              <a:ln w="57150">
                <a:solidFill>
                  <a:srgbClr val="1950B2"/>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B42F1566-FF38-45E8-BA8E-C34EFB253138}"/>
                  </a:ext>
                </a:extLst>
              </p:cNvPr>
              <p:cNvSpPr/>
              <p:nvPr/>
            </p:nvSpPr>
            <p:spPr>
              <a:xfrm>
                <a:off x="9341690" y="3202786"/>
                <a:ext cx="1903294" cy="2712859"/>
              </a:xfrm>
              <a:prstGeom prst="rect">
                <a:avLst/>
              </a:prstGeom>
            </p:spPr>
            <p:txBody>
              <a:bodyPr wrap="square">
                <a:spAutoFit/>
              </a:bodyPr>
              <a:lstStyle/>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deco1 begin</a:t>
                </a:r>
              </a:p>
              <a:p>
                <a:pPr>
                  <a:lnSpc>
                    <a:spcPct val="120000"/>
                  </a:lnSpc>
                  <a:spcBef>
                    <a:spcPct val="0"/>
                  </a:spcBef>
                  <a:defRPr/>
                </a:pPr>
                <a:r>
                  <a:rPr lang="en-US" altLang="zh-CN" sz="2400" dirty="0" err="1">
                    <a:solidFill>
                      <a:schemeClr val="tx1">
                        <a:lumMod val="85000"/>
                        <a:lumOff val="15000"/>
                      </a:schemeClr>
                    </a:solidFill>
                    <a:latin typeface="+mj-lt"/>
                    <a:ea typeface="微软雅黑" panose="020B0503020204020204" pitchFamily="34" charset="-122"/>
                  </a:rPr>
                  <a:t>a+b</a:t>
                </a:r>
                <a:r>
                  <a:rPr lang="en-US" altLang="zh-CN" sz="2400" dirty="0">
                    <a:solidFill>
                      <a:schemeClr val="tx1">
                        <a:lumMod val="85000"/>
                        <a:lumOff val="15000"/>
                      </a:schemeClr>
                    </a:solidFill>
                    <a:latin typeface="+mj-lt"/>
                    <a:ea typeface="微软雅黑" panose="020B0503020204020204" pitchFamily="34" charset="-122"/>
                  </a:rPr>
                  <a:t>= 8</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deco1 end</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deco2 begin</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f2 is called</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deco2 end</a:t>
                </a:r>
              </a:p>
            </p:txBody>
          </p:sp>
        </p:grpSp>
      </p:grpSp>
    </p:spTree>
    <p:extLst>
      <p:ext uri="{BB962C8B-B14F-4D97-AF65-F5344CB8AC3E}">
        <p14:creationId xmlns:p14="http://schemas.microsoft.com/office/powerpoint/2010/main" val="217734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par>
                          <p:cTn id="10" fill="hold">
                            <p:stCondLst>
                              <p:cond delay="500"/>
                            </p:stCondLst>
                            <p:childTnLst>
                              <p:par>
                                <p:cTn id="11" presetID="16" presetClass="entr" presetSubtype="21"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ppt_y</p:attrName>
                                        </p:attrNameLst>
                                      </p:cBhvr>
                                      <p:tavLst>
                                        <p:tav tm="0">
                                          <p:val>
                                            <p:strVal val="#ppt_y+#ppt_h*1.125000"/>
                                          </p:val>
                                        </p:tav>
                                        <p:tav tm="100000">
                                          <p:val>
                                            <p:strVal val="#ppt_y"/>
                                          </p:val>
                                        </p:tav>
                                      </p:tavLst>
                                    </p:anim>
                                    <p:animEffect transition="in" filter="wipe(up)">
                                      <p:cBhvr>
                                        <p:cTn id="17" dur="500"/>
                                        <p:tgtEl>
                                          <p:spTgt spid="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fade">
                                      <p:cBhvr>
                                        <p:cTn id="20" dur="500"/>
                                        <p:tgtEl>
                                          <p:spTgt spid="48"/>
                                        </p:tgtEl>
                                      </p:cBhvr>
                                    </p:animEffect>
                                  </p:childTnLst>
                                </p:cTn>
                              </p:par>
                            </p:childTnLst>
                          </p:cTn>
                        </p:par>
                        <p:par>
                          <p:cTn id="21" fill="hold">
                            <p:stCondLst>
                              <p:cond delay="1000"/>
                            </p:stCondLst>
                            <p:childTnLst>
                              <p:par>
                                <p:cTn id="22" presetID="53" presetClass="entr" presetSubtype="16"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8"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8B367B-4FC3-445A-B6E4-506DB088D7E8}"/>
              </a:ext>
            </a:extLst>
          </p:cNvPr>
          <p:cNvSpPr txBox="1"/>
          <p:nvPr>
            <p:custDataLst>
              <p:tags r:id="rId2"/>
            </p:custDataLst>
          </p:nvPr>
        </p:nvSpPr>
        <p:spPr>
          <a:xfrm>
            <a:off x="1219200" y="635000"/>
            <a:ext cx="9753600" cy="5092383"/>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请指出下面程序中存在的错误并改正。</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def deco(</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func</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def inner():</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print('deco begin')</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func</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print('deco end')</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inner</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@deco</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def add(</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a,b</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a+b</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a+b</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if __name__=='__main__':</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add(3,5)</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3E2B8CEF-A31D-4731-9BFA-0CDAAF1B22BB}"/>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11" name="矩形 10">
            <a:extLst>
              <a:ext uri="{FF2B5EF4-FFF2-40B4-BE49-F238E27FC236}">
                <a16:creationId xmlns:a16="http://schemas.microsoft.com/office/drawing/2014/main" id="{C53252FB-64C8-4CD4-8949-62A63B12F9E6}"/>
              </a:ext>
            </a:extLst>
          </p:cNvPr>
          <p:cNvSpPr/>
          <p:nvPr>
            <p:custDataLst>
              <p:tags r:id="rId4"/>
            </p:custDataLst>
          </p:nvPr>
        </p:nvSpPr>
        <p:spPr>
          <a:xfrm>
            <a:off x="0" y="5727383"/>
            <a:ext cx="12192000" cy="487680"/>
          </a:xfrm>
          <a:prstGeom prst="rect">
            <a:avLst/>
          </a:prstGeom>
          <a:solidFill>
            <a:srgbClr val="FBFA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36" tIns="45718" rIns="91436" bIns="45718" rtlCol="0" anchor="ctr" anchorCtr="1">
            <a:noAutofit/>
          </a:bodyPr>
          <a:lstStyle/>
          <a:p>
            <a:pPr defTabSz="914354"/>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正常使用主观题需</a:t>
            </a:r>
            <a:r>
              <a:rPr kumimoji="0" lang="en-US" altLang="zh-CN"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2.0</a:t>
            </a:r>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以上版本雨课堂</a:t>
            </a:r>
          </a:p>
        </p:txBody>
      </p:sp>
      <p:sp>
        <p:nvSpPr>
          <p:cNvPr id="12" name="矩形 11">
            <a:extLst>
              <a:ext uri="{FF2B5EF4-FFF2-40B4-BE49-F238E27FC236}">
                <a16:creationId xmlns:a16="http://schemas.microsoft.com/office/drawing/2014/main" id="{D0AC07EF-412C-418A-8A83-F1DF6B592283}"/>
              </a:ext>
            </a:extLst>
          </p:cNvPr>
          <p:cNvSpPr/>
          <p:nvPr>
            <p:custDataLst>
              <p:tags r:id="rId5"/>
            </p:custDataLst>
          </p:nvPr>
        </p:nvSpPr>
        <p:spPr>
          <a:xfrm>
            <a:off x="12573000" y="0"/>
            <a:ext cx="3840480" cy="6858000"/>
          </a:xfrm>
          <a:prstGeom prst="rect">
            <a:avLst/>
          </a:prstGeom>
          <a:solidFill>
            <a:srgbClr val="FFFFFF"/>
          </a:solidFill>
          <a:ln w="12700" cmpd="sng">
            <a:solidFill>
              <a:srgbClr val="9B9B9B"/>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noAutofit/>
          </a:bodyP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文本框 16">
            <a:extLst>
              <a:ext uri="{FF2B5EF4-FFF2-40B4-BE49-F238E27FC236}">
                <a16:creationId xmlns:a16="http://schemas.microsoft.com/office/drawing/2014/main" id="{C9E146A8-37A1-4F81-B1C2-2D855FBF1763}"/>
              </a:ext>
            </a:extLst>
          </p:cNvPr>
          <p:cNvSpPr txBox="1"/>
          <p:nvPr>
            <p:custDataLst>
              <p:tags r:id="rId6"/>
            </p:custDataLst>
          </p:nvPr>
        </p:nvSpPr>
        <p:spPr>
          <a:xfrm>
            <a:off x="12661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8" name="文本框 17">
            <a:extLst>
              <a:ext uri="{FF2B5EF4-FFF2-40B4-BE49-F238E27FC236}">
                <a16:creationId xmlns:a16="http://schemas.microsoft.com/office/drawing/2014/main" id="{12D9D9C5-318C-4D93-95F1-744FF52FD2E3}"/>
              </a:ext>
            </a:extLst>
          </p:cNvPr>
          <p:cNvSpPr txBox="1"/>
          <p:nvPr>
            <p:custDataLst>
              <p:tags r:id="rId7"/>
            </p:custDataLst>
          </p:nvPr>
        </p:nvSpPr>
        <p:spPr>
          <a:xfrm>
            <a:off x="12827000" y="1270000"/>
            <a:ext cx="3332480" cy="2862322"/>
          </a:xfrm>
          <a:prstGeom prst="rect">
            <a:avLst/>
          </a:prstGeom>
          <a:noFill/>
        </p:spPr>
        <p:txBody>
          <a:bodyPr vert="horz" rtlCol="0" anchor="t" anchorCtr="0">
            <a:spAutoFit/>
          </a:bodyPr>
          <a:lstStyle/>
          <a:p>
            <a:pPr lvl="0"/>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装饰器</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deco</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只能装饰无参函数，应将“</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def inner():”</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改为“</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def inner(x,y):”</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、将“</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func()”</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改为“</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func(x,y)”</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，或将“</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def inner():”</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改为“</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def inner(*args, **kwargs):”</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，将“</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func()”</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改为“</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func(*args,**kwargs)”</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6" name="组合 15">
            <a:extLst>
              <a:ext uri="{FF2B5EF4-FFF2-40B4-BE49-F238E27FC236}">
                <a16:creationId xmlns:a16="http://schemas.microsoft.com/office/drawing/2014/main" id="{33657AE0-D586-47AE-8725-CEADBE35963A}"/>
              </a:ext>
            </a:extLst>
          </p:cNvPr>
          <p:cNvGrpSpPr/>
          <p:nvPr>
            <p:custDataLst>
              <p:tags r:id="rId8"/>
            </p:custDataLst>
          </p:nvPr>
        </p:nvGrpSpPr>
        <p:grpSpPr>
          <a:xfrm>
            <a:off x="12585700" y="0"/>
            <a:ext cx="3815080" cy="647700"/>
            <a:chOff x="12585700" y="0"/>
            <a:chExt cx="3815080" cy="647700"/>
          </a:xfrm>
        </p:grpSpPr>
        <p:sp>
          <p:nvSpPr>
            <p:cNvPr id="13" name="RemarkBack">
              <a:extLst>
                <a:ext uri="{FF2B5EF4-FFF2-40B4-BE49-F238E27FC236}">
                  <a16:creationId xmlns:a16="http://schemas.microsoft.com/office/drawing/2014/main" id="{26256EE0-B839-4389-ABF4-DAC797CFD7A6}"/>
                </a:ext>
              </a:extLst>
            </p:cNvPr>
            <p:cNvSpPr/>
            <p:nvPr>
              <p:custDataLst>
                <p:tags r:id="rId18"/>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RemarkBlock">
              <a:extLst>
                <a:ext uri="{FF2B5EF4-FFF2-40B4-BE49-F238E27FC236}">
                  <a16:creationId xmlns:a16="http://schemas.microsoft.com/office/drawing/2014/main" id="{8B6A1A46-C293-46D8-92AE-A6333C42E9F0}"/>
                </a:ext>
              </a:extLst>
            </p:cNvPr>
            <p:cNvSpPr/>
            <p:nvPr>
              <p:custDataLst>
                <p:tags r:id="rId19"/>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RemarkTitleText">
              <a:extLst>
                <a:ext uri="{FF2B5EF4-FFF2-40B4-BE49-F238E27FC236}">
                  <a16:creationId xmlns:a16="http://schemas.microsoft.com/office/drawing/2014/main" id="{429D4AB0-4AF5-4A83-91B7-FC469124CB56}"/>
                </a:ext>
              </a:extLst>
            </p:cNvPr>
            <p:cNvSpPr txBox="1"/>
            <p:nvPr>
              <p:custDataLst>
                <p:tags r:id="rId20"/>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DB0A2990-3178-404D-BC1D-2AB22DC8FDF6}"/>
              </a:ext>
            </a:extLst>
          </p:cNvPr>
          <p:cNvSpPr/>
          <p:nvPr>
            <p:custDataLst>
              <p:tags r:id="rId9"/>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RemarkBlock">
            <a:extLst>
              <a:ext uri="{FF2B5EF4-FFF2-40B4-BE49-F238E27FC236}">
                <a16:creationId xmlns:a16="http://schemas.microsoft.com/office/drawing/2014/main" id="{1263B1F3-6A24-4F95-AAF1-74EB48C1A2FD}"/>
              </a:ext>
            </a:extLst>
          </p:cNvPr>
          <p:cNvSpPr/>
          <p:nvPr>
            <p:custDataLst>
              <p:tags r:id="rId10"/>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RemarkTitleText">
            <a:extLst>
              <a:ext uri="{FF2B5EF4-FFF2-40B4-BE49-F238E27FC236}">
                <a16:creationId xmlns:a16="http://schemas.microsoft.com/office/drawing/2014/main" id="{E200A792-E5CA-47D4-9545-44B42971ABD4}"/>
              </a:ext>
            </a:extLst>
          </p:cNvPr>
          <p:cNvSpPr txBox="1"/>
          <p:nvPr>
            <p:custDataLst>
              <p:tags r:id="rId11"/>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0" name="组合 9">
            <a:extLst>
              <a:ext uri="{FF2B5EF4-FFF2-40B4-BE49-F238E27FC236}">
                <a16:creationId xmlns:a16="http://schemas.microsoft.com/office/drawing/2014/main" id="{776BA209-4C0F-4A12-9382-23E7B5B234C2}"/>
              </a:ext>
            </a:extLst>
          </p:cNvPr>
          <p:cNvGrpSpPr/>
          <p:nvPr>
            <p:custDataLst>
              <p:tags r:id="rId12"/>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AA0980CE-814A-4C0F-A831-FA51BFF30EFD}"/>
                </a:ext>
              </a:extLst>
            </p:cNvPr>
            <p:cNvSpPr/>
            <p:nvPr>
              <p:custDataLst>
                <p:tags r:id="rId14"/>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ColorBlock">
              <a:extLst>
                <a:ext uri="{FF2B5EF4-FFF2-40B4-BE49-F238E27FC236}">
                  <a16:creationId xmlns:a16="http://schemas.microsoft.com/office/drawing/2014/main" id="{2999ADDC-EA81-4F17-B7B5-FA3EECA1B3C1}"/>
                </a:ext>
              </a:extLst>
            </p:cNvPr>
            <p:cNvSpPr/>
            <p:nvPr>
              <p:custDataLst>
                <p:tags r:id="rId15"/>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TypeText">
              <a:extLst>
                <a:ext uri="{FF2B5EF4-FFF2-40B4-BE49-F238E27FC236}">
                  <a16:creationId xmlns:a16="http://schemas.microsoft.com/office/drawing/2014/main" id="{10A2BFDF-FCCF-43EA-9483-D171E5DE3673}"/>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F2172130-88BF-4D8C-974C-7635B3966A60}"/>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6C86FD64-7DA0-4DBB-91ED-B151922E138B}"/>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31907561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8" y="477138"/>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实参</a:t>
            </a:r>
          </a:p>
        </p:txBody>
      </p:sp>
      <p:grpSp>
        <p:nvGrpSpPr>
          <p:cNvPr id="5" name="组合 4">
            <a:extLst>
              <a:ext uri="{FF2B5EF4-FFF2-40B4-BE49-F238E27FC236}">
                <a16:creationId xmlns:a16="http://schemas.microsoft.com/office/drawing/2014/main" id="{21009A3A-90D8-4F1D-B70C-A24C1D9B407A}"/>
              </a:ext>
            </a:extLst>
          </p:cNvPr>
          <p:cNvGrpSpPr/>
          <p:nvPr/>
        </p:nvGrpSpPr>
        <p:grpSpPr>
          <a:xfrm>
            <a:off x="1385777" y="1190172"/>
            <a:ext cx="9624556" cy="3084286"/>
            <a:chOff x="1385777" y="1973943"/>
            <a:chExt cx="9624556" cy="3084286"/>
          </a:xfrm>
        </p:grpSpPr>
        <p:sp>
          <p:nvSpPr>
            <p:cNvPr id="3" name="矩形 2">
              <a:extLst>
                <a:ext uri="{FF2B5EF4-FFF2-40B4-BE49-F238E27FC236}">
                  <a16:creationId xmlns:a16="http://schemas.microsoft.com/office/drawing/2014/main" id="{CD352A36-0FAB-466D-AED1-E2DB2EF0AC31}"/>
                </a:ext>
              </a:extLst>
            </p:cNvPr>
            <p:cNvSpPr/>
            <p:nvPr/>
          </p:nvSpPr>
          <p:spPr>
            <a:xfrm>
              <a:off x="1516863" y="2081050"/>
              <a:ext cx="9493470" cy="2797048"/>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实参的全称是实际参数，即在调用函数时函数名后面的一对小括号中给出的参数列表。</a:t>
              </a:r>
            </a:p>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当调用函数时，会将实参的值传递给对应的形参，函数中再利用形参做运算、得到结果。</a:t>
              </a:r>
            </a:p>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例：圆面积函数和长方形面积函数的调用。</a:t>
              </a:r>
            </a:p>
          </p:txBody>
        </p:sp>
        <p:sp>
          <p:nvSpPr>
            <p:cNvPr id="48" name="KSO_Shape">
              <a:extLst>
                <a:ext uri="{FF2B5EF4-FFF2-40B4-BE49-F238E27FC236}">
                  <a16:creationId xmlns:a16="http://schemas.microsoft.com/office/drawing/2014/main" id="{7C10B4E9-275D-4EE6-A235-4852EBDFC2C3}"/>
                </a:ext>
              </a:extLst>
            </p:cNvPr>
            <p:cNvSpPr/>
            <p:nvPr/>
          </p:nvSpPr>
          <p:spPr>
            <a:xfrm>
              <a:off x="1385777" y="1973943"/>
              <a:ext cx="9624556" cy="3084286"/>
            </a:xfrm>
            <a:prstGeom prst="roundRect">
              <a:avLst>
                <a:gd name="adj" fmla="val 561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sp>
        <p:nvSpPr>
          <p:cNvPr id="2" name="矩形 1">
            <a:extLst>
              <a:ext uri="{FF2B5EF4-FFF2-40B4-BE49-F238E27FC236}">
                <a16:creationId xmlns:a16="http://schemas.microsoft.com/office/drawing/2014/main" id="{1CC3A84D-BC97-41AF-93A9-F52AC4199B96}"/>
              </a:ext>
            </a:extLst>
          </p:cNvPr>
          <p:cNvSpPr/>
          <p:nvPr/>
        </p:nvSpPr>
        <p:spPr>
          <a:xfrm>
            <a:off x="1385777" y="4396079"/>
            <a:ext cx="5802167" cy="2135200"/>
          </a:xfrm>
          <a:prstGeom prst="rect">
            <a:avLst/>
          </a:prstGeom>
        </p:spPr>
        <p:txBody>
          <a:bodyPr wrap="square">
            <a:spAutoFit/>
          </a:bodyPr>
          <a:lstStyle/>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chemeClr val="tx1">
                    <a:lumMod val="85000"/>
                    <a:lumOff val="15000"/>
                  </a:schemeClr>
                </a:solidFill>
                <a:ea typeface="+mj-ea"/>
              </a:rPr>
              <a:t>1	a=eval(input('</a:t>
            </a:r>
            <a:r>
              <a:rPr lang="zh-CN" altLang="en-US" dirty="0">
                <a:solidFill>
                  <a:schemeClr val="tx1">
                    <a:lumMod val="85000"/>
                    <a:lumOff val="15000"/>
                  </a:schemeClr>
                </a:solidFill>
                <a:ea typeface="+mj-ea"/>
              </a:rPr>
              <a:t>请输入圆的半径：</a:t>
            </a:r>
            <a:r>
              <a:rPr lang="en-US" altLang="zh-CN" dirty="0">
                <a:solidFill>
                  <a:schemeClr val="tx1">
                    <a:lumMod val="85000"/>
                    <a:lumOff val="15000"/>
                  </a:schemeClr>
                </a:solidFill>
                <a:ea typeface="+mj-ea"/>
              </a:rPr>
              <a:t>'))</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chemeClr val="tx1">
                    <a:lumMod val="85000"/>
                    <a:lumOff val="15000"/>
                  </a:schemeClr>
                </a:solidFill>
                <a:ea typeface="+mj-ea"/>
              </a:rPr>
              <a:t>2	</a:t>
            </a:r>
            <a:r>
              <a:rPr lang="en-US" altLang="zh-CN" dirty="0" err="1">
                <a:solidFill>
                  <a:schemeClr val="tx1">
                    <a:lumMod val="85000"/>
                    <a:lumOff val="15000"/>
                  </a:schemeClr>
                </a:solidFill>
                <a:ea typeface="+mj-ea"/>
              </a:rPr>
              <a:t>CalCircleArea</a:t>
            </a:r>
            <a:r>
              <a:rPr lang="en-US" altLang="zh-CN" dirty="0">
                <a:solidFill>
                  <a:schemeClr val="tx1">
                    <a:lumMod val="85000"/>
                    <a:lumOff val="15000"/>
                  </a:schemeClr>
                </a:solidFill>
                <a:ea typeface="+mj-ea"/>
              </a:rPr>
              <a:t>(a)</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chemeClr val="tx1">
                    <a:lumMod val="85000"/>
                    <a:lumOff val="15000"/>
                  </a:schemeClr>
                </a:solidFill>
                <a:ea typeface="+mj-ea"/>
              </a:rPr>
              <a:t>3	x=eval(input('</a:t>
            </a:r>
            <a:r>
              <a:rPr lang="zh-CN" altLang="en-US" dirty="0">
                <a:solidFill>
                  <a:schemeClr val="tx1">
                    <a:lumMod val="85000"/>
                    <a:lumOff val="15000"/>
                  </a:schemeClr>
                </a:solidFill>
                <a:ea typeface="+mj-ea"/>
              </a:rPr>
              <a:t>请输入长方形的一条边长：</a:t>
            </a:r>
            <a:r>
              <a:rPr lang="en-US" altLang="zh-CN" dirty="0">
                <a:solidFill>
                  <a:schemeClr val="tx1">
                    <a:lumMod val="85000"/>
                    <a:lumOff val="15000"/>
                  </a:schemeClr>
                </a:solidFill>
                <a:ea typeface="+mj-ea"/>
              </a:rPr>
              <a:t>'))</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chemeClr val="tx1">
                    <a:lumMod val="85000"/>
                    <a:lumOff val="15000"/>
                  </a:schemeClr>
                </a:solidFill>
                <a:ea typeface="+mj-ea"/>
              </a:rPr>
              <a:t>4	y=eval(input('</a:t>
            </a:r>
            <a:r>
              <a:rPr lang="zh-CN" altLang="en-US" dirty="0">
                <a:solidFill>
                  <a:schemeClr val="tx1">
                    <a:lumMod val="85000"/>
                    <a:lumOff val="15000"/>
                  </a:schemeClr>
                </a:solidFill>
                <a:ea typeface="+mj-ea"/>
              </a:rPr>
              <a:t>请输入长方形的另一条边长：</a:t>
            </a:r>
            <a:r>
              <a:rPr lang="en-US" altLang="zh-CN" dirty="0">
                <a:solidFill>
                  <a:schemeClr val="tx1">
                    <a:lumMod val="85000"/>
                    <a:lumOff val="15000"/>
                  </a:schemeClr>
                </a:solidFill>
                <a:ea typeface="+mj-ea"/>
              </a:rPr>
              <a:t>'))</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chemeClr val="tx1">
                    <a:lumMod val="85000"/>
                    <a:lumOff val="15000"/>
                  </a:schemeClr>
                </a:solidFill>
                <a:ea typeface="+mj-ea"/>
              </a:rPr>
              <a:t>5	</a:t>
            </a:r>
            <a:r>
              <a:rPr lang="en-US" altLang="zh-CN" dirty="0" err="1">
                <a:solidFill>
                  <a:schemeClr val="tx1">
                    <a:lumMod val="85000"/>
                    <a:lumOff val="15000"/>
                  </a:schemeClr>
                </a:solidFill>
                <a:ea typeface="+mj-ea"/>
              </a:rPr>
              <a:t>CalRectArea</a:t>
            </a:r>
            <a:r>
              <a:rPr lang="en-US" altLang="zh-CN" dirty="0">
                <a:solidFill>
                  <a:schemeClr val="tx1">
                    <a:lumMod val="85000"/>
                    <a:lumOff val="15000"/>
                  </a:schemeClr>
                </a:solidFill>
                <a:ea typeface="+mj-ea"/>
              </a:rPr>
              <a:t>(</a:t>
            </a:r>
            <a:r>
              <a:rPr lang="en-US" altLang="zh-CN" dirty="0" err="1">
                <a:solidFill>
                  <a:schemeClr val="tx1">
                    <a:lumMod val="85000"/>
                    <a:lumOff val="15000"/>
                  </a:schemeClr>
                </a:solidFill>
                <a:ea typeface="+mj-ea"/>
              </a:rPr>
              <a:t>x,y</a:t>
            </a:r>
            <a:r>
              <a:rPr lang="en-US" altLang="zh-CN" dirty="0">
                <a:solidFill>
                  <a:schemeClr val="tx1">
                    <a:lumMod val="85000"/>
                    <a:lumOff val="15000"/>
                  </a:schemeClr>
                </a:solidFill>
                <a:ea typeface="+mj-ea"/>
              </a:rPr>
              <a:t>)</a:t>
            </a:r>
          </a:p>
        </p:txBody>
      </p:sp>
      <p:sp>
        <p:nvSpPr>
          <p:cNvPr id="10" name="矩形 9">
            <a:extLst>
              <a:ext uri="{FF2B5EF4-FFF2-40B4-BE49-F238E27FC236}">
                <a16:creationId xmlns:a16="http://schemas.microsoft.com/office/drawing/2014/main" id="{DC4723C1-A098-44FC-88C9-6FDBFC79C46D}"/>
              </a:ext>
            </a:extLst>
          </p:cNvPr>
          <p:cNvSpPr/>
          <p:nvPr/>
        </p:nvSpPr>
        <p:spPr>
          <a:xfrm>
            <a:off x="7187944" y="4446259"/>
            <a:ext cx="3988055" cy="1569660"/>
          </a:xfrm>
          <a:prstGeom prst="rect">
            <a:avLst/>
          </a:prstGeom>
        </p:spPr>
        <p:txBody>
          <a:bodyPr wrap="square">
            <a:spAutoFit/>
          </a:bodyPr>
          <a:lstStyle/>
          <a:p>
            <a:r>
              <a:rPr lang="zh-CN" altLang="zh-CN" sz="2400" kern="100" dirty="0">
                <a:solidFill>
                  <a:schemeClr val="tx1">
                    <a:lumMod val="85000"/>
                    <a:lumOff val="15000"/>
                  </a:schemeClr>
                </a:solidFill>
                <a:cs typeface="Times New Roman" panose="02020603050405020304" pitchFamily="18" charset="0"/>
              </a:rPr>
              <a:t>提示</a:t>
            </a:r>
            <a:r>
              <a:rPr lang="zh-CN" altLang="en-US" sz="2400" kern="100" dirty="0">
                <a:solidFill>
                  <a:schemeClr val="tx1">
                    <a:lumMod val="85000"/>
                    <a:lumOff val="15000"/>
                  </a:schemeClr>
                </a:solidFill>
              </a:rPr>
              <a:t>：</a:t>
            </a:r>
            <a:r>
              <a:rPr lang="zh-CN" altLang="zh-CN" sz="2400" kern="100" dirty="0">
                <a:solidFill>
                  <a:schemeClr val="tx1">
                    <a:lumMod val="85000"/>
                    <a:lumOff val="15000"/>
                  </a:schemeClr>
                </a:solidFill>
                <a:cs typeface="Times New Roman" panose="02020603050405020304" pitchFamily="18" charset="0"/>
              </a:rPr>
              <a:t>实参名和形参名不需要相同，在传递时根据位置一一对应。当有多个实参时，各实参之间用逗号分隔。</a:t>
            </a:r>
            <a:endParaRPr lang="zh-CN" altLang="en-US" sz="2400" dirty="0">
              <a:solidFill>
                <a:schemeClr val="tx1">
                  <a:lumMod val="85000"/>
                  <a:lumOff val="15000"/>
                </a:schemeClr>
              </a:solidFill>
            </a:endParaRPr>
          </a:p>
        </p:txBody>
      </p:sp>
    </p:spTree>
    <p:extLst>
      <p:ext uri="{BB962C8B-B14F-4D97-AF65-F5344CB8AC3E}">
        <p14:creationId xmlns:p14="http://schemas.microsoft.com/office/powerpoint/2010/main" val="48958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3E74F4D-8256-463D-BF72-DD3A1485EE2A}"/>
              </a:ext>
            </a:extLst>
          </p:cNvPr>
          <p:cNvSpPr txBox="1"/>
          <p:nvPr>
            <p:custDataLst>
              <p:tags r:id="rId2"/>
            </p:custDataLst>
          </p:nvPr>
        </p:nvSpPr>
        <p:spPr>
          <a:xfrm>
            <a:off x="1219200" y="635000"/>
            <a:ext cx="9753600" cy="5333721"/>
          </a:xfrm>
          <a:prstGeom prst="rect">
            <a:avLst/>
          </a:prstGeom>
          <a:noFill/>
        </p:spPr>
        <p:txBody>
          <a:bodyPr vert="horz" wrap="square" rtlCol="0" anchor="ctr" anchorCtr="0">
            <a:noAutofit/>
          </a:bodyPr>
          <a:lstStyle/>
          <a:p>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请写出下面程序的输出结果。</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def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ModifyVal</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x,y</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x=y</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def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ModifyListElement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ls,idx,val</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ls[</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idx</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val</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c=[1,3,5]</a:t>
            </a:r>
          </a:p>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ModifyVal</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(c,[4,5,6])</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print(c)</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c=[2,4,6,8]</a:t>
            </a:r>
          </a:p>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ModifyListElement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(c,2,20)</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print(c)</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DABE2CE1-607E-4553-8260-A9DBBCDB15B3}"/>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11" name="矩形 10">
            <a:extLst>
              <a:ext uri="{FF2B5EF4-FFF2-40B4-BE49-F238E27FC236}">
                <a16:creationId xmlns:a16="http://schemas.microsoft.com/office/drawing/2014/main" id="{B67B32D5-C0E4-491B-BD1A-433CBBC9D16F}"/>
              </a:ext>
            </a:extLst>
          </p:cNvPr>
          <p:cNvSpPr/>
          <p:nvPr>
            <p:custDataLst>
              <p:tags r:id="rId4"/>
            </p:custDataLst>
          </p:nvPr>
        </p:nvSpPr>
        <p:spPr>
          <a:xfrm>
            <a:off x="0" y="5727383"/>
            <a:ext cx="12192000" cy="487680"/>
          </a:xfrm>
          <a:prstGeom prst="rect">
            <a:avLst/>
          </a:prstGeom>
          <a:solidFill>
            <a:srgbClr val="FBFA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36" tIns="45718" rIns="91436" bIns="45718" rtlCol="0" anchor="ctr" anchorCtr="1">
            <a:noAutofit/>
          </a:bodyPr>
          <a:lstStyle/>
          <a:p>
            <a:pPr defTabSz="914354"/>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正常使用填空题需</a:t>
            </a:r>
            <a:r>
              <a:rPr kumimoji="0" lang="en-US" altLang="zh-CN"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3.0</a:t>
            </a:r>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id="{FBD4E0CA-2441-4027-829D-B36FECA66D52}"/>
              </a:ext>
            </a:extLst>
          </p:cNvPr>
          <p:cNvGrpSpPr/>
          <p:nvPr>
            <p:custDataLst>
              <p:tags r:id="rId5"/>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61F7991B-AF88-41EA-8948-27BA57D0BD19}"/>
                </a:ext>
              </a:extLst>
            </p:cNvPr>
            <p:cNvSpPr/>
            <p:nvPr>
              <p:custDataLst>
                <p:tags r:id="rId7"/>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ColorBlock">
              <a:extLst>
                <a:ext uri="{FF2B5EF4-FFF2-40B4-BE49-F238E27FC236}">
                  <a16:creationId xmlns:a16="http://schemas.microsoft.com/office/drawing/2014/main" id="{B0A4C4C7-25F0-49BD-A3F3-6909F4B4A058}"/>
                </a:ext>
              </a:extLst>
            </p:cNvPr>
            <p:cNvSpPr/>
            <p:nvPr>
              <p:custDataLst>
                <p:tags r:id="rId8"/>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TypeText">
              <a:extLst>
                <a:ext uri="{FF2B5EF4-FFF2-40B4-BE49-F238E27FC236}">
                  <a16:creationId xmlns:a16="http://schemas.microsoft.com/office/drawing/2014/main" id="{E877A51A-2D39-4B3B-992A-B259F5CD7770}"/>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D46562BA-0897-4F6C-AF73-9939BB3D061F}"/>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66CA7CD5-4847-4EF5-BE40-73F5A7647279}"/>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220684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35F4E49-C3DF-4E79-86FE-AA094C830066}"/>
              </a:ext>
            </a:extLst>
          </p:cNvPr>
          <p:cNvGrpSpPr/>
          <p:nvPr/>
        </p:nvGrpSpPr>
        <p:grpSpPr>
          <a:xfrm>
            <a:off x="969755" y="2760477"/>
            <a:ext cx="10472719" cy="1345923"/>
            <a:chOff x="3331955" y="2760477"/>
            <a:chExt cx="10472719" cy="1345923"/>
          </a:xfrm>
        </p:grpSpPr>
        <p:sp>
          <p:nvSpPr>
            <p:cNvPr id="2" name="文本框 1">
              <a:extLst>
                <a:ext uri="{FF2B5EF4-FFF2-40B4-BE49-F238E27FC236}">
                  <a16:creationId xmlns:a16="http://schemas.microsoft.com/office/drawing/2014/main" id="{A604DD5E-F17A-4AEC-B07E-CC597E127787}"/>
                </a:ext>
              </a:extLst>
            </p:cNvPr>
            <p:cNvSpPr txBox="1"/>
            <p:nvPr/>
          </p:nvSpPr>
          <p:spPr>
            <a:xfrm>
              <a:off x="3360789" y="2782961"/>
              <a:ext cx="10443885" cy="1323439"/>
            </a:xfrm>
            <a:prstGeom prst="rect">
              <a:avLst/>
            </a:prstGeom>
            <a:noFill/>
          </p:spPr>
          <p:txBody>
            <a:bodyPr wrap="none" rtlCol="0">
              <a:spAutoFit/>
            </a:bodyPr>
            <a:lstStyle/>
            <a:p>
              <a:pPr lvl="0">
                <a:defRPr/>
              </a:pPr>
              <a:r>
                <a:rPr lang="zh-CN" altLang="en-US" sz="8000" b="1" dirty="0">
                  <a:solidFill>
                    <a:srgbClr val="B1C400"/>
                  </a:solidFill>
                  <a:latin typeface="Bauhaus 93" panose="04030905020B02020C02" pitchFamily="82" charset="0"/>
                  <a:ea typeface="Adobe Gothic Std B" panose="020B0800000000000000" pitchFamily="34" charset="-128"/>
                </a:rPr>
                <a:t>默认参数和关键字参数</a:t>
              </a:r>
              <a:endParaRPr lang="zh-CN" altLang="en-US" sz="8000" b="1" kern="1200" dirty="0">
                <a:solidFill>
                  <a:srgbClr val="B1C400"/>
                </a:solidFill>
                <a:latin typeface="+mj-ea"/>
              </a:endParaRPr>
            </a:p>
          </p:txBody>
        </p:sp>
        <p:sp>
          <p:nvSpPr>
            <p:cNvPr id="5" name="文本框 4">
              <a:extLst>
                <a:ext uri="{FF2B5EF4-FFF2-40B4-BE49-F238E27FC236}">
                  <a16:creationId xmlns:a16="http://schemas.microsoft.com/office/drawing/2014/main" id="{95E6E25B-C7A0-427E-BBAD-2E70E03084BF}"/>
                </a:ext>
              </a:extLst>
            </p:cNvPr>
            <p:cNvSpPr txBox="1"/>
            <p:nvPr/>
          </p:nvSpPr>
          <p:spPr>
            <a:xfrm>
              <a:off x="3331955" y="2760477"/>
              <a:ext cx="10443885" cy="1323439"/>
            </a:xfrm>
            <a:prstGeom prst="rect">
              <a:avLst/>
            </a:prstGeom>
            <a:noFill/>
          </p:spPr>
          <p:txBody>
            <a:bodyPr wrap="none" rtlCol="0">
              <a:spAutoFit/>
            </a:bodyPr>
            <a:lstStyle/>
            <a:p>
              <a:pPr lvl="0">
                <a:defRPr/>
              </a:pPr>
              <a:r>
                <a:rPr lang="zh-CN" altLang="en-US" sz="8000" b="1" dirty="0">
                  <a:solidFill>
                    <a:srgbClr val="1950B2"/>
                  </a:solidFill>
                  <a:latin typeface="Bauhaus 93" panose="04030905020B02020C02" pitchFamily="82" charset="0"/>
                  <a:ea typeface="Adobe Gothic Std B" panose="020B0800000000000000" pitchFamily="34" charset="-128"/>
                </a:rPr>
                <a:t>默认参数和关键字参数</a:t>
              </a:r>
              <a:endParaRPr lang="zh-CN" altLang="en-US" sz="8000" b="1" kern="1200" dirty="0">
                <a:solidFill>
                  <a:srgbClr val="1950B2"/>
                </a:solidFill>
                <a:latin typeface="+mj-ea"/>
              </a:endParaRPr>
            </a:p>
          </p:txBody>
        </p:sp>
      </p:grpSp>
    </p:spTree>
    <p:extLst>
      <p:ext uri="{BB962C8B-B14F-4D97-AF65-F5344CB8AC3E}">
        <p14:creationId xmlns:p14="http://schemas.microsoft.com/office/powerpoint/2010/main" val="3397190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默认参数</a:t>
            </a:r>
          </a:p>
        </p:txBody>
      </p:sp>
      <p:sp>
        <p:nvSpPr>
          <p:cNvPr id="3" name="矩形 2">
            <a:extLst>
              <a:ext uri="{FF2B5EF4-FFF2-40B4-BE49-F238E27FC236}">
                <a16:creationId xmlns:a16="http://schemas.microsoft.com/office/drawing/2014/main" id="{CD352A36-0FAB-466D-AED1-E2DB2EF0AC31}"/>
              </a:ext>
            </a:extLst>
          </p:cNvPr>
          <p:cNvSpPr/>
          <p:nvPr/>
        </p:nvSpPr>
        <p:spPr>
          <a:xfrm>
            <a:off x="1552919" y="1296979"/>
            <a:ext cx="9289360" cy="1754326"/>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函数的默认参数就是缺省参数，即当调用函数时，如果没有为某些形参传递对应的实参，则这些形参会自动使用默认参数值。</a:t>
            </a:r>
          </a:p>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例：带默认参数的函数的定义和调用方法示例。</a:t>
            </a:r>
          </a:p>
        </p:txBody>
      </p:sp>
      <p:sp>
        <p:nvSpPr>
          <p:cNvPr id="39" name="TextBox 107">
            <a:extLst>
              <a:ext uri="{FF2B5EF4-FFF2-40B4-BE49-F238E27FC236}">
                <a16:creationId xmlns:a16="http://schemas.microsoft.com/office/drawing/2014/main" id="{5C3EA55D-8601-4EA2-B52F-5BE99A441E6E}"/>
              </a:ext>
            </a:extLst>
          </p:cNvPr>
          <p:cNvSpPr txBox="1"/>
          <p:nvPr/>
        </p:nvSpPr>
        <p:spPr>
          <a:xfrm>
            <a:off x="1588447" y="3236144"/>
            <a:ext cx="9028754" cy="1670038"/>
          </a:xfrm>
          <a:prstGeom prst="rect">
            <a:avLst/>
          </a:prstGeom>
          <a:noFill/>
        </p:spPr>
        <p:txBody>
          <a:bodyPr wrap="square" lIns="56610" tIns="28304" rIns="56610" bIns="28304" rtlCol="0">
            <a:spAutoFit/>
          </a:bodyPr>
          <a:lstStyle/>
          <a:p>
            <a:pPr defTabSz="914126">
              <a:lnSpc>
                <a:spcPct val="150000"/>
              </a:lnSpc>
              <a:spcBef>
                <a:spcPct val="0"/>
              </a:spcBef>
              <a:defRPr/>
            </a:pPr>
            <a:r>
              <a:rPr lang="en-US" altLang="zh-CN" kern="0" dirty="0">
                <a:solidFill>
                  <a:schemeClr val="tx1">
                    <a:lumMod val="85000"/>
                    <a:lumOff val="15000"/>
                  </a:schemeClr>
                </a:solidFill>
                <a:ea typeface="微软雅黑" pitchFamily="34" charset="-122"/>
              </a:rPr>
              <a:t>1  def </a:t>
            </a:r>
            <a:r>
              <a:rPr lang="en-US" altLang="zh-CN" kern="0" dirty="0" err="1">
                <a:solidFill>
                  <a:schemeClr val="tx1">
                    <a:lumMod val="85000"/>
                    <a:lumOff val="15000"/>
                  </a:schemeClr>
                </a:solidFill>
                <a:ea typeface="微软雅黑" pitchFamily="34" charset="-122"/>
              </a:rPr>
              <a:t>StudentInfo</a:t>
            </a:r>
            <a:r>
              <a:rPr lang="en-US" altLang="zh-CN" kern="0" dirty="0">
                <a:solidFill>
                  <a:schemeClr val="tx1">
                    <a:lumMod val="85000"/>
                    <a:lumOff val="15000"/>
                  </a:schemeClr>
                </a:solidFill>
                <a:ea typeface="微软雅黑" pitchFamily="34" charset="-122"/>
              </a:rPr>
              <a:t>(</a:t>
            </a:r>
            <a:r>
              <a:rPr lang="en-US" altLang="zh-CN" kern="0" dirty="0" err="1">
                <a:solidFill>
                  <a:schemeClr val="tx1">
                    <a:lumMod val="85000"/>
                    <a:lumOff val="15000"/>
                  </a:schemeClr>
                </a:solidFill>
                <a:ea typeface="微软雅黑" pitchFamily="34" charset="-122"/>
              </a:rPr>
              <a:t>name,country</a:t>
            </a:r>
            <a:r>
              <a:rPr lang="en-US" altLang="zh-CN" kern="0" dirty="0">
                <a:solidFill>
                  <a:schemeClr val="tx1">
                    <a:lumMod val="85000"/>
                    <a:lumOff val="15000"/>
                  </a:schemeClr>
                </a:solidFill>
                <a:ea typeface="微软雅黑" pitchFamily="34" charset="-122"/>
              </a:rPr>
              <a:t>='</a:t>
            </a:r>
            <a:r>
              <a:rPr lang="zh-CN" altLang="en-US" kern="0" dirty="0">
                <a:solidFill>
                  <a:schemeClr val="tx1">
                    <a:lumMod val="85000"/>
                    <a:lumOff val="15000"/>
                  </a:schemeClr>
                </a:solidFill>
                <a:ea typeface="微软雅黑" pitchFamily="34" charset="-122"/>
              </a:rPr>
              <a:t>中国</a:t>
            </a:r>
            <a:r>
              <a:rPr lang="en-US" altLang="zh-CN" kern="0" dirty="0">
                <a:solidFill>
                  <a:schemeClr val="tx1">
                    <a:lumMod val="85000"/>
                    <a:lumOff val="15000"/>
                  </a:schemeClr>
                </a:solidFill>
                <a:ea typeface="微软雅黑" pitchFamily="34" charset="-122"/>
              </a:rPr>
              <a:t>'): #</a:t>
            </a:r>
            <a:r>
              <a:rPr lang="zh-CN" altLang="en-US" kern="0" dirty="0">
                <a:solidFill>
                  <a:schemeClr val="tx1">
                    <a:lumMod val="85000"/>
                    <a:lumOff val="15000"/>
                  </a:schemeClr>
                </a:solidFill>
                <a:ea typeface="微软雅黑" pitchFamily="34" charset="-122"/>
              </a:rPr>
              <a:t>参数</a:t>
            </a:r>
            <a:r>
              <a:rPr lang="en-US" altLang="zh-CN" kern="0" dirty="0">
                <a:solidFill>
                  <a:schemeClr val="tx1">
                    <a:lumMod val="85000"/>
                    <a:lumOff val="15000"/>
                  </a:schemeClr>
                </a:solidFill>
                <a:ea typeface="微软雅黑" pitchFamily="34" charset="-122"/>
              </a:rPr>
              <a:t>country</a:t>
            </a:r>
            <a:r>
              <a:rPr lang="zh-CN" altLang="en-US" kern="0" dirty="0">
                <a:solidFill>
                  <a:schemeClr val="tx1">
                    <a:lumMod val="85000"/>
                    <a:lumOff val="15000"/>
                  </a:schemeClr>
                </a:solidFill>
                <a:ea typeface="微软雅黑" pitchFamily="34" charset="-122"/>
              </a:rPr>
              <a:t>的默认参数值为</a:t>
            </a:r>
            <a:r>
              <a:rPr lang="en-US" altLang="zh-CN" kern="0" dirty="0">
                <a:solidFill>
                  <a:schemeClr val="tx1">
                    <a:lumMod val="85000"/>
                    <a:lumOff val="15000"/>
                  </a:schemeClr>
                </a:solidFill>
                <a:ea typeface="微软雅黑" pitchFamily="34" charset="-122"/>
              </a:rPr>
              <a:t>'</a:t>
            </a:r>
            <a:r>
              <a:rPr lang="zh-CN" altLang="en-US" kern="0" dirty="0">
                <a:solidFill>
                  <a:schemeClr val="tx1">
                    <a:lumMod val="85000"/>
                    <a:lumOff val="15000"/>
                  </a:schemeClr>
                </a:solidFill>
                <a:ea typeface="微软雅黑" pitchFamily="34" charset="-122"/>
              </a:rPr>
              <a:t>中国</a:t>
            </a:r>
            <a:r>
              <a:rPr lang="en-US" altLang="zh-CN" kern="0" dirty="0">
                <a:solidFill>
                  <a:schemeClr val="tx1">
                    <a:lumMod val="85000"/>
                    <a:lumOff val="15000"/>
                  </a:schemeClr>
                </a:solidFill>
                <a:ea typeface="微软雅黑" pitchFamily="34" charset="-122"/>
              </a:rPr>
              <a:t>’ </a:t>
            </a:r>
          </a:p>
          <a:p>
            <a:pPr defTabSz="914126">
              <a:lnSpc>
                <a:spcPct val="150000"/>
              </a:lnSpc>
              <a:spcBef>
                <a:spcPct val="0"/>
              </a:spcBef>
              <a:defRPr/>
            </a:pPr>
            <a:r>
              <a:rPr lang="en-US" altLang="zh-CN" kern="0" dirty="0">
                <a:solidFill>
                  <a:schemeClr val="tx1">
                    <a:lumMod val="85000"/>
                    <a:lumOff val="15000"/>
                  </a:schemeClr>
                </a:solidFill>
                <a:ea typeface="微软雅黑" pitchFamily="34" charset="-122"/>
              </a:rPr>
              <a:t>2      print('</a:t>
            </a:r>
            <a:r>
              <a:rPr lang="zh-CN" altLang="en-US" kern="0" dirty="0">
                <a:solidFill>
                  <a:schemeClr val="tx1">
                    <a:lumMod val="85000"/>
                    <a:lumOff val="15000"/>
                  </a:schemeClr>
                </a:solidFill>
                <a:ea typeface="微软雅黑" pitchFamily="34" charset="-122"/>
              </a:rPr>
              <a:t>姓名：</a:t>
            </a:r>
            <a:r>
              <a:rPr lang="en-US" altLang="zh-CN" kern="0" dirty="0">
                <a:solidFill>
                  <a:schemeClr val="tx1">
                    <a:lumMod val="85000"/>
                    <a:lumOff val="15000"/>
                  </a:schemeClr>
                </a:solidFill>
                <a:ea typeface="微软雅黑" pitchFamily="34" charset="-122"/>
              </a:rPr>
              <a:t>%s</a:t>
            </a:r>
            <a:r>
              <a:rPr lang="zh-CN" altLang="en-US" kern="0" dirty="0">
                <a:solidFill>
                  <a:schemeClr val="tx1">
                    <a:lumMod val="85000"/>
                    <a:lumOff val="15000"/>
                  </a:schemeClr>
                </a:solidFill>
                <a:ea typeface="微软雅黑" pitchFamily="34" charset="-122"/>
              </a:rPr>
              <a:t>，国家：</a:t>
            </a:r>
            <a:r>
              <a:rPr lang="en-US" altLang="zh-CN" kern="0" dirty="0">
                <a:solidFill>
                  <a:schemeClr val="tx1">
                    <a:lumMod val="85000"/>
                    <a:lumOff val="15000"/>
                  </a:schemeClr>
                </a:solidFill>
                <a:ea typeface="微软雅黑" pitchFamily="34" charset="-122"/>
              </a:rPr>
              <a:t>%s'%(</a:t>
            </a:r>
            <a:r>
              <a:rPr lang="en-US" altLang="zh-CN" kern="0" dirty="0" err="1">
                <a:solidFill>
                  <a:schemeClr val="tx1">
                    <a:lumMod val="85000"/>
                    <a:lumOff val="15000"/>
                  </a:schemeClr>
                </a:solidFill>
                <a:ea typeface="微软雅黑" pitchFamily="34" charset="-122"/>
              </a:rPr>
              <a:t>name,country</a:t>
            </a:r>
            <a:r>
              <a:rPr lang="en-US" altLang="zh-CN" kern="0" dirty="0">
                <a:solidFill>
                  <a:schemeClr val="tx1">
                    <a:lumMod val="85000"/>
                    <a:lumOff val="15000"/>
                  </a:schemeClr>
                </a:solidFill>
                <a:ea typeface="微软雅黑" pitchFamily="34" charset="-122"/>
              </a:rPr>
              <a:t>))</a:t>
            </a:r>
          </a:p>
          <a:p>
            <a:pPr defTabSz="914126">
              <a:lnSpc>
                <a:spcPct val="150000"/>
              </a:lnSpc>
              <a:spcBef>
                <a:spcPct val="0"/>
              </a:spcBef>
              <a:defRPr/>
            </a:pPr>
            <a:r>
              <a:rPr lang="en-US" altLang="zh-CN" kern="0" dirty="0">
                <a:solidFill>
                  <a:schemeClr val="tx1">
                    <a:lumMod val="85000"/>
                    <a:lumOff val="15000"/>
                  </a:schemeClr>
                </a:solidFill>
                <a:ea typeface="微软雅黑" pitchFamily="34" charset="-122"/>
              </a:rPr>
              <a:t>3  </a:t>
            </a:r>
            <a:r>
              <a:rPr lang="en-US" altLang="zh-CN" kern="0" dirty="0" err="1">
                <a:solidFill>
                  <a:schemeClr val="tx1">
                    <a:lumMod val="85000"/>
                    <a:lumOff val="15000"/>
                  </a:schemeClr>
                </a:solidFill>
                <a:ea typeface="微软雅黑" pitchFamily="34" charset="-122"/>
              </a:rPr>
              <a:t>StudentInfo</a:t>
            </a:r>
            <a:r>
              <a:rPr lang="en-US" altLang="zh-CN" kern="0" dirty="0">
                <a:solidFill>
                  <a:schemeClr val="tx1">
                    <a:lumMod val="85000"/>
                    <a:lumOff val="15000"/>
                  </a:schemeClr>
                </a:solidFill>
                <a:ea typeface="微软雅黑" pitchFamily="34" charset="-122"/>
              </a:rPr>
              <a:t>('</a:t>
            </a:r>
            <a:r>
              <a:rPr lang="zh-CN" altLang="en-US" kern="0" dirty="0">
                <a:solidFill>
                  <a:schemeClr val="tx1">
                    <a:lumMod val="85000"/>
                    <a:lumOff val="15000"/>
                  </a:schemeClr>
                </a:solidFill>
                <a:ea typeface="微软雅黑" pitchFamily="34" charset="-122"/>
              </a:rPr>
              <a:t>李晓明</a:t>
            </a:r>
            <a:r>
              <a:rPr lang="en-US" altLang="zh-CN" kern="0" dirty="0">
                <a:solidFill>
                  <a:schemeClr val="tx1">
                    <a:lumMod val="85000"/>
                    <a:lumOff val="15000"/>
                  </a:schemeClr>
                </a:solidFill>
                <a:ea typeface="微软雅黑" pitchFamily="34" charset="-122"/>
              </a:rPr>
              <a:t>') #</a:t>
            </a:r>
            <a:r>
              <a:rPr lang="zh-CN" altLang="en-US" kern="0" dirty="0">
                <a:solidFill>
                  <a:schemeClr val="tx1">
                    <a:lumMod val="85000"/>
                    <a:lumOff val="15000"/>
                  </a:schemeClr>
                </a:solidFill>
                <a:ea typeface="微软雅黑" pitchFamily="34" charset="-122"/>
              </a:rPr>
              <a:t>这里没有给</a:t>
            </a:r>
            <a:r>
              <a:rPr lang="en-US" altLang="zh-CN" kern="0" dirty="0">
                <a:solidFill>
                  <a:schemeClr val="tx1">
                    <a:lumMod val="85000"/>
                    <a:lumOff val="15000"/>
                  </a:schemeClr>
                </a:solidFill>
                <a:ea typeface="微软雅黑" pitchFamily="34" charset="-122"/>
              </a:rPr>
              <a:t>country</a:t>
            </a:r>
            <a:r>
              <a:rPr lang="zh-CN" altLang="en-US" kern="0" dirty="0">
                <a:solidFill>
                  <a:schemeClr val="tx1">
                    <a:lumMod val="85000"/>
                    <a:lumOff val="15000"/>
                  </a:schemeClr>
                </a:solidFill>
                <a:ea typeface="微软雅黑" pitchFamily="34" charset="-122"/>
              </a:rPr>
              <a:t>传实参值，但因为有默认参数所以不会出错</a:t>
            </a:r>
          </a:p>
          <a:p>
            <a:pPr defTabSz="914126">
              <a:lnSpc>
                <a:spcPct val="150000"/>
              </a:lnSpc>
              <a:spcBef>
                <a:spcPct val="0"/>
              </a:spcBef>
              <a:defRPr/>
            </a:pPr>
            <a:r>
              <a:rPr lang="en-US" altLang="zh-CN" kern="0" dirty="0">
                <a:solidFill>
                  <a:schemeClr val="tx1">
                    <a:lumMod val="85000"/>
                    <a:lumOff val="15000"/>
                  </a:schemeClr>
                </a:solidFill>
                <a:ea typeface="微软雅黑" pitchFamily="34" charset="-122"/>
              </a:rPr>
              <a:t>4  </a:t>
            </a:r>
            <a:r>
              <a:rPr lang="en-US" altLang="zh-CN" kern="0" dirty="0" err="1">
                <a:solidFill>
                  <a:schemeClr val="tx1">
                    <a:lumMod val="85000"/>
                    <a:lumOff val="15000"/>
                  </a:schemeClr>
                </a:solidFill>
                <a:ea typeface="微软雅黑" pitchFamily="34" charset="-122"/>
              </a:rPr>
              <a:t>StudentInfo</a:t>
            </a:r>
            <a:r>
              <a:rPr lang="en-US" altLang="zh-CN" kern="0" dirty="0">
                <a:solidFill>
                  <a:schemeClr val="tx1">
                    <a:lumMod val="85000"/>
                    <a:lumOff val="15000"/>
                  </a:schemeClr>
                </a:solidFill>
                <a:ea typeface="微软雅黑" pitchFamily="34" charset="-122"/>
              </a:rPr>
              <a:t>('</a:t>
            </a:r>
            <a:r>
              <a:rPr lang="zh-CN" altLang="en-US" kern="0" dirty="0">
                <a:solidFill>
                  <a:schemeClr val="tx1">
                    <a:lumMod val="85000"/>
                    <a:lumOff val="15000"/>
                  </a:schemeClr>
                </a:solidFill>
                <a:ea typeface="微软雅黑" pitchFamily="34" charset="-122"/>
              </a:rPr>
              <a:t>大卫</a:t>
            </a:r>
            <a:r>
              <a:rPr lang="en-US" altLang="zh-CN" kern="0" dirty="0">
                <a:solidFill>
                  <a:schemeClr val="tx1">
                    <a:lumMod val="85000"/>
                    <a:lumOff val="15000"/>
                  </a:schemeClr>
                </a:solidFill>
                <a:ea typeface="微软雅黑" pitchFamily="34" charset="-122"/>
              </a:rPr>
              <a:t>','</a:t>
            </a:r>
            <a:r>
              <a:rPr lang="zh-CN" altLang="en-US" kern="0" dirty="0">
                <a:solidFill>
                  <a:schemeClr val="tx1">
                    <a:lumMod val="85000"/>
                    <a:lumOff val="15000"/>
                  </a:schemeClr>
                </a:solidFill>
                <a:ea typeface="微软雅黑" pitchFamily="34" charset="-122"/>
              </a:rPr>
              <a:t>美国</a:t>
            </a:r>
            <a:r>
              <a:rPr lang="en-US" altLang="zh-CN" kern="0" dirty="0">
                <a:solidFill>
                  <a:schemeClr val="tx1">
                    <a:lumMod val="85000"/>
                    <a:lumOff val="15000"/>
                  </a:schemeClr>
                </a:solidFill>
                <a:ea typeface="微软雅黑" pitchFamily="34" charset="-122"/>
              </a:rPr>
              <a:t>') #</a:t>
            </a:r>
            <a:r>
              <a:rPr lang="zh-CN" altLang="en-US" kern="0" dirty="0">
                <a:solidFill>
                  <a:schemeClr val="tx1">
                    <a:lumMod val="85000"/>
                    <a:lumOff val="15000"/>
                  </a:schemeClr>
                </a:solidFill>
                <a:ea typeface="微软雅黑" pitchFamily="34" charset="-122"/>
              </a:rPr>
              <a:t>给</a:t>
            </a:r>
            <a:r>
              <a:rPr lang="en-US" altLang="zh-CN" kern="0" dirty="0">
                <a:solidFill>
                  <a:schemeClr val="tx1">
                    <a:lumMod val="85000"/>
                    <a:lumOff val="15000"/>
                  </a:schemeClr>
                </a:solidFill>
                <a:ea typeface="微软雅黑" pitchFamily="34" charset="-122"/>
              </a:rPr>
              <a:t>country</a:t>
            </a:r>
            <a:r>
              <a:rPr lang="zh-CN" altLang="en-US" kern="0" dirty="0">
                <a:solidFill>
                  <a:schemeClr val="tx1">
                    <a:lumMod val="85000"/>
                    <a:lumOff val="15000"/>
                  </a:schemeClr>
                </a:solidFill>
                <a:ea typeface="微软雅黑" pitchFamily="34" charset="-122"/>
              </a:rPr>
              <a:t>传了实参，则不再使用默认参数</a:t>
            </a:r>
          </a:p>
        </p:txBody>
      </p:sp>
      <p:sp>
        <p:nvSpPr>
          <p:cNvPr id="47" name="KSO_Shape">
            <a:extLst>
              <a:ext uri="{FF2B5EF4-FFF2-40B4-BE49-F238E27FC236}">
                <a16:creationId xmlns:a16="http://schemas.microsoft.com/office/drawing/2014/main" id="{A583F9AA-DFE3-4C95-A8B2-585B10C6DE21}"/>
              </a:ext>
            </a:extLst>
          </p:cNvPr>
          <p:cNvSpPr/>
          <p:nvPr/>
        </p:nvSpPr>
        <p:spPr>
          <a:xfrm>
            <a:off x="1378690" y="3166262"/>
            <a:ext cx="9500557" cy="1881988"/>
          </a:xfrm>
          <a:prstGeom prst="roundRect">
            <a:avLst>
              <a:gd name="adj" fmla="val 11034"/>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48" name="KSO_Shape">
            <a:extLst>
              <a:ext uri="{FF2B5EF4-FFF2-40B4-BE49-F238E27FC236}">
                <a16:creationId xmlns:a16="http://schemas.microsoft.com/office/drawing/2014/main" id="{7C10B4E9-275D-4EE6-A235-4852EBDFC2C3}"/>
              </a:ext>
            </a:extLst>
          </p:cNvPr>
          <p:cNvSpPr/>
          <p:nvPr/>
        </p:nvSpPr>
        <p:spPr>
          <a:xfrm>
            <a:off x="1385777" y="1238613"/>
            <a:ext cx="9493471" cy="180578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46" name="矩形 45">
            <a:extLst>
              <a:ext uri="{FF2B5EF4-FFF2-40B4-BE49-F238E27FC236}">
                <a16:creationId xmlns:a16="http://schemas.microsoft.com/office/drawing/2014/main" id="{61AD6ECF-2963-4008-AA18-9A260CC5B6D1}"/>
              </a:ext>
            </a:extLst>
          </p:cNvPr>
          <p:cNvSpPr/>
          <p:nvPr/>
        </p:nvSpPr>
        <p:spPr>
          <a:xfrm>
            <a:off x="1385777" y="5365199"/>
            <a:ext cx="9641874" cy="1168077"/>
          </a:xfrm>
          <a:prstGeom prst="rect">
            <a:avLst/>
          </a:prstGeom>
        </p:spPr>
        <p:txBody>
          <a:bodyPr wrap="square">
            <a:spAutoFit/>
          </a:bodyPr>
          <a:lstStyle/>
          <a:p>
            <a:pPr>
              <a:lnSpc>
                <a:spcPct val="120000"/>
              </a:lnSpc>
            </a:pPr>
            <a:r>
              <a:rPr lang="zh-CN" altLang="en-US" sz="2000" kern="100" dirty="0">
                <a:solidFill>
                  <a:schemeClr val="tx1">
                    <a:lumMod val="85000"/>
                    <a:lumOff val="15000"/>
                  </a:schemeClr>
                </a:solidFill>
                <a:cs typeface="Times New Roman" panose="02020603050405020304" pitchFamily="18" charset="0"/>
              </a:rPr>
              <a:t>注意</a:t>
            </a:r>
            <a:r>
              <a:rPr lang="zh-CN" altLang="en-US" sz="2000" kern="100" dirty="0">
                <a:solidFill>
                  <a:schemeClr val="tx1">
                    <a:lumMod val="85000"/>
                    <a:lumOff val="15000"/>
                  </a:schemeClr>
                </a:solidFill>
              </a:rPr>
              <a:t>：</a:t>
            </a:r>
            <a:r>
              <a:rPr lang="en-US" altLang="zh-CN" sz="2000" kern="100" dirty="0">
                <a:solidFill>
                  <a:schemeClr val="tx1">
                    <a:lumMod val="85000"/>
                    <a:lumOff val="15000"/>
                  </a:schemeClr>
                </a:solidFill>
                <a:cs typeface="Times New Roman" panose="02020603050405020304" pitchFamily="18" charset="0"/>
              </a:rPr>
              <a:t>name</a:t>
            </a:r>
            <a:r>
              <a:rPr lang="zh-CN" altLang="en-US" sz="2000" kern="100" dirty="0">
                <a:solidFill>
                  <a:schemeClr val="tx1">
                    <a:lumMod val="85000"/>
                    <a:lumOff val="15000"/>
                  </a:schemeClr>
                </a:solidFill>
                <a:cs typeface="Times New Roman" panose="02020603050405020304" pitchFamily="18" charset="0"/>
              </a:rPr>
              <a:t>并没有默认参数，所以在调用函数时必须为其指定实参，否则运行程序会报错。例如，当执行</a:t>
            </a:r>
            <a:r>
              <a:rPr lang="en-US" altLang="zh-CN" sz="2000" kern="100" dirty="0" err="1">
                <a:solidFill>
                  <a:schemeClr val="tx1">
                    <a:lumMod val="85000"/>
                    <a:lumOff val="15000"/>
                  </a:schemeClr>
                </a:solidFill>
                <a:cs typeface="Times New Roman" panose="02020603050405020304" pitchFamily="18" charset="0"/>
              </a:rPr>
              <a:t>StudentInfo</a:t>
            </a:r>
            <a:r>
              <a:rPr lang="en-US" altLang="zh-CN" sz="2000" kern="100" dirty="0">
                <a:solidFill>
                  <a:schemeClr val="tx1">
                    <a:lumMod val="85000"/>
                    <a:lumOff val="15000"/>
                  </a:schemeClr>
                </a:solidFill>
                <a:cs typeface="Times New Roman" panose="02020603050405020304" pitchFamily="18" charset="0"/>
              </a:rPr>
              <a:t>()</a:t>
            </a:r>
            <a:r>
              <a:rPr lang="zh-CN" altLang="en-US" sz="2000" kern="100" dirty="0">
                <a:solidFill>
                  <a:schemeClr val="tx1">
                    <a:lumMod val="85000"/>
                    <a:lumOff val="15000"/>
                  </a:schemeClr>
                </a:solidFill>
                <a:cs typeface="Times New Roman" panose="02020603050405020304" pitchFamily="18" charset="0"/>
              </a:rPr>
              <a:t>时，系统会给出如下报错信息：</a:t>
            </a:r>
          </a:p>
          <a:p>
            <a:pPr>
              <a:lnSpc>
                <a:spcPct val="120000"/>
              </a:lnSpc>
            </a:pPr>
            <a:r>
              <a:rPr lang="en-US" altLang="zh-CN" sz="2000" kern="100" dirty="0">
                <a:solidFill>
                  <a:schemeClr val="tx1">
                    <a:lumMod val="85000"/>
                    <a:lumOff val="15000"/>
                  </a:schemeClr>
                </a:solidFill>
                <a:cs typeface="Times New Roman" panose="02020603050405020304" pitchFamily="18" charset="0"/>
              </a:rPr>
              <a:t>        </a:t>
            </a:r>
            <a:r>
              <a:rPr lang="en-US" altLang="zh-CN" sz="2000" kern="100" dirty="0" err="1">
                <a:solidFill>
                  <a:schemeClr val="tx1">
                    <a:lumMod val="85000"/>
                    <a:lumOff val="15000"/>
                  </a:schemeClr>
                </a:solidFill>
                <a:cs typeface="Times New Roman" panose="02020603050405020304" pitchFamily="18" charset="0"/>
              </a:rPr>
              <a:t>TypeError</a:t>
            </a:r>
            <a:r>
              <a:rPr lang="en-US" altLang="zh-CN" sz="2000" kern="100" dirty="0">
                <a:solidFill>
                  <a:schemeClr val="tx1">
                    <a:lumMod val="85000"/>
                    <a:lumOff val="15000"/>
                  </a:schemeClr>
                </a:solidFill>
                <a:cs typeface="Times New Roman" panose="02020603050405020304" pitchFamily="18" charset="0"/>
              </a:rPr>
              <a:t>: </a:t>
            </a:r>
            <a:r>
              <a:rPr lang="en-US" altLang="zh-CN" sz="2000" kern="100" dirty="0" err="1">
                <a:solidFill>
                  <a:schemeClr val="tx1">
                    <a:lumMod val="85000"/>
                    <a:lumOff val="15000"/>
                  </a:schemeClr>
                </a:solidFill>
                <a:cs typeface="Times New Roman" panose="02020603050405020304" pitchFamily="18" charset="0"/>
              </a:rPr>
              <a:t>StudentInfo</a:t>
            </a:r>
            <a:r>
              <a:rPr lang="en-US" altLang="zh-CN" sz="2000" kern="100" dirty="0">
                <a:solidFill>
                  <a:schemeClr val="tx1">
                    <a:lumMod val="85000"/>
                    <a:lumOff val="15000"/>
                  </a:schemeClr>
                </a:solidFill>
                <a:cs typeface="Times New Roman" panose="02020603050405020304" pitchFamily="18" charset="0"/>
              </a:rPr>
              <a:t>() missing 1 required positional argument: 'name'</a:t>
            </a:r>
          </a:p>
        </p:txBody>
      </p:sp>
    </p:spTree>
    <p:extLst>
      <p:ext uri="{BB962C8B-B14F-4D97-AF65-F5344CB8AC3E}">
        <p14:creationId xmlns:p14="http://schemas.microsoft.com/office/powerpoint/2010/main" val="311001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p:tgtEl>
                                          <p:spTgt spid="3"/>
                                        </p:tgtEl>
                                        <p:attrNameLst>
                                          <p:attrName>ppt_y</p:attrName>
                                        </p:attrNameLst>
                                      </p:cBhvr>
                                      <p:tavLst>
                                        <p:tav tm="0">
                                          <p:val>
                                            <p:strVal val="#ppt_y-#ppt_h*1.125000"/>
                                          </p:val>
                                        </p:tav>
                                        <p:tav tm="100000">
                                          <p:val>
                                            <p:strVal val="#ppt_y"/>
                                          </p:val>
                                        </p:tav>
                                      </p:tavLst>
                                    </p:anim>
                                    <p:animEffect transition="in" filter="wipe(down)">
                                      <p:cBhvr>
                                        <p:cTn id="17" dur="500"/>
                                        <p:tgtEl>
                                          <p:spTgt spid="3"/>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additive="base">
                                        <p:cTn id="24" dur="500"/>
                                        <p:tgtEl>
                                          <p:spTgt spid="39"/>
                                        </p:tgtEl>
                                        <p:attrNameLst>
                                          <p:attrName>ppt_y</p:attrName>
                                        </p:attrNameLst>
                                      </p:cBhvr>
                                      <p:tavLst>
                                        <p:tav tm="0">
                                          <p:val>
                                            <p:strVal val="#ppt_y-#ppt_h*1.125000"/>
                                          </p:val>
                                        </p:tav>
                                        <p:tav tm="100000">
                                          <p:val>
                                            <p:strVal val="#ppt_y"/>
                                          </p:val>
                                        </p:tav>
                                      </p:tavLst>
                                    </p:anim>
                                    <p:animEffect transition="in" filter="wipe(down)">
                                      <p:cBhvr>
                                        <p:cTn id="25" dur="500"/>
                                        <p:tgtEl>
                                          <p:spTgt spid="39"/>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wipe(left)">
                                      <p:cBhvr>
                                        <p:cTn id="2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39" grpId="0"/>
      <p:bldP spid="47" grpId="0" animBg="1"/>
      <p:bldP spid="48" grpId="0" animBg="1"/>
      <p:bldP spid="4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977745" y="477138"/>
            <a:ext cx="2236510"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关键字参数</a:t>
            </a:r>
          </a:p>
        </p:txBody>
      </p:sp>
      <p:sp>
        <p:nvSpPr>
          <p:cNvPr id="3" name="矩形 2">
            <a:extLst>
              <a:ext uri="{FF2B5EF4-FFF2-40B4-BE49-F238E27FC236}">
                <a16:creationId xmlns:a16="http://schemas.microsoft.com/office/drawing/2014/main" id="{CD352A36-0FAB-466D-AED1-E2DB2EF0AC31}"/>
              </a:ext>
            </a:extLst>
          </p:cNvPr>
          <p:cNvSpPr/>
          <p:nvPr/>
        </p:nvSpPr>
        <p:spPr>
          <a:xfrm>
            <a:off x="1552919" y="1296979"/>
            <a:ext cx="9289360" cy="2308324"/>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在调用函数时，除了前面那种通过位置来体现实参和形参的对应关系的方法（即位置参数），还有一种使用关键字参数的方法，其形式为“形参</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实参”。</a:t>
            </a:r>
          </a:p>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例：关键字参数使用方法示例。</a:t>
            </a:r>
          </a:p>
        </p:txBody>
      </p:sp>
      <p:sp>
        <p:nvSpPr>
          <p:cNvPr id="39" name="TextBox 107">
            <a:extLst>
              <a:ext uri="{FF2B5EF4-FFF2-40B4-BE49-F238E27FC236}">
                <a16:creationId xmlns:a16="http://schemas.microsoft.com/office/drawing/2014/main" id="{5C3EA55D-8601-4EA2-B52F-5BE99A441E6E}"/>
              </a:ext>
            </a:extLst>
          </p:cNvPr>
          <p:cNvSpPr txBox="1"/>
          <p:nvPr/>
        </p:nvSpPr>
        <p:spPr>
          <a:xfrm>
            <a:off x="1588447" y="3962238"/>
            <a:ext cx="9028754" cy="2085537"/>
          </a:xfrm>
          <a:prstGeom prst="rect">
            <a:avLst/>
          </a:prstGeom>
          <a:noFill/>
        </p:spPr>
        <p:txBody>
          <a:bodyPr wrap="square" lIns="56610" tIns="28304" rIns="56610" bIns="28304" rtlCol="0">
            <a:spAutoFit/>
          </a:bodyPr>
          <a:lstStyle/>
          <a:p>
            <a:pPr defTabSz="914126">
              <a:lnSpc>
                <a:spcPct val="150000"/>
              </a:lnSpc>
              <a:spcBef>
                <a:spcPct val="0"/>
              </a:spcBef>
              <a:defRPr/>
            </a:pPr>
            <a:r>
              <a:rPr lang="en-US" altLang="zh-CN" kern="0" dirty="0">
                <a:solidFill>
                  <a:schemeClr val="tx1">
                    <a:lumMod val="85000"/>
                    <a:lumOff val="15000"/>
                  </a:schemeClr>
                </a:solidFill>
                <a:ea typeface="微软雅黑" pitchFamily="34" charset="-122"/>
              </a:rPr>
              <a:t>1	def </a:t>
            </a:r>
            <a:r>
              <a:rPr lang="en-US" altLang="zh-CN" kern="0" dirty="0" err="1">
                <a:solidFill>
                  <a:schemeClr val="tx1">
                    <a:lumMod val="85000"/>
                    <a:lumOff val="15000"/>
                  </a:schemeClr>
                </a:solidFill>
                <a:ea typeface="微软雅黑" pitchFamily="34" charset="-122"/>
              </a:rPr>
              <a:t>StudentInfo</a:t>
            </a:r>
            <a:r>
              <a:rPr lang="en-US" altLang="zh-CN" kern="0" dirty="0">
                <a:solidFill>
                  <a:schemeClr val="tx1">
                    <a:lumMod val="85000"/>
                    <a:lumOff val="15000"/>
                  </a:schemeClr>
                </a:solidFill>
                <a:ea typeface="微软雅黑" pitchFamily="34" charset="-122"/>
              </a:rPr>
              <a:t>(name, </a:t>
            </a:r>
            <a:r>
              <a:rPr lang="en-US" altLang="zh-CN" kern="0" dirty="0" err="1">
                <a:solidFill>
                  <a:schemeClr val="tx1">
                    <a:lumMod val="85000"/>
                    <a:lumOff val="15000"/>
                  </a:schemeClr>
                </a:solidFill>
                <a:ea typeface="微软雅黑" pitchFamily="34" charset="-122"/>
              </a:rPr>
              <a:t>chineselevel</a:t>
            </a:r>
            <a:r>
              <a:rPr lang="en-US" altLang="zh-CN" kern="0" dirty="0">
                <a:solidFill>
                  <a:schemeClr val="tx1">
                    <a:lumMod val="85000"/>
                    <a:lumOff val="15000"/>
                  </a:schemeClr>
                </a:solidFill>
                <a:ea typeface="微软雅黑" pitchFamily="34" charset="-122"/>
              </a:rPr>
              <a:t>='</a:t>
            </a:r>
            <a:r>
              <a:rPr lang="zh-CN" altLang="en-US" kern="0" dirty="0">
                <a:solidFill>
                  <a:schemeClr val="tx1">
                    <a:lumMod val="85000"/>
                    <a:lumOff val="15000"/>
                  </a:schemeClr>
                </a:solidFill>
                <a:ea typeface="微软雅黑" pitchFamily="34" charset="-122"/>
              </a:rPr>
              <a:t>良好</a:t>
            </a:r>
            <a:r>
              <a:rPr lang="en-US" altLang="zh-CN" kern="0" dirty="0">
                <a:solidFill>
                  <a:schemeClr val="tx1">
                    <a:lumMod val="85000"/>
                    <a:lumOff val="15000"/>
                  </a:schemeClr>
                </a:solidFill>
                <a:ea typeface="微软雅黑" pitchFamily="34" charset="-122"/>
              </a:rPr>
              <a:t>', country='</a:t>
            </a:r>
            <a:r>
              <a:rPr lang="zh-CN" altLang="en-US" kern="0" dirty="0">
                <a:solidFill>
                  <a:schemeClr val="tx1">
                    <a:lumMod val="85000"/>
                    <a:lumOff val="15000"/>
                  </a:schemeClr>
                </a:solidFill>
                <a:ea typeface="微软雅黑" pitchFamily="34" charset="-122"/>
              </a:rPr>
              <a:t>中国</a:t>
            </a:r>
            <a:r>
              <a:rPr lang="en-US" altLang="zh-CN" kern="0" dirty="0">
                <a:solidFill>
                  <a:schemeClr val="tx1">
                    <a:lumMod val="85000"/>
                    <a:lumOff val="15000"/>
                  </a:schemeClr>
                </a:solidFill>
                <a:ea typeface="微软雅黑" pitchFamily="34" charset="-122"/>
              </a:rPr>
              <a:t>'):</a:t>
            </a:r>
          </a:p>
          <a:p>
            <a:pPr defTabSz="914126">
              <a:lnSpc>
                <a:spcPct val="150000"/>
              </a:lnSpc>
              <a:spcBef>
                <a:spcPct val="0"/>
              </a:spcBef>
              <a:defRPr/>
            </a:pPr>
            <a:r>
              <a:rPr lang="en-US" altLang="zh-CN" kern="0" dirty="0">
                <a:solidFill>
                  <a:schemeClr val="tx1">
                    <a:lumMod val="85000"/>
                    <a:lumOff val="15000"/>
                  </a:schemeClr>
                </a:solidFill>
                <a:ea typeface="微软雅黑" pitchFamily="34" charset="-122"/>
              </a:rPr>
              <a:t>2	    print('</a:t>
            </a:r>
            <a:r>
              <a:rPr lang="zh-CN" altLang="en-US" kern="0" dirty="0">
                <a:solidFill>
                  <a:schemeClr val="tx1">
                    <a:lumMod val="85000"/>
                    <a:lumOff val="15000"/>
                  </a:schemeClr>
                </a:solidFill>
                <a:ea typeface="微软雅黑" pitchFamily="34" charset="-122"/>
              </a:rPr>
              <a:t>姓名：</a:t>
            </a:r>
            <a:r>
              <a:rPr lang="en-US" altLang="zh-CN" kern="0" dirty="0">
                <a:solidFill>
                  <a:schemeClr val="tx1">
                    <a:lumMod val="85000"/>
                    <a:lumOff val="15000"/>
                  </a:schemeClr>
                </a:solidFill>
                <a:ea typeface="微软雅黑" pitchFamily="34" charset="-122"/>
              </a:rPr>
              <a:t>%s</a:t>
            </a:r>
            <a:r>
              <a:rPr lang="zh-CN" altLang="en-US" kern="0" dirty="0">
                <a:solidFill>
                  <a:schemeClr val="tx1">
                    <a:lumMod val="85000"/>
                    <a:lumOff val="15000"/>
                  </a:schemeClr>
                </a:solidFill>
                <a:ea typeface="微软雅黑" pitchFamily="34" charset="-122"/>
              </a:rPr>
              <a:t>，中文水平：</a:t>
            </a:r>
            <a:r>
              <a:rPr lang="en-US" altLang="zh-CN" kern="0" dirty="0">
                <a:solidFill>
                  <a:schemeClr val="tx1">
                    <a:lumMod val="85000"/>
                    <a:lumOff val="15000"/>
                  </a:schemeClr>
                </a:solidFill>
                <a:ea typeface="微软雅黑" pitchFamily="34" charset="-122"/>
              </a:rPr>
              <a:t>%s</a:t>
            </a:r>
            <a:r>
              <a:rPr lang="zh-CN" altLang="en-US" kern="0" dirty="0">
                <a:solidFill>
                  <a:schemeClr val="tx1">
                    <a:lumMod val="85000"/>
                    <a:lumOff val="15000"/>
                  </a:schemeClr>
                </a:solidFill>
                <a:ea typeface="微软雅黑" pitchFamily="34" charset="-122"/>
              </a:rPr>
              <a:t>，国家：</a:t>
            </a:r>
            <a:r>
              <a:rPr lang="en-US" altLang="zh-CN" kern="0" dirty="0">
                <a:solidFill>
                  <a:schemeClr val="tx1">
                    <a:lumMod val="85000"/>
                    <a:lumOff val="15000"/>
                  </a:schemeClr>
                </a:solidFill>
                <a:ea typeface="微软雅黑" pitchFamily="34" charset="-122"/>
              </a:rPr>
              <a:t>%s'%(</a:t>
            </a:r>
            <a:r>
              <a:rPr lang="en-US" altLang="zh-CN" kern="0" dirty="0" err="1">
                <a:solidFill>
                  <a:schemeClr val="tx1">
                    <a:lumMod val="85000"/>
                    <a:lumOff val="15000"/>
                  </a:schemeClr>
                </a:solidFill>
                <a:ea typeface="微软雅黑" pitchFamily="34" charset="-122"/>
              </a:rPr>
              <a:t>name,chineselevel,country</a:t>
            </a:r>
            <a:r>
              <a:rPr lang="en-US" altLang="zh-CN" kern="0" dirty="0">
                <a:solidFill>
                  <a:schemeClr val="tx1">
                    <a:lumMod val="85000"/>
                    <a:lumOff val="15000"/>
                  </a:schemeClr>
                </a:solidFill>
                <a:ea typeface="微软雅黑" pitchFamily="34" charset="-122"/>
              </a:rPr>
              <a:t>))</a:t>
            </a:r>
          </a:p>
          <a:p>
            <a:pPr defTabSz="914126">
              <a:lnSpc>
                <a:spcPct val="150000"/>
              </a:lnSpc>
              <a:spcBef>
                <a:spcPct val="0"/>
              </a:spcBef>
              <a:defRPr/>
            </a:pPr>
            <a:r>
              <a:rPr lang="en-US" altLang="zh-CN" kern="0" dirty="0">
                <a:solidFill>
                  <a:schemeClr val="tx1">
                    <a:lumMod val="85000"/>
                    <a:lumOff val="15000"/>
                  </a:schemeClr>
                </a:solidFill>
                <a:ea typeface="微软雅黑" pitchFamily="34" charset="-122"/>
              </a:rPr>
              <a:t>3	</a:t>
            </a:r>
            <a:r>
              <a:rPr lang="en-US" altLang="zh-CN" kern="0" dirty="0" err="1">
                <a:solidFill>
                  <a:schemeClr val="tx1">
                    <a:lumMod val="85000"/>
                    <a:lumOff val="15000"/>
                  </a:schemeClr>
                </a:solidFill>
                <a:ea typeface="微软雅黑" pitchFamily="34" charset="-122"/>
              </a:rPr>
              <a:t>StudentInfo</a:t>
            </a:r>
            <a:r>
              <a:rPr lang="en-US" altLang="zh-CN" kern="0" dirty="0">
                <a:solidFill>
                  <a:schemeClr val="tx1">
                    <a:lumMod val="85000"/>
                    <a:lumOff val="15000"/>
                  </a:schemeClr>
                </a:solidFill>
                <a:ea typeface="微软雅黑" pitchFamily="34" charset="-122"/>
              </a:rPr>
              <a:t>('</a:t>
            </a:r>
            <a:r>
              <a:rPr lang="zh-CN" altLang="en-US" kern="0" dirty="0">
                <a:solidFill>
                  <a:schemeClr val="tx1">
                    <a:lumMod val="85000"/>
                    <a:lumOff val="15000"/>
                  </a:schemeClr>
                </a:solidFill>
                <a:ea typeface="微软雅黑" pitchFamily="34" charset="-122"/>
              </a:rPr>
              <a:t>李晓明</a:t>
            </a:r>
            <a:r>
              <a:rPr lang="en-US" altLang="zh-CN" kern="0" dirty="0">
                <a:solidFill>
                  <a:schemeClr val="tx1">
                    <a:lumMod val="85000"/>
                    <a:lumOff val="15000"/>
                  </a:schemeClr>
                </a:solidFill>
                <a:ea typeface="微软雅黑" pitchFamily="34" charset="-122"/>
              </a:rPr>
              <a:t>')</a:t>
            </a:r>
          </a:p>
          <a:p>
            <a:pPr defTabSz="914126">
              <a:lnSpc>
                <a:spcPct val="150000"/>
              </a:lnSpc>
              <a:spcBef>
                <a:spcPct val="0"/>
              </a:spcBef>
              <a:defRPr/>
            </a:pPr>
            <a:r>
              <a:rPr lang="en-US" altLang="zh-CN" kern="0" dirty="0">
                <a:solidFill>
                  <a:schemeClr val="tx1">
                    <a:lumMod val="85000"/>
                    <a:lumOff val="15000"/>
                  </a:schemeClr>
                </a:solidFill>
                <a:ea typeface="微软雅黑" pitchFamily="34" charset="-122"/>
              </a:rPr>
              <a:t>4	</a:t>
            </a:r>
            <a:r>
              <a:rPr lang="en-US" altLang="zh-CN" kern="0" dirty="0" err="1">
                <a:solidFill>
                  <a:schemeClr val="tx1">
                    <a:lumMod val="85000"/>
                    <a:lumOff val="15000"/>
                  </a:schemeClr>
                </a:solidFill>
                <a:ea typeface="微软雅黑" pitchFamily="34" charset="-122"/>
              </a:rPr>
              <a:t>StudentInfo</a:t>
            </a:r>
            <a:r>
              <a:rPr lang="en-US" altLang="zh-CN" kern="0" dirty="0">
                <a:solidFill>
                  <a:schemeClr val="tx1">
                    <a:lumMod val="85000"/>
                    <a:lumOff val="15000"/>
                  </a:schemeClr>
                </a:solidFill>
                <a:ea typeface="微软雅黑" pitchFamily="34" charset="-122"/>
              </a:rPr>
              <a:t>('</a:t>
            </a:r>
            <a:r>
              <a:rPr lang="zh-CN" altLang="en-US" kern="0" dirty="0">
                <a:solidFill>
                  <a:schemeClr val="tx1">
                    <a:lumMod val="85000"/>
                    <a:lumOff val="15000"/>
                  </a:schemeClr>
                </a:solidFill>
                <a:ea typeface="微软雅黑" pitchFamily="34" charset="-122"/>
              </a:rPr>
              <a:t>大卫</a:t>
            </a:r>
            <a:r>
              <a:rPr lang="en-US" altLang="zh-CN" kern="0" dirty="0">
                <a:solidFill>
                  <a:schemeClr val="tx1">
                    <a:lumMod val="85000"/>
                    <a:lumOff val="15000"/>
                  </a:schemeClr>
                </a:solidFill>
                <a:ea typeface="微软雅黑" pitchFamily="34" charset="-122"/>
              </a:rPr>
              <a:t>', country='</a:t>
            </a:r>
            <a:r>
              <a:rPr lang="zh-CN" altLang="en-US" kern="0" dirty="0">
                <a:solidFill>
                  <a:schemeClr val="tx1">
                    <a:lumMod val="85000"/>
                    <a:lumOff val="15000"/>
                  </a:schemeClr>
                </a:solidFill>
                <a:ea typeface="微软雅黑" pitchFamily="34" charset="-122"/>
              </a:rPr>
              <a:t>美国</a:t>
            </a:r>
            <a:r>
              <a:rPr lang="en-US" altLang="zh-CN" kern="0" dirty="0">
                <a:solidFill>
                  <a:schemeClr val="tx1">
                    <a:lumMod val="85000"/>
                    <a:lumOff val="15000"/>
                  </a:schemeClr>
                </a:solidFill>
                <a:ea typeface="微软雅黑" pitchFamily="34" charset="-122"/>
              </a:rPr>
              <a:t>')</a:t>
            </a:r>
          </a:p>
          <a:p>
            <a:pPr defTabSz="914126">
              <a:lnSpc>
                <a:spcPct val="150000"/>
              </a:lnSpc>
              <a:spcBef>
                <a:spcPct val="0"/>
              </a:spcBef>
              <a:defRPr/>
            </a:pPr>
            <a:r>
              <a:rPr lang="en-US" altLang="zh-CN" kern="0" dirty="0">
                <a:solidFill>
                  <a:schemeClr val="tx1">
                    <a:lumMod val="85000"/>
                    <a:lumOff val="15000"/>
                  </a:schemeClr>
                </a:solidFill>
                <a:ea typeface="微软雅黑" pitchFamily="34" charset="-122"/>
              </a:rPr>
              <a:t>5	</a:t>
            </a:r>
            <a:r>
              <a:rPr lang="en-US" altLang="zh-CN" kern="0" dirty="0" err="1">
                <a:solidFill>
                  <a:schemeClr val="tx1">
                    <a:lumMod val="85000"/>
                    <a:lumOff val="15000"/>
                  </a:schemeClr>
                </a:solidFill>
                <a:ea typeface="微软雅黑" pitchFamily="34" charset="-122"/>
              </a:rPr>
              <a:t>StudentInfo</a:t>
            </a:r>
            <a:r>
              <a:rPr lang="en-US" altLang="zh-CN" kern="0" dirty="0">
                <a:solidFill>
                  <a:schemeClr val="tx1">
                    <a:lumMod val="85000"/>
                    <a:lumOff val="15000"/>
                  </a:schemeClr>
                </a:solidFill>
                <a:ea typeface="微软雅黑" pitchFamily="34" charset="-122"/>
              </a:rPr>
              <a:t>(country='</a:t>
            </a:r>
            <a:r>
              <a:rPr lang="zh-CN" altLang="en-US" kern="0" dirty="0">
                <a:solidFill>
                  <a:schemeClr val="tx1">
                    <a:lumMod val="85000"/>
                    <a:lumOff val="15000"/>
                  </a:schemeClr>
                </a:solidFill>
                <a:ea typeface="微软雅黑" pitchFamily="34" charset="-122"/>
              </a:rPr>
              <a:t>美国</a:t>
            </a:r>
            <a:r>
              <a:rPr lang="en-US" altLang="zh-CN" kern="0" dirty="0">
                <a:solidFill>
                  <a:schemeClr val="tx1">
                    <a:lumMod val="85000"/>
                    <a:lumOff val="15000"/>
                  </a:schemeClr>
                </a:solidFill>
                <a:ea typeface="微软雅黑" pitchFamily="34" charset="-122"/>
              </a:rPr>
              <a:t>', </a:t>
            </a:r>
            <a:r>
              <a:rPr lang="en-US" altLang="zh-CN" kern="0" dirty="0" err="1">
                <a:solidFill>
                  <a:schemeClr val="tx1">
                    <a:lumMod val="85000"/>
                    <a:lumOff val="15000"/>
                  </a:schemeClr>
                </a:solidFill>
                <a:ea typeface="微软雅黑" pitchFamily="34" charset="-122"/>
              </a:rPr>
              <a:t>chineselevel</a:t>
            </a:r>
            <a:r>
              <a:rPr lang="en-US" altLang="zh-CN" kern="0" dirty="0">
                <a:solidFill>
                  <a:schemeClr val="tx1">
                    <a:lumMod val="85000"/>
                    <a:lumOff val="15000"/>
                  </a:schemeClr>
                </a:solidFill>
                <a:ea typeface="微软雅黑" pitchFamily="34" charset="-122"/>
              </a:rPr>
              <a:t>='</a:t>
            </a:r>
            <a:r>
              <a:rPr lang="zh-CN" altLang="en-US" kern="0" dirty="0">
                <a:solidFill>
                  <a:schemeClr val="tx1">
                    <a:lumMod val="85000"/>
                    <a:lumOff val="15000"/>
                  </a:schemeClr>
                </a:solidFill>
                <a:ea typeface="微软雅黑" pitchFamily="34" charset="-122"/>
              </a:rPr>
              <a:t>一般</a:t>
            </a:r>
            <a:r>
              <a:rPr lang="en-US" altLang="zh-CN" kern="0" dirty="0">
                <a:solidFill>
                  <a:schemeClr val="tx1">
                    <a:lumMod val="85000"/>
                    <a:lumOff val="15000"/>
                  </a:schemeClr>
                </a:solidFill>
                <a:ea typeface="微软雅黑" pitchFamily="34" charset="-122"/>
              </a:rPr>
              <a:t>', name='</a:t>
            </a:r>
            <a:r>
              <a:rPr lang="zh-CN" altLang="en-US" kern="0" dirty="0">
                <a:solidFill>
                  <a:schemeClr val="tx1">
                    <a:lumMod val="85000"/>
                    <a:lumOff val="15000"/>
                  </a:schemeClr>
                </a:solidFill>
                <a:ea typeface="微软雅黑" pitchFamily="34" charset="-122"/>
              </a:rPr>
              <a:t>约翰</a:t>
            </a:r>
            <a:r>
              <a:rPr lang="en-US" altLang="zh-CN" kern="0" dirty="0">
                <a:solidFill>
                  <a:schemeClr val="tx1">
                    <a:lumMod val="85000"/>
                    <a:lumOff val="15000"/>
                  </a:schemeClr>
                </a:solidFill>
                <a:ea typeface="微软雅黑" pitchFamily="34" charset="-122"/>
              </a:rPr>
              <a:t>')</a:t>
            </a:r>
          </a:p>
        </p:txBody>
      </p:sp>
      <p:sp>
        <p:nvSpPr>
          <p:cNvPr id="47" name="KSO_Shape">
            <a:extLst>
              <a:ext uri="{FF2B5EF4-FFF2-40B4-BE49-F238E27FC236}">
                <a16:creationId xmlns:a16="http://schemas.microsoft.com/office/drawing/2014/main" id="{A583F9AA-DFE3-4C95-A8B2-585B10C6DE21}"/>
              </a:ext>
            </a:extLst>
          </p:cNvPr>
          <p:cNvSpPr/>
          <p:nvPr/>
        </p:nvSpPr>
        <p:spPr>
          <a:xfrm>
            <a:off x="1378690" y="3892356"/>
            <a:ext cx="9500557" cy="2305244"/>
          </a:xfrm>
          <a:prstGeom prst="roundRect">
            <a:avLst>
              <a:gd name="adj" fmla="val 11034"/>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48" name="KSO_Shape">
            <a:extLst>
              <a:ext uri="{FF2B5EF4-FFF2-40B4-BE49-F238E27FC236}">
                <a16:creationId xmlns:a16="http://schemas.microsoft.com/office/drawing/2014/main" id="{7C10B4E9-275D-4EE6-A235-4852EBDFC2C3}"/>
              </a:ext>
            </a:extLst>
          </p:cNvPr>
          <p:cNvSpPr/>
          <p:nvPr/>
        </p:nvSpPr>
        <p:spPr>
          <a:xfrm>
            <a:off x="1385777" y="1238612"/>
            <a:ext cx="9493471" cy="2477045"/>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24235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p:tgtEl>
                                          <p:spTgt spid="3"/>
                                        </p:tgtEl>
                                        <p:attrNameLst>
                                          <p:attrName>ppt_y</p:attrName>
                                        </p:attrNameLst>
                                      </p:cBhvr>
                                      <p:tavLst>
                                        <p:tav tm="0">
                                          <p:val>
                                            <p:strVal val="#ppt_y-#ppt_h*1.125000"/>
                                          </p:val>
                                        </p:tav>
                                        <p:tav tm="100000">
                                          <p:val>
                                            <p:strVal val="#ppt_y"/>
                                          </p:val>
                                        </p:tav>
                                      </p:tavLst>
                                    </p:anim>
                                    <p:animEffect transition="in" filter="wipe(down)">
                                      <p:cBhvr>
                                        <p:cTn id="17" dur="500"/>
                                        <p:tgtEl>
                                          <p:spTgt spid="3"/>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additive="base">
                                        <p:cTn id="24" dur="500"/>
                                        <p:tgtEl>
                                          <p:spTgt spid="39"/>
                                        </p:tgtEl>
                                        <p:attrNameLst>
                                          <p:attrName>ppt_y</p:attrName>
                                        </p:attrNameLst>
                                      </p:cBhvr>
                                      <p:tavLst>
                                        <p:tav tm="0">
                                          <p:val>
                                            <p:strVal val="#ppt_y-#ppt_h*1.125000"/>
                                          </p:val>
                                        </p:tav>
                                        <p:tav tm="100000">
                                          <p:val>
                                            <p:strVal val="#ppt_y"/>
                                          </p:val>
                                        </p:tav>
                                      </p:tavLst>
                                    </p:anim>
                                    <p:animEffect transition="in" filter="wipe(down)">
                                      <p:cBhvr>
                                        <p:cTn id="2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39" grpId="0"/>
      <p:bldP spid="47" grpId="0" animBg="1"/>
      <p:bldP spid="4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977745" y="477138"/>
            <a:ext cx="2236510"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关键字参数</a:t>
            </a:r>
          </a:p>
        </p:txBody>
      </p:sp>
      <p:sp>
        <p:nvSpPr>
          <p:cNvPr id="8" name="矩形 7">
            <a:extLst>
              <a:ext uri="{FF2B5EF4-FFF2-40B4-BE49-F238E27FC236}">
                <a16:creationId xmlns:a16="http://schemas.microsoft.com/office/drawing/2014/main" id="{21D71C79-8476-4969-938A-A173000189E7}"/>
              </a:ext>
            </a:extLst>
          </p:cNvPr>
          <p:cNvSpPr/>
          <p:nvPr/>
        </p:nvSpPr>
        <p:spPr>
          <a:xfrm>
            <a:off x="1348802" y="2127198"/>
            <a:ext cx="9830186" cy="2795958"/>
          </a:xfrm>
          <a:prstGeom prst="rect">
            <a:avLst/>
          </a:prstGeom>
        </p:spPr>
        <p:txBody>
          <a:bodyPr wrap="square">
            <a:spAutoFit/>
          </a:bodyPr>
          <a:lstStyle/>
          <a:p>
            <a:pPr>
              <a:lnSpc>
                <a:spcPct val="150000"/>
              </a:lnSpc>
            </a:pPr>
            <a:r>
              <a:rPr lang="zh-CN" altLang="en-US" sz="2400" kern="100" dirty="0">
                <a:solidFill>
                  <a:schemeClr val="tx1">
                    <a:lumMod val="85000"/>
                    <a:lumOff val="15000"/>
                  </a:schemeClr>
                </a:solidFill>
                <a:cs typeface="Times New Roman" panose="02020603050405020304" pitchFamily="18" charset="0"/>
              </a:rPr>
              <a:t>提示</a:t>
            </a:r>
            <a:r>
              <a:rPr lang="zh-CN" altLang="en-US" sz="2400" kern="100" dirty="0">
                <a:solidFill>
                  <a:schemeClr val="tx1">
                    <a:lumMod val="85000"/>
                    <a:lumOff val="15000"/>
                  </a:schemeClr>
                </a:solidFill>
              </a:rPr>
              <a:t>：</a:t>
            </a:r>
            <a:r>
              <a:rPr lang="zh-CN" altLang="en-US" sz="2400" kern="100" dirty="0">
                <a:solidFill>
                  <a:schemeClr val="tx1">
                    <a:lumMod val="85000"/>
                    <a:lumOff val="15000"/>
                  </a:schemeClr>
                </a:solidFill>
                <a:cs typeface="Times New Roman" panose="02020603050405020304" pitchFamily="18" charset="0"/>
              </a:rPr>
              <a:t>位置参数和关键字参数可以混合使用，但位置参数必须在前、关键字参数在后，如第</a:t>
            </a:r>
            <a:r>
              <a:rPr lang="en-US" altLang="zh-CN" sz="2400" kern="100" dirty="0">
                <a:solidFill>
                  <a:schemeClr val="tx1">
                    <a:lumMod val="85000"/>
                    <a:lumOff val="15000"/>
                  </a:schemeClr>
                </a:solidFill>
                <a:cs typeface="Times New Roman" panose="02020603050405020304" pitchFamily="18" charset="0"/>
              </a:rPr>
              <a:t>4</a:t>
            </a:r>
            <a:r>
              <a:rPr lang="zh-CN" altLang="en-US" sz="2400" kern="100" dirty="0">
                <a:solidFill>
                  <a:schemeClr val="tx1">
                    <a:lumMod val="85000"/>
                    <a:lumOff val="15000"/>
                  </a:schemeClr>
                </a:solidFill>
                <a:cs typeface="Times New Roman" panose="02020603050405020304" pitchFamily="18" charset="0"/>
              </a:rPr>
              <a:t>行代码所示。如果将第</a:t>
            </a:r>
            <a:r>
              <a:rPr lang="en-US" altLang="zh-CN" sz="2400" kern="100" dirty="0">
                <a:solidFill>
                  <a:schemeClr val="tx1">
                    <a:lumMod val="85000"/>
                    <a:lumOff val="15000"/>
                  </a:schemeClr>
                </a:solidFill>
                <a:cs typeface="Times New Roman" panose="02020603050405020304" pitchFamily="18" charset="0"/>
              </a:rPr>
              <a:t>4</a:t>
            </a:r>
            <a:r>
              <a:rPr lang="zh-CN" altLang="en-US" sz="2400" kern="100" dirty="0">
                <a:solidFill>
                  <a:schemeClr val="tx1">
                    <a:lumMod val="85000"/>
                    <a:lumOff val="15000"/>
                  </a:schemeClr>
                </a:solidFill>
                <a:cs typeface="Times New Roman" panose="02020603050405020304" pitchFamily="18" charset="0"/>
              </a:rPr>
              <a:t>行代码改为：</a:t>
            </a:r>
            <a:r>
              <a:rPr lang="en-US" altLang="zh-CN" sz="2400" kern="100" dirty="0" err="1">
                <a:solidFill>
                  <a:schemeClr val="tx1">
                    <a:lumMod val="85000"/>
                    <a:lumOff val="15000"/>
                  </a:schemeClr>
                </a:solidFill>
                <a:cs typeface="Times New Roman" panose="02020603050405020304" pitchFamily="18" charset="0"/>
              </a:rPr>
              <a:t>StudentInfo</a:t>
            </a:r>
            <a:r>
              <a:rPr lang="en-US" altLang="zh-CN" sz="2400" kern="100" dirty="0">
                <a:solidFill>
                  <a:schemeClr val="tx1">
                    <a:lumMod val="85000"/>
                    <a:lumOff val="15000"/>
                  </a:schemeClr>
                </a:solidFill>
                <a:cs typeface="Times New Roman" panose="02020603050405020304" pitchFamily="18" charset="0"/>
              </a:rPr>
              <a:t>(name='</a:t>
            </a:r>
            <a:r>
              <a:rPr lang="zh-CN" altLang="en-US" sz="2400" kern="100" dirty="0">
                <a:solidFill>
                  <a:schemeClr val="tx1">
                    <a:lumMod val="85000"/>
                    <a:lumOff val="15000"/>
                  </a:schemeClr>
                </a:solidFill>
                <a:cs typeface="Times New Roman" panose="02020603050405020304" pitchFamily="18" charset="0"/>
              </a:rPr>
              <a:t>大卫</a:t>
            </a:r>
            <a:r>
              <a:rPr lang="en-US" altLang="zh-CN" sz="2400" kern="100" dirty="0">
                <a:solidFill>
                  <a:schemeClr val="tx1">
                    <a:lumMod val="85000"/>
                    <a:lumOff val="15000"/>
                  </a:schemeClr>
                </a:solidFill>
                <a:cs typeface="Times New Roman" panose="02020603050405020304" pitchFamily="18" charset="0"/>
              </a:rPr>
              <a:t>', '</a:t>
            </a:r>
            <a:r>
              <a:rPr lang="zh-CN" altLang="en-US" sz="2400" kern="100" dirty="0">
                <a:solidFill>
                  <a:schemeClr val="tx1">
                    <a:lumMod val="85000"/>
                    <a:lumOff val="15000"/>
                  </a:schemeClr>
                </a:solidFill>
                <a:cs typeface="Times New Roman" panose="02020603050405020304" pitchFamily="18" charset="0"/>
              </a:rPr>
              <a:t>良好</a:t>
            </a:r>
            <a:r>
              <a:rPr lang="en-US" altLang="zh-CN" sz="2400" kern="100" dirty="0">
                <a:solidFill>
                  <a:schemeClr val="tx1">
                    <a:lumMod val="85000"/>
                    <a:lumOff val="15000"/>
                  </a:schemeClr>
                </a:solidFill>
                <a:cs typeface="Times New Roman" panose="02020603050405020304" pitchFamily="18" charset="0"/>
              </a:rPr>
              <a:t>', '</a:t>
            </a:r>
            <a:r>
              <a:rPr lang="zh-CN" altLang="en-US" sz="2400" kern="100" dirty="0">
                <a:solidFill>
                  <a:schemeClr val="tx1">
                    <a:lumMod val="85000"/>
                    <a:lumOff val="15000"/>
                  </a:schemeClr>
                </a:solidFill>
                <a:cs typeface="Times New Roman" panose="02020603050405020304" pitchFamily="18" charset="0"/>
              </a:rPr>
              <a:t>美国</a:t>
            </a:r>
            <a:r>
              <a:rPr lang="en-US" altLang="zh-CN" sz="2400" kern="100" dirty="0">
                <a:solidFill>
                  <a:schemeClr val="tx1">
                    <a:lumMod val="85000"/>
                    <a:lumOff val="15000"/>
                  </a:schemeClr>
                </a:solidFill>
                <a:cs typeface="Times New Roman" panose="02020603050405020304" pitchFamily="18" charset="0"/>
              </a:rPr>
              <a:t>')</a:t>
            </a:r>
            <a:r>
              <a:rPr lang="zh-CN" altLang="en-US" sz="2400" kern="100" dirty="0">
                <a:solidFill>
                  <a:schemeClr val="tx1">
                    <a:lumMod val="85000"/>
                    <a:lumOff val="15000"/>
                  </a:schemeClr>
                </a:solidFill>
                <a:cs typeface="Times New Roman" panose="02020603050405020304" pitchFamily="18" charset="0"/>
              </a:rPr>
              <a:t>，即第一个参数使用了关键字参数形式、后两个参数使用了位置参数形式，则系统会给出如下错误提示：</a:t>
            </a:r>
          </a:p>
          <a:p>
            <a:pPr>
              <a:lnSpc>
                <a:spcPct val="150000"/>
              </a:lnSpc>
            </a:pPr>
            <a:r>
              <a:rPr lang="en-US" altLang="zh-CN" sz="2400" kern="100" dirty="0">
                <a:solidFill>
                  <a:schemeClr val="tx1">
                    <a:lumMod val="85000"/>
                    <a:lumOff val="15000"/>
                  </a:schemeClr>
                </a:solidFill>
                <a:cs typeface="Times New Roman" panose="02020603050405020304" pitchFamily="18" charset="0"/>
              </a:rPr>
              <a:t>        </a:t>
            </a:r>
            <a:r>
              <a:rPr lang="en-US" altLang="zh-CN" sz="2400" kern="100" dirty="0" err="1">
                <a:solidFill>
                  <a:schemeClr val="tx1">
                    <a:lumMod val="85000"/>
                    <a:lumOff val="15000"/>
                  </a:schemeClr>
                </a:solidFill>
                <a:cs typeface="Times New Roman" panose="02020603050405020304" pitchFamily="18" charset="0"/>
              </a:rPr>
              <a:t>SyntaxError</a:t>
            </a:r>
            <a:r>
              <a:rPr lang="en-US" altLang="zh-CN" sz="2400" kern="100" dirty="0">
                <a:solidFill>
                  <a:schemeClr val="tx1">
                    <a:lumMod val="85000"/>
                    <a:lumOff val="15000"/>
                  </a:schemeClr>
                </a:solidFill>
                <a:cs typeface="Times New Roman" panose="02020603050405020304" pitchFamily="18" charset="0"/>
              </a:rPr>
              <a:t>: positional argument follows keyword argument</a:t>
            </a:r>
          </a:p>
        </p:txBody>
      </p:sp>
    </p:spTree>
    <p:extLst>
      <p:ext uri="{BB962C8B-B14F-4D97-AF65-F5344CB8AC3E}">
        <p14:creationId xmlns:p14="http://schemas.microsoft.com/office/powerpoint/2010/main" val="108066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395E8E2-E7D0-42B0-BC6B-E900E78C7110}"/>
              </a:ext>
            </a:extLst>
          </p:cNvPr>
          <p:cNvSpPr txBox="1"/>
          <p:nvPr>
            <p:custDataLst>
              <p:tags r:id="rId2"/>
            </p:custDataLst>
          </p:nvPr>
        </p:nvSpPr>
        <p:spPr>
          <a:xfrm>
            <a:off x="1219200" y="635000"/>
            <a:ext cx="9753600" cy="2515394"/>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下面程序的输出结果是（    ）。</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def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StudentInfo</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(country='</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中国</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',name):</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name,country</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StudentInfo</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美国</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大卫</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E30ACCFC-BE20-4F9A-86F0-6CD4F9F84B04}"/>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大卫，美国</a:t>
            </a:r>
          </a:p>
        </p:txBody>
      </p:sp>
      <p:sp>
        <p:nvSpPr>
          <p:cNvPr id="6" name="文本框 5">
            <a:extLst>
              <a:ext uri="{FF2B5EF4-FFF2-40B4-BE49-F238E27FC236}">
                <a16:creationId xmlns:a16="http://schemas.microsoft.com/office/drawing/2014/main" id="{C8A54CE6-E11D-4CAC-8351-221A05B9B448}"/>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美国，大卫</a:t>
            </a:r>
          </a:p>
        </p:txBody>
      </p:sp>
      <p:sp>
        <p:nvSpPr>
          <p:cNvPr id="7" name="文本框 6">
            <a:extLst>
              <a:ext uri="{FF2B5EF4-FFF2-40B4-BE49-F238E27FC236}">
                <a16:creationId xmlns:a16="http://schemas.microsoft.com/office/drawing/2014/main" id="{1B896231-41CA-4B28-AD1F-9ABF59729FE0}"/>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大卫，中国</a:t>
            </a:r>
          </a:p>
        </p:txBody>
      </p:sp>
      <p:sp>
        <p:nvSpPr>
          <p:cNvPr id="8" name="文本框 7">
            <a:extLst>
              <a:ext uri="{FF2B5EF4-FFF2-40B4-BE49-F238E27FC236}">
                <a16:creationId xmlns:a16="http://schemas.microsoft.com/office/drawing/2014/main" id="{DD1D991A-7D77-4F22-872A-7AB02EFAE7AD}"/>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报错</a:t>
            </a:r>
          </a:p>
        </p:txBody>
      </p:sp>
      <p:sp>
        <p:nvSpPr>
          <p:cNvPr id="9" name="椭圆 8">
            <a:extLst>
              <a:ext uri="{FF2B5EF4-FFF2-40B4-BE49-F238E27FC236}">
                <a16:creationId xmlns:a16="http://schemas.microsoft.com/office/drawing/2014/main" id="{4B3A5308-8D34-4883-9DC4-3B2F37E06806}"/>
              </a:ext>
            </a:extLst>
          </p:cNvPr>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0" name="椭圆 9">
            <a:extLst>
              <a:ext uri="{FF2B5EF4-FFF2-40B4-BE49-F238E27FC236}">
                <a16:creationId xmlns:a16="http://schemas.microsoft.com/office/drawing/2014/main" id="{715F429F-AB42-414A-9FAC-CB9B04695F28}"/>
              </a:ext>
            </a:extLst>
          </p:cNvPr>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1" name="椭圆 10">
            <a:extLst>
              <a:ext uri="{FF2B5EF4-FFF2-40B4-BE49-F238E27FC236}">
                <a16:creationId xmlns:a16="http://schemas.microsoft.com/office/drawing/2014/main" id="{9A68B3B9-7420-48BB-AC5A-352D420AD981}"/>
              </a:ext>
            </a:extLst>
          </p:cNvPr>
          <p:cNvSpPr>
            <a:spLocks noChangeAspect="1"/>
          </p:cNvSpPr>
          <p:nvPr>
            <p:custDataLst>
              <p:tags r:id="rId9"/>
            </p:custDataLst>
          </p:nvPr>
        </p:nvSpPr>
        <p:spPr>
          <a:xfrm>
            <a:off x="1571625" y="456485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2" name="椭圆 11">
            <a:extLst>
              <a:ext uri="{FF2B5EF4-FFF2-40B4-BE49-F238E27FC236}">
                <a16:creationId xmlns:a16="http://schemas.microsoft.com/office/drawing/2014/main" id="{46384B76-A940-4F1F-806B-8B4945C1EB53}"/>
              </a:ext>
            </a:extLst>
          </p:cNvPr>
          <p:cNvSpPr>
            <a:spLocks noChangeAspect="1"/>
          </p:cNvSpPr>
          <p:nvPr>
            <p:custDataLst>
              <p:tags r:id="rId10"/>
            </p:custDataLst>
          </p:nvPr>
        </p:nvSpPr>
        <p:spPr>
          <a:xfrm>
            <a:off x="1571625" y="5422106"/>
            <a:ext cx="514350" cy="514350"/>
          </a:xfrm>
          <a:prstGeom prst="ellipse">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D</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3" name="矩形: 圆角 12">
            <a:extLst>
              <a:ext uri="{FF2B5EF4-FFF2-40B4-BE49-F238E27FC236}">
                <a16:creationId xmlns:a16="http://schemas.microsoft.com/office/drawing/2014/main" id="{761B2B94-38DD-4180-984F-B5E14C2689FA}"/>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提交</a:t>
            </a:r>
          </a:p>
        </p:txBody>
      </p:sp>
      <p:grpSp>
        <p:nvGrpSpPr>
          <p:cNvPr id="18" name="组合 17">
            <a:extLst>
              <a:ext uri="{FF2B5EF4-FFF2-40B4-BE49-F238E27FC236}">
                <a16:creationId xmlns:a16="http://schemas.microsoft.com/office/drawing/2014/main" id="{74B05921-06FE-4882-BB5C-0F083A0E1E88}"/>
              </a:ext>
            </a:extLst>
          </p:cNvPr>
          <p:cNvGrpSpPr/>
          <p:nvPr>
            <p:custDataLst>
              <p:tags r:id="rId12"/>
            </p:custDataLst>
          </p:nvPr>
        </p:nvGrpSpPr>
        <p:grpSpPr>
          <a:xfrm>
            <a:off x="0" y="0"/>
            <a:ext cx="12192000" cy="635000"/>
            <a:chOff x="0" y="0"/>
            <a:chExt cx="12192000" cy="635000"/>
          </a:xfrm>
        </p:grpSpPr>
        <p:sp>
          <p:nvSpPr>
            <p:cNvPr id="14" name="TitleBackground">
              <a:extLst>
                <a:ext uri="{FF2B5EF4-FFF2-40B4-BE49-F238E27FC236}">
                  <a16:creationId xmlns:a16="http://schemas.microsoft.com/office/drawing/2014/main" id="{BE10A675-C3F8-4DE7-BE69-EE1166F0B087}"/>
                </a:ext>
              </a:extLst>
            </p:cNvPr>
            <p:cNvSpPr/>
            <p:nvPr>
              <p:custDataLst>
                <p:tags r:id="rId14"/>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ColorBlock">
              <a:extLst>
                <a:ext uri="{FF2B5EF4-FFF2-40B4-BE49-F238E27FC236}">
                  <a16:creationId xmlns:a16="http://schemas.microsoft.com/office/drawing/2014/main" id="{22BADFF8-771D-4F94-8D79-CA880FE8CE2F}"/>
                </a:ext>
              </a:extLst>
            </p:cNvPr>
            <p:cNvSpPr/>
            <p:nvPr>
              <p:custDataLst>
                <p:tags r:id="rId15"/>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ypeText">
              <a:extLst>
                <a:ext uri="{FF2B5EF4-FFF2-40B4-BE49-F238E27FC236}">
                  <a16:creationId xmlns:a16="http://schemas.microsoft.com/office/drawing/2014/main" id="{9DFC74B1-7B71-41AF-BB63-8E91B897830B}"/>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FF28716D-3ED9-4926-8E07-CACD6073FED9}"/>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20756444-AF07-44F9-9090-D650A8DF8E81}"/>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123531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4E61D1-DDA5-48A5-8D16-3D8950EFC649}"/>
              </a:ext>
            </a:extLst>
          </p:cNvPr>
          <p:cNvGrpSpPr/>
          <p:nvPr/>
        </p:nvGrpSpPr>
        <p:grpSpPr>
          <a:xfrm>
            <a:off x="3456519" y="2751599"/>
            <a:ext cx="5351987" cy="1354801"/>
            <a:chOff x="3323077" y="2751599"/>
            <a:chExt cx="5351987" cy="1354801"/>
          </a:xfrm>
        </p:grpSpPr>
        <p:sp>
          <p:nvSpPr>
            <p:cNvPr id="2" name="文本框 1">
              <a:extLst>
                <a:ext uri="{FF2B5EF4-FFF2-40B4-BE49-F238E27FC236}">
                  <a16:creationId xmlns:a16="http://schemas.microsoft.com/office/drawing/2014/main" id="{A604DD5E-F17A-4AEC-B07E-CC597E127787}"/>
                </a:ext>
              </a:extLst>
            </p:cNvPr>
            <p:cNvSpPr txBox="1"/>
            <p:nvPr/>
          </p:nvSpPr>
          <p:spPr>
            <a:xfrm>
              <a:off x="3360789" y="2782961"/>
              <a:ext cx="5314275" cy="1323439"/>
            </a:xfrm>
            <a:prstGeom prst="rect">
              <a:avLst/>
            </a:prstGeom>
            <a:noFill/>
          </p:spPr>
          <p:txBody>
            <a:bodyPr wrap="none" rtlCol="0">
              <a:spAutoFit/>
            </a:bodyPr>
            <a:lstStyle/>
            <a:p>
              <a:pPr lvl="0">
                <a:defRPr/>
              </a:pPr>
              <a:r>
                <a:rPr lang="zh-CN" altLang="en-US" sz="8000" b="1" dirty="0">
                  <a:solidFill>
                    <a:srgbClr val="B1C400"/>
                  </a:solidFill>
                  <a:latin typeface="Bauhaus 93" panose="04030905020B02020C02" pitchFamily="82" charset="0"/>
                  <a:ea typeface="Adobe Gothic Std B" panose="020B0800000000000000" pitchFamily="34" charset="-128"/>
                </a:rPr>
                <a:t>不定长参数</a:t>
              </a:r>
              <a:endParaRPr lang="zh-CN" altLang="en-US" sz="8000" b="1" kern="1200" dirty="0">
                <a:solidFill>
                  <a:srgbClr val="B1C400"/>
                </a:solidFill>
                <a:latin typeface="+mj-ea"/>
              </a:endParaRPr>
            </a:p>
          </p:txBody>
        </p:sp>
        <p:sp>
          <p:nvSpPr>
            <p:cNvPr id="5" name="文本框 4">
              <a:extLst>
                <a:ext uri="{FF2B5EF4-FFF2-40B4-BE49-F238E27FC236}">
                  <a16:creationId xmlns:a16="http://schemas.microsoft.com/office/drawing/2014/main" id="{0565CEC1-239D-4CD4-BCEC-9CD4A03565A3}"/>
                </a:ext>
              </a:extLst>
            </p:cNvPr>
            <p:cNvSpPr txBox="1"/>
            <p:nvPr/>
          </p:nvSpPr>
          <p:spPr>
            <a:xfrm>
              <a:off x="3323077" y="2751599"/>
              <a:ext cx="5314275" cy="1323439"/>
            </a:xfrm>
            <a:prstGeom prst="rect">
              <a:avLst/>
            </a:prstGeom>
            <a:noFill/>
          </p:spPr>
          <p:txBody>
            <a:bodyPr wrap="none" rtlCol="0">
              <a:spAutoFit/>
            </a:bodyPr>
            <a:lstStyle/>
            <a:p>
              <a:pPr lvl="0">
                <a:defRPr/>
              </a:pPr>
              <a:r>
                <a:rPr lang="zh-CN" altLang="en-US" sz="8000" b="1" dirty="0">
                  <a:solidFill>
                    <a:srgbClr val="1950B2"/>
                  </a:solidFill>
                  <a:latin typeface="Bauhaus 93" panose="04030905020B02020C02" pitchFamily="82" charset="0"/>
                  <a:ea typeface="Adobe Gothic Std B" panose="020B0800000000000000" pitchFamily="34" charset="-128"/>
                </a:rPr>
                <a:t>不定长参数</a:t>
              </a:r>
              <a:endParaRPr lang="zh-CN" altLang="en-US" sz="8000" b="1" kern="1200" dirty="0">
                <a:solidFill>
                  <a:srgbClr val="1950B2"/>
                </a:solidFill>
                <a:latin typeface="+mj-ea"/>
              </a:endParaRPr>
            </a:p>
          </p:txBody>
        </p:sp>
      </p:grpSp>
    </p:spTree>
    <p:extLst>
      <p:ext uri="{BB962C8B-B14F-4D97-AF65-F5344CB8AC3E}">
        <p14:creationId xmlns:p14="http://schemas.microsoft.com/office/powerpoint/2010/main" val="313112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77456E0-D314-4EE5-AF57-78989526D08E}"/>
              </a:ext>
            </a:extLst>
          </p:cNvPr>
          <p:cNvSpPr txBox="1"/>
          <p:nvPr/>
        </p:nvSpPr>
        <p:spPr>
          <a:xfrm>
            <a:off x="810704" y="254523"/>
            <a:ext cx="2017337" cy="584775"/>
          </a:xfrm>
          <a:prstGeom prst="rect">
            <a:avLst/>
          </a:prstGeom>
          <a:noFill/>
        </p:spPr>
        <p:txBody>
          <a:bodyPr wrap="square" rtlCol="0">
            <a:spAutoFit/>
          </a:bodyPr>
          <a:lstStyle/>
          <a:p>
            <a:r>
              <a:rPr lang="zh-CN" altLang="en-US" sz="3200" dirty="0">
                <a:solidFill>
                  <a:srgbClr val="002060"/>
                </a:solidFill>
              </a:rPr>
              <a:t>本章内容</a:t>
            </a:r>
          </a:p>
        </p:txBody>
      </p:sp>
      <p:sp>
        <p:nvSpPr>
          <p:cNvPr id="6" name="文本框 5">
            <a:extLst>
              <a:ext uri="{FF2B5EF4-FFF2-40B4-BE49-F238E27FC236}">
                <a16:creationId xmlns:a16="http://schemas.microsoft.com/office/drawing/2014/main" id="{C4B0704C-804B-4A54-8618-4E8ECB3C4602}"/>
              </a:ext>
            </a:extLst>
          </p:cNvPr>
          <p:cNvSpPr txBox="1"/>
          <p:nvPr/>
        </p:nvSpPr>
        <p:spPr>
          <a:xfrm>
            <a:off x="895546" y="999241"/>
            <a:ext cx="4788817" cy="5632311"/>
          </a:xfrm>
          <a:prstGeom prst="rect">
            <a:avLst/>
          </a:prstGeom>
          <a:noFill/>
        </p:spPr>
        <p:txBody>
          <a:bodyPr wrap="square" rtlCol="0">
            <a:spAutoFit/>
          </a:bodyPr>
          <a:lstStyle/>
          <a:p>
            <a:pPr>
              <a:spcAft>
                <a:spcPts val="1200"/>
              </a:spcAft>
            </a:pPr>
            <a:r>
              <a:rPr lang="en-US" altLang="zh-CN" sz="2800" dirty="0">
                <a:solidFill>
                  <a:srgbClr val="002060"/>
                </a:solidFill>
              </a:rPr>
              <a:t>01 </a:t>
            </a:r>
            <a:r>
              <a:rPr lang="zh-CN" altLang="en-US" sz="2800" dirty="0">
                <a:solidFill>
                  <a:srgbClr val="002060"/>
                </a:solidFill>
              </a:rPr>
              <a:t>函数的定义与调用</a:t>
            </a:r>
            <a:endParaRPr lang="en-US" altLang="zh-CN" sz="2800" dirty="0">
              <a:solidFill>
                <a:srgbClr val="002060"/>
              </a:solidFill>
            </a:endParaRPr>
          </a:p>
          <a:p>
            <a:pPr>
              <a:spcAft>
                <a:spcPts val="1200"/>
              </a:spcAft>
            </a:pPr>
            <a:r>
              <a:rPr lang="en-US" altLang="zh-CN" sz="2800" dirty="0">
                <a:solidFill>
                  <a:srgbClr val="002060"/>
                </a:solidFill>
              </a:rPr>
              <a:t>02 </a:t>
            </a:r>
            <a:r>
              <a:rPr lang="zh-CN" altLang="en-US" sz="2800" dirty="0">
                <a:solidFill>
                  <a:srgbClr val="002060"/>
                </a:solidFill>
              </a:rPr>
              <a:t>形参和实参</a:t>
            </a:r>
            <a:endParaRPr lang="en-US" altLang="zh-CN" sz="2800" dirty="0">
              <a:solidFill>
                <a:srgbClr val="002060"/>
              </a:solidFill>
            </a:endParaRPr>
          </a:p>
          <a:p>
            <a:pPr>
              <a:spcAft>
                <a:spcPts val="1200"/>
              </a:spcAft>
            </a:pPr>
            <a:r>
              <a:rPr lang="en-US" altLang="zh-CN" sz="2800" dirty="0">
                <a:solidFill>
                  <a:srgbClr val="002060"/>
                </a:solidFill>
              </a:rPr>
              <a:t>03 </a:t>
            </a:r>
            <a:r>
              <a:rPr lang="zh-CN" altLang="en-US" sz="2800" dirty="0">
                <a:solidFill>
                  <a:srgbClr val="002060"/>
                </a:solidFill>
              </a:rPr>
              <a:t>默认参数和关键字参数</a:t>
            </a:r>
            <a:endParaRPr lang="en-US" altLang="zh-CN" sz="2800" dirty="0">
              <a:solidFill>
                <a:srgbClr val="002060"/>
              </a:solidFill>
            </a:endParaRPr>
          </a:p>
          <a:p>
            <a:pPr>
              <a:spcAft>
                <a:spcPts val="1200"/>
              </a:spcAft>
            </a:pPr>
            <a:r>
              <a:rPr lang="en-US" altLang="zh-CN" sz="2800" dirty="0">
                <a:solidFill>
                  <a:srgbClr val="002060"/>
                </a:solidFill>
              </a:rPr>
              <a:t>04 </a:t>
            </a:r>
            <a:r>
              <a:rPr lang="zh-CN" altLang="en-US" sz="2800" dirty="0">
                <a:solidFill>
                  <a:srgbClr val="002060"/>
                </a:solidFill>
              </a:rPr>
              <a:t>不定长参数</a:t>
            </a:r>
            <a:endParaRPr lang="en-US" altLang="zh-CN" sz="2800" dirty="0">
              <a:solidFill>
                <a:srgbClr val="002060"/>
              </a:solidFill>
            </a:endParaRPr>
          </a:p>
          <a:p>
            <a:pPr>
              <a:spcAft>
                <a:spcPts val="1200"/>
              </a:spcAft>
            </a:pPr>
            <a:r>
              <a:rPr lang="en-US" altLang="zh-CN" sz="2800" dirty="0">
                <a:solidFill>
                  <a:srgbClr val="002060"/>
                </a:solidFill>
              </a:rPr>
              <a:t>05 </a:t>
            </a:r>
            <a:r>
              <a:rPr lang="zh-CN" altLang="en-US" sz="2800" dirty="0">
                <a:solidFill>
                  <a:srgbClr val="002060"/>
                </a:solidFill>
              </a:rPr>
              <a:t>拆分参数列表</a:t>
            </a:r>
            <a:endParaRPr lang="en-US" altLang="zh-CN" sz="2800" dirty="0">
              <a:solidFill>
                <a:srgbClr val="002060"/>
              </a:solidFill>
            </a:endParaRPr>
          </a:p>
          <a:p>
            <a:pPr>
              <a:spcAft>
                <a:spcPts val="1200"/>
              </a:spcAft>
            </a:pPr>
            <a:r>
              <a:rPr lang="en-US" altLang="zh-CN" sz="2800" dirty="0">
                <a:solidFill>
                  <a:srgbClr val="002060"/>
                </a:solidFill>
              </a:rPr>
              <a:t>06 </a:t>
            </a:r>
            <a:r>
              <a:rPr lang="zh-CN" altLang="en-US" sz="2800" dirty="0">
                <a:solidFill>
                  <a:srgbClr val="002060"/>
                </a:solidFill>
              </a:rPr>
              <a:t>返回值</a:t>
            </a:r>
            <a:endParaRPr lang="en-US" altLang="zh-CN" sz="2800" dirty="0">
              <a:solidFill>
                <a:srgbClr val="002060"/>
              </a:solidFill>
            </a:endParaRPr>
          </a:p>
          <a:p>
            <a:pPr>
              <a:spcAft>
                <a:spcPts val="1200"/>
              </a:spcAft>
            </a:pPr>
            <a:r>
              <a:rPr lang="en-US" altLang="zh-CN" sz="2800" dirty="0">
                <a:solidFill>
                  <a:srgbClr val="002060"/>
                </a:solidFill>
              </a:rPr>
              <a:t>07 </a:t>
            </a:r>
            <a:r>
              <a:rPr lang="zh-CN" altLang="en-US" sz="2800" dirty="0">
                <a:solidFill>
                  <a:srgbClr val="002060"/>
                </a:solidFill>
              </a:rPr>
              <a:t>模块概述和</a:t>
            </a:r>
            <a:r>
              <a:rPr lang="en-US" altLang="zh-CN" sz="2800" dirty="0">
                <a:solidFill>
                  <a:srgbClr val="002060"/>
                </a:solidFill>
              </a:rPr>
              <a:t>import</a:t>
            </a:r>
            <a:r>
              <a:rPr lang="zh-CN" altLang="en-US" sz="2800" dirty="0">
                <a:solidFill>
                  <a:srgbClr val="002060"/>
                </a:solidFill>
              </a:rPr>
              <a:t>语句</a:t>
            </a:r>
            <a:endParaRPr lang="en-US" altLang="zh-CN" sz="2800" dirty="0">
              <a:solidFill>
                <a:srgbClr val="002060"/>
              </a:solidFill>
            </a:endParaRPr>
          </a:p>
          <a:p>
            <a:pPr>
              <a:spcAft>
                <a:spcPts val="1200"/>
              </a:spcAft>
            </a:pPr>
            <a:r>
              <a:rPr lang="en-US" altLang="zh-CN" sz="2800" dirty="0">
                <a:solidFill>
                  <a:srgbClr val="002060"/>
                </a:solidFill>
              </a:rPr>
              <a:t>08 </a:t>
            </a:r>
            <a:r>
              <a:rPr lang="zh-CN" altLang="en-US" sz="2800" dirty="0">
                <a:solidFill>
                  <a:srgbClr val="002060"/>
                </a:solidFill>
              </a:rPr>
              <a:t>全局变量</a:t>
            </a:r>
            <a:r>
              <a:rPr lang="en-US" altLang="zh-CN" sz="2800" dirty="0">
                <a:solidFill>
                  <a:srgbClr val="002060"/>
                </a:solidFill>
              </a:rPr>
              <a:t>__name__</a:t>
            </a:r>
            <a:r>
              <a:rPr lang="zh-CN" altLang="en-US" sz="2800" dirty="0">
                <a:solidFill>
                  <a:srgbClr val="002060"/>
                </a:solidFill>
              </a:rPr>
              <a:t>和系统模块</a:t>
            </a:r>
            <a:endParaRPr lang="en-US" altLang="zh-CN" sz="2800" dirty="0">
              <a:solidFill>
                <a:srgbClr val="002060"/>
              </a:solidFill>
            </a:endParaRPr>
          </a:p>
          <a:p>
            <a:pPr>
              <a:spcAft>
                <a:spcPts val="1200"/>
              </a:spcAft>
            </a:pPr>
            <a:r>
              <a:rPr lang="en-US" altLang="zh-CN" sz="2800" dirty="0">
                <a:solidFill>
                  <a:srgbClr val="002060"/>
                </a:solidFill>
              </a:rPr>
              <a:t>09 from...import</a:t>
            </a:r>
            <a:endParaRPr lang="zh-CN" altLang="en-US" sz="2800" dirty="0">
              <a:solidFill>
                <a:srgbClr val="002060"/>
              </a:solidFill>
            </a:endParaRPr>
          </a:p>
        </p:txBody>
      </p:sp>
      <p:sp>
        <p:nvSpPr>
          <p:cNvPr id="4" name="文本框 3">
            <a:extLst>
              <a:ext uri="{FF2B5EF4-FFF2-40B4-BE49-F238E27FC236}">
                <a16:creationId xmlns:a16="http://schemas.microsoft.com/office/drawing/2014/main" id="{075694BF-562E-461E-9719-C7167A984DF3}"/>
              </a:ext>
            </a:extLst>
          </p:cNvPr>
          <p:cNvSpPr txBox="1"/>
          <p:nvPr/>
        </p:nvSpPr>
        <p:spPr>
          <a:xfrm>
            <a:off x="6278252" y="970959"/>
            <a:ext cx="5128181" cy="5632311"/>
          </a:xfrm>
          <a:prstGeom prst="rect">
            <a:avLst/>
          </a:prstGeom>
          <a:noFill/>
        </p:spPr>
        <p:txBody>
          <a:bodyPr wrap="square" rtlCol="0">
            <a:spAutoFit/>
          </a:bodyPr>
          <a:lstStyle/>
          <a:p>
            <a:pPr>
              <a:spcAft>
                <a:spcPts val="1200"/>
              </a:spcAft>
            </a:pPr>
            <a:r>
              <a:rPr lang="en-US" altLang="zh-CN" sz="2800" dirty="0">
                <a:solidFill>
                  <a:srgbClr val="002060"/>
                </a:solidFill>
              </a:rPr>
              <a:t>10 </a:t>
            </a:r>
            <a:r>
              <a:rPr lang="zh-CN" altLang="en-US" sz="2800" dirty="0">
                <a:solidFill>
                  <a:srgbClr val="002060"/>
                </a:solidFill>
              </a:rPr>
              <a:t>包</a:t>
            </a:r>
            <a:endParaRPr lang="en-US" altLang="zh-CN" sz="2800" dirty="0">
              <a:solidFill>
                <a:srgbClr val="002060"/>
              </a:solidFill>
            </a:endParaRPr>
          </a:p>
          <a:p>
            <a:pPr>
              <a:spcAft>
                <a:spcPts val="1200"/>
              </a:spcAft>
            </a:pPr>
            <a:r>
              <a:rPr lang="en-US" altLang="zh-CN" sz="2800" dirty="0">
                <a:solidFill>
                  <a:srgbClr val="002060"/>
                </a:solidFill>
              </a:rPr>
              <a:t>11 </a:t>
            </a:r>
            <a:r>
              <a:rPr lang="zh-CN" altLang="en-US" sz="2800" dirty="0">
                <a:solidFill>
                  <a:srgbClr val="002060"/>
                </a:solidFill>
              </a:rPr>
              <a:t>猴子补丁和第三方模块获取安装</a:t>
            </a:r>
            <a:endParaRPr lang="en-US" altLang="zh-CN" sz="2800" dirty="0">
              <a:solidFill>
                <a:srgbClr val="002060"/>
              </a:solidFill>
            </a:endParaRPr>
          </a:p>
          <a:p>
            <a:pPr>
              <a:spcAft>
                <a:spcPts val="1200"/>
              </a:spcAft>
            </a:pPr>
            <a:r>
              <a:rPr lang="en-US" altLang="zh-CN" sz="2800" dirty="0">
                <a:solidFill>
                  <a:srgbClr val="002060"/>
                </a:solidFill>
              </a:rPr>
              <a:t>12 </a:t>
            </a:r>
            <a:r>
              <a:rPr lang="zh-CN" altLang="en-US" sz="2800" dirty="0">
                <a:solidFill>
                  <a:srgbClr val="002060"/>
                </a:solidFill>
              </a:rPr>
              <a:t>变量的作用域和局部变量</a:t>
            </a:r>
            <a:endParaRPr lang="en-US" altLang="zh-CN" sz="2800" dirty="0">
              <a:solidFill>
                <a:srgbClr val="002060"/>
              </a:solidFill>
            </a:endParaRPr>
          </a:p>
          <a:p>
            <a:pPr>
              <a:spcAft>
                <a:spcPts val="1200"/>
              </a:spcAft>
            </a:pPr>
            <a:r>
              <a:rPr lang="en-US" altLang="zh-CN" sz="2800" dirty="0">
                <a:solidFill>
                  <a:srgbClr val="002060"/>
                </a:solidFill>
              </a:rPr>
              <a:t>13 </a:t>
            </a:r>
            <a:r>
              <a:rPr lang="zh-CN" altLang="en-US" sz="2800" dirty="0">
                <a:solidFill>
                  <a:srgbClr val="002060"/>
                </a:solidFill>
              </a:rPr>
              <a:t>全局变量和</a:t>
            </a:r>
            <a:r>
              <a:rPr lang="en-US" altLang="zh-CN" sz="2800" dirty="0">
                <a:solidFill>
                  <a:srgbClr val="002060"/>
                </a:solidFill>
              </a:rPr>
              <a:t>global</a:t>
            </a:r>
            <a:r>
              <a:rPr lang="zh-CN" altLang="en-US" sz="2800" dirty="0">
                <a:solidFill>
                  <a:srgbClr val="002060"/>
                </a:solidFill>
              </a:rPr>
              <a:t>关键字</a:t>
            </a:r>
            <a:endParaRPr lang="en-US" altLang="zh-CN" sz="2800" dirty="0">
              <a:solidFill>
                <a:srgbClr val="002060"/>
              </a:solidFill>
            </a:endParaRPr>
          </a:p>
          <a:p>
            <a:pPr>
              <a:spcAft>
                <a:spcPts val="1200"/>
              </a:spcAft>
            </a:pPr>
            <a:r>
              <a:rPr lang="en-US" altLang="zh-CN" sz="2800" dirty="0">
                <a:solidFill>
                  <a:srgbClr val="002060"/>
                </a:solidFill>
              </a:rPr>
              <a:t>14 nonlocal</a:t>
            </a:r>
            <a:r>
              <a:rPr lang="zh-CN" altLang="en-US" sz="2800" dirty="0">
                <a:solidFill>
                  <a:srgbClr val="002060"/>
                </a:solidFill>
              </a:rPr>
              <a:t>关键字</a:t>
            </a:r>
            <a:endParaRPr lang="en-US" altLang="zh-CN" sz="2800" dirty="0">
              <a:solidFill>
                <a:srgbClr val="002060"/>
              </a:solidFill>
            </a:endParaRPr>
          </a:p>
          <a:p>
            <a:pPr>
              <a:spcAft>
                <a:spcPts val="1200"/>
              </a:spcAft>
            </a:pPr>
            <a:r>
              <a:rPr lang="en-US" altLang="zh-CN" sz="2800" dirty="0">
                <a:solidFill>
                  <a:srgbClr val="002060"/>
                </a:solidFill>
              </a:rPr>
              <a:t>15 </a:t>
            </a:r>
            <a:r>
              <a:rPr lang="zh-CN" altLang="en-US" sz="2800" dirty="0">
                <a:solidFill>
                  <a:srgbClr val="002060"/>
                </a:solidFill>
              </a:rPr>
              <a:t>递归函数</a:t>
            </a:r>
            <a:endParaRPr lang="en-US" altLang="zh-CN" sz="2800" dirty="0">
              <a:solidFill>
                <a:srgbClr val="002060"/>
              </a:solidFill>
            </a:endParaRPr>
          </a:p>
          <a:p>
            <a:pPr>
              <a:spcAft>
                <a:spcPts val="1200"/>
              </a:spcAft>
            </a:pPr>
            <a:r>
              <a:rPr lang="en-US" altLang="zh-CN" sz="2800" dirty="0">
                <a:solidFill>
                  <a:srgbClr val="002060"/>
                </a:solidFill>
              </a:rPr>
              <a:t>16 </a:t>
            </a:r>
            <a:r>
              <a:rPr lang="zh-CN" altLang="en-US" sz="2800" dirty="0">
                <a:solidFill>
                  <a:srgbClr val="002060"/>
                </a:solidFill>
              </a:rPr>
              <a:t>高阶函数和</a:t>
            </a:r>
            <a:r>
              <a:rPr lang="en-US" altLang="zh-CN" sz="2800" dirty="0">
                <a:solidFill>
                  <a:srgbClr val="002060"/>
                </a:solidFill>
              </a:rPr>
              <a:t>lambda</a:t>
            </a:r>
            <a:r>
              <a:rPr lang="zh-CN" altLang="en-US" sz="2800" dirty="0">
                <a:solidFill>
                  <a:srgbClr val="002060"/>
                </a:solidFill>
              </a:rPr>
              <a:t>函数</a:t>
            </a:r>
            <a:endParaRPr lang="en-US" altLang="zh-CN" sz="2800" dirty="0">
              <a:solidFill>
                <a:srgbClr val="002060"/>
              </a:solidFill>
            </a:endParaRPr>
          </a:p>
          <a:p>
            <a:pPr>
              <a:spcAft>
                <a:spcPts val="1200"/>
              </a:spcAft>
            </a:pPr>
            <a:r>
              <a:rPr lang="en-US" altLang="zh-CN" sz="2800" dirty="0">
                <a:solidFill>
                  <a:srgbClr val="002060"/>
                </a:solidFill>
              </a:rPr>
              <a:t>17 </a:t>
            </a:r>
            <a:r>
              <a:rPr lang="zh-CN" altLang="en-US" sz="2800" dirty="0">
                <a:solidFill>
                  <a:srgbClr val="002060"/>
                </a:solidFill>
              </a:rPr>
              <a:t>闭包</a:t>
            </a:r>
            <a:endParaRPr lang="en-US" altLang="zh-CN" sz="2800" dirty="0">
              <a:solidFill>
                <a:srgbClr val="002060"/>
              </a:solidFill>
            </a:endParaRPr>
          </a:p>
          <a:p>
            <a:pPr>
              <a:spcAft>
                <a:spcPts val="1200"/>
              </a:spcAft>
            </a:pPr>
            <a:r>
              <a:rPr lang="en-US" altLang="zh-CN" sz="2800" dirty="0">
                <a:solidFill>
                  <a:srgbClr val="002060"/>
                </a:solidFill>
              </a:rPr>
              <a:t>18 </a:t>
            </a:r>
            <a:r>
              <a:rPr lang="zh-CN" altLang="en-US" sz="2800" dirty="0">
                <a:solidFill>
                  <a:srgbClr val="002060"/>
                </a:solidFill>
              </a:rPr>
              <a:t>装饰器</a:t>
            </a:r>
          </a:p>
        </p:txBody>
      </p:sp>
    </p:spTree>
    <p:extLst>
      <p:ext uri="{BB962C8B-B14F-4D97-AF65-F5344CB8AC3E}">
        <p14:creationId xmlns:p14="http://schemas.microsoft.com/office/powerpoint/2010/main" val="2676452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8" y="477612"/>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概述</a:t>
            </a:r>
          </a:p>
        </p:txBody>
      </p:sp>
      <p:sp>
        <p:nvSpPr>
          <p:cNvPr id="6" name="文本框 5">
            <a:extLst>
              <a:ext uri="{FF2B5EF4-FFF2-40B4-BE49-F238E27FC236}">
                <a16:creationId xmlns:a16="http://schemas.microsoft.com/office/drawing/2014/main" id="{4E1CB98A-1D7D-4B86-A0E7-B3C5597FB1FE}"/>
              </a:ext>
            </a:extLst>
          </p:cNvPr>
          <p:cNvSpPr txBox="1"/>
          <p:nvPr/>
        </p:nvSpPr>
        <p:spPr>
          <a:xfrm>
            <a:off x="2958775" y="1308729"/>
            <a:ext cx="8462598" cy="1200325"/>
          </a:xfrm>
          <a:prstGeom prst="rect">
            <a:avLst/>
          </a:prstGeom>
          <a:noFill/>
        </p:spPr>
        <p:txBody>
          <a:bodyPr wrap="square" lIns="91436" tIns="45718" rIns="91436" bIns="45718" rtlCol="0" anchor="ctr">
            <a:spAutoFit/>
          </a:bodyPr>
          <a:lstStyle/>
          <a:p>
            <a:pPr lvl="0" defTabSz="964149" fontAlgn="base">
              <a:spcBef>
                <a:spcPct val="0"/>
              </a:spcBef>
              <a:spcAft>
                <a:spcPct val="0"/>
              </a:spcAft>
            </a:pPr>
            <a:r>
              <a:rPr lang="zh-CN" altLang="en-US" sz="2400" dirty="0">
                <a:latin typeface="微软雅黑" panose="020B0503020204020204" pitchFamily="34" charset="-122"/>
                <a:cs typeface="+mn-ea"/>
                <a:sym typeface="+mn-lt"/>
              </a:rPr>
              <a:t>不定长参数，即在调用函数时可以接收任意数量的实参，这些实参在传递给函数时会被封装成元组（位置参数）或字典（关键字参数）形式。</a:t>
            </a:r>
          </a:p>
        </p:txBody>
      </p:sp>
      <p:grpSp>
        <p:nvGrpSpPr>
          <p:cNvPr id="7" name="组合 6">
            <a:extLst>
              <a:ext uri="{FF2B5EF4-FFF2-40B4-BE49-F238E27FC236}">
                <a16:creationId xmlns:a16="http://schemas.microsoft.com/office/drawing/2014/main" id="{6EF38857-9E50-4A25-A1EF-C3997D1F3969}"/>
              </a:ext>
            </a:extLst>
          </p:cNvPr>
          <p:cNvGrpSpPr/>
          <p:nvPr/>
        </p:nvGrpSpPr>
        <p:grpSpPr>
          <a:xfrm>
            <a:off x="980478" y="1563188"/>
            <a:ext cx="1370836" cy="656252"/>
            <a:chOff x="-8553" y="2593913"/>
            <a:chExt cx="1864069" cy="1096904"/>
          </a:xfrm>
        </p:grpSpPr>
        <p:sp>
          <p:nvSpPr>
            <p:cNvPr id="8" name="圆角矩形 32">
              <a:extLst>
                <a:ext uri="{FF2B5EF4-FFF2-40B4-BE49-F238E27FC236}">
                  <a16:creationId xmlns:a16="http://schemas.microsoft.com/office/drawing/2014/main" id="{5CA40741-A6CF-41F2-8E6F-4F1E199308A2}"/>
                </a:ext>
              </a:extLst>
            </p:cNvPr>
            <p:cNvSpPr/>
            <p:nvPr/>
          </p:nvSpPr>
          <p:spPr>
            <a:xfrm rot="10800000" flipV="1">
              <a:off x="-8553" y="2593913"/>
              <a:ext cx="1864069" cy="1096904"/>
            </a:xfrm>
            <a:prstGeom prst="roundRect">
              <a:avLst>
                <a:gd name="adj" fmla="val 14715"/>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 name="文本框 8">
              <a:extLst>
                <a:ext uri="{FF2B5EF4-FFF2-40B4-BE49-F238E27FC236}">
                  <a16:creationId xmlns:a16="http://schemas.microsoft.com/office/drawing/2014/main" id="{D3EDCA10-17A2-40B9-AC36-33552A62A276}"/>
                </a:ext>
              </a:extLst>
            </p:cNvPr>
            <p:cNvSpPr txBox="1"/>
            <p:nvPr/>
          </p:nvSpPr>
          <p:spPr>
            <a:xfrm>
              <a:off x="51567" y="2700300"/>
              <a:ext cx="1741979" cy="874539"/>
            </a:xfrm>
            <a:prstGeom prst="rect">
              <a:avLst/>
            </a:prstGeom>
            <a:noFill/>
          </p:spPr>
          <p:txBody>
            <a:bodyPr wrap="square" lIns="91436" tIns="45718" rIns="91436" bIns="45718" rtlCol="0" anchor="ctr">
              <a:spAutoFit/>
            </a:bodyPr>
            <a:lstStyle/>
            <a:p>
              <a:pPr marL="0" marR="0" lvl="0" indent="0" algn="ctr" defTabSz="964149"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Impact" panose="020B0806030902050204" pitchFamily="34" charset="0"/>
                  <a:ea typeface="微软雅黑" panose="020B0503020204020204" pitchFamily="34" charset="-122"/>
                  <a:cs typeface="+mn-ea"/>
                  <a:sym typeface="+mn-lt"/>
                </a:rPr>
                <a:t>01</a:t>
              </a:r>
              <a:endParaRPr kumimoji="0" lang="zh-CN" altLang="en-US"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Impact" panose="020B0806030902050204" pitchFamily="34" charset="0"/>
                <a:ea typeface="微软雅黑" panose="020B0503020204020204" pitchFamily="34" charset="-122"/>
                <a:cs typeface="+mn-ea"/>
                <a:sym typeface="+mn-lt"/>
              </a:endParaRPr>
            </a:p>
          </p:txBody>
        </p:sp>
      </p:grpSp>
      <p:sp>
        <p:nvSpPr>
          <p:cNvPr id="12" name="文本框 11">
            <a:extLst>
              <a:ext uri="{FF2B5EF4-FFF2-40B4-BE49-F238E27FC236}">
                <a16:creationId xmlns:a16="http://schemas.microsoft.com/office/drawing/2014/main" id="{C89BBA72-B04B-430A-90AA-33BB8C5D1FCF}"/>
              </a:ext>
            </a:extLst>
          </p:cNvPr>
          <p:cNvSpPr txBox="1"/>
          <p:nvPr/>
        </p:nvSpPr>
        <p:spPr>
          <a:xfrm>
            <a:off x="2958775" y="2682012"/>
            <a:ext cx="8674425" cy="1200325"/>
          </a:xfrm>
          <a:prstGeom prst="rect">
            <a:avLst/>
          </a:prstGeom>
          <a:noFill/>
        </p:spPr>
        <p:txBody>
          <a:bodyPr wrap="square" lIns="91436" tIns="45718" rIns="91436" bIns="45718" rtlCol="0" anchor="ctr">
            <a:spAutoFit/>
          </a:bodyPr>
          <a:lstStyle/>
          <a:p>
            <a:pPr lvl="0" defTabSz="964149" fontAlgn="base">
              <a:spcBef>
                <a:spcPct val="0"/>
              </a:spcBef>
              <a:spcAft>
                <a:spcPct val="0"/>
              </a:spcAft>
            </a:pPr>
            <a:r>
              <a:rPr lang="zh-CN" altLang="en-US" sz="2400" dirty="0">
                <a:solidFill>
                  <a:schemeClr val="tx1">
                    <a:lumMod val="85000"/>
                    <a:lumOff val="15000"/>
                  </a:schemeClr>
                </a:solidFill>
                <a:latin typeface="微软雅黑" panose="020B0503020204020204" pitchFamily="34" charset="-122"/>
                <a:cs typeface="+mn-ea"/>
                <a:sym typeface="+mn-lt"/>
              </a:rPr>
              <a:t>一般情况下，不定长参数是放在形参列表的最后，前面传入的实参与普通形参一一对应，而后面剩余的实参会被封装成元组或字典后传给不定长参数。</a:t>
            </a:r>
          </a:p>
        </p:txBody>
      </p:sp>
      <p:grpSp>
        <p:nvGrpSpPr>
          <p:cNvPr id="13" name="组合 12">
            <a:extLst>
              <a:ext uri="{FF2B5EF4-FFF2-40B4-BE49-F238E27FC236}">
                <a16:creationId xmlns:a16="http://schemas.microsoft.com/office/drawing/2014/main" id="{555E9E25-039C-4AC5-A480-546E60BE6D60}"/>
              </a:ext>
            </a:extLst>
          </p:cNvPr>
          <p:cNvGrpSpPr/>
          <p:nvPr/>
        </p:nvGrpSpPr>
        <p:grpSpPr>
          <a:xfrm>
            <a:off x="934903" y="2959800"/>
            <a:ext cx="1370837" cy="656253"/>
            <a:chOff x="-8554" y="2593914"/>
            <a:chExt cx="1864069" cy="755860"/>
          </a:xfrm>
          <a:solidFill>
            <a:srgbClr val="FFC000"/>
          </a:solidFill>
        </p:grpSpPr>
        <p:sp>
          <p:nvSpPr>
            <p:cNvPr id="14" name="圆角矩形 32">
              <a:extLst>
                <a:ext uri="{FF2B5EF4-FFF2-40B4-BE49-F238E27FC236}">
                  <a16:creationId xmlns:a16="http://schemas.microsoft.com/office/drawing/2014/main" id="{07D680A6-2AD7-4A13-B526-8C53CE3890F8}"/>
                </a:ext>
              </a:extLst>
            </p:cNvPr>
            <p:cNvSpPr/>
            <p:nvPr/>
          </p:nvSpPr>
          <p:spPr>
            <a:xfrm rot="10800000" flipV="1">
              <a:off x="-8554" y="2593914"/>
              <a:ext cx="1864069" cy="755860"/>
            </a:xfrm>
            <a:prstGeom prst="roundRect">
              <a:avLst>
                <a:gd name="adj" fmla="val 8745"/>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文本框 14">
              <a:extLst>
                <a:ext uri="{FF2B5EF4-FFF2-40B4-BE49-F238E27FC236}">
                  <a16:creationId xmlns:a16="http://schemas.microsoft.com/office/drawing/2014/main" id="{3DBDD283-8F0D-4E17-8371-1F0268A7B262}"/>
                </a:ext>
              </a:extLst>
            </p:cNvPr>
            <p:cNvSpPr txBox="1"/>
            <p:nvPr/>
          </p:nvSpPr>
          <p:spPr>
            <a:xfrm>
              <a:off x="-8554" y="2663907"/>
              <a:ext cx="1741979" cy="602631"/>
            </a:xfrm>
            <a:prstGeom prst="rect">
              <a:avLst/>
            </a:prstGeom>
            <a:noFill/>
          </p:spPr>
          <p:txBody>
            <a:bodyPr wrap="square" lIns="91436" tIns="45718" rIns="91436" bIns="45718" rtlCol="0" anchor="ctr">
              <a:spAutoFit/>
            </a:bodyPr>
            <a:lstStyle/>
            <a:p>
              <a:pPr lvl="0" algn="ctr" defTabSz="964149" fontAlgn="base">
                <a:spcBef>
                  <a:spcPct val="0"/>
                </a:spcBef>
                <a:spcAft>
                  <a:spcPct val="0"/>
                </a:spcAft>
                <a:defRPr/>
              </a:pPr>
              <a:r>
                <a:rPr lang="en-US" altLang="zh-CN" sz="2800" b="1" dirty="0">
                  <a:solidFill>
                    <a:schemeClr val="tx1">
                      <a:lumMod val="85000"/>
                      <a:lumOff val="15000"/>
                    </a:schemeClr>
                  </a:solidFill>
                  <a:latin typeface="Impact" panose="020B0806030902050204" pitchFamily="34" charset="0"/>
                  <a:ea typeface="微软雅黑" panose="020B0503020204020204" pitchFamily="34" charset="-122"/>
                  <a:cs typeface="+mn-ea"/>
                  <a:sym typeface="+mn-lt"/>
                </a:rPr>
                <a:t>02</a:t>
              </a:r>
              <a:endParaRPr kumimoji="0" lang="zh-CN" altLang="en-US" sz="2800" b="1" i="0" u="none" strike="noStrike" kern="1200" cap="none" spc="0" normalizeH="0" baseline="0" noProof="0" dirty="0">
                <a:ln>
                  <a:noFill/>
                </a:ln>
                <a:solidFill>
                  <a:schemeClr val="tx1">
                    <a:lumMod val="85000"/>
                    <a:lumOff val="15000"/>
                  </a:schemeClr>
                </a:solidFill>
                <a:uLnTx/>
                <a:uFillTx/>
                <a:latin typeface="Impact" panose="020B0806030902050204" pitchFamily="34" charset="0"/>
                <a:ea typeface="微软雅黑" panose="020B0503020204020204" pitchFamily="34" charset="-122"/>
                <a:cs typeface="+mn-ea"/>
                <a:sym typeface="+mn-lt"/>
              </a:endParaRPr>
            </a:p>
          </p:txBody>
        </p:sp>
      </p:grpSp>
      <p:sp>
        <p:nvSpPr>
          <p:cNvPr id="18" name="文本框 17">
            <a:extLst>
              <a:ext uri="{FF2B5EF4-FFF2-40B4-BE49-F238E27FC236}">
                <a16:creationId xmlns:a16="http://schemas.microsoft.com/office/drawing/2014/main" id="{A0759746-1BE6-4D70-B31E-265F3BA626C2}"/>
              </a:ext>
            </a:extLst>
          </p:cNvPr>
          <p:cNvSpPr txBox="1"/>
          <p:nvPr/>
        </p:nvSpPr>
        <p:spPr>
          <a:xfrm>
            <a:off x="2958774" y="4094487"/>
            <a:ext cx="8462599" cy="1200325"/>
          </a:xfrm>
          <a:prstGeom prst="rect">
            <a:avLst/>
          </a:prstGeom>
          <a:noFill/>
        </p:spPr>
        <p:txBody>
          <a:bodyPr wrap="square" lIns="91436" tIns="45718" rIns="91436" bIns="45718" rtlCol="0" anchor="ctr">
            <a:spAutoFit/>
          </a:bodyPr>
          <a:lstStyle/>
          <a:p>
            <a:pPr lvl="0" defTabSz="964149" fontAlgn="base">
              <a:spcBef>
                <a:spcPct val="0"/>
              </a:spcBef>
              <a:spcAft>
                <a:spcPct val="0"/>
              </a:spcAft>
            </a:pPr>
            <a:r>
              <a:rPr lang="zh-CN" altLang="en-US" sz="2400" dirty="0">
                <a:latin typeface="+mj-lt"/>
                <a:cs typeface="+mn-ea"/>
                <a:sym typeface="+mn-lt"/>
              </a:rPr>
              <a:t>对于使用位置参数形式的不定长参数，</a:t>
            </a:r>
            <a:r>
              <a:rPr lang="en-US" altLang="zh-CN" sz="2400" dirty="0">
                <a:latin typeface="+mj-lt"/>
                <a:cs typeface="+mn-ea"/>
                <a:sym typeface="+mn-lt"/>
              </a:rPr>
              <a:t>Python</a:t>
            </a:r>
            <a:r>
              <a:rPr lang="zh-CN" altLang="en-US" sz="2400" dirty="0">
                <a:latin typeface="+mj-lt"/>
                <a:cs typeface="+mn-ea"/>
                <a:sym typeface="+mn-lt"/>
              </a:rPr>
              <a:t>也允许普通形参放在不定长参数后面，但此时要求在调用函数时必须使用关键字参数方式给不定长参数后面的形参传递实参。</a:t>
            </a:r>
          </a:p>
        </p:txBody>
      </p:sp>
      <p:grpSp>
        <p:nvGrpSpPr>
          <p:cNvPr id="19" name="组合 18">
            <a:extLst>
              <a:ext uri="{FF2B5EF4-FFF2-40B4-BE49-F238E27FC236}">
                <a16:creationId xmlns:a16="http://schemas.microsoft.com/office/drawing/2014/main" id="{28074F26-26C2-43C3-BDDE-448486C1B5DE}"/>
              </a:ext>
            </a:extLst>
          </p:cNvPr>
          <p:cNvGrpSpPr/>
          <p:nvPr/>
        </p:nvGrpSpPr>
        <p:grpSpPr>
          <a:xfrm>
            <a:off x="980477" y="4369393"/>
            <a:ext cx="1370837" cy="656252"/>
            <a:chOff x="-8553" y="2593913"/>
            <a:chExt cx="1864069" cy="1096904"/>
          </a:xfrm>
        </p:grpSpPr>
        <p:sp>
          <p:nvSpPr>
            <p:cNvPr id="20" name="圆角矩形 32">
              <a:extLst>
                <a:ext uri="{FF2B5EF4-FFF2-40B4-BE49-F238E27FC236}">
                  <a16:creationId xmlns:a16="http://schemas.microsoft.com/office/drawing/2014/main" id="{43367001-5858-4416-86F3-9B4DAA2223AA}"/>
                </a:ext>
              </a:extLst>
            </p:cNvPr>
            <p:cNvSpPr/>
            <p:nvPr/>
          </p:nvSpPr>
          <p:spPr>
            <a:xfrm rot="10800000" flipV="1">
              <a:off x="-8553" y="2593913"/>
              <a:ext cx="1864069" cy="1096904"/>
            </a:xfrm>
            <a:prstGeom prst="roundRect">
              <a:avLst>
                <a:gd name="adj" fmla="val 12148"/>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1" name="文本框 20">
              <a:extLst>
                <a:ext uri="{FF2B5EF4-FFF2-40B4-BE49-F238E27FC236}">
                  <a16:creationId xmlns:a16="http://schemas.microsoft.com/office/drawing/2014/main" id="{C17B85EB-A2D5-4715-9E6B-CF8AFFCFC322}"/>
                </a:ext>
              </a:extLst>
            </p:cNvPr>
            <p:cNvSpPr txBox="1"/>
            <p:nvPr/>
          </p:nvSpPr>
          <p:spPr>
            <a:xfrm>
              <a:off x="51567" y="2700300"/>
              <a:ext cx="1741979" cy="874539"/>
            </a:xfrm>
            <a:prstGeom prst="rect">
              <a:avLst/>
            </a:prstGeom>
            <a:noFill/>
          </p:spPr>
          <p:txBody>
            <a:bodyPr wrap="square" lIns="91436" tIns="45718" rIns="91436" bIns="45718" rtlCol="0" anchor="ctr">
              <a:spAutoFit/>
            </a:bodyPr>
            <a:lstStyle/>
            <a:p>
              <a:pPr lvl="0" algn="ctr" defTabSz="964149" fontAlgn="base">
                <a:spcBef>
                  <a:spcPct val="0"/>
                </a:spcBef>
                <a:spcAft>
                  <a:spcPct val="0"/>
                </a:spcAft>
                <a:defRPr/>
              </a:pPr>
              <a:r>
                <a:rPr lang="en-US" altLang="zh-CN" sz="2800" b="1" dirty="0">
                  <a:solidFill>
                    <a:prstClr val="white"/>
                  </a:solidFill>
                  <a:effectLst>
                    <a:outerShdw blurRad="38100" dist="38100" dir="2700000" algn="tl">
                      <a:srgbClr val="000000">
                        <a:alpha val="43137"/>
                      </a:srgbClr>
                    </a:outerShdw>
                  </a:effectLst>
                  <a:latin typeface="Impact" panose="020B0806030902050204" pitchFamily="34" charset="0"/>
                  <a:ea typeface="微软雅黑" panose="020B0503020204020204" pitchFamily="34" charset="-122"/>
                  <a:cs typeface="+mn-ea"/>
                  <a:sym typeface="+mn-lt"/>
                </a:rPr>
                <a:t>03</a:t>
              </a:r>
              <a:endParaRPr kumimoji="0" lang="zh-CN" altLang="en-US"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Impact" panose="020B0806030902050204" pitchFamily="34" charset="0"/>
                <a:ea typeface="微软雅黑" panose="020B0503020204020204" pitchFamily="34" charset="-122"/>
                <a:cs typeface="+mn-ea"/>
                <a:sym typeface="+mn-lt"/>
              </a:endParaRPr>
            </a:p>
          </p:txBody>
        </p:sp>
      </p:grpSp>
      <p:sp>
        <p:nvSpPr>
          <p:cNvPr id="2" name="等腰三角形 1">
            <a:extLst>
              <a:ext uri="{FF2B5EF4-FFF2-40B4-BE49-F238E27FC236}">
                <a16:creationId xmlns:a16="http://schemas.microsoft.com/office/drawing/2014/main" id="{0AB25B07-79F7-4E23-A176-DF615A6E85BD}"/>
              </a:ext>
            </a:extLst>
          </p:cNvPr>
          <p:cNvSpPr/>
          <p:nvPr/>
        </p:nvSpPr>
        <p:spPr>
          <a:xfrm rot="5400000">
            <a:off x="2494383" y="1749943"/>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等腰三角形 16">
            <a:extLst>
              <a:ext uri="{FF2B5EF4-FFF2-40B4-BE49-F238E27FC236}">
                <a16:creationId xmlns:a16="http://schemas.microsoft.com/office/drawing/2014/main" id="{9C1A66E3-A1BE-4EF3-BFC4-97CBC64163B8}"/>
              </a:ext>
            </a:extLst>
          </p:cNvPr>
          <p:cNvSpPr/>
          <p:nvPr/>
        </p:nvSpPr>
        <p:spPr>
          <a:xfrm rot="5400000">
            <a:off x="2494383" y="3136810"/>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2" name="等腰三角形 21">
            <a:extLst>
              <a:ext uri="{FF2B5EF4-FFF2-40B4-BE49-F238E27FC236}">
                <a16:creationId xmlns:a16="http://schemas.microsoft.com/office/drawing/2014/main" id="{4F4BBFB1-E57B-4591-923D-B33295304057}"/>
              </a:ext>
            </a:extLst>
          </p:cNvPr>
          <p:cNvSpPr/>
          <p:nvPr/>
        </p:nvSpPr>
        <p:spPr>
          <a:xfrm rot="5400000">
            <a:off x="2494383" y="4556147"/>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3" name="文本框 22">
            <a:extLst>
              <a:ext uri="{FF2B5EF4-FFF2-40B4-BE49-F238E27FC236}">
                <a16:creationId xmlns:a16="http://schemas.microsoft.com/office/drawing/2014/main" id="{6045A444-16E6-4BC3-829D-DDF635FE7406}"/>
              </a:ext>
            </a:extLst>
          </p:cNvPr>
          <p:cNvSpPr txBox="1"/>
          <p:nvPr/>
        </p:nvSpPr>
        <p:spPr>
          <a:xfrm>
            <a:off x="2958774" y="5707051"/>
            <a:ext cx="8462599" cy="461661"/>
          </a:xfrm>
          <a:prstGeom prst="rect">
            <a:avLst/>
          </a:prstGeom>
          <a:noFill/>
        </p:spPr>
        <p:txBody>
          <a:bodyPr wrap="square" lIns="91436" tIns="45718" rIns="91436" bIns="45718" rtlCol="0" anchor="ctr">
            <a:spAutoFit/>
          </a:bodyPr>
          <a:lstStyle/>
          <a:p>
            <a:pPr lvl="0" defTabSz="964149" fontAlgn="base">
              <a:spcBef>
                <a:spcPct val="0"/>
              </a:spcBef>
              <a:spcAft>
                <a:spcPct val="0"/>
              </a:spcAft>
            </a:pPr>
            <a:r>
              <a:rPr lang="zh-CN" altLang="en-US" sz="2400" dirty="0">
                <a:latin typeface="微软雅黑" panose="020B0503020204020204" pitchFamily="34" charset="-122"/>
                <a:cs typeface="+mn-ea"/>
                <a:sym typeface="+mn-lt"/>
              </a:rPr>
              <a:t>对于有默认参数的形参，在调用函数时也可以不传入相应实参。</a:t>
            </a:r>
          </a:p>
        </p:txBody>
      </p:sp>
      <p:grpSp>
        <p:nvGrpSpPr>
          <p:cNvPr id="24" name="组合 23">
            <a:extLst>
              <a:ext uri="{FF2B5EF4-FFF2-40B4-BE49-F238E27FC236}">
                <a16:creationId xmlns:a16="http://schemas.microsoft.com/office/drawing/2014/main" id="{BFF99922-5553-4980-A77A-3511B64AF622}"/>
              </a:ext>
            </a:extLst>
          </p:cNvPr>
          <p:cNvGrpSpPr/>
          <p:nvPr/>
        </p:nvGrpSpPr>
        <p:grpSpPr>
          <a:xfrm>
            <a:off x="980477" y="5612625"/>
            <a:ext cx="1370837" cy="656252"/>
            <a:chOff x="-8553" y="2593913"/>
            <a:chExt cx="1864069" cy="1096904"/>
          </a:xfrm>
        </p:grpSpPr>
        <p:sp>
          <p:nvSpPr>
            <p:cNvPr id="25" name="圆角矩形 32">
              <a:extLst>
                <a:ext uri="{FF2B5EF4-FFF2-40B4-BE49-F238E27FC236}">
                  <a16:creationId xmlns:a16="http://schemas.microsoft.com/office/drawing/2014/main" id="{F05CBE78-001B-46B9-AAC1-2E5BF1BEEE52}"/>
                </a:ext>
              </a:extLst>
            </p:cNvPr>
            <p:cNvSpPr/>
            <p:nvPr/>
          </p:nvSpPr>
          <p:spPr>
            <a:xfrm rot="10800000" flipV="1">
              <a:off x="-8553" y="2593913"/>
              <a:ext cx="1864069" cy="1096904"/>
            </a:xfrm>
            <a:prstGeom prst="roundRect">
              <a:avLst>
                <a:gd name="adj" fmla="val 12148"/>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6" name="文本框 25">
              <a:extLst>
                <a:ext uri="{FF2B5EF4-FFF2-40B4-BE49-F238E27FC236}">
                  <a16:creationId xmlns:a16="http://schemas.microsoft.com/office/drawing/2014/main" id="{E88BD1E8-A6D1-4C0D-A7E8-DF9CC4650037}"/>
                </a:ext>
              </a:extLst>
            </p:cNvPr>
            <p:cNvSpPr txBox="1"/>
            <p:nvPr/>
          </p:nvSpPr>
          <p:spPr>
            <a:xfrm>
              <a:off x="51567" y="2700300"/>
              <a:ext cx="1741979" cy="874539"/>
            </a:xfrm>
            <a:prstGeom prst="rect">
              <a:avLst/>
            </a:prstGeom>
            <a:noFill/>
          </p:spPr>
          <p:txBody>
            <a:bodyPr wrap="square" lIns="91436" tIns="45718" rIns="91436" bIns="45718" rtlCol="0" anchor="ctr">
              <a:spAutoFit/>
            </a:bodyPr>
            <a:lstStyle/>
            <a:p>
              <a:pPr lvl="0" algn="ctr" defTabSz="964149" fontAlgn="base">
                <a:spcBef>
                  <a:spcPct val="0"/>
                </a:spcBef>
                <a:spcAft>
                  <a:spcPct val="0"/>
                </a:spcAft>
                <a:defRPr/>
              </a:pPr>
              <a:r>
                <a:rPr lang="en-US" altLang="zh-CN" sz="2800" b="1" dirty="0">
                  <a:solidFill>
                    <a:prstClr val="white"/>
                  </a:solidFill>
                  <a:effectLst>
                    <a:outerShdw blurRad="38100" dist="38100" dir="2700000" algn="tl">
                      <a:srgbClr val="000000">
                        <a:alpha val="43137"/>
                      </a:srgbClr>
                    </a:outerShdw>
                  </a:effectLst>
                  <a:latin typeface="Impact" panose="020B0806030902050204" pitchFamily="34" charset="0"/>
                  <a:ea typeface="微软雅黑" panose="020B0503020204020204" pitchFamily="34" charset="-122"/>
                  <a:cs typeface="+mn-ea"/>
                  <a:sym typeface="+mn-lt"/>
                </a:rPr>
                <a:t>04</a:t>
              </a:r>
              <a:endParaRPr kumimoji="0" lang="zh-CN" altLang="en-US"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Impact" panose="020B0806030902050204" pitchFamily="34" charset="0"/>
                <a:ea typeface="微软雅黑" panose="020B0503020204020204" pitchFamily="34" charset="-122"/>
                <a:cs typeface="+mn-ea"/>
                <a:sym typeface="+mn-lt"/>
              </a:endParaRPr>
            </a:p>
          </p:txBody>
        </p:sp>
      </p:grpSp>
      <p:sp>
        <p:nvSpPr>
          <p:cNvPr id="27" name="等腰三角形 26">
            <a:extLst>
              <a:ext uri="{FF2B5EF4-FFF2-40B4-BE49-F238E27FC236}">
                <a16:creationId xmlns:a16="http://schemas.microsoft.com/office/drawing/2014/main" id="{62322F73-8A41-4DD9-A234-546AB9276D10}"/>
              </a:ext>
            </a:extLst>
          </p:cNvPr>
          <p:cNvSpPr/>
          <p:nvPr/>
        </p:nvSpPr>
        <p:spPr>
          <a:xfrm rot="5400000">
            <a:off x="2494383" y="5799379"/>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Tree>
    <p:extLst>
      <p:ext uri="{BB962C8B-B14F-4D97-AF65-F5344CB8AC3E}">
        <p14:creationId xmlns:p14="http://schemas.microsoft.com/office/powerpoint/2010/main" val="335041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p:tgtEl>
                                          <p:spTgt spid="2"/>
                                        </p:tgtEl>
                                        <p:attrNameLst>
                                          <p:attrName>ppt_x</p:attrName>
                                        </p:attrNameLst>
                                      </p:cBhvr>
                                      <p:tavLst>
                                        <p:tav tm="0">
                                          <p:val>
                                            <p:strVal val="#ppt_x-#ppt_w*1.125000"/>
                                          </p:val>
                                        </p:tav>
                                        <p:tav tm="100000">
                                          <p:val>
                                            <p:strVal val="#ppt_x"/>
                                          </p:val>
                                        </p:tav>
                                      </p:tavLst>
                                    </p:anim>
                                    <p:animEffect transition="in" filter="wipe(right)">
                                      <p:cBhvr>
                                        <p:cTn id="20" dur="500"/>
                                        <p:tgtEl>
                                          <p:spTgt spid="2"/>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Effect transition="in" filter="fade">
                                      <p:cBhvr>
                                        <p:cTn id="30" dur="500"/>
                                        <p:tgtEl>
                                          <p:spTgt spid="13"/>
                                        </p:tgtEl>
                                      </p:cBhvr>
                                    </p:animEffect>
                                  </p:childTnLst>
                                </p:cTn>
                              </p:par>
                            </p:childTnLst>
                          </p:cTn>
                        </p:par>
                        <p:par>
                          <p:cTn id="31" fill="hold">
                            <p:stCondLst>
                              <p:cond delay="2500"/>
                            </p:stCondLst>
                            <p:childTnLst>
                              <p:par>
                                <p:cTn id="32" presetID="1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childTnLst>
                          </p:cTn>
                        </p:par>
                        <p:par>
                          <p:cTn id="36" fill="hold">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childTnLst>
                          </p:cTn>
                        </p:par>
                        <p:par>
                          <p:cTn id="40" fill="hold">
                            <p:stCondLst>
                              <p:cond delay="3500"/>
                            </p:stCondLst>
                            <p:childTnLst>
                              <p:par>
                                <p:cTn id="41" presetID="53" presetClass="entr" presetSubtype="16" fill="hold"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par>
                          <p:cTn id="46" fill="hold">
                            <p:stCondLst>
                              <p:cond delay="4000"/>
                            </p:stCondLst>
                            <p:childTnLst>
                              <p:par>
                                <p:cTn id="47" presetID="12" presetClass="entr" presetSubtype="8"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p:tgtEl>
                                          <p:spTgt spid="22"/>
                                        </p:tgtEl>
                                        <p:attrNameLst>
                                          <p:attrName>ppt_x</p:attrName>
                                        </p:attrNameLst>
                                      </p:cBhvr>
                                      <p:tavLst>
                                        <p:tav tm="0">
                                          <p:val>
                                            <p:strVal val="#ppt_x-#ppt_w*1.125000"/>
                                          </p:val>
                                        </p:tav>
                                        <p:tav tm="100000">
                                          <p:val>
                                            <p:strVal val="#ppt_x"/>
                                          </p:val>
                                        </p:tav>
                                      </p:tavLst>
                                    </p:anim>
                                    <p:animEffect transition="in" filter="wipe(right)">
                                      <p:cBhvr>
                                        <p:cTn id="50" dur="500"/>
                                        <p:tgtEl>
                                          <p:spTgt spid="22"/>
                                        </p:tgtEl>
                                      </p:cBhvr>
                                    </p:animEffect>
                                  </p:childTnLst>
                                </p:cTn>
                              </p:par>
                            </p:childTnLst>
                          </p:cTn>
                        </p:par>
                        <p:par>
                          <p:cTn id="51" fill="hold">
                            <p:stCondLst>
                              <p:cond delay="4500"/>
                            </p:stCondLst>
                            <p:childTnLst>
                              <p:par>
                                <p:cTn id="52" presetID="22" presetClass="entr" presetSubtype="8"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left)">
                                      <p:cBhvr>
                                        <p:cTn id="54" dur="500"/>
                                        <p:tgtEl>
                                          <p:spTgt spid="18"/>
                                        </p:tgtEl>
                                      </p:cBhvr>
                                    </p:animEffect>
                                  </p:childTnLst>
                                </p:cTn>
                              </p:par>
                            </p:childTnLst>
                          </p:cTn>
                        </p:par>
                        <p:par>
                          <p:cTn id="55" fill="hold">
                            <p:stCondLst>
                              <p:cond delay="5000"/>
                            </p:stCondLst>
                            <p:childTnLst>
                              <p:par>
                                <p:cTn id="56" presetID="53" presetClass="entr" presetSubtype="16" fill="hold" nodeType="afterEffect">
                                  <p:stCondLst>
                                    <p:cond delay="0"/>
                                  </p:stCondLst>
                                  <p:childTnLst>
                                    <p:set>
                                      <p:cBhvr>
                                        <p:cTn id="57" dur="1" fill="hold">
                                          <p:stCondLst>
                                            <p:cond delay="0"/>
                                          </p:stCondLst>
                                        </p:cTn>
                                        <p:tgtEl>
                                          <p:spTgt spid="24"/>
                                        </p:tgtEl>
                                        <p:attrNameLst>
                                          <p:attrName>style.visibility</p:attrName>
                                        </p:attrNameLst>
                                      </p:cBhvr>
                                      <p:to>
                                        <p:strVal val="visible"/>
                                      </p:to>
                                    </p:set>
                                    <p:anim calcmode="lin" valueType="num">
                                      <p:cBhvr>
                                        <p:cTn id="58" dur="500" fill="hold"/>
                                        <p:tgtEl>
                                          <p:spTgt spid="24"/>
                                        </p:tgtEl>
                                        <p:attrNameLst>
                                          <p:attrName>ppt_w</p:attrName>
                                        </p:attrNameLst>
                                      </p:cBhvr>
                                      <p:tavLst>
                                        <p:tav tm="0">
                                          <p:val>
                                            <p:fltVal val="0"/>
                                          </p:val>
                                        </p:tav>
                                        <p:tav tm="100000">
                                          <p:val>
                                            <p:strVal val="#ppt_w"/>
                                          </p:val>
                                        </p:tav>
                                      </p:tavLst>
                                    </p:anim>
                                    <p:anim calcmode="lin" valueType="num">
                                      <p:cBhvr>
                                        <p:cTn id="59" dur="500" fill="hold"/>
                                        <p:tgtEl>
                                          <p:spTgt spid="24"/>
                                        </p:tgtEl>
                                        <p:attrNameLst>
                                          <p:attrName>ppt_h</p:attrName>
                                        </p:attrNameLst>
                                      </p:cBhvr>
                                      <p:tavLst>
                                        <p:tav tm="0">
                                          <p:val>
                                            <p:fltVal val="0"/>
                                          </p:val>
                                        </p:tav>
                                        <p:tav tm="100000">
                                          <p:val>
                                            <p:strVal val="#ppt_h"/>
                                          </p:val>
                                        </p:tav>
                                      </p:tavLst>
                                    </p:anim>
                                    <p:animEffect transition="in" filter="fade">
                                      <p:cBhvr>
                                        <p:cTn id="60" dur="500"/>
                                        <p:tgtEl>
                                          <p:spTgt spid="24"/>
                                        </p:tgtEl>
                                      </p:cBhvr>
                                    </p:animEffect>
                                  </p:childTnLst>
                                </p:cTn>
                              </p:par>
                            </p:childTnLst>
                          </p:cTn>
                        </p:par>
                        <p:par>
                          <p:cTn id="61" fill="hold">
                            <p:stCondLst>
                              <p:cond delay="5500"/>
                            </p:stCondLst>
                            <p:childTnLst>
                              <p:par>
                                <p:cTn id="62" presetID="12" presetClass="entr" presetSubtype="8" fill="hold" grpId="0" nodeType="afterEffect">
                                  <p:stCondLst>
                                    <p:cond delay="0"/>
                                  </p:stCondLst>
                                  <p:childTnLst>
                                    <p:set>
                                      <p:cBhvr>
                                        <p:cTn id="63" dur="1" fill="hold">
                                          <p:stCondLst>
                                            <p:cond delay="0"/>
                                          </p:stCondLst>
                                        </p:cTn>
                                        <p:tgtEl>
                                          <p:spTgt spid="27"/>
                                        </p:tgtEl>
                                        <p:attrNameLst>
                                          <p:attrName>style.visibility</p:attrName>
                                        </p:attrNameLst>
                                      </p:cBhvr>
                                      <p:to>
                                        <p:strVal val="visible"/>
                                      </p:to>
                                    </p:set>
                                    <p:anim calcmode="lin" valueType="num">
                                      <p:cBhvr additive="base">
                                        <p:cTn id="64" dur="500"/>
                                        <p:tgtEl>
                                          <p:spTgt spid="27"/>
                                        </p:tgtEl>
                                        <p:attrNameLst>
                                          <p:attrName>ppt_x</p:attrName>
                                        </p:attrNameLst>
                                      </p:cBhvr>
                                      <p:tavLst>
                                        <p:tav tm="0">
                                          <p:val>
                                            <p:strVal val="#ppt_x-#ppt_w*1.125000"/>
                                          </p:val>
                                        </p:tav>
                                        <p:tav tm="100000">
                                          <p:val>
                                            <p:strVal val="#ppt_x"/>
                                          </p:val>
                                        </p:tav>
                                      </p:tavLst>
                                    </p:anim>
                                    <p:animEffect transition="in" filter="wipe(right)">
                                      <p:cBhvr>
                                        <p:cTn id="65" dur="500"/>
                                        <p:tgtEl>
                                          <p:spTgt spid="27"/>
                                        </p:tgtEl>
                                      </p:cBhvr>
                                    </p:animEffect>
                                  </p:childTnLst>
                                </p:cTn>
                              </p:par>
                            </p:childTnLst>
                          </p:cTn>
                        </p:par>
                        <p:par>
                          <p:cTn id="66" fill="hold">
                            <p:stCondLst>
                              <p:cond delay="6000"/>
                            </p:stCondLst>
                            <p:childTnLst>
                              <p:par>
                                <p:cTn id="67" presetID="22" presetClass="entr" presetSubtype="8"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left)">
                                      <p:cBhvr>
                                        <p:cTn id="6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2" grpId="0"/>
      <p:bldP spid="18" grpId="0"/>
      <p:bldP spid="2" grpId="0" animBg="1"/>
      <p:bldP spid="17" grpId="0" animBg="1"/>
      <p:bldP spid="22" grpId="0" animBg="1"/>
      <p:bldP spid="23" grpId="0"/>
      <p:bldP spid="2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语法格式</a:t>
            </a:r>
          </a:p>
        </p:txBody>
      </p:sp>
      <p:sp>
        <p:nvSpPr>
          <p:cNvPr id="5" name="TextBox 107">
            <a:extLst>
              <a:ext uri="{FF2B5EF4-FFF2-40B4-BE49-F238E27FC236}">
                <a16:creationId xmlns:a16="http://schemas.microsoft.com/office/drawing/2014/main" id="{2DC04AE7-10D1-4A7E-969A-E2EF24C36CB7}"/>
              </a:ext>
            </a:extLst>
          </p:cNvPr>
          <p:cNvSpPr txBox="1"/>
          <p:nvPr/>
        </p:nvSpPr>
        <p:spPr>
          <a:xfrm>
            <a:off x="2019594" y="1954642"/>
            <a:ext cx="8261419" cy="2761876"/>
          </a:xfrm>
          <a:prstGeom prst="rect">
            <a:avLst/>
          </a:prstGeom>
          <a:noFill/>
        </p:spPr>
        <p:txBody>
          <a:bodyPr wrap="square" lIns="56610" tIns="28304" rIns="56610" bIns="28304" rtlCol="0">
            <a:spAutoFit/>
          </a:bodyPr>
          <a:lstStyle/>
          <a:p>
            <a:pPr defTabSz="914126">
              <a:lnSpc>
                <a:spcPct val="150000"/>
              </a:lnSpc>
              <a:spcBef>
                <a:spcPct val="0"/>
              </a:spcBef>
              <a:defRPr/>
            </a:pPr>
            <a:r>
              <a:rPr lang="en-US" altLang="zh-CN" sz="2400" kern="0" dirty="0">
                <a:solidFill>
                  <a:schemeClr val="tx1">
                    <a:lumMod val="85000"/>
                    <a:lumOff val="15000"/>
                  </a:schemeClr>
                </a:solidFill>
                <a:latin typeface="+mj-lt"/>
                <a:ea typeface="微软雅黑" pitchFamily="34" charset="-122"/>
              </a:rPr>
              <a:t>def </a:t>
            </a:r>
            <a:r>
              <a:rPr lang="zh-CN" altLang="en-US" sz="2400" kern="0" dirty="0">
                <a:solidFill>
                  <a:schemeClr val="tx1">
                    <a:lumMod val="85000"/>
                    <a:lumOff val="15000"/>
                  </a:schemeClr>
                </a:solidFill>
                <a:latin typeface="+mj-lt"/>
                <a:ea typeface="微软雅黑" pitchFamily="34" charset="-122"/>
              </a:rPr>
              <a:t>函数名</a:t>
            </a:r>
            <a:r>
              <a:rPr lang="en-US" altLang="zh-CN" sz="2400" kern="0" dirty="0">
                <a:solidFill>
                  <a:schemeClr val="tx1">
                    <a:lumMod val="85000"/>
                    <a:lumOff val="15000"/>
                  </a:schemeClr>
                </a:solidFill>
                <a:latin typeface="+mj-lt"/>
                <a:ea typeface="微软雅黑" pitchFamily="34" charset="-122"/>
              </a:rPr>
              <a:t>([</a:t>
            </a:r>
            <a:r>
              <a:rPr lang="zh-CN" altLang="en-US" sz="2400" kern="0" dirty="0">
                <a:solidFill>
                  <a:schemeClr val="tx1">
                    <a:lumMod val="85000"/>
                    <a:lumOff val="15000"/>
                  </a:schemeClr>
                </a:solidFill>
                <a:latin typeface="+mj-lt"/>
                <a:ea typeface="微软雅黑" pitchFamily="34" charset="-122"/>
              </a:rPr>
              <a:t>普通形参列表</a:t>
            </a:r>
            <a:r>
              <a:rPr lang="en-US" altLang="zh-CN" sz="2400" kern="0" dirty="0">
                <a:solidFill>
                  <a:schemeClr val="tx1">
                    <a:lumMod val="85000"/>
                    <a:lumOff val="15000"/>
                  </a:schemeClr>
                </a:solidFill>
                <a:latin typeface="+mj-lt"/>
                <a:ea typeface="微软雅黑" pitchFamily="34" charset="-122"/>
              </a:rPr>
              <a:t>,] *</a:t>
            </a:r>
            <a:r>
              <a:rPr lang="zh-CN" altLang="en-US" sz="2400" kern="0" dirty="0">
                <a:solidFill>
                  <a:schemeClr val="tx1">
                    <a:lumMod val="85000"/>
                    <a:lumOff val="15000"/>
                  </a:schemeClr>
                </a:solidFill>
                <a:latin typeface="+mj-lt"/>
                <a:ea typeface="微软雅黑" pitchFamily="34" charset="-122"/>
              </a:rPr>
              <a:t>不定长参数名 </a:t>
            </a:r>
            <a:r>
              <a:rPr lang="en-US" altLang="zh-CN" sz="2400" kern="0" dirty="0">
                <a:solidFill>
                  <a:schemeClr val="tx1">
                    <a:lumMod val="85000"/>
                    <a:lumOff val="15000"/>
                  </a:schemeClr>
                </a:solidFill>
                <a:latin typeface="+mj-lt"/>
                <a:ea typeface="微软雅黑" pitchFamily="34" charset="-122"/>
              </a:rPr>
              <a:t>[,</a:t>
            </a:r>
            <a:r>
              <a:rPr lang="zh-CN" altLang="en-US" sz="2400" kern="0" dirty="0">
                <a:solidFill>
                  <a:schemeClr val="tx1">
                    <a:lumMod val="85000"/>
                    <a:lumOff val="15000"/>
                  </a:schemeClr>
                </a:solidFill>
                <a:latin typeface="+mj-lt"/>
                <a:ea typeface="微软雅黑" pitchFamily="34" charset="-122"/>
              </a:rPr>
              <a:t>普通形参列表</a:t>
            </a:r>
            <a:r>
              <a:rPr lang="en-US" altLang="zh-CN" sz="2400" kern="0" dirty="0">
                <a:solidFill>
                  <a:schemeClr val="tx1">
                    <a:lumMod val="85000"/>
                    <a:lumOff val="15000"/>
                  </a:schemeClr>
                </a:solidFill>
                <a:latin typeface="+mj-lt"/>
                <a:ea typeface="微软雅黑" pitchFamily="34" charset="-122"/>
              </a:rPr>
              <a:t>]):</a:t>
            </a:r>
          </a:p>
          <a:p>
            <a:pPr defTabSz="914126">
              <a:lnSpc>
                <a:spcPct val="150000"/>
              </a:lnSpc>
              <a:spcBef>
                <a:spcPct val="0"/>
              </a:spcBef>
              <a:defRPr/>
            </a:pPr>
            <a:r>
              <a:rPr lang="en-US" altLang="zh-CN" sz="2400" kern="0" dirty="0">
                <a:solidFill>
                  <a:schemeClr val="tx1">
                    <a:lumMod val="85000"/>
                    <a:lumOff val="15000"/>
                  </a:schemeClr>
                </a:solidFill>
                <a:latin typeface="+mj-lt"/>
                <a:ea typeface="微软雅黑" pitchFamily="34" charset="-122"/>
              </a:rPr>
              <a:t>   </a:t>
            </a:r>
            <a:r>
              <a:rPr lang="zh-CN" altLang="en-US" sz="2400" kern="0" dirty="0">
                <a:solidFill>
                  <a:schemeClr val="tx1">
                    <a:lumMod val="85000"/>
                    <a:lumOff val="15000"/>
                  </a:schemeClr>
                </a:solidFill>
                <a:latin typeface="+mj-lt"/>
                <a:ea typeface="微软雅黑" pitchFamily="34" charset="-122"/>
              </a:rPr>
              <a:t>函数体</a:t>
            </a:r>
          </a:p>
          <a:p>
            <a:pPr defTabSz="914126">
              <a:lnSpc>
                <a:spcPct val="150000"/>
              </a:lnSpc>
              <a:spcBef>
                <a:spcPct val="0"/>
              </a:spcBef>
              <a:defRPr/>
            </a:pPr>
            <a:r>
              <a:rPr lang="zh-CN" altLang="en-US" sz="2400" kern="0" dirty="0">
                <a:solidFill>
                  <a:schemeClr val="tx1">
                    <a:lumMod val="85000"/>
                    <a:lumOff val="15000"/>
                  </a:schemeClr>
                </a:solidFill>
                <a:latin typeface="+mj-lt"/>
                <a:ea typeface="微软雅黑" pitchFamily="34" charset="-122"/>
              </a:rPr>
              <a:t>或</a:t>
            </a:r>
          </a:p>
          <a:p>
            <a:pPr defTabSz="914126">
              <a:lnSpc>
                <a:spcPct val="150000"/>
              </a:lnSpc>
              <a:spcBef>
                <a:spcPct val="0"/>
              </a:spcBef>
              <a:defRPr/>
            </a:pPr>
            <a:r>
              <a:rPr lang="en-US" altLang="zh-CN" sz="2400" kern="0" dirty="0">
                <a:solidFill>
                  <a:schemeClr val="tx1">
                    <a:lumMod val="85000"/>
                    <a:lumOff val="15000"/>
                  </a:schemeClr>
                </a:solidFill>
                <a:latin typeface="+mj-lt"/>
                <a:ea typeface="微软雅黑" pitchFamily="34" charset="-122"/>
              </a:rPr>
              <a:t>def </a:t>
            </a:r>
            <a:r>
              <a:rPr lang="zh-CN" altLang="en-US" sz="2400" kern="0" dirty="0">
                <a:solidFill>
                  <a:schemeClr val="tx1">
                    <a:lumMod val="85000"/>
                    <a:lumOff val="15000"/>
                  </a:schemeClr>
                </a:solidFill>
                <a:latin typeface="+mj-lt"/>
                <a:ea typeface="微软雅黑" pitchFamily="34" charset="-122"/>
              </a:rPr>
              <a:t>函数名</a:t>
            </a:r>
            <a:r>
              <a:rPr lang="en-US" altLang="zh-CN" sz="2400" kern="0" dirty="0">
                <a:solidFill>
                  <a:schemeClr val="tx1">
                    <a:lumMod val="85000"/>
                    <a:lumOff val="15000"/>
                  </a:schemeClr>
                </a:solidFill>
                <a:latin typeface="+mj-lt"/>
                <a:ea typeface="微软雅黑" pitchFamily="34" charset="-122"/>
              </a:rPr>
              <a:t>([</a:t>
            </a:r>
            <a:r>
              <a:rPr lang="zh-CN" altLang="en-US" sz="2400" kern="0" dirty="0">
                <a:solidFill>
                  <a:schemeClr val="tx1">
                    <a:lumMod val="85000"/>
                    <a:lumOff val="15000"/>
                  </a:schemeClr>
                </a:solidFill>
                <a:latin typeface="+mj-lt"/>
                <a:ea typeface="微软雅黑" pitchFamily="34" charset="-122"/>
              </a:rPr>
              <a:t>普通形参列表</a:t>
            </a:r>
            <a:r>
              <a:rPr lang="en-US" altLang="zh-CN" sz="2400" kern="0" dirty="0">
                <a:solidFill>
                  <a:schemeClr val="tx1">
                    <a:lumMod val="85000"/>
                    <a:lumOff val="15000"/>
                  </a:schemeClr>
                </a:solidFill>
                <a:latin typeface="+mj-lt"/>
                <a:ea typeface="微软雅黑" pitchFamily="34" charset="-122"/>
              </a:rPr>
              <a:t>,] **</a:t>
            </a:r>
            <a:r>
              <a:rPr lang="zh-CN" altLang="en-US" sz="2400" kern="0" dirty="0">
                <a:solidFill>
                  <a:schemeClr val="tx1">
                    <a:lumMod val="85000"/>
                    <a:lumOff val="15000"/>
                  </a:schemeClr>
                </a:solidFill>
                <a:latin typeface="+mj-lt"/>
                <a:ea typeface="微软雅黑" pitchFamily="34" charset="-122"/>
              </a:rPr>
              <a:t>不定长参数名</a:t>
            </a:r>
            <a:r>
              <a:rPr lang="en-US" altLang="zh-CN" sz="2400" kern="0" dirty="0">
                <a:solidFill>
                  <a:schemeClr val="tx1">
                    <a:lumMod val="85000"/>
                    <a:lumOff val="15000"/>
                  </a:schemeClr>
                </a:solidFill>
                <a:latin typeface="+mj-lt"/>
                <a:ea typeface="微软雅黑" pitchFamily="34" charset="-122"/>
              </a:rPr>
              <a:t>):</a:t>
            </a:r>
          </a:p>
          <a:p>
            <a:pPr defTabSz="914126">
              <a:lnSpc>
                <a:spcPct val="150000"/>
              </a:lnSpc>
              <a:spcBef>
                <a:spcPct val="0"/>
              </a:spcBef>
              <a:defRPr/>
            </a:pPr>
            <a:r>
              <a:rPr lang="en-US" altLang="zh-CN" sz="2400" kern="0" dirty="0">
                <a:solidFill>
                  <a:schemeClr val="tx1">
                    <a:lumMod val="85000"/>
                    <a:lumOff val="15000"/>
                  </a:schemeClr>
                </a:solidFill>
                <a:latin typeface="+mj-lt"/>
                <a:ea typeface="微软雅黑" pitchFamily="34" charset="-122"/>
              </a:rPr>
              <a:t>   </a:t>
            </a:r>
            <a:r>
              <a:rPr lang="zh-CN" altLang="en-US" sz="2400" kern="0" dirty="0">
                <a:solidFill>
                  <a:schemeClr val="tx1">
                    <a:lumMod val="85000"/>
                    <a:lumOff val="15000"/>
                  </a:schemeClr>
                </a:solidFill>
                <a:latin typeface="+mj-lt"/>
                <a:ea typeface="微软雅黑" pitchFamily="34" charset="-122"/>
              </a:rPr>
              <a:t>函数体</a:t>
            </a:r>
          </a:p>
        </p:txBody>
      </p:sp>
      <p:grpSp>
        <p:nvGrpSpPr>
          <p:cNvPr id="6" name="组合 5">
            <a:extLst>
              <a:ext uri="{FF2B5EF4-FFF2-40B4-BE49-F238E27FC236}">
                <a16:creationId xmlns:a16="http://schemas.microsoft.com/office/drawing/2014/main" id="{ADF486BD-9ACB-4D8A-87E6-A72B538161AF}"/>
              </a:ext>
            </a:extLst>
          </p:cNvPr>
          <p:cNvGrpSpPr/>
          <p:nvPr/>
        </p:nvGrpSpPr>
        <p:grpSpPr>
          <a:xfrm>
            <a:off x="932565" y="1303839"/>
            <a:ext cx="877274" cy="877274"/>
            <a:chOff x="1184655" y="3843886"/>
            <a:chExt cx="877274" cy="877274"/>
          </a:xfrm>
        </p:grpSpPr>
        <p:sp>
          <p:nvSpPr>
            <p:cNvPr id="7" name="KSO_Shape">
              <a:extLst>
                <a:ext uri="{FF2B5EF4-FFF2-40B4-BE49-F238E27FC236}">
                  <a16:creationId xmlns:a16="http://schemas.microsoft.com/office/drawing/2014/main" id="{0E1ED3E1-6973-4EBC-B09C-00314083AB98}"/>
                </a:ext>
              </a:extLst>
            </p:cNvPr>
            <p:cNvSpPr/>
            <p:nvPr/>
          </p:nvSpPr>
          <p:spPr>
            <a:xfrm>
              <a:off x="1184655" y="3843886"/>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8" name="KSO_Shape">
              <a:extLst>
                <a:ext uri="{FF2B5EF4-FFF2-40B4-BE49-F238E27FC236}">
                  <a16:creationId xmlns:a16="http://schemas.microsoft.com/office/drawing/2014/main" id="{EB0F058D-5B25-4B1B-817C-EB08DC2B3E09}"/>
                </a:ext>
              </a:extLst>
            </p:cNvPr>
            <p:cNvSpPr>
              <a:spLocks/>
            </p:cNvSpPr>
            <p:nvPr/>
          </p:nvSpPr>
          <p:spPr bwMode="auto">
            <a:xfrm>
              <a:off x="1364011" y="3954003"/>
              <a:ext cx="646190" cy="648477"/>
            </a:xfrm>
            <a:custGeom>
              <a:avLst/>
              <a:gdLst>
                <a:gd name="T0" fmla="*/ 1471281 w 3950"/>
                <a:gd name="T1" fmla="*/ 1585004 h 3962"/>
                <a:gd name="T2" fmla="*/ 1291856 w 3950"/>
                <a:gd name="T3" fmla="*/ 1800397 h 3962"/>
                <a:gd name="T4" fmla="*/ 0 w 3950"/>
                <a:gd name="T5" fmla="*/ 1620903 h 3962"/>
                <a:gd name="T6" fmla="*/ 179425 w 3950"/>
                <a:gd name="T7" fmla="*/ 5453 h 3962"/>
                <a:gd name="T8" fmla="*/ 963441 w 3950"/>
                <a:gd name="T9" fmla="*/ 5453 h 3962"/>
                <a:gd name="T10" fmla="*/ 968438 w 3950"/>
                <a:gd name="T11" fmla="*/ 5453 h 3962"/>
                <a:gd name="T12" fmla="*/ 968892 w 3950"/>
                <a:gd name="T13" fmla="*/ 5907 h 3962"/>
                <a:gd name="T14" fmla="*/ 1471281 w 3950"/>
                <a:gd name="T15" fmla="*/ 543936 h 3962"/>
                <a:gd name="T16" fmla="*/ 1474006 w 3950"/>
                <a:gd name="T17" fmla="*/ 552570 h 3962"/>
                <a:gd name="T18" fmla="*/ 1471281 w 3950"/>
                <a:gd name="T19" fmla="*/ 974723 h 3962"/>
                <a:gd name="T20" fmla="*/ 1794245 w 3950"/>
                <a:gd name="T21" fmla="*/ 1154217 h 3962"/>
                <a:gd name="T22" fmla="*/ 1614821 w 3950"/>
                <a:gd name="T23" fmla="*/ 1585004 h 3962"/>
                <a:gd name="T24" fmla="*/ 968892 w 3950"/>
                <a:gd name="T25" fmla="*/ 364442 h 3962"/>
                <a:gd name="T26" fmla="*/ 1355450 w 3950"/>
                <a:gd name="T27" fmla="*/ 543936 h 3962"/>
                <a:gd name="T28" fmla="*/ 1399965 w 3950"/>
                <a:gd name="T29" fmla="*/ 615734 h 3962"/>
                <a:gd name="T30" fmla="*/ 897123 w 3950"/>
                <a:gd name="T31" fmla="*/ 436240 h 3962"/>
                <a:gd name="T32" fmla="*/ 251194 w 3950"/>
                <a:gd name="T33" fmla="*/ 77251 h 3962"/>
                <a:gd name="T34" fmla="*/ 71770 w 3950"/>
                <a:gd name="T35" fmla="*/ 1549105 h 3962"/>
                <a:gd name="T36" fmla="*/ 1220087 w 3950"/>
                <a:gd name="T37" fmla="*/ 1728599 h 3962"/>
                <a:gd name="T38" fmla="*/ 574158 w 3950"/>
                <a:gd name="T39" fmla="*/ 1585004 h 3962"/>
                <a:gd name="T40" fmla="*/ 394734 w 3950"/>
                <a:gd name="T41" fmla="*/ 1154217 h 3962"/>
                <a:gd name="T42" fmla="*/ 1399965 w 3950"/>
                <a:gd name="T43" fmla="*/ 974723 h 3962"/>
                <a:gd name="T44" fmla="*/ 1254609 w 3950"/>
                <a:gd name="T45" fmla="*/ 1147401 h 3962"/>
                <a:gd name="T46" fmla="*/ 1121517 w 3950"/>
                <a:gd name="T47" fmla="*/ 1246464 h 3962"/>
                <a:gd name="T48" fmla="*/ 987062 w 3950"/>
                <a:gd name="T49" fmla="*/ 1147401 h 3962"/>
                <a:gd name="T50" fmla="*/ 977523 w 3950"/>
                <a:gd name="T51" fmla="*/ 1455950 h 3962"/>
                <a:gd name="T52" fmla="*/ 1120608 w 3950"/>
                <a:gd name="T53" fmla="*/ 1349162 h 3962"/>
                <a:gd name="T54" fmla="*/ 1264148 w 3950"/>
                <a:gd name="T55" fmla="*/ 1455950 h 3962"/>
                <a:gd name="T56" fmla="*/ 1254609 w 3950"/>
                <a:gd name="T57" fmla="*/ 1147401 h 3962"/>
                <a:gd name="T58" fmla="*/ 957536 w 3950"/>
                <a:gd name="T59" fmla="*/ 1147401 h 3962"/>
                <a:gd name="T60" fmla="*/ 712701 w 3950"/>
                <a:gd name="T61" fmla="*/ 1199659 h 3962"/>
                <a:gd name="T62" fmla="*/ 804003 w 3950"/>
                <a:gd name="T63" fmla="*/ 1455950 h 3962"/>
                <a:gd name="T64" fmla="*/ 866688 w 3950"/>
                <a:gd name="T65" fmla="*/ 1199659 h 3962"/>
                <a:gd name="T66" fmla="*/ 1529424 w 3950"/>
                <a:gd name="T67" fmla="*/ 1147401 h 3962"/>
                <a:gd name="T68" fmla="*/ 1284589 w 3950"/>
                <a:gd name="T69" fmla="*/ 1199659 h 3962"/>
                <a:gd name="T70" fmla="*/ 1375891 w 3950"/>
                <a:gd name="T71" fmla="*/ 1455950 h 3962"/>
                <a:gd name="T72" fmla="*/ 1438121 w 3950"/>
                <a:gd name="T73" fmla="*/ 1199659 h 3962"/>
                <a:gd name="T74" fmla="*/ 1529424 w 3950"/>
                <a:gd name="T75" fmla="*/ 1147401 h 3962"/>
                <a:gd name="T76" fmla="*/ 753583 w 3950"/>
                <a:gd name="T77" fmla="*/ 651633 h 3962"/>
                <a:gd name="T78" fmla="*/ 179425 w 3950"/>
                <a:gd name="T79" fmla="*/ 723431 h 3962"/>
                <a:gd name="T80" fmla="*/ 179425 w 3950"/>
                <a:gd name="T81" fmla="*/ 364442 h 3962"/>
                <a:gd name="T82" fmla="*/ 753583 w 3950"/>
                <a:gd name="T83" fmla="*/ 436240 h 3962"/>
                <a:gd name="T84" fmla="*/ 179425 w 3950"/>
                <a:gd name="T85" fmla="*/ 364442 h 3962"/>
                <a:gd name="T86" fmla="*/ 753583 w 3950"/>
                <a:gd name="T87" fmla="*/ 220846 h 3962"/>
                <a:gd name="T88" fmla="*/ 179425 w 3950"/>
                <a:gd name="T89" fmla="*/ 292644 h 3962"/>
                <a:gd name="T90" fmla="*/ 538274 w 3950"/>
                <a:gd name="T91" fmla="*/ 579835 h 3962"/>
                <a:gd name="T92" fmla="*/ 179425 w 3950"/>
                <a:gd name="T93" fmla="*/ 508037 h 3962"/>
                <a:gd name="T94" fmla="*/ 538274 w 3950"/>
                <a:gd name="T95" fmla="*/ 579835 h 3962"/>
                <a:gd name="T96" fmla="*/ 179425 w 3950"/>
                <a:gd name="T97" fmla="*/ 867026 h 3962"/>
                <a:gd name="T98" fmla="*/ 394734 w 3950"/>
                <a:gd name="T99" fmla="*/ 795228 h 39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950" h="3962">
                  <a:moveTo>
                    <a:pt x="3555" y="3488"/>
                  </a:moveTo>
                  <a:cubicBezTo>
                    <a:pt x="3239" y="3488"/>
                    <a:pt x="3239" y="3488"/>
                    <a:pt x="3239" y="3488"/>
                  </a:cubicBezTo>
                  <a:cubicBezTo>
                    <a:pt x="3239" y="3567"/>
                    <a:pt x="3239" y="3567"/>
                    <a:pt x="3239" y="3567"/>
                  </a:cubicBezTo>
                  <a:cubicBezTo>
                    <a:pt x="3239" y="3785"/>
                    <a:pt x="3063" y="3962"/>
                    <a:pt x="2844" y="3962"/>
                  </a:cubicBezTo>
                  <a:cubicBezTo>
                    <a:pt x="395" y="3962"/>
                    <a:pt x="395" y="3962"/>
                    <a:pt x="395" y="3962"/>
                  </a:cubicBezTo>
                  <a:cubicBezTo>
                    <a:pt x="177" y="3962"/>
                    <a:pt x="0" y="3785"/>
                    <a:pt x="0" y="3567"/>
                  </a:cubicBezTo>
                  <a:cubicBezTo>
                    <a:pt x="0" y="407"/>
                    <a:pt x="0" y="407"/>
                    <a:pt x="0" y="407"/>
                  </a:cubicBezTo>
                  <a:cubicBezTo>
                    <a:pt x="0" y="189"/>
                    <a:pt x="177" y="12"/>
                    <a:pt x="395" y="12"/>
                  </a:cubicBezTo>
                  <a:cubicBezTo>
                    <a:pt x="1975" y="12"/>
                    <a:pt x="1975" y="12"/>
                    <a:pt x="1975" y="12"/>
                  </a:cubicBezTo>
                  <a:cubicBezTo>
                    <a:pt x="2121" y="12"/>
                    <a:pt x="2121" y="12"/>
                    <a:pt x="2121" y="12"/>
                  </a:cubicBezTo>
                  <a:cubicBezTo>
                    <a:pt x="2121" y="0"/>
                    <a:pt x="2121" y="0"/>
                    <a:pt x="2121" y="0"/>
                  </a:cubicBezTo>
                  <a:cubicBezTo>
                    <a:pt x="2132" y="12"/>
                    <a:pt x="2132" y="12"/>
                    <a:pt x="2132" y="12"/>
                  </a:cubicBezTo>
                  <a:cubicBezTo>
                    <a:pt x="2133" y="12"/>
                    <a:pt x="2133" y="12"/>
                    <a:pt x="2133" y="12"/>
                  </a:cubicBezTo>
                  <a:cubicBezTo>
                    <a:pt x="2133" y="13"/>
                    <a:pt x="2133" y="13"/>
                    <a:pt x="2133" y="13"/>
                  </a:cubicBezTo>
                  <a:cubicBezTo>
                    <a:pt x="3227" y="1197"/>
                    <a:pt x="3227" y="1197"/>
                    <a:pt x="3227" y="1197"/>
                  </a:cubicBezTo>
                  <a:cubicBezTo>
                    <a:pt x="3239" y="1197"/>
                    <a:pt x="3239" y="1197"/>
                    <a:pt x="3239" y="1197"/>
                  </a:cubicBezTo>
                  <a:cubicBezTo>
                    <a:pt x="3239" y="1210"/>
                    <a:pt x="3239" y="1210"/>
                    <a:pt x="3239" y="1210"/>
                  </a:cubicBezTo>
                  <a:cubicBezTo>
                    <a:pt x="3245" y="1216"/>
                    <a:pt x="3245" y="1216"/>
                    <a:pt x="3245" y="1216"/>
                  </a:cubicBezTo>
                  <a:cubicBezTo>
                    <a:pt x="3239" y="1216"/>
                    <a:pt x="3239" y="1216"/>
                    <a:pt x="3239" y="1216"/>
                  </a:cubicBezTo>
                  <a:cubicBezTo>
                    <a:pt x="3239" y="2145"/>
                    <a:pt x="3239" y="2145"/>
                    <a:pt x="3239" y="2145"/>
                  </a:cubicBezTo>
                  <a:cubicBezTo>
                    <a:pt x="3555" y="2145"/>
                    <a:pt x="3555" y="2145"/>
                    <a:pt x="3555" y="2145"/>
                  </a:cubicBezTo>
                  <a:cubicBezTo>
                    <a:pt x="3774" y="2145"/>
                    <a:pt x="3950" y="2322"/>
                    <a:pt x="3950" y="2540"/>
                  </a:cubicBezTo>
                  <a:cubicBezTo>
                    <a:pt x="3950" y="3093"/>
                    <a:pt x="3950" y="3093"/>
                    <a:pt x="3950" y="3093"/>
                  </a:cubicBezTo>
                  <a:cubicBezTo>
                    <a:pt x="3950" y="3311"/>
                    <a:pt x="3774" y="3488"/>
                    <a:pt x="3555" y="3488"/>
                  </a:cubicBezTo>
                  <a:close/>
                  <a:moveTo>
                    <a:pt x="2133" y="296"/>
                  </a:moveTo>
                  <a:cubicBezTo>
                    <a:pt x="2133" y="802"/>
                    <a:pt x="2133" y="802"/>
                    <a:pt x="2133" y="802"/>
                  </a:cubicBezTo>
                  <a:cubicBezTo>
                    <a:pt x="2133" y="1020"/>
                    <a:pt x="2310" y="1197"/>
                    <a:pt x="2528" y="1197"/>
                  </a:cubicBezTo>
                  <a:cubicBezTo>
                    <a:pt x="2984" y="1197"/>
                    <a:pt x="2984" y="1197"/>
                    <a:pt x="2984" y="1197"/>
                  </a:cubicBezTo>
                  <a:lnTo>
                    <a:pt x="2133" y="296"/>
                  </a:lnTo>
                  <a:close/>
                  <a:moveTo>
                    <a:pt x="3082" y="1355"/>
                  </a:moveTo>
                  <a:cubicBezTo>
                    <a:pt x="2371" y="1355"/>
                    <a:pt x="2371" y="1355"/>
                    <a:pt x="2371" y="1355"/>
                  </a:cubicBezTo>
                  <a:cubicBezTo>
                    <a:pt x="2152" y="1355"/>
                    <a:pt x="1975" y="1178"/>
                    <a:pt x="1975" y="960"/>
                  </a:cubicBezTo>
                  <a:cubicBezTo>
                    <a:pt x="1975" y="170"/>
                    <a:pt x="1975" y="170"/>
                    <a:pt x="1975" y="170"/>
                  </a:cubicBezTo>
                  <a:cubicBezTo>
                    <a:pt x="553" y="170"/>
                    <a:pt x="553" y="170"/>
                    <a:pt x="553" y="170"/>
                  </a:cubicBezTo>
                  <a:cubicBezTo>
                    <a:pt x="335" y="170"/>
                    <a:pt x="158" y="347"/>
                    <a:pt x="158" y="565"/>
                  </a:cubicBezTo>
                  <a:cubicBezTo>
                    <a:pt x="158" y="3409"/>
                    <a:pt x="158" y="3409"/>
                    <a:pt x="158" y="3409"/>
                  </a:cubicBezTo>
                  <a:cubicBezTo>
                    <a:pt x="158" y="3627"/>
                    <a:pt x="335" y="3804"/>
                    <a:pt x="553" y="3804"/>
                  </a:cubicBezTo>
                  <a:cubicBezTo>
                    <a:pt x="2686" y="3804"/>
                    <a:pt x="2686" y="3804"/>
                    <a:pt x="2686" y="3804"/>
                  </a:cubicBezTo>
                  <a:cubicBezTo>
                    <a:pt x="2877" y="3804"/>
                    <a:pt x="3037" y="3668"/>
                    <a:pt x="3073" y="3488"/>
                  </a:cubicBezTo>
                  <a:cubicBezTo>
                    <a:pt x="1264" y="3488"/>
                    <a:pt x="1264" y="3488"/>
                    <a:pt x="1264" y="3488"/>
                  </a:cubicBezTo>
                  <a:cubicBezTo>
                    <a:pt x="1046" y="3488"/>
                    <a:pt x="869" y="3311"/>
                    <a:pt x="869" y="3093"/>
                  </a:cubicBezTo>
                  <a:cubicBezTo>
                    <a:pt x="869" y="2540"/>
                    <a:pt x="869" y="2540"/>
                    <a:pt x="869" y="2540"/>
                  </a:cubicBezTo>
                  <a:cubicBezTo>
                    <a:pt x="869" y="2322"/>
                    <a:pt x="1046" y="2145"/>
                    <a:pt x="1264" y="2145"/>
                  </a:cubicBezTo>
                  <a:cubicBezTo>
                    <a:pt x="3082" y="2145"/>
                    <a:pt x="3082" y="2145"/>
                    <a:pt x="3082" y="2145"/>
                  </a:cubicBezTo>
                  <a:lnTo>
                    <a:pt x="3082" y="1355"/>
                  </a:lnTo>
                  <a:close/>
                  <a:moveTo>
                    <a:pt x="2762" y="2525"/>
                  </a:moveTo>
                  <a:cubicBezTo>
                    <a:pt x="2603" y="2525"/>
                    <a:pt x="2603" y="2525"/>
                    <a:pt x="2603" y="2525"/>
                  </a:cubicBezTo>
                  <a:cubicBezTo>
                    <a:pt x="2469" y="2743"/>
                    <a:pt x="2469" y="2743"/>
                    <a:pt x="2469" y="2743"/>
                  </a:cubicBezTo>
                  <a:cubicBezTo>
                    <a:pt x="2333" y="2525"/>
                    <a:pt x="2333" y="2525"/>
                    <a:pt x="2333" y="2525"/>
                  </a:cubicBezTo>
                  <a:cubicBezTo>
                    <a:pt x="2173" y="2525"/>
                    <a:pt x="2173" y="2525"/>
                    <a:pt x="2173" y="2525"/>
                  </a:cubicBezTo>
                  <a:cubicBezTo>
                    <a:pt x="2383" y="2850"/>
                    <a:pt x="2383" y="2850"/>
                    <a:pt x="2383" y="2850"/>
                  </a:cubicBezTo>
                  <a:cubicBezTo>
                    <a:pt x="2152" y="3204"/>
                    <a:pt x="2152" y="3204"/>
                    <a:pt x="2152" y="3204"/>
                  </a:cubicBezTo>
                  <a:cubicBezTo>
                    <a:pt x="2316" y="3204"/>
                    <a:pt x="2316" y="3204"/>
                    <a:pt x="2316" y="3204"/>
                  </a:cubicBezTo>
                  <a:cubicBezTo>
                    <a:pt x="2467" y="2969"/>
                    <a:pt x="2467" y="2969"/>
                    <a:pt x="2467" y="2969"/>
                  </a:cubicBezTo>
                  <a:cubicBezTo>
                    <a:pt x="2617" y="3204"/>
                    <a:pt x="2617" y="3204"/>
                    <a:pt x="2617" y="3204"/>
                  </a:cubicBezTo>
                  <a:cubicBezTo>
                    <a:pt x="2783" y="3204"/>
                    <a:pt x="2783" y="3204"/>
                    <a:pt x="2783" y="3204"/>
                  </a:cubicBezTo>
                  <a:cubicBezTo>
                    <a:pt x="2551" y="2855"/>
                    <a:pt x="2551" y="2855"/>
                    <a:pt x="2551" y="2855"/>
                  </a:cubicBezTo>
                  <a:lnTo>
                    <a:pt x="2762" y="2525"/>
                  </a:lnTo>
                  <a:close/>
                  <a:moveTo>
                    <a:pt x="2108" y="2640"/>
                  </a:moveTo>
                  <a:cubicBezTo>
                    <a:pt x="2108" y="2525"/>
                    <a:pt x="2108" y="2525"/>
                    <a:pt x="2108" y="2525"/>
                  </a:cubicBezTo>
                  <a:cubicBezTo>
                    <a:pt x="1569" y="2525"/>
                    <a:pt x="1569" y="2525"/>
                    <a:pt x="1569" y="2525"/>
                  </a:cubicBezTo>
                  <a:cubicBezTo>
                    <a:pt x="1569" y="2640"/>
                    <a:pt x="1569" y="2640"/>
                    <a:pt x="1569" y="2640"/>
                  </a:cubicBezTo>
                  <a:cubicBezTo>
                    <a:pt x="1770" y="2640"/>
                    <a:pt x="1770" y="2640"/>
                    <a:pt x="1770" y="2640"/>
                  </a:cubicBezTo>
                  <a:cubicBezTo>
                    <a:pt x="1770" y="3204"/>
                    <a:pt x="1770" y="3204"/>
                    <a:pt x="1770" y="3204"/>
                  </a:cubicBezTo>
                  <a:cubicBezTo>
                    <a:pt x="1908" y="3204"/>
                    <a:pt x="1908" y="3204"/>
                    <a:pt x="1908" y="3204"/>
                  </a:cubicBezTo>
                  <a:cubicBezTo>
                    <a:pt x="1908" y="2640"/>
                    <a:pt x="1908" y="2640"/>
                    <a:pt x="1908" y="2640"/>
                  </a:cubicBezTo>
                  <a:lnTo>
                    <a:pt x="2108" y="2640"/>
                  </a:lnTo>
                  <a:close/>
                  <a:moveTo>
                    <a:pt x="3367" y="2525"/>
                  </a:moveTo>
                  <a:cubicBezTo>
                    <a:pt x="2828" y="2525"/>
                    <a:pt x="2828" y="2525"/>
                    <a:pt x="2828" y="2525"/>
                  </a:cubicBezTo>
                  <a:cubicBezTo>
                    <a:pt x="2828" y="2640"/>
                    <a:pt x="2828" y="2640"/>
                    <a:pt x="2828" y="2640"/>
                  </a:cubicBezTo>
                  <a:cubicBezTo>
                    <a:pt x="3029" y="2640"/>
                    <a:pt x="3029" y="2640"/>
                    <a:pt x="3029" y="2640"/>
                  </a:cubicBezTo>
                  <a:cubicBezTo>
                    <a:pt x="3029" y="3204"/>
                    <a:pt x="3029" y="3204"/>
                    <a:pt x="3029" y="3204"/>
                  </a:cubicBezTo>
                  <a:cubicBezTo>
                    <a:pt x="3166" y="3204"/>
                    <a:pt x="3166" y="3204"/>
                    <a:pt x="3166" y="3204"/>
                  </a:cubicBezTo>
                  <a:cubicBezTo>
                    <a:pt x="3166" y="2640"/>
                    <a:pt x="3166" y="2640"/>
                    <a:pt x="3166" y="2640"/>
                  </a:cubicBezTo>
                  <a:cubicBezTo>
                    <a:pt x="3367" y="2640"/>
                    <a:pt x="3367" y="2640"/>
                    <a:pt x="3367" y="2640"/>
                  </a:cubicBezTo>
                  <a:lnTo>
                    <a:pt x="3367" y="2525"/>
                  </a:lnTo>
                  <a:close/>
                  <a:moveTo>
                    <a:pt x="395" y="1434"/>
                  </a:moveTo>
                  <a:cubicBezTo>
                    <a:pt x="1659" y="1434"/>
                    <a:pt x="1659" y="1434"/>
                    <a:pt x="1659" y="1434"/>
                  </a:cubicBezTo>
                  <a:cubicBezTo>
                    <a:pt x="1659" y="1592"/>
                    <a:pt x="1659" y="1592"/>
                    <a:pt x="1659" y="1592"/>
                  </a:cubicBezTo>
                  <a:cubicBezTo>
                    <a:pt x="395" y="1592"/>
                    <a:pt x="395" y="1592"/>
                    <a:pt x="395" y="1592"/>
                  </a:cubicBezTo>
                  <a:lnTo>
                    <a:pt x="395" y="1434"/>
                  </a:lnTo>
                  <a:close/>
                  <a:moveTo>
                    <a:pt x="395" y="802"/>
                  </a:moveTo>
                  <a:cubicBezTo>
                    <a:pt x="1659" y="802"/>
                    <a:pt x="1659" y="802"/>
                    <a:pt x="1659" y="802"/>
                  </a:cubicBezTo>
                  <a:cubicBezTo>
                    <a:pt x="1659" y="960"/>
                    <a:pt x="1659" y="960"/>
                    <a:pt x="1659" y="960"/>
                  </a:cubicBezTo>
                  <a:cubicBezTo>
                    <a:pt x="395" y="960"/>
                    <a:pt x="395" y="960"/>
                    <a:pt x="395" y="960"/>
                  </a:cubicBezTo>
                  <a:lnTo>
                    <a:pt x="395" y="802"/>
                  </a:lnTo>
                  <a:close/>
                  <a:moveTo>
                    <a:pt x="395" y="486"/>
                  </a:moveTo>
                  <a:cubicBezTo>
                    <a:pt x="1659" y="486"/>
                    <a:pt x="1659" y="486"/>
                    <a:pt x="1659" y="486"/>
                  </a:cubicBezTo>
                  <a:cubicBezTo>
                    <a:pt x="1659" y="644"/>
                    <a:pt x="1659" y="644"/>
                    <a:pt x="1659" y="644"/>
                  </a:cubicBezTo>
                  <a:cubicBezTo>
                    <a:pt x="395" y="644"/>
                    <a:pt x="395" y="644"/>
                    <a:pt x="395" y="644"/>
                  </a:cubicBezTo>
                  <a:lnTo>
                    <a:pt x="395" y="486"/>
                  </a:lnTo>
                  <a:close/>
                  <a:moveTo>
                    <a:pt x="1185" y="1276"/>
                  </a:moveTo>
                  <a:cubicBezTo>
                    <a:pt x="395" y="1276"/>
                    <a:pt x="395" y="1276"/>
                    <a:pt x="395" y="1276"/>
                  </a:cubicBezTo>
                  <a:cubicBezTo>
                    <a:pt x="395" y="1118"/>
                    <a:pt x="395" y="1118"/>
                    <a:pt x="395" y="1118"/>
                  </a:cubicBezTo>
                  <a:cubicBezTo>
                    <a:pt x="1185" y="1118"/>
                    <a:pt x="1185" y="1118"/>
                    <a:pt x="1185" y="1118"/>
                  </a:cubicBezTo>
                  <a:lnTo>
                    <a:pt x="1185" y="1276"/>
                  </a:lnTo>
                  <a:close/>
                  <a:moveTo>
                    <a:pt x="869" y="1908"/>
                  </a:moveTo>
                  <a:cubicBezTo>
                    <a:pt x="395" y="1908"/>
                    <a:pt x="395" y="1908"/>
                    <a:pt x="395" y="1908"/>
                  </a:cubicBezTo>
                  <a:cubicBezTo>
                    <a:pt x="395" y="1750"/>
                    <a:pt x="395" y="1750"/>
                    <a:pt x="395" y="1750"/>
                  </a:cubicBezTo>
                  <a:cubicBezTo>
                    <a:pt x="869" y="1750"/>
                    <a:pt x="869" y="1750"/>
                    <a:pt x="869" y="1750"/>
                  </a:cubicBezTo>
                  <a:lnTo>
                    <a:pt x="869" y="1908"/>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sp>
        <p:nvSpPr>
          <p:cNvPr id="9" name="KSO_Shape">
            <a:extLst>
              <a:ext uri="{FF2B5EF4-FFF2-40B4-BE49-F238E27FC236}">
                <a16:creationId xmlns:a16="http://schemas.microsoft.com/office/drawing/2014/main" id="{7261AA7F-1640-4D5D-B858-2F5246625020}"/>
              </a:ext>
            </a:extLst>
          </p:cNvPr>
          <p:cNvSpPr/>
          <p:nvPr/>
        </p:nvSpPr>
        <p:spPr>
          <a:xfrm>
            <a:off x="1809839" y="1884760"/>
            <a:ext cx="8732432" cy="3015455"/>
          </a:xfrm>
          <a:prstGeom prst="roundRect">
            <a:avLst>
              <a:gd name="adj" fmla="val 11034"/>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0" name="矩形 9">
            <a:extLst>
              <a:ext uri="{FF2B5EF4-FFF2-40B4-BE49-F238E27FC236}">
                <a16:creationId xmlns:a16="http://schemas.microsoft.com/office/drawing/2014/main" id="{07BCBE4C-1773-48A3-9CA1-CE0DCAA39008}"/>
              </a:ext>
            </a:extLst>
          </p:cNvPr>
          <p:cNvSpPr/>
          <p:nvPr/>
        </p:nvSpPr>
        <p:spPr>
          <a:xfrm>
            <a:off x="1902220" y="1269129"/>
            <a:ext cx="5724644"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带不定长参数的函数定义方法如下所示：</a:t>
            </a:r>
          </a:p>
        </p:txBody>
      </p:sp>
      <p:cxnSp>
        <p:nvCxnSpPr>
          <p:cNvPr id="11" name="直接连接符 10">
            <a:extLst>
              <a:ext uri="{FF2B5EF4-FFF2-40B4-BE49-F238E27FC236}">
                <a16:creationId xmlns:a16="http://schemas.microsoft.com/office/drawing/2014/main" id="{4B574C12-F7DC-418F-A90D-2D5C2BE75324}"/>
              </a:ext>
            </a:extLst>
          </p:cNvPr>
          <p:cNvCxnSpPr>
            <a:cxnSpLocks/>
          </p:cNvCxnSpPr>
          <p:nvPr/>
        </p:nvCxnSpPr>
        <p:spPr>
          <a:xfrm>
            <a:off x="1902220" y="1770930"/>
            <a:ext cx="5610193"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6C0F35EA-F6E1-4FDB-9B35-027C0A08F0B4}"/>
              </a:ext>
            </a:extLst>
          </p:cNvPr>
          <p:cNvSpPr/>
          <p:nvPr/>
        </p:nvSpPr>
        <p:spPr>
          <a:xfrm>
            <a:off x="2019593" y="4960185"/>
            <a:ext cx="8261419" cy="1688860"/>
          </a:xfrm>
          <a:prstGeom prst="rect">
            <a:avLst/>
          </a:prstGeom>
        </p:spPr>
        <p:txBody>
          <a:bodyPr wrap="square">
            <a:spAutoFit/>
          </a:bodyPr>
          <a:lstStyle/>
          <a:p>
            <a:pPr>
              <a:lnSpc>
                <a:spcPct val="150000"/>
              </a:lnSpc>
            </a:pPr>
            <a:r>
              <a:rPr lang="zh-CN" altLang="en-US" sz="2400" kern="100" dirty="0">
                <a:solidFill>
                  <a:schemeClr val="tx1">
                    <a:lumMod val="85000"/>
                    <a:lumOff val="15000"/>
                  </a:schemeClr>
                </a:solidFill>
                <a:cs typeface="Times New Roman" panose="02020603050405020304" pitchFamily="18" charset="0"/>
              </a:rPr>
              <a:t>提示</a:t>
            </a:r>
            <a:r>
              <a:rPr lang="zh-CN" altLang="en-US" sz="2400" kern="100" dirty="0">
                <a:solidFill>
                  <a:schemeClr val="tx1">
                    <a:lumMod val="85000"/>
                    <a:lumOff val="15000"/>
                  </a:schemeClr>
                </a:solidFill>
              </a:rPr>
              <a:t>：</a:t>
            </a:r>
            <a:r>
              <a:rPr lang="zh-CN" altLang="en-US" sz="2400" kern="100" dirty="0">
                <a:solidFill>
                  <a:schemeClr val="tx1">
                    <a:lumMod val="85000"/>
                    <a:lumOff val="15000"/>
                  </a:schemeClr>
                </a:solidFill>
                <a:cs typeface="Times New Roman" panose="02020603050405020304" pitchFamily="18" charset="0"/>
              </a:rPr>
              <a:t>“*不定长参数名” 表示这个不定长参数对应的是一组位置参数；而 “**不定长参数名” 表示这个不定长参数对应的是一组关键字参数。</a:t>
            </a:r>
            <a:endParaRPr lang="en-US" altLang="zh-CN" sz="2400" kern="100" dirty="0">
              <a:solidFill>
                <a:schemeClr val="tx1">
                  <a:lumMod val="85000"/>
                  <a:lumOff val="15000"/>
                </a:schemeClr>
              </a:solidFill>
              <a:cs typeface="Times New Roman" panose="02020603050405020304" pitchFamily="18" charset="0"/>
            </a:endParaRPr>
          </a:p>
        </p:txBody>
      </p:sp>
    </p:spTree>
    <p:extLst>
      <p:ext uri="{BB962C8B-B14F-4D97-AF65-F5344CB8AC3E}">
        <p14:creationId xmlns:p14="http://schemas.microsoft.com/office/powerpoint/2010/main" val="291272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ppt_y</p:attrName>
                                        </p:attrNameLst>
                                      </p:cBhvr>
                                      <p:tavLst>
                                        <p:tav tm="0">
                                          <p:val>
                                            <p:strVal val="#ppt_y+#ppt_h*1.125000"/>
                                          </p:val>
                                        </p:tav>
                                        <p:tav tm="100000">
                                          <p:val>
                                            <p:strVal val="#ppt_y"/>
                                          </p:val>
                                        </p:tav>
                                      </p:tavLst>
                                    </p:anim>
                                    <p:animEffect transition="in" filter="wipe(up)">
                                      <p:cBhvr>
                                        <p:cTn id="26" dur="500"/>
                                        <p:tgtEl>
                                          <p:spTgt spid="10"/>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p:tgtEl>
                                          <p:spTgt spid="5"/>
                                        </p:tgtEl>
                                        <p:attrNameLst>
                                          <p:attrName>ppt_y</p:attrName>
                                        </p:attrNameLst>
                                      </p:cBhvr>
                                      <p:tavLst>
                                        <p:tav tm="0">
                                          <p:val>
                                            <p:strVal val="#ppt_y-#ppt_h*1.125000"/>
                                          </p:val>
                                        </p:tav>
                                        <p:tav tm="100000">
                                          <p:val>
                                            <p:strVal val="#ppt_y"/>
                                          </p:val>
                                        </p:tav>
                                      </p:tavLst>
                                    </p:anim>
                                    <p:animEffect transition="in" filter="wipe(down)">
                                      <p:cBhvr>
                                        <p:cTn id="30" dur="500"/>
                                        <p:tgtEl>
                                          <p:spTgt spid="5"/>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animBg="1"/>
      <p:bldP spid="10"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语法格式</a:t>
            </a:r>
          </a:p>
        </p:txBody>
      </p:sp>
      <p:sp>
        <p:nvSpPr>
          <p:cNvPr id="5" name="TextBox 107">
            <a:extLst>
              <a:ext uri="{FF2B5EF4-FFF2-40B4-BE49-F238E27FC236}">
                <a16:creationId xmlns:a16="http://schemas.microsoft.com/office/drawing/2014/main" id="{2DC04AE7-10D1-4A7E-969A-E2EF24C36CB7}"/>
              </a:ext>
            </a:extLst>
          </p:cNvPr>
          <p:cNvSpPr txBox="1"/>
          <p:nvPr/>
        </p:nvSpPr>
        <p:spPr>
          <a:xfrm>
            <a:off x="2019594" y="1954642"/>
            <a:ext cx="8522677" cy="4619244"/>
          </a:xfrm>
          <a:prstGeom prst="rect">
            <a:avLst/>
          </a:prstGeom>
          <a:noFill/>
        </p:spPr>
        <p:txBody>
          <a:bodyPr wrap="square" lIns="56610" tIns="28304" rIns="56610" bIns="28304" rtlCol="0">
            <a:spAutoFit/>
          </a:bodyPr>
          <a:lstStyle/>
          <a:p>
            <a:pPr defTabSz="914126">
              <a:lnSpc>
                <a:spcPct val="150000"/>
              </a:lnSpc>
              <a:spcBef>
                <a:spcPct val="0"/>
              </a:spcBef>
              <a:defRPr/>
            </a:pPr>
            <a:r>
              <a:rPr lang="en-US" altLang="zh-CN" sz="2000" kern="0" dirty="0">
                <a:solidFill>
                  <a:schemeClr val="tx1">
                    <a:lumMod val="85000"/>
                    <a:lumOff val="15000"/>
                  </a:schemeClr>
                </a:solidFill>
                <a:ea typeface="微软雅黑" pitchFamily="34" charset="-122"/>
              </a:rPr>
              <a:t>1	def StudentInfo1(name, *</a:t>
            </a:r>
            <a:r>
              <a:rPr lang="en-US" altLang="zh-CN" sz="2000" kern="0" dirty="0" err="1">
                <a:solidFill>
                  <a:schemeClr val="tx1">
                    <a:lumMod val="85000"/>
                    <a:lumOff val="15000"/>
                  </a:schemeClr>
                </a:solidFill>
                <a:ea typeface="微软雅黑" pitchFamily="34" charset="-122"/>
              </a:rPr>
              <a:t>args</a:t>
            </a:r>
            <a:r>
              <a:rPr lang="en-US" altLang="zh-CN" sz="2000" kern="0" dirty="0">
                <a:solidFill>
                  <a:schemeClr val="tx1">
                    <a:lumMod val="85000"/>
                    <a:lumOff val="15000"/>
                  </a:schemeClr>
                </a:solidFill>
                <a:ea typeface="微软雅黑" pitchFamily="34" charset="-122"/>
              </a:rPr>
              <a:t>): #</a:t>
            </a:r>
            <a:r>
              <a:rPr lang="zh-CN" altLang="en-US" sz="2000" kern="0" dirty="0">
                <a:solidFill>
                  <a:schemeClr val="tx1">
                    <a:lumMod val="85000"/>
                    <a:lumOff val="15000"/>
                  </a:schemeClr>
                </a:solidFill>
                <a:ea typeface="微软雅黑" pitchFamily="34" charset="-122"/>
              </a:rPr>
              <a:t>定义函数</a:t>
            </a:r>
            <a:r>
              <a:rPr lang="en-US" altLang="zh-CN" sz="2000" kern="0" dirty="0">
                <a:solidFill>
                  <a:schemeClr val="tx1">
                    <a:lumMod val="85000"/>
                    <a:lumOff val="15000"/>
                  </a:schemeClr>
                </a:solidFill>
                <a:ea typeface="微软雅黑" pitchFamily="34" charset="-122"/>
              </a:rPr>
              <a:t>StudentInfo1</a:t>
            </a:r>
          </a:p>
          <a:p>
            <a:pPr defTabSz="914126">
              <a:lnSpc>
                <a:spcPct val="150000"/>
              </a:lnSpc>
              <a:spcBef>
                <a:spcPct val="0"/>
              </a:spcBef>
              <a:defRPr/>
            </a:pPr>
            <a:r>
              <a:rPr lang="en-US" altLang="zh-CN" sz="2000" kern="0" dirty="0">
                <a:solidFill>
                  <a:schemeClr val="tx1">
                    <a:lumMod val="85000"/>
                    <a:lumOff val="15000"/>
                  </a:schemeClr>
                </a:solidFill>
                <a:ea typeface="微软雅黑" pitchFamily="34" charset="-122"/>
              </a:rPr>
              <a:t>2	    print('</a:t>
            </a:r>
            <a:r>
              <a:rPr lang="zh-CN" altLang="en-US" sz="2000" kern="0" dirty="0">
                <a:solidFill>
                  <a:schemeClr val="tx1">
                    <a:lumMod val="85000"/>
                    <a:lumOff val="15000"/>
                  </a:schemeClr>
                </a:solidFill>
                <a:ea typeface="微软雅黑" pitchFamily="34" charset="-122"/>
              </a:rPr>
              <a:t>姓名：</a:t>
            </a:r>
            <a:r>
              <a:rPr lang="en-US" altLang="zh-CN" sz="2000" kern="0" dirty="0">
                <a:solidFill>
                  <a:schemeClr val="tx1">
                    <a:lumMod val="85000"/>
                    <a:lumOff val="15000"/>
                  </a:schemeClr>
                </a:solidFill>
                <a:ea typeface="微软雅黑" pitchFamily="34" charset="-122"/>
              </a:rPr>
              <a:t>', name, '</a:t>
            </a:r>
            <a:r>
              <a:rPr lang="zh-CN" altLang="en-US" sz="2000" kern="0" dirty="0">
                <a:solidFill>
                  <a:schemeClr val="tx1">
                    <a:lumMod val="85000"/>
                    <a:lumOff val="15000"/>
                  </a:schemeClr>
                </a:solidFill>
                <a:ea typeface="微软雅黑" pitchFamily="34" charset="-122"/>
              </a:rPr>
              <a:t>，其他：</a:t>
            </a:r>
            <a:r>
              <a:rPr lang="en-US" altLang="zh-CN" sz="2000" kern="0" dirty="0">
                <a:solidFill>
                  <a:schemeClr val="tx1">
                    <a:lumMod val="85000"/>
                    <a:lumOff val="15000"/>
                  </a:schemeClr>
                </a:solidFill>
                <a:ea typeface="微软雅黑" pitchFamily="34" charset="-122"/>
              </a:rPr>
              <a:t>', </a:t>
            </a:r>
            <a:r>
              <a:rPr lang="en-US" altLang="zh-CN" sz="2000" kern="0" dirty="0" err="1">
                <a:solidFill>
                  <a:schemeClr val="tx1">
                    <a:lumMod val="85000"/>
                    <a:lumOff val="15000"/>
                  </a:schemeClr>
                </a:solidFill>
                <a:ea typeface="微软雅黑" pitchFamily="34" charset="-122"/>
              </a:rPr>
              <a:t>args</a:t>
            </a:r>
            <a:r>
              <a:rPr lang="en-US" altLang="zh-CN" sz="2000" kern="0" dirty="0">
                <a:solidFill>
                  <a:schemeClr val="tx1">
                    <a:lumMod val="85000"/>
                    <a:lumOff val="15000"/>
                  </a:schemeClr>
                </a:solidFill>
                <a:ea typeface="微软雅黑" pitchFamily="34" charset="-122"/>
              </a:rPr>
              <a:t>)</a:t>
            </a:r>
          </a:p>
          <a:p>
            <a:pPr defTabSz="914126">
              <a:lnSpc>
                <a:spcPct val="150000"/>
              </a:lnSpc>
              <a:spcBef>
                <a:spcPct val="0"/>
              </a:spcBef>
              <a:defRPr/>
            </a:pPr>
            <a:r>
              <a:rPr lang="en-US" altLang="zh-CN" sz="2000" kern="0" dirty="0">
                <a:solidFill>
                  <a:schemeClr val="tx1">
                    <a:lumMod val="85000"/>
                    <a:lumOff val="15000"/>
                  </a:schemeClr>
                </a:solidFill>
                <a:ea typeface="微软雅黑" pitchFamily="34" charset="-122"/>
              </a:rPr>
              <a:t>3	def StudentInfo2(name, **</a:t>
            </a:r>
            <a:r>
              <a:rPr lang="en-US" altLang="zh-CN" sz="2000" kern="0" dirty="0" err="1">
                <a:solidFill>
                  <a:schemeClr val="tx1">
                    <a:lumMod val="85000"/>
                    <a:lumOff val="15000"/>
                  </a:schemeClr>
                </a:solidFill>
                <a:ea typeface="微软雅黑" pitchFamily="34" charset="-122"/>
              </a:rPr>
              <a:t>args</a:t>
            </a:r>
            <a:r>
              <a:rPr lang="en-US" altLang="zh-CN" sz="2000" kern="0" dirty="0">
                <a:solidFill>
                  <a:schemeClr val="tx1">
                    <a:lumMod val="85000"/>
                    <a:lumOff val="15000"/>
                  </a:schemeClr>
                </a:solidFill>
                <a:ea typeface="微软雅黑" pitchFamily="34" charset="-122"/>
              </a:rPr>
              <a:t>): #</a:t>
            </a:r>
            <a:r>
              <a:rPr lang="zh-CN" altLang="en-US" sz="2000" kern="0" dirty="0">
                <a:solidFill>
                  <a:schemeClr val="tx1">
                    <a:lumMod val="85000"/>
                    <a:lumOff val="15000"/>
                  </a:schemeClr>
                </a:solidFill>
                <a:ea typeface="微软雅黑" pitchFamily="34" charset="-122"/>
              </a:rPr>
              <a:t>定义函数</a:t>
            </a:r>
            <a:r>
              <a:rPr lang="en-US" altLang="zh-CN" sz="2000" kern="0" dirty="0">
                <a:solidFill>
                  <a:schemeClr val="tx1">
                    <a:lumMod val="85000"/>
                    <a:lumOff val="15000"/>
                  </a:schemeClr>
                </a:solidFill>
                <a:ea typeface="微软雅黑" pitchFamily="34" charset="-122"/>
              </a:rPr>
              <a:t>StudentInfo2</a:t>
            </a:r>
          </a:p>
          <a:p>
            <a:pPr defTabSz="914126">
              <a:lnSpc>
                <a:spcPct val="150000"/>
              </a:lnSpc>
              <a:spcBef>
                <a:spcPct val="0"/>
              </a:spcBef>
              <a:defRPr/>
            </a:pPr>
            <a:r>
              <a:rPr lang="en-US" altLang="zh-CN" sz="2000" kern="0" dirty="0">
                <a:solidFill>
                  <a:schemeClr val="tx1">
                    <a:lumMod val="85000"/>
                    <a:lumOff val="15000"/>
                  </a:schemeClr>
                </a:solidFill>
                <a:ea typeface="微软雅黑" pitchFamily="34" charset="-122"/>
              </a:rPr>
              <a:t>4	    print('</a:t>
            </a:r>
            <a:r>
              <a:rPr lang="zh-CN" altLang="en-US" sz="2000" kern="0" dirty="0">
                <a:solidFill>
                  <a:schemeClr val="tx1">
                    <a:lumMod val="85000"/>
                    <a:lumOff val="15000"/>
                  </a:schemeClr>
                </a:solidFill>
                <a:ea typeface="微软雅黑" pitchFamily="34" charset="-122"/>
              </a:rPr>
              <a:t>姓名：</a:t>
            </a:r>
            <a:r>
              <a:rPr lang="en-US" altLang="zh-CN" sz="2000" kern="0" dirty="0">
                <a:solidFill>
                  <a:schemeClr val="tx1">
                    <a:lumMod val="85000"/>
                    <a:lumOff val="15000"/>
                  </a:schemeClr>
                </a:solidFill>
                <a:ea typeface="微软雅黑" pitchFamily="34" charset="-122"/>
              </a:rPr>
              <a:t>', name, '</a:t>
            </a:r>
            <a:r>
              <a:rPr lang="zh-CN" altLang="en-US" sz="2000" kern="0" dirty="0">
                <a:solidFill>
                  <a:schemeClr val="tx1">
                    <a:lumMod val="85000"/>
                    <a:lumOff val="15000"/>
                  </a:schemeClr>
                </a:solidFill>
                <a:ea typeface="微软雅黑" pitchFamily="34" charset="-122"/>
              </a:rPr>
              <a:t>，其他：</a:t>
            </a:r>
            <a:r>
              <a:rPr lang="en-US" altLang="zh-CN" sz="2000" kern="0" dirty="0">
                <a:solidFill>
                  <a:schemeClr val="tx1">
                    <a:lumMod val="85000"/>
                    <a:lumOff val="15000"/>
                  </a:schemeClr>
                </a:solidFill>
                <a:ea typeface="微软雅黑" pitchFamily="34" charset="-122"/>
              </a:rPr>
              <a:t>', </a:t>
            </a:r>
            <a:r>
              <a:rPr lang="en-US" altLang="zh-CN" sz="2000" kern="0" dirty="0" err="1">
                <a:solidFill>
                  <a:schemeClr val="tx1">
                    <a:lumMod val="85000"/>
                    <a:lumOff val="15000"/>
                  </a:schemeClr>
                </a:solidFill>
                <a:ea typeface="微软雅黑" pitchFamily="34" charset="-122"/>
              </a:rPr>
              <a:t>args</a:t>
            </a:r>
            <a:r>
              <a:rPr lang="en-US" altLang="zh-CN" sz="2000" kern="0" dirty="0">
                <a:solidFill>
                  <a:schemeClr val="tx1">
                    <a:lumMod val="85000"/>
                    <a:lumOff val="15000"/>
                  </a:schemeClr>
                </a:solidFill>
                <a:ea typeface="微软雅黑" pitchFamily="34" charset="-122"/>
              </a:rPr>
              <a:t>)</a:t>
            </a:r>
          </a:p>
          <a:p>
            <a:pPr defTabSz="914126">
              <a:lnSpc>
                <a:spcPct val="150000"/>
              </a:lnSpc>
              <a:spcBef>
                <a:spcPct val="0"/>
              </a:spcBef>
              <a:defRPr/>
            </a:pPr>
            <a:r>
              <a:rPr lang="en-US" altLang="zh-CN" sz="2000" kern="0" dirty="0">
                <a:solidFill>
                  <a:schemeClr val="tx1">
                    <a:lumMod val="85000"/>
                    <a:lumOff val="15000"/>
                  </a:schemeClr>
                </a:solidFill>
                <a:ea typeface="微软雅黑" pitchFamily="34" charset="-122"/>
              </a:rPr>
              <a:t>5	def StudentInfo3(name, *</a:t>
            </a:r>
            <a:r>
              <a:rPr lang="en-US" altLang="zh-CN" sz="2000" kern="0" dirty="0" err="1">
                <a:solidFill>
                  <a:schemeClr val="tx1">
                    <a:lumMod val="85000"/>
                    <a:lumOff val="15000"/>
                  </a:schemeClr>
                </a:solidFill>
                <a:ea typeface="微软雅黑" pitchFamily="34" charset="-122"/>
              </a:rPr>
              <a:t>args</a:t>
            </a:r>
            <a:r>
              <a:rPr lang="en-US" altLang="zh-CN" sz="2000" kern="0" dirty="0">
                <a:solidFill>
                  <a:schemeClr val="tx1">
                    <a:lumMod val="85000"/>
                    <a:lumOff val="15000"/>
                  </a:schemeClr>
                </a:solidFill>
                <a:ea typeface="微软雅黑" pitchFamily="34" charset="-122"/>
              </a:rPr>
              <a:t>, country='</a:t>
            </a:r>
            <a:r>
              <a:rPr lang="zh-CN" altLang="en-US" sz="2000" kern="0" dirty="0">
                <a:solidFill>
                  <a:schemeClr val="tx1">
                    <a:lumMod val="85000"/>
                    <a:lumOff val="15000"/>
                  </a:schemeClr>
                </a:solidFill>
                <a:ea typeface="微软雅黑" pitchFamily="34" charset="-122"/>
              </a:rPr>
              <a:t>中国</a:t>
            </a:r>
            <a:r>
              <a:rPr lang="en-US" altLang="zh-CN" sz="2000" kern="0" dirty="0">
                <a:solidFill>
                  <a:schemeClr val="tx1">
                    <a:lumMod val="85000"/>
                    <a:lumOff val="15000"/>
                  </a:schemeClr>
                </a:solidFill>
                <a:ea typeface="微软雅黑" pitchFamily="34" charset="-122"/>
              </a:rPr>
              <a:t>'): #</a:t>
            </a:r>
            <a:r>
              <a:rPr lang="zh-CN" altLang="en-US" sz="2000" kern="0" dirty="0">
                <a:solidFill>
                  <a:schemeClr val="tx1">
                    <a:lumMod val="85000"/>
                    <a:lumOff val="15000"/>
                  </a:schemeClr>
                </a:solidFill>
                <a:ea typeface="微软雅黑" pitchFamily="34" charset="-122"/>
              </a:rPr>
              <a:t>定义函数</a:t>
            </a:r>
            <a:r>
              <a:rPr lang="en-US" altLang="zh-CN" sz="2000" kern="0" dirty="0">
                <a:solidFill>
                  <a:schemeClr val="tx1">
                    <a:lumMod val="85000"/>
                    <a:lumOff val="15000"/>
                  </a:schemeClr>
                </a:solidFill>
                <a:ea typeface="微软雅黑" pitchFamily="34" charset="-122"/>
              </a:rPr>
              <a:t>StudentInfo3</a:t>
            </a:r>
          </a:p>
          <a:p>
            <a:pPr defTabSz="914126">
              <a:lnSpc>
                <a:spcPct val="150000"/>
              </a:lnSpc>
              <a:spcBef>
                <a:spcPct val="0"/>
              </a:spcBef>
              <a:defRPr/>
            </a:pPr>
            <a:r>
              <a:rPr lang="en-US" altLang="zh-CN" sz="2000" kern="0" dirty="0">
                <a:solidFill>
                  <a:schemeClr val="tx1">
                    <a:lumMod val="85000"/>
                    <a:lumOff val="15000"/>
                  </a:schemeClr>
                </a:solidFill>
                <a:ea typeface="微软雅黑" pitchFamily="34" charset="-122"/>
              </a:rPr>
              <a:t>6	    print('</a:t>
            </a:r>
            <a:r>
              <a:rPr lang="zh-CN" altLang="en-US" sz="2000" kern="0" dirty="0">
                <a:solidFill>
                  <a:schemeClr val="tx1">
                    <a:lumMod val="85000"/>
                    <a:lumOff val="15000"/>
                  </a:schemeClr>
                </a:solidFill>
                <a:ea typeface="微软雅黑" pitchFamily="34" charset="-122"/>
              </a:rPr>
              <a:t>姓名：</a:t>
            </a:r>
            <a:r>
              <a:rPr lang="en-US" altLang="zh-CN" sz="2000" kern="0" dirty="0">
                <a:solidFill>
                  <a:schemeClr val="tx1">
                    <a:lumMod val="85000"/>
                    <a:lumOff val="15000"/>
                  </a:schemeClr>
                </a:solidFill>
                <a:ea typeface="微软雅黑" pitchFamily="34" charset="-122"/>
              </a:rPr>
              <a:t>', name, '</a:t>
            </a:r>
            <a:r>
              <a:rPr lang="zh-CN" altLang="en-US" sz="2000" kern="0" dirty="0">
                <a:solidFill>
                  <a:schemeClr val="tx1">
                    <a:lumMod val="85000"/>
                    <a:lumOff val="15000"/>
                  </a:schemeClr>
                </a:solidFill>
                <a:ea typeface="微软雅黑" pitchFamily="34" charset="-122"/>
              </a:rPr>
              <a:t>，国家：</a:t>
            </a:r>
            <a:r>
              <a:rPr lang="en-US" altLang="zh-CN" sz="2000" kern="0" dirty="0">
                <a:solidFill>
                  <a:schemeClr val="tx1">
                    <a:lumMod val="85000"/>
                    <a:lumOff val="15000"/>
                  </a:schemeClr>
                </a:solidFill>
                <a:ea typeface="微软雅黑" pitchFamily="34" charset="-122"/>
              </a:rPr>
              <a:t>', country, '</a:t>
            </a:r>
            <a:r>
              <a:rPr lang="zh-CN" altLang="en-US" sz="2000" kern="0" dirty="0">
                <a:solidFill>
                  <a:schemeClr val="tx1">
                    <a:lumMod val="85000"/>
                    <a:lumOff val="15000"/>
                  </a:schemeClr>
                </a:solidFill>
                <a:ea typeface="微软雅黑" pitchFamily="34" charset="-122"/>
              </a:rPr>
              <a:t>，其他：</a:t>
            </a:r>
            <a:r>
              <a:rPr lang="en-US" altLang="zh-CN" sz="2000" kern="0" dirty="0">
                <a:solidFill>
                  <a:schemeClr val="tx1">
                    <a:lumMod val="85000"/>
                    <a:lumOff val="15000"/>
                  </a:schemeClr>
                </a:solidFill>
                <a:ea typeface="微软雅黑" pitchFamily="34" charset="-122"/>
              </a:rPr>
              <a:t>', </a:t>
            </a:r>
            <a:r>
              <a:rPr lang="en-US" altLang="zh-CN" sz="2000" kern="0" dirty="0" err="1">
                <a:solidFill>
                  <a:schemeClr val="tx1">
                    <a:lumMod val="85000"/>
                    <a:lumOff val="15000"/>
                  </a:schemeClr>
                </a:solidFill>
                <a:ea typeface="微软雅黑" pitchFamily="34" charset="-122"/>
              </a:rPr>
              <a:t>args</a:t>
            </a:r>
            <a:r>
              <a:rPr lang="en-US" altLang="zh-CN" sz="2000" kern="0" dirty="0">
                <a:solidFill>
                  <a:schemeClr val="tx1">
                    <a:lumMod val="85000"/>
                    <a:lumOff val="15000"/>
                  </a:schemeClr>
                </a:solidFill>
                <a:ea typeface="微软雅黑" pitchFamily="34" charset="-122"/>
              </a:rPr>
              <a:t>)</a:t>
            </a:r>
          </a:p>
          <a:p>
            <a:pPr defTabSz="914126">
              <a:lnSpc>
                <a:spcPct val="150000"/>
              </a:lnSpc>
              <a:spcBef>
                <a:spcPct val="0"/>
              </a:spcBef>
              <a:defRPr/>
            </a:pPr>
            <a:r>
              <a:rPr lang="en-US" altLang="zh-CN" sz="2000" kern="0" dirty="0">
                <a:solidFill>
                  <a:schemeClr val="tx1">
                    <a:lumMod val="85000"/>
                    <a:lumOff val="15000"/>
                  </a:schemeClr>
                </a:solidFill>
                <a:ea typeface="微软雅黑" pitchFamily="34" charset="-122"/>
              </a:rPr>
              <a:t>7	StudentInfo1('</a:t>
            </a:r>
            <a:r>
              <a:rPr lang="zh-CN" altLang="en-US" sz="2000" kern="0" dirty="0">
                <a:solidFill>
                  <a:schemeClr val="tx1">
                    <a:lumMod val="85000"/>
                    <a:lumOff val="15000"/>
                  </a:schemeClr>
                </a:solidFill>
                <a:ea typeface="微软雅黑" pitchFamily="34" charset="-122"/>
              </a:rPr>
              <a:t>李晓明</a:t>
            </a:r>
            <a:r>
              <a:rPr lang="en-US" altLang="zh-CN" sz="2000" kern="0" dirty="0">
                <a:solidFill>
                  <a:schemeClr val="tx1">
                    <a:lumMod val="85000"/>
                    <a:lumOff val="15000"/>
                  </a:schemeClr>
                </a:solidFill>
                <a:ea typeface="微软雅黑" pitchFamily="34" charset="-122"/>
              </a:rPr>
              <a:t>', '</a:t>
            </a:r>
            <a:r>
              <a:rPr lang="zh-CN" altLang="en-US" sz="2000" kern="0" dirty="0">
                <a:solidFill>
                  <a:schemeClr val="tx1">
                    <a:lumMod val="85000"/>
                    <a:lumOff val="15000"/>
                  </a:schemeClr>
                </a:solidFill>
                <a:ea typeface="微软雅黑" pitchFamily="34" charset="-122"/>
              </a:rPr>
              <a:t>良好</a:t>
            </a:r>
            <a:r>
              <a:rPr lang="en-US" altLang="zh-CN" sz="2000" kern="0" dirty="0">
                <a:solidFill>
                  <a:schemeClr val="tx1">
                    <a:lumMod val="85000"/>
                    <a:lumOff val="15000"/>
                  </a:schemeClr>
                </a:solidFill>
                <a:ea typeface="微软雅黑" pitchFamily="34" charset="-122"/>
              </a:rPr>
              <a:t>', '</a:t>
            </a:r>
            <a:r>
              <a:rPr lang="zh-CN" altLang="en-US" sz="2000" kern="0" dirty="0">
                <a:solidFill>
                  <a:schemeClr val="tx1">
                    <a:lumMod val="85000"/>
                    <a:lumOff val="15000"/>
                  </a:schemeClr>
                </a:solidFill>
                <a:ea typeface="微软雅黑" pitchFamily="34" charset="-122"/>
              </a:rPr>
              <a:t>中国</a:t>
            </a:r>
            <a:r>
              <a:rPr lang="en-US" altLang="zh-CN" sz="2000" kern="0" dirty="0">
                <a:solidFill>
                  <a:schemeClr val="tx1">
                    <a:lumMod val="85000"/>
                    <a:lumOff val="15000"/>
                  </a:schemeClr>
                </a:solidFill>
                <a:ea typeface="微软雅黑" pitchFamily="34" charset="-122"/>
              </a:rPr>
              <a:t>')</a:t>
            </a:r>
          </a:p>
          <a:p>
            <a:pPr defTabSz="914126">
              <a:lnSpc>
                <a:spcPct val="150000"/>
              </a:lnSpc>
              <a:spcBef>
                <a:spcPct val="0"/>
              </a:spcBef>
              <a:defRPr/>
            </a:pPr>
            <a:r>
              <a:rPr lang="en-US" altLang="zh-CN" sz="2000" kern="0" dirty="0">
                <a:solidFill>
                  <a:schemeClr val="tx1">
                    <a:lumMod val="85000"/>
                    <a:lumOff val="15000"/>
                  </a:schemeClr>
                </a:solidFill>
                <a:ea typeface="微软雅黑" pitchFamily="34" charset="-122"/>
              </a:rPr>
              <a:t>8	StudentInfo2('</a:t>
            </a:r>
            <a:r>
              <a:rPr lang="zh-CN" altLang="en-US" sz="2000" kern="0" dirty="0">
                <a:solidFill>
                  <a:schemeClr val="tx1">
                    <a:lumMod val="85000"/>
                    <a:lumOff val="15000"/>
                  </a:schemeClr>
                </a:solidFill>
                <a:ea typeface="微软雅黑" pitchFamily="34" charset="-122"/>
              </a:rPr>
              <a:t>李晓明</a:t>
            </a:r>
            <a:r>
              <a:rPr lang="en-US" altLang="zh-CN" sz="2000" kern="0" dirty="0">
                <a:solidFill>
                  <a:schemeClr val="tx1">
                    <a:lumMod val="85000"/>
                    <a:lumOff val="15000"/>
                  </a:schemeClr>
                </a:solidFill>
                <a:ea typeface="微软雅黑" pitchFamily="34" charset="-122"/>
              </a:rPr>
              <a:t>', </a:t>
            </a:r>
            <a:r>
              <a:rPr lang="zh-CN" altLang="en-US" sz="2000" kern="0" dirty="0">
                <a:solidFill>
                  <a:schemeClr val="tx1">
                    <a:lumMod val="85000"/>
                    <a:lumOff val="15000"/>
                  </a:schemeClr>
                </a:solidFill>
                <a:ea typeface="微软雅黑" pitchFamily="34" charset="-122"/>
              </a:rPr>
              <a:t>中文水平</a:t>
            </a:r>
            <a:r>
              <a:rPr lang="en-US" altLang="zh-CN" sz="2000" kern="0" dirty="0">
                <a:solidFill>
                  <a:schemeClr val="tx1">
                    <a:lumMod val="85000"/>
                    <a:lumOff val="15000"/>
                  </a:schemeClr>
                </a:solidFill>
                <a:ea typeface="微软雅黑" pitchFamily="34" charset="-122"/>
              </a:rPr>
              <a:t>='</a:t>
            </a:r>
            <a:r>
              <a:rPr lang="zh-CN" altLang="en-US" sz="2000" kern="0" dirty="0">
                <a:solidFill>
                  <a:schemeClr val="tx1">
                    <a:lumMod val="85000"/>
                    <a:lumOff val="15000"/>
                  </a:schemeClr>
                </a:solidFill>
                <a:ea typeface="微软雅黑" pitchFamily="34" charset="-122"/>
              </a:rPr>
              <a:t>良好</a:t>
            </a:r>
            <a:r>
              <a:rPr lang="en-US" altLang="zh-CN" sz="2000" kern="0" dirty="0">
                <a:solidFill>
                  <a:schemeClr val="tx1">
                    <a:lumMod val="85000"/>
                    <a:lumOff val="15000"/>
                  </a:schemeClr>
                </a:solidFill>
                <a:ea typeface="微软雅黑" pitchFamily="34" charset="-122"/>
              </a:rPr>
              <a:t>', </a:t>
            </a:r>
            <a:r>
              <a:rPr lang="zh-CN" altLang="en-US" sz="2000" kern="0" dirty="0">
                <a:solidFill>
                  <a:schemeClr val="tx1">
                    <a:lumMod val="85000"/>
                    <a:lumOff val="15000"/>
                  </a:schemeClr>
                </a:solidFill>
                <a:ea typeface="微软雅黑" pitchFamily="34" charset="-122"/>
              </a:rPr>
              <a:t>国家</a:t>
            </a:r>
            <a:r>
              <a:rPr lang="en-US" altLang="zh-CN" sz="2000" kern="0" dirty="0">
                <a:solidFill>
                  <a:schemeClr val="tx1">
                    <a:lumMod val="85000"/>
                    <a:lumOff val="15000"/>
                  </a:schemeClr>
                </a:solidFill>
                <a:ea typeface="微软雅黑" pitchFamily="34" charset="-122"/>
              </a:rPr>
              <a:t>='</a:t>
            </a:r>
            <a:r>
              <a:rPr lang="zh-CN" altLang="en-US" sz="2000" kern="0" dirty="0">
                <a:solidFill>
                  <a:schemeClr val="tx1">
                    <a:lumMod val="85000"/>
                    <a:lumOff val="15000"/>
                  </a:schemeClr>
                </a:solidFill>
                <a:ea typeface="微软雅黑" pitchFamily="34" charset="-122"/>
              </a:rPr>
              <a:t>中国</a:t>
            </a:r>
            <a:r>
              <a:rPr lang="en-US" altLang="zh-CN" sz="2000" kern="0" dirty="0">
                <a:solidFill>
                  <a:schemeClr val="tx1">
                    <a:lumMod val="85000"/>
                    <a:lumOff val="15000"/>
                  </a:schemeClr>
                </a:solidFill>
                <a:ea typeface="微软雅黑" pitchFamily="34" charset="-122"/>
              </a:rPr>
              <a:t>')</a:t>
            </a:r>
          </a:p>
          <a:p>
            <a:pPr defTabSz="914126">
              <a:lnSpc>
                <a:spcPct val="150000"/>
              </a:lnSpc>
              <a:spcBef>
                <a:spcPct val="0"/>
              </a:spcBef>
              <a:defRPr/>
            </a:pPr>
            <a:r>
              <a:rPr lang="en-US" altLang="zh-CN" sz="2000" kern="0" dirty="0">
                <a:solidFill>
                  <a:schemeClr val="tx1">
                    <a:lumMod val="85000"/>
                    <a:lumOff val="15000"/>
                  </a:schemeClr>
                </a:solidFill>
                <a:ea typeface="微软雅黑" pitchFamily="34" charset="-122"/>
              </a:rPr>
              <a:t>9	StudentInfo3('</a:t>
            </a:r>
            <a:r>
              <a:rPr lang="zh-CN" altLang="en-US" sz="2000" kern="0" dirty="0">
                <a:solidFill>
                  <a:schemeClr val="tx1">
                    <a:lumMod val="85000"/>
                    <a:lumOff val="15000"/>
                  </a:schemeClr>
                </a:solidFill>
                <a:ea typeface="微软雅黑" pitchFamily="34" charset="-122"/>
              </a:rPr>
              <a:t>李晓明</a:t>
            </a:r>
            <a:r>
              <a:rPr lang="en-US" altLang="zh-CN" sz="2000" kern="0" dirty="0">
                <a:solidFill>
                  <a:schemeClr val="tx1">
                    <a:lumMod val="85000"/>
                    <a:lumOff val="15000"/>
                  </a:schemeClr>
                </a:solidFill>
                <a:ea typeface="微软雅黑" pitchFamily="34" charset="-122"/>
              </a:rPr>
              <a:t>', 19, '</a:t>
            </a:r>
            <a:r>
              <a:rPr lang="zh-CN" altLang="en-US" sz="2000" kern="0" dirty="0">
                <a:solidFill>
                  <a:schemeClr val="tx1">
                    <a:lumMod val="85000"/>
                    <a:lumOff val="15000"/>
                  </a:schemeClr>
                </a:solidFill>
                <a:ea typeface="微软雅黑" pitchFamily="34" charset="-122"/>
              </a:rPr>
              <a:t>良好</a:t>
            </a:r>
            <a:r>
              <a:rPr lang="en-US" altLang="zh-CN" sz="2000" kern="0" dirty="0">
                <a:solidFill>
                  <a:schemeClr val="tx1">
                    <a:lumMod val="85000"/>
                    <a:lumOff val="15000"/>
                  </a:schemeClr>
                </a:solidFill>
                <a:ea typeface="微软雅黑" pitchFamily="34" charset="-122"/>
              </a:rPr>
              <a:t>')</a:t>
            </a:r>
          </a:p>
          <a:p>
            <a:pPr defTabSz="914126">
              <a:lnSpc>
                <a:spcPct val="150000"/>
              </a:lnSpc>
              <a:spcBef>
                <a:spcPct val="0"/>
              </a:spcBef>
              <a:defRPr/>
            </a:pPr>
            <a:r>
              <a:rPr lang="en-US" altLang="zh-CN" sz="2000" kern="0" dirty="0">
                <a:solidFill>
                  <a:schemeClr val="tx1">
                    <a:lumMod val="85000"/>
                    <a:lumOff val="15000"/>
                  </a:schemeClr>
                </a:solidFill>
                <a:ea typeface="微软雅黑" pitchFamily="34" charset="-122"/>
              </a:rPr>
              <a:t>10	StudentInfo3('</a:t>
            </a:r>
            <a:r>
              <a:rPr lang="zh-CN" altLang="en-US" sz="2000" kern="0" dirty="0">
                <a:solidFill>
                  <a:schemeClr val="tx1">
                    <a:lumMod val="85000"/>
                    <a:lumOff val="15000"/>
                  </a:schemeClr>
                </a:solidFill>
                <a:ea typeface="微软雅黑" pitchFamily="34" charset="-122"/>
              </a:rPr>
              <a:t>大卫</a:t>
            </a:r>
            <a:r>
              <a:rPr lang="en-US" altLang="zh-CN" sz="2000" kern="0" dirty="0">
                <a:solidFill>
                  <a:schemeClr val="tx1">
                    <a:lumMod val="85000"/>
                    <a:lumOff val="15000"/>
                  </a:schemeClr>
                </a:solidFill>
                <a:ea typeface="微软雅黑" pitchFamily="34" charset="-122"/>
              </a:rPr>
              <a:t>', 19, '</a:t>
            </a:r>
            <a:r>
              <a:rPr lang="zh-CN" altLang="en-US" sz="2000" kern="0" dirty="0">
                <a:solidFill>
                  <a:schemeClr val="tx1">
                    <a:lumMod val="85000"/>
                    <a:lumOff val="15000"/>
                  </a:schemeClr>
                </a:solidFill>
                <a:ea typeface="微软雅黑" pitchFamily="34" charset="-122"/>
              </a:rPr>
              <a:t>良好</a:t>
            </a:r>
            <a:r>
              <a:rPr lang="en-US" altLang="zh-CN" sz="2000" kern="0" dirty="0">
                <a:solidFill>
                  <a:schemeClr val="tx1">
                    <a:lumMod val="85000"/>
                    <a:lumOff val="15000"/>
                  </a:schemeClr>
                </a:solidFill>
                <a:ea typeface="微软雅黑" pitchFamily="34" charset="-122"/>
              </a:rPr>
              <a:t>', country='</a:t>
            </a:r>
            <a:r>
              <a:rPr lang="zh-CN" altLang="en-US" sz="2000" kern="0" dirty="0">
                <a:solidFill>
                  <a:schemeClr val="tx1">
                    <a:lumMod val="85000"/>
                    <a:lumOff val="15000"/>
                  </a:schemeClr>
                </a:solidFill>
                <a:ea typeface="微软雅黑" pitchFamily="34" charset="-122"/>
              </a:rPr>
              <a:t>美国</a:t>
            </a:r>
            <a:r>
              <a:rPr lang="en-US" altLang="zh-CN" sz="2000" kern="0" dirty="0">
                <a:solidFill>
                  <a:schemeClr val="tx1">
                    <a:lumMod val="85000"/>
                    <a:lumOff val="15000"/>
                  </a:schemeClr>
                </a:solidFill>
                <a:ea typeface="微软雅黑" pitchFamily="34" charset="-122"/>
              </a:rPr>
              <a:t>')</a:t>
            </a:r>
          </a:p>
        </p:txBody>
      </p:sp>
      <p:grpSp>
        <p:nvGrpSpPr>
          <p:cNvPr id="6" name="组合 5">
            <a:extLst>
              <a:ext uri="{FF2B5EF4-FFF2-40B4-BE49-F238E27FC236}">
                <a16:creationId xmlns:a16="http://schemas.microsoft.com/office/drawing/2014/main" id="{ADF486BD-9ACB-4D8A-87E6-A72B538161AF}"/>
              </a:ext>
            </a:extLst>
          </p:cNvPr>
          <p:cNvGrpSpPr/>
          <p:nvPr/>
        </p:nvGrpSpPr>
        <p:grpSpPr>
          <a:xfrm>
            <a:off x="932565" y="1303839"/>
            <a:ext cx="877274" cy="877274"/>
            <a:chOff x="1184655" y="3843886"/>
            <a:chExt cx="877274" cy="877274"/>
          </a:xfrm>
        </p:grpSpPr>
        <p:sp>
          <p:nvSpPr>
            <p:cNvPr id="7" name="KSO_Shape">
              <a:extLst>
                <a:ext uri="{FF2B5EF4-FFF2-40B4-BE49-F238E27FC236}">
                  <a16:creationId xmlns:a16="http://schemas.microsoft.com/office/drawing/2014/main" id="{0E1ED3E1-6973-4EBC-B09C-00314083AB98}"/>
                </a:ext>
              </a:extLst>
            </p:cNvPr>
            <p:cNvSpPr/>
            <p:nvPr/>
          </p:nvSpPr>
          <p:spPr>
            <a:xfrm>
              <a:off x="1184655" y="3843886"/>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8" name="KSO_Shape">
              <a:extLst>
                <a:ext uri="{FF2B5EF4-FFF2-40B4-BE49-F238E27FC236}">
                  <a16:creationId xmlns:a16="http://schemas.microsoft.com/office/drawing/2014/main" id="{EB0F058D-5B25-4B1B-817C-EB08DC2B3E09}"/>
                </a:ext>
              </a:extLst>
            </p:cNvPr>
            <p:cNvSpPr>
              <a:spLocks/>
            </p:cNvSpPr>
            <p:nvPr/>
          </p:nvSpPr>
          <p:spPr bwMode="auto">
            <a:xfrm>
              <a:off x="1364011" y="3954003"/>
              <a:ext cx="646190" cy="648477"/>
            </a:xfrm>
            <a:custGeom>
              <a:avLst/>
              <a:gdLst>
                <a:gd name="T0" fmla="*/ 1471281 w 3950"/>
                <a:gd name="T1" fmla="*/ 1585004 h 3962"/>
                <a:gd name="T2" fmla="*/ 1291856 w 3950"/>
                <a:gd name="T3" fmla="*/ 1800397 h 3962"/>
                <a:gd name="T4" fmla="*/ 0 w 3950"/>
                <a:gd name="T5" fmla="*/ 1620903 h 3962"/>
                <a:gd name="T6" fmla="*/ 179425 w 3950"/>
                <a:gd name="T7" fmla="*/ 5453 h 3962"/>
                <a:gd name="T8" fmla="*/ 963441 w 3950"/>
                <a:gd name="T9" fmla="*/ 5453 h 3962"/>
                <a:gd name="T10" fmla="*/ 968438 w 3950"/>
                <a:gd name="T11" fmla="*/ 5453 h 3962"/>
                <a:gd name="T12" fmla="*/ 968892 w 3950"/>
                <a:gd name="T13" fmla="*/ 5907 h 3962"/>
                <a:gd name="T14" fmla="*/ 1471281 w 3950"/>
                <a:gd name="T15" fmla="*/ 543936 h 3962"/>
                <a:gd name="T16" fmla="*/ 1474006 w 3950"/>
                <a:gd name="T17" fmla="*/ 552570 h 3962"/>
                <a:gd name="T18" fmla="*/ 1471281 w 3950"/>
                <a:gd name="T19" fmla="*/ 974723 h 3962"/>
                <a:gd name="T20" fmla="*/ 1794245 w 3950"/>
                <a:gd name="T21" fmla="*/ 1154217 h 3962"/>
                <a:gd name="T22" fmla="*/ 1614821 w 3950"/>
                <a:gd name="T23" fmla="*/ 1585004 h 3962"/>
                <a:gd name="T24" fmla="*/ 968892 w 3950"/>
                <a:gd name="T25" fmla="*/ 364442 h 3962"/>
                <a:gd name="T26" fmla="*/ 1355450 w 3950"/>
                <a:gd name="T27" fmla="*/ 543936 h 3962"/>
                <a:gd name="T28" fmla="*/ 1399965 w 3950"/>
                <a:gd name="T29" fmla="*/ 615734 h 3962"/>
                <a:gd name="T30" fmla="*/ 897123 w 3950"/>
                <a:gd name="T31" fmla="*/ 436240 h 3962"/>
                <a:gd name="T32" fmla="*/ 251194 w 3950"/>
                <a:gd name="T33" fmla="*/ 77251 h 3962"/>
                <a:gd name="T34" fmla="*/ 71770 w 3950"/>
                <a:gd name="T35" fmla="*/ 1549105 h 3962"/>
                <a:gd name="T36" fmla="*/ 1220087 w 3950"/>
                <a:gd name="T37" fmla="*/ 1728599 h 3962"/>
                <a:gd name="T38" fmla="*/ 574158 w 3950"/>
                <a:gd name="T39" fmla="*/ 1585004 h 3962"/>
                <a:gd name="T40" fmla="*/ 394734 w 3950"/>
                <a:gd name="T41" fmla="*/ 1154217 h 3962"/>
                <a:gd name="T42" fmla="*/ 1399965 w 3950"/>
                <a:gd name="T43" fmla="*/ 974723 h 3962"/>
                <a:gd name="T44" fmla="*/ 1254609 w 3950"/>
                <a:gd name="T45" fmla="*/ 1147401 h 3962"/>
                <a:gd name="T46" fmla="*/ 1121517 w 3950"/>
                <a:gd name="T47" fmla="*/ 1246464 h 3962"/>
                <a:gd name="T48" fmla="*/ 987062 w 3950"/>
                <a:gd name="T49" fmla="*/ 1147401 h 3962"/>
                <a:gd name="T50" fmla="*/ 977523 w 3950"/>
                <a:gd name="T51" fmla="*/ 1455950 h 3962"/>
                <a:gd name="T52" fmla="*/ 1120608 w 3950"/>
                <a:gd name="T53" fmla="*/ 1349162 h 3962"/>
                <a:gd name="T54" fmla="*/ 1264148 w 3950"/>
                <a:gd name="T55" fmla="*/ 1455950 h 3962"/>
                <a:gd name="T56" fmla="*/ 1254609 w 3950"/>
                <a:gd name="T57" fmla="*/ 1147401 h 3962"/>
                <a:gd name="T58" fmla="*/ 957536 w 3950"/>
                <a:gd name="T59" fmla="*/ 1147401 h 3962"/>
                <a:gd name="T60" fmla="*/ 712701 w 3950"/>
                <a:gd name="T61" fmla="*/ 1199659 h 3962"/>
                <a:gd name="T62" fmla="*/ 804003 w 3950"/>
                <a:gd name="T63" fmla="*/ 1455950 h 3962"/>
                <a:gd name="T64" fmla="*/ 866688 w 3950"/>
                <a:gd name="T65" fmla="*/ 1199659 h 3962"/>
                <a:gd name="T66" fmla="*/ 1529424 w 3950"/>
                <a:gd name="T67" fmla="*/ 1147401 h 3962"/>
                <a:gd name="T68" fmla="*/ 1284589 w 3950"/>
                <a:gd name="T69" fmla="*/ 1199659 h 3962"/>
                <a:gd name="T70" fmla="*/ 1375891 w 3950"/>
                <a:gd name="T71" fmla="*/ 1455950 h 3962"/>
                <a:gd name="T72" fmla="*/ 1438121 w 3950"/>
                <a:gd name="T73" fmla="*/ 1199659 h 3962"/>
                <a:gd name="T74" fmla="*/ 1529424 w 3950"/>
                <a:gd name="T75" fmla="*/ 1147401 h 3962"/>
                <a:gd name="T76" fmla="*/ 753583 w 3950"/>
                <a:gd name="T77" fmla="*/ 651633 h 3962"/>
                <a:gd name="T78" fmla="*/ 179425 w 3950"/>
                <a:gd name="T79" fmla="*/ 723431 h 3962"/>
                <a:gd name="T80" fmla="*/ 179425 w 3950"/>
                <a:gd name="T81" fmla="*/ 364442 h 3962"/>
                <a:gd name="T82" fmla="*/ 753583 w 3950"/>
                <a:gd name="T83" fmla="*/ 436240 h 3962"/>
                <a:gd name="T84" fmla="*/ 179425 w 3950"/>
                <a:gd name="T85" fmla="*/ 364442 h 3962"/>
                <a:gd name="T86" fmla="*/ 753583 w 3950"/>
                <a:gd name="T87" fmla="*/ 220846 h 3962"/>
                <a:gd name="T88" fmla="*/ 179425 w 3950"/>
                <a:gd name="T89" fmla="*/ 292644 h 3962"/>
                <a:gd name="T90" fmla="*/ 538274 w 3950"/>
                <a:gd name="T91" fmla="*/ 579835 h 3962"/>
                <a:gd name="T92" fmla="*/ 179425 w 3950"/>
                <a:gd name="T93" fmla="*/ 508037 h 3962"/>
                <a:gd name="T94" fmla="*/ 538274 w 3950"/>
                <a:gd name="T95" fmla="*/ 579835 h 3962"/>
                <a:gd name="T96" fmla="*/ 179425 w 3950"/>
                <a:gd name="T97" fmla="*/ 867026 h 3962"/>
                <a:gd name="T98" fmla="*/ 394734 w 3950"/>
                <a:gd name="T99" fmla="*/ 795228 h 39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950" h="3962">
                  <a:moveTo>
                    <a:pt x="3555" y="3488"/>
                  </a:moveTo>
                  <a:cubicBezTo>
                    <a:pt x="3239" y="3488"/>
                    <a:pt x="3239" y="3488"/>
                    <a:pt x="3239" y="3488"/>
                  </a:cubicBezTo>
                  <a:cubicBezTo>
                    <a:pt x="3239" y="3567"/>
                    <a:pt x="3239" y="3567"/>
                    <a:pt x="3239" y="3567"/>
                  </a:cubicBezTo>
                  <a:cubicBezTo>
                    <a:pt x="3239" y="3785"/>
                    <a:pt x="3063" y="3962"/>
                    <a:pt x="2844" y="3962"/>
                  </a:cubicBezTo>
                  <a:cubicBezTo>
                    <a:pt x="395" y="3962"/>
                    <a:pt x="395" y="3962"/>
                    <a:pt x="395" y="3962"/>
                  </a:cubicBezTo>
                  <a:cubicBezTo>
                    <a:pt x="177" y="3962"/>
                    <a:pt x="0" y="3785"/>
                    <a:pt x="0" y="3567"/>
                  </a:cubicBezTo>
                  <a:cubicBezTo>
                    <a:pt x="0" y="407"/>
                    <a:pt x="0" y="407"/>
                    <a:pt x="0" y="407"/>
                  </a:cubicBezTo>
                  <a:cubicBezTo>
                    <a:pt x="0" y="189"/>
                    <a:pt x="177" y="12"/>
                    <a:pt x="395" y="12"/>
                  </a:cubicBezTo>
                  <a:cubicBezTo>
                    <a:pt x="1975" y="12"/>
                    <a:pt x="1975" y="12"/>
                    <a:pt x="1975" y="12"/>
                  </a:cubicBezTo>
                  <a:cubicBezTo>
                    <a:pt x="2121" y="12"/>
                    <a:pt x="2121" y="12"/>
                    <a:pt x="2121" y="12"/>
                  </a:cubicBezTo>
                  <a:cubicBezTo>
                    <a:pt x="2121" y="0"/>
                    <a:pt x="2121" y="0"/>
                    <a:pt x="2121" y="0"/>
                  </a:cubicBezTo>
                  <a:cubicBezTo>
                    <a:pt x="2132" y="12"/>
                    <a:pt x="2132" y="12"/>
                    <a:pt x="2132" y="12"/>
                  </a:cubicBezTo>
                  <a:cubicBezTo>
                    <a:pt x="2133" y="12"/>
                    <a:pt x="2133" y="12"/>
                    <a:pt x="2133" y="12"/>
                  </a:cubicBezTo>
                  <a:cubicBezTo>
                    <a:pt x="2133" y="13"/>
                    <a:pt x="2133" y="13"/>
                    <a:pt x="2133" y="13"/>
                  </a:cubicBezTo>
                  <a:cubicBezTo>
                    <a:pt x="3227" y="1197"/>
                    <a:pt x="3227" y="1197"/>
                    <a:pt x="3227" y="1197"/>
                  </a:cubicBezTo>
                  <a:cubicBezTo>
                    <a:pt x="3239" y="1197"/>
                    <a:pt x="3239" y="1197"/>
                    <a:pt x="3239" y="1197"/>
                  </a:cubicBezTo>
                  <a:cubicBezTo>
                    <a:pt x="3239" y="1210"/>
                    <a:pt x="3239" y="1210"/>
                    <a:pt x="3239" y="1210"/>
                  </a:cubicBezTo>
                  <a:cubicBezTo>
                    <a:pt x="3245" y="1216"/>
                    <a:pt x="3245" y="1216"/>
                    <a:pt x="3245" y="1216"/>
                  </a:cubicBezTo>
                  <a:cubicBezTo>
                    <a:pt x="3239" y="1216"/>
                    <a:pt x="3239" y="1216"/>
                    <a:pt x="3239" y="1216"/>
                  </a:cubicBezTo>
                  <a:cubicBezTo>
                    <a:pt x="3239" y="2145"/>
                    <a:pt x="3239" y="2145"/>
                    <a:pt x="3239" y="2145"/>
                  </a:cubicBezTo>
                  <a:cubicBezTo>
                    <a:pt x="3555" y="2145"/>
                    <a:pt x="3555" y="2145"/>
                    <a:pt x="3555" y="2145"/>
                  </a:cubicBezTo>
                  <a:cubicBezTo>
                    <a:pt x="3774" y="2145"/>
                    <a:pt x="3950" y="2322"/>
                    <a:pt x="3950" y="2540"/>
                  </a:cubicBezTo>
                  <a:cubicBezTo>
                    <a:pt x="3950" y="3093"/>
                    <a:pt x="3950" y="3093"/>
                    <a:pt x="3950" y="3093"/>
                  </a:cubicBezTo>
                  <a:cubicBezTo>
                    <a:pt x="3950" y="3311"/>
                    <a:pt x="3774" y="3488"/>
                    <a:pt x="3555" y="3488"/>
                  </a:cubicBezTo>
                  <a:close/>
                  <a:moveTo>
                    <a:pt x="2133" y="296"/>
                  </a:moveTo>
                  <a:cubicBezTo>
                    <a:pt x="2133" y="802"/>
                    <a:pt x="2133" y="802"/>
                    <a:pt x="2133" y="802"/>
                  </a:cubicBezTo>
                  <a:cubicBezTo>
                    <a:pt x="2133" y="1020"/>
                    <a:pt x="2310" y="1197"/>
                    <a:pt x="2528" y="1197"/>
                  </a:cubicBezTo>
                  <a:cubicBezTo>
                    <a:pt x="2984" y="1197"/>
                    <a:pt x="2984" y="1197"/>
                    <a:pt x="2984" y="1197"/>
                  </a:cubicBezTo>
                  <a:lnTo>
                    <a:pt x="2133" y="296"/>
                  </a:lnTo>
                  <a:close/>
                  <a:moveTo>
                    <a:pt x="3082" y="1355"/>
                  </a:moveTo>
                  <a:cubicBezTo>
                    <a:pt x="2371" y="1355"/>
                    <a:pt x="2371" y="1355"/>
                    <a:pt x="2371" y="1355"/>
                  </a:cubicBezTo>
                  <a:cubicBezTo>
                    <a:pt x="2152" y="1355"/>
                    <a:pt x="1975" y="1178"/>
                    <a:pt x="1975" y="960"/>
                  </a:cubicBezTo>
                  <a:cubicBezTo>
                    <a:pt x="1975" y="170"/>
                    <a:pt x="1975" y="170"/>
                    <a:pt x="1975" y="170"/>
                  </a:cubicBezTo>
                  <a:cubicBezTo>
                    <a:pt x="553" y="170"/>
                    <a:pt x="553" y="170"/>
                    <a:pt x="553" y="170"/>
                  </a:cubicBezTo>
                  <a:cubicBezTo>
                    <a:pt x="335" y="170"/>
                    <a:pt x="158" y="347"/>
                    <a:pt x="158" y="565"/>
                  </a:cubicBezTo>
                  <a:cubicBezTo>
                    <a:pt x="158" y="3409"/>
                    <a:pt x="158" y="3409"/>
                    <a:pt x="158" y="3409"/>
                  </a:cubicBezTo>
                  <a:cubicBezTo>
                    <a:pt x="158" y="3627"/>
                    <a:pt x="335" y="3804"/>
                    <a:pt x="553" y="3804"/>
                  </a:cubicBezTo>
                  <a:cubicBezTo>
                    <a:pt x="2686" y="3804"/>
                    <a:pt x="2686" y="3804"/>
                    <a:pt x="2686" y="3804"/>
                  </a:cubicBezTo>
                  <a:cubicBezTo>
                    <a:pt x="2877" y="3804"/>
                    <a:pt x="3037" y="3668"/>
                    <a:pt x="3073" y="3488"/>
                  </a:cubicBezTo>
                  <a:cubicBezTo>
                    <a:pt x="1264" y="3488"/>
                    <a:pt x="1264" y="3488"/>
                    <a:pt x="1264" y="3488"/>
                  </a:cubicBezTo>
                  <a:cubicBezTo>
                    <a:pt x="1046" y="3488"/>
                    <a:pt x="869" y="3311"/>
                    <a:pt x="869" y="3093"/>
                  </a:cubicBezTo>
                  <a:cubicBezTo>
                    <a:pt x="869" y="2540"/>
                    <a:pt x="869" y="2540"/>
                    <a:pt x="869" y="2540"/>
                  </a:cubicBezTo>
                  <a:cubicBezTo>
                    <a:pt x="869" y="2322"/>
                    <a:pt x="1046" y="2145"/>
                    <a:pt x="1264" y="2145"/>
                  </a:cubicBezTo>
                  <a:cubicBezTo>
                    <a:pt x="3082" y="2145"/>
                    <a:pt x="3082" y="2145"/>
                    <a:pt x="3082" y="2145"/>
                  </a:cubicBezTo>
                  <a:lnTo>
                    <a:pt x="3082" y="1355"/>
                  </a:lnTo>
                  <a:close/>
                  <a:moveTo>
                    <a:pt x="2762" y="2525"/>
                  </a:moveTo>
                  <a:cubicBezTo>
                    <a:pt x="2603" y="2525"/>
                    <a:pt x="2603" y="2525"/>
                    <a:pt x="2603" y="2525"/>
                  </a:cubicBezTo>
                  <a:cubicBezTo>
                    <a:pt x="2469" y="2743"/>
                    <a:pt x="2469" y="2743"/>
                    <a:pt x="2469" y="2743"/>
                  </a:cubicBezTo>
                  <a:cubicBezTo>
                    <a:pt x="2333" y="2525"/>
                    <a:pt x="2333" y="2525"/>
                    <a:pt x="2333" y="2525"/>
                  </a:cubicBezTo>
                  <a:cubicBezTo>
                    <a:pt x="2173" y="2525"/>
                    <a:pt x="2173" y="2525"/>
                    <a:pt x="2173" y="2525"/>
                  </a:cubicBezTo>
                  <a:cubicBezTo>
                    <a:pt x="2383" y="2850"/>
                    <a:pt x="2383" y="2850"/>
                    <a:pt x="2383" y="2850"/>
                  </a:cubicBezTo>
                  <a:cubicBezTo>
                    <a:pt x="2152" y="3204"/>
                    <a:pt x="2152" y="3204"/>
                    <a:pt x="2152" y="3204"/>
                  </a:cubicBezTo>
                  <a:cubicBezTo>
                    <a:pt x="2316" y="3204"/>
                    <a:pt x="2316" y="3204"/>
                    <a:pt x="2316" y="3204"/>
                  </a:cubicBezTo>
                  <a:cubicBezTo>
                    <a:pt x="2467" y="2969"/>
                    <a:pt x="2467" y="2969"/>
                    <a:pt x="2467" y="2969"/>
                  </a:cubicBezTo>
                  <a:cubicBezTo>
                    <a:pt x="2617" y="3204"/>
                    <a:pt x="2617" y="3204"/>
                    <a:pt x="2617" y="3204"/>
                  </a:cubicBezTo>
                  <a:cubicBezTo>
                    <a:pt x="2783" y="3204"/>
                    <a:pt x="2783" y="3204"/>
                    <a:pt x="2783" y="3204"/>
                  </a:cubicBezTo>
                  <a:cubicBezTo>
                    <a:pt x="2551" y="2855"/>
                    <a:pt x="2551" y="2855"/>
                    <a:pt x="2551" y="2855"/>
                  </a:cubicBezTo>
                  <a:lnTo>
                    <a:pt x="2762" y="2525"/>
                  </a:lnTo>
                  <a:close/>
                  <a:moveTo>
                    <a:pt x="2108" y="2640"/>
                  </a:moveTo>
                  <a:cubicBezTo>
                    <a:pt x="2108" y="2525"/>
                    <a:pt x="2108" y="2525"/>
                    <a:pt x="2108" y="2525"/>
                  </a:cubicBezTo>
                  <a:cubicBezTo>
                    <a:pt x="1569" y="2525"/>
                    <a:pt x="1569" y="2525"/>
                    <a:pt x="1569" y="2525"/>
                  </a:cubicBezTo>
                  <a:cubicBezTo>
                    <a:pt x="1569" y="2640"/>
                    <a:pt x="1569" y="2640"/>
                    <a:pt x="1569" y="2640"/>
                  </a:cubicBezTo>
                  <a:cubicBezTo>
                    <a:pt x="1770" y="2640"/>
                    <a:pt x="1770" y="2640"/>
                    <a:pt x="1770" y="2640"/>
                  </a:cubicBezTo>
                  <a:cubicBezTo>
                    <a:pt x="1770" y="3204"/>
                    <a:pt x="1770" y="3204"/>
                    <a:pt x="1770" y="3204"/>
                  </a:cubicBezTo>
                  <a:cubicBezTo>
                    <a:pt x="1908" y="3204"/>
                    <a:pt x="1908" y="3204"/>
                    <a:pt x="1908" y="3204"/>
                  </a:cubicBezTo>
                  <a:cubicBezTo>
                    <a:pt x="1908" y="2640"/>
                    <a:pt x="1908" y="2640"/>
                    <a:pt x="1908" y="2640"/>
                  </a:cubicBezTo>
                  <a:lnTo>
                    <a:pt x="2108" y="2640"/>
                  </a:lnTo>
                  <a:close/>
                  <a:moveTo>
                    <a:pt x="3367" y="2525"/>
                  </a:moveTo>
                  <a:cubicBezTo>
                    <a:pt x="2828" y="2525"/>
                    <a:pt x="2828" y="2525"/>
                    <a:pt x="2828" y="2525"/>
                  </a:cubicBezTo>
                  <a:cubicBezTo>
                    <a:pt x="2828" y="2640"/>
                    <a:pt x="2828" y="2640"/>
                    <a:pt x="2828" y="2640"/>
                  </a:cubicBezTo>
                  <a:cubicBezTo>
                    <a:pt x="3029" y="2640"/>
                    <a:pt x="3029" y="2640"/>
                    <a:pt x="3029" y="2640"/>
                  </a:cubicBezTo>
                  <a:cubicBezTo>
                    <a:pt x="3029" y="3204"/>
                    <a:pt x="3029" y="3204"/>
                    <a:pt x="3029" y="3204"/>
                  </a:cubicBezTo>
                  <a:cubicBezTo>
                    <a:pt x="3166" y="3204"/>
                    <a:pt x="3166" y="3204"/>
                    <a:pt x="3166" y="3204"/>
                  </a:cubicBezTo>
                  <a:cubicBezTo>
                    <a:pt x="3166" y="2640"/>
                    <a:pt x="3166" y="2640"/>
                    <a:pt x="3166" y="2640"/>
                  </a:cubicBezTo>
                  <a:cubicBezTo>
                    <a:pt x="3367" y="2640"/>
                    <a:pt x="3367" y="2640"/>
                    <a:pt x="3367" y="2640"/>
                  </a:cubicBezTo>
                  <a:lnTo>
                    <a:pt x="3367" y="2525"/>
                  </a:lnTo>
                  <a:close/>
                  <a:moveTo>
                    <a:pt x="395" y="1434"/>
                  </a:moveTo>
                  <a:cubicBezTo>
                    <a:pt x="1659" y="1434"/>
                    <a:pt x="1659" y="1434"/>
                    <a:pt x="1659" y="1434"/>
                  </a:cubicBezTo>
                  <a:cubicBezTo>
                    <a:pt x="1659" y="1592"/>
                    <a:pt x="1659" y="1592"/>
                    <a:pt x="1659" y="1592"/>
                  </a:cubicBezTo>
                  <a:cubicBezTo>
                    <a:pt x="395" y="1592"/>
                    <a:pt x="395" y="1592"/>
                    <a:pt x="395" y="1592"/>
                  </a:cubicBezTo>
                  <a:lnTo>
                    <a:pt x="395" y="1434"/>
                  </a:lnTo>
                  <a:close/>
                  <a:moveTo>
                    <a:pt x="395" y="802"/>
                  </a:moveTo>
                  <a:cubicBezTo>
                    <a:pt x="1659" y="802"/>
                    <a:pt x="1659" y="802"/>
                    <a:pt x="1659" y="802"/>
                  </a:cubicBezTo>
                  <a:cubicBezTo>
                    <a:pt x="1659" y="960"/>
                    <a:pt x="1659" y="960"/>
                    <a:pt x="1659" y="960"/>
                  </a:cubicBezTo>
                  <a:cubicBezTo>
                    <a:pt x="395" y="960"/>
                    <a:pt x="395" y="960"/>
                    <a:pt x="395" y="960"/>
                  </a:cubicBezTo>
                  <a:lnTo>
                    <a:pt x="395" y="802"/>
                  </a:lnTo>
                  <a:close/>
                  <a:moveTo>
                    <a:pt x="395" y="486"/>
                  </a:moveTo>
                  <a:cubicBezTo>
                    <a:pt x="1659" y="486"/>
                    <a:pt x="1659" y="486"/>
                    <a:pt x="1659" y="486"/>
                  </a:cubicBezTo>
                  <a:cubicBezTo>
                    <a:pt x="1659" y="644"/>
                    <a:pt x="1659" y="644"/>
                    <a:pt x="1659" y="644"/>
                  </a:cubicBezTo>
                  <a:cubicBezTo>
                    <a:pt x="395" y="644"/>
                    <a:pt x="395" y="644"/>
                    <a:pt x="395" y="644"/>
                  </a:cubicBezTo>
                  <a:lnTo>
                    <a:pt x="395" y="486"/>
                  </a:lnTo>
                  <a:close/>
                  <a:moveTo>
                    <a:pt x="1185" y="1276"/>
                  </a:moveTo>
                  <a:cubicBezTo>
                    <a:pt x="395" y="1276"/>
                    <a:pt x="395" y="1276"/>
                    <a:pt x="395" y="1276"/>
                  </a:cubicBezTo>
                  <a:cubicBezTo>
                    <a:pt x="395" y="1118"/>
                    <a:pt x="395" y="1118"/>
                    <a:pt x="395" y="1118"/>
                  </a:cubicBezTo>
                  <a:cubicBezTo>
                    <a:pt x="1185" y="1118"/>
                    <a:pt x="1185" y="1118"/>
                    <a:pt x="1185" y="1118"/>
                  </a:cubicBezTo>
                  <a:lnTo>
                    <a:pt x="1185" y="1276"/>
                  </a:lnTo>
                  <a:close/>
                  <a:moveTo>
                    <a:pt x="869" y="1908"/>
                  </a:moveTo>
                  <a:cubicBezTo>
                    <a:pt x="395" y="1908"/>
                    <a:pt x="395" y="1908"/>
                    <a:pt x="395" y="1908"/>
                  </a:cubicBezTo>
                  <a:cubicBezTo>
                    <a:pt x="395" y="1750"/>
                    <a:pt x="395" y="1750"/>
                    <a:pt x="395" y="1750"/>
                  </a:cubicBezTo>
                  <a:cubicBezTo>
                    <a:pt x="869" y="1750"/>
                    <a:pt x="869" y="1750"/>
                    <a:pt x="869" y="1750"/>
                  </a:cubicBezTo>
                  <a:lnTo>
                    <a:pt x="869" y="1908"/>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sp>
        <p:nvSpPr>
          <p:cNvPr id="9" name="KSO_Shape">
            <a:extLst>
              <a:ext uri="{FF2B5EF4-FFF2-40B4-BE49-F238E27FC236}">
                <a16:creationId xmlns:a16="http://schemas.microsoft.com/office/drawing/2014/main" id="{7261AA7F-1640-4D5D-B858-2F5246625020}"/>
              </a:ext>
            </a:extLst>
          </p:cNvPr>
          <p:cNvSpPr/>
          <p:nvPr/>
        </p:nvSpPr>
        <p:spPr>
          <a:xfrm>
            <a:off x="1809839" y="1884760"/>
            <a:ext cx="8732432" cy="4782738"/>
          </a:xfrm>
          <a:prstGeom prst="roundRect">
            <a:avLst>
              <a:gd name="adj" fmla="val 731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0" name="矩形 9">
            <a:extLst>
              <a:ext uri="{FF2B5EF4-FFF2-40B4-BE49-F238E27FC236}">
                <a16:creationId xmlns:a16="http://schemas.microsoft.com/office/drawing/2014/main" id="{07BCBE4C-1773-48A3-9CA1-CE0DCAA39008}"/>
              </a:ext>
            </a:extLst>
          </p:cNvPr>
          <p:cNvSpPr/>
          <p:nvPr/>
        </p:nvSpPr>
        <p:spPr>
          <a:xfrm>
            <a:off x="1989195" y="1269129"/>
            <a:ext cx="4801314"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例：两种不定长参数使用方法示例</a:t>
            </a:r>
          </a:p>
        </p:txBody>
      </p:sp>
      <p:cxnSp>
        <p:nvCxnSpPr>
          <p:cNvPr id="11" name="直接连接符 10">
            <a:extLst>
              <a:ext uri="{FF2B5EF4-FFF2-40B4-BE49-F238E27FC236}">
                <a16:creationId xmlns:a16="http://schemas.microsoft.com/office/drawing/2014/main" id="{4B574C12-F7DC-418F-A90D-2D5C2BE75324}"/>
              </a:ext>
            </a:extLst>
          </p:cNvPr>
          <p:cNvCxnSpPr>
            <a:cxnSpLocks/>
          </p:cNvCxnSpPr>
          <p:nvPr/>
        </p:nvCxnSpPr>
        <p:spPr>
          <a:xfrm>
            <a:off x="1902220" y="1770930"/>
            <a:ext cx="495578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06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ppt_y</p:attrName>
                                        </p:attrNameLst>
                                      </p:cBhvr>
                                      <p:tavLst>
                                        <p:tav tm="0">
                                          <p:val>
                                            <p:strVal val="#ppt_y+#ppt_h*1.125000"/>
                                          </p:val>
                                        </p:tav>
                                        <p:tav tm="100000">
                                          <p:val>
                                            <p:strVal val="#ppt_y"/>
                                          </p:val>
                                        </p:tav>
                                      </p:tavLst>
                                    </p:anim>
                                    <p:animEffect transition="in" filter="wipe(up)">
                                      <p:cBhvr>
                                        <p:cTn id="26" dur="500"/>
                                        <p:tgtEl>
                                          <p:spTgt spid="10"/>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p:tgtEl>
                                          <p:spTgt spid="5"/>
                                        </p:tgtEl>
                                        <p:attrNameLst>
                                          <p:attrName>ppt_y</p:attrName>
                                        </p:attrNameLst>
                                      </p:cBhvr>
                                      <p:tavLst>
                                        <p:tav tm="0">
                                          <p:val>
                                            <p:strVal val="#ppt_y-#ppt_h*1.125000"/>
                                          </p:val>
                                        </p:tav>
                                        <p:tav tm="100000">
                                          <p:val>
                                            <p:strVal val="#ppt_y"/>
                                          </p:val>
                                        </p:tav>
                                      </p:tavLst>
                                    </p:anim>
                                    <p:animEffect transition="in" filter="wipe(down)">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animBg="1"/>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语法格式</a:t>
            </a:r>
          </a:p>
        </p:txBody>
      </p:sp>
      <p:grpSp>
        <p:nvGrpSpPr>
          <p:cNvPr id="6" name="组合 5">
            <a:extLst>
              <a:ext uri="{FF2B5EF4-FFF2-40B4-BE49-F238E27FC236}">
                <a16:creationId xmlns:a16="http://schemas.microsoft.com/office/drawing/2014/main" id="{ADF486BD-9ACB-4D8A-87E6-A72B538161AF}"/>
              </a:ext>
            </a:extLst>
          </p:cNvPr>
          <p:cNvGrpSpPr/>
          <p:nvPr/>
        </p:nvGrpSpPr>
        <p:grpSpPr>
          <a:xfrm>
            <a:off x="932565" y="1303839"/>
            <a:ext cx="877274" cy="877274"/>
            <a:chOff x="1184655" y="3843886"/>
            <a:chExt cx="877274" cy="877274"/>
          </a:xfrm>
        </p:grpSpPr>
        <p:sp>
          <p:nvSpPr>
            <p:cNvPr id="7" name="KSO_Shape">
              <a:extLst>
                <a:ext uri="{FF2B5EF4-FFF2-40B4-BE49-F238E27FC236}">
                  <a16:creationId xmlns:a16="http://schemas.microsoft.com/office/drawing/2014/main" id="{0E1ED3E1-6973-4EBC-B09C-00314083AB98}"/>
                </a:ext>
              </a:extLst>
            </p:cNvPr>
            <p:cNvSpPr/>
            <p:nvPr/>
          </p:nvSpPr>
          <p:spPr>
            <a:xfrm>
              <a:off x="1184655" y="3843886"/>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8" name="KSO_Shape">
              <a:extLst>
                <a:ext uri="{FF2B5EF4-FFF2-40B4-BE49-F238E27FC236}">
                  <a16:creationId xmlns:a16="http://schemas.microsoft.com/office/drawing/2014/main" id="{EB0F058D-5B25-4B1B-817C-EB08DC2B3E09}"/>
                </a:ext>
              </a:extLst>
            </p:cNvPr>
            <p:cNvSpPr>
              <a:spLocks/>
            </p:cNvSpPr>
            <p:nvPr/>
          </p:nvSpPr>
          <p:spPr bwMode="auto">
            <a:xfrm>
              <a:off x="1364011" y="3954003"/>
              <a:ext cx="646190" cy="648477"/>
            </a:xfrm>
            <a:custGeom>
              <a:avLst/>
              <a:gdLst>
                <a:gd name="T0" fmla="*/ 1471281 w 3950"/>
                <a:gd name="T1" fmla="*/ 1585004 h 3962"/>
                <a:gd name="T2" fmla="*/ 1291856 w 3950"/>
                <a:gd name="T3" fmla="*/ 1800397 h 3962"/>
                <a:gd name="T4" fmla="*/ 0 w 3950"/>
                <a:gd name="T5" fmla="*/ 1620903 h 3962"/>
                <a:gd name="T6" fmla="*/ 179425 w 3950"/>
                <a:gd name="T7" fmla="*/ 5453 h 3962"/>
                <a:gd name="T8" fmla="*/ 963441 w 3950"/>
                <a:gd name="T9" fmla="*/ 5453 h 3962"/>
                <a:gd name="T10" fmla="*/ 968438 w 3950"/>
                <a:gd name="T11" fmla="*/ 5453 h 3962"/>
                <a:gd name="T12" fmla="*/ 968892 w 3950"/>
                <a:gd name="T13" fmla="*/ 5907 h 3962"/>
                <a:gd name="T14" fmla="*/ 1471281 w 3950"/>
                <a:gd name="T15" fmla="*/ 543936 h 3962"/>
                <a:gd name="T16" fmla="*/ 1474006 w 3950"/>
                <a:gd name="T17" fmla="*/ 552570 h 3962"/>
                <a:gd name="T18" fmla="*/ 1471281 w 3950"/>
                <a:gd name="T19" fmla="*/ 974723 h 3962"/>
                <a:gd name="T20" fmla="*/ 1794245 w 3950"/>
                <a:gd name="T21" fmla="*/ 1154217 h 3962"/>
                <a:gd name="T22" fmla="*/ 1614821 w 3950"/>
                <a:gd name="T23" fmla="*/ 1585004 h 3962"/>
                <a:gd name="T24" fmla="*/ 968892 w 3950"/>
                <a:gd name="T25" fmla="*/ 364442 h 3962"/>
                <a:gd name="T26" fmla="*/ 1355450 w 3950"/>
                <a:gd name="T27" fmla="*/ 543936 h 3962"/>
                <a:gd name="T28" fmla="*/ 1399965 w 3950"/>
                <a:gd name="T29" fmla="*/ 615734 h 3962"/>
                <a:gd name="T30" fmla="*/ 897123 w 3950"/>
                <a:gd name="T31" fmla="*/ 436240 h 3962"/>
                <a:gd name="T32" fmla="*/ 251194 w 3950"/>
                <a:gd name="T33" fmla="*/ 77251 h 3962"/>
                <a:gd name="T34" fmla="*/ 71770 w 3950"/>
                <a:gd name="T35" fmla="*/ 1549105 h 3962"/>
                <a:gd name="T36" fmla="*/ 1220087 w 3950"/>
                <a:gd name="T37" fmla="*/ 1728599 h 3962"/>
                <a:gd name="T38" fmla="*/ 574158 w 3950"/>
                <a:gd name="T39" fmla="*/ 1585004 h 3962"/>
                <a:gd name="T40" fmla="*/ 394734 w 3950"/>
                <a:gd name="T41" fmla="*/ 1154217 h 3962"/>
                <a:gd name="T42" fmla="*/ 1399965 w 3950"/>
                <a:gd name="T43" fmla="*/ 974723 h 3962"/>
                <a:gd name="T44" fmla="*/ 1254609 w 3950"/>
                <a:gd name="T45" fmla="*/ 1147401 h 3962"/>
                <a:gd name="T46" fmla="*/ 1121517 w 3950"/>
                <a:gd name="T47" fmla="*/ 1246464 h 3962"/>
                <a:gd name="T48" fmla="*/ 987062 w 3950"/>
                <a:gd name="T49" fmla="*/ 1147401 h 3962"/>
                <a:gd name="T50" fmla="*/ 977523 w 3950"/>
                <a:gd name="T51" fmla="*/ 1455950 h 3962"/>
                <a:gd name="T52" fmla="*/ 1120608 w 3950"/>
                <a:gd name="T53" fmla="*/ 1349162 h 3962"/>
                <a:gd name="T54" fmla="*/ 1264148 w 3950"/>
                <a:gd name="T55" fmla="*/ 1455950 h 3962"/>
                <a:gd name="T56" fmla="*/ 1254609 w 3950"/>
                <a:gd name="T57" fmla="*/ 1147401 h 3962"/>
                <a:gd name="T58" fmla="*/ 957536 w 3950"/>
                <a:gd name="T59" fmla="*/ 1147401 h 3962"/>
                <a:gd name="T60" fmla="*/ 712701 w 3950"/>
                <a:gd name="T61" fmla="*/ 1199659 h 3962"/>
                <a:gd name="T62" fmla="*/ 804003 w 3950"/>
                <a:gd name="T63" fmla="*/ 1455950 h 3962"/>
                <a:gd name="T64" fmla="*/ 866688 w 3950"/>
                <a:gd name="T65" fmla="*/ 1199659 h 3962"/>
                <a:gd name="T66" fmla="*/ 1529424 w 3950"/>
                <a:gd name="T67" fmla="*/ 1147401 h 3962"/>
                <a:gd name="T68" fmla="*/ 1284589 w 3950"/>
                <a:gd name="T69" fmla="*/ 1199659 h 3962"/>
                <a:gd name="T70" fmla="*/ 1375891 w 3950"/>
                <a:gd name="T71" fmla="*/ 1455950 h 3962"/>
                <a:gd name="T72" fmla="*/ 1438121 w 3950"/>
                <a:gd name="T73" fmla="*/ 1199659 h 3962"/>
                <a:gd name="T74" fmla="*/ 1529424 w 3950"/>
                <a:gd name="T75" fmla="*/ 1147401 h 3962"/>
                <a:gd name="T76" fmla="*/ 753583 w 3950"/>
                <a:gd name="T77" fmla="*/ 651633 h 3962"/>
                <a:gd name="T78" fmla="*/ 179425 w 3950"/>
                <a:gd name="T79" fmla="*/ 723431 h 3962"/>
                <a:gd name="T80" fmla="*/ 179425 w 3950"/>
                <a:gd name="T81" fmla="*/ 364442 h 3962"/>
                <a:gd name="T82" fmla="*/ 753583 w 3950"/>
                <a:gd name="T83" fmla="*/ 436240 h 3962"/>
                <a:gd name="T84" fmla="*/ 179425 w 3950"/>
                <a:gd name="T85" fmla="*/ 364442 h 3962"/>
                <a:gd name="T86" fmla="*/ 753583 w 3950"/>
                <a:gd name="T87" fmla="*/ 220846 h 3962"/>
                <a:gd name="T88" fmla="*/ 179425 w 3950"/>
                <a:gd name="T89" fmla="*/ 292644 h 3962"/>
                <a:gd name="T90" fmla="*/ 538274 w 3950"/>
                <a:gd name="T91" fmla="*/ 579835 h 3962"/>
                <a:gd name="T92" fmla="*/ 179425 w 3950"/>
                <a:gd name="T93" fmla="*/ 508037 h 3962"/>
                <a:gd name="T94" fmla="*/ 538274 w 3950"/>
                <a:gd name="T95" fmla="*/ 579835 h 3962"/>
                <a:gd name="T96" fmla="*/ 179425 w 3950"/>
                <a:gd name="T97" fmla="*/ 867026 h 3962"/>
                <a:gd name="T98" fmla="*/ 394734 w 3950"/>
                <a:gd name="T99" fmla="*/ 795228 h 39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950" h="3962">
                  <a:moveTo>
                    <a:pt x="3555" y="3488"/>
                  </a:moveTo>
                  <a:cubicBezTo>
                    <a:pt x="3239" y="3488"/>
                    <a:pt x="3239" y="3488"/>
                    <a:pt x="3239" y="3488"/>
                  </a:cubicBezTo>
                  <a:cubicBezTo>
                    <a:pt x="3239" y="3567"/>
                    <a:pt x="3239" y="3567"/>
                    <a:pt x="3239" y="3567"/>
                  </a:cubicBezTo>
                  <a:cubicBezTo>
                    <a:pt x="3239" y="3785"/>
                    <a:pt x="3063" y="3962"/>
                    <a:pt x="2844" y="3962"/>
                  </a:cubicBezTo>
                  <a:cubicBezTo>
                    <a:pt x="395" y="3962"/>
                    <a:pt x="395" y="3962"/>
                    <a:pt x="395" y="3962"/>
                  </a:cubicBezTo>
                  <a:cubicBezTo>
                    <a:pt x="177" y="3962"/>
                    <a:pt x="0" y="3785"/>
                    <a:pt x="0" y="3567"/>
                  </a:cubicBezTo>
                  <a:cubicBezTo>
                    <a:pt x="0" y="407"/>
                    <a:pt x="0" y="407"/>
                    <a:pt x="0" y="407"/>
                  </a:cubicBezTo>
                  <a:cubicBezTo>
                    <a:pt x="0" y="189"/>
                    <a:pt x="177" y="12"/>
                    <a:pt x="395" y="12"/>
                  </a:cubicBezTo>
                  <a:cubicBezTo>
                    <a:pt x="1975" y="12"/>
                    <a:pt x="1975" y="12"/>
                    <a:pt x="1975" y="12"/>
                  </a:cubicBezTo>
                  <a:cubicBezTo>
                    <a:pt x="2121" y="12"/>
                    <a:pt x="2121" y="12"/>
                    <a:pt x="2121" y="12"/>
                  </a:cubicBezTo>
                  <a:cubicBezTo>
                    <a:pt x="2121" y="0"/>
                    <a:pt x="2121" y="0"/>
                    <a:pt x="2121" y="0"/>
                  </a:cubicBezTo>
                  <a:cubicBezTo>
                    <a:pt x="2132" y="12"/>
                    <a:pt x="2132" y="12"/>
                    <a:pt x="2132" y="12"/>
                  </a:cubicBezTo>
                  <a:cubicBezTo>
                    <a:pt x="2133" y="12"/>
                    <a:pt x="2133" y="12"/>
                    <a:pt x="2133" y="12"/>
                  </a:cubicBezTo>
                  <a:cubicBezTo>
                    <a:pt x="2133" y="13"/>
                    <a:pt x="2133" y="13"/>
                    <a:pt x="2133" y="13"/>
                  </a:cubicBezTo>
                  <a:cubicBezTo>
                    <a:pt x="3227" y="1197"/>
                    <a:pt x="3227" y="1197"/>
                    <a:pt x="3227" y="1197"/>
                  </a:cubicBezTo>
                  <a:cubicBezTo>
                    <a:pt x="3239" y="1197"/>
                    <a:pt x="3239" y="1197"/>
                    <a:pt x="3239" y="1197"/>
                  </a:cubicBezTo>
                  <a:cubicBezTo>
                    <a:pt x="3239" y="1210"/>
                    <a:pt x="3239" y="1210"/>
                    <a:pt x="3239" y="1210"/>
                  </a:cubicBezTo>
                  <a:cubicBezTo>
                    <a:pt x="3245" y="1216"/>
                    <a:pt x="3245" y="1216"/>
                    <a:pt x="3245" y="1216"/>
                  </a:cubicBezTo>
                  <a:cubicBezTo>
                    <a:pt x="3239" y="1216"/>
                    <a:pt x="3239" y="1216"/>
                    <a:pt x="3239" y="1216"/>
                  </a:cubicBezTo>
                  <a:cubicBezTo>
                    <a:pt x="3239" y="2145"/>
                    <a:pt x="3239" y="2145"/>
                    <a:pt x="3239" y="2145"/>
                  </a:cubicBezTo>
                  <a:cubicBezTo>
                    <a:pt x="3555" y="2145"/>
                    <a:pt x="3555" y="2145"/>
                    <a:pt x="3555" y="2145"/>
                  </a:cubicBezTo>
                  <a:cubicBezTo>
                    <a:pt x="3774" y="2145"/>
                    <a:pt x="3950" y="2322"/>
                    <a:pt x="3950" y="2540"/>
                  </a:cubicBezTo>
                  <a:cubicBezTo>
                    <a:pt x="3950" y="3093"/>
                    <a:pt x="3950" y="3093"/>
                    <a:pt x="3950" y="3093"/>
                  </a:cubicBezTo>
                  <a:cubicBezTo>
                    <a:pt x="3950" y="3311"/>
                    <a:pt x="3774" y="3488"/>
                    <a:pt x="3555" y="3488"/>
                  </a:cubicBezTo>
                  <a:close/>
                  <a:moveTo>
                    <a:pt x="2133" y="296"/>
                  </a:moveTo>
                  <a:cubicBezTo>
                    <a:pt x="2133" y="802"/>
                    <a:pt x="2133" y="802"/>
                    <a:pt x="2133" y="802"/>
                  </a:cubicBezTo>
                  <a:cubicBezTo>
                    <a:pt x="2133" y="1020"/>
                    <a:pt x="2310" y="1197"/>
                    <a:pt x="2528" y="1197"/>
                  </a:cubicBezTo>
                  <a:cubicBezTo>
                    <a:pt x="2984" y="1197"/>
                    <a:pt x="2984" y="1197"/>
                    <a:pt x="2984" y="1197"/>
                  </a:cubicBezTo>
                  <a:lnTo>
                    <a:pt x="2133" y="296"/>
                  </a:lnTo>
                  <a:close/>
                  <a:moveTo>
                    <a:pt x="3082" y="1355"/>
                  </a:moveTo>
                  <a:cubicBezTo>
                    <a:pt x="2371" y="1355"/>
                    <a:pt x="2371" y="1355"/>
                    <a:pt x="2371" y="1355"/>
                  </a:cubicBezTo>
                  <a:cubicBezTo>
                    <a:pt x="2152" y="1355"/>
                    <a:pt x="1975" y="1178"/>
                    <a:pt x="1975" y="960"/>
                  </a:cubicBezTo>
                  <a:cubicBezTo>
                    <a:pt x="1975" y="170"/>
                    <a:pt x="1975" y="170"/>
                    <a:pt x="1975" y="170"/>
                  </a:cubicBezTo>
                  <a:cubicBezTo>
                    <a:pt x="553" y="170"/>
                    <a:pt x="553" y="170"/>
                    <a:pt x="553" y="170"/>
                  </a:cubicBezTo>
                  <a:cubicBezTo>
                    <a:pt x="335" y="170"/>
                    <a:pt x="158" y="347"/>
                    <a:pt x="158" y="565"/>
                  </a:cubicBezTo>
                  <a:cubicBezTo>
                    <a:pt x="158" y="3409"/>
                    <a:pt x="158" y="3409"/>
                    <a:pt x="158" y="3409"/>
                  </a:cubicBezTo>
                  <a:cubicBezTo>
                    <a:pt x="158" y="3627"/>
                    <a:pt x="335" y="3804"/>
                    <a:pt x="553" y="3804"/>
                  </a:cubicBezTo>
                  <a:cubicBezTo>
                    <a:pt x="2686" y="3804"/>
                    <a:pt x="2686" y="3804"/>
                    <a:pt x="2686" y="3804"/>
                  </a:cubicBezTo>
                  <a:cubicBezTo>
                    <a:pt x="2877" y="3804"/>
                    <a:pt x="3037" y="3668"/>
                    <a:pt x="3073" y="3488"/>
                  </a:cubicBezTo>
                  <a:cubicBezTo>
                    <a:pt x="1264" y="3488"/>
                    <a:pt x="1264" y="3488"/>
                    <a:pt x="1264" y="3488"/>
                  </a:cubicBezTo>
                  <a:cubicBezTo>
                    <a:pt x="1046" y="3488"/>
                    <a:pt x="869" y="3311"/>
                    <a:pt x="869" y="3093"/>
                  </a:cubicBezTo>
                  <a:cubicBezTo>
                    <a:pt x="869" y="2540"/>
                    <a:pt x="869" y="2540"/>
                    <a:pt x="869" y="2540"/>
                  </a:cubicBezTo>
                  <a:cubicBezTo>
                    <a:pt x="869" y="2322"/>
                    <a:pt x="1046" y="2145"/>
                    <a:pt x="1264" y="2145"/>
                  </a:cubicBezTo>
                  <a:cubicBezTo>
                    <a:pt x="3082" y="2145"/>
                    <a:pt x="3082" y="2145"/>
                    <a:pt x="3082" y="2145"/>
                  </a:cubicBezTo>
                  <a:lnTo>
                    <a:pt x="3082" y="1355"/>
                  </a:lnTo>
                  <a:close/>
                  <a:moveTo>
                    <a:pt x="2762" y="2525"/>
                  </a:moveTo>
                  <a:cubicBezTo>
                    <a:pt x="2603" y="2525"/>
                    <a:pt x="2603" y="2525"/>
                    <a:pt x="2603" y="2525"/>
                  </a:cubicBezTo>
                  <a:cubicBezTo>
                    <a:pt x="2469" y="2743"/>
                    <a:pt x="2469" y="2743"/>
                    <a:pt x="2469" y="2743"/>
                  </a:cubicBezTo>
                  <a:cubicBezTo>
                    <a:pt x="2333" y="2525"/>
                    <a:pt x="2333" y="2525"/>
                    <a:pt x="2333" y="2525"/>
                  </a:cubicBezTo>
                  <a:cubicBezTo>
                    <a:pt x="2173" y="2525"/>
                    <a:pt x="2173" y="2525"/>
                    <a:pt x="2173" y="2525"/>
                  </a:cubicBezTo>
                  <a:cubicBezTo>
                    <a:pt x="2383" y="2850"/>
                    <a:pt x="2383" y="2850"/>
                    <a:pt x="2383" y="2850"/>
                  </a:cubicBezTo>
                  <a:cubicBezTo>
                    <a:pt x="2152" y="3204"/>
                    <a:pt x="2152" y="3204"/>
                    <a:pt x="2152" y="3204"/>
                  </a:cubicBezTo>
                  <a:cubicBezTo>
                    <a:pt x="2316" y="3204"/>
                    <a:pt x="2316" y="3204"/>
                    <a:pt x="2316" y="3204"/>
                  </a:cubicBezTo>
                  <a:cubicBezTo>
                    <a:pt x="2467" y="2969"/>
                    <a:pt x="2467" y="2969"/>
                    <a:pt x="2467" y="2969"/>
                  </a:cubicBezTo>
                  <a:cubicBezTo>
                    <a:pt x="2617" y="3204"/>
                    <a:pt x="2617" y="3204"/>
                    <a:pt x="2617" y="3204"/>
                  </a:cubicBezTo>
                  <a:cubicBezTo>
                    <a:pt x="2783" y="3204"/>
                    <a:pt x="2783" y="3204"/>
                    <a:pt x="2783" y="3204"/>
                  </a:cubicBezTo>
                  <a:cubicBezTo>
                    <a:pt x="2551" y="2855"/>
                    <a:pt x="2551" y="2855"/>
                    <a:pt x="2551" y="2855"/>
                  </a:cubicBezTo>
                  <a:lnTo>
                    <a:pt x="2762" y="2525"/>
                  </a:lnTo>
                  <a:close/>
                  <a:moveTo>
                    <a:pt x="2108" y="2640"/>
                  </a:moveTo>
                  <a:cubicBezTo>
                    <a:pt x="2108" y="2525"/>
                    <a:pt x="2108" y="2525"/>
                    <a:pt x="2108" y="2525"/>
                  </a:cubicBezTo>
                  <a:cubicBezTo>
                    <a:pt x="1569" y="2525"/>
                    <a:pt x="1569" y="2525"/>
                    <a:pt x="1569" y="2525"/>
                  </a:cubicBezTo>
                  <a:cubicBezTo>
                    <a:pt x="1569" y="2640"/>
                    <a:pt x="1569" y="2640"/>
                    <a:pt x="1569" y="2640"/>
                  </a:cubicBezTo>
                  <a:cubicBezTo>
                    <a:pt x="1770" y="2640"/>
                    <a:pt x="1770" y="2640"/>
                    <a:pt x="1770" y="2640"/>
                  </a:cubicBezTo>
                  <a:cubicBezTo>
                    <a:pt x="1770" y="3204"/>
                    <a:pt x="1770" y="3204"/>
                    <a:pt x="1770" y="3204"/>
                  </a:cubicBezTo>
                  <a:cubicBezTo>
                    <a:pt x="1908" y="3204"/>
                    <a:pt x="1908" y="3204"/>
                    <a:pt x="1908" y="3204"/>
                  </a:cubicBezTo>
                  <a:cubicBezTo>
                    <a:pt x="1908" y="2640"/>
                    <a:pt x="1908" y="2640"/>
                    <a:pt x="1908" y="2640"/>
                  </a:cubicBezTo>
                  <a:lnTo>
                    <a:pt x="2108" y="2640"/>
                  </a:lnTo>
                  <a:close/>
                  <a:moveTo>
                    <a:pt x="3367" y="2525"/>
                  </a:moveTo>
                  <a:cubicBezTo>
                    <a:pt x="2828" y="2525"/>
                    <a:pt x="2828" y="2525"/>
                    <a:pt x="2828" y="2525"/>
                  </a:cubicBezTo>
                  <a:cubicBezTo>
                    <a:pt x="2828" y="2640"/>
                    <a:pt x="2828" y="2640"/>
                    <a:pt x="2828" y="2640"/>
                  </a:cubicBezTo>
                  <a:cubicBezTo>
                    <a:pt x="3029" y="2640"/>
                    <a:pt x="3029" y="2640"/>
                    <a:pt x="3029" y="2640"/>
                  </a:cubicBezTo>
                  <a:cubicBezTo>
                    <a:pt x="3029" y="3204"/>
                    <a:pt x="3029" y="3204"/>
                    <a:pt x="3029" y="3204"/>
                  </a:cubicBezTo>
                  <a:cubicBezTo>
                    <a:pt x="3166" y="3204"/>
                    <a:pt x="3166" y="3204"/>
                    <a:pt x="3166" y="3204"/>
                  </a:cubicBezTo>
                  <a:cubicBezTo>
                    <a:pt x="3166" y="2640"/>
                    <a:pt x="3166" y="2640"/>
                    <a:pt x="3166" y="2640"/>
                  </a:cubicBezTo>
                  <a:cubicBezTo>
                    <a:pt x="3367" y="2640"/>
                    <a:pt x="3367" y="2640"/>
                    <a:pt x="3367" y="2640"/>
                  </a:cubicBezTo>
                  <a:lnTo>
                    <a:pt x="3367" y="2525"/>
                  </a:lnTo>
                  <a:close/>
                  <a:moveTo>
                    <a:pt x="395" y="1434"/>
                  </a:moveTo>
                  <a:cubicBezTo>
                    <a:pt x="1659" y="1434"/>
                    <a:pt x="1659" y="1434"/>
                    <a:pt x="1659" y="1434"/>
                  </a:cubicBezTo>
                  <a:cubicBezTo>
                    <a:pt x="1659" y="1592"/>
                    <a:pt x="1659" y="1592"/>
                    <a:pt x="1659" y="1592"/>
                  </a:cubicBezTo>
                  <a:cubicBezTo>
                    <a:pt x="395" y="1592"/>
                    <a:pt x="395" y="1592"/>
                    <a:pt x="395" y="1592"/>
                  </a:cubicBezTo>
                  <a:lnTo>
                    <a:pt x="395" y="1434"/>
                  </a:lnTo>
                  <a:close/>
                  <a:moveTo>
                    <a:pt x="395" y="802"/>
                  </a:moveTo>
                  <a:cubicBezTo>
                    <a:pt x="1659" y="802"/>
                    <a:pt x="1659" y="802"/>
                    <a:pt x="1659" y="802"/>
                  </a:cubicBezTo>
                  <a:cubicBezTo>
                    <a:pt x="1659" y="960"/>
                    <a:pt x="1659" y="960"/>
                    <a:pt x="1659" y="960"/>
                  </a:cubicBezTo>
                  <a:cubicBezTo>
                    <a:pt x="395" y="960"/>
                    <a:pt x="395" y="960"/>
                    <a:pt x="395" y="960"/>
                  </a:cubicBezTo>
                  <a:lnTo>
                    <a:pt x="395" y="802"/>
                  </a:lnTo>
                  <a:close/>
                  <a:moveTo>
                    <a:pt x="395" y="486"/>
                  </a:moveTo>
                  <a:cubicBezTo>
                    <a:pt x="1659" y="486"/>
                    <a:pt x="1659" y="486"/>
                    <a:pt x="1659" y="486"/>
                  </a:cubicBezTo>
                  <a:cubicBezTo>
                    <a:pt x="1659" y="644"/>
                    <a:pt x="1659" y="644"/>
                    <a:pt x="1659" y="644"/>
                  </a:cubicBezTo>
                  <a:cubicBezTo>
                    <a:pt x="395" y="644"/>
                    <a:pt x="395" y="644"/>
                    <a:pt x="395" y="644"/>
                  </a:cubicBezTo>
                  <a:lnTo>
                    <a:pt x="395" y="486"/>
                  </a:lnTo>
                  <a:close/>
                  <a:moveTo>
                    <a:pt x="1185" y="1276"/>
                  </a:moveTo>
                  <a:cubicBezTo>
                    <a:pt x="395" y="1276"/>
                    <a:pt x="395" y="1276"/>
                    <a:pt x="395" y="1276"/>
                  </a:cubicBezTo>
                  <a:cubicBezTo>
                    <a:pt x="395" y="1118"/>
                    <a:pt x="395" y="1118"/>
                    <a:pt x="395" y="1118"/>
                  </a:cubicBezTo>
                  <a:cubicBezTo>
                    <a:pt x="1185" y="1118"/>
                    <a:pt x="1185" y="1118"/>
                    <a:pt x="1185" y="1118"/>
                  </a:cubicBezTo>
                  <a:lnTo>
                    <a:pt x="1185" y="1276"/>
                  </a:lnTo>
                  <a:close/>
                  <a:moveTo>
                    <a:pt x="869" y="1908"/>
                  </a:moveTo>
                  <a:cubicBezTo>
                    <a:pt x="395" y="1908"/>
                    <a:pt x="395" y="1908"/>
                    <a:pt x="395" y="1908"/>
                  </a:cubicBezTo>
                  <a:cubicBezTo>
                    <a:pt x="395" y="1750"/>
                    <a:pt x="395" y="1750"/>
                    <a:pt x="395" y="1750"/>
                  </a:cubicBezTo>
                  <a:cubicBezTo>
                    <a:pt x="869" y="1750"/>
                    <a:pt x="869" y="1750"/>
                    <a:pt x="869" y="1750"/>
                  </a:cubicBezTo>
                  <a:lnTo>
                    <a:pt x="869" y="1908"/>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sp>
        <p:nvSpPr>
          <p:cNvPr id="10" name="矩形 9">
            <a:extLst>
              <a:ext uri="{FF2B5EF4-FFF2-40B4-BE49-F238E27FC236}">
                <a16:creationId xmlns:a16="http://schemas.microsoft.com/office/drawing/2014/main" id="{07BCBE4C-1773-48A3-9CA1-CE0DCAA39008}"/>
              </a:ext>
            </a:extLst>
          </p:cNvPr>
          <p:cNvSpPr/>
          <p:nvPr/>
        </p:nvSpPr>
        <p:spPr>
          <a:xfrm>
            <a:off x="1989195" y="1269129"/>
            <a:ext cx="4801314"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例：两种不定长参数使用方法示例</a:t>
            </a:r>
          </a:p>
        </p:txBody>
      </p:sp>
      <p:cxnSp>
        <p:nvCxnSpPr>
          <p:cNvPr id="11" name="直接连接符 10">
            <a:extLst>
              <a:ext uri="{FF2B5EF4-FFF2-40B4-BE49-F238E27FC236}">
                <a16:creationId xmlns:a16="http://schemas.microsoft.com/office/drawing/2014/main" id="{4B574C12-F7DC-418F-A90D-2D5C2BE75324}"/>
              </a:ext>
            </a:extLst>
          </p:cNvPr>
          <p:cNvCxnSpPr>
            <a:cxnSpLocks/>
          </p:cNvCxnSpPr>
          <p:nvPr/>
        </p:nvCxnSpPr>
        <p:spPr>
          <a:xfrm>
            <a:off x="1902220" y="1770930"/>
            <a:ext cx="495578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3E13D3EA-CB2E-4109-A5D5-8A14C21FE233}"/>
              </a:ext>
            </a:extLst>
          </p:cNvPr>
          <p:cNvSpPr/>
          <p:nvPr/>
        </p:nvSpPr>
        <p:spPr>
          <a:xfrm>
            <a:off x="1976980" y="2707224"/>
            <a:ext cx="8016459" cy="2243050"/>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ea typeface="微软雅黑" panose="020B0503020204020204" pitchFamily="34" charset="-122"/>
              </a:rPr>
              <a:t>姓名： 李晓明 ，其他： </a:t>
            </a:r>
            <a:r>
              <a:rPr lang="en-US" altLang="zh-CN" sz="2400" dirty="0">
                <a:solidFill>
                  <a:schemeClr val="tx1">
                    <a:lumMod val="85000"/>
                    <a:lumOff val="15000"/>
                  </a:schemeClr>
                </a:solidFill>
                <a:ea typeface="微软雅黑" panose="020B0503020204020204" pitchFamily="34" charset="-122"/>
              </a:rPr>
              <a:t>('</a:t>
            </a:r>
            <a:r>
              <a:rPr lang="zh-CN" altLang="en-US" sz="2400" dirty="0">
                <a:solidFill>
                  <a:schemeClr val="tx1">
                    <a:lumMod val="85000"/>
                    <a:lumOff val="15000"/>
                  </a:schemeClr>
                </a:solidFill>
                <a:ea typeface="微软雅黑" panose="020B0503020204020204" pitchFamily="34" charset="-122"/>
              </a:rPr>
              <a:t>良好</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中国</a:t>
            </a:r>
            <a:r>
              <a:rPr lang="en-US" altLang="zh-CN" sz="2400" dirty="0">
                <a:solidFill>
                  <a:schemeClr val="tx1">
                    <a:lumMod val="85000"/>
                    <a:lumOff val="15000"/>
                  </a:schemeClr>
                </a:solidFill>
                <a:ea typeface="微软雅黑" panose="020B0503020204020204" pitchFamily="34" charset="-122"/>
              </a:rPr>
              <a:t>')</a:t>
            </a:r>
          </a:p>
          <a:p>
            <a:pPr>
              <a:lnSpc>
                <a:spcPct val="150000"/>
              </a:lnSpc>
              <a:spcBef>
                <a:spcPct val="0"/>
              </a:spcBef>
              <a:defRPr/>
            </a:pPr>
            <a:r>
              <a:rPr lang="zh-CN" altLang="en-US" sz="2400" dirty="0">
                <a:solidFill>
                  <a:schemeClr val="tx1">
                    <a:lumMod val="85000"/>
                    <a:lumOff val="15000"/>
                  </a:schemeClr>
                </a:solidFill>
                <a:ea typeface="微软雅黑" panose="020B0503020204020204" pitchFamily="34" charset="-122"/>
              </a:rPr>
              <a:t>姓名： 李晓明 ，其他： </a:t>
            </a:r>
            <a:r>
              <a:rPr lang="en-US" altLang="zh-CN" sz="2400" dirty="0">
                <a:solidFill>
                  <a:schemeClr val="tx1">
                    <a:lumMod val="85000"/>
                    <a:lumOff val="15000"/>
                  </a:schemeClr>
                </a:solidFill>
                <a:ea typeface="微软雅黑" panose="020B0503020204020204" pitchFamily="34" charset="-122"/>
              </a:rPr>
              <a:t>{'</a:t>
            </a:r>
            <a:r>
              <a:rPr lang="zh-CN" altLang="en-US" sz="2400" dirty="0">
                <a:solidFill>
                  <a:schemeClr val="tx1">
                    <a:lumMod val="85000"/>
                    <a:lumOff val="15000"/>
                  </a:schemeClr>
                </a:solidFill>
                <a:ea typeface="微软雅黑" panose="020B0503020204020204" pitchFamily="34" charset="-122"/>
              </a:rPr>
              <a:t>中文水平</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良好</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国家</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中国</a:t>
            </a:r>
            <a:r>
              <a:rPr lang="en-US" altLang="zh-CN" sz="2400" dirty="0">
                <a:solidFill>
                  <a:schemeClr val="tx1">
                    <a:lumMod val="85000"/>
                    <a:lumOff val="15000"/>
                  </a:schemeClr>
                </a:solidFill>
                <a:ea typeface="微软雅黑" panose="020B0503020204020204" pitchFamily="34" charset="-122"/>
              </a:rPr>
              <a:t>'}</a:t>
            </a:r>
          </a:p>
          <a:p>
            <a:pPr>
              <a:lnSpc>
                <a:spcPct val="150000"/>
              </a:lnSpc>
              <a:spcBef>
                <a:spcPct val="0"/>
              </a:spcBef>
              <a:defRPr/>
            </a:pPr>
            <a:r>
              <a:rPr lang="zh-CN" altLang="en-US" sz="2400" dirty="0">
                <a:solidFill>
                  <a:schemeClr val="tx1">
                    <a:lumMod val="85000"/>
                    <a:lumOff val="15000"/>
                  </a:schemeClr>
                </a:solidFill>
                <a:ea typeface="微软雅黑" panose="020B0503020204020204" pitchFamily="34" charset="-122"/>
              </a:rPr>
              <a:t>姓名： 李晓明 ，国家： 中国 ，其他： </a:t>
            </a:r>
            <a:r>
              <a:rPr lang="en-US" altLang="zh-CN" sz="2400" dirty="0">
                <a:solidFill>
                  <a:schemeClr val="tx1">
                    <a:lumMod val="85000"/>
                    <a:lumOff val="15000"/>
                  </a:schemeClr>
                </a:solidFill>
                <a:ea typeface="微软雅黑" panose="020B0503020204020204" pitchFamily="34" charset="-122"/>
              </a:rPr>
              <a:t>(19, '</a:t>
            </a:r>
            <a:r>
              <a:rPr lang="zh-CN" altLang="en-US" sz="2400" dirty="0">
                <a:solidFill>
                  <a:schemeClr val="tx1">
                    <a:lumMod val="85000"/>
                    <a:lumOff val="15000"/>
                  </a:schemeClr>
                </a:solidFill>
                <a:ea typeface="微软雅黑" panose="020B0503020204020204" pitchFamily="34" charset="-122"/>
              </a:rPr>
              <a:t>良好</a:t>
            </a:r>
            <a:r>
              <a:rPr lang="en-US" altLang="zh-CN" sz="2400" dirty="0">
                <a:solidFill>
                  <a:schemeClr val="tx1">
                    <a:lumMod val="85000"/>
                    <a:lumOff val="15000"/>
                  </a:schemeClr>
                </a:solidFill>
                <a:ea typeface="微软雅黑" panose="020B0503020204020204" pitchFamily="34" charset="-122"/>
              </a:rPr>
              <a:t>')</a:t>
            </a:r>
          </a:p>
          <a:p>
            <a:pPr>
              <a:lnSpc>
                <a:spcPct val="150000"/>
              </a:lnSpc>
              <a:spcBef>
                <a:spcPct val="0"/>
              </a:spcBef>
              <a:defRPr/>
            </a:pPr>
            <a:r>
              <a:rPr lang="zh-CN" altLang="en-US" sz="2400" dirty="0">
                <a:solidFill>
                  <a:schemeClr val="tx1">
                    <a:lumMod val="85000"/>
                    <a:lumOff val="15000"/>
                  </a:schemeClr>
                </a:solidFill>
                <a:ea typeface="微软雅黑" panose="020B0503020204020204" pitchFamily="34" charset="-122"/>
              </a:rPr>
              <a:t>姓名： 大卫 ，国家： 美国 ，其他： </a:t>
            </a:r>
            <a:r>
              <a:rPr lang="en-US" altLang="zh-CN" sz="2400" dirty="0">
                <a:solidFill>
                  <a:schemeClr val="tx1">
                    <a:lumMod val="85000"/>
                    <a:lumOff val="15000"/>
                  </a:schemeClr>
                </a:solidFill>
                <a:ea typeface="微软雅黑" panose="020B0503020204020204" pitchFamily="34" charset="-122"/>
              </a:rPr>
              <a:t>(19, '</a:t>
            </a:r>
            <a:r>
              <a:rPr lang="zh-CN" altLang="en-US" sz="2400" dirty="0">
                <a:solidFill>
                  <a:schemeClr val="tx1">
                    <a:lumMod val="85000"/>
                    <a:lumOff val="15000"/>
                  </a:schemeClr>
                </a:solidFill>
                <a:ea typeface="微软雅黑" panose="020B0503020204020204" pitchFamily="34" charset="-122"/>
              </a:rPr>
              <a:t>良好</a:t>
            </a:r>
            <a:r>
              <a:rPr lang="en-US" altLang="zh-CN" sz="2400" dirty="0">
                <a:solidFill>
                  <a:schemeClr val="tx1">
                    <a:lumMod val="85000"/>
                    <a:lumOff val="15000"/>
                  </a:schemeClr>
                </a:solidFill>
                <a:ea typeface="微软雅黑" panose="020B0503020204020204" pitchFamily="34" charset="-122"/>
              </a:rPr>
              <a:t>')</a:t>
            </a:r>
          </a:p>
        </p:txBody>
      </p:sp>
      <p:sp>
        <p:nvSpPr>
          <p:cNvPr id="16" name="KSO_Shape">
            <a:extLst>
              <a:ext uri="{FF2B5EF4-FFF2-40B4-BE49-F238E27FC236}">
                <a16:creationId xmlns:a16="http://schemas.microsoft.com/office/drawing/2014/main" id="{429C0886-7411-4E87-A766-DA12D9C45B9A}"/>
              </a:ext>
            </a:extLst>
          </p:cNvPr>
          <p:cNvSpPr/>
          <p:nvPr/>
        </p:nvSpPr>
        <p:spPr>
          <a:xfrm>
            <a:off x="1809839" y="2737213"/>
            <a:ext cx="8718272" cy="2284629"/>
          </a:xfrm>
          <a:prstGeom prst="roundRect">
            <a:avLst>
              <a:gd name="adj" fmla="val 12296"/>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223809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p:tgtEl>
                                          <p:spTgt spid="10"/>
                                        </p:tgtEl>
                                        <p:attrNameLst>
                                          <p:attrName>ppt_y</p:attrName>
                                        </p:attrNameLst>
                                      </p:cBhvr>
                                      <p:tavLst>
                                        <p:tav tm="0">
                                          <p:val>
                                            <p:strVal val="#ppt_y+#ppt_h*1.125000"/>
                                          </p:val>
                                        </p:tav>
                                        <p:tav tm="100000">
                                          <p:val>
                                            <p:strVal val="#ppt_y"/>
                                          </p:val>
                                        </p:tav>
                                      </p:tavLst>
                                    </p:anim>
                                    <p:animEffect transition="in" filter="wipe(up)">
                                      <p:cBhvr>
                                        <p:cTn id="23" dur="500"/>
                                        <p:tgtEl>
                                          <p:spTgt spid="10"/>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p:tgtEl>
                                          <p:spTgt spid="15"/>
                                        </p:tgtEl>
                                        <p:attrNameLst>
                                          <p:attrName>ppt_y</p:attrName>
                                        </p:attrNameLst>
                                      </p:cBhvr>
                                      <p:tavLst>
                                        <p:tav tm="0">
                                          <p:val>
                                            <p:strVal val="#ppt_y-#ppt_h*1.125000"/>
                                          </p:val>
                                        </p:tav>
                                        <p:tav tm="100000">
                                          <p:val>
                                            <p:strVal val="#ppt_y"/>
                                          </p:val>
                                        </p:tav>
                                      </p:tavLst>
                                    </p:anim>
                                    <p:animEffect transition="in" filter="wipe(down)">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5" grpId="0"/>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语法格式</a:t>
            </a:r>
          </a:p>
        </p:txBody>
      </p:sp>
      <p:sp>
        <p:nvSpPr>
          <p:cNvPr id="2" name="矩形 1">
            <a:extLst>
              <a:ext uri="{FF2B5EF4-FFF2-40B4-BE49-F238E27FC236}">
                <a16:creationId xmlns:a16="http://schemas.microsoft.com/office/drawing/2014/main" id="{83E11107-0AC9-4E43-BA11-92F2A6599A1B}"/>
              </a:ext>
            </a:extLst>
          </p:cNvPr>
          <p:cNvSpPr/>
          <p:nvPr/>
        </p:nvSpPr>
        <p:spPr>
          <a:xfrm>
            <a:off x="2206357" y="1114329"/>
            <a:ext cx="800219"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注意</a:t>
            </a:r>
          </a:p>
        </p:txBody>
      </p:sp>
      <p:sp>
        <p:nvSpPr>
          <p:cNvPr id="3" name="矩形 2">
            <a:extLst>
              <a:ext uri="{FF2B5EF4-FFF2-40B4-BE49-F238E27FC236}">
                <a16:creationId xmlns:a16="http://schemas.microsoft.com/office/drawing/2014/main" id="{CD352A36-0FAB-466D-AED1-E2DB2EF0AC31}"/>
              </a:ext>
            </a:extLst>
          </p:cNvPr>
          <p:cNvSpPr/>
          <p:nvPr/>
        </p:nvSpPr>
        <p:spPr>
          <a:xfrm>
            <a:off x="1880770" y="2600463"/>
            <a:ext cx="9289360" cy="2242858"/>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如果调用</a:t>
            </a:r>
            <a:r>
              <a:rPr lang="en-US" altLang="zh-CN" sz="2400" dirty="0">
                <a:solidFill>
                  <a:schemeClr val="tx1">
                    <a:lumMod val="85000"/>
                    <a:lumOff val="15000"/>
                  </a:schemeClr>
                </a:solidFill>
                <a:latin typeface="+mj-lt"/>
                <a:ea typeface="微软雅黑" panose="020B0503020204020204" pitchFamily="34" charset="-122"/>
              </a:rPr>
              <a:t>StudentInfo1</a:t>
            </a:r>
            <a:r>
              <a:rPr lang="zh-CN" altLang="en-US" sz="2400" dirty="0">
                <a:solidFill>
                  <a:schemeClr val="tx1">
                    <a:lumMod val="85000"/>
                    <a:lumOff val="15000"/>
                  </a:schemeClr>
                </a:solidFill>
                <a:latin typeface="+mj-lt"/>
                <a:ea typeface="微软雅黑" panose="020B0503020204020204" pitchFamily="34" charset="-122"/>
              </a:rPr>
              <a:t>和</a:t>
            </a:r>
            <a:r>
              <a:rPr lang="en-US" altLang="zh-CN" sz="2400" dirty="0">
                <a:solidFill>
                  <a:schemeClr val="tx1">
                    <a:lumMod val="85000"/>
                    <a:lumOff val="15000"/>
                  </a:schemeClr>
                </a:solidFill>
                <a:latin typeface="+mj-lt"/>
                <a:ea typeface="微软雅黑" panose="020B0503020204020204" pitchFamily="34" charset="-122"/>
              </a:rPr>
              <a:t>StudentInfo2</a:t>
            </a:r>
            <a:r>
              <a:rPr lang="zh-CN" altLang="en-US" sz="2400" dirty="0">
                <a:solidFill>
                  <a:schemeClr val="tx1">
                    <a:lumMod val="85000"/>
                    <a:lumOff val="15000"/>
                  </a:schemeClr>
                </a:solidFill>
                <a:latin typeface="+mj-lt"/>
                <a:ea typeface="微软雅黑" panose="020B0503020204020204" pitchFamily="34" charset="-122"/>
              </a:rPr>
              <a:t>这两个函数的形式改为：</a:t>
            </a:r>
          </a:p>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        </a:t>
            </a:r>
            <a:r>
              <a:rPr lang="en-US" altLang="zh-CN" sz="2400" dirty="0">
                <a:solidFill>
                  <a:schemeClr val="tx1">
                    <a:lumMod val="85000"/>
                    <a:lumOff val="15000"/>
                  </a:schemeClr>
                </a:solidFill>
                <a:latin typeface="+mj-lt"/>
                <a:ea typeface="微软雅黑" panose="020B0503020204020204" pitchFamily="34" charset="-122"/>
              </a:rPr>
              <a:t>StudentInfo1('</a:t>
            </a:r>
            <a:r>
              <a:rPr lang="zh-CN" altLang="en-US" sz="2400" dirty="0">
                <a:solidFill>
                  <a:schemeClr val="tx1">
                    <a:lumMod val="85000"/>
                    <a:lumOff val="15000"/>
                  </a:schemeClr>
                </a:solidFill>
                <a:latin typeface="+mj-lt"/>
                <a:ea typeface="微软雅黑" panose="020B0503020204020204" pitchFamily="34" charset="-122"/>
              </a:rPr>
              <a:t>李晓明</a:t>
            </a: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中文水平</a:t>
            </a:r>
            <a:r>
              <a:rPr lang="en-US" altLang="zh-CN" sz="2400" dirty="0">
                <a:solidFill>
                  <a:schemeClr val="tx1">
                    <a:lumMod val="85000"/>
                    <a:lumOff val="15000"/>
                  </a:schemeClr>
                </a:solidFill>
                <a:latin typeface="+mj-lt"/>
                <a:ea typeface="微软雅黑" panose="020B0503020204020204" pitchFamily="34" charset="-122"/>
              </a:rPr>
              <a:t>='</a:t>
            </a:r>
            <a:r>
              <a:rPr lang="zh-CN" altLang="en-US" sz="2400" dirty="0">
                <a:solidFill>
                  <a:schemeClr val="tx1">
                    <a:lumMod val="85000"/>
                    <a:lumOff val="15000"/>
                  </a:schemeClr>
                </a:solidFill>
                <a:latin typeface="+mj-lt"/>
                <a:ea typeface="微软雅黑" panose="020B0503020204020204" pitchFamily="34" charset="-122"/>
              </a:rPr>
              <a:t>良好</a:t>
            </a: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国家</a:t>
            </a:r>
            <a:r>
              <a:rPr lang="en-US" altLang="zh-CN" sz="2400" dirty="0">
                <a:solidFill>
                  <a:schemeClr val="tx1">
                    <a:lumMod val="85000"/>
                    <a:lumOff val="15000"/>
                  </a:schemeClr>
                </a:solidFill>
                <a:latin typeface="+mj-lt"/>
                <a:ea typeface="微软雅黑" panose="020B0503020204020204" pitchFamily="34" charset="-122"/>
              </a:rPr>
              <a:t>='</a:t>
            </a:r>
            <a:r>
              <a:rPr lang="zh-CN" altLang="en-US" sz="2400" dirty="0">
                <a:solidFill>
                  <a:schemeClr val="tx1">
                    <a:lumMod val="85000"/>
                    <a:lumOff val="15000"/>
                  </a:schemeClr>
                </a:solidFill>
                <a:latin typeface="+mj-lt"/>
                <a:ea typeface="微软雅黑" panose="020B0503020204020204" pitchFamily="34" charset="-122"/>
              </a:rPr>
              <a:t>中国’</a:t>
            </a:r>
            <a:r>
              <a:rPr lang="en-US" altLang="zh-CN" sz="2400" dirty="0">
                <a:solidFill>
                  <a:schemeClr val="tx1">
                    <a:lumMod val="85000"/>
                    <a:lumOff val="15000"/>
                  </a:schemeClr>
                </a:solidFill>
                <a:latin typeface="+mj-lt"/>
                <a:ea typeface="微软雅黑" panose="020B0503020204020204" pitchFamily="34" charset="-122"/>
              </a:rPr>
              <a:t>)</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        StudentInfo2('</a:t>
            </a:r>
            <a:r>
              <a:rPr lang="zh-CN" altLang="en-US" sz="2400" dirty="0">
                <a:solidFill>
                  <a:schemeClr val="tx1">
                    <a:lumMod val="85000"/>
                    <a:lumOff val="15000"/>
                  </a:schemeClr>
                </a:solidFill>
                <a:latin typeface="+mj-lt"/>
                <a:ea typeface="微软雅黑" panose="020B0503020204020204" pitchFamily="34" charset="-122"/>
              </a:rPr>
              <a:t>李晓明</a:t>
            </a: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良好</a:t>
            </a: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中国</a:t>
            </a:r>
            <a:r>
              <a:rPr lang="en-US" altLang="zh-CN" sz="2400" dirty="0">
                <a:solidFill>
                  <a:schemeClr val="tx1">
                    <a:lumMod val="85000"/>
                    <a:lumOff val="15000"/>
                  </a:schemeClr>
                </a:solidFill>
                <a:latin typeface="+mj-lt"/>
                <a:ea typeface="微软雅黑" panose="020B0503020204020204" pitchFamily="34" charset="-122"/>
              </a:rPr>
              <a:t>')</a:t>
            </a:r>
          </a:p>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则运行程序时系统会给出报错信息。</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781207" y="1595017"/>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836354" y="1156380"/>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8" name="KSO_Shape">
            <a:extLst>
              <a:ext uri="{FF2B5EF4-FFF2-40B4-BE49-F238E27FC236}">
                <a16:creationId xmlns:a16="http://schemas.microsoft.com/office/drawing/2014/main" id="{7C10B4E9-275D-4EE6-A235-4852EBDFC2C3}"/>
              </a:ext>
            </a:extLst>
          </p:cNvPr>
          <p:cNvSpPr/>
          <p:nvPr/>
        </p:nvSpPr>
        <p:spPr>
          <a:xfrm>
            <a:off x="1713628" y="2083697"/>
            <a:ext cx="9493471" cy="401874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latin typeface="+mj-lt"/>
            </a:endParaRPr>
          </a:p>
        </p:txBody>
      </p:sp>
    </p:spTree>
    <p:extLst>
      <p:ext uri="{BB962C8B-B14F-4D97-AF65-F5344CB8AC3E}">
        <p14:creationId xmlns:p14="http://schemas.microsoft.com/office/powerpoint/2010/main" val="128223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p:tgtEl>
                                          <p:spTgt spid="2"/>
                                        </p:tgtEl>
                                        <p:attrNameLst>
                                          <p:attrName>ppt_y</p:attrName>
                                        </p:attrNameLst>
                                      </p:cBhvr>
                                      <p:tavLst>
                                        <p:tav tm="0">
                                          <p:val>
                                            <p:strVal val="#ppt_y+#ppt_h*1.125000"/>
                                          </p:val>
                                        </p:tav>
                                        <p:tav tm="100000">
                                          <p:val>
                                            <p:strVal val="#ppt_y"/>
                                          </p:val>
                                        </p:tav>
                                      </p:tavLst>
                                    </p:anim>
                                    <p:animEffect transition="in" filter="wipe(up)">
                                      <p:cBhvr>
                                        <p:cTn id="26" dur="500"/>
                                        <p:tgtEl>
                                          <p:spTgt spid="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p:tgtEl>
                                          <p:spTgt spid="3"/>
                                        </p:tgtEl>
                                        <p:attrNameLst>
                                          <p:attrName>ppt_y</p:attrName>
                                        </p:attrNameLst>
                                      </p:cBhvr>
                                      <p:tavLst>
                                        <p:tav tm="0">
                                          <p:val>
                                            <p:strVal val="#ppt_y-#ppt_h*1.125000"/>
                                          </p:val>
                                        </p:tav>
                                        <p:tav tm="100000">
                                          <p:val>
                                            <p:strVal val="#ppt_y"/>
                                          </p:val>
                                        </p:tav>
                                      </p:tavLst>
                                    </p:anim>
                                    <p:animEffect transition="in" filter="wipe(down)">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4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语法格式</a:t>
            </a:r>
          </a:p>
        </p:txBody>
      </p:sp>
      <p:sp>
        <p:nvSpPr>
          <p:cNvPr id="2" name="矩形 1">
            <a:extLst>
              <a:ext uri="{FF2B5EF4-FFF2-40B4-BE49-F238E27FC236}">
                <a16:creationId xmlns:a16="http://schemas.microsoft.com/office/drawing/2014/main" id="{83E11107-0AC9-4E43-BA11-92F2A6599A1B}"/>
              </a:ext>
            </a:extLst>
          </p:cNvPr>
          <p:cNvSpPr/>
          <p:nvPr/>
        </p:nvSpPr>
        <p:spPr>
          <a:xfrm>
            <a:off x="2206357" y="1114329"/>
            <a:ext cx="800219"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注意</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781207" y="1595017"/>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836354" y="1156380"/>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9" name="矩形 38">
            <a:extLst>
              <a:ext uri="{FF2B5EF4-FFF2-40B4-BE49-F238E27FC236}">
                <a16:creationId xmlns:a16="http://schemas.microsoft.com/office/drawing/2014/main" id="{05FAAC40-412F-4001-8AF5-1E53DE230C96}"/>
              </a:ext>
            </a:extLst>
          </p:cNvPr>
          <p:cNvSpPr/>
          <p:nvPr/>
        </p:nvSpPr>
        <p:spPr>
          <a:xfrm>
            <a:off x="1895057" y="2217858"/>
            <a:ext cx="8964622" cy="3904852"/>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ea typeface="微软雅黑" panose="020B0503020204020204" pitchFamily="34" charset="-122"/>
              </a:rPr>
              <a:t>这是由于</a:t>
            </a:r>
            <a:r>
              <a:rPr lang="en-US" altLang="zh-CN" sz="2400" dirty="0">
                <a:solidFill>
                  <a:schemeClr val="tx1">
                    <a:lumMod val="85000"/>
                    <a:lumOff val="15000"/>
                  </a:schemeClr>
                </a:solidFill>
                <a:ea typeface="微软雅黑" panose="020B0503020204020204" pitchFamily="34" charset="-122"/>
              </a:rPr>
              <a:t>StudentInfo1</a:t>
            </a:r>
            <a:r>
              <a:rPr lang="zh-CN" altLang="en-US" sz="2400" dirty="0">
                <a:solidFill>
                  <a:schemeClr val="tx1">
                    <a:lumMod val="85000"/>
                    <a:lumOff val="15000"/>
                  </a:schemeClr>
                </a:solidFill>
                <a:ea typeface="微软雅黑" panose="020B0503020204020204" pitchFamily="34" charset="-122"/>
              </a:rPr>
              <a:t>的</a:t>
            </a:r>
            <a:r>
              <a:rPr lang="en-US" altLang="zh-CN" sz="2400" dirty="0" err="1">
                <a:solidFill>
                  <a:schemeClr val="tx1">
                    <a:lumMod val="85000"/>
                    <a:lumOff val="15000"/>
                  </a:schemeClr>
                </a:solidFill>
                <a:ea typeface="微软雅黑" panose="020B0503020204020204" pitchFamily="34" charset="-122"/>
              </a:rPr>
              <a:t>args</a:t>
            </a:r>
            <a:r>
              <a:rPr lang="zh-CN" altLang="en-US" sz="2400" dirty="0">
                <a:solidFill>
                  <a:schemeClr val="tx1">
                    <a:lumMod val="85000"/>
                    <a:lumOff val="15000"/>
                  </a:schemeClr>
                </a:solidFill>
                <a:ea typeface="微软雅黑" panose="020B0503020204020204" pitchFamily="34" charset="-122"/>
              </a:rPr>
              <a:t>只能接收一组位置参数，如果传入关键字参数就会出错；而</a:t>
            </a:r>
            <a:r>
              <a:rPr lang="en-US" altLang="zh-CN" sz="2400" dirty="0">
                <a:solidFill>
                  <a:schemeClr val="tx1">
                    <a:lumMod val="85000"/>
                    <a:lumOff val="15000"/>
                  </a:schemeClr>
                </a:solidFill>
                <a:ea typeface="微软雅黑" panose="020B0503020204020204" pitchFamily="34" charset="-122"/>
              </a:rPr>
              <a:t>StudentInfo2</a:t>
            </a:r>
            <a:r>
              <a:rPr lang="zh-CN" altLang="en-US" sz="2400" dirty="0">
                <a:solidFill>
                  <a:schemeClr val="tx1">
                    <a:lumMod val="85000"/>
                    <a:lumOff val="15000"/>
                  </a:schemeClr>
                </a:solidFill>
                <a:ea typeface="微软雅黑" panose="020B0503020204020204" pitchFamily="34" charset="-122"/>
              </a:rPr>
              <a:t>的</a:t>
            </a:r>
            <a:r>
              <a:rPr lang="en-US" altLang="zh-CN" sz="2400" dirty="0" err="1">
                <a:solidFill>
                  <a:schemeClr val="tx1">
                    <a:lumMod val="85000"/>
                    <a:lumOff val="15000"/>
                  </a:schemeClr>
                </a:solidFill>
                <a:ea typeface="微软雅黑" panose="020B0503020204020204" pitchFamily="34" charset="-122"/>
              </a:rPr>
              <a:t>args</a:t>
            </a:r>
            <a:r>
              <a:rPr lang="zh-CN" altLang="en-US" sz="2400" dirty="0">
                <a:solidFill>
                  <a:schemeClr val="tx1">
                    <a:lumMod val="85000"/>
                    <a:lumOff val="15000"/>
                  </a:schemeClr>
                </a:solidFill>
                <a:ea typeface="微软雅黑" panose="020B0503020204020204" pitchFamily="34" charset="-122"/>
              </a:rPr>
              <a:t>只能接收一组关键字参数，如果传入位置参数也会报错。</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	def StudentInfo1(name, *</a:t>
            </a:r>
            <a:r>
              <a:rPr lang="en-US" altLang="zh-CN" sz="2400" dirty="0" err="1">
                <a:solidFill>
                  <a:schemeClr val="tx1">
                    <a:lumMod val="85000"/>
                    <a:lumOff val="15000"/>
                  </a:schemeClr>
                </a:solidFill>
                <a:ea typeface="微软雅黑" panose="020B0503020204020204" pitchFamily="34" charset="-122"/>
              </a:rPr>
              <a:t>args</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定义函数</a:t>
            </a:r>
            <a:r>
              <a:rPr lang="en-US" altLang="zh-CN" sz="2400" dirty="0">
                <a:solidFill>
                  <a:schemeClr val="tx1">
                    <a:lumMod val="85000"/>
                    <a:lumOff val="15000"/>
                  </a:schemeClr>
                </a:solidFill>
                <a:ea typeface="微软雅黑" panose="020B0503020204020204" pitchFamily="34" charset="-122"/>
              </a:rPr>
              <a:t>StudentInfo1</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2	    print('</a:t>
            </a:r>
            <a:r>
              <a:rPr lang="zh-CN" altLang="en-US" sz="2400" dirty="0">
                <a:solidFill>
                  <a:schemeClr val="tx1">
                    <a:lumMod val="85000"/>
                    <a:lumOff val="15000"/>
                  </a:schemeClr>
                </a:solidFill>
                <a:ea typeface="微软雅黑" panose="020B0503020204020204" pitchFamily="34" charset="-122"/>
              </a:rPr>
              <a:t>姓名：</a:t>
            </a:r>
            <a:r>
              <a:rPr lang="en-US" altLang="zh-CN" sz="2400" dirty="0">
                <a:solidFill>
                  <a:schemeClr val="tx1">
                    <a:lumMod val="85000"/>
                    <a:lumOff val="15000"/>
                  </a:schemeClr>
                </a:solidFill>
                <a:ea typeface="微软雅黑" panose="020B0503020204020204" pitchFamily="34" charset="-122"/>
              </a:rPr>
              <a:t>', name, '</a:t>
            </a:r>
            <a:r>
              <a:rPr lang="zh-CN" altLang="en-US" sz="2400" dirty="0">
                <a:solidFill>
                  <a:schemeClr val="tx1">
                    <a:lumMod val="85000"/>
                    <a:lumOff val="15000"/>
                  </a:schemeClr>
                </a:solidFill>
                <a:ea typeface="微软雅黑" panose="020B0503020204020204" pitchFamily="34" charset="-122"/>
              </a:rPr>
              <a:t>，其他：</a:t>
            </a:r>
            <a:r>
              <a:rPr lang="en-US" altLang="zh-CN" sz="2400" dirty="0">
                <a:solidFill>
                  <a:schemeClr val="tx1">
                    <a:lumMod val="85000"/>
                    <a:lumOff val="15000"/>
                  </a:schemeClr>
                </a:solidFill>
                <a:ea typeface="微软雅黑" panose="020B0503020204020204" pitchFamily="34" charset="-122"/>
              </a:rPr>
              <a:t>', </a:t>
            </a:r>
            <a:r>
              <a:rPr lang="en-US" altLang="zh-CN" sz="2400" dirty="0" err="1">
                <a:solidFill>
                  <a:schemeClr val="tx1">
                    <a:lumMod val="85000"/>
                    <a:lumOff val="15000"/>
                  </a:schemeClr>
                </a:solidFill>
                <a:ea typeface="微软雅黑" panose="020B0503020204020204" pitchFamily="34" charset="-122"/>
              </a:rPr>
              <a:t>args</a:t>
            </a:r>
            <a:r>
              <a:rPr lang="en-US" altLang="zh-CN" sz="2400" dirty="0">
                <a:solidFill>
                  <a:schemeClr val="tx1">
                    <a:lumMod val="85000"/>
                    <a:lumOff val="15000"/>
                  </a:schemeClr>
                </a:solidFill>
                <a:ea typeface="微软雅黑" panose="020B0503020204020204" pitchFamily="34" charset="-122"/>
              </a:rPr>
              <a:t>)</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3	def StudentInfo2(name, **</a:t>
            </a:r>
            <a:r>
              <a:rPr lang="en-US" altLang="zh-CN" sz="2400" dirty="0" err="1">
                <a:solidFill>
                  <a:schemeClr val="tx1">
                    <a:lumMod val="85000"/>
                    <a:lumOff val="15000"/>
                  </a:schemeClr>
                </a:solidFill>
                <a:ea typeface="微软雅黑" panose="020B0503020204020204" pitchFamily="34" charset="-122"/>
              </a:rPr>
              <a:t>args</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定义函数</a:t>
            </a:r>
            <a:r>
              <a:rPr lang="en-US" altLang="zh-CN" sz="2400" dirty="0">
                <a:solidFill>
                  <a:schemeClr val="tx1">
                    <a:lumMod val="85000"/>
                    <a:lumOff val="15000"/>
                  </a:schemeClr>
                </a:solidFill>
                <a:ea typeface="微软雅黑" panose="020B0503020204020204" pitchFamily="34" charset="-122"/>
              </a:rPr>
              <a:t>StudentInfo2</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4	    print('</a:t>
            </a:r>
            <a:r>
              <a:rPr lang="zh-CN" altLang="en-US" sz="2400" dirty="0">
                <a:solidFill>
                  <a:schemeClr val="tx1">
                    <a:lumMod val="85000"/>
                    <a:lumOff val="15000"/>
                  </a:schemeClr>
                </a:solidFill>
                <a:ea typeface="微软雅黑" panose="020B0503020204020204" pitchFamily="34" charset="-122"/>
              </a:rPr>
              <a:t>姓名：</a:t>
            </a:r>
            <a:r>
              <a:rPr lang="en-US" altLang="zh-CN" sz="2400" dirty="0">
                <a:solidFill>
                  <a:schemeClr val="tx1">
                    <a:lumMod val="85000"/>
                    <a:lumOff val="15000"/>
                  </a:schemeClr>
                </a:solidFill>
                <a:ea typeface="微软雅黑" panose="020B0503020204020204" pitchFamily="34" charset="-122"/>
              </a:rPr>
              <a:t>', name, '</a:t>
            </a:r>
            <a:r>
              <a:rPr lang="zh-CN" altLang="en-US" sz="2400" dirty="0">
                <a:solidFill>
                  <a:schemeClr val="tx1">
                    <a:lumMod val="85000"/>
                    <a:lumOff val="15000"/>
                  </a:schemeClr>
                </a:solidFill>
                <a:ea typeface="微软雅黑" panose="020B0503020204020204" pitchFamily="34" charset="-122"/>
              </a:rPr>
              <a:t>，其他：</a:t>
            </a:r>
            <a:r>
              <a:rPr lang="en-US" altLang="zh-CN" sz="2400" dirty="0">
                <a:solidFill>
                  <a:schemeClr val="tx1">
                    <a:lumMod val="85000"/>
                    <a:lumOff val="15000"/>
                  </a:schemeClr>
                </a:solidFill>
                <a:ea typeface="微软雅黑" panose="020B0503020204020204" pitchFamily="34" charset="-122"/>
              </a:rPr>
              <a:t>', </a:t>
            </a:r>
            <a:r>
              <a:rPr lang="en-US" altLang="zh-CN" sz="2400" dirty="0" err="1">
                <a:solidFill>
                  <a:schemeClr val="tx1">
                    <a:lumMod val="85000"/>
                    <a:lumOff val="15000"/>
                  </a:schemeClr>
                </a:solidFill>
                <a:ea typeface="微软雅黑" panose="020B0503020204020204" pitchFamily="34" charset="-122"/>
              </a:rPr>
              <a:t>args</a:t>
            </a:r>
            <a:r>
              <a:rPr lang="en-US" altLang="zh-CN" sz="2400" dirty="0">
                <a:solidFill>
                  <a:schemeClr val="tx1">
                    <a:lumMod val="85000"/>
                    <a:lumOff val="15000"/>
                  </a:schemeClr>
                </a:solidFill>
                <a:ea typeface="微软雅黑" panose="020B0503020204020204" pitchFamily="34" charset="-122"/>
              </a:rPr>
              <a:t>)</a:t>
            </a:r>
          </a:p>
        </p:txBody>
      </p:sp>
      <p:sp>
        <p:nvSpPr>
          <p:cNvPr id="40" name="KSO_Shape">
            <a:extLst>
              <a:ext uri="{FF2B5EF4-FFF2-40B4-BE49-F238E27FC236}">
                <a16:creationId xmlns:a16="http://schemas.microsoft.com/office/drawing/2014/main" id="{65F1BC16-0901-4D72-A8E6-74CAEF18B41A}"/>
              </a:ext>
            </a:extLst>
          </p:cNvPr>
          <p:cNvSpPr/>
          <p:nvPr/>
        </p:nvSpPr>
        <p:spPr>
          <a:xfrm>
            <a:off x="1713628" y="1924527"/>
            <a:ext cx="9372987" cy="4456335"/>
          </a:xfrm>
          <a:prstGeom prst="roundRect">
            <a:avLst>
              <a:gd name="adj" fmla="val 5730"/>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33579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additive="base">
                                        <p:cTn id="30" dur="500"/>
                                        <p:tgtEl>
                                          <p:spTgt spid="39"/>
                                        </p:tgtEl>
                                        <p:attrNameLst>
                                          <p:attrName>ppt_y</p:attrName>
                                        </p:attrNameLst>
                                      </p:cBhvr>
                                      <p:tavLst>
                                        <p:tav tm="0">
                                          <p:val>
                                            <p:strVal val="#ppt_y-#ppt_h*1.125000"/>
                                          </p:val>
                                        </p:tav>
                                        <p:tav tm="100000">
                                          <p:val>
                                            <p:strVal val="#ppt_y"/>
                                          </p:val>
                                        </p:tav>
                                      </p:tavLst>
                                    </p:anim>
                                    <p:animEffect transition="in" filter="wipe(down)">
                                      <p:cBhvr>
                                        <p:cTn id="3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9" grpId="0"/>
      <p:bldP spid="4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E93BB4A-6CF1-4673-91C2-7856F07030F2}"/>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请指出下面程序中存在的错误并改正。</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def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StudentInfo</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(name,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args</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姓名：</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name,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，其他：</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args</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StudentInfo</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李晓明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chineselevel</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良好</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country='</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中国</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8970DA04-BCC2-4C6A-99E1-614B9217BD3E}"/>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11" name="矩形 10">
            <a:extLst>
              <a:ext uri="{FF2B5EF4-FFF2-40B4-BE49-F238E27FC236}">
                <a16:creationId xmlns:a16="http://schemas.microsoft.com/office/drawing/2014/main" id="{958162AA-5379-42EA-AF44-F0CD13D68052}"/>
              </a:ext>
            </a:extLst>
          </p:cNvPr>
          <p:cNvSpPr/>
          <p:nvPr>
            <p:custDataLst>
              <p:tags r:id="rId4"/>
            </p:custDataLst>
          </p:nvPr>
        </p:nvSpPr>
        <p:spPr>
          <a:xfrm>
            <a:off x="0" y="5727383"/>
            <a:ext cx="12192000" cy="487680"/>
          </a:xfrm>
          <a:prstGeom prst="rect">
            <a:avLst/>
          </a:prstGeom>
          <a:solidFill>
            <a:srgbClr val="FBFA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36" tIns="45718" rIns="91436" bIns="45718" rtlCol="0" anchor="ctr" anchorCtr="1">
            <a:noAutofit/>
          </a:bodyPr>
          <a:lstStyle/>
          <a:p>
            <a:pPr defTabSz="914354"/>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正常使用主观题需</a:t>
            </a:r>
            <a:r>
              <a:rPr kumimoji="0" lang="en-US" altLang="zh-CN"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2.0</a:t>
            </a:r>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以上版本雨课堂</a:t>
            </a:r>
          </a:p>
        </p:txBody>
      </p:sp>
      <p:sp>
        <p:nvSpPr>
          <p:cNvPr id="12" name="矩形 11">
            <a:extLst>
              <a:ext uri="{FF2B5EF4-FFF2-40B4-BE49-F238E27FC236}">
                <a16:creationId xmlns:a16="http://schemas.microsoft.com/office/drawing/2014/main" id="{9022AF4B-EE6D-465E-8259-5BB797BB1F03}"/>
              </a:ext>
            </a:extLst>
          </p:cNvPr>
          <p:cNvSpPr/>
          <p:nvPr>
            <p:custDataLst>
              <p:tags r:id="rId5"/>
            </p:custDataLst>
          </p:nvPr>
        </p:nvSpPr>
        <p:spPr>
          <a:xfrm>
            <a:off x="12573000" y="0"/>
            <a:ext cx="3840480" cy="6858000"/>
          </a:xfrm>
          <a:prstGeom prst="rect">
            <a:avLst/>
          </a:prstGeom>
          <a:solidFill>
            <a:srgbClr val="FFFFFF"/>
          </a:solidFill>
          <a:ln w="12700" cmpd="sng">
            <a:solidFill>
              <a:srgbClr val="9B9B9B"/>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noAutofit/>
          </a:bodyP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文本框 16">
            <a:extLst>
              <a:ext uri="{FF2B5EF4-FFF2-40B4-BE49-F238E27FC236}">
                <a16:creationId xmlns:a16="http://schemas.microsoft.com/office/drawing/2014/main" id="{05C3FC5C-A9D7-45EA-96D8-2C90988C22D4}"/>
              </a:ext>
            </a:extLst>
          </p:cNvPr>
          <p:cNvSpPr txBox="1"/>
          <p:nvPr>
            <p:custDataLst>
              <p:tags r:id="rId6"/>
            </p:custDataLst>
          </p:nvPr>
        </p:nvSpPr>
        <p:spPr>
          <a:xfrm>
            <a:off x="12661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8" name="文本框 17">
            <a:extLst>
              <a:ext uri="{FF2B5EF4-FFF2-40B4-BE49-F238E27FC236}">
                <a16:creationId xmlns:a16="http://schemas.microsoft.com/office/drawing/2014/main" id="{74BB0E6F-EA84-489C-ACEB-A9011893F582}"/>
              </a:ext>
            </a:extLst>
          </p:cNvPr>
          <p:cNvSpPr txBox="1"/>
          <p:nvPr>
            <p:custDataLst>
              <p:tags r:id="rId7"/>
            </p:custDataLst>
          </p:nvPr>
        </p:nvSpPr>
        <p:spPr>
          <a:xfrm>
            <a:off x="12827000" y="1270000"/>
            <a:ext cx="3332480" cy="1631216"/>
          </a:xfrm>
          <a:prstGeom prst="rect">
            <a:avLst/>
          </a:prstGeom>
          <a:noFill/>
        </p:spPr>
        <p:txBody>
          <a:bodyPr vert="horz" rtlCol="0" anchor="t" anchorCtr="0">
            <a:spAutoFit/>
          </a:bodyPr>
          <a:lstStyle/>
          <a:p>
            <a:pPr lvl="0"/>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args</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接收的是位置参数形式的不定长参数，但实际调用</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StudentInfo</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函数时后面两个是关键字参数，应将“*</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args”</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改为“**</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args”</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6" name="组合 15">
            <a:extLst>
              <a:ext uri="{FF2B5EF4-FFF2-40B4-BE49-F238E27FC236}">
                <a16:creationId xmlns:a16="http://schemas.microsoft.com/office/drawing/2014/main" id="{D0A9EC5B-A325-4068-BD2A-6FC369BE4F18}"/>
              </a:ext>
            </a:extLst>
          </p:cNvPr>
          <p:cNvGrpSpPr/>
          <p:nvPr>
            <p:custDataLst>
              <p:tags r:id="rId8"/>
            </p:custDataLst>
          </p:nvPr>
        </p:nvGrpSpPr>
        <p:grpSpPr>
          <a:xfrm>
            <a:off x="12585700" y="0"/>
            <a:ext cx="3815080" cy="647700"/>
            <a:chOff x="12585700" y="0"/>
            <a:chExt cx="3815080" cy="647700"/>
          </a:xfrm>
        </p:grpSpPr>
        <p:sp>
          <p:nvSpPr>
            <p:cNvPr id="13" name="RemarkBack">
              <a:extLst>
                <a:ext uri="{FF2B5EF4-FFF2-40B4-BE49-F238E27FC236}">
                  <a16:creationId xmlns:a16="http://schemas.microsoft.com/office/drawing/2014/main" id="{AF8A45D1-AB6F-4AD9-B6C0-D0F4B387C99D}"/>
                </a:ext>
              </a:extLst>
            </p:cNvPr>
            <p:cNvSpPr/>
            <p:nvPr>
              <p:custDataLst>
                <p:tags r:id="rId18"/>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RemarkBlock">
              <a:extLst>
                <a:ext uri="{FF2B5EF4-FFF2-40B4-BE49-F238E27FC236}">
                  <a16:creationId xmlns:a16="http://schemas.microsoft.com/office/drawing/2014/main" id="{126BB5CC-8410-4BCB-80CE-8368739DB9CE}"/>
                </a:ext>
              </a:extLst>
            </p:cNvPr>
            <p:cNvSpPr/>
            <p:nvPr>
              <p:custDataLst>
                <p:tags r:id="rId19"/>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RemarkTitleText">
              <a:extLst>
                <a:ext uri="{FF2B5EF4-FFF2-40B4-BE49-F238E27FC236}">
                  <a16:creationId xmlns:a16="http://schemas.microsoft.com/office/drawing/2014/main" id="{46AFD01D-30F9-47CA-B813-DBD370C43CAE}"/>
                </a:ext>
              </a:extLst>
            </p:cNvPr>
            <p:cNvSpPr txBox="1"/>
            <p:nvPr>
              <p:custDataLst>
                <p:tags r:id="rId20"/>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389A5164-2E70-4798-9E0E-C9DC682B81F5}"/>
              </a:ext>
            </a:extLst>
          </p:cNvPr>
          <p:cNvSpPr/>
          <p:nvPr>
            <p:custDataLst>
              <p:tags r:id="rId9"/>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RemarkBlock">
            <a:extLst>
              <a:ext uri="{FF2B5EF4-FFF2-40B4-BE49-F238E27FC236}">
                <a16:creationId xmlns:a16="http://schemas.microsoft.com/office/drawing/2014/main" id="{96325EC4-02CC-4CC6-A288-D98CE163846C}"/>
              </a:ext>
            </a:extLst>
          </p:cNvPr>
          <p:cNvSpPr/>
          <p:nvPr>
            <p:custDataLst>
              <p:tags r:id="rId10"/>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RemarkTitleText">
            <a:extLst>
              <a:ext uri="{FF2B5EF4-FFF2-40B4-BE49-F238E27FC236}">
                <a16:creationId xmlns:a16="http://schemas.microsoft.com/office/drawing/2014/main" id="{516B527D-5036-4BAD-98F3-6CA271795974}"/>
              </a:ext>
            </a:extLst>
          </p:cNvPr>
          <p:cNvSpPr txBox="1"/>
          <p:nvPr>
            <p:custDataLst>
              <p:tags r:id="rId11"/>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0" name="组合 9">
            <a:extLst>
              <a:ext uri="{FF2B5EF4-FFF2-40B4-BE49-F238E27FC236}">
                <a16:creationId xmlns:a16="http://schemas.microsoft.com/office/drawing/2014/main" id="{75D48A1E-1E5B-4E91-9EC8-69952B37E817}"/>
              </a:ext>
            </a:extLst>
          </p:cNvPr>
          <p:cNvGrpSpPr/>
          <p:nvPr>
            <p:custDataLst>
              <p:tags r:id="rId12"/>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42F6A80F-030F-4B10-BE0B-F9D8FE651682}"/>
                </a:ext>
              </a:extLst>
            </p:cNvPr>
            <p:cNvSpPr/>
            <p:nvPr>
              <p:custDataLst>
                <p:tags r:id="rId14"/>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ColorBlock">
              <a:extLst>
                <a:ext uri="{FF2B5EF4-FFF2-40B4-BE49-F238E27FC236}">
                  <a16:creationId xmlns:a16="http://schemas.microsoft.com/office/drawing/2014/main" id="{D1C3482F-DE7F-466A-A1A2-BFF06BFADB39}"/>
                </a:ext>
              </a:extLst>
            </p:cNvPr>
            <p:cNvSpPr/>
            <p:nvPr>
              <p:custDataLst>
                <p:tags r:id="rId15"/>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TypeText">
              <a:extLst>
                <a:ext uri="{FF2B5EF4-FFF2-40B4-BE49-F238E27FC236}">
                  <a16:creationId xmlns:a16="http://schemas.microsoft.com/office/drawing/2014/main" id="{057997DE-8647-4E67-A458-9238E9D89595}"/>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1EEAD7AE-49DB-4243-9070-83E05F8D5056}"/>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4810224F-9017-4077-9D8D-5747F7E13376}"/>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424623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CA3457A2-CF3F-4C67-AA40-A74593DB4612}"/>
              </a:ext>
            </a:extLst>
          </p:cNvPr>
          <p:cNvGrpSpPr/>
          <p:nvPr/>
        </p:nvGrpSpPr>
        <p:grpSpPr>
          <a:xfrm>
            <a:off x="3004268" y="2751599"/>
            <a:ext cx="6362919" cy="1354801"/>
            <a:chOff x="3338067" y="2751599"/>
            <a:chExt cx="6362919" cy="1354801"/>
          </a:xfrm>
        </p:grpSpPr>
        <p:sp>
          <p:nvSpPr>
            <p:cNvPr id="2" name="文本框 1">
              <a:extLst>
                <a:ext uri="{FF2B5EF4-FFF2-40B4-BE49-F238E27FC236}">
                  <a16:creationId xmlns:a16="http://schemas.microsoft.com/office/drawing/2014/main" id="{A604DD5E-F17A-4AEC-B07E-CC597E127787}"/>
                </a:ext>
              </a:extLst>
            </p:cNvPr>
            <p:cNvSpPr txBox="1"/>
            <p:nvPr/>
          </p:nvSpPr>
          <p:spPr>
            <a:xfrm>
              <a:off x="3360789" y="2782961"/>
              <a:ext cx="6340197" cy="1323439"/>
            </a:xfrm>
            <a:prstGeom prst="rect">
              <a:avLst/>
            </a:prstGeom>
            <a:noFill/>
          </p:spPr>
          <p:txBody>
            <a:bodyPr wrap="none" rtlCol="0">
              <a:spAutoFit/>
            </a:bodyPr>
            <a:lstStyle/>
            <a:p>
              <a:pPr lvl="0">
                <a:defRPr/>
              </a:pPr>
              <a:r>
                <a:rPr lang="zh-CN" altLang="en-US" sz="8000" b="1" dirty="0">
                  <a:solidFill>
                    <a:srgbClr val="B1C400"/>
                  </a:solidFill>
                  <a:latin typeface="Bauhaus 93" panose="04030905020B02020C02" pitchFamily="82" charset="0"/>
                  <a:ea typeface="Adobe Gothic Std B" panose="020B0800000000000000" pitchFamily="34" charset="-128"/>
                </a:rPr>
                <a:t>拆分参数列表</a:t>
              </a:r>
              <a:endParaRPr lang="zh-CN" altLang="en-US" sz="8000" b="1" kern="1200" dirty="0">
                <a:solidFill>
                  <a:srgbClr val="B1C400"/>
                </a:solidFill>
                <a:latin typeface="+mj-ea"/>
              </a:endParaRPr>
            </a:p>
          </p:txBody>
        </p:sp>
        <p:sp>
          <p:nvSpPr>
            <p:cNvPr id="5" name="文本框 4">
              <a:extLst>
                <a:ext uri="{FF2B5EF4-FFF2-40B4-BE49-F238E27FC236}">
                  <a16:creationId xmlns:a16="http://schemas.microsoft.com/office/drawing/2014/main" id="{FA3C2F8D-0523-41EE-BA32-B67AA98C208B}"/>
                </a:ext>
              </a:extLst>
            </p:cNvPr>
            <p:cNvSpPr txBox="1"/>
            <p:nvPr/>
          </p:nvSpPr>
          <p:spPr>
            <a:xfrm>
              <a:off x="3338067" y="2751599"/>
              <a:ext cx="6340197" cy="1323439"/>
            </a:xfrm>
            <a:prstGeom prst="rect">
              <a:avLst/>
            </a:prstGeom>
            <a:noFill/>
          </p:spPr>
          <p:txBody>
            <a:bodyPr wrap="none" rtlCol="0">
              <a:spAutoFit/>
            </a:bodyPr>
            <a:lstStyle/>
            <a:p>
              <a:pPr lvl="0">
                <a:defRPr/>
              </a:pPr>
              <a:r>
                <a:rPr lang="zh-CN" altLang="en-US" sz="8000" b="1" dirty="0">
                  <a:solidFill>
                    <a:srgbClr val="1950B2"/>
                  </a:solidFill>
                  <a:latin typeface="Bauhaus 93" panose="04030905020B02020C02" pitchFamily="82" charset="0"/>
                  <a:ea typeface="Adobe Gothic Std B" panose="020B0800000000000000" pitchFamily="34" charset="-128"/>
                </a:rPr>
                <a:t>拆分参数列表</a:t>
              </a:r>
              <a:endParaRPr lang="zh-CN" altLang="en-US" sz="8000" b="1" kern="1200" dirty="0">
                <a:solidFill>
                  <a:srgbClr val="1950B2"/>
                </a:solidFill>
                <a:latin typeface="+mj-ea"/>
              </a:endParaRPr>
            </a:p>
          </p:txBody>
        </p:sp>
      </p:grpSp>
    </p:spTree>
    <p:extLst>
      <p:ext uri="{BB962C8B-B14F-4D97-AF65-F5344CB8AC3E}">
        <p14:creationId xmlns:p14="http://schemas.microsoft.com/office/powerpoint/2010/main" val="225011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300" y="511571"/>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概述</a:t>
            </a:r>
          </a:p>
        </p:txBody>
      </p:sp>
      <p:sp>
        <p:nvSpPr>
          <p:cNvPr id="2" name="矩形 1">
            <a:extLst>
              <a:ext uri="{FF2B5EF4-FFF2-40B4-BE49-F238E27FC236}">
                <a16:creationId xmlns:a16="http://schemas.microsoft.com/office/drawing/2014/main" id="{83E11107-0AC9-4E43-BA11-92F2A6599A1B}"/>
              </a:ext>
            </a:extLst>
          </p:cNvPr>
          <p:cNvSpPr/>
          <p:nvPr/>
        </p:nvSpPr>
        <p:spPr>
          <a:xfrm>
            <a:off x="3206847" y="2152052"/>
            <a:ext cx="627095" cy="523220"/>
          </a:xfrm>
          <a:prstGeom prst="rect">
            <a:avLst/>
          </a:prstGeom>
        </p:spPr>
        <p:txBody>
          <a:bodyPr wrap="none">
            <a:spAutoFit/>
          </a:bodyPr>
          <a:lstStyle/>
          <a:p>
            <a:r>
              <a:rPr lang="en-US" altLang="zh-CN" sz="2800" b="1" dirty="0">
                <a:solidFill>
                  <a:schemeClr val="tx1">
                    <a:lumMod val="85000"/>
                    <a:lumOff val="15000"/>
                  </a:schemeClr>
                </a:solidFill>
                <a:effectLst/>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effectLst/>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CD352A36-0FAB-466D-AED1-E2DB2EF0AC31}"/>
              </a:ext>
            </a:extLst>
          </p:cNvPr>
          <p:cNvSpPr/>
          <p:nvPr/>
        </p:nvSpPr>
        <p:spPr>
          <a:xfrm>
            <a:off x="1661951" y="3018862"/>
            <a:ext cx="3778652" cy="2308324"/>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如果一个函数所需要的参数已经存储在了列表、元组或字典中，则可以直接从列表、元组或字典中拆分出来函数所需要的这些参数。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765300" y="2675272"/>
            <a:ext cx="3314700" cy="0"/>
          </a:xfrm>
          <a:prstGeom prst="line">
            <a:avLst/>
          </a:prstGeom>
          <a:ln>
            <a:solidFill>
              <a:schemeClr val="tx1">
                <a:lumMod val="85000"/>
                <a:lumOff val="1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CC2EAA38-B2AA-4E3C-9A54-D3ECD03BBC60}"/>
              </a:ext>
            </a:extLst>
          </p:cNvPr>
          <p:cNvSpPr/>
          <p:nvPr/>
        </p:nvSpPr>
        <p:spPr>
          <a:xfrm>
            <a:off x="8125698" y="2152052"/>
            <a:ext cx="627095" cy="523220"/>
          </a:xfrm>
          <a:prstGeom prst="rect">
            <a:avLst/>
          </a:prstGeom>
        </p:spPr>
        <p:txBody>
          <a:bodyPr wrap="none">
            <a:spAutoFit/>
          </a:bodyPr>
          <a:lstStyle/>
          <a:p>
            <a:r>
              <a:rPr lang="en-US" altLang="zh-CN" sz="2800" b="1" dirty="0">
                <a:solidFill>
                  <a:schemeClr val="tx1">
                    <a:lumMod val="85000"/>
                    <a:lumOff val="15000"/>
                  </a:schemeClr>
                </a:solidFill>
                <a:effectLst/>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effectLst/>
              <a:latin typeface="微软雅黑" panose="020B0503020204020204" pitchFamily="34" charset="-122"/>
              <a:ea typeface="微软雅黑" panose="020B0503020204020204" pitchFamily="34" charset="-122"/>
            </a:endParaRPr>
          </a:p>
        </p:txBody>
      </p:sp>
      <p:sp>
        <p:nvSpPr>
          <p:cNvPr id="51" name="矩形 50">
            <a:extLst>
              <a:ext uri="{FF2B5EF4-FFF2-40B4-BE49-F238E27FC236}">
                <a16:creationId xmlns:a16="http://schemas.microsoft.com/office/drawing/2014/main" id="{9A865F1C-DEF7-4587-9C14-F8915A1EA5CE}"/>
              </a:ext>
            </a:extLst>
          </p:cNvPr>
          <p:cNvSpPr/>
          <p:nvPr/>
        </p:nvSpPr>
        <p:spPr>
          <a:xfrm>
            <a:off x="6865004" y="3018862"/>
            <a:ext cx="3778652" cy="2243050"/>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其中列表、元组拆分出来的结果作为位置参数，而字典拆分出来的结果作为关键字参数。</a:t>
            </a:r>
          </a:p>
        </p:txBody>
      </p:sp>
      <p:cxnSp>
        <p:nvCxnSpPr>
          <p:cNvPr id="52" name="直接连接符 51">
            <a:extLst>
              <a:ext uri="{FF2B5EF4-FFF2-40B4-BE49-F238E27FC236}">
                <a16:creationId xmlns:a16="http://schemas.microsoft.com/office/drawing/2014/main" id="{FB981245-C61A-4B02-A9D0-18D3C8A13777}"/>
              </a:ext>
            </a:extLst>
          </p:cNvPr>
          <p:cNvCxnSpPr>
            <a:cxnSpLocks/>
          </p:cNvCxnSpPr>
          <p:nvPr/>
        </p:nvCxnSpPr>
        <p:spPr>
          <a:xfrm>
            <a:off x="7009071" y="2675272"/>
            <a:ext cx="3455729" cy="0"/>
          </a:xfrm>
          <a:prstGeom prst="line">
            <a:avLst/>
          </a:prstGeom>
          <a:ln>
            <a:solidFill>
              <a:schemeClr val="tx1">
                <a:lumMod val="85000"/>
                <a:lumOff val="1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FB9855CF-00E3-4A1E-8F5E-48B8FE8363FF}"/>
              </a:ext>
            </a:extLst>
          </p:cNvPr>
          <p:cNvSpPr txBox="1"/>
          <p:nvPr/>
        </p:nvSpPr>
        <p:spPr>
          <a:xfrm>
            <a:off x="2200284" y="2074038"/>
            <a:ext cx="162366" cy="459875"/>
          </a:xfrm>
          <a:prstGeom prst="rect">
            <a:avLst/>
          </a:prstGeom>
          <a:noFill/>
        </p:spPr>
        <p:txBody>
          <a:bodyPr wrap="none" rtlCol="0">
            <a:spAutoFit/>
          </a:bodyPr>
          <a:lstStyle/>
          <a:p>
            <a:endParaRPr lang="zh-CN" altLang="en-US" sz="2800" dirty="0"/>
          </a:p>
        </p:txBody>
      </p:sp>
      <p:sp>
        <p:nvSpPr>
          <p:cNvPr id="33" name="文本框 32">
            <a:extLst>
              <a:ext uri="{FF2B5EF4-FFF2-40B4-BE49-F238E27FC236}">
                <a16:creationId xmlns:a16="http://schemas.microsoft.com/office/drawing/2014/main" id="{7882C496-BFDE-4572-8959-585C03D56D62}"/>
              </a:ext>
            </a:extLst>
          </p:cNvPr>
          <p:cNvSpPr txBox="1"/>
          <p:nvPr/>
        </p:nvSpPr>
        <p:spPr>
          <a:xfrm>
            <a:off x="7187564" y="2031469"/>
            <a:ext cx="162366" cy="459875"/>
          </a:xfrm>
          <a:prstGeom prst="rect">
            <a:avLst/>
          </a:prstGeom>
          <a:noFill/>
        </p:spPr>
        <p:txBody>
          <a:bodyPr wrap="none" rtlCol="0">
            <a:spAutoFit/>
          </a:bodyPr>
          <a:lstStyle/>
          <a:p>
            <a:endParaRPr lang="zh-CN" altLang="en-US" sz="2800" dirty="0"/>
          </a:p>
        </p:txBody>
      </p:sp>
      <p:sp>
        <p:nvSpPr>
          <p:cNvPr id="38" name="KSO_Shape">
            <a:extLst>
              <a:ext uri="{FF2B5EF4-FFF2-40B4-BE49-F238E27FC236}">
                <a16:creationId xmlns:a16="http://schemas.microsoft.com/office/drawing/2014/main" id="{A2F7A776-D49D-42A6-8341-15A6263491E6}"/>
              </a:ext>
            </a:extLst>
          </p:cNvPr>
          <p:cNvSpPr/>
          <p:nvPr/>
        </p:nvSpPr>
        <p:spPr>
          <a:xfrm>
            <a:off x="1435740" y="2031469"/>
            <a:ext cx="4060426" cy="3809493"/>
          </a:xfrm>
          <a:prstGeom prst="roundRect">
            <a:avLst>
              <a:gd name="adj" fmla="val 11034"/>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39" name="KSO_Shape">
            <a:extLst>
              <a:ext uri="{FF2B5EF4-FFF2-40B4-BE49-F238E27FC236}">
                <a16:creationId xmlns:a16="http://schemas.microsoft.com/office/drawing/2014/main" id="{D649DA09-3F78-4E6A-B9D7-0FCA47F85AA0}"/>
              </a:ext>
            </a:extLst>
          </p:cNvPr>
          <p:cNvSpPr/>
          <p:nvPr/>
        </p:nvSpPr>
        <p:spPr>
          <a:xfrm>
            <a:off x="6688606" y="2031470"/>
            <a:ext cx="4060426" cy="3809492"/>
          </a:xfrm>
          <a:prstGeom prst="roundRect">
            <a:avLst>
              <a:gd name="adj" fmla="val 12748"/>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8" name="组合 7">
            <a:extLst>
              <a:ext uri="{FF2B5EF4-FFF2-40B4-BE49-F238E27FC236}">
                <a16:creationId xmlns:a16="http://schemas.microsoft.com/office/drawing/2014/main" id="{C79A0750-A61F-4572-805B-9B771222B35A}"/>
              </a:ext>
            </a:extLst>
          </p:cNvPr>
          <p:cNvGrpSpPr/>
          <p:nvPr/>
        </p:nvGrpSpPr>
        <p:grpSpPr>
          <a:xfrm>
            <a:off x="2055662" y="1762598"/>
            <a:ext cx="1082757" cy="1082757"/>
            <a:chOff x="2055662" y="1762598"/>
            <a:chExt cx="1082757" cy="1082757"/>
          </a:xfrm>
        </p:grpSpPr>
        <p:sp>
          <p:nvSpPr>
            <p:cNvPr id="34" name="KSO_Shape">
              <a:extLst>
                <a:ext uri="{FF2B5EF4-FFF2-40B4-BE49-F238E27FC236}">
                  <a16:creationId xmlns:a16="http://schemas.microsoft.com/office/drawing/2014/main" id="{ADC84460-C3E5-49FB-BF93-B0D54BC94F69}"/>
                </a:ext>
              </a:extLst>
            </p:cNvPr>
            <p:cNvSpPr/>
            <p:nvPr/>
          </p:nvSpPr>
          <p:spPr>
            <a:xfrm>
              <a:off x="2055662" y="1762598"/>
              <a:ext cx="1082757" cy="1082757"/>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29" name="KSO_Shape">
              <a:extLst>
                <a:ext uri="{FF2B5EF4-FFF2-40B4-BE49-F238E27FC236}">
                  <a16:creationId xmlns:a16="http://schemas.microsoft.com/office/drawing/2014/main" id="{EF182D5B-4D39-48BA-A381-EDD1C0EDEF02}"/>
                </a:ext>
              </a:extLst>
            </p:cNvPr>
            <p:cNvSpPr>
              <a:spLocks/>
            </p:cNvSpPr>
            <p:nvPr/>
          </p:nvSpPr>
          <p:spPr bwMode="auto">
            <a:xfrm>
              <a:off x="2200284" y="1980847"/>
              <a:ext cx="758352" cy="613001"/>
            </a:xfrm>
            <a:custGeom>
              <a:avLst/>
              <a:gdLst/>
              <a:ahLst/>
              <a:cxnLst/>
              <a:rect l="0" t="0" r="r" b="b"/>
              <a:pathLst>
                <a:path w="4741862" h="3833813">
                  <a:moveTo>
                    <a:pt x="247650" y="2000250"/>
                  </a:moveTo>
                  <a:lnTo>
                    <a:pt x="1016000" y="2000250"/>
                  </a:lnTo>
                  <a:lnTo>
                    <a:pt x="1030288" y="2003425"/>
                  </a:lnTo>
                  <a:lnTo>
                    <a:pt x="1041400" y="2012950"/>
                  </a:lnTo>
                  <a:lnTo>
                    <a:pt x="1050925" y="2020888"/>
                  </a:lnTo>
                  <a:lnTo>
                    <a:pt x="1054100" y="2036763"/>
                  </a:lnTo>
                  <a:lnTo>
                    <a:pt x="1050925" y="2051051"/>
                  </a:lnTo>
                  <a:lnTo>
                    <a:pt x="1041400" y="2063751"/>
                  </a:lnTo>
                  <a:lnTo>
                    <a:pt x="1030288" y="2071688"/>
                  </a:lnTo>
                  <a:lnTo>
                    <a:pt x="1016000" y="2074863"/>
                  </a:lnTo>
                  <a:lnTo>
                    <a:pt x="247650" y="2074863"/>
                  </a:lnTo>
                  <a:lnTo>
                    <a:pt x="233362" y="2071688"/>
                  </a:lnTo>
                  <a:lnTo>
                    <a:pt x="220662" y="2063751"/>
                  </a:lnTo>
                  <a:lnTo>
                    <a:pt x="212725" y="2051051"/>
                  </a:lnTo>
                  <a:lnTo>
                    <a:pt x="209550" y="2036763"/>
                  </a:lnTo>
                  <a:lnTo>
                    <a:pt x="212725" y="2020888"/>
                  </a:lnTo>
                  <a:lnTo>
                    <a:pt x="220662" y="2012950"/>
                  </a:lnTo>
                  <a:lnTo>
                    <a:pt x="233362" y="2003425"/>
                  </a:lnTo>
                  <a:lnTo>
                    <a:pt x="247650" y="2000250"/>
                  </a:lnTo>
                  <a:close/>
                  <a:moveTo>
                    <a:pt x="244475" y="1901825"/>
                  </a:moveTo>
                  <a:lnTo>
                    <a:pt x="1012825" y="1901825"/>
                  </a:lnTo>
                  <a:lnTo>
                    <a:pt x="1027112" y="1905000"/>
                  </a:lnTo>
                  <a:lnTo>
                    <a:pt x="1039812" y="1914525"/>
                  </a:lnTo>
                  <a:lnTo>
                    <a:pt x="1044575" y="1925638"/>
                  </a:lnTo>
                  <a:lnTo>
                    <a:pt x="1047750" y="1941513"/>
                  </a:lnTo>
                  <a:lnTo>
                    <a:pt x="1044575" y="1952626"/>
                  </a:lnTo>
                  <a:lnTo>
                    <a:pt x="1039812" y="1965326"/>
                  </a:lnTo>
                  <a:lnTo>
                    <a:pt x="1027112" y="1973263"/>
                  </a:lnTo>
                  <a:lnTo>
                    <a:pt x="1012825" y="1976438"/>
                  </a:lnTo>
                  <a:lnTo>
                    <a:pt x="244475" y="1976438"/>
                  </a:lnTo>
                  <a:lnTo>
                    <a:pt x="230188" y="1973263"/>
                  </a:lnTo>
                  <a:lnTo>
                    <a:pt x="217488" y="1965326"/>
                  </a:lnTo>
                  <a:lnTo>
                    <a:pt x="209550" y="1952626"/>
                  </a:lnTo>
                  <a:lnTo>
                    <a:pt x="206375" y="1941513"/>
                  </a:lnTo>
                  <a:lnTo>
                    <a:pt x="209550" y="1925638"/>
                  </a:lnTo>
                  <a:lnTo>
                    <a:pt x="217488" y="1914525"/>
                  </a:lnTo>
                  <a:lnTo>
                    <a:pt x="230188" y="1905000"/>
                  </a:lnTo>
                  <a:lnTo>
                    <a:pt x="244475" y="1901825"/>
                  </a:lnTo>
                  <a:close/>
                  <a:moveTo>
                    <a:pt x="277813" y="1803400"/>
                  </a:moveTo>
                  <a:lnTo>
                    <a:pt x="1047750" y="1803400"/>
                  </a:lnTo>
                  <a:lnTo>
                    <a:pt x="1060450" y="1806575"/>
                  </a:lnTo>
                  <a:lnTo>
                    <a:pt x="1071563" y="1816100"/>
                  </a:lnTo>
                  <a:lnTo>
                    <a:pt x="1081088" y="1827213"/>
                  </a:lnTo>
                  <a:lnTo>
                    <a:pt x="1084263" y="1843088"/>
                  </a:lnTo>
                  <a:lnTo>
                    <a:pt x="1081088" y="1857376"/>
                  </a:lnTo>
                  <a:lnTo>
                    <a:pt x="1071563" y="1868488"/>
                  </a:lnTo>
                  <a:lnTo>
                    <a:pt x="1060450" y="1874838"/>
                  </a:lnTo>
                  <a:lnTo>
                    <a:pt x="1047750" y="1878013"/>
                  </a:lnTo>
                  <a:lnTo>
                    <a:pt x="277813" y="1878013"/>
                  </a:lnTo>
                  <a:lnTo>
                    <a:pt x="263525" y="1874838"/>
                  </a:lnTo>
                  <a:lnTo>
                    <a:pt x="250825" y="1868488"/>
                  </a:lnTo>
                  <a:lnTo>
                    <a:pt x="244475" y="1857376"/>
                  </a:lnTo>
                  <a:lnTo>
                    <a:pt x="241300" y="1843088"/>
                  </a:lnTo>
                  <a:lnTo>
                    <a:pt x="244475" y="1827213"/>
                  </a:lnTo>
                  <a:lnTo>
                    <a:pt x="250825" y="1816100"/>
                  </a:lnTo>
                  <a:lnTo>
                    <a:pt x="263525" y="1806575"/>
                  </a:lnTo>
                  <a:lnTo>
                    <a:pt x="277813" y="1803400"/>
                  </a:lnTo>
                  <a:close/>
                  <a:moveTo>
                    <a:pt x="238125" y="1708150"/>
                  </a:moveTo>
                  <a:lnTo>
                    <a:pt x="1009650" y="1708150"/>
                  </a:lnTo>
                  <a:lnTo>
                    <a:pt x="1020762" y="1711325"/>
                  </a:lnTo>
                  <a:lnTo>
                    <a:pt x="1033462" y="1717675"/>
                  </a:lnTo>
                  <a:lnTo>
                    <a:pt x="1041400" y="1728788"/>
                  </a:lnTo>
                  <a:lnTo>
                    <a:pt x="1044575" y="1744663"/>
                  </a:lnTo>
                  <a:lnTo>
                    <a:pt x="1041400" y="1758951"/>
                  </a:lnTo>
                  <a:lnTo>
                    <a:pt x="1033462" y="1770063"/>
                  </a:lnTo>
                  <a:lnTo>
                    <a:pt x="1020762" y="1779588"/>
                  </a:lnTo>
                  <a:lnTo>
                    <a:pt x="1009650" y="1782763"/>
                  </a:lnTo>
                  <a:lnTo>
                    <a:pt x="238125" y="1782763"/>
                  </a:lnTo>
                  <a:lnTo>
                    <a:pt x="223838" y="1779588"/>
                  </a:lnTo>
                  <a:lnTo>
                    <a:pt x="212725" y="1770063"/>
                  </a:lnTo>
                  <a:lnTo>
                    <a:pt x="206375" y="1758951"/>
                  </a:lnTo>
                  <a:lnTo>
                    <a:pt x="203200" y="1744663"/>
                  </a:lnTo>
                  <a:lnTo>
                    <a:pt x="206375" y="1728788"/>
                  </a:lnTo>
                  <a:lnTo>
                    <a:pt x="212725" y="1717675"/>
                  </a:lnTo>
                  <a:lnTo>
                    <a:pt x="223838" y="1711325"/>
                  </a:lnTo>
                  <a:lnTo>
                    <a:pt x="238125" y="1708150"/>
                  </a:lnTo>
                  <a:close/>
                  <a:moveTo>
                    <a:pt x="301626" y="1609725"/>
                  </a:moveTo>
                  <a:lnTo>
                    <a:pt x="1068388" y="1609725"/>
                  </a:lnTo>
                  <a:lnTo>
                    <a:pt x="1084264" y="1612900"/>
                  </a:lnTo>
                  <a:lnTo>
                    <a:pt x="1095376" y="1620838"/>
                  </a:lnTo>
                  <a:lnTo>
                    <a:pt x="1104901" y="1633538"/>
                  </a:lnTo>
                  <a:lnTo>
                    <a:pt x="1108076" y="1644650"/>
                  </a:lnTo>
                  <a:lnTo>
                    <a:pt x="1104901" y="1660526"/>
                  </a:lnTo>
                  <a:lnTo>
                    <a:pt x="1095376" y="1671638"/>
                  </a:lnTo>
                  <a:lnTo>
                    <a:pt x="1084264" y="1681163"/>
                  </a:lnTo>
                  <a:lnTo>
                    <a:pt x="1068388" y="1684338"/>
                  </a:lnTo>
                  <a:lnTo>
                    <a:pt x="301626" y="1684338"/>
                  </a:lnTo>
                  <a:lnTo>
                    <a:pt x="287338" y="1681163"/>
                  </a:lnTo>
                  <a:lnTo>
                    <a:pt x="274638" y="1671638"/>
                  </a:lnTo>
                  <a:lnTo>
                    <a:pt x="268288" y="1660526"/>
                  </a:lnTo>
                  <a:lnTo>
                    <a:pt x="265113" y="1644650"/>
                  </a:lnTo>
                  <a:lnTo>
                    <a:pt x="268288" y="1633538"/>
                  </a:lnTo>
                  <a:lnTo>
                    <a:pt x="274638" y="1620838"/>
                  </a:lnTo>
                  <a:lnTo>
                    <a:pt x="287338" y="1612900"/>
                  </a:lnTo>
                  <a:lnTo>
                    <a:pt x="301626" y="1609725"/>
                  </a:lnTo>
                  <a:close/>
                  <a:moveTo>
                    <a:pt x="254001" y="1511300"/>
                  </a:moveTo>
                  <a:lnTo>
                    <a:pt x="1020764" y="1511300"/>
                  </a:lnTo>
                  <a:lnTo>
                    <a:pt x="1036638" y="1514475"/>
                  </a:lnTo>
                  <a:lnTo>
                    <a:pt x="1047751" y="1522413"/>
                  </a:lnTo>
                  <a:lnTo>
                    <a:pt x="1057276" y="1535113"/>
                  </a:lnTo>
                  <a:lnTo>
                    <a:pt x="1060451" y="1549401"/>
                  </a:lnTo>
                  <a:lnTo>
                    <a:pt x="1057276" y="1562101"/>
                  </a:lnTo>
                  <a:lnTo>
                    <a:pt x="1047751" y="1573213"/>
                  </a:lnTo>
                  <a:lnTo>
                    <a:pt x="1036638" y="1582738"/>
                  </a:lnTo>
                  <a:lnTo>
                    <a:pt x="1020764" y="1585913"/>
                  </a:lnTo>
                  <a:lnTo>
                    <a:pt x="254001" y="1585913"/>
                  </a:lnTo>
                  <a:lnTo>
                    <a:pt x="238126" y="1582738"/>
                  </a:lnTo>
                  <a:lnTo>
                    <a:pt x="227013" y="1573213"/>
                  </a:lnTo>
                  <a:lnTo>
                    <a:pt x="220663" y="1562101"/>
                  </a:lnTo>
                  <a:lnTo>
                    <a:pt x="217488" y="1549401"/>
                  </a:lnTo>
                  <a:lnTo>
                    <a:pt x="220663" y="1535113"/>
                  </a:lnTo>
                  <a:lnTo>
                    <a:pt x="227013" y="1522413"/>
                  </a:lnTo>
                  <a:lnTo>
                    <a:pt x="238126" y="1514475"/>
                  </a:lnTo>
                  <a:lnTo>
                    <a:pt x="254001" y="1511300"/>
                  </a:lnTo>
                  <a:close/>
                  <a:moveTo>
                    <a:pt x="274638" y="1412875"/>
                  </a:moveTo>
                  <a:lnTo>
                    <a:pt x="1041400" y="1412875"/>
                  </a:lnTo>
                  <a:lnTo>
                    <a:pt x="1057276" y="1416050"/>
                  </a:lnTo>
                  <a:lnTo>
                    <a:pt x="1068388" y="1423988"/>
                  </a:lnTo>
                  <a:lnTo>
                    <a:pt x="1077913" y="1436688"/>
                  </a:lnTo>
                  <a:lnTo>
                    <a:pt x="1081088" y="1450976"/>
                  </a:lnTo>
                  <a:lnTo>
                    <a:pt x="1077913" y="1466851"/>
                  </a:lnTo>
                  <a:lnTo>
                    <a:pt x="1068388" y="1477963"/>
                  </a:lnTo>
                  <a:lnTo>
                    <a:pt x="1057276" y="1484313"/>
                  </a:lnTo>
                  <a:lnTo>
                    <a:pt x="1041400" y="1487488"/>
                  </a:lnTo>
                  <a:lnTo>
                    <a:pt x="274638" y="1487488"/>
                  </a:lnTo>
                  <a:lnTo>
                    <a:pt x="260350" y="1484313"/>
                  </a:lnTo>
                  <a:lnTo>
                    <a:pt x="247650" y="1477963"/>
                  </a:lnTo>
                  <a:lnTo>
                    <a:pt x="238126" y="1466851"/>
                  </a:lnTo>
                  <a:lnTo>
                    <a:pt x="236538" y="1450976"/>
                  </a:lnTo>
                  <a:lnTo>
                    <a:pt x="238126" y="1436688"/>
                  </a:lnTo>
                  <a:lnTo>
                    <a:pt x="247650" y="1423988"/>
                  </a:lnTo>
                  <a:lnTo>
                    <a:pt x="260350" y="1416050"/>
                  </a:lnTo>
                  <a:lnTo>
                    <a:pt x="274638" y="1412875"/>
                  </a:lnTo>
                  <a:close/>
                  <a:moveTo>
                    <a:pt x="3359150" y="0"/>
                  </a:moveTo>
                  <a:lnTo>
                    <a:pt x="3403600" y="3175"/>
                  </a:lnTo>
                  <a:lnTo>
                    <a:pt x="3449638" y="6350"/>
                  </a:lnTo>
                  <a:lnTo>
                    <a:pt x="3494088" y="17462"/>
                  </a:lnTo>
                  <a:lnTo>
                    <a:pt x="3535362" y="30162"/>
                  </a:lnTo>
                  <a:lnTo>
                    <a:pt x="3579814" y="50800"/>
                  </a:lnTo>
                  <a:lnTo>
                    <a:pt x="3619500" y="71437"/>
                  </a:lnTo>
                  <a:lnTo>
                    <a:pt x="3654426" y="98425"/>
                  </a:lnTo>
                  <a:lnTo>
                    <a:pt x="3687762" y="128587"/>
                  </a:lnTo>
                  <a:lnTo>
                    <a:pt x="3717926" y="158750"/>
                  </a:lnTo>
                  <a:lnTo>
                    <a:pt x="3744914" y="193675"/>
                  </a:lnTo>
                  <a:lnTo>
                    <a:pt x="3768726" y="230187"/>
                  </a:lnTo>
                  <a:lnTo>
                    <a:pt x="3789362" y="268287"/>
                  </a:lnTo>
                  <a:lnTo>
                    <a:pt x="3803650" y="311150"/>
                  </a:lnTo>
                  <a:lnTo>
                    <a:pt x="3816350" y="352425"/>
                  </a:lnTo>
                  <a:lnTo>
                    <a:pt x="3822700" y="393700"/>
                  </a:lnTo>
                  <a:lnTo>
                    <a:pt x="3827462" y="439737"/>
                  </a:lnTo>
                  <a:lnTo>
                    <a:pt x="3825876" y="484187"/>
                  </a:lnTo>
                  <a:lnTo>
                    <a:pt x="3822700" y="528637"/>
                  </a:lnTo>
                  <a:lnTo>
                    <a:pt x="3813176" y="573087"/>
                  </a:lnTo>
                  <a:lnTo>
                    <a:pt x="3798888" y="615950"/>
                  </a:lnTo>
                  <a:lnTo>
                    <a:pt x="3776662" y="660400"/>
                  </a:lnTo>
                  <a:lnTo>
                    <a:pt x="3756026" y="698500"/>
                  </a:lnTo>
                  <a:lnTo>
                    <a:pt x="3729038" y="735012"/>
                  </a:lnTo>
                  <a:lnTo>
                    <a:pt x="3702050" y="768350"/>
                  </a:lnTo>
                  <a:lnTo>
                    <a:pt x="3670300" y="796925"/>
                  </a:lnTo>
                  <a:lnTo>
                    <a:pt x="3633788" y="823912"/>
                  </a:lnTo>
                  <a:lnTo>
                    <a:pt x="3598862" y="847724"/>
                  </a:lnTo>
                  <a:lnTo>
                    <a:pt x="3606800" y="844549"/>
                  </a:lnTo>
                  <a:lnTo>
                    <a:pt x="3633788" y="842962"/>
                  </a:lnTo>
                  <a:lnTo>
                    <a:pt x="3675062" y="839787"/>
                  </a:lnTo>
                  <a:lnTo>
                    <a:pt x="3721100" y="839787"/>
                  </a:lnTo>
                  <a:lnTo>
                    <a:pt x="3765550" y="842962"/>
                  </a:lnTo>
                  <a:lnTo>
                    <a:pt x="3810000" y="850899"/>
                  </a:lnTo>
                  <a:lnTo>
                    <a:pt x="3857626" y="863599"/>
                  </a:lnTo>
                  <a:lnTo>
                    <a:pt x="3902076" y="881062"/>
                  </a:lnTo>
                  <a:lnTo>
                    <a:pt x="3948112" y="904874"/>
                  </a:lnTo>
                  <a:lnTo>
                    <a:pt x="3989388" y="935037"/>
                  </a:lnTo>
                  <a:lnTo>
                    <a:pt x="4019550" y="958849"/>
                  </a:lnTo>
                  <a:lnTo>
                    <a:pt x="4046538" y="982662"/>
                  </a:lnTo>
                  <a:lnTo>
                    <a:pt x="4070350" y="1009649"/>
                  </a:lnTo>
                  <a:lnTo>
                    <a:pt x="4094162" y="1039812"/>
                  </a:lnTo>
                  <a:lnTo>
                    <a:pt x="4117976" y="1068387"/>
                  </a:lnTo>
                  <a:lnTo>
                    <a:pt x="4138612" y="1101724"/>
                  </a:lnTo>
                  <a:lnTo>
                    <a:pt x="4179888" y="1169987"/>
                  </a:lnTo>
                  <a:lnTo>
                    <a:pt x="4216400" y="1243012"/>
                  </a:lnTo>
                  <a:lnTo>
                    <a:pt x="4249738" y="1319212"/>
                  </a:lnTo>
                  <a:lnTo>
                    <a:pt x="4278312" y="1400174"/>
                  </a:lnTo>
                  <a:lnTo>
                    <a:pt x="4305300" y="1484312"/>
                  </a:lnTo>
                  <a:lnTo>
                    <a:pt x="4329112" y="1568450"/>
                  </a:lnTo>
                  <a:lnTo>
                    <a:pt x="4352926" y="1654175"/>
                  </a:lnTo>
                  <a:lnTo>
                    <a:pt x="4395788" y="1824038"/>
                  </a:lnTo>
                  <a:lnTo>
                    <a:pt x="4433888" y="1989138"/>
                  </a:lnTo>
                  <a:lnTo>
                    <a:pt x="4451910" y="2059780"/>
                  </a:lnTo>
                  <a:lnTo>
                    <a:pt x="4606926" y="935037"/>
                  </a:lnTo>
                  <a:lnTo>
                    <a:pt x="4610100" y="919162"/>
                  </a:lnTo>
                  <a:lnTo>
                    <a:pt x="4616450" y="908049"/>
                  </a:lnTo>
                  <a:lnTo>
                    <a:pt x="4625976" y="898524"/>
                  </a:lnTo>
                  <a:lnTo>
                    <a:pt x="4633914" y="890587"/>
                  </a:lnTo>
                  <a:lnTo>
                    <a:pt x="4646614" y="881062"/>
                  </a:lnTo>
                  <a:lnTo>
                    <a:pt x="4657726" y="877887"/>
                  </a:lnTo>
                  <a:lnTo>
                    <a:pt x="4670426" y="874712"/>
                  </a:lnTo>
                  <a:lnTo>
                    <a:pt x="4684714" y="874712"/>
                  </a:lnTo>
                  <a:lnTo>
                    <a:pt x="4697414" y="877887"/>
                  </a:lnTo>
                  <a:lnTo>
                    <a:pt x="4708526" y="884237"/>
                  </a:lnTo>
                  <a:lnTo>
                    <a:pt x="4721226" y="892174"/>
                  </a:lnTo>
                  <a:lnTo>
                    <a:pt x="4729162" y="901699"/>
                  </a:lnTo>
                  <a:lnTo>
                    <a:pt x="4735514" y="914399"/>
                  </a:lnTo>
                  <a:lnTo>
                    <a:pt x="4738688" y="925512"/>
                  </a:lnTo>
                  <a:lnTo>
                    <a:pt x="4741862" y="938212"/>
                  </a:lnTo>
                  <a:lnTo>
                    <a:pt x="4741862" y="952499"/>
                  </a:lnTo>
                  <a:lnTo>
                    <a:pt x="4538662" y="2415850"/>
                  </a:lnTo>
                  <a:lnTo>
                    <a:pt x="4538662" y="3765551"/>
                  </a:lnTo>
                  <a:lnTo>
                    <a:pt x="4535488" y="3779838"/>
                  </a:lnTo>
                  <a:lnTo>
                    <a:pt x="4532314" y="3792538"/>
                  </a:lnTo>
                  <a:lnTo>
                    <a:pt x="4527550" y="3803651"/>
                  </a:lnTo>
                  <a:lnTo>
                    <a:pt x="4518026" y="3813176"/>
                  </a:lnTo>
                  <a:lnTo>
                    <a:pt x="4508500" y="3821113"/>
                  </a:lnTo>
                  <a:lnTo>
                    <a:pt x="4497388" y="3827463"/>
                  </a:lnTo>
                  <a:lnTo>
                    <a:pt x="4484688" y="3833813"/>
                  </a:lnTo>
                  <a:lnTo>
                    <a:pt x="4470400" y="3833813"/>
                  </a:lnTo>
                  <a:lnTo>
                    <a:pt x="4454526" y="3833813"/>
                  </a:lnTo>
                  <a:lnTo>
                    <a:pt x="4443414" y="3827463"/>
                  </a:lnTo>
                  <a:lnTo>
                    <a:pt x="4430714" y="3821113"/>
                  </a:lnTo>
                  <a:lnTo>
                    <a:pt x="4422776" y="3813176"/>
                  </a:lnTo>
                  <a:lnTo>
                    <a:pt x="4413250" y="3803651"/>
                  </a:lnTo>
                  <a:lnTo>
                    <a:pt x="4406900" y="3792538"/>
                  </a:lnTo>
                  <a:lnTo>
                    <a:pt x="4403726" y="3779838"/>
                  </a:lnTo>
                  <a:lnTo>
                    <a:pt x="4402138" y="3765551"/>
                  </a:lnTo>
                  <a:lnTo>
                    <a:pt x="4402138" y="2505075"/>
                  </a:lnTo>
                  <a:lnTo>
                    <a:pt x="4398962" y="2493962"/>
                  </a:lnTo>
                  <a:lnTo>
                    <a:pt x="4395788" y="2478087"/>
                  </a:lnTo>
                  <a:lnTo>
                    <a:pt x="4395788" y="2474913"/>
                  </a:lnTo>
                  <a:lnTo>
                    <a:pt x="4386264" y="2493963"/>
                  </a:lnTo>
                  <a:lnTo>
                    <a:pt x="4378326" y="2511425"/>
                  </a:lnTo>
                  <a:lnTo>
                    <a:pt x="4365626" y="2528888"/>
                  </a:lnTo>
                  <a:lnTo>
                    <a:pt x="4351338" y="2544763"/>
                  </a:lnTo>
                  <a:lnTo>
                    <a:pt x="4335464" y="2559050"/>
                  </a:lnTo>
                  <a:lnTo>
                    <a:pt x="4321176" y="2570163"/>
                  </a:lnTo>
                  <a:lnTo>
                    <a:pt x="4302126" y="2579688"/>
                  </a:lnTo>
                  <a:lnTo>
                    <a:pt x="4284664" y="2589213"/>
                  </a:lnTo>
                  <a:lnTo>
                    <a:pt x="4264026" y="2597150"/>
                  </a:lnTo>
                  <a:lnTo>
                    <a:pt x="4243388" y="2603500"/>
                  </a:lnTo>
                  <a:lnTo>
                    <a:pt x="4222750" y="2606675"/>
                  </a:lnTo>
                  <a:lnTo>
                    <a:pt x="3565526" y="2677005"/>
                  </a:lnTo>
                  <a:lnTo>
                    <a:pt x="3565526" y="3765551"/>
                  </a:lnTo>
                  <a:lnTo>
                    <a:pt x="3565526" y="3779838"/>
                  </a:lnTo>
                  <a:lnTo>
                    <a:pt x="3559176" y="3792538"/>
                  </a:lnTo>
                  <a:lnTo>
                    <a:pt x="3552826" y="3803651"/>
                  </a:lnTo>
                  <a:lnTo>
                    <a:pt x="3548064" y="3813176"/>
                  </a:lnTo>
                  <a:lnTo>
                    <a:pt x="3535364" y="3821113"/>
                  </a:lnTo>
                  <a:lnTo>
                    <a:pt x="3524250" y="3827463"/>
                  </a:lnTo>
                  <a:lnTo>
                    <a:pt x="3511550" y="3833813"/>
                  </a:lnTo>
                  <a:lnTo>
                    <a:pt x="3500438" y="3833813"/>
                  </a:lnTo>
                  <a:lnTo>
                    <a:pt x="3484564" y="3833813"/>
                  </a:lnTo>
                  <a:lnTo>
                    <a:pt x="3473450" y="3827463"/>
                  </a:lnTo>
                  <a:lnTo>
                    <a:pt x="3460750" y="3821113"/>
                  </a:lnTo>
                  <a:lnTo>
                    <a:pt x="3451226" y="3813176"/>
                  </a:lnTo>
                  <a:lnTo>
                    <a:pt x="3443288" y="3803651"/>
                  </a:lnTo>
                  <a:lnTo>
                    <a:pt x="3436938" y="3792538"/>
                  </a:lnTo>
                  <a:lnTo>
                    <a:pt x="3430588" y="3779838"/>
                  </a:lnTo>
                  <a:lnTo>
                    <a:pt x="3430588" y="3765551"/>
                  </a:lnTo>
                  <a:lnTo>
                    <a:pt x="3430588" y="2920423"/>
                  </a:lnTo>
                  <a:lnTo>
                    <a:pt x="3355976" y="3582988"/>
                  </a:lnTo>
                  <a:lnTo>
                    <a:pt x="3349626" y="3603625"/>
                  </a:lnTo>
                  <a:lnTo>
                    <a:pt x="3348038" y="3624263"/>
                  </a:lnTo>
                  <a:lnTo>
                    <a:pt x="3338514" y="3643313"/>
                  </a:lnTo>
                  <a:lnTo>
                    <a:pt x="3328988" y="3663950"/>
                  </a:lnTo>
                  <a:lnTo>
                    <a:pt x="3317876" y="3678238"/>
                  </a:lnTo>
                  <a:lnTo>
                    <a:pt x="3305176" y="3695700"/>
                  </a:lnTo>
                  <a:lnTo>
                    <a:pt x="3290888" y="3711575"/>
                  </a:lnTo>
                  <a:lnTo>
                    <a:pt x="3275014" y="3722688"/>
                  </a:lnTo>
                  <a:lnTo>
                    <a:pt x="3260726" y="3735388"/>
                  </a:lnTo>
                  <a:lnTo>
                    <a:pt x="3243262" y="3746500"/>
                  </a:lnTo>
                  <a:lnTo>
                    <a:pt x="3222626" y="3756025"/>
                  </a:lnTo>
                  <a:lnTo>
                    <a:pt x="3203576" y="3762375"/>
                  </a:lnTo>
                  <a:lnTo>
                    <a:pt x="3182938" y="3768725"/>
                  </a:lnTo>
                  <a:lnTo>
                    <a:pt x="3162300" y="3771900"/>
                  </a:lnTo>
                  <a:lnTo>
                    <a:pt x="3141662" y="3771900"/>
                  </a:lnTo>
                  <a:lnTo>
                    <a:pt x="3121026" y="3771900"/>
                  </a:lnTo>
                  <a:lnTo>
                    <a:pt x="3097214" y="3765550"/>
                  </a:lnTo>
                  <a:lnTo>
                    <a:pt x="3078162" y="3759200"/>
                  </a:lnTo>
                  <a:lnTo>
                    <a:pt x="3057526" y="3752850"/>
                  </a:lnTo>
                  <a:lnTo>
                    <a:pt x="3040062" y="3744913"/>
                  </a:lnTo>
                  <a:lnTo>
                    <a:pt x="3022600" y="3732213"/>
                  </a:lnTo>
                  <a:lnTo>
                    <a:pt x="3003550" y="3721100"/>
                  </a:lnTo>
                  <a:lnTo>
                    <a:pt x="2989263" y="3705225"/>
                  </a:lnTo>
                  <a:lnTo>
                    <a:pt x="2976563" y="3690938"/>
                  </a:lnTo>
                  <a:lnTo>
                    <a:pt x="2965450" y="3671888"/>
                  </a:lnTo>
                  <a:lnTo>
                    <a:pt x="2952750" y="3657600"/>
                  </a:lnTo>
                  <a:lnTo>
                    <a:pt x="2947988" y="3636963"/>
                  </a:lnTo>
                  <a:lnTo>
                    <a:pt x="2938463" y="3619500"/>
                  </a:lnTo>
                  <a:lnTo>
                    <a:pt x="2935288" y="3597275"/>
                  </a:lnTo>
                  <a:lnTo>
                    <a:pt x="2932113" y="3576638"/>
                  </a:lnTo>
                  <a:lnTo>
                    <a:pt x="2928938" y="3556000"/>
                  </a:lnTo>
                  <a:lnTo>
                    <a:pt x="2932113" y="3532188"/>
                  </a:lnTo>
                  <a:lnTo>
                    <a:pt x="3051176" y="2478087"/>
                  </a:lnTo>
                  <a:lnTo>
                    <a:pt x="3054350" y="2457450"/>
                  </a:lnTo>
                  <a:lnTo>
                    <a:pt x="3060700" y="2436812"/>
                  </a:lnTo>
                  <a:lnTo>
                    <a:pt x="3070226" y="2416175"/>
                  </a:lnTo>
                  <a:lnTo>
                    <a:pt x="3078162" y="2397125"/>
                  </a:lnTo>
                  <a:lnTo>
                    <a:pt x="3087688" y="2379662"/>
                  </a:lnTo>
                  <a:lnTo>
                    <a:pt x="3101976" y="2365375"/>
                  </a:lnTo>
                  <a:lnTo>
                    <a:pt x="3114676" y="2349500"/>
                  </a:lnTo>
                  <a:lnTo>
                    <a:pt x="3128962" y="2335212"/>
                  </a:lnTo>
                  <a:lnTo>
                    <a:pt x="3148014" y="2322512"/>
                  </a:lnTo>
                  <a:lnTo>
                    <a:pt x="3165476" y="2314575"/>
                  </a:lnTo>
                  <a:lnTo>
                    <a:pt x="3182938" y="2305050"/>
                  </a:lnTo>
                  <a:lnTo>
                    <a:pt x="3203576" y="2298700"/>
                  </a:lnTo>
                  <a:lnTo>
                    <a:pt x="3222626" y="2293937"/>
                  </a:lnTo>
                  <a:lnTo>
                    <a:pt x="3243262" y="2290762"/>
                  </a:lnTo>
                  <a:lnTo>
                    <a:pt x="3260726" y="2290762"/>
                  </a:lnTo>
                  <a:lnTo>
                    <a:pt x="3273426" y="2284412"/>
                  </a:lnTo>
                  <a:lnTo>
                    <a:pt x="3294064" y="2281237"/>
                  </a:lnTo>
                  <a:lnTo>
                    <a:pt x="3314700" y="2274887"/>
                  </a:lnTo>
                  <a:lnTo>
                    <a:pt x="3690474" y="2234675"/>
                  </a:lnTo>
                  <a:lnTo>
                    <a:pt x="3667126" y="2144713"/>
                  </a:lnTo>
                  <a:lnTo>
                    <a:pt x="3609976" y="1931988"/>
                  </a:lnTo>
                  <a:lnTo>
                    <a:pt x="3582988" y="1827213"/>
                  </a:lnTo>
                  <a:lnTo>
                    <a:pt x="3549650" y="1722437"/>
                  </a:lnTo>
                  <a:lnTo>
                    <a:pt x="3514726" y="1620837"/>
                  </a:lnTo>
                  <a:lnTo>
                    <a:pt x="3475038" y="1525587"/>
                  </a:lnTo>
                  <a:lnTo>
                    <a:pt x="3459802" y="1481266"/>
                  </a:lnTo>
                  <a:lnTo>
                    <a:pt x="3457576" y="1484313"/>
                  </a:lnTo>
                  <a:lnTo>
                    <a:pt x="3406776" y="1570038"/>
                  </a:lnTo>
                  <a:lnTo>
                    <a:pt x="3359150" y="1660525"/>
                  </a:lnTo>
                  <a:lnTo>
                    <a:pt x="3341750" y="1690108"/>
                  </a:lnTo>
                  <a:lnTo>
                    <a:pt x="3341688" y="1690688"/>
                  </a:lnTo>
                  <a:lnTo>
                    <a:pt x="3328988" y="1717675"/>
                  </a:lnTo>
                  <a:lnTo>
                    <a:pt x="3317876" y="1744663"/>
                  </a:lnTo>
                  <a:lnTo>
                    <a:pt x="3297238" y="1765300"/>
                  </a:lnTo>
                  <a:lnTo>
                    <a:pt x="3275014" y="1782763"/>
                  </a:lnTo>
                  <a:lnTo>
                    <a:pt x="3249614" y="1797050"/>
                  </a:lnTo>
                  <a:lnTo>
                    <a:pt x="3219450" y="1806575"/>
                  </a:lnTo>
                  <a:lnTo>
                    <a:pt x="2603954" y="1993900"/>
                  </a:lnTo>
                  <a:lnTo>
                    <a:pt x="2606676" y="1993900"/>
                  </a:lnTo>
                  <a:lnTo>
                    <a:pt x="2619376" y="1993900"/>
                  </a:lnTo>
                  <a:lnTo>
                    <a:pt x="2633663" y="2000250"/>
                  </a:lnTo>
                  <a:lnTo>
                    <a:pt x="2646363" y="2006600"/>
                  </a:lnTo>
                  <a:lnTo>
                    <a:pt x="2654300" y="2016125"/>
                  </a:lnTo>
                  <a:lnTo>
                    <a:pt x="2663826" y="2024063"/>
                  </a:lnTo>
                  <a:lnTo>
                    <a:pt x="2670176" y="2036763"/>
                  </a:lnTo>
                  <a:lnTo>
                    <a:pt x="2671763" y="2047875"/>
                  </a:lnTo>
                  <a:lnTo>
                    <a:pt x="2674938" y="2063751"/>
                  </a:lnTo>
                  <a:lnTo>
                    <a:pt x="2671763" y="2074863"/>
                  </a:lnTo>
                  <a:lnTo>
                    <a:pt x="2670176" y="2087563"/>
                  </a:lnTo>
                  <a:lnTo>
                    <a:pt x="2663826" y="2098676"/>
                  </a:lnTo>
                  <a:lnTo>
                    <a:pt x="2654300" y="2111375"/>
                  </a:lnTo>
                  <a:lnTo>
                    <a:pt x="3027362" y="2111375"/>
                  </a:lnTo>
                  <a:lnTo>
                    <a:pt x="3040062" y="2111375"/>
                  </a:lnTo>
                  <a:lnTo>
                    <a:pt x="3054350" y="2114550"/>
                  </a:lnTo>
                  <a:lnTo>
                    <a:pt x="3063876" y="2119313"/>
                  </a:lnTo>
                  <a:lnTo>
                    <a:pt x="3074988" y="2128838"/>
                  </a:lnTo>
                  <a:lnTo>
                    <a:pt x="3084514" y="2141538"/>
                  </a:lnTo>
                  <a:lnTo>
                    <a:pt x="3090862" y="2149475"/>
                  </a:lnTo>
                  <a:lnTo>
                    <a:pt x="3094038" y="2165350"/>
                  </a:lnTo>
                  <a:lnTo>
                    <a:pt x="3094038" y="2176463"/>
                  </a:lnTo>
                  <a:lnTo>
                    <a:pt x="3094038" y="2192338"/>
                  </a:lnTo>
                  <a:lnTo>
                    <a:pt x="3090862" y="2203450"/>
                  </a:lnTo>
                  <a:lnTo>
                    <a:pt x="3084514" y="2216150"/>
                  </a:lnTo>
                  <a:lnTo>
                    <a:pt x="3074988" y="2224088"/>
                  </a:lnTo>
                  <a:lnTo>
                    <a:pt x="3063876" y="2233613"/>
                  </a:lnTo>
                  <a:lnTo>
                    <a:pt x="3054350" y="2239963"/>
                  </a:lnTo>
                  <a:lnTo>
                    <a:pt x="3040062" y="2243138"/>
                  </a:lnTo>
                  <a:lnTo>
                    <a:pt x="3027362" y="2244725"/>
                  </a:lnTo>
                  <a:lnTo>
                    <a:pt x="2857501" y="2244725"/>
                  </a:lnTo>
                  <a:lnTo>
                    <a:pt x="2857501" y="3765551"/>
                  </a:lnTo>
                  <a:lnTo>
                    <a:pt x="2857501" y="3779838"/>
                  </a:lnTo>
                  <a:lnTo>
                    <a:pt x="2851151" y="3792538"/>
                  </a:lnTo>
                  <a:lnTo>
                    <a:pt x="2846388" y="3803651"/>
                  </a:lnTo>
                  <a:lnTo>
                    <a:pt x="2836863" y="3813176"/>
                  </a:lnTo>
                  <a:lnTo>
                    <a:pt x="2827338" y="3821113"/>
                  </a:lnTo>
                  <a:lnTo>
                    <a:pt x="2816226" y="3827463"/>
                  </a:lnTo>
                  <a:lnTo>
                    <a:pt x="2803526" y="3833813"/>
                  </a:lnTo>
                  <a:lnTo>
                    <a:pt x="2789238" y="3833813"/>
                  </a:lnTo>
                  <a:lnTo>
                    <a:pt x="2776538" y="3833813"/>
                  </a:lnTo>
                  <a:lnTo>
                    <a:pt x="2765426" y="3827463"/>
                  </a:lnTo>
                  <a:lnTo>
                    <a:pt x="2752726" y="3821113"/>
                  </a:lnTo>
                  <a:lnTo>
                    <a:pt x="2741613" y="3813176"/>
                  </a:lnTo>
                  <a:lnTo>
                    <a:pt x="2735263" y="3803651"/>
                  </a:lnTo>
                  <a:lnTo>
                    <a:pt x="2728913" y="3792538"/>
                  </a:lnTo>
                  <a:lnTo>
                    <a:pt x="2722563" y="3779838"/>
                  </a:lnTo>
                  <a:lnTo>
                    <a:pt x="2722563" y="3765551"/>
                  </a:lnTo>
                  <a:lnTo>
                    <a:pt x="2722563" y="2244725"/>
                  </a:lnTo>
                  <a:lnTo>
                    <a:pt x="274638" y="2244725"/>
                  </a:lnTo>
                  <a:lnTo>
                    <a:pt x="274638" y="3765551"/>
                  </a:lnTo>
                  <a:lnTo>
                    <a:pt x="271463" y="3779838"/>
                  </a:lnTo>
                  <a:lnTo>
                    <a:pt x="268288" y="3792538"/>
                  </a:lnTo>
                  <a:lnTo>
                    <a:pt x="263526" y="3803651"/>
                  </a:lnTo>
                  <a:lnTo>
                    <a:pt x="254000" y="3813176"/>
                  </a:lnTo>
                  <a:lnTo>
                    <a:pt x="244476" y="3821113"/>
                  </a:lnTo>
                  <a:lnTo>
                    <a:pt x="233363" y="3827463"/>
                  </a:lnTo>
                  <a:lnTo>
                    <a:pt x="217488" y="3833813"/>
                  </a:lnTo>
                  <a:lnTo>
                    <a:pt x="206376" y="3833813"/>
                  </a:lnTo>
                  <a:lnTo>
                    <a:pt x="190500" y="3833813"/>
                  </a:lnTo>
                  <a:lnTo>
                    <a:pt x="179388" y="3827463"/>
                  </a:lnTo>
                  <a:lnTo>
                    <a:pt x="166688" y="3821113"/>
                  </a:lnTo>
                  <a:lnTo>
                    <a:pt x="158750" y="3813176"/>
                  </a:lnTo>
                  <a:lnTo>
                    <a:pt x="149226" y="3803651"/>
                  </a:lnTo>
                  <a:lnTo>
                    <a:pt x="142876" y="3792538"/>
                  </a:lnTo>
                  <a:lnTo>
                    <a:pt x="139700" y="3779838"/>
                  </a:lnTo>
                  <a:lnTo>
                    <a:pt x="138113" y="3765551"/>
                  </a:lnTo>
                  <a:lnTo>
                    <a:pt x="138113" y="2244725"/>
                  </a:lnTo>
                  <a:lnTo>
                    <a:pt x="68263" y="2244725"/>
                  </a:lnTo>
                  <a:lnTo>
                    <a:pt x="53975" y="2243138"/>
                  </a:lnTo>
                  <a:lnTo>
                    <a:pt x="41275" y="2239963"/>
                  </a:lnTo>
                  <a:lnTo>
                    <a:pt x="30163" y="2233613"/>
                  </a:lnTo>
                  <a:lnTo>
                    <a:pt x="20638" y="2224088"/>
                  </a:lnTo>
                  <a:lnTo>
                    <a:pt x="12700" y="2216150"/>
                  </a:lnTo>
                  <a:lnTo>
                    <a:pt x="6350" y="2203450"/>
                  </a:lnTo>
                  <a:lnTo>
                    <a:pt x="0" y="2192338"/>
                  </a:lnTo>
                  <a:lnTo>
                    <a:pt x="0" y="2176463"/>
                  </a:lnTo>
                  <a:lnTo>
                    <a:pt x="0" y="2165350"/>
                  </a:lnTo>
                  <a:lnTo>
                    <a:pt x="6350" y="2149475"/>
                  </a:lnTo>
                  <a:lnTo>
                    <a:pt x="12700" y="2141538"/>
                  </a:lnTo>
                  <a:lnTo>
                    <a:pt x="20638" y="2128838"/>
                  </a:lnTo>
                  <a:lnTo>
                    <a:pt x="30163" y="2119313"/>
                  </a:lnTo>
                  <a:lnTo>
                    <a:pt x="41275" y="2114550"/>
                  </a:lnTo>
                  <a:lnTo>
                    <a:pt x="53975" y="2111375"/>
                  </a:lnTo>
                  <a:lnTo>
                    <a:pt x="68263" y="2111375"/>
                  </a:lnTo>
                  <a:lnTo>
                    <a:pt x="1738313" y="2111375"/>
                  </a:lnTo>
                  <a:lnTo>
                    <a:pt x="1731963" y="2098676"/>
                  </a:lnTo>
                  <a:lnTo>
                    <a:pt x="1722438" y="2087563"/>
                  </a:lnTo>
                  <a:lnTo>
                    <a:pt x="1719263" y="2074863"/>
                  </a:lnTo>
                  <a:lnTo>
                    <a:pt x="1719263" y="2063751"/>
                  </a:lnTo>
                  <a:lnTo>
                    <a:pt x="1719263" y="2062529"/>
                  </a:lnTo>
                  <a:lnTo>
                    <a:pt x="1690688" y="2057400"/>
                  </a:lnTo>
                  <a:lnTo>
                    <a:pt x="1677988" y="2051050"/>
                  </a:lnTo>
                  <a:lnTo>
                    <a:pt x="1666875" y="2039937"/>
                  </a:lnTo>
                  <a:lnTo>
                    <a:pt x="1639888" y="2009775"/>
                  </a:lnTo>
                  <a:lnTo>
                    <a:pt x="1617662" y="1970087"/>
                  </a:lnTo>
                  <a:lnTo>
                    <a:pt x="1597025" y="1928812"/>
                  </a:lnTo>
                  <a:lnTo>
                    <a:pt x="1565275" y="1854200"/>
                  </a:lnTo>
                  <a:lnTo>
                    <a:pt x="1552575" y="1820862"/>
                  </a:lnTo>
                  <a:lnTo>
                    <a:pt x="1484312" y="1576387"/>
                  </a:lnTo>
                  <a:lnTo>
                    <a:pt x="1444625" y="1443037"/>
                  </a:lnTo>
                  <a:lnTo>
                    <a:pt x="1412875" y="1311274"/>
                  </a:lnTo>
                  <a:lnTo>
                    <a:pt x="1385888" y="1192212"/>
                  </a:lnTo>
                  <a:lnTo>
                    <a:pt x="1373188" y="1138237"/>
                  </a:lnTo>
                  <a:lnTo>
                    <a:pt x="1366838" y="1090612"/>
                  </a:lnTo>
                  <a:lnTo>
                    <a:pt x="1365250" y="1047749"/>
                  </a:lnTo>
                  <a:lnTo>
                    <a:pt x="1365250" y="1015999"/>
                  </a:lnTo>
                  <a:lnTo>
                    <a:pt x="1370012" y="989012"/>
                  </a:lnTo>
                  <a:lnTo>
                    <a:pt x="1376362" y="979487"/>
                  </a:lnTo>
                  <a:lnTo>
                    <a:pt x="1379538" y="973137"/>
                  </a:lnTo>
                  <a:lnTo>
                    <a:pt x="1460500" y="935037"/>
                  </a:lnTo>
                  <a:lnTo>
                    <a:pt x="1738957" y="2015573"/>
                  </a:lnTo>
                  <a:lnTo>
                    <a:pt x="1749426" y="2006600"/>
                  </a:lnTo>
                  <a:lnTo>
                    <a:pt x="1758950" y="2000250"/>
                  </a:lnTo>
                  <a:lnTo>
                    <a:pt x="1773238" y="1993900"/>
                  </a:lnTo>
                  <a:lnTo>
                    <a:pt x="1785938" y="1993900"/>
                  </a:lnTo>
                  <a:lnTo>
                    <a:pt x="2264305" y="1993900"/>
                  </a:lnTo>
                  <a:lnTo>
                    <a:pt x="2257426" y="1985963"/>
                  </a:lnTo>
                  <a:lnTo>
                    <a:pt x="2244726" y="1958975"/>
                  </a:lnTo>
                  <a:lnTo>
                    <a:pt x="2236788" y="1928813"/>
                  </a:lnTo>
                  <a:lnTo>
                    <a:pt x="2233613" y="1898650"/>
                  </a:lnTo>
                  <a:lnTo>
                    <a:pt x="2236788" y="1868488"/>
                  </a:lnTo>
                  <a:lnTo>
                    <a:pt x="2244726" y="1839913"/>
                  </a:lnTo>
                  <a:lnTo>
                    <a:pt x="2260600" y="1812925"/>
                  </a:lnTo>
                  <a:lnTo>
                    <a:pt x="2278063" y="1792288"/>
                  </a:lnTo>
                  <a:lnTo>
                    <a:pt x="2301876" y="1773238"/>
                  </a:lnTo>
                  <a:lnTo>
                    <a:pt x="2328863" y="1758950"/>
                  </a:lnTo>
                  <a:lnTo>
                    <a:pt x="2359026" y="1749425"/>
                  </a:lnTo>
                  <a:lnTo>
                    <a:pt x="3084708" y="1528565"/>
                  </a:lnTo>
                  <a:lnTo>
                    <a:pt x="3311526" y="1152524"/>
                  </a:lnTo>
                  <a:lnTo>
                    <a:pt x="3349626" y="1084262"/>
                  </a:lnTo>
                  <a:lnTo>
                    <a:pt x="3368676" y="1050924"/>
                  </a:lnTo>
                  <a:lnTo>
                    <a:pt x="3389314" y="1017587"/>
                  </a:lnTo>
                  <a:lnTo>
                    <a:pt x="3413126" y="989012"/>
                  </a:lnTo>
                  <a:lnTo>
                    <a:pt x="3436938" y="958849"/>
                  </a:lnTo>
                  <a:lnTo>
                    <a:pt x="3467100" y="935037"/>
                  </a:lnTo>
                  <a:lnTo>
                    <a:pt x="3467392" y="934856"/>
                  </a:lnTo>
                  <a:lnTo>
                    <a:pt x="3475038" y="925512"/>
                  </a:lnTo>
                  <a:lnTo>
                    <a:pt x="3490912" y="911224"/>
                  </a:lnTo>
                  <a:lnTo>
                    <a:pt x="3505200" y="895349"/>
                  </a:lnTo>
                  <a:lnTo>
                    <a:pt x="3522244" y="882567"/>
                  </a:lnTo>
                  <a:lnTo>
                    <a:pt x="3517900" y="884237"/>
                  </a:lnTo>
                  <a:lnTo>
                    <a:pt x="3475038" y="895350"/>
                  </a:lnTo>
                  <a:lnTo>
                    <a:pt x="3433762" y="901700"/>
                  </a:lnTo>
                  <a:lnTo>
                    <a:pt x="3389314" y="908050"/>
                  </a:lnTo>
                  <a:lnTo>
                    <a:pt x="3344862" y="904875"/>
                  </a:lnTo>
                  <a:lnTo>
                    <a:pt x="3302000" y="901700"/>
                  </a:lnTo>
                  <a:lnTo>
                    <a:pt x="3257550" y="890587"/>
                  </a:lnTo>
                  <a:lnTo>
                    <a:pt x="3213100" y="877887"/>
                  </a:lnTo>
                  <a:lnTo>
                    <a:pt x="3171826" y="857250"/>
                  </a:lnTo>
                  <a:lnTo>
                    <a:pt x="3128962" y="836612"/>
                  </a:lnTo>
                  <a:lnTo>
                    <a:pt x="3094038" y="809625"/>
                  </a:lnTo>
                  <a:lnTo>
                    <a:pt x="3060700" y="779462"/>
                  </a:lnTo>
                  <a:lnTo>
                    <a:pt x="3030538" y="749300"/>
                  </a:lnTo>
                  <a:lnTo>
                    <a:pt x="3003550" y="714375"/>
                  </a:lnTo>
                  <a:lnTo>
                    <a:pt x="2979738" y="677862"/>
                  </a:lnTo>
                  <a:lnTo>
                    <a:pt x="2962276" y="639762"/>
                  </a:lnTo>
                  <a:lnTo>
                    <a:pt x="2944813" y="596900"/>
                  </a:lnTo>
                  <a:lnTo>
                    <a:pt x="2932113" y="555625"/>
                  </a:lnTo>
                  <a:lnTo>
                    <a:pt x="2925763" y="514350"/>
                  </a:lnTo>
                  <a:lnTo>
                    <a:pt x="2922588" y="468312"/>
                  </a:lnTo>
                  <a:lnTo>
                    <a:pt x="2922588" y="427037"/>
                  </a:lnTo>
                  <a:lnTo>
                    <a:pt x="2925763" y="382587"/>
                  </a:lnTo>
                  <a:lnTo>
                    <a:pt x="2938463" y="338137"/>
                  </a:lnTo>
                  <a:lnTo>
                    <a:pt x="2952750" y="292100"/>
                  </a:lnTo>
                  <a:lnTo>
                    <a:pt x="2971800" y="250825"/>
                  </a:lnTo>
                  <a:lnTo>
                    <a:pt x="2992438" y="212725"/>
                  </a:lnTo>
                  <a:lnTo>
                    <a:pt x="3019426" y="173037"/>
                  </a:lnTo>
                  <a:lnTo>
                    <a:pt x="3048000" y="141287"/>
                  </a:lnTo>
                  <a:lnTo>
                    <a:pt x="3078162" y="111125"/>
                  </a:lnTo>
                  <a:lnTo>
                    <a:pt x="3114676" y="84137"/>
                  </a:lnTo>
                  <a:lnTo>
                    <a:pt x="3149600" y="60325"/>
                  </a:lnTo>
                  <a:lnTo>
                    <a:pt x="3189288" y="41275"/>
                  </a:lnTo>
                  <a:lnTo>
                    <a:pt x="3230562" y="23812"/>
                  </a:lnTo>
                  <a:lnTo>
                    <a:pt x="3273426" y="12700"/>
                  </a:lnTo>
                  <a:lnTo>
                    <a:pt x="3314700" y="6350"/>
                  </a:lnTo>
                  <a:lnTo>
                    <a:pt x="3359150" y="0"/>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grpSp>
        <p:nvGrpSpPr>
          <p:cNvPr id="9" name="组合 8">
            <a:extLst>
              <a:ext uri="{FF2B5EF4-FFF2-40B4-BE49-F238E27FC236}">
                <a16:creationId xmlns:a16="http://schemas.microsoft.com/office/drawing/2014/main" id="{CB46FD51-F2EB-4914-90A1-21FB38E94C31}"/>
              </a:ext>
            </a:extLst>
          </p:cNvPr>
          <p:cNvGrpSpPr/>
          <p:nvPr/>
        </p:nvGrpSpPr>
        <p:grpSpPr>
          <a:xfrm>
            <a:off x="7042941" y="1720029"/>
            <a:ext cx="1082757" cy="1082757"/>
            <a:chOff x="7042941" y="1720029"/>
            <a:chExt cx="1082757" cy="1082757"/>
          </a:xfrm>
        </p:grpSpPr>
        <p:sp>
          <p:nvSpPr>
            <p:cNvPr id="36" name="KSO_Shape">
              <a:extLst>
                <a:ext uri="{FF2B5EF4-FFF2-40B4-BE49-F238E27FC236}">
                  <a16:creationId xmlns:a16="http://schemas.microsoft.com/office/drawing/2014/main" id="{3ABF31DB-B938-4D9C-9146-07E2E6C62956}"/>
                </a:ext>
              </a:extLst>
            </p:cNvPr>
            <p:cNvSpPr/>
            <p:nvPr/>
          </p:nvSpPr>
          <p:spPr>
            <a:xfrm>
              <a:off x="7042941" y="1720029"/>
              <a:ext cx="1082757" cy="1082757"/>
            </a:xfrm>
            <a:prstGeom prst="ellipse">
              <a:avLst/>
            </a:prstGeom>
            <a:solidFill>
              <a:srgbClr val="B1C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30" name="Freeform 94">
              <a:extLst>
                <a:ext uri="{FF2B5EF4-FFF2-40B4-BE49-F238E27FC236}">
                  <a16:creationId xmlns:a16="http://schemas.microsoft.com/office/drawing/2014/main" id="{A97AF8ED-07ED-4A30-82AC-A63DF2E5B356}"/>
                </a:ext>
              </a:extLst>
            </p:cNvPr>
            <p:cNvSpPr>
              <a:spLocks noEditPoints="1"/>
            </p:cNvSpPr>
            <p:nvPr/>
          </p:nvSpPr>
          <p:spPr bwMode="auto">
            <a:xfrm>
              <a:off x="7251944" y="1972505"/>
              <a:ext cx="664752" cy="577802"/>
            </a:xfrm>
            <a:custGeom>
              <a:avLst/>
              <a:gdLst>
                <a:gd name="T0" fmla="*/ 76 w 235"/>
                <a:gd name="T1" fmla="*/ 204 h 204"/>
                <a:gd name="T2" fmla="*/ 158 w 235"/>
                <a:gd name="T3" fmla="*/ 204 h 204"/>
                <a:gd name="T4" fmla="*/ 158 w 235"/>
                <a:gd name="T5" fmla="*/ 184 h 204"/>
                <a:gd name="T6" fmla="*/ 76 w 235"/>
                <a:gd name="T7" fmla="*/ 184 h 204"/>
                <a:gd name="T8" fmla="*/ 76 w 235"/>
                <a:gd name="T9" fmla="*/ 204 h 204"/>
                <a:gd name="T10" fmla="*/ 0 w 235"/>
                <a:gd name="T11" fmla="*/ 0 h 204"/>
                <a:gd name="T12" fmla="*/ 0 w 235"/>
                <a:gd name="T13" fmla="*/ 176 h 204"/>
                <a:gd name="T14" fmla="*/ 235 w 235"/>
                <a:gd name="T15" fmla="*/ 176 h 204"/>
                <a:gd name="T16" fmla="*/ 235 w 235"/>
                <a:gd name="T17" fmla="*/ 0 h 204"/>
                <a:gd name="T18" fmla="*/ 0 w 235"/>
                <a:gd name="T19" fmla="*/ 0 h 204"/>
                <a:gd name="T20" fmla="*/ 203 w 235"/>
                <a:gd name="T21" fmla="*/ 166 h 204"/>
                <a:gd name="T22" fmla="*/ 195 w 235"/>
                <a:gd name="T23" fmla="*/ 158 h 204"/>
                <a:gd name="T24" fmla="*/ 203 w 235"/>
                <a:gd name="T25" fmla="*/ 151 h 204"/>
                <a:gd name="T26" fmla="*/ 211 w 235"/>
                <a:gd name="T27" fmla="*/ 158 h 204"/>
                <a:gd name="T28" fmla="*/ 203 w 235"/>
                <a:gd name="T29" fmla="*/ 166 h 204"/>
                <a:gd name="T30" fmla="*/ 216 w 235"/>
                <a:gd name="T31" fmla="*/ 139 h 204"/>
                <a:gd name="T32" fmla="*/ 19 w 235"/>
                <a:gd name="T33" fmla="*/ 139 h 204"/>
                <a:gd name="T34" fmla="*/ 19 w 235"/>
                <a:gd name="T35" fmla="*/ 14 h 204"/>
                <a:gd name="T36" fmla="*/ 216 w 235"/>
                <a:gd name="T37" fmla="*/ 14 h 204"/>
                <a:gd name="T38" fmla="*/ 216 w 235"/>
                <a:gd name="T39" fmla="*/ 139 h 204"/>
                <a:gd name="T40" fmla="*/ 127 w 235"/>
                <a:gd name="T41" fmla="*/ 111 h 204"/>
                <a:gd name="T42" fmla="*/ 95 w 235"/>
                <a:gd name="T43" fmla="*/ 79 h 204"/>
                <a:gd name="T44" fmla="*/ 127 w 235"/>
                <a:gd name="T45" fmla="*/ 48 h 204"/>
                <a:gd name="T46" fmla="*/ 64 w 235"/>
                <a:gd name="T47" fmla="*/ 48 h 204"/>
                <a:gd name="T48" fmla="*/ 64 w 235"/>
                <a:gd name="T49" fmla="*/ 111 h 204"/>
                <a:gd name="T50" fmla="*/ 127 w 235"/>
                <a:gd name="T51" fmla="*/ 111 h 204"/>
                <a:gd name="T52" fmla="*/ 90 w 235"/>
                <a:gd name="T53" fmla="*/ 48 h 204"/>
                <a:gd name="T54" fmla="*/ 96 w 235"/>
                <a:gd name="T55" fmla="*/ 54 h 204"/>
                <a:gd name="T56" fmla="*/ 90 w 235"/>
                <a:gd name="T57" fmla="*/ 60 h 204"/>
                <a:gd name="T58" fmla="*/ 84 w 235"/>
                <a:gd name="T59" fmla="*/ 54 h 204"/>
                <a:gd name="T60" fmla="*/ 90 w 235"/>
                <a:gd name="T61" fmla="*/ 48 h 204"/>
                <a:gd name="T62" fmla="*/ 135 w 235"/>
                <a:gd name="T63" fmla="*/ 88 h 204"/>
                <a:gd name="T64" fmla="*/ 143 w 235"/>
                <a:gd name="T65" fmla="*/ 79 h 204"/>
                <a:gd name="T66" fmla="*/ 135 w 235"/>
                <a:gd name="T67" fmla="*/ 71 h 204"/>
                <a:gd name="T68" fmla="*/ 126 w 235"/>
                <a:gd name="T69" fmla="*/ 79 h 204"/>
                <a:gd name="T70" fmla="*/ 135 w 235"/>
                <a:gd name="T71" fmla="*/ 88 h 204"/>
                <a:gd name="T72" fmla="*/ 173 w 235"/>
                <a:gd name="T73" fmla="*/ 88 h 204"/>
                <a:gd name="T74" fmla="*/ 181 w 235"/>
                <a:gd name="T75" fmla="*/ 79 h 204"/>
                <a:gd name="T76" fmla="*/ 173 w 235"/>
                <a:gd name="T77" fmla="*/ 71 h 204"/>
                <a:gd name="T78" fmla="*/ 164 w 235"/>
                <a:gd name="T79" fmla="*/ 79 h 204"/>
                <a:gd name="T80" fmla="*/ 173 w 235"/>
                <a:gd name="T81" fmla="*/ 8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5" h="204">
                  <a:moveTo>
                    <a:pt x="76" y="204"/>
                  </a:moveTo>
                  <a:cubicBezTo>
                    <a:pt x="158" y="204"/>
                    <a:pt x="158" y="204"/>
                    <a:pt x="158" y="204"/>
                  </a:cubicBezTo>
                  <a:cubicBezTo>
                    <a:pt x="158" y="184"/>
                    <a:pt x="158" y="184"/>
                    <a:pt x="158" y="184"/>
                  </a:cubicBezTo>
                  <a:cubicBezTo>
                    <a:pt x="76" y="184"/>
                    <a:pt x="76" y="184"/>
                    <a:pt x="76" y="184"/>
                  </a:cubicBezTo>
                  <a:lnTo>
                    <a:pt x="76" y="204"/>
                  </a:lnTo>
                  <a:close/>
                  <a:moveTo>
                    <a:pt x="0" y="0"/>
                  </a:moveTo>
                  <a:cubicBezTo>
                    <a:pt x="0" y="176"/>
                    <a:pt x="0" y="176"/>
                    <a:pt x="0" y="176"/>
                  </a:cubicBezTo>
                  <a:cubicBezTo>
                    <a:pt x="235" y="176"/>
                    <a:pt x="235" y="176"/>
                    <a:pt x="235" y="176"/>
                  </a:cubicBezTo>
                  <a:cubicBezTo>
                    <a:pt x="235" y="0"/>
                    <a:pt x="235" y="0"/>
                    <a:pt x="235" y="0"/>
                  </a:cubicBezTo>
                  <a:lnTo>
                    <a:pt x="0" y="0"/>
                  </a:lnTo>
                  <a:close/>
                  <a:moveTo>
                    <a:pt x="203" y="166"/>
                  </a:moveTo>
                  <a:cubicBezTo>
                    <a:pt x="199" y="166"/>
                    <a:pt x="195" y="162"/>
                    <a:pt x="195" y="158"/>
                  </a:cubicBezTo>
                  <a:cubicBezTo>
                    <a:pt x="195" y="154"/>
                    <a:pt x="199" y="151"/>
                    <a:pt x="203" y="151"/>
                  </a:cubicBezTo>
                  <a:cubicBezTo>
                    <a:pt x="207" y="151"/>
                    <a:pt x="211" y="154"/>
                    <a:pt x="211" y="158"/>
                  </a:cubicBezTo>
                  <a:cubicBezTo>
                    <a:pt x="211" y="162"/>
                    <a:pt x="207" y="166"/>
                    <a:pt x="203" y="166"/>
                  </a:cubicBezTo>
                  <a:close/>
                  <a:moveTo>
                    <a:pt x="216" y="139"/>
                  </a:moveTo>
                  <a:cubicBezTo>
                    <a:pt x="19" y="139"/>
                    <a:pt x="19" y="139"/>
                    <a:pt x="19" y="139"/>
                  </a:cubicBezTo>
                  <a:cubicBezTo>
                    <a:pt x="19" y="14"/>
                    <a:pt x="19" y="14"/>
                    <a:pt x="19" y="14"/>
                  </a:cubicBezTo>
                  <a:cubicBezTo>
                    <a:pt x="216" y="14"/>
                    <a:pt x="216" y="14"/>
                    <a:pt x="216" y="14"/>
                  </a:cubicBezTo>
                  <a:lnTo>
                    <a:pt x="216" y="139"/>
                  </a:lnTo>
                  <a:close/>
                  <a:moveTo>
                    <a:pt x="127" y="111"/>
                  </a:moveTo>
                  <a:cubicBezTo>
                    <a:pt x="95" y="79"/>
                    <a:pt x="95" y="79"/>
                    <a:pt x="95" y="79"/>
                  </a:cubicBezTo>
                  <a:cubicBezTo>
                    <a:pt x="127" y="48"/>
                    <a:pt x="127" y="48"/>
                    <a:pt x="127" y="48"/>
                  </a:cubicBezTo>
                  <a:cubicBezTo>
                    <a:pt x="109" y="31"/>
                    <a:pt x="81" y="31"/>
                    <a:pt x="64" y="48"/>
                  </a:cubicBezTo>
                  <a:cubicBezTo>
                    <a:pt x="46" y="65"/>
                    <a:pt x="46" y="93"/>
                    <a:pt x="64" y="111"/>
                  </a:cubicBezTo>
                  <a:cubicBezTo>
                    <a:pt x="81" y="128"/>
                    <a:pt x="109" y="128"/>
                    <a:pt x="127" y="111"/>
                  </a:cubicBezTo>
                  <a:close/>
                  <a:moveTo>
                    <a:pt x="90" y="48"/>
                  </a:moveTo>
                  <a:cubicBezTo>
                    <a:pt x="94" y="48"/>
                    <a:pt x="96" y="51"/>
                    <a:pt x="96" y="54"/>
                  </a:cubicBezTo>
                  <a:cubicBezTo>
                    <a:pt x="96" y="57"/>
                    <a:pt x="94" y="60"/>
                    <a:pt x="90" y="60"/>
                  </a:cubicBezTo>
                  <a:cubicBezTo>
                    <a:pt x="87" y="60"/>
                    <a:pt x="84" y="57"/>
                    <a:pt x="84" y="54"/>
                  </a:cubicBezTo>
                  <a:cubicBezTo>
                    <a:pt x="84" y="51"/>
                    <a:pt x="87" y="48"/>
                    <a:pt x="90" y="48"/>
                  </a:cubicBezTo>
                  <a:close/>
                  <a:moveTo>
                    <a:pt x="135" y="88"/>
                  </a:moveTo>
                  <a:cubicBezTo>
                    <a:pt x="140" y="88"/>
                    <a:pt x="143" y="84"/>
                    <a:pt x="143" y="79"/>
                  </a:cubicBezTo>
                  <a:cubicBezTo>
                    <a:pt x="143" y="75"/>
                    <a:pt x="140" y="71"/>
                    <a:pt x="135" y="71"/>
                  </a:cubicBezTo>
                  <a:cubicBezTo>
                    <a:pt x="130" y="71"/>
                    <a:pt x="126" y="75"/>
                    <a:pt x="126" y="79"/>
                  </a:cubicBezTo>
                  <a:cubicBezTo>
                    <a:pt x="126" y="84"/>
                    <a:pt x="130" y="88"/>
                    <a:pt x="135" y="88"/>
                  </a:cubicBezTo>
                  <a:close/>
                  <a:moveTo>
                    <a:pt x="173" y="88"/>
                  </a:moveTo>
                  <a:cubicBezTo>
                    <a:pt x="177" y="88"/>
                    <a:pt x="181" y="84"/>
                    <a:pt x="181" y="79"/>
                  </a:cubicBezTo>
                  <a:cubicBezTo>
                    <a:pt x="181" y="75"/>
                    <a:pt x="177" y="71"/>
                    <a:pt x="173" y="71"/>
                  </a:cubicBezTo>
                  <a:cubicBezTo>
                    <a:pt x="168" y="71"/>
                    <a:pt x="164" y="75"/>
                    <a:pt x="164" y="79"/>
                  </a:cubicBezTo>
                  <a:cubicBezTo>
                    <a:pt x="164" y="84"/>
                    <a:pt x="168" y="88"/>
                    <a:pt x="173" y="88"/>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56451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21" presetClass="entr" presetSubtype="1"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heel(1)">
                                      <p:cBhvr>
                                        <p:cTn id="19" dur="1000"/>
                                        <p:tgtEl>
                                          <p:spTgt spid="38"/>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par>
                                <p:cTn id="24" presetID="12" presetClass="entr" presetSubtype="8"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p:tgtEl>
                                          <p:spTgt spid="2"/>
                                        </p:tgtEl>
                                        <p:attrNameLst>
                                          <p:attrName>ppt_x</p:attrName>
                                        </p:attrNameLst>
                                      </p:cBhvr>
                                      <p:tavLst>
                                        <p:tav tm="0">
                                          <p:val>
                                            <p:strVal val="#ppt_x-#ppt_w*1.125000"/>
                                          </p:val>
                                        </p:tav>
                                        <p:tav tm="100000">
                                          <p:val>
                                            <p:strVal val="#ppt_x"/>
                                          </p:val>
                                        </p:tav>
                                      </p:tavLst>
                                    </p:anim>
                                    <p:animEffect transition="in" filter="wipe(right)">
                                      <p:cBhvr>
                                        <p:cTn id="27" dur="500"/>
                                        <p:tgtEl>
                                          <p:spTgt spid="2"/>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p:tgtEl>
                                          <p:spTgt spid="3"/>
                                        </p:tgtEl>
                                        <p:attrNameLst>
                                          <p:attrName>ppt_y</p:attrName>
                                        </p:attrNameLst>
                                      </p:cBhvr>
                                      <p:tavLst>
                                        <p:tav tm="0">
                                          <p:val>
                                            <p:strVal val="#ppt_y-#ppt_h*1.125000"/>
                                          </p:val>
                                        </p:tav>
                                        <p:tav tm="100000">
                                          <p:val>
                                            <p:strVal val="#ppt_y"/>
                                          </p:val>
                                        </p:tav>
                                      </p:tavLst>
                                    </p:anim>
                                    <p:animEffect transition="in" filter="wipe(down)">
                                      <p:cBhvr>
                                        <p:cTn id="31" dur="500"/>
                                        <p:tgtEl>
                                          <p:spTgt spid="3"/>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childTnLst>
                          </p:cTn>
                        </p:par>
                        <p:par>
                          <p:cTn id="38" fill="hold">
                            <p:stCondLst>
                              <p:cond delay="3000"/>
                            </p:stCondLst>
                            <p:childTnLst>
                              <p:par>
                                <p:cTn id="39" presetID="21" presetClass="entr" presetSubtype="1" fill="hold" grpId="0" nodeType="after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wheel(1)">
                                      <p:cBhvr>
                                        <p:cTn id="41" dur="1000"/>
                                        <p:tgtEl>
                                          <p:spTgt spid="39"/>
                                        </p:tgtEl>
                                      </p:cBhvr>
                                    </p:animEffect>
                                  </p:childTnLst>
                                </p:cTn>
                              </p:par>
                            </p:childTnLst>
                          </p:cTn>
                        </p:par>
                        <p:par>
                          <p:cTn id="42" fill="hold">
                            <p:stCondLst>
                              <p:cond delay="4000"/>
                            </p:stCondLst>
                            <p:childTnLst>
                              <p:par>
                                <p:cTn id="43" presetID="16" presetClass="entr" presetSubtype="21" fill="hold" nodeType="after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barn(inVertical)">
                                      <p:cBhvr>
                                        <p:cTn id="45" dur="500"/>
                                        <p:tgtEl>
                                          <p:spTgt spid="52"/>
                                        </p:tgtEl>
                                      </p:cBhvr>
                                    </p:animEffect>
                                  </p:childTnLst>
                                </p:cTn>
                              </p:par>
                              <p:par>
                                <p:cTn id="46" presetID="12" presetClass="entr" presetSubtype="8"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 calcmode="lin" valueType="num">
                                      <p:cBhvr additive="base">
                                        <p:cTn id="48" dur="500"/>
                                        <p:tgtEl>
                                          <p:spTgt spid="50"/>
                                        </p:tgtEl>
                                        <p:attrNameLst>
                                          <p:attrName>ppt_x</p:attrName>
                                        </p:attrNameLst>
                                      </p:cBhvr>
                                      <p:tavLst>
                                        <p:tav tm="0">
                                          <p:val>
                                            <p:strVal val="#ppt_x-#ppt_w*1.125000"/>
                                          </p:val>
                                        </p:tav>
                                        <p:tav tm="100000">
                                          <p:val>
                                            <p:strVal val="#ppt_x"/>
                                          </p:val>
                                        </p:tav>
                                      </p:tavLst>
                                    </p:anim>
                                    <p:animEffect transition="in" filter="wipe(right)">
                                      <p:cBhvr>
                                        <p:cTn id="49" dur="500"/>
                                        <p:tgtEl>
                                          <p:spTgt spid="50"/>
                                        </p:tgtEl>
                                      </p:cBhvr>
                                    </p:animEffect>
                                  </p:childTnLst>
                                </p:cTn>
                              </p:par>
                              <p:par>
                                <p:cTn id="50" presetID="12" presetClass="entr" presetSubtype="1" fill="hold" grpId="0" nodeType="withEffect">
                                  <p:stCondLst>
                                    <p:cond delay="0"/>
                                  </p:stCondLst>
                                  <p:childTnLst>
                                    <p:set>
                                      <p:cBhvr>
                                        <p:cTn id="51" dur="1" fill="hold">
                                          <p:stCondLst>
                                            <p:cond delay="0"/>
                                          </p:stCondLst>
                                        </p:cTn>
                                        <p:tgtEl>
                                          <p:spTgt spid="51"/>
                                        </p:tgtEl>
                                        <p:attrNameLst>
                                          <p:attrName>style.visibility</p:attrName>
                                        </p:attrNameLst>
                                      </p:cBhvr>
                                      <p:to>
                                        <p:strVal val="visible"/>
                                      </p:to>
                                    </p:set>
                                    <p:anim calcmode="lin" valueType="num">
                                      <p:cBhvr additive="base">
                                        <p:cTn id="52" dur="500"/>
                                        <p:tgtEl>
                                          <p:spTgt spid="51"/>
                                        </p:tgtEl>
                                        <p:attrNameLst>
                                          <p:attrName>ppt_y</p:attrName>
                                        </p:attrNameLst>
                                      </p:cBhvr>
                                      <p:tavLst>
                                        <p:tav tm="0">
                                          <p:val>
                                            <p:strVal val="#ppt_y-#ppt_h*1.125000"/>
                                          </p:val>
                                        </p:tav>
                                        <p:tav tm="100000">
                                          <p:val>
                                            <p:strVal val="#ppt_y"/>
                                          </p:val>
                                        </p:tav>
                                      </p:tavLst>
                                    </p:anim>
                                    <p:animEffect transition="in" filter="wipe(down)">
                                      <p:cBhvr>
                                        <p:cTn id="5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50" grpId="0"/>
      <p:bldP spid="51" grpId="0"/>
      <p:bldP spid="38" grpId="0" animBg="1"/>
      <p:bldP spid="3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9" y="477138"/>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示例</a:t>
            </a:r>
          </a:p>
        </p:txBody>
      </p:sp>
      <p:sp>
        <p:nvSpPr>
          <p:cNvPr id="39" name="TextBox 107">
            <a:extLst>
              <a:ext uri="{FF2B5EF4-FFF2-40B4-BE49-F238E27FC236}">
                <a16:creationId xmlns:a16="http://schemas.microsoft.com/office/drawing/2014/main" id="{5C3EA55D-8601-4EA2-B52F-5BE99A441E6E}"/>
              </a:ext>
            </a:extLst>
          </p:cNvPr>
          <p:cNvSpPr txBox="1"/>
          <p:nvPr/>
        </p:nvSpPr>
        <p:spPr>
          <a:xfrm>
            <a:off x="1898581" y="2254619"/>
            <a:ext cx="7016819" cy="3869871"/>
          </a:xfrm>
          <a:prstGeom prst="rect">
            <a:avLst/>
          </a:prstGeom>
          <a:noFill/>
        </p:spPr>
        <p:txBody>
          <a:bodyPr wrap="square" lIns="56610" tIns="28304" rIns="56610" bIns="28304" rtlCol="0">
            <a:spAutoFit/>
          </a:bodyPr>
          <a:lstStyle/>
          <a:p>
            <a:pPr defTabSz="914126">
              <a:lnSpc>
                <a:spcPct val="150000"/>
              </a:lnSpc>
              <a:spcBef>
                <a:spcPct val="0"/>
              </a:spcBef>
              <a:defRPr/>
            </a:pPr>
            <a:r>
              <a:rPr lang="en-US" altLang="zh-CN" sz="2400" kern="0" dirty="0">
                <a:solidFill>
                  <a:schemeClr val="tx1">
                    <a:lumMod val="85000"/>
                    <a:lumOff val="15000"/>
                  </a:schemeClr>
                </a:solidFill>
                <a:ea typeface="微软雅黑" pitchFamily="34" charset="-122"/>
              </a:rPr>
              <a:t>1	def </a:t>
            </a:r>
            <a:r>
              <a:rPr lang="en-US" altLang="zh-CN" sz="2400" kern="0" dirty="0" err="1">
                <a:solidFill>
                  <a:schemeClr val="tx1">
                    <a:lumMod val="85000"/>
                    <a:lumOff val="15000"/>
                  </a:schemeClr>
                </a:solidFill>
                <a:ea typeface="微软雅黑" pitchFamily="34" charset="-122"/>
              </a:rPr>
              <a:t>SumVal</a:t>
            </a:r>
            <a:r>
              <a:rPr lang="en-US" altLang="zh-CN" sz="2400" kern="0" dirty="0">
                <a:solidFill>
                  <a:schemeClr val="tx1">
                    <a:lumMod val="85000"/>
                    <a:lumOff val="15000"/>
                  </a:schemeClr>
                </a:solidFill>
                <a:ea typeface="微软雅黑" pitchFamily="34" charset="-122"/>
              </a:rPr>
              <a:t>(*</a:t>
            </a:r>
            <a:r>
              <a:rPr lang="en-US" altLang="zh-CN" sz="2400" kern="0" dirty="0" err="1">
                <a:solidFill>
                  <a:schemeClr val="tx1">
                    <a:lumMod val="85000"/>
                    <a:lumOff val="15000"/>
                  </a:schemeClr>
                </a:solidFill>
                <a:ea typeface="微软雅黑" pitchFamily="34" charset="-122"/>
              </a:rPr>
              <a:t>args</a:t>
            </a:r>
            <a:r>
              <a:rPr lang="en-US" altLang="zh-CN" sz="2400" kern="0" dirty="0">
                <a:solidFill>
                  <a:schemeClr val="tx1">
                    <a:lumMod val="85000"/>
                    <a:lumOff val="15000"/>
                  </a:schemeClr>
                </a:solidFill>
                <a:ea typeface="微软雅黑" pitchFamily="34" charset="-122"/>
              </a:rPr>
              <a:t>): #</a:t>
            </a:r>
            <a:r>
              <a:rPr lang="zh-CN" altLang="en-US" sz="2400" kern="0" dirty="0">
                <a:solidFill>
                  <a:schemeClr val="tx1">
                    <a:lumMod val="85000"/>
                    <a:lumOff val="15000"/>
                  </a:schemeClr>
                </a:solidFill>
                <a:ea typeface="微软雅黑" pitchFamily="34" charset="-122"/>
              </a:rPr>
              <a:t>定义函数</a:t>
            </a:r>
            <a:r>
              <a:rPr lang="en-US" altLang="zh-CN" sz="2400" kern="0" dirty="0" err="1">
                <a:solidFill>
                  <a:schemeClr val="tx1">
                    <a:lumMod val="85000"/>
                    <a:lumOff val="15000"/>
                  </a:schemeClr>
                </a:solidFill>
                <a:ea typeface="微软雅黑" pitchFamily="34" charset="-122"/>
              </a:rPr>
              <a:t>SumVal</a:t>
            </a:r>
            <a:endParaRPr lang="en-US" altLang="zh-CN" sz="2400" kern="0" dirty="0">
              <a:solidFill>
                <a:schemeClr val="tx1">
                  <a:lumMod val="85000"/>
                  <a:lumOff val="15000"/>
                </a:schemeClr>
              </a:solidFill>
              <a:ea typeface="微软雅黑" pitchFamily="34" charset="-122"/>
            </a:endParaRPr>
          </a:p>
          <a:p>
            <a:pPr defTabSz="914126">
              <a:lnSpc>
                <a:spcPct val="150000"/>
              </a:lnSpc>
              <a:spcBef>
                <a:spcPct val="0"/>
              </a:spcBef>
              <a:defRPr/>
            </a:pPr>
            <a:r>
              <a:rPr lang="en-US" altLang="zh-CN" sz="2400" kern="0" dirty="0">
                <a:solidFill>
                  <a:schemeClr val="tx1">
                    <a:lumMod val="85000"/>
                    <a:lumOff val="15000"/>
                  </a:schemeClr>
                </a:solidFill>
                <a:ea typeface="微软雅黑" pitchFamily="34" charset="-122"/>
              </a:rPr>
              <a:t>2	    sum=0</a:t>
            </a:r>
          </a:p>
          <a:p>
            <a:pPr defTabSz="914126">
              <a:lnSpc>
                <a:spcPct val="150000"/>
              </a:lnSpc>
              <a:spcBef>
                <a:spcPct val="0"/>
              </a:spcBef>
              <a:defRPr/>
            </a:pPr>
            <a:r>
              <a:rPr lang="en-US" altLang="zh-CN" sz="2400" kern="0" dirty="0">
                <a:solidFill>
                  <a:schemeClr val="tx1">
                    <a:lumMod val="85000"/>
                    <a:lumOff val="15000"/>
                  </a:schemeClr>
                </a:solidFill>
                <a:ea typeface="微软雅黑" pitchFamily="34" charset="-122"/>
              </a:rPr>
              <a:t>3	    for </a:t>
            </a:r>
            <a:r>
              <a:rPr lang="en-US" altLang="zh-CN" sz="2400" kern="0" dirty="0" err="1">
                <a:solidFill>
                  <a:schemeClr val="tx1">
                    <a:lumMod val="85000"/>
                    <a:lumOff val="15000"/>
                  </a:schemeClr>
                </a:solidFill>
                <a:ea typeface="微软雅黑" pitchFamily="34" charset="-122"/>
              </a:rPr>
              <a:t>i</a:t>
            </a:r>
            <a:r>
              <a:rPr lang="en-US" altLang="zh-CN" sz="2400" kern="0" dirty="0">
                <a:solidFill>
                  <a:schemeClr val="tx1">
                    <a:lumMod val="85000"/>
                    <a:lumOff val="15000"/>
                  </a:schemeClr>
                </a:solidFill>
                <a:ea typeface="微软雅黑" pitchFamily="34" charset="-122"/>
              </a:rPr>
              <a:t> in </a:t>
            </a:r>
            <a:r>
              <a:rPr lang="en-US" altLang="zh-CN" sz="2400" kern="0" dirty="0" err="1">
                <a:solidFill>
                  <a:schemeClr val="tx1">
                    <a:lumMod val="85000"/>
                    <a:lumOff val="15000"/>
                  </a:schemeClr>
                </a:solidFill>
                <a:ea typeface="微软雅黑" pitchFamily="34" charset="-122"/>
              </a:rPr>
              <a:t>args</a:t>
            </a:r>
            <a:r>
              <a:rPr lang="en-US" altLang="zh-CN" sz="2400" kern="0" dirty="0">
                <a:solidFill>
                  <a:schemeClr val="tx1">
                    <a:lumMod val="85000"/>
                    <a:lumOff val="15000"/>
                  </a:schemeClr>
                </a:solidFill>
                <a:ea typeface="微软雅黑" pitchFamily="34" charset="-122"/>
              </a:rPr>
              <a:t>:</a:t>
            </a:r>
          </a:p>
          <a:p>
            <a:pPr defTabSz="914126">
              <a:lnSpc>
                <a:spcPct val="150000"/>
              </a:lnSpc>
              <a:spcBef>
                <a:spcPct val="0"/>
              </a:spcBef>
              <a:defRPr/>
            </a:pPr>
            <a:r>
              <a:rPr lang="en-US" altLang="zh-CN" sz="2400" kern="0" dirty="0">
                <a:solidFill>
                  <a:schemeClr val="tx1">
                    <a:lumMod val="85000"/>
                    <a:lumOff val="15000"/>
                  </a:schemeClr>
                </a:solidFill>
                <a:ea typeface="微软雅黑" pitchFamily="34" charset="-122"/>
              </a:rPr>
              <a:t>4	        sum+=</a:t>
            </a:r>
            <a:r>
              <a:rPr lang="en-US" altLang="zh-CN" sz="2400" kern="0" dirty="0" err="1">
                <a:solidFill>
                  <a:schemeClr val="tx1">
                    <a:lumMod val="85000"/>
                    <a:lumOff val="15000"/>
                  </a:schemeClr>
                </a:solidFill>
                <a:ea typeface="微软雅黑" pitchFamily="34" charset="-122"/>
              </a:rPr>
              <a:t>i</a:t>
            </a:r>
            <a:endParaRPr lang="en-US" altLang="zh-CN" sz="2400" kern="0" dirty="0">
              <a:solidFill>
                <a:schemeClr val="tx1">
                  <a:lumMod val="85000"/>
                  <a:lumOff val="15000"/>
                </a:schemeClr>
              </a:solidFill>
              <a:ea typeface="微软雅黑" pitchFamily="34" charset="-122"/>
            </a:endParaRPr>
          </a:p>
          <a:p>
            <a:pPr defTabSz="914126">
              <a:lnSpc>
                <a:spcPct val="150000"/>
              </a:lnSpc>
              <a:spcBef>
                <a:spcPct val="0"/>
              </a:spcBef>
              <a:defRPr/>
            </a:pPr>
            <a:r>
              <a:rPr lang="en-US" altLang="zh-CN" sz="2400" kern="0" dirty="0">
                <a:solidFill>
                  <a:schemeClr val="tx1">
                    <a:lumMod val="85000"/>
                    <a:lumOff val="15000"/>
                  </a:schemeClr>
                </a:solidFill>
                <a:ea typeface="微软雅黑" pitchFamily="34" charset="-122"/>
              </a:rPr>
              <a:t>5	    print('</a:t>
            </a:r>
            <a:r>
              <a:rPr lang="zh-CN" altLang="en-US" sz="2400" kern="0" dirty="0">
                <a:solidFill>
                  <a:schemeClr val="tx1">
                    <a:lumMod val="85000"/>
                    <a:lumOff val="15000"/>
                  </a:schemeClr>
                </a:solidFill>
                <a:ea typeface="微软雅黑" pitchFamily="34" charset="-122"/>
              </a:rPr>
              <a:t>求和结果为：</a:t>
            </a:r>
            <a:r>
              <a:rPr lang="en-US" altLang="zh-CN" sz="2400" kern="0" dirty="0">
                <a:solidFill>
                  <a:schemeClr val="tx1">
                    <a:lumMod val="85000"/>
                    <a:lumOff val="15000"/>
                  </a:schemeClr>
                </a:solidFill>
                <a:ea typeface="微软雅黑" pitchFamily="34" charset="-122"/>
              </a:rPr>
              <a:t>',sum)</a:t>
            </a:r>
          </a:p>
          <a:p>
            <a:pPr defTabSz="914126">
              <a:lnSpc>
                <a:spcPct val="150000"/>
              </a:lnSpc>
              <a:spcBef>
                <a:spcPct val="0"/>
              </a:spcBef>
              <a:defRPr/>
            </a:pPr>
            <a:r>
              <a:rPr lang="en-US" altLang="zh-CN" sz="2400" kern="0" dirty="0">
                <a:solidFill>
                  <a:schemeClr val="tx1">
                    <a:lumMod val="85000"/>
                    <a:lumOff val="15000"/>
                  </a:schemeClr>
                </a:solidFill>
                <a:ea typeface="微软雅黑" pitchFamily="34" charset="-122"/>
              </a:rPr>
              <a:t>6	ls=[3,5.2,7,1]</a:t>
            </a:r>
          </a:p>
          <a:p>
            <a:pPr defTabSz="914126">
              <a:lnSpc>
                <a:spcPct val="150000"/>
              </a:lnSpc>
              <a:spcBef>
                <a:spcPct val="0"/>
              </a:spcBef>
              <a:defRPr/>
            </a:pPr>
            <a:r>
              <a:rPr lang="en-US" altLang="zh-CN" sz="2400" kern="0" dirty="0">
                <a:solidFill>
                  <a:schemeClr val="tx1">
                    <a:lumMod val="85000"/>
                    <a:lumOff val="15000"/>
                  </a:schemeClr>
                </a:solidFill>
                <a:ea typeface="微软雅黑" pitchFamily="34" charset="-122"/>
              </a:rPr>
              <a:t>7	</a:t>
            </a:r>
            <a:r>
              <a:rPr lang="en-US" altLang="zh-CN" sz="2400" kern="0" dirty="0" err="1">
                <a:solidFill>
                  <a:schemeClr val="tx1">
                    <a:lumMod val="85000"/>
                    <a:lumOff val="15000"/>
                  </a:schemeClr>
                </a:solidFill>
                <a:ea typeface="微软雅黑" pitchFamily="34" charset="-122"/>
              </a:rPr>
              <a:t>SumVal</a:t>
            </a:r>
            <a:r>
              <a:rPr lang="en-US" altLang="zh-CN" sz="2400" kern="0" dirty="0">
                <a:solidFill>
                  <a:schemeClr val="tx1">
                    <a:lumMod val="85000"/>
                    <a:lumOff val="15000"/>
                  </a:schemeClr>
                </a:solidFill>
                <a:ea typeface="微软雅黑" pitchFamily="34" charset="-122"/>
              </a:rPr>
              <a:t>(ls[0],ls[1],ls[2],ls[3])</a:t>
            </a:r>
          </a:p>
        </p:txBody>
      </p:sp>
      <p:grpSp>
        <p:nvGrpSpPr>
          <p:cNvPr id="5" name="组合 4">
            <a:extLst>
              <a:ext uri="{FF2B5EF4-FFF2-40B4-BE49-F238E27FC236}">
                <a16:creationId xmlns:a16="http://schemas.microsoft.com/office/drawing/2014/main" id="{14BCEA30-415D-4E2D-A27F-266C3D1024B8}"/>
              </a:ext>
            </a:extLst>
          </p:cNvPr>
          <p:cNvGrpSpPr/>
          <p:nvPr/>
        </p:nvGrpSpPr>
        <p:grpSpPr>
          <a:xfrm>
            <a:off x="811552" y="1553016"/>
            <a:ext cx="877274" cy="877274"/>
            <a:chOff x="1184655" y="3843886"/>
            <a:chExt cx="877274" cy="877274"/>
          </a:xfrm>
        </p:grpSpPr>
        <p:sp>
          <p:nvSpPr>
            <p:cNvPr id="45" name="KSO_Shape">
              <a:extLst>
                <a:ext uri="{FF2B5EF4-FFF2-40B4-BE49-F238E27FC236}">
                  <a16:creationId xmlns:a16="http://schemas.microsoft.com/office/drawing/2014/main" id="{E2E35AEF-98C0-46D3-96C3-A248FB2E7CEC}"/>
                </a:ext>
              </a:extLst>
            </p:cNvPr>
            <p:cNvSpPr/>
            <p:nvPr/>
          </p:nvSpPr>
          <p:spPr>
            <a:xfrm>
              <a:off x="1184655" y="3843886"/>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42" name="KSO_Shape">
              <a:extLst>
                <a:ext uri="{FF2B5EF4-FFF2-40B4-BE49-F238E27FC236}">
                  <a16:creationId xmlns:a16="http://schemas.microsoft.com/office/drawing/2014/main" id="{919DB801-8521-4ADA-AF55-F91B647B5F4A}"/>
                </a:ext>
              </a:extLst>
            </p:cNvPr>
            <p:cNvSpPr>
              <a:spLocks/>
            </p:cNvSpPr>
            <p:nvPr/>
          </p:nvSpPr>
          <p:spPr bwMode="auto">
            <a:xfrm>
              <a:off x="1364011" y="3954003"/>
              <a:ext cx="646190" cy="648477"/>
            </a:xfrm>
            <a:custGeom>
              <a:avLst/>
              <a:gdLst>
                <a:gd name="T0" fmla="*/ 1471281 w 3950"/>
                <a:gd name="T1" fmla="*/ 1585004 h 3962"/>
                <a:gd name="T2" fmla="*/ 1291856 w 3950"/>
                <a:gd name="T3" fmla="*/ 1800397 h 3962"/>
                <a:gd name="T4" fmla="*/ 0 w 3950"/>
                <a:gd name="T5" fmla="*/ 1620903 h 3962"/>
                <a:gd name="T6" fmla="*/ 179425 w 3950"/>
                <a:gd name="T7" fmla="*/ 5453 h 3962"/>
                <a:gd name="T8" fmla="*/ 963441 w 3950"/>
                <a:gd name="T9" fmla="*/ 5453 h 3962"/>
                <a:gd name="T10" fmla="*/ 968438 w 3950"/>
                <a:gd name="T11" fmla="*/ 5453 h 3962"/>
                <a:gd name="T12" fmla="*/ 968892 w 3950"/>
                <a:gd name="T13" fmla="*/ 5907 h 3962"/>
                <a:gd name="T14" fmla="*/ 1471281 w 3950"/>
                <a:gd name="T15" fmla="*/ 543936 h 3962"/>
                <a:gd name="T16" fmla="*/ 1474006 w 3950"/>
                <a:gd name="T17" fmla="*/ 552570 h 3962"/>
                <a:gd name="T18" fmla="*/ 1471281 w 3950"/>
                <a:gd name="T19" fmla="*/ 974723 h 3962"/>
                <a:gd name="T20" fmla="*/ 1794245 w 3950"/>
                <a:gd name="T21" fmla="*/ 1154217 h 3962"/>
                <a:gd name="T22" fmla="*/ 1614821 w 3950"/>
                <a:gd name="T23" fmla="*/ 1585004 h 3962"/>
                <a:gd name="T24" fmla="*/ 968892 w 3950"/>
                <a:gd name="T25" fmla="*/ 364442 h 3962"/>
                <a:gd name="T26" fmla="*/ 1355450 w 3950"/>
                <a:gd name="T27" fmla="*/ 543936 h 3962"/>
                <a:gd name="T28" fmla="*/ 1399965 w 3950"/>
                <a:gd name="T29" fmla="*/ 615734 h 3962"/>
                <a:gd name="T30" fmla="*/ 897123 w 3950"/>
                <a:gd name="T31" fmla="*/ 436240 h 3962"/>
                <a:gd name="T32" fmla="*/ 251194 w 3950"/>
                <a:gd name="T33" fmla="*/ 77251 h 3962"/>
                <a:gd name="T34" fmla="*/ 71770 w 3950"/>
                <a:gd name="T35" fmla="*/ 1549105 h 3962"/>
                <a:gd name="T36" fmla="*/ 1220087 w 3950"/>
                <a:gd name="T37" fmla="*/ 1728599 h 3962"/>
                <a:gd name="T38" fmla="*/ 574158 w 3950"/>
                <a:gd name="T39" fmla="*/ 1585004 h 3962"/>
                <a:gd name="T40" fmla="*/ 394734 w 3950"/>
                <a:gd name="T41" fmla="*/ 1154217 h 3962"/>
                <a:gd name="T42" fmla="*/ 1399965 w 3950"/>
                <a:gd name="T43" fmla="*/ 974723 h 3962"/>
                <a:gd name="T44" fmla="*/ 1254609 w 3950"/>
                <a:gd name="T45" fmla="*/ 1147401 h 3962"/>
                <a:gd name="T46" fmla="*/ 1121517 w 3950"/>
                <a:gd name="T47" fmla="*/ 1246464 h 3962"/>
                <a:gd name="T48" fmla="*/ 987062 w 3950"/>
                <a:gd name="T49" fmla="*/ 1147401 h 3962"/>
                <a:gd name="T50" fmla="*/ 977523 w 3950"/>
                <a:gd name="T51" fmla="*/ 1455950 h 3962"/>
                <a:gd name="T52" fmla="*/ 1120608 w 3950"/>
                <a:gd name="T53" fmla="*/ 1349162 h 3962"/>
                <a:gd name="T54" fmla="*/ 1264148 w 3950"/>
                <a:gd name="T55" fmla="*/ 1455950 h 3962"/>
                <a:gd name="T56" fmla="*/ 1254609 w 3950"/>
                <a:gd name="T57" fmla="*/ 1147401 h 3962"/>
                <a:gd name="T58" fmla="*/ 957536 w 3950"/>
                <a:gd name="T59" fmla="*/ 1147401 h 3962"/>
                <a:gd name="T60" fmla="*/ 712701 w 3950"/>
                <a:gd name="T61" fmla="*/ 1199659 h 3962"/>
                <a:gd name="T62" fmla="*/ 804003 w 3950"/>
                <a:gd name="T63" fmla="*/ 1455950 h 3962"/>
                <a:gd name="T64" fmla="*/ 866688 w 3950"/>
                <a:gd name="T65" fmla="*/ 1199659 h 3962"/>
                <a:gd name="T66" fmla="*/ 1529424 w 3950"/>
                <a:gd name="T67" fmla="*/ 1147401 h 3962"/>
                <a:gd name="T68" fmla="*/ 1284589 w 3950"/>
                <a:gd name="T69" fmla="*/ 1199659 h 3962"/>
                <a:gd name="T70" fmla="*/ 1375891 w 3950"/>
                <a:gd name="T71" fmla="*/ 1455950 h 3962"/>
                <a:gd name="T72" fmla="*/ 1438121 w 3950"/>
                <a:gd name="T73" fmla="*/ 1199659 h 3962"/>
                <a:gd name="T74" fmla="*/ 1529424 w 3950"/>
                <a:gd name="T75" fmla="*/ 1147401 h 3962"/>
                <a:gd name="T76" fmla="*/ 753583 w 3950"/>
                <a:gd name="T77" fmla="*/ 651633 h 3962"/>
                <a:gd name="T78" fmla="*/ 179425 w 3950"/>
                <a:gd name="T79" fmla="*/ 723431 h 3962"/>
                <a:gd name="T80" fmla="*/ 179425 w 3950"/>
                <a:gd name="T81" fmla="*/ 364442 h 3962"/>
                <a:gd name="T82" fmla="*/ 753583 w 3950"/>
                <a:gd name="T83" fmla="*/ 436240 h 3962"/>
                <a:gd name="T84" fmla="*/ 179425 w 3950"/>
                <a:gd name="T85" fmla="*/ 364442 h 3962"/>
                <a:gd name="T86" fmla="*/ 753583 w 3950"/>
                <a:gd name="T87" fmla="*/ 220846 h 3962"/>
                <a:gd name="T88" fmla="*/ 179425 w 3950"/>
                <a:gd name="T89" fmla="*/ 292644 h 3962"/>
                <a:gd name="T90" fmla="*/ 538274 w 3950"/>
                <a:gd name="T91" fmla="*/ 579835 h 3962"/>
                <a:gd name="T92" fmla="*/ 179425 w 3950"/>
                <a:gd name="T93" fmla="*/ 508037 h 3962"/>
                <a:gd name="T94" fmla="*/ 538274 w 3950"/>
                <a:gd name="T95" fmla="*/ 579835 h 3962"/>
                <a:gd name="T96" fmla="*/ 179425 w 3950"/>
                <a:gd name="T97" fmla="*/ 867026 h 3962"/>
                <a:gd name="T98" fmla="*/ 394734 w 3950"/>
                <a:gd name="T99" fmla="*/ 795228 h 39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950" h="3962">
                  <a:moveTo>
                    <a:pt x="3555" y="3488"/>
                  </a:moveTo>
                  <a:cubicBezTo>
                    <a:pt x="3239" y="3488"/>
                    <a:pt x="3239" y="3488"/>
                    <a:pt x="3239" y="3488"/>
                  </a:cubicBezTo>
                  <a:cubicBezTo>
                    <a:pt x="3239" y="3567"/>
                    <a:pt x="3239" y="3567"/>
                    <a:pt x="3239" y="3567"/>
                  </a:cubicBezTo>
                  <a:cubicBezTo>
                    <a:pt x="3239" y="3785"/>
                    <a:pt x="3063" y="3962"/>
                    <a:pt x="2844" y="3962"/>
                  </a:cubicBezTo>
                  <a:cubicBezTo>
                    <a:pt x="395" y="3962"/>
                    <a:pt x="395" y="3962"/>
                    <a:pt x="395" y="3962"/>
                  </a:cubicBezTo>
                  <a:cubicBezTo>
                    <a:pt x="177" y="3962"/>
                    <a:pt x="0" y="3785"/>
                    <a:pt x="0" y="3567"/>
                  </a:cubicBezTo>
                  <a:cubicBezTo>
                    <a:pt x="0" y="407"/>
                    <a:pt x="0" y="407"/>
                    <a:pt x="0" y="407"/>
                  </a:cubicBezTo>
                  <a:cubicBezTo>
                    <a:pt x="0" y="189"/>
                    <a:pt x="177" y="12"/>
                    <a:pt x="395" y="12"/>
                  </a:cubicBezTo>
                  <a:cubicBezTo>
                    <a:pt x="1975" y="12"/>
                    <a:pt x="1975" y="12"/>
                    <a:pt x="1975" y="12"/>
                  </a:cubicBezTo>
                  <a:cubicBezTo>
                    <a:pt x="2121" y="12"/>
                    <a:pt x="2121" y="12"/>
                    <a:pt x="2121" y="12"/>
                  </a:cubicBezTo>
                  <a:cubicBezTo>
                    <a:pt x="2121" y="0"/>
                    <a:pt x="2121" y="0"/>
                    <a:pt x="2121" y="0"/>
                  </a:cubicBezTo>
                  <a:cubicBezTo>
                    <a:pt x="2132" y="12"/>
                    <a:pt x="2132" y="12"/>
                    <a:pt x="2132" y="12"/>
                  </a:cubicBezTo>
                  <a:cubicBezTo>
                    <a:pt x="2133" y="12"/>
                    <a:pt x="2133" y="12"/>
                    <a:pt x="2133" y="12"/>
                  </a:cubicBezTo>
                  <a:cubicBezTo>
                    <a:pt x="2133" y="13"/>
                    <a:pt x="2133" y="13"/>
                    <a:pt x="2133" y="13"/>
                  </a:cubicBezTo>
                  <a:cubicBezTo>
                    <a:pt x="3227" y="1197"/>
                    <a:pt x="3227" y="1197"/>
                    <a:pt x="3227" y="1197"/>
                  </a:cubicBezTo>
                  <a:cubicBezTo>
                    <a:pt x="3239" y="1197"/>
                    <a:pt x="3239" y="1197"/>
                    <a:pt x="3239" y="1197"/>
                  </a:cubicBezTo>
                  <a:cubicBezTo>
                    <a:pt x="3239" y="1210"/>
                    <a:pt x="3239" y="1210"/>
                    <a:pt x="3239" y="1210"/>
                  </a:cubicBezTo>
                  <a:cubicBezTo>
                    <a:pt x="3245" y="1216"/>
                    <a:pt x="3245" y="1216"/>
                    <a:pt x="3245" y="1216"/>
                  </a:cubicBezTo>
                  <a:cubicBezTo>
                    <a:pt x="3239" y="1216"/>
                    <a:pt x="3239" y="1216"/>
                    <a:pt x="3239" y="1216"/>
                  </a:cubicBezTo>
                  <a:cubicBezTo>
                    <a:pt x="3239" y="2145"/>
                    <a:pt x="3239" y="2145"/>
                    <a:pt x="3239" y="2145"/>
                  </a:cubicBezTo>
                  <a:cubicBezTo>
                    <a:pt x="3555" y="2145"/>
                    <a:pt x="3555" y="2145"/>
                    <a:pt x="3555" y="2145"/>
                  </a:cubicBezTo>
                  <a:cubicBezTo>
                    <a:pt x="3774" y="2145"/>
                    <a:pt x="3950" y="2322"/>
                    <a:pt x="3950" y="2540"/>
                  </a:cubicBezTo>
                  <a:cubicBezTo>
                    <a:pt x="3950" y="3093"/>
                    <a:pt x="3950" y="3093"/>
                    <a:pt x="3950" y="3093"/>
                  </a:cubicBezTo>
                  <a:cubicBezTo>
                    <a:pt x="3950" y="3311"/>
                    <a:pt x="3774" y="3488"/>
                    <a:pt x="3555" y="3488"/>
                  </a:cubicBezTo>
                  <a:close/>
                  <a:moveTo>
                    <a:pt x="2133" y="296"/>
                  </a:moveTo>
                  <a:cubicBezTo>
                    <a:pt x="2133" y="802"/>
                    <a:pt x="2133" y="802"/>
                    <a:pt x="2133" y="802"/>
                  </a:cubicBezTo>
                  <a:cubicBezTo>
                    <a:pt x="2133" y="1020"/>
                    <a:pt x="2310" y="1197"/>
                    <a:pt x="2528" y="1197"/>
                  </a:cubicBezTo>
                  <a:cubicBezTo>
                    <a:pt x="2984" y="1197"/>
                    <a:pt x="2984" y="1197"/>
                    <a:pt x="2984" y="1197"/>
                  </a:cubicBezTo>
                  <a:lnTo>
                    <a:pt x="2133" y="296"/>
                  </a:lnTo>
                  <a:close/>
                  <a:moveTo>
                    <a:pt x="3082" y="1355"/>
                  </a:moveTo>
                  <a:cubicBezTo>
                    <a:pt x="2371" y="1355"/>
                    <a:pt x="2371" y="1355"/>
                    <a:pt x="2371" y="1355"/>
                  </a:cubicBezTo>
                  <a:cubicBezTo>
                    <a:pt x="2152" y="1355"/>
                    <a:pt x="1975" y="1178"/>
                    <a:pt x="1975" y="960"/>
                  </a:cubicBezTo>
                  <a:cubicBezTo>
                    <a:pt x="1975" y="170"/>
                    <a:pt x="1975" y="170"/>
                    <a:pt x="1975" y="170"/>
                  </a:cubicBezTo>
                  <a:cubicBezTo>
                    <a:pt x="553" y="170"/>
                    <a:pt x="553" y="170"/>
                    <a:pt x="553" y="170"/>
                  </a:cubicBezTo>
                  <a:cubicBezTo>
                    <a:pt x="335" y="170"/>
                    <a:pt x="158" y="347"/>
                    <a:pt x="158" y="565"/>
                  </a:cubicBezTo>
                  <a:cubicBezTo>
                    <a:pt x="158" y="3409"/>
                    <a:pt x="158" y="3409"/>
                    <a:pt x="158" y="3409"/>
                  </a:cubicBezTo>
                  <a:cubicBezTo>
                    <a:pt x="158" y="3627"/>
                    <a:pt x="335" y="3804"/>
                    <a:pt x="553" y="3804"/>
                  </a:cubicBezTo>
                  <a:cubicBezTo>
                    <a:pt x="2686" y="3804"/>
                    <a:pt x="2686" y="3804"/>
                    <a:pt x="2686" y="3804"/>
                  </a:cubicBezTo>
                  <a:cubicBezTo>
                    <a:pt x="2877" y="3804"/>
                    <a:pt x="3037" y="3668"/>
                    <a:pt x="3073" y="3488"/>
                  </a:cubicBezTo>
                  <a:cubicBezTo>
                    <a:pt x="1264" y="3488"/>
                    <a:pt x="1264" y="3488"/>
                    <a:pt x="1264" y="3488"/>
                  </a:cubicBezTo>
                  <a:cubicBezTo>
                    <a:pt x="1046" y="3488"/>
                    <a:pt x="869" y="3311"/>
                    <a:pt x="869" y="3093"/>
                  </a:cubicBezTo>
                  <a:cubicBezTo>
                    <a:pt x="869" y="2540"/>
                    <a:pt x="869" y="2540"/>
                    <a:pt x="869" y="2540"/>
                  </a:cubicBezTo>
                  <a:cubicBezTo>
                    <a:pt x="869" y="2322"/>
                    <a:pt x="1046" y="2145"/>
                    <a:pt x="1264" y="2145"/>
                  </a:cubicBezTo>
                  <a:cubicBezTo>
                    <a:pt x="3082" y="2145"/>
                    <a:pt x="3082" y="2145"/>
                    <a:pt x="3082" y="2145"/>
                  </a:cubicBezTo>
                  <a:lnTo>
                    <a:pt x="3082" y="1355"/>
                  </a:lnTo>
                  <a:close/>
                  <a:moveTo>
                    <a:pt x="2762" y="2525"/>
                  </a:moveTo>
                  <a:cubicBezTo>
                    <a:pt x="2603" y="2525"/>
                    <a:pt x="2603" y="2525"/>
                    <a:pt x="2603" y="2525"/>
                  </a:cubicBezTo>
                  <a:cubicBezTo>
                    <a:pt x="2469" y="2743"/>
                    <a:pt x="2469" y="2743"/>
                    <a:pt x="2469" y="2743"/>
                  </a:cubicBezTo>
                  <a:cubicBezTo>
                    <a:pt x="2333" y="2525"/>
                    <a:pt x="2333" y="2525"/>
                    <a:pt x="2333" y="2525"/>
                  </a:cubicBezTo>
                  <a:cubicBezTo>
                    <a:pt x="2173" y="2525"/>
                    <a:pt x="2173" y="2525"/>
                    <a:pt x="2173" y="2525"/>
                  </a:cubicBezTo>
                  <a:cubicBezTo>
                    <a:pt x="2383" y="2850"/>
                    <a:pt x="2383" y="2850"/>
                    <a:pt x="2383" y="2850"/>
                  </a:cubicBezTo>
                  <a:cubicBezTo>
                    <a:pt x="2152" y="3204"/>
                    <a:pt x="2152" y="3204"/>
                    <a:pt x="2152" y="3204"/>
                  </a:cubicBezTo>
                  <a:cubicBezTo>
                    <a:pt x="2316" y="3204"/>
                    <a:pt x="2316" y="3204"/>
                    <a:pt x="2316" y="3204"/>
                  </a:cubicBezTo>
                  <a:cubicBezTo>
                    <a:pt x="2467" y="2969"/>
                    <a:pt x="2467" y="2969"/>
                    <a:pt x="2467" y="2969"/>
                  </a:cubicBezTo>
                  <a:cubicBezTo>
                    <a:pt x="2617" y="3204"/>
                    <a:pt x="2617" y="3204"/>
                    <a:pt x="2617" y="3204"/>
                  </a:cubicBezTo>
                  <a:cubicBezTo>
                    <a:pt x="2783" y="3204"/>
                    <a:pt x="2783" y="3204"/>
                    <a:pt x="2783" y="3204"/>
                  </a:cubicBezTo>
                  <a:cubicBezTo>
                    <a:pt x="2551" y="2855"/>
                    <a:pt x="2551" y="2855"/>
                    <a:pt x="2551" y="2855"/>
                  </a:cubicBezTo>
                  <a:lnTo>
                    <a:pt x="2762" y="2525"/>
                  </a:lnTo>
                  <a:close/>
                  <a:moveTo>
                    <a:pt x="2108" y="2640"/>
                  </a:moveTo>
                  <a:cubicBezTo>
                    <a:pt x="2108" y="2525"/>
                    <a:pt x="2108" y="2525"/>
                    <a:pt x="2108" y="2525"/>
                  </a:cubicBezTo>
                  <a:cubicBezTo>
                    <a:pt x="1569" y="2525"/>
                    <a:pt x="1569" y="2525"/>
                    <a:pt x="1569" y="2525"/>
                  </a:cubicBezTo>
                  <a:cubicBezTo>
                    <a:pt x="1569" y="2640"/>
                    <a:pt x="1569" y="2640"/>
                    <a:pt x="1569" y="2640"/>
                  </a:cubicBezTo>
                  <a:cubicBezTo>
                    <a:pt x="1770" y="2640"/>
                    <a:pt x="1770" y="2640"/>
                    <a:pt x="1770" y="2640"/>
                  </a:cubicBezTo>
                  <a:cubicBezTo>
                    <a:pt x="1770" y="3204"/>
                    <a:pt x="1770" y="3204"/>
                    <a:pt x="1770" y="3204"/>
                  </a:cubicBezTo>
                  <a:cubicBezTo>
                    <a:pt x="1908" y="3204"/>
                    <a:pt x="1908" y="3204"/>
                    <a:pt x="1908" y="3204"/>
                  </a:cubicBezTo>
                  <a:cubicBezTo>
                    <a:pt x="1908" y="2640"/>
                    <a:pt x="1908" y="2640"/>
                    <a:pt x="1908" y="2640"/>
                  </a:cubicBezTo>
                  <a:lnTo>
                    <a:pt x="2108" y="2640"/>
                  </a:lnTo>
                  <a:close/>
                  <a:moveTo>
                    <a:pt x="3367" y="2525"/>
                  </a:moveTo>
                  <a:cubicBezTo>
                    <a:pt x="2828" y="2525"/>
                    <a:pt x="2828" y="2525"/>
                    <a:pt x="2828" y="2525"/>
                  </a:cubicBezTo>
                  <a:cubicBezTo>
                    <a:pt x="2828" y="2640"/>
                    <a:pt x="2828" y="2640"/>
                    <a:pt x="2828" y="2640"/>
                  </a:cubicBezTo>
                  <a:cubicBezTo>
                    <a:pt x="3029" y="2640"/>
                    <a:pt x="3029" y="2640"/>
                    <a:pt x="3029" y="2640"/>
                  </a:cubicBezTo>
                  <a:cubicBezTo>
                    <a:pt x="3029" y="3204"/>
                    <a:pt x="3029" y="3204"/>
                    <a:pt x="3029" y="3204"/>
                  </a:cubicBezTo>
                  <a:cubicBezTo>
                    <a:pt x="3166" y="3204"/>
                    <a:pt x="3166" y="3204"/>
                    <a:pt x="3166" y="3204"/>
                  </a:cubicBezTo>
                  <a:cubicBezTo>
                    <a:pt x="3166" y="2640"/>
                    <a:pt x="3166" y="2640"/>
                    <a:pt x="3166" y="2640"/>
                  </a:cubicBezTo>
                  <a:cubicBezTo>
                    <a:pt x="3367" y="2640"/>
                    <a:pt x="3367" y="2640"/>
                    <a:pt x="3367" y="2640"/>
                  </a:cubicBezTo>
                  <a:lnTo>
                    <a:pt x="3367" y="2525"/>
                  </a:lnTo>
                  <a:close/>
                  <a:moveTo>
                    <a:pt x="395" y="1434"/>
                  </a:moveTo>
                  <a:cubicBezTo>
                    <a:pt x="1659" y="1434"/>
                    <a:pt x="1659" y="1434"/>
                    <a:pt x="1659" y="1434"/>
                  </a:cubicBezTo>
                  <a:cubicBezTo>
                    <a:pt x="1659" y="1592"/>
                    <a:pt x="1659" y="1592"/>
                    <a:pt x="1659" y="1592"/>
                  </a:cubicBezTo>
                  <a:cubicBezTo>
                    <a:pt x="395" y="1592"/>
                    <a:pt x="395" y="1592"/>
                    <a:pt x="395" y="1592"/>
                  </a:cubicBezTo>
                  <a:lnTo>
                    <a:pt x="395" y="1434"/>
                  </a:lnTo>
                  <a:close/>
                  <a:moveTo>
                    <a:pt x="395" y="802"/>
                  </a:moveTo>
                  <a:cubicBezTo>
                    <a:pt x="1659" y="802"/>
                    <a:pt x="1659" y="802"/>
                    <a:pt x="1659" y="802"/>
                  </a:cubicBezTo>
                  <a:cubicBezTo>
                    <a:pt x="1659" y="960"/>
                    <a:pt x="1659" y="960"/>
                    <a:pt x="1659" y="960"/>
                  </a:cubicBezTo>
                  <a:cubicBezTo>
                    <a:pt x="395" y="960"/>
                    <a:pt x="395" y="960"/>
                    <a:pt x="395" y="960"/>
                  </a:cubicBezTo>
                  <a:lnTo>
                    <a:pt x="395" y="802"/>
                  </a:lnTo>
                  <a:close/>
                  <a:moveTo>
                    <a:pt x="395" y="486"/>
                  </a:moveTo>
                  <a:cubicBezTo>
                    <a:pt x="1659" y="486"/>
                    <a:pt x="1659" y="486"/>
                    <a:pt x="1659" y="486"/>
                  </a:cubicBezTo>
                  <a:cubicBezTo>
                    <a:pt x="1659" y="644"/>
                    <a:pt x="1659" y="644"/>
                    <a:pt x="1659" y="644"/>
                  </a:cubicBezTo>
                  <a:cubicBezTo>
                    <a:pt x="395" y="644"/>
                    <a:pt x="395" y="644"/>
                    <a:pt x="395" y="644"/>
                  </a:cubicBezTo>
                  <a:lnTo>
                    <a:pt x="395" y="486"/>
                  </a:lnTo>
                  <a:close/>
                  <a:moveTo>
                    <a:pt x="1185" y="1276"/>
                  </a:moveTo>
                  <a:cubicBezTo>
                    <a:pt x="395" y="1276"/>
                    <a:pt x="395" y="1276"/>
                    <a:pt x="395" y="1276"/>
                  </a:cubicBezTo>
                  <a:cubicBezTo>
                    <a:pt x="395" y="1118"/>
                    <a:pt x="395" y="1118"/>
                    <a:pt x="395" y="1118"/>
                  </a:cubicBezTo>
                  <a:cubicBezTo>
                    <a:pt x="1185" y="1118"/>
                    <a:pt x="1185" y="1118"/>
                    <a:pt x="1185" y="1118"/>
                  </a:cubicBezTo>
                  <a:lnTo>
                    <a:pt x="1185" y="1276"/>
                  </a:lnTo>
                  <a:close/>
                  <a:moveTo>
                    <a:pt x="869" y="1908"/>
                  </a:moveTo>
                  <a:cubicBezTo>
                    <a:pt x="395" y="1908"/>
                    <a:pt x="395" y="1908"/>
                    <a:pt x="395" y="1908"/>
                  </a:cubicBezTo>
                  <a:cubicBezTo>
                    <a:pt x="395" y="1750"/>
                    <a:pt x="395" y="1750"/>
                    <a:pt x="395" y="1750"/>
                  </a:cubicBezTo>
                  <a:cubicBezTo>
                    <a:pt x="869" y="1750"/>
                    <a:pt x="869" y="1750"/>
                    <a:pt x="869" y="1750"/>
                  </a:cubicBezTo>
                  <a:lnTo>
                    <a:pt x="869" y="1908"/>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sp>
        <p:nvSpPr>
          <p:cNvPr id="47" name="KSO_Shape">
            <a:extLst>
              <a:ext uri="{FF2B5EF4-FFF2-40B4-BE49-F238E27FC236}">
                <a16:creationId xmlns:a16="http://schemas.microsoft.com/office/drawing/2014/main" id="{A583F9AA-DFE3-4C95-A8B2-585B10C6DE21}"/>
              </a:ext>
            </a:extLst>
          </p:cNvPr>
          <p:cNvSpPr/>
          <p:nvPr/>
        </p:nvSpPr>
        <p:spPr>
          <a:xfrm>
            <a:off x="1688825" y="2133937"/>
            <a:ext cx="8915675" cy="4152541"/>
          </a:xfrm>
          <a:prstGeom prst="roundRect">
            <a:avLst>
              <a:gd name="adj" fmla="val 9811"/>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49" name="矩形 48">
            <a:extLst>
              <a:ext uri="{FF2B5EF4-FFF2-40B4-BE49-F238E27FC236}">
                <a16:creationId xmlns:a16="http://schemas.microsoft.com/office/drawing/2014/main" id="{B4A8D674-9070-4176-9156-1BDE28A156A4}"/>
              </a:ext>
            </a:extLst>
          </p:cNvPr>
          <p:cNvSpPr/>
          <p:nvPr/>
        </p:nvSpPr>
        <p:spPr>
          <a:xfrm>
            <a:off x="1797387" y="1518306"/>
            <a:ext cx="4801314"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例：不通过拆分方法传递参数示例</a:t>
            </a:r>
          </a:p>
        </p:txBody>
      </p:sp>
      <p:cxnSp>
        <p:nvCxnSpPr>
          <p:cNvPr id="50" name="直接连接符 49">
            <a:extLst>
              <a:ext uri="{FF2B5EF4-FFF2-40B4-BE49-F238E27FC236}">
                <a16:creationId xmlns:a16="http://schemas.microsoft.com/office/drawing/2014/main" id="{44B5916D-B59B-40B0-A0E5-576B4A9A143A}"/>
              </a:ext>
            </a:extLst>
          </p:cNvPr>
          <p:cNvCxnSpPr>
            <a:cxnSpLocks/>
          </p:cNvCxnSpPr>
          <p:nvPr/>
        </p:nvCxnSpPr>
        <p:spPr>
          <a:xfrm>
            <a:off x="1781207" y="2020107"/>
            <a:ext cx="4817494"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44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barn(inVertical)">
                                      <p:cBhvr>
                                        <p:cTn id="19" dur="500"/>
                                        <p:tgtEl>
                                          <p:spTgt spid="5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anim calcmode="lin" valueType="num">
                                      <p:cBhvr additive="base">
                                        <p:cTn id="25" dur="500"/>
                                        <p:tgtEl>
                                          <p:spTgt spid="49"/>
                                        </p:tgtEl>
                                        <p:attrNameLst>
                                          <p:attrName>ppt_y</p:attrName>
                                        </p:attrNameLst>
                                      </p:cBhvr>
                                      <p:tavLst>
                                        <p:tav tm="0">
                                          <p:val>
                                            <p:strVal val="#ppt_y+#ppt_h*1.125000"/>
                                          </p:val>
                                        </p:tav>
                                        <p:tav tm="100000">
                                          <p:val>
                                            <p:strVal val="#ppt_y"/>
                                          </p:val>
                                        </p:tav>
                                      </p:tavLst>
                                    </p:anim>
                                    <p:animEffect transition="in" filter="wipe(up)">
                                      <p:cBhvr>
                                        <p:cTn id="26" dur="500"/>
                                        <p:tgtEl>
                                          <p:spTgt spid="49"/>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additive="base">
                                        <p:cTn id="29" dur="500"/>
                                        <p:tgtEl>
                                          <p:spTgt spid="39"/>
                                        </p:tgtEl>
                                        <p:attrNameLst>
                                          <p:attrName>ppt_y</p:attrName>
                                        </p:attrNameLst>
                                      </p:cBhvr>
                                      <p:tavLst>
                                        <p:tav tm="0">
                                          <p:val>
                                            <p:strVal val="#ppt_y-#ppt_h*1.125000"/>
                                          </p:val>
                                        </p:tav>
                                        <p:tav tm="100000">
                                          <p:val>
                                            <p:strVal val="#ppt_y"/>
                                          </p:val>
                                        </p:tav>
                                      </p:tavLst>
                                    </p:anim>
                                    <p:animEffect transition="in" filter="wipe(down)">
                                      <p:cBhvr>
                                        <p:cTn id="3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9" grpId="0"/>
      <p:bldP spid="47" grpId="0" animBg="1"/>
      <p:bldP spid="4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1C6D493-FE14-4CA7-B8E4-2831370110B0}"/>
              </a:ext>
            </a:extLst>
          </p:cNvPr>
          <p:cNvGrpSpPr/>
          <p:nvPr/>
        </p:nvGrpSpPr>
        <p:grpSpPr>
          <a:xfrm>
            <a:off x="1974786" y="2751599"/>
            <a:ext cx="8429753" cy="1354801"/>
            <a:chOff x="3323077" y="2751599"/>
            <a:chExt cx="8429753" cy="1354801"/>
          </a:xfrm>
        </p:grpSpPr>
        <p:sp>
          <p:nvSpPr>
            <p:cNvPr id="2" name="文本框 1">
              <a:extLst>
                <a:ext uri="{FF2B5EF4-FFF2-40B4-BE49-F238E27FC236}">
                  <a16:creationId xmlns:a16="http://schemas.microsoft.com/office/drawing/2014/main" id="{A604DD5E-F17A-4AEC-B07E-CC597E127787}"/>
                </a:ext>
              </a:extLst>
            </p:cNvPr>
            <p:cNvSpPr txBox="1"/>
            <p:nvPr/>
          </p:nvSpPr>
          <p:spPr>
            <a:xfrm>
              <a:off x="3360789" y="2782961"/>
              <a:ext cx="8392041" cy="1323439"/>
            </a:xfrm>
            <a:prstGeom prst="rect">
              <a:avLst/>
            </a:prstGeom>
            <a:noFill/>
          </p:spPr>
          <p:txBody>
            <a:bodyPr wrap="none" rtlCol="0">
              <a:spAutoFit/>
            </a:bodyPr>
            <a:lstStyle/>
            <a:p>
              <a:pPr lvl="0">
                <a:defRPr/>
              </a:pPr>
              <a:r>
                <a:rPr lang="zh-CN" altLang="en-US" sz="8000" b="1" dirty="0">
                  <a:solidFill>
                    <a:srgbClr val="B1C400"/>
                  </a:solidFill>
                  <a:latin typeface="Bauhaus 93" panose="04030905020B02020C02" pitchFamily="82" charset="0"/>
                  <a:ea typeface="Adobe Gothic Std B" panose="020B0800000000000000" pitchFamily="34" charset="-128"/>
                </a:rPr>
                <a:t>函数的定义与调用</a:t>
              </a:r>
            </a:p>
          </p:txBody>
        </p:sp>
        <p:sp>
          <p:nvSpPr>
            <p:cNvPr id="4" name="文本框 3">
              <a:extLst>
                <a:ext uri="{FF2B5EF4-FFF2-40B4-BE49-F238E27FC236}">
                  <a16:creationId xmlns:a16="http://schemas.microsoft.com/office/drawing/2014/main" id="{1B462658-BF35-4F3F-A376-8650B93DD3E5}"/>
                </a:ext>
              </a:extLst>
            </p:cNvPr>
            <p:cNvSpPr txBox="1"/>
            <p:nvPr/>
          </p:nvSpPr>
          <p:spPr>
            <a:xfrm>
              <a:off x="3323077" y="2751599"/>
              <a:ext cx="8392041" cy="1323439"/>
            </a:xfrm>
            <a:prstGeom prst="rect">
              <a:avLst/>
            </a:prstGeom>
            <a:noFill/>
          </p:spPr>
          <p:txBody>
            <a:bodyPr wrap="none" rtlCol="0">
              <a:spAutoFit/>
            </a:bodyPr>
            <a:lstStyle/>
            <a:p>
              <a:pPr lvl="0">
                <a:defRPr/>
              </a:pPr>
              <a:r>
                <a:rPr lang="zh-CN" altLang="en-US" sz="8000" b="1" dirty="0">
                  <a:solidFill>
                    <a:srgbClr val="1950B2"/>
                  </a:solidFill>
                  <a:latin typeface="Bauhaus 93" panose="04030905020B02020C02" pitchFamily="82" charset="0"/>
                  <a:ea typeface="Adobe Gothic Std B" panose="020B0800000000000000" pitchFamily="34" charset="-128"/>
                </a:rPr>
                <a:t>函数的定义与调用</a:t>
              </a:r>
              <a:endParaRPr lang="zh-CN" altLang="en-US" sz="8000" b="1" kern="1200" dirty="0">
                <a:solidFill>
                  <a:srgbClr val="1950B2"/>
                </a:solidFill>
                <a:latin typeface="+mj-ea"/>
              </a:endParaRPr>
            </a:p>
          </p:txBody>
        </p:sp>
      </p:grpSp>
    </p:spTree>
    <p:extLst>
      <p:ext uri="{BB962C8B-B14F-4D97-AF65-F5344CB8AC3E}">
        <p14:creationId xmlns:p14="http://schemas.microsoft.com/office/powerpoint/2010/main" val="95418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接连接符 51">
            <a:extLst>
              <a:ext uri="{FF2B5EF4-FFF2-40B4-BE49-F238E27FC236}">
                <a16:creationId xmlns:a16="http://schemas.microsoft.com/office/drawing/2014/main" id="{9F69ABD7-6E0F-4F0F-9CFB-E1652D7E1BF2}"/>
              </a:ext>
            </a:extLst>
          </p:cNvPr>
          <p:cNvCxnSpPr>
            <a:cxnSpLocks/>
          </p:cNvCxnSpPr>
          <p:nvPr/>
        </p:nvCxnSpPr>
        <p:spPr>
          <a:xfrm>
            <a:off x="7189323" y="2035199"/>
            <a:ext cx="4035514"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216CDEAA-41D1-44D4-B721-BBBFBFFEE20B}"/>
              </a:ext>
            </a:extLst>
          </p:cNvPr>
          <p:cNvSpPr/>
          <p:nvPr/>
        </p:nvSpPr>
        <p:spPr>
          <a:xfrm>
            <a:off x="5593298" y="477138"/>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示例</a:t>
            </a:r>
          </a:p>
        </p:txBody>
      </p:sp>
      <p:sp>
        <p:nvSpPr>
          <p:cNvPr id="2" name="矩形 1">
            <a:extLst>
              <a:ext uri="{FF2B5EF4-FFF2-40B4-BE49-F238E27FC236}">
                <a16:creationId xmlns:a16="http://schemas.microsoft.com/office/drawing/2014/main" id="{83E11107-0AC9-4E43-BA11-92F2A6599A1B}"/>
              </a:ext>
            </a:extLst>
          </p:cNvPr>
          <p:cNvSpPr/>
          <p:nvPr/>
        </p:nvSpPr>
        <p:spPr>
          <a:xfrm>
            <a:off x="2387601" y="1225001"/>
            <a:ext cx="4493538"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例：通过拆分方法传递参数示例</a:t>
            </a:r>
          </a:p>
        </p:txBody>
      </p:sp>
      <p:sp>
        <p:nvSpPr>
          <p:cNvPr id="3" name="矩形 2">
            <a:extLst>
              <a:ext uri="{FF2B5EF4-FFF2-40B4-BE49-F238E27FC236}">
                <a16:creationId xmlns:a16="http://schemas.microsoft.com/office/drawing/2014/main" id="{CD352A36-0FAB-466D-AED1-E2DB2EF0AC31}"/>
              </a:ext>
            </a:extLst>
          </p:cNvPr>
          <p:cNvSpPr/>
          <p:nvPr/>
        </p:nvSpPr>
        <p:spPr>
          <a:xfrm>
            <a:off x="1337482" y="1994098"/>
            <a:ext cx="5379575" cy="3905043"/>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  def </a:t>
            </a:r>
            <a:r>
              <a:rPr lang="en-US" altLang="zh-CN" sz="2400" dirty="0" err="1">
                <a:solidFill>
                  <a:schemeClr val="tx1">
                    <a:lumMod val="85000"/>
                    <a:lumOff val="15000"/>
                  </a:schemeClr>
                </a:solidFill>
                <a:ea typeface="微软雅黑" panose="020B0503020204020204" pitchFamily="34" charset="-122"/>
              </a:rPr>
              <a:t>SumVal</a:t>
            </a:r>
            <a:r>
              <a:rPr lang="en-US" altLang="zh-CN" sz="2400" dirty="0">
                <a:solidFill>
                  <a:schemeClr val="tx1">
                    <a:lumMod val="85000"/>
                    <a:lumOff val="15000"/>
                  </a:schemeClr>
                </a:solidFill>
                <a:ea typeface="微软雅黑" panose="020B0503020204020204" pitchFamily="34" charset="-122"/>
              </a:rPr>
              <a:t>(*</a:t>
            </a:r>
            <a:r>
              <a:rPr lang="en-US" altLang="zh-CN" sz="2400" dirty="0" err="1">
                <a:solidFill>
                  <a:schemeClr val="tx1">
                    <a:lumMod val="85000"/>
                    <a:lumOff val="15000"/>
                  </a:schemeClr>
                </a:solidFill>
                <a:ea typeface="微软雅黑" panose="020B0503020204020204" pitchFamily="34" charset="-122"/>
              </a:rPr>
              <a:t>args</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定义函数</a:t>
            </a:r>
            <a:r>
              <a:rPr lang="en-US" altLang="zh-CN" sz="2400" dirty="0" err="1">
                <a:solidFill>
                  <a:schemeClr val="tx1">
                    <a:lumMod val="85000"/>
                    <a:lumOff val="15000"/>
                  </a:schemeClr>
                </a:solidFill>
                <a:ea typeface="微软雅黑" panose="020B0503020204020204" pitchFamily="34" charset="-122"/>
              </a:rPr>
              <a:t>SumVal</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2      sum=0</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3      for </a:t>
            </a:r>
            <a:r>
              <a:rPr lang="en-US" altLang="zh-CN" sz="2400" dirty="0" err="1">
                <a:solidFill>
                  <a:schemeClr val="tx1">
                    <a:lumMod val="85000"/>
                    <a:lumOff val="15000"/>
                  </a:schemeClr>
                </a:solidFill>
                <a:ea typeface="微软雅黑" panose="020B0503020204020204" pitchFamily="34" charset="-122"/>
              </a:rPr>
              <a:t>i</a:t>
            </a:r>
            <a:r>
              <a:rPr lang="en-US" altLang="zh-CN" sz="2400" dirty="0">
                <a:solidFill>
                  <a:schemeClr val="tx1">
                    <a:lumMod val="85000"/>
                    <a:lumOff val="15000"/>
                  </a:schemeClr>
                </a:solidFill>
                <a:ea typeface="微软雅黑" panose="020B0503020204020204" pitchFamily="34" charset="-122"/>
              </a:rPr>
              <a:t> in </a:t>
            </a:r>
            <a:r>
              <a:rPr lang="en-US" altLang="zh-CN" sz="2400" dirty="0" err="1">
                <a:solidFill>
                  <a:schemeClr val="tx1">
                    <a:lumMod val="85000"/>
                    <a:lumOff val="15000"/>
                  </a:schemeClr>
                </a:solidFill>
                <a:ea typeface="微软雅黑" panose="020B0503020204020204" pitchFamily="34" charset="-122"/>
              </a:rPr>
              <a:t>args</a:t>
            </a:r>
            <a:r>
              <a:rPr lang="en-US" altLang="zh-CN" sz="2400" dirty="0">
                <a:solidFill>
                  <a:schemeClr val="tx1">
                    <a:lumMod val="85000"/>
                    <a:lumOff val="15000"/>
                  </a:schemeClr>
                </a:solidFill>
                <a:ea typeface="微软雅黑" panose="020B0503020204020204" pitchFamily="34" charset="-122"/>
              </a:rPr>
              <a:t>:</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4          sum+=</a:t>
            </a:r>
            <a:r>
              <a:rPr lang="en-US" altLang="zh-CN" sz="2400" dirty="0" err="1">
                <a:solidFill>
                  <a:schemeClr val="tx1">
                    <a:lumMod val="85000"/>
                    <a:lumOff val="15000"/>
                  </a:schemeClr>
                </a:solidFill>
                <a:ea typeface="微软雅黑" panose="020B0503020204020204" pitchFamily="34" charset="-122"/>
              </a:rPr>
              <a:t>i</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5      print('</a:t>
            </a:r>
            <a:r>
              <a:rPr lang="zh-CN" altLang="en-US" sz="2400" dirty="0">
                <a:solidFill>
                  <a:schemeClr val="tx1">
                    <a:lumMod val="85000"/>
                    <a:lumOff val="15000"/>
                  </a:schemeClr>
                </a:solidFill>
                <a:ea typeface="微软雅黑" panose="020B0503020204020204" pitchFamily="34" charset="-122"/>
              </a:rPr>
              <a:t>求和结果为：</a:t>
            </a:r>
            <a:r>
              <a:rPr lang="en-US" altLang="zh-CN" sz="2400" dirty="0">
                <a:solidFill>
                  <a:schemeClr val="tx1">
                    <a:lumMod val="85000"/>
                    <a:lumOff val="15000"/>
                  </a:schemeClr>
                </a:solidFill>
                <a:ea typeface="微软雅黑" panose="020B0503020204020204" pitchFamily="34" charset="-122"/>
              </a:rPr>
              <a:t>',sum)</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6  ls=[3,5.2,7,1]</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7  </a:t>
            </a:r>
            <a:r>
              <a:rPr lang="en-US" altLang="zh-CN" sz="2400" dirty="0" err="1">
                <a:solidFill>
                  <a:schemeClr val="tx1">
                    <a:lumMod val="85000"/>
                    <a:lumOff val="15000"/>
                  </a:schemeClr>
                </a:solidFill>
                <a:ea typeface="微软雅黑" panose="020B0503020204020204" pitchFamily="34" charset="-122"/>
              </a:rPr>
              <a:t>SumVal</a:t>
            </a:r>
            <a:r>
              <a:rPr lang="en-US" altLang="zh-CN" sz="2400" dirty="0">
                <a:solidFill>
                  <a:schemeClr val="tx1">
                    <a:lumMod val="85000"/>
                    <a:lumOff val="15000"/>
                  </a:schemeClr>
                </a:solidFill>
                <a:ea typeface="微软雅黑" panose="020B0503020204020204" pitchFamily="34" charset="-122"/>
              </a:rPr>
              <a:t>(*ls)</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2104571" y="1705689"/>
            <a:ext cx="4866266"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6881139" y="1267052"/>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8" name="KSO_Shape">
            <a:extLst>
              <a:ext uri="{FF2B5EF4-FFF2-40B4-BE49-F238E27FC236}">
                <a16:creationId xmlns:a16="http://schemas.microsoft.com/office/drawing/2014/main" id="{7C10B4E9-275D-4EE6-A235-4852EBDFC2C3}"/>
              </a:ext>
            </a:extLst>
          </p:cNvPr>
          <p:cNvSpPr/>
          <p:nvPr/>
        </p:nvSpPr>
        <p:spPr>
          <a:xfrm>
            <a:off x="1173400" y="1954642"/>
            <a:ext cx="5707739" cy="4057427"/>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41" name="矩形 40">
            <a:extLst>
              <a:ext uri="{FF2B5EF4-FFF2-40B4-BE49-F238E27FC236}">
                <a16:creationId xmlns:a16="http://schemas.microsoft.com/office/drawing/2014/main" id="{4A1B67A1-540A-45BF-AB06-AACA54D9900C}"/>
              </a:ext>
            </a:extLst>
          </p:cNvPr>
          <p:cNvSpPr/>
          <p:nvPr/>
        </p:nvSpPr>
        <p:spPr>
          <a:xfrm>
            <a:off x="7299020" y="2567643"/>
            <a:ext cx="3925816" cy="2242858"/>
          </a:xfrm>
          <a:prstGeom prst="rect">
            <a:avLst/>
          </a:prstGeom>
        </p:spPr>
        <p:txBody>
          <a:bodyPr wrap="square">
            <a:spAutoFit/>
          </a:bodyPr>
          <a:lstStyle/>
          <a:p>
            <a:pPr>
              <a:lnSpc>
                <a:spcPct val="150000"/>
              </a:lnSpc>
            </a:pPr>
            <a:r>
              <a:rPr lang="zh-CN" altLang="en-US" sz="2400" kern="100" dirty="0">
                <a:solidFill>
                  <a:schemeClr val="tx1">
                    <a:lumMod val="85000"/>
                    <a:lumOff val="15000"/>
                  </a:schemeClr>
                </a:solidFill>
                <a:cs typeface="Times New Roman" panose="02020603050405020304" pitchFamily="18" charset="0"/>
              </a:rPr>
              <a:t>提示</a:t>
            </a:r>
            <a:r>
              <a:rPr lang="zh-CN" altLang="en-US" sz="2400" kern="100" dirty="0">
                <a:solidFill>
                  <a:schemeClr val="tx1">
                    <a:lumMod val="85000"/>
                    <a:lumOff val="15000"/>
                  </a:schemeClr>
                </a:solidFill>
              </a:rPr>
              <a:t>：</a:t>
            </a:r>
            <a:r>
              <a:rPr lang="zh-CN" altLang="en-US" sz="2400" kern="100" dirty="0">
                <a:solidFill>
                  <a:schemeClr val="tx1">
                    <a:lumMod val="85000"/>
                    <a:lumOff val="15000"/>
                  </a:schemeClr>
                </a:solidFill>
                <a:cs typeface="Times New Roman" panose="02020603050405020304" pitchFamily="18" charset="0"/>
              </a:rPr>
              <a:t>*</a:t>
            </a:r>
            <a:r>
              <a:rPr lang="en-US" altLang="zh-CN" sz="2400" kern="100" dirty="0">
                <a:solidFill>
                  <a:schemeClr val="tx1">
                    <a:lumMod val="85000"/>
                    <a:lumOff val="15000"/>
                  </a:schemeClr>
                </a:solidFill>
                <a:cs typeface="Times New Roman" panose="02020603050405020304" pitchFamily="18" charset="0"/>
              </a:rPr>
              <a:t>ls</a:t>
            </a:r>
            <a:r>
              <a:rPr lang="zh-CN" altLang="en-US" sz="2400" kern="100" dirty="0">
                <a:solidFill>
                  <a:schemeClr val="tx1">
                    <a:lumMod val="85000"/>
                    <a:lumOff val="15000"/>
                  </a:schemeClr>
                </a:solidFill>
                <a:cs typeface="Times New Roman" panose="02020603050405020304" pitchFamily="18" charset="0"/>
              </a:rPr>
              <a:t>的作用是把列表</a:t>
            </a:r>
            <a:r>
              <a:rPr lang="en-US" altLang="zh-CN" sz="2400" kern="100" dirty="0">
                <a:solidFill>
                  <a:schemeClr val="tx1">
                    <a:lumMod val="85000"/>
                    <a:lumOff val="15000"/>
                  </a:schemeClr>
                </a:solidFill>
                <a:cs typeface="Times New Roman" panose="02020603050405020304" pitchFamily="18" charset="0"/>
              </a:rPr>
              <a:t>ls</a:t>
            </a:r>
            <a:r>
              <a:rPr lang="zh-CN" altLang="en-US" sz="2400" kern="100" dirty="0">
                <a:solidFill>
                  <a:schemeClr val="tx1">
                    <a:lumMod val="85000"/>
                    <a:lumOff val="15000"/>
                  </a:schemeClr>
                </a:solidFill>
                <a:cs typeface="Times New Roman" panose="02020603050405020304" pitchFamily="18" charset="0"/>
              </a:rPr>
              <a:t>中的所有元素拆分出来作为</a:t>
            </a:r>
            <a:r>
              <a:rPr lang="en-US" altLang="zh-CN" sz="2400" kern="100" dirty="0" err="1">
                <a:solidFill>
                  <a:schemeClr val="tx1">
                    <a:lumMod val="85000"/>
                    <a:lumOff val="15000"/>
                  </a:schemeClr>
                </a:solidFill>
                <a:cs typeface="Times New Roman" panose="02020603050405020304" pitchFamily="18" charset="0"/>
              </a:rPr>
              <a:t>SumVal</a:t>
            </a:r>
            <a:r>
              <a:rPr lang="zh-CN" altLang="en-US" sz="2400" kern="100" dirty="0">
                <a:solidFill>
                  <a:schemeClr val="tx1">
                    <a:lumMod val="85000"/>
                    <a:lumOff val="15000"/>
                  </a:schemeClr>
                </a:solidFill>
                <a:cs typeface="Times New Roman" panose="02020603050405020304" pitchFamily="18" charset="0"/>
              </a:rPr>
              <a:t>的实参，即等价于</a:t>
            </a:r>
            <a:r>
              <a:rPr lang="en-US" altLang="zh-CN" sz="2400" kern="100" dirty="0" err="1">
                <a:solidFill>
                  <a:schemeClr val="tx1">
                    <a:lumMod val="85000"/>
                    <a:lumOff val="15000"/>
                  </a:schemeClr>
                </a:solidFill>
                <a:cs typeface="Times New Roman" panose="02020603050405020304" pitchFamily="18" charset="0"/>
              </a:rPr>
              <a:t>SumVal</a:t>
            </a:r>
            <a:r>
              <a:rPr lang="en-US" altLang="zh-CN" sz="2400" kern="100" dirty="0">
                <a:solidFill>
                  <a:schemeClr val="tx1">
                    <a:lumMod val="85000"/>
                    <a:lumOff val="15000"/>
                  </a:schemeClr>
                </a:solidFill>
                <a:cs typeface="Times New Roman" panose="02020603050405020304" pitchFamily="18" charset="0"/>
              </a:rPr>
              <a:t>(3, 5.2, 7, 1)</a:t>
            </a:r>
          </a:p>
        </p:txBody>
      </p:sp>
      <p:sp>
        <p:nvSpPr>
          <p:cNvPr id="51" name="KSO_Shape">
            <a:extLst>
              <a:ext uri="{FF2B5EF4-FFF2-40B4-BE49-F238E27FC236}">
                <a16:creationId xmlns:a16="http://schemas.microsoft.com/office/drawing/2014/main" id="{A9858BAC-897F-4C1B-B1D5-EDA4BB3CFA63}"/>
              </a:ext>
            </a:extLst>
          </p:cNvPr>
          <p:cNvSpPr/>
          <p:nvPr/>
        </p:nvSpPr>
        <p:spPr>
          <a:xfrm>
            <a:off x="7146547" y="2320540"/>
            <a:ext cx="4078290" cy="2737066"/>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02572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p:tgtEl>
                                          <p:spTgt spid="2"/>
                                        </p:tgtEl>
                                        <p:attrNameLst>
                                          <p:attrName>ppt_y</p:attrName>
                                        </p:attrNameLst>
                                      </p:cBhvr>
                                      <p:tavLst>
                                        <p:tav tm="0">
                                          <p:val>
                                            <p:strVal val="#ppt_y+#ppt_h*1.125000"/>
                                          </p:val>
                                        </p:tav>
                                        <p:tav tm="100000">
                                          <p:val>
                                            <p:strVal val="#ppt_y"/>
                                          </p:val>
                                        </p:tav>
                                      </p:tavLst>
                                    </p:anim>
                                    <p:animEffect transition="in" filter="wipe(up)">
                                      <p:cBhvr>
                                        <p:cTn id="26" dur="500"/>
                                        <p:tgtEl>
                                          <p:spTgt spid="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p:tgtEl>
                                          <p:spTgt spid="3"/>
                                        </p:tgtEl>
                                        <p:attrNameLst>
                                          <p:attrName>ppt_y</p:attrName>
                                        </p:attrNameLst>
                                      </p:cBhvr>
                                      <p:tavLst>
                                        <p:tav tm="0">
                                          <p:val>
                                            <p:strVal val="#ppt_y-#ppt_h*1.125000"/>
                                          </p:val>
                                        </p:tav>
                                        <p:tav tm="100000">
                                          <p:val>
                                            <p:strVal val="#ppt_y"/>
                                          </p:val>
                                        </p:tav>
                                      </p:tavLst>
                                    </p:anim>
                                    <p:animEffect transition="in" filter="wipe(down)">
                                      <p:cBhvr>
                                        <p:cTn id="30" dur="500"/>
                                        <p:tgtEl>
                                          <p:spTgt spid="3"/>
                                        </p:tgtEl>
                                      </p:cBhvr>
                                    </p:animEffect>
                                  </p:childTnLst>
                                </p:cTn>
                              </p:par>
                            </p:childTnLst>
                          </p:cTn>
                        </p:par>
                        <p:par>
                          <p:cTn id="31" fill="hold">
                            <p:stCondLst>
                              <p:cond delay="1500"/>
                            </p:stCondLst>
                            <p:childTnLst>
                              <p:par>
                                <p:cTn id="32" presetID="16" presetClass="entr" presetSubtype="21" fill="hold" nodeType="after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barn(inVertical)">
                                      <p:cBhvr>
                                        <p:cTn id="34" dur="500"/>
                                        <p:tgtEl>
                                          <p:spTgt spid="5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500"/>
                                        <p:tgtEl>
                                          <p:spTgt spid="51"/>
                                        </p:tgtEl>
                                      </p:cBhvr>
                                    </p:animEffect>
                                  </p:childTnLst>
                                </p:cTn>
                              </p:par>
                              <p:par>
                                <p:cTn id="38" presetID="12" presetClass="entr" presetSubtype="1"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anim calcmode="lin" valueType="num">
                                      <p:cBhvr additive="base">
                                        <p:cTn id="40" dur="500"/>
                                        <p:tgtEl>
                                          <p:spTgt spid="41"/>
                                        </p:tgtEl>
                                        <p:attrNameLst>
                                          <p:attrName>ppt_y</p:attrName>
                                        </p:attrNameLst>
                                      </p:cBhvr>
                                      <p:tavLst>
                                        <p:tav tm="0">
                                          <p:val>
                                            <p:strVal val="#ppt_y-#ppt_h*1.125000"/>
                                          </p:val>
                                        </p:tav>
                                        <p:tav tm="100000">
                                          <p:val>
                                            <p:strVal val="#ppt_y"/>
                                          </p:val>
                                        </p:tav>
                                      </p:tavLst>
                                    </p:anim>
                                    <p:animEffect transition="in" filter="wipe(down)">
                                      <p:cBhvr>
                                        <p:cTn id="4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48" grpId="0" animBg="1"/>
      <p:bldP spid="41" grpId="0"/>
      <p:bldP spid="5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8" y="477138"/>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示例</a:t>
            </a:r>
          </a:p>
        </p:txBody>
      </p:sp>
      <p:sp>
        <p:nvSpPr>
          <p:cNvPr id="39" name="TextBox 107">
            <a:extLst>
              <a:ext uri="{FF2B5EF4-FFF2-40B4-BE49-F238E27FC236}">
                <a16:creationId xmlns:a16="http://schemas.microsoft.com/office/drawing/2014/main" id="{5C3EA55D-8601-4EA2-B52F-5BE99A441E6E}"/>
              </a:ext>
            </a:extLst>
          </p:cNvPr>
          <p:cNvSpPr txBox="1"/>
          <p:nvPr/>
        </p:nvSpPr>
        <p:spPr>
          <a:xfrm>
            <a:off x="1956637" y="1654964"/>
            <a:ext cx="8401119" cy="3314784"/>
          </a:xfrm>
          <a:prstGeom prst="rect">
            <a:avLst/>
          </a:prstGeom>
          <a:noFill/>
        </p:spPr>
        <p:txBody>
          <a:bodyPr wrap="square" lIns="56610" tIns="28304" rIns="56610" bIns="28304" rtlCol="0">
            <a:spAutoFit/>
          </a:bodyPr>
          <a:lstStyle/>
          <a:p>
            <a:pPr defTabSz="914126">
              <a:lnSpc>
                <a:spcPct val="150000"/>
              </a:lnSpc>
              <a:spcBef>
                <a:spcPct val="0"/>
              </a:spcBef>
              <a:defRPr/>
            </a:pPr>
            <a:r>
              <a:rPr lang="en-US" altLang="zh-CN" sz="2400" kern="0" dirty="0">
                <a:solidFill>
                  <a:schemeClr val="tx1">
                    <a:lumMod val="85000"/>
                    <a:lumOff val="15000"/>
                  </a:schemeClr>
                </a:solidFill>
                <a:ea typeface="微软雅黑" pitchFamily="34" charset="-122"/>
              </a:rPr>
              <a:t>1	def </a:t>
            </a:r>
            <a:r>
              <a:rPr lang="en-US" altLang="zh-CN" sz="2400" kern="0" dirty="0" err="1">
                <a:solidFill>
                  <a:schemeClr val="tx1">
                    <a:lumMod val="85000"/>
                    <a:lumOff val="15000"/>
                  </a:schemeClr>
                </a:solidFill>
                <a:ea typeface="微软雅黑" pitchFamily="34" charset="-122"/>
              </a:rPr>
              <a:t>StudentInfo</a:t>
            </a:r>
            <a:r>
              <a:rPr lang="en-US" altLang="zh-CN" sz="2400" kern="0" dirty="0">
                <a:solidFill>
                  <a:schemeClr val="tx1">
                    <a:lumMod val="85000"/>
                    <a:lumOff val="15000"/>
                  </a:schemeClr>
                </a:solidFill>
                <a:ea typeface="微软雅黑" pitchFamily="34" charset="-122"/>
              </a:rPr>
              <a:t>(name, </a:t>
            </a:r>
            <a:r>
              <a:rPr lang="en-US" altLang="zh-CN" sz="2400" kern="0" dirty="0" err="1">
                <a:solidFill>
                  <a:schemeClr val="tx1">
                    <a:lumMod val="85000"/>
                    <a:lumOff val="15000"/>
                  </a:schemeClr>
                </a:solidFill>
                <a:ea typeface="微软雅黑" pitchFamily="34" charset="-122"/>
              </a:rPr>
              <a:t>chineselevel</a:t>
            </a:r>
            <a:r>
              <a:rPr lang="en-US" altLang="zh-CN" sz="2400" kern="0" dirty="0">
                <a:solidFill>
                  <a:schemeClr val="tx1">
                    <a:lumMod val="85000"/>
                    <a:lumOff val="15000"/>
                  </a:schemeClr>
                </a:solidFill>
                <a:ea typeface="微软雅黑" pitchFamily="34" charset="-122"/>
              </a:rPr>
              <a:t>, country): #</a:t>
            </a:r>
            <a:r>
              <a:rPr lang="zh-CN" altLang="en-US" sz="2400" kern="0" dirty="0">
                <a:solidFill>
                  <a:schemeClr val="tx1">
                    <a:lumMod val="85000"/>
                    <a:lumOff val="15000"/>
                  </a:schemeClr>
                </a:solidFill>
                <a:ea typeface="微软雅黑" pitchFamily="34" charset="-122"/>
              </a:rPr>
              <a:t>定义函数</a:t>
            </a:r>
            <a:endParaRPr lang="en-US" altLang="zh-CN" sz="2400" kern="0" dirty="0">
              <a:solidFill>
                <a:schemeClr val="tx1">
                  <a:lumMod val="85000"/>
                  <a:lumOff val="15000"/>
                </a:schemeClr>
              </a:solidFill>
              <a:ea typeface="微软雅黑" pitchFamily="34" charset="-122"/>
            </a:endParaRPr>
          </a:p>
          <a:p>
            <a:pPr defTabSz="914126">
              <a:lnSpc>
                <a:spcPct val="150000"/>
              </a:lnSpc>
              <a:spcBef>
                <a:spcPct val="0"/>
              </a:spcBef>
              <a:defRPr/>
            </a:pPr>
            <a:r>
              <a:rPr lang="en-US" altLang="zh-CN" sz="2400" kern="0" dirty="0">
                <a:solidFill>
                  <a:schemeClr val="tx1">
                    <a:lumMod val="85000"/>
                    <a:lumOff val="15000"/>
                  </a:schemeClr>
                </a:solidFill>
                <a:ea typeface="微软雅黑" pitchFamily="34" charset="-122"/>
              </a:rPr>
              <a:t>            </a:t>
            </a:r>
            <a:r>
              <a:rPr lang="en-US" altLang="zh-CN" sz="2400" kern="0" dirty="0" err="1">
                <a:solidFill>
                  <a:schemeClr val="tx1">
                    <a:lumMod val="85000"/>
                    <a:lumOff val="15000"/>
                  </a:schemeClr>
                </a:solidFill>
                <a:ea typeface="微软雅黑" pitchFamily="34" charset="-122"/>
              </a:rPr>
              <a:t>StudentInfo</a:t>
            </a:r>
            <a:endParaRPr lang="en-US" altLang="zh-CN" sz="2400" kern="0" dirty="0">
              <a:solidFill>
                <a:schemeClr val="tx1">
                  <a:lumMod val="85000"/>
                  <a:lumOff val="15000"/>
                </a:schemeClr>
              </a:solidFill>
              <a:ea typeface="微软雅黑" pitchFamily="34" charset="-122"/>
            </a:endParaRPr>
          </a:p>
          <a:p>
            <a:pPr defTabSz="914126">
              <a:lnSpc>
                <a:spcPct val="150000"/>
              </a:lnSpc>
              <a:spcBef>
                <a:spcPct val="0"/>
              </a:spcBef>
              <a:defRPr/>
            </a:pPr>
            <a:r>
              <a:rPr lang="en-US" altLang="zh-CN" sz="2400" kern="0" dirty="0">
                <a:solidFill>
                  <a:schemeClr val="tx1">
                    <a:lumMod val="85000"/>
                    <a:lumOff val="15000"/>
                  </a:schemeClr>
                </a:solidFill>
                <a:ea typeface="微软雅黑" pitchFamily="34" charset="-122"/>
              </a:rPr>
              <a:t>2	    print('</a:t>
            </a:r>
            <a:r>
              <a:rPr lang="zh-CN" altLang="en-US" sz="2400" kern="0" dirty="0">
                <a:solidFill>
                  <a:schemeClr val="tx1">
                    <a:lumMod val="85000"/>
                    <a:lumOff val="15000"/>
                  </a:schemeClr>
                </a:solidFill>
                <a:ea typeface="微软雅黑" pitchFamily="34" charset="-122"/>
              </a:rPr>
              <a:t>姓名：</a:t>
            </a:r>
            <a:r>
              <a:rPr lang="en-US" altLang="zh-CN" sz="2400" kern="0" dirty="0">
                <a:solidFill>
                  <a:schemeClr val="tx1">
                    <a:lumMod val="85000"/>
                    <a:lumOff val="15000"/>
                  </a:schemeClr>
                </a:solidFill>
                <a:ea typeface="微软雅黑" pitchFamily="34" charset="-122"/>
              </a:rPr>
              <a:t>%s</a:t>
            </a:r>
            <a:r>
              <a:rPr lang="zh-CN" altLang="en-US" sz="2400" kern="0" dirty="0">
                <a:solidFill>
                  <a:schemeClr val="tx1">
                    <a:lumMod val="85000"/>
                    <a:lumOff val="15000"/>
                  </a:schemeClr>
                </a:solidFill>
                <a:ea typeface="微软雅黑" pitchFamily="34" charset="-122"/>
              </a:rPr>
              <a:t>，中文水平：</a:t>
            </a:r>
            <a:r>
              <a:rPr lang="en-US" altLang="zh-CN" sz="2400" kern="0" dirty="0">
                <a:solidFill>
                  <a:schemeClr val="tx1">
                    <a:lumMod val="85000"/>
                    <a:lumOff val="15000"/>
                  </a:schemeClr>
                </a:solidFill>
                <a:ea typeface="微软雅黑" pitchFamily="34" charset="-122"/>
              </a:rPr>
              <a:t>%s</a:t>
            </a:r>
            <a:r>
              <a:rPr lang="zh-CN" altLang="en-US" sz="2400" kern="0" dirty="0">
                <a:solidFill>
                  <a:schemeClr val="tx1">
                    <a:lumMod val="85000"/>
                    <a:lumOff val="15000"/>
                  </a:schemeClr>
                </a:solidFill>
                <a:ea typeface="微软雅黑" pitchFamily="34" charset="-122"/>
              </a:rPr>
              <a:t>，国家：</a:t>
            </a:r>
            <a:endParaRPr lang="en-US" altLang="zh-CN" sz="2400" kern="0" dirty="0">
              <a:solidFill>
                <a:schemeClr val="tx1">
                  <a:lumMod val="85000"/>
                  <a:lumOff val="15000"/>
                </a:schemeClr>
              </a:solidFill>
              <a:ea typeface="微软雅黑" pitchFamily="34" charset="-122"/>
            </a:endParaRPr>
          </a:p>
          <a:p>
            <a:pPr defTabSz="914126">
              <a:lnSpc>
                <a:spcPct val="150000"/>
              </a:lnSpc>
              <a:spcBef>
                <a:spcPct val="0"/>
              </a:spcBef>
              <a:defRPr/>
            </a:pPr>
            <a:r>
              <a:rPr lang="en-US" altLang="zh-CN" sz="2400" kern="0" dirty="0">
                <a:solidFill>
                  <a:schemeClr val="tx1">
                    <a:lumMod val="85000"/>
                    <a:lumOff val="15000"/>
                  </a:schemeClr>
                </a:solidFill>
                <a:ea typeface="微软雅黑" pitchFamily="34" charset="-122"/>
              </a:rPr>
              <a:t>                %s'%(</a:t>
            </a:r>
            <a:r>
              <a:rPr lang="en-US" altLang="zh-CN" sz="2400" kern="0" dirty="0" err="1">
                <a:solidFill>
                  <a:schemeClr val="tx1">
                    <a:lumMod val="85000"/>
                    <a:lumOff val="15000"/>
                  </a:schemeClr>
                </a:solidFill>
                <a:ea typeface="微软雅黑" pitchFamily="34" charset="-122"/>
              </a:rPr>
              <a:t>name,chineselevel,country</a:t>
            </a:r>
            <a:r>
              <a:rPr lang="en-US" altLang="zh-CN" sz="2400" kern="0" dirty="0">
                <a:solidFill>
                  <a:schemeClr val="tx1">
                    <a:lumMod val="85000"/>
                    <a:lumOff val="15000"/>
                  </a:schemeClr>
                </a:solidFill>
                <a:ea typeface="微软雅黑" pitchFamily="34" charset="-122"/>
              </a:rPr>
              <a:t>))</a:t>
            </a:r>
          </a:p>
          <a:p>
            <a:pPr defTabSz="914126">
              <a:lnSpc>
                <a:spcPct val="150000"/>
              </a:lnSpc>
              <a:spcBef>
                <a:spcPct val="0"/>
              </a:spcBef>
              <a:defRPr/>
            </a:pPr>
            <a:r>
              <a:rPr lang="en-US" altLang="zh-CN" sz="2400" kern="0" dirty="0">
                <a:solidFill>
                  <a:schemeClr val="tx1">
                    <a:lumMod val="85000"/>
                    <a:lumOff val="15000"/>
                  </a:schemeClr>
                </a:solidFill>
                <a:ea typeface="微软雅黑" pitchFamily="34" charset="-122"/>
              </a:rPr>
              <a:t>3	d={'country': '</a:t>
            </a:r>
            <a:r>
              <a:rPr lang="zh-CN" altLang="en-US" sz="2400" kern="0" dirty="0">
                <a:solidFill>
                  <a:schemeClr val="tx1">
                    <a:lumMod val="85000"/>
                    <a:lumOff val="15000"/>
                  </a:schemeClr>
                </a:solidFill>
                <a:ea typeface="微软雅黑" pitchFamily="34" charset="-122"/>
              </a:rPr>
              <a:t>中国</a:t>
            </a:r>
            <a:r>
              <a:rPr lang="en-US" altLang="zh-CN" sz="2400" kern="0" dirty="0">
                <a:solidFill>
                  <a:schemeClr val="tx1">
                    <a:lumMod val="85000"/>
                    <a:lumOff val="15000"/>
                  </a:schemeClr>
                </a:solidFill>
                <a:ea typeface="微软雅黑" pitchFamily="34" charset="-122"/>
              </a:rPr>
              <a:t>', '</a:t>
            </a:r>
            <a:r>
              <a:rPr lang="en-US" altLang="zh-CN" sz="2400" kern="0" dirty="0" err="1">
                <a:solidFill>
                  <a:schemeClr val="tx1">
                    <a:lumMod val="85000"/>
                    <a:lumOff val="15000"/>
                  </a:schemeClr>
                </a:solidFill>
                <a:ea typeface="微软雅黑" pitchFamily="34" charset="-122"/>
              </a:rPr>
              <a:t>chineselevel</a:t>
            </a:r>
            <a:r>
              <a:rPr lang="en-US" altLang="zh-CN" sz="2400" kern="0" dirty="0">
                <a:solidFill>
                  <a:schemeClr val="tx1">
                    <a:lumMod val="85000"/>
                    <a:lumOff val="15000"/>
                  </a:schemeClr>
                </a:solidFill>
                <a:ea typeface="微软雅黑" pitchFamily="34" charset="-122"/>
              </a:rPr>
              <a:t>':'</a:t>
            </a:r>
            <a:r>
              <a:rPr lang="zh-CN" altLang="en-US" sz="2400" kern="0" dirty="0">
                <a:solidFill>
                  <a:schemeClr val="tx1">
                    <a:lumMod val="85000"/>
                    <a:lumOff val="15000"/>
                  </a:schemeClr>
                </a:solidFill>
                <a:ea typeface="微软雅黑" pitchFamily="34" charset="-122"/>
              </a:rPr>
              <a:t>良好</a:t>
            </a:r>
            <a:r>
              <a:rPr lang="en-US" altLang="zh-CN" sz="2400" kern="0" dirty="0">
                <a:solidFill>
                  <a:schemeClr val="tx1">
                    <a:lumMod val="85000"/>
                    <a:lumOff val="15000"/>
                  </a:schemeClr>
                </a:solidFill>
                <a:ea typeface="微软雅黑" pitchFamily="34" charset="-122"/>
              </a:rPr>
              <a:t>', 'name':'</a:t>
            </a:r>
            <a:r>
              <a:rPr lang="zh-CN" altLang="en-US" sz="2400" kern="0" dirty="0">
                <a:solidFill>
                  <a:schemeClr val="tx1">
                    <a:lumMod val="85000"/>
                    <a:lumOff val="15000"/>
                  </a:schemeClr>
                </a:solidFill>
                <a:ea typeface="微软雅黑" pitchFamily="34" charset="-122"/>
              </a:rPr>
              <a:t>李晓明</a:t>
            </a:r>
            <a:r>
              <a:rPr lang="en-US" altLang="zh-CN" sz="2400" kern="0" dirty="0">
                <a:solidFill>
                  <a:schemeClr val="tx1">
                    <a:lumMod val="85000"/>
                    <a:lumOff val="15000"/>
                  </a:schemeClr>
                </a:solidFill>
                <a:ea typeface="微软雅黑" pitchFamily="34" charset="-122"/>
              </a:rPr>
              <a:t>'}</a:t>
            </a:r>
          </a:p>
          <a:p>
            <a:pPr defTabSz="914126">
              <a:lnSpc>
                <a:spcPct val="150000"/>
              </a:lnSpc>
              <a:spcBef>
                <a:spcPct val="0"/>
              </a:spcBef>
              <a:defRPr/>
            </a:pPr>
            <a:r>
              <a:rPr lang="en-US" altLang="zh-CN" sz="2400" kern="0" dirty="0">
                <a:solidFill>
                  <a:schemeClr val="tx1">
                    <a:lumMod val="85000"/>
                    <a:lumOff val="15000"/>
                  </a:schemeClr>
                </a:solidFill>
                <a:ea typeface="微软雅黑" pitchFamily="34" charset="-122"/>
              </a:rPr>
              <a:t>4	</a:t>
            </a:r>
            <a:r>
              <a:rPr lang="en-US" altLang="zh-CN" sz="2400" kern="0" dirty="0" err="1">
                <a:solidFill>
                  <a:schemeClr val="tx1">
                    <a:lumMod val="85000"/>
                    <a:lumOff val="15000"/>
                  </a:schemeClr>
                </a:solidFill>
                <a:ea typeface="微软雅黑" pitchFamily="34" charset="-122"/>
              </a:rPr>
              <a:t>StudentInfo</a:t>
            </a:r>
            <a:r>
              <a:rPr lang="en-US" altLang="zh-CN" sz="2400" kern="0" dirty="0">
                <a:solidFill>
                  <a:schemeClr val="tx1">
                    <a:lumMod val="85000"/>
                    <a:lumOff val="15000"/>
                  </a:schemeClr>
                </a:solidFill>
                <a:ea typeface="微软雅黑" pitchFamily="34" charset="-122"/>
              </a:rPr>
              <a:t>(**d)</a:t>
            </a:r>
          </a:p>
        </p:txBody>
      </p:sp>
      <p:grpSp>
        <p:nvGrpSpPr>
          <p:cNvPr id="5" name="组合 4">
            <a:extLst>
              <a:ext uri="{FF2B5EF4-FFF2-40B4-BE49-F238E27FC236}">
                <a16:creationId xmlns:a16="http://schemas.microsoft.com/office/drawing/2014/main" id="{14BCEA30-415D-4E2D-A27F-266C3D1024B8}"/>
              </a:ext>
            </a:extLst>
          </p:cNvPr>
          <p:cNvGrpSpPr/>
          <p:nvPr/>
        </p:nvGrpSpPr>
        <p:grpSpPr>
          <a:xfrm>
            <a:off x="869608" y="1076416"/>
            <a:ext cx="877274" cy="877274"/>
            <a:chOff x="1184655" y="3843886"/>
            <a:chExt cx="877274" cy="877274"/>
          </a:xfrm>
        </p:grpSpPr>
        <p:sp>
          <p:nvSpPr>
            <p:cNvPr id="45" name="KSO_Shape">
              <a:extLst>
                <a:ext uri="{FF2B5EF4-FFF2-40B4-BE49-F238E27FC236}">
                  <a16:creationId xmlns:a16="http://schemas.microsoft.com/office/drawing/2014/main" id="{E2E35AEF-98C0-46D3-96C3-A248FB2E7CEC}"/>
                </a:ext>
              </a:extLst>
            </p:cNvPr>
            <p:cNvSpPr/>
            <p:nvPr/>
          </p:nvSpPr>
          <p:spPr>
            <a:xfrm>
              <a:off x="1184655" y="3843886"/>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42" name="KSO_Shape">
              <a:extLst>
                <a:ext uri="{FF2B5EF4-FFF2-40B4-BE49-F238E27FC236}">
                  <a16:creationId xmlns:a16="http://schemas.microsoft.com/office/drawing/2014/main" id="{919DB801-8521-4ADA-AF55-F91B647B5F4A}"/>
                </a:ext>
              </a:extLst>
            </p:cNvPr>
            <p:cNvSpPr>
              <a:spLocks/>
            </p:cNvSpPr>
            <p:nvPr/>
          </p:nvSpPr>
          <p:spPr bwMode="auto">
            <a:xfrm>
              <a:off x="1364011" y="3954003"/>
              <a:ext cx="646190" cy="648477"/>
            </a:xfrm>
            <a:custGeom>
              <a:avLst/>
              <a:gdLst>
                <a:gd name="T0" fmla="*/ 1471281 w 3950"/>
                <a:gd name="T1" fmla="*/ 1585004 h 3962"/>
                <a:gd name="T2" fmla="*/ 1291856 w 3950"/>
                <a:gd name="T3" fmla="*/ 1800397 h 3962"/>
                <a:gd name="T4" fmla="*/ 0 w 3950"/>
                <a:gd name="T5" fmla="*/ 1620903 h 3962"/>
                <a:gd name="T6" fmla="*/ 179425 w 3950"/>
                <a:gd name="T7" fmla="*/ 5453 h 3962"/>
                <a:gd name="T8" fmla="*/ 963441 w 3950"/>
                <a:gd name="T9" fmla="*/ 5453 h 3962"/>
                <a:gd name="T10" fmla="*/ 968438 w 3950"/>
                <a:gd name="T11" fmla="*/ 5453 h 3962"/>
                <a:gd name="T12" fmla="*/ 968892 w 3950"/>
                <a:gd name="T13" fmla="*/ 5907 h 3962"/>
                <a:gd name="T14" fmla="*/ 1471281 w 3950"/>
                <a:gd name="T15" fmla="*/ 543936 h 3962"/>
                <a:gd name="T16" fmla="*/ 1474006 w 3950"/>
                <a:gd name="T17" fmla="*/ 552570 h 3962"/>
                <a:gd name="T18" fmla="*/ 1471281 w 3950"/>
                <a:gd name="T19" fmla="*/ 974723 h 3962"/>
                <a:gd name="T20" fmla="*/ 1794245 w 3950"/>
                <a:gd name="T21" fmla="*/ 1154217 h 3962"/>
                <a:gd name="T22" fmla="*/ 1614821 w 3950"/>
                <a:gd name="T23" fmla="*/ 1585004 h 3962"/>
                <a:gd name="T24" fmla="*/ 968892 w 3950"/>
                <a:gd name="T25" fmla="*/ 364442 h 3962"/>
                <a:gd name="T26" fmla="*/ 1355450 w 3950"/>
                <a:gd name="T27" fmla="*/ 543936 h 3962"/>
                <a:gd name="T28" fmla="*/ 1399965 w 3950"/>
                <a:gd name="T29" fmla="*/ 615734 h 3962"/>
                <a:gd name="T30" fmla="*/ 897123 w 3950"/>
                <a:gd name="T31" fmla="*/ 436240 h 3962"/>
                <a:gd name="T32" fmla="*/ 251194 w 3950"/>
                <a:gd name="T33" fmla="*/ 77251 h 3962"/>
                <a:gd name="T34" fmla="*/ 71770 w 3950"/>
                <a:gd name="T35" fmla="*/ 1549105 h 3962"/>
                <a:gd name="T36" fmla="*/ 1220087 w 3950"/>
                <a:gd name="T37" fmla="*/ 1728599 h 3962"/>
                <a:gd name="T38" fmla="*/ 574158 w 3950"/>
                <a:gd name="T39" fmla="*/ 1585004 h 3962"/>
                <a:gd name="T40" fmla="*/ 394734 w 3950"/>
                <a:gd name="T41" fmla="*/ 1154217 h 3962"/>
                <a:gd name="T42" fmla="*/ 1399965 w 3950"/>
                <a:gd name="T43" fmla="*/ 974723 h 3962"/>
                <a:gd name="T44" fmla="*/ 1254609 w 3950"/>
                <a:gd name="T45" fmla="*/ 1147401 h 3962"/>
                <a:gd name="T46" fmla="*/ 1121517 w 3950"/>
                <a:gd name="T47" fmla="*/ 1246464 h 3962"/>
                <a:gd name="T48" fmla="*/ 987062 w 3950"/>
                <a:gd name="T49" fmla="*/ 1147401 h 3962"/>
                <a:gd name="T50" fmla="*/ 977523 w 3950"/>
                <a:gd name="T51" fmla="*/ 1455950 h 3962"/>
                <a:gd name="T52" fmla="*/ 1120608 w 3950"/>
                <a:gd name="T53" fmla="*/ 1349162 h 3962"/>
                <a:gd name="T54" fmla="*/ 1264148 w 3950"/>
                <a:gd name="T55" fmla="*/ 1455950 h 3962"/>
                <a:gd name="T56" fmla="*/ 1254609 w 3950"/>
                <a:gd name="T57" fmla="*/ 1147401 h 3962"/>
                <a:gd name="T58" fmla="*/ 957536 w 3950"/>
                <a:gd name="T59" fmla="*/ 1147401 h 3962"/>
                <a:gd name="T60" fmla="*/ 712701 w 3950"/>
                <a:gd name="T61" fmla="*/ 1199659 h 3962"/>
                <a:gd name="T62" fmla="*/ 804003 w 3950"/>
                <a:gd name="T63" fmla="*/ 1455950 h 3962"/>
                <a:gd name="T64" fmla="*/ 866688 w 3950"/>
                <a:gd name="T65" fmla="*/ 1199659 h 3962"/>
                <a:gd name="T66" fmla="*/ 1529424 w 3950"/>
                <a:gd name="T67" fmla="*/ 1147401 h 3962"/>
                <a:gd name="T68" fmla="*/ 1284589 w 3950"/>
                <a:gd name="T69" fmla="*/ 1199659 h 3962"/>
                <a:gd name="T70" fmla="*/ 1375891 w 3950"/>
                <a:gd name="T71" fmla="*/ 1455950 h 3962"/>
                <a:gd name="T72" fmla="*/ 1438121 w 3950"/>
                <a:gd name="T73" fmla="*/ 1199659 h 3962"/>
                <a:gd name="T74" fmla="*/ 1529424 w 3950"/>
                <a:gd name="T75" fmla="*/ 1147401 h 3962"/>
                <a:gd name="T76" fmla="*/ 753583 w 3950"/>
                <a:gd name="T77" fmla="*/ 651633 h 3962"/>
                <a:gd name="T78" fmla="*/ 179425 w 3950"/>
                <a:gd name="T79" fmla="*/ 723431 h 3962"/>
                <a:gd name="T80" fmla="*/ 179425 w 3950"/>
                <a:gd name="T81" fmla="*/ 364442 h 3962"/>
                <a:gd name="T82" fmla="*/ 753583 w 3950"/>
                <a:gd name="T83" fmla="*/ 436240 h 3962"/>
                <a:gd name="T84" fmla="*/ 179425 w 3950"/>
                <a:gd name="T85" fmla="*/ 364442 h 3962"/>
                <a:gd name="T86" fmla="*/ 753583 w 3950"/>
                <a:gd name="T87" fmla="*/ 220846 h 3962"/>
                <a:gd name="T88" fmla="*/ 179425 w 3950"/>
                <a:gd name="T89" fmla="*/ 292644 h 3962"/>
                <a:gd name="T90" fmla="*/ 538274 w 3950"/>
                <a:gd name="T91" fmla="*/ 579835 h 3962"/>
                <a:gd name="T92" fmla="*/ 179425 w 3950"/>
                <a:gd name="T93" fmla="*/ 508037 h 3962"/>
                <a:gd name="T94" fmla="*/ 538274 w 3950"/>
                <a:gd name="T95" fmla="*/ 579835 h 3962"/>
                <a:gd name="T96" fmla="*/ 179425 w 3950"/>
                <a:gd name="T97" fmla="*/ 867026 h 3962"/>
                <a:gd name="T98" fmla="*/ 394734 w 3950"/>
                <a:gd name="T99" fmla="*/ 795228 h 39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950" h="3962">
                  <a:moveTo>
                    <a:pt x="3555" y="3488"/>
                  </a:moveTo>
                  <a:cubicBezTo>
                    <a:pt x="3239" y="3488"/>
                    <a:pt x="3239" y="3488"/>
                    <a:pt x="3239" y="3488"/>
                  </a:cubicBezTo>
                  <a:cubicBezTo>
                    <a:pt x="3239" y="3567"/>
                    <a:pt x="3239" y="3567"/>
                    <a:pt x="3239" y="3567"/>
                  </a:cubicBezTo>
                  <a:cubicBezTo>
                    <a:pt x="3239" y="3785"/>
                    <a:pt x="3063" y="3962"/>
                    <a:pt x="2844" y="3962"/>
                  </a:cubicBezTo>
                  <a:cubicBezTo>
                    <a:pt x="395" y="3962"/>
                    <a:pt x="395" y="3962"/>
                    <a:pt x="395" y="3962"/>
                  </a:cubicBezTo>
                  <a:cubicBezTo>
                    <a:pt x="177" y="3962"/>
                    <a:pt x="0" y="3785"/>
                    <a:pt x="0" y="3567"/>
                  </a:cubicBezTo>
                  <a:cubicBezTo>
                    <a:pt x="0" y="407"/>
                    <a:pt x="0" y="407"/>
                    <a:pt x="0" y="407"/>
                  </a:cubicBezTo>
                  <a:cubicBezTo>
                    <a:pt x="0" y="189"/>
                    <a:pt x="177" y="12"/>
                    <a:pt x="395" y="12"/>
                  </a:cubicBezTo>
                  <a:cubicBezTo>
                    <a:pt x="1975" y="12"/>
                    <a:pt x="1975" y="12"/>
                    <a:pt x="1975" y="12"/>
                  </a:cubicBezTo>
                  <a:cubicBezTo>
                    <a:pt x="2121" y="12"/>
                    <a:pt x="2121" y="12"/>
                    <a:pt x="2121" y="12"/>
                  </a:cubicBezTo>
                  <a:cubicBezTo>
                    <a:pt x="2121" y="0"/>
                    <a:pt x="2121" y="0"/>
                    <a:pt x="2121" y="0"/>
                  </a:cubicBezTo>
                  <a:cubicBezTo>
                    <a:pt x="2132" y="12"/>
                    <a:pt x="2132" y="12"/>
                    <a:pt x="2132" y="12"/>
                  </a:cubicBezTo>
                  <a:cubicBezTo>
                    <a:pt x="2133" y="12"/>
                    <a:pt x="2133" y="12"/>
                    <a:pt x="2133" y="12"/>
                  </a:cubicBezTo>
                  <a:cubicBezTo>
                    <a:pt x="2133" y="13"/>
                    <a:pt x="2133" y="13"/>
                    <a:pt x="2133" y="13"/>
                  </a:cubicBezTo>
                  <a:cubicBezTo>
                    <a:pt x="3227" y="1197"/>
                    <a:pt x="3227" y="1197"/>
                    <a:pt x="3227" y="1197"/>
                  </a:cubicBezTo>
                  <a:cubicBezTo>
                    <a:pt x="3239" y="1197"/>
                    <a:pt x="3239" y="1197"/>
                    <a:pt x="3239" y="1197"/>
                  </a:cubicBezTo>
                  <a:cubicBezTo>
                    <a:pt x="3239" y="1210"/>
                    <a:pt x="3239" y="1210"/>
                    <a:pt x="3239" y="1210"/>
                  </a:cubicBezTo>
                  <a:cubicBezTo>
                    <a:pt x="3245" y="1216"/>
                    <a:pt x="3245" y="1216"/>
                    <a:pt x="3245" y="1216"/>
                  </a:cubicBezTo>
                  <a:cubicBezTo>
                    <a:pt x="3239" y="1216"/>
                    <a:pt x="3239" y="1216"/>
                    <a:pt x="3239" y="1216"/>
                  </a:cubicBezTo>
                  <a:cubicBezTo>
                    <a:pt x="3239" y="2145"/>
                    <a:pt x="3239" y="2145"/>
                    <a:pt x="3239" y="2145"/>
                  </a:cubicBezTo>
                  <a:cubicBezTo>
                    <a:pt x="3555" y="2145"/>
                    <a:pt x="3555" y="2145"/>
                    <a:pt x="3555" y="2145"/>
                  </a:cubicBezTo>
                  <a:cubicBezTo>
                    <a:pt x="3774" y="2145"/>
                    <a:pt x="3950" y="2322"/>
                    <a:pt x="3950" y="2540"/>
                  </a:cubicBezTo>
                  <a:cubicBezTo>
                    <a:pt x="3950" y="3093"/>
                    <a:pt x="3950" y="3093"/>
                    <a:pt x="3950" y="3093"/>
                  </a:cubicBezTo>
                  <a:cubicBezTo>
                    <a:pt x="3950" y="3311"/>
                    <a:pt x="3774" y="3488"/>
                    <a:pt x="3555" y="3488"/>
                  </a:cubicBezTo>
                  <a:close/>
                  <a:moveTo>
                    <a:pt x="2133" y="296"/>
                  </a:moveTo>
                  <a:cubicBezTo>
                    <a:pt x="2133" y="802"/>
                    <a:pt x="2133" y="802"/>
                    <a:pt x="2133" y="802"/>
                  </a:cubicBezTo>
                  <a:cubicBezTo>
                    <a:pt x="2133" y="1020"/>
                    <a:pt x="2310" y="1197"/>
                    <a:pt x="2528" y="1197"/>
                  </a:cubicBezTo>
                  <a:cubicBezTo>
                    <a:pt x="2984" y="1197"/>
                    <a:pt x="2984" y="1197"/>
                    <a:pt x="2984" y="1197"/>
                  </a:cubicBezTo>
                  <a:lnTo>
                    <a:pt x="2133" y="296"/>
                  </a:lnTo>
                  <a:close/>
                  <a:moveTo>
                    <a:pt x="3082" y="1355"/>
                  </a:moveTo>
                  <a:cubicBezTo>
                    <a:pt x="2371" y="1355"/>
                    <a:pt x="2371" y="1355"/>
                    <a:pt x="2371" y="1355"/>
                  </a:cubicBezTo>
                  <a:cubicBezTo>
                    <a:pt x="2152" y="1355"/>
                    <a:pt x="1975" y="1178"/>
                    <a:pt x="1975" y="960"/>
                  </a:cubicBezTo>
                  <a:cubicBezTo>
                    <a:pt x="1975" y="170"/>
                    <a:pt x="1975" y="170"/>
                    <a:pt x="1975" y="170"/>
                  </a:cubicBezTo>
                  <a:cubicBezTo>
                    <a:pt x="553" y="170"/>
                    <a:pt x="553" y="170"/>
                    <a:pt x="553" y="170"/>
                  </a:cubicBezTo>
                  <a:cubicBezTo>
                    <a:pt x="335" y="170"/>
                    <a:pt x="158" y="347"/>
                    <a:pt x="158" y="565"/>
                  </a:cubicBezTo>
                  <a:cubicBezTo>
                    <a:pt x="158" y="3409"/>
                    <a:pt x="158" y="3409"/>
                    <a:pt x="158" y="3409"/>
                  </a:cubicBezTo>
                  <a:cubicBezTo>
                    <a:pt x="158" y="3627"/>
                    <a:pt x="335" y="3804"/>
                    <a:pt x="553" y="3804"/>
                  </a:cubicBezTo>
                  <a:cubicBezTo>
                    <a:pt x="2686" y="3804"/>
                    <a:pt x="2686" y="3804"/>
                    <a:pt x="2686" y="3804"/>
                  </a:cubicBezTo>
                  <a:cubicBezTo>
                    <a:pt x="2877" y="3804"/>
                    <a:pt x="3037" y="3668"/>
                    <a:pt x="3073" y="3488"/>
                  </a:cubicBezTo>
                  <a:cubicBezTo>
                    <a:pt x="1264" y="3488"/>
                    <a:pt x="1264" y="3488"/>
                    <a:pt x="1264" y="3488"/>
                  </a:cubicBezTo>
                  <a:cubicBezTo>
                    <a:pt x="1046" y="3488"/>
                    <a:pt x="869" y="3311"/>
                    <a:pt x="869" y="3093"/>
                  </a:cubicBezTo>
                  <a:cubicBezTo>
                    <a:pt x="869" y="2540"/>
                    <a:pt x="869" y="2540"/>
                    <a:pt x="869" y="2540"/>
                  </a:cubicBezTo>
                  <a:cubicBezTo>
                    <a:pt x="869" y="2322"/>
                    <a:pt x="1046" y="2145"/>
                    <a:pt x="1264" y="2145"/>
                  </a:cubicBezTo>
                  <a:cubicBezTo>
                    <a:pt x="3082" y="2145"/>
                    <a:pt x="3082" y="2145"/>
                    <a:pt x="3082" y="2145"/>
                  </a:cubicBezTo>
                  <a:lnTo>
                    <a:pt x="3082" y="1355"/>
                  </a:lnTo>
                  <a:close/>
                  <a:moveTo>
                    <a:pt x="2762" y="2525"/>
                  </a:moveTo>
                  <a:cubicBezTo>
                    <a:pt x="2603" y="2525"/>
                    <a:pt x="2603" y="2525"/>
                    <a:pt x="2603" y="2525"/>
                  </a:cubicBezTo>
                  <a:cubicBezTo>
                    <a:pt x="2469" y="2743"/>
                    <a:pt x="2469" y="2743"/>
                    <a:pt x="2469" y="2743"/>
                  </a:cubicBezTo>
                  <a:cubicBezTo>
                    <a:pt x="2333" y="2525"/>
                    <a:pt x="2333" y="2525"/>
                    <a:pt x="2333" y="2525"/>
                  </a:cubicBezTo>
                  <a:cubicBezTo>
                    <a:pt x="2173" y="2525"/>
                    <a:pt x="2173" y="2525"/>
                    <a:pt x="2173" y="2525"/>
                  </a:cubicBezTo>
                  <a:cubicBezTo>
                    <a:pt x="2383" y="2850"/>
                    <a:pt x="2383" y="2850"/>
                    <a:pt x="2383" y="2850"/>
                  </a:cubicBezTo>
                  <a:cubicBezTo>
                    <a:pt x="2152" y="3204"/>
                    <a:pt x="2152" y="3204"/>
                    <a:pt x="2152" y="3204"/>
                  </a:cubicBezTo>
                  <a:cubicBezTo>
                    <a:pt x="2316" y="3204"/>
                    <a:pt x="2316" y="3204"/>
                    <a:pt x="2316" y="3204"/>
                  </a:cubicBezTo>
                  <a:cubicBezTo>
                    <a:pt x="2467" y="2969"/>
                    <a:pt x="2467" y="2969"/>
                    <a:pt x="2467" y="2969"/>
                  </a:cubicBezTo>
                  <a:cubicBezTo>
                    <a:pt x="2617" y="3204"/>
                    <a:pt x="2617" y="3204"/>
                    <a:pt x="2617" y="3204"/>
                  </a:cubicBezTo>
                  <a:cubicBezTo>
                    <a:pt x="2783" y="3204"/>
                    <a:pt x="2783" y="3204"/>
                    <a:pt x="2783" y="3204"/>
                  </a:cubicBezTo>
                  <a:cubicBezTo>
                    <a:pt x="2551" y="2855"/>
                    <a:pt x="2551" y="2855"/>
                    <a:pt x="2551" y="2855"/>
                  </a:cubicBezTo>
                  <a:lnTo>
                    <a:pt x="2762" y="2525"/>
                  </a:lnTo>
                  <a:close/>
                  <a:moveTo>
                    <a:pt x="2108" y="2640"/>
                  </a:moveTo>
                  <a:cubicBezTo>
                    <a:pt x="2108" y="2525"/>
                    <a:pt x="2108" y="2525"/>
                    <a:pt x="2108" y="2525"/>
                  </a:cubicBezTo>
                  <a:cubicBezTo>
                    <a:pt x="1569" y="2525"/>
                    <a:pt x="1569" y="2525"/>
                    <a:pt x="1569" y="2525"/>
                  </a:cubicBezTo>
                  <a:cubicBezTo>
                    <a:pt x="1569" y="2640"/>
                    <a:pt x="1569" y="2640"/>
                    <a:pt x="1569" y="2640"/>
                  </a:cubicBezTo>
                  <a:cubicBezTo>
                    <a:pt x="1770" y="2640"/>
                    <a:pt x="1770" y="2640"/>
                    <a:pt x="1770" y="2640"/>
                  </a:cubicBezTo>
                  <a:cubicBezTo>
                    <a:pt x="1770" y="3204"/>
                    <a:pt x="1770" y="3204"/>
                    <a:pt x="1770" y="3204"/>
                  </a:cubicBezTo>
                  <a:cubicBezTo>
                    <a:pt x="1908" y="3204"/>
                    <a:pt x="1908" y="3204"/>
                    <a:pt x="1908" y="3204"/>
                  </a:cubicBezTo>
                  <a:cubicBezTo>
                    <a:pt x="1908" y="2640"/>
                    <a:pt x="1908" y="2640"/>
                    <a:pt x="1908" y="2640"/>
                  </a:cubicBezTo>
                  <a:lnTo>
                    <a:pt x="2108" y="2640"/>
                  </a:lnTo>
                  <a:close/>
                  <a:moveTo>
                    <a:pt x="3367" y="2525"/>
                  </a:moveTo>
                  <a:cubicBezTo>
                    <a:pt x="2828" y="2525"/>
                    <a:pt x="2828" y="2525"/>
                    <a:pt x="2828" y="2525"/>
                  </a:cubicBezTo>
                  <a:cubicBezTo>
                    <a:pt x="2828" y="2640"/>
                    <a:pt x="2828" y="2640"/>
                    <a:pt x="2828" y="2640"/>
                  </a:cubicBezTo>
                  <a:cubicBezTo>
                    <a:pt x="3029" y="2640"/>
                    <a:pt x="3029" y="2640"/>
                    <a:pt x="3029" y="2640"/>
                  </a:cubicBezTo>
                  <a:cubicBezTo>
                    <a:pt x="3029" y="3204"/>
                    <a:pt x="3029" y="3204"/>
                    <a:pt x="3029" y="3204"/>
                  </a:cubicBezTo>
                  <a:cubicBezTo>
                    <a:pt x="3166" y="3204"/>
                    <a:pt x="3166" y="3204"/>
                    <a:pt x="3166" y="3204"/>
                  </a:cubicBezTo>
                  <a:cubicBezTo>
                    <a:pt x="3166" y="2640"/>
                    <a:pt x="3166" y="2640"/>
                    <a:pt x="3166" y="2640"/>
                  </a:cubicBezTo>
                  <a:cubicBezTo>
                    <a:pt x="3367" y="2640"/>
                    <a:pt x="3367" y="2640"/>
                    <a:pt x="3367" y="2640"/>
                  </a:cubicBezTo>
                  <a:lnTo>
                    <a:pt x="3367" y="2525"/>
                  </a:lnTo>
                  <a:close/>
                  <a:moveTo>
                    <a:pt x="395" y="1434"/>
                  </a:moveTo>
                  <a:cubicBezTo>
                    <a:pt x="1659" y="1434"/>
                    <a:pt x="1659" y="1434"/>
                    <a:pt x="1659" y="1434"/>
                  </a:cubicBezTo>
                  <a:cubicBezTo>
                    <a:pt x="1659" y="1592"/>
                    <a:pt x="1659" y="1592"/>
                    <a:pt x="1659" y="1592"/>
                  </a:cubicBezTo>
                  <a:cubicBezTo>
                    <a:pt x="395" y="1592"/>
                    <a:pt x="395" y="1592"/>
                    <a:pt x="395" y="1592"/>
                  </a:cubicBezTo>
                  <a:lnTo>
                    <a:pt x="395" y="1434"/>
                  </a:lnTo>
                  <a:close/>
                  <a:moveTo>
                    <a:pt x="395" y="802"/>
                  </a:moveTo>
                  <a:cubicBezTo>
                    <a:pt x="1659" y="802"/>
                    <a:pt x="1659" y="802"/>
                    <a:pt x="1659" y="802"/>
                  </a:cubicBezTo>
                  <a:cubicBezTo>
                    <a:pt x="1659" y="960"/>
                    <a:pt x="1659" y="960"/>
                    <a:pt x="1659" y="960"/>
                  </a:cubicBezTo>
                  <a:cubicBezTo>
                    <a:pt x="395" y="960"/>
                    <a:pt x="395" y="960"/>
                    <a:pt x="395" y="960"/>
                  </a:cubicBezTo>
                  <a:lnTo>
                    <a:pt x="395" y="802"/>
                  </a:lnTo>
                  <a:close/>
                  <a:moveTo>
                    <a:pt x="395" y="486"/>
                  </a:moveTo>
                  <a:cubicBezTo>
                    <a:pt x="1659" y="486"/>
                    <a:pt x="1659" y="486"/>
                    <a:pt x="1659" y="486"/>
                  </a:cubicBezTo>
                  <a:cubicBezTo>
                    <a:pt x="1659" y="644"/>
                    <a:pt x="1659" y="644"/>
                    <a:pt x="1659" y="644"/>
                  </a:cubicBezTo>
                  <a:cubicBezTo>
                    <a:pt x="395" y="644"/>
                    <a:pt x="395" y="644"/>
                    <a:pt x="395" y="644"/>
                  </a:cubicBezTo>
                  <a:lnTo>
                    <a:pt x="395" y="486"/>
                  </a:lnTo>
                  <a:close/>
                  <a:moveTo>
                    <a:pt x="1185" y="1276"/>
                  </a:moveTo>
                  <a:cubicBezTo>
                    <a:pt x="395" y="1276"/>
                    <a:pt x="395" y="1276"/>
                    <a:pt x="395" y="1276"/>
                  </a:cubicBezTo>
                  <a:cubicBezTo>
                    <a:pt x="395" y="1118"/>
                    <a:pt x="395" y="1118"/>
                    <a:pt x="395" y="1118"/>
                  </a:cubicBezTo>
                  <a:cubicBezTo>
                    <a:pt x="1185" y="1118"/>
                    <a:pt x="1185" y="1118"/>
                    <a:pt x="1185" y="1118"/>
                  </a:cubicBezTo>
                  <a:lnTo>
                    <a:pt x="1185" y="1276"/>
                  </a:lnTo>
                  <a:close/>
                  <a:moveTo>
                    <a:pt x="869" y="1908"/>
                  </a:moveTo>
                  <a:cubicBezTo>
                    <a:pt x="395" y="1908"/>
                    <a:pt x="395" y="1908"/>
                    <a:pt x="395" y="1908"/>
                  </a:cubicBezTo>
                  <a:cubicBezTo>
                    <a:pt x="395" y="1750"/>
                    <a:pt x="395" y="1750"/>
                    <a:pt x="395" y="1750"/>
                  </a:cubicBezTo>
                  <a:cubicBezTo>
                    <a:pt x="869" y="1750"/>
                    <a:pt x="869" y="1750"/>
                    <a:pt x="869" y="1750"/>
                  </a:cubicBezTo>
                  <a:lnTo>
                    <a:pt x="869" y="1908"/>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sp>
        <p:nvSpPr>
          <p:cNvPr id="47" name="KSO_Shape">
            <a:extLst>
              <a:ext uri="{FF2B5EF4-FFF2-40B4-BE49-F238E27FC236}">
                <a16:creationId xmlns:a16="http://schemas.microsoft.com/office/drawing/2014/main" id="{A583F9AA-DFE3-4C95-A8B2-585B10C6DE21}"/>
              </a:ext>
            </a:extLst>
          </p:cNvPr>
          <p:cNvSpPr/>
          <p:nvPr/>
        </p:nvSpPr>
        <p:spPr>
          <a:xfrm>
            <a:off x="1746881" y="1657338"/>
            <a:ext cx="8915675" cy="3423856"/>
          </a:xfrm>
          <a:prstGeom prst="roundRect">
            <a:avLst>
              <a:gd name="adj" fmla="val 919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49" name="矩形 48">
            <a:extLst>
              <a:ext uri="{FF2B5EF4-FFF2-40B4-BE49-F238E27FC236}">
                <a16:creationId xmlns:a16="http://schemas.microsoft.com/office/drawing/2014/main" id="{B4A8D674-9070-4176-9156-1BDE28A156A4}"/>
              </a:ext>
            </a:extLst>
          </p:cNvPr>
          <p:cNvSpPr/>
          <p:nvPr/>
        </p:nvSpPr>
        <p:spPr>
          <a:xfrm>
            <a:off x="1839263" y="1041706"/>
            <a:ext cx="6032421"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例：字典拆分结果作为函数关键字参数示例</a:t>
            </a:r>
          </a:p>
        </p:txBody>
      </p:sp>
      <p:cxnSp>
        <p:nvCxnSpPr>
          <p:cNvPr id="50" name="直接连接符 49">
            <a:extLst>
              <a:ext uri="{FF2B5EF4-FFF2-40B4-BE49-F238E27FC236}">
                <a16:creationId xmlns:a16="http://schemas.microsoft.com/office/drawing/2014/main" id="{44B5916D-B59B-40B0-A0E5-576B4A9A143A}"/>
              </a:ext>
            </a:extLst>
          </p:cNvPr>
          <p:cNvCxnSpPr>
            <a:cxnSpLocks/>
          </p:cNvCxnSpPr>
          <p:nvPr/>
        </p:nvCxnSpPr>
        <p:spPr>
          <a:xfrm>
            <a:off x="1839263" y="1543507"/>
            <a:ext cx="6172168"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38BAE99-4D9B-47E7-93C9-22F70EA12974}"/>
              </a:ext>
            </a:extLst>
          </p:cNvPr>
          <p:cNvSpPr/>
          <p:nvPr/>
        </p:nvSpPr>
        <p:spPr>
          <a:xfrm>
            <a:off x="1956636" y="5040882"/>
            <a:ext cx="8794221" cy="1688860"/>
          </a:xfrm>
          <a:prstGeom prst="rect">
            <a:avLst/>
          </a:prstGeom>
        </p:spPr>
        <p:txBody>
          <a:bodyPr wrap="square">
            <a:spAutoFit/>
          </a:bodyPr>
          <a:lstStyle/>
          <a:p>
            <a:pPr>
              <a:lnSpc>
                <a:spcPct val="150000"/>
              </a:lnSpc>
            </a:pPr>
            <a:r>
              <a:rPr lang="zh-CN" altLang="en-US" sz="2400" kern="100" dirty="0">
                <a:solidFill>
                  <a:schemeClr val="tx1">
                    <a:lumMod val="85000"/>
                    <a:lumOff val="15000"/>
                  </a:schemeClr>
                </a:solidFill>
                <a:cs typeface="Times New Roman" panose="02020603050405020304" pitchFamily="18" charset="0"/>
              </a:rPr>
              <a:t>提示</a:t>
            </a:r>
            <a:r>
              <a:rPr lang="zh-CN" altLang="en-US" sz="2400" kern="100" dirty="0">
                <a:solidFill>
                  <a:schemeClr val="tx1">
                    <a:lumMod val="85000"/>
                    <a:lumOff val="15000"/>
                  </a:schemeClr>
                </a:solidFill>
              </a:rPr>
              <a:t>：</a:t>
            </a:r>
            <a:r>
              <a:rPr lang="en-US" altLang="zh-CN" sz="2400" kern="100" dirty="0">
                <a:solidFill>
                  <a:schemeClr val="tx1">
                    <a:lumMod val="85000"/>
                    <a:lumOff val="15000"/>
                  </a:schemeClr>
                </a:solidFill>
                <a:cs typeface="Times New Roman" panose="02020603050405020304" pitchFamily="18" charset="0"/>
              </a:rPr>
              <a:t>**d</a:t>
            </a:r>
            <a:r>
              <a:rPr lang="zh-CN" altLang="en-US" sz="2400" kern="100" dirty="0">
                <a:solidFill>
                  <a:schemeClr val="tx1">
                    <a:lumMod val="85000"/>
                    <a:lumOff val="15000"/>
                  </a:schemeClr>
                </a:solidFill>
                <a:cs typeface="Times New Roman" panose="02020603050405020304" pitchFamily="18" charset="0"/>
              </a:rPr>
              <a:t>的作用是把字典</a:t>
            </a:r>
            <a:r>
              <a:rPr lang="en-US" altLang="zh-CN" sz="2400" kern="100" dirty="0">
                <a:solidFill>
                  <a:schemeClr val="tx1">
                    <a:lumMod val="85000"/>
                    <a:lumOff val="15000"/>
                  </a:schemeClr>
                </a:solidFill>
                <a:cs typeface="Times New Roman" panose="02020603050405020304" pitchFamily="18" charset="0"/>
              </a:rPr>
              <a:t>d</a:t>
            </a:r>
            <a:r>
              <a:rPr lang="zh-CN" altLang="en-US" sz="2400" kern="100" dirty="0">
                <a:solidFill>
                  <a:schemeClr val="tx1">
                    <a:lumMod val="85000"/>
                    <a:lumOff val="15000"/>
                  </a:schemeClr>
                </a:solidFill>
                <a:cs typeface="Times New Roman" panose="02020603050405020304" pitchFamily="18" charset="0"/>
              </a:rPr>
              <a:t>中的所有元素拆分出来作为</a:t>
            </a:r>
            <a:r>
              <a:rPr lang="en-US" altLang="zh-CN" sz="2400" kern="100" dirty="0" err="1">
                <a:solidFill>
                  <a:schemeClr val="tx1">
                    <a:lumMod val="85000"/>
                    <a:lumOff val="15000"/>
                  </a:schemeClr>
                </a:solidFill>
                <a:cs typeface="Times New Roman" panose="02020603050405020304" pitchFamily="18" charset="0"/>
              </a:rPr>
              <a:t>StudentInfo</a:t>
            </a:r>
            <a:r>
              <a:rPr lang="zh-CN" altLang="en-US" sz="2400" kern="100" dirty="0">
                <a:solidFill>
                  <a:schemeClr val="tx1">
                    <a:lumMod val="85000"/>
                    <a:lumOff val="15000"/>
                  </a:schemeClr>
                </a:solidFill>
                <a:cs typeface="Times New Roman" panose="02020603050405020304" pitchFamily="18" charset="0"/>
              </a:rPr>
              <a:t>的实参，即等价于</a:t>
            </a:r>
            <a:r>
              <a:rPr lang="en-US" altLang="zh-CN" sz="2400" kern="100" dirty="0" err="1">
                <a:solidFill>
                  <a:schemeClr val="tx1">
                    <a:lumMod val="85000"/>
                    <a:lumOff val="15000"/>
                  </a:schemeClr>
                </a:solidFill>
                <a:cs typeface="Times New Roman" panose="02020603050405020304" pitchFamily="18" charset="0"/>
              </a:rPr>
              <a:t>StudentInfo</a:t>
            </a:r>
            <a:r>
              <a:rPr lang="en-US" altLang="zh-CN" sz="2400" kern="100" dirty="0">
                <a:solidFill>
                  <a:schemeClr val="tx1">
                    <a:lumMod val="85000"/>
                    <a:lumOff val="15000"/>
                  </a:schemeClr>
                </a:solidFill>
                <a:cs typeface="Times New Roman" panose="02020603050405020304" pitchFamily="18" charset="0"/>
              </a:rPr>
              <a:t>(country='</a:t>
            </a:r>
            <a:r>
              <a:rPr lang="zh-CN" altLang="en-US" sz="2400" kern="100" dirty="0">
                <a:solidFill>
                  <a:schemeClr val="tx1">
                    <a:lumMod val="85000"/>
                    <a:lumOff val="15000"/>
                  </a:schemeClr>
                </a:solidFill>
                <a:cs typeface="Times New Roman" panose="02020603050405020304" pitchFamily="18" charset="0"/>
              </a:rPr>
              <a:t>中国</a:t>
            </a:r>
            <a:r>
              <a:rPr lang="en-US" altLang="zh-CN" sz="2400" kern="100" dirty="0">
                <a:solidFill>
                  <a:schemeClr val="tx1">
                    <a:lumMod val="85000"/>
                    <a:lumOff val="15000"/>
                  </a:schemeClr>
                </a:solidFill>
                <a:cs typeface="Times New Roman" panose="02020603050405020304" pitchFamily="18" charset="0"/>
              </a:rPr>
              <a:t>', </a:t>
            </a:r>
            <a:r>
              <a:rPr lang="en-US" altLang="zh-CN" sz="2400" kern="100" dirty="0" err="1">
                <a:solidFill>
                  <a:schemeClr val="tx1">
                    <a:lumMod val="85000"/>
                    <a:lumOff val="15000"/>
                  </a:schemeClr>
                </a:solidFill>
                <a:cs typeface="Times New Roman" panose="02020603050405020304" pitchFamily="18" charset="0"/>
              </a:rPr>
              <a:t>chineselevel</a:t>
            </a:r>
            <a:r>
              <a:rPr lang="en-US" altLang="zh-CN" sz="2400" kern="100" dirty="0">
                <a:solidFill>
                  <a:schemeClr val="tx1">
                    <a:lumMod val="85000"/>
                    <a:lumOff val="15000"/>
                  </a:schemeClr>
                </a:solidFill>
                <a:cs typeface="Times New Roman" panose="02020603050405020304" pitchFamily="18" charset="0"/>
              </a:rPr>
              <a:t>='</a:t>
            </a:r>
            <a:r>
              <a:rPr lang="zh-CN" altLang="en-US" sz="2400" kern="100" dirty="0">
                <a:solidFill>
                  <a:schemeClr val="tx1">
                    <a:lumMod val="85000"/>
                    <a:lumOff val="15000"/>
                  </a:schemeClr>
                </a:solidFill>
                <a:cs typeface="Times New Roman" panose="02020603050405020304" pitchFamily="18" charset="0"/>
              </a:rPr>
              <a:t>良好</a:t>
            </a:r>
            <a:r>
              <a:rPr lang="en-US" altLang="zh-CN" sz="2400" kern="100" dirty="0">
                <a:solidFill>
                  <a:schemeClr val="tx1">
                    <a:lumMod val="85000"/>
                    <a:lumOff val="15000"/>
                  </a:schemeClr>
                </a:solidFill>
                <a:cs typeface="Times New Roman" panose="02020603050405020304" pitchFamily="18" charset="0"/>
              </a:rPr>
              <a:t>', name='</a:t>
            </a:r>
            <a:r>
              <a:rPr lang="zh-CN" altLang="en-US" sz="2400" kern="100" dirty="0">
                <a:solidFill>
                  <a:schemeClr val="tx1">
                    <a:lumMod val="85000"/>
                    <a:lumOff val="15000"/>
                  </a:schemeClr>
                </a:solidFill>
                <a:cs typeface="Times New Roman" panose="02020603050405020304" pitchFamily="18" charset="0"/>
              </a:rPr>
              <a:t>李晓明</a:t>
            </a:r>
            <a:r>
              <a:rPr lang="en-US" altLang="zh-CN" sz="2400" kern="100" dirty="0">
                <a:solidFill>
                  <a:schemeClr val="tx1">
                    <a:lumMod val="85000"/>
                    <a:lumOff val="15000"/>
                  </a:schemeClr>
                </a:solidFill>
                <a:cs typeface="Times New Roman" panose="02020603050405020304" pitchFamily="18" charset="0"/>
              </a:rPr>
              <a:t>')</a:t>
            </a:r>
          </a:p>
        </p:txBody>
      </p:sp>
    </p:spTree>
    <p:extLst>
      <p:ext uri="{BB962C8B-B14F-4D97-AF65-F5344CB8AC3E}">
        <p14:creationId xmlns:p14="http://schemas.microsoft.com/office/powerpoint/2010/main" val="318353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barn(inVertical)">
                                      <p:cBhvr>
                                        <p:cTn id="19" dur="500"/>
                                        <p:tgtEl>
                                          <p:spTgt spid="5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anim calcmode="lin" valueType="num">
                                      <p:cBhvr additive="base">
                                        <p:cTn id="25" dur="500"/>
                                        <p:tgtEl>
                                          <p:spTgt spid="49"/>
                                        </p:tgtEl>
                                        <p:attrNameLst>
                                          <p:attrName>ppt_y</p:attrName>
                                        </p:attrNameLst>
                                      </p:cBhvr>
                                      <p:tavLst>
                                        <p:tav tm="0">
                                          <p:val>
                                            <p:strVal val="#ppt_y+#ppt_h*1.125000"/>
                                          </p:val>
                                        </p:tav>
                                        <p:tav tm="100000">
                                          <p:val>
                                            <p:strVal val="#ppt_y"/>
                                          </p:val>
                                        </p:tav>
                                      </p:tavLst>
                                    </p:anim>
                                    <p:animEffect transition="in" filter="wipe(up)">
                                      <p:cBhvr>
                                        <p:cTn id="26" dur="500"/>
                                        <p:tgtEl>
                                          <p:spTgt spid="49"/>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additive="base">
                                        <p:cTn id="29" dur="500"/>
                                        <p:tgtEl>
                                          <p:spTgt spid="39"/>
                                        </p:tgtEl>
                                        <p:attrNameLst>
                                          <p:attrName>ppt_y</p:attrName>
                                        </p:attrNameLst>
                                      </p:cBhvr>
                                      <p:tavLst>
                                        <p:tav tm="0">
                                          <p:val>
                                            <p:strVal val="#ppt_y-#ppt_h*1.125000"/>
                                          </p:val>
                                        </p:tav>
                                        <p:tav tm="100000">
                                          <p:val>
                                            <p:strVal val="#ppt_y"/>
                                          </p:val>
                                        </p:tav>
                                      </p:tavLst>
                                    </p:anim>
                                    <p:animEffect transition="in" filter="wipe(down)">
                                      <p:cBhvr>
                                        <p:cTn id="30" dur="500"/>
                                        <p:tgtEl>
                                          <p:spTgt spid="39"/>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9" grpId="0"/>
      <p:bldP spid="47" grpId="0" animBg="1"/>
      <p:bldP spid="49"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9C878DA-87BE-43C7-9606-62894398BB23}"/>
              </a:ext>
            </a:extLst>
          </p:cNvPr>
          <p:cNvSpPr txBox="1"/>
          <p:nvPr>
            <p:custDataLst>
              <p:tags r:id="rId2"/>
            </p:custDataLst>
          </p:nvPr>
        </p:nvSpPr>
        <p:spPr>
          <a:xfrm>
            <a:off x="1219200" y="635000"/>
            <a:ext cx="9753600" cy="4541203"/>
          </a:xfrm>
          <a:prstGeom prst="rect">
            <a:avLst/>
          </a:prstGeom>
          <a:noFill/>
        </p:spPr>
        <p:txBody>
          <a:bodyPr vert="horz" wrap="square" rtlCol="0" anchor="ctr" anchorCtr="0">
            <a:noAutofit/>
          </a:bodyPr>
          <a:lstStyle/>
          <a:p>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请写出下面程序的输出结果。</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def Fun(*</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args</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args</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str='Python'</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Fun(*str)</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ls=[3,5.2,7,1]</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Fun(*ls)</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A88BCF7B-E6E2-46C9-B46B-B17C27056F49}"/>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11" name="矩形 10">
            <a:extLst>
              <a:ext uri="{FF2B5EF4-FFF2-40B4-BE49-F238E27FC236}">
                <a16:creationId xmlns:a16="http://schemas.microsoft.com/office/drawing/2014/main" id="{EB397C21-F326-4DAF-A024-C5410639D854}"/>
              </a:ext>
            </a:extLst>
          </p:cNvPr>
          <p:cNvSpPr/>
          <p:nvPr>
            <p:custDataLst>
              <p:tags r:id="rId4"/>
            </p:custDataLst>
          </p:nvPr>
        </p:nvSpPr>
        <p:spPr>
          <a:xfrm>
            <a:off x="0" y="5727383"/>
            <a:ext cx="12192000" cy="487680"/>
          </a:xfrm>
          <a:prstGeom prst="rect">
            <a:avLst/>
          </a:prstGeom>
          <a:solidFill>
            <a:srgbClr val="FBFA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36" tIns="45718" rIns="91436" bIns="45718" rtlCol="0" anchor="ctr" anchorCtr="1">
            <a:noAutofit/>
          </a:bodyPr>
          <a:lstStyle/>
          <a:p>
            <a:pPr defTabSz="914354"/>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正常使用填空题需</a:t>
            </a:r>
            <a:r>
              <a:rPr kumimoji="0" lang="en-US" altLang="zh-CN"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3.0</a:t>
            </a:r>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id="{DFE780CE-C38A-4FCC-991D-6E40668A073D}"/>
              </a:ext>
            </a:extLst>
          </p:cNvPr>
          <p:cNvGrpSpPr/>
          <p:nvPr>
            <p:custDataLst>
              <p:tags r:id="rId5"/>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AF01AAA7-73BB-43AD-9A03-ED12CBD86D2C}"/>
                </a:ext>
              </a:extLst>
            </p:cNvPr>
            <p:cNvSpPr/>
            <p:nvPr>
              <p:custDataLst>
                <p:tags r:id="rId7"/>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ColorBlock">
              <a:extLst>
                <a:ext uri="{FF2B5EF4-FFF2-40B4-BE49-F238E27FC236}">
                  <a16:creationId xmlns:a16="http://schemas.microsoft.com/office/drawing/2014/main" id="{9942BE45-C4E6-408B-8F05-2D5DD9679577}"/>
                </a:ext>
              </a:extLst>
            </p:cNvPr>
            <p:cNvSpPr/>
            <p:nvPr>
              <p:custDataLst>
                <p:tags r:id="rId8"/>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TypeText">
              <a:extLst>
                <a:ext uri="{FF2B5EF4-FFF2-40B4-BE49-F238E27FC236}">
                  <a16:creationId xmlns:a16="http://schemas.microsoft.com/office/drawing/2014/main" id="{A54270F7-37BF-4FA1-8DC2-623C5292D8C6}"/>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919CE0A4-CFBF-4E11-9C14-E15782310A51}"/>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57668FE5-5612-4E82-A8F1-70C45E72E0DC}"/>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9080364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DFD49DBA-192E-4C55-AA17-D058FED292C1}"/>
              </a:ext>
            </a:extLst>
          </p:cNvPr>
          <p:cNvGrpSpPr/>
          <p:nvPr/>
        </p:nvGrpSpPr>
        <p:grpSpPr>
          <a:xfrm>
            <a:off x="4511016" y="2751599"/>
            <a:ext cx="3300144" cy="1354801"/>
            <a:chOff x="3323077" y="2751599"/>
            <a:chExt cx="3300144" cy="1354801"/>
          </a:xfrm>
        </p:grpSpPr>
        <p:sp>
          <p:nvSpPr>
            <p:cNvPr id="2" name="文本框 1">
              <a:extLst>
                <a:ext uri="{FF2B5EF4-FFF2-40B4-BE49-F238E27FC236}">
                  <a16:creationId xmlns:a16="http://schemas.microsoft.com/office/drawing/2014/main" id="{A604DD5E-F17A-4AEC-B07E-CC597E127787}"/>
                </a:ext>
              </a:extLst>
            </p:cNvPr>
            <p:cNvSpPr txBox="1"/>
            <p:nvPr/>
          </p:nvSpPr>
          <p:spPr>
            <a:xfrm>
              <a:off x="3360789" y="2782961"/>
              <a:ext cx="3262432" cy="1323439"/>
            </a:xfrm>
            <a:prstGeom prst="rect">
              <a:avLst/>
            </a:prstGeom>
            <a:noFill/>
          </p:spPr>
          <p:txBody>
            <a:bodyPr wrap="none" rtlCol="0">
              <a:spAutoFit/>
            </a:bodyPr>
            <a:lstStyle/>
            <a:p>
              <a:pPr lvl="0">
                <a:defRPr/>
              </a:pPr>
              <a:r>
                <a:rPr lang="zh-CN" altLang="en-US" sz="8000" b="1" dirty="0">
                  <a:solidFill>
                    <a:srgbClr val="B1C400"/>
                  </a:solidFill>
                  <a:latin typeface="Bauhaus 93" panose="04030905020B02020C02" pitchFamily="82" charset="0"/>
                  <a:ea typeface="Adobe Gothic Std B" panose="020B0800000000000000" pitchFamily="34" charset="-128"/>
                </a:rPr>
                <a:t>返回值</a:t>
              </a:r>
              <a:endParaRPr lang="zh-CN" altLang="en-US" sz="8000" b="1" kern="1200" dirty="0">
                <a:solidFill>
                  <a:srgbClr val="B1C400"/>
                </a:solidFill>
                <a:latin typeface="+mj-ea"/>
              </a:endParaRPr>
            </a:p>
          </p:txBody>
        </p:sp>
        <p:sp>
          <p:nvSpPr>
            <p:cNvPr id="5" name="文本框 4">
              <a:extLst>
                <a:ext uri="{FF2B5EF4-FFF2-40B4-BE49-F238E27FC236}">
                  <a16:creationId xmlns:a16="http://schemas.microsoft.com/office/drawing/2014/main" id="{84E5CD44-E260-4526-90B1-E0CF57F47D9B}"/>
                </a:ext>
              </a:extLst>
            </p:cNvPr>
            <p:cNvSpPr txBox="1"/>
            <p:nvPr/>
          </p:nvSpPr>
          <p:spPr>
            <a:xfrm>
              <a:off x="3323077" y="2751599"/>
              <a:ext cx="3262432" cy="1323439"/>
            </a:xfrm>
            <a:prstGeom prst="rect">
              <a:avLst/>
            </a:prstGeom>
            <a:noFill/>
          </p:spPr>
          <p:txBody>
            <a:bodyPr wrap="none" rtlCol="0">
              <a:spAutoFit/>
            </a:bodyPr>
            <a:lstStyle/>
            <a:p>
              <a:pPr lvl="0">
                <a:defRPr/>
              </a:pPr>
              <a:r>
                <a:rPr lang="zh-CN" altLang="en-US" sz="8000" b="1" dirty="0">
                  <a:solidFill>
                    <a:srgbClr val="1950B2"/>
                  </a:solidFill>
                  <a:latin typeface="Bauhaus 93" panose="04030905020B02020C02" pitchFamily="82" charset="0"/>
                  <a:ea typeface="Adobe Gothic Std B" panose="020B0800000000000000" pitchFamily="34" charset="-128"/>
                </a:rPr>
                <a:t>返回值</a:t>
              </a:r>
              <a:endParaRPr lang="zh-CN" altLang="en-US" sz="8000" b="1" kern="1200" dirty="0">
                <a:solidFill>
                  <a:srgbClr val="1950B2"/>
                </a:solidFill>
                <a:latin typeface="+mj-ea"/>
              </a:endParaRPr>
            </a:p>
          </p:txBody>
        </p:sp>
      </p:grpSp>
    </p:spTree>
    <p:extLst>
      <p:ext uri="{BB962C8B-B14F-4D97-AF65-F5344CB8AC3E}">
        <p14:creationId xmlns:p14="http://schemas.microsoft.com/office/powerpoint/2010/main" val="169755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8" y="477138"/>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概述</a:t>
            </a:r>
          </a:p>
        </p:txBody>
      </p:sp>
      <p:sp>
        <p:nvSpPr>
          <p:cNvPr id="3" name="矩形 2">
            <a:extLst>
              <a:ext uri="{FF2B5EF4-FFF2-40B4-BE49-F238E27FC236}">
                <a16:creationId xmlns:a16="http://schemas.microsoft.com/office/drawing/2014/main" id="{CD352A36-0FAB-466D-AED1-E2DB2EF0AC31}"/>
              </a:ext>
            </a:extLst>
          </p:cNvPr>
          <p:cNvSpPr/>
          <p:nvPr/>
        </p:nvSpPr>
        <p:spPr>
          <a:xfrm>
            <a:off x="1536476" y="1461980"/>
            <a:ext cx="9119044" cy="4366516"/>
          </a:xfrm>
          <a:prstGeom prst="rect">
            <a:avLst/>
          </a:prstGeom>
        </p:spPr>
        <p:txBody>
          <a:bodyPr wrap="square">
            <a:spAutoFit/>
          </a:bodyPr>
          <a:lstStyle/>
          <a:p>
            <a:pPr marL="342900" indent="-342900">
              <a:lnSpc>
                <a:spcPct val="13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latin typeface="+mj-lt"/>
                <a:ea typeface="微软雅黑" panose="020B0503020204020204" pitchFamily="34" charset="-122"/>
              </a:rPr>
              <a:t>我们在前面的很多例子中都是利用</a:t>
            </a:r>
            <a:r>
              <a:rPr lang="en-US" altLang="zh-CN" sz="2400" dirty="0">
                <a:solidFill>
                  <a:schemeClr val="tx1">
                    <a:lumMod val="85000"/>
                    <a:lumOff val="15000"/>
                  </a:schemeClr>
                </a:solidFill>
                <a:latin typeface="+mj-lt"/>
                <a:ea typeface="微软雅黑" panose="020B0503020204020204" pitchFamily="34" charset="-122"/>
              </a:rPr>
              <a:t>print</a:t>
            </a:r>
            <a:r>
              <a:rPr lang="zh-CN" altLang="en-US" sz="2400" dirty="0">
                <a:solidFill>
                  <a:schemeClr val="tx1">
                    <a:lumMod val="85000"/>
                    <a:lumOff val="15000"/>
                  </a:schemeClr>
                </a:solidFill>
                <a:latin typeface="+mj-lt"/>
                <a:ea typeface="微软雅黑" panose="020B0503020204020204" pitchFamily="34" charset="-122"/>
              </a:rPr>
              <a:t>函数将计算结果输出到屏幕上，但这些显示在屏幕上的结果没有办法再获取到以参与其他运算。</a:t>
            </a:r>
          </a:p>
          <a:p>
            <a:pPr marL="342900" indent="-342900">
              <a:lnSpc>
                <a:spcPct val="13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latin typeface="+mj-lt"/>
                <a:ea typeface="微软雅黑" panose="020B0503020204020204" pitchFamily="34" charset="-122"/>
              </a:rPr>
              <a:t>如果希望能够将一个函数的运算结果返回到调用函数的位置，以使得可以继续用该运算结果再去参与其他运算，此时则应使用</a:t>
            </a:r>
            <a:r>
              <a:rPr lang="en-US" altLang="zh-CN" sz="2400" dirty="0">
                <a:solidFill>
                  <a:schemeClr val="tx1">
                    <a:lumMod val="85000"/>
                    <a:lumOff val="15000"/>
                  </a:schemeClr>
                </a:solidFill>
                <a:latin typeface="+mj-lt"/>
                <a:ea typeface="微软雅黑" panose="020B0503020204020204" pitchFamily="34" charset="-122"/>
              </a:rPr>
              <a:t>return</a:t>
            </a:r>
            <a:r>
              <a:rPr lang="zh-CN" altLang="en-US" sz="2400" dirty="0">
                <a:solidFill>
                  <a:schemeClr val="tx1">
                    <a:lumMod val="85000"/>
                    <a:lumOff val="15000"/>
                  </a:schemeClr>
                </a:solidFill>
                <a:latin typeface="+mj-lt"/>
                <a:ea typeface="微软雅黑" panose="020B0503020204020204" pitchFamily="34" charset="-122"/>
              </a:rPr>
              <a:t>语句。</a:t>
            </a:r>
          </a:p>
          <a:p>
            <a:pPr marL="342900" indent="-342900">
              <a:lnSpc>
                <a:spcPct val="13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latin typeface="+mj-lt"/>
                <a:ea typeface="微软雅黑" panose="020B0503020204020204" pitchFamily="34" charset="-122"/>
              </a:rPr>
              <a:t>我们在前面写的函数中虽然都没有显式地写</a:t>
            </a:r>
            <a:r>
              <a:rPr lang="en-US" altLang="zh-CN" sz="2400" dirty="0">
                <a:solidFill>
                  <a:schemeClr val="tx1">
                    <a:lumMod val="85000"/>
                    <a:lumOff val="15000"/>
                  </a:schemeClr>
                </a:solidFill>
                <a:latin typeface="+mj-lt"/>
                <a:ea typeface="微软雅黑" panose="020B0503020204020204" pitchFamily="34" charset="-122"/>
              </a:rPr>
              <a:t>return</a:t>
            </a:r>
            <a:r>
              <a:rPr lang="zh-CN" altLang="en-US" sz="2400" dirty="0">
                <a:solidFill>
                  <a:schemeClr val="tx1">
                    <a:lumMod val="85000"/>
                    <a:lumOff val="15000"/>
                  </a:schemeClr>
                </a:solidFill>
                <a:latin typeface="+mj-lt"/>
                <a:ea typeface="微软雅黑" panose="020B0503020204020204" pitchFamily="34" charset="-122"/>
              </a:rPr>
              <a:t>语句，但实际上这些函数都有一个隐式的什么数据都不返回的</a:t>
            </a:r>
            <a:r>
              <a:rPr lang="en-US" altLang="zh-CN" sz="2400" dirty="0">
                <a:solidFill>
                  <a:schemeClr val="tx1">
                    <a:lumMod val="85000"/>
                    <a:lumOff val="15000"/>
                  </a:schemeClr>
                </a:solidFill>
                <a:latin typeface="+mj-lt"/>
                <a:ea typeface="微软雅黑" panose="020B0503020204020204" pitchFamily="34" charset="-122"/>
              </a:rPr>
              <a:t>return</a:t>
            </a:r>
            <a:r>
              <a:rPr lang="zh-CN" altLang="en-US" sz="2400" dirty="0">
                <a:solidFill>
                  <a:schemeClr val="tx1">
                    <a:lumMod val="85000"/>
                    <a:lumOff val="15000"/>
                  </a:schemeClr>
                </a:solidFill>
                <a:latin typeface="+mj-lt"/>
                <a:ea typeface="微软雅黑" panose="020B0503020204020204" pitchFamily="34" charset="-122"/>
              </a:rPr>
              <a:t>语句，即</a:t>
            </a:r>
            <a:r>
              <a:rPr lang="en-US" altLang="zh-CN" sz="2400" dirty="0">
                <a:solidFill>
                  <a:schemeClr val="tx1">
                    <a:lumMod val="85000"/>
                    <a:lumOff val="15000"/>
                  </a:schemeClr>
                </a:solidFill>
                <a:latin typeface="+mj-lt"/>
                <a:ea typeface="微软雅黑" panose="020B0503020204020204" pitchFamily="34" charset="-122"/>
              </a:rPr>
              <a:t>return None</a:t>
            </a:r>
            <a:r>
              <a:rPr lang="zh-CN" altLang="en-US" sz="2400" dirty="0">
                <a:solidFill>
                  <a:schemeClr val="tx1">
                    <a:lumMod val="85000"/>
                    <a:lumOff val="15000"/>
                  </a:schemeClr>
                </a:solidFill>
                <a:latin typeface="+mj-lt"/>
                <a:ea typeface="微软雅黑" panose="020B0503020204020204" pitchFamily="34" charset="-122"/>
              </a:rPr>
              <a:t>（或直接写为</a:t>
            </a:r>
            <a:r>
              <a:rPr lang="en-US" altLang="zh-CN" sz="2400" dirty="0">
                <a:solidFill>
                  <a:schemeClr val="tx1">
                    <a:lumMod val="85000"/>
                    <a:lumOff val="15000"/>
                  </a:schemeClr>
                </a:solidFill>
                <a:latin typeface="+mj-lt"/>
                <a:ea typeface="微软雅黑" panose="020B0503020204020204" pitchFamily="34" charset="-122"/>
              </a:rPr>
              <a:t>return</a:t>
            </a:r>
            <a:r>
              <a:rPr lang="zh-CN" altLang="en-US" sz="2400" dirty="0">
                <a:solidFill>
                  <a:schemeClr val="tx1">
                    <a:lumMod val="85000"/>
                    <a:lumOff val="15000"/>
                  </a:schemeClr>
                </a:solidFill>
                <a:latin typeface="+mj-lt"/>
                <a:ea typeface="微软雅黑" panose="020B0503020204020204" pitchFamily="34" charset="-122"/>
              </a:rPr>
              <a:t>）。</a:t>
            </a:r>
          </a:p>
        </p:txBody>
      </p:sp>
      <p:sp>
        <p:nvSpPr>
          <p:cNvPr id="48" name="KSO_Shape">
            <a:extLst>
              <a:ext uri="{FF2B5EF4-FFF2-40B4-BE49-F238E27FC236}">
                <a16:creationId xmlns:a16="http://schemas.microsoft.com/office/drawing/2014/main" id="{7C10B4E9-275D-4EE6-A235-4852EBDFC2C3}"/>
              </a:ext>
            </a:extLst>
          </p:cNvPr>
          <p:cNvSpPr/>
          <p:nvPr/>
        </p:nvSpPr>
        <p:spPr>
          <a:xfrm>
            <a:off x="1349263" y="1315577"/>
            <a:ext cx="9493471" cy="4751848"/>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291113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p:tgtEl>
                                          <p:spTgt spid="3"/>
                                        </p:tgtEl>
                                        <p:attrNameLst>
                                          <p:attrName>ppt_y</p:attrName>
                                        </p:attrNameLst>
                                      </p:cBhvr>
                                      <p:tavLst>
                                        <p:tav tm="0">
                                          <p:val>
                                            <p:strVal val="#ppt_y-#ppt_h*1.125000"/>
                                          </p:val>
                                        </p:tav>
                                        <p:tav tm="100000">
                                          <p:val>
                                            <p:strVal val="#ppt_y"/>
                                          </p:val>
                                        </p:tav>
                                      </p:tavLst>
                                    </p:anim>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4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9" y="477138"/>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示例</a:t>
            </a:r>
          </a:p>
        </p:txBody>
      </p:sp>
      <p:sp>
        <p:nvSpPr>
          <p:cNvPr id="5" name="矩形 4">
            <a:extLst>
              <a:ext uri="{FF2B5EF4-FFF2-40B4-BE49-F238E27FC236}">
                <a16:creationId xmlns:a16="http://schemas.microsoft.com/office/drawing/2014/main" id="{8D206578-0233-45DB-90BB-926D5979E1F2}"/>
              </a:ext>
            </a:extLst>
          </p:cNvPr>
          <p:cNvSpPr/>
          <p:nvPr/>
        </p:nvSpPr>
        <p:spPr>
          <a:xfrm>
            <a:off x="1795827" y="1114329"/>
            <a:ext cx="3611181"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例：</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语句使用示例</a:t>
            </a:r>
          </a:p>
        </p:txBody>
      </p:sp>
      <p:sp>
        <p:nvSpPr>
          <p:cNvPr id="6" name="矩形 5">
            <a:extLst>
              <a:ext uri="{FF2B5EF4-FFF2-40B4-BE49-F238E27FC236}">
                <a16:creationId xmlns:a16="http://schemas.microsoft.com/office/drawing/2014/main" id="{BDFAEB65-15B2-4847-8553-068225DC4A35}"/>
              </a:ext>
            </a:extLst>
          </p:cNvPr>
          <p:cNvSpPr/>
          <p:nvPr/>
        </p:nvSpPr>
        <p:spPr>
          <a:xfrm>
            <a:off x="1863054" y="1766970"/>
            <a:ext cx="9019233" cy="4613892"/>
          </a:xfrm>
          <a:prstGeom prst="rect">
            <a:avLst/>
          </a:prstGeom>
        </p:spPr>
        <p:txBody>
          <a:bodyPr wrap="square">
            <a:spAutoFit/>
          </a:bodyPr>
          <a:lstStyle/>
          <a:p>
            <a:pPr>
              <a:lnSpc>
                <a:spcPct val="150000"/>
              </a:lnSpc>
              <a:spcBef>
                <a:spcPct val="0"/>
              </a:spcBef>
              <a:defRPr/>
            </a:pPr>
            <a:r>
              <a:rPr lang="en-US" altLang="zh-CN" dirty="0">
                <a:solidFill>
                  <a:schemeClr val="tx1">
                    <a:lumMod val="85000"/>
                    <a:lumOff val="15000"/>
                  </a:schemeClr>
                </a:solidFill>
                <a:latin typeface="+mj-lt"/>
                <a:ea typeface="微软雅黑" panose="020B0503020204020204" pitchFamily="34" charset="-122"/>
              </a:rPr>
              <a:t>1	def </a:t>
            </a:r>
            <a:r>
              <a:rPr lang="en-US" altLang="zh-CN" dirty="0" err="1">
                <a:solidFill>
                  <a:schemeClr val="tx1">
                    <a:lumMod val="85000"/>
                    <a:lumOff val="15000"/>
                  </a:schemeClr>
                </a:solidFill>
                <a:latin typeface="+mj-lt"/>
                <a:ea typeface="微软雅黑" panose="020B0503020204020204" pitchFamily="34" charset="-122"/>
              </a:rPr>
              <a:t>CalCircleArea</a:t>
            </a:r>
            <a:r>
              <a:rPr lang="en-US" altLang="zh-CN" dirty="0">
                <a:solidFill>
                  <a:schemeClr val="tx1">
                    <a:lumMod val="85000"/>
                    <a:lumOff val="15000"/>
                  </a:schemeClr>
                </a:solidFill>
                <a:latin typeface="+mj-lt"/>
                <a:ea typeface="微软雅黑" panose="020B0503020204020204" pitchFamily="34" charset="-122"/>
              </a:rPr>
              <a:t>(r): #</a:t>
            </a:r>
            <a:r>
              <a:rPr lang="zh-CN" altLang="en-US" dirty="0">
                <a:solidFill>
                  <a:schemeClr val="tx1">
                    <a:lumMod val="85000"/>
                    <a:lumOff val="15000"/>
                  </a:schemeClr>
                </a:solidFill>
                <a:latin typeface="+mj-lt"/>
                <a:ea typeface="微软雅黑" panose="020B0503020204020204" pitchFamily="34" charset="-122"/>
              </a:rPr>
              <a:t>定义函数</a:t>
            </a:r>
            <a:r>
              <a:rPr lang="en-US" altLang="zh-CN" dirty="0" err="1">
                <a:solidFill>
                  <a:schemeClr val="tx1">
                    <a:lumMod val="85000"/>
                    <a:lumOff val="15000"/>
                  </a:schemeClr>
                </a:solidFill>
                <a:latin typeface="+mj-lt"/>
                <a:ea typeface="微软雅黑" panose="020B0503020204020204" pitchFamily="34" charset="-122"/>
              </a:rPr>
              <a:t>CalCircleArea</a:t>
            </a:r>
            <a:endParaRPr lang="en-US" altLang="zh-CN"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dirty="0">
                <a:solidFill>
                  <a:schemeClr val="tx1">
                    <a:lumMod val="85000"/>
                    <a:lumOff val="15000"/>
                  </a:schemeClr>
                </a:solidFill>
                <a:latin typeface="+mj-lt"/>
                <a:ea typeface="微软雅黑" panose="020B0503020204020204" pitchFamily="34" charset="-122"/>
              </a:rPr>
              <a:t>2	    return 3.14*r*r #</a:t>
            </a:r>
            <a:r>
              <a:rPr lang="zh-CN" altLang="en-US" dirty="0">
                <a:solidFill>
                  <a:schemeClr val="tx1">
                    <a:lumMod val="85000"/>
                    <a:lumOff val="15000"/>
                  </a:schemeClr>
                </a:solidFill>
                <a:latin typeface="+mj-lt"/>
                <a:ea typeface="微软雅黑" panose="020B0503020204020204" pitchFamily="34" charset="-122"/>
              </a:rPr>
              <a:t>通过</a:t>
            </a:r>
            <a:r>
              <a:rPr lang="en-US" altLang="zh-CN" dirty="0">
                <a:solidFill>
                  <a:schemeClr val="tx1">
                    <a:lumMod val="85000"/>
                    <a:lumOff val="15000"/>
                  </a:schemeClr>
                </a:solidFill>
                <a:latin typeface="+mj-lt"/>
                <a:ea typeface="微软雅黑" panose="020B0503020204020204" pitchFamily="34" charset="-122"/>
              </a:rPr>
              <a:t>return</a:t>
            </a:r>
            <a:r>
              <a:rPr lang="zh-CN" altLang="en-US" dirty="0">
                <a:solidFill>
                  <a:schemeClr val="tx1">
                    <a:lumMod val="85000"/>
                    <a:lumOff val="15000"/>
                  </a:schemeClr>
                </a:solidFill>
                <a:latin typeface="+mj-lt"/>
                <a:ea typeface="微软雅黑" panose="020B0503020204020204" pitchFamily="34" charset="-122"/>
              </a:rPr>
              <a:t>语句将计算得到的圆面积返回</a:t>
            </a:r>
          </a:p>
          <a:p>
            <a:pPr>
              <a:lnSpc>
                <a:spcPct val="150000"/>
              </a:lnSpc>
              <a:spcBef>
                <a:spcPct val="0"/>
              </a:spcBef>
              <a:defRPr/>
            </a:pPr>
            <a:r>
              <a:rPr lang="en-US" altLang="zh-CN" dirty="0">
                <a:solidFill>
                  <a:schemeClr val="tx1">
                    <a:lumMod val="85000"/>
                    <a:lumOff val="15000"/>
                  </a:schemeClr>
                </a:solidFill>
                <a:latin typeface="+mj-lt"/>
                <a:ea typeface="微软雅黑" panose="020B0503020204020204" pitchFamily="34" charset="-122"/>
              </a:rPr>
              <a:t>3	def </a:t>
            </a:r>
            <a:r>
              <a:rPr lang="en-US" altLang="zh-CN" dirty="0" err="1">
                <a:solidFill>
                  <a:schemeClr val="tx1">
                    <a:lumMod val="85000"/>
                    <a:lumOff val="15000"/>
                  </a:schemeClr>
                </a:solidFill>
                <a:latin typeface="+mj-lt"/>
                <a:ea typeface="微软雅黑" panose="020B0503020204020204" pitchFamily="34" charset="-122"/>
              </a:rPr>
              <a:t>CalRectArea</a:t>
            </a:r>
            <a:r>
              <a:rPr lang="en-US" altLang="zh-CN" dirty="0">
                <a:solidFill>
                  <a:schemeClr val="tx1">
                    <a:lumMod val="85000"/>
                    <a:lumOff val="15000"/>
                  </a:schemeClr>
                </a:solidFill>
                <a:latin typeface="+mj-lt"/>
                <a:ea typeface="微软雅黑" panose="020B0503020204020204" pitchFamily="34" charset="-122"/>
              </a:rPr>
              <a:t>(</a:t>
            </a:r>
            <a:r>
              <a:rPr lang="en-US" altLang="zh-CN" dirty="0" err="1">
                <a:solidFill>
                  <a:schemeClr val="tx1">
                    <a:lumMod val="85000"/>
                    <a:lumOff val="15000"/>
                  </a:schemeClr>
                </a:solidFill>
                <a:latin typeface="+mj-lt"/>
                <a:ea typeface="微软雅黑" panose="020B0503020204020204" pitchFamily="34" charset="-122"/>
              </a:rPr>
              <a:t>a,b</a:t>
            </a:r>
            <a:r>
              <a:rPr lang="en-US" altLang="zh-CN" dirty="0">
                <a:solidFill>
                  <a:schemeClr val="tx1">
                    <a:lumMod val="85000"/>
                    <a:lumOff val="15000"/>
                  </a:schemeClr>
                </a:solidFill>
                <a:latin typeface="+mj-lt"/>
                <a:ea typeface="微软雅黑" panose="020B0503020204020204" pitchFamily="34" charset="-122"/>
              </a:rPr>
              <a:t>): #</a:t>
            </a:r>
            <a:r>
              <a:rPr lang="zh-CN" altLang="en-US" dirty="0">
                <a:solidFill>
                  <a:schemeClr val="tx1">
                    <a:lumMod val="85000"/>
                    <a:lumOff val="15000"/>
                  </a:schemeClr>
                </a:solidFill>
                <a:latin typeface="+mj-lt"/>
                <a:ea typeface="微软雅黑" panose="020B0503020204020204" pitchFamily="34" charset="-122"/>
              </a:rPr>
              <a:t>定义函数</a:t>
            </a:r>
            <a:r>
              <a:rPr lang="en-US" altLang="zh-CN" dirty="0" err="1">
                <a:solidFill>
                  <a:schemeClr val="tx1">
                    <a:lumMod val="85000"/>
                    <a:lumOff val="15000"/>
                  </a:schemeClr>
                </a:solidFill>
                <a:latin typeface="+mj-lt"/>
                <a:ea typeface="微软雅黑" panose="020B0503020204020204" pitchFamily="34" charset="-122"/>
              </a:rPr>
              <a:t>CalRectArea</a:t>
            </a:r>
            <a:endParaRPr lang="en-US" altLang="zh-CN"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dirty="0">
                <a:solidFill>
                  <a:schemeClr val="tx1">
                    <a:lumMod val="85000"/>
                    <a:lumOff val="15000"/>
                  </a:schemeClr>
                </a:solidFill>
                <a:latin typeface="+mj-lt"/>
                <a:ea typeface="微软雅黑" panose="020B0503020204020204" pitchFamily="34" charset="-122"/>
              </a:rPr>
              <a:t>4	    return a*b #</a:t>
            </a:r>
            <a:r>
              <a:rPr lang="zh-CN" altLang="en-US" dirty="0">
                <a:solidFill>
                  <a:schemeClr val="tx1">
                    <a:lumMod val="85000"/>
                    <a:lumOff val="15000"/>
                  </a:schemeClr>
                </a:solidFill>
                <a:latin typeface="+mj-lt"/>
                <a:ea typeface="微软雅黑" panose="020B0503020204020204" pitchFamily="34" charset="-122"/>
              </a:rPr>
              <a:t>通过</a:t>
            </a:r>
            <a:r>
              <a:rPr lang="en-US" altLang="zh-CN" dirty="0">
                <a:solidFill>
                  <a:schemeClr val="tx1">
                    <a:lumMod val="85000"/>
                    <a:lumOff val="15000"/>
                  </a:schemeClr>
                </a:solidFill>
                <a:latin typeface="+mj-lt"/>
                <a:ea typeface="微软雅黑" panose="020B0503020204020204" pitchFamily="34" charset="-122"/>
              </a:rPr>
              <a:t>return</a:t>
            </a:r>
            <a:r>
              <a:rPr lang="zh-CN" altLang="en-US" dirty="0">
                <a:solidFill>
                  <a:schemeClr val="tx1">
                    <a:lumMod val="85000"/>
                    <a:lumOff val="15000"/>
                  </a:schemeClr>
                </a:solidFill>
                <a:latin typeface="+mj-lt"/>
                <a:ea typeface="微软雅黑" panose="020B0503020204020204" pitchFamily="34" charset="-122"/>
              </a:rPr>
              <a:t>语句将计算得到的长方形面积返回</a:t>
            </a:r>
          </a:p>
          <a:p>
            <a:pPr>
              <a:lnSpc>
                <a:spcPct val="150000"/>
              </a:lnSpc>
              <a:spcBef>
                <a:spcPct val="0"/>
              </a:spcBef>
              <a:defRPr/>
            </a:pPr>
            <a:r>
              <a:rPr lang="en-US" altLang="zh-CN" dirty="0">
                <a:solidFill>
                  <a:schemeClr val="tx1">
                    <a:lumMod val="85000"/>
                    <a:lumOff val="15000"/>
                  </a:schemeClr>
                </a:solidFill>
                <a:latin typeface="+mj-lt"/>
                <a:ea typeface="微软雅黑" panose="020B0503020204020204" pitchFamily="34" charset="-122"/>
              </a:rPr>
              <a:t>5	r1,r2,d11,d12,d21,d22=10,1,4,5,6,5</a:t>
            </a:r>
          </a:p>
          <a:p>
            <a:pPr>
              <a:lnSpc>
                <a:spcPct val="150000"/>
              </a:lnSpc>
              <a:spcBef>
                <a:spcPct val="0"/>
              </a:spcBef>
              <a:defRPr/>
            </a:pPr>
            <a:r>
              <a:rPr lang="en-US" altLang="zh-CN" dirty="0">
                <a:solidFill>
                  <a:schemeClr val="tx1">
                    <a:lumMod val="85000"/>
                    <a:lumOff val="15000"/>
                  </a:schemeClr>
                </a:solidFill>
                <a:latin typeface="+mj-lt"/>
                <a:ea typeface="微软雅黑" panose="020B0503020204020204" pitchFamily="34" charset="-122"/>
              </a:rPr>
              <a:t>6	C1=</a:t>
            </a:r>
            <a:r>
              <a:rPr lang="en-US" altLang="zh-CN" dirty="0" err="1">
                <a:solidFill>
                  <a:schemeClr val="tx1">
                    <a:lumMod val="85000"/>
                    <a:lumOff val="15000"/>
                  </a:schemeClr>
                </a:solidFill>
                <a:latin typeface="+mj-lt"/>
                <a:ea typeface="微软雅黑" panose="020B0503020204020204" pitchFamily="34" charset="-122"/>
              </a:rPr>
              <a:t>CalCircleArea</a:t>
            </a:r>
            <a:r>
              <a:rPr lang="en-US" altLang="zh-CN" dirty="0">
                <a:solidFill>
                  <a:schemeClr val="tx1">
                    <a:lumMod val="85000"/>
                    <a:lumOff val="15000"/>
                  </a:schemeClr>
                </a:solidFill>
                <a:latin typeface="+mj-lt"/>
                <a:ea typeface="微软雅黑" panose="020B0503020204020204" pitchFamily="34" charset="-122"/>
              </a:rPr>
              <a:t>(r1) #</a:t>
            </a:r>
            <a:r>
              <a:rPr lang="zh-CN" altLang="en-US" dirty="0">
                <a:solidFill>
                  <a:schemeClr val="tx1">
                    <a:lumMod val="85000"/>
                    <a:lumOff val="15000"/>
                  </a:schemeClr>
                </a:solidFill>
                <a:latin typeface="+mj-lt"/>
                <a:ea typeface="微软雅黑" panose="020B0503020204020204" pitchFamily="34" charset="-122"/>
              </a:rPr>
              <a:t>计算大圆的面积</a:t>
            </a:r>
          </a:p>
          <a:p>
            <a:pPr>
              <a:lnSpc>
                <a:spcPct val="150000"/>
              </a:lnSpc>
              <a:spcBef>
                <a:spcPct val="0"/>
              </a:spcBef>
              <a:defRPr/>
            </a:pPr>
            <a:r>
              <a:rPr lang="en-US" altLang="zh-CN" dirty="0">
                <a:solidFill>
                  <a:schemeClr val="tx1">
                    <a:lumMod val="85000"/>
                    <a:lumOff val="15000"/>
                  </a:schemeClr>
                </a:solidFill>
                <a:latin typeface="+mj-lt"/>
                <a:ea typeface="微软雅黑" panose="020B0503020204020204" pitchFamily="34" charset="-122"/>
              </a:rPr>
              <a:t>7	C2=</a:t>
            </a:r>
            <a:r>
              <a:rPr lang="en-US" altLang="zh-CN" dirty="0" err="1">
                <a:solidFill>
                  <a:schemeClr val="tx1">
                    <a:lumMod val="85000"/>
                    <a:lumOff val="15000"/>
                  </a:schemeClr>
                </a:solidFill>
                <a:latin typeface="+mj-lt"/>
                <a:ea typeface="微软雅黑" panose="020B0503020204020204" pitchFamily="34" charset="-122"/>
              </a:rPr>
              <a:t>CalCircleArea</a:t>
            </a:r>
            <a:r>
              <a:rPr lang="en-US" altLang="zh-CN" dirty="0">
                <a:solidFill>
                  <a:schemeClr val="tx1">
                    <a:lumMod val="85000"/>
                    <a:lumOff val="15000"/>
                  </a:schemeClr>
                </a:solidFill>
                <a:latin typeface="+mj-lt"/>
                <a:ea typeface="微软雅黑" panose="020B0503020204020204" pitchFamily="34" charset="-122"/>
              </a:rPr>
              <a:t>(r2) #</a:t>
            </a:r>
            <a:r>
              <a:rPr lang="zh-CN" altLang="en-US" dirty="0">
                <a:solidFill>
                  <a:schemeClr val="tx1">
                    <a:lumMod val="85000"/>
                    <a:lumOff val="15000"/>
                  </a:schemeClr>
                </a:solidFill>
                <a:latin typeface="+mj-lt"/>
                <a:ea typeface="微软雅黑" panose="020B0503020204020204" pitchFamily="34" charset="-122"/>
              </a:rPr>
              <a:t>计算小圆的面积</a:t>
            </a:r>
          </a:p>
          <a:p>
            <a:pPr>
              <a:lnSpc>
                <a:spcPct val="150000"/>
              </a:lnSpc>
              <a:spcBef>
                <a:spcPct val="0"/>
              </a:spcBef>
              <a:defRPr/>
            </a:pPr>
            <a:r>
              <a:rPr lang="en-US" altLang="zh-CN" dirty="0">
                <a:solidFill>
                  <a:schemeClr val="tx1">
                    <a:lumMod val="85000"/>
                    <a:lumOff val="15000"/>
                  </a:schemeClr>
                </a:solidFill>
                <a:latin typeface="+mj-lt"/>
                <a:ea typeface="微软雅黑" panose="020B0503020204020204" pitchFamily="34" charset="-122"/>
              </a:rPr>
              <a:t>8	S1=</a:t>
            </a:r>
            <a:r>
              <a:rPr lang="en-US" altLang="zh-CN" dirty="0" err="1">
                <a:solidFill>
                  <a:schemeClr val="tx1">
                    <a:lumMod val="85000"/>
                    <a:lumOff val="15000"/>
                  </a:schemeClr>
                </a:solidFill>
                <a:latin typeface="+mj-lt"/>
                <a:ea typeface="微软雅黑" panose="020B0503020204020204" pitchFamily="34" charset="-122"/>
              </a:rPr>
              <a:t>CalRectArea</a:t>
            </a:r>
            <a:r>
              <a:rPr lang="en-US" altLang="zh-CN" dirty="0">
                <a:solidFill>
                  <a:schemeClr val="tx1">
                    <a:lumMod val="85000"/>
                    <a:lumOff val="15000"/>
                  </a:schemeClr>
                </a:solidFill>
                <a:latin typeface="+mj-lt"/>
                <a:ea typeface="微软雅黑" panose="020B0503020204020204" pitchFamily="34" charset="-122"/>
              </a:rPr>
              <a:t>(d11,d12) #</a:t>
            </a:r>
            <a:r>
              <a:rPr lang="zh-CN" altLang="en-US" dirty="0">
                <a:solidFill>
                  <a:schemeClr val="tx1">
                    <a:lumMod val="85000"/>
                    <a:lumOff val="15000"/>
                  </a:schemeClr>
                </a:solidFill>
                <a:latin typeface="+mj-lt"/>
                <a:ea typeface="微软雅黑" panose="020B0503020204020204" pitchFamily="34" charset="-122"/>
              </a:rPr>
              <a:t>计算第一个长方形面积</a:t>
            </a:r>
          </a:p>
          <a:p>
            <a:pPr>
              <a:lnSpc>
                <a:spcPct val="150000"/>
              </a:lnSpc>
              <a:spcBef>
                <a:spcPct val="0"/>
              </a:spcBef>
              <a:defRPr/>
            </a:pPr>
            <a:r>
              <a:rPr lang="en-US" altLang="zh-CN" dirty="0">
                <a:solidFill>
                  <a:schemeClr val="tx1">
                    <a:lumMod val="85000"/>
                    <a:lumOff val="15000"/>
                  </a:schemeClr>
                </a:solidFill>
                <a:latin typeface="+mj-lt"/>
                <a:ea typeface="微软雅黑" panose="020B0503020204020204" pitchFamily="34" charset="-122"/>
              </a:rPr>
              <a:t>9	S2=</a:t>
            </a:r>
            <a:r>
              <a:rPr lang="en-US" altLang="zh-CN" dirty="0" err="1">
                <a:solidFill>
                  <a:schemeClr val="tx1">
                    <a:lumMod val="85000"/>
                    <a:lumOff val="15000"/>
                  </a:schemeClr>
                </a:solidFill>
                <a:latin typeface="+mj-lt"/>
                <a:ea typeface="微软雅黑" panose="020B0503020204020204" pitchFamily="34" charset="-122"/>
              </a:rPr>
              <a:t>CalRectArea</a:t>
            </a:r>
            <a:r>
              <a:rPr lang="en-US" altLang="zh-CN" dirty="0">
                <a:solidFill>
                  <a:schemeClr val="tx1">
                    <a:lumMod val="85000"/>
                    <a:lumOff val="15000"/>
                  </a:schemeClr>
                </a:solidFill>
                <a:latin typeface="+mj-lt"/>
                <a:ea typeface="微软雅黑" panose="020B0503020204020204" pitchFamily="34" charset="-122"/>
              </a:rPr>
              <a:t>(d21,d22) #</a:t>
            </a:r>
            <a:r>
              <a:rPr lang="zh-CN" altLang="en-US" dirty="0">
                <a:solidFill>
                  <a:schemeClr val="tx1">
                    <a:lumMod val="85000"/>
                    <a:lumOff val="15000"/>
                  </a:schemeClr>
                </a:solidFill>
                <a:latin typeface="+mj-lt"/>
                <a:ea typeface="微软雅黑" panose="020B0503020204020204" pitchFamily="34" charset="-122"/>
              </a:rPr>
              <a:t>计算第二个长方形面积</a:t>
            </a:r>
          </a:p>
          <a:p>
            <a:pPr>
              <a:lnSpc>
                <a:spcPct val="150000"/>
              </a:lnSpc>
              <a:spcBef>
                <a:spcPct val="0"/>
              </a:spcBef>
              <a:defRPr/>
            </a:pPr>
            <a:r>
              <a:rPr lang="en-US" altLang="zh-CN" dirty="0">
                <a:solidFill>
                  <a:schemeClr val="tx1">
                    <a:lumMod val="85000"/>
                    <a:lumOff val="15000"/>
                  </a:schemeClr>
                </a:solidFill>
                <a:latin typeface="+mj-lt"/>
                <a:ea typeface="微软雅黑" panose="020B0503020204020204" pitchFamily="34" charset="-122"/>
              </a:rPr>
              <a:t>10	A=C1-C2-S1-S2 #</a:t>
            </a:r>
            <a:r>
              <a:rPr lang="zh-CN" altLang="en-US" dirty="0">
                <a:solidFill>
                  <a:schemeClr val="tx1">
                    <a:lumMod val="85000"/>
                    <a:lumOff val="15000"/>
                  </a:schemeClr>
                </a:solidFill>
                <a:latin typeface="+mj-lt"/>
                <a:ea typeface="微软雅黑" panose="020B0503020204020204" pitchFamily="34" charset="-122"/>
              </a:rPr>
              <a:t>大圆面积依次减去小圆和两个长方形面积，即得到零件面积</a:t>
            </a:r>
          </a:p>
          <a:p>
            <a:pPr>
              <a:lnSpc>
                <a:spcPct val="150000"/>
              </a:lnSpc>
              <a:spcBef>
                <a:spcPct val="0"/>
              </a:spcBef>
              <a:defRPr/>
            </a:pPr>
            <a:r>
              <a:rPr lang="en-US" altLang="zh-CN" dirty="0">
                <a:solidFill>
                  <a:schemeClr val="tx1">
                    <a:lumMod val="85000"/>
                    <a:lumOff val="15000"/>
                  </a:schemeClr>
                </a:solidFill>
                <a:latin typeface="+mj-lt"/>
                <a:ea typeface="微软雅黑" panose="020B0503020204020204" pitchFamily="34" charset="-122"/>
              </a:rPr>
              <a:t>11	print('</a:t>
            </a:r>
            <a:r>
              <a:rPr lang="zh-CN" altLang="en-US" dirty="0">
                <a:solidFill>
                  <a:schemeClr val="tx1">
                    <a:lumMod val="85000"/>
                    <a:lumOff val="15000"/>
                  </a:schemeClr>
                </a:solidFill>
                <a:latin typeface="+mj-lt"/>
                <a:ea typeface="微软雅黑" panose="020B0503020204020204" pitchFamily="34" charset="-122"/>
              </a:rPr>
              <a:t>零件面积为：</a:t>
            </a:r>
            <a:r>
              <a:rPr lang="en-US" altLang="zh-CN" dirty="0">
                <a:solidFill>
                  <a:schemeClr val="tx1">
                    <a:lumMod val="85000"/>
                    <a:lumOff val="15000"/>
                  </a:schemeClr>
                </a:solidFill>
                <a:latin typeface="+mj-lt"/>
                <a:ea typeface="微软雅黑" panose="020B0503020204020204" pitchFamily="34" charset="-122"/>
              </a:rPr>
              <a:t>%.2f'%A) #</a:t>
            </a:r>
            <a:r>
              <a:rPr lang="zh-CN" altLang="en-US" dirty="0">
                <a:solidFill>
                  <a:schemeClr val="tx1">
                    <a:lumMod val="85000"/>
                    <a:lumOff val="15000"/>
                  </a:schemeClr>
                </a:solidFill>
                <a:latin typeface="+mj-lt"/>
                <a:ea typeface="微软雅黑" panose="020B0503020204020204" pitchFamily="34" charset="-122"/>
              </a:rPr>
              <a:t>将零件面积输出</a:t>
            </a:r>
          </a:p>
        </p:txBody>
      </p:sp>
      <p:cxnSp>
        <p:nvCxnSpPr>
          <p:cNvPr id="7" name="直接连接符 6">
            <a:extLst>
              <a:ext uri="{FF2B5EF4-FFF2-40B4-BE49-F238E27FC236}">
                <a16:creationId xmlns:a16="http://schemas.microsoft.com/office/drawing/2014/main" id="{443B0D20-9751-49EC-B971-08F7680448BF}"/>
              </a:ext>
            </a:extLst>
          </p:cNvPr>
          <p:cNvCxnSpPr>
            <a:cxnSpLocks/>
          </p:cNvCxnSpPr>
          <p:nvPr/>
        </p:nvCxnSpPr>
        <p:spPr>
          <a:xfrm>
            <a:off x="1781207" y="1595017"/>
            <a:ext cx="3625801"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126E4E73-1493-46DF-9519-EF5EDAF4A6D7}"/>
              </a:ext>
            </a:extLst>
          </p:cNvPr>
          <p:cNvGrpSpPr/>
          <p:nvPr/>
        </p:nvGrpSpPr>
        <p:grpSpPr>
          <a:xfrm>
            <a:off x="836354" y="1156380"/>
            <a:ext cx="877274" cy="877274"/>
            <a:chOff x="7024688" y="1536700"/>
            <a:chExt cx="982663" cy="982663"/>
          </a:xfrm>
        </p:grpSpPr>
        <p:sp>
          <p:nvSpPr>
            <p:cNvPr id="9" name="Oval 4011">
              <a:extLst>
                <a:ext uri="{FF2B5EF4-FFF2-40B4-BE49-F238E27FC236}">
                  <a16:creationId xmlns:a16="http://schemas.microsoft.com/office/drawing/2014/main" id="{B5BB3A9D-FC48-4B5A-A0B7-B5CE940356CC}"/>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0" name="Rectangle 4012">
              <a:extLst>
                <a:ext uri="{FF2B5EF4-FFF2-40B4-BE49-F238E27FC236}">
                  <a16:creationId xmlns:a16="http://schemas.microsoft.com/office/drawing/2014/main" id="{C06F53CA-A92A-45A9-83D9-B40737C0D2A0}"/>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4013">
              <a:extLst>
                <a:ext uri="{FF2B5EF4-FFF2-40B4-BE49-F238E27FC236}">
                  <a16:creationId xmlns:a16="http://schemas.microsoft.com/office/drawing/2014/main" id="{30ECD014-A664-4C7A-BB5E-D5A6C3F7B4DD}"/>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4">
              <a:extLst>
                <a:ext uri="{FF2B5EF4-FFF2-40B4-BE49-F238E27FC236}">
                  <a16:creationId xmlns:a16="http://schemas.microsoft.com/office/drawing/2014/main" id="{65E2B85F-7DC9-4D22-80EC-B0225FADC5FE}"/>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4015">
              <a:extLst>
                <a:ext uri="{FF2B5EF4-FFF2-40B4-BE49-F238E27FC236}">
                  <a16:creationId xmlns:a16="http://schemas.microsoft.com/office/drawing/2014/main" id="{C50EA991-EEB6-4A3B-8757-BB7ED8EF7174}"/>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6">
              <a:extLst>
                <a:ext uri="{FF2B5EF4-FFF2-40B4-BE49-F238E27FC236}">
                  <a16:creationId xmlns:a16="http://schemas.microsoft.com/office/drawing/2014/main" id="{842329C7-8A17-4D2F-916B-9E39DEA2C3B9}"/>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7">
              <a:extLst>
                <a:ext uri="{FF2B5EF4-FFF2-40B4-BE49-F238E27FC236}">
                  <a16:creationId xmlns:a16="http://schemas.microsoft.com/office/drawing/2014/main" id="{FA41F2D7-5D4B-4EB8-AFC6-0032129ECFAA}"/>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8">
              <a:extLst>
                <a:ext uri="{FF2B5EF4-FFF2-40B4-BE49-F238E27FC236}">
                  <a16:creationId xmlns:a16="http://schemas.microsoft.com/office/drawing/2014/main" id="{7669F3B0-A5C1-439D-B132-88568BE5312C}"/>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19">
              <a:extLst>
                <a:ext uri="{FF2B5EF4-FFF2-40B4-BE49-F238E27FC236}">
                  <a16:creationId xmlns:a16="http://schemas.microsoft.com/office/drawing/2014/main" id="{30E8BCF6-84A9-4DDA-B63D-767D79AB1053}"/>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0">
              <a:extLst>
                <a:ext uri="{FF2B5EF4-FFF2-40B4-BE49-F238E27FC236}">
                  <a16:creationId xmlns:a16="http://schemas.microsoft.com/office/drawing/2014/main" id="{98E8D88B-91BA-492F-AFF5-07D5F712186E}"/>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1">
              <a:extLst>
                <a:ext uri="{FF2B5EF4-FFF2-40B4-BE49-F238E27FC236}">
                  <a16:creationId xmlns:a16="http://schemas.microsoft.com/office/drawing/2014/main" id="{6E2E1524-ED89-4E16-A344-D2109736E2E1}"/>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2">
              <a:extLst>
                <a:ext uri="{FF2B5EF4-FFF2-40B4-BE49-F238E27FC236}">
                  <a16:creationId xmlns:a16="http://schemas.microsoft.com/office/drawing/2014/main" id="{DCDF43F9-62DE-430B-951D-1186AE1DEB56}"/>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3">
              <a:extLst>
                <a:ext uri="{FF2B5EF4-FFF2-40B4-BE49-F238E27FC236}">
                  <a16:creationId xmlns:a16="http://schemas.microsoft.com/office/drawing/2014/main" id="{ED2379A8-9571-4FE5-A542-1BD76168CBB6}"/>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4">
              <a:extLst>
                <a:ext uri="{FF2B5EF4-FFF2-40B4-BE49-F238E27FC236}">
                  <a16:creationId xmlns:a16="http://schemas.microsoft.com/office/drawing/2014/main" id="{CA4C2A03-932A-450C-B21E-EFD61DACBF54}"/>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6">
              <a:extLst>
                <a:ext uri="{FF2B5EF4-FFF2-40B4-BE49-F238E27FC236}">
                  <a16:creationId xmlns:a16="http://schemas.microsoft.com/office/drawing/2014/main" id="{E8B8EE7B-0BE0-4FCD-829C-52EF60223B6B}"/>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7">
              <a:extLst>
                <a:ext uri="{FF2B5EF4-FFF2-40B4-BE49-F238E27FC236}">
                  <a16:creationId xmlns:a16="http://schemas.microsoft.com/office/drawing/2014/main" id="{49B91784-9670-4986-8BA7-CD7A6A524945}"/>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4028">
              <a:extLst>
                <a:ext uri="{FF2B5EF4-FFF2-40B4-BE49-F238E27FC236}">
                  <a16:creationId xmlns:a16="http://schemas.microsoft.com/office/drawing/2014/main" id="{BD1C032D-76C1-4CF0-85F3-78D34066278F}"/>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4029">
              <a:extLst>
                <a:ext uri="{FF2B5EF4-FFF2-40B4-BE49-F238E27FC236}">
                  <a16:creationId xmlns:a16="http://schemas.microsoft.com/office/drawing/2014/main" id="{EA09B4F8-A155-403E-B039-70B8B83AC724}"/>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4030">
              <a:extLst>
                <a:ext uri="{FF2B5EF4-FFF2-40B4-BE49-F238E27FC236}">
                  <a16:creationId xmlns:a16="http://schemas.microsoft.com/office/drawing/2014/main" id="{EBB170F9-5F86-4EE2-B9FF-51FFE439DB4A}"/>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4031">
              <a:extLst>
                <a:ext uri="{FF2B5EF4-FFF2-40B4-BE49-F238E27FC236}">
                  <a16:creationId xmlns:a16="http://schemas.microsoft.com/office/drawing/2014/main" id="{524F7D1B-CC0B-4DC7-B0B9-0206A01C7CC9}"/>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Oval 4032">
              <a:extLst>
                <a:ext uri="{FF2B5EF4-FFF2-40B4-BE49-F238E27FC236}">
                  <a16:creationId xmlns:a16="http://schemas.microsoft.com/office/drawing/2014/main" id="{4CF27099-0EFD-47F1-AD9D-DAFDB48872D6}"/>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4033">
              <a:extLst>
                <a:ext uri="{FF2B5EF4-FFF2-40B4-BE49-F238E27FC236}">
                  <a16:creationId xmlns:a16="http://schemas.microsoft.com/office/drawing/2014/main" id="{2223962E-395C-4952-AFE9-94DCCF07B81C}"/>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Oval 4034">
              <a:extLst>
                <a:ext uri="{FF2B5EF4-FFF2-40B4-BE49-F238E27FC236}">
                  <a16:creationId xmlns:a16="http://schemas.microsoft.com/office/drawing/2014/main" id="{4CF490C8-6BF9-460E-83F1-91CEEEAA49B4}"/>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5">
              <a:extLst>
                <a:ext uri="{FF2B5EF4-FFF2-40B4-BE49-F238E27FC236}">
                  <a16:creationId xmlns:a16="http://schemas.microsoft.com/office/drawing/2014/main" id="{B5ABD65A-54A3-4BC3-9C49-B304CBF14EEE}"/>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6">
              <a:extLst>
                <a:ext uri="{FF2B5EF4-FFF2-40B4-BE49-F238E27FC236}">
                  <a16:creationId xmlns:a16="http://schemas.microsoft.com/office/drawing/2014/main" id="{9294B06F-4758-4D61-BBBB-464902C42179}"/>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7">
              <a:extLst>
                <a:ext uri="{FF2B5EF4-FFF2-40B4-BE49-F238E27FC236}">
                  <a16:creationId xmlns:a16="http://schemas.microsoft.com/office/drawing/2014/main" id="{D917B9F0-F12F-4FE3-A9A0-2BDBB53A30C9}"/>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8">
              <a:extLst>
                <a:ext uri="{FF2B5EF4-FFF2-40B4-BE49-F238E27FC236}">
                  <a16:creationId xmlns:a16="http://schemas.microsoft.com/office/drawing/2014/main" id="{CF717409-D30B-4454-B864-59F8CFD848F1}"/>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39">
              <a:extLst>
                <a:ext uri="{FF2B5EF4-FFF2-40B4-BE49-F238E27FC236}">
                  <a16:creationId xmlns:a16="http://schemas.microsoft.com/office/drawing/2014/main" id="{82105468-A1F4-41CB-B529-A80365225756}"/>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0">
              <a:extLst>
                <a:ext uri="{FF2B5EF4-FFF2-40B4-BE49-F238E27FC236}">
                  <a16:creationId xmlns:a16="http://schemas.microsoft.com/office/drawing/2014/main" id="{A9CF221E-EB51-40F5-8B3B-346CB5FE7926}"/>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1">
              <a:extLst>
                <a:ext uri="{FF2B5EF4-FFF2-40B4-BE49-F238E27FC236}">
                  <a16:creationId xmlns:a16="http://schemas.microsoft.com/office/drawing/2014/main" id="{2161EE28-5D2B-4AFF-9FB5-D2476E15A661}"/>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4042">
              <a:extLst>
                <a:ext uri="{FF2B5EF4-FFF2-40B4-BE49-F238E27FC236}">
                  <a16:creationId xmlns:a16="http://schemas.microsoft.com/office/drawing/2014/main" id="{953D0C59-CB04-4BA2-BB09-B5B94AE6D1E9}"/>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0" name="KSO_Shape">
            <a:extLst>
              <a:ext uri="{FF2B5EF4-FFF2-40B4-BE49-F238E27FC236}">
                <a16:creationId xmlns:a16="http://schemas.microsoft.com/office/drawing/2014/main" id="{26A9555E-8774-4E0A-A9C0-F312EC0B11AD}"/>
              </a:ext>
            </a:extLst>
          </p:cNvPr>
          <p:cNvSpPr/>
          <p:nvPr/>
        </p:nvSpPr>
        <p:spPr>
          <a:xfrm>
            <a:off x="1695912" y="1696577"/>
            <a:ext cx="9493471" cy="4805818"/>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pic>
        <p:nvPicPr>
          <p:cNvPr id="42" name="图片 41">
            <a:extLst>
              <a:ext uri="{FF2B5EF4-FFF2-40B4-BE49-F238E27FC236}">
                <a16:creationId xmlns:a16="http://schemas.microsoft.com/office/drawing/2014/main" id="{365D6251-6FA0-4DC6-A731-FF261092EBE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9131609" y="1832124"/>
            <a:ext cx="1969351" cy="1925676"/>
          </a:xfrm>
          <a:prstGeom prst="rect">
            <a:avLst/>
          </a:prstGeom>
        </p:spPr>
      </p:pic>
    </p:spTree>
    <p:extLst>
      <p:ext uri="{BB962C8B-B14F-4D97-AF65-F5344CB8AC3E}">
        <p14:creationId xmlns:p14="http://schemas.microsoft.com/office/powerpoint/2010/main" val="275825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p:tgtEl>
                                          <p:spTgt spid="5"/>
                                        </p:tgtEl>
                                        <p:attrNameLst>
                                          <p:attrName>ppt_y</p:attrName>
                                        </p:attrNameLst>
                                      </p:cBhvr>
                                      <p:tavLst>
                                        <p:tav tm="0">
                                          <p:val>
                                            <p:strVal val="#ppt_y+#ppt_h*1.125000"/>
                                          </p:val>
                                        </p:tav>
                                        <p:tav tm="100000">
                                          <p:val>
                                            <p:strVal val="#ppt_y"/>
                                          </p:val>
                                        </p:tav>
                                      </p:tavLst>
                                    </p:anim>
                                    <p:animEffect transition="in" filter="wipe(up)">
                                      <p:cBhvr>
                                        <p:cTn id="26" dur="500"/>
                                        <p:tgtEl>
                                          <p:spTgt spid="5"/>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p:tgtEl>
                                          <p:spTgt spid="6"/>
                                        </p:tgtEl>
                                        <p:attrNameLst>
                                          <p:attrName>ppt_y</p:attrName>
                                        </p:attrNameLst>
                                      </p:cBhvr>
                                      <p:tavLst>
                                        <p:tav tm="0">
                                          <p:val>
                                            <p:strVal val="#ppt_y-#ppt_h*1.125000"/>
                                          </p:val>
                                        </p:tav>
                                        <p:tav tm="100000">
                                          <p:val>
                                            <p:strVal val="#ppt_y"/>
                                          </p:val>
                                        </p:tav>
                                      </p:tavLst>
                                    </p:anim>
                                    <p:animEffect transition="in" filter="wipe(down)">
                                      <p:cBhvr>
                                        <p:cTn id="30" dur="500"/>
                                        <p:tgtEl>
                                          <p:spTgt spid="6"/>
                                        </p:tgtEl>
                                      </p:cBhvr>
                                    </p:animEffect>
                                  </p:childTnLst>
                                </p:cTn>
                              </p:par>
                              <p:par>
                                <p:cTn id="31" presetID="53" presetClass="entr" presetSubtype="16"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p:cTn id="33" dur="500" fill="hold"/>
                                        <p:tgtEl>
                                          <p:spTgt spid="42"/>
                                        </p:tgtEl>
                                        <p:attrNameLst>
                                          <p:attrName>ppt_w</p:attrName>
                                        </p:attrNameLst>
                                      </p:cBhvr>
                                      <p:tavLst>
                                        <p:tav tm="0">
                                          <p:val>
                                            <p:fltVal val="0"/>
                                          </p:val>
                                        </p:tav>
                                        <p:tav tm="100000">
                                          <p:val>
                                            <p:strVal val="#ppt_w"/>
                                          </p:val>
                                        </p:tav>
                                      </p:tavLst>
                                    </p:anim>
                                    <p:anim calcmode="lin" valueType="num">
                                      <p:cBhvr>
                                        <p:cTn id="34" dur="500" fill="hold"/>
                                        <p:tgtEl>
                                          <p:spTgt spid="42"/>
                                        </p:tgtEl>
                                        <p:attrNameLst>
                                          <p:attrName>ppt_h</p:attrName>
                                        </p:attrNameLst>
                                      </p:cBhvr>
                                      <p:tavLst>
                                        <p:tav tm="0">
                                          <p:val>
                                            <p:fltVal val="0"/>
                                          </p:val>
                                        </p:tav>
                                        <p:tav tm="100000">
                                          <p:val>
                                            <p:strVal val="#ppt_h"/>
                                          </p:val>
                                        </p:tav>
                                      </p:tavLst>
                                    </p:anim>
                                    <p:animEffect transition="in" filter="fade">
                                      <p:cBhvr>
                                        <p:cTn id="3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4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8" y="477138"/>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示例</a:t>
            </a:r>
          </a:p>
        </p:txBody>
      </p:sp>
      <p:sp>
        <p:nvSpPr>
          <p:cNvPr id="5" name="矩形 4">
            <a:extLst>
              <a:ext uri="{FF2B5EF4-FFF2-40B4-BE49-F238E27FC236}">
                <a16:creationId xmlns:a16="http://schemas.microsoft.com/office/drawing/2014/main" id="{8D206578-0233-45DB-90BB-926D5979E1F2}"/>
              </a:ext>
            </a:extLst>
          </p:cNvPr>
          <p:cNvSpPr/>
          <p:nvPr/>
        </p:nvSpPr>
        <p:spPr>
          <a:xfrm>
            <a:off x="1795827" y="1114329"/>
            <a:ext cx="3611181"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例：</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语句使用示例</a:t>
            </a:r>
          </a:p>
        </p:txBody>
      </p:sp>
      <p:cxnSp>
        <p:nvCxnSpPr>
          <p:cNvPr id="7" name="直接连接符 6">
            <a:extLst>
              <a:ext uri="{FF2B5EF4-FFF2-40B4-BE49-F238E27FC236}">
                <a16:creationId xmlns:a16="http://schemas.microsoft.com/office/drawing/2014/main" id="{443B0D20-9751-49EC-B971-08F7680448BF}"/>
              </a:ext>
            </a:extLst>
          </p:cNvPr>
          <p:cNvCxnSpPr>
            <a:cxnSpLocks/>
          </p:cNvCxnSpPr>
          <p:nvPr/>
        </p:nvCxnSpPr>
        <p:spPr>
          <a:xfrm>
            <a:off x="1781207" y="1595017"/>
            <a:ext cx="3625801"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126E4E73-1493-46DF-9519-EF5EDAF4A6D7}"/>
              </a:ext>
            </a:extLst>
          </p:cNvPr>
          <p:cNvGrpSpPr/>
          <p:nvPr/>
        </p:nvGrpSpPr>
        <p:grpSpPr>
          <a:xfrm>
            <a:off x="836354" y="1156380"/>
            <a:ext cx="877274" cy="877274"/>
            <a:chOff x="7024688" y="1536700"/>
            <a:chExt cx="982663" cy="982663"/>
          </a:xfrm>
        </p:grpSpPr>
        <p:sp>
          <p:nvSpPr>
            <p:cNvPr id="9" name="Oval 4011">
              <a:extLst>
                <a:ext uri="{FF2B5EF4-FFF2-40B4-BE49-F238E27FC236}">
                  <a16:creationId xmlns:a16="http://schemas.microsoft.com/office/drawing/2014/main" id="{B5BB3A9D-FC48-4B5A-A0B7-B5CE940356CC}"/>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0" name="Rectangle 4012">
              <a:extLst>
                <a:ext uri="{FF2B5EF4-FFF2-40B4-BE49-F238E27FC236}">
                  <a16:creationId xmlns:a16="http://schemas.microsoft.com/office/drawing/2014/main" id="{C06F53CA-A92A-45A9-83D9-B40737C0D2A0}"/>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4013">
              <a:extLst>
                <a:ext uri="{FF2B5EF4-FFF2-40B4-BE49-F238E27FC236}">
                  <a16:creationId xmlns:a16="http://schemas.microsoft.com/office/drawing/2014/main" id="{30ECD014-A664-4C7A-BB5E-D5A6C3F7B4DD}"/>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4">
              <a:extLst>
                <a:ext uri="{FF2B5EF4-FFF2-40B4-BE49-F238E27FC236}">
                  <a16:creationId xmlns:a16="http://schemas.microsoft.com/office/drawing/2014/main" id="{65E2B85F-7DC9-4D22-80EC-B0225FADC5FE}"/>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4015">
              <a:extLst>
                <a:ext uri="{FF2B5EF4-FFF2-40B4-BE49-F238E27FC236}">
                  <a16:creationId xmlns:a16="http://schemas.microsoft.com/office/drawing/2014/main" id="{C50EA991-EEB6-4A3B-8757-BB7ED8EF7174}"/>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6">
              <a:extLst>
                <a:ext uri="{FF2B5EF4-FFF2-40B4-BE49-F238E27FC236}">
                  <a16:creationId xmlns:a16="http://schemas.microsoft.com/office/drawing/2014/main" id="{842329C7-8A17-4D2F-916B-9E39DEA2C3B9}"/>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7">
              <a:extLst>
                <a:ext uri="{FF2B5EF4-FFF2-40B4-BE49-F238E27FC236}">
                  <a16:creationId xmlns:a16="http://schemas.microsoft.com/office/drawing/2014/main" id="{FA41F2D7-5D4B-4EB8-AFC6-0032129ECFAA}"/>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8">
              <a:extLst>
                <a:ext uri="{FF2B5EF4-FFF2-40B4-BE49-F238E27FC236}">
                  <a16:creationId xmlns:a16="http://schemas.microsoft.com/office/drawing/2014/main" id="{7669F3B0-A5C1-439D-B132-88568BE5312C}"/>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19">
              <a:extLst>
                <a:ext uri="{FF2B5EF4-FFF2-40B4-BE49-F238E27FC236}">
                  <a16:creationId xmlns:a16="http://schemas.microsoft.com/office/drawing/2014/main" id="{30E8BCF6-84A9-4DDA-B63D-767D79AB1053}"/>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0">
              <a:extLst>
                <a:ext uri="{FF2B5EF4-FFF2-40B4-BE49-F238E27FC236}">
                  <a16:creationId xmlns:a16="http://schemas.microsoft.com/office/drawing/2014/main" id="{98E8D88B-91BA-492F-AFF5-07D5F712186E}"/>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1">
              <a:extLst>
                <a:ext uri="{FF2B5EF4-FFF2-40B4-BE49-F238E27FC236}">
                  <a16:creationId xmlns:a16="http://schemas.microsoft.com/office/drawing/2014/main" id="{6E2E1524-ED89-4E16-A344-D2109736E2E1}"/>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2">
              <a:extLst>
                <a:ext uri="{FF2B5EF4-FFF2-40B4-BE49-F238E27FC236}">
                  <a16:creationId xmlns:a16="http://schemas.microsoft.com/office/drawing/2014/main" id="{DCDF43F9-62DE-430B-951D-1186AE1DEB56}"/>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3">
              <a:extLst>
                <a:ext uri="{FF2B5EF4-FFF2-40B4-BE49-F238E27FC236}">
                  <a16:creationId xmlns:a16="http://schemas.microsoft.com/office/drawing/2014/main" id="{ED2379A8-9571-4FE5-A542-1BD76168CBB6}"/>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4">
              <a:extLst>
                <a:ext uri="{FF2B5EF4-FFF2-40B4-BE49-F238E27FC236}">
                  <a16:creationId xmlns:a16="http://schemas.microsoft.com/office/drawing/2014/main" id="{CA4C2A03-932A-450C-B21E-EFD61DACBF54}"/>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6">
              <a:extLst>
                <a:ext uri="{FF2B5EF4-FFF2-40B4-BE49-F238E27FC236}">
                  <a16:creationId xmlns:a16="http://schemas.microsoft.com/office/drawing/2014/main" id="{E8B8EE7B-0BE0-4FCD-829C-52EF60223B6B}"/>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7">
              <a:extLst>
                <a:ext uri="{FF2B5EF4-FFF2-40B4-BE49-F238E27FC236}">
                  <a16:creationId xmlns:a16="http://schemas.microsoft.com/office/drawing/2014/main" id="{49B91784-9670-4986-8BA7-CD7A6A524945}"/>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4028">
              <a:extLst>
                <a:ext uri="{FF2B5EF4-FFF2-40B4-BE49-F238E27FC236}">
                  <a16:creationId xmlns:a16="http://schemas.microsoft.com/office/drawing/2014/main" id="{BD1C032D-76C1-4CF0-85F3-78D34066278F}"/>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4029">
              <a:extLst>
                <a:ext uri="{FF2B5EF4-FFF2-40B4-BE49-F238E27FC236}">
                  <a16:creationId xmlns:a16="http://schemas.microsoft.com/office/drawing/2014/main" id="{EA09B4F8-A155-403E-B039-70B8B83AC724}"/>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4030">
              <a:extLst>
                <a:ext uri="{FF2B5EF4-FFF2-40B4-BE49-F238E27FC236}">
                  <a16:creationId xmlns:a16="http://schemas.microsoft.com/office/drawing/2014/main" id="{EBB170F9-5F86-4EE2-B9FF-51FFE439DB4A}"/>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4031">
              <a:extLst>
                <a:ext uri="{FF2B5EF4-FFF2-40B4-BE49-F238E27FC236}">
                  <a16:creationId xmlns:a16="http://schemas.microsoft.com/office/drawing/2014/main" id="{524F7D1B-CC0B-4DC7-B0B9-0206A01C7CC9}"/>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Oval 4032">
              <a:extLst>
                <a:ext uri="{FF2B5EF4-FFF2-40B4-BE49-F238E27FC236}">
                  <a16:creationId xmlns:a16="http://schemas.microsoft.com/office/drawing/2014/main" id="{4CF27099-0EFD-47F1-AD9D-DAFDB48872D6}"/>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4033">
              <a:extLst>
                <a:ext uri="{FF2B5EF4-FFF2-40B4-BE49-F238E27FC236}">
                  <a16:creationId xmlns:a16="http://schemas.microsoft.com/office/drawing/2014/main" id="{2223962E-395C-4952-AFE9-94DCCF07B81C}"/>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Oval 4034">
              <a:extLst>
                <a:ext uri="{FF2B5EF4-FFF2-40B4-BE49-F238E27FC236}">
                  <a16:creationId xmlns:a16="http://schemas.microsoft.com/office/drawing/2014/main" id="{4CF490C8-6BF9-460E-83F1-91CEEEAA49B4}"/>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5">
              <a:extLst>
                <a:ext uri="{FF2B5EF4-FFF2-40B4-BE49-F238E27FC236}">
                  <a16:creationId xmlns:a16="http://schemas.microsoft.com/office/drawing/2014/main" id="{B5ABD65A-54A3-4BC3-9C49-B304CBF14EEE}"/>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6">
              <a:extLst>
                <a:ext uri="{FF2B5EF4-FFF2-40B4-BE49-F238E27FC236}">
                  <a16:creationId xmlns:a16="http://schemas.microsoft.com/office/drawing/2014/main" id="{9294B06F-4758-4D61-BBBB-464902C42179}"/>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7">
              <a:extLst>
                <a:ext uri="{FF2B5EF4-FFF2-40B4-BE49-F238E27FC236}">
                  <a16:creationId xmlns:a16="http://schemas.microsoft.com/office/drawing/2014/main" id="{D917B9F0-F12F-4FE3-A9A0-2BDBB53A30C9}"/>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8">
              <a:extLst>
                <a:ext uri="{FF2B5EF4-FFF2-40B4-BE49-F238E27FC236}">
                  <a16:creationId xmlns:a16="http://schemas.microsoft.com/office/drawing/2014/main" id="{CF717409-D30B-4454-B864-59F8CFD848F1}"/>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39">
              <a:extLst>
                <a:ext uri="{FF2B5EF4-FFF2-40B4-BE49-F238E27FC236}">
                  <a16:creationId xmlns:a16="http://schemas.microsoft.com/office/drawing/2014/main" id="{82105468-A1F4-41CB-B529-A80365225756}"/>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0">
              <a:extLst>
                <a:ext uri="{FF2B5EF4-FFF2-40B4-BE49-F238E27FC236}">
                  <a16:creationId xmlns:a16="http://schemas.microsoft.com/office/drawing/2014/main" id="{A9CF221E-EB51-40F5-8B3B-346CB5FE7926}"/>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1">
              <a:extLst>
                <a:ext uri="{FF2B5EF4-FFF2-40B4-BE49-F238E27FC236}">
                  <a16:creationId xmlns:a16="http://schemas.microsoft.com/office/drawing/2014/main" id="{2161EE28-5D2B-4AFF-9FB5-D2476E15A661}"/>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4042">
              <a:extLst>
                <a:ext uri="{FF2B5EF4-FFF2-40B4-BE49-F238E27FC236}">
                  <a16:creationId xmlns:a16="http://schemas.microsoft.com/office/drawing/2014/main" id="{953D0C59-CB04-4BA2-BB09-B5B94AE6D1E9}"/>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3" name="TextBox 107">
            <a:extLst>
              <a:ext uri="{FF2B5EF4-FFF2-40B4-BE49-F238E27FC236}">
                <a16:creationId xmlns:a16="http://schemas.microsoft.com/office/drawing/2014/main" id="{883B3B55-EB7C-40BD-AD31-0B054F020274}"/>
              </a:ext>
            </a:extLst>
          </p:cNvPr>
          <p:cNvSpPr txBox="1"/>
          <p:nvPr/>
        </p:nvSpPr>
        <p:spPr>
          <a:xfrm>
            <a:off x="1898581" y="2970821"/>
            <a:ext cx="9033550" cy="1653880"/>
          </a:xfrm>
          <a:prstGeom prst="rect">
            <a:avLst/>
          </a:prstGeom>
          <a:noFill/>
        </p:spPr>
        <p:txBody>
          <a:bodyPr wrap="square" lIns="56610" tIns="28304" rIns="56610" bIns="28304" rtlCol="0">
            <a:spAutoFit/>
          </a:bodyPr>
          <a:lstStyle/>
          <a:p>
            <a:pPr defTabSz="914126">
              <a:lnSpc>
                <a:spcPct val="150000"/>
              </a:lnSpc>
              <a:spcBef>
                <a:spcPct val="0"/>
              </a:spcBef>
              <a:defRPr/>
            </a:pPr>
            <a:r>
              <a:rPr lang="zh-CN" altLang="en-US" sz="2400" kern="0" dirty="0">
                <a:solidFill>
                  <a:schemeClr val="tx1">
                    <a:lumMod val="85000"/>
                    <a:lumOff val="15000"/>
                  </a:schemeClr>
                </a:solidFill>
                <a:ea typeface="微软雅黑" pitchFamily="34" charset="-122"/>
              </a:rPr>
              <a:t>提示：第</a:t>
            </a:r>
            <a:r>
              <a:rPr lang="en-US" altLang="zh-CN" sz="2400" kern="0" dirty="0">
                <a:solidFill>
                  <a:schemeClr val="tx1">
                    <a:lumMod val="85000"/>
                    <a:lumOff val="15000"/>
                  </a:schemeClr>
                </a:solidFill>
                <a:ea typeface="微软雅黑" pitchFamily="34" charset="-122"/>
              </a:rPr>
              <a:t>6-10</a:t>
            </a:r>
            <a:r>
              <a:rPr lang="zh-CN" altLang="en-US" sz="2400" kern="0" dirty="0">
                <a:solidFill>
                  <a:schemeClr val="tx1">
                    <a:lumMod val="85000"/>
                    <a:lumOff val="15000"/>
                  </a:schemeClr>
                </a:solidFill>
                <a:ea typeface="微软雅黑" pitchFamily="34" charset="-122"/>
              </a:rPr>
              <a:t>行代码也可以写为一行</a:t>
            </a:r>
          </a:p>
          <a:p>
            <a:pPr defTabSz="914126">
              <a:lnSpc>
                <a:spcPct val="150000"/>
              </a:lnSpc>
              <a:spcBef>
                <a:spcPct val="0"/>
              </a:spcBef>
              <a:defRPr/>
            </a:pPr>
            <a:r>
              <a:rPr lang="zh-CN" altLang="en-US" sz="2400" kern="0" dirty="0">
                <a:solidFill>
                  <a:schemeClr val="tx1">
                    <a:lumMod val="85000"/>
                    <a:lumOff val="15000"/>
                  </a:schemeClr>
                </a:solidFill>
                <a:ea typeface="微软雅黑" pitchFamily="34" charset="-122"/>
              </a:rPr>
              <a:t>        </a:t>
            </a:r>
            <a:r>
              <a:rPr lang="en-US" altLang="zh-CN" sz="2400" kern="0" dirty="0">
                <a:solidFill>
                  <a:schemeClr val="tx1">
                    <a:lumMod val="85000"/>
                    <a:lumOff val="15000"/>
                  </a:schemeClr>
                </a:solidFill>
                <a:ea typeface="微软雅黑" pitchFamily="34" charset="-122"/>
              </a:rPr>
              <a:t>A= </a:t>
            </a:r>
            <a:r>
              <a:rPr lang="en-US" altLang="zh-CN" sz="2400" kern="0" dirty="0" err="1">
                <a:solidFill>
                  <a:schemeClr val="tx1">
                    <a:lumMod val="85000"/>
                    <a:lumOff val="15000"/>
                  </a:schemeClr>
                </a:solidFill>
                <a:ea typeface="微软雅黑" pitchFamily="34" charset="-122"/>
              </a:rPr>
              <a:t>CalCircleArea</a:t>
            </a:r>
            <a:r>
              <a:rPr lang="en-US" altLang="zh-CN" sz="2400" kern="0" dirty="0">
                <a:solidFill>
                  <a:schemeClr val="tx1">
                    <a:lumMod val="85000"/>
                    <a:lumOff val="15000"/>
                  </a:schemeClr>
                </a:solidFill>
                <a:ea typeface="微软雅黑" pitchFamily="34" charset="-122"/>
              </a:rPr>
              <a:t>(r1)-</a:t>
            </a:r>
            <a:r>
              <a:rPr lang="en-US" altLang="zh-CN" sz="2400" kern="0" dirty="0" err="1">
                <a:solidFill>
                  <a:schemeClr val="tx1">
                    <a:lumMod val="85000"/>
                    <a:lumOff val="15000"/>
                  </a:schemeClr>
                </a:solidFill>
                <a:ea typeface="微软雅黑" pitchFamily="34" charset="-122"/>
              </a:rPr>
              <a:t>CalCircleArea</a:t>
            </a:r>
            <a:r>
              <a:rPr lang="en-US" altLang="zh-CN" sz="2400" kern="0" dirty="0">
                <a:solidFill>
                  <a:schemeClr val="tx1">
                    <a:lumMod val="85000"/>
                    <a:lumOff val="15000"/>
                  </a:schemeClr>
                </a:solidFill>
                <a:ea typeface="微软雅黑" pitchFamily="34" charset="-122"/>
              </a:rPr>
              <a:t>(r2)-</a:t>
            </a:r>
            <a:r>
              <a:rPr lang="en-US" altLang="zh-CN" sz="2400" kern="0" dirty="0" err="1">
                <a:solidFill>
                  <a:schemeClr val="tx1">
                    <a:lumMod val="85000"/>
                    <a:lumOff val="15000"/>
                  </a:schemeClr>
                </a:solidFill>
                <a:ea typeface="微软雅黑" pitchFamily="34" charset="-122"/>
              </a:rPr>
              <a:t>CalRectArea</a:t>
            </a:r>
            <a:r>
              <a:rPr lang="en-US" altLang="zh-CN" sz="2400" kern="0" dirty="0">
                <a:solidFill>
                  <a:schemeClr val="tx1">
                    <a:lumMod val="85000"/>
                    <a:lumOff val="15000"/>
                  </a:schemeClr>
                </a:solidFill>
                <a:ea typeface="微软雅黑" pitchFamily="34" charset="-122"/>
              </a:rPr>
              <a:t>(d11,d12)-</a:t>
            </a:r>
            <a:r>
              <a:rPr lang="en-US" altLang="zh-CN" sz="2400" kern="0" dirty="0" err="1">
                <a:solidFill>
                  <a:schemeClr val="tx1">
                    <a:lumMod val="85000"/>
                    <a:lumOff val="15000"/>
                  </a:schemeClr>
                </a:solidFill>
                <a:ea typeface="微软雅黑" pitchFamily="34" charset="-122"/>
              </a:rPr>
              <a:t>CalRectArea</a:t>
            </a:r>
            <a:r>
              <a:rPr lang="en-US" altLang="zh-CN" sz="2400" kern="0" dirty="0">
                <a:solidFill>
                  <a:schemeClr val="tx1">
                    <a:lumMod val="85000"/>
                    <a:lumOff val="15000"/>
                  </a:schemeClr>
                </a:solidFill>
                <a:ea typeface="微软雅黑" pitchFamily="34" charset="-122"/>
              </a:rPr>
              <a:t>(d21,d22)</a:t>
            </a:r>
          </a:p>
        </p:txBody>
      </p:sp>
      <p:sp>
        <p:nvSpPr>
          <p:cNvPr id="44" name="KSO_Shape">
            <a:extLst>
              <a:ext uri="{FF2B5EF4-FFF2-40B4-BE49-F238E27FC236}">
                <a16:creationId xmlns:a16="http://schemas.microsoft.com/office/drawing/2014/main" id="{E7ACD7D1-EAA5-4FAA-A9C2-91B6FE1358F6}"/>
              </a:ext>
            </a:extLst>
          </p:cNvPr>
          <p:cNvSpPr/>
          <p:nvPr/>
        </p:nvSpPr>
        <p:spPr>
          <a:xfrm>
            <a:off x="1688825" y="2900939"/>
            <a:ext cx="9500557" cy="1916839"/>
          </a:xfrm>
          <a:prstGeom prst="roundRect">
            <a:avLst>
              <a:gd name="adj" fmla="val 11034"/>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273512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p:tgtEl>
                                          <p:spTgt spid="5"/>
                                        </p:tgtEl>
                                        <p:attrNameLst>
                                          <p:attrName>ppt_y</p:attrName>
                                        </p:attrNameLst>
                                      </p:cBhvr>
                                      <p:tavLst>
                                        <p:tav tm="0">
                                          <p:val>
                                            <p:strVal val="#ppt_y+#ppt_h*1.125000"/>
                                          </p:val>
                                        </p:tav>
                                        <p:tav tm="100000">
                                          <p:val>
                                            <p:strVal val="#ppt_y"/>
                                          </p:val>
                                        </p:tav>
                                      </p:tavLst>
                                    </p:anim>
                                    <p:animEffect transition="in" filter="wipe(up)">
                                      <p:cBhvr>
                                        <p:cTn id="23" dur="500"/>
                                        <p:tgtEl>
                                          <p:spTgt spid="5"/>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43"/>
                                        </p:tgtEl>
                                        <p:attrNameLst>
                                          <p:attrName>style.visibility</p:attrName>
                                        </p:attrNameLst>
                                      </p:cBhvr>
                                      <p:to>
                                        <p:strVal val="visible"/>
                                      </p:to>
                                    </p:set>
                                    <p:anim calcmode="lin" valueType="num">
                                      <p:cBhvr additive="base">
                                        <p:cTn id="30" dur="500"/>
                                        <p:tgtEl>
                                          <p:spTgt spid="43"/>
                                        </p:tgtEl>
                                        <p:attrNameLst>
                                          <p:attrName>ppt_y</p:attrName>
                                        </p:attrNameLst>
                                      </p:cBhvr>
                                      <p:tavLst>
                                        <p:tav tm="0">
                                          <p:val>
                                            <p:strVal val="#ppt_y-#ppt_h*1.125000"/>
                                          </p:val>
                                        </p:tav>
                                        <p:tav tm="100000">
                                          <p:val>
                                            <p:strVal val="#ppt_y"/>
                                          </p:val>
                                        </p:tav>
                                      </p:tavLst>
                                    </p:anim>
                                    <p:animEffect transition="in" filter="wipe(down)">
                                      <p:cBhvr>
                                        <p:cTn id="3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43" grpId="0"/>
      <p:bldP spid="4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8" y="477138"/>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示例</a:t>
            </a:r>
          </a:p>
        </p:txBody>
      </p:sp>
      <p:sp>
        <p:nvSpPr>
          <p:cNvPr id="45" name="TextBox 107">
            <a:extLst>
              <a:ext uri="{FF2B5EF4-FFF2-40B4-BE49-F238E27FC236}">
                <a16:creationId xmlns:a16="http://schemas.microsoft.com/office/drawing/2014/main" id="{FD995CB8-B98A-4EA6-A4EA-40ED10552AD6}"/>
              </a:ext>
            </a:extLst>
          </p:cNvPr>
          <p:cNvSpPr txBox="1"/>
          <p:nvPr/>
        </p:nvSpPr>
        <p:spPr>
          <a:xfrm>
            <a:off x="2024776" y="1747426"/>
            <a:ext cx="9033550" cy="4858475"/>
          </a:xfrm>
          <a:prstGeom prst="rect">
            <a:avLst/>
          </a:prstGeom>
          <a:noFill/>
        </p:spPr>
        <p:txBody>
          <a:bodyPr wrap="square" lIns="56610" tIns="28304" rIns="56610" bIns="28304" rtlCol="0">
            <a:spAutoFit/>
          </a:bodyPr>
          <a:lstStyle/>
          <a:p>
            <a:pPr defTabSz="914126">
              <a:spcBef>
                <a:spcPct val="0"/>
              </a:spcBef>
              <a:defRPr/>
            </a:pPr>
            <a:r>
              <a:rPr lang="en-US" altLang="zh-CN" sz="2400" kern="0" dirty="0">
                <a:solidFill>
                  <a:schemeClr val="tx1">
                    <a:lumMod val="85000"/>
                    <a:lumOff val="15000"/>
                  </a:schemeClr>
                </a:solidFill>
                <a:ea typeface="微软雅黑" pitchFamily="34" charset="-122"/>
              </a:rPr>
              <a:t>1	def </a:t>
            </a:r>
            <a:r>
              <a:rPr lang="en-US" altLang="zh-CN" sz="2400" kern="0" dirty="0" err="1">
                <a:solidFill>
                  <a:schemeClr val="tx1">
                    <a:lumMod val="85000"/>
                    <a:lumOff val="15000"/>
                  </a:schemeClr>
                </a:solidFill>
                <a:ea typeface="微软雅黑" pitchFamily="34" charset="-122"/>
              </a:rPr>
              <a:t>GetList</a:t>
            </a:r>
            <a:r>
              <a:rPr lang="en-US" altLang="zh-CN" sz="2400" kern="0" dirty="0">
                <a:solidFill>
                  <a:schemeClr val="tx1">
                    <a:lumMod val="85000"/>
                    <a:lumOff val="15000"/>
                  </a:schemeClr>
                </a:solidFill>
                <a:ea typeface="微软雅黑" pitchFamily="34" charset="-122"/>
              </a:rPr>
              <a:t>(): #</a:t>
            </a:r>
            <a:r>
              <a:rPr lang="zh-CN" altLang="en-US" sz="2400" kern="0" dirty="0">
                <a:solidFill>
                  <a:schemeClr val="tx1">
                    <a:lumMod val="85000"/>
                    <a:lumOff val="15000"/>
                  </a:schemeClr>
                </a:solidFill>
                <a:ea typeface="微软雅黑" pitchFamily="34" charset="-122"/>
              </a:rPr>
              <a:t>定义函数</a:t>
            </a:r>
            <a:r>
              <a:rPr lang="en-US" altLang="zh-CN" sz="2400" kern="0" dirty="0" err="1">
                <a:solidFill>
                  <a:schemeClr val="tx1">
                    <a:lumMod val="85000"/>
                    <a:lumOff val="15000"/>
                  </a:schemeClr>
                </a:solidFill>
                <a:ea typeface="微软雅黑" pitchFamily="34" charset="-122"/>
              </a:rPr>
              <a:t>GetList</a:t>
            </a:r>
            <a:endParaRPr lang="en-US" altLang="zh-CN" sz="2400" kern="0" dirty="0">
              <a:solidFill>
                <a:schemeClr val="tx1">
                  <a:lumMod val="85000"/>
                  <a:lumOff val="15000"/>
                </a:schemeClr>
              </a:solidFill>
              <a:ea typeface="微软雅黑" pitchFamily="34" charset="-122"/>
            </a:endParaRPr>
          </a:p>
          <a:p>
            <a:pPr defTabSz="914126">
              <a:spcBef>
                <a:spcPct val="0"/>
              </a:spcBef>
              <a:defRPr/>
            </a:pPr>
            <a:r>
              <a:rPr lang="en-US" altLang="zh-CN" sz="2400" kern="0" dirty="0">
                <a:solidFill>
                  <a:schemeClr val="tx1">
                    <a:lumMod val="85000"/>
                    <a:lumOff val="15000"/>
                  </a:schemeClr>
                </a:solidFill>
                <a:ea typeface="微软雅黑" pitchFamily="34" charset="-122"/>
              </a:rPr>
              <a:t>2	    return [1,2,3] #</a:t>
            </a:r>
            <a:r>
              <a:rPr lang="zh-CN" altLang="en-US" sz="2400" kern="0" dirty="0">
                <a:solidFill>
                  <a:schemeClr val="tx1">
                    <a:lumMod val="85000"/>
                    <a:lumOff val="15000"/>
                  </a:schemeClr>
                </a:solidFill>
                <a:ea typeface="微软雅黑" pitchFamily="34" charset="-122"/>
              </a:rPr>
              <a:t>将包含</a:t>
            </a:r>
            <a:r>
              <a:rPr lang="en-US" altLang="zh-CN" sz="2400" kern="0" dirty="0">
                <a:solidFill>
                  <a:schemeClr val="tx1">
                    <a:lumMod val="85000"/>
                    <a:lumOff val="15000"/>
                  </a:schemeClr>
                </a:solidFill>
                <a:ea typeface="微软雅黑" pitchFamily="34" charset="-122"/>
              </a:rPr>
              <a:t>3</a:t>
            </a:r>
            <a:r>
              <a:rPr lang="zh-CN" altLang="en-US" sz="2400" kern="0" dirty="0">
                <a:solidFill>
                  <a:schemeClr val="tx1">
                    <a:lumMod val="85000"/>
                    <a:lumOff val="15000"/>
                  </a:schemeClr>
                </a:solidFill>
                <a:ea typeface="微软雅黑" pitchFamily="34" charset="-122"/>
              </a:rPr>
              <a:t>个元素的列表返回</a:t>
            </a:r>
          </a:p>
          <a:p>
            <a:pPr defTabSz="914126">
              <a:spcBef>
                <a:spcPct val="0"/>
              </a:spcBef>
              <a:defRPr/>
            </a:pPr>
            <a:r>
              <a:rPr lang="en-US" altLang="zh-CN" sz="2400" kern="0" dirty="0">
                <a:solidFill>
                  <a:schemeClr val="tx1">
                    <a:lumMod val="85000"/>
                    <a:lumOff val="15000"/>
                  </a:schemeClr>
                </a:solidFill>
                <a:ea typeface="微软雅黑" pitchFamily="34" charset="-122"/>
              </a:rPr>
              <a:t>3	def </a:t>
            </a:r>
            <a:r>
              <a:rPr lang="en-US" altLang="zh-CN" sz="2400" kern="0" dirty="0" err="1">
                <a:solidFill>
                  <a:schemeClr val="tx1">
                    <a:lumMod val="85000"/>
                    <a:lumOff val="15000"/>
                  </a:schemeClr>
                </a:solidFill>
                <a:ea typeface="微软雅黑" pitchFamily="34" charset="-122"/>
              </a:rPr>
              <a:t>GetTuple</a:t>
            </a:r>
            <a:r>
              <a:rPr lang="en-US" altLang="zh-CN" sz="2400" kern="0" dirty="0">
                <a:solidFill>
                  <a:schemeClr val="tx1">
                    <a:lumMod val="85000"/>
                    <a:lumOff val="15000"/>
                  </a:schemeClr>
                </a:solidFill>
                <a:ea typeface="微软雅黑" pitchFamily="34" charset="-122"/>
              </a:rPr>
              <a:t>(): #</a:t>
            </a:r>
            <a:r>
              <a:rPr lang="zh-CN" altLang="en-US" sz="2400" kern="0" dirty="0">
                <a:solidFill>
                  <a:schemeClr val="tx1">
                    <a:lumMod val="85000"/>
                    <a:lumOff val="15000"/>
                  </a:schemeClr>
                </a:solidFill>
                <a:ea typeface="微软雅黑" pitchFamily="34" charset="-122"/>
              </a:rPr>
              <a:t>定义函数</a:t>
            </a:r>
            <a:r>
              <a:rPr lang="en-US" altLang="zh-CN" sz="2400" kern="0" dirty="0" err="1">
                <a:solidFill>
                  <a:schemeClr val="tx1">
                    <a:lumMod val="85000"/>
                    <a:lumOff val="15000"/>
                  </a:schemeClr>
                </a:solidFill>
                <a:ea typeface="微软雅黑" pitchFamily="34" charset="-122"/>
              </a:rPr>
              <a:t>GetTuple</a:t>
            </a:r>
            <a:endParaRPr lang="en-US" altLang="zh-CN" sz="2400" kern="0" dirty="0">
              <a:solidFill>
                <a:schemeClr val="tx1">
                  <a:lumMod val="85000"/>
                  <a:lumOff val="15000"/>
                </a:schemeClr>
              </a:solidFill>
              <a:ea typeface="微软雅黑" pitchFamily="34" charset="-122"/>
            </a:endParaRPr>
          </a:p>
          <a:p>
            <a:pPr defTabSz="914126">
              <a:spcBef>
                <a:spcPct val="0"/>
              </a:spcBef>
              <a:defRPr/>
            </a:pPr>
            <a:r>
              <a:rPr lang="en-US" altLang="zh-CN" sz="2400" kern="0" dirty="0">
                <a:solidFill>
                  <a:schemeClr val="tx1">
                    <a:lumMod val="85000"/>
                    <a:lumOff val="15000"/>
                  </a:schemeClr>
                </a:solidFill>
                <a:ea typeface="微软雅黑" pitchFamily="34" charset="-122"/>
              </a:rPr>
              <a:t>4	    return (1,2,3) #</a:t>
            </a:r>
            <a:r>
              <a:rPr lang="zh-CN" altLang="en-US" sz="2400" kern="0" dirty="0">
                <a:solidFill>
                  <a:schemeClr val="tx1">
                    <a:lumMod val="85000"/>
                    <a:lumOff val="15000"/>
                  </a:schemeClr>
                </a:solidFill>
                <a:ea typeface="微软雅黑" pitchFamily="34" charset="-122"/>
              </a:rPr>
              <a:t>将包含</a:t>
            </a:r>
            <a:r>
              <a:rPr lang="en-US" altLang="zh-CN" sz="2400" kern="0" dirty="0">
                <a:solidFill>
                  <a:schemeClr val="tx1">
                    <a:lumMod val="85000"/>
                    <a:lumOff val="15000"/>
                  </a:schemeClr>
                </a:solidFill>
                <a:ea typeface="微软雅黑" pitchFamily="34" charset="-122"/>
              </a:rPr>
              <a:t>3</a:t>
            </a:r>
            <a:r>
              <a:rPr lang="zh-CN" altLang="en-US" sz="2400" kern="0" dirty="0">
                <a:solidFill>
                  <a:schemeClr val="tx1">
                    <a:lumMod val="85000"/>
                    <a:lumOff val="15000"/>
                  </a:schemeClr>
                </a:solidFill>
                <a:ea typeface="微软雅黑" pitchFamily="34" charset="-122"/>
              </a:rPr>
              <a:t>个元素的元组返回</a:t>
            </a:r>
          </a:p>
          <a:p>
            <a:pPr defTabSz="914126">
              <a:spcBef>
                <a:spcPct val="0"/>
              </a:spcBef>
              <a:defRPr/>
            </a:pPr>
            <a:r>
              <a:rPr lang="en-US" altLang="zh-CN" sz="2400" kern="0" dirty="0">
                <a:solidFill>
                  <a:schemeClr val="tx1">
                    <a:lumMod val="85000"/>
                    <a:lumOff val="15000"/>
                  </a:schemeClr>
                </a:solidFill>
                <a:ea typeface="微软雅黑" pitchFamily="34" charset="-122"/>
              </a:rPr>
              <a:t>5	def </a:t>
            </a:r>
            <a:r>
              <a:rPr lang="en-US" altLang="zh-CN" sz="2400" kern="0" dirty="0" err="1">
                <a:solidFill>
                  <a:schemeClr val="tx1">
                    <a:lumMod val="85000"/>
                    <a:lumOff val="15000"/>
                  </a:schemeClr>
                </a:solidFill>
                <a:ea typeface="微软雅黑" pitchFamily="34" charset="-122"/>
              </a:rPr>
              <a:t>GetElements</a:t>
            </a:r>
            <a:r>
              <a:rPr lang="en-US" altLang="zh-CN" sz="2400" kern="0" dirty="0">
                <a:solidFill>
                  <a:schemeClr val="tx1">
                    <a:lumMod val="85000"/>
                    <a:lumOff val="15000"/>
                  </a:schemeClr>
                </a:solidFill>
                <a:ea typeface="微软雅黑" pitchFamily="34" charset="-122"/>
              </a:rPr>
              <a:t>(): #</a:t>
            </a:r>
            <a:r>
              <a:rPr lang="zh-CN" altLang="en-US" sz="2400" kern="0" dirty="0">
                <a:solidFill>
                  <a:schemeClr val="tx1">
                    <a:lumMod val="85000"/>
                    <a:lumOff val="15000"/>
                  </a:schemeClr>
                </a:solidFill>
                <a:ea typeface="微软雅黑" pitchFamily="34" charset="-122"/>
              </a:rPr>
              <a:t>定义函数</a:t>
            </a:r>
            <a:r>
              <a:rPr lang="en-US" altLang="zh-CN" sz="2400" kern="0" dirty="0" err="1">
                <a:solidFill>
                  <a:schemeClr val="tx1">
                    <a:lumMod val="85000"/>
                    <a:lumOff val="15000"/>
                  </a:schemeClr>
                </a:solidFill>
                <a:ea typeface="微软雅黑" pitchFamily="34" charset="-122"/>
              </a:rPr>
              <a:t>GetElements</a:t>
            </a:r>
            <a:endParaRPr lang="en-US" altLang="zh-CN" sz="2400" kern="0" dirty="0">
              <a:solidFill>
                <a:schemeClr val="tx1">
                  <a:lumMod val="85000"/>
                  <a:lumOff val="15000"/>
                </a:schemeClr>
              </a:solidFill>
              <a:ea typeface="微软雅黑" pitchFamily="34" charset="-122"/>
            </a:endParaRPr>
          </a:p>
          <a:p>
            <a:pPr marL="457200" indent="-457200" defTabSz="914126">
              <a:spcBef>
                <a:spcPct val="0"/>
              </a:spcBef>
              <a:buAutoNum type="arabicPlain" startAt="6"/>
              <a:defRPr/>
            </a:pPr>
            <a:r>
              <a:rPr lang="en-US" altLang="zh-CN" sz="2400" kern="0" dirty="0">
                <a:solidFill>
                  <a:schemeClr val="tx1">
                    <a:lumMod val="85000"/>
                    <a:lumOff val="15000"/>
                  </a:schemeClr>
                </a:solidFill>
                <a:ea typeface="微软雅黑" pitchFamily="34" charset="-122"/>
              </a:rPr>
              <a:t>          return 1,2,3 #</a:t>
            </a:r>
            <a:r>
              <a:rPr lang="zh-CN" altLang="en-US" sz="2400" kern="0" dirty="0">
                <a:solidFill>
                  <a:schemeClr val="tx1">
                    <a:lumMod val="85000"/>
                    <a:lumOff val="15000"/>
                  </a:schemeClr>
                </a:solidFill>
                <a:ea typeface="微软雅黑" pitchFamily="34" charset="-122"/>
              </a:rPr>
              <a:t>返回</a:t>
            </a:r>
            <a:r>
              <a:rPr lang="en-US" altLang="zh-CN" sz="2400" kern="0" dirty="0">
                <a:solidFill>
                  <a:schemeClr val="tx1">
                    <a:lumMod val="85000"/>
                    <a:lumOff val="15000"/>
                  </a:schemeClr>
                </a:solidFill>
                <a:ea typeface="微软雅黑" pitchFamily="34" charset="-122"/>
              </a:rPr>
              <a:t>3</a:t>
            </a:r>
            <a:r>
              <a:rPr lang="zh-CN" altLang="en-US" sz="2400" kern="0" dirty="0">
                <a:solidFill>
                  <a:schemeClr val="tx1">
                    <a:lumMod val="85000"/>
                    <a:lumOff val="15000"/>
                  </a:schemeClr>
                </a:solidFill>
                <a:ea typeface="微软雅黑" pitchFamily="34" charset="-122"/>
              </a:rPr>
              <a:t>个数值数据，实际上会将这</a:t>
            </a:r>
            <a:r>
              <a:rPr lang="en-US" altLang="zh-CN" sz="2400" kern="0" dirty="0">
                <a:solidFill>
                  <a:schemeClr val="tx1">
                    <a:lumMod val="85000"/>
                    <a:lumOff val="15000"/>
                  </a:schemeClr>
                </a:solidFill>
                <a:ea typeface="微软雅黑" pitchFamily="34" charset="-122"/>
              </a:rPr>
              <a:t>3</a:t>
            </a:r>
            <a:r>
              <a:rPr lang="zh-CN" altLang="en-US" sz="2400" kern="0" dirty="0">
                <a:solidFill>
                  <a:schemeClr val="tx1">
                    <a:lumMod val="85000"/>
                    <a:lumOff val="15000"/>
                  </a:schemeClr>
                </a:solidFill>
                <a:ea typeface="微软雅黑" pitchFamily="34" charset="-122"/>
              </a:rPr>
              <a:t>个数据封   </a:t>
            </a:r>
            <a:r>
              <a:rPr lang="en-US" altLang="zh-CN" sz="2400" kern="0" dirty="0">
                <a:solidFill>
                  <a:schemeClr val="tx1">
                    <a:lumMod val="85000"/>
                    <a:lumOff val="15000"/>
                  </a:schemeClr>
                </a:solidFill>
                <a:ea typeface="微软雅黑" pitchFamily="34" charset="-122"/>
              </a:rPr>
              <a:t> </a:t>
            </a:r>
          </a:p>
          <a:p>
            <a:pPr defTabSz="914126">
              <a:spcBef>
                <a:spcPct val="0"/>
              </a:spcBef>
              <a:defRPr/>
            </a:pPr>
            <a:r>
              <a:rPr lang="zh-CN" altLang="en-US" sz="2400" kern="0" dirty="0">
                <a:solidFill>
                  <a:schemeClr val="tx1">
                    <a:lumMod val="85000"/>
                    <a:lumOff val="15000"/>
                  </a:schemeClr>
                </a:solidFill>
                <a:ea typeface="微软雅黑" pitchFamily="34" charset="-122"/>
              </a:rPr>
              <a:t>            装成一个元组返回</a:t>
            </a:r>
          </a:p>
          <a:p>
            <a:pPr defTabSz="914126">
              <a:spcBef>
                <a:spcPct val="0"/>
              </a:spcBef>
              <a:defRPr/>
            </a:pPr>
            <a:r>
              <a:rPr lang="en-US" altLang="zh-CN" sz="2400" kern="0" dirty="0">
                <a:solidFill>
                  <a:schemeClr val="tx1">
                    <a:lumMod val="85000"/>
                    <a:lumOff val="15000"/>
                  </a:schemeClr>
                </a:solidFill>
                <a:ea typeface="微软雅黑" pitchFamily="34" charset="-122"/>
              </a:rPr>
              <a:t>7	print(type(</a:t>
            </a:r>
            <a:r>
              <a:rPr lang="en-US" altLang="zh-CN" sz="2400" kern="0" dirty="0" err="1">
                <a:solidFill>
                  <a:schemeClr val="tx1">
                    <a:lumMod val="85000"/>
                    <a:lumOff val="15000"/>
                  </a:schemeClr>
                </a:solidFill>
                <a:ea typeface="微软雅黑" pitchFamily="34" charset="-122"/>
              </a:rPr>
              <a:t>GetList</a:t>
            </a:r>
            <a:r>
              <a:rPr lang="en-US" altLang="zh-CN" sz="2400" kern="0" dirty="0">
                <a:solidFill>
                  <a:schemeClr val="tx1">
                    <a:lumMod val="85000"/>
                    <a:lumOff val="15000"/>
                  </a:schemeClr>
                </a:solidFill>
                <a:ea typeface="微软雅黑" pitchFamily="34" charset="-122"/>
              </a:rPr>
              <a:t>()))</a:t>
            </a:r>
          </a:p>
          <a:p>
            <a:pPr defTabSz="914126">
              <a:spcBef>
                <a:spcPct val="0"/>
              </a:spcBef>
              <a:defRPr/>
            </a:pPr>
            <a:r>
              <a:rPr lang="en-US" altLang="zh-CN" sz="2400" kern="0" dirty="0">
                <a:solidFill>
                  <a:schemeClr val="tx1">
                    <a:lumMod val="85000"/>
                    <a:lumOff val="15000"/>
                  </a:schemeClr>
                </a:solidFill>
                <a:ea typeface="微软雅黑" pitchFamily="34" charset="-122"/>
              </a:rPr>
              <a:t>8	print(</a:t>
            </a:r>
            <a:r>
              <a:rPr lang="en-US" altLang="zh-CN" sz="2400" kern="0" dirty="0" err="1">
                <a:solidFill>
                  <a:schemeClr val="tx1">
                    <a:lumMod val="85000"/>
                    <a:lumOff val="15000"/>
                  </a:schemeClr>
                </a:solidFill>
                <a:ea typeface="微软雅黑" pitchFamily="34" charset="-122"/>
              </a:rPr>
              <a:t>GetList</a:t>
            </a:r>
            <a:r>
              <a:rPr lang="en-US" altLang="zh-CN" sz="2400" kern="0" dirty="0">
                <a:solidFill>
                  <a:schemeClr val="tx1">
                    <a:lumMod val="85000"/>
                    <a:lumOff val="15000"/>
                  </a:schemeClr>
                </a:solidFill>
                <a:ea typeface="微软雅黑" pitchFamily="34" charset="-122"/>
              </a:rPr>
              <a:t>())</a:t>
            </a:r>
          </a:p>
          <a:p>
            <a:pPr defTabSz="914126">
              <a:spcBef>
                <a:spcPct val="0"/>
              </a:spcBef>
              <a:defRPr/>
            </a:pPr>
            <a:r>
              <a:rPr lang="en-US" altLang="zh-CN" sz="2400" kern="0" dirty="0">
                <a:solidFill>
                  <a:schemeClr val="tx1">
                    <a:lumMod val="85000"/>
                    <a:lumOff val="15000"/>
                  </a:schemeClr>
                </a:solidFill>
                <a:ea typeface="微软雅黑" pitchFamily="34" charset="-122"/>
              </a:rPr>
              <a:t>9	print(type(</a:t>
            </a:r>
            <a:r>
              <a:rPr lang="en-US" altLang="zh-CN" sz="2400" kern="0" dirty="0" err="1">
                <a:solidFill>
                  <a:schemeClr val="tx1">
                    <a:lumMod val="85000"/>
                    <a:lumOff val="15000"/>
                  </a:schemeClr>
                </a:solidFill>
                <a:ea typeface="微软雅黑" pitchFamily="34" charset="-122"/>
              </a:rPr>
              <a:t>GetTuple</a:t>
            </a:r>
            <a:r>
              <a:rPr lang="en-US" altLang="zh-CN" sz="2400" kern="0" dirty="0">
                <a:solidFill>
                  <a:schemeClr val="tx1">
                    <a:lumMod val="85000"/>
                    <a:lumOff val="15000"/>
                  </a:schemeClr>
                </a:solidFill>
                <a:ea typeface="微软雅黑" pitchFamily="34" charset="-122"/>
              </a:rPr>
              <a:t>()))</a:t>
            </a:r>
          </a:p>
          <a:p>
            <a:pPr defTabSz="914126">
              <a:spcBef>
                <a:spcPct val="0"/>
              </a:spcBef>
              <a:defRPr/>
            </a:pPr>
            <a:r>
              <a:rPr lang="en-US" altLang="zh-CN" sz="2400" kern="0" dirty="0">
                <a:solidFill>
                  <a:schemeClr val="tx1">
                    <a:lumMod val="85000"/>
                    <a:lumOff val="15000"/>
                  </a:schemeClr>
                </a:solidFill>
                <a:ea typeface="微软雅黑" pitchFamily="34" charset="-122"/>
              </a:rPr>
              <a:t>10	print(</a:t>
            </a:r>
            <a:r>
              <a:rPr lang="en-US" altLang="zh-CN" sz="2400" kern="0" dirty="0" err="1">
                <a:solidFill>
                  <a:schemeClr val="tx1">
                    <a:lumMod val="85000"/>
                    <a:lumOff val="15000"/>
                  </a:schemeClr>
                </a:solidFill>
                <a:ea typeface="微软雅黑" pitchFamily="34" charset="-122"/>
              </a:rPr>
              <a:t>GetTuple</a:t>
            </a:r>
            <a:r>
              <a:rPr lang="en-US" altLang="zh-CN" sz="2400" kern="0" dirty="0">
                <a:solidFill>
                  <a:schemeClr val="tx1">
                    <a:lumMod val="85000"/>
                    <a:lumOff val="15000"/>
                  </a:schemeClr>
                </a:solidFill>
                <a:ea typeface="微软雅黑" pitchFamily="34" charset="-122"/>
              </a:rPr>
              <a:t>())</a:t>
            </a:r>
          </a:p>
          <a:p>
            <a:pPr defTabSz="914126">
              <a:spcBef>
                <a:spcPct val="0"/>
              </a:spcBef>
              <a:defRPr/>
            </a:pPr>
            <a:r>
              <a:rPr lang="en-US" altLang="zh-CN" sz="2400" kern="0" dirty="0">
                <a:solidFill>
                  <a:schemeClr val="tx1">
                    <a:lumMod val="85000"/>
                    <a:lumOff val="15000"/>
                  </a:schemeClr>
                </a:solidFill>
                <a:ea typeface="微软雅黑" pitchFamily="34" charset="-122"/>
              </a:rPr>
              <a:t>11	print(type(</a:t>
            </a:r>
            <a:r>
              <a:rPr lang="en-US" altLang="zh-CN" sz="2400" kern="0" dirty="0" err="1">
                <a:solidFill>
                  <a:schemeClr val="tx1">
                    <a:lumMod val="85000"/>
                    <a:lumOff val="15000"/>
                  </a:schemeClr>
                </a:solidFill>
                <a:ea typeface="微软雅黑" pitchFamily="34" charset="-122"/>
              </a:rPr>
              <a:t>GetElements</a:t>
            </a:r>
            <a:r>
              <a:rPr lang="en-US" altLang="zh-CN" sz="2400" kern="0" dirty="0">
                <a:solidFill>
                  <a:schemeClr val="tx1">
                    <a:lumMod val="85000"/>
                    <a:lumOff val="15000"/>
                  </a:schemeClr>
                </a:solidFill>
                <a:ea typeface="微软雅黑" pitchFamily="34" charset="-122"/>
              </a:rPr>
              <a:t>()))</a:t>
            </a:r>
          </a:p>
          <a:p>
            <a:pPr defTabSz="914126">
              <a:spcBef>
                <a:spcPct val="0"/>
              </a:spcBef>
              <a:defRPr/>
            </a:pPr>
            <a:r>
              <a:rPr lang="en-US" altLang="zh-CN" sz="2400" kern="0" dirty="0">
                <a:solidFill>
                  <a:schemeClr val="tx1">
                    <a:lumMod val="85000"/>
                    <a:lumOff val="15000"/>
                  </a:schemeClr>
                </a:solidFill>
                <a:ea typeface="微软雅黑" pitchFamily="34" charset="-122"/>
              </a:rPr>
              <a:t>12	print(</a:t>
            </a:r>
            <a:r>
              <a:rPr lang="en-US" altLang="zh-CN" sz="2400" kern="0" dirty="0" err="1">
                <a:solidFill>
                  <a:schemeClr val="tx1">
                    <a:lumMod val="85000"/>
                    <a:lumOff val="15000"/>
                  </a:schemeClr>
                </a:solidFill>
                <a:ea typeface="微软雅黑" pitchFamily="34" charset="-122"/>
              </a:rPr>
              <a:t>GetElements</a:t>
            </a:r>
            <a:r>
              <a:rPr lang="en-US" altLang="zh-CN" sz="2400" kern="0" dirty="0">
                <a:solidFill>
                  <a:schemeClr val="tx1">
                    <a:lumMod val="85000"/>
                    <a:lumOff val="15000"/>
                  </a:schemeClr>
                </a:solidFill>
                <a:ea typeface="微软雅黑" pitchFamily="34" charset="-122"/>
              </a:rPr>
              <a:t>())</a:t>
            </a:r>
          </a:p>
        </p:txBody>
      </p:sp>
      <p:grpSp>
        <p:nvGrpSpPr>
          <p:cNvPr id="46" name="组合 45">
            <a:extLst>
              <a:ext uri="{FF2B5EF4-FFF2-40B4-BE49-F238E27FC236}">
                <a16:creationId xmlns:a16="http://schemas.microsoft.com/office/drawing/2014/main" id="{A90F1A61-CEF3-47EF-880D-B22932BDFF4C}"/>
              </a:ext>
            </a:extLst>
          </p:cNvPr>
          <p:cNvGrpSpPr/>
          <p:nvPr/>
        </p:nvGrpSpPr>
        <p:grpSpPr>
          <a:xfrm>
            <a:off x="811552" y="1096623"/>
            <a:ext cx="877274" cy="877274"/>
            <a:chOff x="1184655" y="3843886"/>
            <a:chExt cx="877274" cy="877274"/>
          </a:xfrm>
        </p:grpSpPr>
        <p:sp>
          <p:nvSpPr>
            <p:cNvPr id="47" name="KSO_Shape">
              <a:extLst>
                <a:ext uri="{FF2B5EF4-FFF2-40B4-BE49-F238E27FC236}">
                  <a16:creationId xmlns:a16="http://schemas.microsoft.com/office/drawing/2014/main" id="{BF884BDB-65B8-48B0-B2A5-6EBE0F0B570E}"/>
                </a:ext>
              </a:extLst>
            </p:cNvPr>
            <p:cNvSpPr/>
            <p:nvPr/>
          </p:nvSpPr>
          <p:spPr>
            <a:xfrm>
              <a:off x="1184655" y="3843886"/>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48" name="KSO_Shape">
              <a:extLst>
                <a:ext uri="{FF2B5EF4-FFF2-40B4-BE49-F238E27FC236}">
                  <a16:creationId xmlns:a16="http://schemas.microsoft.com/office/drawing/2014/main" id="{67CC33D9-002E-4B42-A3F7-9FA8A635D374}"/>
                </a:ext>
              </a:extLst>
            </p:cNvPr>
            <p:cNvSpPr>
              <a:spLocks/>
            </p:cNvSpPr>
            <p:nvPr/>
          </p:nvSpPr>
          <p:spPr bwMode="auto">
            <a:xfrm>
              <a:off x="1364011" y="3954003"/>
              <a:ext cx="646190" cy="648477"/>
            </a:xfrm>
            <a:custGeom>
              <a:avLst/>
              <a:gdLst>
                <a:gd name="T0" fmla="*/ 1471281 w 3950"/>
                <a:gd name="T1" fmla="*/ 1585004 h 3962"/>
                <a:gd name="T2" fmla="*/ 1291856 w 3950"/>
                <a:gd name="T3" fmla="*/ 1800397 h 3962"/>
                <a:gd name="T4" fmla="*/ 0 w 3950"/>
                <a:gd name="T5" fmla="*/ 1620903 h 3962"/>
                <a:gd name="T6" fmla="*/ 179425 w 3950"/>
                <a:gd name="T7" fmla="*/ 5453 h 3962"/>
                <a:gd name="T8" fmla="*/ 963441 w 3950"/>
                <a:gd name="T9" fmla="*/ 5453 h 3962"/>
                <a:gd name="T10" fmla="*/ 968438 w 3950"/>
                <a:gd name="T11" fmla="*/ 5453 h 3962"/>
                <a:gd name="T12" fmla="*/ 968892 w 3950"/>
                <a:gd name="T13" fmla="*/ 5907 h 3962"/>
                <a:gd name="T14" fmla="*/ 1471281 w 3950"/>
                <a:gd name="T15" fmla="*/ 543936 h 3962"/>
                <a:gd name="T16" fmla="*/ 1474006 w 3950"/>
                <a:gd name="T17" fmla="*/ 552570 h 3962"/>
                <a:gd name="T18" fmla="*/ 1471281 w 3950"/>
                <a:gd name="T19" fmla="*/ 974723 h 3962"/>
                <a:gd name="T20" fmla="*/ 1794245 w 3950"/>
                <a:gd name="T21" fmla="*/ 1154217 h 3962"/>
                <a:gd name="T22" fmla="*/ 1614821 w 3950"/>
                <a:gd name="T23" fmla="*/ 1585004 h 3962"/>
                <a:gd name="T24" fmla="*/ 968892 w 3950"/>
                <a:gd name="T25" fmla="*/ 364442 h 3962"/>
                <a:gd name="T26" fmla="*/ 1355450 w 3950"/>
                <a:gd name="T27" fmla="*/ 543936 h 3962"/>
                <a:gd name="T28" fmla="*/ 1399965 w 3950"/>
                <a:gd name="T29" fmla="*/ 615734 h 3962"/>
                <a:gd name="T30" fmla="*/ 897123 w 3950"/>
                <a:gd name="T31" fmla="*/ 436240 h 3962"/>
                <a:gd name="T32" fmla="*/ 251194 w 3950"/>
                <a:gd name="T33" fmla="*/ 77251 h 3962"/>
                <a:gd name="T34" fmla="*/ 71770 w 3950"/>
                <a:gd name="T35" fmla="*/ 1549105 h 3962"/>
                <a:gd name="T36" fmla="*/ 1220087 w 3950"/>
                <a:gd name="T37" fmla="*/ 1728599 h 3962"/>
                <a:gd name="T38" fmla="*/ 574158 w 3950"/>
                <a:gd name="T39" fmla="*/ 1585004 h 3962"/>
                <a:gd name="T40" fmla="*/ 394734 w 3950"/>
                <a:gd name="T41" fmla="*/ 1154217 h 3962"/>
                <a:gd name="T42" fmla="*/ 1399965 w 3950"/>
                <a:gd name="T43" fmla="*/ 974723 h 3962"/>
                <a:gd name="T44" fmla="*/ 1254609 w 3950"/>
                <a:gd name="T45" fmla="*/ 1147401 h 3962"/>
                <a:gd name="T46" fmla="*/ 1121517 w 3950"/>
                <a:gd name="T47" fmla="*/ 1246464 h 3962"/>
                <a:gd name="T48" fmla="*/ 987062 w 3950"/>
                <a:gd name="T49" fmla="*/ 1147401 h 3962"/>
                <a:gd name="T50" fmla="*/ 977523 w 3950"/>
                <a:gd name="T51" fmla="*/ 1455950 h 3962"/>
                <a:gd name="T52" fmla="*/ 1120608 w 3950"/>
                <a:gd name="T53" fmla="*/ 1349162 h 3962"/>
                <a:gd name="T54" fmla="*/ 1264148 w 3950"/>
                <a:gd name="T55" fmla="*/ 1455950 h 3962"/>
                <a:gd name="T56" fmla="*/ 1254609 w 3950"/>
                <a:gd name="T57" fmla="*/ 1147401 h 3962"/>
                <a:gd name="T58" fmla="*/ 957536 w 3950"/>
                <a:gd name="T59" fmla="*/ 1147401 h 3962"/>
                <a:gd name="T60" fmla="*/ 712701 w 3950"/>
                <a:gd name="T61" fmla="*/ 1199659 h 3962"/>
                <a:gd name="T62" fmla="*/ 804003 w 3950"/>
                <a:gd name="T63" fmla="*/ 1455950 h 3962"/>
                <a:gd name="T64" fmla="*/ 866688 w 3950"/>
                <a:gd name="T65" fmla="*/ 1199659 h 3962"/>
                <a:gd name="T66" fmla="*/ 1529424 w 3950"/>
                <a:gd name="T67" fmla="*/ 1147401 h 3962"/>
                <a:gd name="T68" fmla="*/ 1284589 w 3950"/>
                <a:gd name="T69" fmla="*/ 1199659 h 3962"/>
                <a:gd name="T70" fmla="*/ 1375891 w 3950"/>
                <a:gd name="T71" fmla="*/ 1455950 h 3962"/>
                <a:gd name="T72" fmla="*/ 1438121 w 3950"/>
                <a:gd name="T73" fmla="*/ 1199659 h 3962"/>
                <a:gd name="T74" fmla="*/ 1529424 w 3950"/>
                <a:gd name="T75" fmla="*/ 1147401 h 3962"/>
                <a:gd name="T76" fmla="*/ 753583 w 3950"/>
                <a:gd name="T77" fmla="*/ 651633 h 3962"/>
                <a:gd name="T78" fmla="*/ 179425 w 3950"/>
                <a:gd name="T79" fmla="*/ 723431 h 3962"/>
                <a:gd name="T80" fmla="*/ 179425 w 3950"/>
                <a:gd name="T81" fmla="*/ 364442 h 3962"/>
                <a:gd name="T82" fmla="*/ 753583 w 3950"/>
                <a:gd name="T83" fmla="*/ 436240 h 3962"/>
                <a:gd name="T84" fmla="*/ 179425 w 3950"/>
                <a:gd name="T85" fmla="*/ 364442 h 3962"/>
                <a:gd name="T86" fmla="*/ 753583 w 3950"/>
                <a:gd name="T87" fmla="*/ 220846 h 3962"/>
                <a:gd name="T88" fmla="*/ 179425 w 3950"/>
                <a:gd name="T89" fmla="*/ 292644 h 3962"/>
                <a:gd name="T90" fmla="*/ 538274 w 3950"/>
                <a:gd name="T91" fmla="*/ 579835 h 3962"/>
                <a:gd name="T92" fmla="*/ 179425 w 3950"/>
                <a:gd name="T93" fmla="*/ 508037 h 3962"/>
                <a:gd name="T94" fmla="*/ 538274 w 3950"/>
                <a:gd name="T95" fmla="*/ 579835 h 3962"/>
                <a:gd name="T96" fmla="*/ 179425 w 3950"/>
                <a:gd name="T97" fmla="*/ 867026 h 3962"/>
                <a:gd name="T98" fmla="*/ 394734 w 3950"/>
                <a:gd name="T99" fmla="*/ 795228 h 39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950" h="3962">
                  <a:moveTo>
                    <a:pt x="3555" y="3488"/>
                  </a:moveTo>
                  <a:cubicBezTo>
                    <a:pt x="3239" y="3488"/>
                    <a:pt x="3239" y="3488"/>
                    <a:pt x="3239" y="3488"/>
                  </a:cubicBezTo>
                  <a:cubicBezTo>
                    <a:pt x="3239" y="3567"/>
                    <a:pt x="3239" y="3567"/>
                    <a:pt x="3239" y="3567"/>
                  </a:cubicBezTo>
                  <a:cubicBezTo>
                    <a:pt x="3239" y="3785"/>
                    <a:pt x="3063" y="3962"/>
                    <a:pt x="2844" y="3962"/>
                  </a:cubicBezTo>
                  <a:cubicBezTo>
                    <a:pt x="395" y="3962"/>
                    <a:pt x="395" y="3962"/>
                    <a:pt x="395" y="3962"/>
                  </a:cubicBezTo>
                  <a:cubicBezTo>
                    <a:pt x="177" y="3962"/>
                    <a:pt x="0" y="3785"/>
                    <a:pt x="0" y="3567"/>
                  </a:cubicBezTo>
                  <a:cubicBezTo>
                    <a:pt x="0" y="407"/>
                    <a:pt x="0" y="407"/>
                    <a:pt x="0" y="407"/>
                  </a:cubicBezTo>
                  <a:cubicBezTo>
                    <a:pt x="0" y="189"/>
                    <a:pt x="177" y="12"/>
                    <a:pt x="395" y="12"/>
                  </a:cubicBezTo>
                  <a:cubicBezTo>
                    <a:pt x="1975" y="12"/>
                    <a:pt x="1975" y="12"/>
                    <a:pt x="1975" y="12"/>
                  </a:cubicBezTo>
                  <a:cubicBezTo>
                    <a:pt x="2121" y="12"/>
                    <a:pt x="2121" y="12"/>
                    <a:pt x="2121" y="12"/>
                  </a:cubicBezTo>
                  <a:cubicBezTo>
                    <a:pt x="2121" y="0"/>
                    <a:pt x="2121" y="0"/>
                    <a:pt x="2121" y="0"/>
                  </a:cubicBezTo>
                  <a:cubicBezTo>
                    <a:pt x="2132" y="12"/>
                    <a:pt x="2132" y="12"/>
                    <a:pt x="2132" y="12"/>
                  </a:cubicBezTo>
                  <a:cubicBezTo>
                    <a:pt x="2133" y="12"/>
                    <a:pt x="2133" y="12"/>
                    <a:pt x="2133" y="12"/>
                  </a:cubicBezTo>
                  <a:cubicBezTo>
                    <a:pt x="2133" y="13"/>
                    <a:pt x="2133" y="13"/>
                    <a:pt x="2133" y="13"/>
                  </a:cubicBezTo>
                  <a:cubicBezTo>
                    <a:pt x="3227" y="1197"/>
                    <a:pt x="3227" y="1197"/>
                    <a:pt x="3227" y="1197"/>
                  </a:cubicBezTo>
                  <a:cubicBezTo>
                    <a:pt x="3239" y="1197"/>
                    <a:pt x="3239" y="1197"/>
                    <a:pt x="3239" y="1197"/>
                  </a:cubicBezTo>
                  <a:cubicBezTo>
                    <a:pt x="3239" y="1210"/>
                    <a:pt x="3239" y="1210"/>
                    <a:pt x="3239" y="1210"/>
                  </a:cubicBezTo>
                  <a:cubicBezTo>
                    <a:pt x="3245" y="1216"/>
                    <a:pt x="3245" y="1216"/>
                    <a:pt x="3245" y="1216"/>
                  </a:cubicBezTo>
                  <a:cubicBezTo>
                    <a:pt x="3239" y="1216"/>
                    <a:pt x="3239" y="1216"/>
                    <a:pt x="3239" y="1216"/>
                  </a:cubicBezTo>
                  <a:cubicBezTo>
                    <a:pt x="3239" y="2145"/>
                    <a:pt x="3239" y="2145"/>
                    <a:pt x="3239" y="2145"/>
                  </a:cubicBezTo>
                  <a:cubicBezTo>
                    <a:pt x="3555" y="2145"/>
                    <a:pt x="3555" y="2145"/>
                    <a:pt x="3555" y="2145"/>
                  </a:cubicBezTo>
                  <a:cubicBezTo>
                    <a:pt x="3774" y="2145"/>
                    <a:pt x="3950" y="2322"/>
                    <a:pt x="3950" y="2540"/>
                  </a:cubicBezTo>
                  <a:cubicBezTo>
                    <a:pt x="3950" y="3093"/>
                    <a:pt x="3950" y="3093"/>
                    <a:pt x="3950" y="3093"/>
                  </a:cubicBezTo>
                  <a:cubicBezTo>
                    <a:pt x="3950" y="3311"/>
                    <a:pt x="3774" y="3488"/>
                    <a:pt x="3555" y="3488"/>
                  </a:cubicBezTo>
                  <a:close/>
                  <a:moveTo>
                    <a:pt x="2133" y="296"/>
                  </a:moveTo>
                  <a:cubicBezTo>
                    <a:pt x="2133" y="802"/>
                    <a:pt x="2133" y="802"/>
                    <a:pt x="2133" y="802"/>
                  </a:cubicBezTo>
                  <a:cubicBezTo>
                    <a:pt x="2133" y="1020"/>
                    <a:pt x="2310" y="1197"/>
                    <a:pt x="2528" y="1197"/>
                  </a:cubicBezTo>
                  <a:cubicBezTo>
                    <a:pt x="2984" y="1197"/>
                    <a:pt x="2984" y="1197"/>
                    <a:pt x="2984" y="1197"/>
                  </a:cubicBezTo>
                  <a:lnTo>
                    <a:pt x="2133" y="296"/>
                  </a:lnTo>
                  <a:close/>
                  <a:moveTo>
                    <a:pt x="3082" y="1355"/>
                  </a:moveTo>
                  <a:cubicBezTo>
                    <a:pt x="2371" y="1355"/>
                    <a:pt x="2371" y="1355"/>
                    <a:pt x="2371" y="1355"/>
                  </a:cubicBezTo>
                  <a:cubicBezTo>
                    <a:pt x="2152" y="1355"/>
                    <a:pt x="1975" y="1178"/>
                    <a:pt x="1975" y="960"/>
                  </a:cubicBezTo>
                  <a:cubicBezTo>
                    <a:pt x="1975" y="170"/>
                    <a:pt x="1975" y="170"/>
                    <a:pt x="1975" y="170"/>
                  </a:cubicBezTo>
                  <a:cubicBezTo>
                    <a:pt x="553" y="170"/>
                    <a:pt x="553" y="170"/>
                    <a:pt x="553" y="170"/>
                  </a:cubicBezTo>
                  <a:cubicBezTo>
                    <a:pt x="335" y="170"/>
                    <a:pt x="158" y="347"/>
                    <a:pt x="158" y="565"/>
                  </a:cubicBezTo>
                  <a:cubicBezTo>
                    <a:pt x="158" y="3409"/>
                    <a:pt x="158" y="3409"/>
                    <a:pt x="158" y="3409"/>
                  </a:cubicBezTo>
                  <a:cubicBezTo>
                    <a:pt x="158" y="3627"/>
                    <a:pt x="335" y="3804"/>
                    <a:pt x="553" y="3804"/>
                  </a:cubicBezTo>
                  <a:cubicBezTo>
                    <a:pt x="2686" y="3804"/>
                    <a:pt x="2686" y="3804"/>
                    <a:pt x="2686" y="3804"/>
                  </a:cubicBezTo>
                  <a:cubicBezTo>
                    <a:pt x="2877" y="3804"/>
                    <a:pt x="3037" y="3668"/>
                    <a:pt x="3073" y="3488"/>
                  </a:cubicBezTo>
                  <a:cubicBezTo>
                    <a:pt x="1264" y="3488"/>
                    <a:pt x="1264" y="3488"/>
                    <a:pt x="1264" y="3488"/>
                  </a:cubicBezTo>
                  <a:cubicBezTo>
                    <a:pt x="1046" y="3488"/>
                    <a:pt x="869" y="3311"/>
                    <a:pt x="869" y="3093"/>
                  </a:cubicBezTo>
                  <a:cubicBezTo>
                    <a:pt x="869" y="2540"/>
                    <a:pt x="869" y="2540"/>
                    <a:pt x="869" y="2540"/>
                  </a:cubicBezTo>
                  <a:cubicBezTo>
                    <a:pt x="869" y="2322"/>
                    <a:pt x="1046" y="2145"/>
                    <a:pt x="1264" y="2145"/>
                  </a:cubicBezTo>
                  <a:cubicBezTo>
                    <a:pt x="3082" y="2145"/>
                    <a:pt x="3082" y="2145"/>
                    <a:pt x="3082" y="2145"/>
                  </a:cubicBezTo>
                  <a:lnTo>
                    <a:pt x="3082" y="1355"/>
                  </a:lnTo>
                  <a:close/>
                  <a:moveTo>
                    <a:pt x="2762" y="2525"/>
                  </a:moveTo>
                  <a:cubicBezTo>
                    <a:pt x="2603" y="2525"/>
                    <a:pt x="2603" y="2525"/>
                    <a:pt x="2603" y="2525"/>
                  </a:cubicBezTo>
                  <a:cubicBezTo>
                    <a:pt x="2469" y="2743"/>
                    <a:pt x="2469" y="2743"/>
                    <a:pt x="2469" y="2743"/>
                  </a:cubicBezTo>
                  <a:cubicBezTo>
                    <a:pt x="2333" y="2525"/>
                    <a:pt x="2333" y="2525"/>
                    <a:pt x="2333" y="2525"/>
                  </a:cubicBezTo>
                  <a:cubicBezTo>
                    <a:pt x="2173" y="2525"/>
                    <a:pt x="2173" y="2525"/>
                    <a:pt x="2173" y="2525"/>
                  </a:cubicBezTo>
                  <a:cubicBezTo>
                    <a:pt x="2383" y="2850"/>
                    <a:pt x="2383" y="2850"/>
                    <a:pt x="2383" y="2850"/>
                  </a:cubicBezTo>
                  <a:cubicBezTo>
                    <a:pt x="2152" y="3204"/>
                    <a:pt x="2152" y="3204"/>
                    <a:pt x="2152" y="3204"/>
                  </a:cubicBezTo>
                  <a:cubicBezTo>
                    <a:pt x="2316" y="3204"/>
                    <a:pt x="2316" y="3204"/>
                    <a:pt x="2316" y="3204"/>
                  </a:cubicBezTo>
                  <a:cubicBezTo>
                    <a:pt x="2467" y="2969"/>
                    <a:pt x="2467" y="2969"/>
                    <a:pt x="2467" y="2969"/>
                  </a:cubicBezTo>
                  <a:cubicBezTo>
                    <a:pt x="2617" y="3204"/>
                    <a:pt x="2617" y="3204"/>
                    <a:pt x="2617" y="3204"/>
                  </a:cubicBezTo>
                  <a:cubicBezTo>
                    <a:pt x="2783" y="3204"/>
                    <a:pt x="2783" y="3204"/>
                    <a:pt x="2783" y="3204"/>
                  </a:cubicBezTo>
                  <a:cubicBezTo>
                    <a:pt x="2551" y="2855"/>
                    <a:pt x="2551" y="2855"/>
                    <a:pt x="2551" y="2855"/>
                  </a:cubicBezTo>
                  <a:lnTo>
                    <a:pt x="2762" y="2525"/>
                  </a:lnTo>
                  <a:close/>
                  <a:moveTo>
                    <a:pt x="2108" y="2640"/>
                  </a:moveTo>
                  <a:cubicBezTo>
                    <a:pt x="2108" y="2525"/>
                    <a:pt x="2108" y="2525"/>
                    <a:pt x="2108" y="2525"/>
                  </a:cubicBezTo>
                  <a:cubicBezTo>
                    <a:pt x="1569" y="2525"/>
                    <a:pt x="1569" y="2525"/>
                    <a:pt x="1569" y="2525"/>
                  </a:cubicBezTo>
                  <a:cubicBezTo>
                    <a:pt x="1569" y="2640"/>
                    <a:pt x="1569" y="2640"/>
                    <a:pt x="1569" y="2640"/>
                  </a:cubicBezTo>
                  <a:cubicBezTo>
                    <a:pt x="1770" y="2640"/>
                    <a:pt x="1770" y="2640"/>
                    <a:pt x="1770" y="2640"/>
                  </a:cubicBezTo>
                  <a:cubicBezTo>
                    <a:pt x="1770" y="3204"/>
                    <a:pt x="1770" y="3204"/>
                    <a:pt x="1770" y="3204"/>
                  </a:cubicBezTo>
                  <a:cubicBezTo>
                    <a:pt x="1908" y="3204"/>
                    <a:pt x="1908" y="3204"/>
                    <a:pt x="1908" y="3204"/>
                  </a:cubicBezTo>
                  <a:cubicBezTo>
                    <a:pt x="1908" y="2640"/>
                    <a:pt x="1908" y="2640"/>
                    <a:pt x="1908" y="2640"/>
                  </a:cubicBezTo>
                  <a:lnTo>
                    <a:pt x="2108" y="2640"/>
                  </a:lnTo>
                  <a:close/>
                  <a:moveTo>
                    <a:pt x="3367" y="2525"/>
                  </a:moveTo>
                  <a:cubicBezTo>
                    <a:pt x="2828" y="2525"/>
                    <a:pt x="2828" y="2525"/>
                    <a:pt x="2828" y="2525"/>
                  </a:cubicBezTo>
                  <a:cubicBezTo>
                    <a:pt x="2828" y="2640"/>
                    <a:pt x="2828" y="2640"/>
                    <a:pt x="2828" y="2640"/>
                  </a:cubicBezTo>
                  <a:cubicBezTo>
                    <a:pt x="3029" y="2640"/>
                    <a:pt x="3029" y="2640"/>
                    <a:pt x="3029" y="2640"/>
                  </a:cubicBezTo>
                  <a:cubicBezTo>
                    <a:pt x="3029" y="3204"/>
                    <a:pt x="3029" y="3204"/>
                    <a:pt x="3029" y="3204"/>
                  </a:cubicBezTo>
                  <a:cubicBezTo>
                    <a:pt x="3166" y="3204"/>
                    <a:pt x="3166" y="3204"/>
                    <a:pt x="3166" y="3204"/>
                  </a:cubicBezTo>
                  <a:cubicBezTo>
                    <a:pt x="3166" y="2640"/>
                    <a:pt x="3166" y="2640"/>
                    <a:pt x="3166" y="2640"/>
                  </a:cubicBezTo>
                  <a:cubicBezTo>
                    <a:pt x="3367" y="2640"/>
                    <a:pt x="3367" y="2640"/>
                    <a:pt x="3367" y="2640"/>
                  </a:cubicBezTo>
                  <a:lnTo>
                    <a:pt x="3367" y="2525"/>
                  </a:lnTo>
                  <a:close/>
                  <a:moveTo>
                    <a:pt x="395" y="1434"/>
                  </a:moveTo>
                  <a:cubicBezTo>
                    <a:pt x="1659" y="1434"/>
                    <a:pt x="1659" y="1434"/>
                    <a:pt x="1659" y="1434"/>
                  </a:cubicBezTo>
                  <a:cubicBezTo>
                    <a:pt x="1659" y="1592"/>
                    <a:pt x="1659" y="1592"/>
                    <a:pt x="1659" y="1592"/>
                  </a:cubicBezTo>
                  <a:cubicBezTo>
                    <a:pt x="395" y="1592"/>
                    <a:pt x="395" y="1592"/>
                    <a:pt x="395" y="1592"/>
                  </a:cubicBezTo>
                  <a:lnTo>
                    <a:pt x="395" y="1434"/>
                  </a:lnTo>
                  <a:close/>
                  <a:moveTo>
                    <a:pt x="395" y="802"/>
                  </a:moveTo>
                  <a:cubicBezTo>
                    <a:pt x="1659" y="802"/>
                    <a:pt x="1659" y="802"/>
                    <a:pt x="1659" y="802"/>
                  </a:cubicBezTo>
                  <a:cubicBezTo>
                    <a:pt x="1659" y="960"/>
                    <a:pt x="1659" y="960"/>
                    <a:pt x="1659" y="960"/>
                  </a:cubicBezTo>
                  <a:cubicBezTo>
                    <a:pt x="395" y="960"/>
                    <a:pt x="395" y="960"/>
                    <a:pt x="395" y="960"/>
                  </a:cubicBezTo>
                  <a:lnTo>
                    <a:pt x="395" y="802"/>
                  </a:lnTo>
                  <a:close/>
                  <a:moveTo>
                    <a:pt x="395" y="486"/>
                  </a:moveTo>
                  <a:cubicBezTo>
                    <a:pt x="1659" y="486"/>
                    <a:pt x="1659" y="486"/>
                    <a:pt x="1659" y="486"/>
                  </a:cubicBezTo>
                  <a:cubicBezTo>
                    <a:pt x="1659" y="644"/>
                    <a:pt x="1659" y="644"/>
                    <a:pt x="1659" y="644"/>
                  </a:cubicBezTo>
                  <a:cubicBezTo>
                    <a:pt x="395" y="644"/>
                    <a:pt x="395" y="644"/>
                    <a:pt x="395" y="644"/>
                  </a:cubicBezTo>
                  <a:lnTo>
                    <a:pt x="395" y="486"/>
                  </a:lnTo>
                  <a:close/>
                  <a:moveTo>
                    <a:pt x="1185" y="1276"/>
                  </a:moveTo>
                  <a:cubicBezTo>
                    <a:pt x="395" y="1276"/>
                    <a:pt x="395" y="1276"/>
                    <a:pt x="395" y="1276"/>
                  </a:cubicBezTo>
                  <a:cubicBezTo>
                    <a:pt x="395" y="1118"/>
                    <a:pt x="395" y="1118"/>
                    <a:pt x="395" y="1118"/>
                  </a:cubicBezTo>
                  <a:cubicBezTo>
                    <a:pt x="1185" y="1118"/>
                    <a:pt x="1185" y="1118"/>
                    <a:pt x="1185" y="1118"/>
                  </a:cubicBezTo>
                  <a:lnTo>
                    <a:pt x="1185" y="1276"/>
                  </a:lnTo>
                  <a:close/>
                  <a:moveTo>
                    <a:pt x="869" y="1908"/>
                  </a:moveTo>
                  <a:cubicBezTo>
                    <a:pt x="395" y="1908"/>
                    <a:pt x="395" y="1908"/>
                    <a:pt x="395" y="1908"/>
                  </a:cubicBezTo>
                  <a:cubicBezTo>
                    <a:pt x="395" y="1750"/>
                    <a:pt x="395" y="1750"/>
                    <a:pt x="395" y="1750"/>
                  </a:cubicBezTo>
                  <a:cubicBezTo>
                    <a:pt x="869" y="1750"/>
                    <a:pt x="869" y="1750"/>
                    <a:pt x="869" y="1750"/>
                  </a:cubicBezTo>
                  <a:lnTo>
                    <a:pt x="869" y="1908"/>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sp>
        <p:nvSpPr>
          <p:cNvPr id="49" name="KSO_Shape">
            <a:extLst>
              <a:ext uri="{FF2B5EF4-FFF2-40B4-BE49-F238E27FC236}">
                <a16:creationId xmlns:a16="http://schemas.microsoft.com/office/drawing/2014/main" id="{E652EEC7-F796-4C60-A1EB-2FC18F66173D}"/>
              </a:ext>
            </a:extLst>
          </p:cNvPr>
          <p:cNvSpPr/>
          <p:nvPr/>
        </p:nvSpPr>
        <p:spPr>
          <a:xfrm>
            <a:off x="1688825" y="1677544"/>
            <a:ext cx="9500557" cy="4928325"/>
          </a:xfrm>
          <a:prstGeom prst="roundRect">
            <a:avLst>
              <a:gd name="adj" fmla="val 6395"/>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50" name="矩形 49">
            <a:extLst>
              <a:ext uri="{FF2B5EF4-FFF2-40B4-BE49-F238E27FC236}">
                <a16:creationId xmlns:a16="http://schemas.microsoft.com/office/drawing/2014/main" id="{DE799E49-1E1F-4038-AB65-BB612543DE29}"/>
              </a:ext>
            </a:extLst>
          </p:cNvPr>
          <p:cNvSpPr/>
          <p:nvPr/>
        </p:nvSpPr>
        <p:spPr>
          <a:xfrm>
            <a:off x="1781207" y="1061913"/>
            <a:ext cx="6688947"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例：通过</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返回字符串、列表、元组等数据</a:t>
            </a:r>
          </a:p>
        </p:txBody>
      </p:sp>
      <p:cxnSp>
        <p:nvCxnSpPr>
          <p:cNvPr id="51" name="直接连接符 50">
            <a:extLst>
              <a:ext uri="{FF2B5EF4-FFF2-40B4-BE49-F238E27FC236}">
                <a16:creationId xmlns:a16="http://schemas.microsoft.com/office/drawing/2014/main" id="{262DE9B4-9D1C-46A0-B589-84A684CA4F4E}"/>
              </a:ext>
            </a:extLst>
          </p:cNvPr>
          <p:cNvCxnSpPr>
            <a:cxnSpLocks/>
          </p:cNvCxnSpPr>
          <p:nvPr/>
        </p:nvCxnSpPr>
        <p:spPr>
          <a:xfrm>
            <a:off x="1781207" y="1563714"/>
            <a:ext cx="6688947"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129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p:cTn id="13" dur="500" fill="hold"/>
                                        <p:tgtEl>
                                          <p:spTgt spid="46"/>
                                        </p:tgtEl>
                                        <p:attrNameLst>
                                          <p:attrName>ppt_w</p:attrName>
                                        </p:attrNameLst>
                                      </p:cBhvr>
                                      <p:tavLst>
                                        <p:tav tm="0">
                                          <p:val>
                                            <p:fltVal val="0"/>
                                          </p:val>
                                        </p:tav>
                                        <p:tav tm="100000">
                                          <p:val>
                                            <p:strVal val="#ppt_w"/>
                                          </p:val>
                                        </p:tav>
                                      </p:tavLst>
                                    </p:anim>
                                    <p:anim calcmode="lin" valueType="num">
                                      <p:cBhvr>
                                        <p:cTn id="14" dur="500" fill="hold"/>
                                        <p:tgtEl>
                                          <p:spTgt spid="46"/>
                                        </p:tgtEl>
                                        <p:attrNameLst>
                                          <p:attrName>ppt_h</p:attrName>
                                        </p:attrNameLst>
                                      </p:cBhvr>
                                      <p:tavLst>
                                        <p:tav tm="0">
                                          <p:val>
                                            <p:fltVal val="0"/>
                                          </p:val>
                                        </p:tav>
                                        <p:tav tm="100000">
                                          <p:val>
                                            <p:strVal val="#ppt_h"/>
                                          </p:val>
                                        </p:tav>
                                      </p:tavLst>
                                    </p:anim>
                                    <p:animEffect transition="in" filter="fade">
                                      <p:cBhvr>
                                        <p:cTn id="15" dur="500"/>
                                        <p:tgtEl>
                                          <p:spTgt spid="46"/>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barn(inVertical)">
                                      <p:cBhvr>
                                        <p:cTn id="19" dur="500"/>
                                        <p:tgtEl>
                                          <p:spTgt spid="5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anim calcmode="lin" valueType="num">
                                      <p:cBhvr additive="base">
                                        <p:cTn id="25" dur="500"/>
                                        <p:tgtEl>
                                          <p:spTgt spid="50"/>
                                        </p:tgtEl>
                                        <p:attrNameLst>
                                          <p:attrName>ppt_y</p:attrName>
                                        </p:attrNameLst>
                                      </p:cBhvr>
                                      <p:tavLst>
                                        <p:tav tm="0">
                                          <p:val>
                                            <p:strVal val="#ppt_y+#ppt_h*1.125000"/>
                                          </p:val>
                                        </p:tav>
                                        <p:tav tm="100000">
                                          <p:val>
                                            <p:strVal val="#ppt_y"/>
                                          </p:val>
                                        </p:tav>
                                      </p:tavLst>
                                    </p:anim>
                                    <p:animEffect transition="in" filter="wipe(up)">
                                      <p:cBhvr>
                                        <p:cTn id="26" dur="500"/>
                                        <p:tgtEl>
                                          <p:spTgt spid="50"/>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p:tgtEl>
                                          <p:spTgt spid="45"/>
                                        </p:tgtEl>
                                        <p:attrNameLst>
                                          <p:attrName>ppt_y</p:attrName>
                                        </p:attrNameLst>
                                      </p:cBhvr>
                                      <p:tavLst>
                                        <p:tav tm="0">
                                          <p:val>
                                            <p:strVal val="#ppt_y-#ppt_h*1.125000"/>
                                          </p:val>
                                        </p:tav>
                                        <p:tav tm="100000">
                                          <p:val>
                                            <p:strVal val="#ppt_y"/>
                                          </p:val>
                                        </p:tav>
                                      </p:tavLst>
                                    </p:anim>
                                    <p:animEffect transition="in" filter="wipe(down)">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5" grpId="0"/>
      <p:bldP spid="49" grpId="0" animBg="1"/>
      <p:bldP spid="5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8" y="477138"/>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示例</a:t>
            </a:r>
          </a:p>
        </p:txBody>
      </p:sp>
      <p:grpSp>
        <p:nvGrpSpPr>
          <p:cNvPr id="46" name="组合 45">
            <a:extLst>
              <a:ext uri="{FF2B5EF4-FFF2-40B4-BE49-F238E27FC236}">
                <a16:creationId xmlns:a16="http://schemas.microsoft.com/office/drawing/2014/main" id="{A90F1A61-CEF3-47EF-880D-B22932BDFF4C}"/>
              </a:ext>
            </a:extLst>
          </p:cNvPr>
          <p:cNvGrpSpPr/>
          <p:nvPr/>
        </p:nvGrpSpPr>
        <p:grpSpPr>
          <a:xfrm>
            <a:off x="811552" y="1096623"/>
            <a:ext cx="877274" cy="877274"/>
            <a:chOff x="1184655" y="3843886"/>
            <a:chExt cx="877274" cy="877274"/>
          </a:xfrm>
        </p:grpSpPr>
        <p:sp>
          <p:nvSpPr>
            <p:cNvPr id="47" name="KSO_Shape">
              <a:extLst>
                <a:ext uri="{FF2B5EF4-FFF2-40B4-BE49-F238E27FC236}">
                  <a16:creationId xmlns:a16="http://schemas.microsoft.com/office/drawing/2014/main" id="{BF884BDB-65B8-48B0-B2A5-6EBE0F0B570E}"/>
                </a:ext>
              </a:extLst>
            </p:cNvPr>
            <p:cNvSpPr/>
            <p:nvPr/>
          </p:nvSpPr>
          <p:spPr>
            <a:xfrm>
              <a:off x="1184655" y="3843886"/>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48" name="KSO_Shape">
              <a:extLst>
                <a:ext uri="{FF2B5EF4-FFF2-40B4-BE49-F238E27FC236}">
                  <a16:creationId xmlns:a16="http://schemas.microsoft.com/office/drawing/2014/main" id="{67CC33D9-002E-4B42-A3F7-9FA8A635D374}"/>
                </a:ext>
              </a:extLst>
            </p:cNvPr>
            <p:cNvSpPr>
              <a:spLocks/>
            </p:cNvSpPr>
            <p:nvPr/>
          </p:nvSpPr>
          <p:spPr bwMode="auto">
            <a:xfrm>
              <a:off x="1364011" y="3954003"/>
              <a:ext cx="646190" cy="648477"/>
            </a:xfrm>
            <a:custGeom>
              <a:avLst/>
              <a:gdLst>
                <a:gd name="T0" fmla="*/ 1471281 w 3950"/>
                <a:gd name="T1" fmla="*/ 1585004 h 3962"/>
                <a:gd name="T2" fmla="*/ 1291856 w 3950"/>
                <a:gd name="T3" fmla="*/ 1800397 h 3962"/>
                <a:gd name="T4" fmla="*/ 0 w 3950"/>
                <a:gd name="T5" fmla="*/ 1620903 h 3962"/>
                <a:gd name="T6" fmla="*/ 179425 w 3950"/>
                <a:gd name="T7" fmla="*/ 5453 h 3962"/>
                <a:gd name="T8" fmla="*/ 963441 w 3950"/>
                <a:gd name="T9" fmla="*/ 5453 h 3962"/>
                <a:gd name="T10" fmla="*/ 968438 w 3950"/>
                <a:gd name="T11" fmla="*/ 5453 h 3962"/>
                <a:gd name="T12" fmla="*/ 968892 w 3950"/>
                <a:gd name="T13" fmla="*/ 5907 h 3962"/>
                <a:gd name="T14" fmla="*/ 1471281 w 3950"/>
                <a:gd name="T15" fmla="*/ 543936 h 3962"/>
                <a:gd name="T16" fmla="*/ 1474006 w 3950"/>
                <a:gd name="T17" fmla="*/ 552570 h 3962"/>
                <a:gd name="T18" fmla="*/ 1471281 w 3950"/>
                <a:gd name="T19" fmla="*/ 974723 h 3962"/>
                <a:gd name="T20" fmla="*/ 1794245 w 3950"/>
                <a:gd name="T21" fmla="*/ 1154217 h 3962"/>
                <a:gd name="T22" fmla="*/ 1614821 w 3950"/>
                <a:gd name="T23" fmla="*/ 1585004 h 3962"/>
                <a:gd name="T24" fmla="*/ 968892 w 3950"/>
                <a:gd name="T25" fmla="*/ 364442 h 3962"/>
                <a:gd name="T26" fmla="*/ 1355450 w 3950"/>
                <a:gd name="T27" fmla="*/ 543936 h 3962"/>
                <a:gd name="T28" fmla="*/ 1399965 w 3950"/>
                <a:gd name="T29" fmla="*/ 615734 h 3962"/>
                <a:gd name="T30" fmla="*/ 897123 w 3950"/>
                <a:gd name="T31" fmla="*/ 436240 h 3962"/>
                <a:gd name="T32" fmla="*/ 251194 w 3950"/>
                <a:gd name="T33" fmla="*/ 77251 h 3962"/>
                <a:gd name="T34" fmla="*/ 71770 w 3950"/>
                <a:gd name="T35" fmla="*/ 1549105 h 3962"/>
                <a:gd name="T36" fmla="*/ 1220087 w 3950"/>
                <a:gd name="T37" fmla="*/ 1728599 h 3962"/>
                <a:gd name="T38" fmla="*/ 574158 w 3950"/>
                <a:gd name="T39" fmla="*/ 1585004 h 3962"/>
                <a:gd name="T40" fmla="*/ 394734 w 3950"/>
                <a:gd name="T41" fmla="*/ 1154217 h 3962"/>
                <a:gd name="T42" fmla="*/ 1399965 w 3950"/>
                <a:gd name="T43" fmla="*/ 974723 h 3962"/>
                <a:gd name="T44" fmla="*/ 1254609 w 3950"/>
                <a:gd name="T45" fmla="*/ 1147401 h 3962"/>
                <a:gd name="T46" fmla="*/ 1121517 w 3950"/>
                <a:gd name="T47" fmla="*/ 1246464 h 3962"/>
                <a:gd name="T48" fmla="*/ 987062 w 3950"/>
                <a:gd name="T49" fmla="*/ 1147401 h 3962"/>
                <a:gd name="T50" fmla="*/ 977523 w 3950"/>
                <a:gd name="T51" fmla="*/ 1455950 h 3962"/>
                <a:gd name="T52" fmla="*/ 1120608 w 3950"/>
                <a:gd name="T53" fmla="*/ 1349162 h 3962"/>
                <a:gd name="T54" fmla="*/ 1264148 w 3950"/>
                <a:gd name="T55" fmla="*/ 1455950 h 3962"/>
                <a:gd name="T56" fmla="*/ 1254609 w 3950"/>
                <a:gd name="T57" fmla="*/ 1147401 h 3962"/>
                <a:gd name="T58" fmla="*/ 957536 w 3950"/>
                <a:gd name="T59" fmla="*/ 1147401 h 3962"/>
                <a:gd name="T60" fmla="*/ 712701 w 3950"/>
                <a:gd name="T61" fmla="*/ 1199659 h 3962"/>
                <a:gd name="T62" fmla="*/ 804003 w 3950"/>
                <a:gd name="T63" fmla="*/ 1455950 h 3962"/>
                <a:gd name="T64" fmla="*/ 866688 w 3950"/>
                <a:gd name="T65" fmla="*/ 1199659 h 3962"/>
                <a:gd name="T66" fmla="*/ 1529424 w 3950"/>
                <a:gd name="T67" fmla="*/ 1147401 h 3962"/>
                <a:gd name="T68" fmla="*/ 1284589 w 3950"/>
                <a:gd name="T69" fmla="*/ 1199659 h 3962"/>
                <a:gd name="T70" fmla="*/ 1375891 w 3950"/>
                <a:gd name="T71" fmla="*/ 1455950 h 3962"/>
                <a:gd name="T72" fmla="*/ 1438121 w 3950"/>
                <a:gd name="T73" fmla="*/ 1199659 h 3962"/>
                <a:gd name="T74" fmla="*/ 1529424 w 3950"/>
                <a:gd name="T75" fmla="*/ 1147401 h 3962"/>
                <a:gd name="T76" fmla="*/ 753583 w 3950"/>
                <a:gd name="T77" fmla="*/ 651633 h 3962"/>
                <a:gd name="T78" fmla="*/ 179425 w 3950"/>
                <a:gd name="T79" fmla="*/ 723431 h 3962"/>
                <a:gd name="T80" fmla="*/ 179425 w 3950"/>
                <a:gd name="T81" fmla="*/ 364442 h 3962"/>
                <a:gd name="T82" fmla="*/ 753583 w 3950"/>
                <a:gd name="T83" fmla="*/ 436240 h 3962"/>
                <a:gd name="T84" fmla="*/ 179425 w 3950"/>
                <a:gd name="T85" fmla="*/ 364442 h 3962"/>
                <a:gd name="T86" fmla="*/ 753583 w 3950"/>
                <a:gd name="T87" fmla="*/ 220846 h 3962"/>
                <a:gd name="T88" fmla="*/ 179425 w 3950"/>
                <a:gd name="T89" fmla="*/ 292644 h 3962"/>
                <a:gd name="T90" fmla="*/ 538274 w 3950"/>
                <a:gd name="T91" fmla="*/ 579835 h 3962"/>
                <a:gd name="T92" fmla="*/ 179425 w 3950"/>
                <a:gd name="T93" fmla="*/ 508037 h 3962"/>
                <a:gd name="T94" fmla="*/ 538274 w 3950"/>
                <a:gd name="T95" fmla="*/ 579835 h 3962"/>
                <a:gd name="T96" fmla="*/ 179425 w 3950"/>
                <a:gd name="T97" fmla="*/ 867026 h 3962"/>
                <a:gd name="T98" fmla="*/ 394734 w 3950"/>
                <a:gd name="T99" fmla="*/ 795228 h 39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950" h="3962">
                  <a:moveTo>
                    <a:pt x="3555" y="3488"/>
                  </a:moveTo>
                  <a:cubicBezTo>
                    <a:pt x="3239" y="3488"/>
                    <a:pt x="3239" y="3488"/>
                    <a:pt x="3239" y="3488"/>
                  </a:cubicBezTo>
                  <a:cubicBezTo>
                    <a:pt x="3239" y="3567"/>
                    <a:pt x="3239" y="3567"/>
                    <a:pt x="3239" y="3567"/>
                  </a:cubicBezTo>
                  <a:cubicBezTo>
                    <a:pt x="3239" y="3785"/>
                    <a:pt x="3063" y="3962"/>
                    <a:pt x="2844" y="3962"/>
                  </a:cubicBezTo>
                  <a:cubicBezTo>
                    <a:pt x="395" y="3962"/>
                    <a:pt x="395" y="3962"/>
                    <a:pt x="395" y="3962"/>
                  </a:cubicBezTo>
                  <a:cubicBezTo>
                    <a:pt x="177" y="3962"/>
                    <a:pt x="0" y="3785"/>
                    <a:pt x="0" y="3567"/>
                  </a:cubicBezTo>
                  <a:cubicBezTo>
                    <a:pt x="0" y="407"/>
                    <a:pt x="0" y="407"/>
                    <a:pt x="0" y="407"/>
                  </a:cubicBezTo>
                  <a:cubicBezTo>
                    <a:pt x="0" y="189"/>
                    <a:pt x="177" y="12"/>
                    <a:pt x="395" y="12"/>
                  </a:cubicBezTo>
                  <a:cubicBezTo>
                    <a:pt x="1975" y="12"/>
                    <a:pt x="1975" y="12"/>
                    <a:pt x="1975" y="12"/>
                  </a:cubicBezTo>
                  <a:cubicBezTo>
                    <a:pt x="2121" y="12"/>
                    <a:pt x="2121" y="12"/>
                    <a:pt x="2121" y="12"/>
                  </a:cubicBezTo>
                  <a:cubicBezTo>
                    <a:pt x="2121" y="0"/>
                    <a:pt x="2121" y="0"/>
                    <a:pt x="2121" y="0"/>
                  </a:cubicBezTo>
                  <a:cubicBezTo>
                    <a:pt x="2132" y="12"/>
                    <a:pt x="2132" y="12"/>
                    <a:pt x="2132" y="12"/>
                  </a:cubicBezTo>
                  <a:cubicBezTo>
                    <a:pt x="2133" y="12"/>
                    <a:pt x="2133" y="12"/>
                    <a:pt x="2133" y="12"/>
                  </a:cubicBezTo>
                  <a:cubicBezTo>
                    <a:pt x="2133" y="13"/>
                    <a:pt x="2133" y="13"/>
                    <a:pt x="2133" y="13"/>
                  </a:cubicBezTo>
                  <a:cubicBezTo>
                    <a:pt x="3227" y="1197"/>
                    <a:pt x="3227" y="1197"/>
                    <a:pt x="3227" y="1197"/>
                  </a:cubicBezTo>
                  <a:cubicBezTo>
                    <a:pt x="3239" y="1197"/>
                    <a:pt x="3239" y="1197"/>
                    <a:pt x="3239" y="1197"/>
                  </a:cubicBezTo>
                  <a:cubicBezTo>
                    <a:pt x="3239" y="1210"/>
                    <a:pt x="3239" y="1210"/>
                    <a:pt x="3239" y="1210"/>
                  </a:cubicBezTo>
                  <a:cubicBezTo>
                    <a:pt x="3245" y="1216"/>
                    <a:pt x="3245" y="1216"/>
                    <a:pt x="3245" y="1216"/>
                  </a:cubicBezTo>
                  <a:cubicBezTo>
                    <a:pt x="3239" y="1216"/>
                    <a:pt x="3239" y="1216"/>
                    <a:pt x="3239" y="1216"/>
                  </a:cubicBezTo>
                  <a:cubicBezTo>
                    <a:pt x="3239" y="2145"/>
                    <a:pt x="3239" y="2145"/>
                    <a:pt x="3239" y="2145"/>
                  </a:cubicBezTo>
                  <a:cubicBezTo>
                    <a:pt x="3555" y="2145"/>
                    <a:pt x="3555" y="2145"/>
                    <a:pt x="3555" y="2145"/>
                  </a:cubicBezTo>
                  <a:cubicBezTo>
                    <a:pt x="3774" y="2145"/>
                    <a:pt x="3950" y="2322"/>
                    <a:pt x="3950" y="2540"/>
                  </a:cubicBezTo>
                  <a:cubicBezTo>
                    <a:pt x="3950" y="3093"/>
                    <a:pt x="3950" y="3093"/>
                    <a:pt x="3950" y="3093"/>
                  </a:cubicBezTo>
                  <a:cubicBezTo>
                    <a:pt x="3950" y="3311"/>
                    <a:pt x="3774" y="3488"/>
                    <a:pt x="3555" y="3488"/>
                  </a:cubicBezTo>
                  <a:close/>
                  <a:moveTo>
                    <a:pt x="2133" y="296"/>
                  </a:moveTo>
                  <a:cubicBezTo>
                    <a:pt x="2133" y="802"/>
                    <a:pt x="2133" y="802"/>
                    <a:pt x="2133" y="802"/>
                  </a:cubicBezTo>
                  <a:cubicBezTo>
                    <a:pt x="2133" y="1020"/>
                    <a:pt x="2310" y="1197"/>
                    <a:pt x="2528" y="1197"/>
                  </a:cubicBezTo>
                  <a:cubicBezTo>
                    <a:pt x="2984" y="1197"/>
                    <a:pt x="2984" y="1197"/>
                    <a:pt x="2984" y="1197"/>
                  </a:cubicBezTo>
                  <a:lnTo>
                    <a:pt x="2133" y="296"/>
                  </a:lnTo>
                  <a:close/>
                  <a:moveTo>
                    <a:pt x="3082" y="1355"/>
                  </a:moveTo>
                  <a:cubicBezTo>
                    <a:pt x="2371" y="1355"/>
                    <a:pt x="2371" y="1355"/>
                    <a:pt x="2371" y="1355"/>
                  </a:cubicBezTo>
                  <a:cubicBezTo>
                    <a:pt x="2152" y="1355"/>
                    <a:pt x="1975" y="1178"/>
                    <a:pt x="1975" y="960"/>
                  </a:cubicBezTo>
                  <a:cubicBezTo>
                    <a:pt x="1975" y="170"/>
                    <a:pt x="1975" y="170"/>
                    <a:pt x="1975" y="170"/>
                  </a:cubicBezTo>
                  <a:cubicBezTo>
                    <a:pt x="553" y="170"/>
                    <a:pt x="553" y="170"/>
                    <a:pt x="553" y="170"/>
                  </a:cubicBezTo>
                  <a:cubicBezTo>
                    <a:pt x="335" y="170"/>
                    <a:pt x="158" y="347"/>
                    <a:pt x="158" y="565"/>
                  </a:cubicBezTo>
                  <a:cubicBezTo>
                    <a:pt x="158" y="3409"/>
                    <a:pt x="158" y="3409"/>
                    <a:pt x="158" y="3409"/>
                  </a:cubicBezTo>
                  <a:cubicBezTo>
                    <a:pt x="158" y="3627"/>
                    <a:pt x="335" y="3804"/>
                    <a:pt x="553" y="3804"/>
                  </a:cubicBezTo>
                  <a:cubicBezTo>
                    <a:pt x="2686" y="3804"/>
                    <a:pt x="2686" y="3804"/>
                    <a:pt x="2686" y="3804"/>
                  </a:cubicBezTo>
                  <a:cubicBezTo>
                    <a:pt x="2877" y="3804"/>
                    <a:pt x="3037" y="3668"/>
                    <a:pt x="3073" y="3488"/>
                  </a:cubicBezTo>
                  <a:cubicBezTo>
                    <a:pt x="1264" y="3488"/>
                    <a:pt x="1264" y="3488"/>
                    <a:pt x="1264" y="3488"/>
                  </a:cubicBezTo>
                  <a:cubicBezTo>
                    <a:pt x="1046" y="3488"/>
                    <a:pt x="869" y="3311"/>
                    <a:pt x="869" y="3093"/>
                  </a:cubicBezTo>
                  <a:cubicBezTo>
                    <a:pt x="869" y="2540"/>
                    <a:pt x="869" y="2540"/>
                    <a:pt x="869" y="2540"/>
                  </a:cubicBezTo>
                  <a:cubicBezTo>
                    <a:pt x="869" y="2322"/>
                    <a:pt x="1046" y="2145"/>
                    <a:pt x="1264" y="2145"/>
                  </a:cubicBezTo>
                  <a:cubicBezTo>
                    <a:pt x="3082" y="2145"/>
                    <a:pt x="3082" y="2145"/>
                    <a:pt x="3082" y="2145"/>
                  </a:cubicBezTo>
                  <a:lnTo>
                    <a:pt x="3082" y="1355"/>
                  </a:lnTo>
                  <a:close/>
                  <a:moveTo>
                    <a:pt x="2762" y="2525"/>
                  </a:moveTo>
                  <a:cubicBezTo>
                    <a:pt x="2603" y="2525"/>
                    <a:pt x="2603" y="2525"/>
                    <a:pt x="2603" y="2525"/>
                  </a:cubicBezTo>
                  <a:cubicBezTo>
                    <a:pt x="2469" y="2743"/>
                    <a:pt x="2469" y="2743"/>
                    <a:pt x="2469" y="2743"/>
                  </a:cubicBezTo>
                  <a:cubicBezTo>
                    <a:pt x="2333" y="2525"/>
                    <a:pt x="2333" y="2525"/>
                    <a:pt x="2333" y="2525"/>
                  </a:cubicBezTo>
                  <a:cubicBezTo>
                    <a:pt x="2173" y="2525"/>
                    <a:pt x="2173" y="2525"/>
                    <a:pt x="2173" y="2525"/>
                  </a:cubicBezTo>
                  <a:cubicBezTo>
                    <a:pt x="2383" y="2850"/>
                    <a:pt x="2383" y="2850"/>
                    <a:pt x="2383" y="2850"/>
                  </a:cubicBezTo>
                  <a:cubicBezTo>
                    <a:pt x="2152" y="3204"/>
                    <a:pt x="2152" y="3204"/>
                    <a:pt x="2152" y="3204"/>
                  </a:cubicBezTo>
                  <a:cubicBezTo>
                    <a:pt x="2316" y="3204"/>
                    <a:pt x="2316" y="3204"/>
                    <a:pt x="2316" y="3204"/>
                  </a:cubicBezTo>
                  <a:cubicBezTo>
                    <a:pt x="2467" y="2969"/>
                    <a:pt x="2467" y="2969"/>
                    <a:pt x="2467" y="2969"/>
                  </a:cubicBezTo>
                  <a:cubicBezTo>
                    <a:pt x="2617" y="3204"/>
                    <a:pt x="2617" y="3204"/>
                    <a:pt x="2617" y="3204"/>
                  </a:cubicBezTo>
                  <a:cubicBezTo>
                    <a:pt x="2783" y="3204"/>
                    <a:pt x="2783" y="3204"/>
                    <a:pt x="2783" y="3204"/>
                  </a:cubicBezTo>
                  <a:cubicBezTo>
                    <a:pt x="2551" y="2855"/>
                    <a:pt x="2551" y="2855"/>
                    <a:pt x="2551" y="2855"/>
                  </a:cubicBezTo>
                  <a:lnTo>
                    <a:pt x="2762" y="2525"/>
                  </a:lnTo>
                  <a:close/>
                  <a:moveTo>
                    <a:pt x="2108" y="2640"/>
                  </a:moveTo>
                  <a:cubicBezTo>
                    <a:pt x="2108" y="2525"/>
                    <a:pt x="2108" y="2525"/>
                    <a:pt x="2108" y="2525"/>
                  </a:cubicBezTo>
                  <a:cubicBezTo>
                    <a:pt x="1569" y="2525"/>
                    <a:pt x="1569" y="2525"/>
                    <a:pt x="1569" y="2525"/>
                  </a:cubicBezTo>
                  <a:cubicBezTo>
                    <a:pt x="1569" y="2640"/>
                    <a:pt x="1569" y="2640"/>
                    <a:pt x="1569" y="2640"/>
                  </a:cubicBezTo>
                  <a:cubicBezTo>
                    <a:pt x="1770" y="2640"/>
                    <a:pt x="1770" y="2640"/>
                    <a:pt x="1770" y="2640"/>
                  </a:cubicBezTo>
                  <a:cubicBezTo>
                    <a:pt x="1770" y="3204"/>
                    <a:pt x="1770" y="3204"/>
                    <a:pt x="1770" y="3204"/>
                  </a:cubicBezTo>
                  <a:cubicBezTo>
                    <a:pt x="1908" y="3204"/>
                    <a:pt x="1908" y="3204"/>
                    <a:pt x="1908" y="3204"/>
                  </a:cubicBezTo>
                  <a:cubicBezTo>
                    <a:pt x="1908" y="2640"/>
                    <a:pt x="1908" y="2640"/>
                    <a:pt x="1908" y="2640"/>
                  </a:cubicBezTo>
                  <a:lnTo>
                    <a:pt x="2108" y="2640"/>
                  </a:lnTo>
                  <a:close/>
                  <a:moveTo>
                    <a:pt x="3367" y="2525"/>
                  </a:moveTo>
                  <a:cubicBezTo>
                    <a:pt x="2828" y="2525"/>
                    <a:pt x="2828" y="2525"/>
                    <a:pt x="2828" y="2525"/>
                  </a:cubicBezTo>
                  <a:cubicBezTo>
                    <a:pt x="2828" y="2640"/>
                    <a:pt x="2828" y="2640"/>
                    <a:pt x="2828" y="2640"/>
                  </a:cubicBezTo>
                  <a:cubicBezTo>
                    <a:pt x="3029" y="2640"/>
                    <a:pt x="3029" y="2640"/>
                    <a:pt x="3029" y="2640"/>
                  </a:cubicBezTo>
                  <a:cubicBezTo>
                    <a:pt x="3029" y="3204"/>
                    <a:pt x="3029" y="3204"/>
                    <a:pt x="3029" y="3204"/>
                  </a:cubicBezTo>
                  <a:cubicBezTo>
                    <a:pt x="3166" y="3204"/>
                    <a:pt x="3166" y="3204"/>
                    <a:pt x="3166" y="3204"/>
                  </a:cubicBezTo>
                  <a:cubicBezTo>
                    <a:pt x="3166" y="2640"/>
                    <a:pt x="3166" y="2640"/>
                    <a:pt x="3166" y="2640"/>
                  </a:cubicBezTo>
                  <a:cubicBezTo>
                    <a:pt x="3367" y="2640"/>
                    <a:pt x="3367" y="2640"/>
                    <a:pt x="3367" y="2640"/>
                  </a:cubicBezTo>
                  <a:lnTo>
                    <a:pt x="3367" y="2525"/>
                  </a:lnTo>
                  <a:close/>
                  <a:moveTo>
                    <a:pt x="395" y="1434"/>
                  </a:moveTo>
                  <a:cubicBezTo>
                    <a:pt x="1659" y="1434"/>
                    <a:pt x="1659" y="1434"/>
                    <a:pt x="1659" y="1434"/>
                  </a:cubicBezTo>
                  <a:cubicBezTo>
                    <a:pt x="1659" y="1592"/>
                    <a:pt x="1659" y="1592"/>
                    <a:pt x="1659" y="1592"/>
                  </a:cubicBezTo>
                  <a:cubicBezTo>
                    <a:pt x="395" y="1592"/>
                    <a:pt x="395" y="1592"/>
                    <a:pt x="395" y="1592"/>
                  </a:cubicBezTo>
                  <a:lnTo>
                    <a:pt x="395" y="1434"/>
                  </a:lnTo>
                  <a:close/>
                  <a:moveTo>
                    <a:pt x="395" y="802"/>
                  </a:moveTo>
                  <a:cubicBezTo>
                    <a:pt x="1659" y="802"/>
                    <a:pt x="1659" y="802"/>
                    <a:pt x="1659" y="802"/>
                  </a:cubicBezTo>
                  <a:cubicBezTo>
                    <a:pt x="1659" y="960"/>
                    <a:pt x="1659" y="960"/>
                    <a:pt x="1659" y="960"/>
                  </a:cubicBezTo>
                  <a:cubicBezTo>
                    <a:pt x="395" y="960"/>
                    <a:pt x="395" y="960"/>
                    <a:pt x="395" y="960"/>
                  </a:cubicBezTo>
                  <a:lnTo>
                    <a:pt x="395" y="802"/>
                  </a:lnTo>
                  <a:close/>
                  <a:moveTo>
                    <a:pt x="395" y="486"/>
                  </a:moveTo>
                  <a:cubicBezTo>
                    <a:pt x="1659" y="486"/>
                    <a:pt x="1659" y="486"/>
                    <a:pt x="1659" y="486"/>
                  </a:cubicBezTo>
                  <a:cubicBezTo>
                    <a:pt x="1659" y="644"/>
                    <a:pt x="1659" y="644"/>
                    <a:pt x="1659" y="644"/>
                  </a:cubicBezTo>
                  <a:cubicBezTo>
                    <a:pt x="395" y="644"/>
                    <a:pt x="395" y="644"/>
                    <a:pt x="395" y="644"/>
                  </a:cubicBezTo>
                  <a:lnTo>
                    <a:pt x="395" y="486"/>
                  </a:lnTo>
                  <a:close/>
                  <a:moveTo>
                    <a:pt x="1185" y="1276"/>
                  </a:moveTo>
                  <a:cubicBezTo>
                    <a:pt x="395" y="1276"/>
                    <a:pt x="395" y="1276"/>
                    <a:pt x="395" y="1276"/>
                  </a:cubicBezTo>
                  <a:cubicBezTo>
                    <a:pt x="395" y="1118"/>
                    <a:pt x="395" y="1118"/>
                    <a:pt x="395" y="1118"/>
                  </a:cubicBezTo>
                  <a:cubicBezTo>
                    <a:pt x="1185" y="1118"/>
                    <a:pt x="1185" y="1118"/>
                    <a:pt x="1185" y="1118"/>
                  </a:cubicBezTo>
                  <a:lnTo>
                    <a:pt x="1185" y="1276"/>
                  </a:lnTo>
                  <a:close/>
                  <a:moveTo>
                    <a:pt x="869" y="1908"/>
                  </a:moveTo>
                  <a:cubicBezTo>
                    <a:pt x="395" y="1908"/>
                    <a:pt x="395" y="1908"/>
                    <a:pt x="395" y="1908"/>
                  </a:cubicBezTo>
                  <a:cubicBezTo>
                    <a:pt x="395" y="1750"/>
                    <a:pt x="395" y="1750"/>
                    <a:pt x="395" y="1750"/>
                  </a:cubicBezTo>
                  <a:cubicBezTo>
                    <a:pt x="869" y="1750"/>
                    <a:pt x="869" y="1750"/>
                    <a:pt x="869" y="1750"/>
                  </a:cubicBezTo>
                  <a:lnTo>
                    <a:pt x="869" y="1908"/>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sp>
        <p:nvSpPr>
          <p:cNvPr id="50" name="矩形 49">
            <a:extLst>
              <a:ext uri="{FF2B5EF4-FFF2-40B4-BE49-F238E27FC236}">
                <a16:creationId xmlns:a16="http://schemas.microsoft.com/office/drawing/2014/main" id="{DE799E49-1E1F-4038-AB65-BB612543DE29}"/>
              </a:ext>
            </a:extLst>
          </p:cNvPr>
          <p:cNvSpPr/>
          <p:nvPr/>
        </p:nvSpPr>
        <p:spPr>
          <a:xfrm>
            <a:off x="1781207" y="1061913"/>
            <a:ext cx="6688947"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例：通过</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返回字符串、列表、元组等数据</a:t>
            </a:r>
          </a:p>
        </p:txBody>
      </p:sp>
      <p:cxnSp>
        <p:nvCxnSpPr>
          <p:cNvPr id="51" name="直接连接符 50">
            <a:extLst>
              <a:ext uri="{FF2B5EF4-FFF2-40B4-BE49-F238E27FC236}">
                <a16:creationId xmlns:a16="http://schemas.microsoft.com/office/drawing/2014/main" id="{262DE9B4-9D1C-46A0-B589-84A684CA4F4E}"/>
              </a:ext>
            </a:extLst>
          </p:cNvPr>
          <p:cNvCxnSpPr>
            <a:cxnSpLocks/>
          </p:cNvCxnSpPr>
          <p:nvPr/>
        </p:nvCxnSpPr>
        <p:spPr>
          <a:xfrm>
            <a:off x="1781207" y="1563714"/>
            <a:ext cx="6688947"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EDDF3E31-E09F-44F1-B1C2-6AFFC4FBDC8C}"/>
              </a:ext>
            </a:extLst>
          </p:cNvPr>
          <p:cNvSpPr/>
          <p:nvPr/>
        </p:nvSpPr>
        <p:spPr>
          <a:xfrm>
            <a:off x="5150565" y="2348898"/>
            <a:ext cx="1937622" cy="3351046"/>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&lt;class 'list'&gt;</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 2, 3]</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&lt;class 'tuple'&gt;</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(1, 2, 3)</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&lt;class 'tuple'&gt;</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(1, 2, 3)</a:t>
            </a:r>
          </a:p>
        </p:txBody>
      </p:sp>
      <p:sp>
        <p:nvSpPr>
          <p:cNvPr id="57" name="KSO_Shape">
            <a:extLst>
              <a:ext uri="{FF2B5EF4-FFF2-40B4-BE49-F238E27FC236}">
                <a16:creationId xmlns:a16="http://schemas.microsoft.com/office/drawing/2014/main" id="{CFB9E932-4285-4305-A590-4D6B1F512FB0}"/>
              </a:ext>
            </a:extLst>
          </p:cNvPr>
          <p:cNvSpPr/>
          <p:nvPr/>
        </p:nvSpPr>
        <p:spPr>
          <a:xfrm>
            <a:off x="3960813" y="2215235"/>
            <a:ext cx="4270374" cy="3618373"/>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2622437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p:cTn id="13" dur="500" fill="hold"/>
                                        <p:tgtEl>
                                          <p:spTgt spid="46"/>
                                        </p:tgtEl>
                                        <p:attrNameLst>
                                          <p:attrName>ppt_w</p:attrName>
                                        </p:attrNameLst>
                                      </p:cBhvr>
                                      <p:tavLst>
                                        <p:tav tm="0">
                                          <p:val>
                                            <p:fltVal val="0"/>
                                          </p:val>
                                        </p:tav>
                                        <p:tav tm="100000">
                                          <p:val>
                                            <p:strVal val="#ppt_w"/>
                                          </p:val>
                                        </p:tav>
                                      </p:tavLst>
                                    </p:anim>
                                    <p:anim calcmode="lin" valueType="num">
                                      <p:cBhvr>
                                        <p:cTn id="14" dur="500" fill="hold"/>
                                        <p:tgtEl>
                                          <p:spTgt spid="46"/>
                                        </p:tgtEl>
                                        <p:attrNameLst>
                                          <p:attrName>ppt_h</p:attrName>
                                        </p:attrNameLst>
                                      </p:cBhvr>
                                      <p:tavLst>
                                        <p:tav tm="0">
                                          <p:val>
                                            <p:fltVal val="0"/>
                                          </p:val>
                                        </p:tav>
                                        <p:tav tm="100000">
                                          <p:val>
                                            <p:strVal val="#ppt_h"/>
                                          </p:val>
                                        </p:tav>
                                      </p:tavLst>
                                    </p:anim>
                                    <p:animEffect transition="in" filter="fade">
                                      <p:cBhvr>
                                        <p:cTn id="15" dur="500"/>
                                        <p:tgtEl>
                                          <p:spTgt spid="46"/>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barn(inVertical)">
                                      <p:cBhvr>
                                        <p:cTn id="19" dur="500"/>
                                        <p:tgtEl>
                                          <p:spTgt spid="51"/>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anim calcmode="lin" valueType="num">
                                      <p:cBhvr additive="base">
                                        <p:cTn id="22" dur="500"/>
                                        <p:tgtEl>
                                          <p:spTgt spid="50"/>
                                        </p:tgtEl>
                                        <p:attrNameLst>
                                          <p:attrName>ppt_y</p:attrName>
                                        </p:attrNameLst>
                                      </p:cBhvr>
                                      <p:tavLst>
                                        <p:tav tm="0">
                                          <p:val>
                                            <p:strVal val="#ppt_y+#ppt_h*1.125000"/>
                                          </p:val>
                                        </p:tav>
                                        <p:tav tm="100000">
                                          <p:val>
                                            <p:strVal val="#ppt_y"/>
                                          </p:val>
                                        </p:tav>
                                      </p:tavLst>
                                    </p:anim>
                                    <p:animEffect transition="in" filter="wipe(up)">
                                      <p:cBhvr>
                                        <p:cTn id="23" dur="500"/>
                                        <p:tgtEl>
                                          <p:spTgt spid="50"/>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fade">
                                      <p:cBhvr>
                                        <p:cTn id="27" dur="500"/>
                                        <p:tgtEl>
                                          <p:spTgt spid="57"/>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56"/>
                                        </p:tgtEl>
                                        <p:attrNameLst>
                                          <p:attrName>style.visibility</p:attrName>
                                        </p:attrNameLst>
                                      </p:cBhvr>
                                      <p:to>
                                        <p:strVal val="visible"/>
                                      </p:to>
                                    </p:set>
                                    <p:anim calcmode="lin" valueType="num">
                                      <p:cBhvr additive="base">
                                        <p:cTn id="30" dur="500"/>
                                        <p:tgtEl>
                                          <p:spTgt spid="56"/>
                                        </p:tgtEl>
                                        <p:attrNameLst>
                                          <p:attrName>ppt_y</p:attrName>
                                        </p:attrNameLst>
                                      </p:cBhvr>
                                      <p:tavLst>
                                        <p:tav tm="0">
                                          <p:val>
                                            <p:strVal val="#ppt_y-#ppt_h*1.125000"/>
                                          </p:val>
                                        </p:tav>
                                        <p:tav tm="100000">
                                          <p:val>
                                            <p:strVal val="#ppt_y"/>
                                          </p:val>
                                        </p:tav>
                                      </p:tavLst>
                                    </p:anim>
                                    <p:animEffect transition="in" filter="wipe(down)">
                                      <p:cBhvr>
                                        <p:cTn id="3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0" grpId="0"/>
      <p:bldP spid="56" grpId="0"/>
      <p:bldP spid="5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2CFDF79-0761-4465-98A5-53E692670F61}"/>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编写程序实现以下功能：输入若干个整数（输入</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结束），将不能被</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整除的整数相加，并将求和结果输出。要求判断一个整数</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是否能被另一个整数</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整除的功能用一个函数实现。</a:t>
            </a:r>
          </a:p>
        </p:txBody>
      </p:sp>
      <p:sp>
        <p:nvSpPr>
          <p:cNvPr id="5" name="矩形: 圆角 4">
            <a:extLst>
              <a:ext uri="{FF2B5EF4-FFF2-40B4-BE49-F238E27FC236}">
                <a16:creationId xmlns:a16="http://schemas.microsoft.com/office/drawing/2014/main" id="{428A3E7A-E723-4C95-8F1D-736F23EDA47D}"/>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11" name="矩形 10">
            <a:extLst>
              <a:ext uri="{FF2B5EF4-FFF2-40B4-BE49-F238E27FC236}">
                <a16:creationId xmlns:a16="http://schemas.microsoft.com/office/drawing/2014/main" id="{541CD982-5F3E-4648-A264-A775BECF1ECB}"/>
              </a:ext>
            </a:extLst>
          </p:cNvPr>
          <p:cNvSpPr/>
          <p:nvPr>
            <p:custDataLst>
              <p:tags r:id="rId4"/>
            </p:custDataLst>
          </p:nvPr>
        </p:nvSpPr>
        <p:spPr>
          <a:xfrm>
            <a:off x="0" y="5727383"/>
            <a:ext cx="12192000" cy="487680"/>
          </a:xfrm>
          <a:prstGeom prst="rect">
            <a:avLst/>
          </a:prstGeom>
          <a:solidFill>
            <a:srgbClr val="FBFA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36" tIns="45718" rIns="91436" bIns="45718" rtlCol="0" anchor="ctr" anchorCtr="1">
            <a:noAutofit/>
          </a:bodyPr>
          <a:lstStyle/>
          <a:p>
            <a:pPr defTabSz="914354"/>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正常使用主观题需</a:t>
            </a:r>
            <a:r>
              <a:rPr kumimoji="0" lang="en-US" altLang="zh-CN"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2.0</a:t>
            </a:r>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以上版本雨课堂</a:t>
            </a:r>
          </a:p>
        </p:txBody>
      </p:sp>
      <p:sp>
        <p:nvSpPr>
          <p:cNvPr id="12" name="矩形 11">
            <a:extLst>
              <a:ext uri="{FF2B5EF4-FFF2-40B4-BE49-F238E27FC236}">
                <a16:creationId xmlns:a16="http://schemas.microsoft.com/office/drawing/2014/main" id="{E30BD0BA-91F7-4285-A1C7-A48D25D99002}"/>
              </a:ext>
            </a:extLst>
          </p:cNvPr>
          <p:cNvSpPr/>
          <p:nvPr>
            <p:custDataLst>
              <p:tags r:id="rId5"/>
            </p:custDataLst>
          </p:nvPr>
        </p:nvSpPr>
        <p:spPr>
          <a:xfrm>
            <a:off x="12573000" y="0"/>
            <a:ext cx="3840480" cy="6858000"/>
          </a:xfrm>
          <a:prstGeom prst="rect">
            <a:avLst/>
          </a:prstGeom>
          <a:solidFill>
            <a:srgbClr val="FFFFFF"/>
          </a:solidFill>
          <a:ln w="12700" cmpd="sng">
            <a:solidFill>
              <a:srgbClr val="9B9B9B"/>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noAutofit/>
          </a:bodyP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文本框 16">
            <a:extLst>
              <a:ext uri="{FF2B5EF4-FFF2-40B4-BE49-F238E27FC236}">
                <a16:creationId xmlns:a16="http://schemas.microsoft.com/office/drawing/2014/main" id="{14D9158A-429C-47F2-9126-4AA5B26D714F}"/>
              </a:ext>
            </a:extLst>
          </p:cNvPr>
          <p:cNvSpPr txBox="1"/>
          <p:nvPr>
            <p:custDataLst>
              <p:tags r:id="rId6"/>
            </p:custDataLst>
          </p:nvPr>
        </p:nvSpPr>
        <p:spPr>
          <a:xfrm>
            <a:off x="12661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8" name="文本框 17">
            <a:extLst>
              <a:ext uri="{FF2B5EF4-FFF2-40B4-BE49-F238E27FC236}">
                <a16:creationId xmlns:a16="http://schemas.microsoft.com/office/drawing/2014/main" id="{1D7D5944-5257-497D-962C-E645F26CE671}"/>
              </a:ext>
            </a:extLst>
          </p:cNvPr>
          <p:cNvSpPr txBox="1"/>
          <p:nvPr>
            <p:custDataLst>
              <p:tags r:id="rId7"/>
            </p:custDataLst>
          </p:nvPr>
        </p:nvSpPr>
        <p:spPr>
          <a:xfrm>
            <a:off x="12827000" y="1270000"/>
            <a:ext cx="3332480" cy="5016758"/>
          </a:xfrm>
          <a:prstGeom prst="rect">
            <a:avLst/>
          </a:prstGeom>
          <a:noFill/>
        </p:spPr>
        <p:txBody>
          <a:bodyPr vert="horz" rtlCol="0" anchor="t" anchorCtr="0">
            <a:spAutoFit/>
          </a:bodyPr>
          <a:lstStyle/>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def IsMultiple(n,m):</a:t>
            </a: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if n%m==0:</a:t>
            </a: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True</a:t>
            </a: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False</a:t>
            </a: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sum=0</a:t>
            </a: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while True:</a:t>
            </a: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n=eval(input('</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请输入一个整数（输入</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结束程序）：</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if n==0:</a:t>
            </a: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break</a:t>
            </a: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if IsMultiple(n,3)==False:</a:t>
            </a: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sum+=n</a:t>
            </a: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print('</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所有不能被</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整除的整数之和为：</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%d'%sum)</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6" name="组合 15">
            <a:extLst>
              <a:ext uri="{FF2B5EF4-FFF2-40B4-BE49-F238E27FC236}">
                <a16:creationId xmlns:a16="http://schemas.microsoft.com/office/drawing/2014/main" id="{020091F3-F8AC-4A7E-99CA-9B29DF1BE4C5}"/>
              </a:ext>
            </a:extLst>
          </p:cNvPr>
          <p:cNvGrpSpPr/>
          <p:nvPr>
            <p:custDataLst>
              <p:tags r:id="rId8"/>
            </p:custDataLst>
          </p:nvPr>
        </p:nvGrpSpPr>
        <p:grpSpPr>
          <a:xfrm>
            <a:off x="12585700" y="0"/>
            <a:ext cx="3815080" cy="647700"/>
            <a:chOff x="12585700" y="0"/>
            <a:chExt cx="3815080" cy="647700"/>
          </a:xfrm>
        </p:grpSpPr>
        <p:sp>
          <p:nvSpPr>
            <p:cNvPr id="13" name="RemarkBack">
              <a:extLst>
                <a:ext uri="{FF2B5EF4-FFF2-40B4-BE49-F238E27FC236}">
                  <a16:creationId xmlns:a16="http://schemas.microsoft.com/office/drawing/2014/main" id="{5AFB9A3A-AE19-4D73-9D87-191AF4C94833}"/>
                </a:ext>
              </a:extLst>
            </p:cNvPr>
            <p:cNvSpPr/>
            <p:nvPr>
              <p:custDataLst>
                <p:tags r:id="rId18"/>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RemarkBlock">
              <a:extLst>
                <a:ext uri="{FF2B5EF4-FFF2-40B4-BE49-F238E27FC236}">
                  <a16:creationId xmlns:a16="http://schemas.microsoft.com/office/drawing/2014/main" id="{09725D86-3661-4CA0-BE13-502174ED02B6}"/>
                </a:ext>
              </a:extLst>
            </p:cNvPr>
            <p:cNvSpPr/>
            <p:nvPr>
              <p:custDataLst>
                <p:tags r:id="rId19"/>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RemarkTitleText">
              <a:extLst>
                <a:ext uri="{FF2B5EF4-FFF2-40B4-BE49-F238E27FC236}">
                  <a16:creationId xmlns:a16="http://schemas.microsoft.com/office/drawing/2014/main" id="{A505C623-D3C9-4898-8ADC-3DEDB3BD5308}"/>
                </a:ext>
              </a:extLst>
            </p:cNvPr>
            <p:cNvSpPr txBox="1"/>
            <p:nvPr>
              <p:custDataLst>
                <p:tags r:id="rId20"/>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747C548F-4D76-4E00-97C4-E8361C92429E}"/>
              </a:ext>
            </a:extLst>
          </p:cNvPr>
          <p:cNvSpPr/>
          <p:nvPr>
            <p:custDataLst>
              <p:tags r:id="rId9"/>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RemarkBlock">
            <a:extLst>
              <a:ext uri="{FF2B5EF4-FFF2-40B4-BE49-F238E27FC236}">
                <a16:creationId xmlns:a16="http://schemas.microsoft.com/office/drawing/2014/main" id="{8E3410B8-190B-4E75-A19A-7CA46497FEA8}"/>
              </a:ext>
            </a:extLst>
          </p:cNvPr>
          <p:cNvSpPr/>
          <p:nvPr>
            <p:custDataLst>
              <p:tags r:id="rId10"/>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RemarkTitleText">
            <a:extLst>
              <a:ext uri="{FF2B5EF4-FFF2-40B4-BE49-F238E27FC236}">
                <a16:creationId xmlns:a16="http://schemas.microsoft.com/office/drawing/2014/main" id="{8DF14CF7-A8C6-4415-860D-A1BE9215EED9}"/>
              </a:ext>
            </a:extLst>
          </p:cNvPr>
          <p:cNvSpPr txBox="1"/>
          <p:nvPr>
            <p:custDataLst>
              <p:tags r:id="rId11"/>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0" name="组合 9">
            <a:extLst>
              <a:ext uri="{FF2B5EF4-FFF2-40B4-BE49-F238E27FC236}">
                <a16:creationId xmlns:a16="http://schemas.microsoft.com/office/drawing/2014/main" id="{DAB2A3FA-575E-427D-8EE9-8CE5585D9EB6}"/>
              </a:ext>
            </a:extLst>
          </p:cNvPr>
          <p:cNvGrpSpPr/>
          <p:nvPr>
            <p:custDataLst>
              <p:tags r:id="rId12"/>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212CBE35-0CBB-44DB-A08F-A7D8A12D475C}"/>
                </a:ext>
              </a:extLst>
            </p:cNvPr>
            <p:cNvSpPr/>
            <p:nvPr>
              <p:custDataLst>
                <p:tags r:id="rId14"/>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ColorBlock">
              <a:extLst>
                <a:ext uri="{FF2B5EF4-FFF2-40B4-BE49-F238E27FC236}">
                  <a16:creationId xmlns:a16="http://schemas.microsoft.com/office/drawing/2014/main" id="{579590DB-CB6D-48DC-8B4F-ED26FE39CFF7}"/>
                </a:ext>
              </a:extLst>
            </p:cNvPr>
            <p:cNvSpPr/>
            <p:nvPr>
              <p:custDataLst>
                <p:tags r:id="rId15"/>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TypeText">
              <a:extLst>
                <a:ext uri="{FF2B5EF4-FFF2-40B4-BE49-F238E27FC236}">
                  <a16:creationId xmlns:a16="http://schemas.microsoft.com/office/drawing/2014/main" id="{28E3F72C-F43F-421B-A290-4C07A12B907B}"/>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7F85C8AA-398F-479B-B907-14F5D54BC47F}"/>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A6B62F4D-14FB-48AA-8952-BE31AA335944}"/>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08872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函数概述</a:t>
            </a:r>
          </a:p>
        </p:txBody>
      </p:sp>
      <p:grpSp>
        <p:nvGrpSpPr>
          <p:cNvPr id="2" name="组合 1">
            <a:extLst>
              <a:ext uri="{FF2B5EF4-FFF2-40B4-BE49-F238E27FC236}">
                <a16:creationId xmlns:a16="http://schemas.microsoft.com/office/drawing/2014/main" id="{D9B5552D-CBD0-4BC9-9D4B-BF008626F70D}"/>
              </a:ext>
            </a:extLst>
          </p:cNvPr>
          <p:cNvGrpSpPr/>
          <p:nvPr/>
        </p:nvGrpSpPr>
        <p:grpSpPr>
          <a:xfrm>
            <a:off x="1385777" y="1710552"/>
            <a:ext cx="9493471" cy="3840622"/>
            <a:chOff x="1385777" y="1710552"/>
            <a:chExt cx="9493471" cy="3840622"/>
          </a:xfrm>
        </p:grpSpPr>
        <p:sp>
          <p:nvSpPr>
            <p:cNvPr id="3" name="矩形 2">
              <a:extLst>
                <a:ext uri="{FF2B5EF4-FFF2-40B4-BE49-F238E27FC236}">
                  <a16:creationId xmlns:a16="http://schemas.microsoft.com/office/drawing/2014/main" id="{CD352A36-0FAB-466D-AED1-E2DB2EF0AC31}"/>
                </a:ext>
              </a:extLst>
            </p:cNvPr>
            <p:cNvSpPr/>
            <p:nvPr/>
          </p:nvSpPr>
          <p:spPr>
            <a:xfrm>
              <a:off x="1526028" y="1869253"/>
              <a:ext cx="9289360" cy="3351046"/>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在完成一项较复杂的任务时，我们通常会将任务分解成若干个子任务，通过完成这些子任务逐步实现任务的整体目标。</a:t>
              </a:r>
            </a:p>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实际上，这里采用的就是结构化程序设计方法中模块化的思想。</a:t>
              </a:r>
            </a:p>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在利用计算机解决实际问题时，也通常是将原始问题分解成若干个子问题，对每个子问题分别求解后再根据各子问题的解求得原始问题的解。</a:t>
              </a:r>
            </a:p>
          </p:txBody>
        </p:sp>
        <p:sp>
          <p:nvSpPr>
            <p:cNvPr id="48" name="KSO_Shape">
              <a:extLst>
                <a:ext uri="{FF2B5EF4-FFF2-40B4-BE49-F238E27FC236}">
                  <a16:creationId xmlns:a16="http://schemas.microsoft.com/office/drawing/2014/main" id="{7C10B4E9-275D-4EE6-A235-4852EBDFC2C3}"/>
                </a:ext>
              </a:extLst>
            </p:cNvPr>
            <p:cNvSpPr/>
            <p:nvPr/>
          </p:nvSpPr>
          <p:spPr>
            <a:xfrm>
              <a:off x="1385777" y="1710552"/>
              <a:ext cx="9493471" cy="3840622"/>
            </a:xfrm>
            <a:prstGeom prst="roundRect">
              <a:avLst>
                <a:gd name="adj" fmla="val 561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247158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21A6210E-A70F-4539-BBDC-ED6B989FF5BF}"/>
              </a:ext>
            </a:extLst>
          </p:cNvPr>
          <p:cNvGrpSpPr/>
          <p:nvPr/>
        </p:nvGrpSpPr>
        <p:grpSpPr>
          <a:xfrm>
            <a:off x="1171058" y="2756038"/>
            <a:ext cx="10321174" cy="1345923"/>
            <a:chOff x="3340833" y="2760477"/>
            <a:chExt cx="10321174" cy="1345923"/>
          </a:xfrm>
        </p:grpSpPr>
        <p:sp>
          <p:nvSpPr>
            <p:cNvPr id="2" name="文本框 1">
              <a:extLst>
                <a:ext uri="{FF2B5EF4-FFF2-40B4-BE49-F238E27FC236}">
                  <a16:creationId xmlns:a16="http://schemas.microsoft.com/office/drawing/2014/main" id="{A604DD5E-F17A-4AEC-B07E-CC597E127787}"/>
                </a:ext>
              </a:extLst>
            </p:cNvPr>
            <p:cNvSpPr txBox="1"/>
            <p:nvPr/>
          </p:nvSpPr>
          <p:spPr>
            <a:xfrm>
              <a:off x="3360789" y="2782961"/>
              <a:ext cx="10301218" cy="1323439"/>
            </a:xfrm>
            <a:prstGeom prst="rect">
              <a:avLst/>
            </a:prstGeom>
            <a:noFill/>
          </p:spPr>
          <p:txBody>
            <a:bodyPr wrap="none" rtlCol="0">
              <a:spAutoFit/>
            </a:bodyPr>
            <a:lstStyle/>
            <a:p>
              <a:pPr lvl="0">
                <a:defRPr/>
              </a:pPr>
              <a:r>
                <a:rPr lang="zh-CN" altLang="en-US" sz="8000" b="1" dirty="0">
                  <a:solidFill>
                    <a:srgbClr val="B1C400"/>
                  </a:solidFill>
                  <a:latin typeface="Bauhaus 93" panose="04030905020B02020C02" pitchFamily="82" charset="0"/>
                  <a:ea typeface="Adobe Gothic Std B" panose="020B0800000000000000" pitchFamily="34" charset="-128"/>
                </a:rPr>
                <a:t>模块概述和</a:t>
              </a:r>
              <a:r>
                <a:rPr lang="en-US" altLang="zh-CN" sz="8000" b="1" dirty="0">
                  <a:solidFill>
                    <a:srgbClr val="B1C400"/>
                  </a:solidFill>
                  <a:latin typeface="Bauhaus 93" panose="04030905020B02020C02" pitchFamily="82" charset="0"/>
                  <a:ea typeface="Adobe Gothic Std B" panose="020B0800000000000000" pitchFamily="34" charset="-128"/>
                </a:rPr>
                <a:t>import</a:t>
              </a:r>
              <a:r>
                <a:rPr lang="zh-CN" altLang="en-US" sz="8000" b="1" dirty="0">
                  <a:solidFill>
                    <a:srgbClr val="B1C400"/>
                  </a:solidFill>
                  <a:latin typeface="Bauhaus 93" panose="04030905020B02020C02" pitchFamily="82" charset="0"/>
                  <a:ea typeface="Adobe Gothic Std B" panose="020B0800000000000000" pitchFamily="34" charset="-128"/>
                </a:rPr>
                <a:t>语句</a:t>
              </a:r>
              <a:endParaRPr lang="zh-CN" altLang="en-US" sz="8000" b="1" kern="1200" dirty="0">
                <a:solidFill>
                  <a:srgbClr val="B1C400"/>
                </a:solidFill>
                <a:latin typeface="+mj-ea"/>
              </a:endParaRPr>
            </a:p>
          </p:txBody>
        </p:sp>
        <p:sp>
          <p:nvSpPr>
            <p:cNvPr id="5" name="文本框 4">
              <a:extLst>
                <a:ext uri="{FF2B5EF4-FFF2-40B4-BE49-F238E27FC236}">
                  <a16:creationId xmlns:a16="http://schemas.microsoft.com/office/drawing/2014/main" id="{EEF19D63-AEA3-4686-9B9D-7828E5984095}"/>
                </a:ext>
              </a:extLst>
            </p:cNvPr>
            <p:cNvSpPr txBox="1"/>
            <p:nvPr/>
          </p:nvSpPr>
          <p:spPr>
            <a:xfrm>
              <a:off x="3340833" y="2760477"/>
              <a:ext cx="10301218" cy="1323439"/>
            </a:xfrm>
            <a:prstGeom prst="rect">
              <a:avLst/>
            </a:prstGeom>
            <a:noFill/>
          </p:spPr>
          <p:txBody>
            <a:bodyPr wrap="none" rtlCol="0">
              <a:spAutoFit/>
            </a:bodyPr>
            <a:lstStyle/>
            <a:p>
              <a:pPr lvl="0">
                <a:defRPr/>
              </a:pPr>
              <a:r>
                <a:rPr lang="zh-CN" altLang="en-US" sz="8000" b="1" dirty="0">
                  <a:solidFill>
                    <a:srgbClr val="1950B2"/>
                  </a:solidFill>
                  <a:latin typeface="Bauhaus 93" panose="04030905020B02020C02" pitchFamily="82" charset="0"/>
                  <a:ea typeface="Adobe Gothic Std B" panose="020B0800000000000000" pitchFamily="34" charset="-128"/>
                </a:rPr>
                <a:t>模块概述和</a:t>
              </a:r>
              <a:r>
                <a:rPr lang="en-US" altLang="zh-CN" sz="8000" b="1" dirty="0">
                  <a:solidFill>
                    <a:srgbClr val="1950B2"/>
                  </a:solidFill>
                  <a:latin typeface="Bauhaus 93" panose="04030905020B02020C02" pitchFamily="82" charset="0"/>
                  <a:ea typeface="Adobe Gothic Std B" panose="020B0800000000000000" pitchFamily="34" charset="-128"/>
                </a:rPr>
                <a:t>import</a:t>
              </a:r>
              <a:r>
                <a:rPr lang="zh-CN" altLang="en-US" sz="8000" b="1" dirty="0">
                  <a:solidFill>
                    <a:srgbClr val="1950B2"/>
                  </a:solidFill>
                  <a:latin typeface="Bauhaus 93" panose="04030905020B02020C02" pitchFamily="82" charset="0"/>
                  <a:ea typeface="Adobe Gothic Std B" panose="020B0800000000000000" pitchFamily="34" charset="-128"/>
                </a:rPr>
                <a:t>语句</a:t>
              </a:r>
              <a:endParaRPr lang="zh-CN" altLang="en-US" sz="8000" b="1" kern="1200" dirty="0">
                <a:solidFill>
                  <a:srgbClr val="1950B2"/>
                </a:solidFill>
                <a:latin typeface="+mj-ea"/>
              </a:endParaRPr>
            </a:p>
          </p:txBody>
        </p:sp>
      </p:grpSp>
    </p:spTree>
    <p:extLst>
      <p:ext uri="{BB962C8B-B14F-4D97-AF65-F5344CB8AC3E}">
        <p14:creationId xmlns:p14="http://schemas.microsoft.com/office/powerpoint/2010/main" val="176015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8" y="477138"/>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概述</a:t>
            </a:r>
          </a:p>
        </p:txBody>
      </p:sp>
      <p:sp>
        <p:nvSpPr>
          <p:cNvPr id="3" name="矩形 2">
            <a:extLst>
              <a:ext uri="{FF2B5EF4-FFF2-40B4-BE49-F238E27FC236}">
                <a16:creationId xmlns:a16="http://schemas.microsoft.com/office/drawing/2014/main" id="{CD352A36-0FAB-466D-AED1-E2DB2EF0AC31}"/>
              </a:ext>
            </a:extLst>
          </p:cNvPr>
          <p:cNvSpPr/>
          <p:nvPr/>
        </p:nvSpPr>
        <p:spPr>
          <a:xfrm>
            <a:off x="1089743" y="1242831"/>
            <a:ext cx="9803926" cy="5078313"/>
          </a:xfrm>
          <a:prstGeom prst="rect">
            <a:avLst/>
          </a:prstGeom>
        </p:spPr>
        <p:txBody>
          <a:bodyPr wrap="square">
            <a:spAutoFit/>
          </a:bodyPr>
          <a:lstStyle/>
          <a:p>
            <a:pPr marL="342900" indent="-342900" algn="just">
              <a:lnSpc>
                <a:spcPct val="150000"/>
              </a:lnSpc>
              <a:spcBef>
                <a:spcPct val="0"/>
              </a:spcBef>
              <a:buClr>
                <a:srgbClr val="B1C400"/>
              </a:buClr>
              <a:buFont typeface="Wingdings" panose="05000000000000000000" pitchFamily="2" charset="2"/>
              <a:buChar char="Ø"/>
              <a:defRPr/>
            </a:pPr>
            <a:r>
              <a:rPr lang="en-US" altLang="zh-CN" sz="2400" dirty="0">
                <a:solidFill>
                  <a:schemeClr val="tx1">
                    <a:lumMod val="85000"/>
                    <a:lumOff val="15000"/>
                  </a:schemeClr>
                </a:solidFill>
                <a:latin typeface="+mj-lt"/>
                <a:ea typeface="微软雅黑" panose="020B0503020204020204" pitchFamily="34" charset="-122"/>
              </a:rPr>
              <a:t>Python</a:t>
            </a:r>
            <a:r>
              <a:rPr lang="zh-CN" altLang="en-US" sz="2400" dirty="0">
                <a:solidFill>
                  <a:schemeClr val="tx1">
                    <a:lumMod val="85000"/>
                    <a:lumOff val="15000"/>
                  </a:schemeClr>
                </a:solidFill>
                <a:latin typeface="+mj-lt"/>
                <a:ea typeface="微软雅黑" panose="020B0503020204020204" pitchFamily="34" charset="-122"/>
              </a:rPr>
              <a:t>提供了交互式和脚本式两种运行方式。当要执行的代码比较长、且需要重复使用时，我们通常将代码放在扩展名为</a:t>
            </a:r>
            <a:r>
              <a:rPr lang="en-US" altLang="zh-CN" sz="2400" dirty="0">
                <a:solidFill>
                  <a:schemeClr val="tx1">
                    <a:lumMod val="85000"/>
                    <a:lumOff val="15000"/>
                  </a:schemeClr>
                </a:solidFill>
                <a:latin typeface="+mj-lt"/>
                <a:ea typeface="微软雅黑" panose="020B0503020204020204" pitchFamily="34" charset="-122"/>
              </a:rPr>
              <a:t>.</a:t>
            </a:r>
            <a:r>
              <a:rPr lang="en-US" altLang="zh-CN" sz="2400" dirty="0" err="1">
                <a:solidFill>
                  <a:schemeClr val="tx1">
                    <a:lumMod val="85000"/>
                    <a:lumOff val="15000"/>
                  </a:schemeClr>
                </a:solidFill>
                <a:latin typeface="+mj-lt"/>
                <a:ea typeface="微软雅黑" panose="020B0503020204020204" pitchFamily="34" charset="-122"/>
              </a:rPr>
              <a:t>py</a:t>
            </a:r>
            <a:r>
              <a:rPr lang="zh-CN" altLang="en-US" sz="2400" dirty="0">
                <a:solidFill>
                  <a:schemeClr val="tx1">
                    <a:lumMod val="85000"/>
                    <a:lumOff val="15000"/>
                  </a:schemeClr>
                </a:solidFill>
                <a:latin typeface="+mj-lt"/>
                <a:ea typeface="微软雅黑" panose="020B0503020204020204" pitchFamily="34" charset="-122"/>
              </a:rPr>
              <a:t>的</a:t>
            </a:r>
            <a:r>
              <a:rPr lang="en-US" altLang="zh-CN" sz="2400" dirty="0">
                <a:solidFill>
                  <a:schemeClr val="tx1">
                    <a:lumMod val="85000"/>
                    <a:lumOff val="15000"/>
                  </a:schemeClr>
                </a:solidFill>
                <a:latin typeface="+mj-lt"/>
                <a:ea typeface="微软雅黑" panose="020B0503020204020204" pitchFamily="34" charset="-122"/>
              </a:rPr>
              <a:t>Python</a:t>
            </a:r>
            <a:r>
              <a:rPr lang="zh-CN" altLang="en-US" sz="2400" dirty="0">
                <a:solidFill>
                  <a:schemeClr val="tx1">
                    <a:lumMod val="85000"/>
                    <a:lumOff val="15000"/>
                  </a:schemeClr>
                </a:solidFill>
                <a:latin typeface="+mj-lt"/>
                <a:ea typeface="微软雅黑" panose="020B0503020204020204" pitchFamily="34" charset="-122"/>
              </a:rPr>
              <a:t>脚本文件中。</a:t>
            </a:r>
          </a:p>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latin typeface="+mj-lt"/>
                <a:ea typeface="微软雅黑" panose="020B0503020204020204" pitchFamily="34" charset="-122"/>
              </a:rPr>
              <a:t>当我们要编写一个规模比较大的程序时，如果将所有代码都放在一个脚本文件中，则不方便维护和多人协同开发。</a:t>
            </a:r>
          </a:p>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latin typeface="+mj-lt"/>
                <a:ea typeface="微软雅黑" panose="020B0503020204020204" pitchFamily="34" charset="-122"/>
              </a:rPr>
              <a:t>对于可以在多个程序中重用的功能，我们也最好将其放在单独的脚本文件中，以方便多个程序通过引用该脚本文件、共享这些功能。</a:t>
            </a:r>
          </a:p>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latin typeface="+mj-lt"/>
                <a:ea typeface="微软雅黑" panose="020B0503020204020204" pitchFamily="34" charset="-122"/>
              </a:rPr>
              <a:t>此时，我们需要按照代码功能的不同，将代码分门别类地放在不同的脚本文件中，这些脚本文件就称为是模块（</a:t>
            </a:r>
            <a:r>
              <a:rPr lang="en-US" altLang="zh-CN" sz="2400" dirty="0">
                <a:solidFill>
                  <a:schemeClr val="tx1">
                    <a:lumMod val="85000"/>
                    <a:lumOff val="15000"/>
                  </a:schemeClr>
                </a:solidFill>
                <a:latin typeface="+mj-lt"/>
                <a:ea typeface="微软雅黑" panose="020B0503020204020204" pitchFamily="34" charset="-122"/>
              </a:rPr>
              <a:t>Module</a:t>
            </a:r>
            <a:r>
              <a:rPr lang="zh-CN" altLang="en-US" sz="2400" dirty="0">
                <a:solidFill>
                  <a:schemeClr val="tx1">
                    <a:lumMod val="85000"/>
                    <a:lumOff val="15000"/>
                  </a:schemeClr>
                </a:solidFill>
                <a:latin typeface="+mj-lt"/>
                <a:ea typeface="微软雅黑" panose="020B0503020204020204" pitchFamily="34" charset="-122"/>
              </a:rPr>
              <a:t>）。</a:t>
            </a:r>
          </a:p>
        </p:txBody>
      </p:sp>
      <p:sp>
        <p:nvSpPr>
          <p:cNvPr id="48" name="KSO_Shape">
            <a:extLst>
              <a:ext uri="{FF2B5EF4-FFF2-40B4-BE49-F238E27FC236}">
                <a16:creationId xmlns:a16="http://schemas.microsoft.com/office/drawing/2014/main" id="{7C10B4E9-275D-4EE6-A235-4852EBDFC2C3}"/>
              </a:ext>
            </a:extLst>
          </p:cNvPr>
          <p:cNvSpPr/>
          <p:nvPr/>
        </p:nvSpPr>
        <p:spPr>
          <a:xfrm>
            <a:off x="796780" y="1219439"/>
            <a:ext cx="10351866" cy="5161423"/>
          </a:xfrm>
          <a:prstGeom prst="roundRect">
            <a:avLst>
              <a:gd name="adj" fmla="val 5634"/>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137841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p:tgtEl>
                                          <p:spTgt spid="3"/>
                                        </p:tgtEl>
                                        <p:attrNameLst>
                                          <p:attrName>ppt_y</p:attrName>
                                        </p:attrNameLst>
                                      </p:cBhvr>
                                      <p:tavLst>
                                        <p:tav tm="0">
                                          <p:val>
                                            <p:strVal val="#ppt_y-#ppt_h*1.125000"/>
                                          </p:val>
                                        </p:tav>
                                        <p:tav tm="100000">
                                          <p:val>
                                            <p:strVal val="#ppt_y"/>
                                          </p:val>
                                        </p:tav>
                                      </p:tavLst>
                                    </p:anim>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4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989767" y="477138"/>
            <a:ext cx="2212464" cy="584775"/>
          </a:xfrm>
          <a:prstGeom prst="rect">
            <a:avLst/>
          </a:prstGeom>
        </p:spPr>
        <p:txBody>
          <a:bodyPr wrap="none">
            <a:spAutoFit/>
          </a:bodyPr>
          <a:lstStyle/>
          <a:p>
            <a:pPr algn="ctr"/>
            <a:r>
              <a:rPr lang="en-US" altLang="zh-CN" sz="32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import</a:t>
            </a:r>
            <a:r>
              <a:rPr lang="zh-CN" altLang="en-US" sz="32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语句</a:t>
            </a:r>
          </a:p>
        </p:txBody>
      </p:sp>
      <p:sp>
        <p:nvSpPr>
          <p:cNvPr id="3" name="矩形 2">
            <a:extLst>
              <a:ext uri="{FF2B5EF4-FFF2-40B4-BE49-F238E27FC236}">
                <a16:creationId xmlns:a16="http://schemas.microsoft.com/office/drawing/2014/main" id="{CD352A36-0FAB-466D-AED1-E2DB2EF0AC31}"/>
              </a:ext>
            </a:extLst>
          </p:cNvPr>
          <p:cNvSpPr/>
          <p:nvPr/>
        </p:nvSpPr>
        <p:spPr>
          <a:xfrm>
            <a:off x="1003298" y="1394322"/>
            <a:ext cx="5835499" cy="4458849"/>
          </a:xfrm>
          <a:prstGeom prst="rect">
            <a:avLst/>
          </a:prstGeom>
        </p:spPr>
        <p:txBody>
          <a:bodyPr wrap="square">
            <a:spAutoFit/>
          </a:bodyPr>
          <a:lstStyle/>
          <a:p>
            <a:pPr marL="342900" indent="-342900">
              <a:lnSpc>
                <a:spcPct val="150000"/>
              </a:lnSpc>
              <a:spcBef>
                <a:spcPct val="0"/>
              </a:spcBef>
              <a:buFont typeface="Wingdings" panose="05000000000000000000" pitchFamily="2" charset="2"/>
              <a:buChar char="Ø"/>
              <a:defRPr/>
            </a:pP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当要使用一个模块中的某些功能时，我们可以通过</a:t>
            </a:r>
            <a:r>
              <a:rPr lang="en-US" altLang="zh-CN"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import</a:t>
            </a: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方式将该模块导入。</a:t>
            </a:r>
          </a:p>
          <a:p>
            <a:pPr marL="342900" indent="-342900">
              <a:lnSpc>
                <a:spcPct val="150000"/>
              </a:lnSpc>
              <a:spcBef>
                <a:spcPct val="0"/>
              </a:spcBef>
              <a:buFont typeface="Wingdings" panose="05000000000000000000" pitchFamily="2" charset="2"/>
              <a:buChar char="Ø"/>
              <a:defRPr/>
            </a:pP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例如，假设模块</a:t>
            </a:r>
            <a:r>
              <a:rPr lang="en-US" altLang="zh-CN"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中定义了一些变量和函数，如果希望在模块</a:t>
            </a:r>
            <a:r>
              <a:rPr lang="en-US" altLang="zh-CN"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中使用，则可以在模块</a:t>
            </a:r>
            <a:r>
              <a:rPr lang="en-US" altLang="zh-CN"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中通过</a:t>
            </a:r>
            <a:r>
              <a:rPr lang="en-US" altLang="zh-CN"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import</a:t>
            </a: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将模块</a:t>
            </a:r>
            <a:r>
              <a:rPr lang="en-US" altLang="zh-CN"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导入，此时在模块</a:t>
            </a:r>
            <a:r>
              <a:rPr lang="en-US" altLang="zh-CN"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中就可以使用这些变量并调用模块</a:t>
            </a:r>
            <a:r>
              <a:rPr lang="en-US" altLang="zh-CN"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的所有函数。</a:t>
            </a:r>
          </a:p>
          <a:p>
            <a:pPr marL="342900" indent="-342900">
              <a:lnSpc>
                <a:spcPct val="150000"/>
              </a:lnSpc>
              <a:spcBef>
                <a:spcPct val="0"/>
              </a:spcBef>
              <a:buFont typeface="Wingdings" panose="05000000000000000000" pitchFamily="2" charset="2"/>
              <a:buChar char="Ø"/>
              <a:defRPr/>
            </a:pP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语法格式：</a:t>
            </a:r>
          </a:p>
        </p:txBody>
      </p:sp>
      <p:sp>
        <p:nvSpPr>
          <p:cNvPr id="48" name="KSO_Shape">
            <a:extLst>
              <a:ext uri="{FF2B5EF4-FFF2-40B4-BE49-F238E27FC236}">
                <a16:creationId xmlns:a16="http://schemas.microsoft.com/office/drawing/2014/main" id="{7C10B4E9-275D-4EE6-A235-4852EBDFC2C3}"/>
              </a:ext>
            </a:extLst>
          </p:cNvPr>
          <p:cNvSpPr/>
          <p:nvPr/>
        </p:nvSpPr>
        <p:spPr>
          <a:xfrm>
            <a:off x="708025" y="1319125"/>
            <a:ext cx="6289675" cy="4655551"/>
          </a:xfrm>
          <a:prstGeom prst="roundRect">
            <a:avLst>
              <a:gd name="adj" fmla="val 5634"/>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2" name="矩形 1">
            <a:extLst>
              <a:ext uri="{FF2B5EF4-FFF2-40B4-BE49-F238E27FC236}">
                <a16:creationId xmlns:a16="http://schemas.microsoft.com/office/drawing/2014/main" id="{4ECA4996-AB02-45F2-91F7-B110FC378000}"/>
              </a:ext>
            </a:extLst>
          </p:cNvPr>
          <p:cNvSpPr/>
          <p:nvPr/>
        </p:nvSpPr>
        <p:spPr>
          <a:xfrm>
            <a:off x="7134070" y="2195869"/>
            <a:ext cx="5057930" cy="2862322"/>
          </a:xfrm>
          <a:prstGeom prst="rect">
            <a:avLst/>
          </a:prstGeom>
        </p:spPr>
        <p:txBody>
          <a:bodyPr wrap="square">
            <a:spAutoFit/>
          </a:bodyPr>
          <a:lstStyle/>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ea typeface="楷体" panose="02010609060101010101" pitchFamily="49" charset="-122"/>
              </a:rPr>
              <a:t>import module1</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ea typeface="楷体" panose="02010609060101010101" pitchFamily="49" charset="-122"/>
              </a:rPr>
              <a:t>import module2</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ea typeface="楷体" panose="02010609060101010101" pitchFamily="49" charset="-122"/>
              </a:rPr>
              <a:t>	…</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ea typeface="楷体" panose="02010609060101010101" pitchFamily="49" charset="-122"/>
              </a:rPr>
              <a:t>import </a:t>
            </a:r>
            <a:r>
              <a:rPr lang="en-US" altLang="zh-CN" sz="2000" dirty="0" err="1">
                <a:solidFill>
                  <a:schemeClr val="tx1">
                    <a:lumMod val="85000"/>
                    <a:lumOff val="15000"/>
                  </a:schemeClr>
                </a:solidFill>
                <a:ea typeface="楷体" panose="02010609060101010101" pitchFamily="49" charset="-122"/>
              </a:rPr>
              <a:t>moduleN</a:t>
            </a:r>
            <a:endParaRPr lang="en-US" altLang="zh-CN" sz="2000" dirty="0">
              <a:solidFill>
                <a:schemeClr val="tx1">
                  <a:lumMod val="85000"/>
                  <a:lumOff val="15000"/>
                </a:schemeClr>
              </a:solidFill>
              <a:ea typeface="楷体" panose="02010609060101010101" pitchFamily="49" charset="-122"/>
            </a:endParaRP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或</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ea typeface="楷体" panose="02010609060101010101" pitchFamily="49" charset="-122"/>
              </a:rPr>
              <a:t>import module1, module2, ..., </a:t>
            </a:r>
            <a:r>
              <a:rPr lang="en-US" altLang="zh-CN" sz="2000" dirty="0" err="1">
                <a:solidFill>
                  <a:schemeClr val="tx1">
                    <a:lumMod val="85000"/>
                    <a:lumOff val="15000"/>
                  </a:schemeClr>
                </a:solidFill>
                <a:ea typeface="楷体" panose="02010609060101010101" pitchFamily="49" charset="-122"/>
              </a:rPr>
              <a:t>moduleN</a:t>
            </a:r>
            <a:endParaRPr lang="en-US" altLang="zh-CN" sz="2000" dirty="0">
              <a:solidFill>
                <a:schemeClr val="tx1">
                  <a:lumMod val="85000"/>
                  <a:lumOff val="15000"/>
                </a:schemeClr>
              </a:solidFill>
              <a:ea typeface="楷体" panose="02010609060101010101" pitchFamily="49" charset="-122"/>
            </a:endParaRPr>
          </a:p>
        </p:txBody>
      </p:sp>
      <p:sp>
        <p:nvSpPr>
          <p:cNvPr id="6" name="KSO_Shape">
            <a:extLst>
              <a:ext uri="{FF2B5EF4-FFF2-40B4-BE49-F238E27FC236}">
                <a16:creationId xmlns:a16="http://schemas.microsoft.com/office/drawing/2014/main" id="{46BDA6D0-9369-4D0B-9FF9-7780074243DA}"/>
              </a:ext>
            </a:extLst>
          </p:cNvPr>
          <p:cNvSpPr/>
          <p:nvPr/>
        </p:nvSpPr>
        <p:spPr>
          <a:xfrm>
            <a:off x="7270440" y="2050160"/>
            <a:ext cx="4288286" cy="3131312"/>
          </a:xfrm>
          <a:prstGeom prst="roundRect">
            <a:avLst>
              <a:gd name="adj" fmla="val 5634"/>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176351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p:tgtEl>
                                          <p:spTgt spid="3"/>
                                        </p:tgtEl>
                                        <p:attrNameLst>
                                          <p:attrName>ppt_y</p:attrName>
                                        </p:attrNameLst>
                                      </p:cBhvr>
                                      <p:tavLst>
                                        <p:tav tm="0">
                                          <p:val>
                                            <p:strVal val="#ppt_y-#ppt_h*1.125000"/>
                                          </p:val>
                                        </p:tav>
                                        <p:tav tm="100000">
                                          <p:val>
                                            <p:strVal val="#ppt_y"/>
                                          </p:val>
                                        </p:tav>
                                      </p:tavLst>
                                    </p:anim>
                                    <p:animEffect transition="in" filter="wipe(down)">
                                      <p:cBhvr>
                                        <p:cTn id="17" dur="500"/>
                                        <p:tgtEl>
                                          <p:spTgt spid="3"/>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p:tgtEl>
                                          <p:spTgt spid="2"/>
                                        </p:tgtEl>
                                        <p:attrNameLst>
                                          <p:attrName>ppt_y</p:attrName>
                                        </p:attrNameLst>
                                      </p:cBhvr>
                                      <p:tavLst>
                                        <p:tav tm="0">
                                          <p:val>
                                            <p:strVal val="#ppt_y-#ppt_h*1.125000"/>
                                          </p:val>
                                        </p:tav>
                                        <p:tav tm="100000">
                                          <p:val>
                                            <p:strVal val="#ppt_y"/>
                                          </p:val>
                                        </p:tav>
                                      </p:tavLst>
                                    </p:anim>
                                    <p:animEffect transition="in" filter="wipe(down)">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48" grpId="0" animBg="1"/>
      <p:bldP spid="2" grpId="0"/>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3951823" y="477138"/>
            <a:ext cx="4288353" cy="584775"/>
          </a:xfrm>
          <a:prstGeom prst="rect">
            <a:avLst/>
          </a:prstGeom>
        </p:spPr>
        <p:txBody>
          <a:bodyPr wrap="none">
            <a:spAutoFit/>
          </a:bodyPr>
          <a:lstStyle/>
          <a:p>
            <a:pPr algn="ctr"/>
            <a:r>
              <a:rPr lang="zh-CN" altLang="en-US" sz="32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例：模块使用方法示例</a:t>
            </a:r>
          </a:p>
        </p:txBody>
      </p:sp>
      <p:sp>
        <p:nvSpPr>
          <p:cNvPr id="7" name="矩形 6">
            <a:extLst>
              <a:ext uri="{FF2B5EF4-FFF2-40B4-BE49-F238E27FC236}">
                <a16:creationId xmlns:a16="http://schemas.microsoft.com/office/drawing/2014/main" id="{F3DBB70A-91ED-4578-B4D5-A3B0076C7CD9}"/>
              </a:ext>
            </a:extLst>
          </p:cNvPr>
          <p:cNvSpPr/>
          <p:nvPr/>
        </p:nvSpPr>
        <p:spPr>
          <a:xfrm>
            <a:off x="1863054" y="1114329"/>
            <a:ext cx="1099980" cy="461665"/>
          </a:xfrm>
          <a:prstGeom prst="rect">
            <a:avLst/>
          </a:prstGeom>
        </p:spPr>
        <p:txBody>
          <a:bodyPr wrap="none">
            <a:spAutoFit/>
          </a:bodyPr>
          <a:lstStyle/>
          <a:p>
            <a:pPr algn="ct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fibo.py</a:t>
            </a:r>
          </a:p>
        </p:txBody>
      </p:sp>
      <p:sp>
        <p:nvSpPr>
          <p:cNvPr id="8" name="矩形 7">
            <a:extLst>
              <a:ext uri="{FF2B5EF4-FFF2-40B4-BE49-F238E27FC236}">
                <a16:creationId xmlns:a16="http://schemas.microsoft.com/office/drawing/2014/main" id="{4AF42185-6FBB-4644-ADDB-34A141B7C5D1}"/>
              </a:ext>
            </a:extLst>
          </p:cNvPr>
          <p:cNvSpPr/>
          <p:nvPr/>
        </p:nvSpPr>
        <p:spPr>
          <a:xfrm>
            <a:off x="1863054" y="2182186"/>
            <a:ext cx="9265833" cy="3904852"/>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	def </a:t>
            </a:r>
            <a:r>
              <a:rPr lang="en-US" altLang="zh-CN" sz="2400" dirty="0" err="1">
                <a:solidFill>
                  <a:schemeClr val="tx1">
                    <a:lumMod val="85000"/>
                    <a:lumOff val="15000"/>
                  </a:schemeClr>
                </a:solidFill>
                <a:ea typeface="微软雅黑" panose="020B0503020204020204" pitchFamily="34" charset="-122"/>
              </a:rPr>
              <a:t>PrintFib</a:t>
            </a:r>
            <a:r>
              <a:rPr lang="en-US" altLang="zh-CN" sz="2400" dirty="0">
                <a:solidFill>
                  <a:schemeClr val="tx1">
                    <a:lumMod val="85000"/>
                    <a:lumOff val="15000"/>
                  </a:schemeClr>
                </a:solidFill>
                <a:ea typeface="微软雅黑" panose="020B0503020204020204" pitchFamily="34" charset="-122"/>
              </a:rPr>
              <a:t>(n): #</a:t>
            </a:r>
            <a:r>
              <a:rPr lang="zh-CN" altLang="en-US" sz="2400" dirty="0">
                <a:solidFill>
                  <a:schemeClr val="tx1">
                    <a:lumMod val="85000"/>
                    <a:lumOff val="15000"/>
                  </a:schemeClr>
                </a:solidFill>
                <a:ea typeface="微软雅黑" panose="020B0503020204020204" pitchFamily="34" charset="-122"/>
              </a:rPr>
              <a:t>定义函数</a:t>
            </a:r>
            <a:r>
              <a:rPr lang="en-US" altLang="zh-CN" sz="2400" dirty="0" err="1">
                <a:solidFill>
                  <a:schemeClr val="tx1">
                    <a:lumMod val="85000"/>
                    <a:lumOff val="15000"/>
                  </a:schemeClr>
                </a:solidFill>
                <a:ea typeface="微软雅黑" panose="020B0503020204020204" pitchFamily="34" charset="-122"/>
              </a:rPr>
              <a:t>PrintFib</a:t>
            </a:r>
            <a:r>
              <a:rPr lang="zh-CN" altLang="en-US" sz="2400" dirty="0">
                <a:solidFill>
                  <a:schemeClr val="tx1">
                    <a:lumMod val="85000"/>
                    <a:lumOff val="15000"/>
                  </a:schemeClr>
                </a:solidFill>
                <a:ea typeface="微软雅黑" panose="020B0503020204020204" pitchFamily="34" charset="-122"/>
              </a:rPr>
              <a:t>，输出斐波那契数列的前</a:t>
            </a:r>
            <a:r>
              <a:rPr lang="en-US" altLang="zh-CN" sz="2400" dirty="0">
                <a:solidFill>
                  <a:schemeClr val="tx1">
                    <a:lumMod val="85000"/>
                    <a:lumOff val="15000"/>
                  </a:schemeClr>
                </a:solidFill>
                <a:ea typeface="微软雅黑" panose="020B0503020204020204" pitchFamily="34" charset="-122"/>
              </a:rPr>
              <a:t>n</a:t>
            </a:r>
            <a:r>
              <a:rPr lang="zh-CN" altLang="en-US" sz="2400" dirty="0">
                <a:solidFill>
                  <a:schemeClr val="tx1">
                    <a:lumMod val="85000"/>
                    <a:lumOff val="15000"/>
                  </a:schemeClr>
                </a:solidFill>
                <a:ea typeface="微软雅黑" panose="020B0503020204020204" pitchFamily="34" charset="-122"/>
              </a:rPr>
              <a:t>项</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2	    a, b = 1, 1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a</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b</a:t>
            </a:r>
            <a:r>
              <a:rPr lang="zh-CN" altLang="en-US" sz="2400" dirty="0">
                <a:solidFill>
                  <a:schemeClr val="tx1">
                    <a:lumMod val="85000"/>
                    <a:lumOff val="15000"/>
                  </a:schemeClr>
                </a:solidFill>
                <a:ea typeface="微软雅黑" panose="020B0503020204020204" pitchFamily="34" charset="-122"/>
              </a:rPr>
              <a:t>都赋为</a:t>
            </a:r>
            <a:r>
              <a:rPr lang="en-US" altLang="zh-CN" sz="2400" dirty="0">
                <a:solidFill>
                  <a:schemeClr val="tx1">
                    <a:lumMod val="85000"/>
                    <a:lumOff val="15000"/>
                  </a:schemeClr>
                </a:solidFill>
                <a:ea typeface="微软雅黑" panose="020B0503020204020204" pitchFamily="34" charset="-122"/>
              </a:rPr>
              <a:t>1</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3	    for </a:t>
            </a:r>
            <a:r>
              <a:rPr lang="en-US" altLang="zh-CN" sz="2400" dirty="0" err="1">
                <a:solidFill>
                  <a:schemeClr val="tx1">
                    <a:lumMod val="85000"/>
                    <a:lumOff val="15000"/>
                  </a:schemeClr>
                </a:solidFill>
                <a:ea typeface="微软雅黑" panose="020B0503020204020204" pitchFamily="34" charset="-122"/>
              </a:rPr>
              <a:t>i</a:t>
            </a:r>
            <a:r>
              <a:rPr lang="en-US" altLang="zh-CN" sz="2400" dirty="0">
                <a:solidFill>
                  <a:schemeClr val="tx1">
                    <a:lumMod val="85000"/>
                    <a:lumOff val="15000"/>
                  </a:schemeClr>
                </a:solidFill>
                <a:ea typeface="微软雅黑" panose="020B0503020204020204" pitchFamily="34" charset="-122"/>
              </a:rPr>
              <a:t> in range(1,n+1): #</a:t>
            </a:r>
            <a:r>
              <a:rPr lang="en-US" altLang="zh-CN" sz="2400" dirty="0" err="1">
                <a:solidFill>
                  <a:schemeClr val="tx1">
                    <a:lumMod val="85000"/>
                    <a:lumOff val="15000"/>
                  </a:schemeClr>
                </a:solidFill>
                <a:ea typeface="微软雅黑" panose="020B0503020204020204" pitchFamily="34" charset="-122"/>
              </a:rPr>
              <a:t>i</a:t>
            </a:r>
            <a:r>
              <a:rPr lang="zh-CN" altLang="en-US" sz="2400" dirty="0">
                <a:solidFill>
                  <a:schemeClr val="tx1">
                    <a:lumMod val="85000"/>
                    <a:lumOff val="15000"/>
                  </a:schemeClr>
                </a:solidFill>
                <a:ea typeface="微软雅黑" panose="020B0503020204020204" pitchFamily="34" charset="-122"/>
              </a:rPr>
              <a:t>的取值依次为</a:t>
            </a:r>
            <a:r>
              <a:rPr lang="en-US" altLang="zh-CN" sz="2400" dirty="0">
                <a:solidFill>
                  <a:schemeClr val="tx1">
                    <a:lumMod val="85000"/>
                    <a:lumOff val="15000"/>
                  </a:schemeClr>
                </a:solidFill>
                <a:ea typeface="微软雅黑" panose="020B0503020204020204" pitchFamily="34" charset="-122"/>
              </a:rPr>
              <a:t>1,2,…,n</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4	        print(a, end=' ') #</a:t>
            </a:r>
            <a:r>
              <a:rPr lang="zh-CN" altLang="en-US" sz="2400" dirty="0">
                <a:solidFill>
                  <a:schemeClr val="tx1">
                    <a:lumMod val="85000"/>
                    <a:lumOff val="15000"/>
                  </a:schemeClr>
                </a:solidFill>
                <a:ea typeface="微软雅黑" panose="020B0503020204020204" pitchFamily="34" charset="-122"/>
              </a:rPr>
              <a:t>输出斐波那契数列的第</a:t>
            </a:r>
            <a:r>
              <a:rPr lang="en-US" altLang="zh-CN" sz="2400" dirty="0" err="1">
                <a:solidFill>
                  <a:schemeClr val="tx1">
                    <a:lumMod val="85000"/>
                    <a:lumOff val="15000"/>
                  </a:schemeClr>
                </a:solidFill>
                <a:ea typeface="微软雅黑" panose="020B0503020204020204" pitchFamily="34" charset="-122"/>
              </a:rPr>
              <a:t>i</a:t>
            </a:r>
            <a:r>
              <a:rPr lang="zh-CN" altLang="en-US" sz="2400" dirty="0">
                <a:solidFill>
                  <a:schemeClr val="tx1">
                    <a:lumMod val="85000"/>
                    <a:lumOff val="15000"/>
                  </a:schemeClr>
                </a:solidFill>
                <a:ea typeface="微软雅黑" panose="020B0503020204020204" pitchFamily="34" charset="-122"/>
              </a:rPr>
              <a:t>项</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5	        a, b = b, </a:t>
            </a:r>
            <a:r>
              <a:rPr lang="en-US" altLang="zh-CN" sz="2400" dirty="0" err="1">
                <a:solidFill>
                  <a:schemeClr val="tx1">
                    <a:lumMod val="85000"/>
                    <a:lumOff val="15000"/>
                  </a:schemeClr>
                </a:solidFill>
                <a:ea typeface="微软雅黑" panose="020B0503020204020204" pitchFamily="34" charset="-122"/>
              </a:rPr>
              <a:t>a+b</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更新斐波那契数列第</a:t>
            </a:r>
            <a:r>
              <a:rPr lang="en-US" altLang="zh-CN" sz="2400" dirty="0">
                <a:solidFill>
                  <a:schemeClr val="tx1">
                    <a:lumMod val="85000"/>
                    <a:lumOff val="15000"/>
                  </a:schemeClr>
                </a:solidFill>
                <a:ea typeface="微软雅黑" panose="020B0503020204020204" pitchFamily="34" charset="-122"/>
              </a:rPr>
              <a:t>i+1</a:t>
            </a:r>
            <a:r>
              <a:rPr lang="zh-CN" altLang="en-US" sz="2400" dirty="0">
                <a:solidFill>
                  <a:schemeClr val="tx1">
                    <a:lumMod val="85000"/>
                    <a:lumOff val="15000"/>
                  </a:schemeClr>
                </a:solidFill>
                <a:ea typeface="微软雅黑" panose="020B0503020204020204" pitchFamily="34" charset="-122"/>
              </a:rPr>
              <a:t>项的值，并计算第</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                    i+2</a:t>
            </a:r>
            <a:r>
              <a:rPr lang="zh-CN" altLang="en-US" sz="2400" dirty="0">
                <a:solidFill>
                  <a:schemeClr val="tx1">
                    <a:lumMod val="85000"/>
                    <a:lumOff val="15000"/>
                  </a:schemeClr>
                </a:solidFill>
                <a:ea typeface="微软雅黑" panose="020B0503020204020204" pitchFamily="34" charset="-122"/>
              </a:rPr>
              <a:t>项的值</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6	    print() #</a:t>
            </a:r>
            <a:r>
              <a:rPr lang="zh-CN" altLang="en-US" sz="2400" dirty="0">
                <a:solidFill>
                  <a:schemeClr val="tx1">
                    <a:lumMod val="85000"/>
                    <a:lumOff val="15000"/>
                  </a:schemeClr>
                </a:solidFill>
                <a:ea typeface="微软雅黑" panose="020B0503020204020204" pitchFamily="34" charset="-122"/>
              </a:rPr>
              <a:t>输出一个换行</a:t>
            </a:r>
          </a:p>
        </p:txBody>
      </p:sp>
      <p:cxnSp>
        <p:nvCxnSpPr>
          <p:cNvPr id="9" name="直接连接符 8">
            <a:extLst>
              <a:ext uri="{FF2B5EF4-FFF2-40B4-BE49-F238E27FC236}">
                <a16:creationId xmlns:a16="http://schemas.microsoft.com/office/drawing/2014/main" id="{50BBB8AF-4D98-4A01-BF47-0CFACBE5F11D}"/>
              </a:ext>
            </a:extLst>
          </p:cNvPr>
          <p:cNvCxnSpPr>
            <a:cxnSpLocks/>
          </p:cNvCxnSpPr>
          <p:nvPr/>
        </p:nvCxnSpPr>
        <p:spPr>
          <a:xfrm>
            <a:off x="1781207" y="1595017"/>
            <a:ext cx="1362043"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B2BAF215-B25D-4F9E-BC3E-1D9DD6880978}"/>
              </a:ext>
            </a:extLst>
          </p:cNvPr>
          <p:cNvGrpSpPr/>
          <p:nvPr/>
        </p:nvGrpSpPr>
        <p:grpSpPr>
          <a:xfrm>
            <a:off x="836354" y="1156380"/>
            <a:ext cx="877274" cy="877274"/>
            <a:chOff x="7024688" y="1536700"/>
            <a:chExt cx="982663" cy="982663"/>
          </a:xfrm>
        </p:grpSpPr>
        <p:sp>
          <p:nvSpPr>
            <p:cNvPr id="11" name="Oval 4011">
              <a:extLst>
                <a:ext uri="{FF2B5EF4-FFF2-40B4-BE49-F238E27FC236}">
                  <a16:creationId xmlns:a16="http://schemas.microsoft.com/office/drawing/2014/main" id="{7B64EF39-7F4E-4E2E-B066-C079069E47AE}"/>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2" name="Rectangle 4012">
              <a:extLst>
                <a:ext uri="{FF2B5EF4-FFF2-40B4-BE49-F238E27FC236}">
                  <a16:creationId xmlns:a16="http://schemas.microsoft.com/office/drawing/2014/main" id="{7BF977C0-F3E1-4201-845A-6B3123230D51}"/>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4013">
              <a:extLst>
                <a:ext uri="{FF2B5EF4-FFF2-40B4-BE49-F238E27FC236}">
                  <a16:creationId xmlns:a16="http://schemas.microsoft.com/office/drawing/2014/main" id="{F037CE0A-9AED-47AC-80C5-0E4C4D423D74}"/>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4014">
              <a:extLst>
                <a:ext uri="{FF2B5EF4-FFF2-40B4-BE49-F238E27FC236}">
                  <a16:creationId xmlns:a16="http://schemas.microsoft.com/office/drawing/2014/main" id="{69716B40-9782-4B12-B8D0-B69C53277B00}"/>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4015">
              <a:extLst>
                <a:ext uri="{FF2B5EF4-FFF2-40B4-BE49-F238E27FC236}">
                  <a16:creationId xmlns:a16="http://schemas.microsoft.com/office/drawing/2014/main" id="{174BB545-2339-45A7-8EE1-A98D20C6DE88}"/>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6">
              <a:extLst>
                <a:ext uri="{FF2B5EF4-FFF2-40B4-BE49-F238E27FC236}">
                  <a16:creationId xmlns:a16="http://schemas.microsoft.com/office/drawing/2014/main" id="{54E566DF-0392-4E8E-9B4B-636D1626C21F}"/>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17">
              <a:extLst>
                <a:ext uri="{FF2B5EF4-FFF2-40B4-BE49-F238E27FC236}">
                  <a16:creationId xmlns:a16="http://schemas.microsoft.com/office/drawing/2014/main" id="{E820F779-FEE5-44C2-957A-FA118A9EA1D7}"/>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18">
              <a:extLst>
                <a:ext uri="{FF2B5EF4-FFF2-40B4-BE49-F238E27FC236}">
                  <a16:creationId xmlns:a16="http://schemas.microsoft.com/office/drawing/2014/main" id="{CC2F8D60-4F54-48D1-8B7E-147FD8988EC9}"/>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19">
              <a:extLst>
                <a:ext uri="{FF2B5EF4-FFF2-40B4-BE49-F238E27FC236}">
                  <a16:creationId xmlns:a16="http://schemas.microsoft.com/office/drawing/2014/main" id="{8F3561CE-219A-4057-8055-19EE85AC75AA}"/>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0">
              <a:extLst>
                <a:ext uri="{FF2B5EF4-FFF2-40B4-BE49-F238E27FC236}">
                  <a16:creationId xmlns:a16="http://schemas.microsoft.com/office/drawing/2014/main" id="{7A5FF5C6-93A9-4DBB-920F-365047580AAE}"/>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1">
              <a:extLst>
                <a:ext uri="{FF2B5EF4-FFF2-40B4-BE49-F238E27FC236}">
                  <a16:creationId xmlns:a16="http://schemas.microsoft.com/office/drawing/2014/main" id="{7F97B9D3-2307-42C8-9CC9-C9D48E0120DA}"/>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2">
              <a:extLst>
                <a:ext uri="{FF2B5EF4-FFF2-40B4-BE49-F238E27FC236}">
                  <a16:creationId xmlns:a16="http://schemas.microsoft.com/office/drawing/2014/main" id="{9148C6D4-0449-448B-8D78-61BACD18E69E}"/>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3">
              <a:extLst>
                <a:ext uri="{FF2B5EF4-FFF2-40B4-BE49-F238E27FC236}">
                  <a16:creationId xmlns:a16="http://schemas.microsoft.com/office/drawing/2014/main" id="{E16A2BEE-0E42-4A09-A834-51F05049EA51}"/>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4">
              <a:extLst>
                <a:ext uri="{FF2B5EF4-FFF2-40B4-BE49-F238E27FC236}">
                  <a16:creationId xmlns:a16="http://schemas.microsoft.com/office/drawing/2014/main" id="{B30D7CD5-DE59-4099-A9F2-EE9FEC919E32}"/>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4026">
              <a:extLst>
                <a:ext uri="{FF2B5EF4-FFF2-40B4-BE49-F238E27FC236}">
                  <a16:creationId xmlns:a16="http://schemas.microsoft.com/office/drawing/2014/main" id="{4CC804B0-78D1-4C8F-AA0B-E102A77434C4}"/>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27">
              <a:extLst>
                <a:ext uri="{FF2B5EF4-FFF2-40B4-BE49-F238E27FC236}">
                  <a16:creationId xmlns:a16="http://schemas.microsoft.com/office/drawing/2014/main" id="{C2BD0115-BA17-4F9E-8AC7-A7E598120B60}"/>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4028">
              <a:extLst>
                <a:ext uri="{FF2B5EF4-FFF2-40B4-BE49-F238E27FC236}">
                  <a16:creationId xmlns:a16="http://schemas.microsoft.com/office/drawing/2014/main" id="{B6AC9086-6300-497C-A464-BB86D2A36567}"/>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29">
              <a:extLst>
                <a:ext uri="{FF2B5EF4-FFF2-40B4-BE49-F238E27FC236}">
                  <a16:creationId xmlns:a16="http://schemas.microsoft.com/office/drawing/2014/main" id="{A74EA9C4-EC83-45DB-8EB5-F3296F80059D}"/>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0">
              <a:extLst>
                <a:ext uri="{FF2B5EF4-FFF2-40B4-BE49-F238E27FC236}">
                  <a16:creationId xmlns:a16="http://schemas.microsoft.com/office/drawing/2014/main" id="{DE99F071-0753-4C82-A8C6-BF7F10F8DDD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4031">
              <a:extLst>
                <a:ext uri="{FF2B5EF4-FFF2-40B4-BE49-F238E27FC236}">
                  <a16:creationId xmlns:a16="http://schemas.microsoft.com/office/drawing/2014/main" id="{C40C5324-AA1B-4D7D-A1AD-A205B4C29AA0}"/>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Oval 4032">
              <a:extLst>
                <a:ext uri="{FF2B5EF4-FFF2-40B4-BE49-F238E27FC236}">
                  <a16:creationId xmlns:a16="http://schemas.microsoft.com/office/drawing/2014/main" id="{9ACF9564-F1F8-431C-9049-0AD16EA004A5}"/>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3">
              <a:extLst>
                <a:ext uri="{FF2B5EF4-FFF2-40B4-BE49-F238E27FC236}">
                  <a16:creationId xmlns:a16="http://schemas.microsoft.com/office/drawing/2014/main" id="{4AE9B2EE-CFBB-4770-B41C-F8D080C7E3E3}"/>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Oval 4034">
              <a:extLst>
                <a:ext uri="{FF2B5EF4-FFF2-40B4-BE49-F238E27FC236}">
                  <a16:creationId xmlns:a16="http://schemas.microsoft.com/office/drawing/2014/main" id="{8C0F68B0-EE3B-46CA-A45C-933729745A8B}"/>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5">
              <a:extLst>
                <a:ext uri="{FF2B5EF4-FFF2-40B4-BE49-F238E27FC236}">
                  <a16:creationId xmlns:a16="http://schemas.microsoft.com/office/drawing/2014/main" id="{06D04333-88E7-4D76-B91C-59ACAEBF494A}"/>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6">
              <a:extLst>
                <a:ext uri="{FF2B5EF4-FFF2-40B4-BE49-F238E27FC236}">
                  <a16:creationId xmlns:a16="http://schemas.microsoft.com/office/drawing/2014/main" id="{A31FF47F-FBFB-472A-9185-BCFA1086625D}"/>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37">
              <a:extLst>
                <a:ext uri="{FF2B5EF4-FFF2-40B4-BE49-F238E27FC236}">
                  <a16:creationId xmlns:a16="http://schemas.microsoft.com/office/drawing/2014/main" id="{E29BF45A-427E-4E27-BAA1-42E84AF89D35}"/>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38">
              <a:extLst>
                <a:ext uri="{FF2B5EF4-FFF2-40B4-BE49-F238E27FC236}">
                  <a16:creationId xmlns:a16="http://schemas.microsoft.com/office/drawing/2014/main" id="{7D0475A1-2EF0-4265-8FB5-3DA53100DE3E}"/>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39">
              <a:extLst>
                <a:ext uri="{FF2B5EF4-FFF2-40B4-BE49-F238E27FC236}">
                  <a16:creationId xmlns:a16="http://schemas.microsoft.com/office/drawing/2014/main" id="{7EA9203F-9860-4D75-98A4-F7C3B799C609}"/>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4040">
              <a:extLst>
                <a:ext uri="{FF2B5EF4-FFF2-40B4-BE49-F238E27FC236}">
                  <a16:creationId xmlns:a16="http://schemas.microsoft.com/office/drawing/2014/main" id="{3EC7D7EC-4687-4B76-BDB7-A66179EE515F}"/>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Rectangle 4041">
              <a:extLst>
                <a:ext uri="{FF2B5EF4-FFF2-40B4-BE49-F238E27FC236}">
                  <a16:creationId xmlns:a16="http://schemas.microsoft.com/office/drawing/2014/main" id="{ADC4891F-61C9-452F-B2B8-5C59ED63D629}"/>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Rectangle 4042">
              <a:extLst>
                <a:ext uri="{FF2B5EF4-FFF2-40B4-BE49-F238E27FC236}">
                  <a16:creationId xmlns:a16="http://schemas.microsoft.com/office/drawing/2014/main" id="{0EF65330-268C-4274-89A4-C398DAD1A2A1}"/>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2" name="KSO_Shape">
            <a:extLst>
              <a:ext uri="{FF2B5EF4-FFF2-40B4-BE49-F238E27FC236}">
                <a16:creationId xmlns:a16="http://schemas.microsoft.com/office/drawing/2014/main" id="{EE78FB48-55B3-4E4A-9B76-0FC71230F189}"/>
              </a:ext>
            </a:extLst>
          </p:cNvPr>
          <p:cNvSpPr/>
          <p:nvPr/>
        </p:nvSpPr>
        <p:spPr>
          <a:xfrm>
            <a:off x="1695912" y="2051057"/>
            <a:ext cx="9493471" cy="4254278"/>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6106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p:tgtEl>
                                          <p:spTgt spid="7"/>
                                        </p:tgtEl>
                                        <p:attrNameLst>
                                          <p:attrName>ppt_y</p:attrName>
                                        </p:attrNameLst>
                                      </p:cBhvr>
                                      <p:tavLst>
                                        <p:tav tm="0">
                                          <p:val>
                                            <p:strVal val="#ppt_y+#ppt_h*1.125000"/>
                                          </p:val>
                                        </p:tav>
                                        <p:tav tm="100000">
                                          <p:val>
                                            <p:strVal val="#ppt_y"/>
                                          </p:val>
                                        </p:tav>
                                      </p:tavLst>
                                    </p:anim>
                                    <p:animEffect transition="in" filter="wipe(up)">
                                      <p:cBhvr>
                                        <p:cTn id="26" dur="500"/>
                                        <p:tgtEl>
                                          <p:spTgt spid="7"/>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p:tgtEl>
                                          <p:spTgt spid="8"/>
                                        </p:tgtEl>
                                        <p:attrNameLst>
                                          <p:attrName>ppt_y</p:attrName>
                                        </p:attrNameLst>
                                      </p:cBhvr>
                                      <p:tavLst>
                                        <p:tav tm="0">
                                          <p:val>
                                            <p:strVal val="#ppt_y-#ppt_h*1.125000"/>
                                          </p:val>
                                        </p:tav>
                                        <p:tav tm="100000">
                                          <p:val>
                                            <p:strVal val="#ppt_y"/>
                                          </p:val>
                                        </p:tav>
                                      </p:tavLst>
                                    </p:anim>
                                    <p:animEffect transition="in" filter="wipe(down)">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4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3951823" y="477138"/>
            <a:ext cx="4288353" cy="584775"/>
          </a:xfrm>
          <a:prstGeom prst="rect">
            <a:avLst/>
          </a:prstGeom>
        </p:spPr>
        <p:txBody>
          <a:bodyPr wrap="none">
            <a:spAutoFit/>
          </a:bodyPr>
          <a:lstStyle/>
          <a:p>
            <a:pPr algn="ctr"/>
            <a:r>
              <a:rPr lang="zh-CN" altLang="en-US" sz="32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例：模块使用方法示例</a:t>
            </a:r>
          </a:p>
        </p:txBody>
      </p:sp>
      <p:sp>
        <p:nvSpPr>
          <p:cNvPr id="7" name="矩形 6">
            <a:extLst>
              <a:ext uri="{FF2B5EF4-FFF2-40B4-BE49-F238E27FC236}">
                <a16:creationId xmlns:a16="http://schemas.microsoft.com/office/drawing/2014/main" id="{F3DBB70A-91ED-4578-B4D5-A3B0076C7CD9}"/>
              </a:ext>
            </a:extLst>
          </p:cNvPr>
          <p:cNvSpPr/>
          <p:nvPr/>
        </p:nvSpPr>
        <p:spPr>
          <a:xfrm>
            <a:off x="1863054" y="1114329"/>
            <a:ext cx="1099980" cy="461665"/>
          </a:xfrm>
          <a:prstGeom prst="rect">
            <a:avLst/>
          </a:prstGeom>
        </p:spPr>
        <p:txBody>
          <a:bodyPr wrap="none">
            <a:spAutoFit/>
          </a:bodyPr>
          <a:lstStyle/>
          <a:p>
            <a:pPr algn="ct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fibo.py</a:t>
            </a:r>
          </a:p>
        </p:txBody>
      </p:sp>
      <p:sp>
        <p:nvSpPr>
          <p:cNvPr id="8" name="矩形 7">
            <a:extLst>
              <a:ext uri="{FF2B5EF4-FFF2-40B4-BE49-F238E27FC236}">
                <a16:creationId xmlns:a16="http://schemas.microsoft.com/office/drawing/2014/main" id="{4AF42185-6FBB-4644-ADDB-34A141B7C5D1}"/>
              </a:ext>
            </a:extLst>
          </p:cNvPr>
          <p:cNvSpPr/>
          <p:nvPr/>
        </p:nvSpPr>
        <p:spPr>
          <a:xfrm>
            <a:off x="1863054" y="1827706"/>
            <a:ext cx="9265833" cy="4524315"/>
          </a:xfrm>
          <a:prstGeom prst="rect">
            <a:avLst/>
          </a:prstGeom>
        </p:spPr>
        <p:txBody>
          <a:bodyPr wrap="square">
            <a:spAutoFit/>
          </a:bodyPr>
          <a:lstStyle/>
          <a:p>
            <a:pPr>
              <a:spcBef>
                <a:spcPct val="0"/>
              </a:spcBef>
              <a:defRPr/>
            </a:pPr>
            <a:r>
              <a:rPr lang="en-US" altLang="zh-CN" sz="2400" dirty="0">
                <a:solidFill>
                  <a:schemeClr val="tx1">
                    <a:lumMod val="85000"/>
                    <a:lumOff val="15000"/>
                  </a:schemeClr>
                </a:solidFill>
                <a:ea typeface="微软雅黑" panose="020B0503020204020204" pitchFamily="34" charset="-122"/>
              </a:rPr>
              <a:t>7	def </a:t>
            </a:r>
            <a:r>
              <a:rPr lang="en-US" altLang="zh-CN" sz="2400" dirty="0" err="1">
                <a:solidFill>
                  <a:schemeClr val="tx1">
                    <a:lumMod val="85000"/>
                    <a:lumOff val="15000"/>
                  </a:schemeClr>
                </a:solidFill>
                <a:ea typeface="微软雅黑" panose="020B0503020204020204" pitchFamily="34" charset="-122"/>
              </a:rPr>
              <a:t>GetFib</a:t>
            </a:r>
            <a:r>
              <a:rPr lang="en-US" altLang="zh-CN" sz="2400" dirty="0">
                <a:solidFill>
                  <a:schemeClr val="tx1">
                    <a:lumMod val="85000"/>
                    <a:lumOff val="15000"/>
                  </a:schemeClr>
                </a:solidFill>
                <a:ea typeface="微软雅黑" panose="020B0503020204020204" pitchFamily="34" charset="-122"/>
              </a:rPr>
              <a:t>(n): #</a:t>
            </a:r>
            <a:r>
              <a:rPr lang="zh-CN" altLang="en-US" sz="2400" dirty="0">
                <a:solidFill>
                  <a:schemeClr val="tx1">
                    <a:lumMod val="85000"/>
                    <a:lumOff val="15000"/>
                  </a:schemeClr>
                </a:solidFill>
                <a:ea typeface="微软雅黑" panose="020B0503020204020204" pitchFamily="34" charset="-122"/>
              </a:rPr>
              <a:t>定义函数</a:t>
            </a:r>
            <a:r>
              <a:rPr lang="en-US" altLang="zh-CN" sz="2400" dirty="0" err="1">
                <a:solidFill>
                  <a:schemeClr val="tx1">
                    <a:lumMod val="85000"/>
                    <a:lumOff val="15000"/>
                  </a:schemeClr>
                </a:solidFill>
                <a:ea typeface="微软雅黑" panose="020B0503020204020204" pitchFamily="34" charset="-122"/>
              </a:rPr>
              <a:t>GetFib</a:t>
            </a:r>
            <a:r>
              <a:rPr lang="zh-CN" altLang="en-US" sz="2400" dirty="0">
                <a:solidFill>
                  <a:schemeClr val="tx1">
                    <a:lumMod val="85000"/>
                    <a:lumOff val="15000"/>
                  </a:schemeClr>
                </a:solidFill>
                <a:ea typeface="微软雅黑" panose="020B0503020204020204" pitchFamily="34" charset="-122"/>
              </a:rPr>
              <a:t>，返回斐波那契数列的前</a:t>
            </a:r>
            <a:r>
              <a:rPr lang="en-US" altLang="zh-CN" sz="2400" dirty="0">
                <a:solidFill>
                  <a:schemeClr val="tx1">
                    <a:lumMod val="85000"/>
                    <a:lumOff val="15000"/>
                  </a:schemeClr>
                </a:solidFill>
                <a:ea typeface="微软雅黑" panose="020B0503020204020204" pitchFamily="34" charset="-122"/>
              </a:rPr>
              <a:t>n</a:t>
            </a:r>
            <a:r>
              <a:rPr lang="zh-CN" altLang="en-US" sz="2400" dirty="0">
                <a:solidFill>
                  <a:schemeClr val="tx1">
                    <a:lumMod val="85000"/>
                    <a:lumOff val="15000"/>
                  </a:schemeClr>
                </a:solidFill>
                <a:ea typeface="微软雅黑" panose="020B0503020204020204" pitchFamily="34" charset="-122"/>
              </a:rPr>
              <a:t>项</a:t>
            </a:r>
          </a:p>
          <a:p>
            <a:pPr>
              <a:spcBef>
                <a:spcPct val="0"/>
              </a:spcBef>
              <a:defRPr/>
            </a:pPr>
            <a:r>
              <a:rPr lang="en-US" altLang="zh-CN" sz="2400" dirty="0">
                <a:solidFill>
                  <a:schemeClr val="tx1">
                    <a:lumMod val="85000"/>
                    <a:lumOff val="15000"/>
                  </a:schemeClr>
                </a:solidFill>
                <a:ea typeface="微软雅黑" panose="020B0503020204020204" pitchFamily="34" charset="-122"/>
              </a:rPr>
              <a:t>8	    fib=[] #</a:t>
            </a:r>
            <a:r>
              <a:rPr lang="zh-CN" altLang="en-US" sz="2400" dirty="0">
                <a:solidFill>
                  <a:schemeClr val="tx1">
                    <a:lumMod val="85000"/>
                    <a:lumOff val="15000"/>
                  </a:schemeClr>
                </a:solidFill>
                <a:ea typeface="微软雅黑" panose="020B0503020204020204" pitchFamily="34" charset="-122"/>
              </a:rPr>
              <a:t>定义一个空列表</a:t>
            </a:r>
            <a:r>
              <a:rPr lang="en-US" altLang="zh-CN" sz="2400" dirty="0">
                <a:solidFill>
                  <a:schemeClr val="tx1">
                    <a:lumMod val="85000"/>
                    <a:lumOff val="15000"/>
                  </a:schemeClr>
                </a:solidFill>
                <a:ea typeface="微软雅黑" panose="020B0503020204020204" pitchFamily="34" charset="-122"/>
              </a:rPr>
              <a:t>fib</a:t>
            </a:r>
          </a:p>
          <a:p>
            <a:pPr>
              <a:spcBef>
                <a:spcPct val="0"/>
              </a:spcBef>
              <a:defRPr/>
            </a:pPr>
            <a:r>
              <a:rPr lang="en-US" altLang="zh-CN" sz="2400" dirty="0">
                <a:solidFill>
                  <a:schemeClr val="tx1">
                    <a:lumMod val="85000"/>
                    <a:lumOff val="15000"/>
                  </a:schemeClr>
                </a:solidFill>
                <a:ea typeface="微软雅黑" panose="020B0503020204020204" pitchFamily="34" charset="-122"/>
              </a:rPr>
              <a:t>9	    a, b = 1, 1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a</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b</a:t>
            </a:r>
            <a:r>
              <a:rPr lang="zh-CN" altLang="en-US" sz="2400" dirty="0">
                <a:solidFill>
                  <a:schemeClr val="tx1">
                    <a:lumMod val="85000"/>
                    <a:lumOff val="15000"/>
                  </a:schemeClr>
                </a:solidFill>
                <a:ea typeface="微软雅黑" panose="020B0503020204020204" pitchFamily="34" charset="-122"/>
              </a:rPr>
              <a:t>都赋为</a:t>
            </a:r>
            <a:r>
              <a:rPr lang="en-US" altLang="zh-CN" sz="2400" dirty="0">
                <a:solidFill>
                  <a:schemeClr val="tx1">
                    <a:lumMod val="85000"/>
                    <a:lumOff val="15000"/>
                  </a:schemeClr>
                </a:solidFill>
                <a:ea typeface="微软雅黑" panose="020B0503020204020204" pitchFamily="34" charset="-122"/>
              </a:rPr>
              <a:t>1</a:t>
            </a:r>
          </a:p>
          <a:p>
            <a:pPr>
              <a:spcBef>
                <a:spcPct val="0"/>
              </a:spcBef>
              <a:defRPr/>
            </a:pPr>
            <a:r>
              <a:rPr lang="en-US" altLang="zh-CN" sz="2400" dirty="0">
                <a:solidFill>
                  <a:schemeClr val="tx1">
                    <a:lumMod val="85000"/>
                    <a:lumOff val="15000"/>
                  </a:schemeClr>
                </a:solidFill>
                <a:ea typeface="微软雅黑" panose="020B0503020204020204" pitchFamily="34" charset="-122"/>
              </a:rPr>
              <a:t>10	    for </a:t>
            </a:r>
            <a:r>
              <a:rPr lang="en-US" altLang="zh-CN" sz="2400" dirty="0" err="1">
                <a:solidFill>
                  <a:schemeClr val="tx1">
                    <a:lumMod val="85000"/>
                    <a:lumOff val="15000"/>
                  </a:schemeClr>
                </a:solidFill>
                <a:ea typeface="微软雅黑" panose="020B0503020204020204" pitchFamily="34" charset="-122"/>
              </a:rPr>
              <a:t>i</a:t>
            </a:r>
            <a:r>
              <a:rPr lang="en-US" altLang="zh-CN" sz="2400" dirty="0">
                <a:solidFill>
                  <a:schemeClr val="tx1">
                    <a:lumMod val="85000"/>
                    <a:lumOff val="15000"/>
                  </a:schemeClr>
                </a:solidFill>
                <a:ea typeface="微软雅黑" panose="020B0503020204020204" pitchFamily="34" charset="-122"/>
              </a:rPr>
              <a:t> in range(1,n+1): #</a:t>
            </a:r>
            <a:r>
              <a:rPr lang="en-US" altLang="zh-CN" sz="2400" dirty="0" err="1">
                <a:solidFill>
                  <a:schemeClr val="tx1">
                    <a:lumMod val="85000"/>
                    <a:lumOff val="15000"/>
                  </a:schemeClr>
                </a:solidFill>
                <a:ea typeface="微软雅黑" panose="020B0503020204020204" pitchFamily="34" charset="-122"/>
              </a:rPr>
              <a:t>i</a:t>
            </a:r>
            <a:r>
              <a:rPr lang="zh-CN" altLang="en-US" sz="2400" dirty="0">
                <a:solidFill>
                  <a:schemeClr val="tx1">
                    <a:lumMod val="85000"/>
                    <a:lumOff val="15000"/>
                  </a:schemeClr>
                </a:solidFill>
                <a:ea typeface="微软雅黑" panose="020B0503020204020204" pitchFamily="34" charset="-122"/>
              </a:rPr>
              <a:t>的取值依次为</a:t>
            </a:r>
            <a:r>
              <a:rPr lang="en-US" altLang="zh-CN" sz="2400" dirty="0">
                <a:solidFill>
                  <a:schemeClr val="tx1">
                    <a:lumMod val="85000"/>
                    <a:lumOff val="15000"/>
                  </a:schemeClr>
                </a:solidFill>
                <a:ea typeface="微软雅黑" panose="020B0503020204020204" pitchFamily="34" charset="-122"/>
              </a:rPr>
              <a:t>1,2,…,n</a:t>
            </a:r>
          </a:p>
          <a:p>
            <a:pPr>
              <a:spcBef>
                <a:spcPct val="0"/>
              </a:spcBef>
              <a:defRPr/>
            </a:pPr>
            <a:r>
              <a:rPr lang="en-US" altLang="zh-CN" sz="2400" dirty="0">
                <a:solidFill>
                  <a:schemeClr val="tx1">
                    <a:lumMod val="85000"/>
                    <a:lumOff val="15000"/>
                  </a:schemeClr>
                </a:solidFill>
                <a:ea typeface="微软雅黑" panose="020B0503020204020204" pitchFamily="34" charset="-122"/>
              </a:rPr>
              <a:t>11	        </a:t>
            </a:r>
            <a:r>
              <a:rPr lang="en-US" altLang="zh-CN" sz="2400" dirty="0" err="1">
                <a:solidFill>
                  <a:schemeClr val="tx1">
                    <a:lumMod val="85000"/>
                    <a:lumOff val="15000"/>
                  </a:schemeClr>
                </a:solidFill>
                <a:ea typeface="微软雅黑" panose="020B0503020204020204" pitchFamily="34" charset="-122"/>
              </a:rPr>
              <a:t>fib.append</a:t>
            </a:r>
            <a:r>
              <a:rPr lang="en-US" altLang="zh-CN" sz="2400" dirty="0">
                <a:solidFill>
                  <a:schemeClr val="tx1">
                    <a:lumMod val="85000"/>
                    <a:lumOff val="15000"/>
                  </a:schemeClr>
                </a:solidFill>
                <a:ea typeface="微软雅黑" panose="020B0503020204020204" pitchFamily="34" charset="-122"/>
              </a:rPr>
              <a:t>(a) #</a:t>
            </a:r>
            <a:r>
              <a:rPr lang="zh-CN" altLang="en-US" sz="2400" dirty="0">
                <a:solidFill>
                  <a:schemeClr val="tx1">
                    <a:lumMod val="85000"/>
                    <a:lumOff val="15000"/>
                  </a:schemeClr>
                </a:solidFill>
                <a:ea typeface="微软雅黑" panose="020B0503020204020204" pitchFamily="34" charset="-122"/>
              </a:rPr>
              <a:t>将斐波那契数列的第</a:t>
            </a:r>
            <a:r>
              <a:rPr lang="en-US" altLang="zh-CN" sz="2400" dirty="0" err="1">
                <a:solidFill>
                  <a:schemeClr val="tx1">
                    <a:lumMod val="85000"/>
                    <a:lumOff val="15000"/>
                  </a:schemeClr>
                </a:solidFill>
                <a:ea typeface="微软雅黑" panose="020B0503020204020204" pitchFamily="34" charset="-122"/>
              </a:rPr>
              <a:t>i</a:t>
            </a:r>
            <a:r>
              <a:rPr lang="zh-CN" altLang="en-US" sz="2400" dirty="0">
                <a:solidFill>
                  <a:schemeClr val="tx1">
                    <a:lumMod val="85000"/>
                    <a:lumOff val="15000"/>
                  </a:schemeClr>
                </a:solidFill>
                <a:ea typeface="微软雅黑" panose="020B0503020204020204" pitchFamily="34" charset="-122"/>
              </a:rPr>
              <a:t>项存入列表</a:t>
            </a:r>
            <a:r>
              <a:rPr lang="en-US" altLang="zh-CN" sz="2400" dirty="0">
                <a:solidFill>
                  <a:schemeClr val="tx1">
                    <a:lumMod val="85000"/>
                    <a:lumOff val="15000"/>
                  </a:schemeClr>
                </a:solidFill>
                <a:ea typeface="微软雅黑" panose="020B0503020204020204" pitchFamily="34" charset="-122"/>
              </a:rPr>
              <a:t>fib</a:t>
            </a:r>
            <a:r>
              <a:rPr lang="zh-CN" altLang="en-US" sz="2400" dirty="0">
                <a:solidFill>
                  <a:schemeClr val="tx1">
                    <a:lumMod val="85000"/>
                    <a:lumOff val="15000"/>
                  </a:schemeClr>
                </a:solidFill>
                <a:ea typeface="微软雅黑" panose="020B0503020204020204" pitchFamily="34" charset="-122"/>
              </a:rPr>
              <a:t>中</a:t>
            </a:r>
          </a:p>
          <a:p>
            <a:pPr marL="457200" indent="-457200">
              <a:spcBef>
                <a:spcPct val="0"/>
              </a:spcBef>
              <a:buAutoNum type="arabicPlain" startAt="12"/>
              <a:defRPr/>
            </a:pPr>
            <a:r>
              <a:rPr lang="en-US" altLang="zh-CN" sz="2400" dirty="0">
                <a:solidFill>
                  <a:schemeClr val="tx1">
                    <a:lumMod val="85000"/>
                    <a:lumOff val="15000"/>
                  </a:schemeClr>
                </a:solidFill>
                <a:ea typeface="微软雅黑" panose="020B0503020204020204" pitchFamily="34" charset="-122"/>
              </a:rPr>
              <a:t>          a, b = b, </a:t>
            </a:r>
            <a:r>
              <a:rPr lang="en-US" altLang="zh-CN" sz="2400" dirty="0" err="1">
                <a:solidFill>
                  <a:schemeClr val="tx1">
                    <a:lumMod val="85000"/>
                    <a:lumOff val="15000"/>
                  </a:schemeClr>
                </a:solidFill>
                <a:ea typeface="微软雅黑" panose="020B0503020204020204" pitchFamily="34" charset="-122"/>
              </a:rPr>
              <a:t>a+b</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更新斐波那契数列第</a:t>
            </a:r>
            <a:r>
              <a:rPr lang="en-US" altLang="zh-CN" sz="2400" dirty="0">
                <a:solidFill>
                  <a:schemeClr val="tx1">
                    <a:lumMod val="85000"/>
                    <a:lumOff val="15000"/>
                  </a:schemeClr>
                </a:solidFill>
                <a:ea typeface="微软雅黑" panose="020B0503020204020204" pitchFamily="34" charset="-122"/>
              </a:rPr>
              <a:t>i+1</a:t>
            </a:r>
            <a:r>
              <a:rPr lang="zh-CN" altLang="en-US" sz="2400" dirty="0">
                <a:solidFill>
                  <a:schemeClr val="tx1">
                    <a:lumMod val="85000"/>
                    <a:lumOff val="15000"/>
                  </a:schemeClr>
                </a:solidFill>
                <a:ea typeface="微软雅黑" panose="020B0503020204020204" pitchFamily="34" charset="-122"/>
              </a:rPr>
              <a:t>项的值，并计算第</a:t>
            </a:r>
            <a:endParaRPr lang="en-US" altLang="zh-CN" sz="2400" dirty="0">
              <a:solidFill>
                <a:schemeClr val="tx1">
                  <a:lumMod val="85000"/>
                  <a:lumOff val="15000"/>
                </a:schemeClr>
              </a:solidFill>
              <a:ea typeface="微软雅黑" panose="020B0503020204020204" pitchFamily="34" charset="-122"/>
            </a:endParaRPr>
          </a:p>
          <a:p>
            <a:pPr>
              <a:spcBef>
                <a:spcPct val="0"/>
              </a:spcBef>
              <a:defRPr/>
            </a:pPr>
            <a:r>
              <a:rPr lang="en-US" altLang="zh-CN" sz="2400" dirty="0">
                <a:solidFill>
                  <a:schemeClr val="tx1">
                    <a:lumMod val="85000"/>
                    <a:lumOff val="15000"/>
                  </a:schemeClr>
                </a:solidFill>
                <a:ea typeface="微软雅黑" panose="020B0503020204020204" pitchFamily="34" charset="-122"/>
              </a:rPr>
              <a:t>                i+2</a:t>
            </a:r>
            <a:r>
              <a:rPr lang="zh-CN" altLang="en-US" sz="2400" dirty="0">
                <a:solidFill>
                  <a:schemeClr val="tx1">
                    <a:lumMod val="85000"/>
                    <a:lumOff val="15000"/>
                  </a:schemeClr>
                </a:solidFill>
                <a:ea typeface="微软雅黑" panose="020B0503020204020204" pitchFamily="34" charset="-122"/>
              </a:rPr>
              <a:t>项的值</a:t>
            </a:r>
          </a:p>
          <a:p>
            <a:pPr>
              <a:spcBef>
                <a:spcPct val="0"/>
              </a:spcBef>
              <a:defRPr/>
            </a:pPr>
            <a:r>
              <a:rPr lang="en-US" altLang="zh-CN" sz="2400" dirty="0">
                <a:solidFill>
                  <a:schemeClr val="tx1">
                    <a:lumMod val="85000"/>
                    <a:lumOff val="15000"/>
                  </a:schemeClr>
                </a:solidFill>
                <a:ea typeface="微软雅黑" panose="020B0503020204020204" pitchFamily="34" charset="-122"/>
              </a:rPr>
              <a:t>13	    return fib #</a:t>
            </a:r>
            <a:r>
              <a:rPr lang="zh-CN" altLang="en-US" sz="2400" dirty="0">
                <a:solidFill>
                  <a:schemeClr val="tx1">
                    <a:lumMod val="85000"/>
                    <a:lumOff val="15000"/>
                  </a:schemeClr>
                </a:solidFill>
                <a:ea typeface="微软雅黑" panose="020B0503020204020204" pitchFamily="34" charset="-122"/>
              </a:rPr>
              <a:t>将列表</a:t>
            </a:r>
            <a:r>
              <a:rPr lang="en-US" altLang="zh-CN" sz="2400" dirty="0">
                <a:solidFill>
                  <a:schemeClr val="tx1">
                    <a:lumMod val="85000"/>
                    <a:lumOff val="15000"/>
                  </a:schemeClr>
                </a:solidFill>
                <a:ea typeface="微软雅黑" panose="020B0503020204020204" pitchFamily="34" charset="-122"/>
              </a:rPr>
              <a:t>fib</a:t>
            </a:r>
            <a:r>
              <a:rPr lang="zh-CN" altLang="en-US" sz="2400" dirty="0">
                <a:solidFill>
                  <a:schemeClr val="tx1">
                    <a:lumMod val="85000"/>
                    <a:lumOff val="15000"/>
                  </a:schemeClr>
                </a:solidFill>
                <a:ea typeface="微软雅黑" panose="020B0503020204020204" pitchFamily="34" charset="-122"/>
              </a:rPr>
              <a:t>返回</a:t>
            </a:r>
          </a:p>
          <a:p>
            <a:pPr>
              <a:spcBef>
                <a:spcPct val="0"/>
              </a:spcBef>
              <a:defRPr/>
            </a:pPr>
            <a:r>
              <a:rPr lang="en-US" altLang="zh-CN" sz="2400" dirty="0">
                <a:solidFill>
                  <a:schemeClr val="tx1">
                    <a:lumMod val="85000"/>
                    <a:lumOff val="15000"/>
                  </a:schemeClr>
                </a:solidFill>
                <a:ea typeface="微软雅黑" panose="020B0503020204020204" pitchFamily="34" charset="-122"/>
              </a:rPr>
              <a:t>14	</a:t>
            </a:r>
            <a:r>
              <a:rPr lang="en-US" altLang="zh-CN" sz="2400" dirty="0" err="1">
                <a:solidFill>
                  <a:schemeClr val="tx1">
                    <a:lumMod val="85000"/>
                    <a:lumOff val="15000"/>
                  </a:schemeClr>
                </a:solidFill>
                <a:ea typeface="微软雅黑" panose="020B0503020204020204" pitchFamily="34" charset="-122"/>
              </a:rPr>
              <a:t>PrintFib</a:t>
            </a:r>
            <a:r>
              <a:rPr lang="en-US" altLang="zh-CN" sz="2400" dirty="0">
                <a:solidFill>
                  <a:schemeClr val="tx1">
                    <a:lumMod val="85000"/>
                    <a:lumOff val="15000"/>
                  </a:schemeClr>
                </a:solidFill>
                <a:ea typeface="微软雅黑" panose="020B0503020204020204" pitchFamily="34" charset="-122"/>
              </a:rPr>
              <a:t>(10) #</a:t>
            </a:r>
            <a:r>
              <a:rPr lang="zh-CN" altLang="en-US" sz="2400" dirty="0">
                <a:solidFill>
                  <a:schemeClr val="tx1">
                    <a:lumMod val="85000"/>
                    <a:lumOff val="15000"/>
                  </a:schemeClr>
                </a:solidFill>
                <a:ea typeface="微软雅黑" panose="020B0503020204020204" pitchFamily="34" charset="-122"/>
              </a:rPr>
              <a:t>调用</a:t>
            </a:r>
            <a:r>
              <a:rPr lang="en-US" altLang="zh-CN" sz="2400" dirty="0" err="1">
                <a:solidFill>
                  <a:schemeClr val="tx1">
                    <a:lumMod val="85000"/>
                    <a:lumOff val="15000"/>
                  </a:schemeClr>
                </a:solidFill>
                <a:ea typeface="微软雅黑" panose="020B0503020204020204" pitchFamily="34" charset="-122"/>
              </a:rPr>
              <a:t>PrintFib</a:t>
            </a:r>
            <a:r>
              <a:rPr lang="zh-CN" altLang="en-US" sz="2400" dirty="0">
                <a:solidFill>
                  <a:schemeClr val="tx1">
                    <a:lumMod val="85000"/>
                    <a:lumOff val="15000"/>
                  </a:schemeClr>
                </a:solidFill>
                <a:ea typeface="微软雅黑" panose="020B0503020204020204" pitchFamily="34" charset="-122"/>
              </a:rPr>
              <a:t>输出斐波那契数列前</a:t>
            </a:r>
            <a:r>
              <a:rPr lang="en-US" altLang="zh-CN" sz="2400" dirty="0">
                <a:solidFill>
                  <a:schemeClr val="tx1">
                    <a:lumMod val="85000"/>
                    <a:lumOff val="15000"/>
                  </a:schemeClr>
                </a:solidFill>
                <a:ea typeface="微软雅黑" panose="020B0503020204020204" pitchFamily="34" charset="-122"/>
              </a:rPr>
              <a:t>10</a:t>
            </a:r>
            <a:r>
              <a:rPr lang="zh-CN" altLang="en-US" sz="2400" dirty="0">
                <a:solidFill>
                  <a:schemeClr val="tx1">
                    <a:lumMod val="85000"/>
                    <a:lumOff val="15000"/>
                  </a:schemeClr>
                </a:solidFill>
                <a:ea typeface="微软雅黑" panose="020B0503020204020204" pitchFamily="34" charset="-122"/>
              </a:rPr>
              <a:t>项</a:t>
            </a:r>
          </a:p>
          <a:p>
            <a:pPr marL="457200" indent="-457200">
              <a:spcBef>
                <a:spcPct val="0"/>
              </a:spcBef>
              <a:buAutoNum type="arabicPlain" startAt="15"/>
              <a:defRPr/>
            </a:pPr>
            <a:r>
              <a:rPr lang="en-US" altLang="zh-CN" sz="2400" dirty="0">
                <a:solidFill>
                  <a:schemeClr val="tx1">
                    <a:lumMod val="85000"/>
                    <a:lumOff val="15000"/>
                  </a:schemeClr>
                </a:solidFill>
                <a:ea typeface="微软雅黑" panose="020B0503020204020204" pitchFamily="34" charset="-122"/>
              </a:rPr>
              <a:t>      ls=</a:t>
            </a:r>
            <a:r>
              <a:rPr lang="en-US" altLang="zh-CN" sz="2400" dirty="0" err="1">
                <a:solidFill>
                  <a:schemeClr val="tx1">
                    <a:lumMod val="85000"/>
                    <a:lumOff val="15000"/>
                  </a:schemeClr>
                </a:solidFill>
                <a:ea typeface="微软雅黑" panose="020B0503020204020204" pitchFamily="34" charset="-122"/>
              </a:rPr>
              <a:t>GetFib</a:t>
            </a:r>
            <a:r>
              <a:rPr lang="en-US" altLang="zh-CN" sz="2400" dirty="0">
                <a:solidFill>
                  <a:schemeClr val="tx1">
                    <a:lumMod val="85000"/>
                    <a:lumOff val="15000"/>
                  </a:schemeClr>
                </a:solidFill>
                <a:ea typeface="微软雅黑" panose="020B0503020204020204" pitchFamily="34" charset="-122"/>
              </a:rPr>
              <a:t>(10) #</a:t>
            </a:r>
            <a:r>
              <a:rPr lang="zh-CN" altLang="en-US" sz="2400" dirty="0">
                <a:solidFill>
                  <a:schemeClr val="tx1">
                    <a:lumMod val="85000"/>
                    <a:lumOff val="15000"/>
                  </a:schemeClr>
                </a:solidFill>
                <a:ea typeface="微软雅黑" panose="020B0503020204020204" pitchFamily="34" charset="-122"/>
              </a:rPr>
              <a:t>调用</a:t>
            </a:r>
            <a:r>
              <a:rPr lang="en-US" altLang="zh-CN" sz="2400" dirty="0" err="1">
                <a:solidFill>
                  <a:schemeClr val="tx1">
                    <a:lumMod val="85000"/>
                    <a:lumOff val="15000"/>
                  </a:schemeClr>
                </a:solidFill>
                <a:ea typeface="微软雅黑" panose="020B0503020204020204" pitchFamily="34" charset="-122"/>
              </a:rPr>
              <a:t>GetFib</a:t>
            </a:r>
            <a:r>
              <a:rPr lang="zh-CN" altLang="en-US" sz="2400" dirty="0">
                <a:solidFill>
                  <a:schemeClr val="tx1">
                    <a:lumMod val="85000"/>
                    <a:lumOff val="15000"/>
                  </a:schemeClr>
                </a:solidFill>
                <a:ea typeface="微软雅黑" panose="020B0503020204020204" pitchFamily="34" charset="-122"/>
              </a:rPr>
              <a:t>函数获取斐波那契数列前</a:t>
            </a:r>
            <a:r>
              <a:rPr lang="en-US" altLang="zh-CN" sz="2400" dirty="0">
                <a:solidFill>
                  <a:schemeClr val="tx1">
                    <a:lumMod val="85000"/>
                    <a:lumOff val="15000"/>
                  </a:schemeClr>
                </a:solidFill>
                <a:ea typeface="微软雅黑" panose="020B0503020204020204" pitchFamily="34" charset="-122"/>
              </a:rPr>
              <a:t>10</a:t>
            </a:r>
            <a:r>
              <a:rPr lang="zh-CN" altLang="en-US" sz="2400" dirty="0">
                <a:solidFill>
                  <a:schemeClr val="tx1">
                    <a:lumMod val="85000"/>
                    <a:lumOff val="15000"/>
                  </a:schemeClr>
                </a:solidFill>
                <a:ea typeface="微软雅黑" panose="020B0503020204020204" pitchFamily="34" charset="-122"/>
              </a:rPr>
              <a:t>项组成 </a:t>
            </a:r>
            <a:endParaRPr lang="en-US" altLang="zh-CN" sz="2400" dirty="0">
              <a:solidFill>
                <a:schemeClr val="tx1">
                  <a:lumMod val="85000"/>
                  <a:lumOff val="15000"/>
                </a:schemeClr>
              </a:solidFill>
              <a:ea typeface="微软雅黑" panose="020B0503020204020204" pitchFamily="34" charset="-122"/>
            </a:endParaRPr>
          </a:p>
          <a:p>
            <a:pPr>
              <a:spcBef>
                <a:spcPct val="0"/>
              </a:spcBef>
              <a:defRPr/>
            </a:pP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的列表</a:t>
            </a:r>
          </a:p>
          <a:p>
            <a:pPr>
              <a:spcBef>
                <a:spcPct val="0"/>
              </a:spcBef>
              <a:defRPr/>
            </a:pPr>
            <a:r>
              <a:rPr lang="en-US" altLang="zh-CN" sz="2400" dirty="0">
                <a:solidFill>
                  <a:schemeClr val="tx1">
                    <a:lumMod val="85000"/>
                    <a:lumOff val="15000"/>
                  </a:schemeClr>
                </a:solidFill>
                <a:ea typeface="微软雅黑" panose="020B0503020204020204" pitchFamily="34" charset="-122"/>
              </a:rPr>
              <a:t>16	print(ls) #</a:t>
            </a:r>
            <a:r>
              <a:rPr lang="zh-CN" altLang="en-US" sz="2400" dirty="0">
                <a:solidFill>
                  <a:schemeClr val="tx1">
                    <a:lumMod val="85000"/>
                    <a:lumOff val="15000"/>
                  </a:schemeClr>
                </a:solidFill>
                <a:ea typeface="微软雅黑" panose="020B0503020204020204" pitchFamily="34" charset="-122"/>
              </a:rPr>
              <a:t>输出列表</a:t>
            </a:r>
            <a:r>
              <a:rPr lang="en-US" altLang="zh-CN" sz="2400" dirty="0">
                <a:solidFill>
                  <a:schemeClr val="tx1">
                    <a:lumMod val="85000"/>
                    <a:lumOff val="15000"/>
                  </a:schemeClr>
                </a:solidFill>
                <a:ea typeface="微软雅黑" panose="020B0503020204020204" pitchFamily="34" charset="-122"/>
              </a:rPr>
              <a:t>ls</a:t>
            </a:r>
            <a:r>
              <a:rPr lang="zh-CN" altLang="en-US" sz="2400" dirty="0">
                <a:solidFill>
                  <a:schemeClr val="tx1">
                    <a:lumMod val="85000"/>
                    <a:lumOff val="15000"/>
                  </a:schemeClr>
                </a:solidFill>
                <a:ea typeface="微软雅黑" panose="020B0503020204020204" pitchFamily="34" charset="-122"/>
              </a:rPr>
              <a:t>中的元素</a:t>
            </a:r>
          </a:p>
        </p:txBody>
      </p:sp>
      <p:cxnSp>
        <p:nvCxnSpPr>
          <p:cNvPr id="9" name="直接连接符 8">
            <a:extLst>
              <a:ext uri="{FF2B5EF4-FFF2-40B4-BE49-F238E27FC236}">
                <a16:creationId xmlns:a16="http://schemas.microsoft.com/office/drawing/2014/main" id="{50BBB8AF-4D98-4A01-BF47-0CFACBE5F11D}"/>
              </a:ext>
            </a:extLst>
          </p:cNvPr>
          <p:cNvCxnSpPr>
            <a:cxnSpLocks/>
          </p:cNvCxnSpPr>
          <p:nvPr/>
        </p:nvCxnSpPr>
        <p:spPr>
          <a:xfrm>
            <a:off x="1781207" y="1595017"/>
            <a:ext cx="1362043"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B2BAF215-B25D-4F9E-BC3E-1D9DD6880978}"/>
              </a:ext>
            </a:extLst>
          </p:cNvPr>
          <p:cNvGrpSpPr/>
          <p:nvPr/>
        </p:nvGrpSpPr>
        <p:grpSpPr>
          <a:xfrm>
            <a:off x="836354" y="1156380"/>
            <a:ext cx="877274" cy="877274"/>
            <a:chOff x="7024688" y="1536700"/>
            <a:chExt cx="982663" cy="982663"/>
          </a:xfrm>
        </p:grpSpPr>
        <p:sp>
          <p:nvSpPr>
            <p:cNvPr id="11" name="Oval 4011">
              <a:extLst>
                <a:ext uri="{FF2B5EF4-FFF2-40B4-BE49-F238E27FC236}">
                  <a16:creationId xmlns:a16="http://schemas.microsoft.com/office/drawing/2014/main" id="{7B64EF39-7F4E-4E2E-B066-C079069E47AE}"/>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2" name="Rectangle 4012">
              <a:extLst>
                <a:ext uri="{FF2B5EF4-FFF2-40B4-BE49-F238E27FC236}">
                  <a16:creationId xmlns:a16="http://schemas.microsoft.com/office/drawing/2014/main" id="{7BF977C0-F3E1-4201-845A-6B3123230D51}"/>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4013">
              <a:extLst>
                <a:ext uri="{FF2B5EF4-FFF2-40B4-BE49-F238E27FC236}">
                  <a16:creationId xmlns:a16="http://schemas.microsoft.com/office/drawing/2014/main" id="{F037CE0A-9AED-47AC-80C5-0E4C4D423D74}"/>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4014">
              <a:extLst>
                <a:ext uri="{FF2B5EF4-FFF2-40B4-BE49-F238E27FC236}">
                  <a16:creationId xmlns:a16="http://schemas.microsoft.com/office/drawing/2014/main" id="{69716B40-9782-4B12-B8D0-B69C53277B00}"/>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4015">
              <a:extLst>
                <a:ext uri="{FF2B5EF4-FFF2-40B4-BE49-F238E27FC236}">
                  <a16:creationId xmlns:a16="http://schemas.microsoft.com/office/drawing/2014/main" id="{174BB545-2339-45A7-8EE1-A98D20C6DE88}"/>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6">
              <a:extLst>
                <a:ext uri="{FF2B5EF4-FFF2-40B4-BE49-F238E27FC236}">
                  <a16:creationId xmlns:a16="http://schemas.microsoft.com/office/drawing/2014/main" id="{54E566DF-0392-4E8E-9B4B-636D1626C21F}"/>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17">
              <a:extLst>
                <a:ext uri="{FF2B5EF4-FFF2-40B4-BE49-F238E27FC236}">
                  <a16:creationId xmlns:a16="http://schemas.microsoft.com/office/drawing/2014/main" id="{E820F779-FEE5-44C2-957A-FA118A9EA1D7}"/>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18">
              <a:extLst>
                <a:ext uri="{FF2B5EF4-FFF2-40B4-BE49-F238E27FC236}">
                  <a16:creationId xmlns:a16="http://schemas.microsoft.com/office/drawing/2014/main" id="{CC2F8D60-4F54-48D1-8B7E-147FD8988EC9}"/>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19">
              <a:extLst>
                <a:ext uri="{FF2B5EF4-FFF2-40B4-BE49-F238E27FC236}">
                  <a16:creationId xmlns:a16="http://schemas.microsoft.com/office/drawing/2014/main" id="{8F3561CE-219A-4057-8055-19EE85AC75AA}"/>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0">
              <a:extLst>
                <a:ext uri="{FF2B5EF4-FFF2-40B4-BE49-F238E27FC236}">
                  <a16:creationId xmlns:a16="http://schemas.microsoft.com/office/drawing/2014/main" id="{7A5FF5C6-93A9-4DBB-920F-365047580AAE}"/>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1">
              <a:extLst>
                <a:ext uri="{FF2B5EF4-FFF2-40B4-BE49-F238E27FC236}">
                  <a16:creationId xmlns:a16="http://schemas.microsoft.com/office/drawing/2014/main" id="{7F97B9D3-2307-42C8-9CC9-C9D48E0120DA}"/>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2">
              <a:extLst>
                <a:ext uri="{FF2B5EF4-FFF2-40B4-BE49-F238E27FC236}">
                  <a16:creationId xmlns:a16="http://schemas.microsoft.com/office/drawing/2014/main" id="{9148C6D4-0449-448B-8D78-61BACD18E69E}"/>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3">
              <a:extLst>
                <a:ext uri="{FF2B5EF4-FFF2-40B4-BE49-F238E27FC236}">
                  <a16:creationId xmlns:a16="http://schemas.microsoft.com/office/drawing/2014/main" id="{E16A2BEE-0E42-4A09-A834-51F05049EA51}"/>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4">
              <a:extLst>
                <a:ext uri="{FF2B5EF4-FFF2-40B4-BE49-F238E27FC236}">
                  <a16:creationId xmlns:a16="http://schemas.microsoft.com/office/drawing/2014/main" id="{B30D7CD5-DE59-4099-A9F2-EE9FEC919E32}"/>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4026">
              <a:extLst>
                <a:ext uri="{FF2B5EF4-FFF2-40B4-BE49-F238E27FC236}">
                  <a16:creationId xmlns:a16="http://schemas.microsoft.com/office/drawing/2014/main" id="{4CC804B0-78D1-4C8F-AA0B-E102A77434C4}"/>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27">
              <a:extLst>
                <a:ext uri="{FF2B5EF4-FFF2-40B4-BE49-F238E27FC236}">
                  <a16:creationId xmlns:a16="http://schemas.microsoft.com/office/drawing/2014/main" id="{C2BD0115-BA17-4F9E-8AC7-A7E598120B60}"/>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4028">
              <a:extLst>
                <a:ext uri="{FF2B5EF4-FFF2-40B4-BE49-F238E27FC236}">
                  <a16:creationId xmlns:a16="http://schemas.microsoft.com/office/drawing/2014/main" id="{B6AC9086-6300-497C-A464-BB86D2A36567}"/>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29">
              <a:extLst>
                <a:ext uri="{FF2B5EF4-FFF2-40B4-BE49-F238E27FC236}">
                  <a16:creationId xmlns:a16="http://schemas.microsoft.com/office/drawing/2014/main" id="{A74EA9C4-EC83-45DB-8EB5-F3296F80059D}"/>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0">
              <a:extLst>
                <a:ext uri="{FF2B5EF4-FFF2-40B4-BE49-F238E27FC236}">
                  <a16:creationId xmlns:a16="http://schemas.microsoft.com/office/drawing/2014/main" id="{DE99F071-0753-4C82-A8C6-BF7F10F8DDD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4031">
              <a:extLst>
                <a:ext uri="{FF2B5EF4-FFF2-40B4-BE49-F238E27FC236}">
                  <a16:creationId xmlns:a16="http://schemas.microsoft.com/office/drawing/2014/main" id="{C40C5324-AA1B-4D7D-A1AD-A205B4C29AA0}"/>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Oval 4032">
              <a:extLst>
                <a:ext uri="{FF2B5EF4-FFF2-40B4-BE49-F238E27FC236}">
                  <a16:creationId xmlns:a16="http://schemas.microsoft.com/office/drawing/2014/main" id="{9ACF9564-F1F8-431C-9049-0AD16EA004A5}"/>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3">
              <a:extLst>
                <a:ext uri="{FF2B5EF4-FFF2-40B4-BE49-F238E27FC236}">
                  <a16:creationId xmlns:a16="http://schemas.microsoft.com/office/drawing/2014/main" id="{4AE9B2EE-CFBB-4770-B41C-F8D080C7E3E3}"/>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Oval 4034">
              <a:extLst>
                <a:ext uri="{FF2B5EF4-FFF2-40B4-BE49-F238E27FC236}">
                  <a16:creationId xmlns:a16="http://schemas.microsoft.com/office/drawing/2014/main" id="{8C0F68B0-EE3B-46CA-A45C-933729745A8B}"/>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5">
              <a:extLst>
                <a:ext uri="{FF2B5EF4-FFF2-40B4-BE49-F238E27FC236}">
                  <a16:creationId xmlns:a16="http://schemas.microsoft.com/office/drawing/2014/main" id="{06D04333-88E7-4D76-B91C-59ACAEBF494A}"/>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6">
              <a:extLst>
                <a:ext uri="{FF2B5EF4-FFF2-40B4-BE49-F238E27FC236}">
                  <a16:creationId xmlns:a16="http://schemas.microsoft.com/office/drawing/2014/main" id="{A31FF47F-FBFB-472A-9185-BCFA1086625D}"/>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37">
              <a:extLst>
                <a:ext uri="{FF2B5EF4-FFF2-40B4-BE49-F238E27FC236}">
                  <a16:creationId xmlns:a16="http://schemas.microsoft.com/office/drawing/2014/main" id="{E29BF45A-427E-4E27-BAA1-42E84AF89D35}"/>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38">
              <a:extLst>
                <a:ext uri="{FF2B5EF4-FFF2-40B4-BE49-F238E27FC236}">
                  <a16:creationId xmlns:a16="http://schemas.microsoft.com/office/drawing/2014/main" id="{7D0475A1-2EF0-4265-8FB5-3DA53100DE3E}"/>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39">
              <a:extLst>
                <a:ext uri="{FF2B5EF4-FFF2-40B4-BE49-F238E27FC236}">
                  <a16:creationId xmlns:a16="http://schemas.microsoft.com/office/drawing/2014/main" id="{7EA9203F-9860-4D75-98A4-F7C3B799C609}"/>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4040">
              <a:extLst>
                <a:ext uri="{FF2B5EF4-FFF2-40B4-BE49-F238E27FC236}">
                  <a16:creationId xmlns:a16="http://schemas.microsoft.com/office/drawing/2014/main" id="{3EC7D7EC-4687-4B76-BDB7-A66179EE515F}"/>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Rectangle 4041">
              <a:extLst>
                <a:ext uri="{FF2B5EF4-FFF2-40B4-BE49-F238E27FC236}">
                  <a16:creationId xmlns:a16="http://schemas.microsoft.com/office/drawing/2014/main" id="{ADC4891F-61C9-452F-B2B8-5C59ED63D629}"/>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Rectangle 4042">
              <a:extLst>
                <a:ext uri="{FF2B5EF4-FFF2-40B4-BE49-F238E27FC236}">
                  <a16:creationId xmlns:a16="http://schemas.microsoft.com/office/drawing/2014/main" id="{0EF65330-268C-4274-89A4-C398DAD1A2A1}"/>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2" name="KSO_Shape">
            <a:extLst>
              <a:ext uri="{FF2B5EF4-FFF2-40B4-BE49-F238E27FC236}">
                <a16:creationId xmlns:a16="http://schemas.microsoft.com/office/drawing/2014/main" id="{EE78FB48-55B3-4E4A-9B76-0FC71230F189}"/>
              </a:ext>
            </a:extLst>
          </p:cNvPr>
          <p:cNvSpPr/>
          <p:nvPr/>
        </p:nvSpPr>
        <p:spPr>
          <a:xfrm>
            <a:off x="1695912" y="1696576"/>
            <a:ext cx="9493471" cy="468427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122814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p:tgtEl>
                                          <p:spTgt spid="7"/>
                                        </p:tgtEl>
                                        <p:attrNameLst>
                                          <p:attrName>ppt_y</p:attrName>
                                        </p:attrNameLst>
                                      </p:cBhvr>
                                      <p:tavLst>
                                        <p:tav tm="0">
                                          <p:val>
                                            <p:strVal val="#ppt_y+#ppt_h*1.125000"/>
                                          </p:val>
                                        </p:tav>
                                        <p:tav tm="100000">
                                          <p:val>
                                            <p:strVal val="#ppt_y"/>
                                          </p:val>
                                        </p:tav>
                                      </p:tavLst>
                                    </p:anim>
                                    <p:animEffect transition="in" filter="wipe(up)">
                                      <p:cBhvr>
                                        <p:cTn id="26" dur="500"/>
                                        <p:tgtEl>
                                          <p:spTgt spid="7"/>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p:tgtEl>
                                          <p:spTgt spid="8"/>
                                        </p:tgtEl>
                                        <p:attrNameLst>
                                          <p:attrName>ppt_y</p:attrName>
                                        </p:attrNameLst>
                                      </p:cBhvr>
                                      <p:tavLst>
                                        <p:tav tm="0">
                                          <p:val>
                                            <p:strVal val="#ppt_y-#ppt_h*1.125000"/>
                                          </p:val>
                                        </p:tav>
                                        <p:tav tm="100000">
                                          <p:val>
                                            <p:strVal val="#ppt_y"/>
                                          </p:val>
                                        </p:tav>
                                      </p:tavLst>
                                    </p:anim>
                                    <p:animEffect transition="in" filter="wipe(down)">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4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3951823" y="477138"/>
            <a:ext cx="4288353" cy="584775"/>
          </a:xfrm>
          <a:prstGeom prst="rect">
            <a:avLst/>
          </a:prstGeom>
        </p:spPr>
        <p:txBody>
          <a:bodyPr wrap="none">
            <a:spAutoFit/>
          </a:bodyPr>
          <a:lstStyle/>
          <a:p>
            <a:pPr algn="ctr"/>
            <a:r>
              <a:rPr lang="zh-CN" altLang="en-US" sz="32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例：模块使用方法示例</a:t>
            </a:r>
          </a:p>
        </p:txBody>
      </p:sp>
      <p:sp>
        <p:nvSpPr>
          <p:cNvPr id="7" name="矩形 6">
            <a:extLst>
              <a:ext uri="{FF2B5EF4-FFF2-40B4-BE49-F238E27FC236}">
                <a16:creationId xmlns:a16="http://schemas.microsoft.com/office/drawing/2014/main" id="{F3DBB70A-91ED-4578-B4D5-A3B0076C7CD9}"/>
              </a:ext>
            </a:extLst>
          </p:cNvPr>
          <p:cNvSpPr/>
          <p:nvPr/>
        </p:nvSpPr>
        <p:spPr>
          <a:xfrm>
            <a:off x="1451076" y="1114329"/>
            <a:ext cx="1561646" cy="461665"/>
          </a:xfrm>
          <a:prstGeom prst="rect">
            <a:avLst/>
          </a:prstGeom>
        </p:spPr>
        <p:txBody>
          <a:bodyPr wrap="none">
            <a:spAutoFit/>
          </a:bodyPr>
          <a:lstStyle/>
          <a:p>
            <a:pPr algn="ct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testfibo.py</a:t>
            </a:r>
          </a:p>
        </p:txBody>
      </p:sp>
      <p:sp>
        <p:nvSpPr>
          <p:cNvPr id="8" name="矩形 7">
            <a:extLst>
              <a:ext uri="{FF2B5EF4-FFF2-40B4-BE49-F238E27FC236}">
                <a16:creationId xmlns:a16="http://schemas.microsoft.com/office/drawing/2014/main" id="{4AF42185-6FBB-4644-ADDB-34A141B7C5D1}"/>
              </a:ext>
            </a:extLst>
          </p:cNvPr>
          <p:cNvSpPr/>
          <p:nvPr/>
        </p:nvSpPr>
        <p:spPr>
          <a:xfrm>
            <a:off x="1511218" y="1987686"/>
            <a:ext cx="6377121" cy="3350854"/>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  import </a:t>
            </a:r>
            <a:r>
              <a:rPr lang="en-US" altLang="zh-CN" sz="2400" dirty="0" err="1">
                <a:solidFill>
                  <a:schemeClr val="tx1">
                    <a:lumMod val="85000"/>
                    <a:lumOff val="15000"/>
                  </a:schemeClr>
                </a:solidFill>
                <a:ea typeface="微软雅黑" panose="020B0503020204020204" pitchFamily="34" charset="-122"/>
              </a:rPr>
              <a:t>fibo</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导入</a:t>
            </a:r>
            <a:r>
              <a:rPr lang="en-US" altLang="zh-CN" sz="2400" dirty="0" err="1">
                <a:solidFill>
                  <a:schemeClr val="tx1">
                    <a:lumMod val="85000"/>
                    <a:lumOff val="15000"/>
                  </a:schemeClr>
                </a:solidFill>
                <a:ea typeface="微软雅黑" panose="020B0503020204020204" pitchFamily="34" charset="-122"/>
              </a:rPr>
              <a:t>fibo</a:t>
            </a:r>
            <a:r>
              <a:rPr lang="zh-CN" altLang="en-US" sz="2400" dirty="0">
                <a:solidFill>
                  <a:schemeClr val="tx1">
                    <a:lumMod val="85000"/>
                    <a:lumOff val="15000"/>
                  </a:schemeClr>
                </a:solidFill>
                <a:ea typeface="微软雅黑" panose="020B0503020204020204" pitchFamily="34" charset="-122"/>
              </a:rPr>
              <a:t>模块</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2  </a:t>
            </a:r>
            <a:r>
              <a:rPr lang="en-US" altLang="zh-CN" sz="2400" dirty="0" err="1">
                <a:solidFill>
                  <a:schemeClr val="tx1">
                    <a:lumMod val="85000"/>
                    <a:lumOff val="15000"/>
                  </a:schemeClr>
                </a:solidFill>
                <a:ea typeface="微软雅黑" panose="020B0503020204020204" pitchFamily="34" charset="-122"/>
              </a:rPr>
              <a:t>fibo.PrintFib</a:t>
            </a:r>
            <a:r>
              <a:rPr lang="en-US" altLang="zh-CN" sz="2400" dirty="0">
                <a:solidFill>
                  <a:schemeClr val="tx1">
                    <a:lumMod val="85000"/>
                    <a:lumOff val="15000"/>
                  </a:schemeClr>
                </a:solidFill>
                <a:ea typeface="微软雅黑" panose="020B0503020204020204" pitchFamily="34" charset="-122"/>
              </a:rPr>
              <a:t>(5) #</a:t>
            </a:r>
            <a:r>
              <a:rPr lang="zh-CN" altLang="en-US" sz="2400" dirty="0">
                <a:solidFill>
                  <a:schemeClr val="tx1">
                    <a:lumMod val="85000"/>
                    <a:lumOff val="15000"/>
                  </a:schemeClr>
                </a:solidFill>
                <a:ea typeface="微软雅黑" panose="020B0503020204020204" pitchFamily="34" charset="-122"/>
              </a:rPr>
              <a:t>调用</a:t>
            </a:r>
            <a:r>
              <a:rPr lang="en-US" altLang="zh-CN" sz="2400" dirty="0" err="1">
                <a:solidFill>
                  <a:schemeClr val="tx1">
                    <a:lumMod val="85000"/>
                    <a:lumOff val="15000"/>
                  </a:schemeClr>
                </a:solidFill>
                <a:ea typeface="微软雅黑" panose="020B0503020204020204" pitchFamily="34" charset="-122"/>
              </a:rPr>
              <a:t>fibo</a:t>
            </a:r>
            <a:r>
              <a:rPr lang="zh-CN" altLang="en-US" sz="2400" dirty="0">
                <a:solidFill>
                  <a:schemeClr val="tx1">
                    <a:lumMod val="85000"/>
                    <a:lumOff val="15000"/>
                  </a:schemeClr>
                </a:solidFill>
                <a:ea typeface="微软雅黑" panose="020B0503020204020204" pitchFamily="34" charset="-122"/>
              </a:rPr>
              <a:t>模块中的</a:t>
            </a:r>
            <a:r>
              <a:rPr lang="en-US" altLang="zh-CN" sz="2400" dirty="0" err="1">
                <a:solidFill>
                  <a:schemeClr val="tx1">
                    <a:lumMod val="85000"/>
                    <a:lumOff val="15000"/>
                  </a:schemeClr>
                </a:solidFill>
                <a:ea typeface="微软雅黑" panose="020B0503020204020204" pitchFamily="34" charset="-122"/>
              </a:rPr>
              <a:t>PrintFib</a:t>
            </a:r>
            <a:r>
              <a:rPr lang="zh-CN" altLang="en-US" sz="2400" dirty="0">
                <a:solidFill>
                  <a:schemeClr val="tx1">
                    <a:lumMod val="85000"/>
                    <a:lumOff val="15000"/>
                  </a:schemeClr>
                </a:solidFill>
                <a:ea typeface="微软雅黑" panose="020B0503020204020204" pitchFamily="34" charset="-122"/>
              </a:rPr>
              <a:t>函</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zh-CN" altLang="en-US" sz="2400" dirty="0">
                <a:solidFill>
                  <a:schemeClr val="tx1">
                    <a:lumMod val="85000"/>
                    <a:lumOff val="15000"/>
                  </a:schemeClr>
                </a:solidFill>
                <a:ea typeface="微软雅黑" panose="020B0503020204020204" pitchFamily="34" charset="-122"/>
              </a:rPr>
              <a:t>    数，输出斐波那契数列前</a:t>
            </a:r>
            <a:r>
              <a:rPr lang="en-US" altLang="zh-CN" sz="2400" dirty="0">
                <a:solidFill>
                  <a:schemeClr val="tx1">
                    <a:lumMod val="85000"/>
                    <a:lumOff val="15000"/>
                  </a:schemeClr>
                </a:solidFill>
                <a:ea typeface="微软雅黑" panose="020B0503020204020204" pitchFamily="34" charset="-122"/>
              </a:rPr>
              <a:t>5</a:t>
            </a:r>
            <a:r>
              <a:rPr lang="zh-CN" altLang="en-US" sz="2400" dirty="0">
                <a:solidFill>
                  <a:schemeClr val="tx1">
                    <a:lumMod val="85000"/>
                    <a:lumOff val="15000"/>
                  </a:schemeClr>
                </a:solidFill>
                <a:ea typeface="微软雅黑" panose="020B0503020204020204" pitchFamily="34" charset="-122"/>
              </a:rPr>
              <a:t>项</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3  ls=</a:t>
            </a:r>
            <a:r>
              <a:rPr lang="en-US" altLang="zh-CN" sz="2400" dirty="0" err="1">
                <a:solidFill>
                  <a:schemeClr val="tx1">
                    <a:lumMod val="85000"/>
                    <a:lumOff val="15000"/>
                  </a:schemeClr>
                </a:solidFill>
                <a:ea typeface="微软雅黑" panose="020B0503020204020204" pitchFamily="34" charset="-122"/>
              </a:rPr>
              <a:t>fibo.GetFib</a:t>
            </a:r>
            <a:r>
              <a:rPr lang="en-US" altLang="zh-CN" sz="2400" dirty="0">
                <a:solidFill>
                  <a:schemeClr val="tx1">
                    <a:lumMod val="85000"/>
                    <a:lumOff val="15000"/>
                  </a:schemeClr>
                </a:solidFill>
                <a:ea typeface="微软雅黑" panose="020B0503020204020204" pitchFamily="34" charset="-122"/>
              </a:rPr>
              <a:t>(5) #</a:t>
            </a:r>
            <a:r>
              <a:rPr lang="zh-CN" altLang="en-US" sz="2400" dirty="0">
                <a:solidFill>
                  <a:schemeClr val="tx1">
                    <a:lumMod val="85000"/>
                    <a:lumOff val="15000"/>
                  </a:schemeClr>
                </a:solidFill>
                <a:ea typeface="微软雅黑" panose="020B0503020204020204" pitchFamily="34" charset="-122"/>
              </a:rPr>
              <a:t>调用</a:t>
            </a:r>
            <a:r>
              <a:rPr lang="en-US" altLang="zh-CN" sz="2400" dirty="0" err="1">
                <a:solidFill>
                  <a:schemeClr val="tx1">
                    <a:lumMod val="85000"/>
                    <a:lumOff val="15000"/>
                  </a:schemeClr>
                </a:solidFill>
                <a:ea typeface="微软雅黑" panose="020B0503020204020204" pitchFamily="34" charset="-122"/>
              </a:rPr>
              <a:t>fibo</a:t>
            </a:r>
            <a:r>
              <a:rPr lang="zh-CN" altLang="en-US" sz="2400" dirty="0">
                <a:solidFill>
                  <a:schemeClr val="tx1">
                    <a:lumMod val="85000"/>
                    <a:lumOff val="15000"/>
                  </a:schemeClr>
                </a:solidFill>
                <a:ea typeface="微软雅黑" panose="020B0503020204020204" pitchFamily="34" charset="-122"/>
              </a:rPr>
              <a:t>模块中的</a:t>
            </a:r>
            <a:r>
              <a:rPr lang="en-US" altLang="zh-CN" sz="2400" dirty="0" err="1">
                <a:solidFill>
                  <a:schemeClr val="tx1">
                    <a:lumMod val="85000"/>
                    <a:lumOff val="15000"/>
                  </a:schemeClr>
                </a:solidFill>
                <a:ea typeface="微软雅黑" panose="020B0503020204020204" pitchFamily="34" charset="-122"/>
              </a:rPr>
              <a:t>GetFib</a:t>
            </a:r>
            <a:r>
              <a:rPr lang="zh-CN" altLang="en-US" sz="2400" dirty="0">
                <a:solidFill>
                  <a:schemeClr val="tx1">
                    <a:lumMod val="85000"/>
                    <a:lumOff val="15000"/>
                  </a:schemeClr>
                </a:solidFill>
                <a:ea typeface="微软雅黑" panose="020B0503020204020204" pitchFamily="34" charset="-122"/>
              </a:rPr>
              <a:t>函</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zh-CN" altLang="en-US" sz="2400" dirty="0">
                <a:solidFill>
                  <a:schemeClr val="tx1">
                    <a:lumMod val="85000"/>
                    <a:lumOff val="15000"/>
                  </a:schemeClr>
                </a:solidFill>
                <a:ea typeface="微软雅黑" panose="020B0503020204020204" pitchFamily="34" charset="-122"/>
              </a:rPr>
              <a:t>    数，得到斐波那契数列前</a:t>
            </a:r>
            <a:r>
              <a:rPr lang="en-US" altLang="zh-CN" sz="2400" dirty="0">
                <a:solidFill>
                  <a:schemeClr val="tx1">
                    <a:lumMod val="85000"/>
                    <a:lumOff val="15000"/>
                  </a:schemeClr>
                </a:solidFill>
                <a:ea typeface="微软雅黑" panose="020B0503020204020204" pitchFamily="34" charset="-122"/>
              </a:rPr>
              <a:t>5</a:t>
            </a:r>
            <a:r>
              <a:rPr lang="zh-CN" altLang="en-US" sz="2400" dirty="0">
                <a:solidFill>
                  <a:schemeClr val="tx1">
                    <a:lumMod val="85000"/>
                    <a:lumOff val="15000"/>
                  </a:schemeClr>
                </a:solidFill>
                <a:ea typeface="微软雅黑" panose="020B0503020204020204" pitchFamily="34" charset="-122"/>
              </a:rPr>
              <a:t>项的列表</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4  print(ls) #</a:t>
            </a:r>
            <a:r>
              <a:rPr lang="zh-CN" altLang="en-US" sz="2400" dirty="0">
                <a:solidFill>
                  <a:schemeClr val="tx1">
                    <a:lumMod val="85000"/>
                    <a:lumOff val="15000"/>
                  </a:schemeClr>
                </a:solidFill>
                <a:ea typeface="微软雅黑" panose="020B0503020204020204" pitchFamily="34" charset="-122"/>
              </a:rPr>
              <a:t>输出</a:t>
            </a:r>
            <a:r>
              <a:rPr lang="en-US" altLang="zh-CN" sz="2400" dirty="0">
                <a:solidFill>
                  <a:schemeClr val="tx1">
                    <a:lumMod val="85000"/>
                    <a:lumOff val="15000"/>
                  </a:schemeClr>
                </a:solidFill>
                <a:ea typeface="微软雅黑" panose="020B0503020204020204" pitchFamily="34" charset="-122"/>
              </a:rPr>
              <a:t>ls</a:t>
            </a:r>
            <a:r>
              <a:rPr lang="zh-CN" altLang="en-US" sz="2400" dirty="0">
                <a:solidFill>
                  <a:schemeClr val="tx1">
                    <a:lumMod val="85000"/>
                    <a:lumOff val="15000"/>
                  </a:schemeClr>
                </a:solidFill>
                <a:ea typeface="微软雅黑" panose="020B0503020204020204" pitchFamily="34" charset="-122"/>
              </a:rPr>
              <a:t>中保存的斐波那契数列前</a:t>
            </a:r>
            <a:r>
              <a:rPr lang="en-US" altLang="zh-CN" sz="2400" dirty="0">
                <a:solidFill>
                  <a:schemeClr val="tx1">
                    <a:lumMod val="85000"/>
                    <a:lumOff val="15000"/>
                  </a:schemeClr>
                </a:solidFill>
                <a:ea typeface="微软雅黑" panose="020B0503020204020204" pitchFamily="34" charset="-122"/>
              </a:rPr>
              <a:t>5</a:t>
            </a:r>
            <a:r>
              <a:rPr lang="zh-CN" altLang="en-US" sz="2400" dirty="0">
                <a:solidFill>
                  <a:schemeClr val="tx1">
                    <a:lumMod val="85000"/>
                    <a:lumOff val="15000"/>
                  </a:schemeClr>
                </a:solidFill>
                <a:ea typeface="微软雅黑" panose="020B0503020204020204" pitchFamily="34" charset="-122"/>
              </a:rPr>
              <a:t>项</a:t>
            </a:r>
          </a:p>
        </p:txBody>
      </p:sp>
      <p:cxnSp>
        <p:nvCxnSpPr>
          <p:cNvPr id="9" name="直接连接符 8">
            <a:extLst>
              <a:ext uri="{FF2B5EF4-FFF2-40B4-BE49-F238E27FC236}">
                <a16:creationId xmlns:a16="http://schemas.microsoft.com/office/drawing/2014/main" id="{50BBB8AF-4D98-4A01-BF47-0CFACBE5F11D}"/>
              </a:ext>
            </a:extLst>
          </p:cNvPr>
          <p:cNvCxnSpPr>
            <a:cxnSpLocks/>
          </p:cNvCxnSpPr>
          <p:nvPr/>
        </p:nvCxnSpPr>
        <p:spPr>
          <a:xfrm>
            <a:off x="1429370" y="1595017"/>
            <a:ext cx="1583352"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B2BAF215-B25D-4F9E-BC3E-1D9DD6880978}"/>
              </a:ext>
            </a:extLst>
          </p:cNvPr>
          <p:cNvGrpSpPr/>
          <p:nvPr/>
        </p:nvGrpSpPr>
        <p:grpSpPr>
          <a:xfrm>
            <a:off x="484517" y="1156380"/>
            <a:ext cx="877274" cy="877274"/>
            <a:chOff x="7024688" y="1536700"/>
            <a:chExt cx="982663" cy="982663"/>
          </a:xfrm>
        </p:grpSpPr>
        <p:sp>
          <p:nvSpPr>
            <p:cNvPr id="11" name="Oval 4011">
              <a:extLst>
                <a:ext uri="{FF2B5EF4-FFF2-40B4-BE49-F238E27FC236}">
                  <a16:creationId xmlns:a16="http://schemas.microsoft.com/office/drawing/2014/main" id="{7B64EF39-7F4E-4E2E-B066-C079069E47AE}"/>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2" name="Rectangle 4012">
              <a:extLst>
                <a:ext uri="{FF2B5EF4-FFF2-40B4-BE49-F238E27FC236}">
                  <a16:creationId xmlns:a16="http://schemas.microsoft.com/office/drawing/2014/main" id="{7BF977C0-F3E1-4201-845A-6B3123230D51}"/>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4013">
              <a:extLst>
                <a:ext uri="{FF2B5EF4-FFF2-40B4-BE49-F238E27FC236}">
                  <a16:creationId xmlns:a16="http://schemas.microsoft.com/office/drawing/2014/main" id="{F037CE0A-9AED-47AC-80C5-0E4C4D423D74}"/>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4014">
              <a:extLst>
                <a:ext uri="{FF2B5EF4-FFF2-40B4-BE49-F238E27FC236}">
                  <a16:creationId xmlns:a16="http://schemas.microsoft.com/office/drawing/2014/main" id="{69716B40-9782-4B12-B8D0-B69C53277B00}"/>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4015">
              <a:extLst>
                <a:ext uri="{FF2B5EF4-FFF2-40B4-BE49-F238E27FC236}">
                  <a16:creationId xmlns:a16="http://schemas.microsoft.com/office/drawing/2014/main" id="{174BB545-2339-45A7-8EE1-A98D20C6DE88}"/>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6">
              <a:extLst>
                <a:ext uri="{FF2B5EF4-FFF2-40B4-BE49-F238E27FC236}">
                  <a16:creationId xmlns:a16="http://schemas.microsoft.com/office/drawing/2014/main" id="{54E566DF-0392-4E8E-9B4B-636D1626C21F}"/>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17">
              <a:extLst>
                <a:ext uri="{FF2B5EF4-FFF2-40B4-BE49-F238E27FC236}">
                  <a16:creationId xmlns:a16="http://schemas.microsoft.com/office/drawing/2014/main" id="{E820F779-FEE5-44C2-957A-FA118A9EA1D7}"/>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18">
              <a:extLst>
                <a:ext uri="{FF2B5EF4-FFF2-40B4-BE49-F238E27FC236}">
                  <a16:creationId xmlns:a16="http://schemas.microsoft.com/office/drawing/2014/main" id="{CC2F8D60-4F54-48D1-8B7E-147FD8988EC9}"/>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19">
              <a:extLst>
                <a:ext uri="{FF2B5EF4-FFF2-40B4-BE49-F238E27FC236}">
                  <a16:creationId xmlns:a16="http://schemas.microsoft.com/office/drawing/2014/main" id="{8F3561CE-219A-4057-8055-19EE85AC75AA}"/>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0">
              <a:extLst>
                <a:ext uri="{FF2B5EF4-FFF2-40B4-BE49-F238E27FC236}">
                  <a16:creationId xmlns:a16="http://schemas.microsoft.com/office/drawing/2014/main" id="{7A5FF5C6-93A9-4DBB-920F-365047580AAE}"/>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1">
              <a:extLst>
                <a:ext uri="{FF2B5EF4-FFF2-40B4-BE49-F238E27FC236}">
                  <a16:creationId xmlns:a16="http://schemas.microsoft.com/office/drawing/2014/main" id="{7F97B9D3-2307-42C8-9CC9-C9D48E0120DA}"/>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2">
              <a:extLst>
                <a:ext uri="{FF2B5EF4-FFF2-40B4-BE49-F238E27FC236}">
                  <a16:creationId xmlns:a16="http://schemas.microsoft.com/office/drawing/2014/main" id="{9148C6D4-0449-448B-8D78-61BACD18E69E}"/>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3">
              <a:extLst>
                <a:ext uri="{FF2B5EF4-FFF2-40B4-BE49-F238E27FC236}">
                  <a16:creationId xmlns:a16="http://schemas.microsoft.com/office/drawing/2014/main" id="{E16A2BEE-0E42-4A09-A834-51F05049EA51}"/>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4">
              <a:extLst>
                <a:ext uri="{FF2B5EF4-FFF2-40B4-BE49-F238E27FC236}">
                  <a16:creationId xmlns:a16="http://schemas.microsoft.com/office/drawing/2014/main" id="{B30D7CD5-DE59-4099-A9F2-EE9FEC919E32}"/>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4026">
              <a:extLst>
                <a:ext uri="{FF2B5EF4-FFF2-40B4-BE49-F238E27FC236}">
                  <a16:creationId xmlns:a16="http://schemas.microsoft.com/office/drawing/2014/main" id="{4CC804B0-78D1-4C8F-AA0B-E102A77434C4}"/>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27">
              <a:extLst>
                <a:ext uri="{FF2B5EF4-FFF2-40B4-BE49-F238E27FC236}">
                  <a16:creationId xmlns:a16="http://schemas.microsoft.com/office/drawing/2014/main" id="{C2BD0115-BA17-4F9E-8AC7-A7E598120B60}"/>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4028">
              <a:extLst>
                <a:ext uri="{FF2B5EF4-FFF2-40B4-BE49-F238E27FC236}">
                  <a16:creationId xmlns:a16="http://schemas.microsoft.com/office/drawing/2014/main" id="{B6AC9086-6300-497C-A464-BB86D2A36567}"/>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29">
              <a:extLst>
                <a:ext uri="{FF2B5EF4-FFF2-40B4-BE49-F238E27FC236}">
                  <a16:creationId xmlns:a16="http://schemas.microsoft.com/office/drawing/2014/main" id="{A74EA9C4-EC83-45DB-8EB5-F3296F80059D}"/>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0">
              <a:extLst>
                <a:ext uri="{FF2B5EF4-FFF2-40B4-BE49-F238E27FC236}">
                  <a16:creationId xmlns:a16="http://schemas.microsoft.com/office/drawing/2014/main" id="{DE99F071-0753-4C82-A8C6-BF7F10F8DDD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4031">
              <a:extLst>
                <a:ext uri="{FF2B5EF4-FFF2-40B4-BE49-F238E27FC236}">
                  <a16:creationId xmlns:a16="http://schemas.microsoft.com/office/drawing/2014/main" id="{C40C5324-AA1B-4D7D-A1AD-A205B4C29AA0}"/>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Oval 4032">
              <a:extLst>
                <a:ext uri="{FF2B5EF4-FFF2-40B4-BE49-F238E27FC236}">
                  <a16:creationId xmlns:a16="http://schemas.microsoft.com/office/drawing/2014/main" id="{9ACF9564-F1F8-431C-9049-0AD16EA004A5}"/>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3">
              <a:extLst>
                <a:ext uri="{FF2B5EF4-FFF2-40B4-BE49-F238E27FC236}">
                  <a16:creationId xmlns:a16="http://schemas.microsoft.com/office/drawing/2014/main" id="{4AE9B2EE-CFBB-4770-B41C-F8D080C7E3E3}"/>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Oval 4034">
              <a:extLst>
                <a:ext uri="{FF2B5EF4-FFF2-40B4-BE49-F238E27FC236}">
                  <a16:creationId xmlns:a16="http://schemas.microsoft.com/office/drawing/2014/main" id="{8C0F68B0-EE3B-46CA-A45C-933729745A8B}"/>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5">
              <a:extLst>
                <a:ext uri="{FF2B5EF4-FFF2-40B4-BE49-F238E27FC236}">
                  <a16:creationId xmlns:a16="http://schemas.microsoft.com/office/drawing/2014/main" id="{06D04333-88E7-4D76-B91C-59ACAEBF494A}"/>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6">
              <a:extLst>
                <a:ext uri="{FF2B5EF4-FFF2-40B4-BE49-F238E27FC236}">
                  <a16:creationId xmlns:a16="http://schemas.microsoft.com/office/drawing/2014/main" id="{A31FF47F-FBFB-472A-9185-BCFA1086625D}"/>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37">
              <a:extLst>
                <a:ext uri="{FF2B5EF4-FFF2-40B4-BE49-F238E27FC236}">
                  <a16:creationId xmlns:a16="http://schemas.microsoft.com/office/drawing/2014/main" id="{E29BF45A-427E-4E27-BAA1-42E84AF89D35}"/>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38">
              <a:extLst>
                <a:ext uri="{FF2B5EF4-FFF2-40B4-BE49-F238E27FC236}">
                  <a16:creationId xmlns:a16="http://schemas.microsoft.com/office/drawing/2014/main" id="{7D0475A1-2EF0-4265-8FB5-3DA53100DE3E}"/>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39">
              <a:extLst>
                <a:ext uri="{FF2B5EF4-FFF2-40B4-BE49-F238E27FC236}">
                  <a16:creationId xmlns:a16="http://schemas.microsoft.com/office/drawing/2014/main" id="{7EA9203F-9860-4D75-98A4-F7C3B799C609}"/>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4040">
              <a:extLst>
                <a:ext uri="{FF2B5EF4-FFF2-40B4-BE49-F238E27FC236}">
                  <a16:creationId xmlns:a16="http://schemas.microsoft.com/office/drawing/2014/main" id="{3EC7D7EC-4687-4B76-BDB7-A66179EE515F}"/>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Rectangle 4041">
              <a:extLst>
                <a:ext uri="{FF2B5EF4-FFF2-40B4-BE49-F238E27FC236}">
                  <a16:creationId xmlns:a16="http://schemas.microsoft.com/office/drawing/2014/main" id="{ADC4891F-61C9-452F-B2B8-5C59ED63D629}"/>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Rectangle 4042">
              <a:extLst>
                <a:ext uri="{FF2B5EF4-FFF2-40B4-BE49-F238E27FC236}">
                  <a16:creationId xmlns:a16="http://schemas.microsoft.com/office/drawing/2014/main" id="{0EF65330-268C-4274-89A4-C398DAD1A2A1}"/>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2" name="KSO_Shape">
            <a:extLst>
              <a:ext uri="{FF2B5EF4-FFF2-40B4-BE49-F238E27FC236}">
                <a16:creationId xmlns:a16="http://schemas.microsoft.com/office/drawing/2014/main" id="{EE78FB48-55B3-4E4A-9B76-0FC71230F189}"/>
              </a:ext>
            </a:extLst>
          </p:cNvPr>
          <p:cNvSpPr/>
          <p:nvPr/>
        </p:nvSpPr>
        <p:spPr>
          <a:xfrm>
            <a:off x="1344076" y="1776998"/>
            <a:ext cx="6635287" cy="3700524"/>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43" name="矩形 42">
            <a:extLst>
              <a:ext uri="{FF2B5EF4-FFF2-40B4-BE49-F238E27FC236}">
                <a16:creationId xmlns:a16="http://schemas.microsoft.com/office/drawing/2014/main" id="{F4BEE8BE-1503-4B2E-B445-1CCF73924489}"/>
              </a:ext>
            </a:extLst>
          </p:cNvPr>
          <p:cNvSpPr/>
          <p:nvPr/>
        </p:nvSpPr>
        <p:spPr>
          <a:xfrm>
            <a:off x="8092035" y="2542133"/>
            <a:ext cx="3884065" cy="2241960"/>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1 1 2 3 5 8 13 21 34 55</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 1, 2, 3, 5, 8, 13, 21, 34, 55]</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1 1 2 3 5</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 1, 2, 3, 5]</a:t>
            </a:r>
          </a:p>
        </p:txBody>
      </p:sp>
      <p:sp>
        <p:nvSpPr>
          <p:cNvPr id="44" name="KSO_Shape">
            <a:extLst>
              <a:ext uri="{FF2B5EF4-FFF2-40B4-BE49-F238E27FC236}">
                <a16:creationId xmlns:a16="http://schemas.microsoft.com/office/drawing/2014/main" id="{6E2EBA09-7ED5-4511-9B70-36FAE93D16A6}"/>
              </a:ext>
            </a:extLst>
          </p:cNvPr>
          <p:cNvSpPr/>
          <p:nvPr/>
        </p:nvSpPr>
        <p:spPr>
          <a:xfrm>
            <a:off x="8055481" y="1776997"/>
            <a:ext cx="3920619" cy="3700525"/>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45" name="矩形 44">
            <a:extLst>
              <a:ext uri="{FF2B5EF4-FFF2-40B4-BE49-F238E27FC236}">
                <a16:creationId xmlns:a16="http://schemas.microsoft.com/office/drawing/2014/main" id="{3064BC67-F2D1-4A68-B8D6-58C2EEFF1EC7}"/>
              </a:ext>
            </a:extLst>
          </p:cNvPr>
          <p:cNvSpPr/>
          <p:nvPr/>
        </p:nvSpPr>
        <p:spPr>
          <a:xfrm>
            <a:off x="1496202" y="5870234"/>
            <a:ext cx="9984096" cy="707886"/>
          </a:xfrm>
          <a:prstGeom prst="rect">
            <a:avLst/>
          </a:prstGeom>
        </p:spPr>
        <p:txBody>
          <a:bodyPr wrap="square">
            <a:spAutoFit/>
          </a:bodyPr>
          <a:lstStyle/>
          <a:p>
            <a:pPr>
              <a:spcBef>
                <a:spcPct val="0"/>
              </a:spcBef>
              <a:defRPr/>
            </a:pPr>
            <a:r>
              <a:rPr lang="zh-CN" altLang="en-US" sz="2000" dirty="0">
                <a:solidFill>
                  <a:schemeClr val="tx1">
                    <a:lumMod val="85000"/>
                    <a:lumOff val="15000"/>
                  </a:schemeClr>
                </a:solidFill>
                <a:ea typeface="微软雅黑" panose="020B0503020204020204" pitchFamily="34" charset="-122"/>
              </a:rPr>
              <a:t>提示：导入模块后，如果要使用该模块中定义的标识符，则需要通过“模块名</a:t>
            </a:r>
            <a:r>
              <a:rPr lang="en-US" altLang="zh-CN" sz="2000" dirty="0">
                <a:solidFill>
                  <a:schemeClr val="tx1">
                    <a:lumMod val="85000"/>
                    <a:lumOff val="15000"/>
                  </a:schemeClr>
                </a:solidFill>
                <a:ea typeface="微软雅黑" panose="020B0503020204020204" pitchFamily="34" charset="-122"/>
              </a:rPr>
              <a:t>.</a:t>
            </a:r>
            <a:r>
              <a:rPr lang="zh-CN" altLang="en-US" sz="2000" dirty="0">
                <a:solidFill>
                  <a:schemeClr val="tx1">
                    <a:lumMod val="85000"/>
                    <a:lumOff val="15000"/>
                  </a:schemeClr>
                </a:solidFill>
                <a:ea typeface="微软雅黑" panose="020B0503020204020204" pitchFamily="34" charset="-122"/>
              </a:rPr>
              <a:t>标识符名”的方式。</a:t>
            </a:r>
          </a:p>
        </p:txBody>
      </p:sp>
      <p:sp>
        <p:nvSpPr>
          <p:cNvPr id="46" name="KSO_Shape">
            <a:extLst>
              <a:ext uri="{FF2B5EF4-FFF2-40B4-BE49-F238E27FC236}">
                <a16:creationId xmlns:a16="http://schemas.microsoft.com/office/drawing/2014/main" id="{9D0433E8-FE0E-4304-BFB9-F405820927C8}"/>
              </a:ext>
            </a:extLst>
          </p:cNvPr>
          <p:cNvSpPr/>
          <p:nvPr/>
        </p:nvSpPr>
        <p:spPr>
          <a:xfrm>
            <a:off x="1429370" y="5757886"/>
            <a:ext cx="10267353" cy="865252"/>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01295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p:tgtEl>
                                          <p:spTgt spid="7"/>
                                        </p:tgtEl>
                                        <p:attrNameLst>
                                          <p:attrName>ppt_y</p:attrName>
                                        </p:attrNameLst>
                                      </p:cBhvr>
                                      <p:tavLst>
                                        <p:tav tm="0">
                                          <p:val>
                                            <p:strVal val="#ppt_y+#ppt_h*1.125000"/>
                                          </p:val>
                                        </p:tav>
                                        <p:tav tm="100000">
                                          <p:val>
                                            <p:strVal val="#ppt_y"/>
                                          </p:val>
                                        </p:tav>
                                      </p:tavLst>
                                    </p:anim>
                                    <p:animEffect transition="in" filter="wipe(up)">
                                      <p:cBhvr>
                                        <p:cTn id="26" dur="500"/>
                                        <p:tgtEl>
                                          <p:spTgt spid="7"/>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p:tgtEl>
                                          <p:spTgt spid="8"/>
                                        </p:tgtEl>
                                        <p:attrNameLst>
                                          <p:attrName>ppt_y</p:attrName>
                                        </p:attrNameLst>
                                      </p:cBhvr>
                                      <p:tavLst>
                                        <p:tav tm="0">
                                          <p:val>
                                            <p:strVal val="#ppt_y-#ppt_h*1.125000"/>
                                          </p:val>
                                        </p:tav>
                                        <p:tav tm="100000">
                                          <p:val>
                                            <p:strVal val="#ppt_y"/>
                                          </p:val>
                                        </p:tav>
                                      </p:tavLst>
                                    </p:anim>
                                    <p:animEffect transition="in" filter="wipe(down)">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12" presetClass="entr" presetSubtype="1" fill="hold" grpId="0" nodeType="withEffect">
                                  <p:stCondLst>
                                    <p:cond delay="0"/>
                                  </p:stCondLst>
                                  <p:childTnLst>
                                    <p:set>
                                      <p:cBhvr>
                                        <p:cTn id="35" dur="1" fill="hold">
                                          <p:stCondLst>
                                            <p:cond delay="0"/>
                                          </p:stCondLst>
                                        </p:cTn>
                                        <p:tgtEl>
                                          <p:spTgt spid="43"/>
                                        </p:tgtEl>
                                        <p:attrNameLst>
                                          <p:attrName>style.visibility</p:attrName>
                                        </p:attrNameLst>
                                      </p:cBhvr>
                                      <p:to>
                                        <p:strVal val="visible"/>
                                      </p:to>
                                    </p:set>
                                    <p:anim calcmode="lin" valueType="num">
                                      <p:cBhvr additive="base">
                                        <p:cTn id="36" dur="500"/>
                                        <p:tgtEl>
                                          <p:spTgt spid="43"/>
                                        </p:tgtEl>
                                        <p:attrNameLst>
                                          <p:attrName>ppt_y</p:attrName>
                                        </p:attrNameLst>
                                      </p:cBhvr>
                                      <p:tavLst>
                                        <p:tav tm="0">
                                          <p:val>
                                            <p:strVal val="#ppt_y-#ppt_h*1.125000"/>
                                          </p:val>
                                        </p:tav>
                                        <p:tav tm="100000">
                                          <p:val>
                                            <p:strVal val="#ppt_y"/>
                                          </p:val>
                                        </p:tav>
                                      </p:tavLst>
                                    </p:anim>
                                    <p:animEffect transition="in" filter="wipe(down)">
                                      <p:cBhvr>
                                        <p:cTn id="37" dur="500"/>
                                        <p:tgtEl>
                                          <p:spTgt spid="43"/>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500"/>
                                        <p:tgtEl>
                                          <p:spTgt spid="46"/>
                                        </p:tgtEl>
                                      </p:cBhvr>
                                    </p:animEffect>
                                  </p:childTnLst>
                                </p:cTn>
                              </p:par>
                              <p:par>
                                <p:cTn id="42" presetID="12" presetClass="entr" presetSubtype="1" fill="hold" grpId="0" nodeType="withEffect">
                                  <p:stCondLst>
                                    <p:cond delay="0"/>
                                  </p:stCondLst>
                                  <p:childTnLst>
                                    <p:set>
                                      <p:cBhvr>
                                        <p:cTn id="43" dur="1" fill="hold">
                                          <p:stCondLst>
                                            <p:cond delay="0"/>
                                          </p:stCondLst>
                                        </p:cTn>
                                        <p:tgtEl>
                                          <p:spTgt spid="45"/>
                                        </p:tgtEl>
                                        <p:attrNameLst>
                                          <p:attrName>style.visibility</p:attrName>
                                        </p:attrNameLst>
                                      </p:cBhvr>
                                      <p:to>
                                        <p:strVal val="visible"/>
                                      </p:to>
                                    </p:set>
                                    <p:anim calcmode="lin" valueType="num">
                                      <p:cBhvr additive="base">
                                        <p:cTn id="44" dur="500"/>
                                        <p:tgtEl>
                                          <p:spTgt spid="45"/>
                                        </p:tgtEl>
                                        <p:attrNameLst>
                                          <p:attrName>ppt_y</p:attrName>
                                        </p:attrNameLst>
                                      </p:cBhvr>
                                      <p:tavLst>
                                        <p:tav tm="0">
                                          <p:val>
                                            <p:strVal val="#ppt_y-#ppt_h*1.125000"/>
                                          </p:val>
                                        </p:tav>
                                        <p:tav tm="100000">
                                          <p:val>
                                            <p:strVal val="#ppt_y"/>
                                          </p:val>
                                        </p:tav>
                                      </p:tavLst>
                                    </p:anim>
                                    <p:animEffect transition="in" filter="wipe(down)">
                                      <p:cBhvr>
                                        <p:cTn id="4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42" grpId="0" animBg="1"/>
      <p:bldP spid="43" grpId="0"/>
      <p:bldP spid="44" grpId="0" animBg="1"/>
      <p:bldP spid="45" grpId="0"/>
      <p:bldP spid="4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678FF64-DBF4-4121-AEA2-7F4CE1D574D9}"/>
              </a:ext>
            </a:extLst>
          </p:cNvPr>
          <p:cNvSpPr txBox="1"/>
          <p:nvPr>
            <p:custDataLst>
              <p:tags r:id="rId2"/>
            </p:custDataLst>
          </p:nvPr>
        </p:nvSpPr>
        <p:spPr>
          <a:xfrm>
            <a:off x="1219200" y="635000"/>
            <a:ext cx="9753600" cy="4539901"/>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请指出下面程序中存在的错误并改正。</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M.py</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中的代码：</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a=10</a:t>
            </a:r>
          </a:p>
          <a:p>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testM.py</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中的代码。</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import M</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print(a)</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20EBA554-62D2-4545-9FB0-86968552EEAD}"/>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11" name="矩形 10">
            <a:extLst>
              <a:ext uri="{FF2B5EF4-FFF2-40B4-BE49-F238E27FC236}">
                <a16:creationId xmlns:a16="http://schemas.microsoft.com/office/drawing/2014/main" id="{D416BFBA-7B29-4495-AC58-58537F4D1BB6}"/>
              </a:ext>
            </a:extLst>
          </p:cNvPr>
          <p:cNvSpPr/>
          <p:nvPr>
            <p:custDataLst>
              <p:tags r:id="rId4"/>
            </p:custDataLst>
          </p:nvPr>
        </p:nvSpPr>
        <p:spPr>
          <a:xfrm>
            <a:off x="0" y="5727383"/>
            <a:ext cx="12192000" cy="487680"/>
          </a:xfrm>
          <a:prstGeom prst="rect">
            <a:avLst/>
          </a:prstGeom>
          <a:solidFill>
            <a:srgbClr val="FBFA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36" tIns="45718" rIns="91436" bIns="45718" rtlCol="0" anchor="ctr" anchorCtr="1">
            <a:noAutofit/>
          </a:bodyPr>
          <a:lstStyle/>
          <a:p>
            <a:pPr defTabSz="914354"/>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正常使用主观题需</a:t>
            </a:r>
            <a:r>
              <a:rPr kumimoji="0" lang="en-US" altLang="zh-CN"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2.0</a:t>
            </a:r>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以上版本雨课堂</a:t>
            </a:r>
          </a:p>
        </p:txBody>
      </p:sp>
      <p:sp>
        <p:nvSpPr>
          <p:cNvPr id="12" name="矩形 11">
            <a:extLst>
              <a:ext uri="{FF2B5EF4-FFF2-40B4-BE49-F238E27FC236}">
                <a16:creationId xmlns:a16="http://schemas.microsoft.com/office/drawing/2014/main" id="{9124FE4C-250F-45C3-AFAF-6EFEB03AA43E}"/>
              </a:ext>
            </a:extLst>
          </p:cNvPr>
          <p:cNvSpPr/>
          <p:nvPr>
            <p:custDataLst>
              <p:tags r:id="rId5"/>
            </p:custDataLst>
          </p:nvPr>
        </p:nvSpPr>
        <p:spPr>
          <a:xfrm>
            <a:off x="12573000" y="0"/>
            <a:ext cx="3840480" cy="6858000"/>
          </a:xfrm>
          <a:prstGeom prst="rect">
            <a:avLst/>
          </a:prstGeom>
          <a:solidFill>
            <a:srgbClr val="FFFFFF"/>
          </a:solidFill>
          <a:ln w="12700" cmpd="sng">
            <a:solidFill>
              <a:srgbClr val="9B9B9B"/>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noAutofit/>
          </a:bodyP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文本框 16">
            <a:extLst>
              <a:ext uri="{FF2B5EF4-FFF2-40B4-BE49-F238E27FC236}">
                <a16:creationId xmlns:a16="http://schemas.microsoft.com/office/drawing/2014/main" id="{25BEAFD6-0FAF-4D98-A2D9-830D5ED38EA6}"/>
              </a:ext>
            </a:extLst>
          </p:cNvPr>
          <p:cNvSpPr txBox="1"/>
          <p:nvPr>
            <p:custDataLst>
              <p:tags r:id="rId6"/>
            </p:custDataLst>
          </p:nvPr>
        </p:nvSpPr>
        <p:spPr>
          <a:xfrm>
            <a:off x="12661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8" name="文本框 17">
            <a:extLst>
              <a:ext uri="{FF2B5EF4-FFF2-40B4-BE49-F238E27FC236}">
                <a16:creationId xmlns:a16="http://schemas.microsoft.com/office/drawing/2014/main" id="{A68F5E1D-3F08-4022-8E7E-82A8C5F59573}"/>
              </a:ext>
            </a:extLst>
          </p:cNvPr>
          <p:cNvSpPr txBox="1"/>
          <p:nvPr>
            <p:custDataLst>
              <p:tags r:id="rId7"/>
            </p:custDataLst>
          </p:nvPr>
        </p:nvSpPr>
        <p:spPr>
          <a:xfrm>
            <a:off x="12827000" y="1270000"/>
            <a:ext cx="3332480" cy="1631216"/>
          </a:xfrm>
          <a:prstGeom prst="rect">
            <a:avLst/>
          </a:prstGeom>
          <a:noFill/>
        </p:spPr>
        <p:txBody>
          <a:bodyPr vert="horz" rtlCol="0" anchor="t" anchorCtr="0">
            <a:spAutoFit/>
          </a:bodyPr>
          <a:lstStyle/>
          <a:p>
            <a:pPr lvl="0"/>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访问</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模块中定义的标识符时应使用“</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标识符名”这种方式，因此应将“</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print(a)”</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改为“</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print(M.a)”</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6" name="组合 15">
            <a:extLst>
              <a:ext uri="{FF2B5EF4-FFF2-40B4-BE49-F238E27FC236}">
                <a16:creationId xmlns:a16="http://schemas.microsoft.com/office/drawing/2014/main" id="{16AC1818-CD3F-4378-9561-BCA6B57407CB}"/>
              </a:ext>
            </a:extLst>
          </p:cNvPr>
          <p:cNvGrpSpPr/>
          <p:nvPr>
            <p:custDataLst>
              <p:tags r:id="rId8"/>
            </p:custDataLst>
          </p:nvPr>
        </p:nvGrpSpPr>
        <p:grpSpPr>
          <a:xfrm>
            <a:off x="12585700" y="0"/>
            <a:ext cx="3815080" cy="647700"/>
            <a:chOff x="12585700" y="0"/>
            <a:chExt cx="3815080" cy="647700"/>
          </a:xfrm>
        </p:grpSpPr>
        <p:sp>
          <p:nvSpPr>
            <p:cNvPr id="13" name="RemarkBack">
              <a:extLst>
                <a:ext uri="{FF2B5EF4-FFF2-40B4-BE49-F238E27FC236}">
                  <a16:creationId xmlns:a16="http://schemas.microsoft.com/office/drawing/2014/main" id="{7E321119-377A-4209-AC8A-9B30EF6F81FF}"/>
                </a:ext>
              </a:extLst>
            </p:cNvPr>
            <p:cNvSpPr/>
            <p:nvPr>
              <p:custDataLst>
                <p:tags r:id="rId18"/>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RemarkBlock">
              <a:extLst>
                <a:ext uri="{FF2B5EF4-FFF2-40B4-BE49-F238E27FC236}">
                  <a16:creationId xmlns:a16="http://schemas.microsoft.com/office/drawing/2014/main" id="{C10594D5-B171-40C3-9E1C-0E53356A5577}"/>
                </a:ext>
              </a:extLst>
            </p:cNvPr>
            <p:cNvSpPr/>
            <p:nvPr>
              <p:custDataLst>
                <p:tags r:id="rId19"/>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RemarkTitleText">
              <a:extLst>
                <a:ext uri="{FF2B5EF4-FFF2-40B4-BE49-F238E27FC236}">
                  <a16:creationId xmlns:a16="http://schemas.microsoft.com/office/drawing/2014/main" id="{5BD01931-ECF9-4EB8-8777-B7C450A7EB0F}"/>
                </a:ext>
              </a:extLst>
            </p:cNvPr>
            <p:cNvSpPr txBox="1"/>
            <p:nvPr>
              <p:custDataLst>
                <p:tags r:id="rId20"/>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40C9F551-AF28-4FB1-A5B0-029DFA6FDC08}"/>
              </a:ext>
            </a:extLst>
          </p:cNvPr>
          <p:cNvSpPr/>
          <p:nvPr>
            <p:custDataLst>
              <p:tags r:id="rId9"/>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RemarkBlock">
            <a:extLst>
              <a:ext uri="{FF2B5EF4-FFF2-40B4-BE49-F238E27FC236}">
                <a16:creationId xmlns:a16="http://schemas.microsoft.com/office/drawing/2014/main" id="{EFB874C2-3195-4BC2-B60A-7BEFA2683BC2}"/>
              </a:ext>
            </a:extLst>
          </p:cNvPr>
          <p:cNvSpPr/>
          <p:nvPr>
            <p:custDataLst>
              <p:tags r:id="rId10"/>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RemarkTitleText">
            <a:extLst>
              <a:ext uri="{FF2B5EF4-FFF2-40B4-BE49-F238E27FC236}">
                <a16:creationId xmlns:a16="http://schemas.microsoft.com/office/drawing/2014/main" id="{22840F8C-057C-42E9-B93B-BB4BCC805091}"/>
              </a:ext>
            </a:extLst>
          </p:cNvPr>
          <p:cNvSpPr txBox="1"/>
          <p:nvPr>
            <p:custDataLst>
              <p:tags r:id="rId11"/>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0" name="组合 9">
            <a:extLst>
              <a:ext uri="{FF2B5EF4-FFF2-40B4-BE49-F238E27FC236}">
                <a16:creationId xmlns:a16="http://schemas.microsoft.com/office/drawing/2014/main" id="{C9C5F6F4-75D3-4393-823E-904974129167}"/>
              </a:ext>
            </a:extLst>
          </p:cNvPr>
          <p:cNvGrpSpPr/>
          <p:nvPr>
            <p:custDataLst>
              <p:tags r:id="rId12"/>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3F7B083A-01FD-44C4-A4DA-067A066A021A}"/>
                </a:ext>
              </a:extLst>
            </p:cNvPr>
            <p:cNvSpPr/>
            <p:nvPr>
              <p:custDataLst>
                <p:tags r:id="rId14"/>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ColorBlock">
              <a:extLst>
                <a:ext uri="{FF2B5EF4-FFF2-40B4-BE49-F238E27FC236}">
                  <a16:creationId xmlns:a16="http://schemas.microsoft.com/office/drawing/2014/main" id="{020F1A0E-40E3-4F92-9D2F-D205EA4530E8}"/>
                </a:ext>
              </a:extLst>
            </p:cNvPr>
            <p:cNvSpPr/>
            <p:nvPr>
              <p:custDataLst>
                <p:tags r:id="rId15"/>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TypeText">
              <a:extLst>
                <a:ext uri="{FF2B5EF4-FFF2-40B4-BE49-F238E27FC236}">
                  <a16:creationId xmlns:a16="http://schemas.microsoft.com/office/drawing/2014/main" id="{BE61F8B9-5286-4570-BB6C-B8C69EA70F27}"/>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2C7FE07A-7EFA-48BB-AF80-6EAC7F570A11}"/>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C6548B34-9117-4416-A6FC-178418D3AB05}"/>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4455715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2913F003-9AD8-4A51-929D-CFF1886ED974}"/>
              </a:ext>
            </a:extLst>
          </p:cNvPr>
          <p:cNvGrpSpPr/>
          <p:nvPr/>
        </p:nvGrpSpPr>
        <p:grpSpPr>
          <a:xfrm>
            <a:off x="2203920" y="2144838"/>
            <a:ext cx="7866150" cy="2577115"/>
            <a:chOff x="3332041" y="2760391"/>
            <a:chExt cx="7866150" cy="2577115"/>
          </a:xfrm>
        </p:grpSpPr>
        <p:sp>
          <p:nvSpPr>
            <p:cNvPr id="2" name="文本框 1">
              <a:extLst>
                <a:ext uri="{FF2B5EF4-FFF2-40B4-BE49-F238E27FC236}">
                  <a16:creationId xmlns:a16="http://schemas.microsoft.com/office/drawing/2014/main" id="{A604DD5E-F17A-4AEC-B07E-CC597E127787}"/>
                </a:ext>
              </a:extLst>
            </p:cNvPr>
            <p:cNvSpPr txBox="1"/>
            <p:nvPr/>
          </p:nvSpPr>
          <p:spPr>
            <a:xfrm>
              <a:off x="3360789" y="2782961"/>
              <a:ext cx="7837402" cy="2554545"/>
            </a:xfrm>
            <a:prstGeom prst="rect">
              <a:avLst/>
            </a:prstGeom>
            <a:noFill/>
          </p:spPr>
          <p:txBody>
            <a:bodyPr wrap="none" rtlCol="0">
              <a:spAutoFit/>
            </a:bodyPr>
            <a:lstStyle/>
            <a:p>
              <a:pPr lvl="0" algn="ctr">
                <a:defRPr/>
              </a:pPr>
              <a:r>
                <a:rPr lang="zh-CN" altLang="en-US" sz="8000" b="1" dirty="0">
                  <a:solidFill>
                    <a:srgbClr val="B1C400"/>
                  </a:solidFill>
                  <a:latin typeface="Bauhaus 93" panose="04030905020B02020C02" pitchFamily="82" charset="0"/>
                  <a:ea typeface="Adobe Gothic Std B" panose="020B0800000000000000" pitchFamily="34" charset="-128"/>
                </a:rPr>
                <a:t>全局变量</a:t>
              </a:r>
              <a:r>
                <a:rPr lang="en-US" altLang="zh-CN" sz="8000" b="1" dirty="0">
                  <a:solidFill>
                    <a:srgbClr val="B1C400"/>
                  </a:solidFill>
                  <a:latin typeface="Bauhaus 93" panose="04030905020B02020C02" pitchFamily="82" charset="0"/>
                  <a:ea typeface="Adobe Gothic Std B" panose="020B0800000000000000" pitchFamily="34" charset="-128"/>
                </a:rPr>
                <a:t>__name</a:t>
              </a:r>
            </a:p>
            <a:p>
              <a:pPr lvl="0" algn="ctr">
                <a:defRPr/>
              </a:pPr>
              <a:r>
                <a:rPr lang="en-US" altLang="zh-CN" sz="8000" b="1" dirty="0">
                  <a:solidFill>
                    <a:srgbClr val="B1C400"/>
                  </a:solidFill>
                  <a:latin typeface="Bauhaus 93" panose="04030905020B02020C02" pitchFamily="82" charset="0"/>
                  <a:ea typeface="Adobe Gothic Std B" panose="020B0800000000000000" pitchFamily="34" charset="-128"/>
                </a:rPr>
                <a:t>__</a:t>
              </a:r>
              <a:r>
                <a:rPr lang="zh-CN" altLang="en-US" sz="8000" b="1" dirty="0">
                  <a:solidFill>
                    <a:srgbClr val="B1C400"/>
                  </a:solidFill>
                  <a:latin typeface="Bauhaus 93" panose="04030905020B02020C02" pitchFamily="82" charset="0"/>
                  <a:ea typeface="Adobe Gothic Std B" panose="020B0800000000000000" pitchFamily="34" charset="-128"/>
                </a:rPr>
                <a:t>和系统模块</a:t>
              </a:r>
              <a:endParaRPr lang="zh-CN" altLang="en-US" sz="8000" b="1" kern="1200" dirty="0">
                <a:solidFill>
                  <a:srgbClr val="B1C400"/>
                </a:solidFill>
                <a:latin typeface="+mj-ea"/>
              </a:endParaRPr>
            </a:p>
          </p:txBody>
        </p:sp>
        <p:sp>
          <p:nvSpPr>
            <p:cNvPr id="5" name="文本框 4">
              <a:extLst>
                <a:ext uri="{FF2B5EF4-FFF2-40B4-BE49-F238E27FC236}">
                  <a16:creationId xmlns:a16="http://schemas.microsoft.com/office/drawing/2014/main" id="{F8087962-9027-4E16-8B18-ED14422AE102}"/>
                </a:ext>
              </a:extLst>
            </p:cNvPr>
            <p:cNvSpPr txBox="1"/>
            <p:nvPr/>
          </p:nvSpPr>
          <p:spPr>
            <a:xfrm>
              <a:off x="3332041" y="2760391"/>
              <a:ext cx="7837402" cy="2554545"/>
            </a:xfrm>
            <a:prstGeom prst="rect">
              <a:avLst/>
            </a:prstGeom>
            <a:noFill/>
          </p:spPr>
          <p:txBody>
            <a:bodyPr wrap="none" rtlCol="0">
              <a:spAutoFit/>
            </a:bodyPr>
            <a:lstStyle/>
            <a:p>
              <a:pPr lvl="0" algn="ctr">
                <a:defRPr/>
              </a:pPr>
              <a:r>
                <a:rPr lang="zh-CN" altLang="en-US" sz="8000" b="1" dirty="0">
                  <a:solidFill>
                    <a:srgbClr val="1950B2"/>
                  </a:solidFill>
                  <a:latin typeface="Bauhaus 93" panose="04030905020B02020C02" pitchFamily="82" charset="0"/>
                  <a:ea typeface="Adobe Gothic Std B" panose="020B0800000000000000" pitchFamily="34" charset="-128"/>
                </a:rPr>
                <a:t>全局变量</a:t>
              </a:r>
              <a:r>
                <a:rPr lang="en-US" altLang="zh-CN" sz="8000" b="1" dirty="0">
                  <a:solidFill>
                    <a:srgbClr val="1950B2"/>
                  </a:solidFill>
                  <a:latin typeface="Bauhaus 93" panose="04030905020B02020C02" pitchFamily="82" charset="0"/>
                  <a:ea typeface="Adobe Gothic Std B" panose="020B0800000000000000" pitchFamily="34" charset="-128"/>
                </a:rPr>
                <a:t>__name</a:t>
              </a:r>
            </a:p>
            <a:p>
              <a:pPr lvl="0" algn="ctr">
                <a:defRPr/>
              </a:pPr>
              <a:r>
                <a:rPr lang="en-US" altLang="zh-CN" sz="8000" b="1" dirty="0">
                  <a:solidFill>
                    <a:srgbClr val="1950B2"/>
                  </a:solidFill>
                  <a:latin typeface="Bauhaus 93" panose="04030905020B02020C02" pitchFamily="82" charset="0"/>
                  <a:ea typeface="Adobe Gothic Std B" panose="020B0800000000000000" pitchFamily="34" charset="-128"/>
                </a:rPr>
                <a:t>__</a:t>
              </a:r>
              <a:r>
                <a:rPr lang="zh-CN" altLang="en-US" sz="8000" b="1" dirty="0">
                  <a:solidFill>
                    <a:srgbClr val="1950B2"/>
                  </a:solidFill>
                  <a:latin typeface="Bauhaus 93" panose="04030905020B02020C02" pitchFamily="82" charset="0"/>
                  <a:ea typeface="Adobe Gothic Std B" panose="020B0800000000000000" pitchFamily="34" charset="-128"/>
                </a:rPr>
                <a:t>和系统模块</a:t>
              </a:r>
              <a:endParaRPr lang="zh-CN" altLang="en-US" sz="8000" b="1" kern="1200" dirty="0">
                <a:solidFill>
                  <a:srgbClr val="1950B2"/>
                </a:solidFill>
                <a:latin typeface="+mj-ea"/>
              </a:endParaRPr>
            </a:p>
          </p:txBody>
        </p:sp>
      </p:grpSp>
    </p:spTree>
    <p:extLst>
      <p:ext uri="{BB962C8B-B14F-4D97-AF65-F5344CB8AC3E}">
        <p14:creationId xmlns:p14="http://schemas.microsoft.com/office/powerpoint/2010/main" val="203952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241967" y="477138"/>
            <a:ext cx="3708067"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全局变量</a:t>
            </a:r>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rPr>
              <a:t>__name__</a:t>
            </a:r>
          </a:p>
        </p:txBody>
      </p:sp>
      <p:sp>
        <p:nvSpPr>
          <p:cNvPr id="3" name="矩形 2">
            <a:extLst>
              <a:ext uri="{FF2B5EF4-FFF2-40B4-BE49-F238E27FC236}">
                <a16:creationId xmlns:a16="http://schemas.microsoft.com/office/drawing/2014/main" id="{CD352A36-0FAB-466D-AED1-E2DB2EF0AC31}"/>
              </a:ext>
            </a:extLst>
          </p:cNvPr>
          <p:cNvSpPr/>
          <p:nvPr/>
        </p:nvSpPr>
        <p:spPr>
          <a:xfrm>
            <a:off x="1668329" y="2356590"/>
            <a:ext cx="9289360" cy="2243050"/>
          </a:xfrm>
          <a:prstGeom prst="rect">
            <a:avLst/>
          </a:prstGeom>
        </p:spPr>
        <p:txBody>
          <a:bodyPr wrap="square">
            <a:spAutoFit/>
          </a:bodyPr>
          <a:lstStyle/>
          <a:p>
            <a:pPr marL="342900" indent="-342900">
              <a:lnSpc>
                <a:spcPct val="150000"/>
              </a:lnSpc>
              <a:spcBef>
                <a:spcPct val="0"/>
              </a:spcBef>
              <a:buFont typeface="Wingdings" panose="05000000000000000000" pitchFamily="2" charset="2"/>
              <a:buChar char="Ø"/>
              <a:defRPr/>
            </a:pPr>
            <a:r>
              <a:rPr lang="zh-CN" altLang="en-US" sz="2400" dirty="0">
                <a:solidFill>
                  <a:schemeClr val="tx1">
                    <a:lumMod val="85000"/>
                    <a:lumOff val="15000"/>
                  </a:schemeClr>
                </a:solidFill>
                <a:ea typeface="微软雅黑" panose="020B0503020204020204" pitchFamily="34" charset="-122"/>
              </a:rPr>
              <a:t>每个模块中都有的一个全部变量</a:t>
            </a:r>
            <a:r>
              <a:rPr lang="en-US" altLang="zh-CN" sz="2400" dirty="0">
                <a:solidFill>
                  <a:schemeClr val="tx1">
                    <a:lumMod val="85000"/>
                    <a:lumOff val="15000"/>
                  </a:schemeClr>
                </a:solidFill>
                <a:ea typeface="微软雅黑" panose="020B0503020204020204" pitchFamily="34" charset="-122"/>
              </a:rPr>
              <a:t>__name__</a:t>
            </a:r>
            <a:r>
              <a:rPr lang="zh-CN" altLang="en-US" sz="2400" dirty="0">
                <a:solidFill>
                  <a:schemeClr val="tx1">
                    <a:lumMod val="85000"/>
                    <a:lumOff val="15000"/>
                  </a:schemeClr>
                </a:solidFill>
                <a:ea typeface="微软雅黑" panose="020B0503020204020204" pitchFamily="34" charset="-122"/>
              </a:rPr>
              <a:t>。</a:t>
            </a:r>
          </a:p>
          <a:p>
            <a:pPr marL="342900" indent="-342900">
              <a:lnSpc>
                <a:spcPct val="150000"/>
              </a:lnSpc>
              <a:spcBef>
                <a:spcPct val="0"/>
              </a:spcBef>
              <a:buFont typeface="Wingdings" panose="05000000000000000000" pitchFamily="2" charset="2"/>
              <a:buChar char="Ø"/>
              <a:defRPr/>
            </a:pPr>
            <a:r>
              <a:rPr lang="en-US" altLang="zh-CN" sz="2400" dirty="0">
                <a:solidFill>
                  <a:schemeClr val="tx1">
                    <a:lumMod val="85000"/>
                    <a:lumOff val="15000"/>
                  </a:schemeClr>
                </a:solidFill>
                <a:ea typeface="微软雅黑" panose="020B0503020204020204" pitchFamily="34" charset="-122"/>
              </a:rPr>
              <a:t>__name__</a:t>
            </a:r>
            <a:r>
              <a:rPr lang="zh-CN" altLang="en-US" sz="2400" dirty="0">
                <a:solidFill>
                  <a:schemeClr val="tx1">
                    <a:lumMod val="85000"/>
                    <a:lumOff val="15000"/>
                  </a:schemeClr>
                </a:solidFill>
                <a:ea typeface="微软雅黑" panose="020B0503020204020204" pitchFamily="34" charset="-122"/>
              </a:rPr>
              <a:t>的作用是获取当前模块的名称，如果当前模块是单独执行的，则其</a:t>
            </a:r>
            <a:r>
              <a:rPr lang="en-US" altLang="zh-CN" sz="2400" dirty="0">
                <a:solidFill>
                  <a:schemeClr val="tx1">
                    <a:lumMod val="85000"/>
                    <a:lumOff val="15000"/>
                  </a:schemeClr>
                </a:solidFill>
                <a:ea typeface="微软雅黑" panose="020B0503020204020204" pitchFamily="34" charset="-122"/>
              </a:rPr>
              <a:t>__name__</a:t>
            </a:r>
            <a:r>
              <a:rPr lang="zh-CN" altLang="en-US" sz="2400" dirty="0">
                <a:solidFill>
                  <a:schemeClr val="tx1">
                    <a:lumMod val="85000"/>
                    <a:lumOff val="15000"/>
                  </a:schemeClr>
                </a:solidFill>
                <a:ea typeface="微软雅黑" panose="020B0503020204020204" pitchFamily="34" charset="-122"/>
              </a:rPr>
              <a:t>的值就是</a:t>
            </a:r>
            <a:r>
              <a:rPr lang="en-US" altLang="zh-CN" sz="2400" dirty="0">
                <a:solidFill>
                  <a:schemeClr val="tx1">
                    <a:lumMod val="85000"/>
                    <a:lumOff val="15000"/>
                  </a:schemeClr>
                </a:solidFill>
                <a:ea typeface="微软雅黑" panose="020B0503020204020204" pitchFamily="34" charset="-122"/>
              </a:rPr>
              <a:t>__main__</a:t>
            </a:r>
            <a:r>
              <a:rPr lang="zh-CN" altLang="en-US" sz="2400" dirty="0">
                <a:solidFill>
                  <a:schemeClr val="tx1">
                    <a:lumMod val="85000"/>
                    <a:lumOff val="15000"/>
                  </a:schemeClr>
                </a:solidFill>
                <a:ea typeface="微软雅黑" panose="020B0503020204020204" pitchFamily="34" charset="-122"/>
              </a:rPr>
              <a:t>；否则，如果是作为模块导入，则其</a:t>
            </a:r>
            <a:r>
              <a:rPr lang="en-US" altLang="zh-CN" sz="2400" dirty="0">
                <a:solidFill>
                  <a:schemeClr val="tx1">
                    <a:lumMod val="85000"/>
                    <a:lumOff val="15000"/>
                  </a:schemeClr>
                </a:solidFill>
                <a:ea typeface="微软雅黑" panose="020B0503020204020204" pitchFamily="34" charset="-122"/>
              </a:rPr>
              <a:t>__name__</a:t>
            </a:r>
            <a:r>
              <a:rPr lang="zh-CN" altLang="en-US" sz="2400" dirty="0">
                <a:solidFill>
                  <a:schemeClr val="tx1">
                    <a:lumMod val="85000"/>
                    <a:lumOff val="15000"/>
                  </a:schemeClr>
                </a:solidFill>
                <a:ea typeface="微软雅黑" panose="020B0503020204020204" pitchFamily="34" charset="-122"/>
              </a:rPr>
              <a:t>的值就是模块的名字。</a:t>
            </a:r>
          </a:p>
        </p:txBody>
      </p:sp>
      <p:sp>
        <p:nvSpPr>
          <p:cNvPr id="48" name="KSO_Shape">
            <a:extLst>
              <a:ext uri="{FF2B5EF4-FFF2-40B4-BE49-F238E27FC236}">
                <a16:creationId xmlns:a16="http://schemas.microsoft.com/office/drawing/2014/main" id="{7C10B4E9-275D-4EE6-A235-4852EBDFC2C3}"/>
              </a:ext>
            </a:extLst>
          </p:cNvPr>
          <p:cNvSpPr/>
          <p:nvPr/>
        </p:nvSpPr>
        <p:spPr>
          <a:xfrm>
            <a:off x="1501187" y="2226464"/>
            <a:ext cx="9493471" cy="2604860"/>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63733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par>
                                <p:cTn id="13" presetID="12" presetClass="entr" presetSubtype="1"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ppt_y</p:attrName>
                                        </p:attrNameLst>
                                      </p:cBhvr>
                                      <p:tavLst>
                                        <p:tav tm="0">
                                          <p:val>
                                            <p:strVal val="#ppt_y-#ppt_h*1.125000"/>
                                          </p:val>
                                        </p:tav>
                                        <p:tav tm="100000">
                                          <p:val>
                                            <p:strVal val="#ppt_y"/>
                                          </p:val>
                                        </p:tav>
                                      </p:tavLst>
                                    </p:anim>
                                    <p:animEffect transition="in" filter="wipe(down)">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4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241967" y="477138"/>
            <a:ext cx="3708067" cy="584775"/>
          </a:xfrm>
          <a:prstGeom prst="rect">
            <a:avLst/>
          </a:prstGeom>
        </p:spPr>
        <p:txBody>
          <a:bodyPr wrap="none">
            <a:spAutoFit/>
          </a:bodyPr>
          <a:lstStyle/>
          <a:p>
            <a:pPr algn="ctr"/>
            <a:r>
              <a:rPr lang="zh-CN" altLang="en-US" sz="3200" b="1" dirty="0">
                <a:solidFill>
                  <a:schemeClr val="tx1">
                    <a:lumMod val="85000"/>
                    <a:lumOff val="15000"/>
                  </a:schemeClr>
                </a:solidFill>
                <a:ea typeface="微软雅黑" panose="020B0503020204020204" pitchFamily="34" charset="-122"/>
              </a:rPr>
              <a:t>全局变量</a:t>
            </a:r>
            <a:r>
              <a:rPr lang="en-US" altLang="zh-CN" sz="3200" b="1" dirty="0">
                <a:solidFill>
                  <a:schemeClr val="tx1">
                    <a:lumMod val="85000"/>
                    <a:lumOff val="15000"/>
                  </a:schemeClr>
                </a:solidFill>
                <a:ea typeface="微软雅黑" panose="020B0503020204020204" pitchFamily="34" charset="-122"/>
              </a:rPr>
              <a:t>__name__</a:t>
            </a:r>
          </a:p>
        </p:txBody>
      </p:sp>
      <p:grpSp>
        <p:nvGrpSpPr>
          <p:cNvPr id="6" name="组合 5">
            <a:extLst>
              <a:ext uri="{FF2B5EF4-FFF2-40B4-BE49-F238E27FC236}">
                <a16:creationId xmlns:a16="http://schemas.microsoft.com/office/drawing/2014/main" id="{2B24E3C1-D02A-41F2-A6BF-881DD1796B3E}"/>
              </a:ext>
            </a:extLst>
          </p:cNvPr>
          <p:cNvGrpSpPr/>
          <p:nvPr/>
        </p:nvGrpSpPr>
        <p:grpSpPr>
          <a:xfrm>
            <a:off x="1000238" y="1343467"/>
            <a:ext cx="877274" cy="877274"/>
            <a:chOff x="1184655" y="3843886"/>
            <a:chExt cx="877274" cy="877274"/>
          </a:xfrm>
        </p:grpSpPr>
        <p:sp>
          <p:nvSpPr>
            <p:cNvPr id="7" name="KSO_Shape">
              <a:extLst>
                <a:ext uri="{FF2B5EF4-FFF2-40B4-BE49-F238E27FC236}">
                  <a16:creationId xmlns:a16="http://schemas.microsoft.com/office/drawing/2014/main" id="{AFA1BEEE-C49C-4962-B57C-C72C09A8E341}"/>
                </a:ext>
              </a:extLst>
            </p:cNvPr>
            <p:cNvSpPr/>
            <p:nvPr/>
          </p:nvSpPr>
          <p:spPr>
            <a:xfrm>
              <a:off x="1184655" y="3843886"/>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8" name="KSO_Shape">
              <a:extLst>
                <a:ext uri="{FF2B5EF4-FFF2-40B4-BE49-F238E27FC236}">
                  <a16:creationId xmlns:a16="http://schemas.microsoft.com/office/drawing/2014/main" id="{378BC7F3-AB4F-4A49-9A73-C68C5B6763CA}"/>
                </a:ext>
              </a:extLst>
            </p:cNvPr>
            <p:cNvSpPr>
              <a:spLocks/>
            </p:cNvSpPr>
            <p:nvPr/>
          </p:nvSpPr>
          <p:spPr bwMode="auto">
            <a:xfrm>
              <a:off x="1364011" y="3954003"/>
              <a:ext cx="646190" cy="648477"/>
            </a:xfrm>
            <a:custGeom>
              <a:avLst/>
              <a:gdLst>
                <a:gd name="T0" fmla="*/ 1471281 w 3950"/>
                <a:gd name="T1" fmla="*/ 1585004 h 3962"/>
                <a:gd name="T2" fmla="*/ 1291856 w 3950"/>
                <a:gd name="T3" fmla="*/ 1800397 h 3962"/>
                <a:gd name="T4" fmla="*/ 0 w 3950"/>
                <a:gd name="T5" fmla="*/ 1620903 h 3962"/>
                <a:gd name="T6" fmla="*/ 179425 w 3950"/>
                <a:gd name="T7" fmla="*/ 5453 h 3962"/>
                <a:gd name="T8" fmla="*/ 963441 w 3950"/>
                <a:gd name="T9" fmla="*/ 5453 h 3962"/>
                <a:gd name="T10" fmla="*/ 968438 w 3950"/>
                <a:gd name="T11" fmla="*/ 5453 h 3962"/>
                <a:gd name="T12" fmla="*/ 968892 w 3950"/>
                <a:gd name="T13" fmla="*/ 5907 h 3962"/>
                <a:gd name="T14" fmla="*/ 1471281 w 3950"/>
                <a:gd name="T15" fmla="*/ 543936 h 3962"/>
                <a:gd name="T16" fmla="*/ 1474006 w 3950"/>
                <a:gd name="T17" fmla="*/ 552570 h 3962"/>
                <a:gd name="T18" fmla="*/ 1471281 w 3950"/>
                <a:gd name="T19" fmla="*/ 974723 h 3962"/>
                <a:gd name="T20" fmla="*/ 1794245 w 3950"/>
                <a:gd name="T21" fmla="*/ 1154217 h 3962"/>
                <a:gd name="T22" fmla="*/ 1614821 w 3950"/>
                <a:gd name="T23" fmla="*/ 1585004 h 3962"/>
                <a:gd name="T24" fmla="*/ 968892 w 3950"/>
                <a:gd name="T25" fmla="*/ 364442 h 3962"/>
                <a:gd name="T26" fmla="*/ 1355450 w 3950"/>
                <a:gd name="T27" fmla="*/ 543936 h 3962"/>
                <a:gd name="T28" fmla="*/ 1399965 w 3950"/>
                <a:gd name="T29" fmla="*/ 615734 h 3962"/>
                <a:gd name="T30" fmla="*/ 897123 w 3950"/>
                <a:gd name="T31" fmla="*/ 436240 h 3962"/>
                <a:gd name="T32" fmla="*/ 251194 w 3950"/>
                <a:gd name="T33" fmla="*/ 77251 h 3962"/>
                <a:gd name="T34" fmla="*/ 71770 w 3950"/>
                <a:gd name="T35" fmla="*/ 1549105 h 3962"/>
                <a:gd name="T36" fmla="*/ 1220087 w 3950"/>
                <a:gd name="T37" fmla="*/ 1728599 h 3962"/>
                <a:gd name="T38" fmla="*/ 574158 w 3950"/>
                <a:gd name="T39" fmla="*/ 1585004 h 3962"/>
                <a:gd name="T40" fmla="*/ 394734 w 3950"/>
                <a:gd name="T41" fmla="*/ 1154217 h 3962"/>
                <a:gd name="T42" fmla="*/ 1399965 w 3950"/>
                <a:gd name="T43" fmla="*/ 974723 h 3962"/>
                <a:gd name="T44" fmla="*/ 1254609 w 3950"/>
                <a:gd name="T45" fmla="*/ 1147401 h 3962"/>
                <a:gd name="T46" fmla="*/ 1121517 w 3950"/>
                <a:gd name="T47" fmla="*/ 1246464 h 3962"/>
                <a:gd name="T48" fmla="*/ 987062 w 3950"/>
                <a:gd name="T49" fmla="*/ 1147401 h 3962"/>
                <a:gd name="T50" fmla="*/ 977523 w 3950"/>
                <a:gd name="T51" fmla="*/ 1455950 h 3962"/>
                <a:gd name="T52" fmla="*/ 1120608 w 3950"/>
                <a:gd name="T53" fmla="*/ 1349162 h 3962"/>
                <a:gd name="T54" fmla="*/ 1264148 w 3950"/>
                <a:gd name="T55" fmla="*/ 1455950 h 3962"/>
                <a:gd name="T56" fmla="*/ 1254609 w 3950"/>
                <a:gd name="T57" fmla="*/ 1147401 h 3962"/>
                <a:gd name="T58" fmla="*/ 957536 w 3950"/>
                <a:gd name="T59" fmla="*/ 1147401 h 3962"/>
                <a:gd name="T60" fmla="*/ 712701 w 3950"/>
                <a:gd name="T61" fmla="*/ 1199659 h 3962"/>
                <a:gd name="T62" fmla="*/ 804003 w 3950"/>
                <a:gd name="T63" fmla="*/ 1455950 h 3962"/>
                <a:gd name="T64" fmla="*/ 866688 w 3950"/>
                <a:gd name="T65" fmla="*/ 1199659 h 3962"/>
                <a:gd name="T66" fmla="*/ 1529424 w 3950"/>
                <a:gd name="T67" fmla="*/ 1147401 h 3962"/>
                <a:gd name="T68" fmla="*/ 1284589 w 3950"/>
                <a:gd name="T69" fmla="*/ 1199659 h 3962"/>
                <a:gd name="T70" fmla="*/ 1375891 w 3950"/>
                <a:gd name="T71" fmla="*/ 1455950 h 3962"/>
                <a:gd name="T72" fmla="*/ 1438121 w 3950"/>
                <a:gd name="T73" fmla="*/ 1199659 h 3962"/>
                <a:gd name="T74" fmla="*/ 1529424 w 3950"/>
                <a:gd name="T75" fmla="*/ 1147401 h 3962"/>
                <a:gd name="T76" fmla="*/ 753583 w 3950"/>
                <a:gd name="T77" fmla="*/ 651633 h 3962"/>
                <a:gd name="T78" fmla="*/ 179425 w 3950"/>
                <a:gd name="T79" fmla="*/ 723431 h 3962"/>
                <a:gd name="T80" fmla="*/ 179425 w 3950"/>
                <a:gd name="T81" fmla="*/ 364442 h 3962"/>
                <a:gd name="T82" fmla="*/ 753583 w 3950"/>
                <a:gd name="T83" fmla="*/ 436240 h 3962"/>
                <a:gd name="T84" fmla="*/ 179425 w 3950"/>
                <a:gd name="T85" fmla="*/ 364442 h 3962"/>
                <a:gd name="T86" fmla="*/ 753583 w 3950"/>
                <a:gd name="T87" fmla="*/ 220846 h 3962"/>
                <a:gd name="T88" fmla="*/ 179425 w 3950"/>
                <a:gd name="T89" fmla="*/ 292644 h 3962"/>
                <a:gd name="T90" fmla="*/ 538274 w 3950"/>
                <a:gd name="T91" fmla="*/ 579835 h 3962"/>
                <a:gd name="T92" fmla="*/ 179425 w 3950"/>
                <a:gd name="T93" fmla="*/ 508037 h 3962"/>
                <a:gd name="T94" fmla="*/ 538274 w 3950"/>
                <a:gd name="T95" fmla="*/ 579835 h 3962"/>
                <a:gd name="T96" fmla="*/ 179425 w 3950"/>
                <a:gd name="T97" fmla="*/ 867026 h 3962"/>
                <a:gd name="T98" fmla="*/ 394734 w 3950"/>
                <a:gd name="T99" fmla="*/ 795228 h 39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950" h="3962">
                  <a:moveTo>
                    <a:pt x="3555" y="3488"/>
                  </a:moveTo>
                  <a:cubicBezTo>
                    <a:pt x="3239" y="3488"/>
                    <a:pt x="3239" y="3488"/>
                    <a:pt x="3239" y="3488"/>
                  </a:cubicBezTo>
                  <a:cubicBezTo>
                    <a:pt x="3239" y="3567"/>
                    <a:pt x="3239" y="3567"/>
                    <a:pt x="3239" y="3567"/>
                  </a:cubicBezTo>
                  <a:cubicBezTo>
                    <a:pt x="3239" y="3785"/>
                    <a:pt x="3063" y="3962"/>
                    <a:pt x="2844" y="3962"/>
                  </a:cubicBezTo>
                  <a:cubicBezTo>
                    <a:pt x="395" y="3962"/>
                    <a:pt x="395" y="3962"/>
                    <a:pt x="395" y="3962"/>
                  </a:cubicBezTo>
                  <a:cubicBezTo>
                    <a:pt x="177" y="3962"/>
                    <a:pt x="0" y="3785"/>
                    <a:pt x="0" y="3567"/>
                  </a:cubicBezTo>
                  <a:cubicBezTo>
                    <a:pt x="0" y="407"/>
                    <a:pt x="0" y="407"/>
                    <a:pt x="0" y="407"/>
                  </a:cubicBezTo>
                  <a:cubicBezTo>
                    <a:pt x="0" y="189"/>
                    <a:pt x="177" y="12"/>
                    <a:pt x="395" y="12"/>
                  </a:cubicBezTo>
                  <a:cubicBezTo>
                    <a:pt x="1975" y="12"/>
                    <a:pt x="1975" y="12"/>
                    <a:pt x="1975" y="12"/>
                  </a:cubicBezTo>
                  <a:cubicBezTo>
                    <a:pt x="2121" y="12"/>
                    <a:pt x="2121" y="12"/>
                    <a:pt x="2121" y="12"/>
                  </a:cubicBezTo>
                  <a:cubicBezTo>
                    <a:pt x="2121" y="0"/>
                    <a:pt x="2121" y="0"/>
                    <a:pt x="2121" y="0"/>
                  </a:cubicBezTo>
                  <a:cubicBezTo>
                    <a:pt x="2132" y="12"/>
                    <a:pt x="2132" y="12"/>
                    <a:pt x="2132" y="12"/>
                  </a:cubicBezTo>
                  <a:cubicBezTo>
                    <a:pt x="2133" y="12"/>
                    <a:pt x="2133" y="12"/>
                    <a:pt x="2133" y="12"/>
                  </a:cubicBezTo>
                  <a:cubicBezTo>
                    <a:pt x="2133" y="13"/>
                    <a:pt x="2133" y="13"/>
                    <a:pt x="2133" y="13"/>
                  </a:cubicBezTo>
                  <a:cubicBezTo>
                    <a:pt x="3227" y="1197"/>
                    <a:pt x="3227" y="1197"/>
                    <a:pt x="3227" y="1197"/>
                  </a:cubicBezTo>
                  <a:cubicBezTo>
                    <a:pt x="3239" y="1197"/>
                    <a:pt x="3239" y="1197"/>
                    <a:pt x="3239" y="1197"/>
                  </a:cubicBezTo>
                  <a:cubicBezTo>
                    <a:pt x="3239" y="1210"/>
                    <a:pt x="3239" y="1210"/>
                    <a:pt x="3239" y="1210"/>
                  </a:cubicBezTo>
                  <a:cubicBezTo>
                    <a:pt x="3245" y="1216"/>
                    <a:pt x="3245" y="1216"/>
                    <a:pt x="3245" y="1216"/>
                  </a:cubicBezTo>
                  <a:cubicBezTo>
                    <a:pt x="3239" y="1216"/>
                    <a:pt x="3239" y="1216"/>
                    <a:pt x="3239" y="1216"/>
                  </a:cubicBezTo>
                  <a:cubicBezTo>
                    <a:pt x="3239" y="2145"/>
                    <a:pt x="3239" y="2145"/>
                    <a:pt x="3239" y="2145"/>
                  </a:cubicBezTo>
                  <a:cubicBezTo>
                    <a:pt x="3555" y="2145"/>
                    <a:pt x="3555" y="2145"/>
                    <a:pt x="3555" y="2145"/>
                  </a:cubicBezTo>
                  <a:cubicBezTo>
                    <a:pt x="3774" y="2145"/>
                    <a:pt x="3950" y="2322"/>
                    <a:pt x="3950" y="2540"/>
                  </a:cubicBezTo>
                  <a:cubicBezTo>
                    <a:pt x="3950" y="3093"/>
                    <a:pt x="3950" y="3093"/>
                    <a:pt x="3950" y="3093"/>
                  </a:cubicBezTo>
                  <a:cubicBezTo>
                    <a:pt x="3950" y="3311"/>
                    <a:pt x="3774" y="3488"/>
                    <a:pt x="3555" y="3488"/>
                  </a:cubicBezTo>
                  <a:close/>
                  <a:moveTo>
                    <a:pt x="2133" y="296"/>
                  </a:moveTo>
                  <a:cubicBezTo>
                    <a:pt x="2133" y="802"/>
                    <a:pt x="2133" y="802"/>
                    <a:pt x="2133" y="802"/>
                  </a:cubicBezTo>
                  <a:cubicBezTo>
                    <a:pt x="2133" y="1020"/>
                    <a:pt x="2310" y="1197"/>
                    <a:pt x="2528" y="1197"/>
                  </a:cubicBezTo>
                  <a:cubicBezTo>
                    <a:pt x="2984" y="1197"/>
                    <a:pt x="2984" y="1197"/>
                    <a:pt x="2984" y="1197"/>
                  </a:cubicBezTo>
                  <a:lnTo>
                    <a:pt x="2133" y="296"/>
                  </a:lnTo>
                  <a:close/>
                  <a:moveTo>
                    <a:pt x="3082" y="1355"/>
                  </a:moveTo>
                  <a:cubicBezTo>
                    <a:pt x="2371" y="1355"/>
                    <a:pt x="2371" y="1355"/>
                    <a:pt x="2371" y="1355"/>
                  </a:cubicBezTo>
                  <a:cubicBezTo>
                    <a:pt x="2152" y="1355"/>
                    <a:pt x="1975" y="1178"/>
                    <a:pt x="1975" y="960"/>
                  </a:cubicBezTo>
                  <a:cubicBezTo>
                    <a:pt x="1975" y="170"/>
                    <a:pt x="1975" y="170"/>
                    <a:pt x="1975" y="170"/>
                  </a:cubicBezTo>
                  <a:cubicBezTo>
                    <a:pt x="553" y="170"/>
                    <a:pt x="553" y="170"/>
                    <a:pt x="553" y="170"/>
                  </a:cubicBezTo>
                  <a:cubicBezTo>
                    <a:pt x="335" y="170"/>
                    <a:pt x="158" y="347"/>
                    <a:pt x="158" y="565"/>
                  </a:cubicBezTo>
                  <a:cubicBezTo>
                    <a:pt x="158" y="3409"/>
                    <a:pt x="158" y="3409"/>
                    <a:pt x="158" y="3409"/>
                  </a:cubicBezTo>
                  <a:cubicBezTo>
                    <a:pt x="158" y="3627"/>
                    <a:pt x="335" y="3804"/>
                    <a:pt x="553" y="3804"/>
                  </a:cubicBezTo>
                  <a:cubicBezTo>
                    <a:pt x="2686" y="3804"/>
                    <a:pt x="2686" y="3804"/>
                    <a:pt x="2686" y="3804"/>
                  </a:cubicBezTo>
                  <a:cubicBezTo>
                    <a:pt x="2877" y="3804"/>
                    <a:pt x="3037" y="3668"/>
                    <a:pt x="3073" y="3488"/>
                  </a:cubicBezTo>
                  <a:cubicBezTo>
                    <a:pt x="1264" y="3488"/>
                    <a:pt x="1264" y="3488"/>
                    <a:pt x="1264" y="3488"/>
                  </a:cubicBezTo>
                  <a:cubicBezTo>
                    <a:pt x="1046" y="3488"/>
                    <a:pt x="869" y="3311"/>
                    <a:pt x="869" y="3093"/>
                  </a:cubicBezTo>
                  <a:cubicBezTo>
                    <a:pt x="869" y="2540"/>
                    <a:pt x="869" y="2540"/>
                    <a:pt x="869" y="2540"/>
                  </a:cubicBezTo>
                  <a:cubicBezTo>
                    <a:pt x="869" y="2322"/>
                    <a:pt x="1046" y="2145"/>
                    <a:pt x="1264" y="2145"/>
                  </a:cubicBezTo>
                  <a:cubicBezTo>
                    <a:pt x="3082" y="2145"/>
                    <a:pt x="3082" y="2145"/>
                    <a:pt x="3082" y="2145"/>
                  </a:cubicBezTo>
                  <a:lnTo>
                    <a:pt x="3082" y="1355"/>
                  </a:lnTo>
                  <a:close/>
                  <a:moveTo>
                    <a:pt x="2762" y="2525"/>
                  </a:moveTo>
                  <a:cubicBezTo>
                    <a:pt x="2603" y="2525"/>
                    <a:pt x="2603" y="2525"/>
                    <a:pt x="2603" y="2525"/>
                  </a:cubicBezTo>
                  <a:cubicBezTo>
                    <a:pt x="2469" y="2743"/>
                    <a:pt x="2469" y="2743"/>
                    <a:pt x="2469" y="2743"/>
                  </a:cubicBezTo>
                  <a:cubicBezTo>
                    <a:pt x="2333" y="2525"/>
                    <a:pt x="2333" y="2525"/>
                    <a:pt x="2333" y="2525"/>
                  </a:cubicBezTo>
                  <a:cubicBezTo>
                    <a:pt x="2173" y="2525"/>
                    <a:pt x="2173" y="2525"/>
                    <a:pt x="2173" y="2525"/>
                  </a:cubicBezTo>
                  <a:cubicBezTo>
                    <a:pt x="2383" y="2850"/>
                    <a:pt x="2383" y="2850"/>
                    <a:pt x="2383" y="2850"/>
                  </a:cubicBezTo>
                  <a:cubicBezTo>
                    <a:pt x="2152" y="3204"/>
                    <a:pt x="2152" y="3204"/>
                    <a:pt x="2152" y="3204"/>
                  </a:cubicBezTo>
                  <a:cubicBezTo>
                    <a:pt x="2316" y="3204"/>
                    <a:pt x="2316" y="3204"/>
                    <a:pt x="2316" y="3204"/>
                  </a:cubicBezTo>
                  <a:cubicBezTo>
                    <a:pt x="2467" y="2969"/>
                    <a:pt x="2467" y="2969"/>
                    <a:pt x="2467" y="2969"/>
                  </a:cubicBezTo>
                  <a:cubicBezTo>
                    <a:pt x="2617" y="3204"/>
                    <a:pt x="2617" y="3204"/>
                    <a:pt x="2617" y="3204"/>
                  </a:cubicBezTo>
                  <a:cubicBezTo>
                    <a:pt x="2783" y="3204"/>
                    <a:pt x="2783" y="3204"/>
                    <a:pt x="2783" y="3204"/>
                  </a:cubicBezTo>
                  <a:cubicBezTo>
                    <a:pt x="2551" y="2855"/>
                    <a:pt x="2551" y="2855"/>
                    <a:pt x="2551" y="2855"/>
                  </a:cubicBezTo>
                  <a:lnTo>
                    <a:pt x="2762" y="2525"/>
                  </a:lnTo>
                  <a:close/>
                  <a:moveTo>
                    <a:pt x="2108" y="2640"/>
                  </a:moveTo>
                  <a:cubicBezTo>
                    <a:pt x="2108" y="2525"/>
                    <a:pt x="2108" y="2525"/>
                    <a:pt x="2108" y="2525"/>
                  </a:cubicBezTo>
                  <a:cubicBezTo>
                    <a:pt x="1569" y="2525"/>
                    <a:pt x="1569" y="2525"/>
                    <a:pt x="1569" y="2525"/>
                  </a:cubicBezTo>
                  <a:cubicBezTo>
                    <a:pt x="1569" y="2640"/>
                    <a:pt x="1569" y="2640"/>
                    <a:pt x="1569" y="2640"/>
                  </a:cubicBezTo>
                  <a:cubicBezTo>
                    <a:pt x="1770" y="2640"/>
                    <a:pt x="1770" y="2640"/>
                    <a:pt x="1770" y="2640"/>
                  </a:cubicBezTo>
                  <a:cubicBezTo>
                    <a:pt x="1770" y="3204"/>
                    <a:pt x="1770" y="3204"/>
                    <a:pt x="1770" y="3204"/>
                  </a:cubicBezTo>
                  <a:cubicBezTo>
                    <a:pt x="1908" y="3204"/>
                    <a:pt x="1908" y="3204"/>
                    <a:pt x="1908" y="3204"/>
                  </a:cubicBezTo>
                  <a:cubicBezTo>
                    <a:pt x="1908" y="2640"/>
                    <a:pt x="1908" y="2640"/>
                    <a:pt x="1908" y="2640"/>
                  </a:cubicBezTo>
                  <a:lnTo>
                    <a:pt x="2108" y="2640"/>
                  </a:lnTo>
                  <a:close/>
                  <a:moveTo>
                    <a:pt x="3367" y="2525"/>
                  </a:moveTo>
                  <a:cubicBezTo>
                    <a:pt x="2828" y="2525"/>
                    <a:pt x="2828" y="2525"/>
                    <a:pt x="2828" y="2525"/>
                  </a:cubicBezTo>
                  <a:cubicBezTo>
                    <a:pt x="2828" y="2640"/>
                    <a:pt x="2828" y="2640"/>
                    <a:pt x="2828" y="2640"/>
                  </a:cubicBezTo>
                  <a:cubicBezTo>
                    <a:pt x="3029" y="2640"/>
                    <a:pt x="3029" y="2640"/>
                    <a:pt x="3029" y="2640"/>
                  </a:cubicBezTo>
                  <a:cubicBezTo>
                    <a:pt x="3029" y="3204"/>
                    <a:pt x="3029" y="3204"/>
                    <a:pt x="3029" y="3204"/>
                  </a:cubicBezTo>
                  <a:cubicBezTo>
                    <a:pt x="3166" y="3204"/>
                    <a:pt x="3166" y="3204"/>
                    <a:pt x="3166" y="3204"/>
                  </a:cubicBezTo>
                  <a:cubicBezTo>
                    <a:pt x="3166" y="2640"/>
                    <a:pt x="3166" y="2640"/>
                    <a:pt x="3166" y="2640"/>
                  </a:cubicBezTo>
                  <a:cubicBezTo>
                    <a:pt x="3367" y="2640"/>
                    <a:pt x="3367" y="2640"/>
                    <a:pt x="3367" y="2640"/>
                  </a:cubicBezTo>
                  <a:lnTo>
                    <a:pt x="3367" y="2525"/>
                  </a:lnTo>
                  <a:close/>
                  <a:moveTo>
                    <a:pt x="395" y="1434"/>
                  </a:moveTo>
                  <a:cubicBezTo>
                    <a:pt x="1659" y="1434"/>
                    <a:pt x="1659" y="1434"/>
                    <a:pt x="1659" y="1434"/>
                  </a:cubicBezTo>
                  <a:cubicBezTo>
                    <a:pt x="1659" y="1592"/>
                    <a:pt x="1659" y="1592"/>
                    <a:pt x="1659" y="1592"/>
                  </a:cubicBezTo>
                  <a:cubicBezTo>
                    <a:pt x="395" y="1592"/>
                    <a:pt x="395" y="1592"/>
                    <a:pt x="395" y="1592"/>
                  </a:cubicBezTo>
                  <a:lnTo>
                    <a:pt x="395" y="1434"/>
                  </a:lnTo>
                  <a:close/>
                  <a:moveTo>
                    <a:pt x="395" y="802"/>
                  </a:moveTo>
                  <a:cubicBezTo>
                    <a:pt x="1659" y="802"/>
                    <a:pt x="1659" y="802"/>
                    <a:pt x="1659" y="802"/>
                  </a:cubicBezTo>
                  <a:cubicBezTo>
                    <a:pt x="1659" y="960"/>
                    <a:pt x="1659" y="960"/>
                    <a:pt x="1659" y="960"/>
                  </a:cubicBezTo>
                  <a:cubicBezTo>
                    <a:pt x="395" y="960"/>
                    <a:pt x="395" y="960"/>
                    <a:pt x="395" y="960"/>
                  </a:cubicBezTo>
                  <a:lnTo>
                    <a:pt x="395" y="802"/>
                  </a:lnTo>
                  <a:close/>
                  <a:moveTo>
                    <a:pt x="395" y="486"/>
                  </a:moveTo>
                  <a:cubicBezTo>
                    <a:pt x="1659" y="486"/>
                    <a:pt x="1659" y="486"/>
                    <a:pt x="1659" y="486"/>
                  </a:cubicBezTo>
                  <a:cubicBezTo>
                    <a:pt x="1659" y="644"/>
                    <a:pt x="1659" y="644"/>
                    <a:pt x="1659" y="644"/>
                  </a:cubicBezTo>
                  <a:cubicBezTo>
                    <a:pt x="395" y="644"/>
                    <a:pt x="395" y="644"/>
                    <a:pt x="395" y="644"/>
                  </a:cubicBezTo>
                  <a:lnTo>
                    <a:pt x="395" y="486"/>
                  </a:lnTo>
                  <a:close/>
                  <a:moveTo>
                    <a:pt x="1185" y="1276"/>
                  </a:moveTo>
                  <a:cubicBezTo>
                    <a:pt x="395" y="1276"/>
                    <a:pt x="395" y="1276"/>
                    <a:pt x="395" y="1276"/>
                  </a:cubicBezTo>
                  <a:cubicBezTo>
                    <a:pt x="395" y="1118"/>
                    <a:pt x="395" y="1118"/>
                    <a:pt x="395" y="1118"/>
                  </a:cubicBezTo>
                  <a:cubicBezTo>
                    <a:pt x="1185" y="1118"/>
                    <a:pt x="1185" y="1118"/>
                    <a:pt x="1185" y="1118"/>
                  </a:cubicBezTo>
                  <a:lnTo>
                    <a:pt x="1185" y="1276"/>
                  </a:lnTo>
                  <a:close/>
                  <a:moveTo>
                    <a:pt x="869" y="1908"/>
                  </a:moveTo>
                  <a:cubicBezTo>
                    <a:pt x="395" y="1908"/>
                    <a:pt x="395" y="1908"/>
                    <a:pt x="395" y="1908"/>
                  </a:cubicBezTo>
                  <a:cubicBezTo>
                    <a:pt x="395" y="1750"/>
                    <a:pt x="395" y="1750"/>
                    <a:pt x="395" y="1750"/>
                  </a:cubicBezTo>
                  <a:cubicBezTo>
                    <a:pt x="869" y="1750"/>
                    <a:pt x="869" y="1750"/>
                    <a:pt x="869" y="1750"/>
                  </a:cubicBezTo>
                  <a:lnTo>
                    <a:pt x="869" y="1908"/>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sp>
        <p:nvSpPr>
          <p:cNvPr id="9" name="KSO_Shape">
            <a:extLst>
              <a:ext uri="{FF2B5EF4-FFF2-40B4-BE49-F238E27FC236}">
                <a16:creationId xmlns:a16="http://schemas.microsoft.com/office/drawing/2014/main" id="{ADF113B7-86B5-46A1-A6EE-9E2D59DD9B2F}"/>
              </a:ext>
            </a:extLst>
          </p:cNvPr>
          <p:cNvSpPr/>
          <p:nvPr/>
        </p:nvSpPr>
        <p:spPr>
          <a:xfrm>
            <a:off x="1877511" y="1924388"/>
            <a:ext cx="9487259" cy="2380899"/>
          </a:xfrm>
          <a:prstGeom prst="roundRect">
            <a:avLst>
              <a:gd name="adj" fmla="val 9882"/>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0" name="矩形 9">
            <a:extLst>
              <a:ext uri="{FF2B5EF4-FFF2-40B4-BE49-F238E27FC236}">
                <a16:creationId xmlns:a16="http://schemas.microsoft.com/office/drawing/2014/main" id="{9ADBAFCD-0BEA-4236-911C-9EFB9F9CC0F9}"/>
              </a:ext>
            </a:extLst>
          </p:cNvPr>
          <p:cNvSpPr/>
          <p:nvPr/>
        </p:nvSpPr>
        <p:spPr>
          <a:xfrm>
            <a:off x="2056868" y="1308757"/>
            <a:ext cx="1107996"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例如：</a:t>
            </a:r>
          </a:p>
        </p:txBody>
      </p:sp>
      <p:cxnSp>
        <p:nvCxnSpPr>
          <p:cNvPr id="11" name="直接连接符 10">
            <a:extLst>
              <a:ext uri="{FF2B5EF4-FFF2-40B4-BE49-F238E27FC236}">
                <a16:creationId xmlns:a16="http://schemas.microsoft.com/office/drawing/2014/main" id="{21F80DE8-2A06-46B5-82EE-005BCA479409}"/>
              </a:ext>
            </a:extLst>
          </p:cNvPr>
          <p:cNvCxnSpPr>
            <a:cxnSpLocks/>
          </p:cNvCxnSpPr>
          <p:nvPr/>
        </p:nvCxnSpPr>
        <p:spPr>
          <a:xfrm>
            <a:off x="1969893" y="1810558"/>
            <a:ext cx="1247743"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18E7DAC2-4887-4BEB-A560-E53D03044D18}"/>
              </a:ext>
            </a:extLst>
          </p:cNvPr>
          <p:cNvSpPr txBox="1"/>
          <p:nvPr/>
        </p:nvSpPr>
        <p:spPr>
          <a:xfrm>
            <a:off x="6423623" y="2102061"/>
            <a:ext cx="4941147" cy="830993"/>
          </a:xfrm>
          <a:prstGeom prst="rect">
            <a:avLst/>
          </a:prstGeom>
          <a:noFill/>
        </p:spPr>
        <p:txBody>
          <a:bodyPr wrap="square" lIns="91436" tIns="45718" rIns="91436" bIns="45718" rtlCol="0" anchor="ctr">
            <a:spAutoFit/>
          </a:bodyPr>
          <a:lstStyle/>
          <a:p>
            <a:pPr lvl="0" defTabSz="964149" fontAlgn="base">
              <a:spcBef>
                <a:spcPct val="0"/>
              </a:spcBef>
              <a:spcAft>
                <a:spcPct val="0"/>
              </a:spcAft>
            </a:pPr>
            <a:r>
              <a:rPr lang="en-US" altLang="zh-CN" sz="2400" dirty="0">
                <a:latin typeface="+mj-lt"/>
                <a:cs typeface="+mn-ea"/>
                <a:sym typeface="+mn-lt"/>
              </a:rPr>
              <a:t>1	print(__name__) #</a:t>
            </a:r>
            <a:r>
              <a:rPr lang="zh-CN" altLang="en-US" sz="2400" dirty="0">
                <a:latin typeface="+mj-lt"/>
                <a:cs typeface="+mn-ea"/>
                <a:sym typeface="+mn-lt"/>
              </a:rPr>
              <a:t>输出全局变量</a:t>
            </a:r>
            <a:r>
              <a:rPr lang="en-US" altLang="zh-CN" sz="2400" dirty="0">
                <a:latin typeface="+mj-lt"/>
                <a:cs typeface="+mn-ea"/>
                <a:sym typeface="+mn-lt"/>
              </a:rPr>
              <a:t>__name__</a:t>
            </a:r>
            <a:r>
              <a:rPr lang="zh-CN" altLang="en-US" sz="2400" dirty="0">
                <a:latin typeface="+mj-lt"/>
                <a:cs typeface="+mn-ea"/>
                <a:sym typeface="+mn-lt"/>
              </a:rPr>
              <a:t>的值</a:t>
            </a:r>
          </a:p>
        </p:txBody>
      </p:sp>
      <p:grpSp>
        <p:nvGrpSpPr>
          <p:cNvPr id="14" name="组合 13">
            <a:extLst>
              <a:ext uri="{FF2B5EF4-FFF2-40B4-BE49-F238E27FC236}">
                <a16:creationId xmlns:a16="http://schemas.microsoft.com/office/drawing/2014/main" id="{2C12D6AD-9BA9-4366-88EF-25CD2163236A}"/>
              </a:ext>
            </a:extLst>
          </p:cNvPr>
          <p:cNvGrpSpPr/>
          <p:nvPr/>
        </p:nvGrpSpPr>
        <p:grpSpPr>
          <a:xfrm>
            <a:off x="2094968" y="2171854"/>
            <a:ext cx="3826574" cy="656252"/>
            <a:chOff x="-8553" y="2593913"/>
            <a:chExt cx="5203393" cy="1096904"/>
          </a:xfrm>
        </p:grpSpPr>
        <p:sp>
          <p:nvSpPr>
            <p:cNvPr id="15" name="圆角矩形 32">
              <a:extLst>
                <a:ext uri="{FF2B5EF4-FFF2-40B4-BE49-F238E27FC236}">
                  <a16:creationId xmlns:a16="http://schemas.microsoft.com/office/drawing/2014/main" id="{4BAC3204-4ABB-4A98-80A5-02F05B73D17D}"/>
                </a:ext>
              </a:extLst>
            </p:cNvPr>
            <p:cNvSpPr/>
            <p:nvPr/>
          </p:nvSpPr>
          <p:spPr>
            <a:xfrm rot="10800000" flipV="1">
              <a:off x="-8553" y="2593913"/>
              <a:ext cx="5203393" cy="1096904"/>
            </a:xfrm>
            <a:prstGeom prst="roundRect">
              <a:avLst>
                <a:gd name="adj" fmla="val 14715"/>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文本框 15">
              <a:extLst>
                <a:ext uri="{FF2B5EF4-FFF2-40B4-BE49-F238E27FC236}">
                  <a16:creationId xmlns:a16="http://schemas.microsoft.com/office/drawing/2014/main" id="{9EA9C04F-3127-45AE-9A16-D4305E2770C8}"/>
                </a:ext>
              </a:extLst>
            </p:cNvPr>
            <p:cNvSpPr txBox="1"/>
            <p:nvPr/>
          </p:nvSpPr>
          <p:spPr>
            <a:xfrm>
              <a:off x="51567" y="2700301"/>
              <a:ext cx="4454291" cy="874539"/>
            </a:xfrm>
            <a:prstGeom prst="rect">
              <a:avLst/>
            </a:prstGeom>
            <a:noFill/>
          </p:spPr>
          <p:txBody>
            <a:bodyPr wrap="square" lIns="91436" tIns="45718" rIns="91436" bIns="45718" rtlCol="0" anchor="ctr">
              <a:spAutoFit/>
            </a:bodyPr>
            <a:lstStyle/>
            <a:p>
              <a:pPr lvl="0" algn="ctr" defTabSz="964149" fontAlgn="base">
                <a:spcBef>
                  <a:spcPct val="0"/>
                </a:spcBef>
                <a:spcAft>
                  <a:spcPct val="0"/>
                </a:spcAft>
                <a:defRPr/>
              </a:pPr>
              <a:r>
                <a:rPr lang="en-US" altLang="zh-CN" sz="2800" b="1" dirty="0">
                  <a:solidFill>
                    <a:prstClr val="white"/>
                  </a:solidFill>
                  <a:effectLst>
                    <a:outerShdw blurRad="38100" dist="38100" dir="2700000" algn="tl">
                      <a:srgbClr val="000000">
                        <a:alpha val="43137"/>
                      </a:srgbClr>
                    </a:outerShdw>
                  </a:effectLst>
                  <a:ea typeface="微软雅黑" panose="020B0503020204020204" pitchFamily="34" charset="-122"/>
                  <a:cs typeface="+mn-ea"/>
                  <a:sym typeface="+mn-lt"/>
                </a:rPr>
                <a:t>module.py</a:t>
              </a:r>
              <a:r>
                <a:rPr lang="zh-CN" altLang="en-US" sz="2800" b="1" dirty="0">
                  <a:solidFill>
                    <a:prstClr val="white"/>
                  </a:solidFill>
                  <a:effectLst>
                    <a:outerShdw blurRad="38100" dist="38100" dir="2700000" algn="tl">
                      <a:srgbClr val="000000">
                        <a:alpha val="43137"/>
                      </a:srgbClr>
                    </a:outerShdw>
                  </a:effectLst>
                  <a:ea typeface="微软雅黑" panose="020B0503020204020204" pitchFamily="34" charset="-122"/>
                  <a:cs typeface="+mn-ea"/>
                  <a:sym typeface="+mn-lt"/>
                </a:rPr>
                <a:t>脚本文件</a:t>
              </a:r>
            </a:p>
          </p:txBody>
        </p:sp>
      </p:grpSp>
      <p:sp>
        <p:nvSpPr>
          <p:cNvPr id="17" name="等腰三角形 16">
            <a:extLst>
              <a:ext uri="{FF2B5EF4-FFF2-40B4-BE49-F238E27FC236}">
                <a16:creationId xmlns:a16="http://schemas.microsoft.com/office/drawing/2014/main" id="{49E14F70-DE4B-4B93-B1EA-6D2C6C1EC184}"/>
              </a:ext>
            </a:extLst>
          </p:cNvPr>
          <p:cNvSpPr/>
          <p:nvPr/>
        </p:nvSpPr>
        <p:spPr>
          <a:xfrm rot="5400000">
            <a:off x="6011921" y="2358609"/>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8" name="文本框 17">
            <a:extLst>
              <a:ext uri="{FF2B5EF4-FFF2-40B4-BE49-F238E27FC236}">
                <a16:creationId xmlns:a16="http://schemas.microsoft.com/office/drawing/2014/main" id="{AA94820B-51FE-44DE-9D0F-4ACE0BCEC101}"/>
              </a:ext>
            </a:extLst>
          </p:cNvPr>
          <p:cNvSpPr txBox="1"/>
          <p:nvPr/>
        </p:nvSpPr>
        <p:spPr>
          <a:xfrm>
            <a:off x="6423623" y="3110727"/>
            <a:ext cx="4941147" cy="830993"/>
          </a:xfrm>
          <a:prstGeom prst="rect">
            <a:avLst/>
          </a:prstGeom>
          <a:noFill/>
        </p:spPr>
        <p:txBody>
          <a:bodyPr wrap="square" lIns="91436" tIns="45718" rIns="91436" bIns="45718" rtlCol="0" anchor="ctr">
            <a:spAutoFit/>
          </a:bodyPr>
          <a:lstStyle/>
          <a:p>
            <a:pPr lvl="0" defTabSz="964149" fontAlgn="base">
              <a:spcBef>
                <a:spcPct val="0"/>
              </a:spcBef>
              <a:spcAft>
                <a:spcPct val="0"/>
              </a:spcAft>
            </a:pPr>
            <a:r>
              <a:rPr lang="en-US" altLang="zh-CN" sz="2400" dirty="0">
                <a:latin typeface="+mj-lt"/>
                <a:cs typeface="+mn-ea"/>
                <a:sym typeface="+mn-lt"/>
              </a:rPr>
              <a:t>1	import module #</a:t>
            </a:r>
            <a:r>
              <a:rPr lang="zh-CN" altLang="en-US" sz="2400" dirty="0">
                <a:latin typeface="+mj-lt"/>
                <a:cs typeface="+mn-ea"/>
                <a:sym typeface="+mn-lt"/>
              </a:rPr>
              <a:t>导入</a:t>
            </a:r>
            <a:r>
              <a:rPr lang="en-US" altLang="zh-CN" sz="2400" dirty="0">
                <a:latin typeface="+mj-lt"/>
                <a:cs typeface="+mn-ea"/>
                <a:sym typeface="+mn-lt"/>
              </a:rPr>
              <a:t>module</a:t>
            </a:r>
            <a:r>
              <a:rPr lang="zh-CN" altLang="en-US" sz="2400" dirty="0">
                <a:latin typeface="+mj-lt"/>
                <a:cs typeface="+mn-ea"/>
                <a:sym typeface="+mn-lt"/>
              </a:rPr>
              <a:t>模块</a:t>
            </a:r>
          </a:p>
        </p:txBody>
      </p:sp>
      <p:grpSp>
        <p:nvGrpSpPr>
          <p:cNvPr id="19" name="组合 18">
            <a:extLst>
              <a:ext uri="{FF2B5EF4-FFF2-40B4-BE49-F238E27FC236}">
                <a16:creationId xmlns:a16="http://schemas.microsoft.com/office/drawing/2014/main" id="{ECEB82BB-A051-4DBB-AE10-DC364DC7C970}"/>
              </a:ext>
            </a:extLst>
          </p:cNvPr>
          <p:cNvGrpSpPr/>
          <p:nvPr/>
        </p:nvGrpSpPr>
        <p:grpSpPr>
          <a:xfrm>
            <a:off x="2072480" y="3180520"/>
            <a:ext cx="3849062" cy="656252"/>
            <a:chOff x="-39132" y="2593913"/>
            <a:chExt cx="5233972" cy="1096904"/>
          </a:xfrm>
        </p:grpSpPr>
        <p:sp>
          <p:nvSpPr>
            <p:cNvPr id="20" name="圆角矩形 32">
              <a:extLst>
                <a:ext uri="{FF2B5EF4-FFF2-40B4-BE49-F238E27FC236}">
                  <a16:creationId xmlns:a16="http://schemas.microsoft.com/office/drawing/2014/main" id="{48F31765-C045-4E4B-A2E7-56EAF7ABCA8F}"/>
                </a:ext>
              </a:extLst>
            </p:cNvPr>
            <p:cNvSpPr/>
            <p:nvPr/>
          </p:nvSpPr>
          <p:spPr>
            <a:xfrm rot="10800000" flipV="1">
              <a:off x="-8553" y="2593913"/>
              <a:ext cx="5203393" cy="1096904"/>
            </a:xfrm>
            <a:prstGeom prst="roundRect">
              <a:avLst>
                <a:gd name="adj" fmla="val 14715"/>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1" name="文本框 20">
              <a:extLst>
                <a:ext uri="{FF2B5EF4-FFF2-40B4-BE49-F238E27FC236}">
                  <a16:creationId xmlns:a16="http://schemas.microsoft.com/office/drawing/2014/main" id="{F3FE377C-5BE0-4425-BC0B-DE32B0009B4C}"/>
                </a:ext>
              </a:extLst>
            </p:cNvPr>
            <p:cNvSpPr txBox="1"/>
            <p:nvPr/>
          </p:nvSpPr>
          <p:spPr>
            <a:xfrm>
              <a:off x="-39132" y="2700300"/>
              <a:ext cx="5233972" cy="874539"/>
            </a:xfrm>
            <a:prstGeom prst="rect">
              <a:avLst/>
            </a:prstGeom>
            <a:noFill/>
          </p:spPr>
          <p:txBody>
            <a:bodyPr wrap="square" lIns="91436" tIns="45718" rIns="91436" bIns="45718" rtlCol="0" anchor="ctr">
              <a:spAutoFit/>
            </a:bodyPr>
            <a:lstStyle/>
            <a:p>
              <a:pPr lvl="0" algn="ctr" defTabSz="964149" fontAlgn="base">
                <a:spcBef>
                  <a:spcPct val="0"/>
                </a:spcBef>
                <a:spcAft>
                  <a:spcPct val="0"/>
                </a:spcAft>
                <a:defRPr/>
              </a:pPr>
              <a:r>
                <a:rPr lang="en-US" altLang="zh-CN" sz="2800" b="1" dirty="0">
                  <a:solidFill>
                    <a:prstClr val="white"/>
                  </a:solidFill>
                  <a:effectLst>
                    <a:outerShdw blurRad="38100" dist="38100" dir="2700000" algn="tl">
                      <a:srgbClr val="000000">
                        <a:alpha val="43137"/>
                      </a:srgbClr>
                    </a:outerShdw>
                  </a:effectLst>
                  <a:ea typeface="微软雅黑" panose="020B0503020204020204" pitchFamily="34" charset="-122"/>
                  <a:cs typeface="+mn-ea"/>
                  <a:sym typeface="+mn-lt"/>
                </a:rPr>
                <a:t>testmodule.py</a:t>
              </a:r>
              <a:r>
                <a:rPr lang="zh-CN" altLang="en-US" sz="2800" b="1" dirty="0">
                  <a:solidFill>
                    <a:prstClr val="white"/>
                  </a:solidFill>
                  <a:effectLst>
                    <a:outerShdw blurRad="38100" dist="38100" dir="2700000" algn="tl">
                      <a:srgbClr val="000000">
                        <a:alpha val="43137"/>
                      </a:srgbClr>
                    </a:outerShdw>
                  </a:effectLst>
                  <a:ea typeface="微软雅黑" panose="020B0503020204020204" pitchFamily="34" charset="-122"/>
                  <a:cs typeface="+mn-ea"/>
                  <a:sym typeface="+mn-lt"/>
                </a:rPr>
                <a:t>脚本文件</a:t>
              </a:r>
            </a:p>
          </p:txBody>
        </p:sp>
      </p:grpSp>
      <p:sp>
        <p:nvSpPr>
          <p:cNvPr id="22" name="等腰三角形 21">
            <a:extLst>
              <a:ext uri="{FF2B5EF4-FFF2-40B4-BE49-F238E27FC236}">
                <a16:creationId xmlns:a16="http://schemas.microsoft.com/office/drawing/2014/main" id="{B581D9F1-7AE5-4C64-934E-4F3E6003EF43}"/>
              </a:ext>
            </a:extLst>
          </p:cNvPr>
          <p:cNvSpPr/>
          <p:nvPr/>
        </p:nvSpPr>
        <p:spPr>
          <a:xfrm rot="5400000">
            <a:off x="6011921" y="3367275"/>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3" name="矩形 22">
            <a:extLst>
              <a:ext uri="{FF2B5EF4-FFF2-40B4-BE49-F238E27FC236}">
                <a16:creationId xmlns:a16="http://schemas.microsoft.com/office/drawing/2014/main" id="{2215F727-A58B-4F38-BF0F-E7988AF4128E}"/>
              </a:ext>
            </a:extLst>
          </p:cNvPr>
          <p:cNvSpPr/>
          <p:nvPr/>
        </p:nvSpPr>
        <p:spPr>
          <a:xfrm>
            <a:off x="1969893" y="4592493"/>
            <a:ext cx="9601732" cy="1692771"/>
          </a:xfrm>
          <a:prstGeom prst="rect">
            <a:avLst/>
          </a:prstGeom>
        </p:spPr>
        <p:txBody>
          <a:bodyPr wrap="square">
            <a:spAutoFit/>
          </a:bodyPr>
          <a:lstStyle/>
          <a:p>
            <a:r>
              <a:rPr lang="zh-CN" altLang="en-US" sz="2600" kern="100" dirty="0">
                <a:solidFill>
                  <a:schemeClr val="tx1">
                    <a:lumMod val="85000"/>
                    <a:lumOff val="15000"/>
                  </a:schemeClr>
                </a:solidFill>
                <a:cs typeface="Times New Roman" panose="02020603050405020304" pitchFamily="18" charset="0"/>
              </a:rPr>
              <a:t>提示：</a:t>
            </a:r>
            <a:r>
              <a:rPr lang="zh-CN" altLang="zh-CN" sz="2600" kern="100" dirty="0">
                <a:solidFill>
                  <a:schemeClr val="tx1">
                    <a:lumMod val="85000"/>
                    <a:lumOff val="15000"/>
                  </a:schemeClr>
                </a:solidFill>
                <a:cs typeface="Times New Roman" panose="02020603050405020304" pitchFamily="18" charset="0"/>
              </a:rPr>
              <a:t>当我们执行</a:t>
            </a:r>
            <a:r>
              <a:rPr lang="en-US" altLang="zh-CN" sz="2600" kern="100" dirty="0">
                <a:solidFill>
                  <a:schemeClr val="tx1">
                    <a:lumMod val="85000"/>
                    <a:lumOff val="15000"/>
                  </a:schemeClr>
                </a:solidFill>
              </a:rPr>
              <a:t>module.py</a:t>
            </a:r>
            <a:r>
              <a:rPr lang="zh-CN" altLang="zh-CN" sz="2600" kern="100" dirty="0">
                <a:solidFill>
                  <a:schemeClr val="tx1">
                    <a:lumMod val="85000"/>
                    <a:lumOff val="15000"/>
                  </a:schemeClr>
                </a:solidFill>
                <a:cs typeface="Times New Roman" panose="02020603050405020304" pitchFamily="18" charset="0"/>
              </a:rPr>
              <a:t>时，会在屏幕上输出：</a:t>
            </a:r>
            <a:r>
              <a:rPr lang="en-US" altLang="zh-CN" sz="2600" kern="100" dirty="0">
                <a:solidFill>
                  <a:schemeClr val="tx1">
                    <a:lumMod val="85000"/>
                    <a:lumOff val="15000"/>
                  </a:schemeClr>
                </a:solidFill>
              </a:rPr>
              <a:t>__main__</a:t>
            </a:r>
            <a:r>
              <a:rPr lang="zh-CN" altLang="zh-CN" sz="2600" kern="100" dirty="0">
                <a:solidFill>
                  <a:schemeClr val="tx1">
                    <a:lumMod val="85000"/>
                    <a:lumOff val="15000"/>
                  </a:schemeClr>
                </a:solidFill>
                <a:cs typeface="Times New Roman" panose="02020603050405020304" pitchFamily="18" charset="0"/>
              </a:rPr>
              <a:t>；而当我们执行</a:t>
            </a:r>
            <a:r>
              <a:rPr lang="en-US" altLang="zh-CN" sz="2600" kern="100" dirty="0">
                <a:solidFill>
                  <a:schemeClr val="tx1">
                    <a:lumMod val="85000"/>
                    <a:lumOff val="15000"/>
                  </a:schemeClr>
                </a:solidFill>
              </a:rPr>
              <a:t>testmodule.py</a:t>
            </a:r>
            <a:r>
              <a:rPr lang="zh-CN" altLang="zh-CN" sz="2600" kern="100" dirty="0">
                <a:solidFill>
                  <a:schemeClr val="tx1">
                    <a:lumMod val="85000"/>
                    <a:lumOff val="15000"/>
                  </a:schemeClr>
                </a:solidFill>
                <a:cs typeface="Times New Roman" panose="02020603050405020304" pitchFamily="18" charset="0"/>
              </a:rPr>
              <a:t>时，则会在屏幕上输出：</a:t>
            </a:r>
            <a:r>
              <a:rPr lang="en-US" altLang="zh-CN" sz="2600" kern="100" dirty="0">
                <a:solidFill>
                  <a:schemeClr val="tx1">
                    <a:lumMod val="85000"/>
                    <a:lumOff val="15000"/>
                  </a:schemeClr>
                </a:solidFill>
              </a:rPr>
              <a:t>module</a:t>
            </a:r>
            <a:r>
              <a:rPr lang="zh-CN" altLang="zh-CN" sz="2600" kern="100" dirty="0">
                <a:solidFill>
                  <a:schemeClr val="tx1">
                    <a:lumMod val="85000"/>
                    <a:lumOff val="15000"/>
                  </a:schemeClr>
                </a:solidFill>
                <a:cs typeface="Times New Roman" panose="02020603050405020304" pitchFamily="18" charset="0"/>
              </a:rPr>
              <a:t>。</a:t>
            </a:r>
            <a:endParaRPr lang="en-US" altLang="zh-CN" sz="2600" kern="100" dirty="0">
              <a:solidFill>
                <a:schemeClr val="tx1">
                  <a:lumMod val="85000"/>
                  <a:lumOff val="15000"/>
                </a:schemeClr>
              </a:solidFill>
              <a:cs typeface="Times New Roman" panose="02020603050405020304" pitchFamily="18" charset="0"/>
            </a:endParaRPr>
          </a:p>
          <a:p>
            <a:endParaRPr lang="en-US" altLang="zh-CN" sz="2600" kern="100" dirty="0">
              <a:solidFill>
                <a:schemeClr val="tx1">
                  <a:lumMod val="85000"/>
                  <a:lumOff val="15000"/>
                </a:schemeClr>
              </a:solidFill>
              <a:cs typeface="Times New Roman" panose="02020603050405020304" pitchFamily="18" charset="0"/>
            </a:endParaRPr>
          </a:p>
          <a:p>
            <a:r>
              <a:rPr lang="zh-CN" altLang="zh-CN" sz="2600" kern="100" dirty="0">
                <a:solidFill>
                  <a:schemeClr val="tx1">
                    <a:lumMod val="85000"/>
                    <a:lumOff val="15000"/>
                  </a:schemeClr>
                </a:solidFill>
                <a:cs typeface="Times New Roman" panose="02020603050405020304" pitchFamily="18" charset="0"/>
              </a:rPr>
              <a:t>即</a:t>
            </a:r>
            <a:r>
              <a:rPr lang="en-US" altLang="zh-CN" sz="2600" kern="100" dirty="0">
                <a:solidFill>
                  <a:schemeClr val="tx1">
                    <a:lumMod val="85000"/>
                    <a:lumOff val="15000"/>
                  </a:schemeClr>
                </a:solidFill>
              </a:rPr>
              <a:t>module.py</a:t>
            </a:r>
            <a:r>
              <a:rPr lang="zh-CN" altLang="zh-CN" sz="2600" kern="100" dirty="0">
                <a:solidFill>
                  <a:schemeClr val="tx1">
                    <a:lumMod val="85000"/>
                    <a:lumOff val="15000"/>
                  </a:schemeClr>
                </a:solidFill>
                <a:cs typeface="Times New Roman" panose="02020603050405020304" pitchFamily="18" charset="0"/>
              </a:rPr>
              <a:t>单独运行和作为模块导入时其</a:t>
            </a:r>
            <a:r>
              <a:rPr lang="en-US" altLang="zh-CN" sz="2600" kern="100" dirty="0">
                <a:solidFill>
                  <a:schemeClr val="tx1">
                    <a:lumMod val="85000"/>
                    <a:lumOff val="15000"/>
                  </a:schemeClr>
                </a:solidFill>
              </a:rPr>
              <a:t>__name__</a:t>
            </a:r>
            <a:r>
              <a:rPr lang="zh-CN" altLang="zh-CN" sz="2600" kern="100" dirty="0">
                <a:solidFill>
                  <a:schemeClr val="tx1">
                    <a:lumMod val="85000"/>
                    <a:lumOff val="15000"/>
                  </a:schemeClr>
                </a:solidFill>
                <a:cs typeface="Times New Roman" panose="02020603050405020304" pitchFamily="18" charset="0"/>
              </a:rPr>
              <a:t>的值是不同的。</a:t>
            </a:r>
            <a:endParaRPr lang="zh-CN" altLang="en-US" sz="2600" dirty="0">
              <a:solidFill>
                <a:schemeClr val="tx1">
                  <a:lumMod val="85000"/>
                  <a:lumOff val="15000"/>
                </a:schemeClr>
              </a:solidFill>
            </a:endParaRPr>
          </a:p>
        </p:txBody>
      </p:sp>
    </p:spTree>
    <p:extLst>
      <p:ext uri="{BB962C8B-B14F-4D97-AF65-F5344CB8AC3E}">
        <p14:creationId xmlns:p14="http://schemas.microsoft.com/office/powerpoint/2010/main" val="396125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ppt_y</p:attrName>
                                        </p:attrNameLst>
                                      </p:cBhvr>
                                      <p:tavLst>
                                        <p:tav tm="0">
                                          <p:val>
                                            <p:strVal val="#ppt_y+#ppt_h*1.125000"/>
                                          </p:val>
                                        </p:tav>
                                        <p:tav tm="100000">
                                          <p:val>
                                            <p:strVal val="#ppt_y"/>
                                          </p:val>
                                        </p:tav>
                                      </p:tavLst>
                                    </p:anim>
                                    <p:animEffect transition="in" filter="wipe(up)">
                                      <p:cBhvr>
                                        <p:cTn id="26" dur="500"/>
                                        <p:tgtEl>
                                          <p:spTgt spid="10"/>
                                        </p:tgtEl>
                                      </p:cBhvr>
                                    </p:animEffect>
                                  </p:childTnLst>
                                </p:cTn>
                              </p:par>
                            </p:childTnLst>
                          </p:cTn>
                        </p:par>
                        <p:par>
                          <p:cTn id="27" fill="hold">
                            <p:stCondLst>
                              <p:cond delay="1500"/>
                            </p:stCondLst>
                            <p:childTnLst>
                              <p:par>
                                <p:cTn id="28" presetID="53" presetClass="entr" presetSubtype="16"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p:cTn id="30" dur="500" fill="hold"/>
                                        <p:tgtEl>
                                          <p:spTgt spid="14"/>
                                        </p:tgtEl>
                                        <p:attrNameLst>
                                          <p:attrName>ppt_w</p:attrName>
                                        </p:attrNameLst>
                                      </p:cBhvr>
                                      <p:tavLst>
                                        <p:tav tm="0">
                                          <p:val>
                                            <p:fltVal val="0"/>
                                          </p:val>
                                        </p:tav>
                                        <p:tav tm="100000">
                                          <p:val>
                                            <p:strVal val="#ppt_w"/>
                                          </p:val>
                                        </p:tav>
                                      </p:tavLst>
                                    </p:anim>
                                    <p:anim calcmode="lin" valueType="num">
                                      <p:cBhvr>
                                        <p:cTn id="31" dur="500" fill="hold"/>
                                        <p:tgtEl>
                                          <p:spTgt spid="14"/>
                                        </p:tgtEl>
                                        <p:attrNameLst>
                                          <p:attrName>ppt_h</p:attrName>
                                        </p:attrNameLst>
                                      </p:cBhvr>
                                      <p:tavLst>
                                        <p:tav tm="0">
                                          <p:val>
                                            <p:fltVal val="0"/>
                                          </p:val>
                                        </p:tav>
                                        <p:tav tm="100000">
                                          <p:val>
                                            <p:strVal val="#ppt_h"/>
                                          </p:val>
                                        </p:tav>
                                      </p:tavLst>
                                    </p:anim>
                                    <p:animEffect transition="in" filter="fade">
                                      <p:cBhvr>
                                        <p:cTn id="32" dur="500"/>
                                        <p:tgtEl>
                                          <p:spTgt spid="14"/>
                                        </p:tgtEl>
                                      </p:cBhvr>
                                    </p:animEffect>
                                  </p:childTnLst>
                                </p:cTn>
                              </p:par>
                            </p:childTnLst>
                          </p:cTn>
                        </p:par>
                        <p:par>
                          <p:cTn id="33" fill="hold">
                            <p:stCondLst>
                              <p:cond delay="2000"/>
                            </p:stCondLst>
                            <p:childTnLst>
                              <p:par>
                                <p:cTn id="34" presetID="12" presetClass="entr" presetSubtype="8"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p:tgtEl>
                                          <p:spTgt spid="17"/>
                                        </p:tgtEl>
                                        <p:attrNameLst>
                                          <p:attrName>ppt_x</p:attrName>
                                        </p:attrNameLst>
                                      </p:cBhvr>
                                      <p:tavLst>
                                        <p:tav tm="0">
                                          <p:val>
                                            <p:strVal val="#ppt_x-#ppt_w*1.125000"/>
                                          </p:val>
                                        </p:tav>
                                        <p:tav tm="100000">
                                          <p:val>
                                            <p:strVal val="#ppt_x"/>
                                          </p:val>
                                        </p:tav>
                                      </p:tavLst>
                                    </p:anim>
                                    <p:animEffect transition="in" filter="wipe(right)">
                                      <p:cBhvr>
                                        <p:cTn id="37" dur="500"/>
                                        <p:tgtEl>
                                          <p:spTgt spid="17"/>
                                        </p:tgtEl>
                                      </p:cBhvr>
                                    </p:animEffect>
                                  </p:childTnLst>
                                </p:cTn>
                              </p:par>
                            </p:childTnLst>
                          </p:cTn>
                        </p:par>
                        <p:par>
                          <p:cTn id="38" fill="hold">
                            <p:stCondLst>
                              <p:cond delay="2500"/>
                            </p:stCondLst>
                            <p:childTnLst>
                              <p:par>
                                <p:cTn id="39" presetID="22" presetClass="entr" presetSubtype="8"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par>
                          <p:cTn id="42" fill="hold">
                            <p:stCondLst>
                              <p:cond delay="3000"/>
                            </p:stCondLst>
                            <p:childTnLst>
                              <p:par>
                                <p:cTn id="43" presetID="53" presetClass="entr" presetSubtype="16" fill="hold" nodeType="after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p:cTn id="45" dur="500" fill="hold"/>
                                        <p:tgtEl>
                                          <p:spTgt spid="19"/>
                                        </p:tgtEl>
                                        <p:attrNameLst>
                                          <p:attrName>ppt_w</p:attrName>
                                        </p:attrNameLst>
                                      </p:cBhvr>
                                      <p:tavLst>
                                        <p:tav tm="0">
                                          <p:val>
                                            <p:fltVal val="0"/>
                                          </p:val>
                                        </p:tav>
                                        <p:tav tm="100000">
                                          <p:val>
                                            <p:strVal val="#ppt_w"/>
                                          </p:val>
                                        </p:tav>
                                      </p:tavLst>
                                    </p:anim>
                                    <p:anim calcmode="lin" valueType="num">
                                      <p:cBhvr>
                                        <p:cTn id="46" dur="500" fill="hold"/>
                                        <p:tgtEl>
                                          <p:spTgt spid="19"/>
                                        </p:tgtEl>
                                        <p:attrNameLst>
                                          <p:attrName>ppt_h</p:attrName>
                                        </p:attrNameLst>
                                      </p:cBhvr>
                                      <p:tavLst>
                                        <p:tav tm="0">
                                          <p:val>
                                            <p:fltVal val="0"/>
                                          </p:val>
                                        </p:tav>
                                        <p:tav tm="100000">
                                          <p:val>
                                            <p:strVal val="#ppt_h"/>
                                          </p:val>
                                        </p:tav>
                                      </p:tavLst>
                                    </p:anim>
                                    <p:animEffect transition="in" filter="fade">
                                      <p:cBhvr>
                                        <p:cTn id="47" dur="500"/>
                                        <p:tgtEl>
                                          <p:spTgt spid="19"/>
                                        </p:tgtEl>
                                      </p:cBhvr>
                                    </p:animEffect>
                                  </p:childTnLst>
                                </p:cTn>
                              </p:par>
                            </p:childTnLst>
                          </p:cTn>
                        </p:par>
                        <p:par>
                          <p:cTn id="48" fill="hold">
                            <p:stCondLst>
                              <p:cond delay="3500"/>
                            </p:stCondLst>
                            <p:childTnLst>
                              <p:par>
                                <p:cTn id="49" presetID="12" presetClass="entr" presetSubtype="8"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p:tgtEl>
                                          <p:spTgt spid="22"/>
                                        </p:tgtEl>
                                        <p:attrNameLst>
                                          <p:attrName>ppt_x</p:attrName>
                                        </p:attrNameLst>
                                      </p:cBhvr>
                                      <p:tavLst>
                                        <p:tav tm="0">
                                          <p:val>
                                            <p:strVal val="#ppt_x-#ppt_w*1.125000"/>
                                          </p:val>
                                        </p:tav>
                                        <p:tav tm="100000">
                                          <p:val>
                                            <p:strVal val="#ppt_x"/>
                                          </p:val>
                                        </p:tav>
                                      </p:tavLst>
                                    </p:anim>
                                    <p:animEffect transition="in" filter="wipe(right)">
                                      <p:cBhvr>
                                        <p:cTn id="52" dur="500"/>
                                        <p:tgtEl>
                                          <p:spTgt spid="22"/>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left)">
                                      <p:cBhvr>
                                        <p:cTn id="56" dur="500"/>
                                        <p:tgtEl>
                                          <p:spTgt spid="18"/>
                                        </p:tgtEl>
                                      </p:cBhvr>
                                    </p:animEffect>
                                  </p:childTnLst>
                                </p:cTn>
                              </p:par>
                            </p:childTnLst>
                          </p:cTn>
                        </p:par>
                        <p:par>
                          <p:cTn id="57" fill="hold">
                            <p:stCondLst>
                              <p:cond delay="4500"/>
                            </p:stCondLst>
                            <p:childTnLst>
                              <p:par>
                                <p:cTn id="58" presetID="22" presetClass="entr" presetSubtype="8"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left)">
                                      <p:cBhvr>
                                        <p:cTn id="6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p:bldP spid="13" grpId="0"/>
      <p:bldP spid="17" grpId="0" animBg="1"/>
      <p:bldP spid="18" grpId="0"/>
      <p:bldP spid="22" grpId="0" animBg="1"/>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函数概述</a:t>
            </a:r>
          </a:p>
        </p:txBody>
      </p:sp>
      <p:sp>
        <p:nvSpPr>
          <p:cNvPr id="13" name="矩形 12">
            <a:extLst>
              <a:ext uri="{FF2B5EF4-FFF2-40B4-BE49-F238E27FC236}">
                <a16:creationId xmlns:a16="http://schemas.microsoft.com/office/drawing/2014/main" id="{3F52A4DF-3B3B-4AEB-AA3A-EAB522E5302C}"/>
              </a:ext>
            </a:extLst>
          </p:cNvPr>
          <p:cNvSpPr/>
          <p:nvPr/>
        </p:nvSpPr>
        <p:spPr>
          <a:xfrm>
            <a:off x="1695912" y="1736629"/>
            <a:ext cx="8677953" cy="461665"/>
          </a:xfrm>
          <a:prstGeom prst="rect">
            <a:avLst/>
          </a:prstGeom>
        </p:spPr>
        <p:txBody>
          <a:bodyPr wrap="none">
            <a:spAutoFit/>
          </a:bodyPr>
          <a:lstStyle/>
          <a:p>
            <a:pPr algn="ct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语言中使用函数分为两个步骤：定义函数和调用函数。</a:t>
            </a:r>
          </a:p>
        </p:txBody>
      </p:sp>
      <p:sp>
        <p:nvSpPr>
          <p:cNvPr id="14" name="矩形 13">
            <a:extLst>
              <a:ext uri="{FF2B5EF4-FFF2-40B4-BE49-F238E27FC236}">
                <a16:creationId xmlns:a16="http://schemas.microsoft.com/office/drawing/2014/main" id="{78511DD2-29C9-472C-8529-9F4442639D7D}"/>
              </a:ext>
            </a:extLst>
          </p:cNvPr>
          <p:cNvSpPr/>
          <p:nvPr/>
        </p:nvSpPr>
        <p:spPr>
          <a:xfrm>
            <a:off x="1965109" y="2821312"/>
            <a:ext cx="9289360" cy="2797048"/>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定义函数，即根据函数的输入、输出和数据处理完成函数代码的编写。定义函数只是规定了函数会执行什么操作，但并不会真正去执行。</a:t>
            </a:r>
          </a:p>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调用函数，即真正去执行函数中的代码，是指根据传入的数据完成特定的运算，并将运算结果返回到函数调用位置的过程。</a:t>
            </a:r>
          </a:p>
        </p:txBody>
      </p:sp>
      <p:cxnSp>
        <p:nvCxnSpPr>
          <p:cNvPr id="15" name="直接连接符 14">
            <a:extLst>
              <a:ext uri="{FF2B5EF4-FFF2-40B4-BE49-F238E27FC236}">
                <a16:creationId xmlns:a16="http://schemas.microsoft.com/office/drawing/2014/main" id="{F2AF7230-1B9D-4CEB-BEA9-D158E4AA957F}"/>
              </a:ext>
            </a:extLst>
          </p:cNvPr>
          <p:cNvCxnSpPr>
            <a:cxnSpLocks/>
          </p:cNvCxnSpPr>
          <p:nvPr/>
        </p:nvCxnSpPr>
        <p:spPr>
          <a:xfrm>
            <a:off x="1781207" y="2217317"/>
            <a:ext cx="8444833"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id="{3EF8DBA4-20F4-42F3-AC7B-BDAB274B6AAF}"/>
              </a:ext>
            </a:extLst>
          </p:cNvPr>
          <p:cNvGrpSpPr/>
          <p:nvPr/>
        </p:nvGrpSpPr>
        <p:grpSpPr>
          <a:xfrm>
            <a:off x="836354" y="1778680"/>
            <a:ext cx="877274" cy="877274"/>
            <a:chOff x="7024688" y="1536700"/>
            <a:chExt cx="982663" cy="982663"/>
          </a:xfrm>
        </p:grpSpPr>
        <p:sp>
          <p:nvSpPr>
            <p:cNvPr id="17" name="Oval 4011">
              <a:extLst>
                <a:ext uri="{FF2B5EF4-FFF2-40B4-BE49-F238E27FC236}">
                  <a16:creationId xmlns:a16="http://schemas.microsoft.com/office/drawing/2014/main" id="{01E8DBBC-937A-4796-8AE3-4DD766E95856}"/>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8" name="Rectangle 4012">
              <a:extLst>
                <a:ext uri="{FF2B5EF4-FFF2-40B4-BE49-F238E27FC236}">
                  <a16:creationId xmlns:a16="http://schemas.microsoft.com/office/drawing/2014/main" id="{BF2336D4-A054-42AF-803F-D33C9DD95B07}"/>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4013">
              <a:extLst>
                <a:ext uri="{FF2B5EF4-FFF2-40B4-BE49-F238E27FC236}">
                  <a16:creationId xmlns:a16="http://schemas.microsoft.com/office/drawing/2014/main" id="{933DE622-8D97-40CE-AF0B-C4F6CFF33C93}"/>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014">
              <a:extLst>
                <a:ext uri="{FF2B5EF4-FFF2-40B4-BE49-F238E27FC236}">
                  <a16:creationId xmlns:a16="http://schemas.microsoft.com/office/drawing/2014/main" id="{ABA1EE1D-71A1-438A-A8C6-2B6AAAAF6910}"/>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015">
              <a:extLst>
                <a:ext uri="{FF2B5EF4-FFF2-40B4-BE49-F238E27FC236}">
                  <a16:creationId xmlns:a16="http://schemas.microsoft.com/office/drawing/2014/main" id="{9E503F6A-1CD8-47E7-9CE2-0D11DF0F572A}"/>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16">
              <a:extLst>
                <a:ext uri="{FF2B5EF4-FFF2-40B4-BE49-F238E27FC236}">
                  <a16:creationId xmlns:a16="http://schemas.microsoft.com/office/drawing/2014/main" id="{8C532473-6B04-40ED-9C60-EB852A9549FD}"/>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17">
              <a:extLst>
                <a:ext uri="{FF2B5EF4-FFF2-40B4-BE49-F238E27FC236}">
                  <a16:creationId xmlns:a16="http://schemas.microsoft.com/office/drawing/2014/main" id="{31E01E53-2C26-4D0B-ABD3-71B81EB8022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18">
              <a:extLst>
                <a:ext uri="{FF2B5EF4-FFF2-40B4-BE49-F238E27FC236}">
                  <a16:creationId xmlns:a16="http://schemas.microsoft.com/office/drawing/2014/main" id="{9F0EBDC7-3754-4913-9565-A4FBE5270670}"/>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4019">
              <a:extLst>
                <a:ext uri="{FF2B5EF4-FFF2-40B4-BE49-F238E27FC236}">
                  <a16:creationId xmlns:a16="http://schemas.microsoft.com/office/drawing/2014/main" id="{A61D9654-FC99-44E6-A7F3-4F4040BD2999}"/>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20">
              <a:extLst>
                <a:ext uri="{FF2B5EF4-FFF2-40B4-BE49-F238E27FC236}">
                  <a16:creationId xmlns:a16="http://schemas.microsoft.com/office/drawing/2014/main" id="{9DE84D3C-DFD5-465B-BA12-24561B4E9CB8}"/>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4021">
              <a:extLst>
                <a:ext uri="{FF2B5EF4-FFF2-40B4-BE49-F238E27FC236}">
                  <a16:creationId xmlns:a16="http://schemas.microsoft.com/office/drawing/2014/main" id="{71E656E1-2DD3-42C1-A455-EC72892EDFD1}"/>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4022">
              <a:extLst>
                <a:ext uri="{FF2B5EF4-FFF2-40B4-BE49-F238E27FC236}">
                  <a16:creationId xmlns:a16="http://schemas.microsoft.com/office/drawing/2014/main" id="{72B7CD52-AEEC-4193-BB65-F91B5A7F8963}"/>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23">
              <a:extLst>
                <a:ext uri="{FF2B5EF4-FFF2-40B4-BE49-F238E27FC236}">
                  <a16:creationId xmlns:a16="http://schemas.microsoft.com/office/drawing/2014/main" id="{53DD4E29-64E7-4257-B131-805A3C96EECE}"/>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4024">
              <a:extLst>
                <a:ext uri="{FF2B5EF4-FFF2-40B4-BE49-F238E27FC236}">
                  <a16:creationId xmlns:a16="http://schemas.microsoft.com/office/drawing/2014/main" id="{804CA0E2-3476-4CBA-9EEE-3EAAAC53B2B6}"/>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26">
              <a:extLst>
                <a:ext uri="{FF2B5EF4-FFF2-40B4-BE49-F238E27FC236}">
                  <a16:creationId xmlns:a16="http://schemas.microsoft.com/office/drawing/2014/main" id="{EEB96EA5-CD99-4C05-9AFD-A7965E8FA42A}"/>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27">
              <a:extLst>
                <a:ext uri="{FF2B5EF4-FFF2-40B4-BE49-F238E27FC236}">
                  <a16:creationId xmlns:a16="http://schemas.microsoft.com/office/drawing/2014/main" id="{75C92716-D08A-46B2-B312-F328F1A9F44E}"/>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28">
              <a:extLst>
                <a:ext uri="{FF2B5EF4-FFF2-40B4-BE49-F238E27FC236}">
                  <a16:creationId xmlns:a16="http://schemas.microsoft.com/office/drawing/2014/main" id="{DFEC67DD-C006-41CF-95C0-52D9D6B52D05}"/>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Oval 4029">
              <a:extLst>
                <a:ext uri="{FF2B5EF4-FFF2-40B4-BE49-F238E27FC236}">
                  <a16:creationId xmlns:a16="http://schemas.microsoft.com/office/drawing/2014/main" id="{06D0F063-EE86-4498-AF00-073E7275BF9F}"/>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0">
              <a:extLst>
                <a:ext uri="{FF2B5EF4-FFF2-40B4-BE49-F238E27FC236}">
                  <a16:creationId xmlns:a16="http://schemas.microsoft.com/office/drawing/2014/main" id="{4FDB76FE-DDA7-4325-AA84-CA75F3890878}"/>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4031">
              <a:extLst>
                <a:ext uri="{FF2B5EF4-FFF2-40B4-BE49-F238E27FC236}">
                  <a16:creationId xmlns:a16="http://schemas.microsoft.com/office/drawing/2014/main" id="{C47309BE-17A1-45BC-872B-B898DF37FEEA}"/>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Oval 4032">
              <a:extLst>
                <a:ext uri="{FF2B5EF4-FFF2-40B4-BE49-F238E27FC236}">
                  <a16:creationId xmlns:a16="http://schemas.microsoft.com/office/drawing/2014/main" id="{814D083F-BDAE-4542-A01D-81F718C88337}"/>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33">
              <a:extLst>
                <a:ext uri="{FF2B5EF4-FFF2-40B4-BE49-F238E27FC236}">
                  <a16:creationId xmlns:a16="http://schemas.microsoft.com/office/drawing/2014/main" id="{02956131-3143-403C-9E9E-641722B29E83}"/>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Oval 4034">
              <a:extLst>
                <a:ext uri="{FF2B5EF4-FFF2-40B4-BE49-F238E27FC236}">
                  <a16:creationId xmlns:a16="http://schemas.microsoft.com/office/drawing/2014/main" id="{90FEF16F-A755-4656-B246-9B5A20A802A5}"/>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Rectangle 4035">
              <a:extLst>
                <a:ext uri="{FF2B5EF4-FFF2-40B4-BE49-F238E27FC236}">
                  <a16:creationId xmlns:a16="http://schemas.microsoft.com/office/drawing/2014/main" id="{86FF1F0F-49FE-4DF6-A8E4-6A9B49470B49}"/>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Rectangle 4036">
              <a:extLst>
                <a:ext uri="{FF2B5EF4-FFF2-40B4-BE49-F238E27FC236}">
                  <a16:creationId xmlns:a16="http://schemas.microsoft.com/office/drawing/2014/main" id="{E7C36104-C6F3-4A77-862A-8245F0AE7E94}"/>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4037">
              <a:extLst>
                <a:ext uri="{FF2B5EF4-FFF2-40B4-BE49-F238E27FC236}">
                  <a16:creationId xmlns:a16="http://schemas.microsoft.com/office/drawing/2014/main" id="{BBF098F9-AD91-43B3-9CAE-AEAEE3DC5246}"/>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Rectangle 4038">
              <a:extLst>
                <a:ext uri="{FF2B5EF4-FFF2-40B4-BE49-F238E27FC236}">
                  <a16:creationId xmlns:a16="http://schemas.microsoft.com/office/drawing/2014/main" id="{4100C09D-EAEE-410E-A5E6-409F7540ED8D}"/>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4039">
              <a:extLst>
                <a:ext uri="{FF2B5EF4-FFF2-40B4-BE49-F238E27FC236}">
                  <a16:creationId xmlns:a16="http://schemas.microsoft.com/office/drawing/2014/main" id="{3B23C65F-0AB2-4A52-9E1A-9E96D4E916B2}"/>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4040">
              <a:extLst>
                <a:ext uri="{FF2B5EF4-FFF2-40B4-BE49-F238E27FC236}">
                  <a16:creationId xmlns:a16="http://schemas.microsoft.com/office/drawing/2014/main" id="{566C222E-2835-420B-A79D-0F563803D89C}"/>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4041">
              <a:extLst>
                <a:ext uri="{FF2B5EF4-FFF2-40B4-BE49-F238E27FC236}">
                  <a16:creationId xmlns:a16="http://schemas.microsoft.com/office/drawing/2014/main" id="{8EF769F8-984F-490A-BFF9-195E40979C7C}"/>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4042">
              <a:extLst>
                <a:ext uri="{FF2B5EF4-FFF2-40B4-BE49-F238E27FC236}">
                  <a16:creationId xmlns:a16="http://schemas.microsoft.com/office/drawing/2014/main" id="{AE22A6B2-2884-4EEB-8383-DC6CAF45C80B}"/>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4" name="KSO_Shape">
            <a:extLst>
              <a:ext uri="{FF2B5EF4-FFF2-40B4-BE49-F238E27FC236}">
                <a16:creationId xmlns:a16="http://schemas.microsoft.com/office/drawing/2014/main" id="{7A230685-F447-4BF4-A91C-0D55B1FDE954}"/>
              </a:ext>
            </a:extLst>
          </p:cNvPr>
          <p:cNvSpPr/>
          <p:nvPr/>
        </p:nvSpPr>
        <p:spPr>
          <a:xfrm>
            <a:off x="1760998" y="2655954"/>
            <a:ext cx="9493471" cy="312776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02907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Effect transition="in" filter="fade">
                                      <p:cBhvr>
                                        <p:cTn id="15" dur="500"/>
                                        <p:tgtEl>
                                          <p:spTgt spid="16"/>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arn(inVertical)">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500"/>
                                        <p:tgtEl>
                                          <p:spTgt spid="54"/>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p:tgtEl>
                                          <p:spTgt spid="13"/>
                                        </p:tgtEl>
                                        <p:attrNameLst>
                                          <p:attrName>ppt_y</p:attrName>
                                        </p:attrNameLst>
                                      </p:cBhvr>
                                      <p:tavLst>
                                        <p:tav tm="0">
                                          <p:val>
                                            <p:strVal val="#ppt_y+#ppt_h*1.125000"/>
                                          </p:val>
                                        </p:tav>
                                        <p:tav tm="100000">
                                          <p:val>
                                            <p:strVal val="#ppt_y"/>
                                          </p:val>
                                        </p:tav>
                                      </p:tavLst>
                                    </p:anim>
                                    <p:animEffect transition="in" filter="wipe(up)">
                                      <p:cBhvr>
                                        <p:cTn id="26" dur="500"/>
                                        <p:tgtEl>
                                          <p:spTgt spid="13"/>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p:tgtEl>
                                          <p:spTgt spid="14"/>
                                        </p:tgtEl>
                                        <p:attrNameLst>
                                          <p:attrName>ppt_y</p:attrName>
                                        </p:attrNameLst>
                                      </p:cBhvr>
                                      <p:tavLst>
                                        <p:tav tm="0">
                                          <p:val>
                                            <p:strVal val="#ppt_y-#ppt_h*1.125000"/>
                                          </p:val>
                                        </p:tav>
                                        <p:tav tm="100000">
                                          <p:val>
                                            <p:strVal val="#ppt_y"/>
                                          </p:val>
                                        </p:tav>
                                      </p:tavLst>
                                    </p:anim>
                                    <p:animEffect transition="in" filter="wipe(down)">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4" grpId="0"/>
      <p:bldP spid="5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241967" y="477138"/>
            <a:ext cx="3708067" cy="584775"/>
          </a:xfrm>
          <a:prstGeom prst="rect">
            <a:avLst/>
          </a:prstGeom>
        </p:spPr>
        <p:txBody>
          <a:bodyPr wrap="none">
            <a:spAutoFit/>
          </a:bodyPr>
          <a:lstStyle/>
          <a:p>
            <a:pPr algn="ctr"/>
            <a:r>
              <a:rPr lang="zh-CN" altLang="en-US" sz="3200" b="1" dirty="0">
                <a:solidFill>
                  <a:schemeClr val="tx1">
                    <a:lumMod val="85000"/>
                    <a:lumOff val="15000"/>
                  </a:schemeClr>
                </a:solidFill>
                <a:ea typeface="微软雅黑" panose="020B0503020204020204" pitchFamily="34" charset="-122"/>
              </a:rPr>
              <a:t>全局变量</a:t>
            </a:r>
            <a:r>
              <a:rPr lang="en-US" altLang="zh-CN" sz="3200" b="1" dirty="0">
                <a:solidFill>
                  <a:schemeClr val="tx1">
                    <a:lumMod val="85000"/>
                    <a:lumOff val="15000"/>
                  </a:schemeClr>
                </a:solidFill>
                <a:ea typeface="微软雅黑" panose="020B0503020204020204" pitchFamily="34" charset="-122"/>
              </a:rPr>
              <a:t>__name__</a:t>
            </a:r>
          </a:p>
        </p:txBody>
      </p:sp>
      <p:grpSp>
        <p:nvGrpSpPr>
          <p:cNvPr id="6" name="组合 5">
            <a:extLst>
              <a:ext uri="{FF2B5EF4-FFF2-40B4-BE49-F238E27FC236}">
                <a16:creationId xmlns:a16="http://schemas.microsoft.com/office/drawing/2014/main" id="{2B24E3C1-D02A-41F2-A6BF-881DD1796B3E}"/>
              </a:ext>
            </a:extLst>
          </p:cNvPr>
          <p:cNvGrpSpPr/>
          <p:nvPr/>
        </p:nvGrpSpPr>
        <p:grpSpPr>
          <a:xfrm>
            <a:off x="1000238" y="1343467"/>
            <a:ext cx="877274" cy="877274"/>
            <a:chOff x="1184655" y="3843886"/>
            <a:chExt cx="877274" cy="877274"/>
          </a:xfrm>
        </p:grpSpPr>
        <p:sp>
          <p:nvSpPr>
            <p:cNvPr id="7" name="KSO_Shape">
              <a:extLst>
                <a:ext uri="{FF2B5EF4-FFF2-40B4-BE49-F238E27FC236}">
                  <a16:creationId xmlns:a16="http://schemas.microsoft.com/office/drawing/2014/main" id="{AFA1BEEE-C49C-4962-B57C-C72C09A8E341}"/>
                </a:ext>
              </a:extLst>
            </p:cNvPr>
            <p:cNvSpPr/>
            <p:nvPr/>
          </p:nvSpPr>
          <p:spPr>
            <a:xfrm>
              <a:off x="1184655" y="3843886"/>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8" name="KSO_Shape">
              <a:extLst>
                <a:ext uri="{FF2B5EF4-FFF2-40B4-BE49-F238E27FC236}">
                  <a16:creationId xmlns:a16="http://schemas.microsoft.com/office/drawing/2014/main" id="{378BC7F3-AB4F-4A49-9A73-C68C5B6763CA}"/>
                </a:ext>
              </a:extLst>
            </p:cNvPr>
            <p:cNvSpPr>
              <a:spLocks/>
            </p:cNvSpPr>
            <p:nvPr/>
          </p:nvSpPr>
          <p:spPr bwMode="auto">
            <a:xfrm>
              <a:off x="1364011" y="3954003"/>
              <a:ext cx="646190" cy="648477"/>
            </a:xfrm>
            <a:custGeom>
              <a:avLst/>
              <a:gdLst>
                <a:gd name="T0" fmla="*/ 1471281 w 3950"/>
                <a:gd name="T1" fmla="*/ 1585004 h 3962"/>
                <a:gd name="T2" fmla="*/ 1291856 w 3950"/>
                <a:gd name="T3" fmla="*/ 1800397 h 3962"/>
                <a:gd name="T4" fmla="*/ 0 w 3950"/>
                <a:gd name="T5" fmla="*/ 1620903 h 3962"/>
                <a:gd name="T6" fmla="*/ 179425 w 3950"/>
                <a:gd name="T7" fmla="*/ 5453 h 3962"/>
                <a:gd name="T8" fmla="*/ 963441 w 3950"/>
                <a:gd name="T9" fmla="*/ 5453 h 3962"/>
                <a:gd name="T10" fmla="*/ 968438 w 3950"/>
                <a:gd name="T11" fmla="*/ 5453 h 3962"/>
                <a:gd name="T12" fmla="*/ 968892 w 3950"/>
                <a:gd name="T13" fmla="*/ 5907 h 3962"/>
                <a:gd name="T14" fmla="*/ 1471281 w 3950"/>
                <a:gd name="T15" fmla="*/ 543936 h 3962"/>
                <a:gd name="T16" fmla="*/ 1474006 w 3950"/>
                <a:gd name="T17" fmla="*/ 552570 h 3962"/>
                <a:gd name="T18" fmla="*/ 1471281 w 3950"/>
                <a:gd name="T19" fmla="*/ 974723 h 3962"/>
                <a:gd name="T20" fmla="*/ 1794245 w 3950"/>
                <a:gd name="T21" fmla="*/ 1154217 h 3962"/>
                <a:gd name="T22" fmla="*/ 1614821 w 3950"/>
                <a:gd name="T23" fmla="*/ 1585004 h 3962"/>
                <a:gd name="T24" fmla="*/ 968892 w 3950"/>
                <a:gd name="T25" fmla="*/ 364442 h 3962"/>
                <a:gd name="T26" fmla="*/ 1355450 w 3950"/>
                <a:gd name="T27" fmla="*/ 543936 h 3962"/>
                <a:gd name="T28" fmla="*/ 1399965 w 3950"/>
                <a:gd name="T29" fmla="*/ 615734 h 3962"/>
                <a:gd name="T30" fmla="*/ 897123 w 3950"/>
                <a:gd name="T31" fmla="*/ 436240 h 3962"/>
                <a:gd name="T32" fmla="*/ 251194 w 3950"/>
                <a:gd name="T33" fmla="*/ 77251 h 3962"/>
                <a:gd name="T34" fmla="*/ 71770 w 3950"/>
                <a:gd name="T35" fmla="*/ 1549105 h 3962"/>
                <a:gd name="T36" fmla="*/ 1220087 w 3950"/>
                <a:gd name="T37" fmla="*/ 1728599 h 3962"/>
                <a:gd name="T38" fmla="*/ 574158 w 3950"/>
                <a:gd name="T39" fmla="*/ 1585004 h 3962"/>
                <a:gd name="T40" fmla="*/ 394734 w 3950"/>
                <a:gd name="T41" fmla="*/ 1154217 h 3962"/>
                <a:gd name="T42" fmla="*/ 1399965 w 3950"/>
                <a:gd name="T43" fmla="*/ 974723 h 3962"/>
                <a:gd name="T44" fmla="*/ 1254609 w 3950"/>
                <a:gd name="T45" fmla="*/ 1147401 h 3962"/>
                <a:gd name="T46" fmla="*/ 1121517 w 3950"/>
                <a:gd name="T47" fmla="*/ 1246464 h 3962"/>
                <a:gd name="T48" fmla="*/ 987062 w 3950"/>
                <a:gd name="T49" fmla="*/ 1147401 h 3962"/>
                <a:gd name="T50" fmla="*/ 977523 w 3950"/>
                <a:gd name="T51" fmla="*/ 1455950 h 3962"/>
                <a:gd name="T52" fmla="*/ 1120608 w 3950"/>
                <a:gd name="T53" fmla="*/ 1349162 h 3962"/>
                <a:gd name="T54" fmla="*/ 1264148 w 3950"/>
                <a:gd name="T55" fmla="*/ 1455950 h 3962"/>
                <a:gd name="T56" fmla="*/ 1254609 w 3950"/>
                <a:gd name="T57" fmla="*/ 1147401 h 3962"/>
                <a:gd name="T58" fmla="*/ 957536 w 3950"/>
                <a:gd name="T59" fmla="*/ 1147401 h 3962"/>
                <a:gd name="T60" fmla="*/ 712701 w 3950"/>
                <a:gd name="T61" fmla="*/ 1199659 h 3962"/>
                <a:gd name="T62" fmla="*/ 804003 w 3950"/>
                <a:gd name="T63" fmla="*/ 1455950 h 3962"/>
                <a:gd name="T64" fmla="*/ 866688 w 3950"/>
                <a:gd name="T65" fmla="*/ 1199659 h 3962"/>
                <a:gd name="T66" fmla="*/ 1529424 w 3950"/>
                <a:gd name="T67" fmla="*/ 1147401 h 3962"/>
                <a:gd name="T68" fmla="*/ 1284589 w 3950"/>
                <a:gd name="T69" fmla="*/ 1199659 h 3962"/>
                <a:gd name="T70" fmla="*/ 1375891 w 3950"/>
                <a:gd name="T71" fmla="*/ 1455950 h 3962"/>
                <a:gd name="T72" fmla="*/ 1438121 w 3950"/>
                <a:gd name="T73" fmla="*/ 1199659 h 3962"/>
                <a:gd name="T74" fmla="*/ 1529424 w 3950"/>
                <a:gd name="T75" fmla="*/ 1147401 h 3962"/>
                <a:gd name="T76" fmla="*/ 753583 w 3950"/>
                <a:gd name="T77" fmla="*/ 651633 h 3962"/>
                <a:gd name="T78" fmla="*/ 179425 w 3950"/>
                <a:gd name="T79" fmla="*/ 723431 h 3962"/>
                <a:gd name="T80" fmla="*/ 179425 w 3950"/>
                <a:gd name="T81" fmla="*/ 364442 h 3962"/>
                <a:gd name="T82" fmla="*/ 753583 w 3950"/>
                <a:gd name="T83" fmla="*/ 436240 h 3962"/>
                <a:gd name="T84" fmla="*/ 179425 w 3950"/>
                <a:gd name="T85" fmla="*/ 364442 h 3962"/>
                <a:gd name="T86" fmla="*/ 753583 w 3950"/>
                <a:gd name="T87" fmla="*/ 220846 h 3962"/>
                <a:gd name="T88" fmla="*/ 179425 w 3950"/>
                <a:gd name="T89" fmla="*/ 292644 h 3962"/>
                <a:gd name="T90" fmla="*/ 538274 w 3950"/>
                <a:gd name="T91" fmla="*/ 579835 h 3962"/>
                <a:gd name="T92" fmla="*/ 179425 w 3950"/>
                <a:gd name="T93" fmla="*/ 508037 h 3962"/>
                <a:gd name="T94" fmla="*/ 538274 w 3950"/>
                <a:gd name="T95" fmla="*/ 579835 h 3962"/>
                <a:gd name="T96" fmla="*/ 179425 w 3950"/>
                <a:gd name="T97" fmla="*/ 867026 h 3962"/>
                <a:gd name="T98" fmla="*/ 394734 w 3950"/>
                <a:gd name="T99" fmla="*/ 795228 h 39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950" h="3962">
                  <a:moveTo>
                    <a:pt x="3555" y="3488"/>
                  </a:moveTo>
                  <a:cubicBezTo>
                    <a:pt x="3239" y="3488"/>
                    <a:pt x="3239" y="3488"/>
                    <a:pt x="3239" y="3488"/>
                  </a:cubicBezTo>
                  <a:cubicBezTo>
                    <a:pt x="3239" y="3567"/>
                    <a:pt x="3239" y="3567"/>
                    <a:pt x="3239" y="3567"/>
                  </a:cubicBezTo>
                  <a:cubicBezTo>
                    <a:pt x="3239" y="3785"/>
                    <a:pt x="3063" y="3962"/>
                    <a:pt x="2844" y="3962"/>
                  </a:cubicBezTo>
                  <a:cubicBezTo>
                    <a:pt x="395" y="3962"/>
                    <a:pt x="395" y="3962"/>
                    <a:pt x="395" y="3962"/>
                  </a:cubicBezTo>
                  <a:cubicBezTo>
                    <a:pt x="177" y="3962"/>
                    <a:pt x="0" y="3785"/>
                    <a:pt x="0" y="3567"/>
                  </a:cubicBezTo>
                  <a:cubicBezTo>
                    <a:pt x="0" y="407"/>
                    <a:pt x="0" y="407"/>
                    <a:pt x="0" y="407"/>
                  </a:cubicBezTo>
                  <a:cubicBezTo>
                    <a:pt x="0" y="189"/>
                    <a:pt x="177" y="12"/>
                    <a:pt x="395" y="12"/>
                  </a:cubicBezTo>
                  <a:cubicBezTo>
                    <a:pt x="1975" y="12"/>
                    <a:pt x="1975" y="12"/>
                    <a:pt x="1975" y="12"/>
                  </a:cubicBezTo>
                  <a:cubicBezTo>
                    <a:pt x="2121" y="12"/>
                    <a:pt x="2121" y="12"/>
                    <a:pt x="2121" y="12"/>
                  </a:cubicBezTo>
                  <a:cubicBezTo>
                    <a:pt x="2121" y="0"/>
                    <a:pt x="2121" y="0"/>
                    <a:pt x="2121" y="0"/>
                  </a:cubicBezTo>
                  <a:cubicBezTo>
                    <a:pt x="2132" y="12"/>
                    <a:pt x="2132" y="12"/>
                    <a:pt x="2132" y="12"/>
                  </a:cubicBezTo>
                  <a:cubicBezTo>
                    <a:pt x="2133" y="12"/>
                    <a:pt x="2133" y="12"/>
                    <a:pt x="2133" y="12"/>
                  </a:cubicBezTo>
                  <a:cubicBezTo>
                    <a:pt x="2133" y="13"/>
                    <a:pt x="2133" y="13"/>
                    <a:pt x="2133" y="13"/>
                  </a:cubicBezTo>
                  <a:cubicBezTo>
                    <a:pt x="3227" y="1197"/>
                    <a:pt x="3227" y="1197"/>
                    <a:pt x="3227" y="1197"/>
                  </a:cubicBezTo>
                  <a:cubicBezTo>
                    <a:pt x="3239" y="1197"/>
                    <a:pt x="3239" y="1197"/>
                    <a:pt x="3239" y="1197"/>
                  </a:cubicBezTo>
                  <a:cubicBezTo>
                    <a:pt x="3239" y="1210"/>
                    <a:pt x="3239" y="1210"/>
                    <a:pt x="3239" y="1210"/>
                  </a:cubicBezTo>
                  <a:cubicBezTo>
                    <a:pt x="3245" y="1216"/>
                    <a:pt x="3245" y="1216"/>
                    <a:pt x="3245" y="1216"/>
                  </a:cubicBezTo>
                  <a:cubicBezTo>
                    <a:pt x="3239" y="1216"/>
                    <a:pt x="3239" y="1216"/>
                    <a:pt x="3239" y="1216"/>
                  </a:cubicBezTo>
                  <a:cubicBezTo>
                    <a:pt x="3239" y="2145"/>
                    <a:pt x="3239" y="2145"/>
                    <a:pt x="3239" y="2145"/>
                  </a:cubicBezTo>
                  <a:cubicBezTo>
                    <a:pt x="3555" y="2145"/>
                    <a:pt x="3555" y="2145"/>
                    <a:pt x="3555" y="2145"/>
                  </a:cubicBezTo>
                  <a:cubicBezTo>
                    <a:pt x="3774" y="2145"/>
                    <a:pt x="3950" y="2322"/>
                    <a:pt x="3950" y="2540"/>
                  </a:cubicBezTo>
                  <a:cubicBezTo>
                    <a:pt x="3950" y="3093"/>
                    <a:pt x="3950" y="3093"/>
                    <a:pt x="3950" y="3093"/>
                  </a:cubicBezTo>
                  <a:cubicBezTo>
                    <a:pt x="3950" y="3311"/>
                    <a:pt x="3774" y="3488"/>
                    <a:pt x="3555" y="3488"/>
                  </a:cubicBezTo>
                  <a:close/>
                  <a:moveTo>
                    <a:pt x="2133" y="296"/>
                  </a:moveTo>
                  <a:cubicBezTo>
                    <a:pt x="2133" y="802"/>
                    <a:pt x="2133" y="802"/>
                    <a:pt x="2133" y="802"/>
                  </a:cubicBezTo>
                  <a:cubicBezTo>
                    <a:pt x="2133" y="1020"/>
                    <a:pt x="2310" y="1197"/>
                    <a:pt x="2528" y="1197"/>
                  </a:cubicBezTo>
                  <a:cubicBezTo>
                    <a:pt x="2984" y="1197"/>
                    <a:pt x="2984" y="1197"/>
                    <a:pt x="2984" y="1197"/>
                  </a:cubicBezTo>
                  <a:lnTo>
                    <a:pt x="2133" y="296"/>
                  </a:lnTo>
                  <a:close/>
                  <a:moveTo>
                    <a:pt x="3082" y="1355"/>
                  </a:moveTo>
                  <a:cubicBezTo>
                    <a:pt x="2371" y="1355"/>
                    <a:pt x="2371" y="1355"/>
                    <a:pt x="2371" y="1355"/>
                  </a:cubicBezTo>
                  <a:cubicBezTo>
                    <a:pt x="2152" y="1355"/>
                    <a:pt x="1975" y="1178"/>
                    <a:pt x="1975" y="960"/>
                  </a:cubicBezTo>
                  <a:cubicBezTo>
                    <a:pt x="1975" y="170"/>
                    <a:pt x="1975" y="170"/>
                    <a:pt x="1975" y="170"/>
                  </a:cubicBezTo>
                  <a:cubicBezTo>
                    <a:pt x="553" y="170"/>
                    <a:pt x="553" y="170"/>
                    <a:pt x="553" y="170"/>
                  </a:cubicBezTo>
                  <a:cubicBezTo>
                    <a:pt x="335" y="170"/>
                    <a:pt x="158" y="347"/>
                    <a:pt x="158" y="565"/>
                  </a:cubicBezTo>
                  <a:cubicBezTo>
                    <a:pt x="158" y="3409"/>
                    <a:pt x="158" y="3409"/>
                    <a:pt x="158" y="3409"/>
                  </a:cubicBezTo>
                  <a:cubicBezTo>
                    <a:pt x="158" y="3627"/>
                    <a:pt x="335" y="3804"/>
                    <a:pt x="553" y="3804"/>
                  </a:cubicBezTo>
                  <a:cubicBezTo>
                    <a:pt x="2686" y="3804"/>
                    <a:pt x="2686" y="3804"/>
                    <a:pt x="2686" y="3804"/>
                  </a:cubicBezTo>
                  <a:cubicBezTo>
                    <a:pt x="2877" y="3804"/>
                    <a:pt x="3037" y="3668"/>
                    <a:pt x="3073" y="3488"/>
                  </a:cubicBezTo>
                  <a:cubicBezTo>
                    <a:pt x="1264" y="3488"/>
                    <a:pt x="1264" y="3488"/>
                    <a:pt x="1264" y="3488"/>
                  </a:cubicBezTo>
                  <a:cubicBezTo>
                    <a:pt x="1046" y="3488"/>
                    <a:pt x="869" y="3311"/>
                    <a:pt x="869" y="3093"/>
                  </a:cubicBezTo>
                  <a:cubicBezTo>
                    <a:pt x="869" y="2540"/>
                    <a:pt x="869" y="2540"/>
                    <a:pt x="869" y="2540"/>
                  </a:cubicBezTo>
                  <a:cubicBezTo>
                    <a:pt x="869" y="2322"/>
                    <a:pt x="1046" y="2145"/>
                    <a:pt x="1264" y="2145"/>
                  </a:cubicBezTo>
                  <a:cubicBezTo>
                    <a:pt x="3082" y="2145"/>
                    <a:pt x="3082" y="2145"/>
                    <a:pt x="3082" y="2145"/>
                  </a:cubicBezTo>
                  <a:lnTo>
                    <a:pt x="3082" y="1355"/>
                  </a:lnTo>
                  <a:close/>
                  <a:moveTo>
                    <a:pt x="2762" y="2525"/>
                  </a:moveTo>
                  <a:cubicBezTo>
                    <a:pt x="2603" y="2525"/>
                    <a:pt x="2603" y="2525"/>
                    <a:pt x="2603" y="2525"/>
                  </a:cubicBezTo>
                  <a:cubicBezTo>
                    <a:pt x="2469" y="2743"/>
                    <a:pt x="2469" y="2743"/>
                    <a:pt x="2469" y="2743"/>
                  </a:cubicBezTo>
                  <a:cubicBezTo>
                    <a:pt x="2333" y="2525"/>
                    <a:pt x="2333" y="2525"/>
                    <a:pt x="2333" y="2525"/>
                  </a:cubicBezTo>
                  <a:cubicBezTo>
                    <a:pt x="2173" y="2525"/>
                    <a:pt x="2173" y="2525"/>
                    <a:pt x="2173" y="2525"/>
                  </a:cubicBezTo>
                  <a:cubicBezTo>
                    <a:pt x="2383" y="2850"/>
                    <a:pt x="2383" y="2850"/>
                    <a:pt x="2383" y="2850"/>
                  </a:cubicBezTo>
                  <a:cubicBezTo>
                    <a:pt x="2152" y="3204"/>
                    <a:pt x="2152" y="3204"/>
                    <a:pt x="2152" y="3204"/>
                  </a:cubicBezTo>
                  <a:cubicBezTo>
                    <a:pt x="2316" y="3204"/>
                    <a:pt x="2316" y="3204"/>
                    <a:pt x="2316" y="3204"/>
                  </a:cubicBezTo>
                  <a:cubicBezTo>
                    <a:pt x="2467" y="2969"/>
                    <a:pt x="2467" y="2969"/>
                    <a:pt x="2467" y="2969"/>
                  </a:cubicBezTo>
                  <a:cubicBezTo>
                    <a:pt x="2617" y="3204"/>
                    <a:pt x="2617" y="3204"/>
                    <a:pt x="2617" y="3204"/>
                  </a:cubicBezTo>
                  <a:cubicBezTo>
                    <a:pt x="2783" y="3204"/>
                    <a:pt x="2783" y="3204"/>
                    <a:pt x="2783" y="3204"/>
                  </a:cubicBezTo>
                  <a:cubicBezTo>
                    <a:pt x="2551" y="2855"/>
                    <a:pt x="2551" y="2855"/>
                    <a:pt x="2551" y="2855"/>
                  </a:cubicBezTo>
                  <a:lnTo>
                    <a:pt x="2762" y="2525"/>
                  </a:lnTo>
                  <a:close/>
                  <a:moveTo>
                    <a:pt x="2108" y="2640"/>
                  </a:moveTo>
                  <a:cubicBezTo>
                    <a:pt x="2108" y="2525"/>
                    <a:pt x="2108" y="2525"/>
                    <a:pt x="2108" y="2525"/>
                  </a:cubicBezTo>
                  <a:cubicBezTo>
                    <a:pt x="1569" y="2525"/>
                    <a:pt x="1569" y="2525"/>
                    <a:pt x="1569" y="2525"/>
                  </a:cubicBezTo>
                  <a:cubicBezTo>
                    <a:pt x="1569" y="2640"/>
                    <a:pt x="1569" y="2640"/>
                    <a:pt x="1569" y="2640"/>
                  </a:cubicBezTo>
                  <a:cubicBezTo>
                    <a:pt x="1770" y="2640"/>
                    <a:pt x="1770" y="2640"/>
                    <a:pt x="1770" y="2640"/>
                  </a:cubicBezTo>
                  <a:cubicBezTo>
                    <a:pt x="1770" y="3204"/>
                    <a:pt x="1770" y="3204"/>
                    <a:pt x="1770" y="3204"/>
                  </a:cubicBezTo>
                  <a:cubicBezTo>
                    <a:pt x="1908" y="3204"/>
                    <a:pt x="1908" y="3204"/>
                    <a:pt x="1908" y="3204"/>
                  </a:cubicBezTo>
                  <a:cubicBezTo>
                    <a:pt x="1908" y="2640"/>
                    <a:pt x="1908" y="2640"/>
                    <a:pt x="1908" y="2640"/>
                  </a:cubicBezTo>
                  <a:lnTo>
                    <a:pt x="2108" y="2640"/>
                  </a:lnTo>
                  <a:close/>
                  <a:moveTo>
                    <a:pt x="3367" y="2525"/>
                  </a:moveTo>
                  <a:cubicBezTo>
                    <a:pt x="2828" y="2525"/>
                    <a:pt x="2828" y="2525"/>
                    <a:pt x="2828" y="2525"/>
                  </a:cubicBezTo>
                  <a:cubicBezTo>
                    <a:pt x="2828" y="2640"/>
                    <a:pt x="2828" y="2640"/>
                    <a:pt x="2828" y="2640"/>
                  </a:cubicBezTo>
                  <a:cubicBezTo>
                    <a:pt x="3029" y="2640"/>
                    <a:pt x="3029" y="2640"/>
                    <a:pt x="3029" y="2640"/>
                  </a:cubicBezTo>
                  <a:cubicBezTo>
                    <a:pt x="3029" y="3204"/>
                    <a:pt x="3029" y="3204"/>
                    <a:pt x="3029" y="3204"/>
                  </a:cubicBezTo>
                  <a:cubicBezTo>
                    <a:pt x="3166" y="3204"/>
                    <a:pt x="3166" y="3204"/>
                    <a:pt x="3166" y="3204"/>
                  </a:cubicBezTo>
                  <a:cubicBezTo>
                    <a:pt x="3166" y="2640"/>
                    <a:pt x="3166" y="2640"/>
                    <a:pt x="3166" y="2640"/>
                  </a:cubicBezTo>
                  <a:cubicBezTo>
                    <a:pt x="3367" y="2640"/>
                    <a:pt x="3367" y="2640"/>
                    <a:pt x="3367" y="2640"/>
                  </a:cubicBezTo>
                  <a:lnTo>
                    <a:pt x="3367" y="2525"/>
                  </a:lnTo>
                  <a:close/>
                  <a:moveTo>
                    <a:pt x="395" y="1434"/>
                  </a:moveTo>
                  <a:cubicBezTo>
                    <a:pt x="1659" y="1434"/>
                    <a:pt x="1659" y="1434"/>
                    <a:pt x="1659" y="1434"/>
                  </a:cubicBezTo>
                  <a:cubicBezTo>
                    <a:pt x="1659" y="1592"/>
                    <a:pt x="1659" y="1592"/>
                    <a:pt x="1659" y="1592"/>
                  </a:cubicBezTo>
                  <a:cubicBezTo>
                    <a:pt x="395" y="1592"/>
                    <a:pt x="395" y="1592"/>
                    <a:pt x="395" y="1592"/>
                  </a:cubicBezTo>
                  <a:lnTo>
                    <a:pt x="395" y="1434"/>
                  </a:lnTo>
                  <a:close/>
                  <a:moveTo>
                    <a:pt x="395" y="802"/>
                  </a:moveTo>
                  <a:cubicBezTo>
                    <a:pt x="1659" y="802"/>
                    <a:pt x="1659" y="802"/>
                    <a:pt x="1659" y="802"/>
                  </a:cubicBezTo>
                  <a:cubicBezTo>
                    <a:pt x="1659" y="960"/>
                    <a:pt x="1659" y="960"/>
                    <a:pt x="1659" y="960"/>
                  </a:cubicBezTo>
                  <a:cubicBezTo>
                    <a:pt x="395" y="960"/>
                    <a:pt x="395" y="960"/>
                    <a:pt x="395" y="960"/>
                  </a:cubicBezTo>
                  <a:lnTo>
                    <a:pt x="395" y="802"/>
                  </a:lnTo>
                  <a:close/>
                  <a:moveTo>
                    <a:pt x="395" y="486"/>
                  </a:moveTo>
                  <a:cubicBezTo>
                    <a:pt x="1659" y="486"/>
                    <a:pt x="1659" y="486"/>
                    <a:pt x="1659" y="486"/>
                  </a:cubicBezTo>
                  <a:cubicBezTo>
                    <a:pt x="1659" y="644"/>
                    <a:pt x="1659" y="644"/>
                    <a:pt x="1659" y="644"/>
                  </a:cubicBezTo>
                  <a:cubicBezTo>
                    <a:pt x="395" y="644"/>
                    <a:pt x="395" y="644"/>
                    <a:pt x="395" y="644"/>
                  </a:cubicBezTo>
                  <a:lnTo>
                    <a:pt x="395" y="486"/>
                  </a:lnTo>
                  <a:close/>
                  <a:moveTo>
                    <a:pt x="1185" y="1276"/>
                  </a:moveTo>
                  <a:cubicBezTo>
                    <a:pt x="395" y="1276"/>
                    <a:pt x="395" y="1276"/>
                    <a:pt x="395" y="1276"/>
                  </a:cubicBezTo>
                  <a:cubicBezTo>
                    <a:pt x="395" y="1118"/>
                    <a:pt x="395" y="1118"/>
                    <a:pt x="395" y="1118"/>
                  </a:cubicBezTo>
                  <a:cubicBezTo>
                    <a:pt x="1185" y="1118"/>
                    <a:pt x="1185" y="1118"/>
                    <a:pt x="1185" y="1118"/>
                  </a:cubicBezTo>
                  <a:lnTo>
                    <a:pt x="1185" y="1276"/>
                  </a:lnTo>
                  <a:close/>
                  <a:moveTo>
                    <a:pt x="869" y="1908"/>
                  </a:moveTo>
                  <a:cubicBezTo>
                    <a:pt x="395" y="1908"/>
                    <a:pt x="395" y="1908"/>
                    <a:pt x="395" y="1908"/>
                  </a:cubicBezTo>
                  <a:cubicBezTo>
                    <a:pt x="395" y="1750"/>
                    <a:pt x="395" y="1750"/>
                    <a:pt x="395" y="1750"/>
                  </a:cubicBezTo>
                  <a:cubicBezTo>
                    <a:pt x="869" y="1750"/>
                    <a:pt x="869" y="1750"/>
                    <a:pt x="869" y="1750"/>
                  </a:cubicBezTo>
                  <a:lnTo>
                    <a:pt x="869" y="1908"/>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sp>
        <p:nvSpPr>
          <p:cNvPr id="9" name="KSO_Shape">
            <a:extLst>
              <a:ext uri="{FF2B5EF4-FFF2-40B4-BE49-F238E27FC236}">
                <a16:creationId xmlns:a16="http://schemas.microsoft.com/office/drawing/2014/main" id="{ADF113B7-86B5-46A1-A6EE-9E2D59DD9B2F}"/>
              </a:ext>
            </a:extLst>
          </p:cNvPr>
          <p:cNvSpPr/>
          <p:nvPr/>
        </p:nvSpPr>
        <p:spPr>
          <a:xfrm>
            <a:off x="1877511" y="1924387"/>
            <a:ext cx="9487259" cy="4671719"/>
          </a:xfrm>
          <a:prstGeom prst="roundRect">
            <a:avLst>
              <a:gd name="adj" fmla="val 6542"/>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0" name="矩形 9">
            <a:extLst>
              <a:ext uri="{FF2B5EF4-FFF2-40B4-BE49-F238E27FC236}">
                <a16:creationId xmlns:a16="http://schemas.microsoft.com/office/drawing/2014/main" id="{9ADBAFCD-0BEA-4236-911C-9EFB9F9CC0F9}"/>
              </a:ext>
            </a:extLst>
          </p:cNvPr>
          <p:cNvSpPr/>
          <p:nvPr/>
        </p:nvSpPr>
        <p:spPr>
          <a:xfrm>
            <a:off x="2058859" y="1308757"/>
            <a:ext cx="3562194" cy="461665"/>
          </a:xfrm>
          <a:prstGeom prst="rect">
            <a:avLst/>
          </a:prstGeom>
        </p:spPr>
        <p:txBody>
          <a:bodyPr wrap="none">
            <a:spAutoFit/>
          </a:bodyPr>
          <a:lstStyle/>
          <a:p>
            <a:pPr algn="ctr"/>
            <a:r>
              <a:rPr lang="zh-CN" altLang="en-US" sz="2400" b="1" dirty="0">
                <a:solidFill>
                  <a:schemeClr val="tx1">
                    <a:lumMod val="85000"/>
                    <a:lumOff val="15000"/>
                  </a:schemeClr>
                </a:solidFill>
                <a:latin typeface="+mj-lt"/>
                <a:ea typeface="微软雅黑" panose="020B0503020204020204" pitchFamily="34" charset="-122"/>
              </a:rPr>
              <a:t>修改后的</a:t>
            </a:r>
            <a:r>
              <a:rPr lang="en-US" altLang="zh-CN" sz="2400" b="1" dirty="0">
                <a:solidFill>
                  <a:schemeClr val="tx1">
                    <a:lumMod val="85000"/>
                    <a:lumOff val="15000"/>
                  </a:schemeClr>
                </a:solidFill>
                <a:latin typeface="+mj-lt"/>
                <a:ea typeface="微软雅黑" panose="020B0503020204020204" pitchFamily="34" charset="-122"/>
              </a:rPr>
              <a:t>fibo.py</a:t>
            </a:r>
            <a:r>
              <a:rPr lang="zh-CN" altLang="en-US" sz="2400" b="1" dirty="0">
                <a:solidFill>
                  <a:schemeClr val="tx1">
                    <a:lumMod val="85000"/>
                    <a:lumOff val="15000"/>
                  </a:schemeClr>
                </a:solidFill>
                <a:latin typeface="+mj-lt"/>
                <a:ea typeface="微软雅黑" panose="020B0503020204020204" pitchFamily="34" charset="-122"/>
              </a:rPr>
              <a:t>脚本文件</a:t>
            </a:r>
          </a:p>
        </p:txBody>
      </p:sp>
      <p:cxnSp>
        <p:nvCxnSpPr>
          <p:cNvPr id="11" name="直接连接符 10">
            <a:extLst>
              <a:ext uri="{FF2B5EF4-FFF2-40B4-BE49-F238E27FC236}">
                <a16:creationId xmlns:a16="http://schemas.microsoft.com/office/drawing/2014/main" id="{21F80DE8-2A06-46B5-82EE-005BCA479409}"/>
              </a:ext>
            </a:extLst>
          </p:cNvPr>
          <p:cNvCxnSpPr>
            <a:cxnSpLocks/>
          </p:cNvCxnSpPr>
          <p:nvPr/>
        </p:nvCxnSpPr>
        <p:spPr>
          <a:xfrm>
            <a:off x="1969893" y="1810558"/>
            <a:ext cx="3808607"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31EFE525-8F58-4EA6-868C-06E6ED7ACA20}"/>
              </a:ext>
            </a:extLst>
          </p:cNvPr>
          <p:cNvSpPr/>
          <p:nvPr/>
        </p:nvSpPr>
        <p:spPr>
          <a:xfrm>
            <a:off x="2056868" y="2058519"/>
            <a:ext cx="9035945" cy="4469750"/>
          </a:xfrm>
          <a:prstGeom prst="rect">
            <a:avLst/>
          </a:prstGeom>
        </p:spPr>
        <p:txBody>
          <a:bodyPr wrap="square">
            <a:spAutoFit/>
          </a:bodyPr>
          <a:lstStyle/>
          <a:p>
            <a:pPr>
              <a:lnSpc>
                <a:spcPct val="110000"/>
              </a:lnSpc>
              <a:spcBef>
                <a:spcPct val="0"/>
              </a:spcBef>
              <a:defRPr/>
            </a:pPr>
            <a:r>
              <a:rPr lang="en-US" altLang="zh-CN" sz="2000" dirty="0">
                <a:solidFill>
                  <a:schemeClr val="tx1">
                    <a:lumMod val="85000"/>
                    <a:lumOff val="15000"/>
                  </a:schemeClr>
                </a:solidFill>
                <a:ea typeface="微软雅黑" panose="020B0503020204020204" pitchFamily="34" charset="-122"/>
              </a:rPr>
              <a:t>1	def </a:t>
            </a:r>
            <a:r>
              <a:rPr lang="en-US" altLang="zh-CN" sz="2000" dirty="0" err="1">
                <a:solidFill>
                  <a:schemeClr val="tx1">
                    <a:lumMod val="85000"/>
                    <a:lumOff val="15000"/>
                  </a:schemeClr>
                </a:solidFill>
                <a:ea typeface="微软雅黑" panose="020B0503020204020204" pitchFamily="34" charset="-122"/>
              </a:rPr>
              <a:t>PrintFib</a:t>
            </a:r>
            <a:r>
              <a:rPr lang="en-US" altLang="zh-CN" sz="2000" dirty="0">
                <a:solidFill>
                  <a:schemeClr val="tx1">
                    <a:lumMod val="85000"/>
                    <a:lumOff val="15000"/>
                  </a:schemeClr>
                </a:solidFill>
                <a:ea typeface="微软雅黑" panose="020B0503020204020204" pitchFamily="34" charset="-122"/>
              </a:rPr>
              <a:t>(n): #</a:t>
            </a:r>
            <a:r>
              <a:rPr lang="zh-CN" altLang="en-US" sz="2000" dirty="0">
                <a:solidFill>
                  <a:schemeClr val="tx1">
                    <a:lumMod val="85000"/>
                    <a:lumOff val="15000"/>
                  </a:schemeClr>
                </a:solidFill>
                <a:ea typeface="微软雅黑" panose="020B0503020204020204" pitchFamily="34" charset="-122"/>
              </a:rPr>
              <a:t>定义函数</a:t>
            </a:r>
            <a:r>
              <a:rPr lang="en-US" altLang="zh-CN" sz="2000" dirty="0" err="1">
                <a:solidFill>
                  <a:schemeClr val="tx1">
                    <a:lumMod val="85000"/>
                    <a:lumOff val="15000"/>
                  </a:schemeClr>
                </a:solidFill>
                <a:ea typeface="微软雅黑" panose="020B0503020204020204" pitchFamily="34" charset="-122"/>
              </a:rPr>
              <a:t>PrintFib</a:t>
            </a:r>
            <a:r>
              <a:rPr lang="zh-CN" altLang="en-US" sz="2000" dirty="0">
                <a:solidFill>
                  <a:schemeClr val="tx1">
                    <a:lumMod val="85000"/>
                    <a:lumOff val="15000"/>
                  </a:schemeClr>
                </a:solidFill>
                <a:ea typeface="微软雅黑" panose="020B0503020204020204" pitchFamily="34" charset="-122"/>
              </a:rPr>
              <a:t>，输出斐波那契数列的前</a:t>
            </a:r>
            <a:r>
              <a:rPr lang="en-US" altLang="zh-CN" sz="2000" dirty="0">
                <a:solidFill>
                  <a:schemeClr val="tx1">
                    <a:lumMod val="85000"/>
                    <a:lumOff val="15000"/>
                  </a:schemeClr>
                </a:solidFill>
                <a:ea typeface="微软雅黑" panose="020B0503020204020204" pitchFamily="34" charset="-122"/>
              </a:rPr>
              <a:t>n</a:t>
            </a:r>
            <a:r>
              <a:rPr lang="zh-CN" altLang="en-US" sz="2000" dirty="0">
                <a:solidFill>
                  <a:schemeClr val="tx1">
                    <a:lumMod val="85000"/>
                    <a:lumOff val="15000"/>
                  </a:schemeClr>
                </a:solidFill>
                <a:ea typeface="微软雅黑" panose="020B0503020204020204" pitchFamily="34" charset="-122"/>
              </a:rPr>
              <a:t>项</a:t>
            </a:r>
          </a:p>
          <a:p>
            <a:pPr>
              <a:lnSpc>
                <a:spcPct val="110000"/>
              </a:lnSpc>
              <a:spcBef>
                <a:spcPct val="0"/>
              </a:spcBef>
              <a:defRPr/>
            </a:pPr>
            <a:r>
              <a:rPr lang="en-US" altLang="zh-CN" sz="2000" dirty="0">
                <a:solidFill>
                  <a:schemeClr val="tx1">
                    <a:lumMod val="85000"/>
                    <a:lumOff val="15000"/>
                  </a:schemeClr>
                </a:solidFill>
                <a:ea typeface="微软雅黑" panose="020B0503020204020204" pitchFamily="34" charset="-122"/>
              </a:rPr>
              <a:t>2	    a, b = 1, 1 #</a:t>
            </a:r>
            <a:r>
              <a:rPr lang="zh-CN" altLang="en-US" sz="2000" dirty="0">
                <a:solidFill>
                  <a:schemeClr val="tx1">
                    <a:lumMod val="85000"/>
                    <a:lumOff val="15000"/>
                  </a:schemeClr>
                </a:solidFill>
                <a:ea typeface="微软雅黑" panose="020B0503020204020204" pitchFamily="34" charset="-122"/>
              </a:rPr>
              <a:t>将</a:t>
            </a:r>
            <a:r>
              <a:rPr lang="en-US" altLang="zh-CN" sz="2000" dirty="0">
                <a:solidFill>
                  <a:schemeClr val="tx1">
                    <a:lumMod val="85000"/>
                    <a:lumOff val="15000"/>
                  </a:schemeClr>
                </a:solidFill>
                <a:ea typeface="微软雅黑" panose="020B0503020204020204" pitchFamily="34" charset="-122"/>
              </a:rPr>
              <a:t>a</a:t>
            </a:r>
            <a:r>
              <a:rPr lang="zh-CN" altLang="en-US" sz="2000" dirty="0">
                <a:solidFill>
                  <a:schemeClr val="tx1">
                    <a:lumMod val="85000"/>
                    <a:lumOff val="15000"/>
                  </a:schemeClr>
                </a:solidFill>
                <a:ea typeface="微软雅黑" panose="020B0503020204020204" pitchFamily="34" charset="-122"/>
              </a:rPr>
              <a:t>和</a:t>
            </a:r>
            <a:r>
              <a:rPr lang="en-US" altLang="zh-CN" sz="2000" dirty="0">
                <a:solidFill>
                  <a:schemeClr val="tx1">
                    <a:lumMod val="85000"/>
                    <a:lumOff val="15000"/>
                  </a:schemeClr>
                </a:solidFill>
                <a:ea typeface="微软雅黑" panose="020B0503020204020204" pitchFamily="34" charset="-122"/>
              </a:rPr>
              <a:t>b</a:t>
            </a:r>
            <a:r>
              <a:rPr lang="zh-CN" altLang="en-US" sz="2000" dirty="0">
                <a:solidFill>
                  <a:schemeClr val="tx1">
                    <a:lumMod val="85000"/>
                    <a:lumOff val="15000"/>
                  </a:schemeClr>
                </a:solidFill>
                <a:ea typeface="微软雅黑" panose="020B0503020204020204" pitchFamily="34" charset="-122"/>
              </a:rPr>
              <a:t>都赋为</a:t>
            </a:r>
            <a:r>
              <a:rPr lang="en-US" altLang="zh-CN" sz="2000" dirty="0">
                <a:solidFill>
                  <a:schemeClr val="tx1">
                    <a:lumMod val="85000"/>
                    <a:lumOff val="15000"/>
                  </a:schemeClr>
                </a:solidFill>
                <a:ea typeface="微软雅黑" panose="020B0503020204020204" pitchFamily="34" charset="-122"/>
              </a:rPr>
              <a:t>1</a:t>
            </a:r>
          </a:p>
          <a:p>
            <a:pPr>
              <a:lnSpc>
                <a:spcPct val="110000"/>
              </a:lnSpc>
              <a:spcBef>
                <a:spcPct val="0"/>
              </a:spcBef>
              <a:defRPr/>
            </a:pPr>
            <a:r>
              <a:rPr lang="en-US" altLang="zh-CN" sz="2000" dirty="0">
                <a:solidFill>
                  <a:schemeClr val="tx1">
                    <a:lumMod val="85000"/>
                    <a:lumOff val="15000"/>
                  </a:schemeClr>
                </a:solidFill>
                <a:ea typeface="微软雅黑" panose="020B0503020204020204" pitchFamily="34" charset="-122"/>
              </a:rPr>
              <a:t>3	    for </a:t>
            </a:r>
            <a:r>
              <a:rPr lang="en-US" altLang="zh-CN" sz="2000" dirty="0" err="1">
                <a:solidFill>
                  <a:schemeClr val="tx1">
                    <a:lumMod val="85000"/>
                    <a:lumOff val="15000"/>
                  </a:schemeClr>
                </a:solidFill>
                <a:ea typeface="微软雅黑" panose="020B0503020204020204" pitchFamily="34" charset="-122"/>
              </a:rPr>
              <a:t>i</a:t>
            </a:r>
            <a:r>
              <a:rPr lang="en-US" altLang="zh-CN" sz="2000" dirty="0">
                <a:solidFill>
                  <a:schemeClr val="tx1">
                    <a:lumMod val="85000"/>
                    <a:lumOff val="15000"/>
                  </a:schemeClr>
                </a:solidFill>
                <a:ea typeface="微软雅黑" panose="020B0503020204020204" pitchFamily="34" charset="-122"/>
              </a:rPr>
              <a:t> in range(1,n+1): #</a:t>
            </a:r>
            <a:r>
              <a:rPr lang="en-US" altLang="zh-CN" sz="2000" dirty="0" err="1">
                <a:solidFill>
                  <a:schemeClr val="tx1">
                    <a:lumMod val="85000"/>
                    <a:lumOff val="15000"/>
                  </a:schemeClr>
                </a:solidFill>
                <a:ea typeface="微软雅黑" panose="020B0503020204020204" pitchFamily="34" charset="-122"/>
              </a:rPr>
              <a:t>i</a:t>
            </a:r>
            <a:r>
              <a:rPr lang="zh-CN" altLang="en-US" sz="2000" dirty="0">
                <a:solidFill>
                  <a:schemeClr val="tx1">
                    <a:lumMod val="85000"/>
                    <a:lumOff val="15000"/>
                  </a:schemeClr>
                </a:solidFill>
                <a:ea typeface="微软雅黑" panose="020B0503020204020204" pitchFamily="34" charset="-122"/>
              </a:rPr>
              <a:t>的取值依次为</a:t>
            </a:r>
            <a:r>
              <a:rPr lang="en-US" altLang="zh-CN" sz="2000" dirty="0">
                <a:solidFill>
                  <a:schemeClr val="tx1">
                    <a:lumMod val="85000"/>
                    <a:lumOff val="15000"/>
                  </a:schemeClr>
                </a:solidFill>
                <a:ea typeface="微软雅黑" panose="020B0503020204020204" pitchFamily="34" charset="-122"/>
              </a:rPr>
              <a:t>1,2,…,n</a:t>
            </a:r>
          </a:p>
          <a:p>
            <a:pPr>
              <a:lnSpc>
                <a:spcPct val="110000"/>
              </a:lnSpc>
              <a:spcBef>
                <a:spcPct val="0"/>
              </a:spcBef>
              <a:defRPr/>
            </a:pPr>
            <a:r>
              <a:rPr lang="en-US" altLang="zh-CN" sz="2000" dirty="0">
                <a:solidFill>
                  <a:schemeClr val="tx1">
                    <a:lumMod val="85000"/>
                    <a:lumOff val="15000"/>
                  </a:schemeClr>
                </a:solidFill>
                <a:ea typeface="微软雅黑" panose="020B0503020204020204" pitchFamily="34" charset="-122"/>
              </a:rPr>
              <a:t>4	        print(a, end=' ') #</a:t>
            </a:r>
            <a:r>
              <a:rPr lang="zh-CN" altLang="en-US" sz="2000" dirty="0">
                <a:solidFill>
                  <a:schemeClr val="tx1">
                    <a:lumMod val="85000"/>
                    <a:lumOff val="15000"/>
                  </a:schemeClr>
                </a:solidFill>
                <a:ea typeface="微软雅黑" panose="020B0503020204020204" pitchFamily="34" charset="-122"/>
              </a:rPr>
              <a:t>输出斐波那契数列的第</a:t>
            </a:r>
            <a:r>
              <a:rPr lang="en-US" altLang="zh-CN" sz="2000" dirty="0" err="1">
                <a:solidFill>
                  <a:schemeClr val="tx1">
                    <a:lumMod val="85000"/>
                    <a:lumOff val="15000"/>
                  </a:schemeClr>
                </a:solidFill>
                <a:ea typeface="微软雅黑" panose="020B0503020204020204" pitchFamily="34" charset="-122"/>
              </a:rPr>
              <a:t>i</a:t>
            </a:r>
            <a:r>
              <a:rPr lang="zh-CN" altLang="en-US" sz="2000" dirty="0">
                <a:solidFill>
                  <a:schemeClr val="tx1">
                    <a:lumMod val="85000"/>
                    <a:lumOff val="15000"/>
                  </a:schemeClr>
                </a:solidFill>
                <a:ea typeface="微软雅黑" panose="020B0503020204020204" pitchFamily="34" charset="-122"/>
              </a:rPr>
              <a:t>项</a:t>
            </a:r>
          </a:p>
          <a:p>
            <a:pPr>
              <a:lnSpc>
                <a:spcPct val="110000"/>
              </a:lnSpc>
              <a:spcBef>
                <a:spcPct val="0"/>
              </a:spcBef>
              <a:defRPr/>
            </a:pPr>
            <a:r>
              <a:rPr lang="en-US" altLang="zh-CN" sz="2000" dirty="0">
                <a:solidFill>
                  <a:schemeClr val="tx1">
                    <a:lumMod val="85000"/>
                    <a:lumOff val="15000"/>
                  </a:schemeClr>
                </a:solidFill>
                <a:ea typeface="微软雅黑" panose="020B0503020204020204" pitchFamily="34" charset="-122"/>
              </a:rPr>
              <a:t>5	        a, b = b, </a:t>
            </a:r>
            <a:r>
              <a:rPr lang="en-US" altLang="zh-CN" sz="2000" dirty="0" err="1">
                <a:solidFill>
                  <a:schemeClr val="tx1">
                    <a:lumMod val="85000"/>
                    <a:lumOff val="15000"/>
                  </a:schemeClr>
                </a:solidFill>
                <a:ea typeface="微软雅黑" panose="020B0503020204020204" pitchFamily="34" charset="-122"/>
              </a:rPr>
              <a:t>a+b</a:t>
            </a:r>
            <a:r>
              <a:rPr lang="en-US" altLang="zh-CN" sz="2000" dirty="0">
                <a:solidFill>
                  <a:schemeClr val="tx1">
                    <a:lumMod val="85000"/>
                    <a:lumOff val="15000"/>
                  </a:schemeClr>
                </a:solidFill>
                <a:ea typeface="微软雅黑" panose="020B0503020204020204" pitchFamily="34" charset="-122"/>
              </a:rPr>
              <a:t> #</a:t>
            </a:r>
            <a:r>
              <a:rPr lang="zh-CN" altLang="en-US" sz="2000" dirty="0">
                <a:solidFill>
                  <a:schemeClr val="tx1">
                    <a:lumMod val="85000"/>
                    <a:lumOff val="15000"/>
                  </a:schemeClr>
                </a:solidFill>
                <a:ea typeface="微软雅黑" panose="020B0503020204020204" pitchFamily="34" charset="-122"/>
              </a:rPr>
              <a:t>更新斐波那契数列第</a:t>
            </a:r>
            <a:r>
              <a:rPr lang="en-US" altLang="zh-CN" sz="2000" dirty="0">
                <a:solidFill>
                  <a:schemeClr val="tx1">
                    <a:lumMod val="85000"/>
                    <a:lumOff val="15000"/>
                  </a:schemeClr>
                </a:solidFill>
                <a:ea typeface="微软雅黑" panose="020B0503020204020204" pitchFamily="34" charset="-122"/>
              </a:rPr>
              <a:t>i+1</a:t>
            </a:r>
            <a:r>
              <a:rPr lang="zh-CN" altLang="en-US" sz="2000" dirty="0">
                <a:solidFill>
                  <a:schemeClr val="tx1">
                    <a:lumMod val="85000"/>
                    <a:lumOff val="15000"/>
                  </a:schemeClr>
                </a:solidFill>
                <a:ea typeface="微软雅黑" panose="020B0503020204020204" pitchFamily="34" charset="-122"/>
              </a:rPr>
              <a:t>项的值，并计算第</a:t>
            </a:r>
            <a:r>
              <a:rPr lang="en-US" altLang="zh-CN" sz="2000" dirty="0">
                <a:solidFill>
                  <a:schemeClr val="tx1">
                    <a:lumMod val="85000"/>
                    <a:lumOff val="15000"/>
                  </a:schemeClr>
                </a:solidFill>
                <a:ea typeface="微软雅黑" panose="020B0503020204020204" pitchFamily="34" charset="-122"/>
              </a:rPr>
              <a:t>i+2</a:t>
            </a:r>
            <a:r>
              <a:rPr lang="zh-CN" altLang="en-US" sz="2000" dirty="0">
                <a:solidFill>
                  <a:schemeClr val="tx1">
                    <a:lumMod val="85000"/>
                    <a:lumOff val="15000"/>
                  </a:schemeClr>
                </a:solidFill>
                <a:ea typeface="微软雅黑" panose="020B0503020204020204" pitchFamily="34" charset="-122"/>
              </a:rPr>
              <a:t>项的值</a:t>
            </a:r>
          </a:p>
          <a:p>
            <a:pPr>
              <a:lnSpc>
                <a:spcPct val="110000"/>
              </a:lnSpc>
              <a:spcBef>
                <a:spcPct val="0"/>
              </a:spcBef>
              <a:defRPr/>
            </a:pPr>
            <a:r>
              <a:rPr lang="en-US" altLang="zh-CN" sz="2000" dirty="0">
                <a:solidFill>
                  <a:schemeClr val="tx1">
                    <a:lumMod val="85000"/>
                    <a:lumOff val="15000"/>
                  </a:schemeClr>
                </a:solidFill>
                <a:ea typeface="微软雅黑" panose="020B0503020204020204" pitchFamily="34" charset="-122"/>
              </a:rPr>
              <a:t>6	    print() #</a:t>
            </a:r>
            <a:r>
              <a:rPr lang="zh-CN" altLang="en-US" sz="2000" dirty="0">
                <a:solidFill>
                  <a:schemeClr val="tx1">
                    <a:lumMod val="85000"/>
                    <a:lumOff val="15000"/>
                  </a:schemeClr>
                </a:solidFill>
                <a:ea typeface="微软雅黑" panose="020B0503020204020204" pitchFamily="34" charset="-122"/>
              </a:rPr>
              <a:t>输出一个换行</a:t>
            </a:r>
          </a:p>
          <a:p>
            <a:pPr>
              <a:lnSpc>
                <a:spcPct val="110000"/>
              </a:lnSpc>
              <a:spcBef>
                <a:spcPct val="0"/>
              </a:spcBef>
              <a:defRPr/>
            </a:pPr>
            <a:r>
              <a:rPr lang="en-US" altLang="zh-CN" sz="2000" dirty="0">
                <a:solidFill>
                  <a:schemeClr val="tx1">
                    <a:lumMod val="85000"/>
                    <a:lumOff val="15000"/>
                  </a:schemeClr>
                </a:solidFill>
                <a:ea typeface="微软雅黑" panose="020B0503020204020204" pitchFamily="34" charset="-122"/>
              </a:rPr>
              <a:t>7	def </a:t>
            </a:r>
            <a:r>
              <a:rPr lang="en-US" altLang="zh-CN" sz="2000" dirty="0" err="1">
                <a:solidFill>
                  <a:schemeClr val="tx1">
                    <a:lumMod val="85000"/>
                    <a:lumOff val="15000"/>
                  </a:schemeClr>
                </a:solidFill>
                <a:ea typeface="微软雅黑" panose="020B0503020204020204" pitchFamily="34" charset="-122"/>
              </a:rPr>
              <a:t>GetFib</a:t>
            </a:r>
            <a:r>
              <a:rPr lang="en-US" altLang="zh-CN" sz="2000" dirty="0">
                <a:solidFill>
                  <a:schemeClr val="tx1">
                    <a:lumMod val="85000"/>
                    <a:lumOff val="15000"/>
                  </a:schemeClr>
                </a:solidFill>
                <a:ea typeface="微软雅黑" panose="020B0503020204020204" pitchFamily="34" charset="-122"/>
              </a:rPr>
              <a:t>(n): #</a:t>
            </a:r>
            <a:r>
              <a:rPr lang="zh-CN" altLang="en-US" sz="2000" dirty="0">
                <a:solidFill>
                  <a:schemeClr val="tx1">
                    <a:lumMod val="85000"/>
                    <a:lumOff val="15000"/>
                  </a:schemeClr>
                </a:solidFill>
                <a:ea typeface="微软雅黑" panose="020B0503020204020204" pitchFamily="34" charset="-122"/>
              </a:rPr>
              <a:t>定义函数</a:t>
            </a:r>
            <a:r>
              <a:rPr lang="en-US" altLang="zh-CN" sz="2000" dirty="0" err="1">
                <a:solidFill>
                  <a:schemeClr val="tx1">
                    <a:lumMod val="85000"/>
                    <a:lumOff val="15000"/>
                  </a:schemeClr>
                </a:solidFill>
                <a:ea typeface="微软雅黑" panose="020B0503020204020204" pitchFamily="34" charset="-122"/>
              </a:rPr>
              <a:t>GetFib</a:t>
            </a:r>
            <a:r>
              <a:rPr lang="zh-CN" altLang="en-US" sz="2000" dirty="0">
                <a:solidFill>
                  <a:schemeClr val="tx1">
                    <a:lumMod val="85000"/>
                    <a:lumOff val="15000"/>
                  </a:schemeClr>
                </a:solidFill>
                <a:ea typeface="微软雅黑" panose="020B0503020204020204" pitchFamily="34" charset="-122"/>
              </a:rPr>
              <a:t>，返回斐波那契数列的前</a:t>
            </a:r>
            <a:r>
              <a:rPr lang="en-US" altLang="zh-CN" sz="2000" dirty="0">
                <a:solidFill>
                  <a:schemeClr val="tx1">
                    <a:lumMod val="85000"/>
                    <a:lumOff val="15000"/>
                  </a:schemeClr>
                </a:solidFill>
                <a:ea typeface="微软雅黑" panose="020B0503020204020204" pitchFamily="34" charset="-122"/>
              </a:rPr>
              <a:t>n</a:t>
            </a:r>
            <a:r>
              <a:rPr lang="zh-CN" altLang="en-US" sz="2000" dirty="0">
                <a:solidFill>
                  <a:schemeClr val="tx1">
                    <a:lumMod val="85000"/>
                    <a:lumOff val="15000"/>
                  </a:schemeClr>
                </a:solidFill>
                <a:ea typeface="微软雅黑" panose="020B0503020204020204" pitchFamily="34" charset="-122"/>
              </a:rPr>
              <a:t>项</a:t>
            </a:r>
          </a:p>
          <a:p>
            <a:pPr>
              <a:lnSpc>
                <a:spcPct val="110000"/>
              </a:lnSpc>
              <a:spcBef>
                <a:spcPct val="0"/>
              </a:spcBef>
              <a:defRPr/>
            </a:pPr>
            <a:r>
              <a:rPr lang="en-US" altLang="zh-CN" sz="2000" dirty="0">
                <a:solidFill>
                  <a:schemeClr val="tx1">
                    <a:lumMod val="85000"/>
                    <a:lumOff val="15000"/>
                  </a:schemeClr>
                </a:solidFill>
                <a:ea typeface="微软雅黑" panose="020B0503020204020204" pitchFamily="34" charset="-122"/>
              </a:rPr>
              <a:t>8	    fib=[] #</a:t>
            </a:r>
            <a:r>
              <a:rPr lang="zh-CN" altLang="en-US" sz="2000" dirty="0">
                <a:solidFill>
                  <a:schemeClr val="tx1">
                    <a:lumMod val="85000"/>
                    <a:lumOff val="15000"/>
                  </a:schemeClr>
                </a:solidFill>
                <a:ea typeface="微软雅黑" panose="020B0503020204020204" pitchFamily="34" charset="-122"/>
              </a:rPr>
              <a:t>定义一个空列表</a:t>
            </a:r>
            <a:r>
              <a:rPr lang="en-US" altLang="zh-CN" sz="2000" dirty="0">
                <a:solidFill>
                  <a:schemeClr val="tx1">
                    <a:lumMod val="85000"/>
                    <a:lumOff val="15000"/>
                  </a:schemeClr>
                </a:solidFill>
                <a:ea typeface="微软雅黑" panose="020B0503020204020204" pitchFamily="34" charset="-122"/>
              </a:rPr>
              <a:t>fib</a:t>
            </a:r>
          </a:p>
          <a:p>
            <a:pPr>
              <a:lnSpc>
                <a:spcPct val="110000"/>
              </a:lnSpc>
              <a:spcBef>
                <a:spcPct val="0"/>
              </a:spcBef>
              <a:defRPr/>
            </a:pPr>
            <a:r>
              <a:rPr lang="en-US" altLang="zh-CN" sz="2000" dirty="0">
                <a:solidFill>
                  <a:schemeClr val="tx1">
                    <a:lumMod val="85000"/>
                    <a:lumOff val="15000"/>
                  </a:schemeClr>
                </a:solidFill>
                <a:ea typeface="微软雅黑" panose="020B0503020204020204" pitchFamily="34" charset="-122"/>
              </a:rPr>
              <a:t>9	    a, b = 1, 1 #</a:t>
            </a:r>
            <a:r>
              <a:rPr lang="zh-CN" altLang="en-US" sz="2000" dirty="0">
                <a:solidFill>
                  <a:schemeClr val="tx1">
                    <a:lumMod val="85000"/>
                    <a:lumOff val="15000"/>
                  </a:schemeClr>
                </a:solidFill>
                <a:ea typeface="微软雅黑" panose="020B0503020204020204" pitchFamily="34" charset="-122"/>
              </a:rPr>
              <a:t>将</a:t>
            </a:r>
            <a:r>
              <a:rPr lang="en-US" altLang="zh-CN" sz="2000" dirty="0">
                <a:solidFill>
                  <a:schemeClr val="tx1">
                    <a:lumMod val="85000"/>
                    <a:lumOff val="15000"/>
                  </a:schemeClr>
                </a:solidFill>
                <a:ea typeface="微软雅黑" panose="020B0503020204020204" pitchFamily="34" charset="-122"/>
              </a:rPr>
              <a:t>a</a:t>
            </a:r>
            <a:r>
              <a:rPr lang="zh-CN" altLang="en-US" sz="2000" dirty="0">
                <a:solidFill>
                  <a:schemeClr val="tx1">
                    <a:lumMod val="85000"/>
                    <a:lumOff val="15000"/>
                  </a:schemeClr>
                </a:solidFill>
                <a:ea typeface="微软雅黑" panose="020B0503020204020204" pitchFamily="34" charset="-122"/>
              </a:rPr>
              <a:t>和</a:t>
            </a:r>
            <a:r>
              <a:rPr lang="en-US" altLang="zh-CN" sz="2000" dirty="0">
                <a:solidFill>
                  <a:schemeClr val="tx1">
                    <a:lumMod val="85000"/>
                    <a:lumOff val="15000"/>
                  </a:schemeClr>
                </a:solidFill>
                <a:ea typeface="微软雅黑" panose="020B0503020204020204" pitchFamily="34" charset="-122"/>
              </a:rPr>
              <a:t>b</a:t>
            </a:r>
            <a:r>
              <a:rPr lang="zh-CN" altLang="en-US" sz="2000" dirty="0">
                <a:solidFill>
                  <a:schemeClr val="tx1">
                    <a:lumMod val="85000"/>
                    <a:lumOff val="15000"/>
                  </a:schemeClr>
                </a:solidFill>
                <a:ea typeface="微软雅黑" panose="020B0503020204020204" pitchFamily="34" charset="-122"/>
              </a:rPr>
              <a:t>都赋为</a:t>
            </a:r>
            <a:r>
              <a:rPr lang="en-US" altLang="zh-CN" sz="2000" dirty="0">
                <a:solidFill>
                  <a:schemeClr val="tx1">
                    <a:lumMod val="85000"/>
                    <a:lumOff val="15000"/>
                  </a:schemeClr>
                </a:solidFill>
                <a:ea typeface="微软雅黑" panose="020B0503020204020204" pitchFamily="34" charset="-122"/>
              </a:rPr>
              <a:t>1</a:t>
            </a:r>
          </a:p>
          <a:p>
            <a:pPr>
              <a:lnSpc>
                <a:spcPct val="110000"/>
              </a:lnSpc>
              <a:spcBef>
                <a:spcPct val="0"/>
              </a:spcBef>
              <a:defRPr/>
            </a:pPr>
            <a:r>
              <a:rPr lang="en-US" altLang="zh-CN" sz="2000" dirty="0">
                <a:solidFill>
                  <a:schemeClr val="tx1">
                    <a:lumMod val="85000"/>
                    <a:lumOff val="15000"/>
                  </a:schemeClr>
                </a:solidFill>
                <a:ea typeface="微软雅黑" panose="020B0503020204020204" pitchFamily="34" charset="-122"/>
              </a:rPr>
              <a:t>10	    for </a:t>
            </a:r>
            <a:r>
              <a:rPr lang="en-US" altLang="zh-CN" sz="2000" dirty="0" err="1">
                <a:solidFill>
                  <a:schemeClr val="tx1">
                    <a:lumMod val="85000"/>
                    <a:lumOff val="15000"/>
                  </a:schemeClr>
                </a:solidFill>
                <a:ea typeface="微软雅黑" panose="020B0503020204020204" pitchFamily="34" charset="-122"/>
              </a:rPr>
              <a:t>i</a:t>
            </a:r>
            <a:r>
              <a:rPr lang="en-US" altLang="zh-CN" sz="2000" dirty="0">
                <a:solidFill>
                  <a:schemeClr val="tx1">
                    <a:lumMod val="85000"/>
                    <a:lumOff val="15000"/>
                  </a:schemeClr>
                </a:solidFill>
                <a:ea typeface="微软雅黑" panose="020B0503020204020204" pitchFamily="34" charset="-122"/>
              </a:rPr>
              <a:t> in range(1,n+1): #</a:t>
            </a:r>
            <a:r>
              <a:rPr lang="en-US" altLang="zh-CN" sz="2000" dirty="0" err="1">
                <a:solidFill>
                  <a:schemeClr val="tx1">
                    <a:lumMod val="85000"/>
                    <a:lumOff val="15000"/>
                  </a:schemeClr>
                </a:solidFill>
                <a:ea typeface="微软雅黑" panose="020B0503020204020204" pitchFamily="34" charset="-122"/>
              </a:rPr>
              <a:t>i</a:t>
            </a:r>
            <a:r>
              <a:rPr lang="zh-CN" altLang="en-US" sz="2000" dirty="0">
                <a:solidFill>
                  <a:schemeClr val="tx1">
                    <a:lumMod val="85000"/>
                    <a:lumOff val="15000"/>
                  </a:schemeClr>
                </a:solidFill>
                <a:ea typeface="微软雅黑" panose="020B0503020204020204" pitchFamily="34" charset="-122"/>
              </a:rPr>
              <a:t>的取值依次为</a:t>
            </a:r>
            <a:r>
              <a:rPr lang="en-US" altLang="zh-CN" sz="2000" dirty="0">
                <a:solidFill>
                  <a:schemeClr val="tx1">
                    <a:lumMod val="85000"/>
                    <a:lumOff val="15000"/>
                  </a:schemeClr>
                </a:solidFill>
                <a:ea typeface="微软雅黑" panose="020B0503020204020204" pitchFamily="34" charset="-122"/>
              </a:rPr>
              <a:t>1,2,…,n</a:t>
            </a:r>
          </a:p>
          <a:p>
            <a:pPr>
              <a:lnSpc>
                <a:spcPct val="110000"/>
              </a:lnSpc>
              <a:spcBef>
                <a:spcPct val="0"/>
              </a:spcBef>
              <a:defRPr/>
            </a:pPr>
            <a:r>
              <a:rPr lang="en-US" altLang="zh-CN" sz="2000" dirty="0">
                <a:solidFill>
                  <a:schemeClr val="tx1">
                    <a:lumMod val="85000"/>
                    <a:lumOff val="15000"/>
                  </a:schemeClr>
                </a:solidFill>
                <a:ea typeface="微软雅黑" panose="020B0503020204020204" pitchFamily="34" charset="-122"/>
              </a:rPr>
              <a:t>11	        </a:t>
            </a:r>
            <a:r>
              <a:rPr lang="en-US" altLang="zh-CN" sz="2000" dirty="0" err="1">
                <a:solidFill>
                  <a:schemeClr val="tx1">
                    <a:lumMod val="85000"/>
                    <a:lumOff val="15000"/>
                  </a:schemeClr>
                </a:solidFill>
                <a:ea typeface="微软雅黑" panose="020B0503020204020204" pitchFamily="34" charset="-122"/>
              </a:rPr>
              <a:t>fib.append</a:t>
            </a:r>
            <a:r>
              <a:rPr lang="en-US" altLang="zh-CN" sz="2000" dirty="0">
                <a:solidFill>
                  <a:schemeClr val="tx1">
                    <a:lumMod val="85000"/>
                    <a:lumOff val="15000"/>
                  </a:schemeClr>
                </a:solidFill>
                <a:ea typeface="微软雅黑" panose="020B0503020204020204" pitchFamily="34" charset="-122"/>
              </a:rPr>
              <a:t>(a) #</a:t>
            </a:r>
            <a:r>
              <a:rPr lang="zh-CN" altLang="en-US" sz="2000" dirty="0">
                <a:solidFill>
                  <a:schemeClr val="tx1">
                    <a:lumMod val="85000"/>
                    <a:lumOff val="15000"/>
                  </a:schemeClr>
                </a:solidFill>
                <a:ea typeface="微软雅黑" panose="020B0503020204020204" pitchFamily="34" charset="-122"/>
              </a:rPr>
              <a:t>将斐波那契数列的第</a:t>
            </a:r>
            <a:r>
              <a:rPr lang="en-US" altLang="zh-CN" sz="2000" dirty="0" err="1">
                <a:solidFill>
                  <a:schemeClr val="tx1">
                    <a:lumMod val="85000"/>
                    <a:lumOff val="15000"/>
                  </a:schemeClr>
                </a:solidFill>
                <a:ea typeface="微软雅黑" panose="020B0503020204020204" pitchFamily="34" charset="-122"/>
              </a:rPr>
              <a:t>i</a:t>
            </a:r>
            <a:r>
              <a:rPr lang="zh-CN" altLang="en-US" sz="2000" dirty="0">
                <a:solidFill>
                  <a:schemeClr val="tx1">
                    <a:lumMod val="85000"/>
                    <a:lumOff val="15000"/>
                  </a:schemeClr>
                </a:solidFill>
                <a:ea typeface="微软雅黑" panose="020B0503020204020204" pitchFamily="34" charset="-122"/>
              </a:rPr>
              <a:t>项存入列表</a:t>
            </a:r>
            <a:r>
              <a:rPr lang="en-US" altLang="zh-CN" sz="2000" dirty="0">
                <a:solidFill>
                  <a:schemeClr val="tx1">
                    <a:lumMod val="85000"/>
                    <a:lumOff val="15000"/>
                  </a:schemeClr>
                </a:solidFill>
                <a:ea typeface="微软雅黑" panose="020B0503020204020204" pitchFamily="34" charset="-122"/>
              </a:rPr>
              <a:t>fib</a:t>
            </a:r>
            <a:r>
              <a:rPr lang="zh-CN" altLang="en-US" sz="2000" dirty="0">
                <a:solidFill>
                  <a:schemeClr val="tx1">
                    <a:lumMod val="85000"/>
                    <a:lumOff val="15000"/>
                  </a:schemeClr>
                </a:solidFill>
                <a:ea typeface="微软雅黑" panose="020B0503020204020204" pitchFamily="34" charset="-122"/>
              </a:rPr>
              <a:t>中</a:t>
            </a:r>
          </a:p>
          <a:p>
            <a:pPr>
              <a:lnSpc>
                <a:spcPct val="110000"/>
              </a:lnSpc>
              <a:spcBef>
                <a:spcPct val="0"/>
              </a:spcBef>
              <a:defRPr/>
            </a:pPr>
            <a:r>
              <a:rPr lang="en-US" altLang="zh-CN" sz="2000" dirty="0">
                <a:solidFill>
                  <a:schemeClr val="tx1">
                    <a:lumMod val="85000"/>
                    <a:lumOff val="15000"/>
                  </a:schemeClr>
                </a:solidFill>
                <a:ea typeface="微软雅黑" panose="020B0503020204020204" pitchFamily="34" charset="-122"/>
              </a:rPr>
              <a:t>12	        a, b = b, </a:t>
            </a:r>
            <a:r>
              <a:rPr lang="en-US" altLang="zh-CN" sz="2000" dirty="0" err="1">
                <a:solidFill>
                  <a:schemeClr val="tx1">
                    <a:lumMod val="85000"/>
                    <a:lumOff val="15000"/>
                  </a:schemeClr>
                </a:solidFill>
                <a:ea typeface="微软雅黑" panose="020B0503020204020204" pitchFamily="34" charset="-122"/>
              </a:rPr>
              <a:t>a+b</a:t>
            </a:r>
            <a:r>
              <a:rPr lang="en-US" altLang="zh-CN" sz="2000" dirty="0">
                <a:solidFill>
                  <a:schemeClr val="tx1">
                    <a:lumMod val="85000"/>
                    <a:lumOff val="15000"/>
                  </a:schemeClr>
                </a:solidFill>
                <a:ea typeface="微软雅黑" panose="020B0503020204020204" pitchFamily="34" charset="-122"/>
              </a:rPr>
              <a:t> #</a:t>
            </a:r>
            <a:r>
              <a:rPr lang="zh-CN" altLang="en-US" sz="2000" dirty="0">
                <a:solidFill>
                  <a:schemeClr val="tx1">
                    <a:lumMod val="85000"/>
                    <a:lumOff val="15000"/>
                  </a:schemeClr>
                </a:solidFill>
                <a:ea typeface="微软雅黑" panose="020B0503020204020204" pitchFamily="34" charset="-122"/>
              </a:rPr>
              <a:t>更新斐波那契数列第</a:t>
            </a:r>
            <a:r>
              <a:rPr lang="en-US" altLang="zh-CN" sz="2000" dirty="0">
                <a:solidFill>
                  <a:schemeClr val="tx1">
                    <a:lumMod val="85000"/>
                    <a:lumOff val="15000"/>
                  </a:schemeClr>
                </a:solidFill>
                <a:ea typeface="微软雅黑" panose="020B0503020204020204" pitchFamily="34" charset="-122"/>
              </a:rPr>
              <a:t>i+1</a:t>
            </a:r>
            <a:r>
              <a:rPr lang="zh-CN" altLang="en-US" sz="2000" dirty="0">
                <a:solidFill>
                  <a:schemeClr val="tx1">
                    <a:lumMod val="85000"/>
                    <a:lumOff val="15000"/>
                  </a:schemeClr>
                </a:solidFill>
                <a:ea typeface="微软雅黑" panose="020B0503020204020204" pitchFamily="34" charset="-122"/>
              </a:rPr>
              <a:t>项的值，并计算第</a:t>
            </a:r>
            <a:r>
              <a:rPr lang="en-US" altLang="zh-CN" sz="2000" dirty="0">
                <a:solidFill>
                  <a:schemeClr val="tx1">
                    <a:lumMod val="85000"/>
                    <a:lumOff val="15000"/>
                  </a:schemeClr>
                </a:solidFill>
                <a:ea typeface="微软雅黑" panose="020B0503020204020204" pitchFamily="34" charset="-122"/>
              </a:rPr>
              <a:t>i+2</a:t>
            </a:r>
            <a:r>
              <a:rPr lang="zh-CN" altLang="en-US" sz="2000" dirty="0">
                <a:solidFill>
                  <a:schemeClr val="tx1">
                    <a:lumMod val="85000"/>
                    <a:lumOff val="15000"/>
                  </a:schemeClr>
                </a:solidFill>
                <a:ea typeface="微软雅黑" panose="020B0503020204020204" pitchFamily="34" charset="-122"/>
              </a:rPr>
              <a:t>项的值</a:t>
            </a:r>
          </a:p>
          <a:p>
            <a:pPr>
              <a:lnSpc>
                <a:spcPct val="110000"/>
              </a:lnSpc>
              <a:spcBef>
                <a:spcPct val="0"/>
              </a:spcBef>
              <a:defRPr/>
            </a:pPr>
            <a:r>
              <a:rPr lang="en-US" altLang="zh-CN" sz="2000" dirty="0">
                <a:solidFill>
                  <a:schemeClr val="tx1">
                    <a:lumMod val="85000"/>
                    <a:lumOff val="15000"/>
                  </a:schemeClr>
                </a:solidFill>
                <a:ea typeface="微软雅黑" panose="020B0503020204020204" pitchFamily="34" charset="-122"/>
              </a:rPr>
              <a:t>13	    return fib #</a:t>
            </a:r>
            <a:r>
              <a:rPr lang="zh-CN" altLang="en-US" sz="2000" dirty="0">
                <a:solidFill>
                  <a:schemeClr val="tx1">
                    <a:lumMod val="85000"/>
                    <a:lumOff val="15000"/>
                  </a:schemeClr>
                </a:solidFill>
                <a:ea typeface="微软雅黑" panose="020B0503020204020204" pitchFamily="34" charset="-122"/>
              </a:rPr>
              <a:t>将列表</a:t>
            </a:r>
            <a:r>
              <a:rPr lang="en-US" altLang="zh-CN" sz="2000" dirty="0">
                <a:solidFill>
                  <a:schemeClr val="tx1">
                    <a:lumMod val="85000"/>
                    <a:lumOff val="15000"/>
                  </a:schemeClr>
                </a:solidFill>
                <a:ea typeface="微软雅黑" panose="020B0503020204020204" pitchFamily="34" charset="-122"/>
              </a:rPr>
              <a:t>fib</a:t>
            </a:r>
            <a:r>
              <a:rPr lang="zh-CN" altLang="en-US" sz="2000" dirty="0">
                <a:solidFill>
                  <a:schemeClr val="tx1">
                    <a:lumMod val="85000"/>
                    <a:lumOff val="15000"/>
                  </a:schemeClr>
                </a:solidFill>
                <a:ea typeface="微软雅黑" panose="020B0503020204020204" pitchFamily="34" charset="-122"/>
              </a:rPr>
              <a:t>返回</a:t>
            </a:r>
          </a:p>
        </p:txBody>
      </p:sp>
    </p:spTree>
    <p:extLst>
      <p:ext uri="{BB962C8B-B14F-4D97-AF65-F5344CB8AC3E}">
        <p14:creationId xmlns:p14="http://schemas.microsoft.com/office/powerpoint/2010/main" val="343509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ppt_y</p:attrName>
                                        </p:attrNameLst>
                                      </p:cBhvr>
                                      <p:tavLst>
                                        <p:tav tm="0">
                                          <p:val>
                                            <p:strVal val="#ppt_y+#ppt_h*1.125000"/>
                                          </p:val>
                                        </p:tav>
                                        <p:tav tm="100000">
                                          <p:val>
                                            <p:strVal val="#ppt_y"/>
                                          </p:val>
                                        </p:tav>
                                      </p:tavLst>
                                    </p:anim>
                                    <p:animEffect transition="in" filter="wipe(up)">
                                      <p:cBhvr>
                                        <p:cTn id="26" dur="500"/>
                                        <p:tgtEl>
                                          <p:spTgt spid="10"/>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500"/>
                                        <p:tgtEl>
                                          <p:spTgt spid="24"/>
                                        </p:tgtEl>
                                        <p:attrNameLst>
                                          <p:attrName>ppt_y</p:attrName>
                                        </p:attrNameLst>
                                      </p:cBhvr>
                                      <p:tavLst>
                                        <p:tav tm="0">
                                          <p:val>
                                            <p:strVal val="#ppt_y-#ppt_h*1.125000"/>
                                          </p:val>
                                        </p:tav>
                                        <p:tav tm="100000">
                                          <p:val>
                                            <p:strVal val="#ppt_y"/>
                                          </p:val>
                                        </p:tav>
                                      </p:tavLst>
                                    </p:anim>
                                    <p:animEffect transition="in" filter="wipe(down)">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p:bldP spid="2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241967" y="477138"/>
            <a:ext cx="3708067" cy="584775"/>
          </a:xfrm>
          <a:prstGeom prst="rect">
            <a:avLst/>
          </a:prstGeom>
        </p:spPr>
        <p:txBody>
          <a:bodyPr wrap="none">
            <a:spAutoFit/>
          </a:bodyPr>
          <a:lstStyle/>
          <a:p>
            <a:pPr algn="ctr"/>
            <a:r>
              <a:rPr lang="zh-CN" altLang="en-US" sz="3200" b="1" dirty="0">
                <a:solidFill>
                  <a:schemeClr val="tx1">
                    <a:lumMod val="85000"/>
                    <a:lumOff val="15000"/>
                  </a:schemeClr>
                </a:solidFill>
                <a:ea typeface="微软雅黑" panose="020B0503020204020204" pitchFamily="34" charset="-122"/>
              </a:rPr>
              <a:t>全局变量</a:t>
            </a:r>
            <a:r>
              <a:rPr lang="en-US" altLang="zh-CN" sz="3200" b="1" dirty="0">
                <a:solidFill>
                  <a:schemeClr val="tx1">
                    <a:lumMod val="85000"/>
                    <a:lumOff val="15000"/>
                  </a:schemeClr>
                </a:solidFill>
                <a:ea typeface="微软雅黑" panose="020B0503020204020204" pitchFamily="34" charset="-122"/>
              </a:rPr>
              <a:t>__name__</a:t>
            </a:r>
          </a:p>
        </p:txBody>
      </p:sp>
      <p:grpSp>
        <p:nvGrpSpPr>
          <p:cNvPr id="6" name="组合 5">
            <a:extLst>
              <a:ext uri="{FF2B5EF4-FFF2-40B4-BE49-F238E27FC236}">
                <a16:creationId xmlns:a16="http://schemas.microsoft.com/office/drawing/2014/main" id="{2B24E3C1-D02A-41F2-A6BF-881DD1796B3E}"/>
              </a:ext>
            </a:extLst>
          </p:cNvPr>
          <p:cNvGrpSpPr/>
          <p:nvPr/>
        </p:nvGrpSpPr>
        <p:grpSpPr>
          <a:xfrm>
            <a:off x="1000238" y="1189253"/>
            <a:ext cx="877274" cy="877274"/>
            <a:chOff x="1184655" y="3843886"/>
            <a:chExt cx="877274" cy="877274"/>
          </a:xfrm>
        </p:grpSpPr>
        <p:sp>
          <p:nvSpPr>
            <p:cNvPr id="7" name="KSO_Shape">
              <a:extLst>
                <a:ext uri="{FF2B5EF4-FFF2-40B4-BE49-F238E27FC236}">
                  <a16:creationId xmlns:a16="http://schemas.microsoft.com/office/drawing/2014/main" id="{AFA1BEEE-C49C-4962-B57C-C72C09A8E341}"/>
                </a:ext>
              </a:extLst>
            </p:cNvPr>
            <p:cNvSpPr/>
            <p:nvPr/>
          </p:nvSpPr>
          <p:spPr>
            <a:xfrm>
              <a:off x="1184655" y="3843886"/>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8" name="KSO_Shape">
              <a:extLst>
                <a:ext uri="{FF2B5EF4-FFF2-40B4-BE49-F238E27FC236}">
                  <a16:creationId xmlns:a16="http://schemas.microsoft.com/office/drawing/2014/main" id="{378BC7F3-AB4F-4A49-9A73-C68C5B6763CA}"/>
                </a:ext>
              </a:extLst>
            </p:cNvPr>
            <p:cNvSpPr>
              <a:spLocks/>
            </p:cNvSpPr>
            <p:nvPr/>
          </p:nvSpPr>
          <p:spPr bwMode="auto">
            <a:xfrm>
              <a:off x="1364011" y="3954003"/>
              <a:ext cx="646190" cy="648477"/>
            </a:xfrm>
            <a:custGeom>
              <a:avLst/>
              <a:gdLst>
                <a:gd name="T0" fmla="*/ 1471281 w 3950"/>
                <a:gd name="T1" fmla="*/ 1585004 h 3962"/>
                <a:gd name="T2" fmla="*/ 1291856 w 3950"/>
                <a:gd name="T3" fmla="*/ 1800397 h 3962"/>
                <a:gd name="T4" fmla="*/ 0 w 3950"/>
                <a:gd name="T5" fmla="*/ 1620903 h 3962"/>
                <a:gd name="T6" fmla="*/ 179425 w 3950"/>
                <a:gd name="T7" fmla="*/ 5453 h 3962"/>
                <a:gd name="T8" fmla="*/ 963441 w 3950"/>
                <a:gd name="T9" fmla="*/ 5453 h 3962"/>
                <a:gd name="T10" fmla="*/ 968438 w 3950"/>
                <a:gd name="T11" fmla="*/ 5453 h 3962"/>
                <a:gd name="T12" fmla="*/ 968892 w 3950"/>
                <a:gd name="T13" fmla="*/ 5907 h 3962"/>
                <a:gd name="T14" fmla="*/ 1471281 w 3950"/>
                <a:gd name="T15" fmla="*/ 543936 h 3962"/>
                <a:gd name="T16" fmla="*/ 1474006 w 3950"/>
                <a:gd name="T17" fmla="*/ 552570 h 3962"/>
                <a:gd name="T18" fmla="*/ 1471281 w 3950"/>
                <a:gd name="T19" fmla="*/ 974723 h 3962"/>
                <a:gd name="T20" fmla="*/ 1794245 w 3950"/>
                <a:gd name="T21" fmla="*/ 1154217 h 3962"/>
                <a:gd name="T22" fmla="*/ 1614821 w 3950"/>
                <a:gd name="T23" fmla="*/ 1585004 h 3962"/>
                <a:gd name="T24" fmla="*/ 968892 w 3950"/>
                <a:gd name="T25" fmla="*/ 364442 h 3962"/>
                <a:gd name="T26" fmla="*/ 1355450 w 3950"/>
                <a:gd name="T27" fmla="*/ 543936 h 3962"/>
                <a:gd name="T28" fmla="*/ 1399965 w 3950"/>
                <a:gd name="T29" fmla="*/ 615734 h 3962"/>
                <a:gd name="T30" fmla="*/ 897123 w 3950"/>
                <a:gd name="T31" fmla="*/ 436240 h 3962"/>
                <a:gd name="T32" fmla="*/ 251194 w 3950"/>
                <a:gd name="T33" fmla="*/ 77251 h 3962"/>
                <a:gd name="T34" fmla="*/ 71770 w 3950"/>
                <a:gd name="T35" fmla="*/ 1549105 h 3962"/>
                <a:gd name="T36" fmla="*/ 1220087 w 3950"/>
                <a:gd name="T37" fmla="*/ 1728599 h 3962"/>
                <a:gd name="T38" fmla="*/ 574158 w 3950"/>
                <a:gd name="T39" fmla="*/ 1585004 h 3962"/>
                <a:gd name="T40" fmla="*/ 394734 w 3950"/>
                <a:gd name="T41" fmla="*/ 1154217 h 3962"/>
                <a:gd name="T42" fmla="*/ 1399965 w 3950"/>
                <a:gd name="T43" fmla="*/ 974723 h 3962"/>
                <a:gd name="T44" fmla="*/ 1254609 w 3950"/>
                <a:gd name="T45" fmla="*/ 1147401 h 3962"/>
                <a:gd name="T46" fmla="*/ 1121517 w 3950"/>
                <a:gd name="T47" fmla="*/ 1246464 h 3962"/>
                <a:gd name="T48" fmla="*/ 987062 w 3950"/>
                <a:gd name="T49" fmla="*/ 1147401 h 3962"/>
                <a:gd name="T50" fmla="*/ 977523 w 3950"/>
                <a:gd name="T51" fmla="*/ 1455950 h 3962"/>
                <a:gd name="T52" fmla="*/ 1120608 w 3950"/>
                <a:gd name="T53" fmla="*/ 1349162 h 3962"/>
                <a:gd name="T54" fmla="*/ 1264148 w 3950"/>
                <a:gd name="T55" fmla="*/ 1455950 h 3962"/>
                <a:gd name="T56" fmla="*/ 1254609 w 3950"/>
                <a:gd name="T57" fmla="*/ 1147401 h 3962"/>
                <a:gd name="T58" fmla="*/ 957536 w 3950"/>
                <a:gd name="T59" fmla="*/ 1147401 h 3962"/>
                <a:gd name="T60" fmla="*/ 712701 w 3950"/>
                <a:gd name="T61" fmla="*/ 1199659 h 3962"/>
                <a:gd name="T62" fmla="*/ 804003 w 3950"/>
                <a:gd name="T63" fmla="*/ 1455950 h 3962"/>
                <a:gd name="T64" fmla="*/ 866688 w 3950"/>
                <a:gd name="T65" fmla="*/ 1199659 h 3962"/>
                <a:gd name="T66" fmla="*/ 1529424 w 3950"/>
                <a:gd name="T67" fmla="*/ 1147401 h 3962"/>
                <a:gd name="T68" fmla="*/ 1284589 w 3950"/>
                <a:gd name="T69" fmla="*/ 1199659 h 3962"/>
                <a:gd name="T70" fmla="*/ 1375891 w 3950"/>
                <a:gd name="T71" fmla="*/ 1455950 h 3962"/>
                <a:gd name="T72" fmla="*/ 1438121 w 3950"/>
                <a:gd name="T73" fmla="*/ 1199659 h 3962"/>
                <a:gd name="T74" fmla="*/ 1529424 w 3950"/>
                <a:gd name="T75" fmla="*/ 1147401 h 3962"/>
                <a:gd name="T76" fmla="*/ 753583 w 3950"/>
                <a:gd name="T77" fmla="*/ 651633 h 3962"/>
                <a:gd name="T78" fmla="*/ 179425 w 3950"/>
                <a:gd name="T79" fmla="*/ 723431 h 3962"/>
                <a:gd name="T80" fmla="*/ 179425 w 3950"/>
                <a:gd name="T81" fmla="*/ 364442 h 3962"/>
                <a:gd name="T82" fmla="*/ 753583 w 3950"/>
                <a:gd name="T83" fmla="*/ 436240 h 3962"/>
                <a:gd name="T84" fmla="*/ 179425 w 3950"/>
                <a:gd name="T85" fmla="*/ 364442 h 3962"/>
                <a:gd name="T86" fmla="*/ 753583 w 3950"/>
                <a:gd name="T87" fmla="*/ 220846 h 3962"/>
                <a:gd name="T88" fmla="*/ 179425 w 3950"/>
                <a:gd name="T89" fmla="*/ 292644 h 3962"/>
                <a:gd name="T90" fmla="*/ 538274 w 3950"/>
                <a:gd name="T91" fmla="*/ 579835 h 3962"/>
                <a:gd name="T92" fmla="*/ 179425 w 3950"/>
                <a:gd name="T93" fmla="*/ 508037 h 3962"/>
                <a:gd name="T94" fmla="*/ 538274 w 3950"/>
                <a:gd name="T95" fmla="*/ 579835 h 3962"/>
                <a:gd name="T96" fmla="*/ 179425 w 3950"/>
                <a:gd name="T97" fmla="*/ 867026 h 3962"/>
                <a:gd name="T98" fmla="*/ 394734 w 3950"/>
                <a:gd name="T99" fmla="*/ 795228 h 39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950" h="3962">
                  <a:moveTo>
                    <a:pt x="3555" y="3488"/>
                  </a:moveTo>
                  <a:cubicBezTo>
                    <a:pt x="3239" y="3488"/>
                    <a:pt x="3239" y="3488"/>
                    <a:pt x="3239" y="3488"/>
                  </a:cubicBezTo>
                  <a:cubicBezTo>
                    <a:pt x="3239" y="3567"/>
                    <a:pt x="3239" y="3567"/>
                    <a:pt x="3239" y="3567"/>
                  </a:cubicBezTo>
                  <a:cubicBezTo>
                    <a:pt x="3239" y="3785"/>
                    <a:pt x="3063" y="3962"/>
                    <a:pt x="2844" y="3962"/>
                  </a:cubicBezTo>
                  <a:cubicBezTo>
                    <a:pt x="395" y="3962"/>
                    <a:pt x="395" y="3962"/>
                    <a:pt x="395" y="3962"/>
                  </a:cubicBezTo>
                  <a:cubicBezTo>
                    <a:pt x="177" y="3962"/>
                    <a:pt x="0" y="3785"/>
                    <a:pt x="0" y="3567"/>
                  </a:cubicBezTo>
                  <a:cubicBezTo>
                    <a:pt x="0" y="407"/>
                    <a:pt x="0" y="407"/>
                    <a:pt x="0" y="407"/>
                  </a:cubicBezTo>
                  <a:cubicBezTo>
                    <a:pt x="0" y="189"/>
                    <a:pt x="177" y="12"/>
                    <a:pt x="395" y="12"/>
                  </a:cubicBezTo>
                  <a:cubicBezTo>
                    <a:pt x="1975" y="12"/>
                    <a:pt x="1975" y="12"/>
                    <a:pt x="1975" y="12"/>
                  </a:cubicBezTo>
                  <a:cubicBezTo>
                    <a:pt x="2121" y="12"/>
                    <a:pt x="2121" y="12"/>
                    <a:pt x="2121" y="12"/>
                  </a:cubicBezTo>
                  <a:cubicBezTo>
                    <a:pt x="2121" y="0"/>
                    <a:pt x="2121" y="0"/>
                    <a:pt x="2121" y="0"/>
                  </a:cubicBezTo>
                  <a:cubicBezTo>
                    <a:pt x="2132" y="12"/>
                    <a:pt x="2132" y="12"/>
                    <a:pt x="2132" y="12"/>
                  </a:cubicBezTo>
                  <a:cubicBezTo>
                    <a:pt x="2133" y="12"/>
                    <a:pt x="2133" y="12"/>
                    <a:pt x="2133" y="12"/>
                  </a:cubicBezTo>
                  <a:cubicBezTo>
                    <a:pt x="2133" y="13"/>
                    <a:pt x="2133" y="13"/>
                    <a:pt x="2133" y="13"/>
                  </a:cubicBezTo>
                  <a:cubicBezTo>
                    <a:pt x="3227" y="1197"/>
                    <a:pt x="3227" y="1197"/>
                    <a:pt x="3227" y="1197"/>
                  </a:cubicBezTo>
                  <a:cubicBezTo>
                    <a:pt x="3239" y="1197"/>
                    <a:pt x="3239" y="1197"/>
                    <a:pt x="3239" y="1197"/>
                  </a:cubicBezTo>
                  <a:cubicBezTo>
                    <a:pt x="3239" y="1210"/>
                    <a:pt x="3239" y="1210"/>
                    <a:pt x="3239" y="1210"/>
                  </a:cubicBezTo>
                  <a:cubicBezTo>
                    <a:pt x="3245" y="1216"/>
                    <a:pt x="3245" y="1216"/>
                    <a:pt x="3245" y="1216"/>
                  </a:cubicBezTo>
                  <a:cubicBezTo>
                    <a:pt x="3239" y="1216"/>
                    <a:pt x="3239" y="1216"/>
                    <a:pt x="3239" y="1216"/>
                  </a:cubicBezTo>
                  <a:cubicBezTo>
                    <a:pt x="3239" y="2145"/>
                    <a:pt x="3239" y="2145"/>
                    <a:pt x="3239" y="2145"/>
                  </a:cubicBezTo>
                  <a:cubicBezTo>
                    <a:pt x="3555" y="2145"/>
                    <a:pt x="3555" y="2145"/>
                    <a:pt x="3555" y="2145"/>
                  </a:cubicBezTo>
                  <a:cubicBezTo>
                    <a:pt x="3774" y="2145"/>
                    <a:pt x="3950" y="2322"/>
                    <a:pt x="3950" y="2540"/>
                  </a:cubicBezTo>
                  <a:cubicBezTo>
                    <a:pt x="3950" y="3093"/>
                    <a:pt x="3950" y="3093"/>
                    <a:pt x="3950" y="3093"/>
                  </a:cubicBezTo>
                  <a:cubicBezTo>
                    <a:pt x="3950" y="3311"/>
                    <a:pt x="3774" y="3488"/>
                    <a:pt x="3555" y="3488"/>
                  </a:cubicBezTo>
                  <a:close/>
                  <a:moveTo>
                    <a:pt x="2133" y="296"/>
                  </a:moveTo>
                  <a:cubicBezTo>
                    <a:pt x="2133" y="802"/>
                    <a:pt x="2133" y="802"/>
                    <a:pt x="2133" y="802"/>
                  </a:cubicBezTo>
                  <a:cubicBezTo>
                    <a:pt x="2133" y="1020"/>
                    <a:pt x="2310" y="1197"/>
                    <a:pt x="2528" y="1197"/>
                  </a:cubicBezTo>
                  <a:cubicBezTo>
                    <a:pt x="2984" y="1197"/>
                    <a:pt x="2984" y="1197"/>
                    <a:pt x="2984" y="1197"/>
                  </a:cubicBezTo>
                  <a:lnTo>
                    <a:pt x="2133" y="296"/>
                  </a:lnTo>
                  <a:close/>
                  <a:moveTo>
                    <a:pt x="3082" y="1355"/>
                  </a:moveTo>
                  <a:cubicBezTo>
                    <a:pt x="2371" y="1355"/>
                    <a:pt x="2371" y="1355"/>
                    <a:pt x="2371" y="1355"/>
                  </a:cubicBezTo>
                  <a:cubicBezTo>
                    <a:pt x="2152" y="1355"/>
                    <a:pt x="1975" y="1178"/>
                    <a:pt x="1975" y="960"/>
                  </a:cubicBezTo>
                  <a:cubicBezTo>
                    <a:pt x="1975" y="170"/>
                    <a:pt x="1975" y="170"/>
                    <a:pt x="1975" y="170"/>
                  </a:cubicBezTo>
                  <a:cubicBezTo>
                    <a:pt x="553" y="170"/>
                    <a:pt x="553" y="170"/>
                    <a:pt x="553" y="170"/>
                  </a:cubicBezTo>
                  <a:cubicBezTo>
                    <a:pt x="335" y="170"/>
                    <a:pt x="158" y="347"/>
                    <a:pt x="158" y="565"/>
                  </a:cubicBezTo>
                  <a:cubicBezTo>
                    <a:pt x="158" y="3409"/>
                    <a:pt x="158" y="3409"/>
                    <a:pt x="158" y="3409"/>
                  </a:cubicBezTo>
                  <a:cubicBezTo>
                    <a:pt x="158" y="3627"/>
                    <a:pt x="335" y="3804"/>
                    <a:pt x="553" y="3804"/>
                  </a:cubicBezTo>
                  <a:cubicBezTo>
                    <a:pt x="2686" y="3804"/>
                    <a:pt x="2686" y="3804"/>
                    <a:pt x="2686" y="3804"/>
                  </a:cubicBezTo>
                  <a:cubicBezTo>
                    <a:pt x="2877" y="3804"/>
                    <a:pt x="3037" y="3668"/>
                    <a:pt x="3073" y="3488"/>
                  </a:cubicBezTo>
                  <a:cubicBezTo>
                    <a:pt x="1264" y="3488"/>
                    <a:pt x="1264" y="3488"/>
                    <a:pt x="1264" y="3488"/>
                  </a:cubicBezTo>
                  <a:cubicBezTo>
                    <a:pt x="1046" y="3488"/>
                    <a:pt x="869" y="3311"/>
                    <a:pt x="869" y="3093"/>
                  </a:cubicBezTo>
                  <a:cubicBezTo>
                    <a:pt x="869" y="2540"/>
                    <a:pt x="869" y="2540"/>
                    <a:pt x="869" y="2540"/>
                  </a:cubicBezTo>
                  <a:cubicBezTo>
                    <a:pt x="869" y="2322"/>
                    <a:pt x="1046" y="2145"/>
                    <a:pt x="1264" y="2145"/>
                  </a:cubicBezTo>
                  <a:cubicBezTo>
                    <a:pt x="3082" y="2145"/>
                    <a:pt x="3082" y="2145"/>
                    <a:pt x="3082" y="2145"/>
                  </a:cubicBezTo>
                  <a:lnTo>
                    <a:pt x="3082" y="1355"/>
                  </a:lnTo>
                  <a:close/>
                  <a:moveTo>
                    <a:pt x="2762" y="2525"/>
                  </a:moveTo>
                  <a:cubicBezTo>
                    <a:pt x="2603" y="2525"/>
                    <a:pt x="2603" y="2525"/>
                    <a:pt x="2603" y="2525"/>
                  </a:cubicBezTo>
                  <a:cubicBezTo>
                    <a:pt x="2469" y="2743"/>
                    <a:pt x="2469" y="2743"/>
                    <a:pt x="2469" y="2743"/>
                  </a:cubicBezTo>
                  <a:cubicBezTo>
                    <a:pt x="2333" y="2525"/>
                    <a:pt x="2333" y="2525"/>
                    <a:pt x="2333" y="2525"/>
                  </a:cubicBezTo>
                  <a:cubicBezTo>
                    <a:pt x="2173" y="2525"/>
                    <a:pt x="2173" y="2525"/>
                    <a:pt x="2173" y="2525"/>
                  </a:cubicBezTo>
                  <a:cubicBezTo>
                    <a:pt x="2383" y="2850"/>
                    <a:pt x="2383" y="2850"/>
                    <a:pt x="2383" y="2850"/>
                  </a:cubicBezTo>
                  <a:cubicBezTo>
                    <a:pt x="2152" y="3204"/>
                    <a:pt x="2152" y="3204"/>
                    <a:pt x="2152" y="3204"/>
                  </a:cubicBezTo>
                  <a:cubicBezTo>
                    <a:pt x="2316" y="3204"/>
                    <a:pt x="2316" y="3204"/>
                    <a:pt x="2316" y="3204"/>
                  </a:cubicBezTo>
                  <a:cubicBezTo>
                    <a:pt x="2467" y="2969"/>
                    <a:pt x="2467" y="2969"/>
                    <a:pt x="2467" y="2969"/>
                  </a:cubicBezTo>
                  <a:cubicBezTo>
                    <a:pt x="2617" y="3204"/>
                    <a:pt x="2617" y="3204"/>
                    <a:pt x="2617" y="3204"/>
                  </a:cubicBezTo>
                  <a:cubicBezTo>
                    <a:pt x="2783" y="3204"/>
                    <a:pt x="2783" y="3204"/>
                    <a:pt x="2783" y="3204"/>
                  </a:cubicBezTo>
                  <a:cubicBezTo>
                    <a:pt x="2551" y="2855"/>
                    <a:pt x="2551" y="2855"/>
                    <a:pt x="2551" y="2855"/>
                  </a:cubicBezTo>
                  <a:lnTo>
                    <a:pt x="2762" y="2525"/>
                  </a:lnTo>
                  <a:close/>
                  <a:moveTo>
                    <a:pt x="2108" y="2640"/>
                  </a:moveTo>
                  <a:cubicBezTo>
                    <a:pt x="2108" y="2525"/>
                    <a:pt x="2108" y="2525"/>
                    <a:pt x="2108" y="2525"/>
                  </a:cubicBezTo>
                  <a:cubicBezTo>
                    <a:pt x="1569" y="2525"/>
                    <a:pt x="1569" y="2525"/>
                    <a:pt x="1569" y="2525"/>
                  </a:cubicBezTo>
                  <a:cubicBezTo>
                    <a:pt x="1569" y="2640"/>
                    <a:pt x="1569" y="2640"/>
                    <a:pt x="1569" y="2640"/>
                  </a:cubicBezTo>
                  <a:cubicBezTo>
                    <a:pt x="1770" y="2640"/>
                    <a:pt x="1770" y="2640"/>
                    <a:pt x="1770" y="2640"/>
                  </a:cubicBezTo>
                  <a:cubicBezTo>
                    <a:pt x="1770" y="3204"/>
                    <a:pt x="1770" y="3204"/>
                    <a:pt x="1770" y="3204"/>
                  </a:cubicBezTo>
                  <a:cubicBezTo>
                    <a:pt x="1908" y="3204"/>
                    <a:pt x="1908" y="3204"/>
                    <a:pt x="1908" y="3204"/>
                  </a:cubicBezTo>
                  <a:cubicBezTo>
                    <a:pt x="1908" y="2640"/>
                    <a:pt x="1908" y="2640"/>
                    <a:pt x="1908" y="2640"/>
                  </a:cubicBezTo>
                  <a:lnTo>
                    <a:pt x="2108" y="2640"/>
                  </a:lnTo>
                  <a:close/>
                  <a:moveTo>
                    <a:pt x="3367" y="2525"/>
                  </a:moveTo>
                  <a:cubicBezTo>
                    <a:pt x="2828" y="2525"/>
                    <a:pt x="2828" y="2525"/>
                    <a:pt x="2828" y="2525"/>
                  </a:cubicBezTo>
                  <a:cubicBezTo>
                    <a:pt x="2828" y="2640"/>
                    <a:pt x="2828" y="2640"/>
                    <a:pt x="2828" y="2640"/>
                  </a:cubicBezTo>
                  <a:cubicBezTo>
                    <a:pt x="3029" y="2640"/>
                    <a:pt x="3029" y="2640"/>
                    <a:pt x="3029" y="2640"/>
                  </a:cubicBezTo>
                  <a:cubicBezTo>
                    <a:pt x="3029" y="3204"/>
                    <a:pt x="3029" y="3204"/>
                    <a:pt x="3029" y="3204"/>
                  </a:cubicBezTo>
                  <a:cubicBezTo>
                    <a:pt x="3166" y="3204"/>
                    <a:pt x="3166" y="3204"/>
                    <a:pt x="3166" y="3204"/>
                  </a:cubicBezTo>
                  <a:cubicBezTo>
                    <a:pt x="3166" y="2640"/>
                    <a:pt x="3166" y="2640"/>
                    <a:pt x="3166" y="2640"/>
                  </a:cubicBezTo>
                  <a:cubicBezTo>
                    <a:pt x="3367" y="2640"/>
                    <a:pt x="3367" y="2640"/>
                    <a:pt x="3367" y="2640"/>
                  </a:cubicBezTo>
                  <a:lnTo>
                    <a:pt x="3367" y="2525"/>
                  </a:lnTo>
                  <a:close/>
                  <a:moveTo>
                    <a:pt x="395" y="1434"/>
                  </a:moveTo>
                  <a:cubicBezTo>
                    <a:pt x="1659" y="1434"/>
                    <a:pt x="1659" y="1434"/>
                    <a:pt x="1659" y="1434"/>
                  </a:cubicBezTo>
                  <a:cubicBezTo>
                    <a:pt x="1659" y="1592"/>
                    <a:pt x="1659" y="1592"/>
                    <a:pt x="1659" y="1592"/>
                  </a:cubicBezTo>
                  <a:cubicBezTo>
                    <a:pt x="395" y="1592"/>
                    <a:pt x="395" y="1592"/>
                    <a:pt x="395" y="1592"/>
                  </a:cubicBezTo>
                  <a:lnTo>
                    <a:pt x="395" y="1434"/>
                  </a:lnTo>
                  <a:close/>
                  <a:moveTo>
                    <a:pt x="395" y="802"/>
                  </a:moveTo>
                  <a:cubicBezTo>
                    <a:pt x="1659" y="802"/>
                    <a:pt x="1659" y="802"/>
                    <a:pt x="1659" y="802"/>
                  </a:cubicBezTo>
                  <a:cubicBezTo>
                    <a:pt x="1659" y="960"/>
                    <a:pt x="1659" y="960"/>
                    <a:pt x="1659" y="960"/>
                  </a:cubicBezTo>
                  <a:cubicBezTo>
                    <a:pt x="395" y="960"/>
                    <a:pt x="395" y="960"/>
                    <a:pt x="395" y="960"/>
                  </a:cubicBezTo>
                  <a:lnTo>
                    <a:pt x="395" y="802"/>
                  </a:lnTo>
                  <a:close/>
                  <a:moveTo>
                    <a:pt x="395" y="486"/>
                  </a:moveTo>
                  <a:cubicBezTo>
                    <a:pt x="1659" y="486"/>
                    <a:pt x="1659" y="486"/>
                    <a:pt x="1659" y="486"/>
                  </a:cubicBezTo>
                  <a:cubicBezTo>
                    <a:pt x="1659" y="644"/>
                    <a:pt x="1659" y="644"/>
                    <a:pt x="1659" y="644"/>
                  </a:cubicBezTo>
                  <a:cubicBezTo>
                    <a:pt x="395" y="644"/>
                    <a:pt x="395" y="644"/>
                    <a:pt x="395" y="644"/>
                  </a:cubicBezTo>
                  <a:lnTo>
                    <a:pt x="395" y="486"/>
                  </a:lnTo>
                  <a:close/>
                  <a:moveTo>
                    <a:pt x="1185" y="1276"/>
                  </a:moveTo>
                  <a:cubicBezTo>
                    <a:pt x="395" y="1276"/>
                    <a:pt x="395" y="1276"/>
                    <a:pt x="395" y="1276"/>
                  </a:cubicBezTo>
                  <a:cubicBezTo>
                    <a:pt x="395" y="1118"/>
                    <a:pt x="395" y="1118"/>
                    <a:pt x="395" y="1118"/>
                  </a:cubicBezTo>
                  <a:cubicBezTo>
                    <a:pt x="1185" y="1118"/>
                    <a:pt x="1185" y="1118"/>
                    <a:pt x="1185" y="1118"/>
                  </a:cubicBezTo>
                  <a:lnTo>
                    <a:pt x="1185" y="1276"/>
                  </a:lnTo>
                  <a:close/>
                  <a:moveTo>
                    <a:pt x="869" y="1908"/>
                  </a:moveTo>
                  <a:cubicBezTo>
                    <a:pt x="395" y="1908"/>
                    <a:pt x="395" y="1908"/>
                    <a:pt x="395" y="1908"/>
                  </a:cubicBezTo>
                  <a:cubicBezTo>
                    <a:pt x="395" y="1750"/>
                    <a:pt x="395" y="1750"/>
                    <a:pt x="395" y="1750"/>
                  </a:cubicBezTo>
                  <a:cubicBezTo>
                    <a:pt x="869" y="1750"/>
                    <a:pt x="869" y="1750"/>
                    <a:pt x="869" y="1750"/>
                  </a:cubicBezTo>
                  <a:lnTo>
                    <a:pt x="869" y="1908"/>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sp>
        <p:nvSpPr>
          <p:cNvPr id="9" name="KSO_Shape">
            <a:extLst>
              <a:ext uri="{FF2B5EF4-FFF2-40B4-BE49-F238E27FC236}">
                <a16:creationId xmlns:a16="http://schemas.microsoft.com/office/drawing/2014/main" id="{ADF113B7-86B5-46A1-A6EE-9E2D59DD9B2F}"/>
              </a:ext>
            </a:extLst>
          </p:cNvPr>
          <p:cNvSpPr/>
          <p:nvPr/>
        </p:nvSpPr>
        <p:spPr>
          <a:xfrm>
            <a:off x="1877511" y="1770174"/>
            <a:ext cx="9487259" cy="1504606"/>
          </a:xfrm>
          <a:prstGeom prst="roundRect">
            <a:avLst>
              <a:gd name="adj" fmla="val 6542"/>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0" name="矩形 9">
            <a:extLst>
              <a:ext uri="{FF2B5EF4-FFF2-40B4-BE49-F238E27FC236}">
                <a16:creationId xmlns:a16="http://schemas.microsoft.com/office/drawing/2014/main" id="{9ADBAFCD-0BEA-4236-911C-9EFB9F9CC0F9}"/>
              </a:ext>
            </a:extLst>
          </p:cNvPr>
          <p:cNvSpPr/>
          <p:nvPr/>
        </p:nvSpPr>
        <p:spPr>
          <a:xfrm>
            <a:off x="2058859" y="1154543"/>
            <a:ext cx="3562194" cy="461665"/>
          </a:xfrm>
          <a:prstGeom prst="rect">
            <a:avLst/>
          </a:prstGeom>
        </p:spPr>
        <p:txBody>
          <a:bodyPr wrap="none">
            <a:spAutoFit/>
          </a:bodyPr>
          <a:lstStyle/>
          <a:p>
            <a:pPr algn="ctr"/>
            <a:r>
              <a:rPr lang="zh-CN" altLang="en-US" sz="2400" b="1" dirty="0">
                <a:solidFill>
                  <a:schemeClr val="tx1">
                    <a:lumMod val="85000"/>
                    <a:lumOff val="15000"/>
                  </a:schemeClr>
                </a:solidFill>
                <a:ea typeface="微软雅黑" panose="020B0503020204020204" pitchFamily="34" charset="-122"/>
              </a:rPr>
              <a:t>修改后的</a:t>
            </a:r>
            <a:r>
              <a:rPr lang="en-US" altLang="zh-CN" sz="2400" b="1" dirty="0">
                <a:solidFill>
                  <a:schemeClr val="tx1">
                    <a:lumMod val="85000"/>
                    <a:lumOff val="15000"/>
                  </a:schemeClr>
                </a:solidFill>
                <a:ea typeface="微软雅黑" panose="020B0503020204020204" pitchFamily="34" charset="-122"/>
              </a:rPr>
              <a:t>fibo.py</a:t>
            </a:r>
            <a:r>
              <a:rPr lang="zh-CN" altLang="en-US" sz="2400" b="1" dirty="0">
                <a:solidFill>
                  <a:schemeClr val="tx1">
                    <a:lumMod val="85000"/>
                    <a:lumOff val="15000"/>
                  </a:schemeClr>
                </a:solidFill>
                <a:ea typeface="微软雅黑" panose="020B0503020204020204" pitchFamily="34" charset="-122"/>
              </a:rPr>
              <a:t>脚本文件</a:t>
            </a:r>
          </a:p>
        </p:txBody>
      </p:sp>
      <p:cxnSp>
        <p:nvCxnSpPr>
          <p:cNvPr id="11" name="直接连接符 10">
            <a:extLst>
              <a:ext uri="{FF2B5EF4-FFF2-40B4-BE49-F238E27FC236}">
                <a16:creationId xmlns:a16="http://schemas.microsoft.com/office/drawing/2014/main" id="{21F80DE8-2A06-46B5-82EE-005BCA479409}"/>
              </a:ext>
            </a:extLst>
          </p:cNvPr>
          <p:cNvCxnSpPr>
            <a:cxnSpLocks/>
          </p:cNvCxnSpPr>
          <p:nvPr/>
        </p:nvCxnSpPr>
        <p:spPr>
          <a:xfrm>
            <a:off x="1969893" y="1656344"/>
            <a:ext cx="3808607"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31EFE525-8F58-4EA6-868C-06E6ED7ACA20}"/>
              </a:ext>
            </a:extLst>
          </p:cNvPr>
          <p:cNvSpPr/>
          <p:nvPr/>
        </p:nvSpPr>
        <p:spPr>
          <a:xfrm>
            <a:off x="2056868" y="1904305"/>
            <a:ext cx="9035945" cy="1323439"/>
          </a:xfrm>
          <a:prstGeom prst="rect">
            <a:avLst/>
          </a:prstGeom>
        </p:spPr>
        <p:txBody>
          <a:bodyPr wrap="square">
            <a:spAutoFit/>
          </a:bodyPr>
          <a:lstStyle/>
          <a:p>
            <a:pPr>
              <a:spcBef>
                <a:spcPct val="0"/>
              </a:spcBef>
              <a:defRPr/>
            </a:pPr>
            <a:r>
              <a:rPr lang="en-US" altLang="zh-CN" sz="2000" dirty="0">
                <a:solidFill>
                  <a:schemeClr val="tx1">
                    <a:lumMod val="85000"/>
                    <a:lumOff val="15000"/>
                  </a:schemeClr>
                </a:solidFill>
                <a:ea typeface="微软雅黑" panose="020B0503020204020204" pitchFamily="34" charset="-122"/>
              </a:rPr>
              <a:t>14	if __name__=='__main__': #</a:t>
            </a:r>
            <a:r>
              <a:rPr lang="zh-CN" altLang="en-US" sz="2000" dirty="0">
                <a:solidFill>
                  <a:schemeClr val="tx1">
                    <a:lumMod val="85000"/>
                    <a:lumOff val="15000"/>
                  </a:schemeClr>
                </a:solidFill>
                <a:ea typeface="微软雅黑" panose="020B0503020204020204" pitchFamily="34" charset="-122"/>
              </a:rPr>
              <a:t>只有单独执行</a:t>
            </a:r>
            <a:r>
              <a:rPr lang="en-US" altLang="zh-CN" sz="2000" dirty="0">
                <a:solidFill>
                  <a:schemeClr val="tx1">
                    <a:lumMod val="85000"/>
                    <a:lumOff val="15000"/>
                  </a:schemeClr>
                </a:solidFill>
                <a:ea typeface="微软雅黑" panose="020B0503020204020204" pitchFamily="34" charset="-122"/>
              </a:rPr>
              <a:t>fibo.py</a:t>
            </a:r>
            <a:r>
              <a:rPr lang="zh-CN" altLang="en-US" sz="2000" dirty="0">
                <a:solidFill>
                  <a:schemeClr val="tx1">
                    <a:lumMod val="85000"/>
                    <a:lumOff val="15000"/>
                  </a:schemeClr>
                </a:solidFill>
                <a:ea typeface="微软雅黑" panose="020B0503020204020204" pitchFamily="34" charset="-122"/>
              </a:rPr>
              <a:t>时该条件才成立</a:t>
            </a:r>
          </a:p>
          <a:p>
            <a:pPr>
              <a:spcBef>
                <a:spcPct val="0"/>
              </a:spcBef>
              <a:defRPr/>
            </a:pPr>
            <a:r>
              <a:rPr lang="en-US" altLang="zh-CN" sz="2000" dirty="0">
                <a:solidFill>
                  <a:schemeClr val="tx1">
                    <a:lumMod val="85000"/>
                    <a:lumOff val="15000"/>
                  </a:schemeClr>
                </a:solidFill>
                <a:ea typeface="微软雅黑" panose="020B0503020204020204" pitchFamily="34" charset="-122"/>
              </a:rPr>
              <a:t>15	    </a:t>
            </a:r>
            <a:r>
              <a:rPr lang="en-US" altLang="zh-CN" sz="2000" dirty="0" err="1">
                <a:solidFill>
                  <a:schemeClr val="tx1">
                    <a:lumMod val="85000"/>
                    <a:lumOff val="15000"/>
                  </a:schemeClr>
                </a:solidFill>
                <a:ea typeface="微软雅黑" panose="020B0503020204020204" pitchFamily="34" charset="-122"/>
              </a:rPr>
              <a:t>PrintFib</a:t>
            </a:r>
            <a:r>
              <a:rPr lang="en-US" altLang="zh-CN" sz="2000" dirty="0">
                <a:solidFill>
                  <a:schemeClr val="tx1">
                    <a:lumMod val="85000"/>
                    <a:lumOff val="15000"/>
                  </a:schemeClr>
                </a:solidFill>
                <a:ea typeface="微软雅黑" panose="020B0503020204020204" pitchFamily="34" charset="-122"/>
              </a:rPr>
              <a:t>(10) #</a:t>
            </a:r>
            <a:r>
              <a:rPr lang="zh-CN" altLang="en-US" sz="2000" dirty="0">
                <a:solidFill>
                  <a:schemeClr val="tx1">
                    <a:lumMod val="85000"/>
                    <a:lumOff val="15000"/>
                  </a:schemeClr>
                </a:solidFill>
                <a:ea typeface="微软雅黑" panose="020B0503020204020204" pitchFamily="34" charset="-122"/>
              </a:rPr>
              <a:t>调用</a:t>
            </a:r>
            <a:r>
              <a:rPr lang="en-US" altLang="zh-CN" sz="2000" dirty="0" err="1">
                <a:solidFill>
                  <a:schemeClr val="tx1">
                    <a:lumMod val="85000"/>
                    <a:lumOff val="15000"/>
                  </a:schemeClr>
                </a:solidFill>
                <a:ea typeface="微软雅黑" panose="020B0503020204020204" pitchFamily="34" charset="-122"/>
              </a:rPr>
              <a:t>PrintFib</a:t>
            </a:r>
            <a:r>
              <a:rPr lang="zh-CN" altLang="en-US" sz="2000" dirty="0">
                <a:solidFill>
                  <a:schemeClr val="tx1">
                    <a:lumMod val="85000"/>
                    <a:lumOff val="15000"/>
                  </a:schemeClr>
                </a:solidFill>
                <a:ea typeface="微软雅黑" panose="020B0503020204020204" pitchFamily="34" charset="-122"/>
              </a:rPr>
              <a:t>输出斐波那契数列前</a:t>
            </a:r>
            <a:r>
              <a:rPr lang="en-US" altLang="zh-CN" sz="2000" dirty="0">
                <a:solidFill>
                  <a:schemeClr val="tx1">
                    <a:lumMod val="85000"/>
                    <a:lumOff val="15000"/>
                  </a:schemeClr>
                </a:solidFill>
                <a:ea typeface="微软雅黑" panose="020B0503020204020204" pitchFamily="34" charset="-122"/>
              </a:rPr>
              <a:t>10</a:t>
            </a:r>
            <a:r>
              <a:rPr lang="zh-CN" altLang="en-US" sz="2000" dirty="0">
                <a:solidFill>
                  <a:schemeClr val="tx1">
                    <a:lumMod val="85000"/>
                    <a:lumOff val="15000"/>
                  </a:schemeClr>
                </a:solidFill>
                <a:ea typeface="微软雅黑" panose="020B0503020204020204" pitchFamily="34" charset="-122"/>
              </a:rPr>
              <a:t>项</a:t>
            </a:r>
          </a:p>
          <a:p>
            <a:pPr>
              <a:spcBef>
                <a:spcPct val="0"/>
              </a:spcBef>
              <a:defRPr/>
            </a:pPr>
            <a:r>
              <a:rPr lang="en-US" altLang="zh-CN" sz="2000" dirty="0">
                <a:solidFill>
                  <a:schemeClr val="tx1">
                    <a:lumMod val="85000"/>
                    <a:lumOff val="15000"/>
                  </a:schemeClr>
                </a:solidFill>
                <a:ea typeface="微软雅黑" panose="020B0503020204020204" pitchFamily="34" charset="-122"/>
              </a:rPr>
              <a:t>16	    ls=</a:t>
            </a:r>
            <a:r>
              <a:rPr lang="en-US" altLang="zh-CN" sz="2000" dirty="0" err="1">
                <a:solidFill>
                  <a:schemeClr val="tx1">
                    <a:lumMod val="85000"/>
                    <a:lumOff val="15000"/>
                  </a:schemeClr>
                </a:solidFill>
                <a:ea typeface="微软雅黑" panose="020B0503020204020204" pitchFamily="34" charset="-122"/>
              </a:rPr>
              <a:t>GetFib</a:t>
            </a:r>
            <a:r>
              <a:rPr lang="en-US" altLang="zh-CN" sz="2000" dirty="0">
                <a:solidFill>
                  <a:schemeClr val="tx1">
                    <a:lumMod val="85000"/>
                    <a:lumOff val="15000"/>
                  </a:schemeClr>
                </a:solidFill>
                <a:ea typeface="微软雅黑" panose="020B0503020204020204" pitchFamily="34" charset="-122"/>
              </a:rPr>
              <a:t>(10) #</a:t>
            </a:r>
            <a:r>
              <a:rPr lang="zh-CN" altLang="en-US" sz="2000" dirty="0">
                <a:solidFill>
                  <a:schemeClr val="tx1">
                    <a:lumMod val="85000"/>
                    <a:lumOff val="15000"/>
                  </a:schemeClr>
                </a:solidFill>
                <a:ea typeface="微软雅黑" panose="020B0503020204020204" pitchFamily="34" charset="-122"/>
              </a:rPr>
              <a:t>调用</a:t>
            </a:r>
            <a:r>
              <a:rPr lang="en-US" altLang="zh-CN" sz="2000" dirty="0" err="1">
                <a:solidFill>
                  <a:schemeClr val="tx1">
                    <a:lumMod val="85000"/>
                    <a:lumOff val="15000"/>
                  </a:schemeClr>
                </a:solidFill>
                <a:ea typeface="微软雅黑" panose="020B0503020204020204" pitchFamily="34" charset="-122"/>
              </a:rPr>
              <a:t>GetFib</a:t>
            </a:r>
            <a:r>
              <a:rPr lang="zh-CN" altLang="en-US" sz="2000" dirty="0">
                <a:solidFill>
                  <a:schemeClr val="tx1">
                    <a:lumMod val="85000"/>
                    <a:lumOff val="15000"/>
                  </a:schemeClr>
                </a:solidFill>
                <a:ea typeface="微软雅黑" panose="020B0503020204020204" pitchFamily="34" charset="-122"/>
              </a:rPr>
              <a:t>函数获取斐波那契数列前</a:t>
            </a:r>
            <a:r>
              <a:rPr lang="en-US" altLang="zh-CN" sz="2000" dirty="0">
                <a:solidFill>
                  <a:schemeClr val="tx1">
                    <a:lumMod val="85000"/>
                    <a:lumOff val="15000"/>
                  </a:schemeClr>
                </a:solidFill>
                <a:ea typeface="微软雅黑" panose="020B0503020204020204" pitchFamily="34" charset="-122"/>
              </a:rPr>
              <a:t>10</a:t>
            </a:r>
            <a:r>
              <a:rPr lang="zh-CN" altLang="en-US" sz="2000" dirty="0">
                <a:solidFill>
                  <a:schemeClr val="tx1">
                    <a:lumMod val="85000"/>
                    <a:lumOff val="15000"/>
                  </a:schemeClr>
                </a:solidFill>
                <a:ea typeface="微软雅黑" panose="020B0503020204020204" pitchFamily="34" charset="-122"/>
              </a:rPr>
              <a:t>项组成的列表</a:t>
            </a:r>
          </a:p>
          <a:p>
            <a:pPr>
              <a:spcBef>
                <a:spcPct val="0"/>
              </a:spcBef>
              <a:defRPr/>
            </a:pPr>
            <a:r>
              <a:rPr lang="en-US" altLang="zh-CN" sz="2000" dirty="0">
                <a:solidFill>
                  <a:schemeClr val="tx1">
                    <a:lumMod val="85000"/>
                    <a:lumOff val="15000"/>
                  </a:schemeClr>
                </a:solidFill>
                <a:ea typeface="微软雅黑" panose="020B0503020204020204" pitchFamily="34" charset="-122"/>
              </a:rPr>
              <a:t>17	    print(ls) #</a:t>
            </a:r>
            <a:r>
              <a:rPr lang="zh-CN" altLang="en-US" sz="2000" dirty="0">
                <a:solidFill>
                  <a:schemeClr val="tx1">
                    <a:lumMod val="85000"/>
                    <a:lumOff val="15000"/>
                  </a:schemeClr>
                </a:solidFill>
                <a:ea typeface="微软雅黑" panose="020B0503020204020204" pitchFamily="34" charset="-122"/>
              </a:rPr>
              <a:t>输出列表</a:t>
            </a:r>
            <a:r>
              <a:rPr lang="en-US" altLang="zh-CN" sz="2000" dirty="0">
                <a:solidFill>
                  <a:schemeClr val="tx1">
                    <a:lumMod val="85000"/>
                    <a:lumOff val="15000"/>
                  </a:schemeClr>
                </a:solidFill>
                <a:ea typeface="微软雅黑" panose="020B0503020204020204" pitchFamily="34" charset="-122"/>
              </a:rPr>
              <a:t>ls</a:t>
            </a:r>
            <a:r>
              <a:rPr lang="zh-CN" altLang="en-US" sz="2000" dirty="0">
                <a:solidFill>
                  <a:schemeClr val="tx1">
                    <a:lumMod val="85000"/>
                    <a:lumOff val="15000"/>
                  </a:schemeClr>
                </a:solidFill>
                <a:ea typeface="微软雅黑" panose="020B0503020204020204" pitchFamily="34" charset="-122"/>
              </a:rPr>
              <a:t>中的元素</a:t>
            </a:r>
          </a:p>
        </p:txBody>
      </p:sp>
      <p:sp>
        <p:nvSpPr>
          <p:cNvPr id="12" name="矩形 11">
            <a:extLst>
              <a:ext uri="{FF2B5EF4-FFF2-40B4-BE49-F238E27FC236}">
                <a16:creationId xmlns:a16="http://schemas.microsoft.com/office/drawing/2014/main" id="{3F3209A9-2D04-44CB-BB18-CB75459829B1}"/>
              </a:ext>
            </a:extLst>
          </p:cNvPr>
          <p:cNvSpPr/>
          <p:nvPr/>
        </p:nvSpPr>
        <p:spPr>
          <a:xfrm>
            <a:off x="2003131" y="3408911"/>
            <a:ext cx="6510117" cy="461665"/>
          </a:xfrm>
          <a:prstGeom prst="rect">
            <a:avLst/>
          </a:prstGeom>
        </p:spPr>
        <p:txBody>
          <a:bodyPr wrap="none">
            <a:spAutoFit/>
          </a:bodyPr>
          <a:lstStyle/>
          <a:p>
            <a:pPr algn="ctr"/>
            <a:r>
              <a:rPr lang="zh-CN" altLang="en-US" sz="2400" b="1" dirty="0">
                <a:solidFill>
                  <a:schemeClr val="tx1">
                    <a:lumMod val="85000"/>
                    <a:lumOff val="15000"/>
                  </a:schemeClr>
                </a:solidFill>
                <a:ea typeface="微软雅黑" panose="020B0503020204020204" pitchFamily="34" charset="-122"/>
              </a:rPr>
              <a:t>当执行</a:t>
            </a:r>
            <a:r>
              <a:rPr lang="en-US" altLang="zh-CN" sz="2400" b="1" dirty="0">
                <a:solidFill>
                  <a:schemeClr val="tx1">
                    <a:lumMod val="85000"/>
                    <a:lumOff val="15000"/>
                  </a:schemeClr>
                </a:solidFill>
                <a:ea typeface="微软雅黑" panose="020B0503020204020204" pitchFamily="34" charset="-122"/>
              </a:rPr>
              <a:t>fibo.py</a:t>
            </a:r>
            <a:r>
              <a:rPr lang="zh-CN" altLang="en-US" sz="2400" b="1" dirty="0">
                <a:solidFill>
                  <a:schemeClr val="tx1">
                    <a:lumMod val="85000"/>
                    <a:lumOff val="15000"/>
                  </a:schemeClr>
                </a:solidFill>
                <a:ea typeface="微软雅黑" panose="020B0503020204020204" pitchFamily="34" charset="-122"/>
              </a:rPr>
              <a:t>时，将在屏幕上输出如下结果：</a:t>
            </a:r>
          </a:p>
        </p:txBody>
      </p:sp>
      <p:sp>
        <p:nvSpPr>
          <p:cNvPr id="13" name="矩形 12">
            <a:extLst>
              <a:ext uri="{FF2B5EF4-FFF2-40B4-BE49-F238E27FC236}">
                <a16:creationId xmlns:a16="http://schemas.microsoft.com/office/drawing/2014/main" id="{F8B4C607-8DDC-4283-A3C0-373C317B4CCB}"/>
              </a:ext>
            </a:extLst>
          </p:cNvPr>
          <p:cNvSpPr/>
          <p:nvPr/>
        </p:nvSpPr>
        <p:spPr>
          <a:xfrm>
            <a:off x="2026938" y="3983767"/>
            <a:ext cx="9289360" cy="830997"/>
          </a:xfrm>
          <a:prstGeom prst="rect">
            <a:avLst/>
          </a:prstGeom>
        </p:spPr>
        <p:txBody>
          <a:bodyPr wrap="square">
            <a:spAutoFit/>
          </a:bodyPr>
          <a:lstStyle/>
          <a:p>
            <a:pPr>
              <a:spcBef>
                <a:spcPct val="0"/>
              </a:spcBef>
              <a:defRPr/>
            </a:pPr>
            <a:r>
              <a:rPr lang="en-US" altLang="zh-CN" sz="2400" dirty="0">
                <a:solidFill>
                  <a:schemeClr val="tx1">
                    <a:lumMod val="85000"/>
                    <a:lumOff val="15000"/>
                  </a:schemeClr>
                </a:solidFill>
                <a:ea typeface="微软雅黑" panose="020B0503020204020204" pitchFamily="34" charset="-122"/>
              </a:rPr>
              <a:t>1 1 2 3 5 8 13 21 34 55</a:t>
            </a:r>
          </a:p>
          <a:p>
            <a:pPr>
              <a:spcBef>
                <a:spcPct val="0"/>
              </a:spcBef>
              <a:defRPr/>
            </a:pPr>
            <a:r>
              <a:rPr lang="en-US" altLang="zh-CN" sz="2400" dirty="0">
                <a:solidFill>
                  <a:schemeClr val="tx1">
                    <a:lumMod val="85000"/>
                    <a:lumOff val="15000"/>
                  </a:schemeClr>
                </a:solidFill>
                <a:ea typeface="微软雅黑" panose="020B0503020204020204" pitchFamily="34" charset="-122"/>
              </a:rPr>
              <a:t>[1, 1, 2, 3, 5, 8, 13, 21, 34, 55]</a:t>
            </a:r>
          </a:p>
        </p:txBody>
      </p:sp>
      <p:cxnSp>
        <p:nvCxnSpPr>
          <p:cNvPr id="14" name="直接连接符 13">
            <a:extLst>
              <a:ext uri="{FF2B5EF4-FFF2-40B4-BE49-F238E27FC236}">
                <a16:creationId xmlns:a16="http://schemas.microsoft.com/office/drawing/2014/main" id="{4986B080-42C8-4401-A602-2B2B34D23633}"/>
              </a:ext>
            </a:extLst>
          </p:cNvPr>
          <p:cNvCxnSpPr>
            <a:cxnSpLocks/>
          </p:cNvCxnSpPr>
          <p:nvPr/>
        </p:nvCxnSpPr>
        <p:spPr>
          <a:xfrm>
            <a:off x="1945091" y="3889599"/>
            <a:ext cx="6488904"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15" name="组合 14">
            <a:extLst>
              <a:ext uri="{FF2B5EF4-FFF2-40B4-BE49-F238E27FC236}">
                <a16:creationId xmlns:a16="http://schemas.microsoft.com/office/drawing/2014/main" id="{B21314CB-D2EC-4151-9C3E-4D6EB27DC387}"/>
              </a:ext>
            </a:extLst>
          </p:cNvPr>
          <p:cNvGrpSpPr/>
          <p:nvPr/>
        </p:nvGrpSpPr>
        <p:grpSpPr>
          <a:xfrm>
            <a:off x="1000238" y="3450962"/>
            <a:ext cx="877274" cy="877274"/>
            <a:chOff x="7024688" y="1536700"/>
            <a:chExt cx="982663" cy="982663"/>
          </a:xfrm>
        </p:grpSpPr>
        <p:sp>
          <p:nvSpPr>
            <p:cNvPr id="16" name="Oval 4011">
              <a:extLst>
                <a:ext uri="{FF2B5EF4-FFF2-40B4-BE49-F238E27FC236}">
                  <a16:creationId xmlns:a16="http://schemas.microsoft.com/office/drawing/2014/main" id="{4F1A7092-890C-4C6D-A4E3-8C158EC11083}"/>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7" name="Rectangle 4012">
              <a:extLst>
                <a:ext uri="{FF2B5EF4-FFF2-40B4-BE49-F238E27FC236}">
                  <a16:creationId xmlns:a16="http://schemas.microsoft.com/office/drawing/2014/main" id="{63C8F656-6772-4425-A1D7-0B078E8CE8E6}"/>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4013">
              <a:extLst>
                <a:ext uri="{FF2B5EF4-FFF2-40B4-BE49-F238E27FC236}">
                  <a16:creationId xmlns:a16="http://schemas.microsoft.com/office/drawing/2014/main" id="{891DBC97-197A-46F6-A645-8804AB3E544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4014">
              <a:extLst>
                <a:ext uri="{FF2B5EF4-FFF2-40B4-BE49-F238E27FC236}">
                  <a16:creationId xmlns:a16="http://schemas.microsoft.com/office/drawing/2014/main" id="{56657A91-088B-4CD2-A674-8CAB97967D92}"/>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015">
              <a:extLst>
                <a:ext uri="{FF2B5EF4-FFF2-40B4-BE49-F238E27FC236}">
                  <a16:creationId xmlns:a16="http://schemas.microsoft.com/office/drawing/2014/main" id="{3EA782F9-E672-4EBD-96E6-CCCBE50C0BA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16">
              <a:extLst>
                <a:ext uri="{FF2B5EF4-FFF2-40B4-BE49-F238E27FC236}">
                  <a16:creationId xmlns:a16="http://schemas.microsoft.com/office/drawing/2014/main" id="{6A90FE4A-076B-436A-8D05-009D3766802F}"/>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17">
              <a:extLst>
                <a:ext uri="{FF2B5EF4-FFF2-40B4-BE49-F238E27FC236}">
                  <a16:creationId xmlns:a16="http://schemas.microsoft.com/office/drawing/2014/main" id="{7F01568D-100D-4A63-90B0-A4FE09F84323}"/>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18">
              <a:extLst>
                <a:ext uri="{FF2B5EF4-FFF2-40B4-BE49-F238E27FC236}">
                  <a16:creationId xmlns:a16="http://schemas.microsoft.com/office/drawing/2014/main" id="{236BDAAA-A934-4A47-92FD-039CEA993BE3}"/>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4019">
              <a:extLst>
                <a:ext uri="{FF2B5EF4-FFF2-40B4-BE49-F238E27FC236}">
                  <a16:creationId xmlns:a16="http://schemas.microsoft.com/office/drawing/2014/main" id="{1DC27C41-5432-4B2C-85AD-A5CE45C378F3}"/>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20">
              <a:extLst>
                <a:ext uri="{FF2B5EF4-FFF2-40B4-BE49-F238E27FC236}">
                  <a16:creationId xmlns:a16="http://schemas.microsoft.com/office/drawing/2014/main" id="{B5E72EB3-E06B-4527-99D8-86034BEA5144}"/>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4021">
              <a:extLst>
                <a:ext uri="{FF2B5EF4-FFF2-40B4-BE49-F238E27FC236}">
                  <a16:creationId xmlns:a16="http://schemas.microsoft.com/office/drawing/2014/main" id="{5231F27E-3B79-4E42-95EB-3211FB3DB5A4}"/>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4022">
              <a:extLst>
                <a:ext uri="{FF2B5EF4-FFF2-40B4-BE49-F238E27FC236}">
                  <a16:creationId xmlns:a16="http://schemas.microsoft.com/office/drawing/2014/main" id="{F8A196F2-7112-4FED-B849-71233B20BA62}"/>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23">
              <a:extLst>
                <a:ext uri="{FF2B5EF4-FFF2-40B4-BE49-F238E27FC236}">
                  <a16:creationId xmlns:a16="http://schemas.microsoft.com/office/drawing/2014/main" id="{0988E456-20FE-445B-810E-E35AD7B2B54B}"/>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4024">
              <a:extLst>
                <a:ext uri="{FF2B5EF4-FFF2-40B4-BE49-F238E27FC236}">
                  <a16:creationId xmlns:a16="http://schemas.microsoft.com/office/drawing/2014/main" id="{5A1060B9-E009-4ED6-8B5C-7DCFE176EB04}"/>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26">
              <a:extLst>
                <a:ext uri="{FF2B5EF4-FFF2-40B4-BE49-F238E27FC236}">
                  <a16:creationId xmlns:a16="http://schemas.microsoft.com/office/drawing/2014/main" id="{9DE29907-2B8C-4673-AF1B-3C433C098A92}"/>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27">
              <a:extLst>
                <a:ext uri="{FF2B5EF4-FFF2-40B4-BE49-F238E27FC236}">
                  <a16:creationId xmlns:a16="http://schemas.microsoft.com/office/drawing/2014/main" id="{AE8DF607-0ADF-4078-850E-6E88FB1FAC9C}"/>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28">
              <a:extLst>
                <a:ext uri="{FF2B5EF4-FFF2-40B4-BE49-F238E27FC236}">
                  <a16:creationId xmlns:a16="http://schemas.microsoft.com/office/drawing/2014/main" id="{7DF8672C-7BB4-4E2E-9F26-2FFBB921D997}"/>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Oval 4029">
              <a:extLst>
                <a:ext uri="{FF2B5EF4-FFF2-40B4-BE49-F238E27FC236}">
                  <a16:creationId xmlns:a16="http://schemas.microsoft.com/office/drawing/2014/main" id="{CEDC2E8F-DD56-473C-BEFA-13F1E6D263FC}"/>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0">
              <a:extLst>
                <a:ext uri="{FF2B5EF4-FFF2-40B4-BE49-F238E27FC236}">
                  <a16:creationId xmlns:a16="http://schemas.microsoft.com/office/drawing/2014/main" id="{DD2C1095-ADAD-4EFC-809C-28CFAA6BD306}"/>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4031">
              <a:extLst>
                <a:ext uri="{FF2B5EF4-FFF2-40B4-BE49-F238E27FC236}">
                  <a16:creationId xmlns:a16="http://schemas.microsoft.com/office/drawing/2014/main" id="{5ADB5E25-883B-467F-92AE-1A4DAEEA3438}"/>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Oval 4032">
              <a:extLst>
                <a:ext uri="{FF2B5EF4-FFF2-40B4-BE49-F238E27FC236}">
                  <a16:creationId xmlns:a16="http://schemas.microsoft.com/office/drawing/2014/main" id="{0F54982C-5AAE-4E29-9759-ECBA4F371504}"/>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33">
              <a:extLst>
                <a:ext uri="{FF2B5EF4-FFF2-40B4-BE49-F238E27FC236}">
                  <a16:creationId xmlns:a16="http://schemas.microsoft.com/office/drawing/2014/main" id="{E6823FB4-A182-4965-8CE3-499FF1AF7A54}"/>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Oval 4034">
              <a:extLst>
                <a:ext uri="{FF2B5EF4-FFF2-40B4-BE49-F238E27FC236}">
                  <a16:creationId xmlns:a16="http://schemas.microsoft.com/office/drawing/2014/main" id="{5C839F94-06CB-4C55-A989-8A43CD47B95D}"/>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Rectangle 4035">
              <a:extLst>
                <a:ext uri="{FF2B5EF4-FFF2-40B4-BE49-F238E27FC236}">
                  <a16:creationId xmlns:a16="http://schemas.microsoft.com/office/drawing/2014/main" id="{5A09BBE2-5CA5-4DE1-B5F6-4665F7832911}"/>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Rectangle 4036">
              <a:extLst>
                <a:ext uri="{FF2B5EF4-FFF2-40B4-BE49-F238E27FC236}">
                  <a16:creationId xmlns:a16="http://schemas.microsoft.com/office/drawing/2014/main" id="{8E76C02A-F976-43B3-8D68-829AB1842F5C}"/>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Rectangle 4037">
              <a:extLst>
                <a:ext uri="{FF2B5EF4-FFF2-40B4-BE49-F238E27FC236}">
                  <a16:creationId xmlns:a16="http://schemas.microsoft.com/office/drawing/2014/main" id="{C50DA8AE-742D-4750-AC77-A4E200DEB9CA}"/>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4038">
              <a:extLst>
                <a:ext uri="{FF2B5EF4-FFF2-40B4-BE49-F238E27FC236}">
                  <a16:creationId xmlns:a16="http://schemas.microsoft.com/office/drawing/2014/main" id="{C72E079C-AB94-4B1E-9B32-46BD377CEC91}"/>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Rectangle 4039">
              <a:extLst>
                <a:ext uri="{FF2B5EF4-FFF2-40B4-BE49-F238E27FC236}">
                  <a16:creationId xmlns:a16="http://schemas.microsoft.com/office/drawing/2014/main" id="{8104F124-84CB-4A50-8586-C9A13C38213A}"/>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4040">
              <a:extLst>
                <a:ext uri="{FF2B5EF4-FFF2-40B4-BE49-F238E27FC236}">
                  <a16:creationId xmlns:a16="http://schemas.microsoft.com/office/drawing/2014/main" id="{F056B6D9-3898-4DAD-94BC-EA008F157B23}"/>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Rectangle 4041">
              <a:extLst>
                <a:ext uri="{FF2B5EF4-FFF2-40B4-BE49-F238E27FC236}">
                  <a16:creationId xmlns:a16="http://schemas.microsoft.com/office/drawing/2014/main" id="{4D0CE00E-D39A-4790-924E-076D3F8C7046}"/>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4042">
              <a:extLst>
                <a:ext uri="{FF2B5EF4-FFF2-40B4-BE49-F238E27FC236}">
                  <a16:creationId xmlns:a16="http://schemas.microsoft.com/office/drawing/2014/main" id="{164AE647-151A-4BA6-ADD9-C1C8F299FE52}"/>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8" name="KSO_Shape">
            <a:extLst>
              <a:ext uri="{FF2B5EF4-FFF2-40B4-BE49-F238E27FC236}">
                <a16:creationId xmlns:a16="http://schemas.microsoft.com/office/drawing/2014/main" id="{1365D8ED-A1D5-4A04-885C-863BF11D971C}"/>
              </a:ext>
            </a:extLst>
          </p:cNvPr>
          <p:cNvSpPr/>
          <p:nvPr/>
        </p:nvSpPr>
        <p:spPr>
          <a:xfrm>
            <a:off x="1859796" y="4013757"/>
            <a:ext cx="9493471" cy="895173"/>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49" name="组合 48">
            <a:extLst>
              <a:ext uri="{FF2B5EF4-FFF2-40B4-BE49-F238E27FC236}">
                <a16:creationId xmlns:a16="http://schemas.microsoft.com/office/drawing/2014/main" id="{B5653C44-611B-4790-B993-979FCC51B1B8}"/>
              </a:ext>
            </a:extLst>
          </p:cNvPr>
          <p:cNvGrpSpPr/>
          <p:nvPr/>
        </p:nvGrpSpPr>
        <p:grpSpPr>
          <a:xfrm>
            <a:off x="1000238" y="5067797"/>
            <a:ext cx="877274" cy="877274"/>
            <a:chOff x="1184655" y="3843886"/>
            <a:chExt cx="877274" cy="877274"/>
          </a:xfrm>
        </p:grpSpPr>
        <p:sp>
          <p:nvSpPr>
            <p:cNvPr id="50" name="KSO_Shape">
              <a:extLst>
                <a:ext uri="{FF2B5EF4-FFF2-40B4-BE49-F238E27FC236}">
                  <a16:creationId xmlns:a16="http://schemas.microsoft.com/office/drawing/2014/main" id="{51A0BA7F-DC45-42CA-82E1-C7C0175D0331}"/>
                </a:ext>
              </a:extLst>
            </p:cNvPr>
            <p:cNvSpPr/>
            <p:nvPr/>
          </p:nvSpPr>
          <p:spPr>
            <a:xfrm>
              <a:off x="1184655" y="3843886"/>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51" name="KSO_Shape">
              <a:extLst>
                <a:ext uri="{FF2B5EF4-FFF2-40B4-BE49-F238E27FC236}">
                  <a16:creationId xmlns:a16="http://schemas.microsoft.com/office/drawing/2014/main" id="{81A22410-7B68-407E-8F3A-A2721F1B3128}"/>
                </a:ext>
              </a:extLst>
            </p:cNvPr>
            <p:cNvSpPr>
              <a:spLocks/>
            </p:cNvSpPr>
            <p:nvPr/>
          </p:nvSpPr>
          <p:spPr bwMode="auto">
            <a:xfrm>
              <a:off x="1364011" y="3954003"/>
              <a:ext cx="646190" cy="648477"/>
            </a:xfrm>
            <a:custGeom>
              <a:avLst/>
              <a:gdLst>
                <a:gd name="T0" fmla="*/ 1471281 w 3950"/>
                <a:gd name="T1" fmla="*/ 1585004 h 3962"/>
                <a:gd name="T2" fmla="*/ 1291856 w 3950"/>
                <a:gd name="T3" fmla="*/ 1800397 h 3962"/>
                <a:gd name="T4" fmla="*/ 0 w 3950"/>
                <a:gd name="T5" fmla="*/ 1620903 h 3962"/>
                <a:gd name="T6" fmla="*/ 179425 w 3950"/>
                <a:gd name="T7" fmla="*/ 5453 h 3962"/>
                <a:gd name="T8" fmla="*/ 963441 w 3950"/>
                <a:gd name="T9" fmla="*/ 5453 h 3962"/>
                <a:gd name="T10" fmla="*/ 968438 w 3950"/>
                <a:gd name="T11" fmla="*/ 5453 h 3962"/>
                <a:gd name="T12" fmla="*/ 968892 w 3950"/>
                <a:gd name="T13" fmla="*/ 5907 h 3962"/>
                <a:gd name="T14" fmla="*/ 1471281 w 3950"/>
                <a:gd name="T15" fmla="*/ 543936 h 3962"/>
                <a:gd name="T16" fmla="*/ 1474006 w 3950"/>
                <a:gd name="T17" fmla="*/ 552570 h 3962"/>
                <a:gd name="T18" fmla="*/ 1471281 w 3950"/>
                <a:gd name="T19" fmla="*/ 974723 h 3962"/>
                <a:gd name="T20" fmla="*/ 1794245 w 3950"/>
                <a:gd name="T21" fmla="*/ 1154217 h 3962"/>
                <a:gd name="T22" fmla="*/ 1614821 w 3950"/>
                <a:gd name="T23" fmla="*/ 1585004 h 3962"/>
                <a:gd name="T24" fmla="*/ 968892 w 3950"/>
                <a:gd name="T25" fmla="*/ 364442 h 3962"/>
                <a:gd name="T26" fmla="*/ 1355450 w 3950"/>
                <a:gd name="T27" fmla="*/ 543936 h 3962"/>
                <a:gd name="T28" fmla="*/ 1399965 w 3950"/>
                <a:gd name="T29" fmla="*/ 615734 h 3962"/>
                <a:gd name="T30" fmla="*/ 897123 w 3950"/>
                <a:gd name="T31" fmla="*/ 436240 h 3962"/>
                <a:gd name="T32" fmla="*/ 251194 w 3950"/>
                <a:gd name="T33" fmla="*/ 77251 h 3962"/>
                <a:gd name="T34" fmla="*/ 71770 w 3950"/>
                <a:gd name="T35" fmla="*/ 1549105 h 3962"/>
                <a:gd name="T36" fmla="*/ 1220087 w 3950"/>
                <a:gd name="T37" fmla="*/ 1728599 h 3962"/>
                <a:gd name="T38" fmla="*/ 574158 w 3950"/>
                <a:gd name="T39" fmla="*/ 1585004 h 3962"/>
                <a:gd name="T40" fmla="*/ 394734 w 3950"/>
                <a:gd name="T41" fmla="*/ 1154217 h 3962"/>
                <a:gd name="T42" fmla="*/ 1399965 w 3950"/>
                <a:gd name="T43" fmla="*/ 974723 h 3962"/>
                <a:gd name="T44" fmla="*/ 1254609 w 3950"/>
                <a:gd name="T45" fmla="*/ 1147401 h 3962"/>
                <a:gd name="T46" fmla="*/ 1121517 w 3950"/>
                <a:gd name="T47" fmla="*/ 1246464 h 3962"/>
                <a:gd name="T48" fmla="*/ 987062 w 3950"/>
                <a:gd name="T49" fmla="*/ 1147401 h 3962"/>
                <a:gd name="T50" fmla="*/ 977523 w 3950"/>
                <a:gd name="T51" fmla="*/ 1455950 h 3962"/>
                <a:gd name="T52" fmla="*/ 1120608 w 3950"/>
                <a:gd name="T53" fmla="*/ 1349162 h 3962"/>
                <a:gd name="T54" fmla="*/ 1264148 w 3950"/>
                <a:gd name="T55" fmla="*/ 1455950 h 3962"/>
                <a:gd name="T56" fmla="*/ 1254609 w 3950"/>
                <a:gd name="T57" fmla="*/ 1147401 h 3962"/>
                <a:gd name="T58" fmla="*/ 957536 w 3950"/>
                <a:gd name="T59" fmla="*/ 1147401 h 3962"/>
                <a:gd name="T60" fmla="*/ 712701 w 3950"/>
                <a:gd name="T61" fmla="*/ 1199659 h 3962"/>
                <a:gd name="T62" fmla="*/ 804003 w 3950"/>
                <a:gd name="T63" fmla="*/ 1455950 h 3962"/>
                <a:gd name="T64" fmla="*/ 866688 w 3950"/>
                <a:gd name="T65" fmla="*/ 1199659 h 3962"/>
                <a:gd name="T66" fmla="*/ 1529424 w 3950"/>
                <a:gd name="T67" fmla="*/ 1147401 h 3962"/>
                <a:gd name="T68" fmla="*/ 1284589 w 3950"/>
                <a:gd name="T69" fmla="*/ 1199659 h 3962"/>
                <a:gd name="T70" fmla="*/ 1375891 w 3950"/>
                <a:gd name="T71" fmla="*/ 1455950 h 3962"/>
                <a:gd name="T72" fmla="*/ 1438121 w 3950"/>
                <a:gd name="T73" fmla="*/ 1199659 h 3962"/>
                <a:gd name="T74" fmla="*/ 1529424 w 3950"/>
                <a:gd name="T75" fmla="*/ 1147401 h 3962"/>
                <a:gd name="T76" fmla="*/ 753583 w 3950"/>
                <a:gd name="T77" fmla="*/ 651633 h 3962"/>
                <a:gd name="T78" fmla="*/ 179425 w 3950"/>
                <a:gd name="T79" fmla="*/ 723431 h 3962"/>
                <a:gd name="T80" fmla="*/ 179425 w 3950"/>
                <a:gd name="T81" fmla="*/ 364442 h 3962"/>
                <a:gd name="T82" fmla="*/ 753583 w 3950"/>
                <a:gd name="T83" fmla="*/ 436240 h 3962"/>
                <a:gd name="T84" fmla="*/ 179425 w 3950"/>
                <a:gd name="T85" fmla="*/ 364442 h 3962"/>
                <a:gd name="T86" fmla="*/ 753583 w 3950"/>
                <a:gd name="T87" fmla="*/ 220846 h 3962"/>
                <a:gd name="T88" fmla="*/ 179425 w 3950"/>
                <a:gd name="T89" fmla="*/ 292644 h 3962"/>
                <a:gd name="T90" fmla="*/ 538274 w 3950"/>
                <a:gd name="T91" fmla="*/ 579835 h 3962"/>
                <a:gd name="T92" fmla="*/ 179425 w 3950"/>
                <a:gd name="T93" fmla="*/ 508037 h 3962"/>
                <a:gd name="T94" fmla="*/ 538274 w 3950"/>
                <a:gd name="T95" fmla="*/ 579835 h 3962"/>
                <a:gd name="T96" fmla="*/ 179425 w 3950"/>
                <a:gd name="T97" fmla="*/ 867026 h 3962"/>
                <a:gd name="T98" fmla="*/ 394734 w 3950"/>
                <a:gd name="T99" fmla="*/ 795228 h 39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950" h="3962">
                  <a:moveTo>
                    <a:pt x="3555" y="3488"/>
                  </a:moveTo>
                  <a:cubicBezTo>
                    <a:pt x="3239" y="3488"/>
                    <a:pt x="3239" y="3488"/>
                    <a:pt x="3239" y="3488"/>
                  </a:cubicBezTo>
                  <a:cubicBezTo>
                    <a:pt x="3239" y="3567"/>
                    <a:pt x="3239" y="3567"/>
                    <a:pt x="3239" y="3567"/>
                  </a:cubicBezTo>
                  <a:cubicBezTo>
                    <a:pt x="3239" y="3785"/>
                    <a:pt x="3063" y="3962"/>
                    <a:pt x="2844" y="3962"/>
                  </a:cubicBezTo>
                  <a:cubicBezTo>
                    <a:pt x="395" y="3962"/>
                    <a:pt x="395" y="3962"/>
                    <a:pt x="395" y="3962"/>
                  </a:cubicBezTo>
                  <a:cubicBezTo>
                    <a:pt x="177" y="3962"/>
                    <a:pt x="0" y="3785"/>
                    <a:pt x="0" y="3567"/>
                  </a:cubicBezTo>
                  <a:cubicBezTo>
                    <a:pt x="0" y="407"/>
                    <a:pt x="0" y="407"/>
                    <a:pt x="0" y="407"/>
                  </a:cubicBezTo>
                  <a:cubicBezTo>
                    <a:pt x="0" y="189"/>
                    <a:pt x="177" y="12"/>
                    <a:pt x="395" y="12"/>
                  </a:cubicBezTo>
                  <a:cubicBezTo>
                    <a:pt x="1975" y="12"/>
                    <a:pt x="1975" y="12"/>
                    <a:pt x="1975" y="12"/>
                  </a:cubicBezTo>
                  <a:cubicBezTo>
                    <a:pt x="2121" y="12"/>
                    <a:pt x="2121" y="12"/>
                    <a:pt x="2121" y="12"/>
                  </a:cubicBezTo>
                  <a:cubicBezTo>
                    <a:pt x="2121" y="0"/>
                    <a:pt x="2121" y="0"/>
                    <a:pt x="2121" y="0"/>
                  </a:cubicBezTo>
                  <a:cubicBezTo>
                    <a:pt x="2132" y="12"/>
                    <a:pt x="2132" y="12"/>
                    <a:pt x="2132" y="12"/>
                  </a:cubicBezTo>
                  <a:cubicBezTo>
                    <a:pt x="2133" y="12"/>
                    <a:pt x="2133" y="12"/>
                    <a:pt x="2133" y="12"/>
                  </a:cubicBezTo>
                  <a:cubicBezTo>
                    <a:pt x="2133" y="13"/>
                    <a:pt x="2133" y="13"/>
                    <a:pt x="2133" y="13"/>
                  </a:cubicBezTo>
                  <a:cubicBezTo>
                    <a:pt x="3227" y="1197"/>
                    <a:pt x="3227" y="1197"/>
                    <a:pt x="3227" y="1197"/>
                  </a:cubicBezTo>
                  <a:cubicBezTo>
                    <a:pt x="3239" y="1197"/>
                    <a:pt x="3239" y="1197"/>
                    <a:pt x="3239" y="1197"/>
                  </a:cubicBezTo>
                  <a:cubicBezTo>
                    <a:pt x="3239" y="1210"/>
                    <a:pt x="3239" y="1210"/>
                    <a:pt x="3239" y="1210"/>
                  </a:cubicBezTo>
                  <a:cubicBezTo>
                    <a:pt x="3245" y="1216"/>
                    <a:pt x="3245" y="1216"/>
                    <a:pt x="3245" y="1216"/>
                  </a:cubicBezTo>
                  <a:cubicBezTo>
                    <a:pt x="3239" y="1216"/>
                    <a:pt x="3239" y="1216"/>
                    <a:pt x="3239" y="1216"/>
                  </a:cubicBezTo>
                  <a:cubicBezTo>
                    <a:pt x="3239" y="2145"/>
                    <a:pt x="3239" y="2145"/>
                    <a:pt x="3239" y="2145"/>
                  </a:cubicBezTo>
                  <a:cubicBezTo>
                    <a:pt x="3555" y="2145"/>
                    <a:pt x="3555" y="2145"/>
                    <a:pt x="3555" y="2145"/>
                  </a:cubicBezTo>
                  <a:cubicBezTo>
                    <a:pt x="3774" y="2145"/>
                    <a:pt x="3950" y="2322"/>
                    <a:pt x="3950" y="2540"/>
                  </a:cubicBezTo>
                  <a:cubicBezTo>
                    <a:pt x="3950" y="3093"/>
                    <a:pt x="3950" y="3093"/>
                    <a:pt x="3950" y="3093"/>
                  </a:cubicBezTo>
                  <a:cubicBezTo>
                    <a:pt x="3950" y="3311"/>
                    <a:pt x="3774" y="3488"/>
                    <a:pt x="3555" y="3488"/>
                  </a:cubicBezTo>
                  <a:close/>
                  <a:moveTo>
                    <a:pt x="2133" y="296"/>
                  </a:moveTo>
                  <a:cubicBezTo>
                    <a:pt x="2133" y="802"/>
                    <a:pt x="2133" y="802"/>
                    <a:pt x="2133" y="802"/>
                  </a:cubicBezTo>
                  <a:cubicBezTo>
                    <a:pt x="2133" y="1020"/>
                    <a:pt x="2310" y="1197"/>
                    <a:pt x="2528" y="1197"/>
                  </a:cubicBezTo>
                  <a:cubicBezTo>
                    <a:pt x="2984" y="1197"/>
                    <a:pt x="2984" y="1197"/>
                    <a:pt x="2984" y="1197"/>
                  </a:cubicBezTo>
                  <a:lnTo>
                    <a:pt x="2133" y="296"/>
                  </a:lnTo>
                  <a:close/>
                  <a:moveTo>
                    <a:pt x="3082" y="1355"/>
                  </a:moveTo>
                  <a:cubicBezTo>
                    <a:pt x="2371" y="1355"/>
                    <a:pt x="2371" y="1355"/>
                    <a:pt x="2371" y="1355"/>
                  </a:cubicBezTo>
                  <a:cubicBezTo>
                    <a:pt x="2152" y="1355"/>
                    <a:pt x="1975" y="1178"/>
                    <a:pt x="1975" y="960"/>
                  </a:cubicBezTo>
                  <a:cubicBezTo>
                    <a:pt x="1975" y="170"/>
                    <a:pt x="1975" y="170"/>
                    <a:pt x="1975" y="170"/>
                  </a:cubicBezTo>
                  <a:cubicBezTo>
                    <a:pt x="553" y="170"/>
                    <a:pt x="553" y="170"/>
                    <a:pt x="553" y="170"/>
                  </a:cubicBezTo>
                  <a:cubicBezTo>
                    <a:pt x="335" y="170"/>
                    <a:pt x="158" y="347"/>
                    <a:pt x="158" y="565"/>
                  </a:cubicBezTo>
                  <a:cubicBezTo>
                    <a:pt x="158" y="3409"/>
                    <a:pt x="158" y="3409"/>
                    <a:pt x="158" y="3409"/>
                  </a:cubicBezTo>
                  <a:cubicBezTo>
                    <a:pt x="158" y="3627"/>
                    <a:pt x="335" y="3804"/>
                    <a:pt x="553" y="3804"/>
                  </a:cubicBezTo>
                  <a:cubicBezTo>
                    <a:pt x="2686" y="3804"/>
                    <a:pt x="2686" y="3804"/>
                    <a:pt x="2686" y="3804"/>
                  </a:cubicBezTo>
                  <a:cubicBezTo>
                    <a:pt x="2877" y="3804"/>
                    <a:pt x="3037" y="3668"/>
                    <a:pt x="3073" y="3488"/>
                  </a:cubicBezTo>
                  <a:cubicBezTo>
                    <a:pt x="1264" y="3488"/>
                    <a:pt x="1264" y="3488"/>
                    <a:pt x="1264" y="3488"/>
                  </a:cubicBezTo>
                  <a:cubicBezTo>
                    <a:pt x="1046" y="3488"/>
                    <a:pt x="869" y="3311"/>
                    <a:pt x="869" y="3093"/>
                  </a:cubicBezTo>
                  <a:cubicBezTo>
                    <a:pt x="869" y="2540"/>
                    <a:pt x="869" y="2540"/>
                    <a:pt x="869" y="2540"/>
                  </a:cubicBezTo>
                  <a:cubicBezTo>
                    <a:pt x="869" y="2322"/>
                    <a:pt x="1046" y="2145"/>
                    <a:pt x="1264" y="2145"/>
                  </a:cubicBezTo>
                  <a:cubicBezTo>
                    <a:pt x="3082" y="2145"/>
                    <a:pt x="3082" y="2145"/>
                    <a:pt x="3082" y="2145"/>
                  </a:cubicBezTo>
                  <a:lnTo>
                    <a:pt x="3082" y="1355"/>
                  </a:lnTo>
                  <a:close/>
                  <a:moveTo>
                    <a:pt x="2762" y="2525"/>
                  </a:moveTo>
                  <a:cubicBezTo>
                    <a:pt x="2603" y="2525"/>
                    <a:pt x="2603" y="2525"/>
                    <a:pt x="2603" y="2525"/>
                  </a:cubicBezTo>
                  <a:cubicBezTo>
                    <a:pt x="2469" y="2743"/>
                    <a:pt x="2469" y="2743"/>
                    <a:pt x="2469" y="2743"/>
                  </a:cubicBezTo>
                  <a:cubicBezTo>
                    <a:pt x="2333" y="2525"/>
                    <a:pt x="2333" y="2525"/>
                    <a:pt x="2333" y="2525"/>
                  </a:cubicBezTo>
                  <a:cubicBezTo>
                    <a:pt x="2173" y="2525"/>
                    <a:pt x="2173" y="2525"/>
                    <a:pt x="2173" y="2525"/>
                  </a:cubicBezTo>
                  <a:cubicBezTo>
                    <a:pt x="2383" y="2850"/>
                    <a:pt x="2383" y="2850"/>
                    <a:pt x="2383" y="2850"/>
                  </a:cubicBezTo>
                  <a:cubicBezTo>
                    <a:pt x="2152" y="3204"/>
                    <a:pt x="2152" y="3204"/>
                    <a:pt x="2152" y="3204"/>
                  </a:cubicBezTo>
                  <a:cubicBezTo>
                    <a:pt x="2316" y="3204"/>
                    <a:pt x="2316" y="3204"/>
                    <a:pt x="2316" y="3204"/>
                  </a:cubicBezTo>
                  <a:cubicBezTo>
                    <a:pt x="2467" y="2969"/>
                    <a:pt x="2467" y="2969"/>
                    <a:pt x="2467" y="2969"/>
                  </a:cubicBezTo>
                  <a:cubicBezTo>
                    <a:pt x="2617" y="3204"/>
                    <a:pt x="2617" y="3204"/>
                    <a:pt x="2617" y="3204"/>
                  </a:cubicBezTo>
                  <a:cubicBezTo>
                    <a:pt x="2783" y="3204"/>
                    <a:pt x="2783" y="3204"/>
                    <a:pt x="2783" y="3204"/>
                  </a:cubicBezTo>
                  <a:cubicBezTo>
                    <a:pt x="2551" y="2855"/>
                    <a:pt x="2551" y="2855"/>
                    <a:pt x="2551" y="2855"/>
                  </a:cubicBezTo>
                  <a:lnTo>
                    <a:pt x="2762" y="2525"/>
                  </a:lnTo>
                  <a:close/>
                  <a:moveTo>
                    <a:pt x="2108" y="2640"/>
                  </a:moveTo>
                  <a:cubicBezTo>
                    <a:pt x="2108" y="2525"/>
                    <a:pt x="2108" y="2525"/>
                    <a:pt x="2108" y="2525"/>
                  </a:cubicBezTo>
                  <a:cubicBezTo>
                    <a:pt x="1569" y="2525"/>
                    <a:pt x="1569" y="2525"/>
                    <a:pt x="1569" y="2525"/>
                  </a:cubicBezTo>
                  <a:cubicBezTo>
                    <a:pt x="1569" y="2640"/>
                    <a:pt x="1569" y="2640"/>
                    <a:pt x="1569" y="2640"/>
                  </a:cubicBezTo>
                  <a:cubicBezTo>
                    <a:pt x="1770" y="2640"/>
                    <a:pt x="1770" y="2640"/>
                    <a:pt x="1770" y="2640"/>
                  </a:cubicBezTo>
                  <a:cubicBezTo>
                    <a:pt x="1770" y="3204"/>
                    <a:pt x="1770" y="3204"/>
                    <a:pt x="1770" y="3204"/>
                  </a:cubicBezTo>
                  <a:cubicBezTo>
                    <a:pt x="1908" y="3204"/>
                    <a:pt x="1908" y="3204"/>
                    <a:pt x="1908" y="3204"/>
                  </a:cubicBezTo>
                  <a:cubicBezTo>
                    <a:pt x="1908" y="2640"/>
                    <a:pt x="1908" y="2640"/>
                    <a:pt x="1908" y="2640"/>
                  </a:cubicBezTo>
                  <a:lnTo>
                    <a:pt x="2108" y="2640"/>
                  </a:lnTo>
                  <a:close/>
                  <a:moveTo>
                    <a:pt x="3367" y="2525"/>
                  </a:moveTo>
                  <a:cubicBezTo>
                    <a:pt x="2828" y="2525"/>
                    <a:pt x="2828" y="2525"/>
                    <a:pt x="2828" y="2525"/>
                  </a:cubicBezTo>
                  <a:cubicBezTo>
                    <a:pt x="2828" y="2640"/>
                    <a:pt x="2828" y="2640"/>
                    <a:pt x="2828" y="2640"/>
                  </a:cubicBezTo>
                  <a:cubicBezTo>
                    <a:pt x="3029" y="2640"/>
                    <a:pt x="3029" y="2640"/>
                    <a:pt x="3029" y="2640"/>
                  </a:cubicBezTo>
                  <a:cubicBezTo>
                    <a:pt x="3029" y="3204"/>
                    <a:pt x="3029" y="3204"/>
                    <a:pt x="3029" y="3204"/>
                  </a:cubicBezTo>
                  <a:cubicBezTo>
                    <a:pt x="3166" y="3204"/>
                    <a:pt x="3166" y="3204"/>
                    <a:pt x="3166" y="3204"/>
                  </a:cubicBezTo>
                  <a:cubicBezTo>
                    <a:pt x="3166" y="2640"/>
                    <a:pt x="3166" y="2640"/>
                    <a:pt x="3166" y="2640"/>
                  </a:cubicBezTo>
                  <a:cubicBezTo>
                    <a:pt x="3367" y="2640"/>
                    <a:pt x="3367" y="2640"/>
                    <a:pt x="3367" y="2640"/>
                  </a:cubicBezTo>
                  <a:lnTo>
                    <a:pt x="3367" y="2525"/>
                  </a:lnTo>
                  <a:close/>
                  <a:moveTo>
                    <a:pt x="395" y="1434"/>
                  </a:moveTo>
                  <a:cubicBezTo>
                    <a:pt x="1659" y="1434"/>
                    <a:pt x="1659" y="1434"/>
                    <a:pt x="1659" y="1434"/>
                  </a:cubicBezTo>
                  <a:cubicBezTo>
                    <a:pt x="1659" y="1592"/>
                    <a:pt x="1659" y="1592"/>
                    <a:pt x="1659" y="1592"/>
                  </a:cubicBezTo>
                  <a:cubicBezTo>
                    <a:pt x="395" y="1592"/>
                    <a:pt x="395" y="1592"/>
                    <a:pt x="395" y="1592"/>
                  </a:cubicBezTo>
                  <a:lnTo>
                    <a:pt x="395" y="1434"/>
                  </a:lnTo>
                  <a:close/>
                  <a:moveTo>
                    <a:pt x="395" y="802"/>
                  </a:moveTo>
                  <a:cubicBezTo>
                    <a:pt x="1659" y="802"/>
                    <a:pt x="1659" y="802"/>
                    <a:pt x="1659" y="802"/>
                  </a:cubicBezTo>
                  <a:cubicBezTo>
                    <a:pt x="1659" y="960"/>
                    <a:pt x="1659" y="960"/>
                    <a:pt x="1659" y="960"/>
                  </a:cubicBezTo>
                  <a:cubicBezTo>
                    <a:pt x="395" y="960"/>
                    <a:pt x="395" y="960"/>
                    <a:pt x="395" y="960"/>
                  </a:cubicBezTo>
                  <a:lnTo>
                    <a:pt x="395" y="802"/>
                  </a:lnTo>
                  <a:close/>
                  <a:moveTo>
                    <a:pt x="395" y="486"/>
                  </a:moveTo>
                  <a:cubicBezTo>
                    <a:pt x="1659" y="486"/>
                    <a:pt x="1659" y="486"/>
                    <a:pt x="1659" y="486"/>
                  </a:cubicBezTo>
                  <a:cubicBezTo>
                    <a:pt x="1659" y="644"/>
                    <a:pt x="1659" y="644"/>
                    <a:pt x="1659" y="644"/>
                  </a:cubicBezTo>
                  <a:cubicBezTo>
                    <a:pt x="395" y="644"/>
                    <a:pt x="395" y="644"/>
                    <a:pt x="395" y="644"/>
                  </a:cubicBezTo>
                  <a:lnTo>
                    <a:pt x="395" y="486"/>
                  </a:lnTo>
                  <a:close/>
                  <a:moveTo>
                    <a:pt x="1185" y="1276"/>
                  </a:moveTo>
                  <a:cubicBezTo>
                    <a:pt x="395" y="1276"/>
                    <a:pt x="395" y="1276"/>
                    <a:pt x="395" y="1276"/>
                  </a:cubicBezTo>
                  <a:cubicBezTo>
                    <a:pt x="395" y="1118"/>
                    <a:pt x="395" y="1118"/>
                    <a:pt x="395" y="1118"/>
                  </a:cubicBezTo>
                  <a:cubicBezTo>
                    <a:pt x="1185" y="1118"/>
                    <a:pt x="1185" y="1118"/>
                    <a:pt x="1185" y="1118"/>
                  </a:cubicBezTo>
                  <a:lnTo>
                    <a:pt x="1185" y="1276"/>
                  </a:lnTo>
                  <a:close/>
                  <a:moveTo>
                    <a:pt x="869" y="1908"/>
                  </a:moveTo>
                  <a:cubicBezTo>
                    <a:pt x="395" y="1908"/>
                    <a:pt x="395" y="1908"/>
                    <a:pt x="395" y="1908"/>
                  </a:cubicBezTo>
                  <a:cubicBezTo>
                    <a:pt x="395" y="1750"/>
                    <a:pt x="395" y="1750"/>
                    <a:pt x="395" y="1750"/>
                  </a:cubicBezTo>
                  <a:cubicBezTo>
                    <a:pt x="869" y="1750"/>
                    <a:pt x="869" y="1750"/>
                    <a:pt x="869" y="1750"/>
                  </a:cubicBezTo>
                  <a:lnTo>
                    <a:pt x="869" y="1908"/>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sp>
        <p:nvSpPr>
          <p:cNvPr id="52" name="KSO_Shape">
            <a:extLst>
              <a:ext uri="{FF2B5EF4-FFF2-40B4-BE49-F238E27FC236}">
                <a16:creationId xmlns:a16="http://schemas.microsoft.com/office/drawing/2014/main" id="{C8E82CCC-18F3-4872-AC9E-AEA43ADFBFAF}"/>
              </a:ext>
            </a:extLst>
          </p:cNvPr>
          <p:cNvSpPr/>
          <p:nvPr/>
        </p:nvSpPr>
        <p:spPr>
          <a:xfrm>
            <a:off x="1877511" y="5648718"/>
            <a:ext cx="9487259" cy="840276"/>
          </a:xfrm>
          <a:prstGeom prst="roundRect">
            <a:avLst>
              <a:gd name="adj" fmla="val 6542"/>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53" name="矩形 52">
            <a:extLst>
              <a:ext uri="{FF2B5EF4-FFF2-40B4-BE49-F238E27FC236}">
                <a16:creationId xmlns:a16="http://schemas.microsoft.com/office/drawing/2014/main" id="{20047CD4-F495-49F0-AE4D-FFB8999148ED}"/>
              </a:ext>
            </a:extLst>
          </p:cNvPr>
          <p:cNvSpPr/>
          <p:nvPr/>
        </p:nvSpPr>
        <p:spPr>
          <a:xfrm>
            <a:off x="2056868" y="5033087"/>
            <a:ext cx="6793848" cy="461665"/>
          </a:xfrm>
          <a:prstGeom prst="rect">
            <a:avLst/>
          </a:prstGeom>
        </p:spPr>
        <p:txBody>
          <a:bodyPr wrap="none">
            <a:spAutoFit/>
          </a:bodyPr>
          <a:lstStyle/>
          <a:p>
            <a:pPr algn="ctr"/>
            <a:r>
              <a:rPr lang="zh-CN" altLang="en-US" sz="2400" b="1" dirty="0">
                <a:solidFill>
                  <a:schemeClr val="tx1">
                    <a:lumMod val="85000"/>
                    <a:lumOff val="15000"/>
                  </a:schemeClr>
                </a:solidFill>
                <a:ea typeface="微软雅黑" panose="020B0503020204020204" pitchFamily="34" charset="-122"/>
              </a:rPr>
              <a:t>当执行</a:t>
            </a:r>
            <a:r>
              <a:rPr lang="en-US" altLang="zh-CN" sz="2400" b="1" dirty="0">
                <a:solidFill>
                  <a:schemeClr val="tx1">
                    <a:lumMod val="85000"/>
                    <a:lumOff val="15000"/>
                  </a:schemeClr>
                </a:solidFill>
                <a:ea typeface="微软雅黑" panose="020B0503020204020204" pitchFamily="34" charset="-122"/>
              </a:rPr>
              <a:t>testfibo.py</a:t>
            </a:r>
            <a:r>
              <a:rPr lang="zh-CN" altLang="en-US" sz="2400" b="1" dirty="0">
                <a:solidFill>
                  <a:schemeClr val="tx1">
                    <a:lumMod val="85000"/>
                    <a:lumOff val="15000"/>
                  </a:schemeClr>
                </a:solidFill>
                <a:ea typeface="微软雅黑" panose="020B0503020204020204" pitchFamily="34" charset="-122"/>
              </a:rPr>
              <a:t>时，将在屏幕上输出如下结果：</a:t>
            </a:r>
          </a:p>
        </p:txBody>
      </p:sp>
      <p:cxnSp>
        <p:nvCxnSpPr>
          <p:cNvPr id="54" name="直接连接符 53">
            <a:extLst>
              <a:ext uri="{FF2B5EF4-FFF2-40B4-BE49-F238E27FC236}">
                <a16:creationId xmlns:a16="http://schemas.microsoft.com/office/drawing/2014/main" id="{AE6118C2-B43F-4C01-82A1-5AFE5B24F605}"/>
              </a:ext>
            </a:extLst>
          </p:cNvPr>
          <p:cNvCxnSpPr>
            <a:cxnSpLocks/>
          </p:cNvCxnSpPr>
          <p:nvPr/>
        </p:nvCxnSpPr>
        <p:spPr>
          <a:xfrm>
            <a:off x="1969893" y="5534888"/>
            <a:ext cx="6880823"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C5F5D75D-EB1B-4B6F-9993-7C9DC8A965CD}"/>
              </a:ext>
            </a:extLst>
          </p:cNvPr>
          <p:cNvSpPr/>
          <p:nvPr/>
        </p:nvSpPr>
        <p:spPr>
          <a:xfrm>
            <a:off x="2056868" y="5688855"/>
            <a:ext cx="9035945" cy="707886"/>
          </a:xfrm>
          <a:prstGeom prst="rect">
            <a:avLst/>
          </a:prstGeom>
        </p:spPr>
        <p:txBody>
          <a:bodyPr wrap="square">
            <a:spAutoFit/>
          </a:bodyPr>
          <a:lstStyle/>
          <a:p>
            <a:pPr>
              <a:spcBef>
                <a:spcPct val="0"/>
              </a:spcBef>
              <a:defRPr/>
            </a:pPr>
            <a:r>
              <a:rPr lang="en-US" altLang="zh-CN" sz="2000" dirty="0">
                <a:solidFill>
                  <a:schemeClr val="tx1">
                    <a:lumMod val="85000"/>
                    <a:lumOff val="15000"/>
                  </a:schemeClr>
                </a:solidFill>
                <a:ea typeface="微软雅黑" panose="020B0503020204020204" pitchFamily="34" charset="-122"/>
              </a:rPr>
              <a:t>1 1 2 3 5</a:t>
            </a:r>
          </a:p>
          <a:p>
            <a:pPr>
              <a:spcBef>
                <a:spcPct val="0"/>
              </a:spcBef>
              <a:defRPr/>
            </a:pPr>
            <a:r>
              <a:rPr lang="en-US" altLang="zh-CN" sz="2000" dirty="0">
                <a:solidFill>
                  <a:schemeClr val="tx1">
                    <a:lumMod val="85000"/>
                    <a:lumOff val="15000"/>
                  </a:schemeClr>
                </a:solidFill>
                <a:ea typeface="微软雅黑" panose="020B0503020204020204" pitchFamily="34" charset="-122"/>
              </a:rPr>
              <a:t>[1, 1, 2, 3, 5]</a:t>
            </a:r>
          </a:p>
        </p:txBody>
      </p:sp>
    </p:spTree>
    <p:extLst>
      <p:ext uri="{BB962C8B-B14F-4D97-AF65-F5344CB8AC3E}">
        <p14:creationId xmlns:p14="http://schemas.microsoft.com/office/powerpoint/2010/main" val="1726599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ppt_y</p:attrName>
                                        </p:attrNameLst>
                                      </p:cBhvr>
                                      <p:tavLst>
                                        <p:tav tm="0">
                                          <p:val>
                                            <p:strVal val="#ppt_y+#ppt_h*1.125000"/>
                                          </p:val>
                                        </p:tav>
                                        <p:tav tm="100000">
                                          <p:val>
                                            <p:strVal val="#ppt_y"/>
                                          </p:val>
                                        </p:tav>
                                      </p:tavLst>
                                    </p:anim>
                                    <p:animEffect transition="in" filter="wipe(up)">
                                      <p:cBhvr>
                                        <p:cTn id="26" dur="500"/>
                                        <p:tgtEl>
                                          <p:spTgt spid="10"/>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500"/>
                                        <p:tgtEl>
                                          <p:spTgt spid="24"/>
                                        </p:tgtEl>
                                        <p:attrNameLst>
                                          <p:attrName>ppt_y</p:attrName>
                                        </p:attrNameLst>
                                      </p:cBhvr>
                                      <p:tavLst>
                                        <p:tav tm="0">
                                          <p:val>
                                            <p:strVal val="#ppt_y-#ppt_h*1.125000"/>
                                          </p:val>
                                        </p:tav>
                                        <p:tav tm="100000">
                                          <p:val>
                                            <p:strVal val="#ppt_y"/>
                                          </p:val>
                                        </p:tav>
                                      </p:tavLst>
                                    </p:anim>
                                    <p:animEffect transition="in" filter="wipe(down)">
                                      <p:cBhvr>
                                        <p:cTn id="30" dur="500"/>
                                        <p:tgtEl>
                                          <p:spTgt spid="24"/>
                                        </p:tgtEl>
                                      </p:cBhvr>
                                    </p:animEffect>
                                  </p:childTnLst>
                                </p:cTn>
                              </p:par>
                            </p:childTnLst>
                          </p:cTn>
                        </p:par>
                        <p:par>
                          <p:cTn id="31" fill="hold">
                            <p:stCondLst>
                              <p:cond delay="1500"/>
                            </p:stCondLst>
                            <p:childTnLst>
                              <p:par>
                                <p:cTn id="32" presetID="53" presetClass="entr" presetSubtype="16"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p:cTn id="34" dur="500" fill="hold"/>
                                        <p:tgtEl>
                                          <p:spTgt spid="15"/>
                                        </p:tgtEl>
                                        <p:attrNameLst>
                                          <p:attrName>ppt_w</p:attrName>
                                        </p:attrNameLst>
                                      </p:cBhvr>
                                      <p:tavLst>
                                        <p:tav tm="0">
                                          <p:val>
                                            <p:fltVal val="0"/>
                                          </p:val>
                                        </p:tav>
                                        <p:tav tm="100000">
                                          <p:val>
                                            <p:strVal val="#ppt_w"/>
                                          </p:val>
                                        </p:tav>
                                      </p:tavLst>
                                    </p:anim>
                                    <p:anim calcmode="lin" valueType="num">
                                      <p:cBhvr>
                                        <p:cTn id="35" dur="500" fill="hold"/>
                                        <p:tgtEl>
                                          <p:spTgt spid="15"/>
                                        </p:tgtEl>
                                        <p:attrNameLst>
                                          <p:attrName>ppt_h</p:attrName>
                                        </p:attrNameLst>
                                      </p:cBhvr>
                                      <p:tavLst>
                                        <p:tav tm="0">
                                          <p:val>
                                            <p:fltVal val="0"/>
                                          </p:val>
                                        </p:tav>
                                        <p:tav tm="100000">
                                          <p:val>
                                            <p:strVal val="#ppt_h"/>
                                          </p:val>
                                        </p:tav>
                                      </p:tavLst>
                                    </p:anim>
                                    <p:animEffect transition="in" filter="fade">
                                      <p:cBhvr>
                                        <p:cTn id="36" dur="500"/>
                                        <p:tgtEl>
                                          <p:spTgt spid="15"/>
                                        </p:tgtEl>
                                      </p:cBhvr>
                                    </p:animEffect>
                                  </p:childTnLst>
                                </p:cTn>
                              </p:par>
                            </p:childTnLst>
                          </p:cTn>
                        </p:par>
                        <p:par>
                          <p:cTn id="37" fill="hold">
                            <p:stCondLst>
                              <p:cond delay="2000"/>
                            </p:stCondLst>
                            <p:childTnLst>
                              <p:par>
                                <p:cTn id="38" presetID="16" presetClass="entr" presetSubtype="21"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arn(inVertical)">
                                      <p:cBhvr>
                                        <p:cTn id="40" dur="500"/>
                                        <p:tgtEl>
                                          <p:spTgt spid="1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fade">
                                      <p:cBhvr>
                                        <p:cTn id="43" dur="500"/>
                                        <p:tgtEl>
                                          <p:spTgt spid="48"/>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p:tgtEl>
                                          <p:spTgt spid="12"/>
                                        </p:tgtEl>
                                        <p:attrNameLst>
                                          <p:attrName>ppt_y</p:attrName>
                                        </p:attrNameLst>
                                      </p:cBhvr>
                                      <p:tavLst>
                                        <p:tav tm="0">
                                          <p:val>
                                            <p:strVal val="#ppt_y+#ppt_h*1.125000"/>
                                          </p:val>
                                        </p:tav>
                                        <p:tav tm="100000">
                                          <p:val>
                                            <p:strVal val="#ppt_y"/>
                                          </p:val>
                                        </p:tav>
                                      </p:tavLst>
                                    </p:anim>
                                    <p:animEffect transition="in" filter="wipe(up)">
                                      <p:cBhvr>
                                        <p:cTn id="47" dur="500"/>
                                        <p:tgtEl>
                                          <p:spTgt spid="12"/>
                                        </p:tgtEl>
                                      </p:cBhvr>
                                    </p:animEffect>
                                  </p:childTnLst>
                                </p:cTn>
                              </p:par>
                              <p:par>
                                <p:cTn id="48" presetID="12" presetClass="entr" presetSubtype="1"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p:tgtEl>
                                          <p:spTgt spid="13"/>
                                        </p:tgtEl>
                                        <p:attrNameLst>
                                          <p:attrName>ppt_y</p:attrName>
                                        </p:attrNameLst>
                                      </p:cBhvr>
                                      <p:tavLst>
                                        <p:tav tm="0">
                                          <p:val>
                                            <p:strVal val="#ppt_y-#ppt_h*1.125000"/>
                                          </p:val>
                                        </p:tav>
                                        <p:tav tm="100000">
                                          <p:val>
                                            <p:strVal val="#ppt_y"/>
                                          </p:val>
                                        </p:tav>
                                      </p:tavLst>
                                    </p:anim>
                                    <p:animEffect transition="in" filter="wipe(down)">
                                      <p:cBhvr>
                                        <p:cTn id="51" dur="500"/>
                                        <p:tgtEl>
                                          <p:spTgt spid="13"/>
                                        </p:tgtEl>
                                      </p:cBhvr>
                                    </p:animEffect>
                                  </p:childTnLst>
                                </p:cTn>
                              </p:par>
                            </p:childTnLst>
                          </p:cTn>
                        </p:par>
                        <p:par>
                          <p:cTn id="52" fill="hold">
                            <p:stCondLst>
                              <p:cond delay="2500"/>
                            </p:stCondLst>
                            <p:childTnLst>
                              <p:par>
                                <p:cTn id="53" presetID="53" presetClass="entr" presetSubtype="16" fill="hold" nodeType="after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p:cTn id="55" dur="500" fill="hold"/>
                                        <p:tgtEl>
                                          <p:spTgt spid="49"/>
                                        </p:tgtEl>
                                        <p:attrNameLst>
                                          <p:attrName>ppt_w</p:attrName>
                                        </p:attrNameLst>
                                      </p:cBhvr>
                                      <p:tavLst>
                                        <p:tav tm="0">
                                          <p:val>
                                            <p:fltVal val="0"/>
                                          </p:val>
                                        </p:tav>
                                        <p:tav tm="100000">
                                          <p:val>
                                            <p:strVal val="#ppt_w"/>
                                          </p:val>
                                        </p:tav>
                                      </p:tavLst>
                                    </p:anim>
                                    <p:anim calcmode="lin" valueType="num">
                                      <p:cBhvr>
                                        <p:cTn id="56" dur="500" fill="hold"/>
                                        <p:tgtEl>
                                          <p:spTgt spid="49"/>
                                        </p:tgtEl>
                                        <p:attrNameLst>
                                          <p:attrName>ppt_h</p:attrName>
                                        </p:attrNameLst>
                                      </p:cBhvr>
                                      <p:tavLst>
                                        <p:tav tm="0">
                                          <p:val>
                                            <p:fltVal val="0"/>
                                          </p:val>
                                        </p:tav>
                                        <p:tav tm="100000">
                                          <p:val>
                                            <p:strVal val="#ppt_h"/>
                                          </p:val>
                                        </p:tav>
                                      </p:tavLst>
                                    </p:anim>
                                    <p:animEffect transition="in" filter="fade">
                                      <p:cBhvr>
                                        <p:cTn id="57" dur="500"/>
                                        <p:tgtEl>
                                          <p:spTgt spid="49"/>
                                        </p:tgtEl>
                                      </p:cBhvr>
                                    </p:animEffect>
                                  </p:childTnLst>
                                </p:cTn>
                              </p:par>
                            </p:childTnLst>
                          </p:cTn>
                        </p:par>
                        <p:par>
                          <p:cTn id="58" fill="hold">
                            <p:stCondLst>
                              <p:cond delay="3000"/>
                            </p:stCondLst>
                            <p:childTnLst>
                              <p:par>
                                <p:cTn id="59" presetID="16" presetClass="entr" presetSubtype="21" fill="hold" nodeType="after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barn(inVertical)">
                                      <p:cBhvr>
                                        <p:cTn id="61" dur="500"/>
                                        <p:tgtEl>
                                          <p:spTgt spid="5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fade">
                                      <p:cBhvr>
                                        <p:cTn id="64" dur="500"/>
                                        <p:tgtEl>
                                          <p:spTgt spid="52"/>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 calcmode="lin" valueType="num">
                                      <p:cBhvr additive="base">
                                        <p:cTn id="67" dur="500"/>
                                        <p:tgtEl>
                                          <p:spTgt spid="53"/>
                                        </p:tgtEl>
                                        <p:attrNameLst>
                                          <p:attrName>ppt_y</p:attrName>
                                        </p:attrNameLst>
                                      </p:cBhvr>
                                      <p:tavLst>
                                        <p:tav tm="0">
                                          <p:val>
                                            <p:strVal val="#ppt_y+#ppt_h*1.125000"/>
                                          </p:val>
                                        </p:tav>
                                        <p:tav tm="100000">
                                          <p:val>
                                            <p:strVal val="#ppt_y"/>
                                          </p:val>
                                        </p:tav>
                                      </p:tavLst>
                                    </p:anim>
                                    <p:animEffect transition="in" filter="wipe(up)">
                                      <p:cBhvr>
                                        <p:cTn id="68" dur="500"/>
                                        <p:tgtEl>
                                          <p:spTgt spid="53"/>
                                        </p:tgtEl>
                                      </p:cBhvr>
                                    </p:animEffect>
                                  </p:childTnLst>
                                </p:cTn>
                              </p:par>
                              <p:par>
                                <p:cTn id="69" presetID="12" presetClass="entr" presetSubtype="1" fill="hold" grpId="0" nodeType="withEffect">
                                  <p:stCondLst>
                                    <p:cond delay="0"/>
                                  </p:stCondLst>
                                  <p:childTnLst>
                                    <p:set>
                                      <p:cBhvr>
                                        <p:cTn id="70" dur="1" fill="hold">
                                          <p:stCondLst>
                                            <p:cond delay="0"/>
                                          </p:stCondLst>
                                        </p:cTn>
                                        <p:tgtEl>
                                          <p:spTgt spid="55"/>
                                        </p:tgtEl>
                                        <p:attrNameLst>
                                          <p:attrName>style.visibility</p:attrName>
                                        </p:attrNameLst>
                                      </p:cBhvr>
                                      <p:to>
                                        <p:strVal val="visible"/>
                                      </p:to>
                                    </p:set>
                                    <p:anim calcmode="lin" valueType="num">
                                      <p:cBhvr additive="base">
                                        <p:cTn id="71" dur="500"/>
                                        <p:tgtEl>
                                          <p:spTgt spid="55"/>
                                        </p:tgtEl>
                                        <p:attrNameLst>
                                          <p:attrName>ppt_y</p:attrName>
                                        </p:attrNameLst>
                                      </p:cBhvr>
                                      <p:tavLst>
                                        <p:tav tm="0">
                                          <p:val>
                                            <p:strVal val="#ppt_y-#ppt_h*1.125000"/>
                                          </p:val>
                                        </p:tav>
                                        <p:tav tm="100000">
                                          <p:val>
                                            <p:strVal val="#ppt_y"/>
                                          </p:val>
                                        </p:tav>
                                      </p:tavLst>
                                    </p:anim>
                                    <p:animEffect transition="in" filter="wipe(down)">
                                      <p:cBhvr>
                                        <p:cTn id="7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p:bldP spid="24" grpId="0"/>
      <p:bldP spid="12" grpId="0"/>
      <p:bldP spid="13" grpId="0"/>
      <p:bldP spid="48" grpId="0" animBg="1"/>
      <p:bldP spid="52" grpId="0" animBg="1"/>
      <p:bldP spid="53" grpId="0"/>
      <p:bldP spid="5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1" cy="584775"/>
          </a:xfrm>
          <a:prstGeom prst="rect">
            <a:avLst/>
          </a:prstGeom>
        </p:spPr>
        <p:txBody>
          <a:bodyPr wrap="none">
            <a:spAutoFit/>
          </a:bodyPr>
          <a:lstStyle/>
          <a:p>
            <a:pPr algn="ctr"/>
            <a:r>
              <a:rPr lang="zh-CN" altLang="en-US" sz="3200" b="1" dirty="0">
                <a:solidFill>
                  <a:schemeClr val="tx1">
                    <a:lumMod val="85000"/>
                    <a:lumOff val="15000"/>
                  </a:schemeClr>
                </a:solidFill>
                <a:ea typeface="微软雅黑" panose="020B0503020204020204" pitchFamily="34" charset="-122"/>
              </a:rPr>
              <a:t>系统模块</a:t>
            </a:r>
          </a:p>
        </p:txBody>
      </p:sp>
      <p:sp>
        <p:nvSpPr>
          <p:cNvPr id="9" name="KSO_Shape">
            <a:extLst>
              <a:ext uri="{FF2B5EF4-FFF2-40B4-BE49-F238E27FC236}">
                <a16:creationId xmlns:a16="http://schemas.microsoft.com/office/drawing/2014/main" id="{ADF113B7-86B5-46A1-A6EE-9E2D59DD9B2F}"/>
              </a:ext>
            </a:extLst>
          </p:cNvPr>
          <p:cNvSpPr/>
          <p:nvPr/>
        </p:nvSpPr>
        <p:spPr>
          <a:xfrm>
            <a:off x="1439473" y="1215153"/>
            <a:ext cx="9487259" cy="1283516"/>
          </a:xfrm>
          <a:prstGeom prst="roundRect">
            <a:avLst>
              <a:gd name="adj" fmla="val 6542"/>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24" name="矩形 23">
            <a:extLst>
              <a:ext uri="{FF2B5EF4-FFF2-40B4-BE49-F238E27FC236}">
                <a16:creationId xmlns:a16="http://schemas.microsoft.com/office/drawing/2014/main" id="{31EFE525-8F58-4EA6-868C-06E6ED7ACA20}"/>
              </a:ext>
            </a:extLst>
          </p:cNvPr>
          <p:cNvSpPr/>
          <p:nvPr/>
        </p:nvSpPr>
        <p:spPr>
          <a:xfrm>
            <a:off x="1618830" y="1363662"/>
            <a:ext cx="9035945" cy="961097"/>
          </a:xfrm>
          <a:prstGeom prst="rect">
            <a:avLst/>
          </a:prstGeom>
        </p:spPr>
        <p:txBody>
          <a:bodyPr wrap="square">
            <a:spAutoFit/>
          </a:bodyPr>
          <a:lstStyle/>
          <a:p>
            <a:pPr>
              <a:lnSpc>
                <a:spcPct val="150000"/>
              </a:lnSpc>
              <a:spcBef>
                <a:spcPct val="0"/>
              </a:spcBef>
              <a:defRPr/>
            </a:pPr>
            <a:r>
              <a:rPr lang="zh-CN" altLang="en-US" sz="2000" dirty="0">
                <a:solidFill>
                  <a:schemeClr val="tx1">
                    <a:lumMod val="85000"/>
                    <a:lumOff val="15000"/>
                  </a:schemeClr>
                </a:solidFill>
                <a:ea typeface="微软雅黑" panose="020B0503020204020204" pitchFamily="34" charset="-122"/>
              </a:rPr>
              <a:t>可以直接导入系统提供的模块，使用其中的功能。</a:t>
            </a:r>
          </a:p>
          <a:p>
            <a:pPr>
              <a:lnSpc>
                <a:spcPct val="150000"/>
              </a:lnSpc>
              <a:spcBef>
                <a:spcPct val="0"/>
              </a:spcBef>
              <a:defRPr/>
            </a:pPr>
            <a:r>
              <a:rPr lang="zh-CN" altLang="en-US" sz="2000" dirty="0">
                <a:solidFill>
                  <a:schemeClr val="tx1">
                    <a:lumMod val="85000"/>
                    <a:lumOff val="15000"/>
                  </a:schemeClr>
                </a:solidFill>
                <a:ea typeface="微软雅黑" panose="020B0503020204020204" pitchFamily="34" charset="-122"/>
              </a:rPr>
              <a:t>例：通过</a:t>
            </a:r>
            <a:r>
              <a:rPr lang="en-US" altLang="zh-CN" sz="2000" dirty="0">
                <a:solidFill>
                  <a:schemeClr val="tx1">
                    <a:lumMod val="85000"/>
                    <a:lumOff val="15000"/>
                  </a:schemeClr>
                </a:solidFill>
                <a:ea typeface="微软雅黑" panose="020B0503020204020204" pitchFamily="34" charset="-122"/>
              </a:rPr>
              <a:t>sys</a:t>
            </a:r>
            <a:r>
              <a:rPr lang="zh-CN" altLang="en-US" sz="2000" dirty="0">
                <a:solidFill>
                  <a:schemeClr val="tx1">
                    <a:lumMod val="85000"/>
                    <a:lumOff val="15000"/>
                  </a:schemeClr>
                </a:solidFill>
                <a:ea typeface="微软雅黑" panose="020B0503020204020204" pitchFamily="34" charset="-122"/>
              </a:rPr>
              <a:t>模块获取运行</a:t>
            </a:r>
            <a:r>
              <a:rPr lang="en-US" altLang="zh-CN" sz="2000" dirty="0">
                <a:solidFill>
                  <a:schemeClr val="tx1">
                    <a:lumMod val="85000"/>
                    <a:lumOff val="15000"/>
                  </a:schemeClr>
                </a:solidFill>
                <a:ea typeface="微软雅黑" panose="020B0503020204020204" pitchFamily="34" charset="-122"/>
              </a:rPr>
              <a:t>Python</a:t>
            </a:r>
            <a:r>
              <a:rPr lang="zh-CN" altLang="en-US" sz="2000" dirty="0">
                <a:solidFill>
                  <a:schemeClr val="tx1">
                    <a:lumMod val="85000"/>
                    <a:lumOff val="15000"/>
                  </a:schemeClr>
                </a:solidFill>
                <a:ea typeface="微软雅黑" panose="020B0503020204020204" pitchFamily="34" charset="-122"/>
              </a:rPr>
              <a:t>脚本时传入的参数。</a:t>
            </a:r>
          </a:p>
        </p:txBody>
      </p:sp>
      <p:sp>
        <p:nvSpPr>
          <p:cNvPr id="12" name="矩形 11">
            <a:extLst>
              <a:ext uri="{FF2B5EF4-FFF2-40B4-BE49-F238E27FC236}">
                <a16:creationId xmlns:a16="http://schemas.microsoft.com/office/drawing/2014/main" id="{3F3209A9-2D04-44CB-BB18-CB75459829B1}"/>
              </a:ext>
            </a:extLst>
          </p:cNvPr>
          <p:cNvSpPr/>
          <p:nvPr/>
        </p:nvSpPr>
        <p:spPr>
          <a:xfrm>
            <a:off x="2429477" y="2572828"/>
            <a:ext cx="4023857" cy="461665"/>
          </a:xfrm>
          <a:prstGeom prst="rect">
            <a:avLst/>
          </a:prstGeom>
        </p:spPr>
        <p:txBody>
          <a:bodyPr wrap="none">
            <a:spAutoFit/>
          </a:bodyPr>
          <a:lstStyle/>
          <a:p>
            <a:pPr algn="ctr"/>
            <a:r>
              <a:rPr lang="zh-CN" altLang="en-US" sz="2400" b="1" dirty="0">
                <a:solidFill>
                  <a:schemeClr val="tx1">
                    <a:lumMod val="85000"/>
                    <a:lumOff val="15000"/>
                  </a:schemeClr>
                </a:solidFill>
                <a:ea typeface="微软雅黑" panose="020B0503020204020204" pitchFamily="34" charset="-122"/>
              </a:rPr>
              <a:t>修改后的</a:t>
            </a:r>
            <a:r>
              <a:rPr lang="en-US" altLang="zh-CN" sz="2400" b="1" dirty="0">
                <a:solidFill>
                  <a:schemeClr val="tx1">
                    <a:lumMod val="85000"/>
                    <a:lumOff val="15000"/>
                  </a:schemeClr>
                </a:solidFill>
                <a:ea typeface="微软雅黑" panose="020B0503020204020204" pitchFamily="34" charset="-122"/>
              </a:rPr>
              <a:t>testfibo.py</a:t>
            </a:r>
            <a:r>
              <a:rPr lang="zh-CN" altLang="en-US" sz="2400" b="1" dirty="0">
                <a:solidFill>
                  <a:schemeClr val="tx1">
                    <a:lumMod val="85000"/>
                    <a:lumOff val="15000"/>
                  </a:schemeClr>
                </a:solidFill>
                <a:ea typeface="微软雅黑" panose="020B0503020204020204" pitchFamily="34" charset="-122"/>
              </a:rPr>
              <a:t>脚本文件</a:t>
            </a:r>
          </a:p>
        </p:txBody>
      </p:sp>
      <p:sp>
        <p:nvSpPr>
          <p:cNvPr id="13" name="矩形 12">
            <a:extLst>
              <a:ext uri="{FF2B5EF4-FFF2-40B4-BE49-F238E27FC236}">
                <a16:creationId xmlns:a16="http://schemas.microsoft.com/office/drawing/2014/main" id="{F8B4C607-8DDC-4283-A3C0-373C317B4CCB}"/>
              </a:ext>
            </a:extLst>
          </p:cNvPr>
          <p:cNvSpPr/>
          <p:nvPr/>
        </p:nvSpPr>
        <p:spPr>
          <a:xfrm>
            <a:off x="2429477" y="3147684"/>
            <a:ext cx="8497255" cy="3416320"/>
          </a:xfrm>
          <a:prstGeom prst="rect">
            <a:avLst/>
          </a:prstGeom>
        </p:spPr>
        <p:txBody>
          <a:bodyPr wrap="square">
            <a:spAutoFit/>
          </a:bodyPr>
          <a:lstStyle/>
          <a:p>
            <a:pPr>
              <a:spcBef>
                <a:spcPct val="0"/>
              </a:spcBef>
              <a:defRPr/>
            </a:pPr>
            <a:r>
              <a:rPr lang="en-US" altLang="zh-CN" sz="2400" dirty="0">
                <a:solidFill>
                  <a:schemeClr val="tx1">
                    <a:lumMod val="85000"/>
                    <a:lumOff val="15000"/>
                  </a:schemeClr>
                </a:solidFill>
                <a:ea typeface="微软雅黑" panose="020B0503020204020204" pitchFamily="34" charset="-122"/>
              </a:rPr>
              <a:t>1	import </a:t>
            </a:r>
            <a:r>
              <a:rPr lang="en-US" altLang="zh-CN" sz="2400" dirty="0" err="1">
                <a:solidFill>
                  <a:schemeClr val="tx1">
                    <a:lumMod val="85000"/>
                    <a:lumOff val="15000"/>
                  </a:schemeClr>
                </a:solidFill>
                <a:ea typeface="微软雅黑" panose="020B0503020204020204" pitchFamily="34" charset="-122"/>
              </a:rPr>
              <a:t>fibo</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导入</a:t>
            </a:r>
            <a:r>
              <a:rPr lang="en-US" altLang="zh-CN" sz="2400" dirty="0" err="1">
                <a:solidFill>
                  <a:schemeClr val="tx1">
                    <a:lumMod val="85000"/>
                    <a:lumOff val="15000"/>
                  </a:schemeClr>
                </a:solidFill>
                <a:ea typeface="微软雅黑" panose="020B0503020204020204" pitchFamily="34" charset="-122"/>
              </a:rPr>
              <a:t>fibo</a:t>
            </a:r>
            <a:r>
              <a:rPr lang="zh-CN" altLang="en-US" sz="2400" dirty="0">
                <a:solidFill>
                  <a:schemeClr val="tx1">
                    <a:lumMod val="85000"/>
                    <a:lumOff val="15000"/>
                  </a:schemeClr>
                </a:solidFill>
                <a:ea typeface="微软雅黑" panose="020B0503020204020204" pitchFamily="34" charset="-122"/>
              </a:rPr>
              <a:t>模块</a:t>
            </a:r>
          </a:p>
          <a:p>
            <a:pPr>
              <a:spcBef>
                <a:spcPct val="0"/>
              </a:spcBef>
              <a:defRPr/>
            </a:pPr>
            <a:r>
              <a:rPr lang="en-US" altLang="zh-CN" sz="2400" dirty="0">
                <a:solidFill>
                  <a:schemeClr val="tx1">
                    <a:lumMod val="85000"/>
                    <a:lumOff val="15000"/>
                  </a:schemeClr>
                </a:solidFill>
                <a:ea typeface="微软雅黑" panose="020B0503020204020204" pitchFamily="34" charset="-122"/>
              </a:rPr>
              <a:t>2	import sys #</a:t>
            </a:r>
            <a:r>
              <a:rPr lang="zh-CN" altLang="en-US" sz="2400" dirty="0">
                <a:solidFill>
                  <a:schemeClr val="tx1">
                    <a:lumMod val="85000"/>
                    <a:lumOff val="15000"/>
                  </a:schemeClr>
                </a:solidFill>
                <a:ea typeface="微软雅黑" panose="020B0503020204020204" pitchFamily="34" charset="-122"/>
              </a:rPr>
              <a:t>导入系统提供的</a:t>
            </a:r>
            <a:r>
              <a:rPr lang="en-US" altLang="zh-CN" sz="2400" dirty="0">
                <a:solidFill>
                  <a:schemeClr val="tx1">
                    <a:lumMod val="85000"/>
                    <a:lumOff val="15000"/>
                  </a:schemeClr>
                </a:solidFill>
                <a:ea typeface="微软雅黑" panose="020B0503020204020204" pitchFamily="34" charset="-122"/>
              </a:rPr>
              <a:t>sys</a:t>
            </a:r>
            <a:r>
              <a:rPr lang="zh-CN" altLang="en-US" sz="2400" dirty="0">
                <a:solidFill>
                  <a:schemeClr val="tx1">
                    <a:lumMod val="85000"/>
                    <a:lumOff val="15000"/>
                  </a:schemeClr>
                </a:solidFill>
                <a:ea typeface="微软雅黑" panose="020B0503020204020204" pitchFamily="34" charset="-122"/>
              </a:rPr>
              <a:t>模块</a:t>
            </a:r>
          </a:p>
          <a:p>
            <a:pPr>
              <a:spcBef>
                <a:spcPct val="0"/>
              </a:spcBef>
              <a:defRPr/>
            </a:pPr>
            <a:r>
              <a:rPr lang="en-US" altLang="zh-CN" sz="2400" dirty="0">
                <a:solidFill>
                  <a:schemeClr val="tx1">
                    <a:lumMod val="85000"/>
                    <a:lumOff val="15000"/>
                  </a:schemeClr>
                </a:solidFill>
                <a:ea typeface="微软雅黑" panose="020B0503020204020204" pitchFamily="34" charset="-122"/>
              </a:rPr>
              <a:t>3	n=int(</a:t>
            </a:r>
            <a:r>
              <a:rPr lang="en-US" altLang="zh-CN" sz="2400" dirty="0" err="1">
                <a:solidFill>
                  <a:schemeClr val="tx1">
                    <a:lumMod val="85000"/>
                    <a:lumOff val="15000"/>
                  </a:schemeClr>
                </a:solidFill>
                <a:ea typeface="微软雅黑" panose="020B0503020204020204" pitchFamily="34" charset="-122"/>
              </a:rPr>
              <a:t>sys.argv</a:t>
            </a:r>
            <a:r>
              <a:rPr lang="en-US" altLang="zh-CN" sz="2400" dirty="0">
                <a:solidFill>
                  <a:schemeClr val="tx1">
                    <a:lumMod val="85000"/>
                    <a:lumOff val="15000"/>
                  </a:schemeClr>
                </a:solidFill>
                <a:ea typeface="微软雅黑" panose="020B0503020204020204" pitchFamily="34" charset="-122"/>
              </a:rPr>
              <a:t>[1]) #</a:t>
            </a:r>
            <a:r>
              <a:rPr lang="zh-CN" altLang="en-US" sz="2400" dirty="0">
                <a:solidFill>
                  <a:schemeClr val="tx1">
                    <a:lumMod val="85000"/>
                    <a:lumOff val="15000"/>
                  </a:schemeClr>
                </a:solidFill>
                <a:ea typeface="微软雅黑" panose="020B0503020204020204" pitchFamily="34" charset="-122"/>
              </a:rPr>
              <a:t>通过</a:t>
            </a:r>
            <a:r>
              <a:rPr lang="en-US" altLang="zh-CN" sz="2400" dirty="0">
                <a:solidFill>
                  <a:schemeClr val="tx1">
                    <a:lumMod val="85000"/>
                    <a:lumOff val="15000"/>
                  </a:schemeClr>
                </a:solidFill>
                <a:ea typeface="微软雅黑" panose="020B0503020204020204" pitchFamily="34" charset="-122"/>
              </a:rPr>
              <a:t>sys</a:t>
            </a:r>
            <a:r>
              <a:rPr lang="zh-CN" altLang="en-US" sz="2400" dirty="0">
                <a:solidFill>
                  <a:schemeClr val="tx1">
                    <a:lumMod val="85000"/>
                    <a:lumOff val="15000"/>
                  </a:schemeClr>
                </a:solidFill>
                <a:ea typeface="微软雅黑" panose="020B0503020204020204" pitchFamily="34" charset="-122"/>
              </a:rPr>
              <a:t>模块的</a:t>
            </a:r>
            <a:r>
              <a:rPr lang="en-US" altLang="zh-CN" sz="2400" dirty="0" err="1">
                <a:solidFill>
                  <a:schemeClr val="tx1">
                    <a:lumMod val="85000"/>
                    <a:lumOff val="15000"/>
                  </a:schemeClr>
                </a:solidFill>
                <a:ea typeface="微软雅黑" panose="020B0503020204020204" pitchFamily="34" charset="-122"/>
              </a:rPr>
              <a:t>argv</a:t>
            </a:r>
            <a:r>
              <a:rPr lang="zh-CN" altLang="en-US" sz="2400" dirty="0">
                <a:solidFill>
                  <a:schemeClr val="tx1">
                    <a:lumMod val="85000"/>
                    <a:lumOff val="15000"/>
                  </a:schemeClr>
                </a:solidFill>
                <a:ea typeface="微软雅黑" panose="020B0503020204020204" pitchFamily="34" charset="-122"/>
              </a:rPr>
              <a:t>获取执行脚本时传  </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入的参数</a:t>
            </a:r>
          </a:p>
          <a:p>
            <a:pPr>
              <a:spcBef>
                <a:spcPct val="0"/>
              </a:spcBef>
              <a:defRPr/>
            </a:pPr>
            <a:r>
              <a:rPr lang="en-US" altLang="zh-CN" sz="2400" dirty="0">
                <a:solidFill>
                  <a:schemeClr val="tx1">
                    <a:lumMod val="85000"/>
                    <a:lumOff val="15000"/>
                  </a:schemeClr>
                </a:solidFill>
                <a:ea typeface="微软雅黑" panose="020B0503020204020204" pitchFamily="34" charset="-122"/>
              </a:rPr>
              <a:t>4	</a:t>
            </a:r>
            <a:r>
              <a:rPr lang="en-US" altLang="zh-CN" sz="2400" dirty="0" err="1">
                <a:solidFill>
                  <a:schemeClr val="tx1">
                    <a:lumMod val="85000"/>
                    <a:lumOff val="15000"/>
                  </a:schemeClr>
                </a:solidFill>
                <a:ea typeface="微软雅黑" panose="020B0503020204020204" pitchFamily="34" charset="-122"/>
              </a:rPr>
              <a:t>fibo.PrintFib</a:t>
            </a:r>
            <a:r>
              <a:rPr lang="en-US" altLang="zh-CN" sz="2400" dirty="0">
                <a:solidFill>
                  <a:schemeClr val="tx1">
                    <a:lumMod val="85000"/>
                    <a:lumOff val="15000"/>
                  </a:schemeClr>
                </a:solidFill>
                <a:ea typeface="微软雅黑" panose="020B0503020204020204" pitchFamily="34" charset="-122"/>
              </a:rPr>
              <a:t>(n) #</a:t>
            </a:r>
            <a:r>
              <a:rPr lang="zh-CN" altLang="en-US" sz="2400" dirty="0">
                <a:solidFill>
                  <a:schemeClr val="tx1">
                    <a:lumMod val="85000"/>
                    <a:lumOff val="15000"/>
                  </a:schemeClr>
                </a:solidFill>
                <a:ea typeface="微软雅黑" panose="020B0503020204020204" pitchFamily="34" charset="-122"/>
              </a:rPr>
              <a:t>调用</a:t>
            </a:r>
            <a:r>
              <a:rPr lang="en-US" altLang="zh-CN" sz="2400" dirty="0" err="1">
                <a:solidFill>
                  <a:schemeClr val="tx1">
                    <a:lumMod val="85000"/>
                    <a:lumOff val="15000"/>
                  </a:schemeClr>
                </a:solidFill>
                <a:ea typeface="微软雅黑" panose="020B0503020204020204" pitchFamily="34" charset="-122"/>
              </a:rPr>
              <a:t>fibo</a:t>
            </a:r>
            <a:r>
              <a:rPr lang="zh-CN" altLang="en-US" sz="2400" dirty="0">
                <a:solidFill>
                  <a:schemeClr val="tx1">
                    <a:lumMod val="85000"/>
                    <a:lumOff val="15000"/>
                  </a:schemeClr>
                </a:solidFill>
                <a:ea typeface="微软雅黑" panose="020B0503020204020204" pitchFamily="34" charset="-122"/>
              </a:rPr>
              <a:t>模块中的</a:t>
            </a:r>
            <a:r>
              <a:rPr lang="en-US" altLang="zh-CN" sz="2400" dirty="0" err="1">
                <a:solidFill>
                  <a:schemeClr val="tx1">
                    <a:lumMod val="85000"/>
                    <a:lumOff val="15000"/>
                  </a:schemeClr>
                </a:solidFill>
                <a:ea typeface="微软雅黑" panose="020B0503020204020204" pitchFamily="34" charset="-122"/>
              </a:rPr>
              <a:t>PrintFib</a:t>
            </a:r>
            <a:r>
              <a:rPr lang="zh-CN" altLang="en-US" sz="2400" dirty="0">
                <a:solidFill>
                  <a:schemeClr val="tx1">
                    <a:lumMod val="85000"/>
                    <a:lumOff val="15000"/>
                  </a:schemeClr>
                </a:solidFill>
                <a:ea typeface="微软雅黑" panose="020B0503020204020204" pitchFamily="34" charset="-122"/>
              </a:rPr>
              <a:t>函数，输出斐              </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波那契数列前</a:t>
            </a:r>
            <a:r>
              <a:rPr lang="en-US" altLang="zh-CN" sz="2400" dirty="0">
                <a:solidFill>
                  <a:schemeClr val="tx1">
                    <a:lumMod val="85000"/>
                    <a:lumOff val="15000"/>
                  </a:schemeClr>
                </a:solidFill>
                <a:ea typeface="微软雅黑" panose="020B0503020204020204" pitchFamily="34" charset="-122"/>
              </a:rPr>
              <a:t>n</a:t>
            </a:r>
            <a:r>
              <a:rPr lang="zh-CN" altLang="en-US" sz="2400" dirty="0">
                <a:solidFill>
                  <a:schemeClr val="tx1">
                    <a:lumMod val="85000"/>
                    <a:lumOff val="15000"/>
                  </a:schemeClr>
                </a:solidFill>
                <a:ea typeface="微软雅黑" panose="020B0503020204020204" pitchFamily="34" charset="-122"/>
              </a:rPr>
              <a:t>项</a:t>
            </a:r>
          </a:p>
          <a:p>
            <a:pPr>
              <a:spcBef>
                <a:spcPct val="0"/>
              </a:spcBef>
              <a:defRPr/>
            </a:pPr>
            <a:r>
              <a:rPr lang="en-US" altLang="zh-CN" sz="2400" dirty="0">
                <a:solidFill>
                  <a:schemeClr val="tx1">
                    <a:lumMod val="85000"/>
                    <a:lumOff val="15000"/>
                  </a:schemeClr>
                </a:solidFill>
                <a:ea typeface="微软雅黑" panose="020B0503020204020204" pitchFamily="34" charset="-122"/>
              </a:rPr>
              <a:t>5	ls=</a:t>
            </a:r>
            <a:r>
              <a:rPr lang="en-US" altLang="zh-CN" sz="2400" dirty="0" err="1">
                <a:solidFill>
                  <a:schemeClr val="tx1">
                    <a:lumMod val="85000"/>
                    <a:lumOff val="15000"/>
                  </a:schemeClr>
                </a:solidFill>
                <a:ea typeface="微软雅黑" panose="020B0503020204020204" pitchFamily="34" charset="-122"/>
              </a:rPr>
              <a:t>fibo.GetFib</a:t>
            </a:r>
            <a:r>
              <a:rPr lang="en-US" altLang="zh-CN" sz="2400" dirty="0">
                <a:solidFill>
                  <a:schemeClr val="tx1">
                    <a:lumMod val="85000"/>
                    <a:lumOff val="15000"/>
                  </a:schemeClr>
                </a:solidFill>
                <a:ea typeface="微软雅黑" panose="020B0503020204020204" pitchFamily="34" charset="-122"/>
              </a:rPr>
              <a:t>(n) #</a:t>
            </a:r>
            <a:r>
              <a:rPr lang="zh-CN" altLang="en-US" sz="2400" dirty="0">
                <a:solidFill>
                  <a:schemeClr val="tx1">
                    <a:lumMod val="85000"/>
                    <a:lumOff val="15000"/>
                  </a:schemeClr>
                </a:solidFill>
                <a:ea typeface="微软雅黑" panose="020B0503020204020204" pitchFamily="34" charset="-122"/>
              </a:rPr>
              <a:t>调用</a:t>
            </a:r>
            <a:r>
              <a:rPr lang="en-US" altLang="zh-CN" sz="2400" dirty="0" err="1">
                <a:solidFill>
                  <a:schemeClr val="tx1">
                    <a:lumMod val="85000"/>
                    <a:lumOff val="15000"/>
                  </a:schemeClr>
                </a:solidFill>
                <a:ea typeface="微软雅黑" panose="020B0503020204020204" pitchFamily="34" charset="-122"/>
              </a:rPr>
              <a:t>fibo</a:t>
            </a:r>
            <a:r>
              <a:rPr lang="zh-CN" altLang="en-US" sz="2400" dirty="0">
                <a:solidFill>
                  <a:schemeClr val="tx1">
                    <a:lumMod val="85000"/>
                    <a:lumOff val="15000"/>
                  </a:schemeClr>
                </a:solidFill>
                <a:ea typeface="微软雅黑" panose="020B0503020204020204" pitchFamily="34" charset="-122"/>
              </a:rPr>
              <a:t>模块中的</a:t>
            </a:r>
            <a:r>
              <a:rPr lang="en-US" altLang="zh-CN" sz="2400" dirty="0" err="1">
                <a:solidFill>
                  <a:schemeClr val="tx1">
                    <a:lumMod val="85000"/>
                    <a:lumOff val="15000"/>
                  </a:schemeClr>
                </a:solidFill>
                <a:ea typeface="微软雅黑" panose="020B0503020204020204" pitchFamily="34" charset="-122"/>
              </a:rPr>
              <a:t>GetFib</a:t>
            </a:r>
            <a:r>
              <a:rPr lang="zh-CN" altLang="en-US" sz="2400" dirty="0">
                <a:solidFill>
                  <a:schemeClr val="tx1">
                    <a:lumMod val="85000"/>
                    <a:lumOff val="15000"/>
                  </a:schemeClr>
                </a:solidFill>
                <a:ea typeface="微软雅黑" panose="020B0503020204020204" pitchFamily="34" charset="-122"/>
              </a:rPr>
              <a:t>函数，得到斐</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波那契数列前</a:t>
            </a:r>
            <a:r>
              <a:rPr lang="en-US" altLang="zh-CN" sz="2400" dirty="0">
                <a:solidFill>
                  <a:schemeClr val="tx1">
                    <a:lumMod val="85000"/>
                    <a:lumOff val="15000"/>
                  </a:schemeClr>
                </a:solidFill>
                <a:ea typeface="微软雅黑" panose="020B0503020204020204" pitchFamily="34" charset="-122"/>
              </a:rPr>
              <a:t>n</a:t>
            </a:r>
            <a:r>
              <a:rPr lang="zh-CN" altLang="en-US" sz="2400" dirty="0">
                <a:solidFill>
                  <a:schemeClr val="tx1">
                    <a:lumMod val="85000"/>
                    <a:lumOff val="15000"/>
                  </a:schemeClr>
                </a:solidFill>
                <a:ea typeface="微软雅黑" panose="020B0503020204020204" pitchFamily="34" charset="-122"/>
              </a:rPr>
              <a:t>项的列表</a:t>
            </a:r>
          </a:p>
          <a:p>
            <a:pPr>
              <a:spcBef>
                <a:spcPct val="0"/>
              </a:spcBef>
              <a:defRPr/>
            </a:pPr>
            <a:r>
              <a:rPr lang="en-US" altLang="zh-CN" sz="2400" dirty="0">
                <a:solidFill>
                  <a:schemeClr val="tx1">
                    <a:lumMod val="85000"/>
                    <a:lumOff val="15000"/>
                  </a:schemeClr>
                </a:solidFill>
                <a:ea typeface="微软雅黑" panose="020B0503020204020204" pitchFamily="34" charset="-122"/>
              </a:rPr>
              <a:t>6	print(ls) #</a:t>
            </a:r>
            <a:r>
              <a:rPr lang="zh-CN" altLang="en-US" sz="2400" dirty="0">
                <a:solidFill>
                  <a:schemeClr val="tx1">
                    <a:lumMod val="85000"/>
                    <a:lumOff val="15000"/>
                  </a:schemeClr>
                </a:solidFill>
                <a:ea typeface="微软雅黑" panose="020B0503020204020204" pitchFamily="34" charset="-122"/>
              </a:rPr>
              <a:t>输出</a:t>
            </a:r>
            <a:r>
              <a:rPr lang="en-US" altLang="zh-CN" sz="2400" dirty="0">
                <a:solidFill>
                  <a:schemeClr val="tx1">
                    <a:lumMod val="85000"/>
                    <a:lumOff val="15000"/>
                  </a:schemeClr>
                </a:solidFill>
                <a:ea typeface="微软雅黑" panose="020B0503020204020204" pitchFamily="34" charset="-122"/>
              </a:rPr>
              <a:t>ls</a:t>
            </a:r>
            <a:r>
              <a:rPr lang="zh-CN" altLang="en-US" sz="2400" dirty="0">
                <a:solidFill>
                  <a:schemeClr val="tx1">
                    <a:lumMod val="85000"/>
                    <a:lumOff val="15000"/>
                  </a:schemeClr>
                </a:solidFill>
                <a:ea typeface="微软雅黑" panose="020B0503020204020204" pitchFamily="34" charset="-122"/>
              </a:rPr>
              <a:t>中保存的斐波那契数列前</a:t>
            </a:r>
            <a:r>
              <a:rPr lang="en-US" altLang="zh-CN" sz="2400" dirty="0">
                <a:solidFill>
                  <a:schemeClr val="tx1">
                    <a:lumMod val="85000"/>
                    <a:lumOff val="15000"/>
                  </a:schemeClr>
                </a:solidFill>
                <a:ea typeface="微软雅黑" panose="020B0503020204020204" pitchFamily="34" charset="-122"/>
              </a:rPr>
              <a:t>n</a:t>
            </a:r>
            <a:r>
              <a:rPr lang="zh-CN" altLang="en-US" sz="2400" dirty="0">
                <a:solidFill>
                  <a:schemeClr val="tx1">
                    <a:lumMod val="85000"/>
                    <a:lumOff val="15000"/>
                  </a:schemeClr>
                </a:solidFill>
                <a:ea typeface="微软雅黑" panose="020B0503020204020204" pitchFamily="34" charset="-122"/>
              </a:rPr>
              <a:t>项</a:t>
            </a:r>
          </a:p>
        </p:txBody>
      </p:sp>
      <p:cxnSp>
        <p:nvCxnSpPr>
          <p:cNvPr id="14" name="直接连接符 13">
            <a:extLst>
              <a:ext uri="{FF2B5EF4-FFF2-40B4-BE49-F238E27FC236}">
                <a16:creationId xmlns:a16="http://schemas.microsoft.com/office/drawing/2014/main" id="{4986B080-42C8-4401-A602-2B2B34D23633}"/>
              </a:ext>
            </a:extLst>
          </p:cNvPr>
          <p:cNvCxnSpPr>
            <a:cxnSpLocks/>
          </p:cNvCxnSpPr>
          <p:nvPr/>
        </p:nvCxnSpPr>
        <p:spPr>
          <a:xfrm>
            <a:off x="2347630" y="3053516"/>
            <a:ext cx="424367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15" name="组合 14">
            <a:extLst>
              <a:ext uri="{FF2B5EF4-FFF2-40B4-BE49-F238E27FC236}">
                <a16:creationId xmlns:a16="http://schemas.microsoft.com/office/drawing/2014/main" id="{B21314CB-D2EC-4151-9C3E-4D6EB27DC387}"/>
              </a:ext>
            </a:extLst>
          </p:cNvPr>
          <p:cNvGrpSpPr/>
          <p:nvPr/>
        </p:nvGrpSpPr>
        <p:grpSpPr>
          <a:xfrm>
            <a:off x="1402777" y="2614879"/>
            <a:ext cx="877274" cy="877274"/>
            <a:chOff x="7024688" y="1536700"/>
            <a:chExt cx="982663" cy="982663"/>
          </a:xfrm>
        </p:grpSpPr>
        <p:sp>
          <p:nvSpPr>
            <p:cNvPr id="16" name="Oval 4011">
              <a:extLst>
                <a:ext uri="{FF2B5EF4-FFF2-40B4-BE49-F238E27FC236}">
                  <a16:creationId xmlns:a16="http://schemas.microsoft.com/office/drawing/2014/main" id="{4F1A7092-890C-4C6D-A4E3-8C158EC11083}"/>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7" name="Rectangle 4012">
              <a:extLst>
                <a:ext uri="{FF2B5EF4-FFF2-40B4-BE49-F238E27FC236}">
                  <a16:creationId xmlns:a16="http://schemas.microsoft.com/office/drawing/2014/main" id="{63C8F656-6772-4425-A1D7-0B078E8CE8E6}"/>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4013">
              <a:extLst>
                <a:ext uri="{FF2B5EF4-FFF2-40B4-BE49-F238E27FC236}">
                  <a16:creationId xmlns:a16="http://schemas.microsoft.com/office/drawing/2014/main" id="{891DBC97-197A-46F6-A645-8804AB3E544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4014">
              <a:extLst>
                <a:ext uri="{FF2B5EF4-FFF2-40B4-BE49-F238E27FC236}">
                  <a16:creationId xmlns:a16="http://schemas.microsoft.com/office/drawing/2014/main" id="{56657A91-088B-4CD2-A674-8CAB97967D92}"/>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015">
              <a:extLst>
                <a:ext uri="{FF2B5EF4-FFF2-40B4-BE49-F238E27FC236}">
                  <a16:creationId xmlns:a16="http://schemas.microsoft.com/office/drawing/2014/main" id="{3EA782F9-E672-4EBD-96E6-CCCBE50C0BA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16">
              <a:extLst>
                <a:ext uri="{FF2B5EF4-FFF2-40B4-BE49-F238E27FC236}">
                  <a16:creationId xmlns:a16="http://schemas.microsoft.com/office/drawing/2014/main" id="{6A90FE4A-076B-436A-8D05-009D3766802F}"/>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17">
              <a:extLst>
                <a:ext uri="{FF2B5EF4-FFF2-40B4-BE49-F238E27FC236}">
                  <a16:creationId xmlns:a16="http://schemas.microsoft.com/office/drawing/2014/main" id="{7F01568D-100D-4A63-90B0-A4FE09F84323}"/>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18">
              <a:extLst>
                <a:ext uri="{FF2B5EF4-FFF2-40B4-BE49-F238E27FC236}">
                  <a16:creationId xmlns:a16="http://schemas.microsoft.com/office/drawing/2014/main" id="{236BDAAA-A934-4A47-92FD-039CEA993BE3}"/>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4019">
              <a:extLst>
                <a:ext uri="{FF2B5EF4-FFF2-40B4-BE49-F238E27FC236}">
                  <a16:creationId xmlns:a16="http://schemas.microsoft.com/office/drawing/2014/main" id="{1DC27C41-5432-4B2C-85AD-A5CE45C378F3}"/>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20">
              <a:extLst>
                <a:ext uri="{FF2B5EF4-FFF2-40B4-BE49-F238E27FC236}">
                  <a16:creationId xmlns:a16="http://schemas.microsoft.com/office/drawing/2014/main" id="{B5E72EB3-E06B-4527-99D8-86034BEA5144}"/>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4021">
              <a:extLst>
                <a:ext uri="{FF2B5EF4-FFF2-40B4-BE49-F238E27FC236}">
                  <a16:creationId xmlns:a16="http://schemas.microsoft.com/office/drawing/2014/main" id="{5231F27E-3B79-4E42-95EB-3211FB3DB5A4}"/>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4022">
              <a:extLst>
                <a:ext uri="{FF2B5EF4-FFF2-40B4-BE49-F238E27FC236}">
                  <a16:creationId xmlns:a16="http://schemas.microsoft.com/office/drawing/2014/main" id="{F8A196F2-7112-4FED-B849-71233B20BA62}"/>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23">
              <a:extLst>
                <a:ext uri="{FF2B5EF4-FFF2-40B4-BE49-F238E27FC236}">
                  <a16:creationId xmlns:a16="http://schemas.microsoft.com/office/drawing/2014/main" id="{0988E456-20FE-445B-810E-E35AD7B2B54B}"/>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4024">
              <a:extLst>
                <a:ext uri="{FF2B5EF4-FFF2-40B4-BE49-F238E27FC236}">
                  <a16:creationId xmlns:a16="http://schemas.microsoft.com/office/drawing/2014/main" id="{5A1060B9-E009-4ED6-8B5C-7DCFE176EB04}"/>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26">
              <a:extLst>
                <a:ext uri="{FF2B5EF4-FFF2-40B4-BE49-F238E27FC236}">
                  <a16:creationId xmlns:a16="http://schemas.microsoft.com/office/drawing/2014/main" id="{9DE29907-2B8C-4673-AF1B-3C433C098A92}"/>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27">
              <a:extLst>
                <a:ext uri="{FF2B5EF4-FFF2-40B4-BE49-F238E27FC236}">
                  <a16:creationId xmlns:a16="http://schemas.microsoft.com/office/drawing/2014/main" id="{AE8DF607-0ADF-4078-850E-6E88FB1FAC9C}"/>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28">
              <a:extLst>
                <a:ext uri="{FF2B5EF4-FFF2-40B4-BE49-F238E27FC236}">
                  <a16:creationId xmlns:a16="http://schemas.microsoft.com/office/drawing/2014/main" id="{7DF8672C-7BB4-4E2E-9F26-2FFBB921D997}"/>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Oval 4029">
              <a:extLst>
                <a:ext uri="{FF2B5EF4-FFF2-40B4-BE49-F238E27FC236}">
                  <a16:creationId xmlns:a16="http://schemas.microsoft.com/office/drawing/2014/main" id="{CEDC2E8F-DD56-473C-BEFA-13F1E6D263FC}"/>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0">
              <a:extLst>
                <a:ext uri="{FF2B5EF4-FFF2-40B4-BE49-F238E27FC236}">
                  <a16:creationId xmlns:a16="http://schemas.microsoft.com/office/drawing/2014/main" id="{DD2C1095-ADAD-4EFC-809C-28CFAA6BD306}"/>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4031">
              <a:extLst>
                <a:ext uri="{FF2B5EF4-FFF2-40B4-BE49-F238E27FC236}">
                  <a16:creationId xmlns:a16="http://schemas.microsoft.com/office/drawing/2014/main" id="{5ADB5E25-883B-467F-92AE-1A4DAEEA3438}"/>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Oval 4032">
              <a:extLst>
                <a:ext uri="{FF2B5EF4-FFF2-40B4-BE49-F238E27FC236}">
                  <a16:creationId xmlns:a16="http://schemas.microsoft.com/office/drawing/2014/main" id="{0F54982C-5AAE-4E29-9759-ECBA4F371504}"/>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33">
              <a:extLst>
                <a:ext uri="{FF2B5EF4-FFF2-40B4-BE49-F238E27FC236}">
                  <a16:creationId xmlns:a16="http://schemas.microsoft.com/office/drawing/2014/main" id="{E6823FB4-A182-4965-8CE3-499FF1AF7A54}"/>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Oval 4034">
              <a:extLst>
                <a:ext uri="{FF2B5EF4-FFF2-40B4-BE49-F238E27FC236}">
                  <a16:creationId xmlns:a16="http://schemas.microsoft.com/office/drawing/2014/main" id="{5C839F94-06CB-4C55-A989-8A43CD47B95D}"/>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Rectangle 4035">
              <a:extLst>
                <a:ext uri="{FF2B5EF4-FFF2-40B4-BE49-F238E27FC236}">
                  <a16:creationId xmlns:a16="http://schemas.microsoft.com/office/drawing/2014/main" id="{5A09BBE2-5CA5-4DE1-B5F6-4665F7832911}"/>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Rectangle 4036">
              <a:extLst>
                <a:ext uri="{FF2B5EF4-FFF2-40B4-BE49-F238E27FC236}">
                  <a16:creationId xmlns:a16="http://schemas.microsoft.com/office/drawing/2014/main" id="{8E76C02A-F976-43B3-8D68-829AB1842F5C}"/>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Rectangle 4037">
              <a:extLst>
                <a:ext uri="{FF2B5EF4-FFF2-40B4-BE49-F238E27FC236}">
                  <a16:creationId xmlns:a16="http://schemas.microsoft.com/office/drawing/2014/main" id="{C50DA8AE-742D-4750-AC77-A4E200DEB9CA}"/>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4038">
              <a:extLst>
                <a:ext uri="{FF2B5EF4-FFF2-40B4-BE49-F238E27FC236}">
                  <a16:creationId xmlns:a16="http://schemas.microsoft.com/office/drawing/2014/main" id="{C72E079C-AB94-4B1E-9B32-46BD377CEC91}"/>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Rectangle 4039">
              <a:extLst>
                <a:ext uri="{FF2B5EF4-FFF2-40B4-BE49-F238E27FC236}">
                  <a16:creationId xmlns:a16="http://schemas.microsoft.com/office/drawing/2014/main" id="{8104F124-84CB-4A50-8586-C9A13C38213A}"/>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4040">
              <a:extLst>
                <a:ext uri="{FF2B5EF4-FFF2-40B4-BE49-F238E27FC236}">
                  <a16:creationId xmlns:a16="http://schemas.microsoft.com/office/drawing/2014/main" id="{F056B6D9-3898-4DAD-94BC-EA008F157B23}"/>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Rectangle 4041">
              <a:extLst>
                <a:ext uri="{FF2B5EF4-FFF2-40B4-BE49-F238E27FC236}">
                  <a16:creationId xmlns:a16="http://schemas.microsoft.com/office/drawing/2014/main" id="{4D0CE00E-D39A-4790-924E-076D3F8C7046}"/>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4042">
              <a:extLst>
                <a:ext uri="{FF2B5EF4-FFF2-40B4-BE49-F238E27FC236}">
                  <a16:creationId xmlns:a16="http://schemas.microsoft.com/office/drawing/2014/main" id="{164AE647-151A-4BA6-ADD9-C1C8F299FE52}"/>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8" name="KSO_Shape">
            <a:extLst>
              <a:ext uri="{FF2B5EF4-FFF2-40B4-BE49-F238E27FC236}">
                <a16:creationId xmlns:a16="http://schemas.microsoft.com/office/drawing/2014/main" id="{1365D8ED-A1D5-4A04-885C-863BF11D971C}"/>
              </a:ext>
            </a:extLst>
          </p:cNvPr>
          <p:cNvSpPr/>
          <p:nvPr/>
        </p:nvSpPr>
        <p:spPr>
          <a:xfrm>
            <a:off x="2262335" y="3177673"/>
            <a:ext cx="8664397" cy="3416317"/>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975679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2" presetClass="entr" presetSubtype="1"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p:tgtEl>
                                          <p:spTgt spid="24"/>
                                        </p:tgtEl>
                                        <p:attrNameLst>
                                          <p:attrName>ppt_y</p:attrName>
                                        </p:attrNameLst>
                                      </p:cBhvr>
                                      <p:tavLst>
                                        <p:tav tm="0">
                                          <p:val>
                                            <p:strVal val="#ppt_y-#ppt_h*1.125000"/>
                                          </p:val>
                                        </p:tav>
                                        <p:tav tm="100000">
                                          <p:val>
                                            <p:strVal val="#ppt_y"/>
                                          </p:val>
                                        </p:tav>
                                      </p:tavLst>
                                    </p:anim>
                                    <p:animEffect transition="in" filter="wipe(down)">
                                      <p:cBhvr>
                                        <p:cTn id="16" dur="500"/>
                                        <p:tgtEl>
                                          <p:spTgt spid="24"/>
                                        </p:tgtEl>
                                      </p:cBhvr>
                                    </p:animEffect>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500" fill="hold"/>
                                        <p:tgtEl>
                                          <p:spTgt spid="15"/>
                                        </p:tgtEl>
                                        <p:attrNameLst>
                                          <p:attrName>ppt_w</p:attrName>
                                        </p:attrNameLst>
                                      </p:cBhvr>
                                      <p:tavLst>
                                        <p:tav tm="0">
                                          <p:val>
                                            <p:fltVal val="0"/>
                                          </p:val>
                                        </p:tav>
                                        <p:tav tm="100000">
                                          <p:val>
                                            <p:strVal val="#ppt_w"/>
                                          </p:val>
                                        </p:tav>
                                      </p:tavLst>
                                    </p:anim>
                                    <p:anim calcmode="lin" valueType="num">
                                      <p:cBhvr>
                                        <p:cTn id="21" dur="500" fill="hold"/>
                                        <p:tgtEl>
                                          <p:spTgt spid="15"/>
                                        </p:tgtEl>
                                        <p:attrNameLst>
                                          <p:attrName>ppt_h</p:attrName>
                                        </p:attrNameLst>
                                      </p:cBhvr>
                                      <p:tavLst>
                                        <p:tav tm="0">
                                          <p:val>
                                            <p:fltVal val="0"/>
                                          </p:val>
                                        </p:tav>
                                        <p:tav tm="100000">
                                          <p:val>
                                            <p:strVal val="#ppt_h"/>
                                          </p:val>
                                        </p:tav>
                                      </p:tavLst>
                                    </p:anim>
                                    <p:animEffect transition="in" filter="fade">
                                      <p:cBhvr>
                                        <p:cTn id="22" dur="500"/>
                                        <p:tgtEl>
                                          <p:spTgt spid="15"/>
                                        </p:tgtEl>
                                      </p:cBhvr>
                                    </p:animEffect>
                                  </p:childTnLst>
                                </p:cTn>
                              </p:par>
                            </p:childTnLst>
                          </p:cTn>
                        </p:par>
                        <p:par>
                          <p:cTn id="23" fill="hold">
                            <p:stCondLst>
                              <p:cond delay="1000"/>
                            </p:stCondLst>
                            <p:childTnLst>
                              <p:par>
                                <p:cTn id="24" presetID="16" presetClass="entr" presetSubtype="21"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arn(inVertical)">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fade">
                                      <p:cBhvr>
                                        <p:cTn id="29" dur="500"/>
                                        <p:tgtEl>
                                          <p:spTgt spid="48"/>
                                        </p:tgtEl>
                                      </p:cBhvr>
                                    </p:animEffect>
                                  </p:childTnLst>
                                </p:cTn>
                              </p:par>
                              <p:par>
                                <p:cTn id="30" presetID="12" presetClass="entr" presetSubtype="4"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p:tgtEl>
                                          <p:spTgt spid="12"/>
                                        </p:tgtEl>
                                        <p:attrNameLst>
                                          <p:attrName>ppt_y</p:attrName>
                                        </p:attrNameLst>
                                      </p:cBhvr>
                                      <p:tavLst>
                                        <p:tav tm="0">
                                          <p:val>
                                            <p:strVal val="#ppt_y+#ppt_h*1.125000"/>
                                          </p:val>
                                        </p:tav>
                                        <p:tav tm="100000">
                                          <p:val>
                                            <p:strVal val="#ppt_y"/>
                                          </p:val>
                                        </p:tav>
                                      </p:tavLst>
                                    </p:anim>
                                    <p:animEffect transition="in" filter="wipe(up)">
                                      <p:cBhvr>
                                        <p:cTn id="33" dur="500"/>
                                        <p:tgtEl>
                                          <p:spTgt spid="12"/>
                                        </p:tgtEl>
                                      </p:cBhvr>
                                    </p:animEffect>
                                  </p:childTnLst>
                                </p:cTn>
                              </p:par>
                              <p:par>
                                <p:cTn id="34" presetID="12" presetClass="entr" presetSubtype="1"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p:tgtEl>
                                          <p:spTgt spid="13"/>
                                        </p:tgtEl>
                                        <p:attrNameLst>
                                          <p:attrName>ppt_y</p:attrName>
                                        </p:attrNameLst>
                                      </p:cBhvr>
                                      <p:tavLst>
                                        <p:tav tm="0">
                                          <p:val>
                                            <p:strVal val="#ppt_y-#ppt_h*1.125000"/>
                                          </p:val>
                                        </p:tav>
                                        <p:tav tm="100000">
                                          <p:val>
                                            <p:strVal val="#ppt_y"/>
                                          </p:val>
                                        </p:tav>
                                      </p:tavLst>
                                    </p:anim>
                                    <p:animEffect transition="in" filter="wipe(down)">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24" grpId="0"/>
      <p:bldP spid="12" grpId="0"/>
      <p:bldP spid="13" grpId="0"/>
      <p:bldP spid="4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1" cy="584775"/>
          </a:xfrm>
          <a:prstGeom prst="rect">
            <a:avLst/>
          </a:prstGeom>
        </p:spPr>
        <p:txBody>
          <a:bodyPr wrap="none">
            <a:spAutoFit/>
          </a:bodyPr>
          <a:lstStyle/>
          <a:p>
            <a:pPr algn="ctr"/>
            <a:r>
              <a:rPr lang="zh-CN" altLang="en-US" sz="3200" b="1" dirty="0">
                <a:solidFill>
                  <a:schemeClr val="tx1">
                    <a:lumMod val="85000"/>
                    <a:lumOff val="15000"/>
                  </a:schemeClr>
                </a:solidFill>
                <a:ea typeface="微软雅黑" panose="020B0503020204020204" pitchFamily="34" charset="-122"/>
              </a:rPr>
              <a:t>系统模块</a:t>
            </a:r>
          </a:p>
        </p:txBody>
      </p:sp>
      <p:sp>
        <p:nvSpPr>
          <p:cNvPr id="56" name="文本框 55">
            <a:extLst>
              <a:ext uri="{FF2B5EF4-FFF2-40B4-BE49-F238E27FC236}">
                <a16:creationId xmlns:a16="http://schemas.microsoft.com/office/drawing/2014/main" id="{328E9A78-5A15-4EEC-BF05-9CBAF740E6E3}"/>
              </a:ext>
            </a:extLst>
          </p:cNvPr>
          <p:cNvSpPr txBox="1"/>
          <p:nvPr/>
        </p:nvSpPr>
        <p:spPr>
          <a:xfrm>
            <a:off x="6707086" y="2156823"/>
            <a:ext cx="4941147" cy="830993"/>
          </a:xfrm>
          <a:prstGeom prst="rect">
            <a:avLst/>
          </a:prstGeom>
          <a:noFill/>
        </p:spPr>
        <p:txBody>
          <a:bodyPr wrap="square" lIns="91436" tIns="45718" rIns="91436" bIns="45718" rtlCol="0" anchor="ctr">
            <a:spAutoFit/>
          </a:bodyPr>
          <a:lstStyle/>
          <a:p>
            <a:pPr lvl="0" defTabSz="964149" fontAlgn="base">
              <a:spcBef>
                <a:spcPct val="0"/>
              </a:spcBef>
              <a:spcAft>
                <a:spcPct val="0"/>
              </a:spcAft>
            </a:pPr>
            <a:r>
              <a:rPr lang="en-US" altLang="zh-CN" sz="2400" dirty="0">
                <a:cs typeface="+mn-ea"/>
                <a:sym typeface="+mn-lt"/>
              </a:rPr>
              <a:t>1 1 2 3 5</a:t>
            </a:r>
          </a:p>
          <a:p>
            <a:pPr lvl="0" defTabSz="964149" fontAlgn="base">
              <a:spcBef>
                <a:spcPct val="0"/>
              </a:spcBef>
              <a:spcAft>
                <a:spcPct val="0"/>
              </a:spcAft>
            </a:pPr>
            <a:r>
              <a:rPr lang="en-US" altLang="zh-CN" sz="2400" dirty="0">
                <a:cs typeface="+mn-ea"/>
                <a:sym typeface="+mn-lt"/>
              </a:rPr>
              <a:t>[1, 1, 2, 3, 5]</a:t>
            </a:r>
          </a:p>
        </p:txBody>
      </p:sp>
      <p:grpSp>
        <p:nvGrpSpPr>
          <p:cNvPr id="57" name="组合 56">
            <a:extLst>
              <a:ext uri="{FF2B5EF4-FFF2-40B4-BE49-F238E27FC236}">
                <a16:creationId xmlns:a16="http://schemas.microsoft.com/office/drawing/2014/main" id="{BC767086-9DB5-422B-A6EA-B9C0A2447B61}"/>
              </a:ext>
            </a:extLst>
          </p:cNvPr>
          <p:cNvGrpSpPr/>
          <p:nvPr/>
        </p:nvGrpSpPr>
        <p:grpSpPr>
          <a:xfrm>
            <a:off x="1502223" y="2247063"/>
            <a:ext cx="4802908" cy="656252"/>
            <a:chOff x="-231931" y="2593913"/>
            <a:chExt cx="6531017" cy="1096904"/>
          </a:xfrm>
        </p:grpSpPr>
        <p:sp>
          <p:nvSpPr>
            <p:cNvPr id="58" name="圆角矩形 32">
              <a:extLst>
                <a:ext uri="{FF2B5EF4-FFF2-40B4-BE49-F238E27FC236}">
                  <a16:creationId xmlns:a16="http://schemas.microsoft.com/office/drawing/2014/main" id="{777AEA9C-31DC-4B3E-A37C-D243842425DE}"/>
                </a:ext>
              </a:extLst>
            </p:cNvPr>
            <p:cNvSpPr/>
            <p:nvPr/>
          </p:nvSpPr>
          <p:spPr>
            <a:xfrm rot="10800000" flipV="1">
              <a:off x="-231931" y="2593913"/>
              <a:ext cx="6531017" cy="1096904"/>
            </a:xfrm>
            <a:prstGeom prst="roundRect">
              <a:avLst>
                <a:gd name="adj" fmla="val 14715"/>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9" name="文本框 58">
              <a:extLst>
                <a:ext uri="{FF2B5EF4-FFF2-40B4-BE49-F238E27FC236}">
                  <a16:creationId xmlns:a16="http://schemas.microsoft.com/office/drawing/2014/main" id="{912152FE-1944-4095-A7A5-6A900F114EBA}"/>
                </a:ext>
              </a:extLst>
            </p:cNvPr>
            <p:cNvSpPr txBox="1"/>
            <p:nvPr/>
          </p:nvSpPr>
          <p:spPr>
            <a:xfrm>
              <a:off x="-9138" y="2700300"/>
              <a:ext cx="6138319" cy="874539"/>
            </a:xfrm>
            <a:prstGeom prst="rect">
              <a:avLst/>
            </a:prstGeom>
            <a:noFill/>
          </p:spPr>
          <p:txBody>
            <a:bodyPr wrap="square" lIns="91436" tIns="45718" rIns="91436" bIns="45718" rtlCol="0" anchor="ctr">
              <a:spAutoFit/>
            </a:bodyPr>
            <a:lstStyle/>
            <a:p>
              <a:pPr lvl="0" algn="ctr" defTabSz="964149" fontAlgn="base">
                <a:spcBef>
                  <a:spcPct val="0"/>
                </a:spcBef>
                <a:spcAft>
                  <a:spcPct val="0"/>
                </a:spcAft>
                <a:defRPr/>
              </a:pPr>
              <a:r>
                <a:rPr lang="zh-CN" altLang="en-US" sz="2800" b="1" dirty="0">
                  <a:solidFill>
                    <a:prstClr val="white"/>
                  </a:solidFill>
                  <a:effectLst>
                    <a:outerShdw blurRad="38100" dist="38100" dir="2700000" algn="tl">
                      <a:srgbClr val="000000">
                        <a:alpha val="43137"/>
                      </a:srgbClr>
                    </a:outerShdw>
                  </a:effectLst>
                  <a:ea typeface="微软雅黑" panose="020B0503020204020204" pitchFamily="34" charset="-122"/>
                  <a:cs typeface="+mn-ea"/>
                  <a:sym typeface="+mn-lt"/>
                </a:rPr>
                <a:t>执行“</a:t>
              </a:r>
              <a:r>
                <a:rPr lang="en-US" altLang="zh-CN" sz="2800" b="1" i="1" dirty="0">
                  <a:solidFill>
                    <a:prstClr val="white"/>
                  </a:solidFill>
                  <a:effectLst>
                    <a:outerShdw blurRad="38100" dist="38100" dir="2700000" algn="tl">
                      <a:srgbClr val="000000">
                        <a:alpha val="43137"/>
                      </a:srgbClr>
                    </a:outerShdw>
                  </a:effectLst>
                  <a:ea typeface="微软雅黑" panose="020B0503020204020204" pitchFamily="34" charset="-122"/>
                  <a:cs typeface="+mn-ea"/>
                  <a:sym typeface="+mn-lt"/>
                </a:rPr>
                <a:t>python testfibo.py </a:t>
              </a:r>
              <a:r>
                <a:rPr lang="en-US" altLang="zh-CN" sz="2800" b="1" dirty="0">
                  <a:solidFill>
                    <a:prstClr val="white"/>
                  </a:solidFill>
                  <a:effectLst>
                    <a:outerShdw blurRad="38100" dist="38100" dir="2700000" algn="tl">
                      <a:srgbClr val="000000">
                        <a:alpha val="43137"/>
                      </a:srgbClr>
                    </a:outerShdw>
                  </a:effectLst>
                  <a:ea typeface="微软雅黑" panose="020B0503020204020204" pitchFamily="34" charset="-122"/>
                  <a:cs typeface="+mn-ea"/>
                  <a:sym typeface="+mn-lt"/>
                </a:rPr>
                <a:t>5</a:t>
              </a:r>
              <a:r>
                <a:rPr lang="en-US" altLang="zh-CN" sz="2800" b="1" dirty="0">
                  <a:solidFill>
                    <a:prstClr val="white"/>
                  </a:solidFill>
                  <a:effectLst>
                    <a:outerShdw blurRad="38100" dist="38100" dir="2700000" algn="tl">
                      <a:srgbClr val="000000">
                        <a:alpha val="43137"/>
                      </a:srgbClr>
                    </a:outerShdw>
                  </a:effectLst>
                  <a:latin typeface="+mj-ea"/>
                  <a:ea typeface="+mj-ea"/>
                  <a:cs typeface="+mn-ea"/>
                  <a:sym typeface="+mn-lt"/>
                </a:rPr>
                <a:t>”</a:t>
              </a:r>
            </a:p>
          </p:txBody>
        </p:sp>
      </p:grpSp>
      <p:sp>
        <p:nvSpPr>
          <p:cNvPr id="60" name="等腰三角形 59">
            <a:extLst>
              <a:ext uri="{FF2B5EF4-FFF2-40B4-BE49-F238E27FC236}">
                <a16:creationId xmlns:a16="http://schemas.microsoft.com/office/drawing/2014/main" id="{3777FA69-011A-4A4E-B3C5-F9D1B79A9878}"/>
              </a:ext>
            </a:extLst>
          </p:cNvPr>
          <p:cNvSpPr/>
          <p:nvPr/>
        </p:nvSpPr>
        <p:spPr>
          <a:xfrm rot="5400000">
            <a:off x="6365641" y="2433818"/>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61" name="文本框 60">
            <a:extLst>
              <a:ext uri="{FF2B5EF4-FFF2-40B4-BE49-F238E27FC236}">
                <a16:creationId xmlns:a16="http://schemas.microsoft.com/office/drawing/2014/main" id="{1EBBB154-19C9-4D4B-9ADB-0D74EAB4731A}"/>
              </a:ext>
            </a:extLst>
          </p:cNvPr>
          <p:cNvSpPr txBox="1"/>
          <p:nvPr/>
        </p:nvSpPr>
        <p:spPr>
          <a:xfrm>
            <a:off x="6707086" y="3295493"/>
            <a:ext cx="4941147" cy="830993"/>
          </a:xfrm>
          <a:prstGeom prst="rect">
            <a:avLst/>
          </a:prstGeom>
          <a:noFill/>
        </p:spPr>
        <p:txBody>
          <a:bodyPr wrap="square" lIns="91436" tIns="45718" rIns="91436" bIns="45718" rtlCol="0" anchor="ctr">
            <a:spAutoFit/>
          </a:bodyPr>
          <a:lstStyle/>
          <a:p>
            <a:pPr lvl="0" defTabSz="964149" fontAlgn="base">
              <a:spcBef>
                <a:spcPct val="0"/>
              </a:spcBef>
              <a:spcAft>
                <a:spcPct val="0"/>
              </a:spcAft>
            </a:pPr>
            <a:r>
              <a:rPr lang="en-US" altLang="zh-CN" sz="2400" dirty="0">
                <a:cs typeface="+mn-ea"/>
                <a:sym typeface="+mn-lt"/>
              </a:rPr>
              <a:t>1 1 2 3 5 8 13 21 34 55</a:t>
            </a:r>
          </a:p>
          <a:p>
            <a:pPr lvl="0" defTabSz="964149" fontAlgn="base">
              <a:spcBef>
                <a:spcPct val="0"/>
              </a:spcBef>
              <a:spcAft>
                <a:spcPct val="0"/>
              </a:spcAft>
            </a:pPr>
            <a:r>
              <a:rPr lang="en-US" altLang="zh-CN" sz="2400" dirty="0">
                <a:cs typeface="+mn-ea"/>
                <a:sym typeface="+mn-lt"/>
              </a:rPr>
              <a:t>[1, 1, 2, 3, 5, 8, 13, 21, 34, 55]</a:t>
            </a:r>
          </a:p>
        </p:txBody>
      </p:sp>
      <p:grpSp>
        <p:nvGrpSpPr>
          <p:cNvPr id="62" name="组合 61">
            <a:extLst>
              <a:ext uri="{FF2B5EF4-FFF2-40B4-BE49-F238E27FC236}">
                <a16:creationId xmlns:a16="http://schemas.microsoft.com/office/drawing/2014/main" id="{C5A82C87-0D20-4E2C-B3D7-48B5769BDD75}"/>
              </a:ext>
            </a:extLst>
          </p:cNvPr>
          <p:cNvGrpSpPr/>
          <p:nvPr/>
        </p:nvGrpSpPr>
        <p:grpSpPr>
          <a:xfrm>
            <a:off x="1502226" y="3385734"/>
            <a:ext cx="5006172" cy="656252"/>
            <a:chOff x="-231926" y="2593913"/>
            <a:chExt cx="6807415" cy="1096904"/>
          </a:xfrm>
        </p:grpSpPr>
        <p:sp>
          <p:nvSpPr>
            <p:cNvPr id="63" name="圆角矩形 32">
              <a:extLst>
                <a:ext uri="{FF2B5EF4-FFF2-40B4-BE49-F238E27FC236}">
                  <a16:creationId xmlns:a16="http://schemas.microsoft.com/office/drawing/2014/main" id="{487BD615-810E-467E-99D3-90403FF2D054}"/>
                </a:ext>
              </a:extLst>
            </p:cNvPr>
            <p:cNvSpPr/>
            <p:nvPr/>
          </p:nvSpPr>
          <p:spPr>
            <a:xfrm rot="10800000" flipV="1">
              <a:off x="-231926" y="2593913"/>
              <a:ext cx="6531013" cy="1096904"/>
            </a:xfrm>
            <a:prstGeom prst="roundRect">
              <a:avLst>
                <a:gd name="adj" fmla="val 14715"/>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64" name="文本框 63">
              <a:extLst>
                <a:ext uri="{FF2B5EF4-FFF2-40B4-BE49-F238E27FC236}">
                  <a16:creationId xmlns:a16="http://schemas.microsoft.com/office/drawing/2014/main" id="{95906410-104E-4D2B-A783-E9924922C8CA}"/>
                </a:ext>
              </a:extLst>
            </p:cNvPr>
            <p:cNvSpPr txBox="1"/>
            <p:nvPr/>
          </p:nvSpPr>
          <p:spPr>
            <a:xfrm>
              <a:off x="-231926" y="2700300"/>
              <a:ext cx="6807415" cy="874539"/>
            </a:xfrm>
            <a:prstGeom prst="rect">
              <a:avLst/>
            </a:prstGeom>
            <a:noFill/>
          </p:spPr>
          <p:txBody>
            <a:bodyPr wrap="square" lIns="91436" tIns="45718" rIns="91436" bIns="45718" rtlCol="0" anchor="ctr">
              <a:spAutoFit/>
            </a:bodyPr>
            <a:lstStyle/>
            <a:p>
              <a:pPr lvl="0" algn="ctr" defTabSz="964149" fontAlgn="base">
                <a:spcBef>
                  <a:spcPct val="0"/>
                </a:spcBef>
                <a:spcAft>
                  <a:spcPct val="0"/>
                </a:spcAft>
                <a:defRPr/>
              </a:pPr>
              <a:r>
                <a:rPr lang="zh-CN" altLang="en-US" sz="2800" b="1" dirty="0">
                  <a:solidFill>
                    <a:prstClr val="white"/>
                  </a:solidFill>
                  <a:effectLst>
                    <a:outerShdw blurRad="38100" dist="38100" dir="2700000" algn="tl">
                      <a:srgbClr val="000000">
                        <a:alpha val="43137"/>
                      </a:srgbClr>
                    </a:outerShdw>
                  </a:effectLst>
                  <a:ea typeface="微软雅黑" panose="020B0503020204020204" pitchFamily="34" charset="-122"/>
                  <a:cs typeface="+mn-ea"/>
                  <a:sym typeface="+mn-lt"/>
                </a:rPr>
                <a:t>执行“</a:t>
              </a:r>
              <a:r>
                <a:rPr lang="en-US" altLang="zh-CN" sz="2800" b="1" dirty="0">
                  <a:solidFill>
                    <a:prstClr val="white"/>
                  </a:solidFill>
                  <a:effectLst>
                    <a:outerShdw blurRad="38100" dist="38100" dir="2700000" algn="tl">
                      <a:srgbClr val="000000">
                        <a:alpha val="43137"/>
                      </a:srgbClr>
                    </a:outerShdw>
                  </a:effectLst>
                  <a:ea typeface="微软雅黑" panose="020B0503020204020204" pitchFamily="34" charset="-122"/>
                  <a:cs typeface="+mn-ea"/>
                  <a:sym typeface="+mn-lt"/>
                </a:rPr>
                <a:t>python testfibo.py 10</a:t>
              </a:r>
              <a:r>
                <a:rPr lang="en-US" altLang="zh-CN" sz="2800" b="1" dirty="0">
                  <a:solidFill>
                    <a:prstClr val="white"/>
                  </a:solidFill>
                  <a:effectLst>
                    <a:outerShdw blurRad="38100" dist="38100" dir="2700000" algn="tl">
                      <a:srgbClr val="000000">
                        <a:alpha val="43137"/>
                      </a:srgbClr>
                    </a:outerShdw>
                  </a:effectLst>
                  <a:latin typeface="+mj-ea"/>
                  <a:ea typeface="+mj-ea"/>
                  <a:cs typeface="+mn-ea"/>
                  <a:sym typeface="+mn-lt"/>
                </a:rPr>
                <a:t>”</a:t>
              </a:r>
            </a:p>
          </p:txBody>
        </p:sp>
      </p:grpSp>
      <p:sp>
        <p:nvSpPr>
          <p:cNvPr id="65" name="等腰三角形 64">
            <a:extLst>
              <a:ext uri="{FF2B5EF4-FFF2-40B4-BE49-F238E27FC236}">
                <a16:creationId xmlns:a16="http://schemas.microsoft.com/office/drawing/2014/main" id="{AC42831C-47D4-4777-924C-D4ED1448C79E}"/>
              </a:ext>
            </a:extLst>
          </p:cNvPr>
          <p:cNvSpPr/>
          <p:nvPr/>
        </p:nvSpPr>
        <p:spPr>
          <a:xfrm rot="5400000">
            <a:off x="6365642" y="3572489"/>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Tree>
    <p:extLst>
      <p:ext uri="{BB962C8B-B14F-4D97-AF65-F5344CB8AC3E}">
        <p14:creationId xmlns:p14="http://schemas.microsoft.com/office/powerpoint/2010/main" val="121852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7"/>
                                        </p:tgtEl>
                                        <p:attrNameLst>
                                          <p:attrName>style.visibility</p:attrName>
                                        </p:attrNameLst>
                                      </p:cBhvr>
                                      <p:to>
                                        <p:strVal val="visible"/>
                                      </p:to>
                                    </p:set>
                                    <p:anim calcmode="lin" valueType="num">
                                      <p:cBhvr>
                                        <p:cTn id="13" dur="500" fill="hold"/>
                                        <p:tgtEl>
                                          <p:spTgt spid="57"/>
                                        </p:tgtEl>
                                        <p:attrNameLst>
                                          <p:attrName>ppt_w</p:attrName>
                                        </p:attrNameLst>
                                      </p:cBhvr>
                                      <p:tavLst>
                                        <p:tav tm="0">
                                          <p:val>
                                            <p:fltVal val="0"/>
                                          </p:val>
                                        </p:tav>
                                        <p:tav tm="100000">
                                          <p:val>
                                            <p:strVal val="#ppt_w"/>
                                          </p:val>
                                        </p:tav>
                                      </p:tavLst>
                                    </p:anim>
                                    <p:anim calcmode="lin" valueType="num">
                                      <p:cBhvr>
                                        <p:cTn id="14" dur="500" fill="hold"/>
                                        <p:tgtEl>
                                          <p:spTgt spid="57"/>
                                        </p:tgtEl>
                                        <p:attrNameLst>
                                          <p:attrName>ppt_h</p:attrName>
                                        </p:attrNameLst>
                                      </p:cBhvr>
                                      <p:tavLst>
                                        <p:tav tm="0">
                                          <p:val>
                                            <p:fltVal val="0"/>
                                          </p:val>
                                        </p:tav>
                                        <p:tav tm="100000">
                                          <p:val>
                                            <p:strVal val="#ppt_h"/>
                                          </p:val>
                                        </p:tav>
                                      </p:tavLst>
                                    </p:anim>
                                    <p:animEffect transition="in" filter="fade">
                                      <p:cBhvr>
                                        <p:cTn id="15" dur="500"/>
                                        <p:tgtEl>
                                          <p:spTgt spid="57"/>
                                        </p:tgtEl>
                                      </p:cBhvr>
                                    </p:animEffect>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additive="base">
                                        <p:cTn id="19" dur="500"/>
                                        <p:tgtEl>
                                          <p:spTgt spid="60"/>
                                        </p:tgtEl>
                                        <p:attrNameLst>
                                          <p:attrName>ppt_x</p:attrName>
                                        </p:attrNameLst>
                                      </p:cBhvr>
                                      <p:tavLst>
                                        <p:tav tm="0">
                                          <p:val>
                                            <p:strVal val="#ppt_x-#ppt_w*1.125000"/>
                                          </p:val>
                                        </p:tav>
                                        <p:tav tm="100000">
                                          <p:val>
                                            <p:strVal val="#ppt_x"/>
                                          </p:val>
                                        </p:tav>
                                      </p:tavLst>
                                    </p:anim>
                                    <p:animEffect transition="in" filter="wipe(right)">
                                      <p:cBhvr>
                                        <p:cTn id="20" dur="500"/>
                                        <p:tgtEl>
                                          <p:spTgt spid="60"/>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wipe(left)">
                                      <p:cBhvr>
                                        <p:cTn id="24" dur="500"/>
                                        <p:tgtEl>
                                          <p:spTgt spid="56"/>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62"/>
                                        </p:tgtEl>
                                        <p:attrNameLst>
                                          <p:attrName>style.visibility</p:attrName>
                                        </p:attrNameLst>
                                      </p:cBhvr>
                                      <p:to>
                                        <p:strVal val="visible"/>
                                      </p:to>
                                    </p:set>
                                    <p:anim calcmode="lin" valueType="num">
                                      <p:cBhvr>
                                        <p:cTn id="28" dur="500" fill="hold"/>
                                        <p:tgtEl>
                                          <p:spTgt spid="62"/>
                                        </p:tgtEl>
                                        <p:attrNameLst>
                                          <p:attrName>ppt_w</p:attrName>
                                        </p:attrNameLst>
                                      </p:cBhvr>
                                      <p:tavLst>
                                        <p:tav tm="0">
                                          <p:val>
                                            <p:fltVal val="0"/>
                                          </p:val>
                                        </p:tav>
                                        <p:tav tm="100000">
                                          <p:val>
                                            <p:strVal val="#ppt_w"/>
                                          </p:val>
                                        </p:tav>
                                      </p:tavLst>
                                    </p:anim>
                                    <p:anim calcmode="lin" valueType="num">
                                      <p:cBhvr>
                                        <p:cTn id="29" dur="500" fill="hold"/>
                                        <p:tgtEl>
                                          <p:spTgt spid="62"/>
                                        </p:tgtEl>
                                        <p:attrNameLst>
                                          <p:attrName>ppt_h</p:attrName>
                                        </p:attrNameLst>
                                      </p:cBhvr>
                                      <p:tavLst>
                                        <p:tav tm="0">
                                          <p:val>
                                            <p:fltVal val="0"/>
                                          </p:val>
                                        </p:tav>
                                        <p:tav tm="100000">
                                          <p:val>
                                            <p:strVal val="#ppt_h"/>
                                          </p:val>
                                        </p:tav>
                                      </p:tavLst>
                                    </p:anim>
                                    <p:animEffect transition="in" filter="fade">
                                      <p:cBhvr>
                                        <p:cTn id="30" dur="500"/>
                                        <p:tgtEl>
                                          <p:spTgt spid="62"/>
                                        </p:tgtEl>
                                      </p:cBhvr>
                                    </p:animEffect>
                                  </p:childTnLst>
                                </p:cTn>
                              </p:par>
                            </p:childTnLst>
                          </p:cTn>
                        </p:par>
                        <p:par>
                          <p:cTn id="31" fill="hold">
                            <p:stCondLst>
                              <p:cond delay="2500"/>
                            </p:stCondLst>
                            <p:childTnLst>
                              <p:par>
                                <p:cTn id="32" presetID="12" presetClass="entr" presetSubtype="8" fill="hold" grpId="0" nodeType="afterEffect">
                                  <p:stCondLst>
                                    <p:cond delay="0"/>
                                  </p:stCondLst>
                                  <p:childTnLst>
                                    <p:set>
                                      <p:cBhvr>
                                        <p:cTn id="33" dur="1" fill="hold">
                                          <p:stCondLst>
                                            <p:cond delay="0"/>
                                          </p:stCondLst>
                                        </p:cTn>
                                        <p:tgtEl>
                                          <p:spTgt spid="65"/>
                                        </p:tgtEl>
                                        <p:attrNameLst>
                                          <p:attrName>style.visibility</p:attrName>
                                        </p:attrNameLst>
                                      </p:cBhvr>
                                      <p:to>
                                        <p:strVal val="visible"/>
                                      </p:to>
                                    </p:set>
                                    <p:anim calcmode="lin" valueType="num">
                                      <p:cBhvr additive="base">
                                        <p:cTn id="34" dur="500"/>
                                        <p:tgtEl>
                                          <p:spTgt spid="65"/>
                                        </p:tgtEl>
                                        <p:attrNameLst>
                                          <p:attrName>ppt_x</p:attrName>
                                        </p:attrNameLst>
                                      </p:cBhvr>
                                      <p:tavLst>
                                        <p:tav tm="0">
                                          <p:val>
                                            <p:strVal val="#ppt_x-#ppt_w*1.125000"/>
                                          </p:val>
                                        </p:tav>
                                        <p:tav tm="100000">
                                          <p:val>
                                            <p:strVal val="#ppt_x"/>
                                          </p:val>
                                        </p:tav>
                                      </p:tavLst>
                                    </p:anim>
                                    <p:animEffect transition="in" filter="wipe(right)">
                                      <p:cBhvr>
                                        <p:cTn id="35" dur="500"/>
                                        <p:tgtEl>
                                          <p:spTgt spid="65"/>
                                        </p:tgtEl>
                                      </p:cBhvr>
                                    </p:animEffect>
                                  </p:childTnLst>
                                </p:cTn>
                              </p:par>
                            </p:childTnLst>
                          </p:cTn>
                        </p:par>
                        <p:par>
                          <p:cTn id="36" fill="hold">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wipe(left)">
                                      <p:cBhvr>
                                        <p:cTn id="39"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6" grpId="0"/>
      <p:bldP spid="60" grpId="0" animBg="1"/>
      <p:bldP spid="61" grpId="0"/>
      <p:bldP spid="6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3EF6FFA-683A-41B5-8FCA-35E26A008602}"/>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编写程序实现以下功能：运行程序时指定一个整数参数，程序运行后输出该数的阶乘。例如，程序存放在脚本文件</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test.py</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中，则执行“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python test.py 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会输出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（即</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），执行“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python test.py 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会输出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（即</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5" name="矩形: 圆角 4">
            <a:extLst>
              <a:ext uri="{FF2B5EF4-FFF2-40B4-BE49-F238E27FC236}">
                <a16:creationId xmlns:a16="http://schemas.microsoft.com/office/drawing/2014/main" id="{FED02847-6AC9-4FCE-9E6D-376378267665}"/>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11" name="矩形 10">
            <a:extLst>
              <a:ext uri="{FF2B5EF4-FFF2-40B4-BE49-F238E27FC236}">
                <a16:creationId xmlns:a16="http://schemas.microsoft.com/office/drawing/2014/main" id="{4A22481F-1DE5-40B4-977D-611373CF7AB3}"/>
              </a:ext>
            </a:extLst>
          </p:cNvPr>
          <p:cNvSpPr/>
          <p:nvPr>
            <p:custDataLst>
              <p:tags r:id="rId4"/>
            </p:custDataLst>
          </p:nvPr>
        </p:nvSpPr>
        <p:spPr>
          <a:xfrm>
            <a:off x="0" y="5727383"/>
            <a:ext cx="12192000" cy="487680"/>
          </a:xfrm>
          <a:prstGeom prst="rect">
            <a:avLst/>
          </a:prstGeom>
          <a:solidFill>
            <a:srgbClr val="FBFA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36" tIns="45718" rIns="91436" bIns="45718" rtlCol="0" anchor="ctr" anchorCtr="1">
            <a:noAutofit/>
          </a:bodyPr>
          <a:lstStyle/>
          <a:p>
            <a:pPr defTabSz="914354"/>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正常使用主观题需</a:t>
            </a:r>
            <a:r>
              <a:rPr kumimoji="0" lang="en-US" altLang="zh-CN"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2.0</a:t>
            </a:r>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以上版本雨课堂</a:t>
            </a:r>
          </a:p>
        </p:txBody>
      </p:sp>
      <p:sp>
        <p:nvSpPr>
          <p:cNvPr id="12" name="矩形 11">
            <a:extLst>
              <a:ext uri="{FF2B5EF4-FFF2-40B4-BE49-F238E27FC236}">
                <a16:creationId xmlns:a16="http://schemas.microsoft.com/office/drawing/2014/main" id="{58889AF6-125B-4E2C-8BDF-0FA46788C5C4}"/>
              </a:ext>
            </a:extLst>
          </p:cNvPr>
          <p:cNvSpPr/>
          <p:nvPr>
            <p:custDataLst>
              <p:tags r:id="rId5"/>
            </p:custDataLst>
          </p:nvPr>
        </p:nvSpPr>
        <p:spPr>
          <a:xfrm>
            <a:off x="12573000" y="0"/>
            <a:ext cx="3840480" cy="6858000"/>
          </a:xfrm>
          <a:prstGeom prst="rect">
            <a:avLst/>
          </a:prstGeom>
          <a:solidFill>
            <a:srgbClr val="FFFFFF"/>
          </a:solidFill>
          <a:ln w="12700" cmpd="sng">
            <a:solidFill>
              <a:srgbClr val="9B9B9B"/>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noAutofit/>
          </a:bodyP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文本框 16">
            <a:extLst>
              <a:ext uri="{FF2B5EF4-FFF2-40B4-BE49-F238E27FC236}">
                <a16:creationId xmlns:a16="http://schemas.microsoft.com/office/drawing/2014/main" id="{17B4950F-DD3E-4820-9DBF-1858737A3500}"/>
              </a:ext>
            </a:extLst>
          </p:cNvPr>
          <p:cNvSpPr txBox="1"/>
          <p:nvPr>
            <p:custDataLst>
              <p:tags r:id="rId6"/>
            </p:custDataLst>
          </p:nvPr>
        </p:nvSpPr>
        <p:spPr>
          <a:xfrm>
            <a:off x="12661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8" name="文本框 17">
            <a:extLst>
              <a:ext uri="{FF2B5EF4-FFF2-40B4-BE49-F238E27FC236}">
                <a16:creationId xmlns:a16="http://schemas.microsoft.com/office/drawing/2014/main" id="{8E5D0CED-B5D1-41CA-B9CB-725613A07406}"/>
              </a:ext>
            </a:extLst>
          </p:cNvPr>
          <p:cNvSpPr txBox="1"/>
          <p:nvPr>
            <p:custDataLst>
              <p:tags r:id="rId7"/>
            </p:custDataLst>
          </p:nvPr>
        </p:nvSpPr>
        <p:spPr>
          <a:xfrm>
            <a:off x="12827000" y="1270000"/>
            <a:ext cx="3332480" cy="3170099"/>
          </a:xfrm>
          <a:prstGeom prst="rect">
            <a:avLst/>
          </a:prstGeom>
          <a:noFill/>
        </p:spPr>
        <p:txBody>
          <a:bodyPr vert="horz" rtlCol="0" anchor="t" anchorCtr="0">
            <a:spAutoFit/>
          </a:bodyPr>
          <a:lstStyle/>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import sys</a:t>
            </a: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 = int(sys.argv[1])</a:t>
            </a: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if n&lt;1:</a:t>
            </a: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输入整数必须大于</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else:</a:t>
            </a: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fac=1</a:t>
            </a: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for i in range(1,n+1):</a:t>
            </a: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fac*=i</a:t>
            </a: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print(fac)</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6" name="组合 15">
            <a:extLst>
              <a:ext uri="{FF2B5EF4-FFF2-40B4-BE49-F238E27FC236}">
                <a16:creationId xmlns:a16="http://schemas.microsoft.com/office/drawing/2014/main" id="{BD316FCA-7C8C-4506-B63C-45E529298971}"/>
              </a:ext>
            </a:extLst>
          </p:cNvPr>
          <p:cNvGrpSpPr/>
          <p:nvPr>
            <p:custDataLst>
              <p:tags r:id="rId8"/>
            </p:custDataLst>
          </p:nvPr>
        </p:nvGrpSpPr>
        <p:grpSpPr>
          <a:xfrm>
            <a:off x="12585700" y="0"/>
            <a:ext cx="3815080" cy="647700"/>
            <a:chOff x="12585700" y="0"/>
            <a:chExt cx="3815080" cy="647700"/>
          </a:xfrm>
        </p:grpSpPr>
        <p:sp>
          <p:nvSpPr>
            <p:cNvPr id="13" name="RemarkBack">
              <a:extLst>
                <a:ext uri="{FF2B5EF4-FFF2-40B4-BE49-F238E27FC236}">
                  <a16:creationId xmlns:a16="http://schemas.microsoft.com/office/drawing/2014/main" id="{47A1FB12-F467-49A5-9B66-74866CECD961}"/>
                </a:ext>
              </a:extLst>
            </p:cNvPr>
            <p:cNvSpPr/>
            <p:nvPr>
              <p:custDataLst>
                <p:tags r:id="rId18"/>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RemarkBlock">
              <a:extLst>
                <a:ext uri="{FF2B5EF4-FFF2-40B4-BE49-F238E27FC236}">
                  <a16:creationId xmlns:a16="http://schemas.microsoft.com/office/drawing/2014/main" id="{D1FCD9D1-A843-44C6-BD1D-A8E17CF46FF6}"/>
                </a:ext>
              </a:extLst>
            </p:cNvPr>
            <p:cNvSpPr/>
            <p:nvPr>
              <p:custDataLst>
                <p:tags r:id="rId19"/>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RemarkTitleText">
              <a:extLst>
                <a:ext uri="{FF2B5EF4-FFF2-40B4-BE49-F238E27FC236}">
                  <a16:creationId xmlns:a16="http://schemas.microsoft.com/office/drawing/2014/main" id="{E0224608-08FE-4ED2-AA3A-6C1C2C91A180}"/>
                </a:ext>
              </a:extLst>
            </p:cNvPr>
            <p:cNvSpPr txBox="1"/>
            <p:nvPr>
              <p:custDataLst>
                <p:tags r:id="rId20"/>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253460B4-F6C8-41DB-B760-69A680645B55}"/>
              </a:ext>
            </a:extLst>
          </p:cNvPr>
          <p:cNvSpPr/>
          <p:nvPr>
            <p:custDataLst>
              <p:tags r:id="rId9"/>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RemarkBlock">
            <a:extLst>
              <a:ext uri="{FF2B5EF4-FFF2-40B4-BE49-F238E27FC236}">
                <a16:creationId xmlns:a16="http://schemas.microsoft.com/office/drawing/2014/main" id="{AF3E741D-A6DF-4352-AD14-25F4412FE300}"/>
              </a:ext>
            </a:extLst>
          </p:cNvPr>
          <p:cNvSpPr/>
          <p:nvPr>
            <p:custDataLst>
              <p:tags r:id="rId10"/>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RemarkTitleText">
            <a:extLst>
              <a:ext uri="{FF2B5EF4-FFF2-40B4-BE49-F238E27FC236}">
                <a16:creationId xmlns:a16="http://schemas.microsoft.com/office/drawing/2014/main" id="{582DD090-FB25-4C99-9B9F-2F427F7082F6}"/>
              </a:ext>
            </a:extLst>
          </p:cNvPr>
          <p:cNvSpPr txBox="1"/>
          <p:nvPr>
            <p:custDataLst>
              <p:tags r:id="rId11"/>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0" name="组合 9">
            <a:extLst>
              <a:ext uri="{FF2B5EF4-FFF2-40B4-BE49-F238E27FC236}">
                <a16:creationId xmlns:a16="http://schemas.microsoft.com/office/drawing/2014/main" id="{387882CF-6615-4BCA-A881-13B2922ED485}"/>
              </a:ext>
            </a:extLst>
          </p:cNvPr>
          <p:cNvGrpSpPr/>
          <p:nvPr>
            <p:custDataLst>
              <p:tags r:id="rId12"/>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CB24158D-263D-4CC3-9E4C-72551C702A1B}"/>
                </a:ext>
              </a:extLst>
            </p:cNvPr>
            <p:cNvSpPr/>
            <p:nvPr>
              <p:custDataLst>
                <p:tags r:id="rId14"/>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ColorBlock">
              <a:extLst>
                <a:ext uri="{FF2B5EF4-FFF2-40B4-BE49-F238E27FC236}">
                  <a16:creationId xmlns:a16="http://schemas.microsoft.com/office/drawing/2014/main" id="{BAE6EAA0-2651-4F8F-BA2F-B696A56CB478}"/>
                </a:ext>
              </a:extLst>
            </p:cNvPr>
            <p:cNvSpPr/>
            <p:nvPr>
              <p:custDataLst>
                <p:tags r:id="rId15"/>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TypeText">
              <a:extLst>
                <a:ext uri="{FF2B5EF4-FFF2-40B4-BE49-F238E27FC236}">
                  <a16:creationId xmlns:a16="http://schemas.microsoft.com/office/drawing/2014/main" id="{3FB25CAA-F6B1-4843-B38C-FB6985F23039}"/>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6EA7E879-8E81-453F-8686-37FF9E5C7CE8}"/>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5A642BC-402E-4EBF-95A7-92667F51BFC8}"/>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3702505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1B2A623E-BF9E-4AF7-9B63-42C81659D238}"/>
              </a:ext>
            </a:extLst>
          </p:cNvPr>
          <p:cNvGrpSpPr/>
          <p:nvPr/>
        </p:nvGrpSpPr>
        <p:grpSpPr>
          <a:xfrm>
            <a:off x="2968156" y="2751599"/>
            <a:ext cx="6379513" cy="1354801"/>
            <a:chOff x="3323077" y="2751599"/>
            <a:chExt cx="6379513" cy="1354801"/>
          </a:xfrm>
        </p:grpSpPr>
        <p:sp>
          <p:nvSpPr>
            <p:cNvPr id="2" name="文本框 1">
              <a:extLst>
                <a:ext uri="{FF2B5EF4-FFF2-40B4-BE49-F238E27FC236}">
                  <a16:creationId xmlns:a16="http://schemas.microsoft.com/office/drawing/2014/main" id="{A604DD5E-F17A-4AEC-B07E-CC597E127787}"/>
                </a:ext>
              </a:extLst>
            </p:cNvPr>
            <p:cNvSpPr txBox="1"/>
            <p:nvPr/>
          </p:nvSpPr>
          <p:spPr>
            <a:xfrm>
              <a:off x="3360789" y="2782961"/>
              <a:ext cx="6341801" cy="1323439"/>
            </a:xfrm>
            <a:prstGeom prst="rect">
              <a:avLst/>
            </a:prstGeom>
            <a:noFill/>
          </p:spPr>
          <p:txBody>
            <a:bodyPr wrap="none" rtlCol="0">
              <a:spAutoFit/>
            </a:bodyPr>
            <a:lstStyle/>
            <a:p>
              <a:pPr lvl="0">
                <a:defRPr/>
              </a:pPr>
              <a:r>
                <a:rPr lang="en-US" altLang="zh-CN" sz="8000" b="1" dirty="0">
                  <a:solidFill>
                    <a:srgbClr val="B1C400"/>
                  </a:solidFill>
                  <a:latin typeface="Bauhaus 93" panose="04030905020B02020C02" pitchFamily="82" charset="0"/>
                  <a:ea typeface="Adobe Gothic Std B" panose="020B0800000000000000" pitchFamily="34" charset="-128"/>
                </a:rPr>
                <a:t>from...import</a:t>
              </a:r>
              <a:endParaRPr lang="zh-CN" altLang="en-US" sz="8000" b="1" kern="1200" dirty="0">
                <a:solidFill>
                  <a:srgbClr val="B1C400"/>
                </a:solidFill>
                <a:latin typeface="+mj-ea"/>
              </a:endParaRPr>
            </a:p>
          </p:txBody>
        </p:sp>
        <p:sp>
          <p:nvSpPr>
            <p:cNvPr id="5" name="文本框 4">
              <a:extLst>
                <a:ext uri="{FF2B5EF4-FFF2-40B4-BE49-F238E27FC236}">
                  <a16:creationId xmlns:a16="http://schemas.microsoft.com/office/drawing/2014/main" id="{D6628843-74FF-4D2A-969E-F7579C07223C}"/>
                </a:ext>
              </a:extLst>
            </p:cNvPr>
            <p:cNvSpPr txBox="1"/>
            <p:nvPr/>
          </p:nvSpPr>
          <p:spPr>
            <a:xfrm>
              <a:off x="3323077" y="2751599"/>
              <a:ext cx="6341801" cy="1323439"/>
            </a:xfrm>
            <a:prstGeom prst="rect">
              <a:avLst/>
            </a:prstGeom>
            <a:noFill/>
          </p:spPr>
          <p:txBody>
            <a:bodyPr wrap="none" rtlCol="0">
              <a:spAutoFit/>
            </a:bodyPr>
            <a:lstStyle/>
            <a:p>
              <a:pPr lvl="0">
                <a:defRPr/>
              </a:pPr>
              <a:r>
                <a:rPr lang="en-US" altLang="zh-CN" sz="8000" b="1" dirty="0">
                  <a:solidFill>
                    <a:srgbClr val="1950B2"/>
                  </a:solidFill>
                  <a:latin typeface="Bauhaus 93" panose="04030905020B02020C02" pitchFamily="82" charset="0"/>
                  <a:ea typeface="Adobe Gothic Std B" panose="020B0800000000000000" pitchFamily="34" charset="-128"/>
                </a:rPr>
                <a:t>from...import</a:t>
              </a:r>
              <a:endParaRPr lang="zh-CN" altLang="en-US" sz="8000" b="1" kern="1200" dirty="0">
                <a:solidFill>
                  <a:srgbClr val="1950B2"/>
                </a:solidFill>
                <a:latin typeface="+mj-ea"/>
              </a:endParaRPr>
            </a:p>
          </p:txBody>
        </p:sp>
      </p:grpSp>
    </p:spTree>
    <p:extLst>
      <p:ext uri="{BB962C8B-B14F-4D97-AF65-F5344CB8AC3E}">
        <p14:creationId xmlns:p14="http://schemas.microsoft.com/office/powerpoint/2010/main" val="3091361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1"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语法格式</a:t>
            </a:r>
          </a:p>
        </p:txBody>
      </p:sp>
      <p:sp>
        <p:nvSpPr>
          <p:cNvPr id="3" name="矩形 2">
            <a:extLst>
              <a:ext uri="{FF2B5EF4-FFF2-40B4-BE49-F238E27FC236}">
                <a16:creationId xmlns:a16="http://schemas.microsoft.com/office/drawing/2014/main" id="{CD352A36-0FAB-466D-AED1-E2DB2EF0AC31}"/>
              </a:ext>
            </a:extLst>
          </p:cNvPr>
          <p:cNvSpPr/>
          <p:nvPr/>
        </p:nvSpPr>
        <p:spPr>
          <a:xfrm>
            <a:off x="1567206" y="1746927"/>
            <a:ext cx="9289360" cy="2243050"/>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ea typeface="微软雅黑" panose="020B0503020204020204" pitchFamily="34" charset="-122"/>
              </a:rPr>
              <a:t>除了使用</a:t>
            </a:r>
            <a:r>
              <a:rPr lang="en-US" altLang="zh-CN" sz="2400" dirty="0">
                <a:solidFill>
                  <a:schemeClr val="tx1">
                    <a:lumMod val="85000"/>
                    <a:lumOff val="15000"/>
                  </a:schemeClr>
                </a:solidFill>
                <a:ea typeface="微软雅黑" panose="020B0503020204020204" pitchFamily="34" charset="-122"/>
              </a:rPr>
              <a:t>import</a:t>
            </a:r>
            <a:r>
              <a:rPr lang="zh-CN" altLang="en-US" sz="2400" dirty="0">
                <a:solidFill>
                  <a:schemeClr val="tx1">
                    <a:lumMod val="85000"/>
                    <a:lumOff val="15000"/>
                  </a:schemeClr>
                </a:solidFill>
                <a:ea typeface="微软雅黑" panose="020B0503020204020204" pitchFamily="34" charset="-122"/>
              </a:rPr>
              <a:t>将整个模块导入，也可以使用</a:t>
            </a:r>
            <a:r>
              <a:rPr lang="en-US" altLang="zh-CN" sz="2400" dirty="0">
                <a:solidFill>
                  <a:schemeClr val="tx1">
                    <a:lumMod val="85000"/>
                    <a:lumOff val="15000"/>
                  </a:schemeClr>
                </a:solidFill>
                <a:ea typeface="微软雅黑" panose="020B0503020204020204" pitchFamily="34" charset="-122"/>
              </a:rPr>
              <a:t>from import</a:t>
            </a:r>
            <a:r>
              <a:rPr lang="zh-CN" altLang="en-US" sz="2400" dirty="0">
                <a:solidFill>
                  <a:schemeClr val="tx1">
                    <a:lumMod val="85000"/>
                    <a:lumOff val="15000"/>
                  </a:schemeClr>
                </a:solidFill>
                <a:ea typeface="微软雅黑" panose="020B0503020204020204" pitchFamily="34" charset="-122"/>
              </a:rPr>
              <a:t>将模块中的标识符（变量名、函数名等）直接导入当前环境，这样我们在访问这些标识符时就不再需要指定模块名。</a:t>
            </a:r>
          </a:p>
          <a:p>
            <a:pPr>
              <a:lnSpc>
                <a:spcPct val="150000"/>
              </a:lnSpc>
              <a:spcBef>
                <a:spcPct val="0"/>
              </a:spcBef>
              <a:defRPr/>
            </a:pPr>
            <a:r>
              <a:rPr lang="zh-CN" altLang="en-US" sz="2400" dirty="0">
                <a:solidFill>
                  <a:schemeClr val="tx1">
                    <a:lumMod val="85000"/>
                    <a:lumOff val="15000"/>
                  </a:schemeClr>
                </a:solidFill>
                <a:ea typeface="微软雅黑" panose="020B0503020204020204" pitchFamily="34" charset="-122"/>
              </a:rPr>
              <a:t>语法格式：</a:t>
            </a:r>
          </a:p>
        </p:txBody>
      </p:sp>
      <p:sp>
        <p:nvSpPr>
          <p:cNvPr id="48" name="KSO_Shape">
            <a:extLst>
              <a:ext uri="{FF2B5EF4-FFF2-40B4-BE49-F238E27FC236}">
                <a16:creationId xmlns:a16="http://schemas.microsoft.com/office/drawing/2014/main" id="{7C10B4E9-275D-4EE6-A235-4852EBDFC2C3}"/>
              </a:ext>
            </a:extLst>
          </p:cNvPr>
          <p:cNvSpPr/>
          <p:nvPr/>
        </p:nvSpPr>
        <p:spPr>
          <a:xfrm>
            <a:off x="1400064" y="1705348"/>
            <a:ext cx="9493471" cy="240907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46" name="矩形 45">
            <a:extLst>
              <a:ext uri="{FF2B5EF4-FFF2-40B4-BE49-F238E27FC236}">
                <a16:creationId xmlns:a16="http://schemas.microsoft.com/office/drawing/2014/main" id="{D684C4FE-02E1-4DD2-A65F-B8A9E48CEE65}"/>
              </a:ext>
            </a:extLst>
          </p:cNvPr>
          <p:cNvSpPr/>
          <p:nvPr/>
        </p:nvSpPr>
        <p:spPr>
          <a:xfrm>
            <a:off x="1567206" y="4444133"/>
            <a:ext cx="9289360" cy="580865"/>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from </a:t>
            </a:r>
            <a:r>
              <a:rPr lang="zh-CN" altLang="en-US" sz="2400" dirty="0">
                <a:solidFill>
                  <a:schemeClr val="tx1">
                    <a:lumMod val="85000"/>
                    <a:lumOff val="15000"/>
                  </a:schemeClr>
                </a:solidFill>
                <a:ea typeface="微软雅黑" panose="020B0503020204020204" pitchFamily="34" charset="-122"/>
              </a:rPr>
              <a:t>模块名 </a:t>
            </a:r>
            <a:r>
              <a:rPr lang="en-US" altLang="zh-CN" sz="2400" dirty="0">
                <a:solidFill>
                  <a:schemeClr val="tx1">
                    <a:lumMod val="85000"/>
                    <a:lumOff val="15000"/>
                  </a:schemeClr>
                </a:solidFill>
                <a:ea typeface="微软雅黑" panose="020B0503020204020204" pitchFamily="34" charset="-122"/>
              </a:rPr>
              <a:t>import </a:t>
            </a:r>
            <a:r>
              <a:rPr lang="zh-CN" altLang="en-US" sz="2400" dirty="0">
                <a:solidFill>
                  <a:schemeClr val="tx1">
                    <a:lumMod val="85000"/>
                    <a:lumOff val="15000"/>
                  </a:schemeClr>
                </a:solidFill>
                <a:ea typeface="微软雅黑" panose="020B0503020204020204" pitchFamily="34" charset="-122"/>
              </a:rPr>
              <a:t>标识符</a:t>
            </a:r>
            <a:r>
              <a:rPr lang="en-US" altLang="zh-CN" sz="2400" dirty="0">
                <a:solidFill>
                  <a:schemeClr val="tx1">
                    <a:lumMod val="85000"/>
                    <a:lumOff val="15000"/>
                  </a:schemeClr>
                </a:solidFill>
                <a:ea typeface="微软雅黑" panose="020B0503020204020204" pitchFamily="34" charset="-122"/>
              </a:rPr>
              <a:t>1, </a:t>
            </a:r>
            <a:r>
              <a:rPr lang="zh-CN" altLang="en-US" sz="2400" dirty="0">
                <a:solidFill>
                  <a:schemeClr val="tx1">
                    <a:lumMod val="85000"/>
                    <a:lumOff val="15000"/>
                  </a:schemeClr>
                </a:solidFill>
                <a:ea typeface="微软雅黑" panose="020B0503020204020204" pitchFamily="34" charset="-122"/>
              </a:rPr>
              <a:t>标识符</a:t>
            </a:r>
            <a:r>
              <a:rPr lang="en-US" altLang="zh-CN" sz="2400" dirty="0">
                <a:solidFill>
                  <a:schemeClr val="tx1">
                    <a:lumMod val="85000"/>
                    <a:lumOff val="15000"/>
                  </a:schemeClr>
                </a:solidFill>
                <a:ea typeface="微软雅黑" panose="020B0503020204020204" pitchFamily="34" charset="-122"/>
              </a:rPr>
              <a:t>2, ..., </a:t>
            </a:r>
            <a:r>
              <a:rPr lang="zh-CN" altLang="en-US" sz="2400" dirty="0">
                <a:solidFill>
                  <a:schemeClr val="tx1">
                    <a:lumMod val="85000"/>
                    <a:lumOff val="15000"/>
                  </a:schemeClr>
                </a:solidFill>
                <a:ea typeface="微软雅黑" panose="020B0503020204020204" pitchFamily="34" charset="-122"/>
              </a:rPr>
              <a:t>标识符</a:t>
            </a:r>
            <a:r>
              <a:rPr lang="en-US" altLang="zh-CN" sz="2400" dirty="0">
                <a:solidFill>
                  <a:schemeClr val="tx1">
                    <a:lumMod val="85000"/>
                    <a:lumOff val="15000"/>
                  </a:schemeClr>
                </a:solidFill>
                <a:ea typeface="微软雅黑" panose="020B0503020204020204" pitchFamily="34" charset="-122"/>
              </a:rPr>
              <a:t>N</a:t>
            </a:r>
          </a:p>
        </p:txBody>
      </p:sp>
      <p:sp>
        <p:nvSpPr>
          <p:cNvPr id="51" name="KSO_Shape">
            <a:extLst>
              <a:ext uri="{FF2B5EF4-FFF2-40B4-BE49-F238E27FC236}">
                <a16:creationId xmlns:a16="http://schemas.microsoft.com/office/drawing/2014/main" id="{49552B15-29F5-4B94-AA45-E83A06B1C01B}"/>
              </a:ext>
            </a:extLst>
          </p:cNvPr>
          <p:cNvSpPr/>
          <p:nvPr/>
        </p:nvSpPr>
        <p:spPr>
          <a:xfrm>
            <a:off x="1400064" y="4363733"/>
            <a:ext cx="9493471" cy="843267"/>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018793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par>
                                <p:cTn id="13" presetID="12" presetClass="entr" presetSubtype="1"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ppt_y</p:attrName>
                                        </p:attrNameLst>
                                      </p:cBhvr>
                                      <p:tavLst>
                                        <p:tav tm="0">
                                          <p:val>
                                            <p:strVal val="#ppt_y-#ppt_h*1.125000"/>
                                          </p:val>
                                        </p:tav>
                                        <p:tav tm="100000">
                                          <p:val>
                                            <p:strVal val="#ppt_y"/>
                                          </p:val>
                                        </p:tav>
                                      </p:tavLst>
                                    </p:anim>
                                    <p:animEffect transition="in" filter="wipe(down)">
                                      <p:cBhvr>
                                        <p:cTn id="16" dur="500"/>
                                        <p:tgtEl>
                                          <p:spTgt spid="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additive="base">
                                        <p:cTn id="22" dur="500"/>
                                        <p:tgtEl>
                                          <p:spTgt spid="46"/>
                                        </p:tgtEl>
                                        <p:attrNameLst>
                                          <p:attrName>ppt_y</p:attrName>
                                        </p:attrNameLst>
                                      </p:cBhvr>
                                      <p:tavLst>
                                        <p:tav tm="0">
                                          <p:val>
                                            <p:strVal val="#ppt_y-#ppt_h*1.125000"/>
                                          </p:val>
                                        </p:tav>
                                        <p:tav tm="100000">
                                          <p:val>
                                            <p:strVal val="#ppt_y"/>
                                          </p:val>
                                        </p:tav>
                                      </p:tavLst>
                                    </p:anim>
                                    <p:animEffect transition="in" filter="wipe(down)">
                                      <p:cBhvr>
                                        <p:cTn id="2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48" grpId="0" animBg="1"/>
      <p:bldP spid="46" grpId="0"/>
      <p:bldP spid="5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9" y="477138"/>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示例</a:t>
            </a:r>
          </a:p>
        </p:txBody>
      </p:sp>
      <p:sp>
        <p:nvSpPr>
          <p:cNvPr id="46" name="矩形 45">
            <a:extLst>
              <a:ext uri="{FF2B5EF4-FFF2-40B4-BE49-F238E27FC236}">
                <a16:creationId xmlns:a16="http://schemas.microsoft.com/office/drawing/2014/main" id="{D684C4FE-02E1-4DD2-A65F-B8A9E48CEE65}"/>
              </a:ext>
            </a:extLst>
          </p:cNvPr>
          <p:cNvSpPr/>
          <p:nvPr/>
        </p:nvSpPr>
        <p:spPr>
          <a:xfrm>
            <a:off x="1567206" y="1176604"/>
            <a:ext cx="9289360" cy="580865"/>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ea typeface="微软雅黑" panose="020B0503020204020204" pitchFamily="34" charset="-122"/>
              </a:rPr>
              <a:t>例：直接导入模块中的标识符</a:t>
            </a:r>
          </a:p>
        </p:txBody>
      </p:sp>
      <p:sp>
        <p:nvSpPr>
          <p:cNvPr id="51" name="KSO_Shape">
            <a:extLst>
              <a:ext uri="{FF2B5EF4-FFF2-40B4-BE49-F238E27FC236}">
                <a16:creationId xmlns:a16="http://schemas.microsoft.com/office/drawing/2014/main" id="{49552B15-29F5-4B94-AA45-E83A06B1C01B}"/>
              </a:ext>
            </a:extLst>
          </p:cNvPr>
          <p:cNvSpPr/>
          <p:nvPr/>
        </p:nvSpPr>
        <p:spPr>
          <a:xfrm>
            <a:off x="1400064" y="1096204"/>
            <a:ext cx="9493471" cy="843267"/>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7" name="矩形 6">
            <a:extLst>
              <a:ext uri="{FF2B5EF4-FFF2-40B4-BE49-F238E27FC236}">
                <a16:creationId xmlns:a16="http://schemas.microsoft.com/office/drawing/2014/main" id="{2E4A557D-A223-4A65-B5EA-16D491D516FF}"/>
              </a:ext>
            </a:extLst>
          </p:cNvPr>
          <p:cNvSpPr/>
          <p:nvPr/>
        </p:nvSpPr>
        <p:spPr>
          <a:xfrm>
            <a:off x="2548310" y="2240371"/>
            <a:ext cx="2946639" cy="461665"/>
          </a:xfrm>
          <a:prstGeom prst="rect">
            <a:avLst/>
          </a:prstGeom>
        </p:spPr>
        <p:txBody>
          <a:bodyPr wrap="none">
            <a:spAutoFit/>
          </a:bodyPr>
          <a:lstStyle/>
          <a:p>
            <a:pPr algn="ctr"/>
            <a:r>
              <a:rPr lang="en-US" altLang="zh-CN" sz="2400" b="1" dirty="0">
                <a:solidFill>
                  <a:schemeClr val="tx1">
                    <a:lumMod val="85000"/>
                    <a:lumOff val="15000"/>
                  </a:schemeClr>
                </a:solidFill>
                <a:ea typeface="微软雅黑" panose="020B0503020204020204" pitchFamily="34" charset="-122"/>
              </a:rPr>
              <a:t>testfibo2.py</a:t>
            </a:r>
            <a:r>
              <a:rPr lang="zh-CN" altLang="en-US" sz="2400" b="1" dirty="0">
                <a:solidFill>
                  <a:schemeClr val="tx1">
                    <a:lumMod val="85000"/>
                    <a:lumOff val="15000"/>
                  </a:schemeClr>
                </a:solidFill>
                <a:ea typeface="微软雅黑" panose="020B0503020204020204" pitchFamily="34" charset="-122"/>
              </a:rPr>
              <a:t>脚本文件</a:t>
            </a:r>
          </a:p>
        </p:txBody>
      </p:sp>
      <p:sp>
        <p:nvSpPr>
          <p:cNvPr id="8" name="矩形 7">
            <a:extLst>
              <a:ext uri="{FF2B5EF4-FFF2-40B4-BE49-F238E27FC236}">
                <a16:creationId xmlns:a16="http://schemas.microsoft.com/office/drawing/2014/main" id="{91984A48-5DB8-462C-B3DC-688D0C304033}"/>
              </a:ext>
            </a:extLst>
          </p:cNvPr>
          <p:cNvSpPr/>
          <p:nvPr/>
        </p:nvSpPr>
        <p:spPr>
          <a:xfrm>
            <a:off x="2375519" y="2956993"/>
            <a:ext cx="8197059" cy="2270558"/>
          </a:xfrm>
          <a:prstGeom prst="rect">
            <a:avLst/>
          </a:prstGeom>
        </p:spPr>
        <p:txBody>
          <a:bodyPr wrap="square">
            <a:spAutoFit/>
          </a:bodyPr>
          <a:lstStyle/>
          <a:p>
            <a:pPr>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1	from </a:t>
            </a:r>
            <a:r>
              <a:rPr lang="en-US" altLang="zh-CN" sz="2400" dirty="0" err="1">
                <a:solidFill>
                  <a:schemeClr val="tx1">
                    <a:lumMod val="85000"/>
                    <a:lumOff val="15000"/>
                  </a:schemeClr>
                </a:solidFill>
                <a:ea typeface="微软雅黑" panose="020B0503020204020204" pitchFamily="34" charset="-122"/>
              </a:rPr>
              <a:t>fibo</a:t>
            </a:r>
            <a:r>
              <a:rPr lang="en-US" altLang="zh-CN" sz="2400" dirty="0">
                <a:solidFill>
                  <a:schemeClr val="tx1">
                    <a:lumMod val="85000"/>
                    <a:lumOff val="15000"/>
                  </a:schemeClr>
                </a:solidFill>
                <a:ea typeface="微软雅黑" panose="020B0503020204020204" pitchFamily="34" charset="-122"/>
              </a:rPr>
              <a:t> import </a:t>
            </a:r>
            <a:r>
              <a:rPr lang="en-US" altLang="zh-CN" sz="2400" dirty="0" err="1">
                <a:solidFill>
                  <a:schemeClr val="tx1">
                    <a:lumMod val="85000"/>
                    <a:lumOff val="15000"/>
                  </a:schemeClr>
                </a:solidFill>
                <a:ea typeface="微软雅黑" panose="020B0503020204020204" pitchFamily="34" charset="-122"/>
              </a:rPr>
              <a:t>PrintFib</a:t>
            </a:r>
            <a:r>
              <a:rPr lang="en-US" altLang="zh-CN" sz="2400" dirty="0">
                <a:solidFill>
                  <a:schemeClr val="tx1">
                    <a:lumMod val="85000"/>
                    <a:lumOff val="15000"/>
                  </a:schemeClr>
                </a:solidFill>
                <a:ea typeface="微软雅黑" panose="020B0503020204020204" pitchFamily="34" charset="-122"/>
              </a:rPr>
              <a:t>, </a:t>
            </a:r>
            <a:r>
              <a:rPr lang="en-US" altLang="zh-CN" sz="2400" dirty="0" err="1">
                <a:solidFill>
                  <a:schemeClr val="tx1">
                    <a:lumMod val="85000"/>
                    <a:lumOff val="15000"/>
                  </a:schemeClr>
                </a:solidFill>
                <a:ea typeface="微软雅黑" panose="020B0503020204020204" pitchFamily="34" charset="-122"/>
              </a:rPr>
              <a:t>GetFib</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导入</a:t>
            </a:r>
            <a:r>
              <a:rPr lang="en-US" altLang="zh-CN" sz="2400" dirty="0" err="1">
                <a:solidFill>
                  <a:schemeClr val="tx1">
                    <a:lumMod val="85000"/>
                    <a:lumOff val="15000"/>
                  </a:schemeClr>
                </a:solidFill>
                <a:ea typeface="微软雅黑" panose="020B0503020204020204" pitchFamily="34" charset="-122"/>
              </a:rPr>
              <a:t>fibo</a:t>
            </a:r>
            <a:r>
              <a:rPr lang="zh-CN" altLang="en-US" sz="2400" dirty="0">
                <a:solidFill>
                  <a:schemeClr val="tx1">
                    <a:lumMod val="85000"/>
                    <a:lumOff val="15000"/>
                  </a:schemeClr>
                </a:solidFill>
                <a:ea typeface="微软雅黑" panose="020B0503020204020204" pitchFamily="34" charset="-122"/>
              </a:rPr>
              <a:t>模块中的</a:t>
            </a:r>
            <a:endParaRPr lang="en-US" altLang="zh-CN" sz="2400" dirty="0">
              <a:solidFill>
                <a:schemeClr val="tx1">
                  <a:lumMod val="85000"/>
                  <a:lumOff val="15000"/>
                </a:schemeClr>
              </a:solidFill>
              <a:ea typeface="微软雅黑" panose="020B0503020204020204" pitchFamily="34" charset="-122"/>
            </a:endParaRPr>
          </a:p>
          <a:p>
            <a:pPr>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            </a:t>
            </a:r>
            <a:r>
              <a:rPr lang="en-US" altLang="zh-CN" sz="2400" dirty="0" err="1">
                <a:solidFill>
                  <a:schemeClr val="tx1">
                    <a:lumMod val="85000"/>
                    <a:lumOff val="15000"/>
                  </a:schemeClr>
                </a:solidFill>
                <a:ea typeface="微软雅黑" panose="020B0503020204020204" pitchFamily="34" charset="-122"/>
              </a:rPr>
              <a:t>PrintFib</a:t>
            </a:r>
            <a:r>
              <a:rPr lang="zh-CN" altLang="en-US" sz="2400" dirty="0">
                <a:solidFill>
                  <a:schemeClr val="tx1">
                    <a:lumMod val="85000"/>
                    <a:lumOff val="15000"/>
                  </a:schemeClr>
                </a:solidFill>
                <a:ea typeface="微软雅黑" panose="020B0503020204020204" pitchFamily="34" charset="-122"/>
              </a:rPr>
              <a:t>和</a:t>
            </a:r>
            <a:r>
              <a:rPr lang="en-US" altLang="zh-CN" sz="2400" dirty="0" err="1">
                <a:solidFill>
                  <a:schemeClr val="tx1">
                    <a:lumMod val="85000"/>
                    <a:lumOff val="15000"/>
                  </a:schemeClr>
                </a:solidFill>
                <a:ea typeface="微软雅黑" panose="020B0503020204020204" pitchFamily="34" charset="-122"/>
              </a:rPr>
              <a:t>GetFib</a:t>
            </a:r>
            <a:endParaRPr lang="en-US" altLang="zh-CN" sz="2400" dirty="0">
              <a:solidFill>
                <a:schemeClr val="tx1">
                  <a:lumMod val="85000"/>
                  <a:lumOff val="15000"/>
                </a:schemeClr>
              </a:solidFill>
              <a:ea typeface="微软雅黑" panose="020B0503020204020204" pitchFamily="34" charset="-122"/>
            </a:endParaRPr>
          </a:p>
          <a:p>
            <a:pPr>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2	</a:t>
            </a:r>
            <a:r>
              <a:rPr lang="en-US" altLang="zh-CN" sz="2400" dirty="0" err="1">
                <a:solidFill>
                  <a:schemeClr val="tx1">
                    <a:lumMod val="85000"/>
                    <a:lumOff val="15000"/>
                  </a:schemeClr>
                </a:solidFill>
                <a:ea typeface="微软雅黑" panose="020B0503020204020204" pitchFamily="34" charset="-122"/>
              </a:rPr>
              <a:t>PrintFib</a:t>
            </a:r>
            <a:r>
              <a:rPr lang="en-US" altLang="zh-CN" sz="2400" dirty="0">
                <a:solidFill>
                  <a:schemeClr val="tx1">
                    <a:lumMod val="85000"/>
                    <a:lumOff val="15000"/>
                  </a:schemeClr>
                </a:solidFill>
                <a:ea typeface="微软雅黑" panose="020B0503020204020204" pitchFamily="34" charset="-122"/>
              </a:rPr>
              <a:t>(5) #</a:t>
            </a:r>
            <a:r>
              <a:rPr lang="zh-CN" altLang="en-US" sz="2400" dirty="0">
                <a:solidFill>
                  <a:schemeClr val="tx1">
                    <a:lumMod val="85000"/>
                    <a:lumOff val="15000"/>
                  </a:schemeClr>
                </a:solidFill>
                <a:ea typeface="微软雅黑" panose="020B0503020204020204" pitchFamily="34" charset="-122"/>
              </a:rPr>
              <a:t>忽略</a:t>
            </a:r>
            <a:r>
              <a:rPr lang="en-US" altLang="zh-CN" sz="2400" dirty="0" err="1">
                <a:solidFill>
                  <a:schemeClr val="tx1">
                    <a:lumMod val="85000"/>
                    <a:lumOff val="15000"/>
                  </a:schemeClr>
                </a:solidFill>
                <a:ea typeface="微软雅黑" panose="020B0503020204020204" pitchFamily="34" charset="-122"/>
              </a:rPr>
              <a:t>fibo</a:t>
            </a:r>
            <a:r>
              <a:rPr lang="zh-CN" altLang="en-US" sz="2400" dirty="0">
                <a:solidFill>
                  <a:schemeClr val="tx1">
                    <a:lumMod val="85000"/>
                    <a:lumOff val="15000"/>
                  </a:schemeClr>
                </a:solidFill>
                <a:ea typeface="微软雅黑" panose="020B0503020204020204" pitchFamily="34" charset="-122"/>
              </a:rPr>
              <a:t>模块名直接调用</a:t>
            </a:r>
            <a:r>
              <a:rPr lang="en-US" altLang="zh-CN" sz="2400" dirty="0" err="1">
                <a:solidFill>
                  <a:schemeClr val="tx1">
                    <a:lumMod val="85000"/>
                    <a:lumOff val="15000"/>
                  </a:schemeClr>
                </a:solidFill>
                <a:ea typeface="微软雅黑" panose="020B0503020204020204" pitchFamily="34" charset="-122"/>
              </a:rPr>
              <a:t>PrintFib</a:t>
            </a:r>
            <a:r>
              <a:rPr lang="zh-CN" altLang="en-US" sz="2400" dirty="0">
                <a:solidFill>
                  <a:schemeClr val="tx1">
                    <a:lumMod val="85000"/>
                    <a:lumOff val="15000"/>
                  </a:schemeClr>
                </a:solidFill>
                <a:ea typeface="微软雅黑" panose="020B0503020204020204" pitchFamily="34" charset="-122"/>
              </a:rPr>
              <a:t>函数</a:t>
            </a:r>
          </a:p>
          <a:p>
            <a:pPr>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3	ls=</a:t>
            </a:r>
            <a:r>
              <a:rPr lang="en-US" altLang="zh-CN" sz="2400" dirty="0" err="1">
                <a:solidFill>
                  <a:schemeClr val="tx1">
                    <a:lumMod val="85000"/>
                    <a:lumOff val="15000"/>
                  </a:schemeClr>
                </a:solidFill>
                <a:ea typeface="微软雅黑" panose="020B0503020204020204" pitchFamily="34" charset="-122"/>
              </a:rPr>
              <a:t>GetFib</a:t>
            </a:r>
            <a:r>
              <a:rPr lang="en-US" altLang="zh-CN" sz="2400" dirty="0">
                <a:solidFill>
                  <a:schemeClr val="tx1">
                    <a:lumMod val="85000"/>
                    <a:lumOff val="15000"/>
                  </a:schemeClr>
                </a:solidFill>
                <a:ea typeface="微软雅黑" panose="020B0503020204020204" pitchFamily="34" charset="-122"/>
              </a:rPr>
              <a:t>(5) #</a:t>
            </a:r>
            <a:r>
              <a:rPr lang="zh-CN" altLang="en-US" sz="2400" dirty="0">
                <a:solidFill>
                  <a:schemeClr val="tx1">
                    <a:lumMod val="85000"/>
                    <a:lumOff val="15000"/>
                  </a:schemeClr>
                </a:solidFill>
                <a:ea typeface="微软雅黑" panose="020B0503020204020204" pitchFamily="34" charset="-122"/>
              </a:rPr>
              <a:t>忽略</a:t>
            </a:r>
            <a:r>
              <a:rPr lang="en-US" altLang="zh-CN" sz="2400" dirty="0" err="1">
                <a:solidFill>
                  <a:schemeClr val="tx1">
                    <a:lumMod val="85000"/>
                    <a:lumOff val="15000"/>
                  </a:schemeClr>
                </a:solidFill>
                <a:ea typeface="微软雅黑" panose="020B0503020204020204" pitchFamily="34" charset="-122"/>
              </a:rPr>
              <a:t>fibo</a:t>
            </a:r>
            <a:r>
              <a:rPr lang="zh-CN" altLang="en-US" sz="2400" dirty="0">
                <a:solidFill>
                  <a:schemeClr val="tx1">
                    <a:lumMod val="85000"/>
                    <a:lumOff val="15000"/>
                  </a:schemeClr>
                </a:solidFill>
                <a:ea typeface="微软雅黑" panose="020B0503020204020204" pitchFamily="34" charset="-122"/>
              </a:rPr>
              <a:t>模块名直接调用</a:t>
            </a:r>
            <a:r>
              <a:rPr lang="en-US" altLang="zh-CN" sz="2400" dirty="0" err="1">
                <a:solidFill>
                  <a:schemeClr val="tx1">
                    <a:lumMod val="85000"/>
                    <a:lumOff val="15000"/>
                  </a:schemeClr>
                </a:solidFill>
                <a:ea typeface="微软雅黑" panose="020B0503020204020204" pitchFamily="34" charset="-122"/>
              </a:rPr>
              <a:t>GetFib</a:t>
            </a:r>
            <a:r>
              <a:rPr lang="zh-CN" altLang="en-US" sz="2400" dirty="0">
                <a:solidFill>
                  <a:schemeClr val="tx1">
                    <a:lumMod val="85000"/>
                    <a:lumOff val="15000"/>
                  </a:schemeClr>
                </a:solidFill>
                <a:ea typeface="微软雅黑" panose="020B0503020204020204" pitchFamily="34" charset="-122"/>
              </a:rPr>
              <a:t>函数</a:t>
            </a:r>
          </a:p>
          <a:p>
            <a:pPr>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4	print(ls) #</a:t>
            </a:r>
            <a:r>
              <a:rPr lang="zh-CN" altLang="en-US" sz="2400" dirty="0">
                <a:solidFill>
                  <a:schemeClr val="tx1">
                    <a:lumMod val="85000"/>
                    <a:lumOff val="15000"/>
                  </a:schemeClr>
                </a:solidFill>
                <a:ea typeface="微软雅黑" panose="020B0503020204020204" pitchFamily="34" charset="-122"/>
              </a:rPr>
              <a:t>输出</a:t>
            </a:r>
            <a:r>
              <a:rPr lang="en-US" altLang="zh-CN" sz="2400" dirty="0">
                <a:solidFill>
                  <a:schemeClr val="tx1">
                    <a:lumMod val="85000"/>
                    <a:lumOff val="15000"/>
                  </a:schemeClr>
                </a:solidFill>
                <a:ea typeface="微软雅黑" panose="020B0503020204020204" pitchFamily="34" charset="-122"/>
              </a:rPr>
              <a:t>ls</a:t>
            </a:r>
            <a:r>
              <a:rPr lang="zh-CN" altLang="en-US" sz="2400" dirty="0">
                <a:solidFill>
                  <a:schemeClr val="tx1">
                    <a:lumMod val="85000"/>
                    <a:lumOff val="15000"/>
                  </a:schemeClr>
                </a:solidFill>
                <a:ea typeface="微软雅黑" panose="020B0503020204020204" pitchFamily="34" charset="-122"/>
              </a:rPr>
              <a:t>中保存的斐波那契数列前</a:t>
            </a:r>
            <a:r>
              <a:rPr lang="en-US" altLang="zh-CN" sz="2400" dirty="0">
                <a:solidFill>
                  <a:schemeClr val="tx1">
                    <a:lumMod val="85000"/>
                    <a:lumOff val="15000"/>
                  </a:schemeClr>
                </a:solidFill>
                <a:ea typeface="微软雅黑" panose="020B0503020204020204" pitchFamily="34" charset="-122"/>
              </a:rPr>
              <a:t>5</a:t>
            </a:r>
            <a:r>
              <a:rPr lang="zh-CN" altLang="en-US" sz="2400" dirty="0">
                <a:solidFill>
                  <a:schemeClr val="tx1">
                    <a:lumMod val="85000"/>
                    <a:lumOff val="15000"/>
                  </a:schemeClr>
                </a:solidFill>
                <a:ea typeface="微软雅黑" panose="020B0503020204020204" pitchFamily="34" charset="-122"/>
              </a:rPr>
              <a:t>项数据</a:t>
            </a:r>
          </a:p>
        </p:txBody>
      </p:sp>
      <p:cxnSp>
        <p:nvCxnSpPr>
          <p:cNvPr id="9" name="直接连接符 8">
            <a:extLst>
              <a:ext uri="{FF2B5EF4-FFF2-40B4-BE49-F238E27FC236}">
                <a16:creationId xmlns:a16="http://schemas.microsoft.com/office/drawing/2014/main" id="{F74E2A28-0EA5-4F4C-A0CB-5C6888BFB522}"/>
              </a:ext>
            </a:extLst>
          </p:cNvPr>
          <p:cNvCxnSpPr>
            <a:cxnSpLocks/>
          </p:cNvCxnSpPr>
          <p:nvPr/>
        </p:nvCxnSpPr>
        <p:spPr>
          <a:xfrm>
            <a:off x="2337515" y="2721059"/>
            <a:ext cx="3377485"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ABAF2F69-F400-4420-9030-0DCA1AFA0904}"/>
              </a:ext>
            </a:extLst>
          </p:cNvPr>
          <p:cNvGrpSpPr/>
          <p:nvPr/>
        </p:nvGrpSpPr>
        <p:grpSpPr>
          <a:xfrm>
            <a:off x="1392662" y="2282422"/>
            <a:ext cx="877274" cy="877274"/>
            <a:chOff x="7024688" y="1536700"/>
            <a:chExt cx="982663" cy="982663"/>
          </a:xfrm>
        </p:grpSpPr>
        <p:sp>
          <p:nvSpPr>
            <p:cNvPr id="11" name="Oval 4011">
              <a:extLst>
                <a:ext uri="{FF2B5EF4-FFF2-40B4-BE49-F238E27FC236}">
                  <a16:creationId xmlns:a16="http://schemas.microsoft.com/office/drawing/2014/main" id="{4FE55DC0-A950-4BF0-BA50-0949BA9AE992}"/>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2" name="Rectangle 4012">
              <a:extLst>
                <a:ext uri="{FF2B5EF4-FFF2-40B4-BE49-F238E27FC236}">
                  <a16:creationId xmlns:a16="http://schemas.microsoft.com/office/drawing/2014/main" id="{05512576-4CE6-409B-9B83-B62962C6F133}"/>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4013">
              <a:extLst>
                <a:ext uri="{FF2B5EF4-FFF2-40B4-BE49-F238E27FC236}">
                  <a16:creationId xmlns:a16="http://schemas.microsoft.com/office/drawing/2014/main" id="{C8F5402A-F436-4E62-9D85-0A1BC5793DB7}"/>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4014">
              <a:extLst>
                <a:ext uri="{FF2B5EF4-FFF2-40B4-BE49-F238E27FC236}">
                  <a16:creationId xmlns:a16="http://schemas.microsoft.com/office/drawing/2014/main" id="{E55AA337-3951-4EC8-93A3-8CCDC01BCA0F}"/>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4015">
              <a:extLst>
                <a:ext uri="{FF2B5EF4-FFF2-40B4-BE49-F238E27FC236}">
                  <a16:creationId xmlns:a16="http://schemas.microsoft.com/office/drawing/2014/main" id="{95A5115B-B715-4ED1-BE88-9858CDFC7B37}"/>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6">
              <a:extLst>
                <a:ext uri="{FF2B5EF4-FFF2-40B4-BE49-F238E27FC236}">
                  <a16:creationId xmlns:a16="http://schemas.microsoft.com/office/drawing/2014/main" id="{83D16C95-AEAF-4076-B00E-A27C34CB1A54}"/>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17">
              <a:extLst>
                <a:ext uri="{FF2B5EF4-FFF2-40B4-BE49-F238E27FC236}">
                  <a16:creationId xmlns:a16="http://schemas.microsoft.com/office/drawing/2014/main" id="{1AE4246F-97E1-439E-8E6D-33E74C0F9AEE}"/>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18">
              <a:extLst>
                <a:ext uri="{FF2B5EF4-FFF2-40B4-BE49-F238E27FC236}">
                  <a16:creationId xmlns:a16="http://schemas.microsoft.com/office/drawing/2014/main" id="{678106BA-20A6-4829-AFD6-59075DDC7363}"/>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19">
              <a:extLst>
                <a:ext uri="{FF2B5EF4-FFF2-40B4-BE49-F238E27FC236}">
                  <a16:creationId xmlns:a16="http://schemas.microsoft.com/office/drawing/2014/main" id="{F0F60096-806E-4219-B5A9-5907E991790E}"/>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0">
              <a:extLst>
                <a:ext uri="{FF2B5EF4-FFF2-40B4-BE49-F238E27FC236}">
                  <a16:creationId xmlns:a16="http://schemas.microsoft.com/office/drawing/2014/main" id="{B22A33B6-AD8F-4EA0-95E4-A95A4E506268}"/>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1">
              <a:extLst>
                <a:ext uri="{FF2B5EF4-FFF2-40B4-BE49-F238E27FC236}">
                  <a16:creationId xmlns:a16="http://schemas.microsoft.com/office/drawing/2014/main" id="{2318A554-6A51-4B66-AE2C-A8201AE2EF66}"/>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2">
              <a:extLst>
                <a:ext uri="{FF2B5EF4-FFF2-40B4-BE49-F238E27FC236}">
                  <a16:creationId xmlns:a16="http://schemas.microsoft.com/office/drawing/2014/main" id="{559B6D60-7217-4301-BE43-1942C0ACEA1E}"/>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3">
              <a:extLst>
                <a:ext uri="{FF2B5EF4-FFF2-40B4-BE49-F238E27FC236}">
                  <a16:creationId xmlns:a16="http://schemas.microsoft.com/office/drawing/2014/main" id="{BBD81234-6262-41E8-90A2-E1803B89BAB8}"/>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4">
              <a:extLst>
                <a:ext uri="{FF2B5EF4-FFF2-40B4-BE49-F238E27FC236}">
                  <a16:creationId xmlns:a16="http://schemas.microsoft.com/office/drawing/2014/main" id="{EE1C5989-EEE9-474D-856B-B7CFD8DF3A4B}"/>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4026">
              <a:extLst>
                <a:ext uri="{FF2B5EF4-FFF2-40B4-BE49-F238E27FC236}">
                  <a16:creationId xmlns:a16="http://schemas.microsoft.com/office/drawing/2014/main" id="{9BFADEF6-C780-46D2-B4CC-98A80A608646}"/>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27">
              <a:extLst>
                <a:ext uri="{FF2B5EF4-FFF2-40B4-BE49-F238E27FC236}">
                  <a16:creationId xmlns:a16="http://schemas.microsoft.com/office/drawing/2014/main" id="{CBBFDA9A-58D4-4CF6-A1AD-A4B289AB4019}"/>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4028">
              <a:extLst>
                <a:ext uri="{FF2B5EF4-FFF2-40B4-BE49-F238E27FC236}">
                  <a16:creationId xmlns:a16="http://schemas.microsoft.com/office/drawing/2014/main" id="{DA5CEAE4-D6F2-49B2-ABDA-C57995A58469}"/>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29">
              <a:extLst>
                <a:ext uri="{FF2B5EF4-FFF2-40B4-BE49-F238E27FC236}">
                  <a16:creationId xmlns:a16="http://schemas.microsoft.com/office/drawing/2014/main" id="{53BA9DBE-0AF8-42FE-96A4-B004E57578BF}"/>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0">
              <a:extLst>
                <a:ext uri="{FF2B5EF4-FFF2-40B4-BE49-F238E27FC236}">
                  <a16:creationId xmlns:a16="http://schemas.microsoft.com/office/drawing/2014/main" id="{6D3E3847-A2D5-4AA3-867B-B0EC4EC9A393}"/>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4031">
              <a:extLst>
                <a:ext uri="{FF2B5EF4-FFF2-40B4-BE49-F238E27FC236}">
                  <a16:creationId xmlns:a16="http://schemas.microsoft.com/office/drawing/2014/main" id="{1C06F809-67F4-40B7-81E2-4BB5BA3D61BE}"/>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Oval 4032">
              <a:extLst>
                <a:ext uri="{FF2B5EF4-FFF2-40B4-BE49-F238E27FC236}">
                  <a16:creationId xmlns:a16="http://schemas.microsoft.com/office/drawing/2014/main" id="{239750BB-D1EB-40C5-A660-A9ADE73E8611}"/>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3">
              <a:extLst>
                <a:ext uri="{FF2B5EF4-FFF2-40B4-BE49-F238E27FC236}">
                  <a16:creationId xmlns:a16="http://schemas.microsoft.com/office/drawing/2014/main" id="{2920F2A8-E184-4A51-82D4-C50200FF21BE}"/>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Oval 4034">
              <a:extLst>
                <a:ext uri="{FF2B5EF4-FFF2-40B4-BE49-F238E27FC236}">
                  <a16:creationId xmlns:a16="http://schemas.microsoft.com/office/drawing/2014/main" id="{F7F5BB1F-772B-44D3-A223-C78AD5F6D555}"/>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5">
              <a:extLst>
                <a:ext uri="{FF2B5EF4-FFF2-40B4-BE49-F238E27FC236}">
                  <a16:creationId xmlns:a16="http://schemas.microsoft.com/office/drawing/2014/main" id="{20280129-571C-456D-8F49-2BB70C028C97}"/>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6">
              <a:extLst>
                <a:ext uri="{FF2B5EF4-FFF2-40B4-BE49-F238E27FC236}">
                  <a16:creationId xmlns:a16="http://schemas.microsoft.com/office/drawing/2014/main" id="{7F7A1303-FEF4-4337-AEEC-80614F588F5E}"/>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37">
              <a:extLst>
                <a:ext uri="{FF2B5EF4-FFF2-40B4-BE49-F238E27FC236}">
                  <a16:creationId xmlns:a16="http://schemas.microsoft.com/office/drawing/2014/main" id="{E6AB51A4-EE1B-46B2-8E9C-7F1F90EEE6B9}"/>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38">
              <a:extLst>
                <a:ext uri="{FF2B5EF4-FFF2-40B4-BE49-F238E27FC236}">
                  <a16:creationId xmlns:a16="http://schemas.microsoft.com/office/drawing/2014/main" id="{91EB7E3A-9572-42E3-BA13-35C2D3AACD41}"/>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39">
              <a:extLst>
                <a:ext uri="{FF2B5EF4-FFF2-40B4-BE49-F238E27FC236}">
                  <a16:creationId xmlns:a16="http://schemas.microsoft.com/office/drawing/2014/main" id="{6C81DC03-C201-4219-98FB-FDED6116DC74}"/>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4040">
              <a:extLst>
                <a:ext uri="{FF2B5EF4-FFF2-40B4-BE49-F238E27FC236}">
                  <a16:creationId xmlns:a16="http://schemas.microsoft.com/office/drawing/2014/main" id="{7C9BB5B0-3B7C-4D81-A8C7-C9D311921A3D}"/>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Rectangle 4041">
              <a:extLst>
                <a:ext uri="{FF2B5EF4-FFF2-40B4-BE49-F238E27FC236}">
                  <a16:creationId xmlns:a16="http://schemas.microsoft.com/office/drawing/2014/main" id="{805E8F10-6DD1-4A05-8E7B-47E1C8220D11}"/>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Rectangle 4042">
              <a:extLst>
                <a:ext uri="{FF2B5EF4-FFF2-40B4-BE49-F238E27FC236}">
                  <a16:creationId xmlns:a16="http://schemas.microsoft.com/office/drawing/2014/main" id="{85C8BE43-53C1-4DEC-B5BD-3EA5D737F545}"/>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2" name="KSO_Shape">
            <a:extLst>
              <a:ext uri="{FF2B5EF4-FFF2-40B4-BE49-F238E27FC236}">
                <a16:creationId xmlns:a16="http://schemas.microsoft.com/office/drawing/2014/main" id="{23B82746-9541-44DF-8BE1-BDA2B95C1715}"/>
              </a:ext>
            </a:extLst>
          </p:cNvPr>
          <p:cNvSpPr/>
          <p:nvPr/>
        </p:nvSpPr>
        <p:spPr>
          <a:xfrm>
            <a:off x="2252220" y="2887067"/>
            <a:ext cx="8641315" cy="2466161"/>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44" name="矩形 43">
            <a:extLst>
              <a:ext uri="{FF2B5EF4-FFF2-40B4-BE49-F238E27FC236}">
                <a16:creationId xmlns:a16="http://schemas.microsoft.com/office/drawing/2014/main" id="{D2BD21B9-EE4F-40EC-9B0B-FF6DE4F1ABBF}"/>
              </a:ext>
            </a:extLst>
          </p:cNvPr>
          <p:cNvSpPr/>
          <p:nvPr/>
        </p:nvSpPr>
        <p:spPr>
          <a:xfrm>
            <a:off x="2393235" y="5645688"/>
            <a:ext cx="2005982" cy="830997"/>
          </a:xfrm>
          <a:prstGeom prst="rect">
            <a:avLst/>
          </a:prstGeom>
        </p:spPr>
        <p:txBody>
          <a:bodyPr wrap="square">
            <a:spAutoFit/>
          </a:bodyPr>
          <a:lstStyle/>
          <a:p>
            <a:pPr>
              <a:spcBef>
                <a:spcPct val="0"/>
              </a:spcBef>
              <a:defRPr/>
            </a:pPr>
            <a:r>
              <a:rPr lang="en-US" altLang="zh-CN" sz="2400" dirty="0">
                <a:solidFill>
                  <a:schemeClr val="tx1">
                    <a:lumMod val="85000"/>
                    <a:lumOff val="15000"/>
                  </a:schemeClr>
                </a:solidFill>
                <a:ea typeface="微软雅黑" panose="020B0503020204020204" pitchFamily="34" charset="-122"/>
              </a:rPr>
              <a:t>1 1 2 3 5</a:t>
            </a:r>
          </a:p>
          <a:p>
            <a:pPr>
              <a:spcBef>
                <a:spcPct val="0"/>
              </a:spcBef>
              <a:defRPr/>
            </a:pPr>
            <a:r>
              <a:rPr lang="en-US" altLang="zh-CN" sz="2400" dirty="0">
                <a:solidFill>
                  <a:schemeClr val="tx1">
                    <a:lumMod val="85000"/>
                    <a:lumOff val="15000"/>
                  </a:schemeClr>
                </a:solidFill>
                <a:ea typeface="微软雅黑" panose="020B0503020204020204" pitchFamily="34" charset="-122"/>
              </a:rPr>
              <a:t>[1, 1, 2, 3, 5]</a:t>
            </a:r>
          </a:p>
        </p:txBody>
      </p:sp>
      <p:sp>
        <p:nvSpPr>
          <p:cNvPr id="45" name="KSO_Shape">
            <a:extLst>
              <a:ext uri="{FF2B5EF4-FFF2-40B4-BE49-F238E27FC236}">
                <a16:creationId xmlns:a16="http://schemas.microsoft.com/office/drawing/2014/main" id="{16036951-1A97-4740-BAE7-EF8D413D7D7B}"/>
              </a:ext>
            </a:extLst>
          </p:cNvPr>
          <p:cNvSpPr/>
          <p:nvPr/>
        </p:nvSpPr>
        <p:spPr>
          <a:xfrm>
            <a:off x="2269936" y="5465071"/>
            <a:ext cx="2129280" cy="1192232"/>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2371336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par>
                                <p:cTn id="13" presetID="12" presetClass="entr" presetSubtype="1"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 calcmode="lin" valueType="num">
                                      <p:cBhvr additive="base">
                                        <p:cTn id="15" dur="500"/>
                                        <p:tgtEl>
                                          <p:spTgt spid="46"/>
                                        </p:tgtEl>
                                        <p:attrNameLst>
                                          <p:attrName>ppt_y</p:attrName>
                                        </p:attrNameLst>
                                      </p:cBhvr>
                                      <p:tavLst>
                                        <p:tav tm="0">
                                          <p:val>
                                            <p:strVal val="#ppt_y-#ppt_h*1.125000"/>
                                          </p:val>
                                        </p:tav>
                                        <p:tav tm="100000">
                                          <p:val>
                                            <p:strVal val="#ppt_y"/>
                                          </p:val>
                                        </p:tav>
                                      </p:tavLst>
                                    </p:anim>
                                    <p:animEffect transition="in" filter="wipe(down)">
                                      <p:cBhvr>
                                        <p:cTn id="16" dur="500"/>
                                        <p:tgtEl>
                                          <p:spTgt spid="46"/>
                                        </p:tgtEl>
                                      </p:cBhvr>
                                    </p:animEffect>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childTnLst>
                          </p:cTn>
                        </p:par>
                        <p:par>
                          <p:cTn id="23" fill="hold">
                            <p:stCondLst>
                              <p:cond delay="1000"/>
                            </p:stCondLst>
                            <p:childTnLst>
                              <p:par>
                                <p:cTn id="24" presetID="16" presetClass="entr" presetSubtype="21"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arn(inVertical)">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12" presetClass="entr" presetSubtype="4"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p:tgtEl>
                                          <p:spTgt spid="7"/>
                                        </p:tgtEl>
                                        <p:attrNameLst>
                                          <p:attrName>ppt_y</p:attrName>
                                        </p:attrNameLst>
                                      </p:cBhvr>
                                      <p:tavLst>
                                        <p:tav tm="0">
                                          <p:val>
                                            <p:strVal val="#ppt_y+#ppt_h*1.125000"/>
                                          </p:val>
                                        </p:tav>
                                        <p:tav tm="100000">
                                          <p:val>
                                            <p:strVal val="#ppt_y"/>
                                          </p:val>
                                        </p:tav>
                                      </p:tavLst>
                                    </p:anim>
                                    <p:animEffect transition="in" filter="wipe(up)">
                                      <p:cBhvr>
                                        <p:cTn id="33" dur="500"/>
                                        <p:tgtEl>
                                          <p:spTgt spid="7"/>
                                        </p:tgtEl>
                                      </p:cBhvr>
                                    </p:animEffect>
                                  </p:childTnLst>
                                </p:cTn>
                              </p:par>
                              <p:par>
                                <p:cTn id="34" presetID="12" presetClass="entr" presetSubtype="1"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p:tgtEl>
                                          <p:spTgt spid="8"/>
                                        </p:tgtEl>
                                        <p:attrNameLst>
                                          <p:attrName>ppt_y</p:attrName>
                                        </p:attrNameLst>
                                      </p:cBhvr>
                                      <p:tavLst>
                                        <p:tav tm="0">
                                          <p:val>
                                            <p:strVal val="#ppt_y-#ppt_h*1.125000"/>
                                          </p:val>
                                        </p:tav>
                                        <p:tav tm="100000">
                                          <p:val>
                                            <p:strVal val="#ppt_y"/>
                                          </p:val>
                                        </p:tav>
                                      </p:tavLst>
                                    </p:anim>
                                    <p:animEffect transition="in" filter="wipe(down)">
                                      <p:cBhvr>
                                        <p:cTn id="37" dur="500"/>
                                        <p:tgtEl>
                                          <p:spTgt spid="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500"/>
                                        <p:tgtEl>
                                          <p:spTgt spid="45"/>
                                        </p:tgtEl>
                                      </p:cBhvr>
                                    </p:animEffect>
                                  </p:childTnLst>
                                </p:cTn>
                              </p:par>
                              <p:par>
                                <p:cTn id="41" presetID="12" presetClass="entr" presetSubtype="1"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additive="base">
                                        <p:cTn id="43" dur="500"/>
                                        <p:tgtEl>
                                          <p:spTgt spid="44"/>
                                        </p:tgtEl>
                                        <p:attrNameLst>
                                          <p:attrName>ppt_y</p:attrName>
                                        </p:attrNameLst>
                                      </p:cBhvr>
                                      <p:tavLst>
                                        <p:tav tm="0">
                                          <p:val>
                                            <p:strVal val="#ppt_y-#ppt_h*1.125000"/>
                                          </p:val>
                                        </p:tav>
                                        <p:tav tm="100000">
                                          <p:val>
                                            <p:strVal val="#ppt_y"/>
                                          </p:val>
                                        </p:tav>
                                      </p:tavLst>
                                    </p:anim>
                                    <p:animEffect transition="in" filter="wipe(down)">
                                      <p:cBhvr>
                                        <p:cTn id="4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6" grpId="0"/>
      <p:bldP spid="51" grpId="0" animBg="1"/>
      <p:bldP spid="7" grpId="0"/>
      <p:bldP spid="8" grpId="0"/>
      <p:bldP spid="42" grpId="0" animBg="1"/>
      <p:bldP spid="44" grpId="0"/>
      <p:bldP spid="4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9" y="477138"/>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示例</a:t>
            </a:r>
          </a:p>
        </p:txBody>
      </p:sp>
      <p:sp>
        <p:nvSpPr>
          <p:cNvPr id="46" name="矩形 45">
            <a:extLst>
              <a:ext uri="{FF2B5EF4-FFF2-40B4-BE49-F238E27FC236}">
                <a16:creationId xmlns:a16="http://schemas.microsoft.com/office/drawing/2014/main" id="{D684C4FE-02E1-4DD2-A65F-B8A9E48CEE65}"/>
              </a:ext>
            </a:extLst>
          </p:cNvPr>
          <p:cNvSpPr/>
          <p:nvPr/>
        </p:nvSpPr>
        <p:spPr>
          <a:xfrm>
            <a:off x="1567206" y="1510432"/>
            <a:ext cx="9289360" cy="580865"/>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ea typeface="微软雅黑" panose="020B0503020204020204" pitchFamily="34" charset="-122"/>
              </a:rPr>
              <a:t>例：只导入一个模块中的部分标识符。</a:t>
            </a:r>
          </a:p>
        </p:txBody>
      </p:sp>
      <p:sp>
        <p:nvSpPr>
          <p:cNvPr id="51" name="KSO_Shape">
            <a:extLst>
              <a:ext uri="{FF2B5EF4-FFF2-40B4-BE49-F238E27FC236}">
                <a16:creationId xmlns:a16="http://schemas.microsoft.com/office/drawing/2014/main" id="{49552B15-29F5-4B94-AA45-E83A06B1C01B}"/>
              </a:ext>
            </a:extLst>
          </p:cNvPr>
          <p:cNvSpPr/>
          <p:nvPr/>
        </p:nvSpPr>
        <p:spPr>
          <a:xfrm>
            <a:off x="1400064" y="1430032"/>
            <a:ext cx="9493471" cy="843267"/>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7" name="矩形 6">
            <a:extLst>
              <a:ext uri="{FF2B5EF4-FFF2-40B4-BE49-F238E27FC236}">
                <a16:creationId xmlns:a16="http://schemas.microsoft.com/office/drawing/2014/main" id="{2E4A557D-A223-4A65-B5EA-16D491D516FF}"/>
              </a:ext>
            </a:extLst>
          </p:cNvPr>
          <p:cNvSpPr/>
          <p:nvPr/>
        </p:nvSpPr>
        <p:spPr>
          <a:xfrm>
            <a:off x="2548310" y="2574199"/>
            <a:ext cx="2946639" cy="461665"/>
          </a:xfrm>
          <a:prstGeom prst="rect">
            <a:avLst/>
          </a:prstGeom>
        </p:spPr>
        <p:txBody>
          <a:bodyPr wrap="none">
            <a:spAutoFit/>
          </a:bodyPr>
          <a:lstStyle/>
          <a:p>
            <a:pPr algn="ctr"/>
            <a:r>
              <a:rPr lang="en-US" altLang="zh-CN" sz="2400" b="1" dirty="0">
                <a:solidFill>
                  <a:schemeClr val="tx1">
                    <a:lumMod val="85000"/>
                    <a:lumOff val="15000"/>
                  </a:schemeClr>
                </a:solidFill>
                <a:ea typeface="微软雅黑" panose="020B0503020204020204" pitchFamily="34" charset="-122"/>
              </a:rPr>
              <a:t>testfibo3.py</a:t>
            </a:r>
            <a:r>
              <a:rPr lang="zh-CN" altLang="en-US" sz="2400" b="1" dirty="0">
                <a:solidFill>
                  <a:schemeClr val="tx1">
                    <a:lumMod val="85000"/>
                    <a:lumOff val="15000"/>
                  </a:schemeClr>
                </a:solidFill>
                <a:ea typeface="微软雅黑" panose="020B0503020204020204" pitchFamily="34" charset="-122"/>
              </a:rPr>
              <a:t>脚本文件</a:t>
            </a:r>
          </a:p>
        </p:txBody>
      </p:sp>
      <p:sp>
        <p:nvSpPr>
          <p:cNvPr id="8" name="矩形 7">
            <a:extLst>
              <a:ext uri="{FF2B5EF4-FFF2-40B4-BE49-F238E27FC236}">
                <a16:creationId xmlns:a16="http://schemas.microsoft.com/office/drawing/2014/main" id="{91984A48-5DB8-462C-B3DC-688D0C304033}"/>
              </a:ext>
            </a:extLst>
          </p:cNvPr>
          <p:cNvSpPr/>
          <p:nvPr/>
        </p:nvSpPr>
        <p:spPr>
          <a:xfrm>
            <a:off x="2375519" y="3382489"/>
            <a:ext cx="8197059" cy="1134862"/>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	from </a:t>
            </a:r>
            <a:r>
              <a:rPr lang="en-US" altLang="zh-CN" sz="2400" dirty="0" err="1">
                <a:solidFill>
                  <a:schemeClr val="tx1">
                    <a:lumMod val="85000"/>
                    <a:lumOff val="15000"/>
                  </a:schemeClr>
                </a:solidFill>
                <a:ea typeface="微软雅黑" panose="020B0503020204020204" pitchFamily="34" charset="-122"/>
              </a:rPr>
              <a:t>fibo</a:t>
            </a:r>
            <a:r>
              <a:rPr lang="en-US" altLang="zh-CN" sz="2400" dirty="0">
                <a:solidFill>
                  <a:schemeClr val="tx1">
                    <a:lumMod val="85000"/>
                    <a:lumOff val="15000"/>
                  </a:schemeClr>
                </a:solidFill>
                <a:ea typeface="微软雅黑" panose="020B0503020204020204" pitchFamily="34" charset="-122"/>
              </a:rPr>
              <a:t> import </a:t>
            </a:r>
            <a:r>
              <a:rPr lang="en-US" altLang="zh-CN" sz="2400" dirty="0" err="1">
                <a:solidFill>
                  <a:schemeClr val="tx1">
                    <a:lumMod val="85000"/>
                    <a:lumOff val="15000"/>
                  </a:schemeClr>
                </a:solidFill>
                <a:ea typeface="微软雅黑" panose="020B0503020204020204" pitchFamily="34" charset="-122"/>
              </a:rPr>
              <a:t>PrintFib</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只导入</a:t>
            </a:r>
            <a:r>
              <a:rPr lang="en-US" altLang="zh-CN" sz="2400" dirty="0" err="1">
                <a:solidFill>
                  <a:schemeClr val="tx1">
                    <a:lumMod val="85000"/>
                    <a:lumOff val="15000"/>
                  </a:schemeClr>
                </a:solidFill>
                <a:ea typeface="微软雅黑" panose="020B0503020204020204" pitchFamily="34" charset="-122"/>
              </a:rPr>
              <a:t>fibo</a:t>
            </a:r>
            <a:r>
              <a:rPr lang="zh-CN" altLang="en-US" sz="2400" dirty="0">
                <a:solidFill>
                  <a:schemeClr val="tx1">
                    <a:lumMod val="85000"/>
                    <a:lumOff val="15000"/>
                  </a:schemeClr>
                </a:solidFill>
                <a:ea typeface="微软雅黑" panose="020B0503020204020204" pitchFamily="34" charset="-122"/>
              </a:rPr>
              <a:t>模块中的</a:t>
            </a:r>
            <a:r>
              <a:rPr lang="en-US" altLang="zh-CN" sz="2400" dirty="0" err="1">
                <a:solidFill>
                  <a:schemeClr val="tx1">
                    <a:lumMod val="85000"/>
                    <a:lumOff val="15000"/>
                  </a:schemeClr>
                </a:solidFill>
                <a:ea typeface="微软雅黑" panose="020B0503020204020204" pitchFamily="34" charset="-122"/>
              </a:rPr>
              <a:t>PrintFib</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2	</a:t>
            </a:r>
            <a:r>
              <a:rPr lang="en-US" altLang="zh-CN" sz="2400" dirty="0" err="1">
                <a:solidFill>
                  <a:schemeClr val="tx1">
                    <a:lumMod val="85000"/>
                    <a:lumOff val="15000"/>
                  </a:schemeClr>
                </a:solidFill>
                <a:ea typeface="微软雅黑" panose="020B0503020204020204" pitchFamily="34" charset="-122"/>
              </a:rPr>
              <a:t>PrintFib</a:t>
            </a:r>
            <a:r>
              <a:rPr lang="en-US" altLang="zh-CN" sz="2400" dirty="0">
                <a:solidFill>
                  <a:schemeClr val="tx1">
                    <a:lumMod val="85000"/>
                    <a:lumOff val="15000"/>
                  </a:schemeClr>
                </a:solidFill>
                <a:ea typeface="微软雅黑" panose="020B0503020204020204" pitchFamily="34" charset="-122"/>
              </a:rPr>
              <a:t>(5) #</a:t>
            </a:r>
            <a:r>
              <a:rPr lang="zh-CN" altLang="en-US" sz="2400" dirty="0">
                <a:solidFill>
                  <a:schemeClr val="tx1">
                    <a:lumMod val="85000"/>
                    <a:lumOff val="15000"/>
                  </a:schemeClr>
                </a:solidFill>
                <a:ea typeface="微软雅黑" panose="020B0503020204020204" pitchFamily="34" charset="-122"/>
              </a:rPr>
              <a:t>忽略</a:t>
            </a:r>
            <a:r>
              <a:rPr lang="en-US" altLang="zh-CN" sz="2400" dirty="0" err="1">
                <a:solidFill>
                  <a:schemeClr val="tx1">
                    <a:lumMod val="85000"/>
                    <a:lumOff val="15000"/>
                  </a:schemeClr>
                </a:solidFill>
                <a:ea typeface="微软雅黑" panose="020B0503020204020204" pitchFamily="34" charset="-122"/>
              </a:rPr>
              <a:t>fibo</a:t>
            </a:r>
            <a:r>
              <a:rPr lang="zh-CN" altLang="en-US" sz="2400" dirty="0">
                <a:solidFill>
                  <a:schemeClr val="tx1">
                    <a:lumMod val="85000"/>
                    <a:lumOff val="15000"/>
                  </a:schemeClr>
                </a:solidFill>
                <a:ea typeface="微软雅黑" panose="020B0503020204020204" pitchFamily="34" charset="-122"/>
              </a:rPr>
              <a:t>模块名直接调用</a:t>
            </a:r>
            <a:r>
              <a:rPr lang="en-US" altLang="zh-CN" sz="2400" dirty="0" err="1">
                <a:solidFill>
                  <a:schemeClr val="tx1">
                    <a:lumMod val="85000"/>
                    <a:lumOff val="15000"/>
                  </a:schemeClr>
                </a:solidFill>
                <a:ea typeface="微软雅黑" panose="020B0503020204020204" pitchFamily="34" charset="-122"/>
              </a:rPr>
              <a:t>PrintFib</a:t>
            </a:r>
            <a:r>
              <a:rPr lang="zh-CN" altLang="en-US" sz="2400" dirty="0">
                <a:solidFill>
                  <a:schemeClr val="tx1">
                    <a:lumMod val="85000"/>
                    <a:lumOff val="15000"/>
                  </a:schemeClr>
                </a:solidFill>
                <a:ea typeface="微软雅黑" panose="020B0503020204020204" pitchFamily="34" charset="-122"/>
              </a:rPr>
              <a:t>函数</a:t>
            </a:r>
          </a:p>
        </p:txBody>
      </p:sp>
      <p:cxnSp>
        <p:nvCxnSpPr>
          <p:cNvPr id="9" name="直接连接符 8">
            <a:extLst>
              <a:ext uri="{FF2B5EF4-FFF2-40B4-BE49-F238E27FC236}">
                <a16:creationId xmlns:a16="http://schemas.microsoft.com/office/drawing/2014/main" id="{F74E2A28-0EA5-4F4C-A0CB-5C6888BFB522}"/>
              </a:ext>
            </a:extLst>
          </p:cNvPr>
          <p:cNvCxnSpPr>
            <a:cxnSpLocks/>
          </p:cNvCxnSpPr>
          <p:nvPr/>
        </p:nvCxnSpPr>
        <p:spPr>
          <a:xfrm>
            <a:off x="2337515" y="3054887"/>
            <a:ext cx="3377485"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ABAF2F69-F400-4420-9030-0DCA1AFA0904}"/>
              </a:ext>
            </a:extLst>
          </p:cNvPr>
          <p:cNvGrpSpPr/>
          <p:nvPr/>
        </p:nvGrpSpPr>
        <p:grpSpPr>
          <a:xfrm>
            <a:off x="1392662" y="2616250"/>
            <a:ext cx="877274" cy="877274"/>
            <a:chOff x="7024688" y="1536700"/>
            <a:chExt cx="982663" cy="982663"/>
          </a:xfrm>
        </p:grpSpPr>
        <p:sp>
          <p:nvSpPr>
            <p:cNvPr id="11" name="Oval 4011">
              <a:extLst>
                <a:ext uri="{FF2B5EF4-FFF2-40B4-BE49-F238E27FC236}">
                  <a16:creationId xmlns:a16="http://schemas.microsoft.com/office/drawing/2014/main" id="{4FE55DC0-A950-4BF0-BA50-0949BA9AE992}"/>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2" name="Rectangle 4012">
              <a:extLst>
                <a:ext uri="{FF2B5EF4-FFF2-40B4-BE49-F238E27FC236}">
                  <a16:creationId xmlns:a16="http://schemas.microsoft.com/office/drawing/2014/main" id="{05512576-4CE6-409B-9B83-B62962C6F133}"/>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4013">
              <a:extLst>
                <a:ext uri="{FF2B5EF4-FFF2-40B4-BE49-F238E27FC236}">
                  <a16:creationId xmlns:a16="http://schemas.microsoft.com/office/drawing/2014/main" id="{C8F5402A-F436-4E62-9D85-0A1BC5793DB7}"/>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4014">
              <a:extLst>
                <a:ext uri="{FF2B5EF4-FFF2-40B4-BE49-F238E27FC236}">
                  <a16:creationId xmlns:a16="http://schemas.microsoft.com/office/drawing/2014/main" id="{E55AA337-3951-4EC8-93A3-8CCDC01BCA0F}"/>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4015">
              <a:extLst>
                <a:ext uri="{FF2B5EF4-FFF2-40B4-BE49-F238E27FC236}">
                  <a16:creationId xmlns:a16="http://schemas.microsoft.com/office/drawing/2014/main" id="{95A5115B-B715-4ED1-BE88-9858CDFC7B37}"/>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6">
              <a:extLst>
                <a:ext uri="{FF2B5EF4-FFF2-40B4-BE49-F238E27FC236}">
                  <a16:creationId xmlns:a16="http://schemas.microsoft.com/office/drawing/2014/main" id="{83D16C95-AEAF-4076-B00E-A27C34CB1A54}"/>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17">
              <a:extLst>
                <a:ext uri="{FF2B5EF4-FFF2-40B4-BE49-F238E27FC236}">
                  <a16:creationId xmlns:a16="http://schemas.microsoft.com/office/drawing/2014/main" id="{1AE4246F-97E1-439E-8E6D-33E74C0F9AEE}"/>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18">
              <a:extLst>
                <a:ext uri="{FF2B5EF4-FFF2-40B4-BE49-F238E27FC236}">
                  <a16:creationId xmlns:a16="http://schemas.microsoft.com/office/drawing/2014/main" id="{678106BA-20A6-4829-AFD6-59075DDC7363}"/>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19">
              <a:extLst>
                <a:ext uri="{FF2B5EF4-FFF2-40B4-BE49-F238E27FC236}">
                  <a16:creationId xmlns:a16="http://schemas.microsoft.com/office/drawing/2014/main" id="{F0F60096-806E-4219-B5A9-5907E991790E}"/>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0">
              <a:extLst>
                <a:ext uri="{FF2B5EF4-FFF2-40B4-BE49-F238E27FC236}">
                  <a16:creationId xmlns:a16="http://schemas.microsoft.com/office/drawing/2014/main" id="{B22A33B6-AD8F-4EA0-95E4-A95A4E506268}"/>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1">
              <a:extLst>
                <a:ext uri="{FF2B5EF4-FFF2-40B4-BE49-F238E27FC236}">
                  <a16:creationId xmlns:a16="http://schemas.microsoft.com/office/drawing/2014/main" id="{2318A554-6A51-4B66-AE2C-A8201AE2EF66}"/>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2">
              <a:extLst>
                <a:ext uri="{FF2B5EF4-FFF2-40B4-BE49-F238E27FC236}">
                  <a16:creationId xmlns:a16="http://schemas.microsoft.com/office/drawing/2014/main" id="{559B6D60-7217-4301-BE43-1942C0ACEA1E}"/>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3">
              <a:extLst>
                <a:ext uri="{FF2B5EF4-FFF2-40B4-BE49-F238E27FC236}">
                  <a16:creationId xmlns:a16="http://schemas.microsoft.com/office/drawing/2014/main" id="{BBD81234-6262-41E8-90A2-E1803B89BAB8}"/>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4">
              <a:extLst>
                <a:ext uri="{FF2B5EF4-FFF2-40B4-BE49-F238E27FC236}">
                  <a16:creationId xmlns:a16="http://schemas.microsoft.com/office/drawing/2014/main" id="{EE1C5989-EEE9-474D-856B-B7CFD8DF3A4B}"/>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4026">
              <a:extLst>
                <a:ext uri="{FF2B5EF4-FFF2-40B4-BE49-F238E27FC236}">
                  <a16:creationId xmlns:a16="http://schemas.microsoft.com/office/drawing/2014/main" id="{9BFADEF6-C780-46D2-B4CC-98A80A608646}"/>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27">
              <a:extLst>
                <a:ext uri="{FF2B5EF4-FFF2-40B4-BE49-F238E27FC236}">
                  <a16:creationId xmlns:a16="http://schemas.microsoft.com/office/drawing/2014/main" id="{CBBFDA9A-58D4-4CF6-A1AD-A4B289AB4019}"/>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4028">
              <a:extLst>
                <a:ext uri="{FF2B5EF4-FFF2-40B4-BE49-F238E27FC236}">
                  <a16:creationId xmlns:a16="http://schemas.microsoft.com/office/drawing/2014/main" id="{DA5CEAE4-D6F2-49B2-ABDA-C57995A58469}"/>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29">
              <a:extLst>
                <a:ext uri="{FF2B5EF4-FFF2-40B4-BE49-F238E27FC236}">
                  <a16:creationId xmlns:a16="http://schemas.microsoft.com/office/drawing/2014/main" id="{53BA9DBE-0AF8-42FE-96A4-B004E57578BF}"/>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0">
              <a:extLst>
                <a:ext uri="{FF2B5EF4-FFF2-40B4-BE49-F238E27FC236}">
                  <a16:creationId xmlns:a16="http://schemas.microsoft.com/office/drawing/2014/main" id="{6D3E3847-A2D5-4AA3-867B-B0EC4EC9A393}"/>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4031">
              <a:extLst>
                <a:ext uri="{FF2B5EF4-FFF2-40B4-BE49-F238E27FC236}">
                  <a16:creationId xmlns:a16="http://schemas.microsoft.com/office/drawing/2014/main" id="{1C06F809-67F4-40B7-81E2-4BB5BA3D61BE}"/>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Oval 4032">
              <a:extLst>
                <a:ext uri="{FF2B5EF4-FFF2-40B4-BE49-F238E27FC236}">
                  <a16:creationId xmlns:a16="http://schemas.microsoft.com/office/drawing/2014/main" id="{239750BB-D1EB-40C5-A660-A9ADE73E8611}"/>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3">
              <a:extLst>
                <a:ext uri="{FF2B5EF4-FFF2-40B4-BE49-F238E27FC236}">
                  <a16:creationId xmlns:a16="http://schemas.microsoft.com/office/drawing/2014/main" id="{2920F2A8-E184-4A51-82D4-C50200FF21BE}"/>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Oval 4034">
              <a:extLst>
                <a:ext uri="{FF2B5EF4-FFF2-40B4-BE49-F238E27FC236}">
                  <a16:creationId xmlns:a16="http://schemas.microsoft.com/office/drawing/2014/main" id="{F7F5BB1F-772B-44D3-A223-C78AD5F6D555}"/>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5">
              <a:extLst>
                <a:ext uri="{FF2B5EF4-FFF2-40B4-BE49-F238E27FC236}">
                  <a16:creationId xmlns:a16="http://schemas.microsoft.com/office/drawing/2014/main" id="{20280129-571C-456D-8F49-2BB70C028C97}"/>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6">
              <a:extLst>
                <a:ext uri="{FF2B5EF4-FFF2-40B4-BE49-F238E27FC236}">
                  <a16:creationId xmlns:a16="http://schemas.microsoft.com/office/drawing/2014/main" id="{7F7A1303-FEF4-4337-AEEC-80614F588F5E}"/>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37">
              <a:extLst>
                <a:ext uri="{FF2B5EF4-FFF2-40B4-BE49-F238E27FC236}">
                  <a16:creationId xmlns:a16="http://schemas.microsoft.com/office/drawing/2014/main" id="{E6AB51A4-EE1B-46B2-8E9C-7F1F90EEE6B9}"/>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38">
              <a:extLst>
                <a:ext uri="{FF2B5EF4-FFF2-40B4-BE49-F238E27FC236}">
                  <a16:creationId xmlns:a16="http://schemas.microsoft.com/office/drawing/2014/main" id="{91EB7E3A-9572-42E3-BA13-35C2D3AACD41}"/>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39">
              <a:extLst>
                <a:ext uri="{FF2B5EF4-FFF2-40B4-BE49-F238E27FC236}">
                  <a16:creationId xmlns:a16="http://schemas.microsoft.com/office/drawing/2014/main" id="{6C81DC03-C201-4219-98FB-FDED6116DC74}"/>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4040">
              <a:extLst>
                <a:ext uri="{FF2B5EF4-FFF2-40B4-BE49-F238E27FC236}">
                  <a16:creationId xmlns:a16="http://schemas.microsoft.com/office/drawing/2014/main" id="{7C9BB5B0-3B7C-4D81-A8C7-C9D311921A3D}"/>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Rectangle 4041">
              <a:extLst>
                <a:ext uri="{FF2B5EF4-FFF2-40B4-BE49-F238E27FC236}">
                  <a16:creationId xmlns:a16="http://schemas.microsoft.com/office/drawing/2014/main" id="{805E8F10-6DD1-4A05-8E7B-47E1C8220D11}"/>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Rectangle 4042">
              <a:extLst>
                <a:ext uri="{FF2B5EF4-FFF2-40B4-BE49-F238E27FC236}">
                  <a16:creationId xmlns:a16="http://schemas.microsoft.com/office/drawing/2014/main" id="{85C8BE43-53C1-4DEC-B5BD-3EA5D737F545}"/>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2" name="KSO_Shape">
            <a:extLst>
              <a:ext uri="{FF2B5EF4-FFF2-40B4-BE49-F238E27FC236}">
                <a16:creationId xmlns:a16="http://schemas.microsoft.com/office/drawing/2014/main" id="{23B82746-9541-44DF-8BE1-BDA2B95C1715}"/>
              </a:ext>
            </a:extLst>
          </p:cNvPr>
          <p:cNvSpPr/>
          <p:nvPr/>
        </p:nvSpPr>
        <p:spPr>
          <a:xfrm>
            <a:off x="2252220" y="3220896"/>
            <a:ext cx="8641315" cy="1596030"/>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44" name="矩形 43">
            <a:extLst>
              <a:ext uri="{FF2B5EF4-FFF2-40B4-BE49-F238E27FC236}">
                <a16:creationId xmlns:a16="http://schemas.microsoft.com/office/drawing/2014/main" id="{D2BD21B9-EE4F-40EC-9B0B-FF6DE4F1ABBF}"/>
              </a:ext>
            </a:extLst>
          </p:cNvPr>
          <p:cNvSpPr/>
          <p:nvPr/>
        </p:nvSpPr>
        <p:spPr>
          <a:xfrm>
            <a:off x="2375520" y="5076337"/>
            <a:ext cx="2005982" cy="461665"/>
          </a:xfrm>
          <a:prstGeom prst="rect">
            <a:avLst/>
          </a:prstGeom>
        </p:spPr>
        <p:txBody>
          <a:bodyPr wrap="square">
            <a:spAutoFit/>
          </a:bodyPr>
          <a:lstStyle/>
          <a:p>
            <a:pPr>
              <a:spcBef>
                <a:spcPct val="0"/>
              </a:spcBef>
              <a:defRPr/>
            </a:pPr>
            <a:r>
              <a:rPr lang="en-US" altLang="zh-CN" sz="2400" dirty="0">
                <a:solidFill>
                  <a:schemeClr val="tx1">
                    <a:lumMod val="85000"/>
                    <a:lumOff val="15000"/>
                  </a:schemeClr>
                </a:solidFill>
                <a:ea typeface="微软雅黑" panose="020B0503020204020204" pitchFamily="34" charset="-122"/>
              </a:rPr>
              <a:t>1 1 2 3 5</a:t>
            </a:r>
          </a:p>
        </p:txBody>
      </p:sp>
      <p:sp>
        <p:nvSpPr>
          <p:cNvPr id="45" name="KSO_Shape">
            <a:extLst>
              <a:ext uri="{FF2B5EF4-FFF2-40B4-BE49-F238E27FC236}">
                <a16:creationId xmlns:a16="http://schemas.microsoft.com/office/drawing/2014/main" id="{16036951-1A97-4740-BAE7-EF8D413D7D7B}"/>
              </a:ext>
            </a:extLst>
          </p:cNvPr>
          <p:cNvSpPr/>
          <p:nvPr/>
        </p:nvSpPr>
        <p:spPr>
          <a:xfrm>
            <a:off x="2252221" y="4978519"/>
            <a:ext cx="2129280" cy="657302"/>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15570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par>
                                <p:cTn id="13" presetID="12" presetClass="entr" presetSubtype="1"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 calcmode="lin" valueType="num">
                                      <p:cBhvr additive="base">
                                        <p:cTn id="15" dur="500"/>
                                        <p:tgtEl>
                                          <p:spTgt spid="46"/>
                                        </p:tgtEl>
                                        <p:attrNameLst>
                                          <p:attrName>ppt_y</p:attrName>
                                        </p:attrNameLst>
                                      </p:cBhvr>
                                      <p:tavLst>
                                        <p:tav tm="0">
                                          <p:val>
                                            <p:strVal val="#ppt_y-#ppt_h*1.125000"/>
                                          </p:val>
                                        </p:tav>
                                        <p:tav tm="100000">
                                          <p:val>
                                            <p:strVal val="#ppt_y"/>
                                          </p:val>
                                        </p:tav>
                                      </p:tavLst>
                                    </p:anim>
                                    <p:animEffect transition="in" filter="wipe(down)">
                                      <p:cBhvr>
                                        <p:cTn id="16" dur="500"/>
                                        <p:tgtEl>
                                          <p:spTgt spid="46"/>
                                        </p:tgtEl>
                                      </p:cBhvr>
                                    </p:animEffect>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childTnLst>
                          </p:cTn>
                        </p:par>
                        <p:par>
                          <p:cTn id="23" fill="hold">
                            <p:stCondLst>
                              <p:cond delay="1000"/>
                            </p:stCondLst>
                            <p:childTnLst>
                              <p:par>
                                <p:cTn id="24" presetID="16" presetClass="entr" presetSubtype="21"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arn(inVertical)">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12" presetClass="entr" presetSubtype="4"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p:tgtEl>
                                          <p:spTgt spid="7"/>
                                        </p:tgtEl>
                                        <p:attrNameLst>
                                          <p:attrName>ppt_y</p:attrName>
                                        </p:attrNameLst>
                                      </p:cBhvr>
                                      <p:tavLst>
                                        <p:tav tm="0">
                                          <p:val>
                                            <p:strVal val="#ppt_y+#ppt_h*1.125000"/>
                                          </p:val>
                                        </p:tav>
                                        <p:tav tm="100000">
                                          <p:val>
                                            <p:strVal val="#ppt_y"/>
                                          </p:val>
                                        </p:tav>
                                      </p:tavLst>
                                    </p:anim>
                                    <p:animEffect transition="in" filter="wipe(up)">
                                      <p:cBhvr>
                                        <p:cTn id="33" dur="500"/>
                                        <p:tgtEl>
                                          <p:spTgt spid="7"/>
                                        </p:tgtEl>
                                      </p:cBhvr>
                                    </p:animEffect>
                                  </p:childTnLst>
                                </p:cTn>
                              </p:par>
                              <p:par>
                                <p:cTn id="34" presetID="12" presetClass="entr" presetSubtype="1"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p:tgtEl>
                                          <p:spTgt spid="8"/>
                                        </p:tgtEl>
                                        <p:attrNameLst>
                                          <p:attrName>ppt_y</p:attrName>
                                        </p:attrNameLst>
                                      </p:cBhvr>
                                      <p:tavLst>
                                        <p:tav tm="0">
                                          <p:val>
                                            <p:strVal val="#ppt_y-#ppt_h*1.125000"/>
                                          </p:val>
                                        </p:tav>
                                        <p:tav tm="100000">
                                          <p:val>
                                            <p:strVal val="#ppt_y"/>
                                          </p:val>
                                        </p:tav>
                                      </p:tavLst>
                                    </p:anim>
                                    <p:animEffect transition="in" filter="wipe(down)">
                                      <p:cBhvr>
                                        <p:cTn id="37" dur="500"/>
                                        <p:tgtEl>
                                          <p:spTgt spid="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500"/>
                                        <p:tgtEl>
                                          <p:spTgt spid="45"/>
                                        </p:tgtEl>
                                      </p:cBhvr>
                                    </p:animEffect>
                                  </p:childTnLst>
                                </p:cTn>
                              </p:par>
                              <p:par>
                                <p:cTn id="41" presetID="12" presetClass="entr" presetSubtype="1"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additive="base">
                                        <p:cTn id="43" dur="500"/>
                                        <p:tgtEl>
                                          <p:spTgt spid="44"/>
                                        </p:tgtEl>
                                        <p:attrNameLst>
                                          <p:attrName>ppt_y</p:attrName>
                                        </p:attrNameLst>
                                      </p:cBhvr>
                                      <p:tavLst>
                                        <p:tav tm="0">
                                          <p:val>
                                            <p:strVal val="#ppt_y-#ppt_h*1.125000"/>
                                          </p:val>
                                        </p:tav>
                                        <p:tav tm="100000">
                                          <p:val>
                                            <p:strVal val="#ppt_y"/>
                                          </p:val>
                                        </p:tav>
                                      </p:tavLst>
                                    </p:anim>
                                    <p:animEffect transition="in" filter="wipe(down)">
                                      <p:cBhvr>
                                        <p:cTn id="4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6" grpId="0"/>
      <p:bldP spid="51" grpId="0" animBg="1"/>
      <p:bldP spid="7" grpId="0"/>
      <p:bldP spid="8" grpId="0"/>
      <p:bldP spid="42" grpId="0" animBg="1"/>
      <p:bldP spid="44" grpId="0"/>
      <p:bldP spid="4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8" y="477138"/>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示例</a:t>
            </a:r>
          </a:p>
        </p:txBody>
      </p:sp>
      <p:sp>
        <p:nvSpPr>
          <p:cNvPr id="49" name="矩形 48">
            <a:extLst>
              <a:ext uri="{FF2B5EF4-FFF2-40B4-BE49-F238E27FC236}">
                <a16:creationId xmlns:a16="http://schemas.microsoft.com/office/drawing/2014/main" id="{BF6120C5-93B5-4916-B778-5F5AB2CB92C9}"/>
              </a:ext>
            </a:extLst>
          </p:cNvPr>
          <p:cNvSpPr/>
          <p:nvPr/>
        </p:nvSpPr>
        <p:spPr>
          <a:xfrm>
            <a:off x="1567207" y="1337264"/>
            <a:ext cx="9005372" cy="5012847"/>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ea typeface="微软雅黑" panose="020B0503020204020204" pitchFamily="34" charset="-122"/>
              </a:rPr>
              <a:t>提示：如果要导入一个模块中的所有标识符，也可以使用“</a:t>
            </a:r>
            <a:r>
              <a:rPr lang="en-US" altLang="zh-CN" sz="2400" dirty="0">
                <a:solidFill>
                  <a:schemeClr val="tx1">
                    <a:lumMod val="85000"/>
                    <a:lumOff val="15000"/>
                  </a:schemeClr>
                </a:solidFill>
                <a:ea typeface="微软雅黑" panose="020B0503020204020204" pitchFamily="34" charset="-122"/>
              </a:rPr>
              <a:t>from </a:t>
            </a:r>
            <a:r>
              <a:rPr lang="zh-CN" altLang="en-US" sz="2400" dirty="0">
                <a:solidFill>
                  <a:schemeClr val="tx1">
                    <a:lumMod val="85000"/>
                    <a:lumOff val="15000"/>
                  </a:schemeClr>
                </a:solidFill>
                <a:ea typeface="微软雅黑" panose="020B0503020204020204" pitchFamily="34" charset="-122"/>
              </a:rPr>
              <a:t>模块名 </a:t>
            </a:r>
            <a:r>
              <a:rPr lang="en-US" altLang="zh-CN" sz="2400" dirty="0">
                <a:solidFill>
                  <a:schemeClr val="tx1">
                    <a:lumMod val="85000"/>
                    <a:lumOff val="15000"/>
                  </a:schemeClr>
                </a:solidFill>
                <a:ea typeface="微软雅黑" panose="020B0503020204020204" pitchFamily="34" charset="-122"/>
              </a:rPr>
              <a:t>import *</a:t>
            </a:r>
            <a:r>
              <a:rPr lang="en-US" altLang="zh-CN" sz="2400" dirty="0">
                <a:solidFill>
                  <a:schemeClr val="tx1">
                    <a:lumMod val="85000"/>
                    <a:lumOff val="15000"/>
                  </a:schemeClr>
                </a:solidFill>
                <a:latin typeface="+mj-ea"/>
              </a:rPr>
              <a:t> ”</a:t>
            </a:r>
            <a:r>
              <a:rPr lang="zh-CN" altLang="en-US" sz="2400" dirty="0">
                <a:solidFill>
                  <a:schemeClr val="tx1">
                    <a:lumMod val="85000"/>
                    <a:lumOff val="15000"/>
                  </a:schemeClr>
                </a:solidFill>
                <a:ea typeface="微软雅黑" panose="020B0503020204020204" pitchFamily="34" charset="-122"/>
              </a:rPr>
              <a:t>的方式。例如，对于“</a:t>
            </a:r>
            <a:r>
              <a:rPr lang="en-US" altLang="zh-CN" sz="2400" dirty="0">
                <a:solidFill>
                  <a:schemeClr val="tx1">
                    <a:lumMod val="85000"/>
                    <a:lumOff val="15000"/>
                  </a:schemeClr>
                </a:solidFill>
                <a:ea typeface="微软雅黑" panose="020B0503020204020204" pitchFamily="34" charset="-122"/>
              </a:rPr>
              <a:t>from </a:t>
            </a:r>
            <a:r>
              <a:rPr lang="en-US" altLang="zh-CN" sz="2400" dirty="0" err="1">
                <a:solidFill>
                  <a:schemeClr val="tx1">
                    <a:lumMod val="85000"/>
                    <a:lumOff val="15000"/>
                  </a:schemeClr>
                </a:solidFill>
                <a:ea typeface="微软雅黑" panose="020B0503020204020204" pitchFamily="34" charset="-122"/>
              </a:rPr>
              <a:t>fibo</a:t>
            </a:r>
            <a:r>
              <a:rPr lang="en-US" altLang="zh-CN" sz="2400" dirty="0">
                <a:solidFill>
                  <a:schemeClr val="tx1">
                    <a:lumMod val="85000"/>
                    <a:lumOff val="15000"/>
                  </a:schemeClr>
                </a:solidFill>
                <a:ea typeface="微软雅黑" panose="020B0503020204020204" pitchFamily="34" charset="-122"/>
              </a:rPr>
              <a:t> import </a:t>
            </a:r>
            <a:r>
              <a:rPr lang="en-US" altLang="zh-CN" sz="2400" dirty="0" err="1">
                <a:solidFill>
                  <a:schemeClr val="tx1">
                    <a:lumMod val="85000"/>
                    <a:lumOff val="15000"/>
                  </a:schemeClr>
                </a:solidFill>
                <a:ea typeface="微软雅黑" panose="020B0503020204020204" pitchFamily="34" charset="-122"/>
              </a:rPr>
              <a:t>PrintFib</a:t>
            </a:r>
            <a:r>
              <a:rPr lang="en-US" altLang="zh-CN" sz="2400" dirty="0">
                <a:solidFill>
                  <a:schemeClr val="tx1">
                    <a:lumMod val="85000"/>
                    <a:lumOff val="15000"/>
                  </a:schemeClr>
                </a:solidFill>
                <a:ea typeface="微软雅黑" panose="020B0503020204020204" pitchFamily="34" charset="-122"/>
              </a:rPr>
              <a:t>, </a:t>
            </a:r>
            <a:r>
              <a:rPr lang="en-US" altLang="zh-CN" sz="2400" dirty="0" err="1">
                <a:solidFill>
                  <a:schemeClr val="tx1">
                    <a:lumMod val="85000"/>
                    <a:lumOff val="15000"/>
                  </a:schemeClr>
                </a:solidFill>
                <a:ea typeface="微软雅黑" panose="020B0503020204020204" pitchFamily="34" charset="-122"/>
              </a:rPr>
              <a:t>GetFib</a:t>
            </a:r>
            <a:r>
              <a:rPr lang="en-US" altLang="zh-CN" sz="2400" dirty="0">
                <a:solidFill>
                  <a:schemeClr val="tx1">
                    <a:lumMod val="85000"/>
                    <a:lumOff val="15000"/>
                  </a:schemeClr>
                </a:solidFill>
                <a:latin typeface="+mj-ea"/>
                <a:ea typeface="+mj-ea"/>
              </a:rPr>
              <a:t>”</a:t>
            </a:r>
            <a:r>
              <a:rPr lang="zh-CN" altLang="en-US" sz="2400" dirty="0">
                <a:solidFill>
                  <a:schemeClr val="tx1">
                    <a:lumMod val="85000"/>
                    <a:lumOff val="15000"/>
                  </a:schemeClr>
                </a:solidFill>
                <a:ea typeface="微软雅黑" panose="020B0503020204020204" pitchFamily="34" charset="-122"/>
              </a:rPr>
              <a:t>，可以直接改为“</a:t>
            </a:r>
            <a:r>
              <a:rPr lang="en-US" altLang="zh-CN" sz="2400" dirty="0">
                <a:solidFill>
                  <a:schemeClr val="tx1">
                    <a:lumMod val="85000"/>
                    <a:lumOff val="15000"/>
                  </a:schemeClr>
                </a:solidFill>
                <a:ea typeface="微软雅黑" panose="020B0503020204020204" pitchFamily="34" charset="-122"/>
              </a:rPr>
              <a:t>from </a:t>
            </a:r>
            <a:r>
              <a:rPr lang="en-US" altLang="zh-CN" sz="2400" dirty="0" err="1">
                <a:solidFill>
                  <a:schemeClr val="tx1">
                    <a:lumMod val="85000"/>
                    <a:lumOff val="15000"/>
                  </a:schemeClr>
                </a:solidFill>
                <a:ea typeface="微软雅黑" panose="020B0503020204020204" pitchFamily="34" charset="-122"/>
              </a:rPr>
              <a:t>fibo</a:t>
            </a:r>
            <a:r>
              <a:rPr lang="en-US" altLang="zh-CN" sz="2400" dirty="0">
                <a:solidFill>
                  <a:schemeClr val="tx1">
                    <a:lumMod val="85000"/>
                    <a:lumOff val="15000"/>
                  </a:schemeClr>
                </a:solidFill>
                <a:ea typeface="微软雅黑" panose="020B0503020204020204" pitchFamily="34" charset="-122"/>
              </a:rPr>
              <a:t> import *</a:t>
            </a:r>
            <a:r>
              <a:rPr lang="en-US" altLang="zh-CN" sz="2400" dirty="0">
                <a:solidFill>
                  <a:schemeClr val="tx1">
                    <a:lumMod val="85000"/>
                    <a:lumOff val="15000"/>
                  </a:schemeClr>
                </a:solidFill>
                <a:latin typeface="+mj-ea"/>
              </a:rPr>
              <a:t> ”</a:t>
            </a:r>
            <a:r>
              <a:rPr lang="zh-CN" altLang="en-US" sz="2400" dirty="0">
                <a:solidFill>
                  <a:schemeClr val="tx1">
                    <a:lumMod val="85000"/>
                    <a:lumOff val="15000"/>
                  </a:schemeClr>
                </a:solidFill>
                <a:ea typeface="微软雅黑" panose="020B0503020204020204" pitchFamily="34" charset="-122"/>
              </a:rPr>
              <a:t>。</a:t>
            </a:r>
          </a:p>
          <a:p>
            <a:pPr>
              <a:lnSpc>
                <a:spcPct val="150000"/>
              </a:lnSpc>
              <a:spcBef>
                <a:spcPct val="0"/>
              </a:spcBef>
              <a:defRPr/>
            </a:pPr>
            <a:endParaRPr lang="zh-CN" altLang="en-US"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zh-CN" altLang="en-US" sz="2400" dirty="0">
                <a:solidFill>
                  <a:schemeClr val="tx1">
                    <a:lumMod val="85000"/>
                    <a:lumOff val="15000"/>
                  </a:schemeClr>
                </a:solidFill>
                <a:ea typeface="微软雅黑" panose="020B0503020204020204" pitchFamily="34" charset="-122"/>
              </a:rPr>
              <a:t>如果一个模块定义了列表</a:t>
            </a:r>
            <a:r>
              <a:rPr lang="en-US" altLang="zh-CN" sz="2400" dirty="0">
                <a:solidFill>
                  <a:schemeClr val="tx1">
                    <a:lumMod val="85000"/>
                    <a:lumOff val="15000"/>
                  </a:schemeClr>
                </a:solidFill>
                <a:ea typeface="微软雅黑" panose="020B0503020204020204" pitchFamily="34" charset="-122"/>
              </a:rPr>
              <a:t>__all__</a:t>
            </a:r>
            <a:r>
              <a:rPr lang="zh-CN" altLang="en-US" sz="2400" dirty="0">
                <a:solidFill>
                  <a:schemeClr val="tx1">
                    <a:lumMod val="85000"/>
                    <a:lumOff val="15000"/>
                  </a:schemeClr>
                </a:solidFill>
                <a:ea typeface="微软雅黑" panose="020B0503020204020204" pitchFamily="34" charset="-122"/>
              </a:rPr>
              <a:t>，则</a:t>
            </a:r>
            <a:r>
              <a:rPr lang="en-US" altLang="zh-CN" sz="2400" dirty="0">
                <a:solidFill>
                  <a:schemeClr val="tx1">
                    <a:lumMod val="85000"/>
                    <a:lumOff val="15000"/>
                  </a:schemeClr>
                </a:solidFill>
                <a:ea typeface="微软雅黑" panose="020B0503020204020204" pitchFamily="34" charset="-122"/>
              </a:rPr>
              <a:t>from </a:t>
            </a:r>
            <a:r>
              <a:rPr lang="zh-CN" altLang="en-US" sz="2400" dirty="0">
                <a:solidFill>
                  <a:schemeClr val="tx1">
                    <a:lumMod val="85000"/>
                    <a:lumOff val="15000"/>
                  </a:schemeClr>
                </a:solidFill>
                <a:ea typeface="微软雅黑" panose="020B0503020204020204" pitchFamily="34" charset="-122"/>
              </a:rPr>
              <a:t>模块名 </a:t>
            </a:r>
            <a:r>
              <a:rPr lang="en-US" altLang="zh-CN" sz="2400" dirty="0">
                <a:solidFill>
                  <a:schemeClr val="tx1">
                    <a:lumMod val="85000"/>
                    <a:lumOff val="15000"/>
                  </a:schemeClr>
                </a:solidFill>
                <a:ea typeface="微软雅黑" panose="020B0503020204020204" pitchFamily="34" charset="-122"/>
              </a:rPr>
              <a:t>import * </a:t>
            </a:r>
            <a:r>
              <a:rPr lang="zh-CN" altLang="en-US" sz="2400" dirty="0">
                <a:solidFill>
                  <a:schemeClr val="tx1">
                    <a:lumMod val="85000"/>
                    <a:lumOff val="15000"/>
                  </a:schemeClr>
                </a:solidFill>
                <a:ea typeface="微软雅黑" panose="020B0503020204020204" pitchFamily="34" charset="-122"/>
              </a:rPr>
              <a:t>语句只能导入</a:t>
            </a:r>
            <a:r>
              <a:rPr lang="en-US" altLang="zh-CN" sz="2400" dirty="0">
                <a:solidFill>
                  <a:schemeClr val="tx1">
                    <a:lumMod val="85000"/>
                    <a:lumOff val="15000"/>
                  </a:schemeClr>
                </a:solidFill>
                <a:ea typeface="微软雅黑" panose="020B0503020204020204" pitchFamily="34" charset="-122"/>
              </a:rPr>
              <a:t>__all__</a:t>
            </a:r>
            <a:r>
              <a:rPr lang="zh-CN" altLang="en-US" sz="2400" dirty="0">
                <a:solidFill>
                  <a:schemeClr val="tx1">
                    <a:lumMod val="85000"/>
                    <a:lumOff val="15000"/>
                  </a:schemeClr>
                </a:solidFill>
                <a:ea typeface="微软雅黑" panose="020B0503020204020204" pitchFamily="34" charset="-122"/>
              </a:rPr>
              <a:t>列表中存在的标识符。例如，对于</a:t>
            </a:r>
            <a:r>
              <a:rPr lang="en-US" altLang="zh-CN" sz="2400" dirty="0">
                <a:solidFill>
                  <a:schemeClr val="tx1">
                    <a:lumMod val="85000"/>
                    <a:lumOff val="15000"/>
                  </a:schemeClr>
                </a:solidFill>
                <a:ea typeface="微软雅黑" panose="020B0503020204020204" pitchFamily="34" charset="-122"/>
              </a:rPr>
              <a:t>fibo.py</a:t>
            </a:r>
            <a:r>
              <a:rPr lang="zh-CN" altLang="en-US" sz="2400" dirty="0">
                <a:solidFill>
                  <a:schemeClr val="tx1">
                    <a:lumMod val="85000"/>
                    <a:lumOff val="15000"/>
                  </a:schemeClr>
                </a:solidFill>
                <a:ea typeface="微软雅黑" panose="020B0503020204020204" pitchFamily="34" charset="-122"/>
              </a:rPr>
              <a:t>脚本文件，如果在第一行加入</a:t>
            </a:r>
            <a:r>
              <a:rPr lang="en-US" altLang="zh-CN" sz="2400" dirty="0">
                <a:solidFill>
                  <a:schemeClr val="tx1">
                    <a:lumMod val="85000"/>
                    <a:lumOff val="15000"/>
                  </a:schemeClr>
                </a:solidFill>
                <a:ea typeface="微软雅黑" panose="020B0503020204020204" pitchFamily="34" charset="-122"/>
              </a:rPr>
              <a:t>__all__</a:t>
            </a:r>
            <a:r>
              <a:rPr lang="zh-CN" altLang="en-US" sz="2400" dirty="0">
                <a:solidFill>
                  <a:schemeClr val="tx1">
                    <a:lumMod val="85000"/>
                    <a:lumOff val="15000"/>
                  </a:schemeClr>
                </a:solidFill>
                <a:ea typeface="微软雅黑" panose="020B0503020204020204" pitchFamily="34" charset="-122"/>
              </a:rPr>
              <a:t>列表的定义</a:t>
            </a:r>
            <a:r>
              <a:rPr lang="en-US" altLang="zh-CN" sz="2400" dirty="0">
                <a:solidFill>
                  <a:schemeClr val="tx1">
                    <a:lumMod val="85000"/>
                    <a:lumOff val="15000"/>
                  </a:schemeClr>
                </a:solidFill>
                <a:ea typeface="微软雅黑" panose="020B0503020204020204" pitchFamily="34" charset="-122"/>
              </a:rPr>
              <a:t>__all__=['</a:t>
            </a:r>
            <a:r>
              <a:rPr lang="en-US" altLang="zh-CN" sz="2400" dirty="0" err="1">
                <a:solidFill>
                  <a:schemeClr val="tx1">
                    <a:lumMod val="85000"/>
                    <a:lumOff val="15000"/>
                  </a:schemeClr>
                </a:solidFill>
                <a:ea typeface="微软雅黑" panose="020B0503020204020204" pitchFamily="34" charset="-122"/>
              </a:rPr>
              <a:t>PrintFib</a:t>
            </a:r>
            <a:r>
              <a:rPr lang="en-US" altLang="zh-CN" sz="2400" dirty="0">
                <a:solidFill>
                  <a:schemeClr val="tx1">
                    <a:lumMod val="85000"/>
                    <a:lumOff val="15000"/>
                  </a:schemeClr>
                </a:solidFill>
                <a:ea typeface="微软雅黑" panose="020B0503020204020204" pitchFamily="34" charset="-122"/>
              </a:rPr>
              <a:t>']</a:t>
            </a:r>
            <a:r>
              <a:rPr lang="zh-CN" altLang="en-US" sz="2400" dirty="0">
                <a:solidFill>
                  <a:schemeClr val="tx1">
                    <a:lumMod val="85000"/>
                    <a:lumOff val="15000"/>
                  </a:schemeClr>
                </a:solidFill>
                <a:ea typeface="微软雅黑" panose="020B0503020204020204" pitchFamily="34" charset="-122"/>
              </a:rPr>
              <a:t>，则通过“</a:t>
            </a:r>
            <a:r>
              <a:rPr lang="en-US" altLang="zh-CN" sz="2400" dirty="0">
                <a:solidFill>
                  <a:schemeClr val="tx1">
                    <a:lumMod val="85000"/>
                    <a:lumOff val="15000"/>
                  </a:schemeClr>
                </a:solidFill>
                <a:ea typeface="微软雅黑" panose="020B0503020204020204" pitchFamily="34" charset="-122"/>
              </a:rPr>
              <a:t>from </a:t>
            </a:r>
            <a:r>
              <a:rPr lang="en-US" altLang="zh-CN" sz="2400" dirty="0" err="1">
                <a:solidFill>
                  <a:schemeClr val="tx1">
                    <a:lumMod val="85000"/>
                    <a:lumOff val="15000"/>
                  </a:schemeClr>
                </a:solidFill>
                <a:ea typeface="微软雅黑" panose="020B0503020204020204" pitchFamily="34" charset="-122"/>
              </a:rPr>
              <a:t>fibo</a:t>
            </a:r>
            <a:r>
              <a:rPr lang="en-US" altLang="zh-CN" sz="2400" dirty="0">
                <a:solidFill>
                  <a:schemeClr val="tx1">
                    <a:lumMod val="85000"/>
                    <a:lumOff val="15000"/>
                  </a:schemeClr>
                </a:solidFill>
                <a:ea typeface="微软雅黑" panose="020B0503020204020204" pitchFamily="34" charset="-122"/>
              </a:rPr>
              <a:t> import *</a:t>
            </a:r>
            <a:r>
              <a:rPr lang="en-US" altLang="zh-CN" sz="2400" dirty="0">
                <a:solidFill>
                  <a:schemeClr val="tx1">
                    <a:lumMod val="85000"/>
                    <a:lumOff val="15000"/>
                  </a:schemeClr>
                </a:solidFill>
                <a:latin typeface="+mj-ea"/>
              </a:rPr>
              <a:t> ”</a:t>
            </a:r>
            <a:r>
              <a:rPr lang="zh-CN" altLang="en-US" sz="2400" dirty="0">
                <a:solidFill>
                  <a:schemeClr val="tx1">
                    <a:lumMod val="85000"/>
                    <a:lumOff val="15000"/>
                  </a:schemeClr>
                </a:solidFill>
                <a:ea typeface="微软雅黑" panose="020B0503020204020204" pitchFamily="34" charset="-122"/>
              </a:rPr>
              <a:t>只能导入</a:t>
            </a:r>
            <a:r>
              <a:rPr lang="en-US" altLang="zh-CN" sz="2400" dirty="0" err="1">
                <a:solidFill>
                  <a:schemeClr val="tx1">
                    <a:lumMod val="85000"/>
                    <a:lumOff val="15000"/>
                  </a:schemeClr>
                </a:solidFill>
                <a:ea typeface="微软雅黑" panose="020B0503020204020204" pitchFamily="34" charset="-122"/>
              </a:rPr>
              <a:t>fibo</a:t>
            </a:r>
            <a:r>
              <a:rPr lang="zh-CN" altLang="en-US" sz="2400" dirty="0">
                <a:solidFill>
                  <a:schemeClr val="tx1">
                    <a:lumMod val="85000"/>
                    <a:lumOff val="15000"/>
                  </a:schemeClr>
                </a:solidFill>
                <a:ea typeface="微软雅黑" panose="020B0503020204020204" pitchFamily="34" charset="-122"/>
              </a:rPr>
              <a:t>模块中的</a:t>
            </a:r>
            <a:r>
              <a:rPr lang="en-US" altLang="zh-CN" sz="2400" dirty="0" err="1">
                <a:solidFill>
                  <a:schemeClr val="tx1">
                    <a:lumMod val="85000"/>
                    <a:lumOff val="15000"/>
                  </a:schemeClr>
                </a:solidFill>
                <a:ea typeface="微软雅黑" panose="020B0503020204020204" pitchFamily="34" charset="-122"/>
              </a:rPr>
              <a:t>PrintFib</a:t>
            </a:r>
            <a:r>
              <a:rPr lang="zh-CN" altLang="en-US" sz="2400" dirty="0">
                <a:solidFill>
                  <a:schemeClr val="tx1">
                    <a:lumMod val="85000"/>
                    <a:lumOff val="15000"/>
                  </a:schemeClr>
                </a:solidFill>
                <a:ea typeface="微软雅黑" panose="020B0503020204020204" pitchFamily="34" charset="-122"/>
              </a:rPr>
              <a:t>、而不会导入</a:t>
            </a:r>
            <a:r>
              <a:rPr lang="en-US" altLang="zh-CN" sz="2400" dirty="0" err="1">
                <a:solidFill>
                  <a:schemeClr val="tx1">
                    <a:lumMod val="85000"/>
                    <a:lumOff val="15000"/>
                  </a:schemeClr>
                </a:solidFill>
                <a:ea typeface="微软雅黑" panose="020B0503020204020204" pitchFamily="34" charset="-122"/>
              </a:rPr>
              <a:t>GetFib</a:t>
            </a:r>
            <a:r>
              <a:rPr lang="zh-CN" altLang="en-US" sz="2400" dirty="0">
                <a:solidFill>
                  <a:schemeClr val="tx1">
                    <a:lumMod val="85000"/>
                    <a:lumOff val="15000"/>
                  </a:schemeClr>
                </a:solidFill>
                <a:ea typeface="微软雅黑" panose="020B0503020204020204" pitchFamily="34" charset="-122"/>
              </a:rPr>
              <a:t>。</a:t>
            </a:r>
          </a:p>
        </p:txBody>
      </p:sp>
      <p:sp>
        <p:nvSpPr>
          <p:cNvPr id="50" name="KSO_Shape">
            <a:extLst>
              <a:ext uri="{FF2B5EF4-FFF2-40B4-BE49-F238E27FC236}">
                <a16:creationId xmlns:a16="http://schemas.microsoft.com/office/drawing/2014/main" id="{79D5505B-3770-4E13-8A6C-09DF53F19B35}"/>
              </a:ext>
            </a:extLst>
          </p:cNvPr>
          <p:cNvSpPr/>
          <p:nvPr/>
        </p:nvSpPr>
        <p:spPr>
          <a:xfrm>
            <a:off x="1400064" y="1196779"/>
            <a:ext cx="9493471" cy="5293816"/>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10900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49"/>
                                        </p:tgtEl>
                                        <p:attrNameLst>
                                          <p:attrName>style.visibility</p:attrName>
                                        </p:attrNameLst>
                                      </p:cBhvr>
                                      <p:to>
                                        <p:strVal val="visible"/>
                                      </p:to>
                                    </p:set>
                                    <p:anim calcmode="lin" valueType="num">
                                      <p:cBhvr additive="base">
                                        <p:cTn id="16" dur="500"/>
                                        <p:tgtEl>
                                          <p:spTgt spid="49"/>
                                        </p:tgtEl>
                                        <p:attrNameLst>
                                          <p:attrName>ppt_y</p:attrName>
                                        </p:attrNameLst>
                                      </p:cBhvr>
                                      <p:tavLst>
                                        <p:tav tm="0">
                                          <p:val>
                                            <p:strVal val="#ppt_y-#ppt_h*1.125000"/>
                                          </p:val>
                                        </p:tav>
                                        <p:tav tm="100000">
                                          <p:val>
                                            <p:strVal val="#ppt_y"/>
                                          </p:val>
                                        </p:tav>
                                      </p:tavLst>
                                    </p:anim>
                                    <p:animEffect transition="in" filter="wipe(down)">
                                      <p:cBhvr>
                                        <p:cTn id="1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9" grpId="0"/>
      <p:bldP spid="5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3746639" y="477138"/>
            <a:ext cx="469872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例：函数定义和调用示例</a:t>
            </a:r>
          </a:p>
        </p:txBody>
      </p:sp>
      <p:sp>
        <p:nvSpPr>
          <p:cNvPr id="14" name="矩形 13">
            <a:extLst>
              <a:ext uri="{FF2B5EF4-FFF2-40B4-BE49-F238E27FC236}">
                <a16:creationId xmlns:a16="http://schemas.microsoft.com/office/drawing/2014/main" id="{78511DD2-29C9-472C-8529-9F4442639D7D}"/>
              </a:ext>
            </a:extLst>
          </p:cNvPr>
          <p:cNvSpPr/>
          <p:nvPr/>
        </p:nvSpPr>
        <p:spPr>
          <a:xfrm>
            <a:off x="1567376" y="1629958"/>
            <a:ext cx="9157773" cy="2242858"/>
          </a:xfrm>
          <a:prstGeom prst="rect">
            <a:avLst/>
          </a:prstGeom>
        </p:spPr>
        <p:txBody>
          <a:bodyPr wrap="square">
            <a:spAutoFit/>
          </a:bodyPr>
          <a:lstStyle/>
          <a:p>
            <a:pPr>
              <a:lnSpc>
                <a:spcPct val="150000"/>
              </a:lnSpc>
              <a:spcBef>
                <a:spcPct val="0"/>
              </a:spcBef>
              <a:buClr>
                <a:srgbClr val="1950B2"/>
              </a:buClr>
              <a:defRPr/>
            </a:pPr>
            <a:r>
              <a:rPr lang="en-US" altLang="zh-CN"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1	def </a:t>
            </a:r>
            <a:r>
              <a:rPr lang="en-US" altLang="zh-CN" sz="2400" dirty="0" err="1">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CalCircleArea</a:t>
            </a:r>
            <a:r>
              <a:rPr lang="en-US" altLang="zh-CN"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定义名字为</a:t>
            </a:r>
            <a:r>
              <a:rPr lang="en-US" altLang="zh-CN" sz="2400" dirty="0" err="1">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CalCircleArea</a:t>
            </a: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的函数</a:t>
            </a:r>
          </a:p>
          <a:p>
            <a:pPr>
              <a:lnSpc>
                <a:spcPct val="150000"/>
              </a:lnSpc>
              <a:spcBef>
                <a:spcPct val="0"/>
              </a:spcBef>
              <a:buClr>
                <a:srgbClr val="1950B2"/>
              </a:buClr>
              <a:defRPr/>
            </a:pPr>
            <a:r>
              <a:rPr lang="en-US" altLang="zh-CN"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2	      s=3.14*3*3 #</a:t>
            </a: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计算半径为</a:t>
            </a:r>
            <a:r>
              <a:rPr lang="en-US" altLang="zh-CN"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的圆的面积</a:t>
            </a:r>
          </a:p>
          <a:p>
            <a:pPr>
              <a:lnSpc>
                <a:spcPct val="150000"/>
              </a:lnSpc>
              <a:spcBef>
                <a:spcPct val="0"/>
              </a:spcBef>
              <a:buClr>
                <a:srgbClr val="1950B2"/>
              </a:buClr>
              <a:defRPr/>
            </a:pPr>
            <a:r>
              <a:rPr lang="en-US" altLang="zh-CN"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3	      print('</a:t>
            </a: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半径为</a:t>
            </a:r>
            <a:r>
              <a:rPr lang="en-US" altLang="zh-CN"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的圆的面积为：</a:t>
            </a:r>
            <a:r>
              <a:rPr lang="en-US" altLang="zh-CN"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%.2f'%s) #</a:t>
            </a: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将计算结果输出</a:t>
            </a:r>
          </a:p>
          <a:p>
            <a:pPr>
              <a:lnSpc>
                <a:spcPct val="150000"/>
              </a:lnSpc>
              <a:spcBef>
                <a:spcPct val="0"/>
              </a:spcBef>
              <a:buClr>
                <a:srgbClr val="1950B2"/>
              </a:buClr>
              <a:defRPr/>
            </a:pPr>
            <a:r>
              <a:rPr lang="en-US" altLang="zh-CN"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4	</a:t>
            </a:r>
            <a:r>
              <a:rPr lang="en-US" altLang="zh-CN" sz="2400" dirty="0" err="1">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CalCircleArea</a:t>
            </a:r>
            <a:r>
              <a:rPr lang="en-US" altLang="zh-CN"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调用函数</a:t>
            </a:r>
            <a:r>
              <a:rPr lang="en-US" altLang="zh-CN" sz="2400" dirty="0" err="1">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CalCircleArea</a:t>
            </a:r>
            <a:endParaRPr lang="en-US" altLang="zh-CN"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4" name="KSO_Shape">
            <a:extLst>
              <a:ext uri="{FF2B5EF4-FFF2-40B4-BE49-F238E27FC236}">
                <a16:creationId xmlns:a16="http://schemas.microsoft.com/office/drawing/2014/main" id="{7A230685-F447-4BF4-A91C-0D55B1FDE954}"/>
              </a:ext>
            </a:extLst>
          </p:cNvPr>
          <p:cNvSpPr/>
          <p:nvPr/>
        </p:nvSpPr>
        <p:spPr>
          <a:xfrm>
            <a:off x="1327889" y="1383324"/>
            <a:ext cx="9609248" cy="2736318"/>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78" name="矩形 77">
            <a:extLst>
              <a:ext uri="{FF2B5EF4-FFF2-40B4-BE49-F238E27FC236}">
                <a16:creationId xmlns:a16="http://schemas.microsoft.com/office/drawing/2014/main" id="{C337AD2E-CDE9-4B14-8BD9-232750A1EFA0}"/>
              </a:ext>
            </a:extLst>
          </p:cNvPr>
          <p:cNvSpPr/>
          <p:nvPr/>
        </p:nvSpPr>
        <p:spPr>
          <a:xfrm>
            <a:off x="7986094" y="4204463"/>
            <a:ext cx="3570024" cy="2308324"/>
          </a:xfrm>
          <a:prstGeom prst="rect">
            <a:avLst/>
          </a:prstGeom>
        </p:spPr>
        <p:txBody>
          <a:bodyPr wrap="square">
            <a:spAutoFit/>
          </a:bodyPr>
          <a:lstStyle/>
          <a:p>
            <a:pPr algn="just"/>
            <a:r>
              <a:rPr lang="zh-CN" altLang="en-US" sz="2400" dirty="0">
                <a:solidFill>
                  <a:schemeClr val="tx1">
                    <a:lumMod val="85000"/>
                    <a:lumOff val="15000"/>
                  </a:schemeClr>
                </a:solidFill>
              </a:rPr>
              <a:t>提示：</a:t>
            </a:r>
            <a:r>
              <a:rPr lang="en-US" altLang="zh-CN" sz="2400" dirty="0">
                <a:solidFill>
                  <a:schemeClr val="tx1">
                    <a:lumMod val="85000"/>
                    <a:lumOff val="15000"/>
                  </a:schemeClr>
                </a:solidFill>
              </a:rPr>
              <a:t>Python</a:t>
            </a:r>
            <a:r>
              <a:rPr lang="zh-CN" altLang="en-US" sz="2400" dirty="0">
                <a:solidFill>
                  <a:schemeClr val="tx1">
                    <a:lumMod val="85000"/>
                    <a:lumOff val="15000"/>
                  </a:schemeClr>
                </a:solidFill>
              </a:rPr>
              <a:t>语言中，开发者在程序中定义的变量名、函数名、类名等都是</a:t>
            </a:r>
            <a:r>
              <a:rPr lang="en-US" altLang="zh-CN" sz="2400" dirty="0">
                <a:solidFill>
                  <a:schemeClr val="tx1">
                    <a:lumMod val="85000"/>
                    <a:lumOff val="15000"/>
                  </a:schemeClr>
                </a:solidFill>
              </a:rPr>
              <a:t>Python</a:t>
            </a:r>
            <a:r>
              <a:rPr lang="zh-CN" altLang="en-US" sz="2400" dirty="0">
                <a:solidFill>
                  <a:schemeClr val="tx1">
                    <a:lumMod val="85000"/>
                    <a:lumOff val="15000"/>
                  </a:schemeClr>
                </a:solidFill>
              </a:rPr>
              <a:t>语言的自定义标识符，它们的命名规则完全相同。</a:t>
            </a:r>
          </a:p>
        </p:txBody>
      </p:sp>
      <p:grpSp>
        <p:nvGrpSpPr>
          <p:cNvPr id="88" name="组合 87">
            <a:extLst>
              <a:ext uri="{FF2B5EF4-FFF2-40B4-BE49-F238E27FC236}">
                <a16:creationId xmlns:a16="http://schemas.microsoft.com/office/drawing/2014/main" id="{CD464FBD-7BD5-4DA1-BD42-D7422449D9DB}"/>
              </a:ext>
            </a:extLst>
          </p:cNvPr>
          <p:cNvGrpSpPr/>
          <p:nvPr/>
        </p:nvGrpSpPr>
        <p:grpSpPr>
          <a:xfrm>
            <a:off x="1327889" y="4366276"/>
            <a:ext cx="6487944" cy="1936413"/>
            <a:chOff x="1072241" y="4058645"/>
            <a:chExt cx="8679111" cy="2590396"/>
          </a:xfrm>
        </p:grpSpPr>
        <p:sp>
          <p:nvSpPr>
            <p:cNvPr id="58" name="文本框 57">
              <a:extLst>
                <a:ext uri="{FF2B5EF4-FFF2-40B4-BE49-F238E27FC236}">
                  <a16:creationId xmlns:a16="http://schemas.microsoft.com/office/drawing/2014/main" id="{971B1358-09FA-4FF3-8A65-CB81468566AD}"/>
                </a:ext>
              </a:extLst>
            </p:cNvPr>
            <p:cNvSpPr txBox="1"/>
            <p:nvPr/>
          </p:nvSpPr>
          <p:spPr>
            <a:xfrm>
              <a:off x="3629084" y="4895210"/>
              <a:ext cx="1713791" cy="494066"/>
            </a:xfrm>
            <a:prstGeom prst="rect">
              <a:avLst/>
            </a:prstGeom>
            <a:noFill/>
          </p:spPr>
          <p:txBody>
            <a:bodyPr wrap="none" rtlCol="0">
              <a:spAutoFit/>
            </a:bodyPr>
            <a:lstStyle/>
            <a:p>
              <a:r>
                <a:rPr lang="en-US" altLang="zh-CN" dirty="0"/>
                <a:t>1 </a:t>
              </a:r>
              <a:r>
                <a:rPr lang="zh-CN" altLang="en-US" dirty="0"/>
                <a:t>执行函数</a:t>
              </a:r>
            </a:p>
          </p:txBody>
        </p:sp>
        <p:grpSp>
          <p:nvGrpSpPr>
            <p:cNvPr id="6" name="组合 5">
              <a:extLst>
                <a:ext uri="{FF2B5EF4-FFF2-40B4-BE49-F238E27FC236}">
                  <a16:creationId xmlns:a16="http://schemas.microsoft.com/office/drawing/2014/main" id="{9EA156D5-6515-4489-AF3F-80EC6E3EBFE9}"/>
                </a:ext>
              </a:extLst>
            </p:cNvPr>
            <p:cNvGrpSpPr/>
            <p:nvPr/>
          </p:nvGrpSpPr>
          <p:grpSpPr>
            <a:xfrm>
              <a:off x="5788333" y="4573691"/>
              <a:ext cx="3963019" cy="1567750"/>
              <a:chOff x="5788333" y="4529836"/>
              <a:chExt cx="3963019" cy="1567750"/>
            </a:xfrm>
          </p:grpSpPr>
          <p:sp>
            <p:nvSpPr>
              <p:cNvPr id="53" name="矩形: 圆角 52">
                <a:extLst>
                  <a:ext uri="{FF2B5EF4-FFF2-40B4-BE49-F238E27FC236}">
                    <a16:creationId xmlns:a16="http://schemas.microsoft.com/office/drawing/2014/main" id="{B629AAE3-99C9-4501-B46F-4915CB766307}"/>
                  </a:ext>
                </a:extLst>
              </p:cNvPr>
              <p:cNvSpPr/>
              <p:nvPr/>
            </p:nvSpPr>
            <p:spPr>
              <a:xfrm>
                <a:off x="5788333" y="4538589"/>
                <a:ext cx="3906457" cy="1517844"/>
              </a:xfrm>
              <a:prstGeom prst="roundRect">
                <a:avLst>
                  <a:gd name="adj" fmla="val 0"/>
                </a:avLst>
              </a:prstGeom>
              <a:noFill/>
              <a:ln w="1905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6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60" name="文本框 59">
                <a:extLst>
                  <a:ext uri="{FF2B5EF4-FFF2-40B4-BE49-F238E27FC236}">
                    <a16:creationId xmlns:a16="http://schemas.microsoft.com/office/drawing/2014/main" id="{C976C42A-8261-4C55-8496-114C1C88E182}"/>
                  </a:ext>
                </a:extLst>
              </p:cNvPr>
              <p:cNvSpPr txBox="1"/>
              <p:nvPr/>
            </p:nvSpPr>
            <p:spPr>
              <a:xfrm>
                <a:off x="5840444" y="4529836"/>
                <a:ext cx="2708785" cy="494066"/>
              </a:xfrm>
              <a:prstGeom prst="rect">
                <a:avLst/>
              </a:prstGeom>
              <a:noFill/>
            </p:spPr>
            <p:txBody>
              <a:bodyPr wrap="none" rtlCol="0">
                <a:spAutoFit/>
              </a:bodyPr>
              <a:lstStyle/>
              <a:p>
                <a:r>
                  <a:rPr lang="en-US" altLang="zh-CN" dirty="0"/>
                  <a:t>def </a:t>
                </a:r>
                <a:r>
                  <a:rPr lang="en-US" altLang="zh-CN" dirty="0" err="1"/>
                  <a:t>CalCircleArea</a:t>
                </a:r>
                <a:r>
                  <a:rPr lang="en-US" altLang="zh-CN" dirty="0"/>
                  <a:t>()</a:t>
                </a:r>
                <a:endParaRPr lang="zh-CN" altLang="en-US" dirty="0"/>
              </a:p>
            </p:txBody>
          </p:sp>
          <p:sp>
            <p:nvSpPr>
              <p:cNvPr id="61" name="文本框 60">
                <a:extLst>
                  <a:ext uri="{FF2B5EF4-FFF2-40B4-BE49-F238E27FC236}">
                    <a16:creationId xmlns:a16="http://schemas.microsoft.com/office/drawing/2014/main" id="{DE10BAFD-C7A4-4A41-8DA3-1EF1FAA16C89}"/>
                  </a:ext>
                </a:extLst>
              </p:cNvPr>
              <p:cNvSpPr txBox="1"/>
              <p:nvPr/>
            </p:nvSpPr>
            <p:spPr>
              <a:xfrm>
                <a:off x="6124769" y="4887731"/>
                <a:ext cx="1698781" cy="494066"/>
              </a:xfrm>
              <a:prstGeom prst="rect">
                <a:avLst/>
              </a:prstGeom>
              <a:noFill/>
            </p:spPr>
            <p:txBody>
              <a:bodyPr wrap="none" rtlCol="0">
                <a:spAutoFit/>
              </a:bodyPr>
              <a:lstStyle/>
              <a:p>
                <a:r>
                  <a:rPr lang="en-US" altLang="zh-CN" dirty="0"/>
                  <a:t>s=3.14*3*3</a:t>
                </a:r>
                <a:endParaRPr lang="zh-CN" altLang="en-US" dirty="0"/>
              </a:p>
            </p:txBody>
          </p:sp>
          <p:sp>
            <p:nvSpPr>
              <p:cNvPr id="62" name="文本框 61">
                <a:extLst>
                  <a:ext uri="{FF2B5EF4-FFF2-40B4-BE49-F238E27FC236}">
                    <a16:creationId xmlns:a16="http://schemas.microsoft.com/office/drawing/2014/main" id="{D7F3D0F1-543F-4AB8-99DB-B077C3A64E28}"/>
                  </a:ext>
                </a:extLst>
              </p:cNvPr>
              <p:cNvSpPr txBox="1"/>
              <p:nvPr/>
            </p:nvSpPr>
            <p:spPr>
              <a:xfrm>
                <a:off x="6124769" y="5245625"/>
                <a:ext cx="3626583" cy="494066"/>
              </a:xfrm>
              <a:prstGeom prst="rect">
                <a:avLst/>
              </a:prstGeom>
              <a:noFill/>
            </p:spPr>
            <p:txBody>
              <a:bodyPr wrap="none" rtlCol="0">
                <a:spAutoFit/>
              </a:bodyPr>
              <a:lstStyle/>
              <a:p>
                <a:r>
                  <a:rPr lang="en-US" altLang="zh-CN" dirty="0"/>
                  <a:t>print(′</a:t>
                </a:r>
                <a:r>
                  <a:rPr lang="zh-CN" altLang="en-US" dirty="0"/>
                  <a:t>半径为</a:t>
                </a:r>
                <a:r>
                  <a:rPr lang="en-US" altLang="zh-CN" dirty="0"/>
                  <a:t>3</a:t>
                </a:r>
                <a:r>
                  <a:rPr lang="zh-CN" altLang="en-US" dirty="0"/>
                  <a:t>的圆的面积</a:t>
                </a:r>
              </a:p>
            </p:txBody>
          </p:sp>
          <p:sp>
            <p:nvSpPr>
              <p:cNvPr id="5" name="矩形 4">
                <a:extLst>
                  <a:ext uri="{FF2B5EF4-FFF2-40B4-BE49-F238E27FC236}">
                    <a16:creationId xmlns:a16="http://schemas.microsoft.com/office/drawing/2014/main" id="{B66F362F-E1FA-494F-A5E9-2FFA7D23FC25}"/>
                  </a:ext>
                </a:extLst>
              </p:cNvPr>
              <p:cNvSpPr/>
              <p:nvPr/>
            </p:nvSpPr>
            <p:spPr>
              <a:xfrm>
                <a:off x="5840444" y="5603520"/>
                <a:ext cx="1902497" cy="494066"/>
              </a:xfrm>
              <a:prstGeom prst="rect">
                <a:avLst/>
              </a:prstGeom>
            </p:spPr>
            <p:txBody>
              <a:bodyPr wrap="none">
                <a:spAutoFit/>
              </a:bodyPr>
              <a:lstStyle/>
              <a:p>
                <a:r>
                  <a:rPr lang="zh-CN" altLang="en-US" dirty="0"/>
                  <a:t>为：</a:t>
                </a:r>
                <a:r>
                  <a:rPr lang="en-US" altLang="zh-CN" dirty="0"/>
                  <a:t>%.2f′%s</a:t>
                </a:r>
                <a:endParaRPr lang="zh-CN" altLang="en-US" dirty="0"/>
              </a:p>
            </p:txBody>
          </p:sp>
        </p:grpSp>
        <p:grpSp>
          <p:nvGrpSpPr>
            <p:cNvPr id="11" name="组合 10">
              <a:extLst>
                <a:ext uri="{FF2B5EF4-FFF2-40B4-BE49-F238E27FC236}">
                  <a16:creationId xmlns:a16="http://schemas.microsoft.com/office/drawing/2014/main" id="{9AD2B7E2-C04F-4C40-BB83-C9F9AAA10E2C}"/>
                </a:ext>
              </a:extLst>
            </p:cNvPr>
            <p:cNvGrpSpPr/>
            <p:nvPr/>
          </p:nvGrpSpPr>
          <p:grpSpPr>
            <a:xfrm>
              <a:off x="1072241" y="4058645"/>
              <a:ext cx="2237022" cy="2590396"/>
              <a:chOff x="1072241" y="4058645"/>
              <a:chExt cx="2237022" cy="2590396"/>
            </a:xfrm>
          </p:grpSpPr>
          <p:sp>
            <p:nvSpPr>
              <p:cNvPr id="2" name="矩形: 圆角 1">
                <a:extLst>
                  <a:ext uri="{FF2B5EF4-FFF2-40B4-BE49-F238E27FC236}">
                    <a16:creationId xmlns:a16="http://schemas.microsoft.com/office/drawing/2014/main" id="{FE2CE1AD-0928-4E34-83FE-3B50135E626C}"/>
                  </a:ext>
                </a:extLst>
              </p:cNvPr>
              <p:cNvSpPr/>
              <p:nvPr/>
            </p:nvSpPr>
            <p:spPr>
              <a:xfrm>
                <a:off x="1643063" y="4071226"/>
                <a:ext cx="1095376" cy="436503"/>
              </a:xfrm>
              <a:prstGeom prst="roundRect">
                <a:avLst>
                  <a:gd name="adj" fmla="val 50000"/>
                </a:avLst>
              </a:prstGeom>
              <a:noFill/>
              <a:ln w="1905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6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6" name="矩形: 圆角 45">
                <a:extLst>
                  <a:ext uri="{FF2B5EF4-FFF2-40B4-BE49-F238E27FC236}">
                    <a16:creationId xmlns:a16="http://schemas.microsoft.com/office/drawing/2014/main" id="{5BC9EF5D-E3C3-47D2-9653-DAD9E2F5D733}"/>
                  </a:ext>
                </a:extLst>
              </p:cNvPr>
              <p:cNvSpPr/>
              <p:nvPr/>
            </p:nvSpPr>
            <p:spPr>
              <a:xfrm>
                <a:off x="1162052" y="5151688"/>
                <a:ext cx="2057398" cy="436503"/>
              </a:xfrm>
              <a:prstGeom prst="roundRect">
                <a:avLst>
                  <a:gd name="adj" fmla="val 0"/>
                </a:avLst>
              </a:prstGeom>
              <a:noFill/>
              <a:ln w="1905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6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2" name="矩形: 圆角 51">
                <a:extLst>
                  <a:ext uri="{FF2B5EF4-FFF2-40B4-BE49-F238E27FC236}">
                    <a16:creationId xmlns:a16="http://schemas.microsoft.com/office/drawing/2014/main" id="{C1AD7F5C-261F-4D0E-BD3B-5F9EAD67D713}"/>
                  </a:ext>
                </a:extLst>
              </p:cNvPr>
              <p:cNvSpPr/>
              <p:nvPr/>
            </p:nvSpPr>
            <p:spPr>
              <a:xfrm>
                <a:off x="1643063" y="6159558"/>
                <a:ext cx="1095376" cy="436503"/>
              </a:xfrm>
              <a:prstGeom prst="roundRect">
                <a:avLst>
                  <a:gd name="adj" fmla="val 50000"/>
                </a:avLst>
              </a:prstGeom>
              <a:noFill/>
              <a:ln w="1905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6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 name="文本框 2">
                <a:extLst>
                  <a:ext uri="{FF2B5EF4-FFF2-40B4-BE49-F238E27FC236}">
                    <a16:creationId xmlns:a16="http://schemas.microsoft.com/office/drawing/2014/main" id="{1298B9B5-67F6-46BB-A650-5564043A0F7C}"/>
                  </a:ext>
                </a:extLst>
              </p:cNvPr>
              <p:cNvSpPr txBox="1"/>
              <p:nvPr/>
            </p:nvSpPr>
            <p:spPr>
              <a:xfrm>
                <a:off x="1790641" y="4058645"/>
                <a:ext cx="864616" cy="494066"/>
              </a:xfrm>
              <a:prstGeom prst="rect">
                <a:avLst/>
              </a:prstGeom>
              <a:noFill/>
            </p:spPr>
            <p:txBody>
              <a:bodyPr wrap="none" rtlCol="0">
                <a:spAutoFit/>
              </a:bodyPr>
              <a:lstStyle/>
              <a:p>
                <a:r>
                  <a:rPr lang="zh-CN" altLang="en-US" dirty="0"/>
                  <a:t>开始</a:t>
                </a:r>
              </a:p>
            </p:txBody>
          </p:sp>
          <p:sp>
            <p:nvSpPr>
              <p:cNvPr id="56" name="文本框 55">
                <a:extLst>
                  <a:ext uri="{FF2B5EF4-FFF2-40B4-BE49-F238E27FC236}">
                    <a16:creationId xmlns:a16="http://schemas.microsoft.com/office/drawing/2014/main" id="{F3E7269E-C275-48B0-9987-CE0F910B5EDF}"/>
                  </a:ext>
                </a:extLst>
              </p:cNvPr>
              <p:cNvSpPr txBox="1"/>
              <p:nvPr/>
            </p:nvSpPr>
            <p:spPr>
              <a:xfrm>
                <a:off x="1072241" y="5139106"/>
                <a:ext cx="2237022" cy="494066"/>
              </a:xfrm>
              <a:prstGeom prst="rect">
                <a:avLst/>
              </a:prstGeom>
              <a:noFill/>
            </p:spPr>
            <p:txBody>
              <a:bodyPr wrap="none" rtlCol="0">
                <a:spAutoFit/>
              </a:bodyPr>
              <a:lstStyle/>
              <a:p>
                <a:pPr algn="ctr"/>
                <a:r>
                  <a:rPr lang="en-US" altLang="zh-CN" dirty="0" err="1"/>
                  <a:t>CalCircleArea</a:t>
                </a:r>
                <a:r>
                  <a:rPr lang="en-US" altLang="zh-CN" dirty="0"/>
                  <a:t>()</a:t>
                </a:r>
                <a:endParaRPr lang="zh-CN" altLang="en-US" dirty="0"/>
              </a:p>
            </p:txBody>
          </p:sp>
          <p:sp>
            <p:nvSpPr>
              <p:cNvPr id="57" name="文本框 56">
                <a:extLst>
                  <a:ext uri="{FF2B5EF4-FFF2-40B4-BE49-F238E27FC236}">
                    <a16:creationId xmlns:a16="http://schemas.microsoft.com/office/drawing/2014/main" id="{40B6C219-FA01-4E43-8A62-3D405AA24A51}"/>
                  </a:ext>
                </a:extLst>
              </p:cNvPr>
              <p:cNvSpPr txBox="1"/>
              <p:nvPr/>
            </p:nvSpPr>
            <p:spPr>
              <a:xfrm>
                <a:off x="1790640" y="6154975"/>
                <a:ext cx="864616" cy="494066"/>
              </a:xfrm>
              <a:prstGeom prst="rect">
                <a:avLst/>
              </a:prstGeom>
              <a:noFill/>
            </p:spPr>
            <p:txBody>
              <a:bodyPr wrap="none" rtlCol="0">
                <a:spAutoFit/>
              </a:bodyPr>
              <a:lstStyle/>
              <a:p>
                <a:r>
                  <a:rPr lang="zh-CN" altLang="en-US" dirty="0"/>
                  <a:t>结束</a:t>
                </a:r>
              </a:p>
            </p:txBody>
          </p:sp>
          <p:cxnSp>
            <p:nvCxnSpPr>
              <p:cNvPr id="9" name="直接箭头连接符 8">
                <a:extLst>
                  <a:ext uri="{FF2B5EF4-FFF2-40B4-BE49-F238E27FC236}">
                    <a16:creationId xmlns:a16="http://schemas.microsoft.com/office/drawing/2014/main" id="{352F11B2-BFB7-4162-8091-55EE22162A2B}"/>
                  </a:ext>
                </a:extLst>
              </p:cNvPr>
              <p:cNvCxnSpPr/>
              <p:nvPr/>
            </p:nvCxnSpPr>
            <p:spPr>
              <a:xfrm>
                <a:off x="2200275" y="4507729"/>
                <a:ext cx="0" cy="616761"/>
              </a:xfrm>
              <a:prstGeom prst="straightConnector1">
                <a:avLst/>
              </a:prstGeom>
              <a:ln w="190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48FC8649-D59B-4F97-85E6-EFE4F6384625}"/>
                  </a:ext>
                </a:extLst>
              </p:cNvPr>
              <p:cNvCxnSpPr>
                <a:cxnSpLocks/>
              </p:cNvCxnSpPr>
              <p:nvPr/>
            </p:nvCxnSpPr>
            <p:spPr>
              <a:xfrm>
                <a:off x="2200275" y="5588191"/>
                <a:ext cx="0" cy="550197"/>
              </a:xfrm>
              <a:prstGeom prst="straightConnector1">
                <a:avLst/>
              </a:prstGeom>
              <a:ln w="190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66" name="文本框 65">
              <a:extLst>
                <a:ext uri="{FF2B5EF4-FFF2-40B4-BE49-F238E27FC236}">
                  <a16:creationId xmlns:a16="http://schemas.microsoft.com/office/drawing/2014/main" id="{4543610D-5047-4808-8903-3A5071703E05}"/>
                </a:ext>
              </a:extLst>
            </p:cNvPr>
            <p:cNvSpPr txBox="1"/>
            <p:nvPr/>
          </p:nvSpPr>
          <p:spPr>
            <a:xfrm>
              <a:off x="3595804" y="5323978"/>
              <a:ext cx="1780351" cy="864616"/>
            </a:xfrm>
            <a:prstGeom prst="rect">
              <a:avLst/>
            </a:prstGeom>
            <a:noFill/>
          </p:spPr>
          <p:txBody>
            <a:bodyPr wrap="square" rtlCol="0">
              <a:spAutoFit/>
            </a:bodyPr>
            <a:lstStyle/>
            <a:p>
              <a:pPr algn="ctr"/>
              <a:r>
                <a:rPr lang="en-US" altLang="zh-CN" dirty="0"/>
                <a:t>2 </a:t>
              </a:r>
              <a:r>
                <a:rPr lang="zh-CN" altLang="en-US" dirty="0"/>
                <a:t>函数执行结束</a:t>
              </a:r>
            </a:p>
          </p:txBody>
        </p:sp>
        <p:sp>
          <p:nvSpPr>
            <p:cNvPr id="84" name="任意多边形: 形状 83">
              <a:extLst>
                <a:ext uri="{FF2B5EF4-FFF2-40B4-BE49-F238E27FC236}">
                  <a16:creationId xmlns:a16="http://schemas.microsoft.com/office/drawing/2014/main" id="{2C2178A1-3EA9-4269-AC81-FD6BCD3C2A3A}"/>
                </a:ext>
              </a:extLst>
            </p:cNvPr>
            <p:cNvSpPr/>
            <p:nvPr/>
          </p:nvSpPr>
          <p:spPr>
            <a:xfrm rot="21360000">
              <a:off x="3272574" y="5104661"/>
              <a:ext cx="2476246" cy="115513"/>
            </a:xfrm>
            <a:custGeom>
              <a:avLst/>
              <a:gdLst>
                <a:gd name="connsiteX0" fmla="*/ 431684 w 2476246"/>
                <a:gd name="connsiteY0" fmla="*/ 43451 h 115513"/>
                <a:gd name="connsiteX1" fmla="*/ 429684 w 2476246"/>
                <a:gd name="connsiteY1" fmla="*/ 72062 h 115513"/>
                <a:gd name="connsiteX2" fmla="*/ 0 w 2476246"/>
                <a:gd name="connsiteY2" fmla="*/ 72062 h 115513"/>
                <a:gd name="connsiteX3" fmla="*/ 0 w 2476246"/>
                <a:gd name="connsiteY3" fmla="*/ 43451 h 115513"/>
                <a:gd name="connsiteX4" fmla="*/ 2312432 w 2476246"/>
                <a:gd name="connsiteY4" fmla="*/ 0 h 115513"/>
                <a:gd name="connsiteX5" fmla="*/ 2476246 w 2476246"/>
                <a:gd name="connsiteY5" fmla="*/ 57757 h 115513"/>
                <a:gd name="connsiteX6" fmla="*/ 2312432 w 2476246"/>
                <a:gd name="connsiteY6" fmla="*/ 115513 h 115513"/>
                <a:gd name="connsiteX7" fmla="*/ 2312432 w 2476246"/>
                <a:gd name="connsiteY7" fmla="*/ 72062 h 115513"/>
                <a:gd name="connsiteX8" fmla="*/ 1916144 w 2476246"/>
                <a:gd name="connsiteY8" fmla="*/ 72062 h 115513"/>
                <a:gd name="connsiteX9" fmla="*/ 1918144 w 2476246"/>
                <a:gd name="connsiteY9" fmla="*/ 43451 h 115513"/>
                <a:gd name="connsiteX10" fmla="*/ 2312432 w 2476246"/>
                <a:gd name="connsiteY10" fmla="*/ 43451 h 115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246" h="115513">
                  <a:moveTo>
                    <a:pt x="431684" y="43451"/>
                  </a:moveTo>
                  <a:lnTo>
                    <a:pt x="429684" y="72062"/>
                  </a:lnTo>
                  <a:lnTo>
                    <a:pt x="0" y="72062"/>
                  </a:lnTo>
                  <a:lnTo>
                    <a:pt x="0" y="43451"/>
                  </a:lnTo>
                  <a:close/>
                  <a:moveTo>
                    <a:pt x="2312432" y="0"/>
                  </a:moveTo>
                  <a:lnTo>
                    <a:pt x="2476246" y="57757"/>
                  </a:lnTo>
                  <a:lnTo>
                    <a:pt x="2312432" y="115513"/>
                  </a:lnTo>
                  <a:lnTo>
                    <a:pt x="2312432" y="72062"/>
                  </a:lnTo>
                  <a:lnTo>
                    <a:pt x="1916144" y="72062"/>
                  </a:lnTo>
                  <a:lnTo>
                    <a:pt x="1918144" y="43451"/>
                  </a:lnTo>
                  <a:lnTo>
                    <a:pt x="2312432" y="43451"/>
                  </a:lnTo>
                  <a:close/>
                </a:path>
              </a:pathLst>
            </a:custGeom>
            <a:solidFill>
              <a:schemeClr val="tx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6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6" name="任意多边形: 形状 85">
              <a:extLst>
                <a:ext uri="{FF2B5EF4-FFF2-40B4-BE49-F238E27FC236}">
                  <a16:creationId xmlns:a16="http://schemas.microsoft.com/office/drawing/2014/main" id="{D0FD0C88-97F2-4042-ADF5-3D6ACC9C7F3C}"/>
                </a:ext>
              </a:extLst>
            </p:cNvPr>
            <p:cNvSpPr/>
            <p:nvPr/>
          </p:nvSpPr>
          <p:spPr>
            <a:xfrm rot="240000" flipH="1">
              <a:off x="3272574" y="5543016"/>
              <a:ext cx="2476246" cy="115513"/>
            </a:xfrm>
            <a:custGeom>
              <a:avLst/>
              <a:gdLst>
                <a:gd name="connsiteX0" fmla="*/ 560102 w 2476246"/>
                <a:gd name="connsiteY0" fmla="*/ 43451 h 115513"/>
                <a:gd name="connsiteX1" fmla="*/ 0 w 2476246"/>
                <a:gd name="connsiteY1" fmla="*/ 43451 h 115513"/>
                <a:gd name="connsiteX2" fmla="*/ 0 w 2476246"/>
                <a:gd name="connsiteY2" fmla="*/ 72062 h 115513"/>
                <a:gd name="connsiteX3" fmla="*/ 558102 w 2476246"/>
                <a:gd name="connsiteY3" fmla="*/ 72062 h 115513"/>
                <a:gd name="connsiteX4" fmla="*/ 2312432 w 2476246"/>
                <a:gd name="connsiteY4" fmla="*/ 0 h 115513"/>
                <a:gd name="connsiteX5" fmla="*/ 2312432 w 2476246"/>
                <a:gd name="connsiteY5" fmla="*/ 43451 h 115513"/>
                <a:gd name="connsiteX6" fmla="*/ 2046562 w 2476246"/>
                <a:gd name="connsiteY6" fmla="*/ 43451 h 115513"/>
                <a:gd name="connsiteX7" fmla="*/ 2044562 w 2476246"/>
                <a:gd name="connsiteY7" fmla="*/ 72062 h 115513"/>
                <a:gd name="connsiteX8" fmla="*/ 2312432 w 2476246"/>
                <a:gd name="connsiteY8" fmla="*/ 72062 h 115513"/>
                <a:gd name="connsiteX9" fmla="*/ 2312432 w 2476246"/>
                <a:gd name="connsiteY9" fmla="*/ 115513 h 115513"/>
                <a:gd name="connsiteX10" fmla="*/ 2476246 w 2476246"/>
                <a:gd name="connsiteY10" fmla="*/ 57757 h 115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246" h="115513">
                  <a:moveTo>
                    <a:pt x="560102" y="43451"/>
                  </a:moveTo>
                  <a:lnTo>
                    <a:pt x="0" y="43451"/>
                  </a:lnTo>
                  <a:lnTo>
                    <a:pt x="0" y="72062"/>
                  </a:lnTo>
                  <a:lnTo>
                    <a:pt x="558102" y="72062"/>
                  </a:lnTo>
                  <a:close/>
                  <a:moveTo>
                    <a:pt x="2312432" y="0"/>
                  </a:moveTo>
                  <a:lnTo>
                    <a:pt x="2312432" y="43451"/>
                  </a:lnTo>
                  <a:lnTo>
                    <a:pt x="2046562" y="43451"/>
                  </a:lnTo>
                  <a:lnTo>
                    <a:pt x="2044562" y="72062"/>
                  </a:lnTo>
                  <a:lnTo>
                    <a:pt x="2312432" y="72062"/>
                  </a:lnTo>
                  <a:lnTo>
                    <a:pt x="2312432" y="115513"/>
                  </a:lnTo>
                  <a:lnTo>
                    <a:pt x="2476246" y="57757"/>
                  </a:lnTo>
                  <a:close/>
                </a:path>
              </a:pathLst>
            </a:custGeom>
            <a:solidFill>
              <a:schemeClr val="tx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6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Tree>
    <p:extLst>
      <p:ext uri="{BB962C8B-B14F-4D97-AF65-F5344CB8AC3E}">
        <p14:creationId xmlns:p14="http://schemas.microsoft.com/office/powerpoint/2010/main" val="396260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par>
                                <p:cTn id="13" presetID="12" presetClass="entr" presetSubtype="1"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p:tgtEl>
                                          <p:spTgt spid="14"/>
                                        </p:tgtEl>
                                        <p:attrNameLst>
                                          <p:attrName>ppt_y</p:attrName>
                                        </p:attrNameLst>
                                      </p:cBhvr>
                                      <p:tavLst>
                                        <p:tav tm="0">
                                          <p:val>
                                            <p:strVal val="#ppt_y-#ppt_h*1.125000"/>
                                          </p:val>
                                        </p:tav>
                                        <p:tav tm="100000">
                                          <p:val>
                                            <p:strVal val="#ppt_y"/>
                                          </p:val>
                                        </p:tav>
                                      </p:tavLst>
                                    </p:anim>
                                    <p:animEffect transition="in" filter="wipe(down)">
                                      <p:cBhvr>
                                        <p:cTn id="16" dur="500"/>
                                        <p:tgtEl>
                                          <p:spTgt spid="14"/>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8"/>
                                        </p:tgtEl>
                                        <p:attrNameLst>
                                          <p:attrName>style.visibility</p:attrName>
                                        </p:attrNameLst>
                                      </p:cBhvr>
                                      <p:to>
                                        <p:strVal val="visible"/>
                                      </p:to>
                                    </p:set>
                                    <p:animEffect transition="in" filter="wipe(left)">
                                      <p:cBhvr>
                                        <p:cTn id="20" dur="500"/>
                                        <p:tgtEl>
                                          <p:spTgt spid="88"/>
                                        </p:tgtEl>
                                      </p:cBhvr>
                                    </p:animEffect>
                                  </p:childTnLst>
                                </p:cTn>
                              </p:par>
                            </p:childTnLst>
                          </p:cTn>
                        </p:par>
                        <p:par>
                          <p:cTn id="21" fill="hold">
                            <p:stCondLst>
                              <p:cond delay="1000"/>
                            </p:stCondLst>
                            <p:childTnLst>
                              <p:par>
                                <p:cTn id="22" presetID="53" presetClass="entr" presetSubtype="16" fill="hold" grpId="0" nodeType="afterEffect">
                                  <p:stCondLst>
                                    <p:cond delay="0"/>
                                  </p:stCondLst>
                                  <p:childTnLst>
                                    <p:set>
                                      <p:cBhvr>
                                        <p:cTn id="23" dur="1" fill="hold">
                                          <p:stCondLst>
                                            <p:cond delay="0"/>
                                          </p:stCondLst>
                                        </p:cTn>
                                        <p:tgtEl>
                                          <p:spTgt spid="78"/>
                                        </p:tgtEl>
                                        <p:attrNameLst>
                                          <p:attrName>style.visibility</p:attrName>
                                        </p:attrNameLst>
                                      </p:cBhvr>
                                      <p:to>
                                        <p:strVal val="visible"/>
                                      </p:to>
                                    </p:set>
                                    <p:anim calcmode="lin" valueType="num">
                                      <p:cBhvr>
                                        <p:cTn id="24" dur="500" fill="hold"/>
                                        <p:tgtEl>
                                          <p:spTgt spid="78"/>
                                        </p:tgtEl>
                                        <p:attrNameLst>
                                          <p:attrName>ppt_w</p:attrName>
                                        </p:attrNameLst>
                                      </p:cBhvr>
                                      <p:tavLst>
                                        <p:tav tm="0">
                                          <p:val>
                                            <p:fltVal val="0"/>
                                          </p:val>
                                        </p:tav>
                                        <p:tav tm="100000">
                                          <p:val>
                                            <p:strVal val="#ppt_w"/>
                                          </p:val>
                                        </p:tav>
                                      </p:tavLst>
                                    </p:anim>
                                    <p:anim calcmode="lin" valueType="num">
                                      <p:cBhvr>
                                        <p:cTn id="25" dur="500" fill="hold"/>
                                        <p:tgtEl>
                                          <p:spTgt spid="78"/>
                                        </p:tgtEl>
                                        <p:attrNameLst>
                                          <p:attrName>ppt_h</p:attrName>
                                        </p:attrNameLst>
                                      </p:cBhvr>
                                      <p:tavLst>
                                        <p:tav tm="0">
                                          <p:val>
                                            <p:fltVal val="0"/>
                                          </p:val>
                                        </p:tav>
                                        <p:tav tm="100000">
                                          <p:val>
                                            <p:strVal val="#ppt_h"/>
                                          </p:val>
                                        </p:tav>
                                      </p:tavLst>
                                    </p:anim>
                                    <p:animEffect transition="in" filter="fade">
                                      <p:cBhvr>
                                        <p:cTn id="26"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P spid="54" grpId="0" animBg="1"/>
      <p:bldP spid="7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9" y="477138"/>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示例</a:t>
            </a:r>
          </a:p>
        </p:txBody>
      </p:sp>
      <p:sp>
        <p:nvSpPr>
          <p:cNvPr id="47" name="矩形 46">
            <a:extLst>
              <a:ext uri="{FF2B5EF4-FFF2-40B4-BE49-F238E27FC236}">
                <a16:creationId xmlns:a16="http://schemas.microsoft.com/office/drawing/2014/main" id="{FF1A76C0-18AD-494F-801A-7296EBDA1CA6}"/>
              </a:ext>
            </a:extLst>
          </p:cNvPr>
          <p:cNvSpPr/>
          <p:nvPr/>
        </p:nvSpPr>
        <p:spPr>
          <a:xfrm>
            <a:off x="1567206" y="1267956"/>
            <a:ext cx="9289360" cy="1688860"/>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ea typeface="微软雅黑" panose="020B0503020204020204" pitchFamily="34" charset="-122"/>
              </a:rPr>
              <a:t>无论是利用</a:t>
            </a:r>
            <a:r>
              <a:rPr lang="en-US" altLang="zh-CN" sz="2400" dirty="0">
                <a:solidFill>
                  <a:schemeClr val="tx1">
                    <a:lumMod val="85000"/>
                    <a:lumOff val="15000"/>
                  </a:schemeClr>
                </a:solidFill>
                <a:ea typeface="微软雅黑" panose="020B0503020204020204" pitchFamily="34" charset="-122"/>
              </a:rPr>
              <a:t>import</a:t>
            </a:r>
            <a:r>
              <a:rPr lang="zh-CN" altLang="en-US" sz="2400" dirty="0">
                <a:solidFill>
                  <a:schemeClr val="tx1">
                    <a:lumMod val="85000"/>
                    <a:lumOff val="15000"/>
                  </a:schemeClr>
                </a:solidFill>
                <a:ea typeface="微软雅黑" panose="020B0503020204020204" pitchFamily="34" charset="-122"/>
              </a:rPr>
              <a:t>导入模块、还是用</a:t>
            </a:r>
            <a:r>
              <a:rPr lang="en-US" altLang="zh-CN" sz="2400" dirty="0">
                <a:solidFill>
                  <a:schemeClr val="tx1">
                    <a:lumMod val="85000"/>
                    <a:lumOff val="15000"/>
                  </a:schemeClr>
                </a:solidFill>
                <a:ea typeface="微软雅黑" panose="020B0503020204020204" pitchFamily="34" charset="-122"/>
              </a:rPr>
              <a:t>from import</a:t>
            </a:r>
            <a:r>
              <a:rPr lang="zh-CN" altLang="en-US" sz="2400" dirty="0">
                <a:solidFill>
                  <a:schemeClr val="tx1">
                    <a:lumMod val="85000"/>
                    <a:lumOff val="15000"/>
                  </a:schemeClr>
                </a:solidFill>
                <a:ea typeface="微软雅黑" panose="020B0503020204020204" pitchFamily="34" charset="-122"/>
              </a:rPr>
              <a:t>导入模块中的标识符，在导入的同时都可以使用</a:t>
            </a:r>
            <a:r>
              <a:rPr lang="en-US" altLang="zh-CN" sz="2400" dirty="0">
                <a:solidFill>
                  <a:schemeClr val="tx1">
                    <a:lumMod val="85000"/>
                    <a:lumOff val="15000"/>
                  </a:schemeClr>
                </a:solidFill>
                <a:ea typeface="微软雅黑" panose="020B0503020204020204" pitchFamily="34" charset="-122"/>
              </a:rPr>
              <a:t>as</a:t>
            </a:r>
            <a:r>
              <a:rPr lang="zh-CN" altLang="en-US" sz="2400" dirty="0">
                <a:solidFill>
                  <a:schemeClr val="tx1">
                    <a:lumMod val="85000"/>
                    <a:lumOff val="15000"/>
                  </a:schemeClr>
                </a:solidFill>
                <a:ea typeface="微软雅黑" panose="020B0503020204020204" pitchFamily="34" charset="-122"/>
              </a:rPr>
              <a:t>为模块或标识符起别名。</a:t>
            </a:r>
          </a:p>
          <a:p>
            <a:pPr>
              <a:lnSpc>
                <a:spcPct val="150000"/>
              </a:lnSpc>
              <a:spcBef>
                <a:spcPct val="0"/>
              </a:spcBef>
              <a:defRPr/>
            </a:pPr>
            <a:r>
              <a:rPr lang="zh-CN" altLang="en-US" sz="2400" dirty="0">
                <a:solidFill>
                  <a:schemeClr val="tx1">
                    <a:lumMod val="85000"/>
                    <a:lumOff val="15000"/>
                  </a:schemeClr>
                </a:solidFill>
                <a:ea typeface="微软雅黑" panose="020B0503020204020204" pitchFamily="34" charset="-122"/>
              </a:rPr>
              <a:t>例如：</a:t>
            </a:r>
          </a:p>
        </p:txBody>
      </p:sp>
      <p:sp>
        <p:nvSpPr>
          <p:cNvPr id="48" name="KSO_Shape">
            <a:extLst>
              <a:ext uri="{FF2B5EF4-FFF2-40B4-BE49-F238E27FC236}">
                <a16:creationId xmlns:a16="http://schemas.microsoft.com/office/drawing/2014/main" id="{FA8A0230-890A-4ADC-AE3E-4B7C15569DDF}"/>
              </a:ext>
            </a:extLst>
          </p:cNvPr>
          <p:cNvSpPr/>
          <p:nvPr/>
        </p:nvSpPr>
        <p:spPr>
          <a:xfrm>
            <a:off x="1400064" y="1226378"/>
            <a:ext cx="9493471" cy="1850652"/>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52" name="矩形 51">
            <a:extLst>
              <a:ext uri="{FF2B5EF4-FFF2-40B4-BE49-F238E27FC236}">
                <a16:creationId xmlns:a16="http://schemas.microsoft.com/office/drawing/2014/main" id="{DFADB731-9002-496F-AD31-23C0AF9F5AF1}"/>
              </a:ext>
            </a:extLst>
          </p:cNvPr>
          <p:cNvSpPr/>
          <p:nvPr/>
        </p:nvSpPr>
        <p:spPr>
          <a:xfrm>
            <a:off x="2548310" y="3251911"/>
            <a:ext cx="2946639" cy="461665"/>
          </a:xfrm>
          <a:prstGeom prst="rect">
            <a:avLst/>
          </a:prstGeom>
        </p:spPr>
        <p:txBody>
          <a:bodyPr wrap="none">
            <a:spAutoFit/>
          </a:bodyPr>
          <a:lstStyle/>
          <a:p>
            <a:pPr algn="ctr"/>
            <a:r>
              <a:rPr lang="en-US" altLang="zh-CN" sz="2400" b="1" dirty="0">
                <a:solidFill>
                  <a:schemeClr val="tx1">
                    <a:lumMod val="85000"/>
                    <a:lumOff val="15000"/>
                  </a:schemeClr>
                </a:solidFill>
                <a:ea typeface="微软雅黑" panose="020B0503020204020204" pitchFamily="34" charset="-122"/>
              </a:rPr>
              <a:t>testfibo4.py</a:t>
            </a:r>
            <a:r>
              <a:rPr lang="zh-CN" altLang="en-US" sz="2400" b="1" dirty="0">
                <a:solidFill>
                  <a:schemeClr val="tx1">
                    <a:lumMod val="85000"/>
                    <a:lumOff val="15000"/>
                  </a:schemeClr>
                </a:solidFill>
                <a:ea typeface="微软雅黑" panose="020B0503020204020204" pitchFamily="34" charset="-122"/>
              </a:rPr>
              <a:t>脚本文件</a:t>
            </a:r>
          </a:p>
        </p:txBody>
      </p:sp>
      <p:sp>
        <p:nvSpPr>
          <p:cNvPr id="53" name="矩形 52">
            <a:extLst>
              <a:ext uri="{FF2B5EF4-FFF2-40B4-BE49-F238E27FC236}">
                <a16:creationId xmlns:a16="http://schemas.microsoft.com/office/drawing/2014/main" id="{5A246912-8917-4484-AFE9-F31268E1E2E7}"/>
              </a:ext>
            </a:extLst>
          </p:cNvPr>
          <p:cNvSpPr/>
          <p:nvPr/>
        </p:nvSpPr>
        <p:spPr>
          <a:xfrm>
            <a:off x="2375519" y="4107909"/>
            <a:ext cx="8197059" cy="1688860"/>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	import </a:t>
            </a:r>
            <a:r>
              <a:rPr lang="en-US" altLang="zh-CN" sz="2400" dirty="0" err="1">
                <a:solidFill>
                  <a:schemeClr val="tx1">
                    <a:lumMod val="85000"/>
                    <a:lumOff val="15000"/>
                  </a:schemeClr>
                </a:solidFill>
                <a:ea typeface="微软雅黑" panose="020B0503020204020204" pitchFamily="34" charset="-122"/>
              </a:rPr>
              <a:t>fibo</a:t>
            </a:r>
            <a:r>
              <a:rPr lang="en-US" altLang="zh-CN" sz="2400" dirty="0">
                <a:solidFill>
                  <a:schemeClr val="tx1">
                    <a:lumMod val="85000"/>
                    <a:lumOff val="15000"/>
                  </a:schemeClr>
                </a:solidFill>
                <a:ea typeface="微软雅黑" panose="020B0503020204020204" pitchFamily="34" charset="-122"/>
              </a:rPr>
              <a:t> as f #</a:t>
            </a:r>
            <a:r>
              <a:rPr lang="zh-CN" altLang="en-US" sz="2400" dirty="0">
                <a:solidFill>
                  <a:schemeClr val="tx1">
                    <a:lumMod val="85000"/>
                    <a:lumOff val="15000"/>
                  </a:schemeClr>
                </a:solidFill>
                <a:ea typeface="微软雅黑" panose="020B0503020204020204" pitchFamily="34" charset="-122"/>
              </a:rPr>
              <a:t>导入</a:t>
            </a:r>
            <a:r>
              <a:rPr lang="en-US" altLang="zh-CN" sz="2400" dirty="0" err="1">
                <a:solidFill>
                  <a:schemeClr val="tx1">
                    <a:lumMod val="85000"/>
                    <a:lumOff val="15000"/>
                  </a:schemeClr>
                </a:solidFill>
                <a:ea typeface="微软雅黑" panose="020B0503020204020204" pitchFamily="34" charset="-122"/>
              </a:rPr>
              <a:t>fibo</a:t>
            </a:r>
            <a:r>
              <a:rPr lang="zh-CN" altLang="en-US" sz="2400" dirty="0">
                <a:solidFill>
                  <a:schemeClr val="tx1">
                    <a:lumMod val="85000"/>
                    <a:lumOff val="15000"/>
                  </a:schemeClr>
                </a:solidFill>
                <a:ea typeface="微软雅黑" panose="020B0503020204020204" pitchFamily="34" charset="-122"/>
              </a:rPr>
              <a:t>模块，并为</a:t>
            </a:r>
            <a:r>
              <a:rPr lang="en-US" altLang="zh-CN" sz="2400" dirty="0" err="1">
                <a:solidFill>
                  <a:schemeClr val="tx1">
                    <a:lumMod val="85000"/>
                    <a:lumOff val="15000"/>
                  </a:schemeClr>
                </a:solidFill>
                <a:ea typeface="微软雅黑" panose="020B0503020204020204" pitchFamily="34" charset="-122"/>
              </a:rPr>
              <a:t>fibo</a:t>
            </a:r>
            <a:r>
              <a:rPr lang="zh-CN" altLang="en-US" sz="2400" dirty="0">
                <a:solidFill>
                  <a:schemeClr val="tx1">
                    <a:lumMod val="85000"/>
                    <a:lumOff val="15000"/>
                  </a:schemeClr>
                </a:solidFill>
                <a:ea typeface="微软雅黑" panose="020B0503020204020204" pitchFamily="34" charset="-122"/>
              </a:rPr>
              <a:t>起了个别名</a:t>
            </a:r>
            <a:r>
              <a:rPr lang="en-US" altLang="zh-CN" sz="2400" dirty="0">
                <a:solidFill>
                  <a:schemeClr val="tx1">
                    <a:lumMod val="85000"/>
                    <a:lumOff val="15000"/>
                  </a:schemeClr>
                </a:solidFill>
                <a:ea typeface="微软雅黑" panose="020B0503020204020204" pitchFamily="34" charset="-122"/>
              </a:rPr>
              <a:t>f</a:t>
            </a: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2	</a:t>
            </a:r>
            <a:r>
              <a:rPr lang="en-US" altLang="zh-CN" sz="2400" dirty="0" err="1">
                <a:solidFill>
                  <a:schemeClr val="tx1">
                    <a:lumMod val="85000"/>
                    <a:lumOff val="15000"/>
                  </a:schemeClr>
                </a:solidFill>
                <a:ea typeface="微软雅黑" panose="020B0503020204020204" pitchFamily="34" charset="-122"/>
              </a:rPr>
              <a:t>f.PrintFib</a:t>
            </a:r>
            <a:r>
              <a:rPr lang="en-US" altLang="zh-CN" sz="2400" dirty="0">
                <a:solidFill>
                  <a:schemeClr val="tx1">
                    <a:lumMod val="85000"/>
                    <a:lumOff val="15000"/>
                  </a:schemeClr>
                </a:solidFill>
                <a:ea typeface="微软雅黑" panose="020B0503020204020204" pitchFamily="34" charset="-122"/>
              </a:rPr>
              <a:t>(5) #</a:t>
            </a:r>
            <a:r>
              <a:rPr lang="zh-CN" altLang="en-US" sz="2400" dirty="0">
                <a:solidFill>
                  <a:schemeClr val="tx1">
                    <a:lumMod val="85000"/>
                    <a:lumOff val="15000"/>
                  </a:schemeClr>
                </a:solidFill>
                <a:ea typeface="微软雅黑" panose="020B0503020204020204" pitchFamily="34" charset="-122"/>
              </a:rPr>
              <a:t>调用</a:t>
            </a:r>
            <a:r>
              <a:rPr lang="en-US" altLang="zh-CN" sz="2400" dirty="0" err="1">
                <a:solidFill>
                  <a:schemeClr val="tx1">
                    <a:lumMod val="85000"/>
                    <a:lumOff val="15000"/>
                  </a:schemeClr>
                </a:solidFill>
                <a:ea typeface="微软雅黑" panose="020B0503020204020204" pitchFamily="34" charset="-122"/>
              </a:rPr>
              <a:t>fibo</a:t>
            </a:r>
            <a:r>
              <a:rPr lang="zh-CN" altLang="en-US" sz="2400" dirty="0">
                <a:solidFill>
                  <a:schemeClr val="tx1">
                    <a:lumMod val="85000"/>
                    <a:lumOff val="15000"/>
                  </a:schemeClr>
                </a:solidFill>
                <a:ea typeface="微软雅黑" panose="020B0503020204020204" pitchFamily="34" charset="-122"/>
              </a:rPr>
              <a:t>模块中的</a:t>
            </a:r>
            <a:r>
              <a:rPr lang="en-US" altLang="zh-CN" sz="2400" dirty="0" err="1">
                <a:solidFill>
                  <a:schemeClr val="tx1">
                    <a:lumMod val="85000"/>
                    <a:lumOff val="15000"/>
                  </a:schemeClr>
                </a:solidFill>
                <a:ea typeface="微软雅黑" panose="020B0503020204020204" pitchFamily="34" charset="-122"/>
              </a:rPr>
              <a:t>PrintFib</a:t>
            </a:r>
            <a:r>
              <a:rPr lang="zh-CN" altLang="en-US" sz="2400" dirty="0">
                <a:solidFill>
                  <a:schemeClr val="tx1">
                    <a:lumMod val="85000"/>
                    <a:lumOff val="15000"/>
                  </a:schemeClr>
                </a:solidFill>
                <a:ea typeface="微软雅黑" panose="020B0503020204020204" pitchFamily="34" charset="-122"/>
              </a:rPr>
              <a:t>函数，输出斐  </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zh-CN" altLang="en-US" sz="2400" dirty="0">
                <a:solidFill>
                  <a:schemeClr val="tx1">
                    <a:lumMod val="85000"/>
                    <a:lumOff val="15000"/>
                  </a:schemeClr>
                </a:solidFill>
                <a:ea typeface="微软雅黑" panose="020B0503020204020204" pitchFamily="34" charset="-122"/>
              </a:rPr>
              <a:t>            波那契数列前</a:t>
            </a:r>
            <a:r>
              <a:rPr lang="en-US" altLang="zh-CN" sz="2400" dirty="0">
                <a:solidFill>
                  <a:schemeClr val="tx1">
                    <a:lumMod val="85000"/>
                    <a:lumOff val="15000"/>
                  </a:schemeClr>
                </a:solidFill>
                <a:ea typeface="微软雅黑" panose="020B0503020204020204" pitchFamily="34" charset="-122"/>
              </a:rPr>
              <a:t>5</a:t>
            </a:r>
            <a:r>
              <a:rPr lang="zh-CN" altLang="en-US" sz="2400" dirty="0">
                <a:solidFill>
                  <a:schemeClr val="tx1">
                    <a:lumMod val="85000"/>
                    <a:lumOff val="15000"/>
                  </a:schemeClr>
                </a:solidFill>
                <a:ea typeface="微软雅黑" panose="020B0503020204020204" pitchFamily="34" charset="-122"/>
              </a:rPr>
              <a:t>项</a:t>
            </a:r>
          </a:p>
        </p:txBody>
      </p:sp>
      <p:cxnSp>
        <p:nvCxnSpPr>
          <p:cNvPr id="54" name="直接连接符 53">
            <a:extLst>
              <a:ext uri="{FF2B5EF4-FFF2-40B4-BE49-F238E27FC236}">
                <a16:creationId xmlns:a16="http://schemas.microsoft.com/office/drawing/2014/main" id="{0DA631F8-57B7-421B-BDF4-A7230DBEBA27}"/>
              </a:ext>
            </a:extLst>
          </p:cNvPr>
          <p:cNvCxnSpPr>
            <a:cxnSpLocks/>
          </p:cNvCxnSpPr>
          <p:nvPr/>
        </p:nvCxnSpPr>
        <p:spPr>
          <a:xfrm>
            <a:off x="2337515" y="3732599"/>
            <a:ext cx="3377485"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55" name="组合 54">
            <a:extLst>
              <a:ext uri="{FF2B5EF4-FFF2-40B4-BE49-F238E27FC236}">
                <a16:creationId xmlns:a16="http://schemas.microsoft.com/office/drawing/2014/main" id="{538E6EDA-AE6E-4EAA-8EC9-BCA076966AC9}"/>
              </a:ext>
            </a:extLst>
          </p:cNvPr>
          <p:cNvGrpSpPr/>
          <p:nvPr/>
        </p:nvGrpSpPr>
        <p:grpSpPr>
          <a:xfrm>
            <a:off x="1392662" y="3293962"/>
            <a:ext cx="877274" cy="877274"/>
            <a:chOff x="7024688" y="1536700"/>
            <a:chExt cx="982663" cy="982663"/>
          </a:xfrm>
        </p:grpSpPr>
        <p:sp>
          <p:nvSpPr>
            <p:cNvPr id="56" name="Oval 4011">
              <a:extLst>
                <a:ext uri="{FF2B5EF4-FFF2-40B4-BE49-F238E27FC236}">
                  <a16:creationId xmlns:a16="http://schemas.microsoft.com/office/drawing/2014/main" id="{10281963-1050-4C5B-B8B8-49B7787444AA}"/>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57" name="Rectangle 4012">
              <a:extLst>
                <a:ext uri="{FF2B5EF4-FFF2-40B4-BE49-F238E27FC236}">
                  <a16:creationId xmlns:a16="http://schemas.microsoft.com/office/drawing/2014/main" id="{25BAE881-B072-4D9B-90DA-04E478A8288D}"/>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4013">
              <a:extLst>
                <a:ext uri="{FF2B5EF4-FFF2-40B4-BE49-F238E27FC236}">
                  <a16:creationId xmlns:a16="http://schemas.microsoft.com/office/drawing/2014/main" id="{C37C25B6-4632-45AD-B570-F7FA54A75312}"/>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014">
              <a:extLst>
                <a:ext uri="{FF2B5EF4-FFF2-40B4-BE49-F238E27FC236}">
                  <a16:creationId xmlns:a16="http://schemas.microsoft.com/office/drawing/2014/main" id="{B0ECAB93-3689-4F11-A522-E6F7C0937047}"/>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015">
              <a:extLst>
                <a:ext uri="{FF2B5EF4-FFF2-40B4-BE49-F238E27FC236}">
                  <a16:creationId xmlns:a16="http://schemas.microsoft.com/office/drawing/2014/main" id="{8E1209EA-3F68-4CD7-ADE2-D36CE986BF9C}"/>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Rectangle 4016">
              <a:extLst>
                <a:ext uri="{FF2B5EF4-FFF2-40B4-BE49-F238E27FC236}">
                  <a16:creationId xmlns:a16="http://schemas.microsoft.com/office/drawing/2014/main" id="{2B0EA83E-2271-4C26-9729-6901941AE7CD}"/>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Rectangle 4017">
              <a:extLst>
                <a:ext uri="{FF2B5EF4-FFF2-40B4-BE49-F238E27FC236}">
                  <a16:creationId xmlns:a16="http://schemas.microsoft.com/office/drawing/2014/main" id="{D64A679D-BB1F-48CB-B06B-D4941F95E219}"/>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Rectangle 4018">
              <a:extLst>
                <a:ext uri="{FF2B5EF4-FFF2-40B4-BE49-F238E27FC236}">
                  <a16:creationId xmlns:a16="http://schemas.microsoft.com/office/drawing/2014/main" id="{705A4B28-4ECF-4C7A-A4F7-78AD1FB38BD3}"/>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Rectangle 4019">
              <a:extLst>
                <a:ext uri="{FF2B5EF4-FFF2-40B4-BE49-F238E27FC236}">
                  <a16:creationId xmlns:a16="http://schemas.microsoft.com/office/drawing/2014/main" id="{A2C0A4F2-1C04-48D2-93FA-817C346E027A}"/>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Rectangle 4020">
              <a:extLst>
                <a:ext uri="{FF2B5EF4-FFF2-40B4-BE49-F238E27FC236}">
                  <a16:creationId xmlns:a16="http://schemas.microsoft.com/office/drawing/2014/main" id="{AC180E69-BAB0-4B12-A2AE-91223FEF257F}"/>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Rectangle 4021">
              <a:extLst>
                <a:ext uri="{FF2B5EF4-FFF2-40B4-BE49-F238E27FC236}">
                  <a16:creationId xmlns:a16="http://schemas.microsoft.com/office/drawing/2014/main" id="{ABFF4113-667E-422B-88D9-5E4FF739D8C9}"/>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Rectangle 4022">
              <a:extLst>
                <a:ext uri="{FF2B5EF4-FFF2-40B4-BE49-F238E27FC236}">
                  <a16:creationId xmlns:a16="http://schemas.microsoft.com/office/drawing/2014/main" id="{03CBE846-2ED6-41DC-854D-C9DD3D6B2175}"/>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Rectangle 4023">
              <a:extLst>
                <a:ext uri="{FF2B5EF4-FFF2-40B4-BE49-F238E27FC236}">
                  <a16:creationId xmlns:a16="http://schemas.microsoft.com/office/drawing/2014/main" id="{20027971-38C2-4C00-B094-C64E97487F66}"/>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Rectangle 4024">
              <a:extLst>
                <a:ext uri="{FF2B5EF4-FFF2-40B4-BE49-F238E27FC236}">
                  <a16:creationId xmlns:a16="http://schemas.microsoft.com/office/drawing/2014/main" id="{4F7E1AB7-5061-422F-A6DF-2EBA322401EA}"/>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Rectangle 4026">
              <a:extLst>
                <a:ext uri="{FF2B5EF4-FFF2-40B4-BE49-F238E27FC236}">
                  <a16:creationId xmlns:a16="http://schemas.microsoft.com/office/drawing/2014/main" id="{F1057E2E-25B8-4858-817A-51A626A000D9}"/>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Rectangle 4027">
              <a:extLst>
                <a:ext uri="{FF2B5EF4-FFF2-40B4-BE49-F238E27FC236}">
                  <a16:creationId xmlns:a16="http://schemas.microsoft.com/office/drawing/2014/main" id="{366FD459-E235-4726-8D66-A677BC30FD29}"/>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Rectangle 4028">
              <a:extLst>
                <a:ext uri="{FF2B5EF4-FFF2-40B4-BE49-F238E27FC236}">
                  <a16:creationId xmlns:a16="http://schemas.microsoft.com/office/drawing/2014/main" id="{0BCF18B3-C94E-430B-B820-5235AB293A04}"/>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Oval 4029">
              <a:extLst>
                <a:ext uri="{FF2B5EF4-FFF2-40B4-BE49-F238E27FC236}">
                  <a16:creationId xmlns:a16="http://schemas.microsoft.com/office/drawing/2014/main" id="{7E5CF88D-29AC-4B9B-B682-363571A9D02D}"/>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Rectangle 4030">
              <a:extLst>
                <a:ext uri="{FF2B5EF4-FFF2-40B4-BE49-F238E27FC236}">
                  <a16:creationId xmlns:a16="http://schemas.microsoft.com/office/drawing/2014/main" id="{6B5746B9-3FE0-4369-B5EB-80F5CC1D9016}"/>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4031">
              <a:extLst>
                <a:ext uri="{FF2B5EF4-FFF2-40B4-BE49-F238E27FC236}">
                  <a16:creationId xmlns:a16="http://schemas.microsoft.com/office/drawing/2014/main" id="{F8EFA698-19B1-4569-8856-C97716E5ADB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Oval 4032">
              <a:extLst>
                <a:ext uri="{FF2B5EF4-FFF2-40B4-BE49-F238E27FC236}">
                  <a16:creationId xmlns:a16="http://schemas.microsoft.com/office/drawing/2014/main" id="{D880AE59-C5D3-4B24-B0F5-ABD751940CEE}"/>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Rectangle 4033">
              <a:extLst>
                <a:ext uri="{FF2B5EF4-FFF2-40B4-BE49-F238E27FC236}">
                  <a16:creationId xmlns:a16="http://schemas.microsoft.com/office/drawing/2014/main" id="{E092BA74-1C38-476B-88BC-33B7AE06BC7D}"/>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Oval 4034">
              <a:extLst>
                <a:ext uri="{FF2B5EF4-FFF2-40B4-BE49-F238E27FC236}">
                  <a16:creationId xmlns:a16="http://schemas.microsoft.com/office/drawing/2014/main" id="{A80680B8-3D16-4741-872F-BE4507DC5889}"/>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Rectangle 4035">
              <a:extLst>
                <a:ext uri="{FF2B5EF4-FFF2-40B4-BE49-F238E27FC236}">
                  <a16:creationId xmlns:a16="http://schemas.microsoft.com/office/drawing/2014/main" id="{BD22E2B4-4475-44AD-93EA-DF53334BED47}"/>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Rectangle 4036">
              <a:extLst>
                <a:ext uri="{FF2B5EF4-FFF2-40B4-BE49-F238E27FC236}">
                  <a16:creationId xmlns:a16="http://schemas.microsoft.com/office/drawing/2014/main" id="{B7EF9819-2660-48E8-9F5E-8331D698066F}"/>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Rectangle 4037">
              <a:extLst>
                <a:ext uri="{FF2B5EF4-FFF2-40B4-BE49-F238E27FC236}">
                  <a16:creationId xmlns:a16="http://schemas.microsoft.com/office/drawing/2014/main" id="{C0193528-3C3D-4C8A-B039-36DDBC0BD6CE}"/>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Rectangle 4038">
              <a:extLst>
                <a:ext uri="{FF2B5EF4-FFF2-40B4-BE49-F238E27FC236}">
                  <a16:creationId xmlns:a16="http://schemas.microsoft.com/office/drawing/2014/main" id="{320225E9-711B-418E-B091-E409A7C37EB1}"/>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Rectangle 4039">
              <a:extLst>
                <a:ext uri="{FF2B5EF4-FFF2-40B4-BE49-F238E27FC236}">
                  <a16:creationId xmlns:a16="http://schemas.microsoft.com/office/drawing/2014/main" id="{FFFE5467-1ADC-4A68-BE25-2ADF9D71E4B1}"/>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Rectangle 4040">
              <a:extLst>
                <a:ext uri="{FF2B5EF4-FFF2-40B4-BE49-F238E27FC236}">
                  <a16:creationId xmlns:a16="http://schemas.microsoft.com/office/drawing/2014/main" id="{BEF0FD9F-AADC-41C1-A183-EE674F8B487D}"/>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Rectangle 4041">
              <a:extLst>
                <a:ext uri="{FF2B5EF4-FFF2-40B4-BE49-F238E27FC236}">
                  <a16:creationId xmlns:a16="http://schemas.microsoft.com/office/drawing/2014/main" id="{F7FA30AC-86FA-4438-B05F-FF454931A8FD}"/>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Rectangle 4042">
              <a:extLst>
                <a:ext uri="{FF2B5EF4-FFF2-40B4-BE49-F238E27FC236}">
                  <a16:creationId xmlns:a16="http://schemas.microsoft.com/office/drawing/2014/main" id="{0912AB99-355F-494A-A49E-B06DD9F0CEB6}"/>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7" name="KSO_Shape">
            <a:extLst>
              <a:ext uri="{FF2B5EF4-FFF2-40B4-BE49-F238E27FC236}">
                <a16:creationId xmlns:a16="http://schemas.microsoft.com/office/drawing/2014/main" id="{11075E25-54AF-4ABC-9B1B-D83F5AE3B925}"/>
              </a:ext>
            </a:extLst>
          </p:cNvPr>
          <p:cNvSpPr/>
          <p:nvPr/>
        </p:nvSpPr>
        <p:spPr>
          <a:xfrm>
            <a:off x="2252220" y="3898608"/>
            <a:ext cx="8641315" cy="211015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249664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 calcmode="lin" valueType="num">
                                      <p:cBhvr additive="base">
                                        <p:cTn id="16" dur="500"/>
                                        <p:tgtEl>
                                          <p:spTgt spid="47"/>
                                        </p:tgtEl>
                                        <p:attrNameLst>
                                          <p:attrName>ppt_y</p:attrName>
                                        </p:attrNameLst>
                                      </p:cBhvr>
                                      <p:tavLst>
                                        <p:tav tm="0">
                                          <p:val>
                                            <p:strVal val="#ppt_y-#ppt_h*1.125000"/>
                                          </p:val>
                                        </p:tav>
                                        <p:tav tm="100000">
                                          <p:val>
                                            <p:strVal val="#ppt_y"/>
                                          </p:val>
                                        </p:tav>
                                      </p:tavLst>
                                    </p:anim>
                                    <p:animEffect transition="in" filter="wipe(down)">
                                      <p:cBhvr>
                                        <p:cTn id="17" dur="500"/>
                                        <p:tgtEl>
                                          <p:spTgt spid="47"/>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p:cTn id="21" dur="500" fill="hold"/>
                                        <p:tgtEl>
                                          <p:spTgt spid="55"/>
                                        </p:tgtEl>
                                        <p:attrNameLst>
                                          <p:attrName>ppt_w</p:attrName>
                                        </p:attrNameLst>
                                      </p:cBhvr>
                                      <p:tavLst>
                                        <p:tav tm="0">
                                          <p:val>
                                            <p:fltVal val="0"/>
                                          </p:val>
                                        </p:tav>
                                        <p:tav tm="100000">
                                          <p:val>
                                            <p:strVal val="#ppt_w"/>
                                          </p:val>
                                        </p:tav>
                                      </p:tavLst>
                                    </p:anim>
                                    <p:anim calcmode="lin" valueType="num">
                                      <p:cBhvr>
                                        <p:cTn id="22" dur="500" fill="hold"/>
                                        <p:tgtEl>
                                          <p:spTgt spid="55"/>
                                        </p:tgtEl>
                                        <p:attrNameLst>
                                          <p:attrName>ppt_h</p:attrName>
                                        </p:attrNameLst>
                                      </p:cBhvr>
                                      <p:tavLst>
                                        <p:tav tm="0">
                                          <p:val>
                                            <p:fltVal val="0"/>
                                          </p:val>
                                        </p:tav>
                                        <p:tav tm="100000">
                                          <p:val>
                                            <p:strVal val="#ppt_h"/>
                                          </p:val>
                                        </p:tav>
                                      </p:tavLst>
                                    </p:anim>
                                    <p:animEffect transition="in" filter="fade">
                                      <p:cBhvr>
                                        <p:cTn id="23" dur="500"/>
                                        <p:tgtEl>
                                          <p:spTgt spid="55"/>
                                        </p:tgtEl>
                                      </p:cBhvr>
                                    </p:animEffect>
                                  </p:childTnLst>
                                </p:cTn>
                              </p:par>
                            </p:childTnLst>
                          </p:cTn>
                        </p:par>
                        <p:par>
                          <p:cTn id="24" fill="hold">
                            <p:stCondLst>
                              <p:cond delay="1500"/>
                            </p:stCondLst>
                            <p:childTnLst>
                              <p:par>
                                <p:cTn id="25" presetID="16" presetClass="entr" presetSubtype="21" fill="hold" nodeType="after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barn(inVertical)">
                                      <p:cBhvr>
                                        <p:cTn id="27" dur="500"/>
                                        <p:tgtEl>
                                          <p:spTgt spid="5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fade">
                                      <p:cBhvr>
                                        <p:cTn id="30" dur="500"/>
                                        <p:tgtEl>
                                          <p:spTgt spid="87"/>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anim calcmode="lin" valueType="num">
                                      <p:cBhvr additive="base">
                                        <p:cTn id="33" dur="500"/>
                                        <p:tgtEl>
                                          <p:spTgt spid="52"/>
                                        </p:tgtEl>
                                        <p:attrNameLst>
                                          <p:attrName>ppt_y</p:attrName>
                                        </p:attrNameLst>
                                      </p:cBhvr>
                                      <p:tavLst>
                                        <p:tav tm="0">
                                          <p:val>
                                            <p:strVal val="#ppt_y+#ppt_h*1.125000"/>
                                          </p:val>
                                        </p:tav>
                                        <p:tav tm="100000">
                                          <p:val>
                                            <p:strVal val="#ppt_y"/>
                                          </p:val>
                                        </p:tav>
                                      </p:tavLst>
                                    </p:anim>
                                    <p:animEffect transition="in" filter="wipe(up)">
                                      <p:cBhvr>
                                        <p:cTn id="34" dur="500"/>
                                        <p:tgtEl>
                                          <p:spTgt spid="52"/>
                                        </p:tgtEl>
                                      </p:cBhvr>
                                    </p:animEffect>
                                  </p:childTnLst>
                                </p:cTn>
                              </p:par>
                              <p:par>
                                <p:cTn id="35" presetID="12" presetClass="entr" presetSubtype="1"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p:tgtEl>
                                          <p:spTgt spid="53"/>
                                        </p:tgtEl>
                                        <p:attrNameLst>
                                          <p:attrName>ppt_y</p:attrName>
                                        </p:attrNameLst>
                                      </p:cBhvr>
                                      <p:tavLst>
                                        <p:tav tm="0">
                                          <p:val>
                                            <p:strVal val="#ppt_y-#ppt_h*1.125000"/>
                                          </p:val>
                                        </p:tav>
                                        <p:tav tm="100000">
                                          <p:val>
                                            <p:strVal val="#ppt_y"/>
                                          </p:val>
                                        </p:tav>
                                      </p:tavLst>
                                    </p:anim>
                                    <p:animEffect transition="in" filter="wipe(down)">
                                      <p:cBhvr>
                                        <p:cTn id="3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7" grpId="0"/>
      <p:bldP spid="48" grpId="0" animBg="1"/>
      <p:bldP spid="52" grpId="0"/>
      <p:bldP spid="53" grpId="0"/>
      <p:bldP spid="8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9" y="477138"/>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示例</a:t>
            </a:r>
          </a:p>
        </p:txBody>
      </p:sp>
      <p:sp>
        <p:nvSpPr>
          <p:cNvPr id="88" name="TextBox 107">
            <a:extLst>
              <a:ext uri="{FF2B5EF4-FFF2-40B4-BE49-F238E27FC236}">
                <a16:creationId xmlns:a16="http://schemas.microsoft.com/office/drawing/2014/main" id="{5A859D3A-7C49-44B4-ABDD-24F776E60DFA}"/>
              </a:ext>
            </a:extLst>
          </p:cNvPr>
          <p:cNvSpPr txBox="1"/>
          <p:nvPr/>
        </p:nvSpPr>
        <p:spPr>
          <a:xfrm>
            <a:off x="2479692" y="2580285"/>
            <a:ext cx="8092886" cy="2207686"/>
          </a:xfrm>
          <a:prstGeom prst="rect">
            <a:avLst/>
          </a:prstGeom>
          <a:noFill/>
        </p:spPr>
        <p:txBody>
          <a:bodyPr wrap="square" lIns="56610" tIns="28304" rIns="56610" bIns="28304" rtlCol="0">
            <a:spAutoFit/>
          </a:bodyPr>
          <a:lstStyle/>
          <a:p>
            <a:pPr defTabSz="914126">
              <a:lnSpc>
                <a:spcPct val="150000"/>
              </a:lnSpc>
              <a:spcBef>
                <a:spcPct val="0"/>
              </a:spcBef>
              <a:defRPr/>
            </a:pPr>
            <a:r>
              <a:rPr lang="en-US" altLang="zh-CN" sz="2400" kern="0" dirty="0">
                <a:solidFill>
                  <a:schemeClr val="tx1">
                    <a:lumMod val="85000"/>
                    <a:lumOff val="15000"/>
                  </a:schemeClr>
                </a:solidFill>
                <a:ea typeface="微软雅黑" pitchFamily="34" charset="-122"/>
              </a:rPr>
              <a:t>1	from </a:t>
            </a:r>
            <a:r>
              <a:rPr lang="en-US" altLang="zh-CN" sz="2400" kern="0" dirty="0" err="1">
                <a:solidFill>
                  <a:schemeClr val="tx1">
                    <a:lumMod val="85000"/>
                    <a:lumOff val="15000"/>
                  </a:schemeClr>
                </a:solidFill>
                <a:ea typeface="微软雅黑" pitchFamily="34" charset="-122"/>
              </a:rPr>
              <a:t>fibo</a:t>
            </a:r>
            <a:r>
              <a:rPr lang="en-US" altLang="zh-CN" sz="2400" kern="0" dirty="0">
                <a:solidFill>
                  <a:schemeClr val="tx1">
                    <a:lumMod val="85000"/>
                    <a:lumOff val="15000"/>
                  </a:schemeClr>
                </a:solidFill>
                <a:ea typeface="微软雅黑" pitchFamily="34" charset="-122"/>
              </a:rPr>
              <a:t> import </a:t>
            </a:r>
            <a:r>
              <a:rPr lang="en-US" altLang="zh-CN" sz="2400" kern="0" dirty="0" err="1">
                <a:solidFill>
                  <a:schemeClr val="tx1">
                    <a:lumMod val="85000"/>
                    <a:lumOff val="15000"/>
                  </a:schemeClr>
                </a:solidFill>
                <a:ea typeface="微软雅黑" pitchFamily="34" charset="-122"/>
              </a:rPr>
              <a:t>PrintFib</a:t>
            </a:r>
            <a:r>
              <a:rPr lang="en-US" altLang="zh-CN" sz="2400" kern="0" dirty="0">
                <a:solidFill>
                  <a:schemeClr val="tx1">
                    <a:lumMod val="85000"/>
                    <a:lumOff val="15000"/>
                  </a:schemeClr>
                </a:solidFill>
                <a:ea typeface="微软雅黑" pitchFamily="34" charset="-122"/>
              </a:rPr>
              <a:t> as pf #</a:t>
            </a:r>
            <a:r>
              <a:rPr lang="zh-CN" altLang="en-US" sz="2400" kern="0" dirty="0">
                <a:solidFill>
                  <a:schemeClr val="tx1">
                    <a:lumMod val="85000"/>
                    <a:lumOff val="15000"/>
                  </a:schemeClr>
                </a:solidFill>
                <a:ea typeface="微软雅黑" pitchFamily="34" charset="-122"/>
              </a:rPr>
              <a:t>导入</a:t>
            </a:r>
            <a:r>
              <a:rPr lang="en-US" altLang="zh-CN" sz="2400" kern="0" dirty="0" err="1">
                <a:solidFill>
                  <a:schemeClr val="tx1">
                    <a:lumMod val="85000"/>
                    <a:lumOff val="15000"/>
                  </a:schemeClr>
                </a:solidFill>
                <a:ea typeface="微软雅黑" pitchFamily="34" charset="-122"/>
              </a:rPr>
              <a:t>fibo</a:t>
            </a:r>
            <a:r>
              <a:rPr lang="zh-CN" altLang="en-US" sz="2400" kern="0" dirty="0">
                <a:solidFill>
                  <a:schemeClr val="tx1">
                    <a:lumMod val="85000"/>
                    <a:lumOff val="15000"/>
                  </a:schemeClr>
                </a:solidFill>
                <a:ea typeface="微软雅黑" pitchFamily="34" charset="-122"/>
              </a:rPr>
              <a:t>模块中的</a:t>
            </a:r>
            <a:endParaRPr lang="en-US" altLang="zh-CN" sz="2400" kern="0" dirty="0">
              <a:solidFill>
                <a:schemeClr val="tx1">
                  <a:lumMod val="85000"/>
                  <a:lumOff val="15000"/>
                </a:schemeClr>
              </a:solidFill>
              <a:ea typeface="微软雅黑" pitchFamily="34" charset="-122"/>
            </a:endParaRPr>
          </a:p>
          <a:p>
            <a:pPr defTabSz="914126">
              <a:lnSpc>
                <a:spcPct val="150000"/>
              </a:lnSpc>
              <a:spcBef>
                <a:spcPct val="0"/>
              </a:spcBef>
              <a:defRPr/>
            </a:pPr>
            <a:r>
              <a:rPr lang="en-US" altLang="zh-CN" sz="2400" kern="0" dirty="0">
                <a:solidFill>
                  <a:schemeClr val="tx1">
                    <a:lumMod val="85000"/>
                    <a:lumOff val="15000"/>
                  </a:schemeClr>
                </a:solidFill>
                <a:ea typeface="微软雅黑" pitchFamily="34" charset="-122"/>
              </a:rPr>
              <a:t>            </a:t>
            </a:r>
            <a:r>
              <a:rPr lang="en-US" altLang="zh-CN" sz="2400" kern="0" dirty="0" err="1">
                <a:solidFill>
                  <a:schemeClr val="tx1">
                    <a:lumMod val="85000"/>
                    <a:lumOff val="15000"/>
                  </a:schemeClr>
                </a:solidFill>
                <a:ea typeface="微软雅黑" pitchFamily="34" charset="-122"/>
              </a:rPr>
              <a:t>PrintFib</a:t>
            </a:r>
            <a:r>
              <a:rPr lang="zh-CN" altLang="en-US" sz="2400" kern="0" dirty="0">
                <a:solidFill>
                  <a:schemeClr val="tx1">
                    <a:lumMod val="85000"/>
                    <a:lumOff val="15000"/>
                  </a:schemeClr>
                </a:solidFill>
                <a:ea typeface="微软雅黑" pitchFamily="34" charset="-122"/>
              </a:rPr>
              <a:t>，并重命名为</a:t>
            </a:r>
            <a:r>
              <a:rPr lang="en-US" altLang="zh-CN" sz="2400" kern="0" dirty="0">
                <a:solidFill>
                  <a:schemeClr val="tx1">
                    <a:lumMod val="85000"/>
                    <a:lumOff val="15000"/>
                  </a:schemeClr>
                </a:solidFill>
                <a:ea typeface="微软雅黑" pitchFamily="34" charset="-122"/>
              </a:rPr>
              <a:t>pf</a:t>
            </a:r>
          </a:p>
          <a:p>
            <a:pPr defTabSz="914126">
              <a:lnSpc>
                <a:spcPct val="150000"/>
              </a:lnSpc>
              <a:spcBef>
                <a:spcPct val="0"/>
              </a:spcBef>
              <a:defRPr/>
            </a:pPr>
            <a:r>
              <a:rPr lang="en-US" altLang="zh-CN" sz="2400" kern="0" dirty="0">
                <a:solidFill>
                  <a:schemeClr val="tx1">
                    <a:lumMod val="85000"/>
                    <a:lumOff val="15000"/>
                  </a:schemeClr>
                </a:solidFill>
                <a:ea typeface="微软雅黑" pitchFamily="34" charset="-122"/>
              </a:rPr>
              <a:t>2	pf(5) #</a:t>
            </a:r>
            <a:r>
              <a:rPr lang="zh-CN" altLang="en-US" sz="2400" kern="0" dirty="0">
                <a:solidFill>
                  <a:schemeClr val="tx1">
                    <a:lumMod val="85000"/>
                    <a:lumOff val="15000"/>
                  </a:schemeClr>
                </a:solidFill>
                <a:ea typeface="微软雅黑" pitchFamily="34" charset="-122"/>
              </a:rPr>
              <a:t>调用</a:t>
            </a:r>
            <a:r>
              <a:rPr lang="en-US" altLang="zh-CN" sz="2400" kern="0" dirty="0" err="1">
                <a:solidFill>
                  <a:schemeClr val="tx1">
                    <a:lumMod val="85000"/>
                    <a:lumOff val="15000"/>
                  </a:schemeClr>
                </a:solidFill>
                <a:ea typeface="微软雅黑" pitchFamily="34" charset="-122"/>
              </a:rPr>
              <a:t>fibo</a:t>
            </a:r>
            <a:r>
              <a:rPr lang="zh-CN" altLang="en-US" sz="2400" kern="0" dirty="0">
                <a:solidFill>
                  <a:schemeClr val="tx1">
                    <a:lumMod val="85000"/>
                    <a:lumOff val="15000"/>
                  </a:schemeClr>
                </a:solidFill>
                <a:ea typeface="微软雅黑" pitchFamily="34" charset="-122"/>
              </a:rPr>
              <a:t>模块中的</a:t>
            </a:r>
            <a:r>
              <a:rPr lang="en-US" altLang="zh-CN" sz="2400" kern="0" dirty="0" err="1">
                <a:solidFill>
                  <a:schemeClr val="tx1">
                    <a:lumMod val="85000"/>
                    <a:lumOff val="15000"/>
                  </a:schemeClr>
                </a:solidFill>
                <a:ea typeface="微软雅黑" pitchFamily="34" charset="-122"/>
              </a:rPr>
              <a:t>PrintFib</a:t>
            </a:r>
            <a:r>
              <a:rPr lang="zh-CN" altLang="en-US" sz="2400" kern="0" dirty="0">
                <a:solidFill>
                  <a:schemeClr val="tx1">
                    <a:lumMod val="85000"/>
                    <a:lumOff val="15000"/>
                  </a:schemeClr>
                </a:solidFill>
                <a:ea typeface="微软雅黑" pitchFamily="34" charset="-122"/>
              </a:rPr>
              <a:t>函数，输出斐波那契</a:t>
            </a:r>
            <a:endParaRPr lang="en-US" altLang="zh-CN" sz="2400" kern="0" dirty="0">
              <a:solidFill>
                <a:schemeClr val="tx1">
                  <a:lumMod val="85000"/>
                  <a:lumOff val="15000"/>
                </a:schemeClr>
              </a:solidFill>
              <a:ea typeface="微软雅黑" pitchFamily="34" charset="-122"/>
            </a:endParaRPr>
          </a:p>
          <a:p>
            <a:pPr defTabSz="914126">
              <a:lnSpc>
                <a:spcPct val="150000"/>
              </a:lnSpc>
              <a:spcBef>
                <a:spcPct val="0"/>
              </a:spcBef>
              <a:defRPr/>
            </a:pPr>
            <a:r>
              <a:rPr lang="zh-CN" altLang="en-US" sz="2400" kern="0" dirty="0">
                <a:solidFill>
                  <a:schemeClr val="tx1">
                    <a:lumMod val="85000"/>
                    <a:lumOff val="15000"/>
                  </a:schemeClr>
                </a:solidFill>
                <a:ea typeface="微软雅黑" pitchFamily="34" charset="-122"/>
              </a:rPr>
              <a:t>            数列前</a:t>
            </a:r>
            <a:r>
              <a:rPr lang="en-US" altLang="zh-CN" sz="2400" kern="0" dirty="0">
                <a:solidFill>
                  <a:schemeClr val="tx1">
                    <a:lumMod val="85000"/>
                    <a:lumOff val="15000"/>
                  </a:schemeClr>
                </a:solidFill>
                <a:ea typeface="微软雅黑" pitchFamily="34" charset="-122"/>
              </a:rPr>
              <a:t>5</a:t>
            </a:r>
            <a:r>
              <a:rPr lang="zh-CN" altLang="en-US" sz="2400" kern="0" dirty="0">
                <a:solidFill>
                  <a:schemeClr val="tx1">
                    <a:lumMod val="85000"/>
                    <a:lumOff val="15000"/>
                  </a:schemeClr>
                </a:solidFill>
                <a:ea typeface="微软雅黑" pitchFamily="34" charset="-122"/>
              </a:rPr>
              <a:t>项</a:t>
            </a:r>
          </a:p>
        </p:txBody>
      </p:sp>
      <p:grpSp>
        <p:nvGrpSpPr>
          <p:cNvPr id="89" name="组合 88">
            <a:extLst>
              <a:ext uri="{FF2B5EF4-FFF2-40B4-BE49-F238E27FC236}">
                <a16:creationId xmlns:a16="http://schemas.microsoft.com/office/drawing/2014/main" id="{C7ECB13C-C64C-475E-A74B-F86E55062A9B}"/>
              </a:ext>
            </a:extLst>
          </p:cNvPr>
          <p:cNvGrpSpPr/>
          <p:nvPr/>
        </p:nvGrpSpPr>
        <p:grpSpPr>
          <a:xfrm>
            <a:off x="1392663" y="1633129"/>
            <a:ext cx="877274" cy="877274"/>
            <a:chOff x="1184655" y="3843886"/>
            <a:chExt cx="877274" cy="877274"/>
          </a:xfrm>
        </p:grpSpPr>
        <p:sp>
          <p:nvSpPr>
            <p:cNvPr id="90" name="KSO_Shape">
              <a:extLst>
                <a:ext uri="{FF2B5EF4-FFF2-40B4-BE49-F238E27FC236}">
                  <a16:creationId xmlns:a16="http://schemas.microsoft.com/office/drawing/2014/main" id="{5200BA13-0761-47F5-BB47-A8E00B017245}"/>
                </a:ext>
              </a:extLst>
            </p:cNvPr>
            <p:cNvSpPr/>
            <p:nvPr/>
          </p:nvSpPr>
          <p:spPr>
            <a:xfrm>
              <a:off x="1184655" y="3843886"/>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91" name="KSO_Shape">
              <a:extLst>
                <a:ext uri="{FF2B5EF4-FFF2-40B4-BE49-F238E27FC236}">
                  <a16:creationId xmlns:a16="http://schemas.microsoft.com/office/drawing/2014/main" id="{64552576-4E30-449F-88CD-FA4BC5407882}"/>
                </a:ext>
              </a:extLst>
            </p:cNvPr>
            <p:cNvSpPr>
              <a:spLocks/>
            </p:cNvSpPr>
            <p:nvPr/>
          </p:nvSpPr>
          <p:spPr bwMode="auto">
            <a:xfrm>
              <a:off x="1364011" y="3954003"/>
              <a:ext cx="646190" cy="648477"/>
            </a:xfrm>
            <a:custGeom>
              <a:avLst/>
              <a:gdLst>
                <a:gd name="T0" fmla="*/ 1471281 w 3950"/>
                <a:gd name="T1" fmla="*/ 1585004 h 3962"/>
                <a:gd name="T2" fmla="*/ 1291856 w 3950"/>
                <a:gd name="T3" fmla="*/ 1800397 h 3962"/>
                <a:gd name="T4" fmla="*/ 0 w 3950"/>
                <a:gd name="T5" fmla="*/ 1620903 h 3962"/>
                <a:gd name="T6" fmla="*/ 179425 w 3950"/>
                <a:gd name="T7" fmla="*/ 5453 h 3962"/>
                <a:gd name="T8" fmla="*/ 963441 w 3950"/>
                <a:gd name="T9" fmla="*/ 5453 h 3962"/>
                <a:gd name="T10" fmla="*/ 968438 w 3950"/>
                <a:gd name="T11" fmla="*/ 5453 h 3962"/>
                <a:gd name="T12" fmla="*/ 968892 w 3950"/>
                <a:gd name="T13" fmla="*/ 5907 h 3962"/>
                <a:gd name="T14" fmla="*/ 1471281 w 3950"/>
                <a:gd name="T15" fmla="*/ 543936 h 3962"/>
                <a:gd name="T16" fmla="*/ 1474006 w 3950"/>
                <a:gd name="T17" fmla="*/ 552570 h 3962"/>
                <a:gd name="T18" fmla="*/ 1471281 w 3950"/>
                <a:gd name="T19" fmla="*/ 974723 h 3962"/>
                <a:gd name="T20" fmla="*/ 1794245 w 3950"/>
                <a:gd name="T21" fmla="*/ 1154217 h 3962"/>
                <a:gd name="T22" fmla="*/ 1614821 w 3950"/>
                <a:gd name="T23" fmla="*/ 1585004 h 3962"/>
                <a:gd name="T24" fmla="*/ 968892 w 3950"/>
                <a:gd name="T25" fmla="*/ 364442 h 3962"/>
                <a:gd name="T26" fmla="*/ 1355450 w 3950"/>
                <a:gd name="T27" fmla="*/ 543936 h 3962"/>
                <a:gd name="T28" fmla="*/ 1399965 w 3950"/>
                <a:gd name="T29" fmla="*/ 615734 h 3962"/>
                <a:gd name="T30" fmla="*/ 897123 w 3950"/>
                <a:gd name="T31" fmla="*/ 436240 h 3962"/>
                <a:gd name="T32" fmla="*/ 251194 w 3950"/>
                <a:gd name="T33" fmla="*/ 77251 h 3962"/>
                <a:gd name="T34" fmla="*/ 71770 w 3950"/>
                <a:gd name="T35" fmla="*/ 1549105 h 3962"/>
                <a:gd name="T36" fmla="*/ 1220087 w 3950"/>
                <a:gd name="T37" fmla="*/ 1728599 h 3962"/>
                <a:gd name="T38" fmla="*/ 574158 w 3950"/>
                <a:gd name="T39" fmla="*/ 1585004 h 3962"/>
                <a:gd name="T40" fmla="*/ 394734 w 3950"/>
                <a:gd name="T41" fmla="*/ 1154217 h 3962"/>
                <a:gd name="T42" fmla="*/ 1399965 w 3950"/>
                <a:gd name="T43" fmla="*/ 974723 h 3962"/>
                <a:gd name="T44" fmla="*/ 1254609 w 3950"/>
                <a:gd name="T45" fmla="*/ 1147401 h 3962"/>
                <a:gd name="T46" fmla="*/ 1121517 w 3950"/>
                <a:gd name="T47" fmla="*/ 1246464 h 3962"/>
                <a:gd name="T48" fmla="*/ 987062 w 3950"/>
                <a:gd name="T49" fmla="*/ 1147401 h 3962"/>
                <a:gd name="T50" fmla="*/ 977523 w 3950"/>
                <a:gd name="T51" fmla="*/ 1455950 h 3962"/>
                <a:gd name="T52" fmla="*/ 1120608 w 3950"/>
                <a:gd name="T53" fmla="*/ 1349162 h 3962"/>
                <a:gd name="T54" fmla="*/ 1264148 w 3950"/>
                <a:gd name="T55" fmla="*/ 1455950 h 3962"/>
                <a:gd name="T56" fmla="*/ 1254609 w 3950"/>
                <a:gd name="T57" fmla="*/ 1147401 h 3962"/>
                <a:gd name="T58" fmla="*/ 957536 w 3950"/>
                <a:gd name="T59" fmla="*/ 1147401 h 3962"/>
                <a:gd name="T60" fmla="*/ 712701 w 3950"/>
                <a:gd name="T61" fmla="*/ 1199659 h 3962"/>
                <a:gd name="T62" fmla="*/ 804003 w 3950"/>
                <a:gd name="T63" fmla="*/ 1455950 h 3962"/>
                <a:gd name="T64" fmla="*/ 866688 w 3950"/>
                <a:gd name="T65" fmla="*/ 1199659 h 3962"/>
                <a:gd name="T66" fmla="*/ 1529424 w 3950"/>
                <a:gd name="T67" fmla="*/ 1147401 h 3962"/>
                <a:gd name="T68" fmla="*/ 1284589 w 3950"/>
                <a:gd name="T69" fmla="*/ 1199659 h 3962"/>
                <a:gd name="T70" fmla="*/ 1375891 w 3950"/>
                <a:gd name="T71" fmla="*/ 1455950 h 3962"/>
                <a:gd name="T72" fmla="*/ 1438121 w 3950"/>
                <a:gd name="T73" fmla="*/ 1199659 h 3962"/>
                <a:gd name="T74" fmla="*/ 1529424 w 3950"/>
                <a:gd name="T75" fmla="*/ 1147401 h 3962"/>
                <a:gd name="T76" fmla="*/ 753583 w 3950"/>
                <a:gd name="T77" fmla="*/ 651633 h 3962"/>
                <a:gd name="T78" fmla="*/ 179425 w 3950"/>
                <a:gd name="T79" fmla="*/ 723431 h 3962"/>
                <a:gd name="T80" fmla="*/ 179425 w 3950"/>
                <a:gd name="T81" fmla="*/ 364442 h 3962"/>
                <a:gd name="T82" fmla="*/ 753583 w 3950"/>
                <a:gd name="T83" fmla="*/ 436240 h 3962"/>
                <a:gd name="T84" fmla="*/ 179425 w 3950"/>
                <a:gd name="T85" fmla="*/ 364442 h 3962"/>
                <a:gd name="T86" fmla="*/ 753583 w 3950"/>
                <a:gd name="T87" fmla="*/ 220846 h 3962"/>
                <a:gd name="T88" fmla="*/ 179425 w 3950"/>
                <a:gd name="T89" fmla="*/ 292644 h 3962"/>
                <a:gd name="T90" fmla="*/ 538274 w 3950"/>
                <a:gd name="T91" fmla="*/ 579835 h 3962"/>
                <a:gd name="T92" fmla="*/ 179425 w 3950"/>
                <a:gd name="T93" fmla="*/ 508037 h 3962"/>
                <a:gd name="T94" fmla="*/ 538274 w 3950"/>
                <a:gd name="T95" fmla="*/ 579835 h 3962"/>
                <a:gd name="T96" fmla="*/ 179425 w 3950"/>
                <a:gd name="T97" fmla="*/ 867026 h 3962"/>
                <a:gd name="T98" fmla="*/ 394734 w 3950"/>
                <a:gd name="T99" fmla="*/ 795228 h 39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950" h="3962">
                  <a:moveTo>
                    <a:pt x="3555" y="3488"/>
                  </a:moveTo>
                  <a:cubicBezTo>
                    <a:pt x="3239" y="3488"/>
                    <a:pt x="3239" y="3488"/>
                    <a:pt x="3239" y="3488"/>
                  </a:cubicBezTo>
                  <a:cubicBezTo>
                    <a:pt x="3239" y="3567"/>
                    <a:pt x="3239" y="3567"/>
                    <a:pt x="3239" y="3567"/>
                  </a:cubicBezTo>
                  <a:cubicBezTo>
                    <a:pt x="3239" y="3785"/>
                    <a:pt x="3063" y="3962"/>
                    <a:pt x="2844" y="3962"/>
                  </a:cubicBezTo>
                  <a:cubicBezTo>
                    <a:pt x="395" y="3962"/>
                    <a:pt x="395" y="3962"/>
                    <a:pt x="395" y="3962"/>
                  </a:cubicBezTo>
                  <a:cubicBezTo>
                    <a:pt x="177" y="3962"/>
                    <a:pt x="0" y="3785"/>
                    <a:pt x="0" y="3567"/>
                  </a:cubicBezTo>
                  <a:cubicBezTo>
                    <a:pt x="0" y="407"/>
                    <a:pt x="0" y="407"/>
                    <a:pt x="0" y="407"/>
                  </a:cubicBezTo>
                  <a:cubicBezTo>
                    <a:pt x="0" y="189"/>
                    <a:pt x="177" y="12"/>
                    <a:pt x="395" y="12"/>
                  </a:cubicBezTo>
                  <a:cubicBezTo>
                    <a:pt x="1975" y="12"/>
                    <a:pt x="1975" y="12"/>
                    <a:pt x="1975" y="12"/>
                  </a:cubicBezTo>
                  <a:cubicBezTo>
                    <a:pt x="2121" y="12"/>
                    <a:pt x="2121" y="12"/>
                    <a:pt x="2121" y="12"/>
                  </a:cubicBezTo>
                  <a:cubicBezTo>
                    <a:pt x="2121" y="0"/>
                    <a:pt x="2121" y="0"/>
                    <a:pt x="2121" y="0"/>
                  </a:cubicBezTo>
                  <a:cubicBezTo>
                    <a:pt x="2132" y="12"/>
                    <a:pt x="2132" y="12"/>
                    <a:pt x="2132" y="12"/>
                  </a:cubicBezTo>
                  <a:cubicBezTo>
                    <a:pt x="2133" y="12"/>
                    <a:pt x="2133" y="12"/>
                    <a:pt x="2133" y="12"/>
                  </a:cubicBezTo>
                  <a:cubicBezTo>
                    <a:pt x="2133" y="13"/>
                    <a:pt x="2133" y="13"/>
                    <a:pt x="2133" y="13"/>
                  </a:cubicBezTo>
                  <a:cubicBezTo>
                    <a:pt x="3227" y="1197"/>
                    <a:pt x="3227" y="1197"/>
                    <a:pt x="3227" y="1197"/>
                  </a:cubicBezTo>
                  <a:cubicBezTo>
                    <a:pt x="3239" y="1197"/>
                    <a:pt x="3239" y="1197"/>
                    <a:pt x="3239" y="1197"/>
                  </a:cubicBezTo>
                  <a:cubicBezTo>
                    <a:pt x="3239" y="1210"/>
                    <a:pt x="3239" y="1210"/>
                    <a:pt x="3239" y="1210"/>
                  </a:cubicBezTo>
                  <a:cubicBezTo>
                    <a:pt x="3245" y="1216"/>
                    <a:pt x="3245" y="1216"/>
                    <a:pt x="3245" y="1216"/>
                  </a:cubicBezTo>
                  <a:cubicBezTo>
                    <a:pt x="3239" y="1216"/>
                    <a:pt x="3239" y="1216"/>
                    <a:pt x="3239" y="1216"/>
                  </a:cubicBezTo>
                  <a:cubicBezTo>
                    <a:pt x="3239" y="2145"/>
                    <a:pt x="3239" y="2145"/>
                    <a:pt x="3239" y="2145"/>
                  </a:cubicBezTo>
                  <a:cubicBezTo>
                    <a:pt x="3555" y="2145"/>
                    <a:pt x="3555" y="2145"/>
                    <a:pt x="3555" y="2145"/>
                  </a:cubicBezTo>
                  <a:cubicBezTo>
                    <a:pt x="3774" y="2145"/>
                    <a:pt x="3950" y="2322"/>
                    <a:pt x="3950" y="2540"/>
                  </a:cubicBezTo>
                  <a:cubicBezTo>
                    <a:pt x="3950" y="3093"/>
                    <a:pt x="3950" y="3093"/>
                    <a:pt x="3950" y="3093"/>
                  </a:cubicBezTo>
                  <a:cubicBezTo>
                    <a:pt x="3950" y="3311"/>
                    <a:pt x="3774" y="3488"/>
                    <a:pt x="3555" y="3488"/>
                  </a:cubicBezTo>
                  <a:close/>
                  <a:moveTo>
                    <a:pt x="2133" y="296"/>
                  </a:moveTo>
                  <a:cubicBezTo>
                    <a:pt x="2133" y="802"/>
                    <a:pt x="2133" y="802"/>
                    <a:pt x="2133" y="802"/>
                  </a:cubicBezTo>
                  <a:cubicBezTo>
                    <a:pt x="2133" y="1020"/>
                    <a:pt x="2310" y="1197"/>
                    <a:pt x="2528" y="1197"/>
                  </a:cubicBezTo>
                  <a:cubicBezTo>
                    <a:pt x="2984" y="1197"/>
                    <a:pt x="2984" y="1197"/>
                    <a:pt x="2984" y="1197"/>
                  </a:cubicBezTo>
                  <a:lnTo>
                    <a:pt x="2133" y="296"/>
                  </a:lnTo>
                  <a:close/>
                  <a:moveTo>
                    <a:pt x="3082" y="1355"/>
                  </a:moveTo>
                  <a:cubicBezTo>
                    <a:pt x="2371" y="1355"/>
                    <a:pt x="2371" y="1355"/>
                    <a:pt x="2371" y="1355"/>
                  </a:cubicBezTo>
                  <a:cubicBezTo>
                    <a:pt x="2152" y="1355"/>
                    <a:pt x="1975" y="1178"/>
                    <a:pt x="1975" y="960"/>
                  </a:cubicBezTo>
                  <a:cubicBezTo>
                    <a:pt x="1975" y="170"/>
                    <a:pt x="1975" y="170"/>
                    <a:pt x="1975" y="170"/>
                  </a:cubicBezTo>
                  <a:cubicBezTo>
                    <a:pt x="553" y="170"/>
                    <a:pt x="553" y="170"/>
                    <a:pt x="553" y="170"/>
                  </a:cubicBezTo>
                  <a:cubicBezTo>
                    <a:pt x="335" y="170"/>
                    <a:pt x="158" y="347"/>
                    <a:pt x="158" y="565"/>
                  </a:cubicBezTo>
                  <a:cubicBezTo>
                    <a:pt x="158" y="3409"/>
                    <a:pt x="158" y="3409"/>
                    <a:pt x="158" y="3409"/>
                  </a:cubicBezTo>
                  <a:cubicBezTo>
                    <a:pt x="158" y="3627"/>
                    <a:pt x="335" y="3804"/>
                    <a:pt x="553" y="3804"/>
                  </a:cubicBezTo>
                  <a:cubicBezTo>
                    <a:pt x="2686" y="3804"/>
                    <a:pt x="2686" y="3804"/>
                    <a:pt x="2686" y="3804"/>
                  </a:cubicBezTo>
                  <a:cubicBezTo>
                    <a:pt x="2877" y="3804"/>
                    <a:pt x="3037" y="3668"/>
                    <a:pt x="3073" y="3488"/>
                  </a:cubicBezTo>
                  <a:cubicBezTo>
                    <a:pt x="1264" y="3488"/>
                    <a:pt x="1264" y="3488"/>
                    <a:pt x="1264" y="3488"/>
                  </a:cubicBezTo>
                  <a:cubicBezTo>
                    <a:pt x="1046" y="3488"/>
                    <a:pt x="869" y="3311"/>
                    <a:pt x="869" y="3093"/>
                  </a:cubicBezTo>
                  <a:cubicBezTo>
                    <a:pt x="869" y="2540"/>
                    <a:pt x="869" y="2540"/>
                    <a:pt x="869" y="2540"/>
                  </a:cubicBezTo>
                  <a:cubicBezTo>
                    <a:pt x="869" y="2322"/>
                    <a:pt x="1046" y="2145"/>
                    <a:pt x="1264" y="2145"/>
                  </a:cubicBezTo>
                  <a:cubicBezTo>
                    <a:pt x="3082" y="2145"/>
                    <a:pt x="3082" y="2145"/>
                    <a:pt x="3082" y="2145"/>
                  </a:cubicBezTo>
                  <a:lnTo>
                    <a:pt x="3082" y="1355"/>
                  </a:lnTo>
                  <a:close/>
                  <a:moveTo>
                    <a:pt x="2762" y="2525"/>
                  </a:moveTo>
                  <a:cubicBezTo>
                    <a:pt x="2603" y="2525"/>
                    <a:pt x="2603" y="2525"/>
                    <a:pt x="2603" y="2525"/>
                  </a:cubicBezTo>
                  <a:cubicBezTo>
                    <a:pt x="2469" y="2743"/>
                    <a:pt x="2469" y="2743"/>
                    <a:pt x="2469" y="2743"/>
                  </a:cubicBezTo>
                  <a:cubicBezTo>
                    <a:pt x="2333" y="2525"/>
                    <a:pt x="2333" y="2525"/>
                    <a:pt x="2333" y="2525"/>
                  </a:cubicBezTo>
                  <a:cubicBezTo>
                    <a:pt x="2173" y="2525"/>
                    <a:pt x="2173" y="2525"/>
                    <a:pt x="2173" y="2525"/>
                  </a:cubicBezTo>
                  <a:cubicBezTo>
                    <a:pt x="2383" y="2850"/>
                    <a:pt x="2383" y="2850"/>
                    <a:pt x="2383" y="2850"/>
                  </a:cubicBezTo>
                  <a:cubicBezTo>
                    <a:pt x="2152" y="3204"/>
                    <a:pt x="2152" y="3204"/>
                    <a:pt x="2152" y="3204"/>
                  </a:cubicBezTo>
                  <a:cubicBezTo>
                    <a:pt x="2316" y="3204"/>
                    <a:pt x="2316" y="3204"/>
                    <a:pt x="2316" y="3204"/>
                  </a:cubicBezTo>
                  <a:cubicBezTo>
                    <a:pt x="2467" y="2969"/>
                    <a:pt x="2467" y="2969"/>
                    <a:pt x="2467" y="2969"/>
                  </a:cubicBezTo>
                  <a:cubicBezTo>
                    <a:pt x="2617" y="3204"/>
                    <a:pt x="2617" y="3204"/>
                    <a:pt x="2617" y="3204"/>
                  </a:cubicBezTo>
                  <a:cubicBezTo>
                    <a:pt x="2783" y="3204"/>
                    <a:pt x="2783" y="3204"/>
                    <a:pt x="2783" y="3204"/>
                  </a:cubicBezTo>
                  <a:cubicBezTo>
                    <a:pt x="2551" y="2855"/>
                    <a:pt x="2551" y="2855"/>
                    <a:pt x="2551" y="2855"/>
                  </a:cubicBezTo>
                  <a:lnTo>
                    <a:pt x="2762" y="2525"/>
                  </a:lnTo>
                  <a:close/>
                  <a:moveTo>
                    <a:pt x="2108" y="2640"/>
                  </a:moveTo>
                  <a:cubicBezTo>
                    <a:pt x="2108" y="2525"/>
                    <a:pt x="2108" y="2525"/>
                    <a:pt x="2108" y="2525"/>
                  </a:cubicBezTo>
                  <a:cubicBezTo>
                    <a:pt x="1569" y="2525"/>
                    <a:pt x="1569" y="2525"/>
                    <a:pt x="1569" y="2525"/>
                  </a:cubicBezTo>
                  <a:cubicBezTo>
                    <a:pt x="1569" y="2640"/>
                    <a:pt x="1569" y="2640"/>
                    <a:pt x="1569" y="2640"/>
                  </a:cubicBezTo>
                  <a:cubicBezTo>
                    <a:pt x="1770" y="2640"/>
                    <a:pt x="1770" y="2640"/>
                    <a:pt x="1770" y="2640"/>
                  </a:cubicBezTo>
                  <a:cubicBezTo>
                    <a:pt x="1770" y="3204"/>
                    <a:pt x="1770" y="3204"/>
                    <a:pt x="1770" y="3204"/>
                  </a:cubicBezTo>
                  <a:cubicBezTo>
                    <a:pt x="1908" y="3204"/>
                    <a:pt x="1908" y="3204"/>
                    <a:pt x="1908" y="3204"/>
                  </a:cubicBezTo>
                  <a:cubicBezTo>
                    <a:pt x="1908" y="2640"/>
                    <a:pt x="1908" y="2640"/>
                    <a:pt x="1908" y="2640"/>
                  </a:cubicBezTo>
                  <a:lnTo>
                    <a:pt x="2108" y="2640"/>
                  </a:lnTo>
                  <a:close/>
                  <a:moveTo>
                    <a:pt x="3367" y="2525"/>
                  </a:moveTo>
                  <a:cubicBezTo>
                    <a:pt x="2828" y="2525"/>
                    <a:pt x="2828" y="2525"/>
                    <a:pt x="2828" y="2525"/>
                  </a:cubicBezTo>
                  <a:cubicBezTo>
                    <a:pt x="2828" y="2640"/>
                    <a:pt x="2828" y="2640"/>
                    <a:pt x="2828" y="2640"/>
                  </a:cubicBezTo>
                  <a:cubicBezTo>
                    <a:pt x="3029" y="2640"/>
                    <a:pt x="3029" y="2640"/>
                    <a:pt x="3029" y="2640"/>
                  </a:cubicBezTo>
                  <a:cubicBezTo>
                    <a:pt x="3029" y="3204"/>
                    <a:pt x="3029" y="3204"/>
                    <a:pt x="3029" y="3204"/>
                  </a:cubicBezTo>
                  <a:cubicBezTo>
                    <a:pt x="3166" y="3204"/>
                    <a:pt x="3166" y="3204"/>
                    <a:pt x="3166" y="3204"/>
                  </a:cubicBezTo>
                  <a:cubicBezTo>
                    <a:pt x="3166" y="2640"/>
                    <a:pt x="3166" y="2640"/>
                    <a:pt x="3166" y="2640"/>
                  </a:cubicBezTo>
                  <a:cubicBezTo>
                    <a:pt x="3367" y="2640"/>
                    <a:pt x="3367" y="2640"/>
                    <a:pt x="3367" y="2640"/>
                  </a:cubicBezTo>
                  <a:lnTo>
                    <a:pt x="3367" y="2525"/>
                  </a:lnTo>
                  <a:close/>
                  <a:moveTo>
                    <a:pt x="395" y="1434"/>
                  </a:moveTo>
                  <a:cubicBezTo>
                    <a:pt x="1659" y="1434"/>
                    <a:pt x="1659" y="1434"/>
                    <a:pt x="1659" y="1434"/>
                  </a:cubicBezTo>
                  <a:cubicBezTo>
                    <a:pt x="1659" y="1592"/>
                    <a:pt x="1659" y="1592"/>
                    <a:pt x="1659" y="1592"/>
                  </a:cubicBezTo>
                  <a:cubicBezTo>
                    <a:pt x="395" y="1592"/>
                    <a:pt x="395" y="1592"/>
                    <a:pt x="395" y="1592"/>
                  </a:cubicBezTo>
                  <a:lnTo>
                    <a:pt x="395" y="1434"/>
                  </a:lnTo>
                  <a:close/>
                  <a:moveTo>
                    <a:pt x="395" y="802"/>
                  </a:moveTo>
                  <a:cubicBezTo>
                    <a:pt x="1659" y="802"/>
                    <a:pt x="1659" y="802"/>
                    <a:pt x="1659" y="802"/>
                  </a:cubicBezTo>
                  <a:cubicBezTo>
                    <a:pt x="1659" y="960"/>
                    <a:pt x="1659" y="960"/>
                    <a:pt x="1659" y="960"/>
                  </a:cubicBezTo>
                  <a:cubicBezTo>
                    <a:pt x="395" y="960"/>
                    <a:pt x="395" y="960"/>
                    <a:pt x="395" y="960"/>
                  </a:cubicBezTo>
                  <a:lnTo>
                    <a:pt x="395" y="802"/>
                  </a:lnTo>
                  <a:close/>
                  <a:moveTo>
                    <a:pt x="395" y="486"/>
                  </a:moveTo>
                  <a:cubicBezTo>
                    <a:pt x="1659" y="486"/>
                    <a:pt x="1659" y="486"/>
                    <a:pt x="1659" y="486"/>
                  </a:cubicBezTo>
                  <a:cubicBezTo>
                    <a:pt x="1659" y="644"/>
                    <a:pt x="1659" y="644"/>
                    <a:pt x="1659" y="644"/>
                  </a:cubicBezTo>
                  <a:cubicBezTo>
                    <a:pt x="395" y="644"/>
                    <a:pt x="395" y="644"/>
                    <a:pt x="395" y="644"/>
                  </a:cubicBezTo>
                  <a:lnTo>
                    <a:pt x="395" y="486"/>
                  </a:lnTo>
                  <a:close/>
                  <a:moveTo>
                    <a:pt x="1185" y="1276"/>
                  </a:moveTo>
                  <a:cubicBezTo>
                    <a:pt x="395" y="1276"/>
                    <a:pt x="395" y="1276"/>
                    <a:pt x="395" y="1276"/>
                  </a:cubicBezTo>
                  <a:cubicBezTo>
                    <a:pt x="395" y="1118"/>
                    <a:pt x="395" y="1118"/>
                    <a:pt x="395" y="1118"/>
                  </a:cubicBezTo>
                  <a:cubicBezTo>
                    <a:pt x="1185" y="1118"/>
                    <a:pt x="1185" y="1118"/>
                    <a:pt x="1185" y="1118"/>
                  </a:cubicBezTo>
                  <a:lnTo>
                    <a:pt x="1185" y="1276"/>
                  </a:lnTo>
                  <a:close/>
                  <a:moveTo>
                    <a:pt x="869" y="1908"/>
                  </a:moveTo>
                  <a:cubicBezTo>
                    <a:pt x="395" y="1908"/>
                    <a:pt x="395" y="1908"/>
                    <a:pt x="395" y="1908"/>
                  </a:cubicBezTo>
                  <a:cubicBezTo>
                    <a:pt x="395" y="1750"/>
                    <a:pt x="395" y="1750"/>
                    <a:pt x="395" y="1750"/>
                  </a:cubicBezTo>
                  <a:cubicBezTo>
                    <a:pt x="869" y="1750"/>
                    <a:pt x="869" y="1750"/>
                    <a:pt x="869" y="1750"/>
                  </a:cubicBezTo>
                  <a:lnTo>
                    <a:pt x="869" y="1908"/>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sp>
        <p:nvSpPr>
          <p:cNvPr id="92" name="KSO_Shape">
            <a:extLst>
              <a:ext uri="{FF2B5EF4-FFF2-40B4-BE49-F238E27FC236}">
                <a16:creationId xmlns:a16="http://schemas.microsoft.com/office/drawing/2014/main" id="{AD410822-3E3B-4DF2-B374-C417ED5D8611}"/>
              </a:ext>
            </a:extLst>
          </p:cNvPr>
          <p:cNvSpPr/>
          <p:nvPr/>
        </p:nvSpPr>
        <p:spPr>
          <a:xfrm>
            <a:off x="2269936" y="2510403"/>
            <a:ext cx="8641315" cy="2429899"/>
          </a:xfrm>
          <a:prstGeom prst="roundRect">
            <a:avLst>
              <a:gd name="adj" fmla="val 11034"/>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93" name="矩形 92">
            <a:extLst>
              <a:ext uri="{FF2B5EF4-FFF2-40B4-BE49-F238E27FC236}">
                <a16:creationId xmlns:a16="http://schemas.microsoft.com/office/drawing/2014/main" id="{45F70BD3-958C-4DFA-9BF8-E758D2FFBB2A}"/>
              </a:ext>
            </a:extLst>
          </p:cNvPr>
          <p:cNvSpPr/>
          <p:nvPr/>
        </p:nvSpPr>
        <p:spPr>
          <a:xfrm>
            <a:off x="2548310" y="1598419"/>
            <a:ext cx="2946639" cy="461665"/>
          </a:xfrm>
          <a:prstGeom prst="rect">
            <a:avLst/>
          </a:prstGeom>
        </p:spPr>
        <p:txBody>
          <a:bodyPr wrap="none">
            <a:spAutoFit/>
          </a:bodyPr>
          <a:lstStyle/>
          <a:p>
            <a:pPr algn="ctr"/>
            <a:r>
              <a:rPr lang="en-US" altLang="zh-CN" sz="2400" b="1" dirty="0">
                <a:solidFill>
                  <a:schemeClr val="tx1">
                    <a:lumMod val="85000"/>
                    <a:lumOff val="15000"/>
                  </a:schemeClr>
                </a:solidFill>
                <a:ea typeface="微软雅黑" panose="020B0503020204020204" pitchFamily="34" charset="-122"/>
              </a:rPr>
              <a:t>testfibo5.py</a:t>
            </a:r>
            <a:r>
              <a:rPr lang="zh-CN" altLang="en-US" sz="2400" b="1" dirty="0">
                <a:solidFill>
                  <a:schemeClr val="tx1">
                    <a:lumMod val="85000"/>
                    <a:lumOff val="15000"/>
                  </a:schemeClr>
                </a:solidFill>
                <a:ea typeface="微软雅黑" panose="020B0503020204020204" pitchFamily="34" charset="-122"/>
              </a:rPr>
              <a:t>脚本文件</a:t>
            </a:r>
          </a:p>
        </p:txBody>
      </p:sp>
      <p:cxnSp>
        <p:nvCxnSpPr>
          <p:cNvPr id="94" name="直接连接符 93">
            <a:extLst>
              <a:ext uri="{FF2B5EF4-FFF2-40B4-BE49-F238E27FC236}">
                <a16:creationId xmlns:a16="http://schemas.microsoft.com/office/drawing/2014/main" id="{125CE95A-4745-4384-BADA-336B66FE81F5}"/>
              </a:ext>
            </a:extLst>
          </p:cNvPr>
          <p:cNvCxnSpPr>
            <a:cxnSpLocks/>
          </p:cNvCxnSpPr>
          <p:nvPr/>
        </p:nvCxnSpPr>
        <p:spPr>
          <a:xfrm>
            <a:off x="2362318" y="2100220"/>
            <a:ext cx="3352682"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96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9"/>
                                        </p:tgtEl>
                                        <p:attrNameLst>
                                          <p:attrName>style.visibility</p:attrName>
                                        </p:attrNameLst>
                                      </p:cBhvr>
                                      <p:to>
                                        <p:strVal val="visible"/>
                                      </p:to>
                                    </p:set>
                                    <p:anim calcmode="lin" valueType="num">
                                      <p:cBhvr>
                                        <p:cTn id="13" dur="500" fill="hold"/>
                                        <p:tgtEl>
                                          <p:spTgt spid="89"/>
                                        </p:tgtEl>
                                        <p:attrNameLst>
                                          <p:attrName>ppt_w</p:attrName>
                                        </p:attrNameLst>
                                      </p:cBhvr>
                                      <p:tavLst>
                                        <p:tav tm="0">
                                          <p:val>
                                            <p:fltVal val="0"/>
                                          </p:val>
                                        </p:tav>
                                        <p:tav tm="100000">
                                          <p:val>
                                            <p:strVal val="#ppt_w"/>
                                          </p:val>
                                        </p:tav>
                                      </p:tavLst>
                                    </p:anim>
                                    <p:anim calcmode="lin" valueType="num">
                                      <p:cBhvr>
                                        <p:cTn id="14" dur="500" fill="hold"/>
                                        <p:tgtEl>
                                          <p:spTgt spid="89"/>
                                        </p:tgtEl>
                                        <p:attrNameLst>
                                          <p:attrName>ppt_h</p:attrName>
                                        </p:attrNameLst>
                                      </p:cBhvr>
                                      <p:tavLst>
                                        <p:tav tm="0">
                                          <p:val>
                                            <p:fltVal val="0"/>
                                          </p:val>
                                        </p:tav>
                                        <p:tav tm="100000">
                                          <p:val>
                                            <p:strVal val="#ppt_h"/>
                                          </p:val>
                                        </p:tav>
                                      </p:tavLst>
                                    </p:anim>
                                    <p:animEffect transition="in" filter="fade">
                                      <p:cBhvr>
                                        <p:cTn id="15" dur="500"/>
                                        <p:tgtEl>
                                          <p:spTgt spid="89"/>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94"/>
                                        </p:tgtEl>
                                        <p:attrNameLst>
                                          <p:attrName>style.visibility</p:attrName>
                                        </p:attrNameLst>
                                      </p:cBhvr>
                                      <p:to>
                                        <p:strVal val="visible"/>
                                      </p:to>
                                    </p:set>
                                    <p:animEffect transition="in" filter="barn(inVertical)">
                                      <p:cBhvr>
                                        <p:cTn id="19" dur="500"/>
                                        <p:tgtEl>
                                          <p:spTgt spid="9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500"/>
                                        <p:tgtEl>
                                          <p:spTgt spid="92"/>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anim calcmode="lin" valueType="num">
                                      <p:cBhvr additive="base">
                                        <p:cTn id="25" dur="500"/>
                                        <p:tgtEl>
                                          <p:spTgt spid="93"/>
                                        </p:tgtEl>
                                        <p:attrNameLst>
                                          <p:attrName>ppt_y</p:attrName>
                                        </p:attrNameLst>
                                      </p:cBhvr>
                                      <p:tavLst>
                                        <p:tav tm="0">
                                          <p:val>
                                            <p:strVal val="#ppt_y+#ppt_h*1.125000"/>
                                          </p:val>
                                        </p:tav>
                                        <p:tav tm="100000">
                                          <p:val>
                                            <p:strVal val="#ppt_y"/>
                                          </p:val>
                                        </p:tav>
                                      </p:tavLst>
                                    </p:anim>
                                    <p:animEffect transition="in" filter="wipe(up)">
                                      <p:cBhvr>
                                        <p:cTn id="26" dur="500"/>
                                        <p:tgtEl>
                                          <p:spTgt spid="93"/>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88"/>
                                        </p:tgtEl>
                                        <p:attrNameLst>
                                          <p:attrName>style.visibility</p:attrName>
                                        </p:attrNameLst>
                                      </p:cBhvr>
                                      <p:to>
                                        <p:strVal val="visible"/>
                                      </p:to>
                                    </p:set>
                                    <p:anim calcmode="lin" valueType="num">
                                      <p:cBhvr additive="base">
                                        <p:cTn id="29" dur="500"/>
                                        <p:tgtEl>
                                          <p:spTgt spid="88"/>
                                        </p:tgtEl>
                                        <p:attrNameLst>
                                          <p:attrName>ppt_y</p:attrName>
                                        </p:attrNameLst>
                                      </p:cBhvr>
                                      <p:tavLst>
                                        <p:tav tm="0">
                                          <p:val>
                                            <p:strVal val="#ppt_y-#ppt_h*1.125000"/>
                                          </p:val>
                                        </p:tav>
                                        <p:tav tm="100000">
                                          <p:val>
                                            <p:strVal val="#ppt_y"/>
                                          </p:val>
                                        </p:tav>
                                      </p:tavLst>
                                    </p:anim>
                                    <p:animEffect transition="in" filter="wipe(down)">
                                      <p:cBhvr>
                                        <p:cTn id="30"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8" grpId="0"/>
      <p:bldP spid="92" grpId="0" animBg="1"/>
      <p:bldP spid="9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77335A9-B0FB-4FCB-AE73-791E59A98113}"/>
              </a:ext>
            </a:extLst>
          </p:cNvPr>
          <p:cNvSpPr txBox="1"/>
          <p:nvPr>
            <p:custDataLst>
              <p:tags r:id="rId2"/>
            </p:custDataLst>
          </p:nvPr>
        </p:nvSpPr>
        <p:spPr>
          <a:xfrm>
            <a:off x="1219200" y="635000"/>
            <a:ext cx="9753600" cy="4529853"/>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请指出下面程序中存在的错误并改正。</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M.py</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中的代码：</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def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PrintSum</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m,n</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m+n</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testM.py</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中的代码。</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from M import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PrintSum</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as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ps</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PrintSum</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(3,5)</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7F0B5FBD-0709-4842-BFA5-270AD1B272B6}"/>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11" name="矩形 10">
            <a:extLst>
              <a:ext uri="{FF2B5EF4-FFF2-40B4-BE49-F238E27FC236}">
                <a16:creationId xmlns:a16="http://schemas.microsoft.com/office/drawing/2014/main" id="{5A490131-223C-4502-8274-D95D4CF47AA3}"/>
              </a:ext>
            </a:extLst>
          </p:cNvPr>
          <p:cNvSpPr/>
          <p:nvPr>
            <p:custDataLst>
              <p:tags r:id="rId4"/>
            </p:custDataLst>
          </p:nvPr>
        </p:nvSpPr>
        <p:spPr>
          <a:xfrm>
            <a:off x="0" y="5727383"/>
            <a:ext cx="12192000" cy="487680"/>
          </a:xfrm>
          <a:prstGeom prst="rect">
            <a:avLst/>
          </a:prstGeom>
          <a:solidFill>
            <a:srgbClr val="FBFA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36" tIns="45718" rIns="91436" bIns="45718" rtlCol="0" anchor="ctr" anchorCtr="1">
            <a:noAutofit/>
          </a:bodyPr>
          <a:lstStyle/>
          <a:p>
            <a:pPr defTabSz="914354"/>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正常使用主观题需</a:t>
            </a:r>
            <a:r>
              <a:rPr kumimoji="0" lang="en-US" altLang="zh-CN"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2.0</a:t>
            </a:r>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以上版本雨课堂</a:t>
            </a:r>
          </a:p>
        </p:txBody>
      </p:sp>
      <p:sp>
        <p:nvSpPr>
          <p:cNvPr id="12" name="矩形 11">
            <a:extLst>
              <a:ext uri="{FF2B5EF4-FFF2-40B4-BE49-F238E27FC236}">
                <a16:creationId xmlns:a16="http://schemas.microsoft.com/office/drawing/2014/main" id="{3AF817BA-09EA-48ED-9BD9-F7584CB1A9F3}"/>
              </a:ext>
            </a:extLst>
          </p:cNvPr>
          <p:cNvSpPr/>
          <p:nvPr>
            <p:custDataLst>
              <p:tags r:id="rId5"/>
            </p:custDataLst>
          </p:nvPr>
        </p:nvSpPr>
        <p:spPr>
          <a:xfrm>
            <a:off x="12573000" y="0"/>
            <a:ext cx="3840480" cy="6858000"/>
          </a:xfrm>
          <a:prstGeom prst="rect">
            <a:avLst/>
          </a:prstGeom>
          <a:solidFill>
            <a:srgbClr val="FFFFFF"/>
          </a:solidFill>
          <a:ln w="12700" cmpd="sng">
            <a:solidFill>
              <a:srgbClr val="9B9B9B"/>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noAutofit/>
          </a:bodyP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文本框 16">
            <a:extLst>
              <a:ext uri="{FF2B5EF4-FFF2-40B4-BE49-F238E27FC236}">
                <a16:creationId xmlns:a16="http://schemas.microsoft.com/office/drawing/2014/main" id="{6B172964-3433-4B48-9BD5-940A5CB392A7}"/>
              </a:ext>
            </a:extLst>
          </p:cNvPr>
          <p:cNvSpPr txBox="1"/>
          <p:nvPr>
            <p:custDataLst>
              <p:tags r:id="rId6"/>
            </p:custDataLst>
          </p:nvPr>
        </p:nvSpPr>
        <p:spPr>
          <a:xfrm>
            <a:off x="12661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8" name="文本框 17">
            <a:extLst>
              <a:ext uri="{FF2B5EF4-FFF2-40B4-BE49-F238E27FC236}">
                <a16:creationId xmlns:a16="http://schemas.microsoft.com/office/drawing/2014/main" id="{FCD10259-3FC2-47C8-B56C-718F79BBE5EC}"/>
              </a:ext>
            </a:extLst>
          </p:cNvPr>
          <p:cNvSpPr txBox="1"/>
          <p:nvPr>
            <p:custDataLst>
              <p:tags r:id="rId7"/>
            </p:custDataLst>
          </p:nvPr>
        </p:nvSpPr>
        <p:spPr>
          <a:xfrm>
            <a:off x="12827000" y="1270000"/>
            <a:ext cx="3332480" cy="2246769"/>
          </a:xfrm>
          <a:prstGeom prst="rect">
            <a:avLst/>
          </a:prstGeom>
          <a:noFill/>
        </p:spPr>
        <p:txBody>
          <a:bodyPr vert="horz" rtlCol="0" anchor="t" anchorCtr="0">
            <a:spAutoFit/>
          </a:bodyPr>
          <a:lstStyle/>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from...import</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导入模块中的标识符时通过“</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as”</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为标识符起了别名，则在使用该标识符时只能使用别名而不能用原标识符名，因此应将“</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PrintSum(3,5)”</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改为“</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ps(3,5)”</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6" name="组合 15">
            <a:extLst>
              <a:ext uri="{FF2B5EF4-FFF2-40B4-BE49-F238E27FC236}">
                <a16:creationId xmlns:a16="http://schemas.microsoft.com/office/drawing/2014/main" id="{8DAA8D76-0D8E-40AF-9469-9F08A932BEB1}"/>
              </a:ext>
            </a:extLst>
          </p:cNvPr>
          <p:cNvGrpSpPr/>
          <p:nvPr>
            <p:custDataLst>
              <p:tags r:id="rId8"/>
            </p:custDataLst>
          </p:nvPr>
        </p:nvGrpSpPr>
        <p:grpSpPr>
          <a:xfrm>
            <a:off x="12585700" y="0"/>
            <a:ext cx="3815080" cy="647700"/>
            <a:chOff x="12585700" y="0"/>
            <a:chExt cx="3815080" cy="647700"/>
          </a:xfrm>
        </p:grpSpPr>
        <p:sp>
          <p:nvSpPr>
            <p:cNvPr id="13" name="RemarkBack">
              <a:extLst>
                <a:ext uri="{FF2B5EF4-FFF2-40B4-BE49-F238E27FC236}">
                  <a16:creationId xmlns:a16="http://schemas.microsoft.com/office/drawing/2014/main" id="{AC1C9BF0-D6C8-443B-B3A4-18EAFFC69E87}"/>
                </a:ext>
              </a:extLst>
            </p:cNvPr>
            <p:cNvSpPr/>
            <p:nvPr>
              <p:custDataLst>
                <p:tags r:id="rId18"/>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RemarkBlock">
              <a:extLst>
                <a:ext uri="{FF2B5EF4-FFF2-40B4-BE49-F238E27FC236}">
                  <a16:creationId xmlns:a16="http://schemas.microsoft.com/office/drawing/2014/main" id="{16D93214-7ACB-456D-9572-D59FC58EB576}"/>
                </a:ext>
              </a:extLst>
            </p:cNvPr>
            <p:cNvSpPr/>
            <p:nvPr>
              <p:custDataLst>
                <p:tags r:id="rId19"/>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RemarkTitleText">
              <a:extLst>
                <a:ext uri="{FF2B5EF4-FFF2-40B4-BE49-F238E27FC236}">
                  <a16:creationId xmlns:a16="http://schemas.microsoft.com/office/drawing/2014/main" id="{4E99A698-5CA4-45F5-AD33-295004E5E4A1}"/>
                </a:ext>
              </a:extLst>
            </p:cNvPr>
            <p:cNvSpPr txBox="1"/>
            <p:nvPr>
              <p:custDataLst>
                <p:tags r:id="rId20"/>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3B26C650-BFC0-41D1-A4CE-65B75A31F59E}"/>
              </a:ext>
            </a:extLst>
          </p:cNvPr>
          <p:cNvSpPr/>
          <p:nvPr>
            <p:custDataLst>
              <p:tags r:id="rId9"/>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RemarkBlock">
            <a:extLst>
              <a:ext uri="{FF2B5EF4-FFF2-40B4-BE49-F238E27FC236}">
                <a16:creationId xmlns:a16="http://schemas.microsoft.com/office/drawing/2014/main" id="{E1D98012-1640-475F-8A03-B8794CA0E0A2}"/>
              </a:ext>
            </a:extLst>
          </p:cNvPr>
          <p:cNvSpPr/>
          <p:nvPr>
            <p:custDataLst>
              <p:tags r:id="rId10"/>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RemarkTitleText">
            <a:extLst>
              <a:ext uri="{FF2B5EF4-FFF2-40B4-BE49-F238E27FC236}">
                <a16:creationId xmlns:a16="http://schemas.microsoft.com/office/drawing/2014/main" id="{84DB97B7-AEC8-4632-9C67-7ACE918790CF}"/>
              </a:ext>
            </a:extLst>
          </p:cNvPr>
          <p:cNvSpPr txBox="1"/>
          <p:nvPr>
            <p:custDataLst>
              <p:tags r:id="rId11"/>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0" name="组合 9">
            <a:extLst>
              <a:ext uri="{FF2B5EF4-FFF2-40B4-BE49-F238E27FC236}">
                <a16:creationId xmlns:a16="http://schemas.microsoft.com/office/drawing/2014/main" id="{05026F2B-30AE-45BF-BC95-77E4219289B4}"/>
              </a:ext>
            </a:extLst>
          </p:cNvPr>
          <p:cNvGrpSpPr/>
          <p:nvPr>
            <p:custDataLst>
              <p:tags r:id="rId12"/>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CF025107-9CA9-4068-9A58-20495C547B41}"/>
                </a:ext>
              </a:extLst>
            </p:cNvPr>
            <p:cNvSpPr/>
            <p:nvPr>
              <p:custDataLst>
                <p:tags r:id="rId14"/>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ColorBlock">
              <a:extLst>
                <a:ext uri="{FF2B5EF4-FFF2-40B4-BE49-F238E27FC236}">
                  <a16:creationId xmlns:a16="http://schemas.microsoft.com/office/drawing/2014/main" id="{52C51F89-FE58-4674-929F-19425D98BBCC}"/>
                </a:ext>
              </a:extLst>
            </p:cNvPr>
            <p:cNvSpPr/>
            <p:nvPr>
              <p:custDataLst>
                <p:tags r:id="rId15"/>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TypeText">
              <a:extLst>
                <a:ext uri="{FF2B5EF4-FFF2-40B4-BE49-F238E27FC236}">
                  <a16:creationId xmlns:a16="http://schemas.microsoft.com/office/drawing/2014/main" id="{B850C1D3-DC28-4F82-9FA0-B25F56CF1409}"/>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348DEBFF-1F5F-4BDF-BCF5-B98037499B2C}"/>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AAF705DB-808F-4810-AE5A-F747935EB3F7}"/>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5461393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0E113DF1-7119-40E7-981E-5DB6C73530E5}"/>
              </a:ext>
            </a:extLst>
          </p:cNvPr>
          <p:cNvGrpSpPr/>
          <p:nvPr/>
        </p:nvGrpSpPr>
        <p:grpSpPr>
          <a:xfrm>
            <a:off x="5500878" y="2751599"/>
            <a:ext cx="1248300" cy="1354801"/>
            <a:chOff x="3323077" y="2751599"/>
            <a:chExt cx="1248300" cy="1354801"/>
          </a:xfrm>
        </p:grpSpPr>
        <p:sp>
          <p:nvSpPr>
            <p:cNvPr id="6" name="文本框 5">
              <a:extLst>
                <a:ext uri="{FF2B5EF4-FFF2-40B4-BE49-F238E27FC236}">
                  <a16:creationId xmlns:a16="http://schemas.microsoft.com/office/drawing/2014/main" id="{A0428638-6063-4032-AA7A-B54A6FA586AB}"/>
                </a:ext>
              </a:extLst>
            </p:cNvPr>
            <p:cNvSpPr txBox="1"/>
            <p:nvPr/>
          </p:nvSpPr>
          <p:spPr>
            <a:xfrm>
              <a:off x="3360789" y="2782961"/>
              <a:ext cx="1210588" cy="1323439"/>
            </a:xfrm>
            <a:prstGeom prst="rect">
              <a:avLst/>
            </a:prstGeom>
            <a:noFill/>
          </p:spPr>
          <p:txBody>
            <a:bodyPr wrap="none" rtlCol="0">
              <a:spAutoFit/>
            </a:bodyPr>
            <a:lstStyle/>
            <a:p>
              <a:pPr lvl="0">
                <a:defRPr/>
              </a:pPr>
              <a:r>
                <a:rPr lang="zh-CN" altLang="en-US" sz="8000" b="1" dirty="0">
                  <a:solidFill>
                    <a:srgbClr val="B1C400"/>
                  </a:solidFill>
                  <a:latin typeface="Bauhaus 93" panose="04030905020B02020C02" pitchFamily="82" charset="0"/>
                  <a:ea typeface="Adobe Gothic Std B" panose="020B0800000000000000" pitchFamily="34" charset="-128"/>
                </a:rPr>
                <a:t>包</a:t>
              </a:r>
              <a:endParaRPr lang="zh-CN" altLang="en-US" sz="8000" b="1" kern="1200" dirty="0">
                <a:solidFill>
                  <a:srgbClr val="B1C400"/>
                </a:solidFill>
                <a:latin typeface="+mj-ea"/>
              </a:endParaRPr>
            </a:p>
          </p:txBody>
        </p:sp>
        <p:sp>
          <p:nvSpPr>
            <p:cNvPr id="7" name="文本框 6">
              <a:extLst>
                <a:ext uri="{FF2B5EF4-FFF2-40B4-BE49-F238E27FC236}">
                  <a16:creationId xmlns:a16="http://schemas.microsoft.com/office/drawing/2014/main" id="{ED864AE9-08BC-4E05-A7A2-1E5A54A6C00B}"/>
                </a:ext>
              </a:extLst>
            </p:cNvPr>
            <p:cNvSpPr txBox="1"/>
            <p:nvPr/>
          </p:nvSpPr>
          <p:spPr>
            <a:xfrm>
              <a:off x="3323077" y="2751599"/>
              <a:ext cx="1210588" cy="1323439"/>
            </a:xfrm>
            <a:prstGeom prst="rect">
              <a:avLst/>
            </a:prstGeom>
            <a:noFill/>
          </p:spPr>
          <p:txBody>
            <a:bodyPr wrap="none" rtlCol="0">
              <a:spAutoFit/>
            </a:bodyPr>
            <a:lstStyle/>
            <a:p>
              <a:pPr lvl="0">
                <a:defRPr/>
              </a:pPr>
              <a:r>
                <a:rPr lang="zh-CN" altLang="en-US" sz="8000" b="1" dirty="0">
                  <a:solidFill>
                    <a:srgbClr val="1950B2"/>
                  </a:solidFill>
                  <a:latin typeface="Bauhaus 93" panose="04030905020B02020C02" pitchFamily="82" charset="0"/>
                  <a:ea typeface="Adobe Gothic Std B" panose="020B0800000000000000" pitchFamily="34" charset="-128"/>
                </a:rPr>
                <a:t>包</a:t>
              </a:r>
              <a:endParaRPr lang="zh-CN" altLang="en-US" sz="8000" b="1" kern="1200" dirty="0">
                <a:solidFill>
                  <a:srgbClr val="1950B2"/>
                </a:solidFill>
                <a:latin typeface="+mj-ea"/>
              </a:endParaRPr>
            </a:p>
          </p:txBody>
        </p:sp>
      </p:grpSp>
    </p:spTree>
    <p:extLst>
      <p:ext uri="{BB962C8B-B14F-4D97-AF65-F5344CB8AC3E}">
        <p14:creationId xmlns:p14="http://schemas.microsoft.com/office/powerpoint/2010/main" val="347419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8" y="477138"/>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概述</a:t>
            </a:r>
          </a:p>
        </p:txBody>
      </p:sp>
      <p:sp>
        <p:nvSpPr>
          <p:cNvPr id="46" name="TextBox 107">
            <a:extLst>
              <a:ext uri="{FF2B5EF4-FFF2-40B4-BE49-F238E27FC236}">
                <a16:creationId xmlns:a16="http://schemas.microsoft.com/office/drawing/2014/main" id="{06E30E2F-746A-43DA-A108-E39CC46A1196}"/>
              </a:ext>
            </a:extLst>
          </p:cNvPr>
          <p:cNvSpPr txBox="1"/>
          <p:nvPr/>
        </p:nvSpPr>
        <p:spPr>
          <a:xfrm>
            <a:off x="2746221" y="2842643"/>
            <a:ext cx="7106032" cy="1099690"/>
          </a:xfrm>
          <a:prstGeom prst="rect">
            <a:avLst/>
          </a:prstGeom>
          <a:noFill/>
        </p:spPr>
        <p:txBody>
          <a:bodyPr wrap="square" lIns="56610" tIns="28304" rIns="56610" bIns="28304" rtlCol="0">
            <a:spAutoFit/>
          </a:bodyPr>
          <a:lstStyle/>
          <a:p>
            <a:pPr defTabSz="914126">
              <a:lnSpc>
                <a:spcPct val="150000"/>
              </a:lnSpc>
              <a:spcBef>
                <a:spcPct val="0"/>
              </a:spcBef>
              <a:defRPr/>
            </a:pPr>
            <a:r>
              <a:rPr lang="zh-CN" altLang="en-US" sz="2400" kern="0" dirty="0">
                <a:solidFill>
                  <a:schemeClr val="tx1">
                    <a:lumMod val="85000"/>
                    <a:lumOff val="15000"/>
                  </a:schemeClr>
                </a:solidFill>
                <a:ea typeface="微软雅黑" pitchFamily="34" charset="-122"/>
              </a:rPr>
              <a:t>提示：</a:t>
            </a:r>
            <a:r>
              <a:rPr lang="en-US" altLang="zh-CN" sz="2400" kern="0" dirty="0">
                <a:solidFill>
                  <a:schemeClr val="tx1">
                    <a:lumMod val="85000"/>
                    <a:lumOff val="15000"/>
                  </a:schemeClr>
                </a:solidFill>
                <a:ea typeface="微软雅黑" pitchFamily="34" charset="-122"/>
              </a:rPr>
              <a:t>__init__.py</a:t>
            </a:r>
            <a:r>
              <a:rPr lang="zh-CN" altLang="en-US" sz="2400" kern="0" dirty="0">
                <a:solidFill>
                  <a:schemeClr val="tx1">
                    <a:lumMod val="85000"/>
                    <a:lumOff val="15000"/>
                  </a:schemeClr>
                </a:solidFill>
                <a:ea typeface="微软雅黑" pitchFamily="34" charset="-122"/>
              </a:rPr>
              <a:t>可以是一个空文件，也可以包含包的初始化代码或者设置</a:t>
            </a:r>
            <a:r>
              <a:rPr lang="en-US" altLang="zh-CN" sz="2400" kern="0" dirty="0">
                <a:solidFill>
                  <a:schemeClr val="tx1">
                    <a:lumMod val="85000"/>
                    <a:lumOff val="15000"/>
                  </a:schemeClr>
                </a:solidFill>
                <a:ea typeface="微软雅黑" pitchFamily="34" charset="-122"/>
              </a:rPr>
              <a:t>__all__</a:t>
            </a:r>
            <a:r>
              <a:rPr lang="zh-CN" altLang="en-US" sz="2400" kern="0" dirty="0">
                <a:solidFill>
                  <a:schemeClr val="tx1">
                    <a:lumMod val="85000"/>
                    <a:lumOff val="15000"/>
                  </a:schemeClr>
                </a:solidFill>
                <a:ea typeface="微软雅黑" pitchFamily="34" charset="-122"/>
              </a:rPr>
              <a:t>列表。</a:t>
            </a:r>
          </a:p>
        </p:txBody>
      </p:sp>
      <p:sp>
        <p:nvSpPr>
          <p:cNvPr id="51" name="KSO_Shape">
            <a:extLst>
              <a:ext uri="{FF2B5EF4-FFF2-40B4-BE49-F238E27FC236}">
                <a16:creationId xmlns:a16="http://schemas.microsoft.com/office/drawing/2014/main" id="{60FB189E-BA16-4E65-83FF-9F20851761CF}"/>
              </a:ext>
            </a:extLst>
          </p:cNvPr>
          <p:cNvSpPr/>
          <p:nvPr/>
        </p:nvSpPr>
        <p:spPr>
          <a:xfrm>
            <a:off x="2586288" y="2591311"/>
            <a:ext cx="7473394" cy="1602354"/>
          </a:xfrm>
          <a:prstGeom prst="roundRect">
            <a:avLst>
              <a:gd name="adj" fmla="val 11034"/>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lnSpc>
                <a:spcPct val="150000"/>
              </a:lnSpc>
            </a:pPr>
            <a:endParaRPr lang="zh-CN" altLang="en-US"/>
          </a:p>
        </p:txBody>
      </p:sp>
    </p:spTree>
    <p:extLst>
      <p:ext uri="{BB962C8B-B14F-4D97-AF65-F5344CB8AC3E}">
        <p14:creationId xmlns:p14="http://schemas.microsoft.com/office/powerpoint/2010/main" val="240920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500"/>
                                        <p:tgtEl>
                                          <p:spTgt spid="51"/>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additive="base">
                                        <p:cTn id="16" dur="500"/>
                                        <p:tgtEl>
                                          <p:spTgt spid="46"/>
                                        </p:tgtEl>
                                        <p:attrNameLst>
                                          <p:attrName>ppt_y</p:attrName>
                                        </p:attrNameLst>
                                      </p:cBhvr>
                                      <p:tavLst>
                                        <p:tav tm="0">
                                          <p:val>
                                            <p:strVal val="#ppt_y-#ppt_h*1.125000"/>
                                          </p:val>
                                        </p:tav>
                                        <p:tav tm="100000">
                                          <p:val>
                                            <p:strVal val="#ppt_y"/>
                                          </p:val>
                                        </p:tav>
                                      </p:tavLst>
                                    </p:anim>
                                    <p:animEffect transition="in" filter="wipe(down)">
                                      <p:cBhvr>
                                        <p:cTn id="1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6" grpId="0"/>
      <p:bldP spid="5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9" y="477138"/>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示例</a:t>
            </a:r>
          </a:p>
        </p:txBody>
      </p:sp>
      <p:sp>
        <p:nvSpPr>
          <p:cNvPr id="7" name="矩形 6">
            <a:extLst>
              <a:ext uri="{FF2B5EF4-FFF2-40B4-BE49-F238E27FC236}">
                <a16:creationId xmlns:a16="http://schemas.microsoft.com/office/drawing/2014/main" id="{159C1B9F-A2B5-476D-9544-774403465E01}"/>
              </a:ext>
            </a:extLst>
          </p:cNvPr>
          <p:cNvSpPr/>
          <p:nvPr/>
        </p:nvSpPr>
        <p:spPr>
          <a:xfrm>
            <a:off x="3184661" y="1273079"/>
            <a:ext cx="1107996"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例如：</a:t>
            </a:r>
          </a:p>
        </p:txBody>
      </p:sp>
      <p:sp>
        <p:nvSpPr>
          <p:cNvPr id="8" name="矩形 7">
            <a:extLst>
              <a:ext uri="{FF2B5EF4-FFF2-40B4-BE49-F238E27FC236}">
                <a16:creationId xmlns:a16="http://schemas.microsoft.com/office/drawing/2014/main" id="{241BACB9-C1E8-470E-AC04-163C25D7BE96}"/>
              </a:ext>
            </a:extLst>
          </p:cNvPr>
          <p:cNvSpPr/>
          <p:nvPr/>
        </p:nvSpPr>
        <p:spPr>
          <a:xfrm>
            <a:off x="3177041" y="2134347"/>
            <a:ext cx="5547859" cy="4154984"/>
          </a:xfrm>
          <a:prstGeom prst="rect">
            <a:avLst/>
          </a:prstGeom>
        </p:spPr>
        <p:txBody>
          <a:bodyPr wrap="square">
            <a:spAutoFit/>
          </a:bodyPr>
          <a:lstStyle/>
          <a:p>
            <a:pPr>
              <a:spcBef>
                <a:spcPct val="0"/>
              </a:spcBef>
              <a:defRPr/>
            </a:pPr>
            <a:r>
              <a:rPr lang="en-US" altLang="zh-CN" sz="2400" dirty="0">
                <a:solidFill>
                  <a:schemeClr val="tx1">
                    <a:lumMod val="85000"/>
                    <a:lumOff val="15000"/>
                  </a:schemeClr>
                </a:solidFill>
                <a:ea typeface="微软雅黑" panose="020B0503020204020204" pitchFamily="34" charset="-122"/>
              </a:rPr>
              <a:t>sound/ </a:t>
            </a:r>
            <a:r>
              <a:rPr lang="zh-CN" altLang="en-US" sz="2400" dirty="0">
                <a:solidFill>
                  <a:schemeClr val="tx1">
                    <a:lumMod val="85000"/>
                    <a:lumOff val="15000"/>
                  </a:schemeClr>
                </a:solidFill>
                <a:ea typeface="微软雅黑" panose="020B0503020204020204" pitchFamily="34" charset="-122"/>
              </a:rPr>
              <a:t>顶级包 </a:t>
            </a:r>
          </a:p>
          <a:p>
            <a:pPr>
              <a:spcBef>
                <a:spcPct val="0"/>
              </a:spcBef>
              <a:defRPr/>
            </a:pPr>
            <a:r>
              <a:rPr lang="zh-CN" altLang="en-US" sz="2400" dirty="0">
                <a:solidFill>
                  <a:schemeClr val="tx1">
                    <a:lumMod val="85000"/>
                    <a:lumOff val="15000"/>
                  </a:schemeClr>
                </a:solidFill>
                <a:ea typeface="微软雅黑" panose="020B0503020204020204" pitchFamily="34" charset="-122"/>
              </a:rPr>
              <a:t>	</a:t>
            </a:r>
            <a:r>
              <a:rPr lang="en-US" altLang="zh-CN" sz="2400" dirty="0">
                <a:solidFill>
                  <a:schemeClr val="tx1">
                    <a:lumMod val="85000"/>
                    <a:lumOff val="15000"/>
                  </a:schemeClr>
                </a:solidFill>
                <a:ea typeface="微软雅黑" panose="020B0503020204020204" pitchFamily="34" charset="-122"/>
              </a:rPr>
              <a:t>__init__.py </a:t>
            </a:r>
            <a:r>
              <a:rPr lang="zh-CN" altLang="en-US" sz="2400" dirty="0">
                <a:solidFill>
                  <a:schemeClr val="tx1">
                    <a:lumMod val="85000"/>
                    <a:lumOff val="15000"/>
                  </a:schemeClr>
                </a:solidFill>
                <a:ea typeface="微软雅黑" panose="020B0503020204020204" pitchFamily="34" charset="-122"/>
              </a:rPr>
              <a:t>初始化这个声音包 </a:t>
            </a:r>
          </a:p>
          <a:p>
            <a:pPr>
              <a:spcBef>
                <a:spcPct val="0"/>
              </a:spcBef>
              <a:defRPr/>
            </a:pPr>
            <a:r>
              <a:rPr lang="zh-CN" altLang="en-US" sz="2400" dirty="0">
                <a:solidFill>
                  <a:schemeClr val="tx1">
                    <a:lumMod val="85000"/>
                    <a:lumOff val="15000"/>
                  </a:schemeClr>
                </a:solidFill>
                <a:ea typeface="微软雅黑" panose="020B0503020204020204" pitchFamily="34" charset="-122"/>
              </a:rPr>
              <a:t>	</a:t>
            </a:r>
            <a:r>
              <a:rPr lang="en-US" altLang="zh-CN" sz="2400" dirty="0">
                <a:solidFill>
                  <a:schemeClr val="tx1">
                    <a:lumMod val="85000"/>
                    <a:lumOff val="15000"/>
                  </a:schemeClr>
                </a:solidFill>
                <a:ea typeface="微软雅黑" panose="020B0503020204020204" pitchFamily="34" charset="-122"/>
              </a:rPr>
              <a:t>formats/ </a:t>
            </a:r>
            <a:r>
              <a:rPr lang="zh-CN" altLang="en-US" sz="2400" dirty="0">
                <a:solidFill>
                  <a:schemeClr val="tx1">
                    <a:lumMod val="85000"/>
                    <a:lumOff val="15000"/>
                  </a:schemeClr>
                </a:solidFill>
                <a:ea typeface="微软雅黑" panose="020B0503020204020204" pitchFamily="34" charset="-122"/>
              </a:rPr>
              <a:t>文件格式转换子包</a:t>
            </a:r>
          </a:p>
          <a:p>
            <a:pPr>
              <a:spcBef>
                <a:spcPct val="0"/>
              </a:spcBef>
              <a:defRPr/>
            </a:pPr>
            <a:r>
              <a:rPr lang="zh-CN" altLang="en-US" sz="2400" dirty="0">
                <a:solidFill>
                  <a:schemeClr val="tx1">
                    <a:lumMod val="85000"/>
                    <a:lumOff val="15000"/>
                  </a:schemeClr>
                </a:solidFill>
                <a:ea typeface="微软雅黑" panose="020B0503020204020204" pitchFamily="34" charset="-122"/>
              </a:rPr>
              <a:t>		</a:t>
            </a:r>
            <a:r>
              <a:rPr lang="en-US" altLang="zh-CN" sz="2400" dirty="0">
                <a:solidFill>
                  <a:schemeClr val="tx1">
                    <a:lumMod val="85000"/>
                    <a:lumOff val="15000"/>
                  </a:schemeClr>
                </a:solidFill>
                <a:ea typeface="微软雅黑" panose="020B0503020204020204" pitchFamily="34" charset="-122"/>
              </a:rPr>
              <a:t>__init__.py</a:t>
            </a:r>
          </a:p>
          <a:p>
            <a:pPr>
              <a:spcBef>
                <a:spcPct val="0"/>
              </a:spcBef>
              <a:defRPr/>
            </a:pPr>
            <a:r>
              <a:rPr lang="en-US" altLang="zh-CN" sz="2400" dirty="0">
                <a:solidFill>
                  <a:schemeClr val="tx1">
                    <a:lumMod val="85000"/>
                    <a:lumOff val="15000"/>
                  </a:schemeClr>
                </a:solidFill>
                <a:ea typeface="微软雅黑" panose="020B0503020204020204" pitchFamily="34" charset="-122"/>
              </a:rPr>
              <a:t>     		wavread.py</a:t>
            </a:r>
          </a:p>
          <a:p>
            <a:pPr>
              <a:spcBef>
                <a:spcPct val="0"/>
              </a:spcBef>
              <a:defRPr/>
            </a:pPr>
            <a:r>
              <a:rPr lang="en-US" altLang="zh-CN" sz="2400" dirty="0">
                <a:solidFill>
                  <a:schemeClr val="tx1">
                    <a:lumMod val="85000"/>
                    <a:lumOff val="15000"/>
                  </a:schemeClr>
                </a:solidFill>
                <a:ea typeface="微软雅黑" panose="020B0503020204020204" pitchFamily="34" charset="-122"/>
              </a:rPr>
              <a:t> 		wavwrite.py</a:t>
            </a:r>
          </a:p>
          <a:p>
            <a:pPr>
              <a:spcBef>
                <a:spcPct val="0"/>
              </a:spcBef>
              <a:defRPr/>
            </a:pPr>
            <a:r>
              <a:rPr lang="en-US" altLang="zh-CN" sz="2400" dirty="0">
                <a:solidFill>
                  <a:schemeClr val="tx1">
                    <a:lumMod val="85000"/>
                    <a:lumOff val="15000"/>
                  </a:schemeClr>
                </a:solidFill>
                <a:ea typeface="微软雅黑" panose="020B0503020204020204" pitchFamily="34" charset="-122"/>
              </a:rPr>
              <a:t> 		aiffread.py</a:t>
            </a:r>
          </a:p>
          <a:p>
            <a:pPr>
              <a:spcBef>
                <a:spcPct val="0"/>
              </a:spcBef>
              <a:defRPr/>
            </a:pPr>
            <a:r>
              <a:rPr lang="en-US" altLang="zh-CN" sz="2400" dirty="0">
                <a:solidFill>
                  <a:schemeClr val="tx1">
                    <a:lumMod val="85000"/>
                    <a:lumOff val="15000"/>
                  </a:schemeClr>
                </a:solidFill>
                <a:ea typeface="微软雅黑" panose="020B0503020204020204" pitchFamily="34" charset="-122"/>
              </a:rPr>
              <a:t> 		aiffwrite.py</a:t>
            </a:r>
          </a:p>
          <a:p>
            <a:pPr>
              <a:spcBef>
                <a:spcPct val="0"/>
              </a:spcBef>
              <a:defRPr/>
            </a:pPr>
            <a:r>
              <a:rPr lang="en-US" altLang="zh-CN" sz="2400" dirty="0">
                <a:solidFill>
                  <a:schemeClr val="tx1">
                    <a:lumMod val="85000"/>
                    <a:lumOff val="15000"/>
                  </a:schemeClr>
                </a:solidFill>
                <a:ea typeface="微软雅黑" panose="020B0503020204020204" pitchFamily="34" charset="-122"/>
              </a:rPr>
              <a:t> 		auread.py</a:t>
            </a:r>
          </a:p>
          <a:p>
            <a:pPr>
              <a:spcBef>
                <a:spcPct val="0"/>
              </a:spcBef>
              <a:defRPr/>
            </a:pPr>
            <a:r>
              <a:rPr lang="en-US" altLang="zh-CN" sz="2400" dirty="0">
                <a:solidFill>
                  <a:schemeClr val="tx1">
                    <a:lumMod val="85000"/>
                    <a:lumOff val="15000"/>
                  </a:schemeClr>
                </a:solidFill>
                <a:ea typeface="微软雅黑" panose="020B0503020204020204" pitchFamily="34" charset="-122"/>
              </a:rPr>
              <a:t> 		auwrite.py</a:t>
            </a:r>
          </a:p>
          <a:p>
            <a:pPr>
              <a:spcBef>
                <a:spcPct val="0"/>
              </a:spcBef>
              <a:defRPr/>
            </a:pPr>
            <a:r>
              <a:rPr lang="en-US" altLang="zh-CN" sz="2400" dirty="0">
                <a:solidFill>
                  <a:schemeClr val="tx1">
                    <a:lumMod val="85000"/>
                    <a:lumOff val="15000"/>
                  </a:schemeClr>
                </a:solidFill>
                <a:ea typeface="微软雅黑" panose="020B0503020204020204" pitchFamily="34" charset="-122"/>
              </a:rPr>
              <a:t> 		... </a:t>
            </a:r>
          </a:p>
        </p:txBody>
      </p:sp>
      <p:cxnSp>
        <p:nvCxnSpPr>
          <p:cNvPr id="9" name="直接连接符 8">
            <a:extLst>
              <a:ext uri="{FF2B5EF4-FFF2-40B4-BE49-F238E27FC236}">
                <a16:creationId xmlns:a16="http://schemas.microsoft.com/office/drawing/2014/main" id="{E7BC7B19-456C-41B6-97E3-867A93CE7B55}"/>
              </a:ext>
            </a:extLst>
          </p:cNvPr>
          <p:cNvCxnSpPr>
            <a:cxnSpLocks/>
          </p:cNvCxnSpPr>
          <p:nvPr/>
        </p:nvCxnSpPr>
        <p:spPr>
          <a:xfrm>
            <a:off x="3095194" y="1753767"/>
            <a:ext cx="1197463"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D42D9FC5-219B-43D4-8BB9-7E7B1D906351}"/>
              </a:ext>
            </a:extLst>
          </p:cNvPr>
          <p:cNvGrpSpPr/>
          <p:nvPr/>
        </p:nvGrpSpPr>
        <p:grpSpPr>
          <a:xfrm>
            <a:off x="2150341" y="1315130"/>
            <a:ext cx="877274" cy="877274"/>
            <a:chOff x="7024688" y="1536700"/>
            <a:chExt cx="982663" cy="982663"/>
          </a:xfrm>
        </p:grpSpPr>
        <p:sp>
          <p:nvSpPr>
            <p:cNvPr id="11" name="Oval 4011">
              <a:extLst>
                <a:ext uri="{FF2B5EF4-FFF2-40B4-BE49-F238E27FC236}">
                  <a16:creationId xmlns:a16="http://schemas.microsoft.com/office/drawing/2014/main" id="{7031DFCE-516D-4242-A1FD-551C675C8E80}"/>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2" name="Rectangle 4012">
              <a:extLst>
                <a:ext uri="{FF2B5EF4-FFF2-40B4-BE49-F238E27FC236}">
                  <a16:creationId xmlns:a16="http://schemas.microsoft.com/office/drawing/2014/main" id="{9AD7B39B-83F3-4C1B-9D77-4899F056DDA1}"/>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4013">
              <a:extLst>
                <a:ext uri="{FF2B5EF4-FFF2-40B4-BE49-F238E27FC236}">
                  <a16:creationId xmlns:a16="http://schemas.microsoft.com/office/drawing/2014/main" id="{1C79B81C-6538-4D63-9983-D3814711DB7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4014">
              <a:extLst>
                <a:ext uri="{FF2B5EF4-FFF2-40B4-BE49-F238E27FC236}">
                  <a16:creationId xmlns:a16="http://schemas.microsoft.com/office/drawing/2014/main" id="{6AA06D0B-3034-4AC3-BF7C-07362087F455}"/>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4015">
              <a:extLst>
                <a:ext uri="{FF2B5EF4-FFF2-40B4-BE49-F238E27FC236}">
                  <a16:creationId xmlns:a16="http://schemas.microsoft.com/office/drawing/2014/main" id="{B4824C40-6660-4851-B5EA-BDB4ADCB6AA8}"/>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6">
              <a:extLst>
                <a:ext uri="{FF2B5EF4-FFF2-40B4-BE49-F238E27FC236}">
                  <a16:creationId xmlns:a16="http://schemas.microsoft.com/office/drawing/2014/main" id="{8213CA9B-1B23-4E8E-AACB-91A9830FAE4D}"/>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17">
              <a:extLst>
                <a:ext uri="{FF2B5EF4-FFF2-40B4-BE49-F238E27FC236}">
                  <a16:creationId xmlns:a16="http://schemas.microsoft.com/office/drawing/2014/main" id="{191B5262-A7ED-475A-BD43-DF7DE1B1750D}"/>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18">
              <a:extLst>
                <a:ext uri="{FF2B5EF4-FFF2-40B4-BE49-F238E27FC236}">
                  <a16:creationId xmlns:a16="http://schemas.microsoft.com/office/drawing/2014/main" id="{CC3BC1B4-18D9-4D02-B6F7-51D1692D02B2}"/>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19">
              <a:extLst>
                <a:ext uri="{FF2B5EF4-FFF2-40B4-BE49-F238E27FC236}">
                  <a16:creationId xmlns:a16="http://schemas.microsoft.com/office/drawing/2014/main" id="{3E2CBAEC-17AD-4C32-ADF5-B51C3AD56F85}"/>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0">
              <a:extLst>
                <a:ext uri="{FF2B5EF4-FFF2-40B4-BE49-F238E27FC236}">
                  <a16:creationId xmlns:a16="http://schemas.microsoft.com/office/drawing/2014/main" id="{A0ACB9E5-DD19-4484-B0D0-CA69B392C4B9}"/>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1">
              <a:extLst>
                <a:ext uri="{FF2B5EF4-FFF2-40B4-BE49-F238E27FC236}">
                  <a16:creationId xmlns:a16="http://schemas.microsoft.com/office/drawing/2014/main" id="{A4E7B025-1589-490F-9EF3-CD90DCDB6D64}"/>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2">
              <a:extLst>
                <a:ext uri="{FF2B5EF4-FFF2-40B4-BE49-F238E27FC236}">
                  <a16:creationId xmlns:a16="http://schemas.microsoft.com/office/drawing/2014/main" id="{8385702B-5716-4C1A-BDC1-3394447C8C42}"/>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3">
              <a:extLst>
                <a:ext uri="{FF2B5EF4-FFF2-40B4-BE49-F238E27FC236}">
                  <a16:creationId xmlns:a16="http://schemas.microsoft.com/office/drawing/2014/main" id="{16A8AEDE-9756-4A9D-AC0C-772B9A8B9D9C}"/>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4">
              <a:extLst>
                <a:ext uri="{FF2B5EF4-FFF2-40B4-BE49-F238E27FC236}">
                  <a16:creationId xmlns:a16="http://schemas.microsoft.com/office/drawing/2014/main" id="{895D8735-8955-41DF-95E9-F7AA826449F8}"/>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4026">
              <a:extLst>
                <a:ext uri="{FF2B5EF4-FFF2-40B4-BE49-F238E27FC236}">
                  <a16:creationId xmlns:a16="http://schemas.microsoft.com/office/drawing/2014/main" id="{C60CDE97-90BE-463E-8EEC-B99CBA6352BB}"/>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27">
              <a:extLst>
                <a:ext uri="{FF2B5EF4-FFF2-40B4-BE49-F238E27FC236}">
                  <a16:creationId xmlns:a16="http://schemas.microsoft.com/office/drawing/2014/main" id="{4CD01E9D-EFF0-4EDA-A5B8-749983F1059D}"/>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4028">
              <a:extLst>
                <a:ext uri="{FF2B5EF4-FFF2-40B4-BE49-F238E27FC236}">
                  <a16:creationId xmlns:a16="http://schemas.microsoft.com/office/drawing/2014/main" id="{63C593E4-35FE-41AE-97AA-3A5C5AB2A04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29">
              <a:extLst>
                <a:ext uri="{FF2B5EF4-FFF2-40B4-BE49-F238E27FC236}">
                  <a16:creationId xmlns:a16="http://schemas.microsoft.com/office/drawing/2014/main" id="{8921A1C7-F45D-4E40-A2B9-D22EC2E648D3}"/>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0">
              <a:extLst>
                <a:ext uri="{FF2B5EF4-FFF2-40B4-BE49-F238E27FC236}">
                  <a16:creationId xmlns:a16="http://schemas.microsoft.com/office/drawing/2014/main" id="{AE8799B2-B759-4464-AA4D-E5B1AC50604D}"/>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4031">
              <a:extLst>
                <a:ext uri="{FF2B5EF4-FFF2-40B4-BE49-F238E27FC236}">
                  <a16:creationId xmlns:a16="http://schemas.microsoft.com/office/drawing/2014/main" id="{365920FC-2A67-4B76-BB63-06E102E95573}"/>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Oval 4032">
              <a:extLst>
                <a:ext uri="{FF2B5EF4-FFF2-40B4-BE49-F238E27FC236}">
                  <a16:creationId xmlns:a16="http://schemas.microsoft.com/office/drawing/2014/main" id="{4D6DDC75-A4E7-40C7-BA14-EFCEBD3BC13A}"/>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3">
              <a:extLst>
                <a:ext uri="{FF2B5EF4-FFF2-40B4-BE49-F238E27FC236}">
                  <a16:creationId xmlns:a16="http://schemas.microsoft.com/office/drawing/2014/main" id="{F9F3056F-BFCC-4432-807F-CAB1E4A85D95}"/>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Oval 4034">
              <a:extLst>
                <a:ext uri="{FF2B5EF4-FFF2-40B4-BE49-F238E27FC236}">
                  <a16:creationId xmlns:a16="http://schemas.microsoft.com/office/drawing/2014/main" id="{23C99CA5-74B9-4F3C-BEF0-28F05950FA45}"/>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5">
              <a:extLst>
                <a:ext uri="{FF2B5EF4-FFF2-40B4-BE49-F238E27FC236}">
                  <a16:creationId xmlns:a16="http://schemas.microsoft.com/office/drawing/2014/main" id="{6ABAD71C-045B-415B-A7F2-392862EFB380}"/>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6">
              <a:extLst>
                <a:ext uri="{FF2B5EF4-FFF2-40B4-BE49-F238E27FC236}">
                  <a16:creationId xmlns:a16="http://schemas.microsoft.com/office/drawing/2014/main" id="{ADF35E7C-180C-44EA-986A-C380AED5102F}"/>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37">
              <a:extLst>
                <a:ext uri="{FF2B5EF4-FFF2-40B4-BE49-F238E27FC236}">
                  <a16:creationId xmlns:a16="http://schemas.microsoft.com/office/drawing/2014/main" id="{C52313B5-5336-43B0-8649-B0481BA50105}"/>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38">
              <a:extLst>
                <a:ext uri="{FF2B5EF4-FFF2-40B4-BE49-F238E27FC236}">
                  <a16:creationId xmlns:a16="http://schemas.microsoft.com/office/drawing/2014/main" id="{FB761295-E878-4C65-A02F-E3035EE388C5}"/>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39">
              <a:extLst>
                <a:ext uri="{FF2B5EF4-FFF2-40B4-BE49-F238E27FC236}">
                  <a16:creationId xmlns:a16="http://schemas.microsoft.com/office/drawing/2014/main" id="{0FC9EA0E-3792-4398-A76D-E124F3592608}"/>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4040">
              <a:extLst>
                <a:ext uri="{FF2B5EF4-FFF2-40B4-BE49-F238E27FC236}">
                  <a16:creationId xmlns:a16="http://schemas.microsoft.com/office/drawing/2014/main" id="{9723BEC1-135A-43AD-8CA7-359A4D37D173}"/>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Rectangle 4041">
              <a:extLst>
                <a:ext uri="{FF2B5EF4-FFF2-40B4-BE49-F238E27FC236}">
                  <a16:creationId xmlns:a16="http://schemas.microsoft.com/office/drawing/2014/main" id="{D9E6C721-C505-468B-B0D8-8D0087661F3D}"/>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Rectangle 4042">
              <a:extLst>
                <a:ext uri="{FF2B5EF4-FFF2-40B4-BE49-F238E27FC236}">
                  <a16:creationId xmlns:a16="http://schemas.microsoft.com/office/drawing/2014/main" id="{05043913-C1BA-483F-BAF8-8C908FEDCC76}"/>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2" name="KSO_Shape">
            <a:extLst>
              <a:ext uri="{FF2B5EF4-FFF2-40B4-BE49-F238E27FC236}">
                <a16:creationId xmlns:a16="http://schemas.microsoft.com/office/drawing/2014/main" id="{7A045BFC-0582-4EB7-969A-771AFBB295AF}"/>
              </a:ext>
            </a:extLst>
          </p:cNvPr>
          <p:cNvSpPr/>
          <p:nvPr/>
        </p:nvSpPr>
        <p:spPr>
          <a:xfrm>
            <a:off x="3009900" y="2028004"/>
            <a:ext cx="6172200" cy="4367671"/>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53" name="文本框 52">
            <a:extLst>
              <a:ext uri="{FF2B5EF4-FFF2-40B4-BE49-F238E27FC236}">
                <a16:creationId xmlns:a16="http://schemas.microsoft.com/office/drawing/2014/main" id="{34D2C900-9C66-40A3-9EA6-3F3A8EA4DBA9}"/>
              </a:ext>
            </a:extLst>
          </p:cNvPr>
          <p:cNvSpPr txBox="1"/>
          <p:nvPr/>
        </p:nvSpPr>
        <p:spPr>
          <a:xfrm>
            <a:off x="1582003" y="1945590"/>
            <a:ext cx="162366" cy="459875"/>
          </a:xfrm>
          <a:prstGeom prst="rect">
            <a:avLst/>
          </a:prstGeom>
          <a:noFill/>
        </p:spPr>
        <p:txBody>
          <a:bodyPr wrap="none" rtlCol="0">
            <a:spAutoFit/>
          </a:bodyPr>
          <a:lstStyle/>
          <a:p>
            <a:endParaRPr lang="zh-CN" altLang="en-US" sz="2800" dirty="0"/>
          </a:p>
        </p:txBody>
      </p:sp>
      <p:sp>
        <p:nvSpPr>
          <p:cNvPr id="54" name="文本框 53">
            <a:extLst>
              <a:ext uri="{FF2B5EF4-FFF2-40B4-BE49-F238E27FC236}">
                <a16:creationId xmlns:a16="http://schemas.microsoft.com/office/drawing/2014/main" id="{0F9404ED-5AB0-4EDE-8E55-575271D34C95}"/>
              </a:ext>
            </a:extLst>
          </p:cNvPr>
          <p:cNvSpPr txBox="1"/>
          <p:nvPr/>
        </p:nvSpPr>
        <p:spPr>
          <a:xfrm>
            <a:off x="6798838" y="2075698"/>
            <a:ext cx="162366" cy="459875"/>
          </a:xfrm>
          <a:prstGeom prst="rect">
            <a:avLst/>
          </a:prstGeom>
          <a:noFill/>
        </p:spPr>
        <p:txBody>
          <a:bodyPr wrap="none" rtlCol="0">
            <a:spAutoFit/>
          </a:bodyPr>
          <a:lstStyle/>
          <a:p>
            <a:endParaRPr lang="zh-CN" altLang="en-US" sz="2800" dirty="0"/>
          </a:p>
        </p:txBody>
      </p:sp>
    </p:spTree>
    <p:extLst>
      <p:ext uri="{BB962C8B-B14F-4D97-AF65-F5344CB8AC3E}">
        <p14:creationId xmlns:p14="http://schemas.microsoft.com/office/powerpoint/2010/main" val="236761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p:tgtEl>
                                          <p:spTgt spid="7"/>
                                        </p:tgtEl>
                                        <p:attrNameLst>
                                          <p:attrName>ppt_y</p:attrName>
                                        </p:attrNameLst>
                                      </p:cBhvr>
                                      <p:tavLst>
                                        <p:tav tm="0">
                                          <p:val>
                                            <p:strVal val="#ppt_y+#ppt_h*1.125000"/>
                                          </p:val>
                                        </p:tav>
                                        <p:tav tm="100000">
                                          <p:val>
                                            <p:strVal val="#ppt_y"/>
                                          </p:val>
                                        </p:tav>
                                      </p:tavLst>
                                    </p:anim>
                                    <p:animEffect transition="in" filter="wipe(up)">
                                      <p:cBhvr>
                                        <p:cTn id="26" dur="500"/>
                                        <p:tgtEl>
                                          <p:spTgt spid="7"/>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p:tgtEl>
                                          <p:spTgt spid="8"/>
                                        </p:tgtEl>
                                        <p:attrNameLst>
                                          <p:attrName>ppt_y</p:attrName>
                                        </p:attrNameLst>
                                      </p:cBhvr>
                                      <p:tavLst>
                                        <p:tav tm="0">
                                          <p:val>
                                            <p:strVal val="#ppt_y-#ppt_h*1.125000"/>
                                          </p:val>
                                        </p:tav>
                                        <p:tav tm="100000">
                                          <p:val>
                                            <p:strVal val="#ppt_y"/>
                                          </p:val>
                                        </p:tav>
                                      </p:tavLst>
                                    </p:anim>
                                    <p:animEffect transition="in" filter="wipe(down)">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4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9" y="477138"/>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示例</a:t>
            </a:r>
          </a:p>
        </p:txBody>
      </p:sp>
      <p:sp>
        <p:nvSpPr>
          <p:cNvPr id="44" name="矩形 43">
            <a:extLst>
              <a:ext uri="{FF2B5EF4-FFF2-40B4-BE49-F238E27FC236}">
                <a16:creationId xmlns:a16="http://schemas.microsoft.com/office/drawing/2014/main" id="{B1293EBB-27B1-40AC-BCB9-6E4AFFDC73D2}"/>
              </a:ext>
            </a:extLst>
          </p:cNvPr>
          <p:cNvSpPr/>
          <p:nvPr/>
        </p:nvSpPr>
        <p:spPr>
          <a:xfrm>
            <a:off x="2588566" y="2023604"/>
            <a:ext cx="2876108" cy="523220"/>
          </a:xfrm>
          <a:prstGeom prst="rect">
            <a:avLst/>
          </a:prstGeom>
        </p:spPr>
        <p:txBody>
          <a:bodyPr wrap="none">
            <a:spAutoFit/>
          </a:bodyPr>
          <a:lstStyle/>
          <a:p>
            <a:r>
              <a:rPr lang="en-US" altLang="zh-CN" sz="2800" b="1" dirty="0">
                <a:solidFill>
                  <a:schemeClr val="tx1">
                    <a:lumMod val="85000"/>
                    <a:lumOff val="15000"/>
                  </a:schemeClr>
                </a:solidFill>
                <a:latin typeface="+mj-lt"/>
                <a:ea typeface="微软雅黑" panose="020B0503020204020204" pitchFamily="34" charset="-122"/>
              </a:rPr>
              <a:t>effects/ </a:t>
            </a:r>
            <a:r>
              <a:rPr lang="zh-CN" altLang="en-US" sz="2800" b="1" dirty="0">
                <a:solidFill>
                  <a:schemeClr val="tx1">
                    <a:lumMod val="85000"/>
                    <a:lumOff val="15000"/>
                  </a:schemeClr>
                </a:solidFill>
                <a:latin typeface="+mj-lt"/>
                <a:ea typeface="微软雅黑" panose="020B0503020204020204" pitchFamily="34" charset="-122"/>
              </a:rPr>
              <a:t>音效子包 </a:t>
            </a:r>
            <a:endParaRPr lang="zh-CN" altLang="en-US" sz="2800" b="1" dirty="0">
              <a:solidFill>
                <a:schemeClr val="tx1">
                  <a:lumMod val="85000"/>
                  <a:lumOff val="15000"/>
                </a:schemeClr>
              </a:solidFill>
              <a:effectLst/>
              <a:latin typeface="+mj-lt"/>
              <a:ea typeface="微软雅黑" panose="020B0503020204020204" pitchFamily="34" charset="-122"/>
            </a:endParaRPr>
          </a:p>
        </p:txBody>
      </p:sp>
      <p:sp>
        <p:nvSpPr>
          <p:cNvPr id="45" name="矩形 44">
            <a:extLst>
              <a:ext uri="{FF2B5EF4-FFF2-40B4-BE49-F238E27FC236}">
                <a16:creationId xmlns:a16="http://schemas.microsoft.com/office/drawing/2014/main" id="{1C288D57-580C-4E51-8E47-50F3DC15BE71}"/>
              </a:ext>
            </a:extLst>
          </p:cNvPr>
          <p:cNvSpPr/>
          <p:nvPr/>
        </p:nvSpPr>
        <p:spPr>
          <a:xfrm>
            <a:off x="1043670" y="3240127"/>
            <a:ext cx="3778652" cy="1938992"/>
          </a:xfrm>
          <a:prstGeom prst="rect">
            <a:avLst/>
          </a:prstGeom>
        </p:spPr>
        <p:txBody>
          <a:bodyPr wrap="square">
            <a:spAutoFit/>
          </a:bodyPr>
          <a:lstStyle/>
          <a:p>
            <a:pPr>
              <a:spcBef>
                <a:spcPct val="0"/>
              </a:spcBef>
              <a:defRPr/>
            </a:pPr>
            <a:r>
              <a:rPr lang="en-US" altLang="zh-CN" sz="2400" dirty="0">
                <a:solidFill>
                  <a:schemeClr val="tx1">
                    <a:lumMod val="85000"/>
                    <a:lumOff val="15000"/>
                  </a:schemeClr>
                </a:solidFill>
                <a:ea typeface="微软雅黑" panose="020B0503020204020204" pitchFamily="34" charset="-122"/>
              </a:rPr>
              <a:t>		__init__.py</a:t>
            </a:r>
          </a:p>
          <a:p>
            <a:pPr>
              <a:spcBef>
                <a:spcPct val="0"/>
              </a:spcBef>
              <a:defRPr/>
            </a:pPr>
            <a:r>
              <a:rPr lang="en-US" altLang="zh-CN" sz="2400" dirty="0">
                <a:solidFill>
                  <a:schemeClr val="tx1">
                    <a:lumMod val="85000"/>
                    <a:lumOff val="15000"/>
                  </a:schemeClr>
                </a:solidFill>
                <a:ea typeface="微软雅黑" panose="020B0503020204020204" pitchFamily="34" charset="-122"/>
              </a:rPr>
              <a:t>		echo.py</a:t>
            </a:r>
          </a:p>
          <a:p>
            <a:pPr>
              <a:spcBef>
                <a:spcPct val="0"/>
              </a:spcBef>
              <a:defRPr/>
            </a:pPr>
            <a:r>
              <a:rPr lang="en-US" altLang="zh-CN" sz="2400" dirty="0">
                <a:solidFill>
                  <a:schemeClr val="tx1">
                    <a:lumMod val="85000"/>
                    <a:lumOff val="15000"/>
                  </a:schemeClr>
                </a:solidFill>
                <a:ea typeface="微软雅黑" panose="020B0503020204020204" pitchFamily="34" charset="-122"/>
              </a:rPr>
              <a:t>		surround.py</a:t>
            </a:r>
          </a:p>
          <a:p>
            <a:pPr>
              <a:spcBef>
                <a:spcPct val="0"/>
              </a:spcBef>
              <a:defRPr/>
            </a:pPr>
            <a:r>
              <a:rPr lang="en-US" altLang="zh-CN" sz="2400" dirty="0">
                <a:solidFill>
                  <a:schemeClr val="tx1">
                    <a:lumMod val="85000"/>
                    <a:lumOff val="15000"/>
                  </a:schemeClr>
                </a:solidFill>
                <a:ea typeface="微软雅黑" panose="020B0503020204020204" pitchFamily="34" charset="-122"/>
              </a:rPr>
              <a:t>		reverse.py</a:t>
            </a:r>
          </a:p>
          <a:p>
            <a:pPr>
              <a:spcBef>
                <a:spcPct val="0"/>
              </a:spcBef>
              <a:defRPr/>
            </a:pPr>
            <a:r>
              <a:rPr lang="en-US" altLang="zh-CN" sz="2400" dirty="0">
                <a:solidFill>
                  <a:schemeClr val="tx1">
                    <a:lumMod val="85000"/>
                    <a:lumOff val="15000"/>
                  </a:schemeClr>
                </a:solidFill>
                <a:ea typeface="微软雅黑" panose="020B0503020204020204" pitchFamily="34" charset="-122"/>
              </a:rPr>
              <a:t>		... </a:t>
            </a:r>
          </a:p>
        </p:txBody>
      </p:sp>
      <p:cxnSp>
        <p:nvCxnSpPr>
          <p:cNvPr id="47" name="直接连接符 46">
            <a:extLst>
              <a:ext uri="{FF2B5EF4-FFF2-40B4-BE49-F238E27FC236}">
                <a16:creationId xmlns:a16="http://schemas.microsoft.com/office/drawing/2014/main" id="{7D83C306-A2A5-4521-AD13-0017041A7FF6}"/>
              </a:ext>
            </a:extLst>
          </p:cNvPr>
          <p:cNvCxnSpPr>
            <a:cxnSpLocks/>
          </p:cNvCxnSpPr>
          <p:nvPr/>
        </p:nvCxnSpPr>
        <p:spPr>
          <a:xfrm>
            <a:off x="1147019" y="2546824"/>
            <a:ext cx="4532938" cy="0"/>
          </a:xfrm>
          <a:prstGeom prst="line">
            <a:avLst/>
          </a:prstGeom>
          <a:ln>
            <a:solidFill>
              <a:schemeClr val="tx1">
                <a:lumMod val="85000"/>
                <a:lumOff val="1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8F948CA8-E254-48A2-A962-B65335037B29}"/>
              </a:ext>
            </a:extLst>
          </p:cNvPr>
          <p:cNvSpPr/>
          <p:nvPr/>
        </p:nvSpPr>
        <p:spPr>
          <a:xfrm>
            <a:off x="7736972" y="2023604"/>
            <a:ext cx="3065263" cy="523220"/>
          </a:xfrm>
          <a:prstGeom prst="rect">
            <a:avLst/>
          </a:prstGeom>
        </p:spPr>
        <p:txBody>
          <a:bodyPr wrap="none">
            <a:spAutoFit/>
          </a:bodyPr>
          <a:lstStyle/>
          <a:p>
            <a:r>
              <a:rPr lang="en-US" altLang="zh-CN" sz="2800" b="1" dirty="0">
                <a:solidFill>
                  <a:schemeClr val="tx1">
                    <a:lumMod val="85000"/>
                    <a:lumOff val="15000"/>
                  </a:schemeClr>
                </a:solidFill>
                <a:latin typeface="+mj-lt"/>
                <a:ea typeface="微软雅黑" panose="020B0503020204020204" pitchFamily="34" charset="-122"/>
              </a:rPr>
              <a:t>filters/ </a:t>
            </a:r>
            <a:r>
              <a:rPr lang="zh-CN" altLang="en-US" sz="2800" b="1" dirty="0">
                <a:solidFill>
                  <a:schemeClr val="tx1">
                    <a:lumMod val="85000"/>
                    <a:lumOff val="15000"/>
                  </a:schemeClr>
                </a:solidFill>
                <a:latin typeface="+mj-lt"/>
                <a:ea typeface="微软雅黑" panose="020B0503020204020204" pitchFamily="34" charset="-122"/>
              </a:rPr>
              <a:t>过滤器子包</a:t>
            </a:r>
          </a:p>
        </p:txBody>
      </p:sp>
      <p:sp>
        <p:nvSpPr>
          <p:cNvPr id="50" name="矩形 49">
            <a:extLst>
              <a:ext uri="{FF2B5EF4-FFF2-40B4-BE49-F238E27FC236}">
                <a16:creationId xmlns:a16="http://schemas.microsoft.com/office/drawing/2014/main" id="{19D7AF0D-0DF4-4186-B4FC-4CDB4612D421}"/>
              </a:ext>
            </a:extLst>
          </p:cNvPr>
          <p:cNvSpPr/>
          <p:nvPr/>
        </p:nvSpPr>
        <p:spPr>
          <a:xfrm>
            <a:off x="6476278" y="2716907"/>
            <a:ext cx="3778652" cy="2797048"/>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		__init__.py </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		equalizer.py </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		vocoder.py </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		karaoke.py </a:t>
            </a: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		...</a:t>
            </a:r>
          </a:p>
        </p:txBody>
      </p:sp>
      <p:cxnSp>
        <p:nvCxnSpPr>
          <p:cNvPr id="52" name="直接连接符 51">
            <a:extLst>
              <a:ext uri="{FF2B5EF4-FFF2-40B4-BE49-F238E27FC236}">
                <a16:creationId xmlns:a16="http://schemas.microsoft.com/office/drawing/2014/main" id="{EAB4FAB3-FD17-4993-9A95-EA6EF2618996}"/>
              </a:ext>
            </a:extLst>
          </p:cNvPr>
          <p:cNvCxnSpPr>
            <a:cxnSpLocks/>
          </p:cNvCxnSpPr>
          <p:nvPr/>
        </p:nvCxnSpPr>
        <p:spPr>
          <a:xfrm>
            <a:off x="6620345" y="2546824"/>
            <a:ext cx="4419647" cy="0"/>
          </a:xfrm>
          <a:prstGeom prst="line">
            <a:avLst/>
          </a:prstGeom>
          <a:ln>
            <a:solidFill>
              <a:schemeClr val="tx1">
                <a:lumMod val="85000"/>
                <a:lumOff val="1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34D2C900-9C66-40A3-9EA6-3F3A8EA4DBA9}"/>
              </a:ext>
            </a:extLst>
          </p:cNvPr>
          <p:cNvSpPr txBox="1"/>
          <p:nvPr/>
        </p:nvSpPr>
        <p:spPr>
          <a:xfrm>
            <a:off x="1582003" y="1945590"/>
            <a:ext cx="162366" cy="459875"/>
          </a:xfrm>
          <a:prstGeom prst="rect">
            <a:avLst/>
          </a:prstGeom>
          <a:noFill/>
        </p:spPr>
        <p:txBody>
          <a:bodyPr wrap="none" rtlCol="0">
            <a:spAutoFit/>
          </a:bodyPr>
          <a:lstStyle/>
          <a:p>
            <a:endParaRPr lang="zh-CN" altLang="en-US" sz="2800" dirty="0"/>
          </a:p>
        </p:txBody>
      </p:sp>
      <p:sp>
        <p:nvSpPr>
          <p:cNvPr id="54" name="文本框 53">
            <a:extLst>
              <a:ext uri="{FF2B5EF4-FFF2-40B4-BE49-F238E27FC236}">
                <a16:creationId xmlns:a16="http://schemas.microsoft.com/office/drawing/2014/main" id="{0F9404ED-5AB0-4EDE-8E55-575271D34C95}"/>
              </a:ext>
            </a:extLst>
          </p:cNvPr>
          <p:cNvSpPr txBox="1"/>
          <p:nvPr/>
        </p:nvSpPr>
        <p:spPr>
          <a:xfrm>
            <a:off x="6798838" y="1903021"/>
            <a:ext cx="162366" cy="459875"/>
          </a:xfrm>
          <a:prstGeom prst="rect">
            <a:avLst/>
          </a:prstGeom>
          <a:noFill/>
        </p:spPr>
        <p:txBody>
          <a:bodyPr wrap="none" rtlCol="0">
            <a:spAutoFit/>
          </a:bodyPr>
          <a:lstStyle/>
          <a:p>
            <a:endParaRPr lang="zh-CN" altLang="en-US" sz="2800" dirty="0"/>
          </a:p>
        </p:txBody>
      </p:sp>
      <p:sp>
        <p:nvSpPr>
          <p:cNvPr id="55" name="KSO_Shape">
            <a:extLst>
              <a:ext uri="{FF2B5EF4-FFF2-40B4-BE49-F238E27FC236}">
                <a16:creationId xmlns:a16="http://schemas.microsoft.com/office/drawing/2014/main" id="{D15E5F71-2396-4A7B-9458-6CA0F4B8B766}"/>
              </a:ext>
            </a:extLst>
          </p:cNvPr>
          <p:cNvSpPr/>
          <p:nvPr/>
        </p:nvSpPr>
        <p:spPr>
          <a:xfrm>
            <a:off x="817458" y="1903021"/>
            <a:ext cx="5040435" cy="3809492"/>
          </a:xfrm>
          <a:prstGeom prst="roundRect">
            <a:avLst>
              <a:gd name="adj" fmla="val 11034"/>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56" name="KSO_Shape">
            <a:extLst>
              <a:ext uri="{FF2B5EF4-FFF2-40B4-BE49-F238E27FC236}">
                <a16:creationId xmlns:a16="http://schemas.microsoft.com/office/drawing/2014/main" id="{1C641D7F-0C0E-4BAE-BFDE-76945B7E0C2F}"/>
              </a:ext>
            </a:extLst>
          </p:cNvPr>
          <p:cNvSpPr/>
          <p:nvPr/>
        </p:nvSpPr>
        <p:spPr>
          <a:xfrm>
            <a:off x="6299880" y="1903022"/>
            <a:ext cx="4909034" cy="3809492"/>
          </a:xfrm>
          <a:prstGeom prst="roundRect">
            <a:avLst>
              <a:gd name="adj" fmla="val 12748"/>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57" name="组合 56">
            <a:extLst>
              <a:ext uri="{FF2B5EF4-FFF2-40B4-BE49-F238E27FC236}">
                <a16:creationId xmlns:a16="http://schemas.microsoft.com/office/drawing/2014/main" id="{8CD04516-35D2-4C05-AEB2-23C461A5E3B7}"/>
              </a:ext>
            </a:extLst>
          </p:cNvPr>
          <p:cNvGrpSpPr/>
          <p:nvPr/>
        </p:nvGrpSpPr>
        <p:grpSpPr>
          <a:xfrm>
            <a:off x="1437381" y="1634150"/>
            <a:ext cx="1082757" cy="1082757"/>
            <a:chOff x="2055662" y="1762598"/>
            <a:chExt cx="1082757" cy="1082757"/>
          </a:xfrm>
        </p:grpSpPr>
        <p:sp>
          <p:nvSpPr>
            <p:cNvPr id="58" name="KSO_Shape">
              <a:extLst>
                <a:ext uri="{FF2B5EF4-FFF2-40B4-BE49-F238E27FC236}">
                  <a16:creationId xmlns:a16="http://schemas.microsoft.com/office/drawing/2014/main" id="{263DE395-ED7D-4E13-904D-D4D6C291799E}"/>
                </a:ext>
              </a:extLst>
            </p:cNvPr>
            <p:cNvSpPr/>
            <p:nvPr/>
          </p:nvSpPr>
          <p:spPr>
            <a:xfrm>
              <a:off x="2055662" y="1762598"/>
              <a:ext cx="1082757" cy="1082757"/>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59" name="KSO_Shape">
              <a:extLst>
                <a:ext uri="{FF2B5EF4-FFF2-40B4-BE49-F238E27FC236}">
                  <a16:creationId xmlns:a16="http://schemas.microsoft.com/office/drawing/2014/main" id="{E2867D42-C433-4239-8FEF-08C04F432612}"/>
                </a:ext>
              </a:extLst>
            </p:cNvPr>
            <p:cNvSpPr>
              <a:spLocks/>
            </p:cNvSpPr>
            <p:nvPr/>
          </p:nvSpPr>
          <p:spPr bwMode="auto">
            <a:xfrm>
              <a:off x="2200284" y="1980847"/>
              <a:ext cx="758352" cy="613001"/>
            </a:xfrm>
            <a:custGeom>
              <a:avLst/>
              <a:gdLst/>
              <a:ahLst/>
              <a:cxnLst/>
              <a:rect l="0" t="0" r="r" b="b"/>
              <a:pathLst>
                <a:path w="4741862" h="3833813">
                  <a:moveTo>
                    <a:pt x="247650" y="2000250"/>
                  </a:moveTo>
                  <a:lnTo>
                    <a:pt x="1016000" y="2000250"/>
                  </a:lnTo>
                  <a:lnTo>
                    <a:pt x="1030288" y="2003425"/>
                  </a:lnTo>
                  <a:lnTo>
                    <a:pt x="1041400" y="2012950"/>
                  </a:lnTo>
                  <a:lnTo>
                    <a:pt x="1050925" y="2020888"/>
                  </a:lnTo>
                  <a:lnTo>
                    <a:pt x="1054100" y="2036763"/>
                  </a:lnTo>
                  <a:lnTo>
                    <a:pt x="1050925" y="2051051"/>
                  </a:lnTo>
                  <a:lnTo>
                    <a:pt x="1041400" y="2063751"/>
                  </a:lnTo>
                  <a:lnTo>
                    <a:pt x="1030288" y="2071688"/>
                  </a:lnTo>
                  <a:lnTo>
                    <a:pt x="1016000" y="2074863"/>
                  </a:lnTo>
                  <a:lnTo>
                    <a:pt x="247650" y="2074863"/>
                  </a:lnTo>
                  <a:lnTo>
                    <a:pt x="233362" y="2071688"/>
                  </a:lnTo>
                  <a:lnTo>
                    <a:pt x="220662" y="2063751"/>
                  </a:lnTo>
                  <a:lnTo>
                    <a:pt x="212725" y="2051051"/>
                  </a:lnTo>
                  <a:lnTo>
                    <a:pt x="209550" y="2036763"/>
                  </a:lnTo>
                  <a:lnTo>
                    <a:pt x="212725" y="2020888"/>
                  </a:lnTo>
                  <a:lnTo>
                    <a:pt x="220662" y="2012950"/>
                  </a:lnTo>
                  <a:lnTo>
                    <a:pt x="233362" y="2003425"/>
                  </a:lnTo>
                  <a:lnTo>
                    <a:pt x="247650" y="2000250"/>
                  </a:lnTo>
                  <a:close/>
                  <a:moveTo>
                    <a:pt x="244475" y="1901825"/>
                  </a:moveTo>
                  <a:lnTo>
                    <a:pt x="1012825" y="1901825"/>
                  </a:lnTo>
                  <a:lnTo>
                    <a:pt x="1027112" y="1905000"/>
                  </a:lnTo>
                  <a:lnTo>
                    <a:pt x="1039812" y="1914525"/>
                  </a:lnTo>
                  <a:lnTo>
                    <a:pt x="1044575" y="1925638"/>
                  </a:lnTo>
                  <a:lnTo>
                    <a:pt x="1047750" y="1941513"/>
                  </a:lnTo>
                  <a:lnTo>
                    <a:pt x="1044575" y="1952626"/>
                  </a:lnTo>
                  <a:lnTo>
                    <a:pt x="1039812" y="1965326"/>
                  </a:lnTo>
                  <a:lnTo>
                    <a:pt x="1027112" y="1973263"/>
                  </a:lnTo>
                  <a:lnTo>
                    <a:pt x="1012825" y="1976438"/>
                  </a:lnTo>
                  <a:lnTo>
                    <a:pt x="244475" y="1976438"/>
                  </a:lnTo>
                  <a:lnTo>
                    <a:pt x="230188" y="1973263"/>
                  </a:lnTo>
                  <a:lnTo>
                    <a:pt x="217488" y="1965326"/>
                  </a:lnTo>
                  <a:lnTo>
                    <a:pt x="209550" y="1952626"/>
                  </a:lnTo>
                  <a:lnTo>
                    <a:pt x="206375" y="1941513"/>
                  </a:lnTo>
                  <a:lnTo>
                    <a:pt x="209550" y="1925638"/>
                  </a:lnTo>
                  <a:lnTo>
                    <a:pt x="217488" y="1914525"/>
                  </a:lnTo>
                  <a:lnTo>
                    <a:pt x="230188" y="1905000"/>
                  </a:lnTo>
                  <a:lnTo>
                    <a:pt x="244475" y="1901825"/>
                  </a:lnTo>
                  <a:close/>
                  <a:moveTo>
                    <a:pt x="277813" y="1803400"/>
                  </a:moveTo>
                  <a:lnTo>
                    <a:pt x="1047750" y="1803400"/>
                  </a:lnTo>
                  <a:lnTo>
                    <a:pt x="1060450" y="1806575"/>
                  </a:lnTo>
                  <a:lnTo>
                    <a:pt x="1071563" y="1816100"/>
                  </a:lnTo>
                  <a:lnTo>
                    <a:pt x="1081088" y="1827213"/>
                  </a:lnTo>
                  <a:lnTo>
                    <a:pt x="1084263" y="1843088"/>
                  </a:lnTo>
                  <a:lnTo>
                    <a:pt x="1081088" y="1857376"/>
                  </a:lnTo>
                  <a:lnTo>
                    <a:pt x="1071563" y="1868488"/>
                  </a:lnTo>
                  <a:lnTo>
                    <a:pt x="1060450" y="1874838"/>
                  </a:lnTo>
                  <a:lnTo>
                    <a:pt x="1047750" y="1878013"/>
                  </a:lnTo>
                  <a:lnTo>
                    <a:pt x="277813" y="1878013"/>
                  </a:lnTo>
                  <a:lnTo>
                    <a:pt x="263525" y="1874838"/>
                  </a:lnTo>
                  <a:lnTo>
                    <a:pt x="250825" y="1868488"/>
                  </a:lnTo>
                  <a:lnTo>
                    <a:pt x="244475" y="1857376"/>
                  </a:lnTo>
                  <a:lnTo>
                    <a:pt x="241300" y="1843088"/>
                  </a:lnTo>
                  <a:lnTo>
                    <a:pt x="244475" y="1827213"/>
                  </a:lnTo>
                  <a:lnTo>
                    <a:pt x="250825" y="1816100"/>
                  </a:lnTo>
                  <a:lnTo>
                    <a:pt x="263525" y="1806575"/>
                  </a:lnTo>
                  <a:lnTo>
                    <a:pt x="277813" y="1803400"/>
                  </a:lnTo>
                  <a:close/>
                  <a:moveTo>
                    <a:pt x="238125" y="1708150"/>
                  </a:moveTo>
                  <a:lnTo>
                    <a:pt x="1009650" y="1708150"/>
                  </a:lnTo>
                  <a:lnTo>
                    <a:pt x="1020762" y="1711325"/>
                  </a:lnTo>
                  <a:lnTo>
                    <a:pt x="1033462" y="1717675"/>
                  </a:lnTo>
                  <a:lnTo>
                    <a:pt x="1041400" y="1728788"/>
                  </a:lnTo>
                  <a:lnTo>
                    <a:pt x="1044575" y="1744663"/>
                  </a:lnTo>
                  <a:lnTo>
                    <a:pt x="1041400" y="1758951"/>
                  </a:lnTo>
                  <a:lnTo>
                    <a:pt x="1033462" y="1770063"/>
                  </a:lnTo>
                  <a:lnTo>
                    <a:pt x="1020762" y="1779588"/>
                  </a:lnTo>
                  <a:lnTo>
                    <a:pt x="1009650" y="1782763"/>
                  </a:lnTo>
                  <a:lnTo>
                    <a:pt x="238125" y="1782763"/>
                  </a:lnTo>
                  <a:lnTo>
                    <a:pt x="223838" y="1779588"/>
                  </a:lnTo>
                  <a:lnTo>
                    <a:pt x="212725" y="1770063"/>
                  </a:lnTo>
                  <a:lnTo>
                    <a:pt x="206375" y="1758951"/>
                  </a:lnTo>
                  <a:lnTo>
                    <a:pt x="203200" y="1744663"/>
                  </a:lnTo>
                  <a:lnTo>
                    <a:pt x="206375" y="1728788"/>
                  </a:lnTo>
                  <a:lnTo>
                    <a:pt x="212725" y="1717675"/>
                  </a:lnTo>
                  <a:lnTo>
                    <a:pt x="223838" y="1711325"/>
                  </a:lnTo>
                  <a:lnTo>
                    <a:pt x="238125" y="1708150"/>
                  </a:lnTo>
                  <a:close/>
                  <a:moveTo>
                    <a:pt x="301626" y="1609725"/>
                  </a:moveTo>
                  <a:lnTo>
                    <a:pt x="1068388" y="1609725"/>
                  </a:lnTo>
                  <a:lnTo>
                    <a:pt x="1084264" y="1612900"/>
                  </a:lnTo>
                  <a:lnTo>
                    <a:pt x="1095376" y="1620838"/>
                  </a:lnTo>
                  <a:lnTo>
                    <a:pt x="1104901" y="1633538"/>
                  </a:lnTo>
                  <a:lnTo>
                    <a:pt x="1108076" y="1644650"/>
                  </a:lnTo>
                  <a:lnTo>
                    <a:pt x="1104901" y="1660526"/>
                  </a:lnTo>
                  <a:lnTo>
                    <a:pt x="1095376" y="1671638"/>
                  </a:lnTo>
                  <a:lnTo>
                    <a:pt x="1084264" y="1681163"/>
                  </a:lnTo>
                  <a:lnTo>
                    <a:pt x="1068388" y="1684338"/>
                  </a:lnTo>
                  <a:lnTo>
                    <a:pt x="301626" y="1684338"/>
                  </a:lnTo>
                  <a:lnTo>
                    <a:pt x="287338" y="1681163"/>
                  </a:lnTo>
                  <a:lnTo>
                    <a:pt x="274638" y="1671638"/>
                  </a:lnTo>
                  <a:lnTo>
                    <a:pt x="268288" y="1660526"/>
                  </a:lnTo>
                  <a:lnTo>
                    <a:pt x="265113" y="1644650"/>
                  </a:lnTo>
                  <a:lnTo>
                    <a:pt x="268288" y="1633538"/>
                  </a:lnTo>
                  <a:lnTo>
                    <a:pt x="274638" y="1620838"/>
                  </a:lnTo>
                  <a:lnTo>
                    <a:pt x="287338" y="1612900"/>
                  </a:lnTo>
                  <a:lnTo>
                    <a:pt x="301626" y="1609725"/>
                  </a:lnTo>
                  <a:close/>
                  <a:moveTo>
                    <a:pt x="254001" y="1511300"/>
                  </a:moveTo>
                  <a:lnTo>
                    <a:pt x="1020764" y="1511300"/>
                  </a:lnTo>
                  <a:lnTo>
                    <a:pt x="1036638" y="1514475"/>
                  </a:lnTo>
                  <a:lnTo>
                    <a:pt x="1047751" y="1522413"/>
                  </a:lnTo>
                  <a:lnTo>
                    <a:pt x="1057276" y="1535113"/>
                  </a:lnTo>
                  <a:lnTo>
                    <a:pt x="1060451" y="1549401"/>
                  </a:lnTo>
                  <a:lnTo>
                    <a:pt x="1057276" y="1562101"/>
                  </a:lnTo>
                  <a:lnTo>
                    <a:pt x="1047751" y="1573213"/>
                  </a:lnTo>
                  <a:lnTo>
                    <a:pt x="1036638" y="1582738"/>
                  </a:lnTo>
                  <a:lnTo>
                    <a:pt x="1020764" y="1585913"/>
                  </a:lnTo>
                  <a:lnTo>
                    <a:pt x="254001" y="1585913"/>
                  </a:lnTo>
                  <a:lnTo>
                    <a:pt x="238126" y="1582738"/>
                  </a:lnTo>
                  <a:lnTo>
                    <a:pt x="227013" y="1573213"/>
                  </a:lnTo>
                  <a:lnTo>
                    <a:pt x="220663" y="1562101"/>
                  </a:lnTo>
                  <a:lnTo>
                    <a:pt x="217488" y="1549401"/>
                  </a:lnTo>
                  <a:lnTo>
                    <a:pt x="220663" y="1535113"/>
                  </a:lnTo>
                  <a:lnTo>
                    <a:pt x="227013" y="1522413"/>
                  </a:lnTo>
                  <a:lnTo>
                    <a:pt x="238126" y="1514475"/>
                  </a:lnTo>
                  <a:lnTo>
                    <a:pt x="254001" y="1511300"/>
                  </a:lnTo>
                  <a:close/>
                  <a:moveTo>
                    <a:pt x="274638" y="1412875"/>
                  </a:moveTo>
                  <a:lnTo>
                    <a:pt x="1041400" y="1412875"/>
                  </a:lnTo>
                  <a:lnTo>
                    <a:pt x="1057276" y="1416050"/>
                  </a:lnTo>
                  <a:lnTo>
                    <a:pt x="1068388" y="1423988"/>
                  </a:lnTo>
                  <a:lnTo>
                    <a:pt x="1077913" y="1436688"/>
                  </a:lnTo>
                  <a:lnTo>
                    <a:pt x="1081088" y="1450976"/>
                  </a:lnTo>
                  <a:lnTo>
                    <a:pt x="1077913" y="1466851"/>
                  </a:lnTo>
                  <a:lnTo>
                    <a:pt x="1068388" y="1477963"/>
                  </a:lnTo>
                  <a:lnTo>
                    <a:pt x="1057276" y="1484313"/>
                  </a:lnTo>
                  <a:lnTo>
                    <a:pt x="1041400" y="1487488"/>
                  </a:lnTo>
                  <a:lnTo>
                    <a:pt x="274638" y="1487488"/>
                  </a:lnTo>
                  <a:lnTo>
                    <a:pt x="260350" y="1484313"/>
                  </a:lnTo>
                  <a:lnTo>
                    <a:pt x="247650" y="1477963"/>
                  </a:lnTo>
                  <a:lnTo>
                    <a:pt x="238126" y="1466851"/>
                  </a:lnTo>
                  <a:lnTo>
                    <a:pt x="236538" y="1450976"/>
                  </a:lnTo>
                  <a:lnTo>
                    <a:pt x="238126" y="1436688"/>
                  </a:lnTo>
                  <a:lnTo>
                    <a:pt x="247650" y="1423988"/>
                  </a:lnTo>
                  <a:lnTo>
                    <a:pt x="260350" y="1416050"/>
                  </a:lnTo>
                  <a:lnTo>
                    <a:pt x="274638" y="1412875"/>
                  </a:lnTo>
                  <a:close/>
                  <a:moveTo>
                    <a:pt x="3359150" y="0"/>
                  </a:moveTo>
                  <a:lnTo>
                    <a:pt x="3403600" y="3175"/>
                  </a:lnTo>
                  <a:lnTo>
                    <a:pt x="3449638" y="6350"/>
                  </a:lnTo>
                  <a:lnTo>
                    <a:pt x="3494088" y="17462"/>
                  </a:lnTo>
                  <a:lnTo>
                    <a:pt x="3535362" y="30162"/>
                  </a:lnTo>
                  <a:lnTo>
                    <a:pt x="3579814" y="50800"/>
                  </a:lnTo>
                  <a:lnTo>
                    <a:pt x="3619500" y="71437"/>
                  </a:lnTo>
                  <a:lnTo>
                    <a:pt x="3654426" y="98425"/>
                  </a:lnTo>
                  <a:lnTo>
                    <a:pt x="3687762" y="128587"/>
                  </a:lnTo>
                  <a:lnTo>
                    <a:pt x="3717926" y="158750"/>
                  </a:lnTo>
                  <a:lnTo>
                    <a:pt x="3744914" y="193675"/>
                  </a:lnTo>
                  <a:lnTo>
                    <a:pt x="3768726" y="230187"/>
                  </a:lnTo>
                  <a:lnTo>
                    <a:pt x="3789362" y="268287"/>
                  </a:lnTo>
                  <a:lnTo>
                    <a:pt x="3803650" y="311150"/>
                  </a:lnTo>
                  <a:lnTo>
                    <a:pt x="3816350" y="352425"/>
                  </a:lnTo>
                  <a:lnTo>
                    <a:pt x="3822700" y="393700"/>
                  </a:lnTo>
                  <a:lnTo>
                    <a:pt x="3827462" y="439737"/>
                  </a:lnTo>
                  <a:lnTo>
                    <a:pt x="3825876" y="484187"/>
                  </a:lnTo>
                  <a:lnTo>
                    <a:pt x="3822700" y="528637"/>
                  </a:lnTo>
                  <a:lnTo>
                    <a:pt x="3813176" y="573087"/>
                  </a:lnTo>
                  <a:lnTo>
                    <a:pt x="3798888" y="615950"/>
                  </a:lnTo>
                  <a:lnTo>
                    <a:pt x="3776662" y="660400"/>
                  </a:lnTo>
                  <a:lnTo>
                    <a:pt x="3756026" y="698500"/>
                  </a:lnTo>
                  <a:lnTo>
                    <a:pt x="3729038" y="735012"/>
                  </a:lnTo>
                  <a:lnTo>
                    <a:pt x="3702050" y="768350"/>
                  </a:lnTo>
                  <a:lnTo>
                    <a:pt x="3670300" y="796925"/>
                  </a:lnTo>
                  <a:lnTo>
                    <a:pt x="3633788" y="823912"/>
                  </a:lnTo>
                  <a:lnTo>
                    <a:pt x="3598862" y="847724"/>
                  </a:lnTo>
                  <a:lnTo>
                    <a:pt x="3606800" y="844549"/>
                  </a:lnTo>
                  <a:lnTo>
                    <a:pt x="3633788" y="842962"/>
                  </a:lnTo>
                  <a:lnTo>
                    <a:pt x="3675062" y="839787"/>
                  </a:lnTo>
                  <a:lnTo>
                    <a:pt x="3721100" y="839787"/>
                  </a:lnTo>
                  <a:lnTo>
                    <a:pt x="3765550" y="842962"/>
                  </a:lnTo>
                  <a:lnTo>
                    <a:pt x="3810000" y="850899"/>
                  </a:lnTo>
                  <a:lnTo>
                    <a:pt x="3857626" y="863599"/>
                  </a:lnTo>
                  <a:lnTo>
                    <a:pt x="3902076" y="881062"/>
                  </a:lnTo>
                  <a:lnTo>
                    <a:pt x="3948112" y="904874"/>
                  </a:lnTo>
                  <a:lnTo>
                    <a:pt x="3989388" y="935037"/>
                  </a:lnTo>
                  <a:lnTo>
                    <a:pt x="4019550" y="958849"/>
                  </a:lnTo>
                  <a:lnTo>
                    <a:pt x="4046538" y="982662"/>
                  </a:lnTo>
                  <a:lnTo>
                    <a:pt x="4070350" y="1009649"/>
                  </a:lnTo>
                  <a:lnTo>
                    <a:pt x="4094162" y="1039812"/>
                  </a:lnTo>
                  <a:lnTo>
                    <a:pt x="4117976" y="1068387"/>
                  </a:lnTo>
                  <a:lnTo>
                    <a:pt x="4138612" y="1101724"/>
                  </a:lnTo>
                  <a:lnTo>
                    <a:pt x="4179888" y="1169987"/>
                  </a:lnTo>
                  <a:lnTo>
                    <a:pt x="4216400" y="1243012"/>
                  </a:lnTo>
                  <a:lnTo>
                    <a:pt x="4249738" y="1319212"/>
                  </a:lnTo>
                  <a:lnTo>
                    <a:pt x="4278312" y="1400174"/>
                  </a:lnTo>
                  <a:lnTo>
                    <a:pt x="4305300" y="1484312"/>
                  </a:lnTo>
                  <a:lnTo>
                    <a:pt x="4329112" y="1568450"/>
                  </a:lnTo>
                  <a:lnTo>
                    <a:pt x="4352926" y="1654175"/>
                  </a:lnTo>
                  <a:lnTo>
                    <a:pt x="4395788" y="1824038"/>
                  </a:lnTo>
                  <a:lnTo>
                    <a:pt x="4433888" y="1989138"/>
                  </a:lnTo>
                  <a:lnTo>
                    <a:pt x="4451910" y="2059780"/>
                  </a:lnTo>
                  <a:lnTo>
                    <a:pt x="4606926" y="935037"/>
                  </a:lnTo>
                  <a:lnTo>
                    <a:pt x="4610100" y="919162"/>
                  </a:lnTo>
                  <a:lnTo>
                    <a:pt x="4616450" y="908049"/>
                  </a:lnTo>
                  <a:lnTo>
                    <a:pt x="4625976" y="898524"/>
                  </a:lnTo>
                  <a:lnTo>
                    <a:pt x="4633914" y="890587"/>
                  </a:lnTo>
                  <a:lnTo>
                    <a:pt x="4646614" y="881062"/>
                  </a:lnTo>
                  <a:lnTo>
                    <a:pt x="4657726" y="877887"/>
                  </a:lnTo>
                  <a:lnTo>
                    <a:pt x="4670426" y="874712"/>
                  </a:lnTo>
                  <a:lnTo>
                    <a:pt x="4684714" y="874712"/>
                  </a:lnTo>
                  <a:lnTo>
                    <a:pt x="4697414" y="877887"/>
                  </a:lnTo>
                  <a:lnTo>
                    <a:pt x="4708526" y="884237"/>
                  </a:lnTo>
                  <a:lnTo>
                    <a:pt x="4721226" y="892174"/>
                  </a:lnTo>
                  <a:lnTo>
                    <a:pt x="4729162" y="901699"/>
                  </a:lnTo>
                  <a:lnTo>
                    <a:pt x="4735514" y="914399"/>
                  </a:lnTo>
                  <a:lnTo>
                    <a:pt x="4738688" y="925512"/>
                  </a:lnTo>
                  <a:lnTo>
                    <a:pt x="4741862" y="938212"/>
                  </a:lnTo>
                  <a:lnTo>
                    <a:pt x="4741862" y="952499"/>
                  </a:lnTo>
                  <a:lnTo>
                    <a:pt x="4538662" y="2415850"/>
                  </a:lnTo>
                  <a:lnTo>
                    <a:pt x="4538662" y="3765551"/>
                  </a:lnTo>
                  <a:lnTo>
                    <a:pt x="4535488" y="3779838"/>
                  </a:lnTo>
                  <a:lnTo>
                    <a:pt x="4532314" y="3792538"/>
                  </a:lnTo>
                  <a:lnTo>
                    <a:pt x="4527550" y="3803651"/>
                  </a:lnTo>
                  <a:lnTo>
                    <a:pt x="4518026" y="3813176"/>
                  </a:lnTo>
                  <a:lnTo>
                    <a:pt x="4508500" y="3821113"/>
                  </a:lnTo>
                  <a:lnTo>
                    <a:pt x="4497388" y="3827463"/>
                  </a:lnTo>
                  <a:lnTo>
                    <a:pt x="4484688" y="3833813"/>
                  </a:lnTo>
                  <a:lnTo>
                    <a:pt x="4470400" y="3833813"/>
                  </a:lnTo>
                  <a:lnTo>
                    <a:pt x="4454526" y="3833813"/>
                  </a:lnTo>
                  <a:lnTo>
                    <a:pt x="4443414" y="3827463"/>
                  </a:lnTo>
                  <a:lnTo>
                    <a:pt x="4430714" y="3821113"/>
                  </a:lnTo>
                  <a:lnTo>
                    <a:pt x="4422776" y="3813176"/>
                  </a:lnTo>
                  <a:lnTo>
                    <a:pt x="4413250" y="3803651"/>
                  </a:lnTo>
                  <a:lnTo>
                    <a:pt x="4406900" y="3792538"/>
                  </a:lnTo>
                  <a:lnTo>
                    <a:pt x="4403726" y="3779838"/>
                  </a:lnTo>
                  <a:lnTo>
                    <a:pt x="4402138" y="3765551"/>
                  </a:lnTo>
                  <a:lnTo>
                    <a:pt x="4402138" y="2505075"/>
                  </a:lnTo>
                  <a:lnTo>
                    <a:pt x="4398962" y="2493962"/>
                  </a:lnTo>
                  <a:lnTo>
                    <a:pt x="4395788" y="2478087"/>
                  </a:lnTo>
                  <a:lnTo>
                    <a:pt x="4395788" y="2474913"/>
                  </a:lnTo>
                  <a:lnTo>
                    <a:pt x="4386264" y="2493963"/>
                  </a:lnTo>
                  <a:lnTo>
                    <a:pt x="4378326" y="2511425"/>
                  </a:lnTo>
                  <a:lnTo>
                    <a:pt x="4365626" y="2528888"/>
                  </a:lnTo>
                  <a:lnTo>
                    <a:pt x="4351338" y="2544763"/>
                  </a:lnTo>
                  <a:lnTo>
                    <a:pt x="4335464" y="2559050"/>
                  </a:lnTo>
                  <a:lnTo>
                    <a:pt x="4321176" y="2570163"/>
                  </a:lnTo>
                  <a:lnTo>
                    <a:pt x="4302126" y="2579688"/>
                  </a:lnTo>
                  <a:lnTo>
                    <a:pt x="4284664" y="2589213"/>
                  </a:lnTo>
                  <a:lnTo>
                    <a:pt x="4264026" y="2597150"/>
                  </a:lnTo>
                  <a:lnTo>
                    <a:pt x="4243388" y="2603500"/>
                  </a:lnTo>
                  <a:lnTo>
                    <a:pt x="4222750" y="2606675"/>
                  </a:lnTo>
                  <a:lnTo>
                    <a:pt x="3565526" y="2677005"/>
                  </a:lnTo>
                  <a:lnTo>
                    <a:pt x="3565526" y="3765551"/>
                  </a:lnTo>
                  <a:lnTo>
                    <a:pt x="3565526" y="3779838"/>
                  </a:lnTo>
                  <a:lnTo>
                    <a:pt x="3559176" y="3792538"/>
                  </a:lnTo>
                  <a:lnTo>
                    <a:pt x="3552826" y="3803651"/>
                  </a:lnTo>
                  <a:lnTo>
                    <a:pt x="3548064" y="3813176"/>
                  </a:lnTo>
                  <a:lnTo>
                    <a:pt x="3535364" y="3821113"/>
                  </a:lnTo>
                  <a:lnTo>
                    <a:pt x="3524250" y="3827463"/>
                  </a:lnTo>
                  <a:lnTo>
                    <a:pt x="3511550" y="3833813"/>
                  </a:lnTo>
                  <a:lnTo>
                    <a:pt x="3500438" y="3833813"/>
                  </a:lnTo>
                  <a:lnTo>
                    <a:pt x="3484564" y="3833813"/>
                  </a:lnTo>
                  <a:lnTo>
                    <a:pt x="3473450" y="3827463"/>
                  </a:lnTo>
                  <a:lnTo>
                    <a:pt x="3460750" y="3821113"/>
                  </a:lnTo>
                  <a:lnTo>
                    <a:pt x="3451226" y="3813176"/>
                  </a:lnTo>
                  <a:lnTo>
                    <a:pt x="3443288" y="3803651"/>
                  </a:lnTo>
                  <a:lnTo>
                    <a:pt x="3436938" y="3792538"/>
                  </a:lnTo>
                  <a:lnTo>
                    <a:pt x="3430588" y="3779838"/>
                  </a:lnTo>
                  <a:lnTo>
                    <a:pt x="3430588" y="3765551"/>
                  </a:lnTo>
                  <a:lnTo>
                    <a:pt x="3430588" y="2920423"/>
                  </a:lnTo>
                  <a:lnTo>
                    <a:pt x="3355976" y="3582988"/>
                  </a:lnTo>
                  <a:lnTo>
                    <a:pt x="3349626" y="3603625"/>
                  </a:lnTo>
                  <a:lnTo>
                    <a:pt x="3348038" y="3624263"/>
                  </a:lnTo>
                  <a:lnTo>
                    <a:pt x="3338514" y="3643313"/>
                  </a:lnTo>
                  <a:lnTo>
                    <a:pt x="3328988" y="3663950"/>
                  </a:lnTo>
                  <a:lnTo>
                    <a:pt x="3317876" y="3678238"/>
                  </a:lnTo>
                  <a:lnTo>
                    <a:pt x="3305176" y="3695700"/>
                  </a:lnTo>
                  <a:lnTo>
                    <a:pt x="3290888" y="3711575"/>
                  </a:lnTo>
                  <a:lnTo>
                    <a:pt x="3275014" y="3722688"/>
                  </a:lnTo>
                  <a:lnTo>
                    <a:pt x="3260726" y="3735388"/>
                  </a:lnTo>
                  <a:lnTo>
                    <a:pt x="3243262" y="3746500"/>
                  </a:lnTo>
                  <a:lnTo>
                    <a:pt x="3222626" y="3756025"/>
                  </a:lnTo>
                  <a:lnTo>
                    <a:pt x="3203576" y="3762375"/>
                  </a:lnTo>
                  <a:lnTo>
                    <a:pt x="3182938" y="3768725"/>
                  </a:lnTo>
                  <a:lnTo>
                    <a:pt x="3162300" y="3771900"/>
                  </a:lnTo>
                  <a:lnTo>
                    <a:pt x="3141662" y="3771900"/>
                  </a:lnTo>
                  <a:lnTo>
                    <a:pt x="3121026" y="3771900"/>
                  </a:lnTo>
                  <a:lnTo>
                    <a:pt x="3097214" y="3765550"/>
                  </a:lnTo>
                  <a:lnTo>
                    <a:pt x="3078162" y="3759200"/>
                  </a:lnTo>
                  <a:lnTo>
                    <a:pt x="3057526" y="3752850"/>
                  </a:lnTo>
                  <a:lnTo>
                    <a:pt x="3040062" y="3744913"/>
                  </a:lnTo>
                  <a:lnTo>
                    <a:pt x="3022600" y="3732213"/>
                  </a:lnTo>
                  <a:lnTo>
                    <a:pt x="3003550" y="3721100"/>
                  </a:lnTo>
                  <a:lnTo>
                    <a:pt x="2989263" y="3705225"/>
                  </a:lnTo>
                  <a:lnTo>
                    <a:pt x="2976563" y="3690938"/>
                  </a:lnTo>
                  <a:lnTo>
                    <a:pt x="2965450" y="3671888"/>
                  </a:lnTo>
                  <a:lnTo>
                    <a:pt x="2952750" y="3657600"/>
                  </a:lnTo>
                  <a:lnTo>
                    <a:pt x="2947988" y="3636963"/>
                  </a:lnTo>
                  <a:lnTo>
                    <a:pt x="2938463" y="3619500"/>
                  </a:lnTo>
                  <a:lnTo>
                    <a:pt x="2935288" y="3597275"/>
                  </a:lnTo>
                  <a:lnTo>
                    <a:pt x="2932113" y="3576638"/>
                  </a:lnTo>
                  <a:lnTo>
                    <a:pt x="2928938" y="3556000"/>
                  </a:lnTo>
                  <a:lnTo>
                    <a:pt x="2932113" y="3532188"/>
                  </a:lnTo>
                  <a:lnTo>
                    <a:pt x="3051176" y="2478087"/>
                  </a:lnTo>
                  <a:lnTo>
                    <a:pt x="3054350" y="2457450"/>
                  </a:lnTo>
                  <a:lnTo>
                    <a:pt x="3060700" y="2436812"/>
                  </a:lnTo>
                  <a:lnTo>
                    <a:pt x="3070226" y="2416175"/>
                  </a:lnTo>
                  <a:lnTo>
                    <a:pt x="3078162" y="2397125"/>
                  </a:lnTo>
                  <a:lnTo>
                    <a:pt x="3087688" y="2379662"/>
                  </a:lnTo>
                  <a:lnTo>
                    <a:pt x="3101976" y="2365375"/>
                  </a:lnTo>
                  <a:lnTo>
                    <a:pt x="3114676" y="2349500"/>
                  </a:lnTo>
                  <a:lnTo>
                    <a:pt x="3128962" y="2335212"/>
                  </a:lnTo>
                  <a:lnTo>
                    <a:pt x="3148014" y="2322512"/>
                  </a:lnTo>
                  <a:lnTo>
                    <a:pt x="3165476" y="2314575"/>
                  </a:lnTo>
                  <a:lnTo>
                    <a:pt x="3182938" y="2305050"/>
                  </a:lnTo>
                  <a:lnTo>
                    <a:pt x="3203576" y="2298700"/>
                  </a:lnTo>
                  <a:lnTo>
                    <a:pt x="3222626" y="2293937"/>
                  </a:lnTo>
                  <a:lnTo>
                    <a:pt x="3243262" y="2290762"/>
                  </a:lnTo>
                  <a:lnTo>
                    <a:pt x="3260726" y="2290762"/>
                  </a:lnTo>
                  <a:lnTo>
                    <a:pt x="3273426" y="2284412"/>
                  </a:lnTo>
                  <a:lnTo>
                    <a:pt x="3294064" y="2281237"/>
                  </a:lnTo>
                  <a:lnTo>
                    <a:pt x="3314700" y="2274887"/>
                  </a:lnTo>
                  <a:lnTo>
                    <a:pt x="3690474" y="2234675"/>
                  </a:lnTo>
                  <a:lnTo>
                    <a:pt x="3667126" y="2144713"/>
                  </a:lnTo>
                  <a:lnTo>
                    <a:pt x="3609976" y="1931988"/>
                  </a:lnTo>
                  <a:lnTo>
                    <a:pt x="3582988" y="1827213"/>
                  </a:lnTo>
                  <a:lnTo>
                    <a:pt x="3549650" y="1722437"/>
                  </a:lnTo>
                  <a:lnTo>
                    <a:pt x="3514726" y="1620837"/>
                  </a:lnTo>
                  <a:lnTo>
                    <a:pt x="3475038" y="1525587"/>
                  </a:lnTo>
                  <a:lnTo>
                    <a:pt x="3459802" y="1481266"/>
                  </a:lnTo>
                  <a:lnTo>
                    <a:pt x="3457576" y="1484313"/>
                  </a:lnTo>
                  <a:lnTo>
                    <a:pt x="3406776" y="1570038"/>
                  </a:lnTo>
                  <a:lnTo>
                    <a:pt x="3359150" y="1660525"/>
                  </a:lnTo>
                  <a:lnTo>
                    <a:pt x="3341750" y="1690108"/>
                  </a:lnTo>
                  <a:lnTo>
                    <a:pt x="3341688" y="1690688"/>
                  </a:lnTo>
                  <a:lnTo>
                    <a:pt x="3328988" y="1717675"/>
                  </a:lnTo>
                  <a:lnTo>
                    <a:pt x="3317876" y="1744663"/>
                  </a:lnTo>
                  <a:lnTo>
                    <a:pt x="3297238" y="1765300"/>
                  </a:lnTo>
                  <a:lnTo>
                    <a:pt x="3275014" y="1782763"/>
                  </a:lnTo>
                  <a:lnTo>
                    <a:pt x="3249614" y="1797050"/>
                  </a:lnTo>
                  <a:lnTo>
                    <a:pt x="3219450" y="1806575"/>
                  </a:lnTo>
                  <a:lnTo>
                    <a:pt x="2603954" y="1993900"/>
                  </a:lnTo>
                  <a:lnTo>
                    <a:pt x="2606676" y="1993900"/>
                  </a:lnTo>
                  <a:lnTo>
                    <a:pt x="2619376" y="1993900"/>
                  </a:lnTo>
                  <a:lnTo>
                    <a:pt x="2633663" y="2000250"/>
                  </a:lnTo>
                  <a:lnTo>
                    <a:pt x="2646363" y="2006600"/>
                  </a:lnTo>
                  <a:lnTo>
                    <a:pt x="2654300" y="2016125"/>
                  </a:lnTo>
                  <a:lnTo>
                    <a:pt x="2663826" y="2024063"/>
                  </a:lnTo>
                  <a:lnTo>
                    <a:pt x="2670176" y="2036763"/>
                  </a:lnTo>
                  <a:lnTo>
                    <a:pt x="2671763" y="2047875"/>
                  </a:lnTo>
                  <a:lnTo>
                    <a:pt x="2674938" y="2063751"/>
                  </a:lnTo>
                  <a:lnTo>
                    <a:pt x="2671763" y="2074863"/>
                  </a:lnTo>
                  <a:lnTo>
                    <a:pt x="2670176" y="2087563"/>
                  </a:lnTo>
                  <a:lnTo>
                    <a:pt x="2663826" y="2098676"/>
                  </a:lnTo>
                  <a:lnTo>
                    <a:pt x="2654300" y="2111375"/>
                  </a:lnTo>
                  <a:lnTo>
                    <a:pt x="3027362" y="2111375"/>
                  </a:lnTo>
                  <a:lnTo>
                    <a:pt x="3040062" y="2111375"/>
                  </a:lnTo>
                  <a:lnTo>
                    <a:pt x="3054350" y="2114550"/>
                  </a:lnTo>
                  <a:lnTo>
                    <a:pt x="3063876" y="2119313"/>
                  </a:lnTo>
                  <a:lnTo>
                    <a:pt x="3074988" y="2128838"/>
                  </a:lnTo>
                  <a:lnTo>
                    <a:pt x="3084514" y="2141538"/>
                  </a:lnTo>
                  <a:lnTo>
                    <a:pt x="3090862" y="2149475"/>
                  </a:lnTo>
                  <a:lnTo>
                    <a:pt x="3094038" y="2165350"/>
                  </a:lnTo>
                  <a:lnTo>
                    <a:pt x="3094038" y="2176463"/>
                  </a:lnTo>
                  <a:lnTo>
                    <a:pt x="3094038" y="2192338"/>
                  </a:lnTo>
                  <a:lnTo>
                    <a:pt x="3090862" y="2203450"/>
                  </a:lnTo>
                  <a:lnTo>
                    <a:pt x="3084514" y="2216150"/>
                  </a:lnTo>
                  <a:lnTo>
                    <a:pt x="3074988" y="2224088"/>
                  </a:lnTo>
                  <a:lnTo>
                    <a:pt x="3063876" y="2233613"/>
                  </a:lnTo>
                  <a:lnTo>
                    <a:pt x="3054350" y="2239963"/>
                  </a:lnTo>
                  <a:lnTo>
                    <a:pt x="3040062" y="2243138"/>
                  </a:lnTo>
                  <a:lnTo>
                    <a:pt x="3027362" y="2244725"/>
                  </a:lnTo>
                  <a:lnTo>
                    <a:pt x="2857501" y="2244725"/>
                  </a:lnTo>
                  <a:lnTo>
                    <a:pt x="2857501" y="3765551"/>
                  </a:lnTo>
                  <a:lnTo>
                    <a:pt x="2857501" y="3779838"/>
                  </a:lnTo>
                  <a:lnTo>
                    <a:pt x="2851151" y="3792538"/>
                  </a:lnTo>
                  <a:lnTo>
                    <a:pt x="2846388" y="3803651"/>
                  </a:lnTo>
                  <a:lnTo>
                    <a:pt x="2836863" y="3813176"/>
                  </a:lnTo>
                  <a:lnTo>
                    <a:pt x="2827338" y="3821113"/>
                  </a:lnTo>
                  <a:lnTo>
                    <a:pt x="2816226" y="3827463"/>
                  </a:lnTo>
                  <a:lnTo>
                    <a:pt x="2803526" y="3833813"/>
                  </a:lnTo>
                  <a:lnTo>
                    <a:pt x="2789238" y="3833813"/>
                  </a:lnTo>
                  <a:lnTo>
                    <a:pt x="2776538" y="3833813"/>
                  </a:lnTo>
                  <a:lnTo>
                    <a:pt x="2765426" y="3827463"/>
                  </a:lnTo>
                  <a:lnTo>
                    <a:pt x="2752726" y="3821113"/>
                  </a:lnTo>
                  <a:lnTo>
                    <a:pt x="2741613" y="3813176"/>
                  </a:lnTo>
                  <a:lnTo>
                    <a:pt x="2735263" y="3803651"/>
                  </a:lnTo>
                  <a:lnTo>
                    <a:pt x="2728913" y="3792538"/>
                  </a:lnTo>
                  <a:lnTo>
                    <a:pt x="2722563" y="3779838"/>
                  </a:lnTo>
                  <a:lnTo>
                    <a:pt x="2722563" y="3765551"/>
                  </a:lnTo>
                  <a:lnTo>
                    <a:pt x="2722563" y="2244725"/>
                  </a:lnTo>
                  <a:lnTo>
                    <a:pt x="274638" y="2244725"/>
                  </a:lnTo>
                  <a:lnTo>
                    <a:pt x="274638" y="3765551"/>
                  </a:lnTo>
                  <a:lnTo>
                    <a:pt x="271463" y="3779838"/>
                  </a:lnTo>
                  <a:lnTo>
                    <a:pt x="268288" y="3792538"/>
                  </a:lnTo>
                  <a:lnTo>
                    <a:pt x="263526" y="3803651"/>
                  </a:lnTo>
                  <a:lnTo>
                    <a:pt x="254000" y="3813176"/>
                  </a:lnTo>
                  <a:lnTo>
                    <a:pt x="244476" y="3821113"/>
                  </a:lnTo>
                  <a:lnTo>
                    <a:pt x="233363" y="3827463"/>
                  </a:lnTo>
                  <a:lnTo>
                    <a:pt x="217488" y="3833813"/>
                  </a:lnTo>
                  <a:lnTo>
                    <a:pt x="206376" y="3833813"/>
                  </a:lnTo>
                  <a:lnTo>
                    <a:pt x="190500" y="3833813"/>
                  </a:lnTo>
                  <a:lnTo>
                    <a:pt x="179388" y="3827463"/>
                  </a:lnTo>
                  <a:lnTo>
                    <a:pt x="166688" y="3821113"/>
                  </a:lnTo>
                  <a:lnTo>
                    <a:pt x="158750" y="3813176"/>
                  </a:lnTo>
                  <a:lnTo>
                    <a:pt x="149226" y="3803651"/>
                  </a:lnTo>
                  <a:lnTo>
                    <a:pt x="142876" y="3792538"/>
                  </a:lnTo>
                  <a:lnTo>
                    <a:pt x="139700" y="3779838"/>
                  </a:lnTo>
                  <a:lnTo>
                    <a:pt x="138113" y="3765551"/>
                  </a:lnTo>
                  <a:lnTo>
                    <a:pt x="138113" y="2244725"/>
                  </a:lnTo>
                  <a:lnTo>
                    <a:pt x="68263" y="2244725"/>
                  </a:lnTo>
                  <a:lnTo>
                    <a:pt x="53975" y="2243138"/>
                  </a:lnTo>
                  <a:lnTo>
                    <a:pt x="41275" y="2239963"/>
                  </a:lnTo>
                  <a:lnTo>
                    <a:pt x="30163" y="2233613"/>
                  </a:lnTo>
                  <a:lnTo>
                    <a:pt x="20638" y="2224088"/>
                  </a:lnTo>
                  <a:lnTo>
                    <a:pt x="12700" y="2216150"/>
                  </a:lnTo>
                  <a:lnTo>
                    <a:pt x="6350" y="2203450"/>
                  </a:lnTo>
                  <a:lnTo>
                    <a:pt x="0" y="2192338"/>
                  </a:lnTo>
                  <a:lnTo>
                    <a:pt x="0" y="2176463"/>
                  </a:lnTo>
                  <a:lnTo>
                    <a:pt x="0" y="2165350"/>
                  </a:lnTo>
                  <a:lnTo>
                    <a:pt x="6350" y="2149475"/>
                  </a:lnTo>
                  <a:lnTo>
                    <a:pt x="12700" y="2141538"/>
                  </a:lnTo>
                  <a:lnTo>
                    <a:pt x="20638" y="2128838"/>
                  </a:lnTo>
                  <a:lnTo>
                    <a:pt x="30163" y="2119313"/>
                  </a:lnTo>
                  <a:lnTo>
                    <a:pt x="41275" y="2114550"/>
                  </a:lnTo>
                  <a:lnTo>
                    <a:pt x="53975" y="2111375"/>
                  </a:lnTo>
                  <a:lnTo>
                    <a:pt x="68263" y="2111375"/>
                  </a:lnTo>
                  <a:lnTo>
                    <a:pt x="1738313" y="2111375"/>
                  </a:lnTo>
                  <a:lnTo>
                    <a:pt x="1731963" y="2098676"/>
                  </a:lnTo>
                  <a:lnTo>
                    <a:pt x="1722438" y="2087563"/>
                  </a:lnTo>
                  <a:lnTo>
                    <a:pt x="1719263" y="2074863"/>
                  </a:lnTo>
                  <a:lnTo>
                    <a:pt x="1719263" y="2063751"/>
                  </a:lnTo>
                  <a:lnTo>
                    <a:pt x="1719263" y="2062529"/>
                  </a:lnTo>
                  <a:lnTo>
                    <a:pt x="1690688" y="2057400"/>
                  </a:lnTo>
                  <a:lnTo>
                    <a:pt x="1677988" y="2051050"/>
                  </a:lnTo>
                  <a:lnTo>
                    <a:pt x="1666875" y="2039937"/>
                  </a:lnTo>
                  <a:lnTo>
                    <a:pt x="1639888" y="2009775"/>
                  </a:lnTo>
                  <a:lnTo>
                    <a:pt x="1617662" y="1970087"/>
                  </a:lnTo>
                  <a:lnTo>
                    <a:pt x="1597025" y="1928812"/>
                  </a:lnTo>
                  <a:lnTo>
                    <a:pt x="1565275" y="1854200"/>
                  </a:lnTo>
                  <a:lnTo>
                    <a:pt x="1552575" y="1820862"/>
                  </a:lnTo>
                  <a:lnTo>
                    <a:pt x="1484312" y="1576387"/>
                  </a:lnTo>
                  <a:lnTo>
                    <a:pt x="1444625" y="1443037"/>
                  </a:lnTo>
                  <a:lnTo>
                    <a:pt x="1412875" y="1311274"/>
                  </a:lnTo>
                  <a:lnTo>
                    <a:pt x="1385888" y="1192212"/>
                  </a:lnTo>
                  <a:lnTo>
                    <a:pt x="1373188" y="1138237"/>
                  </a:lnTo>
                  <a:lnTo>
                    <a:pt x="1366838" y="1090612"/>
                  </a:lnTo>
                  <a:lnTo>
                    <a:pt x="1365250" y="1047749"/>
                  </a:lnTo>
                  <a:lnTo>
                    <a:pt x="1365250" y="1015999"/>
                  </a:lnTo>
                  <a:lnTo>
                    <a:pt x="1370012" y="989012"/>
                  </a:lnTo>
                  <a:lnTo>
                    <a:pt x="1376362" y="979487"/>
                  </a:lnTo>
                  <a:lnTo>
                    <a:pt x="1379538" y="973137"/>
                  </a:lnTo>
                  <a:lnTo>
                    <a:pt x="1460500" y="935037"/>
                  </a:lnTo>
                  <a:lnTo>
                    <a:pt x="1738957" y="2015573"/>
                  </a:lnTo>
                  <a:lnTo>
                    <a:pt x="1749426" y="2006600"/>
                  </a:lnTo>
                  <a:lnTo>
                    <a:pt x="1758950" y="2000250"/>
                  </a:lnTo>
                  <a:lnTo>
                    <a:pt x="1773238" y="1993900"/>
                  </a:lnTo>
                  <a:lnTo>
                    <a:pt x="1785938" y="1993900"/>
                  </a:lnTo>
                  <a:lnTo>
                    <a:pt x="2264305" y="1993900"/>
                  </a:lnTo>
                  <a:lnTo>
                    <a:pt x="2257426" y="1985963"/>
                  </a:lnTo>
                  <a:lnTo>
                    <a:pt x="2244726" y="1958975"/>
                  </a:lnTo>
                  <a:lnTo>
                    <a:pt x="2236788" y="1928813"/>
                  </a:lnTo>
                  <a:lnTo>
                    <a:pt x="2233613" y="1898650"/>
                  </a:lnTo>
                  <a:lnTo>
                    <a:pt x="2236788" y="1868488"/>
                  </a:lnTo>
                  <a:lnTo>
                    <a:pt x="2244726" y="1839913"/>
                  </a:lnTo>
                  <a:lnTo>
                    <a:pt x="2260600" y="1812925"/>
                  </a:lnTo>
                  <a:lnTo>
                    <a:pt x="2278063" y="1792288"/>
                  </a:lnTo>
                  <a:lnTo>
                    <a:pt x="2301876" y="1773238"/>
                  </a:lnTo>
                  <a:lnTo>
                    <a:pt x="2328863" y="1758950"/>
                  </a:lnTo>
                  <a:lnTo>
                    <a:pt x="2359026" y="1749425"/>
                  </a:lnTo>
                  <a:lnTo>
                    <a:pt x="3084708" y="1528565"/>
                  </a:lnTo>
                  <a:lnTo>
                    <a:pt x="3311526" y="1152524"/>
                  </a:lnTo>
                  <a:lnTo>
                    <a:pt x="3349626" y="1084262"/>
                  </a:lnTo>
                  <a:lnTo>
                    <a:pt x="3368676" y="1050924"/>
                  </a:lnTo>
                  <a:lnTo>
                    <a:pt x="3389314" y="1017587"/>
                  </a:lnTo>
                  <a:lnTo>
                    <a:pt x="3413126" y="989012"/>
                  </a:lnTo>
                  <a:lnTo>
                    <a:pt x="3436938" y="958849"/>
                  </a:lnTo>
                  <a:lnTo>
                    <a:pt x="3467100" y="935037"/>
                  </a:lnTo>
                  <a:lnTo>
                    <a:pt x="3467392" y="934856"/>
                  </a:lnTo>
                  <a:lnTo>
                    <a:pt x="3475038" y="925512"/>
                  </a:lnTo>
                  <a:lnTo>
                    <a:pt x="3490912" y="911224"/>
                  </a:lnTo>
                  <a:lnTo>
                    <a:pt x="3505200" y="895349"/>
                  </a:lnTo>
                  <a:lnTo>
                    <a:pt x="3522244" y="882567"/>
                  </a:lnTo>
                  <a:lnTo>
                    <a:pt x="3517900" y="884237"/>
                  </a:lnTo>
                  <a:lnTo>
                    <a:pt x="3475038" y="895350"/>
                  </a:lnTo>
                  <a:lnTo>
                    <a:pt x="3433762" y="901700"/>
                  </a:lnTo>
                  <a:lnTo>
                    <a:pt x="3389314" y="908050"/>
                  </a:lnTo>
                  <a:lnTo>
                    <a:pt x="3344862" y="904875"/>
                  </a:lnTo>
                  <a:lnTo>
                    <a:pt x="3302000" y="901700"/>
                  </a:lnTo>
                  <a:lnTo>
                    <a:pt x="3257550" y="890587"/>
                  </a:lnTo>
                  <a:lnTo>
                    <a:pt x="3213100" y="877887"/>
                  </a:lnTo>
                  <a:lnTo>
                    <a:pt x="3171826" y="857250"/>
                  </a:lnTo>
                  <a:lnTo>
                    <a:pt x="3128962" y="836612"/>
                  </a:lnTo>
                  <a:lnTo>
                    <a:pt x="3094038" y="809625"/>
                  </a:lnTo>
                  <a:lnTo>
                    <a:pt x="3060700" y="779462"/>
                  </a:lnTo>
                  <a:lnTo>
                    <a:pt x="3030538" y="749300"/>
                  </a:lnTo>
                  <a:lnTo>
                    <a:pt x="3003550" y="714375"/>
                  </a:lnTo>
                  <a:lnTo>
                    <a:pt x="2979738" y="677862"/>
                  </a:lnTo>
                  <a:lnTo>
                    <a:pt x="2962276" y="639762"/>
                  </a:lnTo>
                  <a:lnTo>
                    <a:pt x="2944813" y="596900"/>
                  </a:lnTo>
                  <a:lnTo>
                    <a:pt x="2932113" y="555625"/>
                  </a:lnTo>
                  <a:lnTo>
                    <a:pt x="2925763" y="514350"/>
                  </a:lnTo>
                  <a:lnTo>
                    <a:pt x="2922588" y="468312"/>
                  </a:lnTo>
                  <a:lnTo>
                    <a:pt x="2922588" y="427037"/>
                  </a:lnTo>
                  <a:lnTo>
                    <a:pt x="2925763" y="382587"/>
                  </a:lnTo>
                  <a:lnTo>
                    <a:pt x="2938463" y="338137"/>
                  </a:lnTo>
                  <a:lnTo>
                    <a:pt x="2952750" y="292100"/>
                  </a:lnTo>
                  <a:lnTo>
                    <a:pt x="2971800" y="250825"/>
                  </a:lnTo>
                  <a:lnTo>
                    <a:pt x="2992438" y="212725"/>
                  </a:lnTo>
                  <a:lnTo>
                    <a:pt x="3019426" y="173037"/>
                  </a:lnTo>
                  <a:lnTo>
                    <a:pt x="3048000" y="141287"/>
                  </a:lnTo>
                  <a:lnTo>
                    <a:pt x="3078162" y="111125"/>
                  </a:lnTo>
                  <a:lnTo>
                    <a:pt x="3114676" y="84137"/>
                  </a:lnTo>
                  <a:lnTo>
                    <a:pt x="3149600" y="60325"/>
                  </a:lnTo>
                  <a:lnTo>
                    <a:pt x="3189288" y="41275"/>
                  </a:lnTo>
                  <a:lnTo>
                    <a:pt x="3230562" y="23812"/>
                  </a:lnTo>
                  <a:lnTo>
                    <a:pt x="3273426" y="12700"/>
                  </a:lnTo>
                  <a:lnTo>
                    <a:pt x="3314700" y="6350"/>
                  </a:lnTo>
                  <a:lnTo>
                    <a:pt x="3359150" y="0"/>
                  </a:ln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354"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grpSp>
        <p:nvGrpSpPr>
          <p:cNvPr id="60" name="组合 59">
            <a:extLst>
              <a:ext uri="{FF2B5EF4-FFF2-40B4-BE49-F238E27FC236}">
                <a16:creationId xmlns:a16="http://schemas.microsoft.com/office/drawing/2014/main" id="{BE95DEAA-3B69-4ED6-85B1-6AB3902C8838}"/>
              </a:ext>
            </a:extLst>
          </p:cNvPr>
          <p:cNvGrpSpPr/>
          <p:nvPr/>
        </p:nvGrpSpPr>
        <p:grpSpPr>
          <a:xfrm>
            <a:off x="6654215" y="1591581"/>
            <a:ext cx="1082757" cy="1082757"/>
            <a:chOff x="7042941" y="1720029"/>
            <a:chExt cx="1082757" cy="1082757"/>
          </a:xfrm>
        </p:grpSpPr>
        <p:sp>
          <p:nvSpPr>
            <p:cNvPr id="61" name="KSO_Shape">
              <a:extLst>
                <a:ext uri="{FF2B5EF4-FFF2-40B4-BE49-F238E27FC236}">
                  <a16:creationId xmlns:a16="http://schemas.microsoft.com/office/drawing/2014/main" id="{3EB803F9-E7F1-48D5-A104-B2C9EE03BAB8}"/>
                </a:ext>
              </a:extLst>
            </p:cNvPr>
            <p:cNvSpPr/>
            <p:nvPr/>
          </p:nvSpPr>
          <p:spPr>
            <a:xfrm>
              <a:off x="7042941" y="1720029"/>
              <a:ext cx="1082757" cy="1082757"/>
            </a:xfrm>
            <a:prstGeom prst="ellipse">
              <a:avLst/>
            </a:prstGeom>
            <a:solidFill>
              <a:srgbClr val="B1C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62" name="Freeform 94">
              <a:extLst>
                <a:ext uri="{FF2B5EF4-FFF2-40B4-BE49-F238E27FC236}">
                  <a16:creationId xmlns:a16="http://schemas.microsoft.com/office/drawing/2014/main" id="{25429238-2E4C-4830-A44F-9E922E173CCA}"/>
                </a:ext>
              </a:extLst>
            </p:cNvPr>
            <p:cNvSpPr>
              <a:spLocks noEditPoints="1"/>
            </p:cNvSpPr>
            <p:nvPr/>
          </p:nvSpPr>
          <p:spPr bwMode="auto">
            <a:xfrm>
              <a:off x="7251944" y="1972505"/>
              <a:ext cx="664752" cy="577802"/>
            </a:xfrm>
            <a:custGeom>
              <a:avLst/>
              <a:gdLst>
                <a:gd name="T0" fmla="*/ 76 w 235"/>
                <a:gd name="T1" fmla="*/ 204 h 204"/>
                <a:gd name="T2" fmla="*/ 158 w 235"/>
                <a:gd name="T3" fmla="*/ 204 h 204"/>
                <a:gd name="T4" fmla="*/ 158 w 235"/>
                <a:gd name="T5" fmla="*/ 184 h 204"/>
                <a:gd name="T6" fmla="*/ 76 w 235"/>
                <a:gd name="T7" fmla="*/ 184 h 204"/>
                <a:gd name="T8" fmla="*/ 76 w 235"/>
                <a:gd name="T9" fmla="*/ 204 h 204"/>
                <a:gd name="T10" fmla="*/ 0 w 235"/>
                <a:gd name="T11" fmla="*/ 0 h 204"/>
                <a:gd name="T12" fmla="*/ 0 w 235"/>
                <a:gd name="T13" fmla="*/ 176 h 204"/>
                <a:gd name="T14" fmla="*/ 235 w 235"/>
                <a:gd name="T15" fmla="*/ 176 h 204"/>
                <a:gd name="T16" fmla="*/ 235 w 235"/>
                <a:gd name="T17" fmla="*/ 0 h 204"/>
                <a:gd name="T18" fmla="*/ 0 w 235"/>
                <a:gd name="T19" fmla="*/ 0 h 204"/>
                <a:gd name="T20" fmla="*/ 203 w 235"/>
                <a:gd name="T21" fmla="*/ 166 h 204"/>
                <a:gd name="T22" fmla="*/ 195 w 235"/>
                <a:gd name="T23" fmla="*/ 158 h 204"/>
                <a:gd name="T24" fmla="*/ 203 w 235"/>
                <a:gd name="T25" fmla="*/ 151 h 204"/>
                <a:gd name="T26" fmla="*/ 211 w 235"/>
                <a:gd name="T27" fmla="*/ 158 h 204"/>
                <a:gd name="T28" fmla="*/ 203 w 235"/>
                <a:gd name="T29" fmla="*/ 166 h 204"/>
                <a:gd name="T30" fmla="*/ 216 w 235"/>
                <a:gd name="T31" fmla="*/ 139 h 204"/>
                <a:gd name="T32" fmla="*/ 19 w 235"/>
                <a:gd name="T33" fmla="*/ 139 h 204"/>
                <a:gd name="T34" fmla="*/ 19 w 235"/>
                <a:gd name="T35" fmla="*/ 14 h 204"/>
                <a:gd name="T36" fmla="*/ 216 w 235"/>
                <a:gd name="T37" fmla="*/ 14 h 204"/>
                <a:gd name="T38" fmla="*/ 216 w 235"/>
                <a:gd name="T39" fmla="*/ 139 h 204"/>
                <a:gd name="T40" fmla="*/ 127 w 235"/>
                <a:gd name="T41" fmla="*/ 111 h 204"/>
                <a:gd name="T42" fmla="*/ 95 w 235"/>
                <a:gd name="T43" fmla="*/ 79 h 204"/>
                <a:gd name="T44" fmla="*/ 127 w 235"/>
                <a:gd name="T45" fmla="*/ 48 h 204"/>
                <a:gd name="T46" fmla="*/ 64 w 235"/>
                <a:gd name="T47" fmla="*/ 48 h 204"/>
                <a:gd name="T48" fmla="*/ 64 w 235"/>
                <a:gd name="T49" fmla="*/ 111 h 204"/>
                <a:gd name="T50" fmla="*/ 127 w 235"/>
                <a:gd name="T51" fmla="*/ 111 h 204"/>
                <a:gd name="T52" fmla="*/ 90 w 235"/>
                <a:gd name="T53" fmla="*/ 48 h 204"/>
                <a:gd name="T54" fmla="*/ 96 w 235"/>
                <a:gd name="T55" fmla="*/ 54 h 204"/>
                <a:gd name="T56" fmla="*/ 90 w 235"/>
                <a:gd name="T57" fmla="*/ 60 h 204"/>
                <a:gd name="T58" fmla="*/ 84 w 235"/>
                <a:gd name="T59" fmla="*/ 54 h 204"/>
                <a:gd name="T60" fmla="*/ 90 w 235"/>
                <a:gd name="T61" fmla="*/ 48 h 204"/>
                <a:gd name="T62" fmla="*/ 135 w 235"/>
                <a:gd name="T63" fmla="*/ 88 h 204"/>
                <a:gd name="T64" fmla="*/ 143 w 235"/>
                <a:gd name="T65" fmla="*/ 79 h 204"/>
                <a:gd name="T66" fmla="*/ 135 w 235"/>
                <a:gd name="T67" fmla="*/ 71 h 204"/>
                <a:gd name="T68" fmla="*/ 126 w 235"/>
                <a:gd name="T69" fmla="*/ 79 h 204"/>
                <a:gd name="T70" fmla="*/ 135 w 235"/>
                <a:gd name="T71" fmla="*/ 88 h 204"/>
                <a:gd name="T72" fmla="*/ 173 w 235"/>
                <a:gd name="T73" fmla="*/ 88 h 204"/>
                <a:gd name="T74" fmla="*/ 181 w 235"/>
                <a:gd name="T75" fmla="*/ 79 h 204"/>
                <a:gd name="T76" fmla="*/ 173 w 235"/>
                <a:gd name="T77" fmla="*/ 71 h 204"/>
                <a:gd name="T78" fmla="*/ 164 w 235"/>
                <a:gd name="T79" fmla="*/ 79 h 204"/>
                <a:gd name="T80" fmla="*/ 173 w 235"/>
                <a:gd name="T81" fmla="*/ 8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5" h="204">
                  <a:moveTo>
                    <a:pt x="76" y="204"/>
                  </a:moveTo>
                  <a:cubicBezTo>
                    <a:pt x="158" y="204"/>
                    <a:pt x="158" y="204"/>
                    <a:pt x="158" y="204"/>
                  </a:cubicBezTo>
                  <a:cubicBezTo>
                    <a:pt x="158" y="184"/>
                    <a:pt x="158" y="184"/>
                    <a:pt x="158" y="184"/>
                  </a:cubicBezTo>
                  <a:cubicBezTo>
                    <a:pt x="76" y="184"/>
                    <a:pt x="76" y="184"/>
                    <a:pt x="76" y="184"/>
                  </a:cubicBezTo>
                  <a:lnTo>
                    <a:pt x="76" y="204"/>
                  </a:lnTo>
                  <a:close/>
                  <a:moveTo>
                    <a:pt x="0" y="0"/>
                  </a:moveTo>
                  <a:cubicBezTo>
                    <a:pt x="0" y="176"/>
                    <a:pt x="0" y="176"/>
                    <a:pt x="0" y="176"/>
                  </a:cubicBezTo>
                  <a:cubicBezTo>
                    <a:pt x="235" y="176"/>
                    <a:pt x="235" y="176"/>
                    <a:pt x="235" y="176"/>
                  </a:cubicBezTo>
                  <a:cubicBezTo>
                    <a:pt x="235" y="0"/>
                    <a:pt x="235" y="0"/>
                    <a:pt x="235" y="0"/>
                  </a:cubicBezTo>
                  <a:lnTo>
                    <a:pt x="0" y="0"/>
                  </a:lnTo>
                  <a:close/>
                  <a:moveTo>
                    <a:pt x="203" y="166"/>
                  </a:moveTo>
                  <a:cubicBezTo>
                    <a:pt x="199" y="166"/>
                    <a:pt x="195" y="162"/>
                    <a:pt x="195" y="158"/>
                  </a:cubicBezTo>
                  <a:cubicBezTo>
                    <a:pt x="195" y="154"/>
                    <a:pt x="199" y="151"/>
                    <a:pt x="203" y="151"/>
                  </a:cubicBezTo>
                  <a:cubicBezTo>
                    <a:pt x="207" y="151"/>
                    <a:pt x="211" y="154"/>
                    <a:pt x="211" y="158"/>
                  </a:cubicBezTo>
                  <a:cubicBezTo>
                    <a:pt x="211" y="162"/>
                    <a:pt x="207" y="166"/>
                    <a:pt x="203" y="166"/>
                  </a:cubicBezTo>
                  <a:close/>
                  <a:moveTo>
                    <a:pt x="216" y="139"/>
                  </a:moveTo>
                  <a:cubicBezTo>
                    <a:pt x="19" y="139"/>
                    <a:pt x="19" y="139"/>
                    <a:pt x="19" y="139"/>
                  </a:cubicBezTo>
                  <a:cubicBezTo>
                    <a:pt x="19" y="14"/>
                    <a:pt x="19" y="14"/>
                    <a:pt x="19" y="14"/>
                  </a:cubicBezTo>
                  <a:cubicBezTo>
                    <a:pt x="216" y="14"/>
                    <a:pt x="216" y="14"/>
                    <a:pt x="216" y="14"/>
                  </a:cubicBezTo>
                  <a:lnTo>
                    <a:pt x="216" y="139"/>
                  </a:lnTo>
                  <a:close/>
                  <a:moveTo>
                    <a:pt x="127" y="111"/>
                  </a:moveTo>
                  <a:cubicBezTo>
                    <a:pt x="95" y="79"/>
                    <a:pt x="95" y="79"/>
                    <a:pt x="95" y="79"/>
                  </a:cubicBezTo>
                  <a:cubicBezTo>
                    <a:pt x="127" y="48"/>
                    <a:pt x="127" y="48"/>
                    <a:pt x="127" y="48"/>
                  </a:cubicBezTo>
                  <a:cubicBezTo>
                    <a:pt x="109" y="31"/>
                    <a:pt x="81" y="31"/>
                    <a:pt x="64" y="48"/>
                  </a:cubicBezTo>
                  <a:cubicBezTo>
                    <a:pt x="46" y="65"/>
                    <a:pt x="46" y="93"/>
                    <a:pt x="64" y="111"/>
                  </a:cubicBezTo>
                  <a:cubicBezTo>
                    <a:pt x="81" y="128"/>
                    <a:pt x="109" y="128"/>
                    <a:pt x="127" y="111"/>
                  </a:cubicBezTo>
                  <a:close/>
                  <a:moveTo>
                    <a:pt x="90" y="48"/>
                  </a:moveTo>
                  <a:cubicBezTo>
                    <a:pt x="94" y="48"/>
                    <a:pt x="96" y="51"/>
                    <a:pt x="96" y="54"/>
                  </a:cubicBezTo>
                  <a:cubicBezTo>
                    <a:pt x="96" y="57"/>
                    <a:pt x="94" y="60"/>
                    <a:pt x="90" y="60"/>
                  </a:cubicBezTo>
                  <a:cubicBezTo>
                    <a:pt x="87" y="60"/>
                    <a:pt x="84" y="57"/>
                    <a:pt x="84" y="54"/>
                  </a:cubicBezTo>
                  <a:cubicBezTo>
                    <a:pt x="84" y="51"/>
                    <a:pt x="87" y="48"/>
                    <a:pt x="90" y="48"/>
                  </a:cubicBezTo>
                  <a:close/>
                  <a:moveTo>
                    <a:pt x="135" y="88"/>
                  </a:moveTo>
                  <a:cubicBezTo>
                    <a:pt x="140" y="88"/>
                    <a:pt x="143" y="84"/>
                    <a:pt x="143" y="79"/>
                  </a:cubicBezTo>
                  <a:cubicBezTo>
                    <a:pt x="143" y="75"/>
                    <a:pt x="140" y="71"/>
                    <a:pt x="135" y="71"/>
                  </a:cubicBezTo>
                  <a:cubicBezTo>
                    <a:pt x="130" y="71"/>
                    <a:pt x="126" y="75"/>
                    <a:pt x="126" y="79"/>
                  </a:cubicBezTo>
                  <a:cubicBezTo>
                    <a:pt x="126" y="84"/>
                    <a:pt x="130" y="88"/>
                    <a:pt x="135" y="88"/>
                  </a:cubicBezTo>
                  <a:close/>
                  <a:moveTo>
                    <a:pt x="173" y="88"/>
                  </a:moveTo>
                  <a:cubicBezTo>
                    <a:pt x="177" y="88"/>
                    <a:pt x="181" y="84"/>
                    <a:pt x="181" y="79"/>
                  </a:cubicBezTo>
                  <a:cubicBezTo>
                    <a:pt x="181" y="75"/>
                    <a:pt x="177" y="71"/>
                    <a:pt x="173" y="71"/>
                  </a:cubicBezTo>
                  <a:cubicBezTo>
                    <a:pt x="168" y="71"/>
                    <a:pt x="164" y="75"/>
                    <a:pt x="164" y="79"/>
                  </a:cubicBezTo>
                  <a:cubicBezTo>
                    <a:pt x="164" y="84"/>
                    <a:pt x="168" y="88"/>
                    <a:pt x="173" y="88"/>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36374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7"/>
                                        </p:tgtEl>
                                        <p:attrNameLst>
                                          <p:attrName>style.visibility</p:attrName>
                                        </p:attrNameLst>
                                      </p:cBhvr>
                                      <p:to>
                                        <p:strVal val="visible"/>
                                      </p:to>
                                    </p:set>
                                    <p:anim calcmode="lin" valueType="num">
                                      <p:cBhvr>
                                        <p:cTn id="13" dur="500" fill="hold"/>
                                        <p:tgtEl>
                                          <p:spTgt spid="57"/>
                                        </p:tgtEl>
                                        <p:attrNameLst>
                                          <p:attrName>ppt_w</p:attrName>
                                        </p:attrNameLst>
                                      </p:cBhvr>
                                      <p:tavLst>
                                        <p:tav tm="0">
                                          <p:val>
                                            <p:fltVal val="0"/>
                                          </p:val>
                                        </p:tav>
                                        <p:tav tm="100000">
                                          <p:val>
                                            <p:strVal val="#ppt_w"/>
                                          </p:val>
                                        </p:tav>
                                      </p:tavLst>
                                    </p:anim>
                                    <p:anim calcmode="lin" valueType="num">
                                      <p:cBhvr>
                                        <p:cTn id="14" dur="500" fill="hold"/>
                                        <p:tgtEl>
                                          <p:spTgt spid="57"/>
                                        </p:tgtEl>
                                        <p:attrNameLst>
                                          <p:attrName>ppt_h</p:attrName>
                                        </p:attrNameLst>
                                      </p:cBhvr>
                                      <p:tavLst>
                                        <p:tav tm="0">
                                          <p:val>
                                            <p:fltVal val="0"/>
                                          </p:val>
                                        </p:tav>
                                        <p:tav tm="100000">
                                          <p:val>
                                            <p:strVal val="#ppt_h"/>
                                          </p:val>
                                        </p:tav>
                                      </p:tavLst>
                                    </p:anim>
                                    <p:animEffect transition="in" filter="fade">
                                      <p:cBhvr>
                                        <p:cTn id="15" dur="500"/>
                                        <p:tgtEl>
                                          <p:spTgt spid="57"/>
                                        </p:tgtEl>
                                      </p:cBhvr>
                                    </p:animEffect>
                                  </p:childTnLst>
                                </p:cTn>
                              </p:par>
                            </p:childTnLst>
                          </p:cTn>
                        </p:par>
                        <p:par>
                          <p:cTn id="16" fill="hold">
                            <p:stCondLst>
                              <p:cond delay="1000"/>
                            </p:stCondLst>
                            <p:childTnLst>
                              <p:par>
                                <p:cTn id="17" presetID="21" presetClass="entr" presetSubtype="1"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heel(1)">
                                      <p:cBhvr>
                                        <p:cTn id="19" dur="1000"/>
                                        <p:tgtEl>
                                          <p:spTgt spid="55"/>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barn(inVertical)">
                                      <p:cBhvr>
                                        <p:cTn id="23" dur="500"/>
                                        <p:tgtEl>
                                          <p:spTgt spid="47"/>
                                        </p:tgtEl>
                                      </p:cBhvr>
                                    </p:animEffect>
                                  </p:childTnLst>
                                </p:cTn>
                              </p:par>
                              <p:par>
                                <p:cTn id="24" presetID="12" presetClass="entr" presetSubtype="8" fill="hold" grpId="0" nodeType="with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additive="base">
                                        <p:cTn id="26" dur="500"/>
                                        <p:tgtEl>
                                          <p:spTgt spid="44"/>
                                        </p:tgtEl>
                                        <p:attrNameLst>
                                          <p:attrName>ppt_x</p:attrName>
                                        </p:attrNameLst>
                                      </p:cBhvr>
                                      <p:tavLst>
                                        <p:tav tm="0">
                                          <p:val>
                                            <p:strVal val="#ppt_x-#ppt_w*1.125000"/>
                                          </p:val>
                                        </p:tav>
                                        <p:tav tm="100000">
                                          <p:val>
                                            <p:strVal val="#ppt_x"/>
                                          </p:val>
                                        </p:tav>
                                      </p:tavLst>
                                    </p:anim>
                                    <p:animEffect transition="in" filter="wipe(right)">
                                      <p:cBhvr>
                                        <p:cTn id="27" dur="500"/>
                                        <p:tgtEl>
                                          <p:spTgt spid="44"/>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additive="base">
                                        <p:cTn id="30" dur="500"/>
                                        <p:tgtEl>
                                          <p:spTgt spid="45"/>
                                        </p:tgtEl>
                                        <p:attrNameLst>
                                          <p:attrName>ppt_y</p:attrName>
                                        </p:attrNameLst>
                                      </p:cBhvr>
                                      <p:tavLst>
                                        <p:tav tm="0">
                                          <p:val>
                                            <p:strVal val="#ppt_y-#ppt_h*1.125000"/>
                                          </p:val>
                                        </p:tav>
                                        <p:tav tm="100000">
                                          <p:val>
                                            <p:strVal val="#ppt_y"/>
                                          </p:val>
                                        </p:tav>
                                      </p:tavLst>
                                    </p:anim>
                                    <p:animEffect transition="in" filter="wipe(down)">
                                      <p:cBhvr>
                                        <p:cTn id="31" dur="500"/>
                                        <p:tgtEl>
                                          <p:spTgt spid="45"/>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60"/>
                                        </p:tgtEl>
                                        <p:attrNameLst>
                                          <p:attrName>style.visibility</p:attrName>
                                        </p:attrNameLst>
                                      </p:cBhvr>
                                      <p:to>
                                        <p:strVal val="visible"/>
                                      </p:to>
                                    </p:set>
                                    <p:anim calcmode="lin" valueType="num">
                                      <p:cBhvr>
                                        <p:cTn id="35" dur="500" fill="hold"/>
                                        <p:tgtEl>
                                          <p:spTgt spid="60"/>
                                        </p:tgtEl>
                                        <p:attrNameLst>
                                          <p:attrName>ppt_w</p:attrName>
                                        </p:attrNameLst>
                                      </p:cBhvr>
                                      <p:tavLst>
                                        <p:tav tm="0">
                                          <p:val>
                                            <p:fltVal val="0"/>
                                          </p:val>
                                        </p:tav>
                                        <p:tav tm="100000">
                                          <p:val>
                                            <p:strVal val="#ppt_w"/>
                                          </p:val>
                                        </p:tav>
                                      </p:tavLst>
                                    </p:anim>
                                    <p:anim calcmode="lin" valueType="num">
                                      <p:cBhvr>
                                        <p:cTn id="36" dur="500" fill="hold"/>
                                        <p:tgtEl>
                                          <p:spTgt spid="60"/>
                                        </p:tgtEl>
                                        <p:attrNameLst>
                                          <p:attrName>ppt_h</p:attrName>
                                        </p:attrNameLst>
                                      </p:cBhvr>
                                      <p:tavLst>
                                        <p:tav tm="0">
                                          <p:val>
                                            <p:fltVal val="0"/>
                                          </p:val>
                                        </p:tav>
                                        <p:tav tm="100000">
                                          <p:val>
                                            <p:strVal val="#ppt_h"/>
                                          </p:val>
                                        </p:tav>
                                      </p:tavLst>
                                    </p:anim>
                                    <p:animEffect transition="in" filter="fade">
                                      <p:cBhvr>
                                        <p:cTn id="37" dur="500"/>
                                        <p:tgtEl>
                                          <p:spTgt spid="60"/>
                                        </p:tgtEl>
                                      </p:cBhvr>
                                    </p:animEffect>
                                  </p:childTnLst>
                                </p:cTn>
                              </p:par>
                            </p:childTnLst>
                          </p:cTn>
                        </p:par>
                        <p:par>
                          <p:cTn id="38" fill="hold">
                            <p:stCondLst>
                              <p:cond delay="3000"/>
                            </p:stCondLst>
                            <p:childTnLst>
                              <p:par>
                                <p:cTn id="39" presetID="21" presetClass="entr" presetSubtype="1" fill="hold" grpId="0" nodeType="after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wheel(1)">
                                      <p:cBhvr>
                                        <p:cTn id="41" dur="1000"/>
                                        <p:tgtEl>
                                          <p:spTgt spid="56"/>
                                        </p:tgtEl>
                                      </p:cBhvr>
                                    </p:animEffect>
                                  </p:childTnLst>
                                </p:cTn>
                              </p:par>
                            </p:childTnLst>
                          </p:cTn>
                        </p:par>
                        <p:par>
                          <p:cTn id="42" fill="hold">
                            <p:stCondLst>
                              <p:cond delay="4000"/>
                            </p:stCondLst>
                            <p:childTnLst>
                              <p:par>
                                <p:cTn id="43" presetID="16" presetClass="entr" presetSubtype="21" fill="hold" nodeType="after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barn(inVertical)">
                                      <p:cBhvr>
                                        <p:cTn id="45" dur="500"/>
                                        <p:tgtEl>
                                          <p:spTgt spid="52"/>
                                        </p:tgtEl>
                                      </p:cBhvr>
                                    </p:animEffect>
                                  </p:childTnLst>
                                </p:cTn>
                              </p:par>
                              <p:par>
                                <p:cTn id="46" presetID="12" presetClass="entr" presetSubtype="8" fill="hold" grpId="0" nodeType="withEffect">
                                  <p:stCondLst>
                                    <p:cond delay="0"/>
                                  </p:stCondLst>
                                  <p:childTnLst>
                                    <p:set>
                                      <p:cBhvr>
                                        <p:cTn id="47" dur="1" fill="hold">
                                          <p:stCondLst>
                                            <p:cond delay="0"/>
                                          </p:stCondLst>
                                        </p:cTn>
                                        <p:tgtEl>
                                          <p:spTgt spid="49"/>
                                        </p:tgtEl>
                                        <p:attrNameLst>
                                          <p:attrName>style.visibility</p:attrName>
                                        </p:attrNameLst>
                                      </p:cBhvr>
                                      <p:to>
                                        <p:strVal val="visible"/>
                                      </p:to>
                                    </p:set>
                                    <p:anim calcmode="lin" valueType="num">
                                      <p:cBhvr additive="base">
                                        <p:cTn id="48" dur="500"/>
                                        <p:tgtEl>
                                          <p:spTgt spid="49"/>
                                        </p:tgtEl>
                                        <p:attrNameLst>
                                          <p:attrName>ppt_x</p:attrName>
                                        </p:attrNameLst>
                                      </p:cBhvr>
                                      <p:tavLst>
                                        <p:tav tm="0">
                                          <p:val>
                                            <p:strVal val="#ppt_x-#ppt_w*1.125000"/>
                                          </p:val>
                                        </p:tav>
                                        <p:tav tm="100000">
                                          <p:val>
                                            <p:strVal val="#ppt_x"/>
                                          </p:val>
                                        </p:tav>
                                      </p:tavLst>
                                    </p:anim>
                                    <p:animEffect transition="in" filter="wipe(right)">
                                      <p:cBhvr>
                                        <p:cTn id="49" dur="500"/>
                                        <p:tgtEl>
                                          <p:spTgt spid="49"/>
                                        </p:tgtEl>
                                      </p:cBhvr>
                                    </p:animEffect>
                                  </p:childTnLst>
                                </p:cTn>
                              </p:par>
                              <p:par>
                                <p:cTn id="50" presetID="12" presetClass="entr" presetSubtype="1" fill="hold" grpId="0" nodeType="withEffect">
                                  <p:stCondLst>
                                    <p:cond delay="0"/>
                                  </p:stCondLst>
                                  <p:childTnLst>
                                    <p:set>
                                      <p:cBhvr>
                                        <p:cTn id="51" dur="1" fill="hold">
                                          <p:stCondLst>
                                            <p:cond delay="0"/>
                                          </p:stCondLst>
                                        </p:cTn>
                                        <p:tgtEl>
                                          <p:spTgt spid="50"/>
                                        </p:tgtEl>
                                        <p:attrNameLst>
                                          <p:attrName>style.visibility</p:attrName>
                                        </p:attrNameLst>
                                      </p:cBhvr>
                                      <p:to>
                                        <p:strVal val="visible"/>
                                      </p:to>
                                    </p:set>
                                    <p:anim calcmode="lin" valueType="num">
                                      <p:cBhvr additive="base">
                                        <p:cTn id="52" dur="500"/>
                                        <p:tgtEl>
                                          <p:spTgt spid="50"/>
                                        </p:tgtEl>
                                        <p:attrNameLst>
                                          <p:attrName>ppt_y</p:attrName>
                                        </p:attrNameLst>
                                      </p:cBhvr>
                                      <p:tavLst>
                                        <p:tav tm="0">
                                          <p:val>
                                            <p:strVal val="#ppt_y-#ppt_h*1.125000"/>
                                          </p:val>
                                        </p:tav>
                                        <p:tav tm="100000">
                                          <p:val>
                                            <p:strVal val="#ppt_y"/>
                                          </p:val>
                                        </p:tav>
                                      </p:tavLst>
                                    </p:anim>
                                    <p:animEffect transition="in" filter="wipe(down)">
                                      <p:cBhvr>
                                        <p:cTn id="5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4" grpId="0"/>
      <p:bldP spid="45" grpId="0"/>
      <p:bldP spid="49" grpId="0"/>
      <p:bldP spid="50" grpId="0"/>
      <p:bldP spid="55" grpId="0" animBg="1"/>
      <p:bldP spid="5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9" y="477138"/>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示例</a:t>
            </a:r>
          </a:p>
        </p:txBody>
      </p:sp>
      <p:sp>
        <p:nvSpPr>
          <p:cNvPr id="63" name="矩形 62">
            <a:extLst>
              <a:ext uri="{FF2B5EF4-FFF2-40B4-BE49-F238E27FC236}">
                <a16:creationId xmlns:a16="http://schemas.microsoft.com/office/drawing/2014/main" id="{A5A357D6-EB69-4408-A52E-B723B96C68DA}"/>
              </a:ext>
            </a:extLst>
          </p:cNvPr>
          <p:cNvSpPr/>
          <p:nvPr/>
        </p:nvSpPr>
        <p:spPr>
          <a:xfrm>
            <a:off x="1185056" y="1735156"/>
            <a:ext cx="9894912" cy="461665"/>
          </a:xfrm>
          <a:prstGeom prst="rect">
            <a:avLst/>
          </a:prstGeom>
        </p:spPr>
        <p:txBody>
          <a:bodyPr wrap="square">
            <a:spAutoFit/>
          </a:bodyPr>
          <a:lstStyle/>
          <a:p>
            <a:pPr>
              <a:spcBef>
                <a:spcPct val="0"/>
              </a:spcBef>
              <a:buClr>
                <a:srgbClr val="1950B2"/>
              </a:buClr>
              <a:defRPr/>
            </a:pPr>
            <a:r>
              <a:rPr lang="zh-CN" altLang="en-US" sz="2400" dirty="0">
                <a:solidFill>
                  <a:schemeClr val="tx1">
                    <a:lumMod val="85000"/>
                    <a:lumOff val="15000"/>
                  </a:schemeClr>
                </a:solidFill>
                <a:ea typeface="微软雅黑" panose="020B0503020204020204" pitchFamily="34" charset="-122"/>
              </a:rPr>
              <a:t>如果要使用</a:t>
            </a:r>
            <a:r>
              <a:rPr lang="en-US" altLang="zh-CN" sz="2400" dirty="0">
                <a:solidFill>
                  <a:schemeClr val="tx1">
                    <a:lumMod val="85000"/>
                    <a:lumOff val="15000"/>
                  </a:schemeClr>
                </a:solidFill>
                <a:ea typeface="微软雅黑" panose="020B0503020204020204" pitchFamily="34" charset="-122"/>
              </a:rPr>
              <a:t>sound</a:t>
            </a:r>
            <a:r>
              <a:rPr lang="zh-CN" altLang="en-US" sz="2400" dirty="0">
                <a:solidFill>
                  <a:schemeClr val="tx1">
                    <a:lumMod val="85000"/>
                    <a:lumOff val="15000"/>
                  </a:schemeClr>
                </a:solidFill>
                <a:ea typeface="微软雅黑" panose="020B0503020204020204" pitchFamily="34" charset="-122"/>
              </a:rPr>
              <a:t>包的</a:t>
            </a:r>
            <a:r>
              <a:rPr lang="en-US" altLang="zh-CN" sz="2400" dirty="0">
                <a:solidFill>
                  <a:schemeClr val="tx1">
                    <a:lumMod val="85000"/>
                    <a:lumOff val="15000"/>
                  </a:schemeClr>
                </a:solidFill>
                <a:ea typeface="微软雅黑" panose="020B0503020204020204" pitchFamily="34" charset="-122"/>
              </a:rPr>
              <a:t>effects</a:t>
            </a:r>
            <a:r>
              <a:rPr lang="zh-CN" altLang="en-US" sz="2400" dirty="0">
                <a:solidFill>
                  <a:schemeClr val="tx1">
                    <a:lumMod val="85000"/>
                    <a:lumOff val="15000"/>
                  </a:schemeClr>
                </a:solidFill>
                <a:ea typeface="微软雅黑" panose="020B0503020204020204" pitchFamily="34" charset="-122"/>
              </a:rPr>
              <a:t>子包的</a:t>
            </a:r>
            <a:r>
              <a:rPr lang="en-US" altLang="zh-CN" sz="2400" dirty="0">
                <a:solidFill>
                  <a:schemeClr val="tx1">
                    <a:lumMod val="85000"/>
                    <a:lumOff val="15000"/>
                  </a:schemeClr>
                </a:solidFill>
                <a:ea typeface="微软雅黑" panose="020B0503020204020204" pitchFamily="34" charset="-122"/>
              </a:rPr>
              <a:t>echo</a:t>
            </a:r>
            <a:r>
              <a:rPr lang="zh-CN" altLang="en-US" sz="2400" dirty="0">
                <a:solidFill>
                  <a:schemeClr val="tx1">
                    <a:lumMod val="85000"/>
                    <a:lumOff val="15000"/>
                  </a:schemeClr>
                </a:solidFill>
                <a:ea typeface="微软雅黑" panose="020B0503020204020204" pitchFamily="34" charset="-122"/>
              </a:rPr>
              <a:t>模块，则可以通过下面方式导入：</a:t>
            </a:r>
          </a:p>
        </p:txBody>
      </p:sp>
      <p:sp>
        <p:nvSpPr>
          <p:cNvPr id="64" name="KSO_Shape">
            <a:extLst>
              <a:ext uri="{FF2B5EF4-FFF2-40B4-BE49-F238E27FC236}">
                <a16:creationId xmlns:a16="http://schemas.microsoft.com/office/drawing/2014/main" id="{24772F1A-554E-4B74-9808-4F853BBDA6B6}"/>
              </a:ext>
            </a:extLst>
          </p:cNvPr>
          <p:cNvSpPr/>
          <p:nvPr/>
        </p:nvSpPr>
        <p:spPr>
          <a:xfrm>
            <a:off x="1091351" y="1550024"/>
            <a:ext cx="10082323" cy="84952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2" name="矩形 1">
            <a:extLst>
              <a:ext uri="{FF2B5EF4-FFF2-40B4-BE49-F238E27FC236}">
                <a16:creationId xmlns:a16="http://schemas.microsoft.com/office/drawing/2014/main" id="{50666278-C182-4230-937A-141B7840D7FA}"/>
              </a:ext>
            </a:extLst>
          </p:cNvPr>
          <p:cNvSpPr/>
          <p:nvPr/>
        </p:nvSpPr>
        <p:spPr>
          <a:xfrm>
            <a:off x="1015151" y="2450353"/>
            <a:ext cx="3933641" cy="579967"/>
          </a:xfrm>
          <a:prstGeom prst="rect">
            <a:avLst/>
          </a:prstGeom>
        </p:spPr>
        <p:txBody>
          <a:bodyPr wrap="none">
            <a:spAutoFit/>
          </a:bodyPr>
          <a:lstStyle/>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楷体" panose="02010609060101010101" pitchFamily="49" charset="-122"/>
              </a:rPr>
              <a:t>import </a:t>
            </a:r>
            <a:r>
              <a:rPr lang="en-US" altLang="zh-CN" sz="2400" dirty="0" err="1">
                <a:solidFill>
                  <a:schemeClr val="tx1">
                    <a:lumMod val="85000"/>
                    <a:lumOff val="15000"/>
                  </a:schemeClr>
                </a:solidFill>
                <a:ea typeface="楷体" panose="02010609060101010101" pitchFamily="49" charset="-122"/>
              </a:rPr>
              <a:t>sound.effects.echo</a:t>
            </a:r>
            <a:endParaRPr lang="zh-CN" altLang="en-US" sz="2400" dirty="0">
              <a:solidFill>
                <a:schemeClr val="tx1">
                  <a:lumMod val="85000"/>
                  <a:lumOff val="15000"/>
                </a:schemeClr>
              </a:solidFill>
              <a:ea typeface="楷体" panose="02010609060101010101" pitchFamily="49" charset="-122"/>
            </a:endParaRPr>
          </a:p>
        </p:txBody>
      </p:sp>
      <p:sp>
        <p:nvSpPr>
          <p:cNvPr id="67" name="矩形 66">
            <a:extLst>
              <a:ext uri="{FF2B5EF4-FFF2-40B4-BE49-F238E27FC236}">
                <a16:creationId xmlns:a16="http://schemas.microsoft.com/office/drawing/2014/main" id="{9919A67D-E09B-4CD8-B095-934A15D61498}"/>
              </a:ext>
            </a:extLst>
          </p:cNvPr>
          <p:cNvSpPr/>
          <p:nvPr/>
        </p:nvSpPr>
        <p:spPr>
          <a:xfrm>
            <a:off x="1185056" y="3614756"/>
            <a:ext cx="9894912" cy="1134862"/>
          </a:xfrm>
          <a:prstGeom prst="rect">
            <a:avLst/>
          </a:prstGeom>
        </p:spPr>
        <p:txBody>
          <a:bodyPr wrap="square">
            <a:spAutoFit/>
          </a:bodyPr>
          <a:lstStyle/>
          <a:p>
            <a:pPr>
              <a:lnSpc>
                <a:spcPct val="150000"/>
              </a:lnSpc>
              <a:spcBef>
                <a:spcPct val="0"/>
              </a:spcBef>
              <a:buClr>
                <a:srgbClr val="1950B2"/>
              </a:buClr>
              <a:defRPr/>
            </a:pPr>
            <a:r>
              <a:rPr lang="zh-CN" altLang="en-US" sz="2400" dirty="0">
                <a:solidFill>
                  <a:schemeClr val="tx1">
                    <a:lumMod val="85000"/>
                    <a:lumOff val="15000"/>
                  </a:schemeClr>
                </a:solidFill>
                <a:ea typeface="微软雅黑" panose="020B0503020204020204" pitchFamily="34" charset="-122"/>
              </a:rPr>
              <a:t>假设在</a:t>
            </a:r>
            <a:r>
              <a:rPr lang="en-US" altLang="zh-CN" sz="2400" dirty="0">
                <a:solidFill>
                  <a:schemeClr val="tx1">
                    <a:lumMod val="85000"/>
                    <a:lumOff val="15000"/>
                  </a:schemeClr>
                </a:solidFill>
                <a:ea typeface="微软雅黑" panose="020B0503020204020204" pitchFamily="34" charset="-122"/>
              </a:rPr>
              <a:t>echo</a:t>
            </a:r>
            <a:r>
              <a:rPr lang="zh-CN" altLang="en-US" sz="2400" dirty="0">
                <a:solidFill>
                  <a:schemeClr val="tx1">
                    <a:lumMod val="85000"/>
                    <a:lumOff val="15000"/>
                  </a:schemeClr>
                </a:solidFill>
                <a:ea typeface="微软雅黑" panose="020B0503020204020204" pitchFamily="34" charset="-122"/>
              </a:rPr>
              <a:t>模块中有一个</a:t>
            </a:r>
            <a:r>
              <a:rPr lang="en-US" altLang="zh-CN" sz="2400" dirty="0" err="1">
                <a:solidFill>
                  <a:schemeClr val="tx1">
                    <a:lumMod val="85000"/>
                    <a:lumOff val="15000"/>
                  </a:schemeClr>
                </a:solidFill>
                <a:ea typeface="微软雅黑" panose="020B0503020204020204" pitchFamily="34" charset="-122"/>
              </a:rPr>
              <a:t>echofilter</a:t>
            </a:r>
            <a:r>
              <a:rPr lang="zh-CN" altLang="en-US" sz="2400" dirty="0">
                <a:solidFill>
                  <a:schemeClr val="tx1">
                    <a:lumMod val="85000"/>
                    <a:lumOff val="15000"/>
                  </a:schemeClr>
                </a:solidFill>
                <a:ea typeface="微软雅黑" panose="020B0503020204020204" pitchFamily="34" charset="-122"/>
              </a:rPr>
              <a:t>函数，则调用该函数时必须指定完整的名字（包括各层的包名和模块名），即：</a:t>
            </a:r>
          </a:p>
        </p:txBody>
      </p:sp>
      <p:sp>
        <p:nvSpPr>
          <p:cNvPr id="68" name="KSO_Shape">
            <a:extLst>
              <a:ext uri="{FF2B5EF4-FFF2-40B4-BE49-F238E27FC236}">
                <a16:creationId xmlns:a16="http://schemas.microsoft.com/office/drawing/2014/main" id="{9CCF5424-93EE-43EF-A0CD-4C032F9DF140}"/>
              </a:ext>
            </a:extLst>
          </p:cNvPr>
          <p:cNvSpPr/>
          <p:nvPr/>
        </p:nvSpPr>
        <p:spPr>
          <a:xfrm>
            <a:off x="1091351" y="3429624"/>
            <a:ext cx="10082323" cy="1509929"/>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69" name="矩形 68">
            <a:extLst>
              <a:ext uri="{FF2B5EF4-FFF2-40B4-BE49-F238E27FC236}">
                <a16:creationId xmlns:a16="http://schemas.microsoft.com/office/drawing/2014/main" id="{CED8BBA8-D7BC-43E7-9981-D00CA9BFE34C}"/>
              </a:ext>
            </a:extLst>
          </p:cNvPr>
          <p:cNvSpPr/>
          <p:nvPr/>
        </p:nvSpPr>
        <p:spPr>
          <a:xfrm>
            <a:off x="1015151" y="5035549"/>
            <a:ext cx="5727402" cy="580865"/>
          </a:xfrm>
          <a:prstGeom prst="rect">
            <a:avLst/>
          </a:prstGeom>
        </p:spPr>
        <p:txBody>
          <a:bodyPr wrap="none">
            <a:spAutoFit/>
          </a:bodyPr>
          <a:lstStyle/>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err="1">
                <a:solidFill>
                  <a:schemeClr val="tx1">
                    <a:lumMod val="85000"/>
                    <a:lumOff val="15000"/>
                  </a:schemeClr>
                </a:solidFill>
                <a:ea typeface="楷体" panose="02010609060101010101" pitchFamily="49" charset="-122"/>
              </a:rPr>
              <a:t>sound.effects.echo.echofilter</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实参列表</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36156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fade">
                                      <p:cBhvr>
                                        <p:cTn id="12" dur="500"/>
                                        <p:tgtEl>
                                          <p:spTgt spid="64"/>
                                        </p:tgtEl>
                                      </p:cBhvr>
                                    </p:animEffect>
                                  </p:childTnLst>
                                </p:cTn>
                              </p:par>
                              <p:par>
                                <p:cTn id="13" presetID="12" presetClass="entr" presetSubtype="1"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500"/>
                                        <p:tgtEl>
                                          <p:spTgt spid="63"/>
                                        </p:tgtEl>
                                        <p:attrNameLst>
                                          <p:attrName>ppt_y</p:attrName>
                                        </p:attrNameLst>
                                      </p:cBhvr>
                                      <p:tavLst>
                                        <p:tav tm="0">
                                          <p:val>
                                            <p:strVal val="#ppt_y-#ppt_h*1.125000"/>
                                          </p:val>
                                        </p:tav>
                                        <p:tav tm="100000">
                                          <p:val>
                                            <p:strVal val="#ppt_y"/>
                                          </p:val>
                                        </p:tav>
                                      </p:tavLst>
                                    </p:anim>
                                    <p:animEffect transition="in" filter="wipe(down)">
                                      <p:cBhvr>
                                        <p:cTn id="16" dur="500"/>
                                        <p:tgtEl>
                                          <p:spTgt spid="6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500"/>
                                        <p:tgtEl>
                                          <p:spTgt spid="68"/>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67"/>
                                        </p:tgtEl>
                                        <p:attrNameLst>
                                          <p:attrName>style.visibility</p:attrName>
                                        </p:attrNameLst>
                                      </p:cBhvr>
                                      <p:to>
                                        <p:strVal val="visible"/>
                                      </p:to>
                                    </p:set>
                                    <p:anim calcmode="lin" valueType="num">
                                      <p:cBhvr additive="base">
                                        <p:cTn id="22" dur="500"/>
                                        <p:tgtEl>
                                          <p:spTgt spid="67"/>
                                        </p:tgtEl>
                                        <p:attrNameLst>
                                          <p:attrName>ppt_y</p:attrName>
                                        </p:attrNameLst>
                                      </p:cBhvr>
                                      <p:tavLst>
                                        <p:tav tm="0">
                                          <p:val>
                                            <p:strVal val="#ppt_y-#ppt_h*1.125000"/>
                                          </p:val>
                                        </p:tav>
                                        <p:tav tm="100000">
                                          <p:val>
                                            <p:strVal val="#ppt_y"/>
                                          </p:val>
                                        </p:tav>
                                      </p:tavLst>
                                    </p:anim>
                                    <p:animEffect transition="in" filter="wipe(down)">
                                      <p:cBhvr>
                                        <p:cTn id="23" dur="500"/>
                                        <p:tgtEl>
                                          <p:spTgt spid="67"/>
                                        </p:tgtEl>
                                      </p:cBhvr>
                                    </p:animEffect>
                                  </p:childTnLst>
                                </p:cTn>
                              </p:par>
                              <p:par>
                                <p:cTn id="24" presetID="2" presetClass="entr" presetSubtype="8"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0-#ppt_w/2"/>
                                          </p:val>
                                        </p:tav>
                                        <p:tav tm="100000">
                                          <p:val>
                                            <p:strVal val="#ppt_x"/>
                                          </p:val>
                                        </p:tav>
                                      </p:tavLst>
                                    </p:anim>
                                    <p:anim calcmode="lin" valueType="num">
                                      <p:cBhvr additive="base">
                                        <p:cTn id="27" dur="500" fill="hold"/>
                                        <p:tgtEl>
                                          <p:spTgt spid="2"/>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69"/>
                                        </p:tgtEl>
                                        <p:attrNameLst>
                                          <p:attrName>style.visibility</p:attrName>
                                        </p:attrNameLst>
                                      </p:cBhvr>
                                      <p:to>
                                        <p:strVal val="visible"/>
                                      </p:to>
                                    </p:set>
                                    <p:anim calcmode="lin" valueType="num">
                                      <p:cBhvr additive="base">
                                        <p:cTn id="30" dur="500" fill="hold"/>
                                        <p:tgtEl>
                                          <p:spTgt spid="69"/>
                                        </p:tgtEl>
                                        <p:attrNameLst>
                                          <p:attrName>ppt_x</p:attrName>
                                        </p:attrNameLst>
                                      </p:cBhvr>
                                      <p:tavLst>
                                        <p:tav tm="0">
                                          <p:val>
                                            <p:strVal val="0-#ppt_w/2"/>
                                          </p:val>
                                        </p:tav>
                                        <p:tav tm="100000">
                                          <p:val>
                                            <p:strVal val="#ppt_x"/>
                                          </p:val>
                                        </p:tav>
                                      </p:tavLst>
                                    </p:anim>
                                    <p:anim calcmode="lin" valueType="num">
                                      <p:cBhvr additive="base">
                                        <p:cTn id="31"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3" grpId="0"/>
      <p:bldP spid="64" grpId="0" animBg="1"/>
      <p:bldP spid="2" grpId="0"/>
      <p:bldP spid="67" grpId="0"/>
      <p:bldP spid="68" grpId="0" animBg="1"/>
      <p:bldP spid="6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9" y="477138"/>
            <a:ext cx="1005403" cy="584775"/>
          </a:xfrm>
          <a:prstGeom prst="rect">
            <a:avLst/>
          </a:prstGeom>
        </p:spPr>
        <p:txBody>
          <a:bodyPr wrap="none">
            <a:spAutoFit/>
          </a:bodyPr>
          <a:lstStyle/>
          <a:p>
            <a:pPr algn="ctr"/>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示例</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3" name="矩形 62">
            <a:extLst>
              <a:ext uri="{FF2B5EF4-FFF2-40B4-BE49-F238E27FC236}">
                <a16:creationId xmlns:a16="http://schemas.microsoft.com/office/drawing/2014/main" id="{A5A357D6-EB69-4408-A52E-B723B96C68DA}"/>
              </a:ext>
            </a:extLst>
          </p:cNvPr>
          <p:cNvSpPr/>
          <p:nvPr/>
        </p:nvSpPr>
        <p:spPr>
          <a:xfrm>
            <a:off x="1199343" y="1335945"/>
            <a:ext cx="9894912" cy="461665"/>
          </a:xfrm>
          <a:prstGeom prst="rect">
            <a:avLst/>
          </a:prstGeom>
        </p:spPr>
        <p:txBody>
          <a:bodyPr wrap="square">
            <a:spAutoFit/>
          </a:bodyPr>
          <a:lstStyle/>
          <a:p>
            <a:pPr>
              <a:spcBef>
                <a:spcPct val="0"/>
              </a:spcBef>
              <a:buClr>
                <a:srgbClr val="1950B2"/>
              </a:buClr>
              <a:defRPr/>
            </a:pPr>
            <a:r>
              <a:rPr lang="zh-CN" altLang="en-US" sz="2400" dirty="0">
                <a:solidFill>
                  <a:schemeClr val="tx1">
                    <a:lumMod val="85000"/>
                    <a:lumOff val="15000"/>
                  </a:schemeClr>
                </a:solidFill>
                <a:ea typeface="微软雅黑" panose="020B0503020204020204" pitchFamily="34" charset="-122"/>
              </a:rPr>
              <a:t>也可以使用</a:t>
            </a:r>
            <a:r>
              <a:rPr lang="en-US" altLang="zh-CN" sz="2400" dirty="0">
                <a:solidFill>
                  <a:schemeClr val="tx1">
                    <a:lumMod val="85000"/>
                    <a:lumOff val="15000"/>
                  </a:schemeClr>
                </a:solidFill>
                <a:ea typeface="微软雅黑" panose="020B0503020204020204" pitchFamily="34" charset="-122"/>
              </a:rPr>
              <a:t>from import</a:t>
            </a:r>
            <a:r>
              <a:rPr lang="zh-CN" altLang="en-US" sz="2400" dirty="0">
                <a:solidFill>
                  <a:schemeClr val="tx1">
                    <a:lumMod val="85000"/>
                    <a:lumOff val="15000"/>
                  </a:schemeClr>
                </a:solidFill>
                <a:ea typeface="微软雅黑" panose="020B0503020204020204" pitchFamily="34" charset="-122"/>
              </a:rPr>
              <a:t>方式导入包中的模块，如：</a:t>
            </a:r>
          </a:p>
        </p:txBody>
      </p:sp>
      <p:sp>
        <p:nvSpPr>
          <p:cNvPr id="64" name="KSO_Shape">
            <a:extLst>
              <a:ext uri="{FF2B5EF4-FFF2-40B4-BE49-F238E27FC236}">
                <a16:creationId xmlns:a16="http://schemas.microsoft.com/office/drawing/2014/main" id="{24772F1A-554E-4B74-9808-4F853BBDA6B6}"/>
              </a:ext>
            </a:extLst>
          </p:cNvPr>
          <p:cNvSpPr/>
          <p:nvPr/>
        </p:nvSpPr>
        <p:spPr>
          <a:xfrm>
            <a:off x="1105638" y="1150813"/>
            <a:ext cx="10082323" cy="84952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2" name="矩形 1">
            <a:extLst>
              <a:ext uri="{FF2B5EF4-FFF2-40B4-BE49-F238E27FC236}">
                <a16:creationId xmlns:a16="http://schemas.microsoft.com/office/drawing/2014/main" id="{50666278-C182-4230-937A-141B7840D7FA}"/>
              </a:ext>
            </a:extLst>
          </p:cNvPr>
          <p:cNvSpPr/>
          <p:nvPr/>
        </p:nvSpPr>
        <p:spPr>
          <a:xfrm>
            <a:off x="1029438" y="1903708"/>
            <a:ext cx="4608506" cy="579967"/>
          </a:xfrm>
          <a:prstGeom prst="rect">
            <a:avLst/>
          </a:prstGeom>
        </p:spPr>
        <p:txBody>
          <a:bodyPr wrap="none">
            <a:spAutoFit/>
          </a:bodyPr>
          <a:lstStyle/>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楷体" panose="02010609060101010101" pitchFamily="49" charset="-122"/>
              </a:rPr>
              <a:t>from </a:t>
            </a:r>
            <a:r>
              <a:rPr lang="en-US" altLang="zh-CN" sz="2400" dirty="0" err="1">
                <a:solidFill>
                  <a:schemeClr val="tx1">
                    <a:lumMod val="85000"/>
                    <a:lumOff val="15000"/>
                  </a:schemeClr>
                </a:solidFill>
                <a:ea typeface="楷体" panose="02010609060101010101" pitchFamily="49" charset="-122"/>
              </a:rPr>
              <a:t>sound.effects</a:t>
            </a:r>
            <a:r>
              <a:rPr lang="en-US" altLang="zh-CN" sz="2400" dirty="0">
                <a:solidFill>
                  <a:schemeClr val="tx1">
                    <a:lumMod val="85000"/>
                    <a:lumOff val="15000"/>
                  </a:schemeClr>
                </a:solidFill>
                <a:ea typeface="楷体" panose="02010609060101010101" pitchFamily="49" charset="-122"/>
              </a:rPr>
              <a:t> import echo</a:t>
            </a:r>
          </a:p>
        </p:txBody>
      </p:sp>
      <p:sp>
        <p:nvSpPr>
          <p:cNvPr id="67" name="矩形 66">
            <a:extLst>
              <a:ext uri="{FF2B5EF4-FFF2-40B4-BE49-F238E27FC236}">
                <a16:creationId xmlns:a16="http://schemas.microsoft.com/office/drawing/2014/main" id="{9919A67D-E09B-4CD8-B095-934A15D61498}"/>
              </a:ext>
            </a:extLst>
          </p:cNvPr>
          <p:cNvSpPr/>
          <p:nvPr/>
        </p:nvSpPr>
        <p:spPr>
          <a:xfrm>
            <a:off x="1199343" y="2593438"/>
            <a:ext cx="9894912" cy="830997"/>
          </a:xfrm>
          <a:prstGeom prst="rect">
            <a:avLst/>
          </a:prstGeom>
        </p:spPr>
        <p:txBody>
          <a:bodyPr wrap="square">
            <a:spAutoFit/>
          </a:bodyPr>
          <a:lstStyle/>
          <a:p>
            <a:pPr>
              <a:spcBef>
                <a:spcPct val="0"/>
              </a:spcBef>
              <a:buClr>
                <a:srgbClr val="1950B2"/>
              </a:buClr>
              <a:defRPr/>
            </a:pPr>
            <a:r>
              <a:rPr lang="zh-CN" altLang="en-US" sz="2400" dirty="0">
                <a:solidFill>
                  <a:schemeClr val="tx1">
                    <a:lumMod val="85000"/>
                    <a:lumOff val="15000"/>
                  </a:schemeClr>
                </a:solidFill>
                <a:ea typeface="微软雅黑" panose="020B0503020204020204" pitchFamily="34" charset="-122"/>
              </a:rPr>
              <a:t>通过这种方式，也可以正确导入</a:t>
            </a:r>
            <a:r>
              <a:rPr lang="en-US" altLang="zh-CN" sz="2400" dirty="0">
                <a:solidFill>
                  <a:schemeClr val="tx1">
                    <a:lumMod val="85000"/>
                    <a:lumOff val="15000"/>
                  </a:schemeClr>
                </a:solidFill>
                <a:ea typeface="微软雅黑" panose="020B0503020204020204" pitchFamily="34" charset="-122"/>
              </a:rPr>
              <a:t>sound</a:t>
            </a:r>
            <a:r>
              <a:rPr lang="zh-CN" altLang="en-US" sz="2400" dirty="0">
                <a:solidFill>
                  <a:schemeClr val="tx1">
                    <a:lumMod val="85000"/>
                    <a:lumOff val="15000"/>
                  </a:schemeClr>
                </a:solidFill>
                <a:ea typeface="微软雅黑" panose="020B0503020204020204" pitchFamily="34" charset="-122"/>
              </a:rPr>
              <a:t>包的</a:t>
            </a:r>
            <a:r>
              <a:rPr lang="en-US" altLang="zh-CN" sz="2400" dirty="0">
                <a:solidFill>
                  <a:schemeClr val="tx1">
                    <a:lumMod val="85000"/>
                    <a:lumOff val="15000"/>
                  </a:schemeClr>
                </a:solidFill>
                <a:ea typeface="微软雅黑" panose="020B0503020204020204" pitchFamily="34" charset="-122"/>
              </a:rPr>
              <a:t>effects</a:t>
            </a:r>
            <a:r>
              <a:rPr lang="zh-CN" altLang="en-US" sz="2400" dirty="0">
                <a:solidFill>
                  <a:schemeClr val="tx1">
                    <a:lumMod val="85000"/>
                    <a:lumOff val="15000"/>
                  </a:schemeClr>
                </a:solidFill>
                <a:ea typeface="微软雅黑" panose="020B0503020204020204" pitchFamily="34" charset="-122"/>
              </a:rPr>
              <a:t>子包的</a:t>
            </a:r>
            <a:r>
              <a:rPr lang="en-US" altLang="zh-CN" sz="2400" dirty="0">
                <a:solidFill>
                  <a:schemeClr val="tx1">
                    <a:lumMod val="85000"/>
                    <a:lumOff val="15000"/>
                  </a:schemeClr>
                </a:solidFill>
                <a:ea typeface="微软雅黑" panose="020B0503020204020204" pitchFamily="34" charset="-122"/>
              </a:rPr>
              <a:t>echo</a:t>
            </a:r>
            <a:r>
              <a:rPr lang="zh-CN" altLang="en-US" sz="2400" dirty="0">
                <a:solidFill>
                  <a:schemeClr val="tx1">
                    <a:lumMod val="85000"/>
                    <a:lumOff val="15000"/>
                  </a:schemeClr>
                </a:solidFill>
                <a:ea typeface="微软雅黑" panose="020B0503020204020204" pitchFamily="34" charset="-122"/>
              </a:rPr>
              <a:t>模块，而且在调用</a:t>
            </a:r>
            <a:r>
              <a:rPr lang="en-US" altLang="zh-CN" sz="2400" dirty="0">
                <a:solidFill>
                  <a:schemeClr val="tx1">
                    <a:lumMod val="85000"/>
                    <a:lumOff val="15000"/>
                  </a:schemeClr>
                </a:solidFill>
                <a:ea typeface="微软雅黑" panose="020B0503020204020204" pitchFamily="34" charset="-122"/>
              </a:rPr>
              <a:t>echo</a:t>
            </a:r>
            <a:r>
              <a:rPr lang="zh-CN" altLang="en-US" sz="2400" dirty="0">
                <a:solidFill>
                  <a:schemeClr val="tx1">
                    <a:lumMod val="85000"/>
                    <a:lumOff val="15000"/>
                  </a:schemeClr>
                </a:solidFill>
                <a:ea typeface="微软雅黑" panose="020B0503020204020204" pitchFamily="34" charset="-122"/>
              </a:rPr>
              <a:t>模块中的函数时不需要加包名，如：</a:t>
            </a:r>
          </a:p>
        </p:txBody>
      </p:sp>
      <p:sp>
        <p:nvSpPr>
          <p:cNvPr id="68" name="KSO_Shape">
            <a:extLst>
              <a:ext uri="{FF2B5EF4-FFF2-40B4-BE49-F238E27FC236}">
                <a16:creationId xmlns:a16="http://schemas.microsoft.com/office/drawing/2014/main" id="{9CCF5424-93EE-43EF-A0CD-4C032F9DF140}"/>
              </a:ext>
            </a:extLst>
          </p:cNvPr>
          <p:cNvSpPr/>
          <p:nvPr/>
        </p:nvSpPr>
        <p:spPr>
          <a:xfrm>
            <a:off x="1105638" y="2500873"/>
            <a:ext cx="10082323" cy="1016129"/>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69" name="矩形 68">
            <a:extLst>
              <a:ext uri="{FF2B5EF4-FFF2-40B4-BE49-F238E27FC236}">
                <a16:creationId xmlns:a16="http://schemas.microsoft.com/office/drawing/2014/main" id="{CED8BBA8-D7BC-43E7-9981-D00CA9BFE34C}"/>
              </a:ext>
            </a:extLst>
          </p:cNvPr>
          <p:cNvSpPr/>
          <p:nvPr/>
        </p:nvSpPr>
        <p:spPr>
          <a:xfrm>
            <a:off x="1029438" y="3424435"/>
            <a:ext cx="4024179" cy="580865"/>
          </a:xfrm>
          <a:prstGeom prst="rect">
            <a:avLst/>
          </a:prstGeom>
        </p:spPr>
        <p:txBody>
          <a:bodyPr wrap="none">
            <a:spAutoFit/>
          </a:bodyPr>
          <a:lstStyle/>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err="1">
                <a:solidFill>
                  <a:schemeClr val="tx1">
                    <a:lumMod val="85000"/>
                    <a:lumOff val="15000"/>
                  </a:schemeClr>
                </a:solidFill>
                <a:ea typeface="楷体" panose="02010609060101010101" pitchFamily="49" charset="-122"/>
              </a:rPr>
              <a:t>echo.echofilter</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实参列表</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a:t>
            </a:r>
          </a:p>
        </p:txBody>
      </p:sp>
      <p:sp>
        <p:nvSpPr>
          <p:cNvPr id="9" name="矩形 8">
            <a:extLst>
              <a:ext uri="{FF2B5EF4-FFF2-40B4-BE49-F238E27FC236}">
                <a16:creationId xmlns:a16="http://schemas.microsoft.com/office/drawing/2014/main" id="{29D7B7A6-2984-481D-B791-3B7C705855E7}"/>
              </a:ext>
            </a:extLst>
          </p:cNvPr>
          <p:cNvSpPr/>
          <p:nvPr/>
        </p:nvSpPr>
        <p:spPr>
          <a:xfrm>
            <a:off x="1199343" y="4245769"/>
            <a:ext cx="9894912" cy="461665"/>
          </a:xfrm>
          <a:prstGeom prst="rect">
            <a:avLst/>
          </a:prstGeom>
        </p:spPr>
        <p:txBody>
          <a:bodyPr wrap="square">
            <a:spAutoFit/>
          </a:bodyPr>
          <a:lstStyle/>
          <a:p>
            <a:pPr>
              <a:spcBef>
                <a:spcPct val="0"/>
              </a:spcBef>
              <a:buClr>
                <a:srgbClr val="1950B2"/>
              </a:buClr>
              <a:defRPr/>
            </a:pPr>
            <a:r>
              <a:rPr lang="zh-CN" altLang="en-US" sz="2400" dirty="0">
                <a:solidFill>
                  <a:schemeClr val="tx1">
                    <a:lumMod val="85000"/>
                    <a:lumOff val="15000"/>
                  </a:schemeClr>
                </a:solidFill>
                <a:ea typeface="微软雅黑" panose="020B0503020204020204" pitchFamily="34" charset="-122"/>
              </a:rPr>
              <a:t>使用</a:t>
            </a:r>
            <a:r>
              <a:rPr lang="en-US" altLang="zh-CN" sz="2400" dirty="0">
                <a:solidFill>
                  <a:schemeClr val="tx1">
                    <a:lumMod val="85000"/>
                    <a:lumOff val="15000"/>
                  </a:schemeClr>
                </a:solidFill>
                <a:ea typeface="微软雅黑" panose="020B0503020204020204" pitchFamily="34" charset="-122"/>
              </a:rPr>
              <a:t>from import</a:t>
            </a:r>
            <a:r>
              <a:rPr lang="zh-CN" altLang="en-US" sz="2400" dirty="0">
                <a:solidFill>
                  <a:schemeClr val="tx1">
                    <a:lumMod val="85000"/>
                    <a:lumOff val="15000"/>
                  </a:schemeClr>
                </a:solidFill>
                <a:ea typeface="微软雅黑" panose="020B0503020204020204" pitchFamily="34" charset="-122"/>
              </a:rPr>
              <a:t>也可以直接导入模块中的标识符，如：</a:t>
            </a:r>
          </a:p>
        </p:txBody>
      </p:sp>
      <p:sp>
        <p:nvSpPr>
          <p:cNvPr id="10" name="KSO_Shape">
            <a:extLst>
              <a:ext uri="{FF2B5EF4-FFF2-40B4-BE49-F238E27FC236}">
                <a16:creationId xmlns:a16="http://schemas.microsoft.com/office/drawing/2014/main" id="{B3D0919C-DB49-4C77-8F6A-E3B7CC04E2C4}"/>
              </a:ext>
            </a:extLst>
          </p:cNvPr>
          <p:cNvSpPr/>
          <p:nvPr/>
        </p:nvSpPr>
        <p:spPr>
          <a:xfrm>
            <a:off x="1105638" y="4060637"/>
            <a:ext cx="10082323" cy="84952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1" name="矩形 10">
            <a:extLst>
              <a:ext uri="{FF2B5EF4-FFF2-40B4-BE49-F238E27FC236}">
                <a16:creationId xmlns:a16="http://schemas.microsoft.com/office/drawing/2014/main" id="{047FCC3D-525B-45BD-B60E-E9FDE71AEEE3}"/>
              </a:ext>
            </a:extLst>
          </p:cNvPr>
          <p:cNvSpPr/>
          <p:nvPr/>
        </p:nvSpPr>
        <p:spPr>
          <a:xfrm>
            <a:off x="1029438" y="4813532"/>
            <a:ext cx="5862054" cy="579967"/>
          </a:xfrm>
          <a:prstGeom prst="rect">
            <a:avLst/>
          </a:prstGeom>
        </p:spPr>
        <p:txBody>
          <a:bodyPr wrap="none">
            <a:spAutoFit/>
          </a:bodyPr>
          <a:lstStyle/>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楷体" panose="02010609060101010101" pitchFamily="49" charset="-122"/>
              </a:rPr>
              <a:t>from </a:t>
            </a:r>
            <a:r>
              <a:rPr lang="en-US" altLang="zh-CN" sz="2400" dirty="0" err="1">
                <a:solidFill>
                  <a:schemeClr val="tx1">
                    <a:lumMod val="85000"/>
                    <a:lumOff val="15000"/>
                  </a:schemeClr>
                </a:solidFill>
                <a:ea typeface="楷体" panose="02010609060101010101" pitchFamily="49" charset="-122"/>
              </a:rPr>
              <a:t>sound.effects.echo</a:t>
            </a:r>
            <a:r>
              <a:rPr lang="en-US" altLang="zh-CN" sz="2400" dirty="0">
                <a:solidFill>
                  <a:schemeClr val="tx1">
                    <a:lumMod val="85000"/>
                    <a:lumOff val="15000"/>
                  </a:schemeClr>
                </a:solidFill>
                <a:ea typeface="楷体" panose="02010609060101010101" pitchFamily="49" charset="-122"/>
              </a:rPr>
              <a:t> import </a:t>
            </a:r>
            <a:r>
              <a:rPr lang="en-US" altLang="zh-CN" sz="2400" dirty="0" err="1">
                <a:solidFill>
                  <a:schemeClr val="tx1">
                    <a:lumMod val="85000"/>
                    <a:lumOff val="15000"/>
                  </a:schemeClr>
                </a:solidFill>
                <a:ea typeface="楷体" panose="02010609060101010101" pitchFamily="49" charset="-122"/>
              </a:rPr>
              <a:t>echofilter</a:t>
            </a:r>
            <a:endParaRPr lang="en-US" altLang="zh-CN" sz="2400" dirty="0">
              <a:solidFill>
                <a:schemeClr val="tx1">
                  <a:lumMod val="85000"/>
                  <a:lumOff val="15000"/>
                </a:schemeClr>
              </a:solidFill>
              <a:ea typeface="楷体" panose="02010609060101010101" pitchFamily="49" charset="-122"/>
            </a:endParaRPr>
          </a:p>
        </p:txBody>
      </p:sp>
      <p:sp>
        <p:nvSpPr>
          <p:cNvPr id="12" name="矩形 11">
            <a:extLst>
              <a:ext uri="{FF2B5EF4-FFF2-40B4-BE49-F238E27FC236}">
                <a16:creationId xmlns:a16="http://schemas.microsoft.com/office/drawing/2014/main" id="{45A04476-DD2D-4A1C-A7FA-8AFA54475781}"/>
              </a:ext>
            </a:extLst>
          </p:cNvPr>
          <p:cNvSpPr/>
          <p:nvPr/>
        </p:nvSpPr>
        <p:spPr>
          <a:xfrm>
            <a:off x="1199343" y="5566762"/>
            <a:ext cx="9894912" cy="461665"/>
          </a:xfrm>
          <a:prstGeom prst="rect">
            <a:avLst/>
          </a:prstGeom>
        </p:spPr>
        <p:txBody>
          <a:bodyPr wrap="square">
            <a:spAutoFit/>
          </a:bodyPr>
          <a:lstStyle/>
          <a:p>
            <a:pPr>
              <a:spcBef>
                <a:spcPct val="0"/>
              </a:spcBef>
              <a:buClr>
                <a:srgbClr val="1950B2"/>
              </a:buClr>
              <a:defRPr/>
            </a:pPr>
            <a:r>
              <a:rPr lang="zh-CN" altLang="en-US" sz="2400" dirty="0">
                <a:solidFill>
                  <a:schemeClr val="tx1">
                    <a:lumMod val="85000"/>
                    <a:lumOff val="15000"/>
                  </a:schemeClr>
                </a:solidFill>
                <a:ea typeface="微软雅黑" panose="020B0503020204020204" pitchFamily="34" charset="-122"/>
              </a:rPr>
              <a:t>此时调用</a:t>
            </a:r>
            <a:r>
              <a:rPr lang="en-US" altLang="zh-CN" sz="2400" dirty="0" err="1">
                <a:solidFill>
                  <a:schemeClr val="tx1">
                    <a:lumMod val="85000"/>
                    <a:lumOff val="15000"/>
                  </a:schemeClr>
                </a:solidFill>
                <a:ea typeface="微软雅黑" panose="020B0503020204020204" pitchFamily="34" charset="-122"/>
              </a:rPr>
              <a:t>echofilter</a:t>
            </a:r>
            <a:r>
              <a:rPr lang="zh-CN" altLang="en-US" sz="2400" dirty="0">
                <a:solidFill>
                  <a:schemeClr val="tx1">
                    <a:lumMod val="85000"/>
                    <a:lumOff val="15000"/>
                  </a:schemeClr>
                </a:solidFill>
                <a:ea typeface="微软雅黑" panose="020B0503020204020204" pitchFamily="34" charset="-122"/>
              </a:rPr>
              <a:t>函数可直接写作：</a:t>
            </a:r>
          </a:p>
        </p:txBody>
      </p:sp>
      <p:sp>
        <p:nvSpPr>
          <p:cNvPr id="13" name="KSO_Shape">
            <a:extLst>
              <a:ext uri="{FF2B5EF4-FFF2-40B4-BE49-F238E27FC236}">
                <a16:creationId xmlns:a16="http://schemas.microsoft.com/office/drawing/2014/main" id="{0FD71B5B-8534-40E5-B3A4-792F3B6891E2}"/>
              </a:ext>
            </a:extLst>
          </p:cNvPr>
          <p:cNvSpPr/>
          <p:nvPr/>
        </p:nvSpPr>
        <p:spPr>
          <a:xfrm>
            <a:off x="1105638" y="5474197"/>
            <a:ext cx="10082323" cy="646797"/>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4" name="矩形 13">
            <a:extLst>
              <a:ext uri="{FF2B5EF4-FFF2-40B4-BE49-F238E27FC236}">
                <a16:creationId xmlns:a16="http://schemas.microsoft.com/office/drawing/2014/main" id="{58CF6C5D-FB0F-495A-B6E4-78C8BB5DA60F}"/>
              </a:ext>
            </a:extLst>
          </p:cNvPr>
          <p:cNvSpPr/>
          <p:nvPr/>
        </p:nvSpPr>
        <p:spPr>
          <a:xfrm>
            <a:off x="1029438" y="6037053"/>
            <a:ext cx="3366947" cy="580865"/>
          </a:xfrm>
          <a:prstGeom prst="rect">
            <a:avLst/>
          </a:prstGeom>
        </p:spPr>
        <p:txBody>
          <a:bodyPr wrap="none">
            <a:spAutoFit/>
          </a:bodyPr>
          <a:lstStyle/>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err="1">
                <a:solidFill>
                  <a:schemeClr val="tx1">
                    <a:lumMod val="85000"/>
                    <a:lumOff val="15000"/>
                  </a:schemeClr>
                </a:solidFill>
                <a:ea typeface="楷体" panose="02010609060101010101" pitchFamily="49" charset="-122"/>
              </a:rPr>
              <a:t>echofilter</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实参列表</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5303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4"/>
                                        </p:tgtEl>
                                        <p:attrNameLst>
                                          <p:attrName>style.visibility</p:attrName>
                                        </p:attrNameLst>
                                      </p:cBhvr>
                                      <p:to>
                                        <p:strVal val="visible"/>
                                      </p:to>
                                    </p:set>
                                    <p:animEffect transition="in" filter="fade">
                                      <p:cBhvr>
                                        <p:cTn id="13" dur="500"/>
                                        <p:tgtEl>
                                          <p:spTgt spid="64"/>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63"/>
                                        </p:tgtEl>
                                        <p:attrNameLst>
                                          <p:attrName>style.visibility</p:attrName>
                                        </p:attrNameLst>
                                      </p:cBhvr>
                                      <p:to>
                                        <p:strVal val="visible"/>
                                      </p:to>
                                    </p:set>
                                    <p:anim calcmode="lin" valueType="num">
                                      <p:cBhvr additive="base">
                                        <p:cTn id="16" dur="500"/>
                                        <p:tgtEl>
                                          <p:spTgt spid="63"/>
                                        </p:tgtEl>
                                        <p:attrNameLst>
                                          <p:attrName>ppt_y</p:attrName>
                                        </p:attrNameLst>
                                      </p:cBhvr>
                                      <p:tavLst>
                                        <p:tav tm="0">
                                          <p:val>
                                            <p:strVal val="#ppt_y-#ppt_h*1.125000"/>
                                          </p:val>
                                        </p:tav>
                                        <p:tav tm="100000">
                                          <p:val>
                                            <p:strVal val="#ppt_y"/>
                                          </p:val>
                                        </p:tav>
                                      </p:tavLst>
                                    </p:anim>
                                    <p:animEffect transition="in" filter="wipe(down)">
                                      <p:cBhvr>
                                        <p:cTn id="17" dur="500"/>
                                        <p:tgtEl>
                                          <p:spTgt spid="6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500"/>
                                        <p:tgtEl>
                                          <p:spTgt spid="68"/>
                                        </p:tgtEl>
                                      </p:cBhvr>
                                    </p:animEffect>
                                  </p:childTnLst>
                                </p:cTn>
                              </p:par>
                              <p:par>
                                <p:cTn id="21" presetID="12" presetClass="entr" presetSubtype="1"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anim calcmode="lin" valueType="num">
                                      <p:cBhvr additive="base">
                                        <p:cTn id="23" dur="500"/>
                                        <p:tgtEl>
                                          <p:spTgt spid="67"/>
                                        </p:tgtEl>
                                        <p:attrNameLst>
                                          <p:attrName>ppt_y</p:attrName>
                                        </p:attrNameLst>
                                      </p:cBhvr>
                                      <p:tavLst>
                                        <p:tav tm="0">
                                          <p:val>
                                            <p:strVal val="#ppt_y-#ppt_h*1.125000"/>
                                          </p:val>
                                        </p:tav>
                                        <p:tav tm="100000">
                                          <p:val>
                                            <p:strVal val="#ppt_y"/>
                                          </p:val>
                                        </p:tav>
                                      </p:tavLst>
                                    </p:anim>
                                    <p:animEffect transition="in" filter="wipe(down)">
                                      <p:cBhvr>
                                        <p:cTn id="24" dur="500"/>
                                        <p:tgtEl>
                                          <p:spTgt spid="67"/>
                                        </p:tgtEl>
                                      </p:cBhvr>
                                    </p:animEffect>
                                  </p:childTnLst>
                                </p:cTn>
                              </p:par>
                              <p:par>
                                <p:cTn id="25" presetID="2" presetClass="entr" presetSubtype="8"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0-#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anim calcmode="lin" valueType="num">
                                      <p:cBhvr additive="base">
                                        <p:cTn id="31" dur="500" fill="hold"/>
                                        <p:tgtEl>
                                          <p:spTgt spid="69"/>
                                        </p:tgtEl>
                                        <p:attrNameLst>
                                          <p:attrName>ppt_x</p:attrName>
                                        </p:attrNameLst>
                                      </p:cBhvr>
                                      <p:tavLst>
                                        <p:tav tm="0">
                                          <p:val>
                                            <p:strVal val="0-#ppt_w/2"/>
                                          </p:val>
                                        </p:tav>
                                        <p:tav tm="100000">
                                          <p:val>
                                            <p:strVal val="#ppt_x"/>
                                          </p:val>
                                        </p:tav>
                                      </p:tavLst>
                                    </p:anim>
                                    <p:anim calcmode="lin" valueType="num">
                                      <p:cBhvr additive="base">
                                        <p:cTn id="32" dur="500" fill="hold"/>
                                        <p:tgtEl>
                                          <p:spTgt spid="69"/>
                                        </p:tgtEl>
                                        <p:attrNameLst>
                                          <p:attrName>ppt_y</p:attrName>
                                        </p:attrNameLst>
                                      </p:cBhvr>
                                      <p:tavLst>
                                        <p:tav tm="0">
                                          <p:val>
                                            <p:strVal val="#ppt_y"/>
                                          </p:val>
                                        </p:tav>
                                        <p:tav tm="100000">
                                          <p:val>
                                            <p:strVal val="#ppt_y"/>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2" presetClass="entr" presetSubtype="1"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p:tgtEl>
                                          <p:spTgt spid="9"/>
                                        </p:tgtEl>
                                        <p:attrNameLst>
                                          <p:attrName>ppt_y</p:attrName>
                                        </p:attrNameLst>
                                      </p:cBhvr>
                                      <p:tavLst>
                                        <p:tav tm="0">
                                          <p:val>
                                            <p:strVal val="#ppt_y-#ppt_h*1.125000"/>
                                          </p:val>
                                        </p:tav>
                                        <p:tav tm="100000">
                                          <p:val>
                                            <p:strVal val="#ppt_y"/>
                                          </p:val>
                                        </p:tav>
                                      </p:tavLst>
                                    </p:anim>
                                    <p:animEffect transition="in" filter="wipe(down)">
                                      <p:cBhvr>
                                        <p:cTn id="39" dur="500"/>
                                        <p:tgtEl>
                                          <p:spTgt spid="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2" presetClass="entr" presetSubtype="1"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p:tgtEl>
                                          <p:spTgt spid="12"/>
                                        </p:tgtEl>
                                        <p:attrNameLst>
                                          <p:attrName>ppt_y</p:attrName>
                                        </p:attrNameLst>
                                      </p:cBhvr>
                                      <p:tavLst>
                                        <p:tav tm="0">
                                          <p:val>
                                            <p:strVal val="#ppt_y-#ppt_h*1.125000"/>
                                          </p:val>
                                        </p:tav>
                                        <p:tav tm="100000">
                                          <p:val>
                                            <p:strVal val="#ppt_y"/>
                                          </p:val>
                                        </p:tav>
                                      </p:tavLst>
                                    </p:anim>
                                    <p:animEffect transition="in" filter="wipe(down)">
                                      <p:cBhvr>
                                        <p:cTn id="46" dur="500"/>
                                        <p:tgtEl>
                                          <p:spTgt spid="12"/>
                                        </p:tgtEl>
                                      </p:cBhvr>
                                    </p:animEffect>
                                  </p:childTnLst>
                                </p:cTn>
                              </p:par>
                              <p:par>
                                <p:cTn id="47" presetID="2" presetClass="entr" presetSubtype="8"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0-#ppt_w/2"/>
                                          </p:val>
                                        </p:tav>
                                        <p:tav tm="100000">
                                          <p:val>
                                            <p:strVal val="#ppt_x"/>
                                          </p:val>
                                        </p:tav>
                                      </p:tavLst>
                                    </p:anim>
                                    <p:anim calcmode="lin" valueType="num">
                                      <p:cBhvr additive="base">
                                        <p:cTn id="50" dur="500" fill="hold"/>
                                        <p:tgtEl>
                                          <p:spTgt spid="11"/>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fill="hold"/>
                                        <p:tgtEl>
                                          <p:spTgt spid="14"/>
                                        </p:tgtEl>
                                        <p:attrNameLst>
                                          <p:attrName>ppt_x</p:attrName>
                                        </p:attrNameLst>
                                      </p:cBhvr>
                                      <p:tavLst>
                                        <p:tav tm="0">
                                          <p:val>
                                            <p:strVal val="0-#ppt_w/2"/>
                                          </p:val>
                                        </p:tav>
                                        <p:tav tm="100000">
                                          <p:val>
                                            <p:strVal val="#ppt_x"/>
                                          </p:val>
                                        </p:tav>
                                      </p:tavLst>
                                    </p:anim>
                                    <p:anim calcmode="lin" valueType="num">
                                      <p:cBhvr additive="base">
                                        <p:cTn id="54"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3" grpId="0"/>
      <p:bldP spid="64" grpId="0" animBg="1"/>
      <p:bldP spid="2" grpId="0"/>
      <p:bldP spid="67" grpId="0"/>
      <p:bldP spid="68" grpId="0" animBg="1"/>
      <p:bldP spid="69" grpId="0"/>
      <p:bldP spid="9" grpId="0"/>
      <p:bldP spid="10" grpId="0" animBg="1"/>
      <p:bldP spid="11" grpId="0"/>
      <p:bldP spid="12" grpId="0"/>
      <p:bldP spid="13" grpId="0" animBg="1"/>
      <p:bldP spid="1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472F158-8783-41B6-BF34-2F1E2CA98814}"/>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已知在脚本文件</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N.py</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中有函数调用“</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B.c</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，其中</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包中的模块，则</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import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语句的正确写法是（    ）。</a:t>
            </a:r>
          </a:p>
        </p:txBody>
      </p:sp>
      <p:sp>
        <p:nvSpPr>
          <p:cNvPr id="5" name="文本框 4">
            <a:extLst>
              <a:ext uri="{FF2B5EF4-FFF2-40B4-BE49-F238E27FC236}">
                <a16:creationId xmlns:a16="http://schemas.microsoft.com/office/drawing/2014/main" id="{AEF965A5-2958-4003-9825-196C19D6EA2A}"/>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from A import B</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65FEC2A8-6F78-41AC-B90F-F9763DAE7AAB}"/>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from A.B import c</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BA387348-3A83-4E43-82CB-7F306609B583}"/>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import A.B</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3158CD60-2A74-45E8-B612-99CA29B62D9A}"/>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import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A.B.c</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FD971550-C60B-4E50-A576-1120261DC51D}"/>
              </a:ext>
            </a:extLst>
          </p:cNvPr>
          <p:cNvSpPr>
            <a:spLocks noChangeAspect="1"/>
          </p:cNvSpPr>
          <p:nvPr>
            <p:custDataLst>
              <p:tags r:id="rId7"/>
            </p:custDataLst>
          </p:nvPr>
        </p:nvSpPr>
        <p:spPr>
          <a:xfrm>
            <a:off x="1571625" y="2850356"/>
            <a:ext cx="514350" cy="514350"/>
          </a:xfrm>
          <a:prstGeom prst="ellipse">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0" name="椭圆 9">
            <a:extLst>
              <a:ext uri="{FF2B5EF4-FFF2-40B4-BE49-F238E27FC236}">
                <a16:creationId xmlns:a16="http://schemas.microsoft.com/office/drawing/2014/main" id="{174509A5-FDA6-4FFC-8D00-AE005575C5E3}"/>
              </a:ext>
            </a:extLst>
          </p:cNvPr>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1" name="椭圆 10">
            <a:extLst>
              <a:ext uri="{FF2B5EF4-FFF2-40B4-BE49-F238E27FC236}">
                <a16:creationId xmlns:a16="http://schemas.microsoft.com/office/drawing/2014/main" id="{6740DF80-9AA9-4A7F-8086-D4348FE6745E}"/>
              </a:ext>
            </a:extLst>
          </p:cNvPr>
          <p:cNvSpPr>
            <a:spLocks noChangeAspect="1"/>
          </p:cNvSpPr>
          <p:nvPr>
            <p:custDataLst>
              <p:tags r:id="rId9"/>
            </p:custDataLst>
          </p:nvPr>
        </p:nvSpPr>
        <p:spPr>
          <a:xfrm>
            <a:off x="1571625" y="456485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2" name="椭圆 11">
            <a:extLst>
              <a:ext uri="{FF2B5EF4-FFF2-40B4-BE49-F238E27FC236}">
                <a16:creationId xmlns:a16="http://schemas.microsoft.com/office/drawing/2014/main" id="{A5D33FAF-F133-4361-BC8A-DEB4143B1AD9}"/>
              </a:ext>
            </a:extLst>
          </p:cNvPr>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D</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3" name="矩形: 圆角 12">
            <a:extLst>
              <a:ext uri="{FF2B5EF4-FFF2-40B4-BE49-F238E27FC236}">
                <a16:creationId xmlns:a16="http://schemas.microsoft.com/office/drawing/2014/main" id="{35E98DEC-EFB9-499D-9BEA-3DB5A5E50BB1}"/>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提交</a:t>
            </a:r>
          </a:p>
        </p:txBody>
      </p:sp>
      <p:grpSp>
        <p:nvGrpSpPr>
          <p:cNvPr id="18" name="组合 17">
            <a:extLst>
              <a:ext uri="{FF2B5EF4-FFF2-40B4-BE49-F238E27FC236}">
                <a16:creationId xmlns:a16="http://schemas.microsoft.com/office/drawing/2014/main" id="{BEB315E6-F9E7-4CE0-9416-43C80CE92F11}"/>
              </a:ext>
            </a:extLst>
          </p:cNvPr>
          <p:cNvGrpSpPr/>
          <p:nvPr>
            <p:custDataLst>
              <p:tags r:id="rId12"/>
            </p:custDataLst>
          </p:nvPr>
        </p:nvGrpSpPr>
        <p:grpSpPr>
          <a:xfrm>
            <a:off x="0" y="0"/>
            <a:ext cx="12192000" cy="635000"/>
            <a:chOff x="0" y="0"/>
            <a:chExt cx="12192000" cy="635000"/>
          </a:xfrm>
        </p:grpSpPr>
        <p:sp>
          <p:nvSpPr>
            <p:cNvPr id="14" name="TitleBackground">
              <a:extLst>
                <a:ext uri="{FF2B5EF4-FFF2-40B4-BE49-F238E27FC236}">
                  <a16:creationId xmlns:a16="http://schemas.microsoft.com/office/drawing/2014/main" id="{F696DA51-E56A-4932-AD7E-6BDA8AE45678}"/>
                </a:ext>
              </a:extLst>
            </p:cNvPr>
            <p:cNvSpPr/>
            <p:nvPr>
              <p:custDataLst>
                <p:tags r:id="rId14"/>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ColorBlock">
              <a:extLst>
                <a:ext uri="{FF2B5EF4-FFF2-40B4-BE49-F238E27FC236}">
                  <a16:creationId xmlns:a16="http://schemas.microsoft.com/office/drawing/2014/main" id="{43F2DEF0-3B6B-490B-B5E7-C2720287942E}"/>
                </a:ext>
              </a:extLst>
            </p:cNvPr>
            <p:cNvSpPr/>
            <p:nvPr>
              <p:custDataLst>
                <p:tags r:id="rId15"/>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ypeText">
              <a:extLst>
                <a:ext uri="{FF2B5EF4-FFF2-40B4-BE49-F238E27FC236}">
                  <a16:creationId xmlns:a16="http://schemas.microsoft.com/office/drawing/2014/main" id="{58DBAC70-F4AE-417E-95BA-0D34A8F552BD}"/>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D574B04B-109F-492E-9252-6329EA9EA0EC}"/>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6D81987F-9891-4BFE-B589-7AA4CA66AE47}"/>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23150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89EEF47-3BEA-430B-91C1-855CFFF86552}"/>
              </a:ext>
            </a:extLst>
          </p:cNvPr>
          <p:cNvSpPr txBox="1"/>
          <p:nvPr>
            <p:custDataLst>
              <p:tags r:id="rId2"/>
            </p:custDataLst>
          </p:nvPr>
        </p:nvSpPr>
        <p:spPr>
          <a:xfrm>
            <a:off x="1219200" y="635000"/>
            <a:ext cx="9753600" cy="3464727"/>
          </a:xfrm>
          <a:prstGeom prst="rect">
            <a:avLst/>
          </a:prstGeom>
          <a:noFill/>
        </p:spPr>
        <p:txBody>
          <a:bodyPr vert="horz" wrap="square" rtlCol="0" anchor="ctr" anchorCtr="0">
            <a:noAutofit/>
          </a:bodyPr>
          <a:lstStyle/>
          <a:p>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请将下面程序补充完整。</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____</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____</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半径为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的圆的面积为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%f'%(3.14*3*3))</a:t>
            </a:r>
          </a:p>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OutputArea</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742FBD14-D35E-4B1C-88D6-3516F3EFB96D}"/>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11" name="矩形 10">
            <a:extLst>
              <a:ext uri="{FF2B5EF4-FFF2-40B4-BE49-F238E27FC236}">
                <a16:creationId xmlns:a16="http://schemas.microsoft.com/office/drawing/2014/main" id="{7D2256F5-E545-416B-A748-6932258622BF}"/>
              </a:ext>
            </a:extLst>
          </p:cNvPr>
          <p:cNvSpPr/>
          <p:nvPr>
            <p:custDataLst>
              <p:tags r:id="rId4"/>
            </p:custDataLst>
          </p:nvPr>
        </p:nvSpPr>
        <p:spPr>
          <a:xfrm>
            <a:off x="0" y="5727383"/>
            <a:ext cx="12192000" cy="487680"/>
          </a:xfrm>
          <a:prstGeom prst="rect">
            <a:avLst/>
          </a:prstGeom>
          <a:solidFill>
            <a:srgbClr val="FBFA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36" tIns="45718" rIns="91436" bIns="45718" rtlCol="0" anchor="ctr" anchorCtr="1">
            <a:noAutofit/>
          </a:bodyPr>
          <a:lstStyle/>
          <a:p>
            <a:pPr defTabSz="914354"/>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正常使用填空题需</a:t>
            </a:r>
            <a:r>
              <a:rPr kumimoji="0" lang="en-US" altLang="zh-CN"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3.0</a:t>
            </a:r>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id="{3D0B2BDB-2046-4E5B-B6FC-08D7A02148BC}"/>
              </a:ext>
            </a:extLst>
          </p:cNvPr>
          <p:cNvGrpSpPr/>
          <p:nvPr>
            <p:custDataLst>
              <p:tags r:id="rId5"/>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3F25BE7E-0481-42EC-B5B2-53F27EBE3F20}"/>
                </a:ext>
              </a:extLst>
            </p:cNvPr>
            <p:cNvSpPr/>
            <p:nvPr>
              <p:custDataLst>
                <p:tags r:id="rId7"/>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ColorBlock">
              <a:extLst>
                <a:ext uri="{FF2B5EF4-FFF2-40B4-BE49-F238E27FC236}">
                  <a16:creationId xmlns:a16="http://schemas.microsoft.com/office/drawing/2014/main" id="{36B8035F-89A9-43B4-BFA0-BCCD76412438}"/>
                </a:ext>
              </a:extLst>
            </p:cNvPr>
            <p:cNvSpPr/>
            <p:nvPr>
              <p:custDataLst>
                <p:tags r:id="rId8"/>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TypeText">
              <a:extLst>
                <a:ext uri="{FF2B5EF4-FFF2-40B4-BE49-F238E27FC236}">
                  <a16:creationId xmlns:a16="http://schemas.microsoft.com/office/drawing/2014/main" id="{6CD88AEB-C5A6-4109-9B70-302507207730}"/>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6F36BD9F-ADC9-46C7-AF28-7E896FF6FCAE}"/>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1E519131-D504-4FEC-8808-8C4063059471}"/>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4603772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2913F003-9AD8-4A51-929D-CFF1886ED974}"/>
              </a:ext>
            </a:extLst>
          </p:cNvPr>
          <p:cNvGrpSpPr/>
          <p:nvPr/>
        </p:nvGrpSpPr>
        <p:grpSpPr>
          <a:xfrm>
            <a:off x="2418757" y="2257943"/>
            <a:ext cx="7829295" cy="2150817"/>
            <a:chOff x="3351262" y="2755802"/>
            <a:chExt cx="7829295" cy="2150817"/>
          </a:xfrm>
        </p:grpSpPr>
        <p:sp>
          <p:nvSpPr>
            <p:cNvPr id="6" name="文本框 5">
              <a:extLst>
                <a:ext uri="{FF2B5EF4-FFF2-40B4-BE49-F238E27FC236}">
                  <a16:creationId xmlns:a16="http://schemas.microsoft.com/office/drawing/2014/main" id="{A604DD5E-F17A-4AEC-B07E-CC597E127787}"/>
                </a:ext>
              </a:extLst>
            </p:cNvPr>
            <p:cNvSpPr txBox="1"/>
            <p:nvPr/>
          </p:nvSpPr>
          <p:spPr>
            <a:xfrm>
              <a:off x="3378421" y="2782961"/>
              <a:ext cx="7802136" cy="2123658"/>
            </a:xfrm>
            <a:prstGeom prst="rect">
              <a:avLst/>
            </a:prstGeom>
            <a:noFill/>
          </p:spPr>
          <p:txBody>
            <a:bodyPr wrap="none" rtlCol="0">
              <a:spAutoFit/>
            </a:bodyPr>
            <a:lstStyle/>
            <a:p>
              <a:pPr lvl="0" algn="ctr">
                <a:defRPr/>
              </a:pPr>
              <a:r>
                <a:rPr lang="zh-CN" altLang="en-US" sz="6600" b="1" dirty="0">
                  <a:solidFill>
                    <a:srgbClr val="B1C400"/>
                  </a:solidFill>
                  <a:latin typeface="Bauhaus 93" panose="04030905020B02020C02" pitchFamily="82" charset="0"/>
                  <a:ea typeface="Adobe Gothic Std B" panose="020B0800000000000000" pitchFamily="34" charset="-128"/>
                </a:rPr>
                <a:t>猴子补丁和</a:t>
              </a:r>
              <a:endParaRPr lang="en-US" altLang="zh-CN" sz="6600" b="1" dirty="0">
                <a:solidFill>
                  <a:srgbClr val="B1C400"/>
                </a:solidFill>
                <a:latin typeface="Bauhaus 93" panose="04030905020B02020C02" pitchFamily="82" charset="0"/>
                <a:ea typeface="Adobe Gothic Std B" panose="020B0800000000000000" pitchFamily="34" charset="-128"/>
              </a:endParaRPr>
            </a:p>
            <a:p>
              <a:pPr lvl="0" algn="ctr">
                <a:defRPr/>
              </a:pPr>
              <a:r>
                <a:rPr lang="zh-CN" altLang="en-US" sz="6600" b="1" dirty="0">
                  <a:solidFill>
                    <a:srgbClr val="B1C400"/>
                  </a:solidFill>
                  <a:latin typeface="Bauhaus 93" panose="04030905020B02020C02" pitchFamily="82" charset="0"/>
                  <a:ea typeface="Adobe Gothic Std B" panose="020B0800000000000000" pitchFamily="34" charset="-128"/>
                </a:rPr>
                <a:t>第三方模块获取安装</a:t>
              </a:r>
            </a:p>
          </p:txBody>
        </p:sp>
        <p:sp>
          <p:nvSpPr>
            <p:cNvPr id="7" name="文本框 6">
              <a:extLst>
                <a:ext uri="{FF2B5EF4-FFF2-40B4-BE49-F238E27FC236}">
                  <a16:creationId xmlns:a16="http://schemas.microsoft.com/office/drawing/2014/main" id="{F8087962-9027-4E16-8B18-ED14422AE102}"/>
                </a:ext>
              </a:extLst>
            </p:cNvPr>
            <p:cNvSpPr txBox="1"/>
            <p:nvPr/>
          </p:nvSpPr>
          <p:spPr>
            <a:xfrm>
              <a:off x="3351262" y="2755802"/>
              <a:ext cx="7802136" cy="2123658"/>
            </a:xfrm>
            <a:prstGeom prst="rect">
              <a:avLst/>
            </a:prstGeom>
            <a:noFill/>
          </p:spPr>
          <p:txBody>
            <a:bodyPr wrap="none" rtlCol="0">
              <a:spAutoFit/>
            </a:bodyPr>
            <a:lstStyle/>
            <a:p>
              <a:pPr lvl="0" algn="ctr">
                <a:defRPr/>
              </a:pPr>
              <a:r>
                <a:rPr lang="zh-CN" altLang="en-US" sz="6600" b="1" dirty="0">
                  <a:solidFill>
                    <a:srgbClr val="1950B2"/>
                  </a:solidFill>
                  <a:latin typeface="Bauhaus 93" panose="04030905020B02020C02" pitchFamily="82" charset="0"/>
                  <a:ea typeface="Adobe Gothic Std B" panose="020B0800000000000000" pitchFamily="34" charset="-128"/>
                </a:rPr>
                <a:t>猴子补丁和</a:t>
              </a:r>
              <a:endParaRPr lang="en-US" altLang="zh-CN" sz="6600" b="1" dirty="0">
                <a:solidFill>
                  <a:srgbClr val="1950B2"/>
                </a:solidFill>
                <a:latin typeface="Bauhaus 93" panose="04030905020B02020C02" pitchFamily="82" charset="0"/>
                <a:ea typeface="Adobe Gothic Std B" panose="020B0800000000000000" pitchFamily="34" charset="-128"/>
              </a:endParaRPr>
            </a:p>
            <a:p>
              <a:pPr lvl="0" algn="ctr">
                <a:defRPr/>
              </a:pPr>
              <a:r>
                <a:rPr lang="zh-CN" altLang="en-US" sz="6600" b="1" dirty="0">
                  <a:solidFill>
                    <a:srgbClr val="1950B2"/>
                  </a:solidFill>
                  <a:latin typeface="Bauhaus 93" panose="04030905020B02020C02" pitchFamily="82" charset="0"/>
                  <a:ea typeface="Adobe Gothic Std B" panose="020B0800000000000000" pitchFamily="34" charset="-128"/>
                </a:rPr>
                <a:t>第三方模块获取安装</a:t>
              </a:r>
            </a:p>
          </p:txBody>
        </p:sp>
      </p:grpSp>
    </p:spTree>
    <p:extLst>
      <p:ext uri="{BB962C8B-B14F-4D97-AF65-F5344CB8AC3E}">
        <p14:creationId xmlns:p14="http://schemas.microsoft.com/office/powerpoint/2010/main" val="192360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3502180" y="477138"/>
            <a:ext cx="5187639"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rPr>
              <a:t>猴子补丁（</a:t>
            </a:r>
            <a:r>
              <a:rPr lang="en-US" altLang="zh-CN" sz="3200" b="1" dirty="0">
                <a:solidFill>
                  <a:schemeClr val="tx1">
                    <a:lumMod val="85000"/>
                    <a:lumOff val="15000"/>
                  </a:schemeClr>
                </a:solidFill>
                <a:latin typeface="+mj-lt"/>
                <a:ea typeface="微软雅黑" panose="020B0503020204020204" pitchFamily="34" charset="-122"/>
              </a:rPr>
              <a:t>Monkey Patch</a:t>
            </a:r>
            <a:r>
              <a:rPr lang="zh-CN" altLang="en-US" sz="3200" b="1" dirty="0">
                <a:solidFill>
                  <a:schemeClr val="tx1">
                    <a:lumMod val="85000"/>
                    <a:lumOff val="15000"/>
                  </a:schemeClr>
                </a:solidFill>
                <a:latin typeface="+mj-lt"/>
                <a:ea typeface="微软雅黑" panose="020B0503020204020204" pitchFamily="34" charset="-122"/>
              </a:rPr>
              <a:t>）</a:t>
            </a:r>
          </a:p>
        </p:txBody>
      </p:sp>
      <p:sp>
        <p:nvSpPr>
          <p:cNvPr id="2" name="矩形 1">
            <a:extLst>
              <a:ext uri="{FF2B5EF4-FFF2-40B4-BE49-F238E27FC236}">
                <a16:creationId xmlns:a16="http://schemas.microsoft.com/office/drawing/2014/main" id="{83E11107-0AC9-4E43-BA11-92F2A6599A1B}"/>
              </a:ext>
            </a:extLst>
          </p:cNvPr>
          <p:cNvSpPr/>
          <p:nvPr/>
        </p:nvSpPr>
        <p:spPr>
          <a:xfrm>
            <a:off x="1609217" y="2647746"/>
            <a:ext cx="2954655" cy="461665"/>
          </a:xfrm>
          <a:prstGeom prst="rect">
            <a:avLst/>
          </a:prstGeom>
        </p:spPr>
        <p:txBody>
          <a:bodyPr wrap="none">
            <a:spAutoFit/>
          </a:bodyPr>
          <a:lstStyle/>
          <a:p>
            <a:pPr algn="ctr"/>
            <a:r>
              <a:rPr lang="zh-CN" altLang="en-US" sz="2400" b="1" dirty="0">
                <a:solidFill>
                  <a:schemeClr val="tx1">
                    <a:lumMod val="85000"/>
                    <a:lumOff val="15000"/>
                  </a:schemeClr>
                </a:solidFill>
                <a:latin typeface="+mj-lt"/>
                <a:ea typeface="微软雅黑" panose="020B0503020204020204" pitchFamily="34" charset="-122"/>
              </a:rPr>
              <a:t>例：猴子补丁示例。</a:t>
            </a:r>
          </a:p>
        </p:txBody>
      </p:sp>
      <p:sp>
        <p:nvSpPr>
          <p:cNvPr id="3" name="矩形 2">
            <a:extLst>
              <a:ext uri="{FF2B5EF4-FFF2-40B4-BE49-F238E27FC236}">
                <a16:creationId xmlns:a16="http://schemas.microsoft.com/office/drawing/2014/main" id="{CD352A36-0FAB-466D-AED1-E2DB2EF0AC31}"/>
              </a:ext>
            </a:extLst>
          </p:cNvPr>
          <p:cNvSpPr/>
          <p:nvPr/>
        </p:nvSpPr>
        <p:spPr>
          <a:xfrm>
            <a:off x="1732860" y="3494571"/>
            <a:ext cx="9959130" cy="1688860"/>
          </a:xfrm>
          <a:prstGeom prst="rect">
            <a:avLst/>
          </a:prstGeom>
        </p:spPr>
        <p:txBody>
          <a:bodyPr wrap="square">
            <a:spAutoFit/>
          </a:bodyPr>
          <a:lstStyle/>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latin typeface="+mj-lt"/>
                <a:ea typeface="+mj-ea"/>
              </a:rPr>
              <a:t>1	def Sum(</a:t>
            </a:r>
            <a:r>
              <a:rPr lang="en-US" altLang="zh-CN" sz="2400" dirty="0" err="1">
                <a:latin typeface="+mj-lt"/>
                <a:ea typeface="+mj-ea"/>
              </a:rPr>
              <a:t>a,b</a:t>
            </a:r>
            <a:r>
              <a:rPr lang="en-US" altLang="zh-CN" sz="2400" dirty="0">
                <a:latin typeface="+mj-lt"/>
                <a:ea typeface="+mj-ea"/>
              </a:rPr>
              <a:t>): #</a:t>
            </a:r>
            <a:r>
              <a:rPr lang="zh-CN" altLang="en-US" sz="2400" dirty="0">
                <a:latin typeface="+mj-lt"/>
                <a:ea typeface="+mj-ea"/>
              </a:rPr>
              <a:t>定义函数</a:t>
            </a:r>
            <a:r>
              <a:rPr lang="en-US" altLang="zh-CN" sz="2400" dirty="0">
                <a:latin typeface="+mj-lt"/>
                <a:ea typeface="+mj-ea"/>
              </a:rPr>
              <a:t>Sum</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latin typeface="+mj-lt"/>
                <a:ea typeface="+mj-ea"/>
              </a:rPr>
              <a:t>2	    print('Sum</a:t>
            </a:r>
            <a:r>
              <a:rPr lang="zh-CN" altLang="en-US" sz="2400" dirty="0">
                <a:latin typeface="+mj-lt"/>
                <a:ea typeface="+mj-ea"/>
              </a:rPr>
              <a:t>函数被调用！</a:t>
            </a:r>
            <a:r>
              <a:rPr lang="en-US" altLang="zh-CN" sz="2400" dirty="0">
                <a:latin typeface="+mj-lt"/>
                <a:ea typeface="+mj-ea"/>
              </a:rPr>
              <a:t>') #</a:t>
            </a:r>
            <a:r>
              <a:rPr lang="zh-CN" altLang="en-US" sz="2400" dirty="0">
                <a:latin typeface="+mj-lt"/>
                <a:ea typeface="+mj-ea"/>
              </a:rPr>
              <a:t>通过输出信息以知道哪个函数被调用</a:t>
            </a: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latin typeface="+mj-lt"/>
                <a:ea typeface="+mj-ea"/>
              </a:rPr>
              <a:t>3	    return </a:t>
            </a:r>
            <a:r>
              <a:rPr lang="en-US" altLang="zh-CN" sz="2400" dirty="0" err="1">
                <a:latin typeface="+mj-lt"/>
                <a:ea typeface="+mj-ea"/>
              </a:rPr>
              <a:t>a+b</a:t>
            </a:r>
            <a:r>
              <a:rPr lang="en-US" altLang="zh-CN" sz="2400" dirty="0">
                <a:latin typeface="+mj-lt"/>
                <a:ea typeface="+mj-ea"/>
              </a:rPr>
              <a:t> #</a:t>
            </a:r>
            <a:r>
              <a:rPr lang="zh-CN" altLang="en-US" sz="2400" dirty="0">
                <a:latin typeface="+mj-lt"/>
                <a:ea typeface="+mj-ea"/>
              </a:rPr>
              <a:t>将</a:t>
            </a:r>
            <a:r>
              <a:rPr lang="en-US" altLang="zh-CN" sz="2400" dirty="0">
                <a:latin typeface="+mj-lt"/>
                <a:ea typeface="+mj-ea"/>
              </a:rPr>
              <a:t>a</a:t>
            </a:r>
            <a:r>
              <a:rPr lang="zh-CN" altLang="en-US" sz="2400" dirty="0">
                <a:latin typeface="+mj-lt"/>
                <a:ea typeface="+mj-ea"/>
              </a:rPr>
              <a:t>和</a:t>
            </a:r>
            <a:r>
              <a:rPr lang="en-US" altLang="zh-CN" sz="2400" dirty="0">
                <a:latin typeface="+mj-lt"/>
                <a:ea typeface="+mj-ea"/>
              </a:rPr>
              <a:t>b</a:t>
            </a:r>
            <a:r>
              <a:rPr lang="zh-CN" altLang="en-US" sz="2400" dirty="0">
                <a:latin typeface="+mj-lt"/>
                <a:ea typeface="+mj-ea"/>
              </a:rPr>
              <a:t>的求和结果返回</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700889" y="3161684"/>
            <a:ext cx="2655303"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56036" y="2723047"/>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mj-lt"/>
              </a:endParaRPr>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grpSp>
      <p:sp>
        <p:nvSpPr>
          <p:cNvPr id="48" name="KSO_Shape">
            <a:extLst>
              <a:ext uri="{FF2B5EF4-FFF2-40B4-BE49-F238E27FC236}">
                <a16:creationId xmlns:a16="http://schemas.microsoft.com/office/drawing/2014/main" id="{7C10B4E9-275D-4EE6-A235-4852EBDFC2C3}"/>
              </a:ext>
            </a:extLst>
          </p:cNvPr>
          <p:cNvSpPr/>
          <p:nvPr/>
        </p:nvSpPr>
        <p:spPr>
          <a:xfrm>
            <a:off x="1685035" y="3362995"/>
            <a:ext cx="9706499" cy="2110652"/>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sp>
        <p:nvSpPr>
          <p:cNvPr id="41" name="矩形 40">
            <a:extLst>
              <a:ext uri="{FF2B5EF4-FFF2-40B4-BE49-F238E27FC236}">
                <a16:creationId xmlns:a16="http://schemas.microsoft.com/office/drawing/2014/main" id="{218D071C-18B7-450E-B61D-6E340BA09E3B}"/>
              </a:ext>
            </a:extLst>
          </p:cNvPr>
          <p:cNvSpPr/>
          <p:nvPr/>
        </p:nvSpPr>
        <p:spPr>
          <a:xfrm>
            <a:off x="1456518" y="1619001"/>
            <a:ext cx="9456502" cy="461665"/>
          </a:xfrm>
          <a:prstGeom prst="rect">
            <a:avLst/>
          </a:prstGeom>
        </p:spPr>
        <p:txBody>
          <a:bodyPr wrap="square">
            <a:spAutoFit/>
          </a:bodyPr>
          <a:lstStyle/>
          <a:p>
            <a:r>
              <a:rPr lang="zh-CN" altLang="en-US" sz="2400" dirty="0">
                <a:solidFill>
                  <a:srgbClr val="1950B2"/>
                </a:solidFill>
                <a:latin typeface="+mj-lt"/>
              </a:rPr>
              <a:t>猴子补丁是指在运行时动态替换已有的代码，而不需要修改原始代码。</a:t>
            </a:r>
          </a:p>
        </p:txBody>
      </p:sp>
    </p:spTree>
    <p:extLst>
      <p:ext uri="{BB962C8B-B14F-4D97-AF65-F5344CB8AC3E}">
        <p14:creationId xmlns:p14="http://schemas.microsoft.com/office/powerpoint/2010/main" val="164054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barn(inVertical)">
                                      <p:cBhvr>
                                        <p:cTn id="13" dur="500"/>
                                        <p:tgtEl>
                                          <p:spTgt spid="41"/>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500"/>
                            </p:stCondLst>
                            <p:childTnLst>
                              <p:par>
                                <p:cTn id="21" presetID="16" presetClass="entr" presetSubtype="2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p:tgtEl>
                                          <p:spTgt spid="2"/>
                                        </p:tgtEl>
                                        <p:attrNameLst>
                                          <p:attrName>ppt_y</p:attrName>
                                        </p:attrNameLst>
                                      </p:cBhvr>
                                      <p:tavLst>
                                        <p:tav tm="0">
                                          <p:val>
                                            <p:strVal val="#ppt_y+#ppt_h*1.125000"/>
                                          </p:val>
                                        </p:tav>
                                        <p:tav tm="100000">
                                          <p:val>
                                            <p:strVal val="#ppt_y"/>
                                          </p:val>
                                        </p:tav>
                                      </p:tavLst>
                                    </p:anim>
                                    <p:animEffect transition="in" filter="wipe(up)">
                                      <p:cBhvr>
                                        <p:cTn id="30" dur="500"/>
                                        <p:tgtEl>
                                          <p:spTgt spid="2"/>
                                        </p:tgtEl>
                                      </p:cBhvr>
                                    </p:animEffect>
                                  </p:childTnLst>
                                </p:cTn>
                              </p:par>
                              <p:par>
                                <p:cTn id="31" presetID="12" presetClass="entr" presetSubtype="1"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p:tgtEl>
                                          <p:spTgt spid="3"/>
                                        </p:tgtEl>
                                        <p:attrNameLst>
                                          <p:attrName>ppt_y</p:attrName>
                                        </p:attrNameLst>
                                      </p:cBhvr>
                                      <p:tavLst>
                                        <p:tav tm="0">
                                          <p:val>
                                            <p:strVal val="#ppt_y-#ppt_h*1.125000"/>
                                          </p:val>
                                        </p:tav>
                                        <p:tav tm="100000">
                                          <p:val>
                                            <p:strVal val="#ppt_y"/>
                                          </p:val>
                                        </p:tav>
                                      </p:tavLst>
                                    </p:anim>
                                    <p:animEffect transition="in" filter="wipe(down)">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48" grpId="0" animBg="1"/>
      <p:bldP spid="4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2" y="477138"/>
            <a:ext cx="1826141" cy="584775"/>
          </a:xfrm>
          <a:prstGeom prst="rect">
            <a:avLst/>
          </a:prstGeom>
        </p:spPr>
        <p:txBody>
          <a:bodyPr wrap="none">
            <a:spAutoFit/>
          </a:bodyPr>
          <a:lstStyle/>
          <a:p>
            <a:pPr algn="ctr"/>
            <a:r>
              <a:rPr lang="zh-CN" altLang="en-US" sz="3200" b="1" dirty="0">
                <a:solidFill>
                  <a:schemeClr val="tx1">
                    <a:lumMod val="85000"/>
                    <a:lumOff val="15000"/>
                  </a:schemeClr>
                </a:solidFill>
                <a:effectLst/>
                <a:latin typeface="微软雅黑" panose="020B0503020204020204" pitchFamily="34" charset="-122"/>
                <a:ea typeface="微软雅黑" panose="020B0503020204020204" pitchFamily="34" charset="-122"/>
              </a:rPr>
              <a:t>猴子补丁</a:t>
            </a:r>
          </a:p>
        </p:txBody>
      </p:sp>
      <p:sp>
        <p:nvSpPr>
          <p:cNvPr id="3" name="矩形 2">
            <a:extLst>
              <a:ext uri="{FF2B5EF4-FFF2-40B4-BE49-F238E27FC236}">
                <a16:creationId xmlns:a16="http://schemas.microsoft.com/office/drawing/2014/main" id="{CD352A36-0FAB-466D-AED1-E2DB2EF0AC31}"/>
              </a:ext>
            </a:extLst>
          </p:cNvPr>
          <p:cNvSpPr/>
          <p:nvPr/>
        </p:nvSpPr>
        <p:spPr>
          <a:xfrm>
            <a:off x="1520153" y="1545403"/>
            <a:ext cx="9810866" cy="4486549"/>
          </a:xfrm>
          <a:prstGeom prst="rect">
            <a:avLst/>
          </a:prstGeom>
        </p:spPr>
        <p:txBody>
          <a:bodyPr wrap="square">
            <a:spAutoFit/>
          </a:bodyPr>
          <a:lstStyle/>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4  def </a:t>
            </a:r>
            <a:r>
              <a:rPr lang="en-US" altLang="zh-CN" sz="2400" dirty="0" err="1">
                <a:solidFill>
                  <a:schemeClr val="tx1">
                    <a:lumMod val="85000"/>
                    <a:lumOff val="15000"/>
                  </a:schemeClr>
                </a:solidFill>
                <a:latin typeface="+mj-lt"/>
                <a:ea typeface="微软雅黑" panose="020B0503020204020204" pitchFamily="34" charset="-122"/>
              </a:rPr>
              <a:t>NewSum</a:t>
            </a:r>
            <a:r>
              <a:rPr lang="en-US" altLang="zh-CN" sz="2400" dirty="0">
                <a:solidFill>
                  <a:schemeClr val="tx1">
                    <a:lumMod val="85000"/>
                    <a:lumOff val="15000"/>
                  </a:schemeClr>
                </a:solidFill>
                <a:latin typeface="+mj-lt"/>
                <a:ea typeface="微软雅黑" panose="020B0503020204020204" pitchFamily="34" charset="-122"/>
              </a:rPr>
              <a:t>(*</a:t>
            </a:r>
            <a:r>
              <a:rPr lang="en-US" altLang="zh-CN" sz="2400" dirty="0" err="1">
                <a:solidFill>
                  <a:schemeClr val="tx1">
                    <a:lumMod val="85000"/>
                    <a:lumOff val="15000"/>
                  </a:schemeClr>
                </a:solidFill>
                <a:latin typeface="+mj-lt"/>
                <a:ea typeface="微软雅黑" panose="020B0503020204020204" pitchFamily="34" charset="-122"/>
              </a:rPr>
              <a:t>args</a:t>
            </a: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定义函数</a:t>
            </a:r>
            <a:r>
              <a:rPr lang="en-US" altLang="zh-CN" sz="2400" dirty="0" err="1">
                <a:solidFill>
                  <a:schemeClr val="tx1">
                    <a:lumMod val="85000"/>
                    <a:lumOff val="15000"/>
                  </a:schemeClr>
                </a:solidFill>
                <a:latin typeface="+mj-lt"/>
                <a:ea typeface="微软雅黑" panose="020B0503020204020204" pitchFamily="34" charset="-122"/>
              </a:rPr>
              <a:t>NewSum</a:t>
            </a:r>
            <a:endParaRPr lang="en-US" altLang="zh-CN" sz="2400"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5      print('</a:t>
            </a:r>
            <a:r>
              <a:rPr lang="en-US" altLang="zh-CN" sz="2400" dirty="0" err="1">
                <a:solidFill>
                  <a:schemeClr val="tx1">
                    <a:lumMod val="85000"/>
                    <a:lumOff val="15000"/>
                  </a:schemeClr>
                </a:solidFill>
                <a:latin typeface="+mj-lt"/>
                <a:ea typeface="微软雅黑" panose="020B0503020204020204" pitchFamily="34" charset="-122"/>
              </a:rPr>
              <a:t>NewSum</a:t>
            </a:r>
            <a:r>
              <a:rPr lang="zh-CN" altLang="en-US" sz="2400" dirty="0">
                <a:solidFill>
                  <a:schemeClr val="tx1">
                    <a:lumMod val="85000"/>
                    <a:lumOff val="15000"/>
                  </a:schemeClr>
                </a:solidFill>
                <a:latin typeface="+mj-lt"/>
                <a:ea typeface="微软雅黑" panose="020B0503020204020204" pitchFamily="34" charset="-122"/>
              </a:rPr>
              <a:t>函数被调用！</a:t>
            </a: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通过输出信息以知道哪个函数被调用</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6      s=0 #s</a:t>
            </a:r>
            <a:r>
              <a:rPr lang="zh-CN" altLang="en-US" sz="2400" dirty="0">
                <a:solidFill>
                  <a:schemeClr val="tx1">
                    <a:lumMod val="85000"/>
                    <a:lumOff val="15000"/>
                  </a:schemeClr>
                </a:solidFill>
                <a:latin typeface="+mj-lt"/>
                <a:ea typeface="微软雅黑" panose="020B0503020204020204" pitchFamily="34" charset="-122"/>
              </a:rPr>
              <a:t>用于保存求和结果，初始赋为</a:t>
            </a:r>
            <a:r>
              <a:rPr lang="en-US" altLang="zh-CN" sz="2400" dirty="0">
                <a:solidFill>
                  <a:schemeClr val="tx1">
                    <a:lumMod val="85000"/>
                    <a:lumOff val="15000"/>
                  </a:schemeClr>
                </a:solidFill>
                <a:latin typeface="+mj-lt"/>
                <a:ea typeface="微软雅黑" panose="020B0503020204020204" pitchFamily="34" charset="-122"/>
              </a:rPr>
              <a:t>0</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7      for </a:t>
            </a:r>
            <a:r>
              <a:rPr lang="en-US" altLang="zh-CN" sz="2400" dirty="0" err="1">
                <a:solidFill>
                  <a:schemeClr val="tx1">
                    <a:lumMod val="85000"/>
                    <a:lumOff val="15000"/>
                  </a:schemeClr>
                </a:solidFill>
                <a:latin typeface="+mj-lt"/>
                <a:ea typeface="微软雅黑" panose="020B0503020204020204" pitchFamily="34" charset="-122"/>
              </a:rPr>
              <a:t>i</a:t>
            </a:r>
            <a:r>
              <a:rPr lang="en-US" altLang="zh-CN" sz="2400" dirty="0">
                <a:solidFill>
                  <a:schemeClr val="tx1">
                    <a:lumMod val="85000"/>
                    <a:lumOff val="15000"/>
                  </a:schemeClr>
                </a:solidFill>
                <a:latin typeface="+mj-lt"/>
                <a:ea typeface="微软雅黑" panose="020B0503020204020204" pitchFamily="34" charset="-122"/>
              </a:rPr>
              <a:t> in </a:t>
            </a:r>
            <a:r>
              <a:rPr lang="en-US" altLang="zh-CN" sz="2400" dirty="0" err="1">
                <a:solidFill>
                  <a:schemeClr val="tx1">
                    <a:lumMod val="85000"/>
                    <a:lumOff val="15000"/>
                  </a:schemeClr>
                </a:solidFill>
                <a:latin typeface="+mj-lt"/>
                <a:ea typeface="微软雅黑" panose="020B0503020204020204" pitchFamily="34" charset="-122"/>
              </a:rPr>
              <a:t>args</a:t>
            </a:r>
            <a:r>
              <a:rPr lang="en-US" altLang="zh-CN" sz="2400" dirty="0">
                <a:solidFill>
                  <a:schemeClr val="tx1">
                    <a:lumMod val="85000"/>
                    <a:lumOff val="15000"/>
                  </a:schemeClr>
                </a:solidFill>
                <a:latin typeface="+mj-lt"/>
                <a:ea typeface="微软雅黑" panose="020B0503020204020204" pitchFamily="34" charset="-122"/>
              </a:rPr>
              <a:t>: #</a:t>
            </a:r>
            <a:r>
              <a:rPr lang="en-US" altLang="zh-CN" sz="2400" dirty="0" err="1">
                <a:solidFill>
                  <a:schemeClr val="tx1">
                    <a:lumMod val="85000"/>
                    <a:lumOff val="15000"/>
                  </a:schemeClr>
                </a:solidFill>
                <a:latin typeface="+mj-lt"/>
                <a:ea typeface="微软雅黑" panose="020B0503020204020204" pitchFamily="34" charset="-122"/>
              </a:rPr>
              <a:t>i</a:t>
            </a:r>
            <a:r>
              <a:rPr lang="zh-CN" altLang="en-US" sz="2400" dirty="0">
                <a:solidFill>
                  <a:schemeClr val="tx1">
                    <a:lumMod val="85000"/>
                    <a:lumOff val="15000"/>
                  </a:schemeClr>
                </a:solidFill>
                <a:latin typeface="+mj-lt"/>
                <a:ea typeface="微软雅黑" panose="020B0503020204020204" pitchFamily="34" charset="-122"/>
              </a:rPr>
              <a:t>取传入的每一个参数值</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8          s+=</a:t>
            </a:r>
            <a:r>
              <a:rPr lang="en-US" altLang="zh-CN" sz="2400" dirty="0" err="1">
                <a:solidFill>
                  <a:schemeClr val="tx1">
                    <a:lumMod val="85000"/>
                    <a:lumOff val="15000"/>
                  </a:schemeClr>
                </a:solidFill>
                <a:latin typeface="+mj-lt"/>
                <a:ea typeface="微软雅黑" panose="020B0503020204020204" pitchFamily="34" charset="-122"/>
              </a:rPr>
              <a:t>i</a:t>
            </a: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将</a:t>
            </a:r>
            <a:r>
              <a:rPr lang="en-US" altLang="zh-CN" sz="2400" dirty="0" err="1">
                <a:solidFill>
                  <a:schemeClr val="tx1">
                    <a:lumMod val="85000"/>
                    <a:lumOff val="15000"/>
                  </a:schemeClr>
                </a:solidFill>
                <a:latin typeface="+mj-lt"/>
                <a:ea typeface="微软雅黑" panose="020B0503020204020204" pitchFamily="34" charset="-122"/>
              </a:rPr>
              <a:t>i</a:t>
            </a:r>
            <a:r>
              <a:rPr lang="zh-CN" altLang="en-US" sz="2400" dirty="0">
                <a:solidFill>
                  <a:schemeClr val="tx1">
                    <a:lumMod val="85000"/>
                    <a:lumOff val="15000"/>
                  </a:schemeClr>
                </a:solidFill>
                <a:latin typeface="+mj-lt"/>
                <a:ea typeface="微软雅黑" panose="020B0503020204020204" pitchFamily="34" charset="-122"/>
              </a:rPr>
              <a:t>加到</a:t>
            </a:r>
            <a:r>
              <a:rPr lang="en-US" altLang="zh-CN" sz="2400" dirty="0">
                <a:solidFill>
                  <a:schemeClr val="tx1">
                    <a:lumMod val="85000"/>
                    <a:lumOff val="15000"/>
                  </a:schemeClr>
                </a:solidFill>
                <a:latin typeface="+mj-lt"/>
                <a:ea typeface="微软雅黑" panose="020B0503020204020204" pitchFamily="34" charset="-122"/>
              </a:rPr>
              <a:t>s</a:t>
            </a:r>
            <a:r>
              <a:rPr lang="zh-CN" altLang="en-US" sz="2400" dirty="0">
                <a:solidFill>
                  <a:schemeClr val="tx1">
                    <a:lumMod val="85000"/>
                    <a:lumOff val="15000"/>
                  </a:schemeClr>
                </a:solidFill>
                <a:latin typeface="+mj-lt"/>
                <a:ea typeface="微软雅黑" panose="020B0503020204020204" pitchFamily="34" charset="-122"/>
              </a:rPr>
              <a:t>上</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9      return s #</a:t>
            </a:r>
            <a:r>
              <a:rPr lang="zh-CN" altLang="en-US" sz="2400" dirty="0">
                <a:solidFill>
                  <a:schemeClr val="tx1">
                    <a:lumMod val="85000"/>
                    <a:lumOff val="15000"/>
                  </a:schemeClr>
                </a:solidFill>
                <a:latin typeface="+mj-lt"/>
                <a:ea typeface="微软雅黑" panose="020B0503020204020204" pitchFamily="34" charset="-122"/>
              </a:rPr>
              <a:t>将保存求和结果的</a:t>
            </a:r>
            <a:r>
              <a:rPr lang="en-US" altLang="zh-CN" sz="2400" dirty="0">
                <a:solidFill>
                  <a:schemeClr val="tx1">
                    <a:lumMod val="85000"/>
                    <a:lumOff val="15000"/>
                  </a:schemeClr>
                </a:solidFill>
                <a:latin typeface="+mj-lt"/>
                <a:ea typeface="微软雅黑" panose="020B0503020204020204" pitchFamily="34" charset="-122"/>
              </a:rPr>
              <a:t>s</a:t>
            </a:r>
            <a:r>
              <a:rPr lang="zh-CN" altLang="en-US" sz="2400" dirty="0">
                <a:solidFill>
                  <a:schemeClr val="tx1">
                    <a:lumMod val="85000"/>
                    <a:lumOff val="15000"/>
                  </a:schemeClr>
                </a:solidFill>
                <a:latin typeface="+mj-lt"/>
                <a:ea typeface="微软雅黑" panose="020B0503020204020204" pitchFamily="34" charset="-122"/>
              </a:rPr>
              <a:t>返回</a:t>
            </a:r>
          </a:p>
          <a:p>
            <a:pPr marL="457200" indent="-457200">
              <a:lnSpc>
                <a:spcPct val="120000"/>
              </a:lnSpc>
              <a:spcBef>
                <a:spcPct val="0"/>
              </a:spcBef>
              <a:buAutoNum type="arabicPlain" startAt="10"/>
              <a:defRPr/>
            </a:pPr>
            <a:r>
              <a:rPr lang="en-US" altLang="zh-CN" sz="2400" dirty="0">
                <a:solidFill>
                  <a:schemeClr val="tx1">
                    <a:lumMod val="85000"/>
                    <a:lumOff val="15000"/>
                  </a:schemeClr>
                </a:solidFill>
                <a:latin typeface="+mj-lt"/>
                <a:ea typeface="微软雅黑" panose="020B0503020204020204" pitchFamily="34" charset="-122"/>
              </a:rPr>
              <a:t>Sum=</a:t>
            </a:r>
            <a:r>
              <a:rPr lang="en-US" altLang="zh-CN" sz="2400" dirty="0" err="1">
                <a:solidFill>
                  <a:schemeClr val="tx1">
                    <a:lumMod val="85000"/>
                    <a:lumOff val="15000"/>
                  </a:schemeClr>
                </a:solidFill>
                <a:latin typeface="+mj-lt"/>
                <a:ea typeface="微软雅黑" panose="020B0503020204020204" pitchFamily="34" charset="-122"/>
              </a:rPr>
              <a:t>NewSum</a:t>
            </a: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将</a:t>
            </a:r>
            <a:r>
              <a:rPr lang="en-US" altLang="zh-CN" sz="2400" dirty="0" err="1">
                <a:solidFill>
                  <a:schemeClr val="tx1">
                    <a:lumMod val="85000"/>
                    <a:lumOff val="15000"/>
                  </a:schemeClr>
                </a:solidFill>
                <a:latin typeface="+mj-lt"/>
                <a:ea typeface="微软雅黑" panose="020B0503020204020204" pitchFamily="34" charset="-122"/>
              </a:rPr>
              <a:t>NewSum</a:t>
            </a:r>
            <a:r>
              <a:rPr lang="zh-CN" altLang="en-US" sz="2400" dirty="0">
                <a:solidFill>
                  <a:schemeClr val="tx1">
                    <a:lumMod val="85000"/>
                    <a:lumOff val="15000"/>
                  </a:schemeClr>
                </a:solidFill>
                <a:latin typeface="+mj-lt"/>
                <a:ea typeface="微软雅黑" panose="020B0503020204020204" pitchFamily="34" charset="-122"/>
              </a:rPr>
              <a:t>赋给</a:t>
            </a:r>
            <a:r>
              <a:rPr lang="en-US" altLang="zh-CN" sz="2400" dirty="0">
                <a:solidFill>
                  <a:schemeClr val="tx1">
                    <a:lumMod val="85000"/>
                    <a:lumOff val="15000"/>
                  </a:schemeClr>
                </a:solidFill>
                <a:latin typeface="+mj-lt"/>
                <a:ea typeface="微软雅黑" panose="020B0503020204020204" pitchFamily="34" charset="-122"/>
              </a:rPr>
              <a:t>Sum</a:t>
            </a:r>
            <a:r>
              <a:rPr lang="zh-CN" altLang="en-US" sz="2400" dirty="0">
                <a:solidFill>
                  <a:schemeClr val="tx1">
                    <a:lumMod val="85000"/>
                    <a:lumOff val="15000"/>
                  </a:schemeClr>
                </a:solidFill>
                <a:latin typeface="+mj-lt"/>
                <a:ea typeface="微软雅黑" panose="020B0503020204020204" pitchFamily="34" charset="-122"/>
              </a:rPr>
              <a:t>，后面再调用</a:t>
            </a:r>
            <a:r>
              <a:rPr lang="en-US" altLang="zh-CN" sz="2400" dirty="0">
                <a:solidFill>
                  <a:schemeClr val="tx1">
                    <a:lumMod val="85000"/>
                    <a:lumOff val="15000"/>
                  </a:schemeClr>
                </a:solidFill>
                <a:latin typeface="+mj-lt"/>
                <a:ea typeface="微软雅黑" panose="020B0503020204020204" pitchFamily="34" charset="-122"/>
              </a:rPr>
              <a:t>Sum</a:t>
            </a:r>
            <a:r>
              <a:rPr lang="zh-CN" altLang="en-US" sz="2400" dirty="0">
                <a:solidFill>
                  <a:schemeClr val="tx1">
                    <a:lumMod val="85000"/>
                    <a:lumOff val="15000"/>
                  </a:schemeClr>
                </a:solidFill>
                <a:latin typeface="+mj-lt"/>
                <a:ea typeface="微软雅黑" panose="020B0503020204020204" pitchFamily="34" charset="-122"/>
              </a:rPr>
              <a:t>函数，实际上  </a:t>
            </a:r>
            <a:r>
              <a:rPr lang="en-US" altLang="zh-CN" sz="2400" dirty="0">
                <a:solidFill>
                  <a:schemeClr val="tx1">
                    <a:lumMod val="85000"/>
                    <a:lumOff val="15000"/>
                  </a:schemeClr>
                </a:solidFill>
                <a:latin typeface="+mj-lt"/>
                <a:ea typeface="微软雅黑" panose="020B0503020204020204" pitchFamily="34" charset="-122"/>
              </a:rPr>
              <a:t> </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就是执行</a:t>
            </a:r>
            <a:r>
              <a:rPr lang="en-US" altLang="zh-CN" sz="2400" dirty="0" err="1">
                <a:solidFill>
                  <a:schemeClr val="tx1">
                    <a:lumMod val="85000"/>
                    <a:lumOff val="15000"/>
                  </a:schemeClr>
                </a:solidFill>
                <a:latin typeface="+mj-lt"/>
                <a:ea typeface="微软雅黑" panose="020B0503020204020204" pitchFamily="34" charset="-122"/>
              </a:rPr>
              <a:t>NewSum</a:t>
            </a:r>
            <a:r>
              <a:rPr lang="zh-CN" altLang="en-US" sz="2400" dirty="0">
                <a:solidFill>
                  <a:schemeClr val="tx1">
                    <a:lumMod val="85000"/>
                    <a:lumOff val="15000"/>
                  </a:schemeClr>
                </a:solidFill>
                <a:latin typeface="+mj-lt"/>
                <a:ea typeface="微软雅黑" panose="020B0503020204020204" pitchFamily="34" charset="-122"/>
              </a:rPr>
              <a:t>函数</a:t>
            </a:r>
          </a:p>
          <a:p>
            <a:pPr marL="457200" indent="-457200">
              <a:lnSpc>
                <a:spcPct val="120000"/>
              </a:lnSpc>
              <a:spcBef>
                <a:spcPct val="0"/>
              </a:spcBef>
              <a:buAutoNum type="arabicPlain" startAt="11"/>
              <a:defRPr/>
            </a:pPr>
            <a:r>
              <a:rPr lang="en-US" altLang="zh-CN" sz="2400" dirty="0">
                <a:solidFill>
                  <a:schemeClr val="tx1">
                    <a:lumMod val="85000"/>
                    <a:lumOff val="15000"/>
                  </a:schemeClr>
                </a:solidFill>
                <a:latin typeface="+mj-lt"/>
                <a:ea typeface="微软雅黑" panose="020B0503020204020204" pitchFamily="34" charset="-122"/>
              </a:rPr>
              <a:t>print(Sum(1,2,3,4,5)) #</a:t>
            </a:r>
            <a:r>
              <a:rPr lang="zh-CN" altLang="en-US" sz="2400" dirty="0">
                <a:solidFill>
                  <a:schemeClr val="tx1">
                    <a:lumMod val="85000"/>
                    <a:lumOff val="15000"/>
                  </a:schemeClr>
                </a:solidFill>
                <a:latin typeface="+mj-lt"/>
                <a:ea typeface="微软雅黑" panose="020B0503020204020204" pitchFamily="34" charset="-122"/>
              </a:rPr>
              <a:t>调用</a:t>
            </a:r>
            <a:r>
              <a:rPr lang="en-US" altLang="zh-CN" sz="2400" dirty="0">
                <a:solidFill>
                  <a:schemeClr val="tx1">
                    <a:lumMod val="85000"/>
                    <a:lumOff val="15000"/>
                  </a:schemeClr>
                </a:solidFill>
                <a:latin typeface="+mj-lt"/>
                <a:ea typeface="微软雅黑" panose="020B0503020204020204" pitchFamily="34" charset="-122"/>
              </a:rPr>
              <a:t>Sum</a:t>
            </a:r>
            <a:r>
              <a:rPr lang="zh-CN" altLang="en-US" sz="2400" dirty="0">
                <a:solidFill>
                  <a:schemeClr val="tx1">
                    <a:lumMod val="85000"/>
                    <a:lumOff val="15000"/>
                  </a:schemeClr>
                </a:solidFill>
                <a:latin typeface="+mj-lt"/>
                <a:ea typeface="微软雅黑" panose="020B0503020204020204" pitchFamily="34" charset="-122"/>
              </a:rPr>
              <a:t>函数（实际是执行</a:t>
            </a:r>
            <a:r>
              <a:rPr lang="en-US" altLang="zh-CN" sz="2400" dirty="0" err="1">
                <a:solidFill>
                  <a:schemeClr val="tx1">
                    <a:lumMod val="85000"/>
                    <a:lumOff val="15000"/>
                  </a:schemeClr>
                </a:solidFill>
                <a:latin typeface="+mj-lt"/>
                <a:ea typeface="微软雅黑" panose="020B0503020204020204" pitchFamily="34" charset="-122"/>
              </a:rPr>
              <a:t>NewSum</a:t>
            </a:r>
            <a:r>
              <a:rPr lang="zh-CN" altLang="en-US" sz="2400" dirty="0">
                <a:solidFill>
                  <a:schemeClr val="tx1">
                    <a:lumMod val="85000"/>
                    <a:lumOff val="15000"/>
                  </a:schemeClr>
                </a:solidFill>
                <a:latin typeface="+mj-lt"/>
                <a:ea typeface="微软雅黑" panose="020B0503020204020204" pitchFamily="34" charset="-122"/>
              </a:rPr>
              <a:t>）计算</a:t>
            </a:r>
            <a:r>
              <a:rPr lang="en-US" altLang="zh-CN" sz="2400" dirty="0">
                <a:solidFill>
                  <a:schemeClr val="tx1">
                    <a:lumMod val="85000"/>
                    <a:lumOff val="15000"/>
                  </a:schemeClr>
                </a:solidFill>
                <a:latin typeface="+mj-lt"/>
                <a:ea typeface="微软雅黑" panose="020B0503020204020204" pitchFamily="34" charset="-122"/>
              </a:rPr>
              <a:t>1</a:t>
            </a:r>
            <a:r>
              <a:rPr lang="zh-CN" altLang="en-US" sz="2400" dirty="0">
                <a:solidFill>
                  <a:schemeClr val="tx1">
                    <a:lumMod val="85000"/>
                    <a:lumOff val="15000"/>
                  </a:schemeClr>
                </a:solidFill>
                <a:latin typeface="+mj-lt"/>
                <a:ea typeface="微软雅黑" panose="020B0503020204020204" pitchFamily="34" charset="-122"/>
              </a:rPr>
              <a:t>至 </a:t>
            </a:r>
            <a:r>
              <a:rPr lang="en-US" altLang="zh-CN" sz="2400" dirty="0">
                <a:solidFill>
                  <a:schemeClr val="tx1">
                    <a:lumMod val="85000"/>
                    <a:lumOff val="15000"/>
                  </a:schemeClr>
                </a:solidFill>
                <a:latin typeface="+mj-lt"/>
                <a:ea typeface="微软雅黑" panose="020B0503020204020204" pitchFamily="34" charset="-122"/>
              </a:rPr>
              <a:t>			     #5</a:t>
            </a:r>
            <a:r>
              <a:rPr lang="zh-CN" altLang="en-US" sz="2400" dirty="0">
                <a:solidFill>
                  <a:schemeClr val="tx1">
                    <a:lumMod val="85000"/>
                    <a:lumOff val="15000"/>
                  </a:schemeClr>
                </a:solidFill>
                <a:latin typeface="+mj-lt"/>
                <a:ea typeface="微软雅黑" panose="020B0503020204020204" pitchFamily="34" charset="-122"/>
              </a:rPr>
              <a:t>的和并输出</a:t>
            </a:r>
          </a:p>
        </p:txBody>
      </p:sp>
      <p:sp>
        <p:nvSpPr>
          <p:cNvPr id="48" name="KSO_Shape">
            <a:extLst>
              <a:ext uri="{FF2B5EF4-FFF2-40B4-BE49-F238E27FC236}">
                <a16:creationId xmlns:a16="http://schemas.microsoft.com/office/drawing/2014/main" id="{7C10B4E9-275D-4EE6-A235-4852EBDFC2C3}"/>
              </a:ext>
            </a:extLst>
          </p:cNvPr>
          <p:cNvSpPr/>
          <p:nvPr/>
        </p:nvSpPr>
        <p:spPr>
          <a:xfrm>
            <a:off x="1039587" y="1329552"/>
            <a:ext cx="10578366" cy="4884818"/>
          </a:xfrm>
          <a:prstGeom prst="roundRect">
            <a:avLst>
              <a:gd name="adj" fmla="val 561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40" name="组合 39">
            <a:extLst>
              <a:ext uri="{FF2B5EF4-FFF2-40B4-BE49-F238E27FC236}">
                <a16:creationId xmlns:a16="http://schemas.microsoft.com/office/drawing/2014/main" id="{CC5516D3-AED7-4222-9600-66299A79772C}"/>
              </a:ext>
            </a:extLst>
          </p:cNvPr>
          <p:cNvGrpSpPr/>
          <p:nvPr/>
        </p:nvGrpSpPr>
        <p:grpSpPr>
          <a:xfrm>
            <a:off x="574047" y="908050"/>
            <a:ext cx="877274" cy="877274"/>
            <a:chOff x="836354" y="1156380"/>
            <a:chExt cx="877274" cy="877274"/>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836354" y="1156380"/>
              <a:ext cx="877274" cy="877274"/>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46" name="组合 45">
              <a:extLst>
                <a:ext uri="{FF2B5EF4-FFF2-40B4-BE49-F238E27FC236}">
                  <a16:creationId xmlns:a16="http://schemas.microsoft.com/office/drawing/2014/main" id="{88A08AC8-97B1-4AD8-83EC-2B3AD5A75A0A}"/>
                </a:ext>
              </a:extLst>
            </p:cNvPr>
            <p:cNvGrpSpPr/>
            <p:nvPr/>
          </p:nvGrpSpPr>
          <p:grpSpPr>
            <a:xfrm>
              <a:off x="852546" y="1337788"/>
              <a:ext cx="830546" cy="514457"/>
              <a:chOff x="10655670" y="657377"/>
              <a:chExt cx="526153" cy="325910"/>
            </a:xfrm>
            <a:solidFill>
              <a:schemeClr val="tx2">
                <a:lumMod val="50000"/>
              </a:schemeClr>
            </a:solidFill>
          </p:grpSpPr>
          <p:sp>
            <p:nvSpPr>
              <p:cNvPr id="51" name="Freeform 89">
                <a:extLst>
                  <a:ext uri="{FF2B5EF4-FFF2-40B4-BE49-F238E27FC236}">
                    <a16:creationId xmlns:a16="http://schemas.microsoft.com/office/drawing/2014/main" id="{C7EDE132-3FC4-4E99-8396-1F7DC55DCDB4}"/>
                  </a:ext>
                </a:extLst>
              </p:cNvPr>
              <p:cNvSpPr>
                <a:spLocks noEditPoints="1"/>
              </p:cNvSpPr>
              <p:nvPr/>
            </p:nvSpPr>
            <p:spPr bwMode="auto">
              <a:xfrm>
                <a:off x="10697100" y="657377"/>
                <a:ext cx="444675" cy="28033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3" y="4"/>
                      <a:pt x="83" y="5"/>
                    </a:cubicBezTo>
                    <a:cubicBezTo>
                      <a:pt x="83" y="7"/>
                      <a:pt x="82" y="8"/>
                      <a:pt x="81" y="8"/>
                    </a:cubicBezTo>
                    <a:cubicBezTo>
                      <a:pt x="79" y="8"/>
                      <a:pt x="78" y="7"/>
                      <a:pt x="78" y="5"/>
                    </a:cubicBezTo>
                    <a:cubicBezTo>
                      <a:pt x="78" y="4"/>
                      <a:pt x="79"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90">
                <a:extLst>
                  <a:ext uri="{FF2B5EF4-FFF2-40B4-BE49-F238E27FC236}">
                    <a16:creationId xmlns:a16="http://schemas.microsoft.com/office/drawing/2014/main" id="{702B496F-B90E-4E5D-94E4-F4D966A2B634}"/>
                  </a:ext>
                </a:extLst>
              </p:cNvPr>
              <p:cNvSpPr>
                <a:spLocks/>
              </p:cNvSpPr>
              <p:nvPr/>
            </p:nvSpPr>
            <p:spPr bwMode="auto">
              <a:xfrm>
                <a:off x="10655670" y="947382"/>
                <a:ext cx="526153" cy="35905"/>
              </a:xfrm>
              <a:custGeom>
                <a:avLst/>
                <a:gdLst>
                  <a:gd name="T0" fmla="*/ 192 w 192"/>
                  <a:gd name="T1" fmla="*/ 0 h 13"/>
                  <a:gd name="T2" fmla="*/ 125 w 192"/>
                  <a:gd name="T3" fmla="*/ 0 h 13"/>
                  <a:gd name="T4" fmla="*/ 123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9 w 192"/>
                  <a:gd name="T17" fmla="*/ 13 h 13"/>
                  <a:gd name="T18" fmla="*/ 183 w 192"/>
                  <a:gd name="T19" fmla="*/ 13 h 13"/>
                  <a:gd name="T20" fmla="*/ 192 w 192"/>
                  <a:gd name="T21" fmla="*/ 4 h 13"/>
                  <a:gd name="T22" fmla="*/ 192 w 192"/>
                  <a:gd name="T23" fmla="*/ 1 h 13"/>
                  <a:gd name="T24" fmla="*/ 192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2" y="0"/>
                    </a:moveTo>
                    <a:cubicBezTo>
                      <a:pt x="125" y="0"/>
                      <a:pt x="125" y="0"/>
                      <a:pt x="125" y="0"/>
                    </a:cubicBezTo>
                    <a:cubicBezTo>
                      <a:pt x="125" y="2"/>
                      <a:pt x="124" y="3"/>
                      <a:pt x="123" y="3"/>
                    </a:cubicBezTo>
                    <a:cubicBezTo>
                      <a:pt x="69" y="3"/>
                      <a:pt x="69" y="3"/>
                      <a:pt x="69" y="3"/>
                    </a:cubicBezTo>
                    <a:cubicBezTo>
                      <a:pt x="68" y="3"/>
                      <a:pt x="66" y="2"/>
                      <a:pt x="66" y="0"/>
                    </a:cubicBezTo>
                    <a:cubicBezTo>
                      <a:pt x="0" y="0"/>
                      <a:pt x="0" y="0"/>
                      <a:pt x="0" y="0"/>
                    </a:cubicBezTo>
                    <a:cubicBezTo>
                      <a:pt x="0" y="1"/>
                      <a:pt x="0" y="1"/>
                      <a:pt x="0" y="1"/>
                    </a:cubicBezTo>
                    <a:cubicBezTo>
                      <a:pt x="0" y="4"/>
                      <a:pt x="0" y="4"/>
                      <a:pt x="0" y="4"/>
                    </a:cubicBezTo>
                    <a:cubicBezTo>
                      <a:pt x="0" y="9"/>
                      <a:pt x="4" y="13"/>
                      <a:pt x="9" y="13"/>
                    </a:cubicBezTo>
                    <a:cubicBezTo>
                      <a:pt x="183" y="13"/>
                      <a:pt x="183" y="13"/>
                      <a:pt x="183" y="13"/>
                    </a:cubicBezTo>
                    <a:cubicBezTo>
                      <a:pt x="188" y="13"/>
                      <a:pt x="192" y="9"/>
                      <a:pt x="192" y="4"/>
                    </a:cubicBezTo>
                    <a:cubicBezTo>
                      <a:pt x="192" y="1"/>
                      <a:pt x="192" y="1"/>
                      <a:pt x="192" y="1"/>
                    </a:cubicBezTo>
                    <a:cubicBezTo>
                      <a:pt x="192" y="1"/>
                      <a:pt x="192" y="1"/>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91">
                <a:extLst>
                  <a:ext uri="{FF2B5EF4-FFF2-40B4-BE49-F238E27FC236}">
                    <a16:creationId xmlns:a16="http://schemas.microsoft.com/office/drawing/2014/main" id="{52E71517-79E9-427F-9C14-AF09C217EC2B}"/>
                  </a:ext>
                </a:extLst>
              </p:cNvPr>
              <p:cNvSpPr>
                <a:spLocks noEditPoints="1"/>
              </p:cNvSpPr>
              <p:nvPr/>
            </p:nvSpPr>
            <p:spPr bwMode="auto">
              <a:xfrm>
                <a:off x="10741291" y="701568"/>
                <a:ext cx="356292" cy="191956"/>
              </a:xfrm>
              <a:custGeom>
                <a:avLst/>
                <a:gdLst>
                  <a:gd name="T0" fmla="*/ 0 w 130"/>
                  <a:gd name="T1" fmla="*/ 70 h 70"/>
                  <a:gd name="T2" fmla="*/ 130 w 130"/>
                  <a:gd name="T3" fmla="*/ 0 h 70"/>
                  <a:gd name="T4" fmla="*/ 40 w 130"/>
                  <a:gd name="T5" fmla="*/ 47 h 70"/>
                  <a:gd name="T6" fmla="*/ 34 w 130"/>
                  <a:gd name="T7" fmla="*/ 36 h 70"/>
                  <a:gd name="T8" fmla="*/ 31 w 130"/>
                  <a:gd name="T9" fmla="*/ 31 h 70"/>
                  <a:gd name="T10" fmla="*/ 27 w 130"/>
                  <a:gd name="T11" fmla="*/ 34 h 70"/>
                  <a:gd name="T12" fmla="*/ 22 w 130"/>
                  <a:gd name="T13" fmla="*/ 47 h 70"/>
                  <a:gd name="T14" fmla="*/ 27 w 130"/>
                  <a:gd name="T15" fmla="*/ 19 h 70"/>
                  <a:gd name="T16" fmla="*/ 28 w 130"/>
                  <a:gd name="T17" fmla="*/ 29 h 70"/>
                  <a:gd name="T18" fmla="*/ 33 w 130"/>
                  <a:gd name="T19" fmla="*/ 26 h 70"/>
                  <a:gd name="T20" fmla="*/ 38 w 130"/>
                  <a:gd name="T21" fmla="*/ 28 h 70"/>
                  <a:gd name="T22" fmla="*/ 40 w 130"/>
                  <a:gd name="T23" fmla="*/ 35 h 70"/>
                  <a:gd name="T24" fmla="*/ 56 w 130"/>
                  <a:gd name="T25" fmla="*/ 47 h 70"/>
                  <a:gd name="T26" fmla="*/ 49 w 130"/>
                  <a:gd name="T27" fmla="*/ 46 h 70"/>
                  <a:gd name="T28" fmla="*/ 48 w 130"/>
                  <a:gd name="T29" fmla="*/ 31 h 70"/>
                  <a:gd name="T30" fmla="*/ 45 w 130"/>
                  <a:gd name="T31" fmla="*/ 27 h 70"/>
                  <a:gd name="T32" fmla="*/ 48 w 130"/>
                  <a:gd name="T33" fmla="*/ 23 h 70"/>
                  <a:gd name="T34" fmla="*/ 53 w 130"/>
                  <a:gd name="T35" fmla="*/ 27 h 70"/>
                  <a:gd name="T36" fmla="*/ 58 w 130"/>
                  <a:gd name="T37" fmla="*/ 31 h 70"/>
                  <a:gd name="T38" fmla="*/ 53 w 130"/>
                  <a:gd name="T39" fmla="*/ 39 h 70"/>
                  <a:gd name="T40" fmla="*/ 55 w 130"/>
                  <a:gd name="T41" fmla="*/ 43 h 70"/>
                  <a:gd name="T42" fmla="*/ 58 w 130"/>
                  <a:gd name="T43" fmla="*/ 42 h 70"/>
                  <a:gd name="T44" fmla="*/ 56 w 130"/>
                  <a:gd name="T45" fmla="*/ 47 h 70"/>
                  <a:gd name="T46" fmla="*/ 87 w 130"/>
                  <a:gd name="T47" fmla="*/ 47 h 70"/>
                  <a:gd name="T48" fmla="*/ 86 w 130"/>
                  <a:gd name="T49" fmla="*/ 32 h 70"/>
                  <a:gd name="T50" fmla="*/ 82 w 130"/>
                  <a:gd name="T51" fmla="*/ 32 h 70"/>
                  <a:gd name="T52" fmla="*/ 81 w 130"/>
                  <a:gd name="T53" fmla="*/ 47 h 70"/>
                  <a:gd name="T54" fmla="*/ 75 w 130"/>
                  <a:gd name="T55" fmla="*/ 36 h 70"/>
                  <a:gd name="T56" fmla="*/ 73 w 130"/>
                  <a:gd name="T57" fmla="*/ 31 h 70"/>
                  <a:gd name="T58" fmla="*/ 69 w 130"/>
                  <a:gd name="T59" fmla="*/ 34 h 70"/>
                  <a:gd name="T60" fmla="*/ 64 w 130"/>
                  <a:gd name="T61" fmla="*/ 47 h 70"/>
                  <a:gd name="T62" fmla="*/ 68 w 130"/>
                  <a:gd name="T63" fmla="*/ 27 h 70"/>
                  <a:gd name="T64" fmla="*/ 69 w 130"/>
                  <a:gd name="T65" fmla="*/ 30 h 70"/>
                  <a:gd name="T66" fmla="*/ 75 w 130"/>
                  <a:gd name="T67" fmla="*/ 26 h 70"/>
                  <a:gd name="T68" fmla="*/ 80 w 130"/>
                  <a:gd name="T69" fmla="*/ 30 h 70"/>
                  <a:gd name="T70" fmla="*/ 86 w 130"/>
                  <a:gd name="T71" fmla="*/ 26 h 70"/>
                  <a:gd name="T72" fmla="*/ 90 w 130"/>
                  <a:gd name="T73" fmla="*/ 28 h 70"/>
                  <a:gd name="T74" fmla="*/ 92 w 130"/>
                  <a:gd name="T75" fmla="*/ 35 h 70"/>
                  <a:gd name="T76" fmla="*/ 107 w 130"/>
                  <a:gd name="T77" fmla="*/ 47 h 70"/>
                  <a:gd name="T78" fmla="*/ 101 w 130"/>
                  <a:gd name="T79" fmla="*/ 46 h 70"/>
                  <a:gd name="T80" fmla="*/ 99 w 130"/>
                  <a:gd name="T81" fmla="*/ 19 h 70"/>
                  <a:gd name="T82" fmla="*/ 105 w 130"/>
                  <a:gd name="T83" fmla="*/ 40 h 70"/>
                  <a:gd name="T84" fmla="*/ 106 w 130"/>
                  <a:gd name="T85" fmla="*/ 43 h 70"/>
                  <a:gd name="T86" fmla="*/ 108 w 130"/>
                  <a:gd name="T87" fmla="*/ 42 h 70"/>
                  <a:gd name="T88" fmla="*/ 107 w 130"/>
                  <a:gd name="T8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0">
                    <a:moveTo>
                      <a:pt x="0" y="0"/>
                    </a:moveTo>
                    <a:cubicBezTo>
                      <a:pt x="0" y="70"/>
                      <a:pt x="0" y="70"/>
                      <a:pt x="0" y="70"/>
                    </a:cubicBezTo>
                    <a:cubicBezTo>
                      <a:pt x="130" y="70"/>
                      <a:pt x="130" y="70"/>
                      <a:pt x="130" y="70"/>
                    </a:cubicBezTo>
                    <a:cubicBezTo>
                      <a:pt x="130" y="0"/>
                      <a:pt x="130" y="0"/>
                      <a:pt x="130" y="0"/>
                    </a:cubicBezTo>
                    <a:lnTo>
                      <a:pt x="0" y="0"/>
                    </a:lnTo>
                    <a:close/>
                    <a:moveTo>
                      <a:pt x="40" y="47"/>
                    </a:moveTo>
                    <a:cubicBezTo>
                      <a:pt x="34" y="47"/>
                      <a:pt x="34" y="47"/>
                      <a:pt x="34" y="47"/>
                    </a:cubicBezTo>
                    <a:cubicBezTo>
                      <a:pt x="34" y="36"/>
                      <a:pt x="34" y="36"/>
                      <a:pt x="34" y="36"/>
                    </a:cubicBezTo>
                    <a:cubicBezTo>
                      <a:pt x="34" y="34"/>
                      <a:pt x="34" y="33"/>
                      <a:pt x="34" y="32"/>
                    </a:cubicBezTo>
                    <a:cubicBezTo>
                      <a:pt x="33" y="31"/>
                      <a:pt x="32" y="31"/>
                      <a:pt x="31" y="31"/>
                    </a:cubicBezTo>
                    <a:cubicBezTo>
                      <a:pt x="30" y="31"/>
                      <a:pt x="30" y="31"/>
                      <a:pt x="29" y="32"/>
                    </a:cubicBezTo>
                    <a:cubicBezTo>
                      <a:pt x="28" y="32"/>
                      <a:pt x="28" y="33"/>
                      <a:pt x="27" y="34"/>
                    </a:cubicBezTo>
                    <a:cubicBezTo>
                      <a:pt x="27" y="47"/>
                      <a:pt x="27" y="47"/>
                      <a:pt x="27" y="47"/>
                    </a:cubicBezTo>
                    <a:cubicBezTo>
                      <a:pt x="22" y="47"/>
                      <a:pt x="22" y="47"/>
                      <a:pt x="22" y="47"/>
                    </a:cubicBezTo>
                    <a:cubicBezTo>
                      <a:pt x="22" y="19"/>
                      <a:pt x="22" y="19"/>
                      <a:pt x="22" y="19"/>
                    </a:cubicBezTo>
                    <a:cubicBezTo>
                      <a:pt x="27" y="19"/>
                      <a:pt x="27" y="19"/>
                      <a:pt x="27" y="19"/>
                    </a:cubicBezTo>
                    <a:cubicBezTo>
                      <a:pt x="27" y="29"/>
                      <a:pt x="27" y="29"/>
                      <a:pt x="27" y="29"/>
                    </a:cubicBezTo>
                    <a:cubicBezTo>
                      <a:pt x="28" y="29"/>
                      <a:pt x="28" y="29"/>
                      <a:pt x="28" y="29"/>
                    </a:cubicBezTo>
                    <a:cubicBezTo>
                      <a:pt x="28" y="28"/>
                      <a:pt x="29" y="28"/>
                      <a:pt x="30" y="27"/>
                    </a:cubicBezTo>
                    <a:cubicBezTo>
                      <a:pt x="31" y="27"/>
                      <a:pt x="32" y="26"/>
                      <a:pt x="33" y="26"/>
                    </a:cubicBezTo>
                    <a:cubicBezTo>
                      <a:pt x="35" y="26"/>
                      <a:pt x="35" y="27"/>
                      <a:pt x="36" y="27"/>
                    </a:cubicBezTo>
                    <a:cubicBezTo>
                      <a:pt x="37" y="27"/>
                      <a:pt x="38" y="27"/>
                      <a:pt x="38" y="28"/>
                    </a:cubicBezTo>
                    <a:cubicBezTo>
                      <a:pt x="39" y="29"/>
                      <a:pt x="39" y="30"/>
                      <a:pt x="39" y="31"/>
                    </a:cubicBezTo>
                    <a:cubicBezTo>
                      <a:pt x="40" y="32"/>
                      <a:pt x="40" y="33"/>
                      <a:pt x="40" y="35"/>
                    </a:cubicBezTo>
                    <a:lnTo>
                      <a:pt x="40" y="47"/>
                    </a:lnTo>
                    <a:close/>
                    <a:moveTo>
                      <a:pt x="56" y="47"/>
                    </a:moveTo>
                    <a:cubicBezTo>
                      <a:pt x="55" y="47"/>
                      <a:pt x="54" y="48"/>
                      <a:pt x="53" y="48"/>
                    </a:cubicBezTo>
                    <a:cubicBezTo>
                      <a:pt x="51" y="48"/>
                      <a:pt x="50" y="47"/>
                      <a:pt x="49" y="46"/>
                    </a:cubicBezTo>
                    <a:cubicBezTo>
                      <a:pt x="48" y="45"/>
                      <a:pt x="48" y="44"/>
                      <a:pt x="48" y="41"/>
                    </a:cubicBezTo>
                    <a:cubicBezTo>
                      <a:pt x="48" y="31"/>
                      <a:pt x="48" y="31"/>
                      <a:pt x="48" y="31"/>
                    </a:cubicBezTo>
                    <a:cubicBezTo>
                      <a:pt x="45" y="31"/>
                      <a:pt x="45" y="31"/>
                      <a:pt x="45" y="31"/>
                    </a:cubicBezTo>
                    <a:cubicBezTo>
                      <a:pt x="45" y="27"/>
                      <a:pt x="45" y="27"/>
                      <a:pt x="45" y="27"/>
                    </a:cubicBezTo>
                    <a:cubicBezTo>
                      <a:pt x="48" y="27"/>
                      <a:pt x="48" y="27"/>
                      <a:pt x="48" y="27"/>
                    </a:cubicBezTo>
                    <a:cubicBezTo>
                      <a:pt x="48" y="23"/>
                      <a:pt x="48" y="23"/>
                      <a:pt x="48" y="23"/>
                    </a:cubicBezTo>
                    <a:cubicBezTo>
                      <a:pt x="53" y="22"/>
                      <a:pt x="53" y="22"/>
                      <a:pt x="53" y="22"/>
                    </a:cubicBezTo>
                    <a:cubicBezTo>
                      <a:pt x="53" y="27"/>
                      <a:pt x="53" y="27"/>
                      <a:pt x="53" y="27"/>
                    </a:cubicBezTo>
                    <a:cubicBezTo>
                      <a:pt x="58" y="27"/>
                      <a:pt x="58" y="27"/>
                      <a:pt x="58" y="27"/>
                    </a:cubicBezTo>
                    <a:cubicBezTo>
                      <a:pt x="58" y="31"/>
                      <a:pt x="58" y="31"/>
                      <a:pt x="58" y="31"/>
                    </a:cubicBezTo>
                    <a:cubicBezTo>
                      <a:pt x="53" y="31"/>
                      <a:pt x="53" y="31"/>
                      <a:pt x="53" y="31"/>
                    </a:cubicBezTo>
                    <a:cubicBezTo>
                      <a:pt x="53" y="39"/>
                      <a:pt x="53" y="39"/>
                      <a:pt x="53" y="39"/>
                    </a:cubicBezTo>
                    <a:cubicBezTo>
                      <a:pt x="53" y="40"/>
                      <a:pt x="53" y="41"/>
                      <a:pt x="53" y="42"/>
                    </a:cubicBezTo>
                    <a:cubicBezTo>
                      <a:pt x="54" y="43"/>
                      <a:pt x="54" y="43"/>
                      <a:pt x="55" y="43"/>
                    </a:cubicBezTo>
                    <a:cubicBezTo>
                      <a:pt x="55" y="43"/>
                      <a:pt x="56" y="43"/>
                      <a:pt x="56" y="43"/>
                    </a:cubicBezTo>
                    <a:cubicBezTo>
                      <a:pt x="57" y="43"/>
                      <a:pt x="57" y="42"/>
                      <a:pt x="58" y="42"/>
                    </a:cubicBezTo>
                    <a:cubicBezTo>
                      <a:pt x="58" y="46"/>
                      <a:pt x="58" y="46"/>
                      <a:pt x="58" y="46"/>
                    </a:cubicBezTo>
                    <a:cubicBezTo>
                      <a:pt x="58" y="47"/>
                      <a:pt x="57" y="47"/>
                      <a:pt x="56" y="47"/>
                    </a:cubicBezTo>
                    <a:close/>
                    <a:moveTo>
                      <a:pt x="92" y="47"/>
                    </a:moveTo>
                    <a:cubicBezTo>
                      <a:pt x="87" y="47"/>
                      <a:pt x="87" y="47"/>
                      <a:pt x="87" y="47"/>
                    </a:cubicBezTo>
                    <a:cubicBezTo>
                      <a:pt x="87" y="36"/>
                      <a:pt x="87" y="36"/>
                      <a:pt x="87" y="36"/>
                    </a:cubicBezTo>
                    <a:cubicBezTo>
                      <a:pt x="87" y="34"/>
                      <a:pt x="87" y="33"/>
                      <a:pt x="86" y="32"/>
                    </a:cubicBezTo>
                    <a:cubicBezTo>
                      <a:pt x="86" y="31"/>
                      <a:pt x="85" y="31"/>
                      <a:pt x="84" y="31"/>
                    </a:cubicBezTo>
                    <a:cubicBezTo>
                      <a:pt x="83" y="31"/>
                      <a:pt x="82" y="31"/>
                      <a:pt x="82" y="32"/>
                    </a:cubicBezTo>
                    <a:cubicBezTo>
                      <a:pt x="81" y="32"/>
                      <a:pt x="81" y="33"/>
                      <a:pt x="81" y="34"/>
                    </a:cubicBezTo>
                    <a:cubicBezTo>
                      <a:pt x="81" y="47"/>
                      <a:pt x="81" y="47"/>
                      <a:pt x="81" y="47"/>
                    </a:cubicBezTo>
                    <a:cubicBezTo>
                      <a:pt x="75" y="47"/>
                      <a:pt x="75" y="47"/>
                      <a:pt x="75" y="47"/>
                    </a:cubicBezTo>
                    <a:cubicBezTo>
                      <a:pt x="75" y="36"/>
                      <a:pt x="75" y="36"/>
                      <a:pt x="75" y="36"/>
                    </a:cubicBezTo>
                    <a:cubicBezTo>
                      <a:pt x="75" y="34"/>
                      <a:pt x="75" y="33"/>
                      <a:pt x="75" y="32"/>
                    </a:cubicBezTo>
                    <a:cubicBezTo>
                      <a:pt x="74" y="31"/>
                      <a:pt x="74" y="31"/>
                      <a:pt x="73" y="31"/>
                    </a:cubicBezTo>
                    <a:cubicBezTo>
                      <a:pt x="72" y="31"/>
                      <a:pt x="71" y="31"/>
                      <a:pt x="70" y="32"/>
                    </a:cubicBezTo>
                    <a:cubicBezTo>
                      <a:pt x="70" y="32"/>
                      <a:pt x="69" y="33"/>
                      <a:pt x="69" y="34"/>
                    </a:cubicBezTo>
                    <a:cubicBezTo>
                      <a:pt x="69" y="47"/>
                      <a:pt x="69" y="47"/>
                      <a:pt x="69" y="47"/>
                    </a:cubicBezTo>
                    <a:cubicBezTo>
                      <a:pt x="64" y="47"/>
                      <a:pt x="64" y="47"/>
                      <a:pt x="64" y="47"/>
                    </a:cubicBezTo>
                    <a:cubicBezTo>
                      <a:pt x="64" y="27"/>
                      <a:pt x="64" y="27"/>
                      <a:pt x="64" y="27"/>
                    </a:cubicBezTo>
                    <a:cubicBezTo>
                      <a:pt x="68" y="27"/>
                      <a:pt x="68" y="27"/>
                      <a:pt x="68" y="27"/>
                    </a:cubicBezTo>
                    <a:cubicBezTo>
                      <a:pt x="69" y="30"/>
                      <a:pt x="69" y="30"/>
                      <a:pt x="69" y="30"/>
                    </a:cubicBezTo>
                    <a:cubicBezTo>
                      <a:pt x="69" y="30"/>
                      <a:pt x="69" y="30"/>
                      <a:pt x="69" y="30"/>
                    </a:cubicBezTo>
                    <a:cubicBezTo>
                      <a:pt x="69" y="29"/>
                      <a:pt x="70" y="28"/>
                      <a:pt x="71" y="27"/>
                    </a:cubicBezTo>
                    <a:cubicBezTo>
                      <a:pt x="72" y="27"/>
                      <a:pt x="73" y="26"/>
                      <a:pt x="75" y="26"/>
                    </a:cubicBezTo>
                    <a:cubicBezTo>
                      <a:pt x="76" y="26"/>
                      <a:pt x="77" y="27"/>
                      <a:pt x="78" y="27"/>
                    </a:cubicBezTo>
                    <a:cubicBezTo>
                      <a:pt x="79" y="28"/>
                      <a:pt x="79" y="29"/>
                      <a:pt x="80" y="30"/>
                    </a:cubicBezTo>
                    <a:cubicBezTo>
                      <a:pt x="80" y="29"/>
                      <a:pt x="81" y="28"/>
                      <a:pt x="82" y="27"/>
                    </a:cubicBezTo>
                    <a:cubicBezTo>
                      <a:pt x="83" y="27"/>
                      <a:pt x="84" y="26"/>
                      <a:pt x="86" y="26"/>
                    </a:cubicBezTo>
                    <a:cubicBezTo>
                      <a:pt x="87" y="26"/>
                      <a:pt x="88" y="27"/>
                      <a:pt x="89" y="27"/>
                    </a:cubicBezTo>
                    <a:cubicBezTo>
                      <a:pt x="89" y="27"/>
                      <a:pt x="90" y="28"/>
                      <a:pt x="90" y="28"/>
                    </a:cubicBezTo>
                    <a:cubicBezTo>
                      <a:pt x="91" y="29"/>
                      <a:pt x="91" y="30"/>
                      <a:pt x="92" y="31"/>
                    </a:cubicBezTo>
                    <a:cubicBezTo>
                      <a:pt x="92" y="32"/>
                      <a:pt x="92" y="33"/>
                      <a:pt x="92" y="35"/>
                    </a:cubicBezTo>
                    <a:lnTo>
                      <a:pt x="92" y="47"/>
                    </a:lnTo>
                    <a:close/>
                    <a:moveTo>
                      <a:pt x="107" y="47"/>
                    </a:moveTo>
                    <a:cubicBezTo>
                      <a:pt x="106" y="47"/>
                      <a:pt x="105" y="48"/>
                      <a:pt x="104" y="48"/>
                    </a:cubicBezTo>
                    <a:cubicBezTo>
                      <a:pt x="102" y="48"/>
                      <a:pt x="101" y="47"/>
                      <a:pt x="101" y="46"/>
                    </a:cubicBezTo>
                    <a:cubicBezTo>
                      <a:pt x="100" y="46"/>
                      <a:pt x="99" y="45"/>
                      <a:pt x="99" y="43"/>
                    </a:cubicBezTo>
                    <a:cubicBezTo>
                      <a:pt x="99" y="19"/>
                      <a:pt x="99" y="19"/>
                      <a:pt x="99" y="19"/>
                    </a:cubicBezTo>
                    <a:cubicBezTo>
                      <a:pt x="105" y="19"/>
                      <a:pt x="105" y="19"/>
                      <a:pt x="105" y="19"/>
                    </a:cubicBezTo>
                    <a:cubicBezTo>
                      <a:pt x="105" y="40"/>
                      <a:pt x="105" y="40"/>
                      <a:pt x="105" y="40"/>
                    </a:cubicBezTo>
                    <a:cubicBezTo>
                      <a:pt x="105" y="41"/>
                      <a:pt x="105" y="42"/>
                      <a:pt x="105" y="42"/>
                    </a:cubicBezTo>
                    <a:cubicBezTo>
                      <a:pt x="105" y="43"/>
                      <a:pt x="106" y="43"/>
                      <a:pt x="106" y="43"/>
                    </a:cubicBezTo>
                    <a:cubicBezTo>
                      <a:pt x="106" y="43"/>
                      <a:pt x="107" y="43"/>
                      <a:pt x="107" y="43"/>
                    </a:cubicBezTo>
                    <a:cubicBezTo>
                      <a:pt x="107" y="43"/>
                      <a:pt x="108" y="43"/>
                      <a:pt x="108" y="42"/>
                    </a:cubicBezTo>
                    <a:cubicBezTo>
                      <a:pt x="109" y="47"/>
                      <a:pt x="109" y="47"/>
                      <a:pt x="109" y="47"/>
                    </a:cubicBezTo>
                    <a:cubicBezTo>
                      <a:pt x="108" y="47"/>
                      <a:pt x="108" y="47"/>
                      <a:pt x="10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400060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p:cTn id="13" dur="500" fill="hold"/>
                                        <p:tgtEl>
                                          <p:spTgt spid="40"/>
                                        </p:tgtEl>
                                        <p:attrNameLst>
                                          <p:attrName>ppt_w</p:attrName>
                                        </p:attrNameLst>
                                      </p:cBhvr>
                                      <p:tavLst>
                                        <p:tav tm="0">
                                          <p:val>
                                            <p:fltVal val="0"/>
                                          </p:val>
                                        </p:tav>
                                        <p:tav tm="100000">
                                          <p:val>
                                            <p:strVal val="#ppt_w"/>
                                          </p:val>
                                        </p:tav>
                                      </p:tavLst>
                                    </p:anim>
                                    <p:anim calcmode="lin" valueType="num">
                                      <p:cBhvr>
                                        <p:cTn id="14" dur="500" fill="hold"/>
                                        <p:tgtEl>
                                          <p:spTgt spid="40"/>
                                        </p:tgtEl>
                                        <p:attrNameLst>
                                          <p:attrName>ppt_h</p:attrName>
                                        </p:attrNameLst>
                                      </p:cBhvr>
                                      <p:tavLst>
                                        <p:tav tm="0">
                                          <p:val>
                                            <p:fltVal val="0"/>
                                          </p:val>
                                        </p:tav>
                                        <p:tav tm="100000">
                                          <p:val>
                                            <p:strVal val="#ppt_h"/>
                                          </p:val>
                                        </p:tav>
                                      </p:tavLst>
                                    </p:anim>
                                    <p:animEffect transition="in" filter="fade">
                                      <p:cBhvr>
                                        <p:cTn id="15" dur="500"/>
                                        <p:tgtEl>
                                          <p:spTgt spid="4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p:tgtEl>
                                          <p:spTgt spid="3"/>
                                        </p:tgtEl>
                                        <p:attrNameLst>
                                          <p:attrName>ppt_y</p:attrName>
                                        </p:attrNameLst>
                                      </p:cBhvr>
                                      <p:tavLst>
                                        <p:tav tm="0">
                                          <p:val>
                                            <p:strVal val="#ppt_y-#ppt_h*1.125000"/>
                                          </p:val>
                                        </p:tav>
                                        <p:tav tm="100000">
                                          <p:val>
                                            <p:strVal val="#ppt_y"/>
                                          </p:val>
                                        </p:tav>
                                      </p:tavLst>
                                    </p:anim>
                                    <p:animEffect transition="in" filter="wipe(down)">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4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2" y="477138"/>
            <a:ext cx="1826141" cy="584775"/>
          </a:xfrm>
          <a:prstGeom prst="rect">
            <a:avLst/>
          </a:prstGeom>
        </p:spPr>
        <p:txBody>
          <a:bodyPr wrap="none">
            <a:spAutoFit/>
          </a:bodyPr>
          <a:lstStyle/>
          <a:p>
            <a:pPr algn="ctr"/>
            <a:r>
              <a:rPr lang="zh-CN" altLang="en-US" sz="3200" b="1">
                <a:solidFill>
                  <a:schemeClr val="tx1">
                    <a:lumMod val="85000"/>
                    <a:lumOff val="15000"/>
                  </a:schemeClr>
                </a:solidFill>
                <a:effectLst/>
                <a:latin typeface="微软雅黑" panose="020B0503020204020204" pitchFamily="34" charset="-122"/>
                <a:ea typeface="微软雅黑" panose="020B0503020204020204" pitchFamily="34" charset="-122"/>
              </a:rPr>
              <a:t>猴子补丁</a:t>
            </a:r>
            <a:endParaRPr lang="zh-CN" altLang="en-US" sz="3200" b="1" dirty="0">
              <a:solidFill>
                <a:schemeClr val="tx1">
                  <a:lumMod val="85000"/>
                  <a:lumOff val="15000"/>
                </a:schemeClr>
              </a:solidFill>
              <a:effectLst/>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CD352A36-0FAB-466D-AED1-E2DB2EF0AC31}"/>
              </a:ext>
            </a:extLst>
          </p:cNvPr>
          <p:cNvSpPr/>
          <p:nvPr/>
        </p:nvSpPr>
        <p:spPr>
          <a:xfrm>
            <a:off x="1520154" y="1431103"/>
            <a:ext cx="3890046" cy="940066"/>
          </a:xfrm>
          <a:prstGeom prst="rect">
            <a:avLst/>
          </a:prstGeom>
        </p:spPr>
        <p:txBody>
          <a:bodyPr wrap="square">
            <a:spAutoFit/>
          </a:bodyPr>
          <a:lstStyle/>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err="1">
                <a:solidFill>
                  <a:srgbClr val="1950B2"/>
                </a:solidFill>
                <a:latin typeface="+mj-lt"/>
                <a:ea typeface="+mj-ea"/>
              </a:rPr>
              <a:t>NewSum</a:t>
            </a:r>
            <a:r>
              <a:rPr lang="zh-CN" altLang="en-US" sz="2400" dirty="0">
                <a:solidFill>
                  <a:srgbClr val="1950B2"/>
                </a:solidFill>
                <a:latin typeface="+mj-lt"/>
                <a:ea typeface="+mj-ea"/>
              </a:rPr>
              <a:t>函数被调用！</a:t>
            </a: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rgbClr val="1950B2"/>
                </a:solidFill>
                <a:latin typeface="+mj-lt"/>
                <a:ea typeface="+mj-ea"/>
              </a:rPr>
              <a:t>15</a:t>
            </a:r>
          </a:p>
        </p:txBody>
      </p:sp>
      <p:sp>
        <p:nvSpPr>
          <p:cNvPr id="48" name="KSO_Shape">
            <a:extLst>
              <a:ext uri="{FF2B5EF4-FFF2-40B4-BE49-F238E27FC236}">
                <a16:creationId xmlns:a16="http://schemas.microsoft.com/office/drawing/2014/main" id="{7C10B4E9-275D-4EE6-A235-4852EBDFC2C3}"/>
              </a:ext>
            </a:extLst>
          </p:cNvPr>
          <p:cNvSpPr/>
          <p:nvPr/>
        </p:nvSpPr>
        <p:spPr>
          <a:xfrm>
            <a:off x="1039587" y="1329553"/>
            <a:ext cx="10371364" cy="1064580"/>
          </a:xfrm>
          <a:prstGeom prst="roundRect">
            <a:avLst>
              <a:gd name="adj" fmla="val 561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40" name="组合 39">
            <a:extLst>
              <a:ext uri="{FF2B5EF4-FFF2-40B4-BE49-F238E27FC236}">
                <a16:creationId xmlns:a16="http://schemas.microsoft.com/office/drawing/2014/main" id="{CC5516D3-AED7-4222-9600-66299A79772C}"/>
              </a:ext>
            </a:extLst>
          </p:cNvPr>
          <p:cNvGrpSpPr/>
          <p:nvPr/>
        </p:nvGrpSpPr>
        <p:grpSpPr>
          <a:xfrm>
            <a:off x="574047" y="908050"/>
            <a:ext cx="877274" cy="877274"/>
            <a:chOff x="836354" y="1156380"/>
            <a:chExt cx="877274" cy="877274"/>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836354" y="1156380"/>
              <a:ext cx="877274" cy="877274"/>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46" name="组合 45">
              <a:extLst>
                <a:ext uri="{FF2B5EF4-FFF2-40B4-BE49-F238E27FC236}">
                  <a16:creationId xmlns:a16="http://schemas.microsoft.com/office/drawing/2014/main" id="{88A08AC8-97B1-4AD8-83EC-2B3AD5A75A0A}"/>
                </a:ext>
              </a:extLst>
            </p:cNvPr>
            <p:cNvGrpSpPr/>
            <p:nvPr/>
          </p:nvGrpSpPr>
          <p:grpSpPr>
            <a:xfrm>
              <a:off x="852546" y="1337788"/>
              <a:ext cx="830546" cy="514457"/>
              <a:chOff x="10655670" y="657377"/>
              <a:chExt cx="526153" cy="325910"/>
            </a:xfrm>
            <a:solidFill>
              <a:schemeClr val="tx2">
                <a:lumMod val="50000"/>
              </a:schemeClr>
            </a:solidFill>
          </p:grpSpPr>
          <p:sp>
            <p:nvSpPr>
              <p:cNvPr id="51" name="Freeform 89">
                <a:extLst>
                  <a:ext uri="{FF2B5EF4-FFF2-40B4-BE49-F238E27FC236}">
                    <a16:creationId xmlns:a16="http://schemas.microsoft.com/office/drawing/2014/main" id="{C7EDE132-3FC4-4E99-8396-1F7DC55DCDB4}"/>
                  </a:ext>
                </a:extLst>
              </p:cNvPr>
              <p:cNvSpPr>
                <a:spLocks noEditPoints="1"/>
              </p:cNvSpPr>
              <p:nvPr/>
            </p:nvSpPr>
            <p:spPr bwMode="auto">
              <a:xfrm>
                <a:off x="10697100" y="657377"/>
                <a:ext cx="444675" cy="28033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3" y="4"/>
                      <a:pt x="83" y="5"/>
                    </a:cubicBezTo>
                    <a:cubicBezTo>
                      <a:pt x="83" y="7"/>
                      <a:pt x="82" y="8"/>
                      <a:pt x="81" y="8"/>
                    </a:cubicBezTo>
                    <a:cubicBezTo>
                      <a:pt x="79" y="8"/>
                      <a:pt x="78" y="7"/>
                      <a:pt x="78" y="5"/>
                    </a:cubicBezTo>
                    <a:cubicBezTo>
                      <a:pt x="78" y="4"/>
                      <a:pt x="79"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90">
                <a:extLst>
                  <a:ext uri="{FF2B5EF4-FFF2-40B4-BE49-F238E27FC236}">
                    <a16:creationId xmlns:a16="http://schemas.microsoft.com/office/drawing/2014/main" id="{702B496F-B90E-4E5D-94E4-F4D966A2B634}"/>
                  </a:ext>
                </a:extLst>
              </p:cNvPr>
              <p:cNvSpPr>
                <a:spLocks/>
              </p:cNvSpPr>
              <p:nvPr/>
            </p:nvSpPr>
            <p:spPr bwMode="auto">
              <a:xfrm>
                <a:off x="10655670" y="947382"/>
                <a:ext cx="526153" cy="35905"/>
              </a:xfrm>
              <a:custGeom>
                <a:avLst/>
                <a:gdLst>
                  <a:gd name="T0" fmla="*/ 192 w 192"/>
                  <a:gd name="T1" fmla="*/ 0 h 13"/>
                  <a:gd name="T2" fmla="*/ 125 w 192"/>
                  <a:gd name="T3" fmla="*/ 0 h 13"/>
                  <a:gd name="T4" fmla="*/ 123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9 w 192"/>
                  <a:gd name="T17" fmla="*/ 13 h 13"/>
                  <a:gd name="T18" fmla="*/ 183 w 192"/>
                  <a:gd name="T19" fmla="*/ 13 h 13"/>
                  <a:gd name="T20" fmla="*/ 192 w 192"/>
                  <a:gd name="T21" fmla="*/ 4 h 13"/>
                  <a:gd name="T22" fmla="*/ 192 w 192"/>
                  <a:gd name="T23" fmla="*/ 1 h 13"/>
                  <a:gd name="T24" fmla="*/ 192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2" y="0"/>
                    </a:moveTo>
                    <a:cubicBezTo>
                      <a:pt x="125" y="0"/>
                      <a:pt x="125" y="0"/>
                      <a:pt x="125" y="0"/>
                    </a:cubicBezTo>
                    <a:cubicBezTo>
                      <a:pt x="125" y="2"/>
                      <a:pt x="124" y="3"/>
                      <a:pt x="123" y="3"/>
                    </a:cubicBezTo>
                    <a:cubicBezTo>
                      <a:pt x="69" y="3"/>
                      <a:pt x="69" y="3"/>
                      <a:pt x="69" y="3"/>
                    </a:cubicBezTo>
                    <a:cubicBezTo>
                      <a:pt x="68" y="3"/>
                      <a:pt x="66" y="2"/>
                      <a:pt x="66" y="0"/>
                    </a:cubicBezTo>
                    <a:cubicBezTo>
                      <a:pt x="0" y="0"/>
                      <a:pt x="0" y="0"/>
                      <a:pt x="0" y="0"/>
                    </a:cubicBezTo>
                    <a:cubicBezTo>
                      <a:pt x="0" y="1"/>
                      <a:pt x="0" y="1"/>
                      <a:pt x="0" y="1"/>
                    </a:cubicBezTo>
                    <a:cubicBezTo>
                      <a:pt x="0" y="4"/>
                      <a:pt x="0" y="4"/>
                      <a:pt x="0" y="4"/>
                    </a:cubicBezTo>
                    <a:cubicBezTo>
                      <a:pt x="0" y="9"/>
                      <a:pt x="4" y="13"/>
                      <a:pt x="9" y="13"/>
                    </a:cubicBezTo>
                    <a:cubicBezTo>
                      <a:pt x="183" y="13"/>
                      <a:pt x="183" y="13"/>
                      <a:pt x="183" y="13"/>
                    </a:cubicBezTo>
                    <a:cubicBezTo>
                      <a:pt x="188" y="13"/>
                      <a:pt x="192" y="9"/>
                      <a:pt x="192" y="4"/>
                    </a:cubicBezTo>
                    <a:cubicBezTo>
                      <a:pt x="192" y="1"/>
                      <a:pt x="192" y="1"/>
                      <a:pt x="192" y="1"/>
                    </a:cubicBezTo>
                    <a:cubicBezTo>
                      <a:pt x="192" y="1"/>
                      <a:pt x="192" y="1"/>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91">
                <a:extLst>
                  <a:ext uri="{FF2B5EF4-FFF2-40B4-BE49-F238E27FC236}">
                    <a16:creationId xmlns:a16="http://schemas.microsoft.com/office/drawing/2014/main" id="{52E71517-79E9-427F-9C14-AF09C217EC2B}"/>
                  </a:ext>
                </a:extLst>
              </p:cNvPr>
              <p:cNvSpPr>
                <a:spLocks noEditPoints="1"/>
              </p:cNvSpPr>
              <p:nvPr/>
            </p:nvSpPr>
            <p:spPr bwMode="auto">
              <a:xfrm>
                <a:off x="10741291" y="701568"/>
                <a:ext cx="356292" cy="191956"/>
              </a:xfrm>
              <a:custGeom>
                <a:avLst/>
                <a:gdLst>
                  <a:gd name="T0" fmla="*/ 0 w 130"/>
                  <a:gd name="T1" fmla="*/ 70 h 70"/>
                  <a:gd name="T2" fmla="*/ 130 w 130"/>
                  <a:gd name="T3" fmla="*/ 0 h 70"/>
                  <a:gd name="T4" fmla="*/ 40 w 130"/>
                  <a:gd name="T5" fmla="*/ 47 h 70"/>
                  <a:gd name="T6" fmla="*/ 34 w 130"/>
                  <a:gd name="T7" fmla="*/ 36 h 70"/>
                  <a:gd name="T8" fmla="*/ 31 w 130"/>
                  <a:gd name="T9" fmla="*/ 31 h 70"/>
                  <a:gd name="T10" fmla="*/ 27 w 130"/>
                  <a:gd name="T11" fmla="*/ 34 h 70"/>
                  <a:gd name="T12" fmla="*/ 22 w 130"/>
                  <a:gd name="T13" fmla="*/ 47 h 70"/>
                  <a:gd name="T14" fmla="*/ 27 w 130"/>
                  <a:gd name="T15" fmla="*/ 19 h 70"/>
                  <a:gd name="T16" fmla="*/ 28 w 130"/>
                  <a:gd name="T17" fmla="*/ 29 h 70"/>
                  <a:gd name="T18" fmla="*/ 33 w 130"/>
                  <a:gd name="T19" fmla="*/ 26 h 70"/>
                  <a:gd name="T20" fmla="*/ 38 w 130"/>
                  <a:gd name="T21" fmla="*/ 28 h 70"/>
                  <a:gd name="T22" fmla="*/ 40 w 130"/>
                  <a:gd name="T23" fmla="*/ 35 h 70"/>
                  <a:gd name="T24" fmla="*/ 56 w 130"/>
                  <a:gd name="T25" fmla="*/ 47 h 70"/>
                  <a:gd name="T26" fmla="*/ 49 w 130"/>
                  <a:gd name="T27" fmla="*/ 46 h 70"/>
                  <a:gd name="T28" fmla="*/ 48 w 130"/>
                  <a:gd name="T29" fmla="*/ 31 h 70"/>
                  <a:gd name="T30" fmla="*/ 45 w 130"/>
                  <a:gd name="T31" fmla="*/ 27 h 70"/>
                  <a:gd name="T32" fmla="*/ 48 w 130"/>
                  <a:gd name="T33" fmla="*/ 23 h 70"/>
                  <a:gd name="T34" fmla="*/ 53 w 130"/>
                  <a:gd name="T35" fmla="*/ 27 h 70"/>
                  <a:gd name="T36" fmla="*/ 58 w 130"/>
                  <a:gd name="T37" fmla="*/ 31 h 70"/>
                  <a:gd name="T38" fmla="*/ 53 w 130"/>
                  <a:gd name="T39" fmla="*/ 39 h 70"/>
                  <a:gd name="T40" fmla="*/ 55 w 130"/>
                  <a:gd name="T41" fmla="*/ 43 h 70"/>
                  <a:gd name="T42" fmla="*/ 58 w 130"/>
                  <a:gd name="T43" fmla="*/ 42 h 70"/>
                  <a:gd name="T44" fmla="*/ 56 w 130"/>
                  <a:gd name="T45" fmla="*/ 47 h 70"/>
                  <a:gd name="T46" fmla="*/ 87 w 130"/>
                  <a:gd name="T47" fmla="*/ 47 h 70"/>
                  <a:gd name="T48" fmla="*/ 86 w 130"/>
                  <a:gd name="T49" fmla="*/ 32 h 70"/>
                  <a:gd name="T50" fmla="*/ 82 w 130"/>
                  <a:gd name="T51" fmla="*/ 32 h 70"/>
                  <a:gd name="T52" fmla="*/ 81 w 130"/>
                  <a:gd name="T53" fmla="*/ 47 h 70"/>
                  <a:gd name="T54" fmla="*/ 75 w 130"/>
                  <a:gd name="T55" fmla="*/ 36 h 70"/>
                  <a:gd name="T56" fmla="*/ 73 w 130"/>
                  <a:gd name="T57" fmla="*/ 31 h 70"/>
                  <a:gd name="T58" fmla="*/ 69 w 130"/>
                  <a:gd name="T59" fmla="*/ 34 h 70"/>
                  <a:gd name="T60" fmla="*/ 64 w 130"/>
                  <a:gd name="T61" fmla="*/ 47 h 70"/>
                  <a:gd name="T62" fmla="*/ 68 w 130"/>
                  <a:gd name="T63" fmla="*/ 27 h 70"/>
                  <a:gd name="T64" fmla="*/ 69 w 130"/>
                  <a:gd name="T65" fmla="*/ 30 h 70"/>
                  <a:gd name="T66" fmla="*/ 75 w 130"/>
                  <a:gd name="T67" fmla="*/ 26 h 70"/>
                  <a:gd name="T68" fmla="*/ 80 w 130"/>
                  <a:gd name="T69" fmla="*/ 30 h 70"/>
                  <a:gd name="T70" fmla="*/ 86 w 130"/>
                  <a:gd name="T71" fmla="*/ 26 h 70"/>
                  <a:gd name="T72" fmla="*/ 90 w 130"/>
                  <a:gd name="T73" fmla="*/ 28 h 70"/>
                  <a:gd name="T74" fmla="*/ 92 w 130"/>
                  <a:gd name="T75" fmla="*/ 35 h 70"/>
                  <a:gd name="T76" fmla="*/ 107 w 130"/>
                  <a:gd name="T77" fmla="*/ 47 h 70"/>
                  <a:gd name="T78" fmla="*/ 101 w 130"/>
                  <a:gd name="T79" fmla="*/ 46 h 70"/>
                  <a:gd name="T80" fmla="*/ 99 w 130"/>
                  <a:gd name="T81" fmla="*/ 19 h 70"/>
                  <a:gd name="T82" fmla="*/ 105 w 130"/>
                  <a:gd name="T83" fmla="*/ 40 h 70"/>
                  <a:gd name="T84" fmla="*/ 106 w 130"/>
                  <a:gd name="T85" fmla="*/ 43 h 70"/>
                  <a:gd name="T86" fmla="*/ 108 w 130"/>
                  <a:gd name="T87" fmla="*/ 42 h 70"/>
                  <a:gd name="T88" fmla="*/ 107 w 130"/>
                  <a:gd name="T8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0">
                    <a:moveTo>
                      <a:pt x="0" y="0"/>
                    </a:moveTo>
                    <a:cubicBezTo>
                      <a:pt x="0" y="70"/>
                      <a:pt x="0" y="70"/>
                      <a:pt x="0" y="70"/>
                    </a:cubicBezTo>
                    <a:cubicBezTo>
                      <a:pt x="130" y="70"/>
                      <a:pt x="130" y="70"/>
                      <a:pt x="130" y="70"/>
                    </a:cubicBezTo>
                    <a:cubicBezTo>
                      <a:pt x="130" y="0"/>
                      <a:pt x="130" y="0"/>
                      <a:pt x="130" y="0"/>
                    </a:cubicBezTo>
                    <a:lnTo>
                      <a:pt x="0" y="0"/>
                    </a:lnTo>
                    <a:close/>
                    <a:moveTo>
                      <a:pt x="40" y="47"/>
                    </a:moveTo>
                    <a:cubicBezTo>
                      <a:pt x="34" y="47"/>
                      <a:pt x="34" y="47"/>
                      <a:pt x="34" y="47"/>
                    </a:cubicBezTo>
                    <a:cubicBezTo>
                      <a:pt x="34" y="36"/>
                      <a:pt x="34" y="36"/>
                      <a:pt x="34" y="36"/>
                    </a:cubicBezTo>
                    <a:cubicBezTo>
                      <a:pt x="34" y="34"/>
                      <a:pt x="34" y="33"/>
                      <a:pt x="34" y="32"/>
                    </a:cubicBezTo>
                    <a:cubicBezTo>
                      <a:pt x="33" y="31"/>
                      <a:pt x="32" y="31"/>
                      <a:pt x="31" y="31"/>
                    </a:cubicBezTo>
                    <a:cubicBezTo>
                      <a:pt x="30" y="31"/>
                      <a:pt x="30" y="31"/>
                      <a:pt x="29" y="32"/>
                    </a:cubicBezTo>
                    <a:cubicBezTo>
                      <a:pt x="28" y="32"/>
                      <a:pt x="28" y="33"/>
                      <a:pt x="27" y="34"/>
                    </a:cubicBezTo>
                    <a:cubicBezTo>
                      <a:pt x="27" y="47"/>
                      <a:pt x="27" y="47"/>
                      <a:pt x="27" y="47"/>
                    </a:cubicBezTo>
                    <a:cubicBezTo>
                      <a:pt x="22" y="47"/>
                      <a:pt x="22" y="47"/>
                      <a:pt x="22" y="47"/>
                    </a:cubicBezTo>
                    <a:cubicBezTo>
                      <a:pt x="22" y="19"/>
                      <a:pt x="22" y="19"/>
                      <a:pt x="22" y="19"/>
                    </a:cubicBezTo>
                    <a:cubicBezTo>
                      <a:pt x="27" y="19"/>
                      <a:pt x="27" y="19"/>
                      <a:pt x="27" y="19"/>
                    </a:cubicBezTo>
                    <a:cubicBezTo>
                      <a:pt x="27" y="29"/>
                      <a:pt x="27" y="29"/>
                      <a:pt x="27" y="29"/>
                    </a:cubicBezTo>
                    <a:cubicBezTo>
                      <a:pt x="28" y="29"/>
                      <a:pt x="28" y="29"/>
                      <a:pt x="28" y="29"/>
                    </a:cubicBezTo>
                    <a:cubicBezTo>
                      <a:pt x="28" y="28"/>
                      <a:pt x="29" y="28"/>
                      <a:pt x="30" y="27"/>
                    </a:cubicBezTo>
                    <a:cubicBezTo>
                      <a:pt x="31" y="27"/>
                      <a:pt x="32" y="26"/>
                      <a:pt x="33" y="26"/>
                    </a:cubicBezTo>
                    <a:cubicBezTo>
                      <a:pt x="35" y="26"/>
                      <a:pt x="35" y="27"/>
                      <a:pt x="36" y="27"/>
                    </a:cubicBezTo>
                    <a:cubicBezTo>
                      <a:pt x="37" y="27"/>
                      <a:pt x="38" y="27"/>
                      <a:pt x="38" y="28"/>
                    </a:cubicBezTo>
                    <a:cubicBezTo>
                      <a:pt x="39" y="29"/>
                      <a:pt x="39" y="30"/>
                      <a:pt x="39" y="31"/>
                    </a:cubicBezTo>
                    <a:cubicBezTo>
                      <a:pt x="40" y="32"/>
                      <a:pt x="40" y="33"/>
                      <a:pt x="40" y="35"/>
                    </a:cubicBezTo>
                    <a:lnTo>
                      <a:pt x="40" y="47"/>
                    </a:lnTo>
                    <a:close/>
                    <a:moveTo>
                      <a:pt x="56" y="47"/>
                    </a:moveTo>
                    <a:cubicBezTo>
                      <a:pt x="55" y="47"/>
                      <a:pt x="54" y="48"/>
                      <a:pt x="53" y="48"/>
                    </a:cubicBezTo>
                    <a:cubicBezTo>
                      <a:pt x="51" y="48"/>
                      <a:pt x="50" y="47"/>
                      <a:pt x="49" y="46"/>
                    </a:cubicBezTo>
                    <a:cubicBezTo>
                      <a:pt x="48" y="45"/>
                      <a:pt x="48" y="44"/>
                      <a:pt x="48" y="41"/>
                    </a:cubicBezTo>
                    <a:cubicBezTo>
                      <a:pt x="48" y="31"/>
                      <a:pt x="48" y="31"/>
                      <a:pt x="48" y="31"/>
                    </a:cubicBezTo>
                    <a:cubicBezTo>
                      <a:pt x="45" y="31"/>
                      <a:pt x="45" y="31"/>
                      <a:pt x="45" y="31"/>
                    </a:cubicBezTo>
                    <a:cubicBezTo>
                      <a:pt x="45" y="27"/>
                      <a:pt x="45" y="27"/>
                      <a:pt x="45" y="27"/>
                    </a:cubicBezTo>
                    <a:cubicBezTo>
                      <a:pt x="48" y="27"/>
                      <a:pt x="48" y="27"/>
                      <a:pt x="48" y="27"/>
                    </a:cubicBezTo>
                    <a:cubicBezTo>
                      <a:pt x="48" y="23"/>
                      <a:pt x="48" y="23"/>
                      <a:pt x="48" y="23"/>
                    </a:cubicBezTo>
                    <a:cubicBezTo>
                      <a:pt x="53" y="22"/>
                      <a:pt x="53" y="22"/>
                      <a:pt x="53" y="22"/>
                    </a:cubicBezTo>
                    <a:cubicBezTo>
                      <a:pt x="53" y="27"/>
                      <a:pt x="53" y="27"/>
                      <a:pt x="53" y="27"/>
                    </a:cubicBezTo>
                    <a:cubicBezTo>
                      <a:pt x="58" y="27"/>
                      <a:pt x="58" y="27"/>
                      <a:pt x="58" y="27"/>
                    </a:cubicBezTo>
                    <a:cubicBezTo>
                      <a:pt x="58" y="31"/>
                      <a:pt x="58" y="31"/>
                      <a:pt x="58" y="31"/>
                    </a:cubicBezTo>
                    <a:cubicBezTo>
                      <a:pt x="53" y="31"/>
                      <a:pt x="53" y="31"/>
                      <a:pt x="53" y="31"/>
                    </a:cubicBezTo>
                    <a:cubicBezTo>
                      <a:pt x="53" y="39"/>
                      <a:pt x="53" y="39"/>
                      <a:pt x="53" y="39"/>
                    </a:cubicBezTo>
                    <a:cubicBezTo>
                      <a:pt x="53" y="40"/>
                      <a:pt x="53" y="41"/>
                      <a:pt x="53" y="42"/>
                    </a:cubicBezTo>
                    <a:cubicBezTo>
                      <a:pt x="54" y="43"/>
                      <a:pt x="54" y="43"/>
                      <a:pt x="55" y="43"/>
                    </a:cubicBezTo>
                    <a:cubicBezTo>
                      <a:pt x="55" y="43"/>
                      <a:pt x="56" y="43"/>
                      <a:pt x="56" y="43"/>
                    </a:cubicBezTo>
                    <a:cubicBezTo>
                      <a:pt x="57" y="43"/>
                      <a:pt x="57" y="42"/>
                      <a:pt x="58" y="42"/>
                    </a:cubicBezTo>
                    <a:cubicBezTo>
                      <a:pt x="58" y="46"/>
                      <a:pt x="58" y="46"/>
                      <a:pt x="58" y="46"/>
                    </a:cubicBezTo>
                    <a:cubicBezTo>
                      <a:pt x="58" y="47"/>
                      <a:pt x="57" y="47"/>
                      <a:pt x="56" y="47"/>
                    </a:cubicBezTo>
                    <a:close/>
                    <a:moveTo>
                      <a:pt x="92" y="47"/>
                    </a:moveTo>
                    <a:cubicBezTo>
                      <a:pt x="87" y="47"/>
                      <a:pt x="87" y="47"/>
                      <a:pt x="87" y="47"/>
                    </a:cubicBezTo>
                    <a:cubicBezTo>
                      <a:pt x="87" y="36"/>
                      <a:pt x="87" y="36"/>
                      <a:pt x="87" y="36"/>
                    </a:cubicBezTo>
                    <a:cubicBezTo>
                      <a:pt x="87" y="34"/>
                      <a:pt x="87" y="33"/>
                      <a:pt x="86" y="32"/>
                    </a:cubicBezTo>
                    <a:cubicBezTo>
                      <a:pt x="86" y="31"/>
                      <a:pt x="85" y="31"/>
                      <a:pt x="84" y="31"/>
                    </a:cubicBezTo>
                    <a:cubicBezTo>
                      <a:pt x="83" y="31"/>
                      <a:pt x="82" y="31"/>
                      <a:pt x="82" y="32"/>
                    </a:cubicBezTo>
                    <a:cubicBezTo>
                      <a:pt x="81" y="32"/>
                      <a:pt x="81" y="33"/>
                      <a:pt x="81" y="34"/>
                    </a:cubicBezTo>
                    <a:cubicBezTo>
                      <a:pt x="81" y="47"/>
                      <a:pt x="81" y="47"/>
                      <a:pt x="81" y="47"/>
                    </a:cubicBezTo>
                    <a:cubicBezTo>
                      <a:pt x="75" y="47"/>
                      <a:pt x="75" y="47"/>
                      <a:pt x="75" y="47"/>
                    </a:cubicBezTo>
                    <a:cubicBezTo>
                      <a:pt x="75" y="36"/>
                      <a:pt x="75" y="36"/>
                      <a:pt x="75" y="36"/>
                    </a:cubicBezTo>
                    <a:cubicBezTo>
                      <a:pt x="75" y="34"/>
                      <a:pt x="75" y="33"/>
                      <a:pt x="75" y="32"/>
                    </a:cubicBezTo>
                    <a:cubicBezTo>
                      <a:pt x="74" y="31"/>
                      <a:pt x="74" y="31"/>
                      <a:pt x="73" y="31"/>
                    </a:cubicBezTo>
                    <a:cubicBezTo>
                      <a:pt x="72" y="31"/>
                      <a:pt x="71" y="31"/>
                      <a:pt x="70" y="32"/>
                    </a:cubicBezTo>
                    <a:cubicBezTo>
                      <a:pt x="70" y="32"/>
                      <a:pt x="69" y="33"/>
                      <a:pt x="69" y="34"/>
                    </a:cubicBezTo>
                    <a:cubicBezTo>
                      <a:pt x="69" y="47"/>
                      <a:pt x="69" y="47"/>
                      <a:pt x="69" y="47"/>
                    </a:cubicBezTo>
                    <a:cubicBezTo>
                      <a:pt x="64" y="47"/>
                      <a:pt x="64" y="47"/>
                      <a:pt x="64" y="47"/>
                    </a:cubicBezTo>
                    <a:cubicBezTo>
                      <a:pt x="64" y="27"/>
                      <a:pt x="64" y="27"/>
                      <a:pt x="64" y="27"/>
                    </a:cubicBezTo>
                    <a:cubicBezTo>
                      <a:pt x="68" y="27"/>
                      <a:pt x="68" y="27"/>
                      <a:pt x="68" y="27"/>
                    </a:cubicBezTo>
                    <a:cubicBezTo>
                      <a:pt x="69" y="30"/>
                      <a:pt x="69" y="30"/>
                      <a:pt x="69" y="30"/>
                    </a:cubicBezTo>
                    <a:cubicBezTo>
                      <a:pt x="69" y="30"/>
                      <a:pt x="69" y="30"/>
                      <a:pt x="69" y="30"/>
                    </a:cubicBezTo>
                    <a:cubicBezTo>
                      <a:pt x="69" y="29"/>
                      <a:pt x="70" y="28"/>
                      <a:pt x="71" y="27"/>
                    </a:cubicBezTo>
                    <a:cubicBezTo>
                      <a:pt x="72" y="27"/>
                      <a:pt x="73" y="26"/>
                      <a:pt x="75" y="26"/>
                    </a:cubicBezTo>
                    <a:cubicBezTo>
                      <a:pt x="76" y="26"/>
                      <a:pt x="77" y="27"/>
                      <a:pt x="78" y="27"/>
                    </a:cubicBezTo>
                    <a:cubicBezTo>
                      <a:pt x="79" y="28"/>
                      <a:pt x="79" y="29"/>
                      <a:pt x="80" y="30"/>
                    </a:cubicBezTo>
                    <a:cubicBezTo>
                      <a:pt x="80" y="29"/>
                      <a:pt x="81" y="28"/>
                      <a:pt x="82" y="27"/>
                    </a:cubicBezTo>
                    <a:cubicBezTo>
                      <a:pt x="83" y="27"/>
                      <a:pt x="84" y="26"/>
                      <a:pt x="86" y="26"/>
                    </a:cubicBezTo>
                    <a:cubicBezTo>
                      <a:pt x="87" y="26"/>
                      <a:pt x="88" y="27"/>
                      <a:pt x="89" y="27"/>
                    </a:cubicBezTo>
                    <a:cubicBezTo>
                      <a:pt x="89" y="27"/>
                      <a:pt x="90" y="28"/>
                      <a:pt x="90" y="28"/>
                    </a:cubicBezTo>
                    <a:cubicBezTo>
                      <a:pt x="91" y="29"/>
                      <a:pt x="91" y="30"/>
                      <a:pt x="92" y="31"/>
                    </a:cubicBezTo>
                    <a:cubicBezTo>
                      <a:pt x="92" y="32"/>
                      <a:pt x="92" y="33"/>
                      <a:pt x="92" y="35"/>
                    </a:cubicBezTo>
                    <a:lnTo>
                      <a:pt x="92" y="47"/>
                    </a:lnTo>
                    <a:close/>
                    <a:moveTo>
                      <a:pt x="107" y="47"/>
                    </a:moveTo>
                    <a:cubicBezTo>
                      <a:pt x="106" y="47"/>
                      <a:pt x="105" y="48"/>
                      <a:pt x="104" y="48"/>
                    </a:cubicBezTo>
                    <a:cubicBezTo>
                      <a:pt x="102" y="48"/>
                      <a:pt x="101" y="47"/>
                      <a:pt x="101" y="46"/>
                    </a:cubicBezTo>
                    <a:cubicBezTo>
                      <a:pt x="100" y="46"/>
                      <a:pt x="99" y="45"/>
                      <a:pt x="99" y="43"/>
                    </a:cubicBezTo>
                    <a:cubicBezTo>
                      <a:pt x="99" y="19"/>
                      <a:pt x="99" y="19"/>
                      <a:pt x="99" y="19"/>
                    </a:cubicBezTo>
                    <a:cubicBezTo>
                      <a:pt x="105" y="19"/>
                      <a:pt x="105" y="19"/>
                      <a:pt x="105" y="19"/>
                    </a:cubicBezTo>
                    <a:cubicBezTo>
                      <a:pt x="105" y="40"/>
                      <a:pt x="105" y="40"/>
                      <a:pt x="105" y="40"/>
                    </a:cubicBezTo>
                    <a:cubicBezTo>
                      <a:pt x="105" y="41"/>
                      <a:pt x="105" y="42"/>
                      <a:pt x="105" y="42"/>
                    </a:cubicBezTo>
                    <a:cubicBezTo>
                      <a:pt x="105" y="43"/>
                      <a:pt x="106" y="43"/>
                      <a:pt x="106" y="43"/>
                    </a:cubicBezTo>
                    <a:cubicBezTo>
                      <a:pt x="106" y="43"/>
                      <a:pt x="107" y="43"/>
                      <a:pt x="107" y="43"/>
                    </a:cubicBezTo>
                    <a:cubicBezTo>
                      <a:pt x="107" y="43"/>
                      <a:pt x="108" y="43"/>
                      <a:pt x="108" y="42"/>
                    </a:cubicBezTo>
                    <a:cubicBezTo>
                      <a:pt x="109" y="47"/>
                      <a:pt x="109" y="47"/>
                      <a:pt x="109" y="47"/>
                    </a:cubicBezTo>
                    <a:cubicBezTo>
                      <a:pt x="108" y="47"/>
                      <a:pt x="108" y="47"/>
                      <a:pt x="10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11" name="矩形 10">
            <a:extLst>
              <a:ext uri="{FF2B5EF4-FFF2-40B4-BE49-F238E27FC236}">
                <a16:creationId xmlns:a16="http://schemas.microsoft.com/office/drawing/2014/main" id="{2994F13D-D1FB-4E7C-9269-C01A60F882D8}"/>
              </a:ext>
            </a:extLst>
          </p:cNvPr>
          <p:cNvSpPr/>
          <p:nvPr/>
        </p:nvSpPr>
        <p:spPr>
          <a:xfrm>
            <a:off x="1481834" y="2734692"/>
            <a:ext cx="888385"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227D3910-65AA-435D-9940-1AFCC03B103C}"/>
              </a:ext>
            </a:extLst>
          </p:cNvPr>
          <p:cNvSpPr/>
          <p:nvPr/>
        </p:nvSpPr>
        <p:spPr>
          <a:xfrm>
            <a:off x="1654218" y="3534593"/>
            <a:ext cx="9597697" cy="2796856"/>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猴子补丁主要用于在不修改已有代码情况下修改其功能或增加新功能的支持。</a:t>
            </a:r>
          </a:p>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例如，在使用第三方模块时，模块中的某些方法可能无法满足我们的开发需求。此时，我们可以在不修改这些方法代码的情况下，通过猴子补丁用一些自己编写的新方法进行替代，从而实现一些新的功能。</a:t>
            </a:r>
          </a:p>
        </p:txBody>
      </p:sp>
      <p:cxnSp>
        <p:nvCxnSpPr>
          <p:cNvPr id="13" name="直接连接符 12">
            <a:extLst>
              <a:ext uri="{FF2B5EF4-FFF2-40B4-BE49-F238E27FC236}">
                <a16:creationId xmlns:a16="http://schemas.microsoft.com/office/drawing/2014/main" id="{DA5F7309-E217-4CF9-B8D5-0FC051496C47}"/>
              </a:ext>
            </a:extLst>
          </p:cNvPr>
          <p:cNvCxnSpPr>
            <a:cxnSpLocks/>
          </p:cNvCxnSpPr>
          <p:nvPr/>
        </p:nvCxnSpPr>
        <p:spPr>
          <a:xfrm>
            <a:off x="1429040" y="3214758"/>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14" name="KSO_Shape">
            <a:extLst>
              <a:ext uri="{FF2B5EF4-FFF2-40B4-BE49-F238E27FC236}">
                <a16:creationId xmlns:a16="http://schemas.microsoft.com/office/drawing/2014/main" id="{8D38BC81-A470-4687-8307-4384871CE92E}"/>
              </a:ext>
            </a:extLst>
          </p:cNvPr>
          <p:cNvSpPr/>
          <p:nvPr/>
        </p:nvSpPr>
        <p:spPr>
          <a:xfrm>
            <a:off x="1436359" y="3430618"/>
            <a:ext cx="9920530" cy="3141629"/>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15" name="组合 14">
            <a:extLst>
              <a:ext uri="{FF2B5EF4-FFF2-40B4-BE49-F238E27FC236}">
                <a16:creationId xmlns:a16="http://schemas.microsoft.com/office/drawing/2014/main" id="{7D7577B2-5736-419C-9C74-876FA1270322}"/>
              </a:ext>
            </a:extLst>
          </p:cNvPr>
          <p:cNvGrpSpPr/>
          <p:nvPr/>
        </p:nvGrpSpPr>
        <p:grpSpPr>
          <a:xfrm>
            <a:off x="484187" y="2776121"/>
            <a:ext cx="877274" cy="877274"/>
            <a:chOff x="836354" y="1156380"/>
            <a:chExt cx="877274" cy="877274"/>
          </a:xfrm>
        </p:grpSpPr>
        <p:sp>
          <p:nvSpPr>
            <p:cNvPr id="16" name="Oval 4011">
              <a:extLst>
                <a:ext uri="{FF2B5EF4-FFF2-40B4-BE49-F238E27FC236}">
                  <a16:creationId xmlns:a16="http://schemas.microsoft.com/office/drawing/2014/main" id="{3876B54D-31E0-4047-9114-AA1D73B08F5B}"/>
                </a:ext>
              </a:extLst>
            </p:cNvPr>
            <p:cNvSpPr>
              <a:spLocks noChangeArrowheads="1"/>
            </p:cNvSpPr>
            <p:nvPr/>
          </p:nvSpPr>
          <p:spPr bwMode="auto">
            <a:xfrm>
              <a:off x="836354" y="1156380"/>
              <a:ext cx="877274"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17" name="组合 16">
              <a:extLst>
                <a:ext uri="{FF2B5EF4-FFF2-40B4-BE49-F238E27FC236}">
                  <a16:creationId xmlns:a16="http://schemas.microsoft.com/office/drawing/2014/main" id="{6D791D1F-483C-44A7-9F00-4CDA7EE7B0DF}"/>
                </a:ext>
              </a:extLst>
            </p:cNvPr>
            <p:cNvGrpSpPr/>
            <p:nvPr/>
          </p:nvGrpSpPr>
          <p:grpSpPr>
            <a:xfrm>
              <a:off x="844376" y="1343177"/>
              <a:ext cx="851540" cy="534049"/>
              <a:chOff x="4869372" y="3263288"/>
              <a:chExt cx="527535" cy="330848"/>
            </a:xfrm>
            <a:solidFill>
              <a:schemeClr val="bg1"/>
            </a:solidFill>
          </p:grpSpPr>
          <p:sp>
            <p:nvSpPr>
              <p:cNvPr id="18" name="Freeform 138">
                <a:extLst>
                  <a:ext uri="{FF2B5EF4-FFF2-40B4-BE49-F238E27FC236}">
                    <a16:creationId xmlns:a16="http://schemas.microsoft.com/office/drawing/2014/main" id="{73BAF97F-DA1A-4AA6-8A47-944E79A2A6DB}"/>
                  </a:ext>
                </a:extLst>
              </p:cNvPr>
              <p:cNvSpPr>
                <a:spLocks/>
              </p:cNvSpPr>
              <p:nvPr/>
            </p:nvSpPr>
            <p:spPr bwMode="auto">
              <a:xfrm>
                <a:off x="4869372" y="3560993"/>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37">
                <a:extLst>
                  <a:ext uri="{FF2B5EF4-FFF2-40B4-BE49-F238E27FC236}">
                    <a16:creationId xmlns:a16="http://schemas.microsoft.com/office/drawing/2014/main" id="{6033BD1D-08D3-42F1-8822-513B288B5620}"/>
                  </a:ext>
                </a:extLst>
              </p:cNvPr>
              <p:cNvSpPr>
                <a:spLocks noEditPoints="1"/>
              </p:cNvSpPr>
              <p:nvPr/>
            </p:nvSpPr>
            <p:spPr bwMode="auto">
              <a:xfrm>
                <a:off x="4910802" y="3263288"/>
                <a:ext cx="444675" cy="27895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4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4" y="4"/>
                      <a:pt x="84" y="5"/>
                    </a:cubicBezTo>
                    <a:cubicBezTo>
                      <a:pt x="84" y="7"/>
                      <a:pt x="82" y="8"/>
                      <a:pt x="81" y="8"/>
                    </a:cubicBezTo>
                    <a:cubicBezTo>
                      <a:pt x="80" y="8"/>
                      <a:pt x="78" y="7"/>
                      <a:pt x="78" y="5"/>
                    </a:cubicBezTo>
                    <a:cubicBezTo>
                      <a:pt x="78" y="4"/>
                      <a:pt x="80"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38">
                <a:extLst>
                  <a:ext uri="{FF2B5EF4-FFF2-40B4-BE49-F238E27FC236}">
                    <a16:creationId xmlns:a16="http://schemas.microsoft.com/office/drawing/2014/main" id="{F6677576-25E9-43EB-A796-A77C9CD3DA0A}"/>
                  </a:ext>
                </a:extLst>
              </p:cNvPr>
              <p:cNvSpPr>
                <a:spLocks/>
              </p:cNvSpPr>
              <p:nvPr/>
            </p:nvSpPr>
            <p:spPr bwMode="auto">
              <a:xfrm>
                <a:off x="4869373" y="3556055"/>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9">
                <a:extLst>
                  <a:ext uri="{FF2B5EF4-FFF2-40B4-BE49-F238E27FC236}">
                    <a16:creationId xmlns:a16="http://schemas.microsoft.com/office/drawing/2014/main" id="{E9994CDA-130E-4BD6-AD33-4D0737A6E05A}"/>
                  </a:ext>
                </a:extLst>
              </p:cNvPr>
              <p:cNvSpPr>
                <a:spLocks/>
              </p:cNvSpPr>
              <p:nvPr/>
            </p:nvSpPr>
            <p:spPr bwMode="auto">
              <a:xfrm>
                <a:off x="5224284" y="3353052"/>
                <a:ext cx="34524" cy="35905"/>
              </a:xfrm>
              <a:custGeom>
                <a:avLst/>
                <a:gdLst>
                  <a:gd name="T0" fmla="*/ 9 w 13"/>
                  <a:gd name="T1" fmla="*/ 2 h 13"/>
                  <a:gd name="T2" fmla="*/ 1 w 13"/>
                  <a:gd name="T3" fmla="*/ 4 h 13"/>
                  <a:gd name="T4" fmla="*/ 4 w 13"/>
                  <a:gd name="T5" fmla="*/ 12 h 13"/>
                  <a:gd name="T6" fmla="*/ 12 w 13"/>
                  <a:gd name="T7" fmla="*/ 9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6" y="0"/>
                      <a:pt x="3" y="2"/>
                      <a:pt x="1" y="4"/>
                    </a:cubicBezTo>
                    <a:cubicBezTo>
                      <a:pt x="0" y="7"/>
                      <a:pt x="1" y="11"/>
                      <a:pt x="4" y="12"/>
                    </a:cubicBezTo>
                    <a:cubicBezTo>
                      <a:pt x="7" y="13"/>
                      <a:pt x="11" y="12"/>
                      <a:pt x="12" y="9"/>
                    </a:cubicBezTo>
                    <a:cubicBezTo>
                      <a:pt x="13" y="6"/>
                      <a:pt x="12" y="3"/>
                      <a:pt x="9"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40">
                <a:extLst>
                  <a:ext uri="{FF2B5EF4-FFF2-40B4-BE49-F238E27FC236}">
                    <a16:creationId xmlns:a16="http://schemas.microsoft.com/office/drawing/2014/main" id="{A6EE2ABB-32BC-42CF-8AD3-54317519D6F8}"/>
                  </a:ext>
                </a:extLst>
              </p:cNvPr>
              <p:cNvSpPr>
                <a:spLocks noEditPoints="1"/>
              </p:cNvSpPr>
              <p:nvPr/>
            </p:nvSpPr>
            <p:spPr bwMode="auto">
              <a:xfrm>
                <a:off x="4954994" y="3307476"/>
                <a:ext cx="356292" cy="191956"/>
              </a:xfrm>
              <a:custGeom>
                <a:avLst/>
                <a:gdLst>
                  <a:gd name="T0" fmla="*/ 0 w 130"/>
                  <a:gd name="T1" fmla="*/ 70 h 70"/>
                  <a:gd name="T2" fmla="*/ 16 w 130"/>
                  <a:gd name="T3" fmla="*/ 66 h 70"/>
                  <a:gd name="T4" fmla="*/ 21 w 130"/>
                  <a:gd name="T5" fmla="*/ 60 h 70"/>
                  <a:gd name="T6" fmla="*/ 13 w 130"/>
                  <a:gd name="T7" fmla="*/ 53 h 70"/>
                  <a:gd name="T8" fmla="*/ 14 w 130"/>
                  <a:gd name="T9" fmla="*/ 45 h 70"/>
                  <a:gd name="T10" fmla="*/ 22 w 130"/>
                  <a:gd name="T11" fmla="*/ 43 h 70"/>
                  <a:gd name="T12" fmla="*/ 19 w 130"/>
                  <a:gd name="T13" fmla="*/ 33 h 70"/>
                  <a:gd name="T14" fmla="*/ 23 w 130"/>
                  <a:gd name="T15" fmla="*/ 27 h 70"/>
                  <a:gd name="T16" fmla="*/ 31 w 130"/>
                  <a:gd name="T17" fmla="*/ 28 h 70"/>
                  <a:gd name="T18" fmla="*/ 33 w 130"/>
                  <a:gd name="T19" fmla="*/ 19 h 70"/>
                  <a:gd name="T20" fmla="*/ 40 w 130"/>
                  <a:gd name="T21" fmla="*/ 15 h 70"/>
                  <a:gd name="T22" fmla="*/ 46 w 130"/>
                  <a:gd name="T23" fmla="*/ 21 h 70"/>
                  <a:gd name="T24" fmla="*/ 53 w 130"/>
                  <a:gd name="T25" fmla="*/ 13 h 70"/>
                  <a:gd name="T26" fmla="*/ 60 w 130"/>
                  <a:gd name="T27" fmla="*/ 14 h 70"/>
                  <a:gd name="T28" fmla="*/ 63 w 130"/>
                  <a:gd name="T29" fmla="*/ 22 h 70"/>
                  <a:gd name="T30" fmla="*/ 73 w 130"/>
                  <a:gd name="T31" fmla="*/ 18 h 70"/>
                  <a:gd name="T32" fmla="*/ 79 w 130"/>
                  <a:gd name="T33" fmla="*/ 23 h 70"/>
                  <a:gd name="T34" fmla="*/ 77 w 130"/>
                  <a:gd name="T35" fmla="*/ 31 h 70"/>
                  <a:gd name="T36" fmla="*/ 87 w 130"/>
                  <a:gd name="T37" fmla="*/ 33 h 70"/>
                  <a:gd name="T38" fmla="*/ 91 w 130"/>
                  <a:gd name="T39" fmla="*/ 40 h 70"/>
                  <a:gd name="T40" fmla="*/ 85 w 130"/>
                  <a:gd name="T41" fmla="*/ 46 h 70"/>
                  <a:gd name="T42" fmla="*/ 93 w 130"/>
                  <a:gd name="T43" fmla="*/ 53 h 70"/>
                  <a:gd name="T44" fmla="*/ 92 w 130"/>
                  <a:gd name="T45" fmla="*/ 60 h 70"/>
                  <a:gd name="T46" fmla="*/ 84 w 130"/>
                  <a:gd name="T47" fmla="*/ 63 h 70"/>
                  <a:gd name="T48" fmla="*/ 85 w 130"/>
                  <a:gd name="T49" fmla="*/ 70 h 70"/>
                  <a:gd name="T50" fmla="*/ 130 w 130"/>
                  <a:gd name="T51" fmla="*/ 0 h 70"/>
                  <a:gd name="T52" fmla="*/ 120 w 130"/>
                  <a:gd name="T53" fmla="*/ 26 h 70"/>
                  <a:gd name="T54" fmla="*/ 116 w 130"/>
                  <a:gd name="T55" fmla="*/ 29 h 70"/>
                  <a:gd name="T56" fmla="*/ 115 w 130"/>
                  <a:gd name="T57" fmla="*/ 31 h 70"/>
                  <a:gd name="T58" fmla="*/ 117 w 130"/>
                  <a:gd name="T59" fmla="*/ 36 h 70"/>
                  <a:gd name="T60" fmla="*/ 111 w 130"/>
                  <a:gd name="T61" fmla="*/ 38 h 70"/>
                  <a:gd name="T62" fmla="*/ 104 w 130"/>
                  <a:gd name="T63" fmla="*/ 36 h 70"/>
                  <a:gd name="T64" fmla="*/ 102 w 130"/>
                  <a:gd name="T65" fmla="*/ 40 h 70"/>
                  <a:gd name="T66" fmla="*/ 96 w 130"/>
                  <a:gd name="T67" fmla="*/ 38 h 70"/>
                  <a:gd name="T68" fmla="*/ 97 w 130"/>
                  <a:gd name="T69" fmla="*/ 33 h 70"/>
                  <a:gd name="T70" fmla="*/ 94 w 130"/>
                  <a:gd name="T71" fmla="*/ 29 h 70"/>
                  <a:gd name="T72" fmla="*/ 88 w 130"/>
                  <a:gd name="T73" fmla="*/ 29 h 70"/>
                  <a:gd name="T74" fmla="*/ 89 w 130"/>
                  <a:gd name="T75" fmla="*/ 22 h 70"/>
                  <a:gd name="T76" fmla="*/ 94 w 130"/>
                  <a:gd name="T77" fmla="*/ 19 h 70"/>
                  <a:gd name="T78" fmla="*/ 94 w 130"/>
                  <a:gd name="T79" fmla="*/ 17 h 70"/>
                  <a:gd name="T80" fmla="*/ 92 w 130"/>
                  <a:gd name="T81" fmla="*/ 12 h 70"/>
                  <a:gd name="T82" fmla="*/ 98 w 130"/>
                  <a:gd name="T83" fmla="*/ 9 h 70"/>
                  <a:gd name="T84" fmla="*/ 105 w 130"/>
                  <a:gd name="T85" fmla="*/ 12 h 70"/>
                  <a:gd name="T86" fmla="*/ 107 w 130"/>
                  <a:gd name="T87" fmla="*/ 8 h 70"/>
                  <a:gd name="T88" fmla="*/ 114 w 130"/>
                  <a:gd name="T89" fmla="*/ 9 h 70"/>
                  <a:gd name="T90" fmla="*/ 113 w 130"/>
                  <a:gd name="T91" fmla="*/ 15 h 70"/>
                  <a:gd name="T92" fmla="*/ 116 w 130"/>
                  <a:gd name="T93" fmla="*/ 18 h 70"/>
                  <a:gd name="T94" fmla="*/ 121 w 130"/>
                  <a:gd name="T95" fmla="*/ 19 h 70"/>
                  <a:gd name="T96" fmla="*/ 120 w 130"/>
                  <a:gd name="T97"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70">
                    <a:moveTo>
                      <a:pt x="0" y="0"/>
                    </a:moveTo>
                    <a:cubicBezTo>
                      <a:pt x="0" y="70"/>
                      <a:pt x="0" y="70"/>
                      <a:pt x="0" y="70"/>
                    </a:cubicBezTo>
                    <a:cubicBezTo>
                      <a:pt x="18" y="70"/>
                      <a:pt x="18" y="70"/>
                      <a:pt x="18" y="70"/>
                    </a:cubicBezTo>
                    <a:cubicBezTo>
                      <a:pt x="16" y="66"/>
                      <a:pt x="16" y="66"/>
                      <a:pt x="16" y="66"/>
                    </a:cubicBezTo>
                    <a:cubicBezTo>
                      <a:pt x="15" y="64"/>
                      <a:pt x="15" y="64"/>
                      <a:pt x="15" y="64"/>
                    </a:cubicBezTo>
                    <a:cubicBezTo>
                      <a:pt x="21" y="60"/>
                      <a:pt x="21" y="60"/>
                      <a:pt x="21" y="60"/>
                    </a:cubicBezTo>
                    <a:cubicBezTo>
                      <a:pt x="21" y="58"/>
                      <a:pt x="20" y="56"/>
                      <a:pt x="20" y="55"/>
                    </a:cubicBezTo>
                    <a:cubicBezTo>
                      <a:pt x="13" y="53"/>
                      <a:pt x="13" y="53"/>
                      <a:pt x="13" y="53"/>
                    </a:cubicBezTo>
                    <a:cubicBezTo>
                      <a:pt x="14" y="51"/>
                      <a:pt x="14" y="51"/>
                      <a:pt x="14" y="51"/>
                    </a:cubicBezTo>
                    <a:cubicBezTo>
                      <a:pt x="14" y="45"/>
                      <a:pt x="14" y="45"/>
                      <a:pt x="14" y="45"/>
                    </a:cubicBezTo>
                    <a:cubicBezTo>
                      <a:pt x="14" y="43"/>
                      <a:pt x="14" y="43"/>
                      <a:pt x="14" y="43"/>
                    </a:cubicBezTo>
                    <a:cubicBezTo>
                      <a:pt x="22" y="43"/>
                      <a:pt x="22" y="43"/>
                      <a:pt x="22" y="43"/>
                    </a:cubicBezTo>
                    <a:cubicBezTo>
                      <a:pt x="22" y="41"/>
                      <a:pt x="23" y="39"/>
                      <a:pt x="24" y="38"/>
                    </a:cubicBezTo>
                    <a:cubicBezTo>
                      <a:pt x="19" y="33"/>
                      <a:pt x="19" y="33"/>
                      <a:pt x="19" y="33"/>
                    </a:cubicBezTo>
                    <a:cubicBezTo>
                      <a:pt x="20" y="31"/>
                      <a:pt x="20" y="31"/>
                      <a:pt x="20" y="31"/>
                    </a:cubicBezTo>
                    <a:cubicBezTo>
                      <a:pt x="23" y="27"/>
                      <a:pt x="23" y="27"/>
                      <a:pt x="23" y="27"/>
                    </a:cubicBezTo>
                    <a:cubicBezTo>
                      <a:pt x="24" y="25"/>
                      <a:pt x="24" y="25"/>
                      <a:pt x="24" y="25"/>
                    </a:cubicBezTo>
                    <a:cubicBezTo>
                      <a:pt x="31" y="28"/>
                      <a:pt x="31" y="28"/>
                      <a:pt x="31" y="28"/>
                    </a:cubicBezTo>
                    <a:cubicBezTo>
                      <a:pt x="32" y="27"/>
                      <a:pt x="34" y="26"/>
                      <a:pt x="35" y="25"/>
                    </a:cubicBezTo>
                    <a:cubicBezTo>
                      <a:pt x="33" y="19"/>
                      <a:pt x="33" y="19"/>
                      <a:pt x="33" y="19"/>
                    </a:cubicBezTo>
                    <a:cubicBezTo>
                      <a:pt x="35" y="18"/>
                      <a:pt x="35" y="18"/>
                      <a:pt x="35" y="18"/>
                    </a:cubicBezTo>
                    <a:cubicBezTo>
                      <a:pt x="40" y="15"/>
                      <a:pt x="40" y="15"/>
                      <a:pt x="40" y="15"/>
                    </a:cubicBezTo>
                    <a:cubicBezTo>
                      <a:pt x="42" y="14"/>
                      <a:pt x="42" y="14"/>
                      <a:pt x="42" y="14"/>
                    </a:cubicBezTo>
                    <a:cubicBezTo>
                      <a:pt x="46" y="21"/>
                      <a:pt x="46" y="21"/>
                      <a:pt x="46" y="21"/>
                    </a:cubicBezTo>
                    <a:cubicBezTo>
                      <a:pt x="48" y="20"/>
                      <a:pt x="50" y="20"/>
                      <a:pt x="51" y="20"/>
                    </a:cubicBezTo>
                    <a:cubicBezTo>
                      <a:pt x="53" y="13"/>
                      <a:pt x="53" y="13"/>
                      <a:pt x="53" y="13"/>
                    </a:cubicBezTo>
                    <a:cubicBezTo>
                      <a:pt x="55" y="13"/>
                      <a:pt x="55" y="13"/>
                      <a:pt x="55" y="13"/>
                    </a:cubicBezTo>
                    <a:cubicBezTo>
                      <a:pt x="60" y="14"/>
                      <a:pt x="60" y="14"/>
                      <a:pt x="60" y="14"/>
                    </a:cubicBezTo>
                    <a:cubicBezTo>
                      <a:pt x="63" y="14"/>
                      <a:pt x="63" y="14"/>
                      <a:pt x="63" y="14"/>
                    </a:cubicBezTo>
                    <a:cubicBezTo>
                      <a:pt x="63" y="22"/>
                      <a:pt x="63" y="22"/>
                      <a:pt x="63" y="22"/>
                    </a:cubicBezTo>
                    <a:cubicBezTo>
                      <a:pt x="65" y="22"/>
                      <a:pt x="66" y="23"/>
                      <a:pt x="68" y="24"/>
                    </a:cubicBezTo>
                    <a:cubicBezTo>
                      <a:pt x="73" y="18"/>
                      <a:pt x="73" y="18"/>
                      <a:pt x="73" y="18"/>
                    </a:cubicBezTo>
                    <a:cubicBezTo>
                      <a:pt x="75" y="20"/>
                      <a:pt x="75" y="20"/>
                      <a:pt x="75" y="20"/>
                    </a:cubicBezTo>
                    <a:cubicBezTo>
                      <a:pt x="79" y="23"/>
                      <a:pt x="79" y="23"/>
                      <a:pt x="79" y="23"/>
                    </a:cubicBezTo>
                    <a:cubicBezTo>
                      <a:pt x="81" y="24"/>
                      <a:pt x="81" y="24"/>
                      <a:pt x="81" y="24"/>
                    </a:cubicBezTo>
                    <a:cubicBezTo>
                      <a:pt x="77" y="31"/>
                      <a:pt x="77" y="31"/>
                      <a:pt x="77" y="31"/>
                    </a:cubicBezTo>
                    <a:cubicBezTo>
                      <a:pt x="79" y="32"/>
                      <a:pt x="80" y="34"/>
                      <a:pt x="80" y="35"/>
                    </a:cubicBezTo>
                    <a:cubicBezTo>
                      <a:pt x="87" y="33"/>
                      <a:pt x="87" y="33"/>
                      <a:pt x="87" y="33"/>
                    </a:cubicBezTo>
                    <a:cubicBezTo>
                      <a:pt x="88" y="35"/>
                      <a:pt x="88" y="35"/>
                      <a:pt x="88" y="35"/>
                    </a:cubicBezTo>
                    <a:cubicBezTo>
                      <a:pt x="91" y="40"/>
                      <a:pt x="91" y="40"/>
                      <a:pt x="91" y="40"/>
                    </a:cubicBezTo>
                    <a:cubicBezTo>
                      <a:pt x="92" y="42"/>
                      <a:pt x="92" y="42"/>
                      <a:pt x="92" y="42"/>
                    </a:cubicBezTo>
                    <a:cubicBezTo>
                      <a:pt x="85" y="46"/>
                      <a:pt x="85" y="46"/>
                      <a:pt x="85" y="46"/>
                    </a:cubicBezTo>
                    <a:cubicBezTo>
                      <a:pt x="86" y="48"/>
                      <a:pt x="86" y="49"/>
                      <a:pt x="86" y="51"/>
                    </a:cubicBezTo>
                    <a:cubicBezTo>
                      <a:pt x="93" y="53"/>
                      <a:pt x="93" y="53"/>
                      <a:pt x="93" y="53"/>
                    </a:cubicBezTo>
                    <a:cubicBezTo>
                      <a:pt x="93" y="55"/>
                      <a:pt x="93" y="55"/>
                      <a:pt x="93" y="55"/>
                    </a:cubicBezTo>
                    <a:cubicBezTo>
                      <a:pt x="92" y="60"/>
                      <a:pt x="92" y="60"/>
                      <a:pt x="92" y="60"/>
                    </a:cubicBezTo>
                    <a:cubicBezTo>
                      <a:pt x="92" y="62"/>
                      <a:pt x="92" y="62"/>
                      <a:pt x="92" y="62"/>
                    </a:cubicBezTo>
                    <a:cubicBezTo>
                      <a:pt x="84" y="63"/>
                      <a:pt x="84" y="63"/>
                      <a:pt x="84" y="63"/>
                    </a:cubicBezTo>
                    <a:cubicBezTo>
                      <a:pt x="84" y="65"/>
                      <a:pt x="83" y="66"/>
                      <a:pt x="82" y="68"/>
                    </a:cubicBezTo>
                    <a:cubicBezTo>
                      <a:pt x="85" y="70"/>
                      <a:pt x="85" y="70"/>
                      <a:pt x="85" y="70"/>
                    </a:cubicBezTo>
                    <a:cubicBezTo>
                      <a:pt x="130" y="70"/>
                      <a:pt x="130" y="70"/>
                      <a:pt x="130" y="70"/>
                    </a:cubicBezTo>
                    <a:cubicBezTo>
                      <a:pt x="130" y="0"/>
                      <a:pt x="130" y="0"/>
                      <a:pt x="130" y="0"/>
                    </a:cubicBezTo>
                    <a:lnTo>
                      <a:pt x="0" y="0"/>
                    </a:lnTo>
                    <a:close/>
                    <a:moveTo>
                      <a:pt x="120" y="26"/>
                    </a:moveTo>
                    <a:cubicBezTo>
                      <a:pt x="117" y="26"/>
                      <a:pt x="117" y="26"/>
                      <a:pt x="117" y="26"/>
                    </a:cubicBezTo>
                    <a:cubicBezTo>
                      <a:pt x="116" y="27"/>
                      <a:pt x="116" y="28"/>
                      <a:pt x="116" y="29"/>
                    </a:cubicBezTo>
                    <a:cubicBezTo>
                      <a:pt x="115" y="29"/>
                      <a:pt x="115" y="30"/>
                      <a:pt x="115" y="31"/>
                    </a:cubicBezTo>
                    <a:cubicBezTo>
                      <a:pt x="115" y="31"/>
                      <a:pt x="115" y="31"/>
                      <a:pt x="115" y="31"/>
                    </a:cubicBezTo>
                    <a:cubicBezTo>
                      <a:pt x="117" y="34"/>
                      <a:pt x="117" y="34"/>
                      <a:pt x="117" y="34"/>
                    </a:cubicBezTo>
                    <a:cubicBezTo>
                      <a:pt x="118" y="34"/>
                      <a:pt x="118" y="35"/>
                      <a:pt x="117" y="36"/>
                    </a:cubicBezTo>
                    <a:cubicBezTo>
                      <a:pt x="113" y="39"/>
                      <a:pt x="113" y="39"/>
                      <a:pt x="113" y="39"/>
                    </a:cubicBezTo>
                    <a:cubicBezTo>
                      <a:pt x="112" y="39"/>
                      <a:pt x="111" y="39"/>
                      <a:pt x="111" y="38"/>
                    </a:cubicBezTo>
                    <a:cubicBezTo>
                      <a:pt x="109" y="35"/>
                      <a:pt x="109" y="35"/>
                      <a:pt x="109" y="35"/>
                    </a:cubicBezTo>
                    <a:cubicBezTo>
                      <a:pt x="107" y="36"/>
                      <a:pt x="106" y="36"/>
                      <a:pt x="104" y="36"/>
                    </a:cubicBezTo>
                    <a:cubicBezTo>
                      <a:pt x="104" y="36"/>
                      <a:pt x="104" y="36"/>
                      <a:pt x="104" y="36"/>
                    </a:cubicBezTo>
                    <a:cubicBezTo>
                      <a:pt x="102" y="40"/>
                      <a:pt x="102" y="40"/>
                      <a:pt x="102" y="40"/>
                    </a:cubicBezTo>
                    <a:cubicBezTo>
                      <a:pt x="102" y="40"/>
                      <a:pt x="101" y="41"/>
                      <a:pt x="101" y="40"/>
                    </a:cubicBezTo>
                    <a:cubicBezTo>
                      <a:pt x="96" y="38"/>
                      <a:pt x="96" y="38"/>
                      <a:pt x="96" y="38"/>
                    </a:cubicBezTo>
                    <a:cubicBezTo>
                      <a:pt x="95" y="38"/>
                      <a:pt x="95" y="37"/>
                      <a:pt x="95" y="37"/>
                    </a:cubicBezTo>
                    <a:cubicBezTo>
                      <a:pt x="97" y="33"/>
                      <a:pt x="97" y="33"/>
                      <a:pt x="97" y="33"/>
                    </a:cubicBezTo>
                    <a:cubicBezTo>
                      <a:pt x="95" y="32"/>
                      <a:pt x="95" y="31"/>
                      <a:pt x="94" y="29"/>
                    </a:cubicBezTo>
                    <a:cubicBezTo>
                      <a:pt x="94" y="29"/>
                      <a:pt x="94" y="29"/>
                      <a:pt x="94" y="29"/>
                    </a:cubicBezTo>
                    <a:cubicBezTo>
                      <a:pt x="90" y="30"/>
                      <a:pt x="90" y="30"/>
                      <a:pt x="90" y="30"/>
                    </a:cubicBezTo>
                    <a:cubicBezTo>
                      <a:pt x="89" y="30"/>
                      <a:pt x="88" y="29"/>
                      <a:pt x="88" y="29"/>
                    </a:cubicBezTo>
                    <a:cubicBezTo>
                      <a:pt x="88" y="23"/>
                      <a:pt x="88" y="23"/>
                      <a:pt x="88" y="23"/>
                    </a:cubicBezTo>
                    <a:cubicBezTo>
                      <a:pt x="88" y="23"/>
                      <a:pt x="88" y="22"/>
                      <a:pt x="89" y="22"/>
                    </a:cubicBezTo>
                    <a:cubicBezTo>
                      <a:pt x="93" y="22"/>
                      <a:pt x="93" y="22"/>
                      <a:pt x="93" y="22"/>
                    </a:cubicBezTo>
                    <a:cubicBezTo>
                      <a:pt x="93" y="21"/>
                      <a:pt x="93" y="20"/>
                      <a:pt x="94" y="19"/>
                    </a:cubicBezTo>
                    <a:cubicBezTo>
                      <a:pt x="94" y="18"/>
                      <a:pt x="94" y="18"/>
                      <a:pt x="94" y="17"/>
                    </a:cubicBezTo>
                    <a:cubicBezTo>
                      <a:pt x="94" y="17"/>
                      <a:pt x="94" y="17"/>
                      <a:pt x="94" y="17"/>
                    </a:cubicBezTo>
                    <a:cubicBezTo>
                      <a:pt x="92" y="14"/>
                      <a:pt x="92" y="14"/>
                      <a:pt x="92" y="14"/>
                    </a:cubicBezTo>
                    <a:cubicBezTo>
                      <a:pt x="92" y="13"/>
                      <a:pt x="92" y="12"/>
                      <a:pt x="92" y="12"/>
                    </a:cubicBezTo>
                    <a:cubicBezTo>
                      <a:pt x="97" y="9"/>
                      <a:pt x="97" y="9"/>
                      <a:pt x="97" y="9"/>
                    </a:cubicBezTo>
                    <a:cubicBezTo>
                      <a:pt x="97" y="8"/>
                      <a:pt x="98" y="9"/>
                      <a:pt x="98" y="9"/>
                    </a:cubicBezTo>
                    <a:cubicBezTo>
                      <a:pt x="101" y="12"/>
                      <a:pt x="101" y="12"/>
                      <a:pt x="101" y="12"/>
                    </a:cubicBezTo>
                    <a:cubicBezTo>
                      <a:pt x="102" y="12"/>
                      <a:pt x="104" y="12"/>
                      <a:pt x="105" y="12"/>
                    </a:cubicBezTo>
                    <a:cubicBezTo>
                      <a:pt x="105" y="12"/>
                      <a:pt x="105" y="12"/>
                      <a:pt x="105" y="12"/>
                    </a:cubicBezTo>
                    <a:cubicBezTo>
                      <a:pt x="107" y="8"/>
                      <a:pt x="107" y="8"/>
                      <a:pt x="107" y="8"/>
                    </a:cubicBezTo>
                    <a:cubicBezTo>
                      <a:pt x="107" y="7"/>
                      <a:pt x="108" y="7"/>
                      <a:pt x="109" y="7"/>
                    </a:cubicBezTo>
                    <a:cubicBezTo>
                      <a:pt x="114" y="9"/>
                      <a:pt x="114" y="9"/>
                      <a:pt x="114" y="9"/>
                    </a:cubicBezTo>
                    <a:cubicBezTo>
                      <a:pt x="114" y="10"/>
                      <a:pt x="114" y="10"/>
                      <a:pt x="114" y="11"/>
                    </a:cubicBezTo>
                    <a:cubicBezTo>
                      <a:pt x="113" y="15"/>
                      <a:pt x="113" y="15"/>
                      <a:pt x="113" y="15"/>
                    </a:cubicBezTo>
                    <a:cubicBezTo>
                      <a:pt x="114" y="16"/>
                      <a:pt x="115" y="17"/>
                      <a:pt x="115" y="18"/>
                    </a:cubicBezTo>
                    <a:cubicBezTo>
                      <a:pt x="116" y="18"/>
                      <a:pt x="116" y="18"/>
                      <a:pt x="116" y="18"/>
                    </a:cubicBezTo>
                    <a:cubicBezTo>
                      <a:pt x="120" y="18"/>
                      <a:pt x="120" y="18"/>
                      <a:pt x="120" y="18"/>
                    </a:cubicBezTo>
                    <a:cubicBezTo>
                      <a:pt x="120" y="18"/>
                      <a:pt x="121" y="18"/>
                      <a:pt x="121" y="19"/>
                    </a:cubicBezTo>
                    <a:cubicBezTo>
                      <a:pt x="122" y="24"/>
                      <a:pt x="122" y="24"/>
                      <a:pt x="122" y="24"/>
                    </a:cubicBezTo>
                    <a:cubicBezTo>
                      <a:pt x="122" y="25"/>
                      <a:pt x="121" y="26"/>
                      <a:pt x="120"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41">
                <a:extLst>
                  <a:ext uri="{FF2B5EF4-FFF2-40B4-BE49-F238E27FC236}">
                    <a16:creationId xmlns:a16="http://schemas.microsoft.com/office/drawing/2014/main" id="{2DC225B7-C94E-4895-BA65-FC07EDE32836}"/>
                  </a:ext>
                </a:extLst>
              </p:cNvPr>
              <p:cNvSpPr>
                <a:spLocks noEditPoints="1"/>
              </p:cNvSpPr>
              <p:nvPr/>
            </p:nvSpPr>
            <p:spPr bwMode="auto">
              <a:xfrm>
                <a:off x="5029566" y="3380665"/>
                <a:ext cx="142241" cy="118764"/>
              </a:xfrm>
              <a:custGeom>
                <a:avLst/>
                <a:gdLst>
                  <a:gd name="T0" fmla="*/ 45 w 52"/>
                  <a:gd name="T1" fmla="*/ 39 h 43"/>
                  <a:gd name="T2" fmla="*/ 39 w 52"/>
                  <a:gd name="T3" fmla="*/ 7 h 43"/>
                  <a:gd name="T4" fmla="*/ 7 w 52"/>
                  <a:gd name="T5" fmla="*/ 13 h 43"/>
                  <a:gd name="T6" fmla="*/ 12 w 52"/>
                  <a:gd name="T7" fmla="*/ 43 h 43"/>
                  <a:gd name="T8" fmla="*/ 41 w 52"/>
                  <a:gd name="T9" fmla="*/ 43 h 43"/>
                  <a:gd name="T10" fmla="*/ 45 w 52"/>
                  <a:gd name="T11" fmla="*/ 39 h 43"/>
                  <a:gd name="T12" fmla="*/ 37 w 52"/>
                  <a:gd name="T13" fmla="*/ 34 h 43"/>
                  <a:gd name="T14" fmla="*/ 18 w 52"/>
                  <a:gd name="T15" fmla="*/ 37 h 43"/>
                  <a:gd name="T16" fmla="*/ 15 w 52"/>
                  <a:gd name="T17" fmla="*/ 18 h 43"/>
                  <a:gd name="T18" fmla="*/ 34 w 52"/>
                  <a:gd name="T19" fmla="*/ 14 h 43"/>
                  <a:gd name="T20" fmla="*/ 37 w 52"/>
                  <a:gd name="T21"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3">
                    <a:moveTo>
                      <a:pt x="45" y="39"/>
                    </a:moveTo>
                    <a:cubicBezTo>
                      <a:pt x="52" y="29"/>
                      <a:pt x="50" y="14"/>
                      <a:pt x="39" y="7"/>
                    </a:cubicBezTo>
                    <a:cubicBezTo>
                      <a:pt x="28" y="0"/>
                      <a:pt x="14" y="2"/>
                      <a:pt x="7" y="13"/>
                    </a:cubicBezTo>
                    <a:cubicBezTo>
                      <a:pt x="0" y="23"/>
                      <a:pt x="2" y="36"/>
                      <a:pt x="12" y="43"/>
                    </a:cubicBezTo>
                    <a:cubicBezTo>
                      <a:pt x="41" y="43"/>
                      <a:pt x="41" y="43"/>
                      <a:pt x="41" y="43"/>
                    </a:cubicBezTo>
                    <a:cubicBezTo>
                      <a:pt x="43" y="42"/>
                      <a:pt x="44" y="41"/>
                      <a:pt x="45" y="39"/>
                    </a:cubicBezTo>
                    <a:close/>
                    <a:moveTo>
                      <a:pt x="37" y="34"/>
                    </a:moveTo>
                    <a:cubicBezTo>
                      <a:pt x="33" y="40"/>
                      <a:pt x="25" y="42"/>
                      <a:pt x="18" y="37"/>
                    </a:cubicBezTo>
                    <a:cubicBezTo>
                      <a:pt x="12" y="33"/>
                      <a:pt x="10" y="24"/>
                      <a:pt x="15" y="18"/>
                    </a:cubicBezTo>
                    <a:cubicBezTo>
                      <a:pt x="19" y="12"/>
                      <a:pt x="28" y="10"/>
                      <a:pt x="34" y="14"/>
                    </a:cubicBezTo>
                    <a:cubicBezTo>
                      <a:pt x="40" y="19"/>
                      <a:pt x="42" y="27"/>
                      <a:pt x="37"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10985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p:cTn id="13" dur="500" fill="hold"/>
                                        <p:tgtEl>
                                          <p:spTgt spid="40"/>
                                        </p:tgtEl>
                                        <p:attrNameLst>
                                          <p:attrName>ppt_w</p:attrName>
                                        </p:attrNameLst>
                                      </p:cBhvr>
                                      <p:tavLst>
                                        <p:tav tm="0">
                                          <p:val>
                                            <p:fltVal val="0"/>
                                          </p:val>
                                        </p:tav>
                                        <p:tav tm="100000">
                                          <p:val>
                                            <p:strVal val="#ppt_w"/>
                                          </p:val>
                                        </p:tav>
                                      </p:tavLst>
                                    </p:anim>
                                    <p:anim calcmode="lin" valueType="num">
                                      <p:cBhvr>
                                        <p:cTn id="14" dur="500" fill="hold"/>
                                        <p:tgtEl>
                                          <p:spTgt spid="40"/>
                                        </p:tgtEl>
                                        <p:attrNameLst>
                                          <p:attrName>ppt_h</p:attrName>
                                        </p:attrNameLst>
                                      </p:cBhvr>
                                      <p:tavLst>
                                        <p:tav tm="0">
                                          <p:val>
                                            <p:fltVal val="0"/>
                                          </p:val>
                                        </p:tav>
                                        <p:tav tm="100000">
                                          <p:val>
                                            <p:strVal val="#ppt_h"/>
                                          </p:val>
                                        </p:tav>
                                      </p:tavLst>
                                    </p:anim>
                                    <p:animEffect transition="in" filter="fade">
                                      <p:cBhvr>
                                        <p:cTn id="15" dur="500"/>
                                        <p:tgtEl>
                                          <p:spTgt spid="4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p:tgtEl>
                                          <p:spTgt spid="3"/>
                                        </p:tgtEl>
                                        <p:attrNameLst>
                                          <p:attrName>ppt_y</p:attrName>
                                        </p:attrNameLst>
                                      </p:cBhvr>
                                      <p:tavLst>
                                        <p:tav tm="0">
                                          <p:val>
                                            <p:strVal val="#ppt_y-#ppt_h*1.125000"/>
                                          </p:val>
                                        </p:tav>
                                        <p:tav tm="100000">
                                          <p:val>
                                            <p:strVal val="#ppt_y"/>
                                          </p:val>
                                        </p:tav>
                                      </p:tavLst>
                                    </p:anim>
                                    <p:animEffect transition="in" filter="wipe(down)">
                                      <p:cBhvr>
                                        <p:cTn id="22" dur="500"/>
                                        <p:tgtEl>
                                          <p:spTgt spid="3"/>
                                        </p:tgtEl>
                                      </p:cBhvr>
                                    </p:animEffect>
                                  </p:childTnLst>
                                </p:cTn>
                              </p:par>
                            </p:childTnLst>
                          </p:cTn>
                        </p:par>
                        <p:par>
                          <p:cTn id="23" fill="hold">
                            <p:stCondLst>
                              <p:cond delay="1000"/>
                            </p:stCondLst>
                            <p:childTnLst>
                              <p:par>
                                <p:cTn id="24" presetID="53" presetClass="entr" presetSubtype="16"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500" fill="hold"/>
                                        <p:tgtEl>
                                          <p:spTgt spid="15"/>
                                        </p:tgtEl>
                                        <p:attrNameLst>
                                          <p:attrName>ppt_w</p:attrName>
                                        </p:attrNameLst>
                                      </p:cBhvr>
                                      <p:tavLst>
                                        <p:tav tm="0">
                                          <p:val>
                                            <p:fltVal val="0"/>
                                          </p:val>
                                        </p:tav>
                                        <p:tav tm="100000">
                                          <p:val>
                                            <p:strVal val="#ppt_w"/>
                                          </p:val>
                                        </p:tav>
                                      </p:tavLst>
                                    </p:anim>
                                    <p:anim calcmode="lin" valueType="num">
                                      <p:cBhvr>
                                        <p:cTn id="27" dur="500" fill="hold"/>
                                        <p:tgtEl>
                                          <p:spTgt spid="15"/>
                                        </p:tgtEl>
                                        <p:attrNameLst>
                                          <p:attrName>ppt_h</p:attrName>
                                        </p:attrNameLst>
                                      </p:cBhvr>
                                      <p:tavLst>
                                        <p:tav tm="0">
                                          <p:val>
                                            <p:fltVal val="0"/>
                                          </p:val>
                                        </p:tav>
                                        <p:tav tm="100000">
                                          <p:val>
                                            <p:strVal val="#ppt_h"/>
                                          </p:val>
                                        </p:tav>
                                      </p:tavLst>
                                    </p:anim>
                                    <p:animEffect transition="in" filter="fade">
                                      <p:cBhvr>
                                        <p:cTn id="28" dur="500"/>
                                        <p:tgtEl>
                                          <p:spTgt spid="15"/>
                                        </p:tgtEl>
                                      </p:cBhvr>
                                    </p:animEffect>
                                  </p:childTnLst>
                                </p:cTn>
                              </p:par>
                            </p:childTnLst>
                          </p:cTn>
                        </p:par>
                        <p:par>
                          <p:cTn id="29" fill="hold">
                            <p:stCondLst>
                              <p:cond delay="1500"/>
                            </p:stCondLst>
                            <p:childTnLst>
                              <p:par>
                                <p:cTn id="30" presetID="16" presetClass="entr" presetSubtype="21"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inVertical)">
                                      <p:cBhvr>
                                        <p:cTn id="32" dur="500"/>
                                        <p:tgtEl>
                                          <p:spTgt spid="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2" presetClass="entr" presetSubtype="4"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p:tgtEl>
                                          <p:spTgt spid="11"/>
                                        </p:tgtEl>
                                        <p:attrNameLst>
                                          <p:attrName>ppt_y</p:attrName>
                                        </p:attrNameLst>
                                      </p:cBhvr>
                                      <p:tavLst>
                                        <p:tav tm="0">
                                          <p:val>
                                            <p:strVal val="#ppt_y+#ppt_h*1.125000"/>
                                          </p:val>
                                        </p:tav>
                                        <p:tav tm="100000">
                                          <p:val>
                                            <p:strVal val="#ppt_y"/>
                                          </p:val>
                                        </p:tav>
                                      </p:tavLst>
                                    </p:anim>
                                    <p:animEffect transition="in" filter="wipe(up)">
                                      <p:cBhvr>
                                        <p:cTn id="39" dur="500"/>
                                        <p:tgtEl>
                                          <p:spTgt spid="11"/>
                                        </p:tgtEl>
                                      </p:cBhvr>
                                    </p:animEffect>
                                  </p:childTnLst>
                                </p:cTn>
                              </p:par>
                              <p:par>
                                <p:cTn id="40" presetID="12" presetClass="entr" presetSubtype="1"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p:tgtEl>
                                          <p:spTgt spid="12"/>
                                        </p:tgtEl>
                                        <p:attrNameLst>
                                          <p:attrName>ppt_y</p:attrName>
                                        </p:attrNameLst>
                                      </p:cBhvr>
                                      <p:tavLst>
                                        <p:tav tm="0">
                                          <p:val>
                                            <p:strVal val="#ppt_y-#ppt_h*1.125000"/>
                                          </p:val>
                                        </p:tav>
                                        <p:tav tm="100000">
                                          <p:val>
                                            <p:strVal val="#ppt_y"/>
                                          </p:val>
                                        </p:tav>
                                      </p:tavLst>
                                    </p:anim>
                                    <p:animEffect transition="in" filter="wipe(down)">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48" grpId="0" animBg="1"/>
      <p:bldP spid="11" grpId="0"/>
      <p:bldP spid="12" grpId="0"/>
      <p:bldP spid="1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3746639" y="508015"/>
            <a:ext cx="469872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第三方模块的获取与安装</a:t>
            </a:r>
          </a:p>
        </p:txBody>
      </p:sp>
      <p:cxnSp>
        <p:nvCxnSpPr>
          <p:cNvPr id="29" name="直接连接符 28">
            <a:extLst>
              <a:ext uri="{FF2B5EF4-FFF2-40B4-BE49-F238E27FC236}">
                <a16:creationId xmlns:a16="http://schemas.microsoft.com/office/drawing/2014/main" id="{BEC1658F-898D-4EE3-8E4C-8C4C44836C36}"/>
              </a:ext>
            </a:extLst>
          </p:cNvPr>
          <p:cNvCxnSpPr>
            <a:cxnSpLocks/>
          </p:cNvCxnSpPr>
          <p:nvPr/>
        </p:nvCxnSpPr>
        <p:spPr>
          <a:xfrm flipH="1" flipV="1">
            <a:off x="1432108" y="3268230"/>
            <a:ext cx="2851144"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AC26A3C8-519F-45AC-BB26-A500AD10BA11}"/>
              </a:ext>
            </a:extLst>
          </p:cNvPr>
          <p:cNvCxnSpPr>
            <a:cxnSpLocks/>
          </p:cNvCxnSpPr>
          <p:nvPr/>
        </p:nvCxnSpPr>
        <p:spPr>
          <a:xfrm>
            <a:off x="7024683" y="3306329"/>
            <a:ext cx="3699663" cy="0"/>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A71E5DA5-14A1-4B88-A2FD-F5E12439BE38}"/>
              </a:ext>
            </a:extLst>
          </p:cNvPr>
          <p:cNvSpPr/>
          <p:nvPr/>
        </p:nvSpPr>
        <p:spPr>
          <a:xfrm>
            <a:off x="1432108" y="3457626"/>
            <a:ext cx="2996683" cy="2242858"/>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第三方模块的获取与安装有多种方法，其中最推荐的一种方法是使用</a:t>
            </a:r>
            <a:r>
              <a:rPr lang="en-US" altLang="zh-CN"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pip</a:t>
            </a:r>
            <a:r>
              <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工具。</a:t>
            </a:r>
          </a:p>
        </p:txBody>
      </p:sp>
      <p:sp>
        <p:nvSpPr>
          <p:cNvPr id="40" name="矩形 39">
            <a:extLst>
              <a:ext uri="{FF2B5EF4-FFF2-40B4-BE49-F238E27FC236}">
                <a16:creationId xmlns:a16="http://schemas.microsoft.com/office/drawing/2014/main" id="{935F907C-5DF2-494E-BFA6-C3EE8AF2B9CA}"/>
              </a:ext>
            </a:extLst>
          </p:cNvPr>
          <p:cNvSpPr/>
          <p:nvPr/>
        </p:nvSpPr>
        <p:spPr>
          <a:xfrm>
            <a:off x="7216735" y="3498824"/>
            <a:ext cx="3507611" cy="1688860"/>
          </a:xfrm>
          <a:prstGeom prst="rect">
            <a:avLst/>
          </a:prstGeom>
        </p:spPr>
        <p:txBody>
          <a:bodyPr wrap="square">
            <a:spAutoFit/>
          </a:bodyPr>
          <a:lstStyle/>
          <a:p>
            <a:pPr algn="just">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这里我们以用于科学计算的</a:t>
            </a:r>
            <a:r>
              <a:rPr lang="en-US" altLang="zh-CN" sz="2400" dirty="0" err="1">
                <a:solidFill>
                  <a:schemeClr val="tx1">
                    <a:lumMod val="85000"/>
                    <a:lumOff val="15000"/>
                  </a:schemeClr>
                </a:solidFill>
                <a:latin typeface="+mj-lt"/>
                <a:ea typeface="微软雅黑" panose="020B0503020204020204" pitchFamily="34" charset="-122"/>
                <a:cs typeface="微软雅黑" panose="020B0503020204020204" pitchFamily="34" charset="-122"/>
              </a:rPr>
              <a:t>numpy</a:t>
            </a:r>
            <a:r>
              <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模块的安装为例，介绍</a:t>
            </a:r>
            <a:r>
              <a:rPr lang="en-US" altLang="zh-CN"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pip</a:t>
            </a:r>
            <a:r>
              <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的使用方法。</a:t>
            </a:r>
          </a:p>
        </p:txBody>
      </p:sp>
      <p:grpSp>
        <p:nvGrpSpPr>
          <p:cNvPr id="7" name="组合 6">
            <a:extLst>
              <a:ext uri="{FF2B5EF4-FFF2-40B4-BE49-F238E27FC236}">
                <a16:creationId xmlns:a16="http://schemas.microsoft.com/office/drawing/2014/main" id="{F7A59122-ED20-43CA-9FFD-9ACB5E77C81E}"/>
              </a:ext>
            </a:extLst>
          </p:cNvPr>
          <p:cNvGrpSpPr/>
          <p:nvPr/>
        </p:nvGrpSpPr>
        <p:grpSpPr>
          <a:xfrm>
            <a:off x="4409068" y="2550927"/>
            <a:ext cx="1524000" cy="1524000"/>
            <a:chOff x="4409068" y="2550927"/>
            <a:chExt cx="1524000" cy="1524000"/>
          </a:xfrm>
        </p:grpSpPr>
        <p:sp>
          <p:nvSpPr>
            <p:cNvPr id="24" name="泪滴形 23">
              <a:extLst>
                <a:ext uri="{FF2B5EF4-FFF2-40B4-BE49-F238E27FC236}">
                  <a16:creationId xmlns:a16="http://schemas.microsoft.com/office/drawing/2014/main" id="{08BBD943-6B88-41BF-BF75-CC680E401D62}"/>
                </a:ext>
              </a:extLst>
            </p:cNvPr>
            <p:cNvSpPr/>
            <p:nvPr/>
          </p:nvSpPr>
          <p:spPr>
            <a:xfrm rot="18900000">
              <a:off x="4409068" y="2550927"/>
              <a:ext cx="1524000" cy="1524000"/>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46" name="组合 45">
              <a:extLst>
                <a:ext uri="{FF2B5EF4-FFF2-40B4-BE49-F238E27FC236}">
                  <a16:creationId xmlns:a16="http://schemas.microsoft.com/office/drawing/2014/main" id="{628518A5-ABA7-4345-B771-BEC94EA7FABF}"/>
                </a:ext>
              </a:extLst>
            </p:cNvPr>
            <p:cNvGrpSpPr/>
            <p:nvPr/>
          </p:nvGrpSpPr>
          <p:grpSpPr>
            <a:xfrm>
              <a:off x="4542106" y="2906703"/>
              <a:ext cx="1230044" cy="761914"/>
              <a:chOff x="10655670" y="657377"/>
              <a:chExt cx="526153" cy="325910"/>
            </a:xfrm>
            <a:solidFill>
              <a:schemeClr val="tx2">
                <a:lumMod val="50000"/>
              </a:schemeClr>
            </a:solidFill>
          </p:grpSpPr>
          <p:sp>
            <p:nvSpPr>
              <p:cNvPr id="47" name="Freeform 89">
                <a:extLst>
                  <a:ext uri="{FF2B5EF4-FFF2-40B4-BE49-F238E27FC236}">
                    <a16:creationId xmlns:a16="http://schemas.microsoft.com/office/drawing/2014/main" id="{651959A5-189D-4399-8F64-E599D2D5F000}"/>
                  </a:ext>
                </a:extLst>
              </p:cNvPr>
              <p:cNvSpPr>
                <a:spLocks noEditPoints="1"/>
              </p:cNvSpPr>
              <p:nvPr/>
            </p:nvSpPr>
            <p:spPr bwMode="auto">
              <a:xfrm>
                <a:off x="10697100" y="657377"/>
                <a:ext cx="444675" cy="28033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3" y="4"/>
                      <a:pt x="83" y="5"/>
                    </a:cubicBezTo>
                    <a:cubicBezTo>
                      <a:pt x="83" y="7"/>
                      <a:pt x="82" y="8"/>
                      <a:pt x="81" y="8"/>
                    </a:cubicBezTo>
                    <a:cubicBezTo>
                      <a:pt x="79" y="8"/>
                      <a:pt x="78" y="7"/>
                      <a:pt x="78" y="5"/>
                    </a:cubicBezTo>
                    <a:cubicBezTo>
                      <a:pt x="78" y="4"/>
                      <a:pt x="79"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90">
                <a:extLst>
                  <a:ext uri="{FF2B5EF4-FFF2-40B4-BE49-F238E27FC236}">
                    <a16:creationId xmlns:a16="http://schemas.microsoft.com/office/drawing/2014/main" id="{7722A3C9-C059-40CC-987A-2FC9C4D2CD8D}"/>
                  </a:ext>
                </a:extLst>
              </p:cNvPr>
              <p:cNvSpPr>
                <a:spLocks/>
              </p:cNvSpPr>
              <p:nvPr/>
            </p:nvSpPr>
            <p:spPr bwMode="auto">
              <a:xfrm>
                <a:off x="10655670" y="947382"/>
                <a:ext cx="526153" cy="35905"/>
              </a:xfrm>
              <a:custGeom>
                <a:avLst/>
                <a:gdLst>
                  <a:gd name="T0" fmla="*/ 192 w 192"/>
                  <a:gd name="T1" fmla="*/ 0 h 13"/>
                  <a:gd name="T2" fmla="*/ 125 w 192"/>
                  <a:gd name="T3" fmla="*/ 0 h 13"/>
                  <a:gd name="T4" fmla="*/ 123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9 w 192"/>
                  <a:gd name="T17" fmla="*/ 13 h 13"/>
                  <a:gd name="T18" fmla="*/ 183 w 192"/>
                  <a:gd name="T19" fmla="*/ 13 h 13"/>
                  <a:gd name="T20" fmla="*/ 192 w 192"/>
                  <a:gd name="T21" fmla="*/ 4 h 13"/>
                  <a:gd name="T22" fmla="*/ 192 w 192"/>
                  <a:gd name="T23" fmla="*/ 1 h 13"/>
                  <a:gd name="T24" fmla="*/ 192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2" y="0"/>
                    </a:moveTo>
                    <a:cubicBezTo>
                      <a:pt x="125" y="0"/>
                      <a:pt x="125" y="0"/>
                      <a:pt x="125" y="0"/>
                    </a:cubicBezTo>
                    <a:cubicBezTo>
                      <a:pt x="125" y="2"/>
                      <a:pt x="124" y="3"/>
                      <a:pt x="123" y="3"/>
                    </a:cubicBezTo>
                    <a:cubicBezTo>
                      <a:pt x="69" y="3"/>
                      <a:pt x="69" y="3"/>
                      <a:pt x="69" y="3"/>
                    </a:cubicBezTo>
                    <a:cubicBezTo>
                      <a:pt x="68" y="3"/>
                      <a:pt x="66" y="2"/>
                      <a:pt x="66" y="0"/>
                    </a:cubicBezTo>
                    <a:cubicBezTo>
                      <a:pt x="0" y="0"/>
                      <a:pt x="0" y="0"/>
                      <a:pt x="0" y="0"/>
                    </a:cubicBezTo>
                    <a:cubicBezTo>
                      <a:pt x="0" y="1"/>
                      <a:pt x="0" y="1"/>
                      <a:pt x="0" y="1"/>
                    </a:cubicBezTo>
                    <a:cubicBezTo>
                      <a:pt x="0" y="4"/>
                      <a:pt x="0" y="4"/>
                      <a:pt x="0" y="4"/>
                    </a:cubicBezTo>
                    <a:cubicBezTo>
                      <a:pt x="0" y="9"/>
                      <a:pt x="4" y="13"/>
                      <a:pt x="9" y="13"/>
                    </a:cubicBezTo>
                    <a:cubicBezTo>
                      <a:pt x="183" y="13"/>
                      <a:pt x="183" y="13"/>
                      <a:pt x="183" y="13"/>
                    </a:cubicBezTo>
                    <a:cubicBezTo>
                      <a:pt x="188" y="13"/>
                      <a:pt x="192" y="9"/>
                      <a:pt x="192" y="4"/>
                    </a:cubicBezTo>
                    <a:cubicBezTo>
                      <a:pt x="192" y="1"/>
                      <a:pt x="192" y="1"/>
                      <a:pt x="192" y="1"/>
                    </a:cubicBezTo>
                    <a:cubicBezTo>
                      <a:pt x="192" y="1"/>
                      <a:pt x="192" y="1"/>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91">
                <a:extLst>
                  <a:ext uri="{FF2B5EF4-FFF2-40B4-BE49-F238E27FC236}">
                    <a16:creationId xmlns:a16="http://schemas.microsoft.com/office/drawing/2014/main" id="{25EC8368-A2E4-4540-8C62-AB9581FB65F9}"/>
                  </a:ext>
                </a:extLst>
              </p:cNvPr>
              <p:cNvSpPr>
                <a:spLocks noEditPoints="1"/>
              </p:cNvSpPr>
              <p:nvPr/>
            </p:nvSpPr>
            <p:spPr bwMode="auto">
              <a:xfrm>
                <a:off x="10741291" y="701568"/>
                <a:ext cx="356292" cy="191956"/>
              </a:xfrm>
              <a:custGeom>
                <a:avLst/>
                <a:gdLst>
                  <a:gd name="T0" fmla="*/ 0 w 130"/>
                  <a:gd name="T1" fmla="*/ 70 h 70"/>
                  <a:gd name="T2" fmla="*/ 130 w 130"/>
                  <a:gd name="T3" fmla="*/ 0 h 70"/>
                  <a:gd name="T4" fmla="*/ 40 w 130"/>
                  <a:gd name="T5" fmla="*/ 47 h 70"/>
                  <a:gd name="T6" fmla="*/ 34 w 130"/>
                  <a:gd name="T7" fmla="*/ 36 h 70"/>
                  <a:gd name="T8" fmla="*/ 31 w 130"/>
                  <a:gd name="T9" fmla="*/ 31 h 70"/>
                  <a:gd name="T10" fmla="*/ 27 w 130"/>
                  <a:gd name="T11" fmla="*/ 34 h 70"/>
                  <a:gd name="T12" fmla="*/ 22 w 130"/>
                  <a:gd name="T13" fmla="*/ 47 h 70"/>
                  <a:gd name="T14" fmla="*/ 27 w 130"/>
                  <a:gd name="T15" fmla="*/ 19 h 70"/>
                  <a:gd name="T16" fmla="*/ 28 w 130"/>
                  <a:gd name="T17" fmla="*/ 29 h 70"/>
                  <a:gd name="T18" fmla="*/ 33 w 130"/>
                  <a:gd name="T19" fmla="*/ 26 h 70"/>
                  <a:gd name="T20" fmla="*/ 38 w 130"/>
                  <a:gd name="T21" fmla="*/ 28 h 70"/>
                  <a:gd name="T22" fmla="*/ 40 w 130"/>
                  <a:gd name="T23" fmla="*/ 35 h 70"/>
                  <a:gd name="T24" fmla="*/ 56 w 130"/>
                  <a:gd name="T25" fmla="*/ 47 h 70"/>
                  <a:gd name="T26" fmla="*/ 49 w 130"/>
                  <a:gd name="T27" fmla="*/ 46 h 70"/>
                  <a:gd name="T28" fmla="*/ 48 w 130"/>
                  <a:gd name="T29" fmla="*/ 31 h 70"/>
                  <a:gd name="T30" fmla="*/ 45 w 130"/>
                  <a:gd name="T31" fmla="*/ 27 h 70"/>
                  <a:gd name="T32" fmla="*/ 48 w 130"/>
                  <a:gd name="T33" fmla="*/ 23 h 70"/>
                  <a:gd name="T34" fmla="*/ 53 w 130"/>
                  <a:gd name="T35" fmla="*/ 27 h 70"/>
                  <a:gd name="T36" fmla="*/ 58 w 130"/>
                  <a:gd name="T37" fmla="*/ 31 h 70"/>
                  <a:gd name="T38" fmla="*/ 53 w 130"/>
                  <a:gd name="T39" fmla="*/ 39 h 70"/>
                  <a:gd name="T40" fmla="*/ 55 w 130"/>
                  <a:gd name="T41" fmla="*/ 43 h 70"/>
                  <a:gd name="T42" fmla="*/ 58 w 130"/>
                  <a:gd name="T43" fmla="*/ 42 h 70"/>
                  <a:gd name="T44" fmla="*/ 56 w 130"/>
                  <a:gd name="T45" fmla="*/ 47 h 70"/>
                  <a:gd name="T46" fmla="*/ 87 w 130"/>
                  <a:gd name="T47" fmla="*/ 47 h 70"/>
                  <a:gd name="T48" fmla="*/ 86 w 130"/>
                  <a:gd name="T49" fmla="*/ 32 h 70"/>
                  <a:gd name="T50" fmla="*/ 82 w 130"/>
                  <a:gd name="T51" fmla="*/ 32 h 70"/>
                  <a:gd name="T52" fmla="*/ 81 w 130"/>
                  <a:gd name="T53" fmla="*/ 47 h 70"/>
                  <a:gd name="T54" fmla="*/ 75 w 130"/>
                  <a:gd name="T55" fmla="*/ 36 h 70"/>
                  <a:gd name="T56" fmla="*/ 73 w 130"/>
                  <a:gd name="T57" fmla="*/ 31 h 70"/>
                  <a:gd name="T58" fmla="*/ 69 w 130"/>
                  <a:gd name="T59" fmla="*/ 34 h 70"/>
                  <a:gd name="T60" fmla="*/ 64 w 130"/>
                  <a:gd name="T61" fmla="*/ 47 h 70"/>
                  <a:gd name="T62" fmla="*/ 68 w 130"/>
                  <a:gd name="T63" fmla="*/ 27 h 70"/>
                  <a:gd name="T64" fmla="*/ 69 w 130"/>
                  <a:gd name="T65" fmla="*/ 30 h 70"/>
                  <a:gd name="T66" fmla="*/ 75 w 130"/>
                  <a:gd name="T67" fmla="*/ 26 h 70"/>
                  <a:gd name="T68" fmla="*/ 80 w 130"/>
                  <a:gd name="T69" fmla="*/ 30 h 70"/>
                  <a:gd name="T70" fmla="*/ 86 w 130"/>
                  <a:gd name="T71" fmla="*/ 26 h 70"/>
                  <a:gd name="T72" fmla="*/ 90 w 130"/>
                  <a:gd name="T73" fmla="*/ 28 h 70"/>
                  <a:gd name="T74" fmla="*/ 92 w 130"/>
                  <a:gd name="T75" fmla="*/ 35 h 70"/>
                  <a:gd name="T76" fmla="*/ 107 w 130"/>
                  <a:gd name="T77" fmla="*/ 47 h 70"/>
                  <a:gd name="T78" fmla="*/ 101 w 130"/>
                  <a:gd name="T79" fmla="*/ 46 h 70"/>
                  <a:gd name="T80" fmla="*/ 99 w 130"/>
                  <a:gd name="T81" fmla="*/ 19 h 70"/>
                  <a:gd name="T82" fmla="*/ 105 w 130"/>
                  <a:gd name="T83" fmla="*/ 40 h 70"/>
                  <a:gd name="T84" fmla="*/ 106 w 130"/>
                  <a:gd name="T85" fmla="*/ 43 h 70"/>
                  <a:gd name="T86" fmla="*/ 108 w 130"/>
                  <a:gd name="T87" fmla="*/ 42 h 70"/>
                  <a:gd name="T88" fmla="*/ 107 w 130"/>
                  <a:gd name="T8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0">
                    <a:moveTo>
                      <a:pt x="0" y="0"/>
                    </a:moveTo>
                    <a:cubicBezTo>
                      <a:pt x="0" y="70"/>
                      <a:pt x="0" y="70"/>
                      <a:pt x="0" y="70"/>
                    </a:cubicBezTo>
                    <a:cubicBezTo>
                      <a:pt x="130" y="70"/>
                      <a:pt x="130" y="70"/>
                      <a:pt x="130" y="70"/>
                    </a:cubicBezTo>
                    <a:cubicBezTo>
                      <a:pt x="130" y="0"/>
                      <a:pt x="130" y="0"/>
                      <a:pt x="130" y="0"/>
                    </a:cubicBezTo>
                    <a:lnTo>
                      <a:pt x="0" y="0"/>
                    </a:lnTo>
                    <a:close/>
                    <a:moveTo>
                      <a:pt x="40" y="47"/>
                    </a:moveTo>
                    <a:cubicBezTo>
                      <a:pt x="34" y="47"/>
                      <a:pt x="34" y="47"/>
                      <a:pt x="34" y="47"/>
                    </a:cubicBezTo>
                    <a:cubicBezTo>
                      <a:pt x="34" y="36"/>
                      <a:pt x="34" y="36"/>
                      <a:pt x="34" y="36"/>
                    </a:cubicBezTo>
                    <a:cubicBezTo>
                      <a:pt x="34" y="34"/>
                      <a:pt x="34" y="33"/>
                      <a:pt x="34" y="32"/>
                    </a:cubicBezTo>
                    <a:cubicBezTo>
                      <a:pt x="33" y="31"/>
                      <a:pt x="32" y="31"/>
                      <a:pt x="31" y="31"/>
                    </a:cubicBezTo>
                    <a:cubicBezTo>
                      <a:pt x="30" y="31"/>
                      <a:pt x="30" y="31"/>
                      <a:pt x="29" y="32"/>
                    </a:cubicBezTo>
                    <a:cubicBezTo>
                      <a:pt x="28" y="32"/>
                      <a:pt x="28" y="33"/>
                      <a:pt x="27" y="34"/>
                    </a:cubicBezTo>
                    <a:cubicBezTo>
                      <a:pt x="27" y="47"/>
                      <a:pt x="27" y="47"/>
                      <a:pt x="27" y="47"/>
                    </a:cubicBezTo>
                    <a:cubicBezTo>
                      <a:pt x="22" y="47"/>
                      <a:pt x="22" y="47"/>
                      <a:pt x="22" y="47"/>
                    </a:cubicBezTo>
                    <a:cubicBezTo>
                      <a:pt x="22" y="19"/>
                      <a:pt x="22" y="19"/>
                      <a:pt x="22" y="19"/>
                    </a:cubicBezTo>
                    <a:cubicBezTo>
                      <a:pt x="27" y="19"/>
                      <a:pt x="27" y="19"/>
                      <a:pt x="27" y="19"/>
                    </a:cubicBezTo>
                    <a:cubicBezTo>
                      <a:pt x="27" y="29"/>
                      <a:pt x="27" y="29"/>
                      <a:pt x="27" y="29"/>
                    </a:cubicBezTo>
                    <a:cubicBezTo>
                      <a:pt x="28" y="29"/>
                      <a:pt x="28" y="29"/>
                      <a:pt x="28" y="29"/>
                    </a:cubicBezTo>
                    <a:cubicBezTo>
                      <a:pt x="28" y="28"/>
                      <a:pt x="29" y="28"/>
                      <a:pt x="30" y="27"/>
                    </a:cubicBezTo>
                    <a:cubicBezTo>
                      <a:pt x="31" y="27"/>
                      <a:pt x="32" y="26"/>
                      <a:pt x="33" y="26"/>
                    </a:cubicBezTo>
                    <a:cubicBezTo>
                      <a:pt x="35" y="26"/>
                      <a:pt x="35" y="27"/>
                      <a:pt x="36" y="27"/>
                    </a:cubicBezTo>
                    <a:cubicBezTo>
                      <a:pt x="37" y="27"/>
                      <a:pt x="38" y="27"/>
                      <a:pt x="38" y="28"/>
                    </a:cubicBezTo>
                    <a:cubicBezTo>
                      <a:pt x="39" y="29"/>
                      <a:pt x="39" y="30"/>
                      <a:pt x="39" y="31"/>
                    </a:cubicBezTo>
                    <a:cubicBezTo>
                      <a:pt x="40" y="32"/>
                      <a:pt x="40" y="33"/>
                      <a:pt x="40" y="35"/>
                    </a:cubicBezTo>
                    <a:lnTo>
                      <a:pt x="40" y="47"/>
                    </a:lnTo>
                    <a:close/>
                    <a:moveTo>
                      <a:pt x="56" y="47"/>
                    </a:moveTo>
                    <a:cubicBezTo>
                      <a:pt x="55" y="47"/>
                      <a:pt x="54" y="48"/>
                      <a:pt x="53" y="48"/>
                    </a:cubicBezTo>
                    <a:cubicBezTo>
                      <a:pt x="51" y="48"/>
                      <a:pt x="50" y="47"/>
                      <a:pt x="49" y="46"/>
                    </a:cubicBezTo>
                    <a:cubicBezTo>
                      <a:pt x="48" y="45"/>
                      <a:pt x="48" y="44"/>
                      <a:pt x="48" y="41"/>
                    </a:cubicBezTo>
                    <a:cubicBezTo>
                      <a:pt x="48" y="31"/>
                      <a:pt x="48" y="31"/>
                      <a:pt x="48" y="31"/>
                    </a:cubicBezTo>
                    <a:cubicBezTo>
                      <a:pt x="45" y="31"/>
                      <a:pt x="45" y="31"/>
                      <a:pt x="45" y="31"/>
                    </a:cubicBezTo>
                    <a:cubicBezTo>
                      <a:pt x="45" y="27"/>
                      <a:pt x="45" y="27"/>
                      <a:pt x="45" y="27"/>
                    </a:cubicBezTo>
                    <a:cubicBezTo>
                      <a:pt x="48" y="27"/>
                      <a:pt x="48" y="27"/>
                      <a:pt x="48" y="27"/>
                    </a:cubicBezTo>
                    <a:cubicBezTo>
                      <a:pt x="48" y="23"/>
                      <a:pt x="48" y="23"/>
                      <a:pt x="48" y="23"/>
                    </a:cubicBezTo>
                    <a:cubicBezTo>
                      <a:pt x="53" y="22"/>
                      <a:pt x="53" y="22"/>
                      <a:pt x="53" y="22"/>
                    </a:cubicBezTo>
                    <a:cubicBezTo>
                      <a:pt x="53" y="27"/>
                      <a:pt x="53" y="27"/>
                      <a:pt x="53" y="27"/>
                    </a:cubicBezTo>
                    <a:cubicBezTo>
                      <a:pt x="58" y="27"/>
                      <a:pt x="58" y="27"/>
                      <a:pt x="58" y="27"/>
                    </a:cubicBezTo>
                    <a:cubicBezTo>
                      <a:pt x="58" y="31"/>
                      <a:pt x="58" y="31"/>
                      <a:pt x="58" y="31"/>
                    </a:cubicBezTo>
                    <a:cubicBezTo>
                      <a:pt x="53" y="31"/>
                      <a:pt x="53" y="31"/>
                      <a:pt x="53" y="31"/>
                    </a:cubicBezTo>
                    <a:cubicBezTo>
                      <a:pt x="53" y="39"/>
                      <a:pt x="53" y="39"/>
                      <a:pt x="53" y="39"/>
                    </a:cubicBezTo>
                    <a:cubicBezTo>
                      <a:pt x="53" y="40"/>
                      <a:pt x="53" y="41"/>
                      <a:pt x="53" y="42"/>
                    </a:cubicBezTo>
                    <a:cubicBezTo>
                      <a:pt x="54" y="43"/>
                      <a:pt x="54" y="43"/>
                      <a:pt x="55" y="43"/>
                    </a:cubicBezTo>
                    <a:cubicBezTo>
                      <a:pt x="55" y="43"/>
                      <a:pt x="56" y="43"/>
                      <a:pt x="56" y="43"/>
                    </a:cubicBezTo>
                    <a:cubicBezTo>
                      <a:pt x="57" y="43"/>
                      <a:pt x="57" y="42"/>
                      <a:pt x="58" y="42"/>
                    </a:cubicBezTo>
                    <a:cubicBezTo>
                      <a:pt x="58" y="46"/>
                      <a:pt x="58" y="46"/>
                      <a:pt x="58" y="46"/>
                    </a:cubicBezTo>
                    <a:cubicBezTo>
                      <a:pt x="58" y="47"/>
                      <a:pt x="57" y="47"/>
                      <a:pt x="56" y="47"/>
                    </a:cubicBezTo>
                    <a:close/>
                    <a:moveTo>
                      <a:pt x="92" y="47"/>
                    </a:moveTo>
                    <a:cubicBezTo>
                      <a:pt x="87" y="47"/>
                      <a:pt x="87" y="47"/>
                      <a:pt x="87" y="47"/>
                    </a:cubicBezTo>
                    <a:cubicBezTo>
                      <a:pt x="87" y="36"/>
                      <a:pt x="87" y="36"/>
                      <a:pt x="87" y="36"/>
                    </a:cubicBezTo>
                    <a:cubicBezTo>
                      <a:pt x="87" y="34"/>
                      <a:pt x="87" y="33"/>
                      <a:pt x="86" y="32"/>
                    </a:cubicBezTo>
                    <a:cubicBezTo>
                      <a:pt x="86" y="31"/>
                      <a:pt x="85" y="31"/>
                      <a:pt x="84" y="31"/>
                    </a:cubicBezTo>
                    <a:cubicBezTo>
                      <a:pt x="83" y="31"/>
                      <a:pt x="82" y="31"/>
                      <a:pt x="82" y="32"/>
                    </a:cubicBezTo>
                    <a:cubicBezTo>
                      <a:pt x="81" y="32"/>
                      <a:pt x="81" y="33"/>
                      <a:pt x="81" y="34"/>
                    </a:cubicBezTo>
                    <a:cubicBezTo>
                      <a:pt x="81" y="47"/>
                      <a:pt x="81" y="47"/>
                      <a:pt x="81" y="47"/>
                    </a:cubicBezTo>
                    <a:cubicBezTo>
                      <a:pt x="75" y="47"/>
                      <a:pt x="75" y="47"/>
                      <a:pt x="75" y="47"/>
                    </a:cubicBezTo>
                    <a:cubicBezTo>
                      <a:pt x="75" y="36"/>
                      <a:pt x="75" y="36"/>
                      <a:pt x="75" y="36"/>
                    </a:cubicBezTo>
                    <a:cubicBezTo>
                      <a:pt x="75" y="34"/>
                      <a:pt x="75" y="33"/>
                      <a:pt x="75" y="32"/>
                    </a:cubicBezTo>
                    <a:cubicBezTo>
                      <a:pt x="74" y="31"/>
                      <a:pt x="74" y="31"/>
                      <a:pt x="73" y="31"/>
                    </a:cubicBezTo>
                    <a:cubicBezTo>
                      <a:pt x="72" y="31"/>
                      <a:pt x="71" y="31"/>
                      <a:pt x="70" y="32"/>
                    </a:cubicBezTo>
                    <a:cubicBezTo>
                      <a:pt x="70" y="32"/>
                      <a:pt x="69" y="33"/>
                      <a:pt x="69" y="34"/>
                    </a:cubicBezTo>
                    <a:cubicBezTo>
                      <a:pt x="69" y="47"/>
                      <a:pt x="69" y="47"/>
                      <a:pt x="69" y="47"/>
                    </a:cubicBezTo>
                    <a:cubicBezTo>
                      <a:pt x="64" y="47"/>
                      <a:pt x="64" y="47"/>
                      <a:pt x="64" y="47"/>
                    </a:cubicBezTo>
                    <a:cubicBezTo>
                      <a:pt x="64" y="27"/>
                      <a:pt x="64" y="27"/>
                      <a:pt x="64" y="27"/>
                    </a:cubicBezTo>
                    <a:cubicBezTo>
                      <a:pt x="68" y="27"/>
                      <a:pt x="68" y="27"/>
                      <a:pt x="68" y="27"/>
                    </a:cubicBezTo>
                    <a:cubicBezTo>
                      <a:pt x="69" y="30"/>
                      <a:pt x="69" y="30"/>
                      <a:pt x="69" y="30"/>
                    </a:cubicBezTo>
                    <a:cubicBezTo>
                      <a:pt x="69" y="30"/>
                      <a:pt x="69" y="30"/>
                      <a:pt x="69" y="30"/>
                    </a:cubicBezTo>
                    <a:cubicBezTo>
                      <a:pt x="69" y="29"/>
                      <a:pt x="70" y="28"/>
                      <a:pt x="71" y="27"/>
                    </a:cubicBezTo>
                    <a:cubicBezTo>
                      <a:pt x="72" y="27"/>
                      <a:pt x="73" y="26"/>
                      <a:pt x="75" y="26"/>
                    </a:cubicBezTo>
                    <a:cubicBezTo>
                      <a:pt x="76" y="26"/>
                      <a:pt x="77" y="27"/>
                      <a:pt x="78" y="27"/>
                    </a:cubicBezTo>
                    <a:cubicBezTo>
                      <a:pt x="79" y="28"/>
                      <a:pt x="79" y="29"/>
                      <a:pt x="80" y="30"/>
                    </a:cubicBezTo>
                    <a:cubicBezTo>
                      <a:pt x="80" y="29"/>
                      <a:pt x="81" y="28"/>
                      <a:pt x="82" y="27"/>
                    </a:cubicBezTo>
                    <a:cubicBezTo>
                      <a:pt x="83" y="27"/>
                      <a:pt x="84" y="26"/>
                      <a:pt x="86" y="26"/>
                    </a:cubicBezTo>
                    <a:cubicBezTo>
                      <a:pt x="87" y="26"/>
                      <a:pt x="88" y="27"/>
                      <a:pt x="89" y="27"/>
                    </a:cubicBezTo>
                    <a:cubicBezTo>
                      <a:pt x="89" y="27"/>
                      <a:pt x="90" y="28"/>
                      <a:pt x="90" y="28"/>
                    </a:cubicBezTo>
                    <a:cubicBezTo>
                      <a:pt x="91" y="29"/>
                      <a:pt x="91" y="30"/>
                      <a:pt x="92" y="31"/>
                    </a:cubicBezTo>
                    <a:cubicBezTo>
                      <a:pt x="92" y="32"/>
                      <a:pt x="92" y="33"/>
                      <a:pt x="92" y="35"/>
                    </a:cubicBezTo>
                    <a:lnTo>
                      <a:pt x="92" y="47"/>
                    </a:lnTo>
                    <a:close/>
                    <a:moveTo>
                      <a:pt x="107" y="47"/>
                    </a:moveTo>
                    <a:cubicBezTo>
                      <a:pt x="106" y="47"/>
                      <a:pt x="105" y="48"/>
                      <a:pt x="104" y="48"/>
                    </a:cubicBezTo>
                    <a:cubicBezTo>
                      <a:pt x="102" y="48"/>
                      <a:pt x="101" y="47"/>
                      <a:pt x="101" y="46"/>
                    </a:cubicBezTo>
                    <a:cubicBezTo>
                      <a:pt x="100" y="46"/>
                      <a:pt x="99" y="45"/>
                      <a:pt x="99" y="43"/>
                    </a:cubicBezTo>
                    <a:cubicBezTo>
                      <a:pt x="99" y="19"/>
                      <a:pt x="99" y="19"/>
                      <a:pt x="99" y="19"/>
                    </a:cubicBezTo>
                    <a:cubicBezTo>
                      <a:pt x="105" y="19"/>
                      <a:pt x="105" y="19"/>
                      <a:pt x="105" y="19"/>
                    </a:cubicBezTo>
                    <a:cubicBezTo>
                      <a:pt x="105" y="40"/>
                      <a:pt x="105" y="40"/>
                      <a:pt x="105" y="40"/>
                    </a:cubicBezTo>
                    <a:cubicBezTo>
                      <a:pt x="105" y="41"/>
                      <a:pt x="105" y="42"/>
                      <a:pt x="105" y="42"/>
                    </a:cubicBezTo>
                    <a:cubicBezTo>
                      <a:pt x="105" y="43"/>
                      <a:pt x="106" y="43"/>
                      <a:pt x="106" y="43"/>
                    </a:cubicBezTo>
                    <a:cubicBezTo>
                      <a:pt x="106" y="43"/>
                      <a:pt x="107" y="43"/>
                      <a:pt x="107" y="43"/>
                    </a:cubicBezTo>
                    <a:cubicBezTo>
                      <a:pt x="107" y="43"/>
                      <a:pt x="108" y="43"/>
                      <a:pt x="108" y="42"/>
                    </a:cubicBezTo>
                    <a:cubicBezTo>
                      <a:pt x="109" y="47"/>
                      <a:pt x="109" y="47"/>
                      <a:pt x="109" y="47"/>
                    </a:cubicBezTo>
                    <a:cubicBezTo>
                      <a:pt x="108" y="47"/>
                      <a:pt x="108" y="47"/>
                      <a:pt x="10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6" name="组合 5">
            <a:extLst>
              <a:ext uri="{FF2B5EF4-FFF2-40B4-BE49-F238E27FC236}">
                <a16:creationId xmlns:a16="http://schemas.microsoft.com/office/drawing/2014/main" id="{B783E949-9E76-4D7A-9C54-1AAAD84C4E01}"/>
              </a:ext>
            </a:extLst>
          </p:cNvPr>
          <p:cNvGrpSpPr/>
          <p:nvPr/>
        </p:nvGrpSpPr>
        <p:grpSpPr>
          <a:xfrm>
            <a:off x="5888032" y="1705257"/>
            <a:ext cx="1524000" cy="1524000"/>
            <a:chOff x="5888032" y="1705257"/>
            <a:chExt cx="1524000" cy="1524000"/>
          </a:xfrm>
        </p:grpSpPr>
        <p:sp>
          <p:nvSpPr>
            <p:cNvPr id="27" name="泪滴形 26">
              <a:extLst>
                <a:ext uri="{FF2B5EF4-FFF2-40B4-BE49-F238E27FC236}">
                  <a16:creationId xmlns:a16="http://schemas.microsoft.com/office/drawing/2014/main" id="{9764AA0D-3439-49CB-B1C1-78D177996B52}"/>
                </a:ext>
              </a:extLst>
            </p:cNvPr>
            <p:cNvSpPr/>
            <p:nvPr/>
          </p:nvSpPr>
          <p:spPr>
            <a:xfrm rot="18900000" flipH="1" flipV="1">
              <a:off x="5888032" y="1705257"/>
              <a:ext cx="1524000" cy="1524000"/>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50" name="组合 49">
              <a:extLst>
                <a:ext uri="{FF2B5EF4-FFF2-40B4-BE49-F238E27FC236}">
                  <a16:creationId xmlns:a16="http://schemas.microsoft.com/office/drawing/2014/main" id="{A2DC8A7D-7FD3-49F0-93D8-FF126C440CA8}"/>
                </a:ext>
              </a:extLst>
            </p:cNvPr>
            <p:cNvGrpSpPr/>
            <p:nvPr/>
          </p:nvGrpSpPr>
          <p:grpSpPr>
            <a:xfrm>
              <a:off x="6091424" y="2128091"/>
              <a:ext cx="1132664" cy="710359"/>
              <a:chOff x="4869372" y="3263288"/>
              <a:chExt cx="527535" cy="330848"/>
            </a:xfrm>
            <a:solidFill>
              <a:schemeClr val="bg1"/>
            </a:solidFill>
          </p:grpSpPr>
          <p:sp>
            <p:nvSpPr>
              <p:cNvPr id="51" name="Freeform 138">
                <a:extLst>
                  <a:ext uri="{FF2B5EF4-FFF2-40B4-BE49-F238E27FC236}">
                    <a16:creationId xmlns:a16="http://schemas.microsoft.com/office/drawing/2014/main" id="{744AA1EC-B1C4-4CF9-B751-5204A29A29DD}"/>
                  </a:ext>
                </a:extLst>
              </p:cNvPr>
              <p:cNvSpPr>
                <a:spLocks/>
              </p:cNvSpPr>
              <p:nvPr/>
            </p:nvSpPr>
            <p:spPr bwMode="auto">
              <a:xfrm>
                <a:off x="4869372" y="3560993"/>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37">
                <a:extLst>
                  <a:ext uri="{FF2B5EF4-FFF2-40B4-BE49-F238E27FC236}">
                    <a16:creationId xmlns:a16="http://schemas.microsoft.com/office/drawing/2014/main" id="{82C969DF-1CDA-4003-8530-1A624F34FF73}"/>
                  </a:ext>
                </a:extLst>
              </p:cNvPr>
              <p:cNvSpPr>
                <a:spLocks noEditPoints="1"/>
              </p:cNvSpPr>
              <p:nvPr/>
            </p:nvSpPr>
            <p:spPr bwMode="auto">
              <a:xfrm>
                <a:off x="4910802" y="3263288"/>
                <a:ext cx="444675" cy="27895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4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4" y="4"/>
                      <a:pt x="84" y="5"/>
                    </a:cubicBezTo>
                    <a:cubicBezTo>
                      <a:pt x="84" y="7"/>
                      <a:pt x="82" y="8"/>
                      <a:pt x="81" y="8"/>
                    </a:cubicBezTo>
                    <a:cubicBezTo>
                      <a:pt x="80" y="8"/>
                      <a:pt x="78" y="7"/>
                      <a:pt x="78" y="5"/>
                    </a:cubicBezTo>
                    <a:cubicBezTo>
                      <a:pt x="78" y="4"/>
                      <a:pt x="80"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38">
                <a:extLst>
                  <a:ext uri="{FF2B5EF4-FFF2-40B4-BE49-F238E27FC236}">
                    <a16:creationId xmlns:a16="http://schemas.microsoft.com/office/drawing/2014/main" id="{56BF96C0-E4DA-49D4-9923-E309A0C3E50E}"/>
                  </a:ext>
                </a:extLst>
              </p:cNvPr>
              <p:cNvSpPr>
                <a:spLocks/>
              </p:cNvSpPr>
              <p:nvPr/>
            </p:nvSpPr>
            <p:spPr bwMode="auto">
              <a:xfrm>
                <a:off x="4869373" y="3556055"/>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39">
                <a:extLst>
                  <a:ext uri="{FF2B5EF4-FFF2-40B4-BE49-F238E27FC236}">
                    <a16:creationId xmlns:a16="http://schemas.microsoft.com/office/drawing/2014/main" id="{9BD76EB1-D5B1-4CE3-94AC-02B8128841D9}"/>
                  </a:ext>
                </a:extLst>
              </p:cNvPr>
              <p:cNvSpPr>
                <a:spLocks/>
              </p:cNvSpPr>
              <p:nvPr/>
            </p:nvSpPr>
            <p:spPr bwMode="auto">
              <a:xfrm>
                <a:off x="5224284" y="3353052"/>
                <a:ext cx="34524" cy="35905"/>
              </a:xfrm>
              <a:custGeom>
                <a:avLst/>
                <a:gdLst>
                  <a:gd name="T0" fmla="*/ 9 w 13"/>
                  <a:gd name="T1" fmla="*/ 2 h 13"/>
                  <a:gd name="T2" fmla="*/ 1 w 13"/>
                  <a:gd name="T3" fmla="*/ 4 h 13"/>
                  <a:gd name="T4" fmla="*/ 4 w 13"/>
                  <a:gd name="T5" fmla="*/ 12 h 13"/>
                  <a:gd name="T6" fmla="*/ 12 w 13"/>
                  <a:gd name="T7" fmla="*/ 9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6" y="0"/>
                      <a:pt x="3" y="2"/>
                      <a:pt x="1" y="4"/>
                    </a:cubicBezTo>
                    <a:cubicBezTo>
                      <a:pt x="0" y="7"/>
                      <a:pt x="1" y="11"/>
                      <a:pt x="4" y="12"/>
                    </a:cubicBezTo>
                    <a:cubicBezTo>
                      <a:pt x="7" y="13"/>
                      <a:pt x="11" y="12"/>
                      <a:pt x="12" y="9"/>
                    </a:cubicBezTo>
                    <a:cubicBezTo>
                      <a:pt x="13" y="6"/>
                      <a:pt x="12" y="3"/>
                      <a:pt x="9"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40">
                <a:extLst>
                  <a:ext uri="{FF2B5EF4-FFF2-40B4-BE49-F238E27FC236}">
                    <a16:creationId xmlns:a16="http://schemas.microsoft.com/office/drawing/2014/main" id="{1BA16521-A019-46DF-A624-9A4B60955D14}"/>
                  </a:ext>
                </a:extLst>
              </p:cNvPr>
              <p:cNvSpPr>
                <a:spLocks noEditPoints="1"/>
              </p:cNvSpPr>
              <p:nvPr/>
            </p:nvSpPr>
            <p:spPr bwMode="auto">
              <a:xfrm>
                <a:off x="4954994" y="3307476"/>
                <a:ext cx="356292" cy="191956"/>
              </a:xfrm>
              <a:custGeom>
                <a:avLst/>
                <a:gdLst>
                  <a:gd name="T0" fmla="*/ 0 w 130"/>
                  <a:gd name="T1" fmla="*/ 70 h 70"/>
                  <a:gd name="T2" fmla="*/ 16 w 130"/>
                  <a:gd name="T3" fmla="*/ 66 h 70"/>
                  <a:gd name="T4" fmla="*/ 21 w 130"/>
                  <a:gd name="T5" fmla="*/ 60 h 70"/>
                  <a:gd name="T6" fmla="*/ 13 w 130"/>
                  <a:gd name="T7" fmla="*/ 53 h 70"/>
                  <a:gd name="T8" fmla="*/ 14 w 130"/>
                  <a:gd name="T9" fmla="*/ 45 h 70"/>
                  <a:gd name="T10" fmla="*/ 22 w 130"/>
                  <a:gd name="T11" fmla="*/ 43 h 70"/>
                  <a:gd name="T12" fmla="*/ 19 w 130"/>
                  <a:gd name="T13" fmla="*/ 33 h 70"/>
                  <a:gd name="T14" fmla="*/ 23 w 130"/>
                  <a:gd name="T15" fmla="*/ 27 h 70"/>
                  <a:gd name="T16" fmla="*/ 31 w 130"/>
                  <a:gd name="T17" fmla="*/ 28 h 70"/>
                  <a:gd name="T18" fmla="*/ 33 w 130"/>
                  <a:gd name="T19" fmla="*/ 19 h 70"/>
                  <a:gd name="T20" fmla="*/ 40 w 130"/>
                  <a:gd name="T21" fmla="*/ 15 h 70"/>
                  <a:gd name="T22" fmla="*/ 46 w 130"/>
                  <a:gd name="T23" fmla="*/ 21 h 70"/>
                  <a:gd name="T24" fmla="*/ 53 w 130"/>
                  <a:gd name="T25" fmla="*/ 13 h 70"/>
                  <a:gd name="T26" fmla="*/ 60 w 130"/>
                  <a:gd name="T27" fmla="*/ 14 h 70"/>
                  <a:gd name="T28" fmla="*/ 63 w 130"/>
                  <a:gd name="T29" fmla="*/ 22 h 70"/>
                  <a:gd name="T30" fmla="*/ 73 w 130"/>
                  <a:gd name="T31" fmla="*/ 18 h 70"/>
                  <a:gd name="T32" fmla="*/ 79 w 130"/>
                  <a:gd name="T33" fmla="*/ 23 h 70"/>
                  <a:gd name="T34" fmla="*/ 77 w 130"/>
                  <a:gd name="T35" fmla="*/ 31 h 70"/>
                  <a:gd name="T36" fmla="*/ 87 w 130"/>
                  <a:gd name="T37" fmla="*/ 33 h 70"/>
                  <a:gd name="T38" fmla="*/ 91 w 130"/>
                  <a:gd name="T39" fmla="*/ 40 h 70"/>
                  <a:gd name="T40" fmla="*/ 85 w 130"/>
                  <a:gd name="T41" fmla="*/ 46 h 70"/>
                  <a:gd name="T42" fmla="*/ 93 w 130"/>
                  <a:gd name="T43" fmla="*/ 53 h 70"/>
                  <a:gd name="T44" fmla="*/ 92 w 130"/>
                  <a:gd name="T45" fmla="*/ 60 h 70"/>
                  <a:gd name="T46" fmla="*/ 84 w 130"/>
                  <a:gd name="T47" fmla="*/ 63 h 70"/>
                  <a:gd name="T48" fmla="*/ 85 w 130"/>
                  <a:gd name="T49" fmla="*/ 70 h 70"/>
                  <a:gd name="T50" fmla="*/ 130 w 130"/>
                  <a:gd name="T51" fmla="*/ 0 h 70"/>
                  <a:gd name="T52" fmla="*/ 120 w 130"/>
                  <a:gd name="T53" fmla="*/ 26 h 70"/>
                  <a:gd name="T54" fmla="*/ 116 w 130"/>
                  <a:gd name="T55" fmla="*/ 29 h 70"/>
                  <a:gd name="T56" fmla="*/ 115 w 130"/>
                  <a:gd name="T57" fmla="*/ 31 h 70"/>
                  <a:gd name="T58" fmla="*/ 117 w 130"/>
                  <a:gd name="T59" fmla="*/ 36 h 70"/>
                  <a:gd name="T60" fmla="*/ 111 w 130"/>
                  <a:gd name="T61" fmla="*/ 38 h 70"/>
                  <a:gd name="T62" fmla="*/ 104 w 130"/>
                  <a:gd name="T63" fmla="*/ 36 h 70"/>
                  <a:gd name="T64" fmla="*/ 102 w 130"/>
                  <a:gd name="T65" fmla="*/ 40 h 70"/>
                  <a:gd name="T66" fmla="*/ 96 w 130"/>
                  <a:gd name="T67" fmla="*/ 38 h 70"/>
                  <a:gd name="T68" fmla="*/ 97 w 130"/>
                  <a:gd name="T69" fmla="*/ 33 h 70"/>
                  <a:gd name="T70" fmla="*/ 94 w 130"/>
                  <a:gd name="T71" fmla="*/ 29 h 70"/>
                  <a:gd name="T72" fmla="*/ 88 w 130"/>
                  <a:gd name="T73" fmla="*/ 29 h 70"/>
                  <a:gd name="T74" fmla="*/ 89 w 130"/>
                  <a:gd name="T75" fmla="*/ 22 h 70"/>
                  <a:gd name="T76" fmla="*/ 94 w 130"/>
                  <a:gd name="T77" fmla="*/ 19 h 70"/>
                  <a:gd name="T78" fmla="*/ 94 w 130"/>
                  <a:gd name="T79" fmla="*/ 17 h 70"/>
                  <a:gd name="T80" fmla="*/ 92 w 130"/>
                  <a:gd name="T81" fmla="*/ 12 h 70"/>
                  <a:gd name="T82" fmla="*/ 98 w 130"/>
                  <a:gd name="T83" fmla="*/ 9 h 70"/>
                  <a:gd name="T84" fmla="*/ 105 w 130"/>
                  <a:gd name="T85" fmla="*/ 12 h 70"/>
                  <a:gd name="T86" fmla="*/ 107 w 130"/>
                  <a:gd name="T87" fmla="*/ 8 h 70"/>
                  <a:gd name="T88" fmla="*/ 114 w 130"/>
                  <a:gd name="T89" fmla="*/ 9 h 70"/>
                  <a:gd name="T90" fmla="*/ 113 w 130"/>
                  <a:gd name="T91" fmla="*/ 15 h 70"/>
                  <a:gd name="T92" fmla="*/ 116 w 130"/>
                  <a:gd name="T93" fmla="*/ 18 h 70"/>
                  <a:gd name="T94" fmla="*/ 121 w 130"/>
                  <a:gd name="T95" fmla="*/ 19 h 70"/>
                  <a:gd name="T96" fmla="*/ 120 w 130"/>
                  <a:gd name="T97"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70">
                    <a:moveTo>
                      <a:pt x="0" y="0"/>
                    </a:moveTo>
                    <a:cubicBezTo>
                      <a:pt x="0" y="70"/>
                      <a:pt x="0" y="70"/>
                      <a:pt x="0" y="70"/>
                    </a:cubicBezTo>
                    <a:cubicBezTo>
                      <a:pt x="18" y="70"/>
                      <a:pt x="18" y="70"/>
                      <a:pt x="18" y="70"/>
                    </a:cubicBezTo>
                    <a:cubicBezTo>
                      <a:pt x="16" y="66"/>
                      <a:pt x="16" y="66"/>
                      <a:pt x="16" y="66"/>
                    </a:cubicBezTo>
                    <a:cubicBezTo>
                      <a:pt x="15" y="64"/>
                      <a:pt x="15" y="64"/>
                      <a:pt x="15" y="64"/>
                    </a:cubicBezTo>
                    <a:cubicBezTo>
                      <a:pt x="21" y="60"/>
                      <a:pt x="21" y="60"/>
                      <a:pt x="21" y="60"/>
                    </a:cubicBezTo>
                    <a:cubicBezTo>
                      <a:pt x="21" y="58"/>
                      <a:pt x="20" y="56"/>
                      <a:pt x="20" y="55"/>
                    </a:cubicBezTo>
                    <a:cubicBezTo>
                      <a:pt x="13" y="53"/>
                      <a:pt x="13" y="53"/>
                      <a:pt x="13" y="53"/>
                    </a:cubicBezTo>
                    <a:cubicBezTo>
                      <a:pt x="14" y="51"/>
                      <a:pt x="14" y="51"/>
                      <a:pt x="14" y="51"/>
                    </a:cubicBezTo>
                    <a:cubicBezTo>
                      <a:pt x="14" y="45"/>
                      <a:pt x="14" y="45"/>
                      <a:pt x="14" y="45"/>
                    </a:cubicBezTo>
                    <a:cubicBezTo>
                      <a:pt x="14" y="43"/>
                      <a:pt x="14" y="43"/>
                      <a:pt x="14" y="43"/>
                    </a:cubicBezTo>
                    <a:cubicBezTo>
                      <a:pt x="22" y="43"/>
                      <a:pt x="22" y="43"/>
                      <a:pt x="22" y="43"/>
                    </a:cubicBezTo>
                    <a:cubicBezTo>
                      <a:pt x="22" y="41"/>
                      <a:pt x="23" y="39"/>
                      <a:pt x="24" y="38"/>
                    </a:cubicBezTo>
                    <a:cubicBezTo>
                      <a:pt x="19" y="33"/>
                      <a:pt x="19" y="33"/>
                      <a:pt x="19" y="33"/>
                    </a:cubicBezTo>
                    <a:cubicBezTo>
                      <a:pt x="20" y="31"/>
                      <a:pt x="20" y="31"/>
                      <a:pt x="20" y="31"/>
                    </a:cubicBezTo>
                    <a:cubicBezTo>
                      <a:pt x="23" y="27"/>
                      <a:pt x="23" y="27"/>
                      <a:pt x="23" y="27"/>
                    </a:cubicBezTo>
                    <a:cubicBezTo>
                      <a:pt x="24" y="25"/>
                      <a:pt x="24" y="25"/>
                      <a:pt x="24" y="25"/>
                    </a:cubicBezTo>
                    <a:cubicBezTo>
                      <a:pt x="31" y="28"/>
                      <a:pt x="31" y="28"/>
                      <a:pt x="31" y="28"/>
                    </a:cubicBezTo>
                    <a:cubicBezTo>
                      <a:pt x="32" y="27"/>
                      <a:pt x="34" y="26"/>
                      <a:pt x="35" y="25"/>
                    </a:cubicBezTo>
                    <a:cubicBezTo>
                      <a:pt x="33" y="19"/>
                      <a:pt x="33" y="19"/>
                      <a:pt x="33" y="19"/>
                    </a:cubicBezTo>
                    <a:cubicBezTo>
                      <a:pt x="35" y="18"/>
                      <a:pt x="35" y="18"/>
                      <a:pt x="35" y="18"/>
                    </a:cubicBezTo>
                    <a:cubicBezTo>
                      <a:pt x="40" y="15"/>
                      <a:pt x="40" y="15"/>
                      <a:pt x="40" y="15"/>
                    </a:cubicBezTo>
                    <a:cubicBezTo>
                      <a:pt x="42" y="14"/>
                      <a:pt x="42" y="14"/>
                      <a:pt x="42" y="14"/>
                    </a:cubicBezTo>
                    <a:cubicBezTo>
                      <a:pt x="46" y="21"/>
                      <a:pt x="46" y="21"/>
                      <a:pt x="46" y="21"/>
                    </a:cubicBezTo>
                    <a:cubicBezTo>
                      <a:pt x="48" y="20"/>
                      <a:pt x="50" y="20"/>
                      <a:pt x="51" y="20"/>
                    </a:cubicBezTo>
                    <a:cubicBezTo>
                      <a:pt x="53" y="13"/>
                      <a:pt x="53" y="13"/>
                      <a:pt x="53" y="13"/>
                    </a:cubicBezTo>
                    <a:cubicBezTo>
                      <a:pt x="55" y="13"/>
                      <a:pt x="55" y="13"/>
                      <a:pt x="55" y="13"/>
                    </a:cubicBezTo>
                    <a:cubicBezTo>
                      <a:pt x="60" y="14"/>
                      <a:pt x="60" y="14"/>
                      <a:pt x="60" y="14"/>
                    </a:cubicBezTo>
                    <a:cubicBezTo>
                      <a:pt x="63" y="14"/>
                      <a:pt x="63" y="14"/>
                      <a:pt x="63" y="14"/>
                    </a:cubicBezTo>
                    <a:cubicBezTo>
                      <a:pt x="63" y="22"/>
                      <a:pt x="63" y="22"/>
                      <a:pt x="63" y="22"/>
                    </a:cubicBezTo>
                    <a:cubicBezTo>
                      <a:pt x="65" y="22"/>
                      <a:pt x="66" y="23"/>
                      <a:pt x="68" y="24"/>
                    </a:cubicBezTo>
                    <a:cubicBezTo>
                      <a:pt x="73" y="18"/>
                      <a:pt x="73" y="18"/>
                      <a:pt x="73" y="18"/>
                    </a:cubicBezTo>
                    <a:cubicBezTo>
                      <a:pt x="75" y="20"/>
                      <a:pt x="75" y="20"/>
                      <a:pt x="75" y="20"/>
                    </a:cubicBezTo>
                    <a:cubicBezTo>
                      <a:pt x="79" y="23"/>
                      <a:pt x="79" y="23"/>
                      <a:pt x="79" y="23"/>
                    </a:cubicBezTo>
                    <a:cubicBezTo>
                      <a:pt x="81" y="24"/>
                      <a:pt x="81" y="24"/>
                      <a:pt x="81" y="24"/>
                    </a:cubicBezTo>
                    <a:cubicBezTo>
                      <a:pt x="77" y="31"/>
                      <a:pt x="77" y="31"/>
                      <a:pt x="77" y="31"/>
                    </a:cubicBezTo>
                    <a:cubicBezTo>
                      <a:pt x="79" y="32"/>
                      <a:pt x="80" y="34"/>
                      <a:pt x="80" y="35"/>
                    </a:cubicBezTo>
                    <a:cubicBezTo>
                      <a:pt x="87" y="33"/>
                      <a:pt x="87" y="33"/>
                      <a:pt x="87" y="33"/>
                    </a:cubicBezTo>
                    <a:cubicBezTo>
                      <a:pt x="88" y="35"/>
                      <a:pt x="88" y="35"/>
                      <a:pt x="88" y="35"/>
                    </a:cubicBezTo>
                    <a:cubicBezTo>
                      <a:pt x="91" y="40"/>
                      <a:pt x="91" y="40"/>
                      <a:pt x="91" y="40"/>
                    </a:cubicBezTo>
                    <a:cubicBezTo>
                      <a:pt x="92" y="42"/>
                      <a:pt x="92" y="42"/>
                      <a:pt x="92" y="42"/>
                    </a:cubicBezTo>
                    <a:cubicBezTo>
                      <a:pt x="85" y="46"/>
                      <a:pt x="85" y="46"/>
                      <a:pt x="85" y="46"/>
                    </a:cubicBezTo>
                    <a:cubicBezTo>
                      <a:pt x="86" y="48"/>
                      <a:pt x="86" y="49"/>
                      <a:pt x="86" y="51"/>
                    </a:cubicBezTo>
                    <a:cubicBezTo>
                      <a:pt x="93" y="53"/>
                      <a:pt x="93" y="53"/>
                      <a:pt x="93" y="53"/>
                    </a:cubicBezTo>
                    <a:cubicBezTo>
                      <a:pt x="93" y="55"/>
                      <a:pt x="93" y="55"/>
                      <a:pt x="93" y="55"/>
                    </a:cubicBezTo>
                    <a:cubicBezTo>
                      <a:pt x="92" y="60"/>
                      <a:pt x="92" y="60"/>
                      <a:pt x="92" y="60"/>
                    </a:cubicBezTo>
                    <a:cubicBezTo>
                      <a:pt x="92" y="62"/>
                      <a:pt x="92" y="62"/>
                      <a:pt x="92" y="62"/>
                    </a:cubicBezTo>
                    <a:cubicBezTo>
                      <a:pt x="84" y="63"/>
                      <a:pt x="84" y="63"/>
                      <a:pt x="84" y="63"/>
                    </a:cubicBezTo>
                    <a:cubicBezTo>
                      <a:pt x="84" y="65"/>
                      <a:pt x="83" y="66"/>
                      <a:pt x="82" y="68"/>
                    </a:cubicBezTo>
                    <a:cubicBezTo>
                      <a:pt x="85" y="70"/>
                      <a:pt x="85" y="70"/>
                      <a:pt x="85" y="70"/>
                    </a:cubicBezTo>
                    <a:cubicBezTo>
                      <a:pt x="130" y="70"/>
                      <a:pt x="130" y="70"/>
                      <a:pt x="130" y="70"/>
                    </a:cubicBezTo>
                    <a:cubicBezTo>
                      <a:pt x="130" y="0"/>
                      <a:pt x="130" y="0"/>
                      <a:pt x="130" y="0"/>
                    </a:cubicBezTo>
                    <a:lnTo>
                      <a:pt x="0" y="0"/>
                    </a:lnTo>
                    <a:close/>
                    <a:moveTo>
                      <a:pt x="120" y="26"/>
                    </a:moveTo>
                    <a:cubicBezTo>
                      <a:pt x="117" y="26"/>
                      <a:pt x="117" y="26"/>
                      <a:pt x="117" y="26"/>
                    </a:cubicBezTo>
                    <a:cubicBezTo>
                      <a:pt x="116" y="27"/>
                      <a:pt x="116" y="28"/>
                      <a:pt x="116" y="29"/>
                    </a:cubicBezTo>
                    <a:cubicBezTo>
                      <a:pt x="115" y="29"/>
                      <a:pt x="115" y="30"/>
                      <a:pt x="115" y="31"/>
                    </a:cubicBezTo>
                    <a:cubicBezTo>
                      <a:pt x="115" y="31"/>
                      <a:pt x="115" y="31"/>
                      <a:pt x="115" y="31"/>
                    </a:cubicBezTo>
                    <a:cubicBezTo>
                      <a:pt x="117" y="34"/>
                      <a:pt x="117" y="34"/>
                      <a:pt x="117" y="34"/>
                    </a:cubicBezTo>
                    <a:cubicBezTo>
                      <a:pt x="118" y="34"/>
                      <a:pt x="118" y="35"/>
                      <a:pt x="117" y="36"/>
                    </a:cubicBezTo>
                    <a:cubicBezTo>
                      <a:pt x="113" y="39"/>
                      <a:pt x="113" y="39"/>
                      <a:pt x="113" y="39"/>
                    </a:cubicBezTo>
                    <a:cubicBezTo>
                      <a:pt x="112" y="39"/>
                      <a:pt x="111" y="39"/>
                      <a:pt x="111" y="38"/>
                    </a:cubicBezTo>
                    <a:cubicBezTo>
                      <a:pt x="109" y="35"/>
                      <a:pt x="109" y="35"/>
                      <a:pt x="109" y="35"/>
                    </a:cubicBezTo>
                    <a:cubicBezTo>
                      <a:pt x="107" y="36"/>
                      <a:pt x="106" y="36"/>
                      <a:pt x="104" y="36"/>
                    </a:cubicBezTo>
                    <a:cubicBezTo>
                      <a:pt x="104" y="36"/>
                      <a:pt x="104" y="36"/>
                      <a:pt x="104" y="36"/>
                    </a:cubicBezTo>
                    <a:cubicBezTo>
                      <a:pt x="102" y="40"/>
                      <a:pt x="102" y="40"/>
                      <a:pt x="102" y="40"/>
                    </a:cubicBezTo>
                    <a:cubicBezTo>
                      <a:pt x="102" y="40"/>
                      <a:pt x="101" y="41"/>
                      <a:pt x="101" y="40"/>
                    </a:cubicBezTo>
                    <a:cubicBezTo>
                      <a:pt x="96" y="38"/>
                      <a:pt x="96" y="38"/>
                      <a:pt x="96" y="38"/>
                    </a:cubicBezTo>
                    <a:cubicBezTo>
                      <a:pt x="95" y="38"/>
                      <a:pt x="95" y="37"/>
                      <a:pt x="95" y="37"/>
                    </a:cubicBezTo>
                    <a:cubicBezTo>
                      <a:pt x="97" y="33"/>
                      <a:pt x="97" y="33"/>
                      <a:pt x="97" y="33"/>
                    </a:cubicBezTo>
                    <a:cubicBezTo>
                      <a:pt x="95" y="32"/>
                      <a:pt x="95" y="31"/>
                      <a:pt x="94" y="29"/>
                    </a:cubicBezTo>
                    <a:cubicBezTo>
                      <a:pt x="94" y="29"/>
                      <a:pt x="94" y="29"/>
                      <a:pt x="94" y="29"/>
                    </a:cubicBezTo>
                    <a:cubicBezTo>
                      <a:pt x="90" y="30"/>
                      <a:pt x="90" y="30"/>
                      <a:pt x="90" y="30"/>
                    </a:cubicBezTo>
                    <a:cubicBezTo>
                      <a:pt x="89" y="30"/>
                      <a:pt x="88" y="29"/>
                      <a:pt x="88" y="29"/>
                    </a:cubicBezTo>
                    <a:cubicBezTo>
                      <a:pt x="88" y="23"/>
                      <a:pt x="88" y="23"/>
                      <a:pt x="88" y="23"/>
                    </a:cubicBezTo>
                    <a:cubicBezTo>
                      <a:pt x="88" y="23"/>
                      <a:pt x="88" y="22"/>
                      <a:pt x="89" y="22"/>
                    </a:cubicBezTo>
                    <a:cubicBezTo>
                      <a:pt x="93" y="22"/>
                      <a:pt x="93" y="22"/>
                      <a:pt x="93" y="22"/>
                    </a:cubicBezTo>
                    <a:cubicBezTo>
                      <a:pt x="93" y="21"/>
                      <a:pt x="93" y="20"/>
                      <a:pt x="94" y="19"/>
                    </a:cubicBezTo>
                    <a:cubicBezTo>
                      <a:pt x="94" y="18"/>
                      <a:pt x="94" y="18"/>
                      <a:pt x="94" y="17"/>
                    </a:cubicBezTo>
                    <a:cubicBezTo>
                      <a:pt x="94" y="17"/>
                      <a:pt x="94" y="17"/>
                      <a:pt x="94" y="17"/>
                    </a:cubicBezTo>
                    <a:cubicBezTo>
                      <a:pt x="92" y="14"/>
                      <a:pt x="92" y="14"/>
                      <a:pt x="92" y="14"/>
                    </a:cubicBezTo>
                    <a:cubicBezTo>
                      <a:pt x="92" y="13"/>
                      <a:pt x="92" y="12"/>
                      <a:pt x="92" y="12"/>
                    </a:cubicBezTo>
                    <a:cubicBezTo>
                      <a:pt x="97" y="9"/>
                      <a:pt x="97" y="9"/>
                      <a:pt x="97" y="9"/>
                    </a:cubicBezTo>
                    <a:cubicBezTo>
                      <a:pt x="97" y="8"/>
                      <a:pt x="98" y="9"/>
                      <a:pt x="98" y="9"/>
                    </a:cubicBezTo>
                    <a:cubicBezTo>
                      <a:pt x="101" y="12"/>
                      <a:pt x="101" y="12"/>
                      <a:pt x="101" y="12"/>
                    </a:cubicBezTo>
                    <a:cubicBezTo>
                      <a:pt x="102" y="12"/>
                      <a:pt x="104" y="12"/>
                      <a:pt x="105" y="12"/>
                    </a:cubicBezTo>
                    <a:cubicBezTo>
                      <a:pt x="105" y="12"/>
                      <a:pt x="105" y="12"/>
                      <a:pt x="105" y="12"/>
                    </a:cubicBezTo>
                    <a:cubicBezTo>
                      <a:pt x="107" y="8"/>
                      <a:pt x="107" y="8"/>
                      <a:pt x="107" y="8"/>
                    </a:cubicBezTo>
                    <a:cubicBezTo>
                      <a:pt x="107" y="7"/>
                      <a:pt x="108" y="7"/>
                      <a:pt x="109" y="7"/>
                    </a:cubicBezTo>
                    <a:cubicBezTo>
                      <a:pt x="114" y="9"/>
                      <a:pt x="114" y="9"/>
                      <a:pt x="114" y="9"/>
                    </a:cubicBezTo>
                    <a:cubicBezTo>
                      <a:pt x="114" y="10"/>
                      <a:pt x="114" y="10"/>
                      <a:pt x="114" y="11"/>
                    </a:cubicBezTo>
                    <a:cubicBezTo>
                      <a:pt x="113" y="15"/>
                      <a:pt x="113" y="15"/>
                      <a:pt x="113" y="15"/>
                    </a:cubicBezTo>
                    <a:cubicBezTo>
                      <a:pt x="114" y="16"/>
                      <a:pt x="115" y="17"/>
                      <a:pt x="115" y="18"/>
                    </a:cubicBezTo>
                    <a:cubicBezTo>
                      <a:pt x="116" y="18"/>
                      <a:pt x="116" y="18"/>
                      <a:pt x="116" y="18"/>
                    </a:cubicBezTo>
                    <a:cubicBezTo>
                      <a:pt x="120" y="18"/>
                      <a:pt x="120" y="18"/>
                      <a:pt x="120" y="18"/>
                    </a:cubicBezTo>
                    <a:cubicBezTo>
                      <a:pt x="120" y="18"/>
                      <a:pt x="121" y="18"/>
                      <a:pt x="121" y="19"/>
                    </a:cubicBezTo>
                    <a:cubicBezTo>
                      <a:pt x="122" y="24"/>
                      <a:pt x="122" y="24"/>
                      <a:pt x="122" y="24"/>
                    </a:cubicBezTo>
                    <a:cubicBezTo>
                      <a:pt x="122" y="25"/>
                      <a:pt x="121" y="26"/>
                      <a:pt x="120"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41">
                <a:extLst>
                  <a:ext uri="{FF2B5EF4-FFF2-40B4-BE49-F238E27FC236}">
                    <a16:creationId xmlns:a16="http://schemas.microsoft.com/office/drawing/2014/main" id="{F2FD49D9-C8BB-488D-8E5C-A8D509912F2A}"/>
                  </a:ext>
                </a:extLst>
              </p:cNvPr>
              <p:cNvSpPr>
                <a:spLocks noEditPoints="1"/>
              </p:cNvSpPr>
              <p:nvPr/>
            </p:nvSpPr>
            <p:spPr bwMode="auto">
              <a:xfrm>
                <a:off x="5029566" y="3380665"/>
                <a:ext cx="142241" cy="118764"/>
              </a:xfrm>
              <a:custGeom>
                <a:avLst/>
                <a:gdLst>
                  <a:gd name="T0" fmla="*/ 45 w 52"/>
                  <a:gd name="T1" fmla="*/ 39 h 43"/>
                  <a:gd name="T2" fmla="*/ 39 w 52"/>
                  <a:gd name="T3" fmla="*/ 7 h 43"/>
                  <a:gd name="T4" fmla="*/ 7 w 52"/>
                  <a:gd name="T5" fmla="*/ 13 h 43"/>
                  <a:gd name="T6" fmla="*/ 12 w 52"/>
                  <a:gd name="T7" fmla="*/ 43 h 43"/>
                  <a:gd name="T8" fmla="*/ 41 w 52"/>
                  <a:gd name="T9" fmla="*/ 43 h 43"/>
                  <a:gd name="T10" fmla="*/ 45 w 52"/>
                  <a:gd name="T11" fmla="*/ 39 h 43"/>
                  <a:gd name="T12" fmla="*/ 37 w 52"/>
                  <a:gd name="T13" fmla="*/ 34 h 43"/>
                  <a:gd name="T14" fmla="*/ 18 w 52"/>
                  <a:gd name="T15" fmla="*/ 37 h 43"/>
                  <a:gd name="T16" fmla="*/ 15 w 52"/>
                  <a:gd name="T17" fmla="*/ 18 h 43"/>
                  <a:gd name="T18" fmla="*/ 34 w 52"/>
                  <a:gd name="T19" fmla="*/ 14 h 43"/>
                  <a:gd name="T20" fmla="*/ 37 w 52"/>
                  <a:gd name="T21"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3">
                    <a:moveTo>
                      <a:pt x="45" y="39"/>
                    </a:moveTo>
                    <a:cubicBezTo>
                      <a:pt x="52" y="29"/>
                      <a:pt x="50" y="14"/>
                      <a:pt x="39" y="7"/>
                    </a:cubicBezTo>
                    <a:cubicBezTo>
                      <a:pt x="28" y="0"/>
                      <a:pt x="14" y="2"/>
                      <a:pt x="7" y="13"/>
                    </a:cubicBezTo>
                    <a:cubicBezTo>
                      <a:pt x="0" y="23"/>
                      <a:pt x="2" y="36"/>
                      <a:pt x="12" y="43"/>
                    </a:cubicBezTo>
                    <a:cubicBezTo>
                      <a:pt x="41" y="43"/>
                      <a:pt x="41" y="43"/>
                      <a:pt x="41" y="43"/>
                    </a:cubicBezTo>
                    <a:cubicBezTo>
                      <a:pt x="43" y="42"/>
                      <a:pt x="44" y="41"/>
                      <a:pt x="45" y="39"/>
                    </a:cubicBezTo>
                    <a:close/>
                    <a:moveTo>
                      <a:pt x="37" y="34"/>
                    </a:moveTo>
                    <a:cubicBezTo>
                      <a:pt x="33" y="40"/>
                      <a:pt x="25" y="42"/>
                      <a:pt x="18" y="37"/>
                    </a:cubicBezTo>
                    <a:cubicBezTo>
                      <a:pt x="12" y="33"/>
                      <a:pt x="10" y="24"/>
                      <a:pt x="15" y="18"/>
                    </a:cubicBezTo>
                    <a:cubicBezTo>
                      <a:pt x="19" y="12"/>
                      <a:pt x="28" y="10"/>
                      <a:pt x="34" y="14"/>
                    </a:cubicBezTo>
                    <a:cubicBezTo>
                      <a:pt x="40" y="19"/>
                      <a:pt x="42" y="27"/>
                      <a:pt x="37"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42658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22" presetClass="entr" presetSubtype="2"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right)">
                                      <p:cBhvr>
                                        <p:cTn id="19" dur="500"/>
                                        <p:tgtEl>
                                          <p:spTgt spid="29"/>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right)">
                                      <p:cBhvr>
                                        <p:cTn id="22" dur="500"/>
                                        <p:tgtEl>
                                          <p:spTgt spid="38"/>
                                        </p:tgtEl>
                                      </p:cBhvr>
                                    </p:animEffect>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par>
                          <p:cTn id="29" fill="hold">
                            <p:stCondLst>
                              <p:cond delay="2000"/>
                            </p:stCondLst>
                            <p:childTnLst>
                              <p:par>
                                <p:cTn id="30" presetID="22" presetClass="entr" presetSubtype="1"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up)">
                                      <p:cBhvr>
                                        <p:cTn id="32" dur="500"/>
                                        <p:tgtEl>
                                          <p:spTgt spid="30"/>
                                        </p:tgtEl>
                                      </p:cBhvr>
                                    </p:animEffect>
                                  </p:childTnLst>
                                </p:cTn>
                              </p:par>
                            </p:childTnLst>
                          </p:cTn>
                        </p:par>
                        <p:par>
                          <p:cTn id="33" fill="hold">
                            <p:stCondLst>
                              <p:cond delay="2500"/>
                            </p:stCondLst>
                            <p:childTnLst>
                              <p:par>
                                <p:cTn id="34" presetID="22" presetClass="entr" presetSubtype="1"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up)">
                                      <p:cBhvr>
                                        <p:cTn id="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8" grpId="0"/>
      <p:bldP spid="4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3746639" y="508015"/>
            <a:ext cx="469872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第三方模块的获取与安装</a:t>
            </a:r>
          </a:p>
        </p:txBody>
      </p:sp>
      <p:sp>
        <p:nvSpPr>
          <p:cNvPr id="34" name="泪滴形 33">
            <a:extLst>
              <a:ext uri="{FF2B5EF4-FFF2-40B4-BE49-F238E27FC236}">
                <a16:creationId xmlns:a16="http://schemas.microsoft.com/office/drawing/2014/main" id="{54426F03-3299-4BE2-9AE4-23B0E5C463D4}"/>
              </a:ext>
            </a:extLst>
          </p:cNvPr>
          <p:cNvSpPr/>
          <p:nvPr/>
        </p:nvSpPr>
        <p:spPr>
          <a:xfrm rot="18900000">
            <a:off x="1339388" y="950542"/>
            <a:ext cx="891918" cy="891918"/>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cxnSp>
        <p:nvCxnSpPr>
          <p:cNvPr id="37" name="直接连接符 36">
            <a:extLst>
              <a:ext uri="{FF2B5EF4-FFF2-40B4-BE49-F238E27FC236}">
                <a16:creationId xmlns:a16="http://schemas.microsoft.com/office/drawing/2014/main" id="{933E86CE-D2D8-4E85-8780-1A40E2B32CA4}"/>
              </a:ext>
            </a:extLst>
          </p:cNvPr>
          <p:cNvCxnSpPr>
            <a:cxnSpLocks/>
          </p:cNvCxnSpPr>
          <p:nvPr/>
        </p:nvCxnSpPr>
        <p:spPr>
          <a:xfrm flipV="1">
            <a:off x="2663804" y="1335029"/>
            <a:ext cx="7851796"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24669355-913B-40DF-92CA-51D4466BCAC8}"/>
              </a:ext>
            </a:extLst>
          </p:cNvPr>
          <p:cNvSpPr/>
          <p:nvPr/>
        </p:nvSpPr>
        <p:spPr>
          <a:xfrm>
            <a:off x="2688880" y="1467275"/>
            <a:ext cx="7851796" cy="830997"/>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在安装</a:t>
            </a:r>
            <a:r>
              <a:rPr lang="en-US" altLang="zh-CN" sz="2400" dirty="0" err="1">
                <a:solidFill>
                  <a:schemeClr val="tx1">
                    <a:lumMod val="85000"/>
                    <a:lumOff val="15000"/>
                  </a:schemeClr>
                </a:solidFill>
                <a:latin typeface="+mj-lt"/>
                <a:ea typeface="微软雅黑" panose="020B0503020204020204" pitchFamily="34" charset="-122"/>
                <a:cs typeface="微软雅黑" panose="020B0503020204020204" pitchFamily="34" charset="-122"/>
              </a:rPr>
              <a:t>numpy</a:t>
            </a:r>
            <a:r>
              <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之前，可以先在</a:t>
            </a:r>
            <a:r>
              <a:rPr lang="en-US" altLang="zh-CN"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Python</a:t>
            </a:r>
            <a:r>
              <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环境中输入“</a:t>
            </a:r>
            <a:r>
              <a:rPr lang="en-US" altLang="zh-CN"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import </a:t>
            </a:r>
            <a:r>
              <a:rPr lang="en-US" altLang="zh-CN" sz="2400" dirty="0" err="1">
                <a:solidFill>
                  <a:schemeClr val="tx1">
                    <a:lumMod val="85000"/>
                    <a:lumOff val="15000"/>
                  </a:schemeClr>
                </a:solidFill>
                <a:latin typeface="+mj-lt"/>
                <a:ea typeface="微软雅黑" panose="020B0503020204020204" pitchFamily="34" charset="-122"/>
                <a:cs typeface="微软雅黑" panose="020B0503020204020204" pitchFamily="34" charset="-122"/>
              </a:rPr>
              <a:t>numpy</a:t>
            </a:r>
            <a:r>
              <a:rPr lang="en-US" altLang="zh-CN" sz="2400" dirty="0">
                <a:solidFill>
                  <a:schemeClr val="tx1">
                    <a:lumMod val="85000"/>
                    <a:lumOff val="15000"/>
                  </a:schemeClr>
                </a:solidFill>
                <a:latin typeface="+mj-ea"/>
                <a:ea typeface="+mj-ea"/>
                <a:cs typeface="微软雅黑" panose="020B0503020204020204" pitchFamily="34" charset="-122"/>
              </a:rPr>
              <a:t>”</a:t>
            </a:r>
            <a:r>
              <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，此时会得到如下错误信息：</a:t>
            </a:r>
          </a:p>
        </p:txBody>
      </p:sp>
      <p:sp>
        <p:nvSpPr>
          <p:cNvPr id="19" name="矩形 18">
            <a:extLst>
              <a:ext uri="{FF2B5EF4-FFF2-40B4-BE49-F238E27FC236}">
                <a16:creationId xmlns:a16="http://schemas.microsoft.com/office/drawing/2014/main" id="{2F36EB70-2EF9-4EB3-8856-9BBF5B6AC84A}"/>
              </a:ext>
            </a:extLst>
          </p:cNvPr>
          <p:cNvSpPr/>
          <p:nvPr/>
        </p:nvSpPr>
        <p:spPr>
          <a:xfrm>
            <a:off x="2688880" y="2363642"/>
            <a:ext cx="8129404" cy="496867"/>
          </a:xfrm>
          <a:prstGeom prst="rect">
            <a:avLst/>
          </a:prstGeom>
        </p:spPr>
        <p:txBody>
          <a:bodyPr wrap="square">
            <a:spAutoFit/>
          </a:bodyPr>
          <a:lstStyle/>
          <a:p>
            <a:pPr>
              <a:lnSpc>
                <a:spcPct val="120000"/>
              </a:lnSpc>
              <a:spcBef>
                <a:spcPct val="0"/>
              </a:spcBef>
              <a:defRPr/>
            </a:pPr>
            <a:r>
              <a:rPr lang="en-US" altLang="zh-CN" sz="2400" dirty="0" err="1">
                <a:solidFill>
                  <a:srgbClr val="1950B2"/>
                </a:solidFill>
                <a:latin typeface="+mj-lt"/>
                <a:ea typeface="微软雅黑" panose="020B0503020204020204" pitchFamily="34" charset="-122"/>
              </a:rPr>
              <a:t>ModuleNotFoundError</a:t>
            </a:r>
            <a:r>
              <a:rPr lang="en-US" altLang="zh-CN" sz="2400" dirty="0">
                <a:solidFill>
                  <a:srgbClr val="1950B2"/>
                </a:solidFill>
                <a:latin typeface="+mj-lt"/>
                <a:ea typeface="微软雅黑" panose="020B0503020204020204" pitchFamily="34" charset="-122"/>
              </a:rPr>
              <a:t>: No module named '</a:t>
            </a:r>
            <a:r>
              <a:rPr lang="en-US" altLang="zh-CN" sz="2400" dirty="0" err="1">
                <a:solidFill>
                  <a:srgbClr val="1950B2"/>
                </a:solidFill>
                <a:latin typeface="+mj-lt"/>
                <a:ea typeface="微软雅黑" panose="020B0503020204020204" pitchFamily="34" charset="-122"/>
              </a:rPr>
              <a:t>numpy</a:t>
            </a:r>
            <a:r>
              <a:rPr lang="en-US" altLang="zh-CN" sz="2400" dirty="0">
                <a:solidFill>
                  <a:srgbClr val="1950B2"/>
                </a:solidFill>
                <a:latin typeface="+mj-lt"/>
                <a:ea typeface="微软雅黑" panose="020B0503020204020204" pitchFamily="34" charset="-122"/>
              </a:rPr>
              <a:t>'</a:t>
            </a:r>
          </a:p>
        </p:txBody>
      </p:sp>
      <p:grpSp>
        <p:nvGrpSpPr>
          <p:cNvPr id="14" name="组合 13">
            <a:extLst>
              <a:ext uri="{FF2B5EF4-FFF2-40B4-BE49-F238E27FC236}">
                <a16:creationId xmlns:a16="http://schemas.microsoft.com/office/drawing/2014/main" id="{E2E58D14-D4EB-4414-B9EF-69E6D033597A}"/>
              </a:ext>
            </a:extLst>
          </p:cNvPr>
          <p:cNvGrpSpPr/>
          <p:nvPr/>
        </p:nvGrpSpPr>
        <p:grpSpPr>
          <a:xfrm>
            <a:off x="1410407" y="1123950"/>
            <a:ext cx="815670" cy="511552"/>
            <a:chOff x="4869372" y="3263288"/>
            <a:chExt cx="527535" cy="330848"/>
          </a:xfrm>
          <a:solidFill>
            <a:schemeClr val="bg1"/>
          </a:solidFill>
        </p:grpSpPr>
        <p:sp>
          <p:nvSpPr>
            <p:cNvPr id="15" name="Freeform 138">
              <a:extLst>
                <a:ext uri="{FF2B5EF4-FFF2-40B4-BE49-F238E27FC236}">
                  <a16:creationId xmlns:a16="http://schemas.microsoft.com/office/drawing/2014/main" id="{D79016A2-1BE8-4995-A346-CF4AE8B8446F}"/>
                </a:ext>
              </a:extLst>
            </p:cNvPr>
            <p:cNvSpPr>
              <a:spLocks/>
            </p:cNvSpPr>
            <p:nvPr/>
          </p:nvSpPr>
          <p:spPr bwMode="auto">
            <a:xfrm>
              <a:off x="4869372" y="3560993"/>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7">
              <a:extLst>
                <a:ext uri="{FF2B5EF4-FFF2-40B4-BE49-F238E27FC236}">
                  <a16:creationId xmlns:a16="http://schemas.microsoft.com/office/drawing/2014/main" id="{B42A5905-E625-4380-AF81-7365388392C0}"/>
                </a:ext>
              </a:extLst>
            </p:cNvPr>
            <p:cNvSpPr>
              <a:spLocks noEditPoints="1"/>
            </p:cNvSpPr>
            <p:nvPr/>
          </p:nvSpPr>
          <p:spPr bwMode="auto">
            <a:xfrm>
              <a:off x="4910802" y="3263288"/>
              <a:ext cx="444675" cy="27895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4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4" y="4"/>
                    <a:pt x="84" y="5"/>
                  </a:cubicBezTo>
                  <a:cubicBezTo>
                    <a:pt x="84" y="7"/>
                    <a:pt x="82" y="8"/>
                    <a:pt x="81" y="8"/>
                  </a:cubicBezTo>
                  <a:cubicBezTo>
                    <a:pt x="80" y="8"/>
                    <a:pt x="78" y="7"/>
                    <a:pt x="78" y="5"/>
                  </a:cubicBezTo>
                  <a:cubicBezTo>
                    <a:pt x="78" y="4"/>
                    <a:pt x="80"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8">
              <a:extLst>
                <a:ext uri="{FF2B5EF4-FFF2-40B4-BE49-F238E27FC236}">
                  <a16:creationId xmlns:a16="http://schemas.microsoft.com/office/drawing/2014/main" id="{9D3A3851-D8FE-4A4B-BD98-6FCE4E1CDC49}"/>
                </a:ext>
              </a:extLst>
            </p:cNvPr>
            <p:cNvSpPr>
              <a:spLocks/>
            </p:cNvSpPr>
            <p:nvPr/>
          </p:nvSpPr>
          <p:spPr bwMode="auto">
            <a:xfrm>
              <a:off x="4869373" y="3556055"/>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9">
              <a:extLst>
                <a:ext uri="{FF2B5EF4-FFF2-40B4-BE49-F238E27FC236}">
                  <a16:creationId xmlns:a16="http://schemas.microsoft.com/office/drawing/2014/main" id="{B55D0503-61A5-430B-98DF-7679B5D0BA76}"/>
                </a:ext>
              </a:extLst>
            </p:cNvPr>
            <p:cNvSpPr>
              <a:spLocks/>
            </p:cNvSpPr>
            <p:nvPr/>
          </p:nvSpPr>
          <p:spPr bwMode="auto">
            <a:xfrm>
              <a:off x="5224284" y="3353052"/>
              <a:ext cx="34524" cy="35905"/>
            </a:xfrm>
            <a:custGeom>
              <a:avLst/>
              <a:gdLst>
                <a:gd name="T0" fmla="*/ 9 w 13"/>
                <a:gd name="T1" fmla="*/ 2 h 13"/>
                <a:gd name="T2" fmla="*/ 1 w 13"/>
                <a:gd name="T3" fmla="*/ 4 h 13"/>
                <a:gd name="T4" fmla="*/ 4 w 13"/>
                <a:gd name="T5" fmla="*/ 12 h 13"/>
                <a:gd name="T6" fmla="*/ 12 w 13"/>
                <a:gd name="T7" fmla="*/ 9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6" y="0"/>
                    <a:pt x="3" y="2"/>
                    <a:pt x="1" y="4"/>
                  </a:cubicBezTo>
                  <a:cubicBezTo>
                    <a:pt x="0" y="7"/>
                    <a:pt x="1" y="11"/>
                    <a:pt x="4" y="12"/>
                  </a:cubicBezTo>
                  <a:cubicBezTo>
                    <a:pt x="7" y="13"/>
                    <a:pt x="11" y="12"/>
                    <a:pt x="12" y="9"/>
                  </a:cubicBezTo>
                  <a:cubicBezTo>
                    <a:pt x="13" y="6"/>
                    <a:pt x="12" y="3"/>
                    <a:pt x="9"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40">
              <a:extLst>
                <a:ext uri="{FF2B5EF4-FFF2-40B4-BE49-F238E27FC236}">
                  <a16:creationId xmlns:a16="http://schemas.microsoft.com/office/drawing/2014/main" id="{6E32FFA2-8579-4CC4-8EAF-30340A66C04E}"/>
                </a:ext>
              </a:extLst>
            </p:cNvPr>
            <p:cNvSpPr>
              <a:spLocks noEditPoints="1"/>
            </p:cNvSpPr>
            <p:nvPr/>
          </p:nvSpPr>
          <p:spPr bwMode="auto">
            <a:xfrm>
              <a:off x="4954994" y="3307476"/>
              <a:ext cx="356292" cy="191956"/>
            </a:xfrm>
            <a:custGeom>
              <a:avLst/>
              <a:gdLst>
                <a:gd name="T0" fmla="*/ 0 w 130"/>
                <a:gd name="T1" fmla="*/ 70 h 70"/>
                <a:gd name="T2" fmla="*/ 16 w 130"/>
                <a:gd name="T3" fmla="*/ 66 h 70"/>
                <a:gd name="T4" fmla="*/ 21 w 130"/>
                <a:gd name="T5" fmla="*/ 60 h 70"/>
                <a:gd name="T6" fmla="*/ 13 w 130"/>
                <a:gd name="T7" fmla="*/ 53 h 70"/>
                <a:gd name="T8" fmla="*/ 14 w 130"/>
                <a:gd name="T9" fmla="*/ 45 h 70"/>
                <a:gd name="T10" fmla="*/ 22 w 130"/>
                <a:gd name="T11" fmla="*/ 43 h 70"/>
                <a:gd name="T12" fmla="*/ 19 w 130"/>
                <a:gd name="T13" fmla="*/ 33 h 70"/>
                <a:gd name="T14" fmla="*/ 23 w 130"/>
                <a:gd name="T15" fmla="*/ 27 h 70"/>
                <a:gd name="T16" fmla="*/ 31 w 130"/>
                <a:gd name="T17" fmla="*/ 28 h 70"/>
                <a:gd name="T18" fmla="*/ 33 w 130"/>
                <a:gd name="T19" fmla="*/ 19 h 70"/>
                <a:gd name="T20" fmla="*/ 40 w 130"/>
                <a:gd name="T21" fmla="*/ 15 h 70"/>
                <a:gd name="T22" fmla="*/ 46 w 130"/>
                <a:gd name="T23" fmla="*/ 21 h 70"/>
                <a:gd name="T24" fmla="*/ 53 w 130"/>
                <a:gd name="T25" fmla="*/ 13 h 70"/>
                <a:gd name="T26" fmla="*/ 60 w 130"/>
                <a:gd name="T27" fmla="*/ 14 h 70"/>
                <a:gd name="T28" fmla="*/ 63 w 130"/>
                <a:gd name="T29" fmla="*/ 22 h 70"/>
                <a:gd name="T30" fmla="*/ 73 w 130"/>
                <a:gd name="T31" fmla="*/ 18 h 70"/>
                <a:gd name="T32" fmla="*/ 79 w 130"/>
                <a:gd name="T33" fmla="*/ 23 h 70"/>
                <a:gd name="T34" fmla="*/ 77 w 130"/>
                <a:gd name="T35" fmla="*/ 31 h 70"/>
                <a:gd name="T36" fmla="*/ 87 w 130"/>
                <a:gd name="T37" fmla="*/ 33 h 70"/>
                <a:gd name="T38" fmla="*/ 91 w 130"/>
                <a:gd name="T39" fmla="*/ 40 h 70"/>
                <a:gd name="T40" fmla="*/ 85 w 130"/>
                <a:gd name="T41" fmla="*/ 46 h 70"/>
                <a:gd name="T42" fmla="*/ 93 w 130"/>
                <a:gd name="T43" fmla="*/ 53 h 70"/>
                <a:gd name="T44" fmla="*/ 92 w 130"/>
                <a:gd name="T45" fmla="*/ 60 h 70"/>
                <a:gd name="T46" fmla="*/ 84 w 130"/>
                <a:gd name="T47" fmla="*/ 63 h 70"/>
                <a:gd name="T48" fmla="*/ 85 w 130"/>
                <a:gd name="T49" fmla="*/ 70 h 70"/>
                <a:gd name="T50" fmla="*/ 130 w 130"/>
                <a:gd name="T51" fmla="*/ 0 h 70"/>
                <a:gd name="T52" fmla="*/ 120 w 130"/>
                <a:gd name="T53" fmla="*/ 26 h 70"/>
                <a:gd name="T54" fmla="*/ 116 w 130"/>
                <a:gd name="T55" fmla="*/ 29 h 70"/>
                <a:gd name="T56" fmla="*/ 115 w 130"/>
                <a:gd name="T57" fmla="*/ 31 h 70"/>
                <a:gd name="T58" fmla="*/ 117 w 130"/>
                <a:gd name="T59" fmla="*/ 36 h 70"/>
                <a:gd name="T60" fmla="*/ 111 w 130"/>
                <a:gd name="T61" fmla="*/ 38 h 70"/>
                <a:gd name="T62" fmla="*/ 104 w 130"/>
                <a:gd name="T63" fmla="*/ 36 h 70"/>
                <a:gd name="T64" fmla="*/ 102 w 130"/>
                <a:gd name="T65" fmla="*/ 40 h 70"/>
                <a:gd name="T66" fmla="*/ 96 w 130"/>
                <a:gd name="T67" fmla="*/ 38 h 70"/>
                <a:gd name="T68" fmla="*/ 97 w 130"/>
                <a:gd name="T69" fmla="*/ 33 h 70"/>
                <a:gd name="T70" fmla="*/ 94 w 130"/>
                <a:gd name="T71" fmla="*/ 29 h 70"/>
                <a:gd name="T72" fmla="*/ 88 w 130"/>
                <a:gd name="T73" fmla="*/ 29 h 70"/>
                <a:gd name="T74" fmla="*/ 89 w 130"/>
                <a:gd name="T75" fmla="*/ 22 h 70"/>
                <a:gd name="T76" fmla="*/ 94 w 130"/>
                <a:gd name="T77" fmla="*/ 19 h 70"/>
                <a:gd name="T78" fmla="*/ 94 w 130"/>
                <a:gd name="T79" fmla="*/ 17 h 70"/>
                <a:gd name="T80" fmla="*/ 92 w 130"/>
                <a:gd name="T81" fmla="*/ 12 h 70"/>
                <a:gd name="T82" fmla="*/ 98 w 130"/>
                <a:gd name="T83" fmla="*/ 9 h 70"/>
                <a:gd name="T84" fmla="*/ 105 w 130"/>
                <a:gd name="T85" fmla="*/ 12 h 70"/>
                <a:gd name="T86" fmla="*/ 107 w 130"/>
                <a:gd name="T87" fmla="*/ 8 h 70"/>
                <a:gd name="T88" fmla="*/ 114 w 130"/>
                <a:gd name="T89" fmla="*/ 9 h 70"/>
                <a:gd name="T90" fmla="*/ 113 w 130"/>
                <a:gd name="T91" fmla="*/ 15 h 70"/>
                <a:gd name="T92" fmla="*/ 116 w 130"/>
                <a:gd name="T93" fmla="*/ 18 h 70"/>
                <a:gd name="T94" fmla="*/ 121 w 130"/>
                <a:gd name="T95" fmla="*/ 19 h 70"/>
                <a:gd name="T96" fmla="*/ 120 w 130"/>
                <a:gd name="T97"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70">
                  <a:moveTo>
                    <a:pt x="0" y="0"/>
                  </a:moveTo>
                  <a:cubicBezTo>
                    <a:pt x="0" y="70"/>
                    <a:pt x="0" y="70"/>
                    <a:pt x="0" y="70"/>
                  </a:cubicBezTo>
                  <a:cubicBezTo>
                    <a:pt x="18" y="70"/>
                    <a:pt x="18" y="70"/>
                    <a:pt x="18" y="70"/>
                  </a:cubicBezTo>
                  <a:cubicBezTo>
                    <a:pt x="16" y="66"/>
                    <a:pt x="16" y="66"/>
                    <a:pt x="16" y="66"/>
                  </a:cubicBezTo>
                  <a:cubicBezTo>
                    <a:pt x="15" y="64"/>
                    <a:pt x="15" y="64"/>
                    <a:pt x="15" y="64"/>
                  </a:cubicBezTo>
                  <a:cubicBezTo>
                    <a:pt x="21" y="60"/>
                    <a:pt x="21" y="60"/>
                    <a:pt x="21" y="60"/>
                  </a:cubicBezTo>
                  <a:cubicBezTo>
                    <a:pt x="21" y="58"/>
                    <a:pt x="20" y="56"/>
                    <a:pt x="20" y="55"/>
                  </a:cubicBezTo>
                  <a:cubicBezTo>
                    <a:pt x="13" y="53"/>
                    <a:pt x="13" y="53"/>
                    <a:pt x="13" y="53"/>
                  </a:cubicBezTo>
                  <a:cubicBezTo>
                    <a:pt x="14" y="51"/>
                    <a:pt x="14" y="51"/>
                    <a:pt x="14" y="51"/>
                  </a:cubicBezTo>
                  <a:cubicBezTo>
                    <a:pt x="14" y="45"/>
                    <a:pt x="14" y="45"/>
                    <a:pt x="14" y="45"/>
                  </a:cubicBezTo>
                  <a:cubicBezTo>
                    <a:pt x="14" y="43"/>
                    <a:pt x="14" y="43"/>
                    <a:pt x="14" y="43"/>
                  </a:cubicBezTo>
                  <a:cubicBezTo>
                    <a:pt x="22" y="43"/>
                    <a:pt x="22" y="43"/>
                    <a:pt x="22" y="43"/>
                  </a:cubicBezTo>
                  <a:cubicBezTo>
                    <a:pt x="22" y="41"/>
                    <a:pt x="23" y="39"/>
                    <a:pt x="24" y="38"/>
                  </a:cubicBezTo>
                  <a:cubicBezTo>
                    <a:pt x="19" y="33"/>
                    <a:pt x="19" y="33"/>
                    <a:pt x="19" y="33"/>
                  </a:cubicBezTo>
                  <a:cubicBezTo>
                    <a:pt x="20" y="31"/>
                    <a:pt x="20" y="31"/>
                    <a:pt x="20" y="31"/>
                  </a:cubicBezTo>
                  <a:cubicBezTo>
                    <a:pt x="23" y="27"/>
                    <a:pt x="23" y="27"/>
                    <a:pt x="23" y="27"/>
                  </a:cubicBezTo>
                  <a:cubicBezTo>
                    <a:pt x="24" y="25"/>
                    <a:pt x="24" y="25"/>
                    <a:pt x="24" y="25"/>
                  </a:cubicBezTo>
                  <a:cubicBezTo>
                    <a:pt x="31" y="28"/>
                    <a:pt x="31" y="28"/>
                    <a:pt x="31" y="28"/>
                  </a:cubicBezTo>
                  <a:cubicBezTo>
                    <a:pt x="32" y="27"/>
                    <a:pt x="34" y="26"/>
                    <a:pt x="35" y="25"/>
                  </a:cubicBezTo>
                  <a:cubicBezTo>
                    <a:pt x="33" y="19"/>
                    <a:pt x="33" y="19"/>
                    <a:pt x="33" y="19"/>
                  </a:cubicBezTo>
                  <a:cubicBezTo>
                    <a:pt x="35" y="18"/>
                    <a:pt x="35" y="18"/>
                    <a:pt x="35" y="18"/>
                  </a:cubicBezTo>
                  <a:cubicBezTo>
                    <a:pt x="40" y="15"/>
                    <a:pt x="40" y="15"/>
                    <a:pt x="40" y="15"/>
                  </a:cubicBezTo>
                  <a:cubicBezTo>
                    <a:pt x="42" y="14"/>
                    <a:pt x="42" y="14"/>
                    <a:pt x="42" y="14"/>
                  </a:cubicBezTo>
                  <a:cubicBezTo>
                    <a:pt x="46" y="21"/>
                    <a:pt x="46" y="21"/>
                    <a:pt x="46" y="21"/>
                  </a:cubicBezTo>
                  <a:cubicBezTo>
                    <a:pt x="48" y="20"/>
                    <a:pt x="50" y="20"/>
                    <a:pt x="51" y="20"/>
                  </a:cubicBezTo>
                  <a:cubicBezTo>
                    <a:pt x="53" y="13"/>
                    <a:pt x="53" y="13"/>
                    <a:pt x="53" y="13"/>
                  </a:cubicBezTo>
                  <a:cubicBezTo>
                    <a:pt x="55" y="13"/>
                    <a:pt x="55" y="13"/>
                    <a:pt x="55" y="13"/>
                  </a:cubicBezTo>
                  <a:cubicBezTo>
                    <a:pt x="60" y="14"/>
                    <a:pt x="60" y="14"/>
                    <a:pt x="60" y="14"/>
                  </a:cubicBezTo>
                  <a:cubicBezTo>
                    <a:pt x="63" y="14"/>
                    <a:pt x="63" y="14"/>
                    <a:pt x="63" y="14"/>
                  </a:cubicBezTo>
                  <a:cubicBezTo>
                    <a:pt x="63" y="22"/>
                    <a:pt x="63" y="22"/>
                    <a:pt x="63" y="22"/>
                  </a:cubicBezTo>
                  <a:cubicBezTo>
                    <a:pt x="65" y="22"/>
                    <a:pt x="66" y="23"/>
                    <a:pt x="68" y="24"/>
                  </a:cubicBezTo>
                  <a:cubicBezTo>
                    <a:pt x="73" y="18"/>
                    <a:pt x="73" y="18"/>
                    <a:pt x="73" y="18"/>
                  </a:cubicBezTo>
                  <a:cubicBezTo>
                    <a:pt x="75" y="20"/>
                    <a:pt x="75" y="20"/>
                    <a:pt x="75" y="20"/>
                  </a:cubicBezTo>
                  <a:cubicBezTo>
                    <a:pt x="79" y="23"/>
                    <a:pt x="79" y="23"/>
                    <a:pt x="79" y="23"/>
                  </a:cubicBezTo>
                  <a:cubicBezTo>
                    <a:pt x="81" y="24"/>
                    <a:pt x="81" y="24"/>
                    <a:pt x="81" y="24"/>
                  </a:cubicBezTo>
                  <a:cubicBezTo>
                    <a:pt x="77" y="31"/>
                    <a:pt x="77" y="31"/>
                    <a:pt x="77" y="31"/>
                  </a:cubicBezTo>
                  <a:cubicBezTo>
                    <a:pt x="79" y="32"/>
                    <a:pt x="80" y="34"/>
                    <a:pt x="80" y="35"/>
                  </a:cubicBezTo>
                  <a:cubicBezTo>
                    <a:pt x="87" y="33"/>
                    <a:pt x="87" y="33"/>
                    <a:pt x="87" y="33"/>
                  </a:cubicBezTo>
                  <a:cubicBezTo>
                    <a:pt x="88" y="35"/>
                    <a:pt x="88" y="35"/>
                    <a:pt x="88" y="35"/>
                  </a:cubicBezTo>
                  <a:cubicBezTo>
                    <a:pt x="91" y="40"/>
                    <a:pt x="91" y="40"/>
                    <a:pt x="91" y="40"/>
                  </a:cubicBezTo>
                  <a:cubicBezTo>
                    <a:pt x="92" y="42"/>
                    <a:pt x="92" y="42"/>
                    <a:pt x="92" y="42"/>
                  </a:cubicBezTo>
                  <a:cubicBezTo>
                    <a:pt x="85" y="46"/>
                    <a:pt x="85" y="46"/>
                    <a:pt x="85" y="46"/>
                  </a:cubicBezTo>
                  <a:cubicBezTo>
                    <a:pt x="86" y="48"/>
                    <a:pt x="86" y="49"/>
                    <a:pt x="86" y="51"/>
                  </a:cubicBezTo>
                  <a:cubicBezTo>
                    <a:pt x="93" y="53"/>
                    <a:pt x="93" y="53"/>
                    <a:pt x="93" y="53"/>
                  </a:cubicBezTo>
                  <a:cubicBezTo>
                    <a:pt x="93" y="55"/>
                    <a:pt x="93" y="55"/>
                    <a:pt x="93" y="55"/>
                  </a:cubicBezTo>
                  <a:cubicBezTo>
                    <a:pt x="92" y="60"/>
                    <a:pt x="92" y="60"/>
                    <a:pt x="92" y="60"/>
                  </a:cubicBezTo>
                  <a:cubicBezTo>
                    <a:pt x="92" y="62"/>
                    <a:pt x="92" y="62"/>
                    <a:pt x="92" y="62"/>
                  </a:cubicBezTo>
                  <a:cubicBezTo>
                    <a:pt x="84" y="63"/>
                    <a:pt x="84" y="63"/>
                    <a:pt x="84" y="63"/>
                  </a:cubicBezTo>
                  <a:cubicBezTo>
                    <a:pt x="84" y="65"/>
                    <a:pt x="83" y="66"/>
                    <a:pt x="82" y="68"/>
                  </a:cubicBezTo>
                  <a:cubicBezTo>
                    <a:pt x="85" y="70"/>
                    <a:pt x="85" y="70"/>
                    <a:pt x="85" y="70"/>
                  </a:cubicBezTo>
                  <a:cubicBezTo>
                    <a:pt x="130" y="70"/>
                    <a:pt x="130" y="70"/>
                    <a:pt x="130" y="70"/>
                  </a:cubicBezTo>
                  <a:cubicBezTo>
                    <a:pt x="130" y="0"/>
                    <a:pt x="130" y="0"/>
                    <a:pt x="130" y="0"/>
                  </a:cubicBezTo>
                  <a:lnTo>
                    <a:pt x="0" y="0"/>
                  </a:lnTo>
                  <a:close/>
                  <a:moveTo>
                    <a:pt x="120" y="26"/>
                  </a:moveTo>
                  <a:cubicBezTo>
                    <a:pt x="117" y="26"/>
                    <a:pt x="117" y="26"/>
                    <a:pt x="117" y="26"/>
                  </a:cubicBezTo>
                  <a:cubicBezTo>
                    <a:pt x="116" y="27"/>
                    <a:pt x="116" y="28"/>
                    <a:pt x="116" y="29"/>
                  </a:cubicBezTo>
                  <a:cubicBezTo>
                    <a:pt x="115" y="29"/>
                    <a:pt x="115" y="30"/>
                    <a:pt x="115" y="31"/>
                  </a:cubicBezTo>
                  <a:cubicBezTo>
                    <a:pt x="115" y="31"/>
                    <a:pt x="115" y="31"/>
                    <a:pt x="115" y="31"/>
                  </a:cubicBezTo>
                  <a:cubicBezTo>
                    <a:pt x="117" y="34"/>
                    <a:pt x="117" y="34"/>
                    <a:pt x="117" y="34"/>
                  </a:cubicBezTo>
                  <a:cubicBezTo>
                    <a:pt x="118" y="34"/>
                    <a:pt x="118" y="35"/>
                    <a:pt x="117" y="36"/>
                  </a:cubicBezTo>
                  <a:cubicBezTo>
                    <a:pt x="113" y="39"/>
                    <a:pt x="113" y="39"/>
                    <a:pt x="113" y="39"/>
                  </a:cubicBezTo>
                  <a:cubicBezTo>
                    <a:pt x="112" y="39"/>
                    <a:pt x="111" y="39"/>
                    <a:pt x="111" y="38"/>
                  </a:cubicBezTo>
                  <a:cubicBezTo>
                    <a:pt x="109" y="35"/>
                    <a:pt x="109" y="35"/>
                    <a:pt x="109" y="35"/>
                  </a:cubicBezTo>
                  <a:cubicBezTo>
                    <a:pt x="107" y="36"/>
                    <a:pt x="106" y="36"/>
                    <a:pt x="104" y="36"/>
                  </a:cubicBezTo>
                  <a:cubicBezTo>
                    <a:pt x="104" y="36"/>
                    <a:pt x="104" y="36"/>
                    <a:pt x="104" y="36"/>
                  </a:cubicBezTo>
                  <a:cubicBezTo>
                    <a:pt x="102" y="40"/>
                    <a:pt x="102" y="40"/>
                    <a:pt x="102" y="40"/>
                  </a:cubicBezTo>
                  <a:cubicBezTo>
                    <a:pt x="102" y="40"/>
                    <a:pt x="101" y="41"/>
                    <a:pt x="101" y="40"/>
                  </a:cubicBezTo>
                  <a:cubicBezTo>
                    <a:pt x="96" y="38"/>
                    <a:pt x="96" y="38"/>
                    <a:pt x="96" y="38"/>
                  </a:cubicBezTo>
                  <a:cubicBezTo>
                    <a:pt x="95" y="38"/>
                    <a:pt x="95" y="37"/>
                    <a:pt x="95" y="37"/>
                  </a:cubicBezTo>
                  <a:cubicBezTo>
                    <a:pt x="97" y="33"/>
                    <a:pt x="97" y="33"/>
                    <a:pt x="97" y="33"/>
                  </a:cubicBezTo>
                  <a:cubicBezTo>
                    <a:pt x="95" y="32"/>
                    <a:pt x="95" y="31"/>
                    <a:pt x="94" y="29"/>
                  </a:cubicBezTo>
                  <a:cubicBezTo>
                    <a:pt x="94" y="29"/>
                    <a:pt x="94" y="29"/>
                    <a:pt x="94" y="29"/>
                  </a:cubicBezTo>
                  <a:cubicBezTo>
                    <a:pt x="90" y="30"/>
                    <a:pt x="90" y="30"/>
                    <a:pt x="90" y="30"/>
                  </a:cubicBezTo>
                  <a:cubicBezTo>
                    <a:pt x="89" y="30"/>
                    <a:pt x="88" y="29"/>
                    <a:pt x="88" y="29"/>
                  </a:cubicBezTo>
                  <a:cubicBezTo>
                    <a:pt x="88" y="23"/>
                    <a:pt x="88" y="23"/>
                    <a:pt x="88" y="23"/>
                  </a:cubicBezTo>
                  <a:cubicBezTo>
                    <a:pt x="88" y="23"/>
                    <a:pt x="88" y="22"/>
                    <a:pt x="89" y="22"/>
                  </a:cubicBezTo>
                  <a:cubicBezTo>
                    <a:pt x="93" y="22"/>
                    <a:pt x="93" y="22"/>
                    <a:pt x="93" y="22"/>
                  </a:cubicBezTo>
                  <a:cubicBezTo>
                    <a:pt x="93" y="21"/>
                    <a:pt x="93" y="20"/>
                    <a:pt x="94" y="19"/>
                  </a:cubicBezTo>
                  <a:cubicBezTo>
                    <a:pt x="94" y="18"/>
                    <a:pt x="94" y="18"/>
                    <a:pt x="94" y="17"/>
                  </a:cubicBezTo>
                  <a:cubicBezTo>
                    <a:pt x="94" y="17"/>
                    <a:pt x="94" y="17"/>
                    <a:pt x="94" y="17"/>
                  </a:cubicBezTo>
                  <a:cubicBezTo>
                    <a:pt x="92" y="14"/>
                    <a:pt x="92" y="14"/>
                    <a:pt x="92" y="14"/>
                  </a:cubicBezTo>
                  <a:cubicBezTo>
                    <a:pt x="92" y="13"/>
                    <a:pt x="92" y="12"/>
                    <a:pt x="92" y="12"/>
                  </a:cubicBezTo>
                  <a:cubicBezTo>
                    <a:pt x="97" y="9"/>
                    <a:pt x="97" y="9"/>
                    <a:pt x="97" y="9"/>
                  </a:cubicBezTo>
                  <a:cubicBezTo>
                    <a:pt x="97" y="8"/>
                    <a:pt x="98" y="9"/>
                    <a:pt x="98" y="9"/>
                  </a:cubicBezTo>
                  <a:cubicBezTo>
                    <a:pt x="101" y="12"/>
                    <a:pt x="101" y="12"/>
                    <a:pt x="101" y="12"/>
                  </a:cubicBezTo>
                  <a:cubicBezTo>
                    <a:pt x="102" y="12"/>
                    <a:pt x="104" y="12"/>
                    <a:pt x="105" y="12"/>
                  </a:cubicBezTo>
                  <a:cubicBezTo>
                    <a:pt x="105" y="12"/>
                    <a:pt x="105" y="12"/>
                    <a:pt x="105" y="12"/>
                  </a:cubicBezTo>
                  <a:cubicBezTo>
                    <a:pt x="107" y="8"/>
                    <a:pt x="107" y="8"/>
                    <a:pt x="107" y="8"/>
                  </a:cubicBezTo>
                  <a:cubicBezTo>
                    <a:pt x="107" y="7"/>
                    <a:pt x="108" y="7"/>
                    <a:pt x="109" y="7"/>
                  </a:cubicBezTo>
                  <a:cubicBezTo>
                    <a:pt x="114" y="9"/>
                    <a:pt x="114" y="9"/>
                    <a:pt x="114" y="9"/>
                  </a:cubicBezTo>
                  <a:cubicBezTo>
                    <a:pt x="114" y="10"/>
                    <a:pt x="114" y="10"/>
                    <a:pt x="114" y="11"/>
                  </a:cubicBezTo>
                  <a:cubicBezTo>
                    <a:pt x="113" y="15"/>
                    <a:pt x="113" y="15"/>
                    <a:pt x="113" y="15"/>
                  </a:cubicBezTo>
                  <a:cubicBezTo>
                    <a:pt x="114" y="16"/>
                    <a:pt x="115" y="17"/>
                    <a:pt x="115" y="18"/>
                  </a:cubicBezTo>
                  <a:cubicBezTo>
                    <a:pt x="116" y="18"/>
                    <a:pt x="116" y="18"/>
                    <a:pt x="116" y="18"/>
                  </a:cubicBezTo>
                  <a:cubicBezTo>
                    <a:pt x="120" y="18"/>
                    <a:pt x="120" y="18"/>
                    <a:pt x="120" y="18"/>
                  </a:cubicBezTo>
                  <a:cubicBezTo>
                    <a:pt x="120" y="18"/>
                    <a:pt x="121" y="18"/>
                    <a:pt x="121" y="19"/>
                  </a:cubicBezTo>
                  <a:cubicBezTo>
                    <a:pt x="122" y="24"/>
                    <a:pt x="122" y="24"/>
                    <a:pt x="122" y="24"/>
                  </a:cubicBezTo>
                  <a:cubicBezTo>
                    <a:pt x="122" y="25"/>
                    <a:pt x="121" y="26"/>
                    <a:pt x="120"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41">
              <a:extLst>
                <a:ext uri="{FF2B5EF4-FFF2-40B4-BE49-F238E27FC236}">
                  <a16:creationId xmlns:a16="http://schemas.microsoft.com/office/drawing/2014/main" id="{B8B31EE0-3143-4B3F-990A-8B0331CDA22B}"/>
                </a:ext>
              </a:extLst>
            </p:cNvPr>
            <p:cNvSpPr>
              <a:spLocks noEditPoints="1"/>
            </p:cNvSpPr>
            <p:nvPr/>
          </p:nvSpPr>
          <p:spPr bwMode="auto">
            <a:xfrm>
              <a:off x="5029566" y="3380665"/>
              <a:ext cx="142241" cy="118764"/>
            </a:xfrm>
            <a:custGeom>
              <a:avLst/>
              <a:gdLst>
                <a:gd name="T0" fmla="*/ 45 w 52"/>
                <a:gd name="T1" fmla="*/ 39 h 43"/>
                <a:gd name="T2" fmla="*/ 39 w 52"/>
                <a:gd name="T3" fmla="*/ 7 h 43"/>
                <a:gd name="T4" fmla="*/ 7 w 52"/>
                <a:gd name="T5" fmla="*/ 13 h 43"/>
                <a:gd name="T6" fmla="*/ 12 w 52"/>
                <a:gd name="T7" fmla="*/ 43 h 43"/>
                <a:gd name="T8" fmla="*/ 41 w 52"/>
                <a:gd name="T9" fmla="*/ 43 h 43"/>
                <a:gd name="T10" fmla="*/ 45 w 52"/>
                <a:gd name="T11" fmla="*/ 39 h 43"/>
                <a:gd name="T12" fmla="*/ 37 w 52"/>
                <a:gd name="T13" fmla="*/ 34 h 43"/>
                <a:gd name="T14" fmla="*/ 18 w 52"/>
                <a:gd name="T15" fmla="*/ 37 h 43"/>
                <a:gd name="T16" fmla="*/ 15 w 52"/>
                <a:gd name="T17" fmla="*/ 18 h 43"/>
                <a:gd name="T18" fmla="*/ 34 w 52"/>
                <a:gd name="T19" fmla="*/ 14 h 43"/>
                <a:gd name="T20" fmla="*/ 37 w 52"/>
                <a:gd name="T21"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3">
                  <a:moveTo>
                    <a:pt x="45" y="39"/>
                  </a:moveTo>
                  <a:cubicBezTo>
                    <a:pt x="52" y="29"/>
                    <a:pt x="50" y="14"/>
                    <a:pt x="39" y="7"/>
                  </a:cubicBezTo>
                  <a:cubicBezTo>
                    <a:pt x="28" y="0"/>
                    <a:pt x="14" y="2"/>
                    <a:pt x="7" y="13"/>
                  </a:cubicBezTo>
                  <a:cubicBezTo>
                    <a:pt x="0" y="23"/>
                    <a:pt x="2" y="36"/>
                    <a:pt x="12" y="43"/>
                  </a:cubicBezTo>
                  <a:cubicBezTo>
                    <a:pt x="41" y="43"/>
                    <a:pt x="41" y="43"/>
                    <a:pt x="41" y="43"/>
                  </a:cubicBezTo>
                  <a:cubicBezTo>
                    <a:pt x="43" y="42"/>
                    <a:pt x="44" y="41"/>
                    <a:pt x="45" y="39"/>
                  </a:cubicBezTo>
                  <a:close/>
                  <a:moveTo>
                    <a:pt x="37" y="34"/>
                  </a:moveTo>
                  <a:cubicBezTo>
                    <a:pt x="33" y="40"/>
                    <a:pt x="25" y="42"/>
                    <a:pt x="18" y="37"/>
                  </a:cubicBezTo>
                  <a:cubicBezTo>
                    <a:pt x="12" y="33"/>
                    <a:pt x="10" y="24"/>
                    <a:pt x="15" y="18"/>
                  </a:cubicBezTo>
                  <a:cubicBezTo>
                    <a:pt x="19" y="12"/>
                    <a:pt x="28" y="10"/>
                    <a:pt x="34" y="14"/>
                  </a:cubicBezTo>
                  <a:cubicBezTo>
                    <a:pt x="40" y="19"/>
                    <a:pt x="42" y="27"/>
                    <a:pt x="37"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39" name="文本框 38">
            <a:extLst>
              <a:ext uri="{FF2B5EF4-FFF2-40B4-BE49-F238E27FC236}">
                <a16:creationId xmlns:a16="http://schemas.microsoft.com/office/drawing/2014/main" id="{4DA7D689-6CE3-411C-AABE-FEAFC0AC4287}"/>
              </a:ext>
            </a:extLst>
          </p:cNvPr>
          <p:cNvSpPr txBox="1"/>
          <p:nvPr/>
        </p:nvSpPr>
        <p:spPr>
          <a:xfrm>
            <a:off x="3814139" y="3060282"/>
            <a:ext cx="2538985" cy="461661"/>
          </a:xfrm>
          <a:prstGeom prst="rect">
            <a:avLst/>
          </a:prstGeom>
          <a:noFill/>
        </p:spPr>
        <p:txBody>
          <a:bodyPr wrap="square" lIns="91436" tIns="45718" rIns="91436" bIns="45718" rtlCol="0" anchor="ctr">
            <a:spAutoFit/>
          </a:bodyPr>
          <a:lstStyle/>
          <a:p>
            <a:pPr lvl="0" defTabSz="964149" fontAlgn="base">
              <a:spcBef>
                <a:spcPct val="0"/>
              </a:spcBef>
              <a:spcAft>
                <a:spcPct val="0"/>
              </a:spcAft>
            </a:pPr>
            <a:r>
              <a:rPr lang="en-US" altLang="zh-CN" sz="2400" dirty="0">
                <a:latin typeface="+mj-lt"/>
                <a:cs typeface="+mn-ea"/>
                <a:sym typeface="+mn-lt"/>
              </a:rPr>
              <a:t>pip install </a:t>
            </a:r>
            <a:r>
              <a:rPr lang="en-US" altLang="zh-CN" sz="2400" dirty="0" err="1">
                <a:latin typeface="+mj-lt"/>
                <a:cs typeface="+mn-ea"/>
                <a:sym typeface="+mn-lt"/>
              </a:rPr>
              <a:t>numpy</a:t>
            </a:r>
            <a:endParaRPr lang="en-US" altLang="zh-CN" sz="2400" dirty="0">
              <a:latin typeface="+mj-lt"/>
              <a:cs typeface="+mn-ea"/>
              <a:sym typeface="+mn-lt"/>
            </a:endParaRPr>
          </a:p>
        </p:txBody>
      </p:sp>
      <p:grpSp>
        <p:nvGrpSpPr>
          <p:cNvPr id="42" name="组合 41">
            <a:extLst>
              <a:ext uri="{FF2B5EF4-FFF2-40B4-BE49-F238E27FC236}">
                <a16:creationId xmlns:a16="http://schemas.microsoft.com/office/drawing/2014/main" id="{D547F551-49CA-43C2-AEE7-04B85FEE6213}"/>
              </a:ext>
            </a:extLst>
          </p:cNvPr>
          <p:cNvGrpSpPr/>
          <p:nvPr/>
        </p:nvGrpSpPr>
        <p:grpSpPr>
          <a:xfrm>
            <a:off x="1269638" y="3049488"/>
            <a:ext cx="1956089" cy="656252"/>
            <a:chOff x="-804382" y="2593913"/>
            <a:chExt cx="2659897" cy="1096904"/>
          </a:xfrm>
        </p:grpSpPr>
        <p:sp>
          <p:nvSpPr>
            <p:cNvPr id="43" name="圆角矩形 32">
              <a:extLst>
                <a:ext uri="{FF2B5EF4-FFF2-40B4-BE49-F238E27FC236}">
                  <a16:creationId xmlns:a16="http://schemas.microsoft.com/office/drawing/2014/main" id="{569F3CA5-E2A2-4584-A574-7025FB73CF0D}"/>
                </a:ext>
              </a:extLst>
            </p:cNvPr>
            <p:cNvSpPr/>
            <p:nvPr/>
          </p:nvSpPr>
          <p:spPr>
            <a:xfrm rot="10800000" flipV="1">
              <a:off x="-804382" y="2593913"/>
              <a:ext cx="2659897" cy="1096904"/>
            </a:xfrm>
            <a:prstGeom prst="roundRect">
              <a:avLst>
                <a:gd name="adj" fmla="val 12148"/>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4" name="文本框 43">
              <a:extLst>
                <a:ext uri="{FF2B5EF4-FFF2-40B4-BE49-F238E27FC236}">
                  <a16:creationId xmlns:a16="http://schemas.microsoft.com/office/drawing/2014/main" id="{0121D8A8-C8C5-4046-814D-31BFF47CF09F}"/>
                </a:ext>
              </a:extLst>
            </p:cNvPr>
            <p:cNvSpPr txBox="1"/>
            <p:nvPr/>
          </p:nvSpPr>
          <p:spPr>
            <a:xfrm>
              <a:off x="-612964" y="2700300"/>
              <a:ext cx="2316876" cy="874539"/>
            </a:xfrm>
            <a:prstGeom prst="rect">
              <a:avLst/>
            </a:prstGeom>
            <a:noFill/>
          </p:spPr>
          <p:txBody>
            <a:bodyPr wrap="square" lIns="91436" tIns="45718" rIns="91436" bIns="45718" rtlCol="0" anchor="ctr">
              <a:spAutoFit/>
            </a:bodyPr>
            <a:lstStyle/>
            <a:p>
              <a:pPr lvl="0" algn="ctr" defTabSz="964149" fontAlgn="base">
                <a:spcBef>
                  <a:spcPct val="0"/>
                </a:spcBef>
                <a:spcAft>
                  <a:spcPct val="0"/>
                </a:spcAft>
                <a:defRPr/>
              </a:pPr>
              <a:r>
                <a:rPr lang="zh-CN" altLang="en-US" sz="2800" b="1" dirty="0">
                  <a:solidFill>
                    <a:prstClr val="white"/>
                  </a:solidFill>
                  <a:effectLst>
                    <a:outerShdw blurRad="38100" dist="38100" dir="2700000" algn="tl">
                      <a:srgbClr val="000000">
                        <a:alpha val="43137"/>
                      </a:srgbClr>
                    </a:outerShdw>
                  </a:effectLst>
                  <a:latin typeface="Impact" panose="020B0806030902050204" pitchFamily="34" charset="0"/>
                  <a:ea typeface="微软雅黑" panose="020B0503020204020204" pitchFamily="34" charset="-122"/>
                  <a:cs typeface="+mn-ea"/>
                  <a:sym typeface="+mn-lt"/>
                </a:rPr>
                <a:t>安装命令</a:t>
              </a:r>
            </a:p>
          </p:txBody>
        </p:sp>
      </p:grpSp>
      <p:sp>
        <p:nvSpPr>
          <p:cNvPr id="45" name="等腰三角形 44">
            <a:extLst>
              <a:ext uri="{FF2B5EF4-FFF2-40B4-BE49-F238E27FC236}">
                <a16:creationId xmlns:a16="http://schemas.microsoft.com/office/drawing/2014/main" id="{1ECD3225-5014-4CCF-9960-A7CFC46D0C3E}"/>
              </a:ext>
            </a:extLst>
          </p:cNvPr>
          <p:cNvSpPr/>
          <p:nvPr/>
        </p:nvSpPr>
        <p:spPr>
          <a:xfrm rot="5400000">
            <a:off x="3368797" y="3236242"/>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6" name="矩形 45">
            <a:extLst>
              <a:ext uri="{FF2B5EF4-FFF2-40B4-BE49-F238E27FC236}">
                <a16:creationId xmlns:a16="http://schemas.microsoft.com/office/drawing/2014/main" id="{A49C0C1F-23E6-4B69-A052-A288D5912DE9}"/>
              </a:ext>
            </a:extLst>
          </p:cNvPr>
          <p:cNvSpPr/>
          <p:nvPr/>
        </p:nvSpPr>
        <p:spPr>
          <a:xfrm>
            <a:off x="1481834" y="3845964"/>
            <a:ext cx="888385"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7" name="矩形 46">
            <a:extLst>
              <a:ext uri="{FF2B5EF4-FFF2-40B4-BE49-F238E27FC236}">
                <a16:creationId xmlns:a16="http://schemas.microsoft.com/office/drawing/2014/main" id="{8E82167F-B21B-43BD-A73A-B5B8BDA75148}"/>
              </a:ext>
            </a:extLst>
          </p:cNvPr>
          <p:cNvSpPr/>
          <p:nvPr/>
        </p:nvSpPr>
        <p:spPr>
          <a:xfrm>
            <a:off x="1654218" y="4645865"/>
            <a:ext cx="9597697" cy="1826462"/>
          </a:xfrm>
          <a:prstGeom prst="rect">
            <a:avLst/>
          </a:prstGeom>
        </p:spPr>
        <p:txBody>
          <a:bodyPr wrap="square">
            <a:spAutoFit/>
          </a:bodyPr>
          <a:lstStyle/>
          <a:p>
            <a:pPr>
              <a:lnSpc>
                <a:spcPct val="12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为了加快安装包下载速度，可以指定从国内镜像完成安装包的下载和安装，如将前面安装</a:t>
            </a:r>
            <a:r>
              <a:rPr lang="en-US" altLang="zh-CN" sz="2400" dirty="0" err="1">
                <a:solidFill>
                  <a:schemeClr val="tx1">
                    <a:lumMod val="85000"/>
                    <a:lumOff val="15000"/>
                  </a:schemeClr>
                </a:solidFill>
                <a:latin typeface="+mj-lt"/>
                <a:ea typeface="微软雅黑" panose="020B0503020204020204" pitchFamily="34" charset="-122"/>
              </a:rPr>
              <a:t>numpy</a:t>
            </a:r>
            <a:r>
              <a:rPr lang="zh-CN" altLang="en-US" sz="2400" dirty="0">
                <a:solidFill>
                  <a:schemeClr val="tx1">
                    <a:lumMod val="85000"/>
                    <a:lumOff val="15000"/>
                  </a:schemeClr>
                </a:solidFill>
                <a:latin typeface="+mj-lt"/>
                <a:ea typeface="微软雅黑" panose="020B0503020204020204" pitchFamily="34" charset="-122"/>
              </a:rPr>
              <a:t>的</a:t>
            </a:r>
            <a:r>
              <a:rPr lang="en-US" altLang="zh-CN" sz="2400" dirty="0">
                <a:solidFill>
                  <a:schemeClr val="tx1">
                    <a:lumMod val="85000"/>
                    <a:lumOff val="15000"/>
                  </a:schemeClr>
                </a:solidFill>
                <a:latin typeface="+mj-lt"/>
                <a:ea typeface="微软雅黑" panose="020B0503020204020204" pitchFamily="34" charset="-122"/>
              </a:rPr>
              <a:t>pip</a:t>
            </a:r>
            <a:r>
              <a:rPr lang="zh-CN" altLang="en-US" sz="2400" dirty="0">
                <a:solidFill>
                  <a:schemeClr val="tx1">
                    <a:lumMod val="85000"/>
                    <a:lumOff val="15000"/>
                  </a:schemeClr>
                </a:solidFill>
                <a:latin typeface="+mj-lt"/>
                <a:ea typeface="微软雅黑" panose="020B0503020204020204" pitchFamily="34" charset="-122"/>
              </a:rPr>
              <a:t>命令改为：</a:t>
            </a: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pip install </a:t>
            </a:r>
            <a:r>
              <a:rPr lang="en-US" altLang="zh-CN" sz="2400" dirty="0" err="1">
                <a:solidFill>
                  <a:schemeClr val="tx1">
                    <a:lumMod val="85000"/>
                    <a:lumOff val="15000"/>
                  </a:schemeClr>
                </a:solidFill>
                <a:latin typeface="+mj-lt"/>
                <a:ea typeface="微软雅黑" panose="020B0503020204020204" pitchFamily="34" charset="-122"/>
              </a:rPr>
              <a:t>numpy</a:t>
            </a:r>
            <a:r>
              <a:rPr lang="en-US" altLang="zh-CN" sz="2400" dirty="0">
                <a:solidFill>
                  <a:schemeClr val="tx1">
                    <a:lumMod val="85000"/>
                    <a:lumOff val="15000"/>
                  </a:schemeClr>
                </a:solidFill>
                <a:latin typeface="+mj-lt"/>
                <a:ea typeface="微软雅黑" panose="020B0503020204020204" pitchFamily="34" charset="-122"/>
              </a:rPr>
              <a:t> -</a:t>
            </a:r>
            <a:r>
              <a:rPr lang="en-US" altLang="zh-CN" sz="2400" dirty="0" err="1">
                <a:solidFill>
                  <a:schemeClr val="tx1">
                    <a:lumMod val="85000"/>
                    <a:lumOff val="15000"/>
                  </a:schemeClr>
                </a:solidFill>
                <a:latin typeface="+mj-lt"/>
                <a:ea typeface="微软雅黑" panose="020B0503020204020204" pitchFamily="34" charset="-122"/>
              </a:rPr>
              <a:t>i</a:t>
            </a:r>
            <a:r>
              <a:rPr lang="en-US" altLang="zh-CN" sz="2400" dirty="0">
                <a:solidFill>
                  <a:schemeClr val="tx1">
                    <a:lumMod val="85000"/>
                    <a:lumOff val="15000"/>
                  </a:schemeClr>
                </a:solidFill>
                <a:latin typeface="+mj-lt"/>
                <a:ea typeface="微软雅黑" panose="020B0503020204020204" pitchFamily="34" charset="-122"/>
              </a:rPr>
              <a:t> http://pypi.douban.com/simple --trusted-host=pypi.douban.com</a:t>
            </a:r>
            <a:endParaRPr lang="zh-CN" altLang="en-US" sz="2400" dirty="0">
              <a:solidFill>
                <a:schemeClr val="tx1">
                  <a:lumMod val="85000"/>
                  <a:lumOff val="15000"/>
                </a:schemeClr>
              </a:solidFill>
              <a:latin typeface="+mj-lt"/>
              <a:ea typeface="微软雅黑" panose="020B0503020204020204" pitchFamily="34" charset="-122"/>
            </a:endParaRPr>
          </a:p>
        </p:txBody>
      </p:sp>
      <p:cxnSp>
        <p:nvCxnSpPr>
          <p:cNvPr id="48" name="直接连接符 47">
            <a:extLst>
              <a:ext uri="{FF2B5EF4-FFF2-40B4-BE49-F238E27FC236}">
                <a16:creationId xmlns:a16="http://schemas.microsoft.com/office/drawing/2014/main" id="{5F703A5B-E5D1-4C56-AA42-C97658539E37}"/>
              </a:ext>
            </a:extLst>
          </p:cNvPr>
          <p:cNvCxnSpPr>
            <a:cxnSpLocks/>
          </p:cNvCxnSpPr>
          <p:nvPr/>
        </p:nvCxnSpPr>
        <p:spPr>
          <a:xfrm>
            <a:off x="1429040" y="4326030"/>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9" name="KSO_Shape">
            <a:extLst>
              <a:ext uri="{FF2B5EF4-FFF2-40B4-BE49-F238E27FC236}">
                <a16:creationId xmlns:a16="http://schemas.microsoft.com/office/drawing/2014/main" id="{65CEF23E-2181-452D-BEC1-742D719A5D40}"/>
              </a:ext>
            </a:extLst>
          </p:cNvPr>
          <p:cNvSpPr/>
          <p:nvPr/>
        </p:nvSpPr>
        <p:spPr>
          <a:xfrm>
            <a:off x="1436359" y="4541891"/>
            <a:ext cx="9920530" cy="1930436"/>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50" name="组合 49">
            <a:extLst>
              <a:ext uri="{FF2B5EF4-FFF2-40B4-BE49-F238E27FC236}">
                <a16:creationId xmlns:a16="http://schemas.microsoft.com/office/drawing/2014/main" id="{DAF0BF5E-4EB6-45D3-9385-11B00E530095}"/>
              </a:ext>
            </a:extLst>
          </p:cNvPr>
          <p:cNvGrpSpPr/>
          <p:nvPr/>
        </p:nvGrpSpPr>
        <p:grpSpPr>
          <a:xfrm>
            <a:off x="484187" y="3887393"/>
            <a:ext cx="877274" cy="877274"/>
            <a:chOff x="836354" y="1156380"/>
            <a:chExt cx="877274" cy="877274"/>
          </a:xfrm>
        </p:grpSpPr>
        <p:sp>
          <p:nvSpPr>
            <p:cNvPr id="51" name="Oval 4011">
              <a:extLst>
                <a:ext uri="{FF2B5EF4-FFF2-40B4-BE49-F238E27FC236}">
                  <a16:creationId xmlns:a16="http://schemas.microsoft.com/office/drawing/2014/main" id="{536446D4-CB9A-401D-BD12-8088145E37A1}"/>
                </a:ext>
              </a:extLst>
            </p:cNvPr>
            <p:cNvSpPr>
              <a:spLocks noChangeArrowheads="1"/>
            </p:cNvSpPr>
            <p:nvPr/>
          </p:nvSpPr>
          <p:spPr bwMode="auto">
            <a:xfrm>
              <a:off x="836354" y="1156380"/>
              <a:ext cx="877274"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52" name="组合 51">
              <a:extLst>
                <a:ext uri="{FF2B5EF4-FFF2-40B4-BE49-F238E27FC236}">
                  <a16:creationId xmlns:a16="http://schemas.microsoft.com/office/drawing/2014/main" id="{61025228-D83E-4B2D-97C3-1A18DB53B15D}"/>
                </a:ext>
              </a:extLst>
            </p:cNvPr>
            <p:cNvGrpSpPr/>
            <p:nvPr/>
          </p:nvGrpSpPr>
          <p:grpSpPr>
            <a:xfrm>
              <a:off x="844376" y="1343177"/>
              <a:ext cx="851540" cy="534049"/>
              <a:chOff x="4869372" y="3263288"/>
              <a:chExt cx="527535" cy="330848"/>
            </a:xfrm>
            <a:solidFill>
              <a:schemeClr val="bg1"/>
            </a:solidFill>
          </p:grpSpPr>
          <p:sp>
            <p:nvSpPr>
              <p:cNvPr id="53" name="Freeform 138">
                <a:extLst>
                  <a:ext uri="{FF2B5EF4-FFF2-40B4-BE49-F238E27FC236}">
                    <a16:creationId xmlns:a16="http://schemas.microsoft.com/office/drawing/2014/main" id="{42D7B9AE-9B85-4293-A87A-671AFBE8EE2A}"/>
                  </a:ext>
                </a:extLst>
              </p:cNvPr>
              <p:cNvSpPr>
                <a:spLocks/>
              </p:cNvSpPr>
              <p:nvPr/>
            </p:nvSpPr>
            <p:spPr bwMode="auto">
              <a:xfrm>
                <a:off x="4869372" y="3560993"/>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37">
                <a:extLst>
                  <a:ext uri="{FF2B5EF4-FFF2-40B4-BE49-F238E27FC236}">
                    <a16:creationId xmlns:a16="http://schemas.microsoft.com/office/drawing/2014/main" id="{207B647A-258B-4978-B870-85D88695C3C4}"/>
                  </a:ext>
                </a:extLst>
              </p:cNvPr>
              <p:cNvSpPr>
                <a:spLocks noEditPoints="1"/>
              </p:cNvSpPr>
              <p:nvPr/>
            </p:nvSpPr>
            <p:spPr bwMode="auto">
              <a:xfrm>
                <a:off x="4910802" y="3263288"/>
                <a:ext cx="444675" cy="27895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4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4" y="4"/>
                      <a:pt x="84" y="5"/>
                    </a:cubicBezTo>
                    <a:cubicBezTo>
                      <a:pt x="84" y="7"/>
                      <a:pt x="82" y="8"/>
                      <a:pt x="81" y="8"/>
                    </a:cubicBezTo>
                    <a:cubicBezTo>
                      <a:pt x="80" y="8"/>
                      <a:pt x="78" y="7"/>
                      <a:pt x="78" y="5"/>
                    </a:cubicBezTo>
                    <a:cubicBezTo>
                      <a:pt x="78" y="4"/>
                      <a:pt x="80"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38">
                <a:extLst>
                  <a:ext uri="{FF2B5EF4-FFF2-40B4-BE49-F238E27FC236}">
                    <a16:creationId xmlns:a16="http://schemas.microsoft.com/office/drawing/2014/main" id="{D3E83A5D-9C8E-4524-9970-6B1CC64F77D6}"/>
                  </a:ext>
                </a:extLst>
              </p:cNvPr>
              <p:cNvSpPr>
                <a:spLocks/>
              </p:cNvSpPr>
              <p:nvPr/>
            </p:nvSpPr>
            <p:spPr bwMode="auto">
              <a:xfrm>
                <a:off x="4869373" y="3556055"/>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39">
                <a:extLst>
                  <a:ext uri="{FF2B5EF4-FFF2-40B4-BE49-F238E27FC236}">
                    <a16:creationId xmlns:a16="http://schemas.microsoft.com/office/drawing/2014/main" id="{97347AE5-6F42-4B9D-B991-B41D0ACC0272}"/>
                  </a:ext>
                </a:extLst>
              </p:cNvPr>
              <p:cNvSpPr>
                <a:spLocks/>
              </p:cNvSpPr>
              <p:nvPr/>
            </p:nvSpPr>
            <p:spPr bwMode="auto">
              <a:xfrm>
                <a:off x="5224284" y="3353052"/>
                <a:ext cx="34524" cy="35905"/>
              </a:xfrm>
              <a:custGeom>
                <a:avLst/>
                <a:gdLst>
                  <a:gd name="T0" fmla="*/ 9 w 13"/>
                  <a:gd name="T1" fmla="*/ 2 h 13"/>
                  <a:gd name="T2" fmla="*/ 1 w 13"/>
                  <a:gd name="T3" fmla="*/ 4 h 13"/>
                  <a:gd name="T4" fmla="*/ 4 w 13"/>
                  <a:gd name="T5" fmla="*/ 12 h 13"/>
                  <a:gd name="T6" fmla="*/ 12 w 13"/>
                  <a:gd name="T7" fmla="*/ 9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6" y="0"/>
                      <a:pt x="3" y="2"/>
                      <a:pt x="1" y="4"/>
                    </a:cubicBezTo>
                    <a:cubicBezTo>
                      <a:pt x="0" y="7"/>
                      <a:pt x="1" y="11"/>
                      <a:pt x="4" y="12"/>
                    </a:cubicBezTo>
                    <a:cubicBezTo>
                      <a:pt x="7" y="13"/>
                      <a:pt x="11" y="12"/>
                      <a:pt x="12" y="9"/>
                    </a:cubicBezTo>
                    <a:cubicBezTo>
                      <a:pt x="13" y="6"/>
                      <a:pt x="12" y="3"/>
                      <a:pt x="9"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40">
                <a:extLst>
                  <a:ext uri="{FF2B5EF4-FFF2-40B4-BE49-F238E27FC236}">
                    <a16:creationId xmlns:a16="http://schemas.microsoft.com/office/drawing/2014/main" id="{40392797-FD32-4299-B5A4-E47A00A6E092}"/>
                  </a:ext>
                </a:extLst>
              </p:cNvPr>
              <p:cNvSpPr>
                <a:spLocks noEditPoints="1"/>
              </p:cNvSpPr>
              <p:nvPr/>
            </p:nvSpPr>
            <p:spPr bwMode="auto">
              <a:xfrm>
                <a:off x="4954994" y="3307476"/>
                <a:ext cx="356292" cy="191956"/>
              </a:xfrm>
              <a:custGeom>
                <a:avLst/>
                <a:gdLst>
                  <a:gd name="T0" fmla="*/ 0 w 130"/>
                  <a:gd name="T1" fmla="*/ 70 h 70"/>
                  <a:gd name="T2" fmla="*/ 16 w 130"/>
                  <a:gd name="T3" fmla="*/ 66 h 70"/>
                  <a:gd name="T4" fmla="*/ 21 w 130"/>
                  <a:gd name="T5" fmla="*/ 60 h 70"/>
                  <a:gd name="T6" fmla="*/ 13 w 130"/>
                  <a:gd name="T7" fmla="*/ 53 h 70"/>
                  <a:gd name="T8" fmla="*/ 14 w 130"/>
                  <a:gd name="T9" fmla="*/ 45 h 70"/>
                  <a:gd name="T10" fmla="*/ 22 w 130"/>
                  <a:gd name="T11" fmla="*/ 43 h 70"/>
                  <a:gd name="T12" fmla="*/ 19 w 130"/>
                  <a:gd name="T13" fmla="*/ 33 h 70"/>
                  <a:gd name="T14" fmla="*/ 23 w 130"/>
                  <a:gd name="T15" fmla="*/ 27 h 70"/>
                  <a:gd name="T16" fmla="*/ 31 w 130"/>
                  <a:gd name="T17" fmla="*/ 28 h 70"/>
                  <a:gd name="T18" fmla="*/ 33 w 130"/>
                  <a:gd name="T19" fmla="*/ 19 h 70"/>
                  <a:gd name="T20" fmla="*/ 40 w 130"/>
                  <a:gd name="T21" fmla="*/ 15 h 70"/>
                  <a:gd name="T22" fmla="*/ 46 w 130"/>
                  <a:gd name="T23" fmla="*/ 21 h 70"/>
                  <a:gd name="T24" fmla="*/ 53 w 130"/>
                  <a:gd name="T25" fmla="*/ 13 h 70"/>
                  <a:gd name="T26" fmla="*/ 60 w 130"/>
                  <a:gd name="T27" fmla="*/ 14 h 70"/>
                  <a:gd name="T28" fmla="*/ 63 w 130"/>
                  <a:gd name="T29" fmla="*/ 22 h 70"/>
                  <a:gd name="T30" fmla="*/ 73 w 130"/>
                  <a:gd name="T31" fmla="*/ 18 h 70"/>
                  <a:gd name="T32" fmla="*/ 79 w 130"/>
                  <a:gd name="T33" fmla="*/ 23 h 70"/>
                  <a:gd name="T34" fmla="*/ 77 w 130"/>
                  <a:gd name="T35" fmla="*/ 31 h 70"/>
                  <a:gd name="T36" fmla="*/ 87 w 130"/>
                  <a:gd name="T37" fmla="*/ 33 h 70"/>
                  <a:gd name="T38" fmla="*/ 91 w 130"/>
                  <a:gd name="T39" fmla="*/ 40 h 70"/>
                  <a:gd name="T40" fmla="*/ 85 w 130"/>
                  <a:gd name="T41" fmla="*/ 46 h 70"/>
                  <a:gd name="T42" fmla="*/ 93 w 130"/>
                  <a:gd name="T43" fmla="*/ 53 h 70"/>
                  <a:gd name="T44" fmla="*/ 92 w 130"/>
                  <a:gd name="T45" fmla="*/ 60 h 70"/>
                  <a:gd name="T46" fmla="*/ 84 w 130"/>
                  <a:gd name="T47" fmla="*/ 63 h 70"/>
                  <a:gd name="T48" fmla="*/ 85 w 130"/>
                  <a:gd name="T49" fmla="*/ 70 h 70"/>
                  <a:gd name="T50" fmla="*/ 130 w 130"/>
                  <a:gd name="T51" fmla="*/ 0 h 70"/>
                  <a:gd name="T52" fmla="*/ 120 w 130"/>
                  <a:gd name="T53" fmla="*/ 26 h 70"/>
                  <a:gd name="T54" fmla="*/ 116 w 130"/>
                  <a:gd name="T55" fmla="*/ 29 h 70"/>
                  <a:gd name="T56" fmla="*/ 115 w 130"/>
                  <a:gd name="T57" fmla="*/ 31 h 70"/>
                  <a:gd name="T58" fmla="*/ 117 w 130"/>
                  <a:gd name="T59" fmla="*/ 36 h 70"/>
                  <a:gd name="T60" fmla="*/ 111 w 130"/>
                  <a:gd name="T61" fmla="*/ 38 h 70"/>
                  <a:gd name="T62" fmla="*/ 104 w 130"/>
                  <a:gd name="T63" fmla="*/ 36 h 70"/>
                  <a:gd name="T64" fmla="*/ 102 w 130"/>
                  <a:gd name="T65" fmla="*/ 40 h 70"/>
                  <a:gd name="T66" fmla="*/ 96 w 130"/>
                  <a:gd name="T67" fmla="*/ 38 h 70"/>
                  <a:gd name="T68" fmla="*/ 97 w 130"/>
                  <a:gd name="T69" fmla="*/ 33 h 70"/>
                  <a:gd name="T70" fmla="*/ 94 w 130"/>
                  <a:gd name="T71" fmla="*/ 29 h 70"/>
                  <a:gd name="T72" fmla="*/ 88 w 130"/>
                  <a:gd name="T73" fmla="*/ 29 h 70"/>
                  <a:gd name="T74" fmla="*/ 89 w 130"/>
                  <a:gd name="T75" fmla="*/ 22 h 70"/>
                  <a:gd name="T76" fmla="*/ 94 w 130"/>
                  <a:gd name="T77" fmla="*/ 19 h 70"/>
                  <a:gd name="T78" fmla="*/ 94 w 130"/>
                  <a:gd name="T79" fmla="*/ 17 h 70"/>
                  <a:gd name="T80" fmla="*/ 92 w 130"/>
                  <a:gd name="T81" fmla="*/ 12 h 70"/>
                  <a:gd name="T82" fmla="*/ 98 w 130"/>
                  <a:gd name="T83" fmla="*/ 9 h 70"/>
                  <a:gd name="T84" fmla="*/ 105 w 130"/>
                  <a:gd name="T85" fmla="*/ 12 h 70"/>
                  <a:gd name="T86" fmla="*/ 107 w 130"/>
                  <a:gd name="T87" fmla="*/ 8 h 70"/>
                  <a:gd name="T88" fmla="*/ 114 w 130"/>
                  <a:gd name="T89" fmla="*/ 9 h 70"/>
                  <a:gd name="T90" fmla="*/ 113 w 130"/>
                  <a:gd name="T91" fmla="*/ 15 h 70"/>
                  <a:gd name="T92" fmla="*/ 116 w 130"/>
                  <a:gd name="T93" fmla="*/ 18 h 70"/>
                  <a:gd name="T94" fmla="*/ 121 w 130"/>
                  <a:gd name="T95" fmla="*/ 19 h 70"/>
                  <a:gd name="T96" fmla="*/ 120 w 130"/>
                  <a:gd name="T97"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70">
                    <a:moveTo>
                      <a:pt x="0" y="0"/>
                    </a:moveTo>
                    <a:cubicBezTo>
                      <a:pt x="0" y="70"/>
                      <a:pt x="0" y="70"/>
                      <a:pt x="0" y="70"/>
                    </a:cubicBezTo>
                    <a:cubicBezTo>
                      <a:pt x="18" y="70"/>
                      <a:pt x="18" y="70"/>
                      <a:pt x="18" y="70"/>
                    </a:cubicBezTo>
                    <a:cubicBezTo>
                      <a:pt x="16" y="66"/>
                      <a:pt x="16" y="66"/>
                      <a:pt x="16" y="66"/>
                    </a:cubicBezTo>
                    <a:cubicBezTo>
                      <a:pt x="15" y="64"/>
                      <a:pt x="15" y="64"/>
                      <a:pt x="15" y="64"/>
                    </a:cubicBezTo>
                    <a:cubicBezTo>
                      <a:pt x="21" y="60"/>
                      <a:pt x="21" y="60"/>
                      <a:pt x="21" y="60"/>
                    </a:cubicBezTo>
                    <a:cubicBezTo>
                      <a:pt x="21" y="58"/>
                      <a:pt x="20" y="56"/>
                      <a:pt x="20" y="55"/>
                    </a:cubicBezTo>
                    <a:cubicBezTo>
                      <a:pt x="13" y="53"/>
                      <a:pt x="13" y="53"/>
                      <a:pt x="13" y="53"/>
                    </a:cubicBezTo>
                    <a:cubicBezTo>
                      <a:pt x="14" y="51"/>
                      <a:pt x="14" y="51"/>
                      <a:pt x="14" y="51"/>
                    </a:cubicBezTo>
                    <a:cubicBezTo>
                      <a:pt x="14" y="45"/>
                      <a:pt x="14" y="45"/>
                      <a:pt x="14" y="45"/>
                    </a:cubicBezTo>
                    <a:cubicBezTo>
                      <a:pt x="14" y="43"/>
                      <a:pt x="14" y="43"/>
                      <a:pt x="14" y="43"/>
                    </a:cubicBezTo>
                    <a:cubicBezTo>
                      <a:pt x="22" y="43"/>
                      <a:pt x="22" y="43"/>
                      <a:pt x="22" y="43"/>
                    </a:cubicBezTo>
                    <a:cubicBezTo>
                      <a:pt x="22" y="41"/>
                      <a:pt x="23" y="39"/>
                      <a:pt x="24" y="38"/>
                    </a:cubicBezTo>
                    <a:cubicBezTo>
                      <a:pt x="19" y="33"/>
                      <a:pt x="19" y="33"/>
                      <a:pt x="19" y="33"/>
                    </a:cubicBezTo>
                    <a:cubicBezTo>
                      <a:pt x="20" y="31"/>
                      <a:pt x="20" y="31"/>
                      <a:pt x="20" y="31"/>
                    </a:cubicBezTo>
                    <a:cubicBezTo>
                      <a:pt x="23" y="27"/>
                      <a:pt x="23" y="27"/>
                      <a:pt x="23" y="27"/>
                    </a:cubicBezTo>
                    <a:cubicBezTo>
                      <a:pt x="24" y="25"/>
                      <a:pt x="24" y="25"/>
                      <a:pt x="24" y="25"/>
                    </a:cubicBezTo>
                    <a:cubicBezTo>
                      <a:pt x="31" y="28"/>
                      <a:pt x="31" y="28"/>
                      <a:pt x="31" y="28"/>
                    </a:cubicBezTo>
                    <a:cubicBezTo>
                      <a:pt x="32" y="27"/>
                      <a:pt x="34" y="26"/>
                      <a:pt x="35" y="25"/>
                    </a:cubicBezTo>
                    <a:cubicBezTo>
                      <a:pt x="33" y="19"/>
                      <a:pt x="33" y="19"/>
                      <a:pt x="33" y="19"/>
                    </a:cubicBezTo>
                    <a:cubicBezTo>
                      <a:pt x="35" y="18"/>
                      <a:pt x="35" y="18"/>
                      <a:pt x="35" y="18"/>
                    </a:cubicBezTo>
                    <a:cubicBezTo>
                      <a:pt x="40" y="15"/>
                      <a:pt x="40" y="15"/>
                      <a:pt x="40" y="15"/>
                    </a:cubicBezTo>
                    <a:cubicBezTo>
                      <a:pt x="42" y="14"/>
                      <a:pt x="42" y="14"/>
                      <a:pt x="42" y="14"/>
                    </a:cubicBezTo>
                    <a:cubicBezTo>
                      <a:pt x="46" y="21"/>
                      <a:pt x="46" y="21"/>
                      <a:pt x="46" y="21"/>
                    </a:cubicBezTo>
                    <a:cubicBezTo>
                      <a:pt x="48" y="20"/>
                      <a:pt x="50" y="20"/>
                      <a:pt x="51" y="20"/>
                    </a:cubicBezTo>
                    <a:cubicBezTo>
                      <a:pt x="53" y="13"/>
                      <a:pt x="53" y="13"/>
                      <a:pt x="53" y="13"/>
                    </a:cubicBezTo>
                    <a:cubicBezTo>
                      <a:pt x="55" y="13"/>
                      <a:pt x="55" y="13"/>
                      <a:pt x="55" y="13"/>
                    </a:cubicBezTo>
                    <a:cubicBezTo>
                      <a:pt x="60" y="14"/>
                      <a:pt x="60" y="14"/>
                      <a:pt x="60" y="14"/>
                    </a:cubicBezTo>
                    <a:cubicBezTo>
                      <a:pt x="63" y="14"/>
                      <a:pt x="63" y="14"/>
                      <a:pt x="63" y="14"/>
                    </a:cubicBezTo>
                    <a:cubicBezTo>
                      <a:pt x="63" y="22"/>
                      <a:pt x="63" y="22"/>
                      <a:pt x="63" y="22"/>
                    </a:cubicBezTo>
                    <a:cubicBezTo>
                      <a:pt x="65" y="22"/>
                      <a:pt x="66" y="23"/>
                      <a:pt x="68" y="24"/>
                    </a:cubicBezTo>
                    <a:cubicBezTo>
                      <a:pt x="73" y="18"/>
                      <a:pt x="73" y="18"/>
                      <a:pt x="73" y="18"/>
                    </a:cubicBezTo>
                    <a:cubicBezTo>
                      <a:pt x="75" y="20"/>
                      <a:pt x="75" y="20"/>
                      <a:pt x="75" y="20"/>
                    </a:cubicBezTo>
                    <a:cubicBezTo>
                      <a:pt x="79" y="23"/>
                      <a:pt x="79" y="23"/>
                      <a:pt x="79" y="23"/>
                    </a:cubicBezTo>
                    <a:cubicBezTo>
                      <a:pt x="81" y="24"/>
                      <a:pt x="81" y="24"/>
                      <a:pt x="81" y="24"/>
                    </a:cubicBezTo>
                    <a:cubicBezTo>
                      <a:pt x="77" y="31"/>
                      <a:pt x="77" y="31"/>
                      <a:pt x="77" y="31"/>
                    </a:cubicBezTo>
                    <a:cubicBezTo>
                      <a:pt x="79" y="32"/>
                      <a:pt x="80" y="34"/>
                      <a:pt x="80" y="35"/>
                    </a:cubicBezTo>
                    <a:cubicBezTo>
                      <a:pt x="87" y="33"/>
                      <a:pt x="87" y="33"/>
                      <a:pt x="87" y="33"/>
                    </a:cubicBezTo>
                    <a:cubicBezTo>
                      <a:pt x="88" y="35"/>
                      <a:pt x="88" y="35"/>
                      <a:pt x="88" y="35"/>
                    </a:cubicBezTo>
                    <a:cubicBezTo>
                      <a:pt x="91" y="40"/>
                      <a:pt x="91" y="40"/>
                      <a:pt x="91" y="40"/>
                    </a:cubicBezTo>
                    <a:cubicBezTo>
                      <a:pt x="92" y="42"/>
                      <a:pt x="92" y="42"/>
                      <a:pt x="92" y="42"/>
                    </a:cubicBezTo>
                    <a:cubicBezTo>
                      <a:pt x="85" y="46"/>
                      <a:pt x="85" y="46"/>
                      <a:pt x="85" y="46"/>
                    </a:cubicBezTo>
                    <a:cubicBezTo>
                      <a:pt x="86" y="48"/>
                      <a:pt x="86" y="49"/>
                      <a:pt x="86" y="51"/>
                    </a:cubicBezTo>
                    <a:cubicBezTo>
                      <a:pt x="93" y="53"/>
                      <a:pt x="93" y="53"/>
                      <a:pt x="93" y="53"/>
                    </a:cubicBezTo>
                    <a:cubicBezTo>
                      <a:pt x="93" y="55"/>
                      <a:pt x="93" y="55"/>
                      <a:pt x="93" y="55"/>
                    </a:cubicBezTo>
                    <a:cubicBezTo>
                      <a:pt x="92" y="60"/>
                      <a:pt x="92" y="60"/>
                      <a:pt x="92" y="60"/>
                    </a:cubicBezTo>
                    <a:cubicBezTo>
                      <a:pt x="92" y="62"/>
                      <a:pt x="92" y="62"/>
                      <a:pt x="92" y="62"/>
                    </a:cubicBezTo>
                    <a:cubicBezTo>
                      <a:pt x="84" y="63"/>
                      <a:pt x="84" y="63"/>
                      <a:pt x="84" y="63"/>
                    </a:cubicBezTo>
                    <a:cubicBezTo>
                      <a:pt x="84" y="65"/>
                      <a:pt x="83" y="66"/>
                      <a:pt x="82" y="68"/>
                    </a:cubicBezTo>
                    <a:cubicBezTo>
                      <a:pt x="85" y="70"/>
                      <a:pt x="85" y="70"/>
                      <a:pt x="85" y="70"/>
                    </a:cubicBezTo>
                    <a:cubicBezTo>
                      <a:pt x="130" y="70"/>
                      <a:pt x="130" y="70"/>
                      <a:pt x="130" y="70"/>
                    </a:cubicBezTo>
                    <a:cubicBezTo>
                      <a:pt x="130" y="0"/>
                      <a:pt x="130" y="0"/>
                      <a:pt x="130" y="0"/>
                    </a:cubicBezTo>
                    <a:lnTo>
                      <a:pt x="0" y="0"/>
                    </a:lnTo>
                    <a:close/>
                    <a:moveTo>
                      <a:pt x="120" y="26"/>
                    </a:moveTo>
                    <a:cubicBezTo>
                      <a:pt x="117" y="26"/>
                      <a:pt x="117" y="26"/>
                      <a:pt x="117" y="26"/>
                    </a:cubicBezTo>
                    <a:cubicBezTo>
                      <a:pt x="116" y="27"/>
                      <a:pt x="116" y="28"/>
                      <a:pt x="116" y="29"/>
                    </a:cubicBezTo>
                    <a:cubicBezTo>
                      <a:pt x="115" y="29"/>
                      <a:pt x="115" y="30"/>
                      <a:pt x="115" y="31"/>
                    </a:cubicBezTo>
                    <a:cubicBezTo>
                      <a:pt x="115" y="31"/>
                      <a:pt x="115" y="31"/>
                      <a:pt x="115" y="31"/>
                    </a:cubicBezTo>
                    <a:cubicBezTo>
                      <a:pt x="117" y="34"/>
                      <a:pt x="117" y="34"/>
                      <a:pt x="117" y="34"/>
                    </a:cubicBezTo>
                    <a:cubicBezTo>
                      <a:pt x="118" y="34"/>
                      <a:pt x="118" y="35"/>
                      <a:pt x="117" y="36"/>
                    </a:cubicBezTo>
                    <a:cubicBezTo>
                      <a:pt x="113" y="39"/>
                      <a:pt x="113" y="39"/>
                      <a:pt x="113" y="39"/>
                    </a:cubicBezTo>
                    <a:cubicBezTo>
                      <a:pt x="112" y="39"/>
                      <a:pt x="111" y="39"/>
                      <a:pt x="111" y="38"/>
                    </a:cubicBezTo>
                    <a:cubicBezTo>
                      <a:pt x="109" y="35"/>
                      <a:pt x="109" y="35"/>
                      <a:pt x="109" y="35"/>
                    </a:cubicBezTo>
                    <a:cubicBezTo>
                      <a:pt x="107" y="36"/>
                      <a:pt x="106" y="36"/>
                      <a:pt x="104" y="36"/>
                    </a:cubicBezTo>
                    <a:cubicBezTo>
                      <a:pt x="104" y="36"/>
                      <a:pt x="104" y="36"/>
                      <a:pt x="104" y="36"/>
                    </a:cubicBezTo>
                    <a:cubicBezTo>
                      <a:pt x="102" y="40"/>
                      <a:pt x="102" y="40"/>
                      <a:pt x="102" y="40"/>
                    </a:cubicBezTo>
                    <a:cubicBezTo>
                      <a:pt x="102" y="40"/>
                      <a:pt x="101" y="41"/>
                      <a:pt x="101" y="40"/>
                    </a:cubicBezTo>
                    <a:cubicBezTo>
                      <a:pt x="96" y="38"/>
                      <a:pt x="96" y="38"/>
                      <a:pt x="96" y="38"/>
                    </a:cubicBezTo>
                    <a:cubicBezTo>
                      <a:pt x="95" y="38"/>
                      <a:pt x="95" y="37"/>
                      <a:pt x="95" y="37"/>
                    </a:cubicBezTo>
                    <a:cubicBezTo>
                      <a:pt x="97" y="33"/>
                      <a:pt x="97" y="33"/>
                      <a:pt x="97" y="33"/>
                    </a:cubicBezTo>
                    <a:cubicBezTo>
                      <a:pt x="95" y="32"/>
                      <a:pt x="95" y="31"/>
                      <a:pt x="94" y="29"/>
                    </a:cubicBezTo>
                    <a:cubicBezTo>
                      <a:pt x="94" y="29"/>
                      <a:pt x="94" y="29"/>
                      <a:pt x="94" y="29"/>
                    </a:cubicBezTo>
                    <a:cubicBezTo>
                      <a:pt x="90" y="30"/>
                      <a:pt x="90" y="30"/>
                      <a:pt x="90" y="30"/>
                    </a:cubicBezTo>
                    <a:cubicBezTo>
                      <a:pt x="89" y="30"/>
                      <a:pt x="88" y="29"/>
                      <a:pt x="88" y="29"/>
                    </a:cubicBezTo>
                    <a:cubicBezTo>
                      <a:pt x="88" y="23"/>
                      <a:pt x="88" y="23"/>
                      <a:pt x="88" y="23"/>
                    </a:cubicBezTo>
                    <a:cubicBezTo>
                      <a:pt x="88" y="23"/>
                      <a:pt x="88" y="22"/>
                      <a:pt x="89" y="22"/>
                    </a:cubicBezTo>
                    <a:cubicBezTo>
                      <a:pt x="93" y="22"/>
                      <a:pt x="93" y="22"/>
                      <a:pt x="93" y="22"/>
                    </a:cubicBezTo>
                    <a:cubicBezTo>
                      <a:pt x="93" y="21"/>
                      <a:pt x="93" y="20"/>
                      <a:pt x="94" y="19"/>
                    </a:cubicBezTo>
                    <a:cubicBezTo>
                      <a:pt x="94" y="18"/>
                      <a:pt x="94" y="18"/>
                      <a:pt x="94" y="17"/>
                    </a:cubicBezTo>
                    <a:cubicBezTo>
                      <a:pt x="94" y="17"/>
                      <a:pt x="94" y="17"/>
                      <a:pt x="94" y="17"/>
                    </a:cubicBezTo>
                    <a:cubicBezTo>
                      <a:pt x="92" y="14"/>
                      <a:pt x="92" y="14"/>
                      <a:pt x="92" y="14"/>
                    </a:cubicBezTo>
                    <a:cubicBezTo>
                      <a:pt x="92" y="13"/>
                      <a:pt x="92" y="12"/>
                      <a:pt x="92" y="12"/>
                    </a:cubicBezTo>
                    <a:cubicBezTo>
                      <a:pt x="97" y="9"/>
                      <a:pt x="97" y="9"/>
                      <a:pt x="97" y="9"/>
                    </a:cubicBezTo>
                    <a:cubicBezTo>
                      <a:pt x="97" y="8"/>
                      <a:pt x="98" y="9"/>
                      <a:pt x="98" y="9"/>
                    </a:cubicBezTo>
                    <a:cubicBezTo>
                      <a:pt x="101" y="12"/>
                      <a:pt x="101" y="12"/>
                      <a:pt x="101" y="12"/>
                    </a:cubicBezTo>
                    <a:cubicBezTo>
                      <a:pt x="102" y="12"/>
                      <a:pt x="104" y="12"/>
                      <a:pt x="105" y="12"/>
                    </a:cubicBezTo>
                    <a:cubicBezTo>
                      <a:pt x="105" y="12"/>
                      <a:pt x="105" y="12"/>
                      <a:pt x="105" y="12"/>
                    </a:cubicBezTo>
                    <a:cubicBezTo>
                      <a:pt x="107" y="8"/>
                      <a:pt x="107" y="8"/>
                      <a:pt x="107" y="8"/>
                    </a:cubicBezTo>
                    <a:cubicBezTo>
                      <a:pt x="107" y="7"/>
                      <a:pt x="108" y="7"/>
                      <a:pt x="109" y="7"/>
                    </a:cubicBezTo>
                    <a:cubicBezTo>
                      <a:pt x="114" y="9"/>
                      <a:pt x="114" y="9"/>
                      <a:pt x="114" y="9"/>
                    </a:cubicBezTo>
                    <a:cubicBezTo>
                      <a:pt x="114" y="10"/>
                      <a:pt x="114" y="10"/>
                      <a:pt x="114" y="11"/>
                    </a:cubicBezTo>
                    <a:cubicBezTo>
                      <a:pt x="113" y="15"/>
                      <a:pt x="113" y="15"/>
                      <a:pt x="113" y="15"/>
                    </a:cubicBezTo>
                    <a:cubicBezTo>
                      <a:pt x="114" y="16"/>
                      <a:pt x="115" y="17"/>
                      <a:pt x="115" y="18"/>
                    </a:cubicBezTo>
                    <a:cubicBezTo>
                      <a:pt x="116" y="18"/>
                      <a:pt x="116" y="18"/>
                      <a:pt x="116" y="18"/>
                    </a:cubicBezTo>
                    <a:cubicBezTo>
                      <a:pt x="120" y="18"/>
                      <a:pt x="120" y="18"/>
                      <a:pt x="120" y="18"/>
                    </a:cubicBezTo>
                    <a:cubicBezTo>
                      <a:pt x="120" y="18"/>
                      <a:pt x="121" y="18"/>
                      <a:pt x="121" y="19"/>
                    </a:cubicBezTo>
                    <a:cubicBezTo>
                      <a:pt x="122" y="24"/>
                      <a:pt x="122" y="24"/>
                      <a:pt x="122" y="24"/>
                    </a:cubicBezTo>
                    <a:cubicBezTo>
                      <a:pt x="122" y="25"/>
                      <a:pt x="121" y="26"/>
                      <a:pt x="120"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41">
                <a:extLst>
                  <a:ext uri="{FF2B5EF4-FFF2-40B4-BE49-F238E27FC236}">
                    <a16:creationId xmlns:a16="http://schemas.microsoft.com/office/drawing/2014/main" id="{0E16F730-3770-4708-967A-E4C27363FF99}"/>
                  </a:ext>
                </a:extLst>
              </p:cNvPr>
              <p:cNvSpPr>
                <a:spLocks noEditPoints="1"/>
              </p:cNvSpPr>
              <p:nvPr/>
            </p:nvSpPr>
            <p:spPr bwMode="auto">
              <a:xfrm>
                <a:off x="5029566" y="3380665"/>
                <a:ext cx="142241" cy="118764"/>
              </a:xfrm>
              <a:custGeom>
                <a:avLst/>
                <a:gdLst>
                  <a:gd name="T0" fmla="*/ 45 w 52"/>
                  <a:gd name="T1" fmla="*/ 39 h 43"/>
                  <a:gd name="T2" fmla="*/ 39 w 52"/>
                  <a:gd name="T3" fmla="*/ 7 h 43"/>
                  <a:gd name="T4" fmla="*/ 7 w 52"/>
                  <a:gd name="T5" fmla="*/ 13 h 43"/>
                  <a:gd name="T6" fmla="*/ 12 w 52"/>
                  <a:gd name="T7" fmla="*/ 43 h 43"/>
                  <a:gd name="T8" fmla="*/ 41 w 52"/>
                  <a:gd name="T9" fmla="*/ 43 h 43"/>
                  <a:gd name="T10" fmla="*/ 45 w 52"/>
                  <a:gd name="T11" fmla="*/ 39 h 43"/>
                  <a:gd name="T12" fmla="*/ 37 w 52"/>
                  <a:gd name="T13" fmla="*/ 34 h 43"/>
                  <a:gd name="T14" fmla="*/ 18 w 52"/>
                  <a:gd name="T15" fmla="*/ 37 h 43"/>
                  <a:gd name="T16" fmla="*/ 15 w 52"/>
                  <a:gd name="T17" fmla="*/ 18 h 43"/>
                  <a:gd name="T18" fmla="*/ 34 w 52"/>
                  <a:gd name="T19" fmla="*/ 14 h 43"/>
                  <a:gd name="T20" fmla="*/ 37 w 52"/>
                  <a:gd name="T21"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3">
                    <a:moveTo>
                      <a:pt x="45" y="39"/>
                    </a:moveTo>
                    <a:cubicBezTo>
                      <a:pt x="52" y="29"/>
                      <a:pt x="50" y="14"/>
                      <a:pt x="39" y="7"/>
                    </a:cubicBezTo>
                    <a:cubicBezTo>
                      <a:pt x="28" y="0"/>
                      <a:pt x="14" y="2"/>
                      <a:pt x="7" y="13"/>
                    </a:cubicBezTo>
                    <a:cubicBezTo>
                      <a:pt x="0" y="23"/>
                      <a:pt x="2" y="36"/>
                      <a:pt x="12" y="43"/>
                    </a:cubicBezTo>
                    <a:cubicBezTo>
                      <a:pt x="41" y="43"/>
                      <a:pt x="41" y="43"/>
                      <a:pt x="41" y="43"/>
                    </a:cubicBezTo>
                    <a:cubicBezTo>
                      <a:pt x="43" y="42"/>
                      <a:pt x="44" y="41"/>
                      <a:pt x="45" y="39"/>
                    </a:cubicBezTo>
                    <a:close/>
                    <a:moveTo>
                      <a:pt x="37" y="34"/>
                    </a:moveTo>
                    <a:cubicBezTo>
                      <a:pt x="33" y="40"/>
                      <a:pt x="25" y="42"/>
                      <a:pt x="18" y="37"/>
                    </a:cubicBezTo>
                    <a:cubicBezTo>
                      <a:pt x="12" y="33"/>
                      <a:pt x="10" y="24"/>
                      <a:pt x="15" y="18"/>
                    </a:cubicBezTo>
                    <a:cubicBezTo>
                      <a:pt x="19" y="12"/>
                      <a:pt x="28" y="10"/>
                      <a:pt x="34" y="14"/>
                    </a:cubicBezTo>
                    <a:cubicBezTo>
                      <a:pt x="40" y="19"/>
                      <a:pt x="42" y="27"/>
                      <a:pt x="37"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65510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additive="base">
                                        <p:cTn id="13" dur="500" fill="hold"/>
                                        <p:tgtEl>
                                          <p:spTgt spid="34"/>
                                        </p:tgtEl>
                                        <p:attrNameLst>
                                          <p:attrName>ppt_x</p:attrName>
                                        </p:attrNameLst>
                                      </p:cBhvr>
                                      <p:tavLst>
                                        <p:tav tm="0">
                                          <p:val>
                                            <p:strVal val="#ppt_x"/>
                                          </p:val>
                                        </p:tav>
                                        <p:tav tm="100000">
                                          <p:val>
                                            <p:strVal val="#ppt_x"/>
                                          </p:val>
                                        </p:tav>
                                      </p:tavLst>
                                    </p:anim>
                                    <p:anim calcmode="lin" valueType="num">
                                      <p:cBhvr additive="base">
                                        <p:cTn id="14" dur="500" fill="hold"/>
                                        <p:tgtEl>
                                          <p:spTgt spid="3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2" presetClass="entr" presetSubtype="8"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500"/>
                                        <p:tgtEl>
                                          <p:spTgt spid="3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wipe(left)">
                                      <p:cBhvr>
                                        <p:cTn id="25" dur="500"/>
                                        <p:tgtEl>
                                          <p:spTgt spid="41"/>
                                        </p:tgtEl>
                                      </p:cBhvr>
                                    </p:animEffect>
                                  </p:childTnLst>
                                </p:cTn>
                              </p:par>
                              <p:par>
                                <p:cTn id="26" presetID="12" presetClass="entr" presetSubtype="1"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p:tgtEl>
                                          <p:spTgt spid="19"/>
                                        </p:tgtEl>
                                        <p:attrNameLst>
                                          <p:attrName>ppt_y</p:attrName>
                                        </p:attrNameLst>
                                      </p:cBhvr>
                                      <p:tavLst>
                                        <p:tav tm="0">
                                          <p:val>
                                            <p:strVal val="#ppt_y-#ppt_h*1.125000"/>
                                          </p:val>
                                        </p:tav>
                                        <p:tav tm="100000">
                                          <p:val>
                                            <p:strVal val="#ppt_y"/>
                                          </p:val>
                                        </p:tav>
                                      </p:tavLst>
                                    </p:anim>
                                    <p:animEffect transition="in" filter="wipe(down)">
                                      <p:cBhvr>
                                        <p:cTn id="29" dur="500"/>
                                        <p:tgtEl>
                                          <p:spTgt spid="19"/>
                                        </p:tgtEl>
                                      </p:cBhvr>
                                    </p:animEffect>
                                  </p:childTnLst>
                                </p:cTn>
                              </p:par>
                            </p:childTnLst>
                          </p:cTn>
                        </p:par>
                        <p:par>
                          <p:cTn id="30" fill="hold">
                            <p:stCondLst>
                              <p:cond delay="1500"/>
                            </p:stCondLst>
                            <p:childTnLst>
                              <p:par>
                                <p:cTn id="31" presetID="53" presetClass="entr" presetSubtype="16" fill="hold" nodeType="after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p:cTn id="33" dur="500" fill="hold"/>
                                        <p:tgtEl>
                                          <p:spTgt spid="42"/>
                                        </p:tgtEl>
                                        <p:attrNameLst>
                                          <p:attrName>ppt_w</p:attrName>
                                        </p:attrNameLst>
                                      </p:cBhvr>
                                      <p:tavLst>
                                        <p:tav tm="0">
                                          <p:val>
                                            <p:fltVal val="0"/>
                                          </p:val>
                                        </p:tav>
                                        <p:tav tm="100000">
                                          <p:val>
                                            <p:strVal val="#ppt_w"/>
                                          </p:val>
                                        </p:tav>
                                      </p:tavLst>
                                    </p:anim>
                                    <p:anim calcmode="lin" valueType="num">
                                      <p:cBhvr>
                                        <p:cTn id="34" dur="500" fill="hold"/>
                                        <p:tgtEl>
                                          <p:spTgt spid="42"/>
                                        </p:tgtEl>
                                        <p:attrNameLst>
                                          <p:attrName>ppt_h</p:attrName>
                                        </p:attrNameLst>
                                      </p:cBhvr>
                                      <p:tavLst>
                                        <p:tav tm="0">
                                          <p:val>
                                            <p:fltVal val="0"/>
                                          </p:val>
                                        </p:tav>
                                        <p:tav tm="100000">
                                          <p:val>
                                            <p:strVal val="#ppt_h"/>
                                          </p:val>
                                        </p:tav>
                                      </p:tavLst>
                                    </p:anim>
                                    <p:animEffect transition="in" filter="fade">
                                      <p:cBhvr>
                                        <p:cTn id="35" dur="500"/>
                                        <p:tgtEl>
                                          <p:spTgt spid="42"/>
                                        </p:tgtEl>
                                      </p:cBhvr>
                                    </p:animEffect>
                                  </p:childTnLst>
                                </p:cTn>
                              </p:par>
                            </p:childTnLst>
                          </p:cTn>
                        </p:par>
                        <p:par>
                          <p:cTn id="36" fill="hold">
                            <p:stCondLst>
                              <p:cond delay="2000"/>
                            </p:stCondLst>
                            <p:childTnLst>
                              <p:par>
                                <p:cTn id="37" presetID="12" presetClass="entr" presetSubtype="8" fill="hold" grpId="0" nodeType="afterEffect">
                                  <p:stCondLst>
                                    <p:cond delay="0"/>
                                  </p:stCondLst>
                                  <p:childTnLst>
                                    <p:set>
                                      <p:cBhvr>
                                        <p:cTn id="38" dur="1" fill="hold">
                                          <p:stCondLst>
                                            <p:cond delay="0"/>
                                          </p:stCondLst>
                                        </p:cTn>
                                        <p:tgtEl>
                                          <p:spTgt spid="45"/>
                                        </p:tgtEl>
                                        <p:attrNameLst>
                                          <p:attrName>style.visibility</p:attrName>
                                        </p:attrNameLst>
                                      </p:cBhvr>
                                      <p:to>
                                        <p:strVal val="visible"/>
                                      </p:to>
                                    </p:set>
                                    <p:anim calcmode="lin" valueType="num">
                                      <p:cBhvr additive="base">
                                        <p:cTn id="39" dur="500"/>
                                        <p:tgtEl>
                                          <p:spTgt spid="45"/>
                                        </p:tgtEl>
                                        <p:attrNameLst>
                                          <p:attrName>ppt_x</p:attrName>
                                        </p:attrNameLst>
                                      </p:cBhvr>
                                      <p:tavLst>
                                        <p:tav tm="0">
                                          <p:val>
                                            <p:strVal val="#ppt_x-#ppt_w*1.125000"/>
                                          </p:val>
                                        </p:tav>
                                        <p:tav tm="100000">
                                          <p:val>
                                            <p:strVal val="#ppt_x"/>
                                          </p:val>
                                        </p:tav>
                                      </p:tavLst>
                                    </p:anim>
                                    <p:animEffect transition="in" filter="wipe(right)">
                                      <p:cBhvr>
                                        <p:cTn id="40" dur="500"/>
                                        <p:tgtEl>
                                          <p:spTgt spid="45"/>
                                        </p:tgtEl>
                                      </p:cBhvr>
                                    </p:animEffect>
                                  </p:childTnLst>
                                </p:cTn>
                              </p:par>
                            </p:childTnLst>
                          </p:cTn>
                        </p:par>
                        <p:par>
                          <p:cTn id="41" fill="hold">
                            <p:stCondLst>
                              <p:cond delay="2500"/>
                            </p:stCondLst>
                            <p:childTnLst>
                              <p:par>
                                <p:cTn id="42" presetID="22" presetClass="entr" presetSubtype="8" fill="hold" grpId="0" nodeType="after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left)">
                                      <p:cBhvr>
                                        <p:cTn id="44" dur="500"/>
                                        <p:tgtEl>
                                          <p:spTgt spid="39"/>
                                        </p:tgtEl>
                                      </p:cBhvr>
                                    </p:animEffect>
                                  </p:childTnLst>
                                </p:cTn>
                              </p:par>
                            </p:childTnLst>
                          </p:cTn>
                        </p:par>
                        <p:par>
                          <p:cTn id="45" fill="hold">
                            <p:stCondLst>
                              <p:cond delay="3000"/>
                            </p:stCondLst>
                            <p:childTnLst>
                              <p:par>
                                <p:cTn id="46" presetID="53" presetClass="entr" presetSubtype="16" fill="hold" nodeType="afterEffect">
                                  <p:stCondLst>
                                    <p:cond delay="0"/>
                                  </p:stCondLst>
                                  <p:childTnLst>
                                    <p:set>
                                      <p:cBhvr>
                                        <p:cTn id="47" dur="1" fill="hold">
                                          <p:stCondLst>
                                            <p:cond delay="0"/>
                                          </p:stCondLst>
                                        </p:cTn>
                                        <p:tgtEl>
                                          <p:spTgt spid="50"/>
                                        </p:tgtEl>
                                        <p:attrNameLst>
                                          <p:attrName>style.visibility</p:attrName>
                                        </p:attrNameLst>
                                      </p:cBhvr>
                                      <p:to>
                                        <p:strVal val="visible"/>
                                      </p:to>
                                    </p:set>
                                    <p:anim calcmode="lin" valueType="num">
                                      <p:cBhvr>
                                        <p:cTn id="48" dur="500" fill="hold"/>
                                        <p:tgtEl>
                                          <p:spTgt spid="50"/>
                                        </p:tgtEl>
                                        <p:attrNameLst>
                                          <p:attrName>ppt_w</p:attrName>
                                        </p:attrNameLst>
                                      </p:cBhvr>
                                      <p:tavLst>
                                        <p:tav tm="0">
                                          <p:val>
                                            <p:fltVal val="0"/>
                                          </p:val>
                                        </p:tav>
                                        <p:tav tm="100000">
                                          <p:val>
                                            <p:strVal val="#ppt_w"/>
                                          </p:val>
                                        </p:tav>
                                      </p:tavLst>
                                    </p:anim>
                                    <p:anim calcmode="lin" valueType="num">
                                      <p:cBhvr>
                                        <p:cTn id="49" dur="500" fill="hold"/>
                                        <p:tgtEl>
                                          <p:spTgt spid="50"/>
                                        </p:tgtEl>
                                        <p:attrNameLst>
                                          <p:attrName>ppt_h</p:attrName>
                                        </p:attrNameLst>
                                      </p:cBhvr>
                                      <p:tavLst>
                                        <p:tav tm="0">
                                          <p:val>
                                            <p:fltVal val="0"/>
                                          </p:val>
                                        </p:tav>
                                        <p:tav tm="100000">
                                          <p:val>
                                            <p:strVal val="#ppt_h"/>
                                          </p:val>
                                        </p:tav>
                                      </p:tavLst>
                                    </p:anim>
                                    <p:animEffect transition="in" filter="fade">
                                      <p:cBhvr>
                                        <p:cTn id="50" dur="500"/>
                                        <p:tgtEl>
                                          <p:spTgt spid="50"/>
                                        </p:tgtEl>
                                      </p:cBhvr>
                                    </p:animEffect>
                                  </p:childTnLst>
                                </p:cTn>
                              </p:par>
                            </p:childTnLst>
                          </p:cTn>
                        </p:par>
                        <p:par>
                          <p:cTn id="51" fill="hold">
                            <p:stCondLst>
                              <p:cond delay="3500"/>
                            </p:stCondLst>
                            <p:childTnLst>
                              <p:par>
                                <p:cTn id="52" presetID="16" presetClass="entr" presetSubtype="21" fill="hold" nodeType="after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barn(inVertical)">
                                      <p:cBhvr>
                                        <p:cTn id="54" dur="500"/>
                                        <p:tgtEl>
                                          <p:spTgt spid="4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fade">
                                      <p:cBhvr>
                                        <p:cTn id="57" dur="500"/>
                                        <p:tgtEl>
                                          <p:spTgt spid="49"/>
                                        </p:tgtEl>
                                      </p:cBhvr>
                                    </p:animEffect>
                                  </p:childTnLst>
                                </p:cTn>
                              </p:par>
                              <p:par>
                                <p:cTn id="58" presetID="12" presetClass="entr" presetSubtype="4" fill="hold" grpId="0" nodeType="withEffect">
                                  <p:stCondLst>
                                    <p:cond delay="0"/>
                                  </p:stCondLst>
                                  <p:childTnLst>
                                    <p:set>
                                      <p:cBhvr>
                                        <p:cTn id="59" dur="1" fill="hold">
                                          <p:stCondLst>
                                            <p:cond delay="0"/>
                                          </p:stCondLst>
                                        </p:cTn>
                                        <p:tgtEl>
                                          <p:spTgt spid="46"/>
                                        </p:tgtEl>
                                        <p:attrNameLst>
                                          <p:attrName>style.visibility</p:attrName>
                                        </p:attrNameLst>
                                      </p:cBhvr>
                                      <p:to>
                                        <p:strVal val="visible"/>
                                      </p:to>
                                    </p:set>
                                    <p:anim calcmode="lin" valueType="num">
                                      <p:cBhvr additive="base">
                                        <p:cTn id="60" dur="500"/>
                                        <p:tgtEl>
                                          <p:spTgt spid="46"/>
                                        </p:tgtEl>
                                        <p:attrNameLst>
                                          <p:attrName>ppt_y</p:attrName>
                                        </p:attrNameLst>
                                      </p:cBhvr>
                                      <p:tavLst>
                                        <p:tav tm="0">
                                          <p:val>
                                            <p:strVal val="#ppt_y+#ppt_h*1.125000"/>
                                          </p:val>
                                        </p:tav>
                                        <p:tav tm="100000">
                                          <p:val>
                                            <p:strVal val="#ppt_y"/>
                                          </p:val>
                                        </p:tav>
                                      </p:tavLst>
                                    </p:anim>
                                    <p:animEffect transition="in" filter="wipe(up)">
                                      <p:cBhvr>
                                        <p:cTn id="61" dur="500"/>
                                        <p:tgtEl>
                                          <p:spTgt spid="46"/>
                                        </p:tgtEl>
                                      </p:cBhvr>
                                    </p:animEffect>
                                  </p:childTnLst>
                                </p:cTn>
                              </p:par>
                              <p:par>
                                <p:cTn id="62" presetID="12" presetClass="entr" presetSubtype="1" fill="hold" grpId="0" nodeType="withEffect">
                                  <p:stCondLst>
                                    <p:cond delay="0"/>
                                  </p:stCondLst>
                                  <p:childTnLst>
                                    <p:set>
                                      <p:cBhvr>
                                        <p:cTn id="63" dur="1" fill="hold">
                                          <p:stCondLst>
                                            <p:cond delay="0"/>
                                          </p:stCondLst>
                                        </p:cTn>
                                        <p:tgtEl>
                                          <p:spTgt spid="47"/>
                                        </p:tgtEl>
                                        <p:attrNameLst>
                                          <p:attrName>style.visibility</p:attrName>
                                        </p:attrNameLst>
                                      </p:cBhvr>
                                      <p:to>
                                        <p:strVal val="visible"/>
                                      </p:to>
                                    </p:set>
                                    <p:anim calcmode="lin" valueType="num">
                                      <p:cBhvr additive="base">
                                        <p:cTn id="64" dur="500"/>
                                        <p:tgtEl>
                                          <p:spTgt spid="47"/>
                                        </p:tgtEl>
                                        <p:attrNameLst>
                                          <p:attrName>ppt_y</p:attrName>
                                        </p:attrNameLst>
                                      </p:cBhvr>
                                      <p:tavLst>
                                        <p:tav tm="0">
                                          <p:val>
                                            <p:strVal val="#ppt_y-#ppt_h*1.125000"/>
                                          </p:val>
                                        </p:tav>
                                        <p:tav tm="100000">
                                          <p:val>
                                            <p:strVal val="#ppt_y"/>
                                          </p:val>
                                        </p:tav>
                                      </p:tavLst>
                                    </p:anim>
                                    <p:animEffect transition="in" filter="wipe(down)">
                                      <p:cBhvr>
                                        <p:cTn id="6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4" grpId="0" animBg="1"/>
      <p:bldP spid="41" grpId="0"/>
      <p:bldP spid="19" grpId="0"/>
      <p:bldP spid="39" grpId="0"/>
      <p:bldP spid="45" grpId="0" animBg="1"/>
      <p:bldP spid="46" grpId="0"/>
      <p:bldP spid="47" grpId="0"/>
      <p:bldP spid="49"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AF76313-DD38-4A9B-B907-223962901365}"/>
              </a:ext>
            </a:extLst>
          </p:cNvPr>
          <p:cNvSpPr txBox="1"/>
          <p:nvPr>
            <p:custDataLst>
              <p:tags r:id="rId2"/>
            </p:custDataLst>
          </p:nvPr>
        </p:nvSpPr>
        <p:spPr>
          <a:xfrm>
            <a:off x="1219200" y="635000"/>
            <a:ext cx="9753600" cy="4680903"/>
          </a:xfrm>
          <a:prstGeom prst="rect">
            <a:avLst/>
          </a:prstGeom>
          <a:noFill/>
        </p:spPr>
        <p:txBody>
          <a:bodyPr vert="horz" wrap="square" rtlCol="0" anchor="ctr" anchorCtr="0">
            <a:noAutofit/>
          </a:bodyPr>
          <a:lstStyle/>
          <a:p>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请写出下面程序的输出结果。</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def f1():</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print('f1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函数被调用！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def f2():</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print('f2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函数被调用！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f1=f2</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f1()</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10882E3C-2070-4E07-AEE2-B3946CD4A63F}"/>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11" name="矩形 10">
            <a:extLst>
              <a:ext uri="{FF2B5EF4-FFF2-40B4-BE49-F238E27FC236}">
                <a16:creationId xmlns:a16="http://schemas.microsoft.com/office/drawing/2014/main" id="{32414437-A500-4D77-9CBD-1A2DC0B3D972}"/>
              </a:ext>
            </a:extLst>
          </p:cNvPr>
          <p:cNvSpPr/>
          <p:nvPr>
            <p:custDataLst>
              <p:tags r:id="rId4"/>
            </p:custDataLst>
          </p:nvPr>
        </p:nvSpPr>
        <p:spPr>
          <a:xfrm>
            <a:off x="0" y="5727383"/>
            <a:ext cx="12192000" cy="487680"/>
          </a:xfrm>
          <a:prstGeom prst="rect">
            <a:avLst/>
          </a:prstGeom>
          <a:solidFill>
            <a:srgbClr val="FBFA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36" tIns="45718" rIns="91436" bIns="45718" rtlCol="0" anchor="ctr" anchorCtr="1">
            <a:noAutofit/>
          </a:bodyPr>
          <a:lstStyle/>
          <a:p>
            <a:pPr defTabSz="914354"/>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正常使用填空题需</a:t>
            </a:r>
            <a:r>
              <a:rPr kumimoji="0" lang="en-US" altLang="zh-CN"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3.0</a:t>
            </a:r>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id="{ED934248-9FFF-455D-BFD8-E88068C006F6}"/>
              </a:ext>
            </a:extLst>
          </p:cNvPr>
          <p:cNvGrpSpPr/>
          <p:nvPr>
            <p:custDataLst>
              <p:tags r:id="rId5"/>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E9996E6B-B2F8-4172-8B6D-BD503CB0AB26}"/>
                </a:ext>
              </a:extLst>
            </p:cNvPr>
            <p:cNvSpPr/>
            <p:nvPr>
              <p:custDataLst>
                <p:tags r:id="rId7"/>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ColorBlock">
              <a:extLst>
                <a:ext uri="{FF2B5EF4-FFF2-40B4-BE49-F238E27FC236}">
                  <a16:creationId xmlns:a16="http://schemas.microsoft.com/office/drawing/2014/main" id="{42576878-E7D9-4A40-B946-ED464933AD6A}"/>
                </a:ext>
              </a:extLst>
            </p:cNvPr>
            <p:cNvSpPr/>
            <p:nvPr>
              <p:custDataLst>
                <p:tags r:id="rId8"/>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TypeText">
              <a:extLst>
                <a:ext uri="{FF2B5EF4-FFF2-40B4-BE49-F238E27FC236}">
                  <a16:creationId xmlns:a16="http://schemas.microsoft.com/office/drawing/2014/main" id="{82CCE037-2FA9-4918-9C5B-F39C1D893B91}"/>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E28F22FC-46C8-4D60-9291-9D80B00405F4}"/>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4FF5CA75-9622-4C95-B84C-8B5E9F203E1E}"/>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1770085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77456E0-D314-4EE5-AF57-78989526D08E}"/>
              </a:ext>
            </a:extLst>
          </p:cNvPr>
          <p:cNvSpPr txBox="1"/>
          <p:nvPr/>
        </p:nvSpPr>
        <p:spPr>
          <a:xfrm>
            <a:off x="810704" y="157267"/>
            <a:ext cx="3770627" cy="584775"/>
          </a:xfrm>
          <a:prstGeom prst="rect">
            <a:avLst/>
          </a:prstGeom>
          <a:noFill/>
        </p:spPr>
        <p:txBody>
          <a:bodyPr wrap="square" rtlCol="0">
            <a:spAutoFit/>
          </a:bodyPr>
          <a:lstStyle/>
          <a:p>
            <a:r>
              <a:rPr lang="zh-CN" altLang="en-US" sz="3200" dirty="0">
                <a:solidFill>
                  <a:srgbClr val="002060"/>
                </a:solidFill>
              </a:rPr>
              <a:t>第</a:t>
            </a:r>
            <a:r>
              <a:rPr lang="en-US" altLang="zh-CN" sz="3200" dirty="0">
                <a:solidFill>
                  <a:srgbClr val="002060"/>
                </a:solidFill>
              </a:rPr>
              <a:t>6</a:t>
            </a:r>
            <a:r>
              <a:rPr lang="zh-CN" altLang="en-US" sz="3200" dirty="0">
                <a:solidFill>
                  <a:srgbClr val="002060"/>
                </a:solidFill>
              </a:rPr>
              <a:t>次课程学习目标</a:t>
            </a:r>
          </a:p>
        </p:txBody>
      </p:sp>
      <p:sp>
        <p:nvSpPr>
          <p:cNvPr id="6" name="文本框 5">
            <a:extLst>
              <a:ext uri="{FF2B5EF4-FFF2-40B4-BE49-F238E27FC236}">
                <a16:creationId xmlns:a16="http://schemas.microsoft.com/office/drawing/2014/main" id="{C4B0704C-804B-4A54-8618-4E8ECB3C4602}"/>
              </a:ext>
            </a:extLst>
          </p:cNvPr>
          <p:cNvSpPr txBox="1"/>
          <p:nvPr/>
        </p:nvSpPr>
        <p:spPr>
          <a:xfrm>
            <a:off x="662081" y="732650"/>
            <a:ext cx="11419672" cy="2954655"/>
          </a:xfrm>
          <a:prstGeom prst="rect">
            <a:avLst/>
          </a:prstGeom>
          <a:noFill/>
        </p:spPr>
        <p:txBody>
          <a:bodyPr wrap="square" rtlCol="0">
            <a:spAutoFit/>
          </a:bodyPr>
          <a:lstStyle/>
          <a:p>
            <a:pPr>
              <a:spcAft>
                <a:spcPts val="1200"/>
              </a:spcAft>
            </a:pPr>
            <a:r>
              <a:rPr lang="en-US" altLang="zh-CN" sz="2600" dirty="0">
                <a:solidFill>
                  <a:srgbClr val="002060"/>
                </a:solidFill>
              </a:rPr>
              <a:t>1</a:t>
            </a:r>
            <a:r>
              <a:rPr lang="zh-CN" altLang="en-US" sz="2600" dirty="0">
                <a:solidFill>
                  <a:srgbClr val="002060"/>
                </a:solidFill>
              </a:rPr>
              <a:t>、理解变量的作用域。什么是作用域？不同作用域下的变量是否可以同名？局部变量和全局变量的作用域分别是什么？</a:t>
            </a:r>
            <a:endParaRPr lang="en-US" altLang="zh-CN" sz="2600" dirty="0">
              <a:solidFill>
                <a:srgbClr val="002060"/>
              </a:solidFill>
            </a:endParaRPr>
          </a:p>
          <a:p>
            <a:pPr>
              <a:spcAft>
                <a:spcPts val="1200"/>
              </a:spcAft>
            </a:pPr>
            <a:r>
              <a:rPr lang="en-US" altLang="zh-CN" sz="2600" dirty="0">
                <a:solidFill>
                  <a:srgbClr val="002060"/>
                </a:solidFill>
              </a:rPr>
              <a:t>2</a:t>
            </a:r>
            <a:r>
              <a:rPr lang="zh-CN" altLang="en-US" sz="2600" dirty="0">
                <a:solidFill>
                  <a:srgbClr val="002060"/>
                </a:solidFill>
              </a:rPr>
              <a:t>、理解</a:t>
            </a:r>
            <a:r>
              <a:rPr lang="en-US" altLang="zh-CN" sz="2600" dirty="0">
                <a:solidFill>
                  <a:srgbClr val="002060"/>
                </a:solidFill>
              </a:rPr>
              <a:t>global</a:t>
            </a:r>
            <a:r>
              <a:rPr lang="zh-CN" altLang="en-US" sz="2600" dirty="0">
                <a:solidFill>
                  <a:srgbClr val="002060"/>
                </a:solidFill>
              </a:rPr>
              <a:t>关键字和</a:t>
            </a:r>
            <a:r>
              <a:rPr lang="en-US" altLang="zh-CN" sz="2600" dirty="0">
                <a:solidFill>
                  <a:srgbClr val="002060"/>
                </a:solidFill>
              </a:rPr>
              <a:t>nonlocal</a:t>
            </a:r>
            <a:r>
              <a:rPr lang="zh-CN" altLang="en-US" sz="2600" dirty="0">
                <a:solidFill>
                  <a:srgbClr val="002060"/>
                </a:solidFill>
              </a:rPr>
              <a:t>关键字的作用。什么情况下可以不用这两个关键字？什么情况下必须用？</a:t>
            </a:r>
            <a:endParaRPr lang="en-US" altLang="zh-CN" sz="2600" dirty="0">
              <a:solidFill>
                <a:srgbClr val="002060"/>
              </a:solidFill>
            </a:endParaRPr>
          </a:p>
          <a:p>
            <a:pPr>
              <a:spcAft>
                <a:spcPts val="1200"/>
              </a:spcAft>
            </a:pPr>
            <a:r>
              <a:rPr lang="en-US" altLang="zh-CN" sz="2600" dirty="0">
                <a:solidFill>
                  <a:srgbClr val="002060"/>
                </a:solidFill>
              </a:rPr>
              <a:t>3</a:t>
            </a:r>
            <a:r>
              <a:rPr lang="zh-CN" altLang="en-US" sz="2600" dirty="0">
                <a:solidFill>
                  <a:srgbClr val="002060"/>
                </a:solidFill>
              </a:rPr>
              <a:t>、掌握递归函数、高阶函数和</a:t>
            </a:r>
            <a:r>
              <a:rPr lang="en-US" altLang="zh-CN" sz="2600" dirty="0">
                <a:solidFill>
                  <a:srgbClr val="002060"/>
                </a:solidFill>
              </a:rPr>
              <a:t>lambda</a:t>
            </a:r>
            <a:r>
              <a:rPr lang="zh-CN" altLang="en-US" sz="2600" dirty="0">
                <a:solidFill>
                  <a:srgbClr val="002060"/>
                </a:solidFill>
              </a:rPr>
              <a:t>函数的应用方法。</a:t>
            </a:r>
            <a:endParaRPr lang="en-US" altLang="zh-CN" sz="2600" dirty="0">
              <a:solidFill>
                <a:srgbClr val="002060"/>
              </a:solidFill>
            </a:endParaRPr>
          </a:p>
          <a:p>
            <a:pPr>
              <a:spcAft>
                <a:spcPts val="1200"/>
              </a:spcAft>
            </a:pPr>
            <a:r>
              <a:rPr lang="en-US" altLang="zh-CN" sz="2600" dirty="0">
                <a:solidFill>
                  <a:srgbClr val="002060"/>
                </a:solidFill>
              </a:rPr>
              <a:t>4</a:t>
            </a:r>
            <a:r>
              <a:rPr lang="zh-CN" altLang="en-US" sz="2600" dirty="0">
                <a:solidFill>
                  <a:srgbClr val="002060"/>
                </a:solidFill>
              </a:rPr>
              <a:t>、理解装饰器的作用。</a:t>
            </a:r>
            <a:endParaRPr lang="en-US" altLang="zh-CN" sz="2600" dirty="0">
              <a:solidFill>
                <a:srgbClr val="002060"/>
              </a:solidFill>
            </a:endParaRPr>
          </a:p>
        </p:txBody>
      </p:sp>
      <p:sp>
        <p:nvSpPr>
          <p:cNvPr id="4" name="文本框 3">
            <a:extLst>
              <a:ext uri="{FF2B5EF4-FFF2-40B4-BE49-F238E27FC236}">
                <a16:creationId xmlns:a16="http://schemas.microsoft.com/office/drawing/2014/main" id="{01F04DD0-451C-4EC9-BB0A-1C8CCA6DAE22}"/>
              </a:ext>
            </a:extLst>
          </p:cNvPr>
          <p:cNvSpPr txBox="1"/>
          <p:nvPr/>
        </p:nvSpPr>
        <p:spPr>
          <a:xfrm>
            <a:off x="810704" y="3899649"/>
            <a:ext cx="3770627" cy="584775"/>
          </a:xfrm>
          <a:prstGeom prst="rect">
            <a:avLst/>
          </a:prstGeom>
          <a:noFill/>
        </p:spPr>
        <p:txBody>
          <a:bodyPr wrap="square" rtlCol="0">
            <a:spAutoFit/>
          </a:bodyPr>
          <a:lstStyle/>
          <a:p>
            <a:r>
              <a:rPr lang="zh-CN" altLang="en-US" sz="3200" dirty="0">
                <a:solidFill>
                  <a:srgbClr val="002060"/>
                </a:solidFill>
              </a:rPr>
              <a:t>第</a:t>
            </a:r>
            <a:r>
              <a:rPr lang="en-US" altLang="zh-CN" sz="3200" dirty="0">
                <a:solidFill>
                  <a:srgbClr val="002060"/>
                </a:solidFill>
              </a:rPr>
              <a:t>6</a:t>
            </a:r>
            <a:r>
              <a:rPr lang="zh-CN" altLang="en-US" sz="3200" dirty="0">
                <a:solidFill>
                  <a:srgbClr val="002060"/>
                </a:solidFill>
              </a:rPr>
              <a:t>次课程课后任务</a:t>
            </a:r>
          </a:p>
        </p:txBody>
      </p:sp>
      <p:sp>
        <p:nvSpPr>
          <p:cNvPr id="7" name="文本框 6">
            <a:extLst>
              <a:ext uri="{FF2B5EF4-FFF2-40B4-BE49-F238E27FC236}">
                <a16:creationId xmlns:a16="http://schemas.microsoft.com/office/drawing/2014/main" id="{51DAAFDE-0F67-4C1B-860D-E569D698CC65}"/>
              </a:ext>
            </a:extLst>
          </p:cNvPr>
          <p:cNvSpPr txBox="1"/>
          <p:nvPr/>
        </p:nvSpPr>
        <p:spPr>
          <a:xfrm>
            <a:off x="665188" y="4440043"/>
            <a:ext cx="11419672" cy="2000548"/>
          </a:xfrm>
          <a:prstGeom prst="rect">
            <a:avLst/>
          </a:prstGeom>
          <a:noFill/>
        </p:spPr>
        <p:txBody>
          <a:bodyPr wrap="square" rtlCol="0">
            <a:spAutoFit/>
          </a:bodyPr>
          <a:lstStyle/>
          <a:p>
            <a:pPr>
              <a:spcAft>
                <a:spcPts val="1200"/>
              </a:spcAft>
            </a:pPr>
            <a:r>
              <a:rPr lang="en-US" altLang="zh-CN" sz="2600" dirty="0">
                <a:solidFill>
                  <a:srgbClr val="002060"/>
                </a:solidFill>
              </a:rPr>
              <a:t>1</a:t>
            </a:r>
            <a:r>
              <a:rPr lang="zh-CN" altLang="en-US" sz="2600" dirty="0">
                <a:solidFill>
                  <a:srgbClr val="002060"/>
                </a:solidFill>
              </a:rPr>
              <a:t>、在中国大学</a:t>
            </a:r>
            <a:r>
              <a:rPr lang="en-US" altLang="zh-CN" sz="2600" dirty="0">
                <a:solidFill>
                  <a:srgbClr val="002060"/>
                </a:solidFill>
              </a:rPr>
              <a:t>MOOC</a:t>
            </a:r>
            <a:r>
              <a:rPr lang="zh-CN" altLang="en-US" sz="2600" dirty="0">
                <a:solidFill>
                  <a:srgbClr val="002060"/>
                </a:solidFill>
              </a:rPr>
              <a:t>上完成第三章 编程练习（第</a:t>
            </a:r>
            <a:r>
              <a:rPr lang="en-US" altLang="zh-CN" sz="2600" dirty="0">
                <a:solidFill>
                  <a:srgbClr val="002060"/>
                </a:solidFill>
              </a:rPr>
              <a:t>2</a:t>
            </a:r>
            <a:r>
              <a:rPr lang="zh-CN" altLang="en-US" sz="2600" dirty="0">
                <a:solidFill>
                  <a:srgbClr val="002060"/>
                </a:solidFill>
              </a:rPr>
              <a:t>轮开课补充）的第</a:t>
            </a:r>
            <a:r>
              <a:rPr lang="en-US" altLang="zh-CN" sz="2600" dirty="0">
                <a:solidFill>
                  <a:srgbClr val="002060"/>
                </a:solidFill>
              </a:rPr>
              <a:t>4</a:t>
            </a:r>
            <a:r>
              <a:rPr lang="zh-CN" altLang="en-US" sz="2600" dirty="0">
                <a:solidFill>
                  <a:srgbClr val="002060"/>
                </a:solidFill>
              </a:rPr>
              <a:t>、</a:t>
            </a:r>
            <a:r>
              <a:rPr lang="en-US" altLang="zh-CN" sz="2600" dirty="0">
                <a:solidFill>
                  <a:srgbClr val="002060"/>
                </a:solidFill>
              </a:rPr>
              <a:t>5</a:t>
            </a:r>
            <a:r>
              <a:rPr lang="zh-CN" altLang="en-US" sz="2600" dirty="0">
                <a:solidFill>
                  <a:srgbClr val="002060"/>
                </a:solidFill>
              </a:rPr>
              <a:t>、</a:t>
            </a:r>
            <a:r>
              <a:rPr lang="en-US" altLang="zh-CN" sz="2600" dirty="0">
                <a:solidFill>
                  <a:srgbClr val="002060"/>
                </a:solidFill>
              </a:rPr>
              <a:t>10</a:t>
            </a:r>
            <a:r>
              <a:rPr lang="zh-CN" altLang="en-US" sz="2600" dirty="0">
                <a:solidFill>
                  <a:srgbClr val="002060"/>
                </a:solidFill>
              </a:rPr>
              <a:t>题，完成第三章 单元测试；</a:t>
            </a:r>
            <a:endParaRPr lang="en-US" altLang="zh-CN" sz="2600" dirty="0">
              <a:solidFill>
                <a:srgbClr val="002060"/>
              </a:solidFill>
            </a:endParaRPr>
          </a:p>
          <a:p>
            <a:pPr>
              <a:spcAft>
                <a:spcPts val="1200"/>
              </a:spcAft>
            </a:pPr>
            <a:r>
              <a:rPr lang="en-US" altLang="zh-CN" sz="2600" dirty="0">
                <a:solidFill>
                  <a:srgbClr val="002060"/>
                </a:solidFill>
              </a:rPr>
              <a:t>2</a:t>
            </a:r>
            <a:r>
              <a:rPr lang="zh-CN" altLang="en-US" sz="2600" dirty="0">
                <a:solidFill>
                  <a:srgbClr val="002060"/>
                </a:solidFill>
              </a:rPr>
              <a:t>、与助教进行课程大作业讨论；</a:t>
            </a:r>
            <a:endParaRPr lang="en-US" altLang="zh-CN" sz="2600" dirty="0">
              <a:solidFill>
                <a:srgbClr val="002060"/>
              </a:solidFill>
            </a:endParaRPr>
          </a:p>
          <a:p>
            <a:pPr>
              <a:spcAft>
                <a:spcPts val="1200"/>
              </a:spcAft>
            </a:pPr>
            <a:r>
              <a:rPr lang="en-US" altLang="zh-CN" sz="2600" dirty="0">
                <a:solidFill>
                  <a:srgbClr val="002060"/>
                </a:solidFill>
              </a:rPr>
              <a:t>3</a:t>
            </a:r>
            <a:r>
              <a:rPr lang="zh-CN" altLang="en-US" sz="2600" dirty="0">
                <a:solidFill>
                  <a:srgbClr val="002060"/>
                </a:solidFill>
              </a:rPr>
              <a:t>、在雨课堂上通过观看第四章</a:t>
            </a:r>
            <a:r>
              <a:rPr lang="en-US" altLang="zh-CN" sz="2600" dirty="0">
                <a:solidFill>
                  <a:srgbClr val="002060"/>
                </a:solidFill>
              </a:rPr>
              <a:t>4-01</a:t>
            </a:r>
            <a:r>
              <a:rPr lang="zh-CN" altLang="en-US" sz="2600" dirty="0">
                <a:solidFill>
                  <a:srgbClr val="002060"/>
                </a:solidFill>
              </a:rPr>
              <a:t>至</a:t>
            </a:r>
            <a:r>
              <a:rPr lang="en-US" altLang="zh-CN" sz="2600" dirty="0">
                <a:solidFill>
                  <a:srgbClr val="002060"/>
                </a:solidFill>
              </a:rPr>
              <a:t>4-08</a:t>
            </a:r>
            <a:r>
              <a:rPr lang="zh-CN" altLang="en-US" sz="2600" dirty="0">
                <a:solidFill>
                  <a:srgbClr val="002060"/>
                </a:solidFill>
              </a:rPr>
              <a:t>的视频完成预习。</a:t>
            </a:r>
            <a:endParaRPr lang="en-US" altLang="zh-CN" sz="2600" dirty="0">
              <a:solidFill>
                <a:srgbClr val="002060"/>
              </a:solidFill>
            </a:endParaRPr>
          </a:p>
        </p:txBody>
      </p:sp>
    </p:spTree>
    <p:extLst>
      <p:ext uri="{BB962C8B-B14F-4D97-AF65-F5344CB8AC3E}">
        <p14:creationId xmlns:p14="http://schemas.microsoft.com/office/powerpoint/2010/main" val="170471441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2913F003-9AD8-4A51-929D-CFF1886ED974}"/>
              </a:ext>
            </a:extLst>
          </p:cNvPr>
          <p:cNvGrpSpPr/>
          <p:nvPr/>
        </p:nvGrpSpPr>
        <p:grpSpPr>
          <a:xfrm>
            <a:off x="1408558" y="2665871"/>
            <a:ext cx="9517423" cy="1125580"/>
            <a:chOff x="2509520" y="2765377"/>
            <a:chExt cx="9517423" cy="1125580"/>
          </a:xfrm>
        </p:grpSpPr>
        <p:sp>
          <p:nvSpPr>
            <p:cNvPr id="6" name="文本框 5">
              <a:extLst>
                <a:ext uri="{FF2B5EF4-FFF2-40B4-BE49-F238E27FC236}">
                  <a16:creationId xmlns:a16="http://schemas.microsoft.com/office/drawing/2014/main" id="{A604DD5E-F17A-4AEC-B07E-CC597E127787}"/>
                </a:ext>
              </a:extLst>
            </p:cNvPr>
            <p:cNvSpPr txBox="1"/>
            <p:nvPr/>
          </p:nvSpPr>
          <p:spPr>
            <a:xfrm>
              <a:off x="2532036" y="2782961"/>
              <a:ext cx="9494907" cy="1107996"/>
            </a:xfrm>
            <a:prstGeom prst="rect">
              <a:avLst/>
            </a:prstGeom>
            <a:noFill/>
          </p:spPr>
          <p:txBody>
            <a:bodyPr wrap="none" rtlCol="0">
              <a:spAutoFit/>
            </a:bodyPr>
            <a:lstStyle/>
            <a:p>
              <a:pPr lvl="0" algn="ctr">
                <a:defRPr/>
              </a:pPr>
              <a:r>
                <a:rPr lang="zh-CN" altLang="en-US" sz="6600" b="1" dirty="0">
                  <a:solidFill>
                    <a:srgbClr val="B1C400"/>
                  </a:solidFill>
                  <a:latin typeface="Bauhaus 93" panose="04030905020B02020C02" pitchFamily="82" charset="0"/>
                  <a:ea typeface="Adobe Gothic Std B" panose="020B0800000000000000" pitchFamily="34" charset="-128"/>
                </a:rPr>
                <a:t>变量的作用域和局部变量</a:t>
              </a:r>
            </a:p>
          </p:txBody>
        </p:sp>
        <p:sp>
          <p:nvSpPr>
            <p:cNvPr id="7" name="文本框 6">
              <a:extLst>
                <a:ext uri="{FF2B5EF4-FFF2-40B4-BE49-F238E27FC236}">
                  <a16:creationId xmlns:a16="http://schemas.microsoft.com/office/drawing/2014/main" id="{F8087962-9027-4E16-8B18-ED14422AE102}"/>
                </a:ext>
              </a:extLst>
            </p:cNvPr>
            <p:cNvSpPr txBox="1"/>
            <p:nvPr/>
          </p:nvSpPr>
          <p:spPr>
            <a:xfrm>
              <a:off x="2509520" y="2765377"/>
              <a:ext cx="9494907" cy="1107996"/>
            </a:xfrm>
            <a:prstGeom prst="rect">
              <a:avLst/>
            </a:prstGeom>
            <a:noFill/>
          </p:spPr>
          <p:txBody>
            <a:bodyPr wrap="none" rtlCol="0">
              <a:spAutoFit/>
            </a:bodyPr>
            <a:lstStyle/>
            <a:p>
              <a:pPr lvl="0" algn="ctr">
                <a:defRPr/>
              </a:pPr>
              <a:r>
                <a:rPr lang="zh-CN" altLang="en-US" sz="6600" b="1" dirty="0">
                  <a:solidFill>
                    <a:srgbClr val="1950B2"/>
                  </a:solidFill>
                  <a:latin typeface="Bauhaus 93" panose="04030905020B02020C02" pitchFamily="82" charset="0"/>
                  <a:ea typeface="Adobe Gothic Std B" panose="020B0800000000000000" pitchFamily="34" charset="-128"/>
                </a:rPr>
                <a:t>变量的作用域和局部变量</a:t>
              </a:r>
            </a:p>
          </p:txBody>
        </p:sp>
      </p:grpSp>
    </p:spTree>
    <p:extLst>
      <p:ext uri="{BB962C8B-B14F-4D97-AF65-F5344CB8AC3E}">
        <p14:creationId xmlns:p14="http://schemas.microsoft.com/office/powerpoint/2010/main" val="52334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3746639" y="477138"/>
            <a:ext cx="469872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变量的作用域和局部变量</a:t>
            </a:r>
          </a:p>
        </p:txBody>
      </p:sp>
      <p:grpSp>
        <p:nvGrpSpPr>
          <p:cNvPr id="5" name="组合 4">
            <a:extLst>
              <a:ext uri="{FF2B5EF4-FFF2-40B4-BE49-F238E27FC236}">
                <a16:creationId xmlns:a16="http://schemas.microsoft.com/office/drawing/2014/main" id="{77397786-BC50-4ACD-A3A7-E90C1DAD99B2}"/>
              </a:ext>
            </a:extLst>
          </p:cNvPr>
          <p:cNvGrpSpPr/>
          <p:nvPr/>
        </p:nvGrpSpPr>
        <p:grpSpPr>
          <a:xfrm>
            <a:off x="798067" y="5045285"/>
            <a:ext cx="3807836" cy="877274"/>
            <a:chOff x="489706" y="3779889"/>
            <a:chExt cx="3807836" cy="877274"/>
          </a:xfrm>
        </p:grpSpPr>
        <p:sp>
          <p:nvSpPr>
            <p:cNvPr id="2" name="矩形 1">
              <a:extLst>
                <a:ext uri="{FF2B5EF4-FFF2-40B4-BE49-F238E27FC236}">
                  <a16:creationId xmlns:a16="http://schemas.microsoft.com/office/drawing/2014/main" id="{83E11107-0AC9-4E43-BA11-92F2A6599A1B}"/>
                </a:ext>
              </a:extLst>
            </p:cNvPr>
            <p:cNvSpPr/>
            <p:nvPr/>
          </p:nvSpPr>
          <p:spPr>
            <a:xfrm>
              <a:off x="1342887" y="3969370"/>
              <a:ext cx="2954655"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例：局部变量示例。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434559" y="4533863"/>
              <a:ext cx="2655303"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489706" y="3779889"/>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48" name="KSO_Shape">
            <a:extLst>
              <a:ext uri="{FF2B5EF4-FFF2-40B4-BE49-F238E27FC236}">
                <a16:creationId xmlns:a16="http://schemas.microsoft.com/office/drawing/2014/main" id="{7C10B4E9-275D-4EE6-A235-4852EBDFC2C3}"/>
              </a:ext>
            </a:extLst>
          </p:cNvPr>
          <p:cNvSpPr/>
          <p:nvPr/>
        </p:nvSpPr>
        <p:spPr>
          <a:xfrm>
            <a:off x="798067" y="1395102"/>
            <a:ext cx="10561093" cy="3143647"/>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41" name="矩形 40">
            <a:extLst>
              <a:ext uri="{FF2B5EF4-FFF2-40B4-BE49-F238E27FC236}">
                <a16:creationId xmlns:a16="http://schemas.microsoft.com/office/drawing/2014/main" id="{218D071C-18B7-450E-B61D-6E340BA09E3B}"/>
              </a:ext>
            </a:extLst>
          </p:cNvPr>
          <p:cNvSpPr/>
          <p:nvPr/>
        </p:nvSpPr>
        <p:spPr>
          <a:xfrm>
            <a:off x="1097281" y="1560381"/>
            <a:ext cx="9975272" cy="2796856"/>
          </a:xfrm>
          <a:prstGeom prst="rect">
            <a:avLst/>
          </a:prstGeom>
        </p:spPr>
        <p:txBody>
          <a:bodyPr wrap="square">
            <a:spAutoFit/>
          </a:bodyPr>
          <a:lstStyle/>
          <a:p>
            <a:pPr>
              <a:lnSpc>
                <a:spcPct val="150000"/>
              </a:lnSpc>
            </a:pPr>
            <a:r>
              <a:rPr lang="zh-CN" altLang="en-US" sz="2400" dirty="0">
                <a:solidFill>
                  <a:srgbClr val="1950B2"/>
                </a:solidFill>
              </a:rPr>
              <a:t>变量的作用域是指变量的作用范围，即定义一个变量后，在哪些地方可以使用这个变量。</a:t>
            </a:r>
          </a:p>
          <a:p>
            <a:pPr>
              <a:lnSpc>
                <a:spcPct val="150000"/>
              </a:lnSpc>
            </a:pPr>
            <a:r>
              <a:rPr lang="zh-CN" altLang="en-US" sz="2400" dirty="0">
                <a:solidFill>
                  <a:srgbClr val="1950B2"/>
                </a:solidFill>
              </a:rPr>
              <a:t>按照作用域的不同，</a:t>
            </a:r>
            <a:r>
              <a:rPr lang="en-US" altLang="zh-CN" sz="2400" dirty="0">
                <a:solidFill>
                  <a:srgbClr val="1950B2"/>
                </a:solidFill>
              </a:rPr>
              <a:t>Python</a:t>
            </a:r>
            <a:r>
              <a:rPr lang="zh-CN" altLang="en-US" sz="2400" dirty="0">
                <a:solidFill>
                  <a:srgbClr val="1950B2"/>
                </a:solidFill>
              </a:rPr>
              <a:t>中的变量可分为局部变量和全局变量。</a:t>
            </a:r>
          </a:p>
          <a:p>
            <a:pPr>
              <a:lnSpc>
                <a:spcPct val="150000"/>
              </a:lnSpc>
            </a:pPr>
            <a:r>
              <a:rPr lang="zh-CN" altLang="en-US" sz="2400" b="1" dirty="0">
                <a:solidFill>
                  <a:srgbClr val="1950B2"/>
                </a:solidFill>
              </a:rPr>
              <a:t>局部变量</a:t>
            </a:r>
            <a:r>
              <a:rPr lang="zh-CN" altLang="en-US" sz="2400" dirty="0">
                <a:solidFill>
                  <a:srgbClr val="1950B2"/>
                </a:solidFill>
              </a:rPr>
              <a:t>：在一个函数中定义的变量就是局部变量（包括形参），其作用域是从定义局部变量的位置至函数结束位置。</a:t>
            </a:r>
          </a:p>
        </p:txBody>
      </p:sp>
    </p:spTree>
    <p:extLst>
      <p:ext uri="{BB962C8B-B14F-4D97-AF65-F5344CB8AC3E}">
        <p14:creationId xmlns:p14="http://schemas.microsoft.com/office/powerpoint/2010/main" val="210503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barn(inVertical)">
                                      <p:cBhvr>
                                        <p:cTn id="13" dur="500"/>
                                        <p:tgtEl>
                                          <p:spTgt spid="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8" grpId="0" animBg="1"/>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2B2FD442-64B3-4307-A88C-3A377C7890EF}"/>
              </a:ext>
            </a:extLst>
          </p:cNvPr>
          <p:cNvGrpSpPr/>
          <p:nvPr/>
        </p:nvGrpSpPr>
        <p:grpSpPr>
          <a:xfrm>
            <a:off x="3493972" y="2760477"/>
            <a:ext cx="5343109" cy="1345923"/>
            <a:chOff x="3331955" y="2760477"/>
            <a:chExt cx="5343109" cy="1345923"/>
          </a:xfrm>
        </p:grpSpPr>
        <p:sp>
          <p:nvSpPr>
            <p:cNvPr id="5" name="文本框 4">
              <a:extLst>
                <a:ext uri="{FF2B5EF4-FFF2-40B4-BE49-F238E27FC236}">
                  <a16:creationId xmlns:a16="http://schemas.microsoft.com/office/drawing/2014/main" id="{DA951C57-3249-49DF-A41F-CFBAE27F5E2D}"/>
                </a:ext>
              </a:extLst>
            </p:cNvPr>
            <p:cNvSpPr txBox="1"/>
            <p:nvPr/>
          </p:nvSpPr>
          <p:spPr>
            <a:xfrm>
              <a:off x="3360789" y="2782961"/>
              <a:ext cx="5314275" cy="1323439"/>
            </a:xfrm>
            <a:prstGeom prst="rect">
              <a:avLst/>
            </a:prstGeom>
            <a:noFill/>
          </p:spPr>
          <p:txBody>
            <a:bodyPr wrap="none" rtlCol="0">
              <a:spAutoFit/>
            </a:bodyPr>
            <a:lstStyle/>
            <a:p>
              <a:pPr lvl="0">
                <a:defRPr/>
              </a:pPr>
              <a:r>
                <a:rPr lang="zh-CN" altLang="en-US" sz="8000" b="1" dirty="0">
                  <a:solidFill>
                    <a:srgbClr val="B1C400"/>
                  </a:solidFill>
                  <a:latin typeface="Bauhaus 93" panose="04030905020B02020C02" pitchFamily="82" charset="0"/>
                  <a:ea typeface="Adobe Gothic Std B" panose="020B0800000000000000" pitchFamily="34" charset="-128"/>
                </a:rPr>
                <a:t>形参和实参</a:t>
              </a:r>
              <a:endParaRPr lang="zh-CN" altLang="en-US" sz="8000" b="1" kern="1200" dirty="0">
                <a:solidFill>
                  <a:srgbClr val="B1C400"/>
                </a:solidFill>
                <a:latin typeface="+mj-ea"/>
              </a:endParaRPr>
            </a:p>
          </p:txBody>
        </p:sp>
        <p:sp>
          <p:nvSpPr>
            <p:cNvPr id="6" name="文本框 5">
              <a:extLst>
                <a:ext uri="{FF2B5EF4-FFF2-40B4-BE49-F238E27FC236}">
                  <a16:creationId xmlns:a16="http://schemas.microsoft.com/office/drawing/2014/main" id="{308868BB-B99A-4E88-BB56-07B2C0E75775}"/>
                </a:ext>
              </a:extLst>
            </p:cNvPr>
            <p:cNvSpPr txBox="1"/>
            <p:nvPr/>
          </p:nvSpPr>
          <p:spPr>
            <a:xfrm>
              <a:off x="3331955" y="2760477"/>
              <a:ext cx="5314275" cy="1323439"/>
            </a:xfrm>
            <a:prstGeom prst="rect">
              <a:avLst/>
            </a:prstGeom>
            <a:noFill/>
          </p:spPr>
          <p:txBody>
            <a:bodyPr wrap="none" rtlCol="0">
              <a:spAutoFit/>
            </a:bodyPr>
            <a:lstStyle/>
            <a:p>
              <a:pPr lvl="0">
                <a:defRPr/>
              </a:pPr>
              <a:r>
                <a:rPr lang="zh-CN" altLang="en-US" sz="8000" b="1" dirty="0">
                  <a:solidFill>
                    <a:srgbClr val="1950B2"/>
                  </a:solidFill>
                  <a:latin typeface="Bauhaus 93" panose="04030905020B02020C02" pitchFamily="82" charset="0"/>
                  <a:ea typeface="Adobe Gothic Std B" panose="020B0800000000000000" pitchFamily="34" charset="-128"/>
                </a:rPr>
                <a:t>形参和实参</a:t>
              </a:r>
              <a:endParaRPr lang="zh-CN" altLang="en-US" sz="8000" b="1" kern="1200" dirty="0">
                <a:solidFill>
                  <a:srgbClr val="1950B2"/>
                </a:solidFill>
                <a:latin typeface="+mj-ea"/>
              </a:endParaRPr>
            </a:p>
          </p:txBody>
        </p:sp>
      </p:grpSp>
    </p:spTree>
    <p:extLst>
      <p:ext uri="{BB962C8B-B14F-4D97-AF65-F5344CB8AC3E}">
        <p14:creationId xmlns:p14="http://schemas.microsoft.com/office/powerpoint/2010/main" val="89334793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772566" y="477138"/>
            <a:ext cx="2646878" cy="584775"/>
          </a:xfrm>
          <a:prstGeom prst="rect">
            <a:avLst/>
          </a:prstGeom>
        </p:spPr>
        <p:txBody>
          <a:bodyPr wrap="none">
            <a:spAutoFit/>
          </a:bodyPr>
          <a:lstStyle/>
          <a:p>
            <a:pPr algn="ctr"/>
            <a:r>
              <a:rPr lang="zh-CN" altLang="en-US" sz="3200" b="1" dirty="0">
                <a:solidFill>
                  <a:schemeClr val="tx1">
                    <a:lumMod val="85000"/>
                    <a:lumOff val="15000"/>
                  </a:schemeClr>
                </a:solidFill>
                <a:effectLst/>
                <a:latin typeface="微软雅黑" panose="020B0503020204020204" pitchFamily="34" charset="-122"/>
                <a:ea typeface="微软雅黑" panose="020B0503020204020204" pitchFamily="34" charset="-122"/>
              </a:rPr>
              <a:t>局部变量示例</a:t>
            </a:r>
          </a:p>
        </p:txBody>
      </p:sp>
      <p:sp>
        <p:nvSpPr>
          <p:cNvPr id="48" name="KSO_Shape">
            <a:extLst>
              <a:ext uri="{FF2B5EF4-FFF2-40B4-BE49-F238E27FC236}">
                <a16:creationId xmlns:a16="http://schemas.microsoft.com/office/drawing/2014/main" id="{7C10B4E9-275D-4EE6-A235-4852EBDFC2C3}"/>
              </a:ext>
            </a:extLst>
          </p:cNvPr>
          <p:cNvSpPr/>
          <p:nvPr/>
        </p:nvSpPr>
        <p:spPr>
          <a:xfrm>
            <a:off x="493760" y="969277"/>
            <a:ext cx="11274238" cy="5641073"/>
          </a:xfrm>
          <a:prstGeom prst="roundRect">
            <a:avLst>
              <a:gd name="adj" fmla="val 561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40" name="组合 39">
            <a:extLst>
              <a:ext uri="{FF2B5EF4-FFF2-40B4-BE49-F238E27FC236}">
                <a16:creationId xmlns:a16="http://schemas.microsoft.com/office/drawing/2014/main" id="{CC5516D3-AED7-4222-9600-66299A79772C}"/>
              </a:ext>
            </a:extLst>
          </p:cNvPr>
          <p:cNvGrpSpPr/>
          <p:nvPr/>
        </p:nvGrpSpPr>
        <p:grpSpPr>
          <a:xfrm>
            <a:off x="169423" y="507513"/>
            <a:ext cx="877274" cy="877274"/>
            <a:chOff x="836354" y="1156380"/>
            <a:chExt cx="877274" cy="877274"/>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836354" y="1156380"/>
              <a:ext cx="877274" cy="877274"/>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46" name="组合 45">
              <a:extLst>
                <a:ext uri="{FF2B5EF4-FFF2-40B4-BE49-F238E27FC236}">
                  <a16:creationId xmlns:a16="http://schemas.microsoft.com/office/drawing/2014/main" id="{88A08AC8-97B1-4AD8-83EC-2B3AD5A75A0A}"/>
                </a:ext>
              </a:extLst>
            </p:cNvPr>
            <p:cNvGrpSpPr/>
            <p:nvPr/>
          </p:nvGrpSpPr>
          <p:grpSpPr>
            <a:xfrm>
              <a:off x="852546" y="1337788"/>
              <a:ext cx="830546" cy="514457"/>
              <a:chOff x="10655670" y="657377"/>
              <a:chExt cx="526153" cy="325910"/>
            </a:xfrm>
            <a:solidFill>
              <a:schemeClr val="tx2">
                <a:lumMod val="50000"/>
              </a:schemeClr>
            </a:solidFill>
          </p:grpSpPr>
          <p:sp>
            <p:nvSpPr>
              <p:cNvPr id="51" name="Freeform 89">
                <a:extLst>
                  <a:ext uri="{FF2B5EF4-FFF2-40B4-BE49-F238E27FC236}">
                    <a16:creationId xmlns:a16="http://schemas.microsoft.com/office/drawing/2014/main" id="{C7EDE132-3FC4-4E99-8396-1F7DC55DCDB4}"/>
                  </a:ext>
                </a:extLst>
              </p:cNvPr>
              <p:cNvSpPr>
                <a:spLocks noEditPoints="1"/>
              </p:cNvSpPr>
              <p:nvPr/>
            </p:nvSpPr>
            <p:spPr bwMode="auto">
              <a:xfrm>
                <a:off x="10697100" y="657377"/>
                <a:ext cx="444675" cy="28033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3" y="4"/>
                      <a:pt x="83" y="5"/>
                    </a:cubicBezTo>
                    <a:cubicBezTo>
                      <a:pt x="83" y="7"/>
                      <a:pt x="82" y="8"/>
                      <a:pt x="81" y="8"/>
                    </a:cubicBezTo>
                    <a:cubicBezTo>
                      <a:pt x="79" y="8"/>
                      <a:pt x="78" y="7"/>
                      <a:pt x="78" y="5"/>
                    </a:cubicBezTo>
                    <a:cubicBezTo>
                      <a:pt x="78" y="4"/>
                      <a:pt x="79"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90">
                <a:extLst>
                  <a:ext uri="{FF2B5EF4-FFF2-40B4-BE49-F238E27FC236}">
                    <a16:creationId xmlns:a16="http://schemas.microsoft.com/office/drawing/2014/main" id="{702B496F-B90E-4E5D-94E4-F4D966A2B634}"/>
                  </a:ext>
                </a:extLst>
              </p:cNvPr>
              <p:cNvSpPr>
                <a:spLocks/>
              </p:cNvSpPr>
              <p:nvPr/>
            </p:nvSpPr>
            <p:spPr bwMode="auto">
              <a:xfrm>
                <a:off x="10655670" y="947382"/>
                <a:ext cx="526153" cy="35905"/>
              </a:xfrm>
              <a:custGeom>
                <a:avLst/>
                <a:gdLst>
                  <a:gd name="T0" fmla="*/ 192 w 192"/>
                  <a:gd name="T1" fmla="*/ 0 h 13"/>
                  <a:gd name="T2" fmla="*/ 125 w 192"/>
                  <a:gd name="T3" fmla="*/ 0 h 13"/>
                  <a:gd name="T4" fmla="*/ 123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9 w 192"/>
                  <a:gd name="T17" fmla="*/ 13 h 13"/>
                  <a:gd name="T18" fmla="*/ 183 w 192"/>
                  <a:gd name="T19" fmla="*/ 13 h 13"/>
                  <a:gd name="T20" fmla="*/ 192 w 192"/>
                  <a:gd name="T21" fmla="*/ 4 h 13"/>
                  <a:gd name="T22" fmla="*/ 192 w 192"/>
                  <a:gd name="T23" fmla="*/ 1 h 13"/>
                  <a:gd name="T24" fmla="*/ 192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2" y="0"/>
                    </a:moveTo>
                    <a:cubicBezTo>
                      <a:pt x="125" y="0"/>
                      <a:pt x="125" y="0"/>
                      <a:pt x="125" y="0"/>
                    </a:cubicBezTo>
                    <a:cubicBezTo>
                      <a:pt x="125" y="2"/>
                      <a:pt x="124" y="3"/>
                      <a:pt x="123" y="3"/>
                    </a:cubicBezTo>
                    <a:cubicBezTo>
                      <a:pt x="69" y="3"/>
                      <a:pt x="69" y="3"/>
                      <a:pt x="69" y="3"/>
                    </a:cubicBezTo>
                    <a:cubicBezTo>
                      <a:pt x="68" y="3"/>
                      <a:pt x="66" y="2"/>
                      <a:pt x="66" y="0"/>
                    </a:cubicBezTo>
                    <a:cubicBezTo>
                      <a:pt x="0" y="0"/>
                      <a:pt x="0" y="0"/>
                      <a:pt x="0" y="0"/>
                    </a:cubicBezTo>
                    <a:cubicBezTo>
                      <a:pt x="0" y="1"/>
                      <a:pt x="0" y="1"/>
                      <a:pt x="0" y="1"/>
                    </a:cubicBezTo>
                    <a:cubicBezTo>
                      <a:pt x="0" y="4"/>
                      <a:pt x="0" y="4"/>
                      <a:pt x="0" y="4"/>
                    </a:cubicBezTo>
                    <a:cubicBezTo>
                      <a:pt x="0" y="9"/>
                      <a:pt x="4" y="13"/>
                      <a:pt x="9" y="13"/>
                    </a:cubicBezTo>
                    <a:cubicBezTo>
                      <a:pt x="183" y="13"/>
                      <a:pt x="183" y="13"/>
                      <a:pt x="183" y="13"/>
                    </a:cubicBezTo>
                    <a:cubicBezTo>
                      <a:pt x="188" y="13"/>
                      <a:pt x="192" y="9"/>
                      <a:pt x="192" y="4"/>
                    </a:cubicBezTo>
                    <a:cubicBezTo>
                      <a:pt x="192" y="1"/>
                      <a:pt x="192" y="1"/>
                      <a:pt x="192" y="1"/>
                    </a:cubicBezTo>
                    <a:cubicBezTo>
                      <a:pt x="192" y="1"/>
                      <a:pt x="192" y="1"/>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91">
                <a:extLst>
                  <a:ext uri="{FF2B5EF4-FFF2-40B4-BE49-F238E27FC236}">
                    <a16:creationId xmlns:a16="http://schemas.microsoft.com/office/drawing/2014/main" id="{52E71517-79E9-427F-9C14-AF09C217EC2B}"/>
                  </a:ext>
                </a:extLst>
              </p:cNvPr>
              <p:cNvSpPr>
                <a:spLocks noEditPoints="1"/>
              </p:cNvSpPr>
              <p:nvPr/>
            </p:nvSpPr>
            <p:spPr bwMode="auto">
              <a:xfrm>
                <a:off x="10741291" y="701568"/>
                <a:ext cx="356292" cy="191956"/>
              </a:xfrm>
              <a:custGeom>
                <a:avLst/>
                <a:gdLst>
                  <a:gd name="T0" fmla="*/ 0 w 130"/>
                  <a:gd name="T1" fmla="*/ 70 h 70"/>
                  <a:gd name="T2" fmla="*/ 130 w 130"/>
                  <a:gd name="T3" fmla="*/ 0 h 70"/>
                  <a:gd name="T4" fmla="*/ 40 w 130"/>
                  <a:gd name="T5" fmla="*/ 47 h 70"/>
                  <a:gd name="T6" fmla="*/ 34 w 130"/>
                  <a:gd name="T7" fmla="*/ 36 h 70"/>
                  <a:gd name="T8" fmla="*/ 31 w 130"/>
                  <a:gd name="T9" fmla="*/ 31 h 70"/>
                  <a:gd name="T10" fmla="*/ 27 w 130"/>
                  <a:gd name="T11" fmla="*/ 34 h 70"/>
                  <a:gd name="T12" fmla="*/ 22 w 130"/>
                  <a:gd name="T13" fmla="*/ 47 h 70"/>
                  <a:gd name="T14" fmla="*/ 27 w 130"/>
                  <a:gd name="T15" fmla="*/ 19 h 70"/>
                  <a:gd name="T16" fmla="*/ 28 w 130"/>
                  <a:gd name="T17" fmla="*/ 29 h 70"/>
                  <a:gd name="T18" fmla="*/ 33 w 130"/>
                  <a:gd name="T19" fmla="*/ 26 h 70"/>
                  <a:gd name="T20" fmla="*/ 38 w 130"/>
                  <a:gd name="T21" fmla="*/ 28 h 70"/>
                  <a:gd name="T22" fmla="*/ 40 w 130"/>
                  <a:gd name="T23" fmla="*/ 35 h 70"/>
                  <a:gd name="T24" fmla="*/ 56 w 130"/>
                  <a:gd name="T25" fmla="*/ 47 h 70"/>
                  <a:gd name="T26" fmla="*/ 49 w 130"/>
                  <a:gd name="T27" fmla="*/ 46 h 70"/>
                  <a:gd name="T28" fmla="*/ 48 w 130"/>
                  <a:gd name="T29" fmla="*/ 31 h 70"/>
                  <a:gd name="T30" fmla="*/ 45 w 130"/>
                  <a:gd name="T31" fmla="*/ 27 h 70"/>
                  <a:gd name="T32" fmla="*/ 48 w 130"/>
                  <a:gd name="T33" fmla="*/ 23 h 70"/>
                  <a:gd name="T34" fmla="*/ 53 w 130"/>
                  <a:gd name="T35" fmla="*/ 27 h 70"/>
                  <a:gd name="T36" fmla="*/ 58 w 130"/>
                  <a:gd name="T37" fmla="*/ 31 h 70"/>
                  <a:gd name="T38" fmla="*/ 53 w 130"/>
                  <a:gd name="T39" fmla="*/ 39 h 70"/>
                  <a:gd name="T40" fmla="*/ 55 w 130"/>
                  <a:gd name="T41" fmla="*/ 43 h 70"/>
                  <a:gd name="T42" fmla="*/ 58 w 130"/>
                  <a:gd name="T43" fmla="*/ 42 h 70"/>
                  <a:gd name="T44" fmla="*/ 56 w 130"/>
                  <a:gd name="T45" fmla="*/ 47 h 70"/>
                  <a:gd name="T46" fmla="*/ 87 w 130"/>
                  <a:gd name="T47" fmla="*/ 47 h 70"/>
                  <a:gd name="T48" fmla="*/ 86 w 130"/>
                  <a:gd name="T49" fmla="*/ 32 h 70"/>
                  <a:gd name="T50" fmla="*/ 82 w 130"/>
                  <a:gd name="T51" fmla="*/ 32 h 70"/>
                  <a:gd name="T52" fmla="*/ 81 w 130"/>
                  <a:gd name="T53" fmla="*/ 47 h 70"/>
                  <a:gd name="T54" fmla="*/ 75 w 130"/>
                  <a:gd name="T55" fmla="*/ 36 h 70"/>
                  <a:gd name="T56" fmla="*/ 73 w 130"/>
                  <a:gd name="T57" fmla="*/ 31 h 70"/>
                  <a:gd name="T58" fmla="*/ 69 w 130"/>
                  <a:gd name="T59" fmla="*/ 34 h 70"/>
                  <a:gd name="T60" fmla="*/ 64 w 130"/>
                  <a:gd name="T61" fmla="*/ 47 h 70"/>
                  <a:gd name="T62" fmla="*/ 68 w 130"/>
                  <a:gd name="T63" fmla="*/ 27 h 70"/>
                  <a:gd name="T64" fmla="*/ 69 w 130"/>
                  <a:gd name="T65" fmla="*/ 30 h 70"/>
                  <a:gd name="T66" fmla="*/ 75 w 130"/>
                  <a:gd name="T67" fmla="*/ 26 h 70"/>
                  <a:gd name="T68" fmla="*/ 80 w 130"/>
                  <a:gd name="T69" fmla="*/ 30 h 70"/>
                  <a:gd name="T70" fmla="*/ 86 w 130"/>
                  <a:gd name="T71" fmla="*/ 26 h 70"/>
                  <a:gd name="T72" fmla="*/ 90 w 130"/>
                  <a:gd name="T73" fmla="*/ 28 h 70"/>
                  <a:gd name="T74" fmla="*/ 92 w 130"/>
                  <a:gd name="T75" fmla="*/ 35 h 70"/>
                  <a:gd name="T76" fmla="*/ 107 w 130"/>
                  <a:gd name="T77" fmla="*/ 47 h 70"/>
                  <a:gd name="T78" fmla="*/ 101 w 130"/>
                  <a:gd name="T79" fmla="*/ 46 h 70"/>
                  <a:gd name="T80" fmla="*/ 99 w 130"/>
                  <a:gd name="T81" fmla="*/ 19 h 70"/>
                  <a:gd name="T82" fmla="*/ 105 w 130"/>
                  <a:gd name="T83" fmla="*/ 40 h 70"/>
                  <a:gd name="T84" fmla="*/ 106 w 130"/>
                  <a:gd name="T85" fmla="*/ 43 h 70"/>
                  <a:gd name="T86" fmla="*/ 108 w 130"/>
                  <a:gd name="T87" fmla="*/ 42 h 70"/>
                  <a:gd name="T88" fmla="*/ 107 w 130"/>
                  <a:gd name="T8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0">
                    <a:moveTo>
                      <a:pt x="0" y="0"/>
                    </a:moveTo>
                    <a:cubicBezTo>
                      <a:pt x="0" y="70"/>
                      <a:pt x="0" y="70"/>
                      <a:pt x="0" y="70"/>
                    </a:cubicBezTo>
                    <a:cubicBezTo>
                      <a:pt x="130" y="70"/>
                      <a:pt x="130" y="70"/>
                      <a:pt x="130" y="70"/>
                    </a:cubicBezTo>
                    <a:cubicBezTo>
                      <a:pt x="130" y="0"/>
                      <a:pt x="130" y="0"/>
                      <a:pt x="130" y="0"/>
                    </a:cubicBezTo>
                    <a:lnTo>
                      <a:pt x="0" y="0"/>
                    </a:lnTo>
                    <a:close/>
                    <a:moveTo>
                      <a:pt x="40" y="47"/>
                    </a:moveTo>
                    <a:cubicBezTo>
                      <a:pt x="34" y="47"/>
                      <a:pt x="34" y="47"/>
                      <a:pt x="34" y="47"/>
                    </a:cubicBezTo>
                    <a:cubicBezTo>
                      <a:pt x="34" y="36"/>
                      <a:pt x="34" y="36"/>
                      <a:pt x="34" y="36"/>
                    </a:cubicBezTo>
                    <a:cubicBezTo>
                      <a:pt x="34" y="34"/>
                      <a:pt x="34" y="33"/>
                      <a:pt x="34" y="32"/>
                    </a:cubicBezTo>
                    <a:cubicBezTo>
                      <a:pt x="33" y="31"/>
                      <a:pt x="32" y="31"/>
                      <a:pt x="31" y="31"/>
                    </a:cubicBezTo>
                    <a:cubicBezTo>
                      <a:pt x="30" y="31"/>
                      <a:pt x="30" y="31"/>
                      <a:pt x="29" y="32"/>
                    </a:cubicBezTo>
                    <a:cubicBezTo>
                      <a:pt x="28" y="32"/>
                      <a:pt x="28" y="33"/>
                      <a:pt x="27" y="34"/>
                    </a:cubicBezTo>
                    <a:cubicBezTo>
                      <a:pt x="27" y="47"/>
                      <a:pt x="27" y="47"/>
                      <a:pt x="27" y="47"/>
                    </a:cubicBezTo>
                    <a:cubicBezTo>
                      <a:pt x="22" y="47"/>
                      <a:pt x="22" y="47"/>
                      <a:pt x="22" y="47"/>
                    </a:cubicBezTo>
                    <a:cubicBezTo>
                      <a:pt x="22" y="19"/>
                      <a:pt x="22" y="19"/>
                      <a:pt x="22" y="19"/>
                    </a:cubicBezTo>
                    <a:cubicBezTo>
                      <a:pt x="27" y="19"/>
                      <a:pt x="27" y="19"/>
                      <a:pt x="27" y="19"/>
                    </a:cubicBezTo>
                    <a:cubicBezTo>
                      <a:pt x="27" y="29"/>
                      <a:pt x="27" y="29"/>
                      <a:pt x="27" y="29"/>
                    </a:cubicBezTo>
                    <a:cubicBezTo>
                      <a:pt x="28" y="29"/>
                      <a:pt x="28" y="29"/>
                      <a:pt x="28" y="29"/>
                    </a:cubicBezTo>
                    <a:cubicBezTo>
                      <a:pt x="28" y="28"/>
                      <a:pt x="29" y="28"/>
                      <a:pt x="30" y="27"/>
                    </a:cubicBezTo>
                    <a:cubicBezTo>
                      <a:pt x="31" y="27"/>
                      <a:pt x="32" y="26"/>
                      <a:pt x="33" y="26"/>
                    </a:cubicBezTo>
                    <a:cubicBezTo>
                      <a:pt x="35" y="26"/>
                      <a:pt x="35" y="27"/>
                      <a:pt x="36" y="27"/>
                    </a:cubicBezTo>
                    <a:cubicBezTo>
                      <a:pt x="37" y="27"/>
                      <a:pt x="38" y="27"/>
                      <a:pt x="38" y="28"/>
                    </a:cubicBezTo>
                    <a:cubicBezTo>
                      <a:pt x="39" y="29"/>
                      <a:pt x="39" y="30"/>
                      <a:pt x="39" y="31"/>
                    </a:cubicBezTo>
                    <a:cubicBezTo>
                      <a:pt x="40" y="32"/>
                      <a:pt x="40" y="33"/>
                      <a:pt x="40" y="35"/>
                    </a:cubicBezTo>
                    <a:lnTo>
                      <a:pt x="40" y="47"/>
                    </a:lnTo>
                    <a:close/>
                    <a:moveTo>
                      <a:pt x="56" y="47"/>
                    </a:moveTo>
                    <a:cubicBezTo>
                      <a:pt x="55" y="47"/>
                      <a:pt x="54" y="48"/>
                      <a:pt x="53" y="48"/>
                    </a:cubicBezTo>
                    <a:cubicBezTo>
                      <a:pt x="51" y="48"/>
                      <a:pt x="50" y="47"/>
                      <a:pt x="49" y="46"/>
                    </a:cubicBezTo>
                    <a:cubicBezTo>
                      <a:pt x="48" y="45"/>
                      <a:pt x="48" y="44"/>
                      <a:pt x="48" y="41"/>
                    </a:cubicBezTo>
                    <a:cubicBezTo>
                      <a:pt x="48" y="31"/>
                      <a:pt x="48" y="31"/>
                      <a:pt x="48" y="31"/>
                    </a:cubicBezTo>
                    <a:cubicBezTo>
                      <a:pt x="45" y="31"/>
                      <a:pt x="45" y="31"/>
                      <a:pt x="45" y="31"/>
                    </a:cubicBezTo>
                    <a:cubicBezTo>
                      <a:pt x="45" y="27"/>
                      <a:pt x="45" y="27"/>
                      <a:pt x="45" y="27"/>
                    </a:cubicBezTo>
                    <a:cubicBezTo>
                      <a:pt x="48" y="27"/>
                      <a:pt x="48" y="27"/>
                      <a:pt x="48" y="27"/>
                    </a:cubicBezTo>
                    <a:cubicBezTo>
                      <a:pt x="48" y="23"/>
                      <a:pt x="48" y="23"/>
                      <a:pt x="48" y="23"/>
                    </a:cubicBezTo>
                    <a:cubicBezTo>
                      <a:pt x="53" y="22"/>
                      <a:pt x="53" y="22"/>
                      <a:pt x="53" y="22"/>
                    </a:cubicBezTo>
                    <a:cubicBezTo>
                      <a:pt x="53" y="27"/>
                      <a:pt x="53" y="27"/>
                      <a:pt x="53" y="27"/>
                    </a:cubicBezTo>
                    <a:cubicBezTo>
                      <a:pt x="58" y="27"/>
                      <a:pt x="58" y="27"/>
                      <a:pt x="58" y="27"/>
                    </a:cubicBezTo>
                    <a:cubicBezTo>
                      <a:pt x="58" y="31"/>
                      <a:pt x="58" y="31"/>
                      <a:pt x="58" y="31"/>
                    </a:cubicBezTo>
                    <a:cubicBezTo>
                      <a:pt x="53" y="31"/>
                      <a:pt x="53" y="31"/>
                      <a:pt x="53" y="31"/>
                    </a:cubicBezTo>
                    <a:cubicBezTo>
                      <a:pt x="53" y="39"/>
                      <a:pt x="53" y="39"/>
                      <a:pt x="53" y="39"/>
                    </a:cubicBezTo>
                    <a:cubicBezTo>
                      <a:pt x="53" y="40"/>
                      <a:pt x="53" y="41"/>
                      <a:pt x="53" y="42"/>
                    </a:cubicBezTo>
                    <a:cubicBezTo>
                      <a:pt x="54" y="43"/>
                      <a:pt x="54" y="43"/>
                      <a:pt x="55" y="43"/>
                    </a:cubicBezTo>
                    <a:cubicBezTo>
                      <a:pt x="55" y="43"/>
                      <a:pt x="56" y="43"/>
                      <a:pt x="56" y="43"/>
                    </a:cubicBezTo>
                    <a:cubicBezTo>
                      <a:pt x="57" y="43"/>
                      <a:pt x="57" y="42"/>
                      <a:pt x="58" y="42"/>
                    </a:cubicBezTo>
                    <a:cubicBezTo>
                      <a:pt x="58" y="46"/>
                      <a:pt x="58" y="46"/>
                      <a:pt x="58" y="46"/>
                    </a:cubicBezTo>
                    <a:cubicBezTo>
                      <a:pt x="58" y="47"/>
                      <a:pt x="57" y="47"/>
                      <a:pt x="56" y="47"/>
                    </a:cubicBezTo>
                    <a:close/>
                    <a:moveTo>
                      <a:pt x="92" y="47"/>
                    </a:moveTo>
                    <a:cubicBezTo>
                      <a:pt x="87" y="47"/>
                      <a:pt x="87" y="47"/>
                      <a:pt x="87" y="47"/>
                    </a:cubicBezTo>
                    <a:cubicBezTo>
                      <a:pt x="87" y="36"/>
                      <a:pt x="87" y="36"/>
                      <a:pt x="87" y="36"/>
                    </a:cubicBezTo>
                    <a:cubicBezTo>
                      <a:pt x="87" y="34"/>
                      <a:pt x="87" y="33"/>
                      <a:pt x="86" y="32"/>
                    </a:cubicBezTo>
                    <a:cubicBezTo>
                      <a:pt x="86" y="31"/>
                      <a:pt x="85" y="31"/>
                      <a:pt x="84" y="31"/>
                    </a:cubicBezTo>
                    <a:cubicBezTo>
                      <a:pt x="83" y="31"/>
                      <a:pt x="82" y="31"/>
                      <a:pt x="82" y="32"/>
                    </a:cubicBezTo>
                    <a:cubicBezTo>
                      <a:pt x="81" y="32"/>
                      <a:pt x="81" y="33"/>
                      <a:pt x="81" y="34"/>
                    </a:cubicBezTo>
                    <a:cubicBezTo>
                      <a:pt x="81" y="47"/>
                      <a:pt x="81" y="47"/>
                      <a:pt x="81" y="47"/>
                    </a:cubicBezTo>
                    <a:cubicBezTo>
                      <a:pt x="75" y="47"/>
                      <a:pt x="75" y="47"/>
                      <a:pt x="75" y="47"/>
                    </a:cubicBezTo>
                    <a:cubicBezTo>
                      <a:pt x="75" y="36"/>
                      <a:pt x="75" y="36"/>
                      <a:pt x="75" y="36"/>
                    </a:cubicBezTo>
                    <a:cubicBezTo>
                      <a:pt x="75" y="34"/>
                      <a:pt x="75" y="33"/>
                      <a:pt x="75" y="32"/>
                    </a:cubicBezTo>
                    <a:cubicBezTo>
                      <a:pt x="74" y="31"/>
                      <a:pt x="74" y="31"/>
                      <a:pt x="73" y="31"/>
                    </a:cubicBezTo>
                    <a:cubicBezTo>
                      <a:pt x="72" y="31"/>
                      <a:pt x="71" y="31"/>
                      <a:pt x="70" y="32"/>
                    </a:cubicBezTo>
                    <a:cubicBezTo>
                      <a:pt x="70" y="32"/>
                      <a:pt x="69" y="33"/>
                      <a:pt x="69" y="34"/>
                    </a:cubicBezTo>
                    <a:cubicBezTo>
                      <a:pt x="69" y="47"/>
                      <a:pt x="69" y="47"/>
                      <a:pt x="69" y="47"/>
                    </a:cubicBezTo>
                    <a:cubicBezTo>
                      <a:pt x="64" y="47"/>
                      <a:pt x="64" y="47"/>
                      <a:pt x="64" y="47"/>
                    </a:cubicBezTo>
                    <a:cubicBezTo>
                      <a:pt x="64" y="27"/>
                      <a:pt x="64" y="27"/>
                      <a:pt x="64" y="27"/>
                    </a:cubicBezTo>
                    <a:cubicBezTo>
                      <a:pt x="68" y="27"/>
                      <a:pt x="68" y="27"/>
                      <a:pt x="68" y="27"/>
                    </a:cubicBezTo>
                    <a:cubicBezTo>
                      <a:pt x="69" y="30"/>
                      <a:pt x="69" y="30"/>
                      <a:pt x="69" y="30"/>
                    </a:cubicBezTo>
                    <a:cubicBezTo>
                      <a:pt x="69" y="30"/>
                      <a:pt x="69" y="30"/>
                      <a:pt x="69" y="30"/>
                    </a:cubicBezTo>
                    <a:cubicBezTo>
                      <a:pt x="69" y="29"/>
                      <a:pt x="70" y="28"/>
                      <a:pt x="71" y="27"/>
                    </a:cubicBezTo>
                    <a:cubicBezTo>
                      <a:pt x="72" y="27"/>
                      <a:pt x="73" y="26"/>
                      <a:pt x="75" y="26"/>
                    </a:cubicBezTo>
                    <a:cubicBezTo>
                      <a:pt x="76" y="26"/>
                      <a:pt x="77" y="27"/>
                      <a:pt x="78" y="27"/>
                    </a:cubicBezTo>
                    <a:cubicBezTo>
                      <a:pt x="79" y="28"/>
                      <a:pt x="79" y="29"/>
                      <a:pt x="80" y="30"/>
                    </a:cubicBezTo>
                    <a:cubicBezTo>
                      <a:pt x="80" y="29"/>
                      <a:pt x="81" y="28"/>
                      <a:pt x="82" y="27"/>
                    </a:cubicBezTo>
                    <a:cubicBezTo>
                      <a:pt x="83" y="27"/>
                      <a:pt x="84" y="26"/>
                      <a:pt x="86" y="26"/>
                    </a:cubicBezTo>
                    <a:cubicBezTo>
                      <a:pt x="87" y="26"/>
                      <a:pt x="88" y="27"/>
                      <a:pt x="89" y="27"/>
                    </a:cubicBezTo>
                    <a:cubicBezTo>
                      <a:pt x="89" y="27"/>
                      <a:pt x="90" y="28"/>
                      <a:pt x="90" y="28"/>
                    </a:cubicBezTo>
                    <a:cubicBezTo>
                      <a:pt x="91" y="29"/>
                      <a:pt x="91" y="30"/>
                      <a:pt x="92" y="31"/>
                    </a:cubicBezTo>
                    <a:cubicBezTo>
                      <a:pt x="92" y="32"/>
                      <a:pt x="92" y="33"/>
                      <a:pt x="92" y="35"/>
                    </a:cubicBezTo>
                    <a:lnTo>
                      <a:pt x="92" y="47"/>
                    </a:lnTo>
                    <a:close/>
                    <a:moveTo>
                      <a:pt x="107" y="47"/>
                    </a:moveTo>
                    <a:cubicBezTo>
                      <a:pt x="106" y="47"/>
                      <a:pt x="105" y="48"/>
                      <a:pt x="104" y="48"/>
                    </a:cubicBezTo>
                    <a:cubicBezTo>
                      <a:pt x="102" y="48"/>
                      <a:pt x="101" y="47"/>
                      <a:pt x="101" y="46"/>
                    </a:cubicBezTo>
                    <a:cubicBezTo>
                      <a:pt x="100" y="46"/>
                      <a:pt x="99" y="45"/>
                      <a:pt x="99" y="43"/>
                    </a:cubicBezTo>
                    <a:cubicBezTo>
                      <a:pt x="99" y="19"/>
                      <a:pt x="99" y="19"/>
                      <a:pt x="99" y="19"/>
                    </a:cubicBezTo>
                    <a:cubicBezTo>
                      <a:pt x="105" y="19"/>
                      <a:pt x="105" y="19"/>
                      <a:pt x="105" y="19"/>
                    </a:cubicBezTo>
                    <a:cubicBezTo>
                      <a:pt x="105" y="40"/>
                      <a:pt x="105" y="40"/>
                      <a:pt x="105" y="40"/>
                    </a:cubicBezTo>
                    <a:cubicBezTo>
                      <a:pt x="105" y="41"/>
                      <a:pt x="105" y="42"/>
                      <a:pt x="105" y="42"/>
                    </a:cubicBezTo>
                    <a:cubicBezTo>
                      <a:pt x="105" y="43"/>
                      <a:pt x="106" y="43"/>
                      <a:pt x="106" y="43"/>
                    </a:cubicBezTo>
                    <a:cubicBezTo>
                      <a:pt x="106" y="43"/>
                      <a:pt x="107" y="43"/>
                      <a:pt x="107" y="43"/>
                    </a:cubicBezTo>
                    <a:cubicBezTo>
                      <a:pt x="107" y="43"/>
                      <a:pt x="108" y="43"/>
                      <a:pt x="108" y="42"/>
                    </a:cubicBezTo>
                    <a:cubicBezTo>
                      <a:pt x="109" y="47"/>
                      <a:pt x="109" y="47"/>
                      <a:pt x="109" y="47"/>
                    </a:cubicBezTo>
                    <a:cubicBezTo>
                      <a:pt x="108" y="47"/>
                      <a:pt x="108" y="47"/>
                      <a:pt x="10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6" name="组合 5">
            <a:extLst>
              <a:ext uri="{FF2B5EF4-FFF2-40B4-BE49-F238E27FC236}">
                <a16:creationId xmlns:a16="http://schemas.microsoft.com/office/drawing/2014/main" id="{1DD46DE0-2C09-4083-9B64-2D4ECCB30284}"/>
              </a:ext>
            </a:extLst>
          </p:cNvPr>
          <p:cNvGrpSpPr/>
          <p:nvPr/>
        </p:nvGrpSpPr>
        <p:grpSpPr>
          <a:xfrm>
            <a:off x="558414" y="1547754"/>
            <a:ext cx="11289323" cy="4717574"/>
            <a:chOff x="558414" y="1547754"/>
            <a:chExt cx="11289323" cy="4717574"/>
          </a:xfrm>
        </p:grpSpPr>
        <p:sp>
          <p:nvSpPr>
            <p:cNvPr id="3" name="矩形 2">
              <a:extLst>
                <a:ext uri="{FF2B5EF4-FFF2-40B4-BE49-F238E27FC236}">
                  <a16:creationId xmlns:a16="http://schemas.microsoft.com/office/drawing/2014/main" id="{CD352A36-0FAB-466D-AED1-E2DB2EF0AC31}"/>
                </a:ext>
              </a:extLst>
            </p:cNvPr>
            <p:cNvSpPr/>
            <p:nvPr/>
          </p:nvSpPr>
          <p:spPr>
            <a:xfrm>
              <a:off x="558414" y="1547754"/>
              <a:ext cx="7501320" cy="4717574"/>
            </a:xfrm>
            <a:prstGeom prst="rect">
              <a:avLst/>
            </a:prstGeom>
          </p:spPr>
          <p:txBody>
            <a:bodyPr wrap="square">
              <a:spAutoFit/>
            </a:bodyPr>
            <a:lstStyle/>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1     def LocalVar1(x): #</a:t>
              </a:r>
              <a:r>
                <a:rPr lang="zh-CN" altLang="en-US" dirty="0">
                  <a:solidFill>
                    <a:schemeClr val="tx1">
                      <a:lumMod val="85000"/>
                      <a:lumOff val="15000"/>
                    </a:schemeClr>
                  </a:solidFill>
                  <a:latin typeface="+mj-lt"/>
                  <a:ea typeface="微软雅黑" panose="020B0503020204020204" pitchFamily="34" charset="-122"/>
                </a:rPr>
                <a:t>定义函数</a:t>
              </a:r>
              <a:r>
                <a:rPr lang="en-US" altLang="zh-CN" dirty="0">
                  <a:solidFill>
                    <a:schemeClr val="tx1">
                      <a:lumMod val="85000"/>
                      <a:lumOff val="15000"/>
                    </a:schemeClr>
                  </a:solidFill>
                  <a:latin typeface="+mj-lt"/>
                  <a:ea typeface="微软雅黑" panose="020B0503020204020204" pitchFamily="34" charset="-122"/>
                </a:rPr>
                <a:t>LocalVar1</a:t>
              </a:r>
              <a:r>
                <a:rPr lang="zh-CN" altLang="en-US" dirty="0">
                  <a:solidFill>
                    <a:schemeClr val="tx1">
                      <a:lumMod val="85000"/>
                      <a:lumOff val="15000"/>
                    </a:schemeClr>
                  </a:solidFill>
                  <a:latin typeface="+mj-lt"/>
                  <a:ea typeface="微软雅黑" panose="020B0503020204020204" pitchFamily="34" charset="-122"/>
                </a:rPr>
                <a:t>，形参</a:t>
              </a:r>
              <a:r>
                <a:rPr lang="en-US" altLang="zh-CN" dirty="0">
                  <a:solidFill>
                    <a:schemeClr val="tx1">
                      <a:lumMod val="85000"/>
                      <a:lumOff val="15000"/>
                    </a:schemeClr>
                  </a:solidFill>
                  <a:latin typeface="+mj-lt"/>
                  <a:ea typeface="微软雅黑" panose="020B0503020204020204" pitchFamily="34" charset="-122"/>
                </a:rPr>
                <a:t>x</a:t>
              </a:r>
              <a:r>
                <a:rPr lang="zh-CN" altLang="en-US" dirty="0">
                  <a:solidFill>
                    <a:schemeClr val="tx1">
                      <a:lumMod val="85000"/>
                      <a:lumOff val="15000"/>
                    </a:schemeClr>
                  </a:solidFill>
                  <a:latin typeface="+mj-lt"/>
                  <a:ea typeface="微软雅黑" panose="020B0503020204020204" pitchFamily="34" charset="-122"/>
                </a:rPr>
                <a:t>是局部变量</a:t>
              </a: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2         print('LocalVar1</a:t>
              </a:r>
              <a:r>
                <a:rPr lang="zh-CN" altLang="en-US" dirty="0">
                  <a:solidFill>
                    <a:schemeClr val="tx1">
                      <a:lumMod val="85000"/>
                      <a:lumOff val="15000"/>
                    </a:schemeClr>
                  </a:solidFill>
                  <a:latin typeface="+mj-lt"/>
                  <a:ea typeface="微软雅黑" panose="020B0503020204020204" pitchFamily="34" charset="-122"/>
                </a:rPr>
                <a:t>中</a:t>
              </a:r>
              <a:r>
                <a:rPr lang="en-US" altLang="zh-CN" dirty="0">
                  <a:solidFill>
                    <a:schemeClr val="tx1">
                      <a:lumMod val="85000"/>
                      <a:lumOff val="15000"/>
                    </a:schemeClr>
                  </a:solidFill>
                  <a:latin typeface="+mj-lt"/>
                  <a:ea typeface="微软雅黑" panose="020B0503020204020204" pitchFamily="34" charset="-122"/>
                </a:rPr>
                <a:t>x</a:t>
              </a:r>
              <a:r>
                <a:rPr lang="zh-CN" altLang="en-US" dirty="0">
                  <a:solidFill>
                    <a:schemeClr val="tx1">
                      <a:lumMod val="85000"/>
                      <a:lumOff val="15000"/>
                    </a:schemeClr>
                  </a:solidFill>
                  <a:latin typeface="+mj-lt"/>
                  <a:ea typeface="微软雅黑" panose="020B0503020204020204" pitchFamily="34" charset="-122"/>
                </a:rPr>
                <a:t>的值为：</a:t>
              </a:r>
              <a:r>
                <a:rPr lang="en-US" altLang="zh-CN" dirty="0">
                  <a:solidFill>
                    <a:schemeClr val="tx1">
                      <a:lumMod val="85000"/>
                      <a:lumOff val="15000"/>
                    </a:schemeClr>
                  </a:solidFill>
                  <a:latin typeface="+mj-lt"/>
                  <a:ea typeface="微软雅黑" panose="020B0503020204020204" pitchFamily="34" charset="-122"/>
                </a:rPr>
                <a:t>',x) #</a:t>
              </a:r>
              <a:r>
                <a:rPr lang="zh-CN" altLang="en-US" dirty="0">
                  <a:solidFill>
                    <a:schemeClr val="tx1">
                      <a:lumMod val="85000"/>
                      <a:lumOff val="15000"/>
                    </a:schemeClr>
                  </a:solidFill>
                  <a:latin typeface="+mj-lt"/>
                  <a:ea typeface="微软雅黑" panose="020B0503020204020204" pitchFamily="34" charset="-122"/>
                </a:rPr>
                <a:t>输出</a:t>
              </a:r>
              <a:r>
                <a:rPr lang="en-US" altLang="zh-CN" dirty="0">
                  <a:solidFill>
                    <a:schemeClr val="tx1">
                      <a:lumMod val="85000"/>
                      <a:lumOff val="15000"/>
                    </a:schemeClr>
                  </a:solidFill>
                  <a:latin typeface="+mj-lt"/>
                  <a:ea typeface="微软雅黑" panose="020B0503020204020204" pitchFamily="34" charset="-122"/>
                </a:rPr>
                <a:t>x</a:t>
              </a: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3</a:t>
              </a:r>
              <a:r>
                <a:rPr lang="en-US" altLang="zh-CN" dirty="0">
                  <a:solidFill>
                    <a:schemeClr val="tx1">
                      <a:lumMod val="85000"/>
                      <a:lumOff val="15000"/>
                    </a:schemeClr>
                  </a:solidFill>
                  <a:ea typeface="微软雅黑" panose="020B0503020204020204" pitchFamily="34" charset="-122"/>
                </a:rPr>
                <a:t>         </a:t>
              </a:r>
              <a:r>
                <a:rPr lang="en-US" altLang="zh-CN" dirty="0">
                  <a:solidFill>
                    <a:schemeClr val="tx1">
                      <a:lumMod val="85000"/>
                      <a:lumOff val="15000"/>
                    </a:schemeClr>
                  </a:solidFill>
                  <a:latin typeface="+mj-lt"/>
                  <a:ea typeface="微软雅黑" panose="020B0503020204020204" pitchFamily="34" charset="-122"/>
                </a:rPr>
                <a:t>x=100 #</a:t>
              </a:r>
              <a:r>
                <a:rPr lang="zh-CN" altLang="en-US" dirty="0">
                  <a:solidFill>
                    <a:schemeClr val="tx1">
                      <a:lumMod val="85000"/>
                      <a:lumOff val="15000"/>
                    </a:schemeClr>
                  </a:solidFill>
                  <a:latin typeface="+mj-lt"/>
                  <a:ea typeface="微软雅黑" panose="020B0503020204020204" pitchFamily="34" charset="-122"/>
                </a:rPr>
                <a:t>将</a:t>
              </a:r>
              <a:r>
                <a:rPr lang="en-US" altLang="zh-CN" dirty="0">
                  <a:solidFill>
                    <a:schemeClr val="tx1">
                      <a:lumMod val="85000"/>
                      <a:lumOff val="15000"/>
                    </a:schemeClr>
                  </a:solidFill>
                  <a:latin typeface="+mj-lt"/>
                  <a:ea typeface="微软雅黑" panose="020B0503020204020204" pitchFamily="34" charset="-122"/>
                </a:rPr>
                <a:t>x</a:t>
              </a:r>
              <a:r>
                <a:rPr lang="zh-CN" altLang="en-US" dirty="0">
                  <a:solidFill>
                    <a:schemeClr val="tx1">
                      <a:lumMod val="85000"/>
                      <a:lumOff val="15000"/>
                    </a:schemeClr>
                  </a:solidFill>
                  <a:latin typeface="+mj-lt"/>
                  <a:ea typeface="微软雅黑" panose="020B0503020204020204" pitchFamily="34" charset="-122"/>
                </a:rPr>
                <a:t>的值修改为</a:t>
              </a:r>
              <a:r>
                <a:rPr lang="en-US" altLang="zh-CN" dirty="0">
                  <a:solidFill>
                    <a:schemeClr val="tx1">
                      <a:lumMod val="85000"/>
                      <a:lumOff val="15000"/>
                    </a:schemeClr>
                  </a:solidFill>
                  <a:latin typeface="+mj-lt"/>
                  <a:ea typeface="微软雅黑" panose="020B0503020204020204" pitchFamily="34" charset="-122"/>
                </a:rPr>
                <a:t>100</a:t>
              </a: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4</a:t>
              </a:r>
              <a:r>
                <a:rPr lang="en-US" altLang="zh-CN" dirty="0">
                  <a:solidFill>
                    <a:schemeClr val="tx1">
                      <a:lumMod val="85000"/>
                      <a:lumOff val="15000"/>
                    </a:schemeClr>
                  </a:solidFill>
                  <a:ea typeface="微软雅黑" panose="020B0503020204020204" pitchFamily="34" charset="-122"/>
                </a:rPr>
                <a:t>         </a:t>
              </a:r>
              <a:r>
                <a:rPr lang="en-US" altLang="zh-CN" dirty="0">
                  <a:solidFill>
                    <a:schemeClr val="tx1">
                      <a:lumMod val="85000"/>
                      <a:lumOff val="15000"/>
                    </a:schemeClr>
                  </a:solidFill>
                  <a:latin typeface="+mj-lt"/>
                  <a:ea typeface="微软雅黑" panose="020B0503020204020204" pitchFamily="34" charset="-122"/>
                </a:rPr>
                <a:t>print('LocalVar1</a:t>
              </a:r>
              <a:r>
                <a:rPr lang="zh-CN" altLang="en-US" dirty="0">
                  <a:solidFill>
                    <a:schemeClr val="tx1">
                      <a:lumMod val="85000"/>
                      <a:lumOff val="15000"/>
                    </a:schemeClr>
                  </a:solidFill>
                  <a:latin typeface="+mj-lt"/>
                  <a:ea typeface="微软雅黑" panose="020B0503020204020204" pitchFamily="34" charset="-122"/>
                </a:rPr>
                <a:t>中</a:t>
              </a:r>
              <a:r>
                <a:rPr lang="en-US" altLang="zh-CN" dirty="0">
                  <a:solidFill>
                    <a:schemeClr val="tx1">
                      <a:lumMod val="85000"/>
                      <a:lumOff val="15000"/>
                    </a:schemeClr>
                  </a:solidFill>
                  <a:latin typeface="+mj-lt"/>
                  <a:ea typeface="微软雅黑" panose="020B0503020204020204" pitchFamily="34" charset="-122"/>
                </a:rPr>
                <a:t>x</a:t>
              </a:r>
              <a:r>
                <a:rPr lang="zh-CN" altLang="en-US" dirty="0">
                  <a:solidFill>
                    <a:schemeClr val="tx1">
                      <a:lumMod val="85000"/>
                      <a:lumOff val="15000"/>
                    </a:schemeClr>
                  </a:solidFill>
                  <a:latin typeface="+mj-lt"/>
                  <a:ea typeface="微软雅黑" panose="020B0503020204020204" pitchFamily="34" charset="-122"/>
                </a:rPr>
                <a:t>修改后的值为：</a:t>
              </a:r>
              <a:r>
                <a:rPr lang="en-US" altLang="zh-CN" dirty="0">
                  <a:solidFill>
                    <a:schemeClr val="tx1">
                      <a:lumMod val="85000"/>
                      <a:lumOff val="15000"/>
                    </a:schemeClr>
                  </a:solidFill>
                  <a:latin typeface="+mj-lt"/>
                  <a:ea typeface="微软雅黑" panose="020B0503020204020204" pitchFamily="34" charset="-122"/>
                </a:rPr>
                <a:t>',x) #</a:t>
              </a:r>
              <a:r>
                <a:rPr lang="zh-CN" altLang="en-US" dirty="0">
                  <a:solidFill>
                    <a:schemeClr val="tx1">
                      <a:lumMod val="85000"/>
                      <a:lumOff val="15000"/>
                    </a:schemeClr>
                  </a:solidFill>
                  <a:latin typeface="+mj-lt"/>
                  <a:ea typeface="微软雅黑" panose="020B0503020204020204" pitchFamily="34" charset="-122"/>
                </a:rPr>
                <a:t>输出</a:t>
              </a:r>
              <a:r>
                <a:rPr lang="en-US" altLang="zh-CN" dirty="0">
                  <a:solidFill>
                    <a:schemeClr val="tx1">
                      <a:lumMod val="85000"/>
                      <a:lumOff val="15000"/>
                    </a:schemeClr>
                  </a:solidFill>
                  <a:latin typeface="+mj-lt"/>
                  <a:ea typeface="微软雅黑" panose="020B0503020204020204" pitchFamily="34" charset="-122"/>
                </a:rPr>
                <a:t>x</a:t>
              </a: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5         #print('LocalVar1</a:t>
              </a:r>
              <a:r>
                <a:rPr lang="zh-CN" altLang="en-US" dirty="0">
                  <a:solidFill>
                    <a:schemeClr val="tx1">
                      <a:lumMod val="85000"/>
                      <a:lumOff val="15000"/>
                    </a:schemeClr>
                  </a:solidFill>
                  <a:latin typeface="+mj-lt"/>
                  <a:ea typeface="微软雅黑" panose="020B0503020204020204" pitchFamily="34" charset="-122"/>
                </a:rPr>
                <a:t>中</a:t>
              </a:r>
              <a:r>
                <a:rPr lang="en-US" altLang="zh-CN" dirty="0">
                  <a:solidFill>
                    <a:schemeClr val="tx1">
                      <a:lumMod val="85000"/>
                      <a:lumOff val="15000"/>
                    </a:schemeClr>
                  </a:solidFill>
                  <a:latin typeface="+mj-lt"/>
                  <a:ea typeface="微软雅黑" panose="020B0503020204020204" pitchFamily="34" charset="-122"/>
                </a:rPr>
                <a:t>y</a:t>
              </a:r>
              <a:r>
                <a:rPr lang="zh-CN" altLang="en-US" dirty="0">
                  <a:solidFill>
                    <a:schemeClr val="tx1">
                      <a:lumMod val="85000"/>
                      <a:lumOff val="15000"/>
                    </a:schemeClr>
                  </a:solidFill>
                  <a:latin typeface="+mj-lt"/>
                  <a:ea typeface="微软雅黑" panose="020B0503020204020204" pitchFamily="34" charset="-122"/>
                </a:rPr>
                <a:t>的值为：</a:t>
              </a:r>
              <a:r>
                <a:rPr lang="en-US" altLang="zh-CN" dirty="0">
                  <a:solidFill>
                    <a:schemeClr val="tx1">
                      <a:lumMod val="85000"/>
                      <a:lumOff val="15000"/>
                    </a:schemeClr>
                  </a:solidFill>
                  <a:latin typeface="+mj-lt"/>
                  <a:ea typeface="微软雅黑" panose="020B0503020204020204" pitchFamily="34" charset="-122"/>
                </a:rPr>
                <a:t>',y) #</a:t>
              </a:r>
              <a:r>
                <a:rPr lang="zh-CN" altLang="en-US" dirty="0">
                  <a:solidFill>
                    <a:schemeClr val="tx1">
                      <a:lumMod val="85000"/>
                      <a:lumOff val="15000"/>
                    </a:schemeClr>
                  </a:solidFill>
                  <a:latin typeface="+mj-lt"/>
                  <a:ea typeface="微软雅黑" panose="020B0503020204020204" pitchFamily="34" charset="-122"/>
                </a:rPr>
                <a:t>取消注释后，该行代码报错</a:t>
              </a: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6         y=20 #</a:t>
              </a:r>
              <a:r>
                <a:rPr lang="zh-CN" altLang="en-US" dirty="0">
                  <a:solidFill>
                    <a:schemeClr val="tx1">
                      <a:lumMod val="85000"/>
                      <a:lumOff val="15000"/>
                    </a:schemeClr>
                  </a:solidFill>
                  <a:latin typeface="+mj-lt"/>
                  <a:ea typeface="微软雅黑" panose="020B0503020204020204" pitchFamily="34" charset="-122"/>
                </a:rPr>
                <a:t>定义局部变量</a:t>
              </a:r>
              <a:r>
                <a:rPr lang="en-US" altLang="zh-CN" dirty="0">
                  <a:solidFill>
                    <a:schemeClr val="tx1">
                      <a:lumMod val="85000"/>
                      <a:lumOff val="15000"/>
                    </a:schemeClr>
                  </a:solidFill>
                  <a:latin typeface="+mj-lt"/>
                  <a:ea typeface="微软雅黑" panose="020B0503020204020204" pitchFamily="34" charset="-122"/>
                </a:rPr>
                <a:t>y</a:t>
              </a:r>
              <a:r>
                <a:rPr lang="zh-CN" altLang="en-US" dirty="0">
                  <a:solidFill>
                    <a:schemeClr val="tx1">
                      <a:lumMod val="85000"/>
                      <a:lumOff val="15000"/>
                    </a:schemeClr>
                  </a:solidFill>
                  <a:latin typeface="+mj-lt"/>
                  <a:ea typeface="微软雅黑" panose="020B0503020204020204" pitchFamily="34" charset="-122"/>
                </a:rPr>
                <a:t>，将其赋值为</a:t>
              </a:r>
              <a:r>
                <a:rPr lang="en-US" altLang="zh-CN" dirty="0">
                  <a:solidFill>
                    <a:schemeClr val="tx1">
                      <a:lumMod val="85000"/>
                      <a:lumOff val="15000"/>
                    </a:schemeClr>
                  </a:solidFill>
                  <a:latin typeface="+mj-lt"/>
                  <a:ea typeface="微软雅黑" panose="020B0503020204020204" pitchFamily="34" charset="-122"/>
                </a:rPr>
                <a:t>20</a:t>
              </a: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7         print('LocalVar1</a:t>
              </a:r>
              <a:r>
                <a:rPr lang="zh-CN" altLang="en-US" dirty="0">
                  <a:solidFill>
                    <a:schemeClr val="tx1">
                      <a:lumMod val="85000"/>
                      <a:lumOff val="15000"/>
                    </a:schemeClr>
                  </a:solidFill>
                  <a:latin typeface="+mj-lt"/>
                  <a:ea typeface="微软雅黑" panose="020B0503020204020204" pitchFamily="34" charset="-122"/>
                </a:rPr>
                <a:t>中</a:t>
              </a:r>
              <a:r>
                <a:rPr lang="en-US" altLang="zh-CN" dirty="0">
                  <a:solidFill>
                    <a:schemeClr val="tx1">
                      <a:lumMod val="85000"/>
                      <a:lumOff val="15000"/>
                    </a:schemeClr>
                  </a:solidFill>
                  <a:latin typeface="+mj-lt"/>
                  <a:ea typeface="微软雅黑" panose="020B0503020204020204" pitchFamily="34" charset="-122"/>
                </a:rPr>
                <a:t>y</a:t>
              </a:r>
              <a:r>
                <a:rPr lang="zh-CN" altLang="en-US" dirty="0">
                  <a:solidFill>
                    <a:schemeClr val="tx1">
                      <a:lumMod val="85000"/>
                      <a:lumOff val="15000"/>
                    </a:schemeClr>
                  </a:solidFill>
                  <a:latin typeface="+mj-lt"/>
                  <a:ea typeface="微软雅黑" panose="020B0503020204020204" pitchFamily="34" charset="-122"/>
                </a:rPr>
                <a:t>的值为：</a:t>
              </a:r>
              <a:r>
                <a:rPr lang="en-US" altLang="zh-CN" dirty="0">
                  <a:solidFill>
                    <a:schemeClr val="tx1">
                      <a:lumMod val="85000"/>
                      <a:lumOff val="15000"/>
                    </a:schemeClr>
                  </a:solidFill>
                  <a:latin typeface="+mj-lt"/>
                  <a:ea typeface="微软雅黑" panose="020B0503020204020204" pitchFamily="34" charset="-122"/>
                </a:rPr>
                <a:t>',y) #</a:t>
              </a:r>
              <a:r>
                <a:rPr lang="zh-CN" altLang="en-US" dirty="0">
                  <a:solidFill>
                    <a:schemeClr val="tx1">
                      <a:lumMod val="85000"/>
                      <a:lumOff val="15000"/>
                    </a:schemeClr>
                  </a:solidFill>
                  <a:latin typeface="+mj-lt"/>
                  <a:ea typeface="微软雅黑" panose="020B0503020204020204" pitchFamily="34" charset="-122"/>
                </a:rPr>
                <a:t>输出</a:t>
              </a:r>
              <a:r>
                <a:rPr lang="en-US" altLang="zh-CN" dirty="0">
                  <a:solidFill>
                    <a:schemeClr val="tx1">
                      <a:lumMod val="85000"/>
                      <a:lumOff val="15000"/>
                    </a:schemeClr>
                  </a:solidFill>
                  <a:latin typeface="+mj-lt"/>
                  <a:ea typeface="微软雅黑" panose="020B0503020204020204" pitchFamily="34" charset="-122"/>
                </a:rPr>
                <a:t>y</a:t>
              </a: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8     def LocalVar2(): #</a:t>
              </a:r>
              <a:r>
                <a:rPr lang="zh-CN" altLang="en-US" dirty="0">
                  <a:solidFill>
                    <a:schemeClr val="tx1">
                      <a:lumMod val="85000"/>
                      <a:lumOff val="15000"/>
                    </a:schemeClr>
                  </a:solidFill>
                  <a:latin typeface="+mj-lt"/>
                  <a:ea typeface="微软雅黑" panose="020B0503020204020204" pitchFamily="34" charset="-122"/>
                </a:rPr>
                <a:t>定义函数</a:t>
              </a:r>
              <a:r>
                <a:rPr lang="en-US" altLang="zh-CN" dirty="0">
                  <a:solidFill>
                    <a:schemeClr val="tx1">
                      <a:lumMod val="85000"/>
                      <a:lumOff val="15000"/>
                    </a:schemeClr>
                  </a:solidFill>
                  <a:latin typeface="+mj-lt"/>
                  <a:ea typeface="微软雅黑" panose="020B0503020204020204" pitchFamily="34" charset="-122"/>
                </a:rPr>
                <a:t>LocalVar2</a:t>
              </a: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9         x=10 #</a:t>
              </a:r>
              <a:r>
                <a:rPr lang="zh-CN" altLang="en-US" dirty="0">
                  <a:solidFill>
                    <a:schemeClr val="tx1">
                      <a:lumMod val="85000"/>
                      <a:lumOff val="15000"/>
                    </a:schemeClr>
                  </a:solidFill>
                  <a:latin typeface="+mj-lt"/>
                  <a:ea typeface="微软雅黑" panose="020B0503020204020204" pitchFamily="34" charset="-122"/>
                </a:rPr>
                <a:t>定义局部变量</a:t>
              </a:r>
              <a:r>
                <a:rPr lang="en-US" altLang="zh-CN" dirty="0">
                  <a:solidFill>
                    <a:schemeClr val="tx1">
                      <a:lumMod val="85000"/>
                      <a:lumOff val="15000"/>
                    </a:schemeClr>
                  </a:solidFill>
                  <a:latin typeface="+mj-lt"/>
                  <a:ea typeface="微软雅黑" panose="020B0503020204020204" pitchFamily="34" charset="-122"/>
                </a:rPr>
                <a:t>x</a:t>
              </a:r>
              <a:r>
                <a:rPr lang="zh-CN" altLang="en-US" dirty="0">
                  <a:solidFill>
                    <a:schemeClr val="tx1">
                      <a:lumMod val="85000"/>
                      <a:lumOff val="15000"/>
                    </a:schemeClr>
                  </a:solidFill>
                  <a:latin typeface="+mj-lt"/>
                  <a:ea typeface="微软雅黑" panose="020B0503020204020204" pitchFamily="34" charset="-122"/>
                </a:rPr>
                <a:t>，将其赋值为</a:t>
              </a:r>
              <a:r>
                <a:rPr lang="en-US" altLang="zh-CN" dirty="0">
                  <a:solidFill>
                    <a:schemeClr val="tx1">
                      <a:lumMod val="85000"/>
                      <a:lumOff val="15000"/>
                    </a:schemeClr>
                  </a:solidFill>
                  <a:latin typeface="+mj-lt"/>
                  <a:ea typeface="微软雅黑" panose="020B0503020204020204" pitchFamily="34" charset="-122"/>
                </a:rPr>
                <a:t>10</a:t>
              </a: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10       print('LocalVar2</a:t>
              </a:r>
              <a:r>
                <a:rPr lang="zh-CN" altLang="en-US" dirty="0">
                  <a:solidFill>
                    <a:schemeClr val="tx1">
                      <a:lumMod val="85000"/>
                      <a:lumOff val="15000"/>
                    </a:schemeClr>
                  </a:solidFill>
                  <a:latin typeface="+mj-lt"/>
                  <a:ea typeface="微软雅黑" panose="020B0503020204020204" pitchFamily="34" charset="-122"/>
                </a:rPr>
                <a:t>中调用</a:t>
              </a:r>
              <a:r>
                <a:rPr lang="en-US" altLang="zh-CN" dirty="0">
                  <a:solidFill>
                    <a:schemeClr val="tx1">
                      <a:lumMod val="85000"/>
                      <a:lumOff val="15000"/>
                    </a:schemeClr>
                  </a:solidFill>
                  <a:latin typeface="+mj-lt"/>
                  <a:ea typeface="微软雅黑" panose="020B0503020204020204" pitchFamily="34" charset="-122"/>
                </a:rPr>
                <a:t>LocalVar1</a:t>
              </a:r>
              <a:r>
                <a:rPr lang="zh-CN" altLang="en-US" dirty="0">
                  <a:solidFill>
                    <a:schemeClr val="tx1">
                      <a:lumMod val="85000"/>
                      <a:lumOff val="15000"/>
                    </a:schemeClr>
                  </a:solidFill>
                  <a:latin typeface="+mj-lt"/>
                  <a:ea typeface="微软雅黑" panose="020B0503020204020204" pitchFamily="34" charset="-122"/>
                </a:rPr>
                <a:t>前</a:t>
              </a:r>
              <a:r>
                <a:rPr lang="en-US" altLang="zh-CN" dirty="0">
                  <a:solidFill>
                    <a:schemeClr val="tx1">
                      <a:lumMod val="85000"/>
                      <a:lumOff val="15000"/>
                    </a:schemeClr>
                  </a:solidFill>
                  <a:latin typeface="+mj-lt"/>
                  <a:ea typeface="微软雅黑" panose="020B0503020204020204" pitchFamily="34" charset="-122"/>
                </a:rPr>
                <a:t>x</a:t>
              </a:r>
              <a:r>
                <a:rPr lang="zh-CN" altLang="en-US" dirty="0">
                  <a:solidFill>
                    <a:schemeClr val="tx1">
                      <a:lumMod val="85000"/>
                      <a:lumOff val="15000"/>
                    </a:schemeClr>
                  </a:solidFill>
                  <a:latin typeface="+mj-lt"/>
                  <a:ea typeface="微软雅黑" panose="020B0503020204020204" pitchFamily="34" charset="-122"/>
                </a:rPr>
                <a:t>的值为：</a:t>
              </a:r>
              <a:r>
                <a:rPr lang="en-US" altLang="zh-CN" dirty="0">
                  <a:solidFill>
                    <a:schemeClr val="tx1">
                      <a:lumMod val="85000"/>
                      <a:lumOff val="15000"/>
                    </a:schemeClr>
                  </a:solidFill>
                  <a:latin typeface="+mj-lt"/>
                  <a:ea typeface="微软雅黑" panose="020B0503020204020204" pitchFamily="34" charset="-122"/>
                </a:rPr>
                <a:t>',x) #</a:t>
              </a:r>
              <a:r>
                <a:rPr lang="zh-CN" altLang="en-US" dirty="0">
                  <a:solidFill>
                    <a:schemeClr val="tx1">
                      <a:lumMod val="85000"/>
                      <a:lumOff val="15000"/>
                    </a:schemeClr>
                  </a:solidFill>
                  <a:latin typeface="+mj-lt"/>
                  <a:ea typeface="微软雅黑" panose="020B0503020204020204" pitchFamily="34" charset="-122"/>
                </a:rPr>
                <a:t>输出</a:t>
              </a:r>
              <a:r>
                <a:rPr lang="en-US" altLang="zh-CN" dirty="0">
                  <a:solidFill>
                    <a:schemeClr val="tx1">
                      <a:lumMod val="85000"/>
                      <a:lumOff val="15000"/>
                    </a:schemeClr>
                  </a:solidFill>
                  <a:latin typeface="+mj-lt"/>
                  <a:ea typeface="微软雅黑" panose="020B0503020204020204" pitchFamily="34" charset="-122"/>
                </a:rPr>
                <a:t>x</a:t>
              </a: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11       LocalVar1(15) #</a:t>
              </a:r>
              <a:r>
                <a:rPr lang="zh-CN" altLang="en-US" dirty="0">
                  <a:solidFill>
                    <a:schemeClr val="tx1">
                      <a:lumMod val="85000"/>
                      <a:lumOff val="15000"/>
                    </a:schemeClr>
                  </a:solidFill>
                  <a:latin typeface="+mj-lt"/>
                  <a:ea typeface="微软雅黑" panose="020B0503020204020204" pitchFamily="34" charset="-122"/>
                </a:rPr>
                <a:t>调用</a:t>
              </a:r>
              <a:r>
                <a:rPr lang="en-US" altLang="zh-CN" dirty="0">
                  <a:solidFill>
                    <a:schemeClr val="tx1">
                      <a:lumMod val="85000"/>
                      <a:lumOff val="15000"/>
                    </a:schemeClr>
                  </a:solidFill>
                  <a:latin typeface="+mj-lt"/>
                  <a:ea typeface="微软雅黑" panose="020B0503020204020204" pitchFamily="34" charset="-122"/>
                </a:rPr>
                <a:t>LocalVar1</a:t>
              </a:r>
              <a:r>
                <a:rPr lang="zh-CN" altLang="en-US" dirty="0">
                  <a:solidFill>
                    <a:schemeClr val="tx1">
                      <a:lumMod val="85000"/>
                      <a:lumOff val="15000"/>
                    </a:schemeClr>
                  </a:solidFill>
                  <a:latin typeface="+mj-lt"/>
                  <a:ea typeface="微软雅黑" panose="020B0503020204020204" pitchFamily="34" charset="-122"/>
                </a:rPr>
                <a:t>函数</a:t>
              </a: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12       print('LocalVar2</a:t>
              </a:r>
              <a:r>
                <a:rPr lang="zh-CN" altLang="en-US" dirty="0">
                  <a:solidFill>
                    <a:schemeClr val="tx1">
                      <a:lumMod val="85000"/>
                      <a:lumOff val="15000"/>
                    </a:schemeClr>
                  </a:solidFill>
                  <a:latin typeface="+mj-lt"/>
                  <a:ea typeface="微软雅黑" panose="020B0503020204020204" pitchFamily="34" charset="-122"/>
                </a:rPr>
                <a:t>中调用</a:t>
              </a:r>
              <a:r>
                <a:rPr lang="en-US" altLang="zh-CN" dirty="0">
                  <a:solidFill>
                    <a:schemeClr val="tx1">
                      <a:lumMod val="85000"/>
                      <a:lumOff val="15000"/>
                    </a:schemeClr>
                  </a:solidFill>
                  <a:latin typeface="+mj-lt"/>
                  <a:ea typeface="微软雅黑" panose="020B0503020204020204" pitchFamily="34" charset="-122"/>
                </a:rPr>
                <a:t>LocalVar1</a:t>
              </a:r>
              <a:r>
                <a:rPr lang="zh-CN" altLang="en-US" dirty="0">
                  <a:solidFill>
                    <a:schemeClr val="tx1">
                      <a:lumMod val="85000"/>
                      <a:lumOff val="15000"/>
                    </a:schemeClr>
                  </a:solidFill>
                  <a:latin typeface="+mj-lt"/>
                  <a:ea typeface="微软雅黑" panose="020B0503020204020204" pitchFamily="34" charset="-122"/>
                </a:rPr>
                <a:t>后</a:t>
              </a:r>
              <a:r>
                <a:rPr lang="en-US" altLang="zh-CN" dirty="0">
                  <a:solidFill>
                    <a:schemeClr val="tx1">
                      <a:lumMod val="85000"/>
                      <a:lumOff val="15000"/>
                    </a:schemeClr>
                  </a:solidFill>
                  <a:latin typeface="+mj-lt"/>
                  <a:ea typeface="微软雅黑" panose="020B0503020204020204" pitchFamily="34" charset="-122"/>
                </a:rPr>
                <a:t>x</a:t>
              </a:r>
              <a:r>
                <a:rPr lang="zh-CN" altLang="en-US" dirty="0">
                  <a:solidFill>
                    <a:schemeClr val="tx1">
                      <a:lumMod val="85000"/>
                      <a:lumOff val="15000"/>
                    </a:schemeClr>
                  </a:solidFill>
                  <a:latin typeface="+mj-lt"/>
                  <a:ea typeface="微软雅黑" panose="020B0503020204020204" pitchFamily="34" charset="-122"/>
                </a:rPr>
                <a:t>的值为：</a:t>
              </a:r>
              <a:r>
                <a:rPr lang="en-US" altLang="zh-CN" dirty="0">
                  <a:solidFill>
                    <a:schemeClr val="tx1">
                      <a:lumMod val="85000"/>
                      <a:lumOff val="15000"/>
                    </a:schemeClr>
                  </a:solidFill>
                  <a:latin typeface="+mj-lt"/>
                  <a:ea typeface="微软雅黑" panose="020B0503020204020204" pitchFamily="34" charset="-122"/>
                </a:rPr>
                <a:t>',x) #</a:t>
              </a:r>
              <a:r>
                <a:rPr lang="zh-CN" altLang="en-US" dirty="0">
                  <a:solidFill>
                    <a:schemeClr val="tx1">
                      <a:lumMod val="85000"/>
                      <a:lumOff val="15000"/>
                    </a:schemeClr>
                  </a:solidFill>
                  <a:latin typeface="+mj-lt"/>
                  <a:ea typeface="微软雅黑" panose="020B0503020204020204" pitchFamily="34" charset="-122"/>
                </a:rPr>
                <a:t>输出</a:t>
              </a:r>
              <a:r>
                <a:rPr lang="en-US" altLang="zh-CN" dirty="0">
                  <a:solidFill>
                    <a:schemeClr val="tx1">
                      <a:lumMod val="85000"/>
                      <a:lumOff val="15000"/>
                    </a:schemeClr>
                  </a:solidFill>
                  <a:latin typeface="+mj-lt"/>
                  <a:ea typeface="微软雅黑" panose="020B0503020204020204" pitchFamily="34" charset="-122"/>
                </a:rPr>
                <a:t>x</a:t>
              </a: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13       #print('LocalVar2</a:t>
              </a:r>
              <a:r>
                <a:rPr lang="zh-CN" altLang="en-US" dirty="0">
                  <a:solidFill>
                    <a:schemeClr val="tx1">
                      <a:lumMod val="85000"/>
                      <a:lumOff val="15000"/>
                    </a:schemeClr>
                  </a:solidFill>
                  <a:latin typeface="+mj-lt"/>
                  <a:ea typeface="微软雅黑" panose="020B0503020204020204" pitchFamily="34" charset="-122"/>
                </a:rPr>
                <a:t>中</a:t>
              </a:r>
              <a:r>
                <a:rPr lang="en-US" altLang="zh-CN" dirty="0">
                  <a:solidFill>
                    <a:schemeClr val="tx1">
                      <a:lumMod val="85000"/>
                      <a:lumOff val="15000"/>
                    </a:schemeClr>
                  </a:solidFill>
                  <a:latin typeface="+mj-lt"/>
                  <a:ea typeface="微软雅黑" panose="020B0503020204020204" pitchFamily="34" charset="-122"/>
                </a:rPr>
                <a:t>y</a:t>
              </a:r>
              <a:r>
                <a:rPr lang="zh-CN" altLang="en-US" dirty="0">
                  <a:solidFill>
                    <a:schemeClr val="tx1">
                      <a:lumMod val="85000"/>
                      <a:lumOff val="15000"/>
                    </a:schemeClr>
                  </a:solidFill>
                  <a:latin typeface="+mj-lt"/>
                  <a:ea typeface="微软雅黑" panose="020B0503020204020204" pitchFamily="34" charset="-122"/>
                </a:rPr>
                <a:t>的值为：</a:t>
              </a:r>
              <a:r>
                <a:rPr lang="en-US" altLang="zh-CN" dirty="0">
                  <a:solidFill>
                    <a:schemeClr val="tx1">
                      <a:lumMod val="85000"/>
                      <a:lumOff val="15000"/>
                    </a:schemeClr>
                  </a:solidFill>
                  <a:latin typeface="+mj-lt"/>
                  <a:ea typeface="微软雅黑" panose="020B0503020204020204" pitchFamily="34" charset="-122"/>
                </a:rPr>
                <a:t>',y) #</a:t>
              </a:r>
              <a:r>
                <a:rPr lang="zh-CN" altLang="en-US" dirty="0">
                  <a:solidFill>
                    <a:schemeClr val="tx1">
                      <a:lumMod val="85000"/>
                      <a:lumOff val="15000"/>
                    </a:schemeClr>
                  </a:solidFill>
                  <a:latin typeface="+mj-lt"/>
                  <a:ea typeface="微软雅黑" panose="020B0503020204020204" pitchFamily="34" charset="-122"/>
                </a:rPr>
                <a:t>取消注释后，该行代码报错</a:t>
              </a: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14   LocalVar2() #</a:t>
              </a:r>
              <a:r>
                <a:rPr lang="zh-CN" altLang="en-US" dirty="0">
                  <a:solidFill>
                    <a:schemeClr val="tx1">
                      <a:lumMod val="85000"/>
                      <a:lumOff val="15000"/>
                    </a:schemeClr>
                  </a:solidFill>
                  <a:latin typeface="+mj-lt"/>
                  <a:ea typeface="微软雅黑" panose="020B0503020204020204" pitchFamily="34" charset="-122"/>
                </a:rPr>
                <a:t>调用</a:t>
              </a:r>
              <a:r>
                <a:rPr lang="en-US" altLang="zh-CN" dirty="0">
                  <a:solidFill>
                    <a:schemeClr val="tx1">
                      <a:lumMod val="85000"/>
                      <a:lumOff val="15000"/>
                    </a:schemeClr>
                  </a:solidFill>
                  <a:latin typeface="+mj-lt"/>
                  <a:ea typeface="微软雅黑" panose="020B0503020204020204" pitchFamily="34" charset="-122"/>
                </a:rPr>
                <a:t>LocalVar2</a:t>
              </a:r>
              <a:r>
                <a:rPr lang="zh-CN" altLang="en-US" dirty="0">
                  <a:solidFill>
                    <a:schemeClr val="tx1">
                      <a:lumMod val="85000"/>
                      <a:lumOff val="15000"/>
                    </a:schemeClr>
                  </a:solidFill>
                  <a:latin typeface="+mj-lt"/>
                  <a:ea typeface="微软雅黑" panose="020B0503020204020204" pitchFamily="34" charset="-122"/>
                </a:rPr>
                <a:t>函数</a:t>
              </a:r>
            </a:p>
          </p:txBody>
        </p:sp>
        <p:sp>
          <p:nvSpPr>
            <p:cNvPr id="5" name="矩形 4">
              <a:extLst>
                <a:ext uri="{FF2B5EF4-FFF2-40B4-BE49-F238E27FC236}">
                  <a16:creationId xmlns:a16="http://schemas.microsoft.com/office/drawing/2014/main" id="{81232A9F-8AA9-4DEF-A8C4-B7FE3328B386}"/>
                </a:ext>
              </a:extLst>
            </p:cNvPr>
            <p:cNvSpPr/>
            <p:nvPr/>
          </p:nvSpPr>
          <p:spPr>
            <a:xfrm>
              <a:off x="7409087" y="3288886"/>
              <a:ext cx="4438650" cy="1725985"/>
            </a:xfrm>
            <a:prstGeom prst="rect">
              <a:avLst/>
            </a:prstGeom>
          </p:spPr>
          <p:txBody>
            <a:bodyPr wrap="square">
              <a:spAutoFit/>
            </a:bodyPr>
            <a:lstStyle/>
            <a:p>
              <a:pPr>
                <a:lnSpc>
                  <a:spcPct val="120000"/>
                </a:lnSpc>
              </a:pPr>
              <a:r>
                <a:rPr lang="en-US" altLang="zh-CN" dirty="0">
                  <a:solidFill>
                    <a:schemeClr val="tx1">
                      <a:lumMod val="85000"/>
                      <a:lumOff val="15000"/>
                    </a:schemeClr>
                  </a:solidFill>
                  <a:latin typeface="+mj-lt"/>
                  <a:ea typeface="微软雅黑" panose="020B0503020204020204" pitchFamily="34" charset="-122"/>
                </a:rPr>
                <a:t>LocalVar2</a:t>
              </a:r>
              <a:r>
                <a:rPr lang="zh-CN" altLang="en-US" dirty="0">
                  <a:solidFill>
                    <a:schemeClr val="tx1">
                      <a:lumMod val="85000"/>
                      <a:lumOff val="15000"/>
                    </a:schemeClr>
                  </a:solidFill>
                  <a:latin typeface="+mj-lt"/>
                  <a:ea typeface="微软雅黑" panose="020B0503020204020204" pitchFamily="34" charset="-122"/>
                </a:rPr>
                <a:t>中调用</a:t>
              </a:r>
              <a:r>
                <a:rPr lang="en-US" altLang="zh-CN" dirty="0">
                  <a:solidFill>
                    <a:schemeClr val="tx1">
                      <a:lumMod val="85000"/>
                      <a:lumOff val="15000"/>
                    </a:schemeClr>
                  </a:solidFill>
                  <a:latin typeface="+mj-lt"/>
                  <a:ea typeface="微软雅黑" panose="020B0503020204020204" pitchFamily="34" charset="-122"/>
                </a:rPr>
                <a:t>LocalVar1</a:t>
              </a:r>
              <a:r>
                <a:rPr lang="zh-CN" altLang="en-US" dirty="0">
                  <a:solidFill>
                    <a:schemeClr val="tx1">
                      <a:lumMod val="85000"/>
                      <a:lumOff val="15000"/>
                    </a:schemeClr>
                  </a:solidFill>
                  <a:latin typeface="+mj-lt"/>
                  <a:ea typeface="微软雅黑" panose="020B0503020204020204" pitchFamily="34" charset="-122"/>
                </a:rPr>
                <a:t>前</a:t>
              </a:r>
              <a:r>
                <a:rPr lang="en-US" altLang="zh-CN" dirty="0">
                  <a:solidFill>
                    <a:schemeClr val="tx1">
                      <a:lumMod val="85000"/>
                      <a:lumOff val="15000"/>
                    </a:schemeClr>
                  </a:solidFill>
                  <a:latin typeface="+mj-lt"/>
                  <a:ea typeface="微软雅黑" panose="020B0503020204020204" pitchFamily="34" charset="-122"/>
                </a:rPr>
                <a:t>x</a:t>
              </a:r>
              <a:r>
                <a:rPr lang="zh-CN" altLang="en-US" dirty="0">
                  <a:solidFill>
                    <a:schemeClr val="tx1">
                      <a:lumMod val="85000"/>
                      <a:lumOff val="15000"/>
                    </a:schemeClr>
                  </a:solidFill>
                  <a:latin typeface="+mj-lt"/>
                  <a:ea typeface="微软雅黑" panose="020B0503020204020204" pitchFamily="34" charset="-122"/>
                </a:rPr>
                <a:t>的值为： </a:t>
              </a:r>
              <a:r>
                <a:rPr lang="en-US" altLang="zh-CN" dirty="0">
                  <a:solidFill>
                    <a:schemeClr val="tx1">
                      <a:lumMod val="85000"/>
                      <a:lumOff val="15000"/>
                    </a:schemeClr>
                  </a:solidFill>
                  <a:latin typeface="+mj-lt"/>
                  <a:ea typeface="微软雅黑" panose="020B0503020204020204" pitchFamily="34" charset="-122"/>
                </a:rPr>
                <a:t>10</a:t>
              </a:r>
            </a:p>
            <a:p>
              <a:pPr>
                <a:lnSpc>
                  <a:spcPct val="120000"/>
                </a:lnSpc>
              </a:pPr>
              <a:r>
                <a:rPr lang="en-US" altLang="zh-CN" dirty="0">
                  <a:solidFill>
                    <a:schemeClr val="tx1">
                      <a:lumMod val="85000"/>
                      <a:lumOff val="15000"/>
                    </a:schemeClr>
                  </a:solidFill>
                  <a:latin typeface="+mj-lt"/>
                  <a:ea typeface="微软雅黑" panose="020B0503020204020204" pitchFamily="34" charset="-122"/>
                </a:rPr>
                <a:t>LocalVar1</a:t>
              </a:r>
              <a:r>
                <a:rPr lang="zh-CN" altLang="en-US" dirty="0">
                  <a:solidFill>
                    <a:schemeClr val="tx1">
                      <a:lumMod val="85000"/>
                      <a:lumOff val="15000"/>
                    </a:schemeClr>
                  </a:solidFill>
                  <a:latin typeface="+mj-lt"/>
                  <a:ea typeface="微软雅黑" panose="020B0503020204020204" pitchFamily="34" charset="-122"/>
                </a:rPr>
                <a:t>中</a:t>
              </a:r>
              <a:r>
                <a:rPr lang="en-US" altLang="zh-CN" dirty="0">
                  <a:solidFill>
                    <a:schemeClr val="tx1">
                      <a:lumMod val="85000"/>
                      <a:lumOff val="15000"/>
                    </a:schemeClr>
                  </a:solidFill>
                  <a:latin typeface="+mj-lt"/>
                  <a:ea typeface="微软雅黑" panose="020B0503020204020204" pitchFamily="34" charset="-122"/>
                </a:rPr>
                <a:t>x</a:t>
              </a:r>
              <a:r>
                <a:rPr lang="zh-CN" altLang="en-US" dirty="0">
                  <a:solidFill>
                    <a:schemeClr val="tx1">
                      <a:lumMod val="85000"/>
                      <a:lumOff val="15000"/>
                    </a:schemeClr>
                  </a:solidFill>
                  <a:latin typeface="+mj-lt"/>
                  <a:ea typeface="微软雅黑" panose="020B0503020204020204" pitchFamily="34" charset="-122"/>
                </a:rPr>
                <a:t>的值为： </a:t>
              </a:r>
              <a:r>
                <a:rPr lang="en-US" altLang="zh-CN" dirty="0">
                  <a:solidFill>
                    <a:schemeClr val="tx1">
                      <a:lumMod val="85000"/>
                      <a:lumOff val="15000"/>
                    </a:schemeClr>
                  </a:solidFill>
                  <a:latin typeface="+mj-lt"/>
                  <a:ea typeface="微软雅黑" panose="020B0503020204020204" pitchFamily="34" charset="-122"/>
                </a:rPr>
                <a:t>15</a:t>
              </a:r>
            </a:p>
            <a:p>
              <a:pPr>
                <a:lnSpc>
                  <a:spcPct val="120000"/>
                </a:lnSpc>
              </a:pPr>
              <a:r>
                <a:rPr lang="en-US" altLang="zh-CN" dirty="0">
                  <a:solidFill>
                    <a:schemeClr val="tx1">
                      <a:lumMod val="85000"/>
                      <a:lumOff val="15000"/>
                    </a:schemeClr>
                  </a:solidFill>
                  <a:latin typeface="+mj-lt"/>
                  <a:ea typeface="微软雅黑" panose="020B0503020204020204" pitchFamily="34" charset="-122"/>
                </a:rPr>
                <a:t>LocalVar1</a:t>
              </a:r>
              <a:r>
                <a:rPr lang="zh-CN" altLang="en-US" dirty="0">
                  <a:solidFill>
                    <a:schemeClr val="tx1">
                      <a:lumMod val="85000"/>
                      <a:lumOff val="15000"/>
                    </a:schemeClr>
                  </a:solidFill>
                  <a:latin typeface="+mj-lt"/>
                  <a:ea typeface="微软雅黑" panose="020B0503020204020204" pitchFamily="34" charset="-122"/>
                </a:rPr>
                <a:t>中</a:t>
              </a:r>
              <a:r>
                <a:rPr lang="en-US" altLang="zh-CN" dirty="0">
                  <a:solidFill>
                    <a:schemeClr val="tx1">
                      <a:lumMod val="85000"/>
                      <a:lumOff val="15000"/>
                    </a:schemeClr>
                  </a:solidFill>
                  <a:latin typeface="+mj-lt"/>
                  <a:ea typeface="微软雅黑" panose="020B0503020204020204" pitchFamily="34" charset="-122"/>
                </a:rPr>
                <a:t>x</a:t>
              </a:r>
              <a:r>
                <a:rPr lang="zh-CN" altLang="en-US" dirty="0">
                  <a:solidFill>
                    <a:schemeClr val="tx1">
                      <a:lumMod val="85000"/>
                      <a:lumOff val="15000"/>
                    </a:schemeClr>
                  </a:solidFill>
                  <a:latin typeface="+mj-lt"/>
                  <a:ea typeface="微软雅黑" panose="020B0503020204020204" pitchFamily="34" charset="-122"/>
                </a:rPr>
                <a:t>修改后的值为： </a:t>
              </a:r>
              <a:r>
                <a:rPr lang="en-US" altLang="zh-CN" dirty="0">
                  <a:solidFill>
                    <a:schemeClr val="tx1">
                      <a:lumMod val="85000"/>
                      <a:lumOff val="15000"/>
                    </a:schemeClr>
                  </a:solidFill>
                  <a:latin typeface="+mj-lt"/>
                  <a:ea typeface="微软雅黑" panose="020B0503020204020204" pitchFamily="34" charset="-122"/>
                </a:rPr>
                <a:t>100</a:t>
              </a:r>
            </a:p>
            <a:p>
              <a:pPr>
                <a:lnSpc>
                  <a:spcPct val="120000"/>
                </a:lnSpc>
              </a:pPr>
              <a:r>
                <a:rPr lang="en-US" altLang="zh-CN" dirty="0">
                  <a:solidFill>
                    <a:schemeClr val="tx1">
                      <a:lumMod val="85000"/>
                      <a:lumOff val="15000"/>
                    </a:schemeClr>
                  </a:solidFill>
                  <a:latin typeface="+mj-lt"/>
                  <a:ea typeface="微软雅黑" panose="020B0503020204020204" pitchFamily="34" charset="-122"/>
                </a:rPr>
                <a:t>LocalVar1</a:t>
              </a:r>
              <a:r>
                <a:rPr lang="zh-CN" altLang="en-US" dirty="0">
                  <a:solidFill>
                    <a:schemeClr val="tx1">
                      <a:lumMod val="85000"/>
                      <a:lumOff val="15000"/>
                    </a:schemeClr>
                  </a:solidFill>
                  <a:latin typeface="+mj-lt"/>
                  <a:ea typeface="微软雅黑" panose="020B0503020204020204" pitchFamily="34" charset="-122"/>
                </a:rPr>
                <a:t>中</a:t>
              </a:r>
              <a:r>
                <a:rPr lang="en-US" altLang="zh-CN" dirty="0">
                  <a:solidFill>
                    <a:schemeClr val="tx1">
                      <a:lumMod val="85000"/>
                      <a:lumOff val="15000"/>
                    </a:schemeClr>
                  </a:solidFill>
                  <a:latin typeface="+mj-lt"/>
                  <a:ea typeface="微软雅黑" panose="020B0503020204020204" pitchFamily="34" charset="-122"/>
                </a:rPr>
                <a:t>y</a:t>
              </a:r>
              <a:r>
                <a:rPr lang="zh-CN" altLang="en-US" dirty="0">
                  <a:solidFill>
                    <a:schemeClr val="tx1">
                      <a:lumMod val="85000"/>
                      <a:lumOff val="15000"/>
                    </a:schemeClr>
                  </a:solidFill>
                  <a:latin typeface="+mj-lt"/>
                  <a:ea typeface="微软雅黑" panose="020B0503020204020204" pitchFamily="34" charset="-122"/>
                </a:rPr>
                <a:t>的值为： </a:t>
              </a:r>
              <a:r>
                <a:rPr lang="en-US" altLang="zh-CN" dirty="0">
                  <a:solidFill>
                    <a:schemeClr val="tx1">
                      <a:lumMod val="85000"/>
                      <a:lumOff val="15000"/>
                    </a:schemeClr>
                  </a:solidFill>
                  <a:latin typeface="+mj-lt"/>
                  <a:ea typeface="微软雅黑" panose="020B0503020204020204" pitchFamily="34" charset="-122"/>
                </a:rPr>
                <a:t>20</a:t>
              </a:r>
            </a:p>
            <a:p>
              <a:pPr>
                <a:lnSpc>
                  <a:spcPct val="120000"/>
                </a:lnSpc>
              </a:pPr>
              <a:r>
                <a:rPr lang="en-US" altLang="zh-CN" dirty="0">
                  <a:solidFill>
                    <a:schemeClr val="tx1">
                      <a:lumMod val="85000"/>
                      <a:lumOff val="15000"/>
                    </a:schemeClr>
                  </a:solidFill>
                  <a:latin typeface="+mj-lt"/>
                  <a:ea typeface="微软雅黑" panose="020B0503020204020204" pitchFamily="34" charset="-122"/>
                </a:rPr>
                <a:t>LocalVar2</a:t>
              </a:r>
              <a:r>
                <a:rPr lang="zh-CN" altLang="en-US" dirty="0">
                  <a:solidFill>
                    <a:schemeClr val="tx1">
                      <a:lumMod val="85000"/>
                      <a:lumOff val="15000"/>
                    </a:schemeClr>
                  </a:solidFill>
                  <a:latin typeface="+mj-lt"/>
                  <a:ea typeface="微软雅黑" panose="020B0503020204020204" pitchFamily="34" charset="-122"/>
                </a:rPr>
                <a:t>中调用</a:t>
              </a:r>
              <a:r>
                <a:rPr lang="en-US" altLang="zh-CN" dirty="0">
                  <a:solidFill>
                    <a:schemeClr val="tx1">
                      <a:lumMod val="85000"/>
                      <a:lumOff val="15000"/>
                    </a:schemeClr>
                  </a:solidFill>
                  <a:latin typeface="+mj-lt"/>
                  <a:ea typeface="微软雅黑" panose="020B0503020204020204" pitchFamily="34" charset="-122"/>
                </a:rPr>
                <a:t>LocalVar1</a:t>
              </a:r>
              <a:r>
                <a:rPr lang="zh-CN" altLang="en-US" dirty="0">
                  <a:solidFill>
                    <a:schemeClr val="tx1">
                      <a:lumMod val="85000"/>
                      <a:lumOff val="15000"/>
                    </a:schemeClr>
                  </a:solidFill>
                  <a:latin typeface="+mj-lt"/>
                  <a:ea typeface="微软雅黑" panose="020B0503020204020204" pitchFamily="34" charset="-122"/>
                </a:rPr>
                <a:t>后</a:t>
              </a:r>
              <a:r>
                <a:rPr lang="en-US" altLang="zh-CN" dirty="0">
                  <a:solidFill>
                    <a:schemeClr val="tx1">
                      <a:lumMod val="85000"/>
                      <a:lumOff val="15000"/>
                    </a:schemeClr>
                  </a:solidFill>
                  <a:latin typeface="+mj-lt"/>
                  <a:ea typeface="微软雅黑" panose="020B0503020204020204" pitchFamily="34" charset="-122"/>
                </a:rPr>
                <a:t>x</a:t>
              </a:r>
              <a:r>
                <a:rPr lang="zh-CN" altLang="en-US" dirty="0">
                  <a:solidFill>
                    <a:schemeClr val="tx1">
                      <a:lumMod val="85000"/>
                      <a:lumOff val="15000"/>
                    </a:schemeClr>
                  </a:solidFill>
                  <a:latin typeface="+mj-lt"/>
                  <a:ea typeface="微软雅黑" panose="020B0503020204020204" pitchFamily="34" charset="-122"/>
                </a:rPr>
                <a:t>的值为： </a:t>
              </a:r>
              <a:r>
                <a:rPr lang="en-US" altLang="zh-CN" dirty="0">
                  <a:solidFill>
                    <a:schemeClr val="tx1">
                      <a:lumMod val="85000"/>
                      <a:lumOff val="15000"/>
                    </a:schemeClr>
                  </a:solidFill>
                  <a:latin typeface="+mj-lt"/>
                  <a:ea typeface="微软雅黑" panose="020B0503020204020204" pitchFamily="34" charset="-122"/>
                </a:rPr>
                <a:t>10</a:t>
              </a:r>
            </a:p>
          </p:txBody>
        </p:sp>
      </p:grpSp>
    </p:spTree>
    <p:extLst>
      <p:ext uri="{BB962C8B-B14F-4D97-AF65-F5344CB8AC3E}">
        <p14:creationId xmlns:p14="http://schemas.microsoft.com/office/powerpoint/2010/main" val="73466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p:cTn id="13" dur="500" fill="hold"/>
                                        <p:tgtEl>
                                          <p:spTgt spid="40"/>
                                        </p:tgtEl>
                                        <p:attrNameLst>
                                          <p:attrName>ppt_w</p:attrName>
                                        </p:attrNameLst>
                                      </p:cBhvr>
                                      <p:tavLst>
                                        <p:tav tm="0">
                                          <p:val>
                                            <p:fltVal val="0"/>
                                          </p:val>
                                        </p:tav>
                                        <p:tav tm="100000">
                                          <p:val>
                                            <p:strVal val="#ppt_w"/>
                                          </p:val>
                                        </p:tav>
                                      </p:tavLst>
                                    </p:anim>
                                    <p:anim calcmode="lin" valueType="num">
                                      <p:cBhvr>
                                        <p:cTn id="14" dur="500" fill="hold"/>
                                        <p:tgtEl>
                                          <p:spTgt spid="40"/>
                                        </p:tgtEl>
                                        <p:attrNameLst>
                                          <p:attrName>ppt_h</p:attrName>
                                        </p:attrNameLst>
                                      </p:cBhvr>
                                      <p:tavLst>
                                        <p:tav tm="0">
                                          <p:val>
                                            <p:fltVal val="0"/>
                                          </p:val>
                                        </p:tav>
                                        <p:tav tm="100000">
                                          <p:val>
                                            <p:strVal val="#ppt_h"/>
                                          </p:val>
                                        </p:tav>
                                      </p:tavLst>
                                    </p:anim>
                                    <p:animEffect transition="in" filter="fade">
                                      <p:cBhvr>
                                        <p:cTn id="15" dur="500"/>
                                        <p:tgtEl>
                                          <p:spTgt spid="4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childTnLst>
                          </p:cTn>
                        </p:par>
                        <p:par>
                          <p:cTn id="19" fill="hold">
                            <p:stCondLst>
                              <p:cond delay="1000"/>
                            </p:stCondLst>
                            <p:childTnLst>
                              <p:par>
                                <p:cTn id="20" presetID="53" presetClass="entr" presetSubtype="16"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0145CCD-9718-4C22-994E-69BB2BC67A1C}"/>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下列选项中，属于局部变量的是（    ）。</a:t>
            </a:r>
          </a:p>
        </p:txBody>
      </p:sp>
      <p:sp>
        <p:nvSpPr>
          <p:cNvPr id="5" name="文本框 4">
            <a:extLst>
              <a:ext uri="{FF2B5EF4-FFF2-40B4-BE49-F238E27FC236}">
                <a16:creationId xmlns:a16="http://schemas.microsoft.com/office/drawing/2014/main" id="{275B46C0-6A48-470C-A843-8B2669232DB6}"/>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函数中定义的变量</a:t>
            </a:r>
          </a:p>
        </p:txBody>
      </p:sp>
      <p:sp>
        <p:nvSpPr>
          <p:cNvPr id="6" name="文本框 5">
            <a:extLst>
              <a:ext uri="{FF2B5EF4-FFF2-40B4-BE49-F238E27FC236}">
                <a16:creationId xmlns:a16="http://schemas.microsoft.com/office/drawing/2014/main" id="{B9309AD5-F87B-4DA9-A638-8CB2C873CAE9}"/>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函数的形参</a:t>
            </a:r>
          </a:p>
        </p:txBody>
      </p:sp>
      <p:sp>
        <p:nvSpPr>
          <p:cNvPr id="7" name="文本框 6">
            <a:extLst>
              <a:ext uri="{FF2B5EF4-FFF2-40B4-BE49-F238E27FC236}">
                <a16:creationId xmlns:a16="http://schemas.microsoft.com/office/drawing/2014/main" id="{7F4BEC01-317E-45C1-B3BC-AD30E10615D6}"/>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函数外定义的变量</a:t>
            </a:r>
          </a:p>
        </p:txBody>
      </p:sp>
      <p:sp>
        <p:nvSpPr>
          <p:cNvPr id="8" name="文本框 7">
            <a:extLst>
              <a:ext uri="{FF2B5EF4-FFF2-40B4-BE49-F238E27FC236}">
                <a16:creationId xmlns:a16="http://schemas.microsoft.com/office/drawing/2014/main" id="{AC7DA75B-1E86-442E-807D-57F3DEAE84A4}"/>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函数名</a:t>
            </a:r>
          </a:p>
        </p:txBody>
      </p:sp>
      <p:sp>
        <p:nvSpPr>
          <p:cNvPr id="9" name="矩形 8">
            <a:extLst>
              <a:ext uri="{FF2B5EF4-FFF2-40B4-BE49-F238E27FC236}">
                <a16:creationId xmlns:a16="http://schemas.microsoft.com/office/drawing/2014/main" id="{2D870079-D6C0-443F-B74D-663A4AC5881C}"/>
              </a:ext>
            </a:extLst>
          </p:cNvPr>
          <p:cNvSpPr>
            <a:spLocks noChangeAspect="1"/>
          </p:cNvSpPr>
          <p:nvPr>
            <p:custDataLst>
              <p:tags r:id="rId7"/>
            </p:custDataLst>
          </p:nvPr>
        </p:nvSpPr>
        <p:spPr>
          <a:xfrm>
            <a:off x="1571625" y="2850356"/>
            <a:ext cx="514350" cy="514350"/>
          </a:xfrm>
          <a:prstGeom prst="rect">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0" name="矩形 9">
            <a:extLst>
              <a:ext uri="{FF2B5EF4-FFF2-40B4-BE49-F238E27FC236}">
                <a16:creationId xmlns:a16="http://schemas.microsoft.com/office/drawing/2014/main" id="{32A84D4F-D84C-44A1-B9BE-7E879CBE4183}"/>
              </a:ext>
            </a:extLst>
          </p:cNvPr>
          <p:cNvSpPr>
            <a:spLocks noChangeAspect="1"/>
          </p:cNvSpPr>
          <p:nvPr>
            <p:custDataLst>
              <p:tags r:id="rId8"/>
            </p:custDataLst>
          </p:nvPr>
        </p:nvSpPr>
        <p:spPr>
          <a:xfrm>
            <a:off x="1571625" y="3707606"/>
            <a:ext cx="514350" cy="514350"/>
          </a:xfrm>
          <a:prstGeom prst="rect">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1" name="矩形 10">
            <a:extLst>
              <a:ext uri="{FF2B5EF4-FFF2-40B4-BE49-F238E27FC236}">
                <a16:creationId xmlns:a16="http://schemas.microsoft.com/office/drawing/2014/main" id="{F8BE82C2-ACF8-4455-BDE0-625E30ECB5A1}"/>
              </a:ext>
            </a:extLst>
          </p:cNvPr>
          <p:cNvSpPr>
            <a:spLocks noChangeAspect="1"/>
          </p:cNvSpPr>
          <p:nvPr>
            <p:custDataLst>
              <p:tags r:id="rId9"/>
            </p:custDataLst>
          </p:nvPr>
        </p:nvSpPr>
        <p:spPr>
          <a:xfrm>
            <a:off x="1571625" y="4564856"/>
            <a:ext cx="514350" cy="514350"/>
          </a:xfrm>
          <a:prstGeom prst="rect">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2" name="矩形 11">
            <a:extLst>
              <a:ext uri="{FF2B5EF4-FFF2-40B4-BE49-F238E27FC236}">
                <a16:creationId xmlns:a16="http://schemas.microsoft.com/office/drawing/2014/main" id="{0EEFB760-1DC7-4935-B77E-B68736A13870}"/>
              </a:ext>
            </a:extLst>
          </p:cNvPr>
          <p:cNvSpPr>
            <a:spLocks noChangeAspect="1"/>
          </p:cNvSpPr>
          <p:nvPr>
            <p:custDataLst>
              <p:tags r:id="rId10"/>
            </p:custDataLst>
          </p:nvPr>
        </p:nvSpPr>
        <p:spPr>
          <a:xfrm>
            <a:off x="1571625" y="5422106"/>
            <a:ext cx="514350" cy="514350"/>
          </a:xfrm>
          <a:prstGeom prst="rect">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en-US" altLang="zh-CN"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D</a:t>
            </a:r>
            <a:endPar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3" name="矩形: 圆角 12">
            <a:extLst>
              <a:ext uri="{FF2B5EF4-FFF2-40B4-BE49-F238E27FC236}">
                <a16:creationId xmlns:a16="http://schemas.microsoft.com/office/drawing/2014/main" id="{E1463818-C97A-4E40-900E-EE5D2E303610}"/>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提交</a:t>
            </a:r>
          </a:p>
        </p:txBody>
      </p:sp>
      <p:grpSp>
        <p:nvGrpSpPr>
          <p:cNvPr id="18" name="组合 17">
            <a:extLst>
              <a:ext uri="{FF2B5EF4-FFF2-40B4-BE49-F238E27FC236}">
                <a16:creationId xmlns:a16="http://schemas.microsoft.com/office/drawing/2014/main" id="{B289E503-4D73-444E-A0DF-1E76EF6CCB80}"/>
              </a:ext>
            </a:extLst>
          </p:cNvPr>
          <p:cNvGrpSpPr/>
          <p:nvPr>
            <p:custDataLst>
              <p:tags r:id="rId12"/>
            </p:custDataLst>
          </p:nvPr>
        </p:nvGrpSpPr>
        <p:grpSpPr>
          <a:xfrm>
            <a:off x="0" y="0"/>
            <a:ext cx="12192000" cy="635000"/>
            <a:chOff x="0" y="0"/>
            <a:chExt cx="12192000" cy="635000"/>
          </a:xfrm>
        </p:grpSpPr>
        <p:sp>
          <p:nvSpPr>
            <p:cNvPr id="14" name="TitleBackground">
              <a:extLst>
                <a:ext uri="{FF2B5EF4-FFF2-40B4-BE49-F238E27FC236}">
                  <a16:creationId xmlns:a16="http://schemas.microsoft.com/office/drawing/2014/main" id="{30275E42-487F-4AB2-B014-922A98389B4E}"/>
                </a:ext>
              </a:extLst>
            </p:cNvPr>
            <p:cNvSpPr/>
            <p:nvPr>
              <p:custDataLst>
                <p:tags r:id="rId14"/>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ColorBlock">
              <a:extLst>
                <a:ext uri="{FF2B5EF4-FFF2-40B4-BE49-F238E27FC236}">
                  <a16:creationId xmlns:a16="http://schemas.microsoft.com/office/drawing/2014/main" id="{D2D6C2E7-087A-4FFD-BCEB-D555B0C5F047}"/>
                </a:ext>
              </a:extLst>
            </p:cNvPr>
            <p:cNvSpPr/>
            <p:nvPr>
              <p:custDataLst>
                <p:tags r:id="rId15"/>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ypeText">
              <a:extLst>
                <a:ext uri="{FF2B5EF4-FFF2-40B4-BE49-F238E27FC236}">
                  <a16:creationId xmlns:a16="http://schemas.microsoft.com/office/drawing/2014/main" id="{A05473DF-53E2-4F46-A1FB-BD8E252633DA}"/>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A26D9315-D59E-4F0E-AB83-B63C9CF62642}"/>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7A4752F1-1914-4D97-A5FD-DEBF7358FE08}"/>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9185507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2913F003-9AD8-4A51-929D-CFF1886ED974}"/>
              </a:ext>
            </a:extLst>
          </p:cNvPr>
          <p:cNvGrpSpPr/>
          <p:nvPr/>
        </p:nvGrpSpPr>
        <p:grpSpPr>
          <a:xfrm>
            <a:off x="1451217" y="2660885"/>
            <a:ext cx="9425872" cy="1130566"/>
            <a:chOff x="2552179" y="2760391"/>
            <a:chExt cx="9425872" cy="1130566"/>
          </a:xfrm>
        </p:grpSpPr>
        <p:sp>
          <p:nvSpPr>
            <p:cNvPr id="6" name="文本框 5">
              <a:extLst>
                <a:ext uri="{FF2B5EF4-FFF2-40B4-BE49-F238E27FC236}">
                  <a16:creationId xmlns:a16="http://schemas.microsoft.com/office/drawing/2014/main" id="{A604DD5E-F17A-4AEC-B07E-CC597E127787}"/>
                </a:ext>
              </a:extLst>
            </p:cNvPr>
            <p:cNvSpPr txBox="1"/>
            <p:nvPr/>
          </p:nvSpPr>
          <p:spPr>
            <a:xfrm>
              <a:off x="2580927" y="2782961"/>
              <a:ext cx="9397124" cy="1107996"/>
            </a:xfrm>
            <a:prstGeom prst="rect">
              <a:avLst/>
            </a:prstGeom>
            <a:noFill/>
          </p:spPr>
          <p:txBody>
            <a:bodyPr wrap="none" rtlCol="0">
              <a:spAutoFit/>
            </a:bodyPr>
            <a:lstStyle/>
            <a:p>
              <a:pPr lvl="0" algn="ctr">
                <a:defRPr/>
              </a:pPr>
              <a:r>
                <a:rPr lang="zh-CN" altLang="en-US" sz="6600" b="1" dirty="0">
                  <a:solidFill>
                    <a:srgbClr val="B1C400"/>
                  </a:solidFill>
                  <a:latin typeface="Bauhaus 93" panose="04030905020B02020C02" pitchFamily="82" charset="0"/>
                  <a:ea typeface="Adobe Gothic Std B" panose="020B0800000000000000" pitchFamily="34" charset="-128"/>
                </a:rPr>
                <a:t>全局变量和</a:t>
              </a:r>
              <a:r>
                <a:rPr lang="en-US" altLang="zh-CN" sz="6600" b="1" dirty="0">
                  <a:solidFill>
                    <a:srgbClr val="B1C400"/>
                  </a:solidFill>
                  <a:latin typeface="Bauhaus 93" panose="04030905020B02020C02" pitchFamily="82" charset="0"/>
                  <a:ea typeface="Adobe Gothic Std B" panose="020B0800000000000000" pitchFamily="34" charset="-128"/>
                </a:rPr>
                <a:t>global</a:t>
              </a:r>
              <a:r>
                <a:rPr lang="zh-CN" altLang="en-US" sz="6600" b="1" dirty="0">
                  <a:solidFill>
                    <a:srgbClr val="B1C400"/>
                  </a:solidFill>
                  <a:latin typeface="Bauhaus 93" panose="04030905020B02020C02" pitchFamily="82" charset="0"/>
                  <a:ea typeface="Adobe Gothic Std B" panose="020B0800000000000000" pitchFamily="34" charset="-128"/>
                </a:rPr>
                <a:t>关键字</a:t>
              </a:r>
            </a:p>
          </p:txBody>
        </p:sp>
        <p:sp>
          <p:nvSpPr>
            <p:cNvPr id="7" name="文本框 6">
              <a:extLst>
                <a:ext uri="{FF2B5EF4-FFF2-40B4-BE49-F238E27FC236}">
                  <a16:creationId xmlns:a16="http://schemas.microsoft.com/office/drawing/2014/main" id="{F8087962-9027-4E16-8B18-ED14422AE102}"/>
                </a:ext>
              </a:extLst>
            </p:cNvPr>
            <p:cNvSpPr txBox="1"/>
            <p:nvPr/>
          </p:nvSpPr>
          <p:spPr>
            <a:xfrm>
              <a:off x="2552179" y="2760391"/>
              <a:ext cx="9397124" cy="1107996"/>
            </a:xfrm>
            <a:prstGeom prst="rect">
              <a:avLst/>
            </a:prstGeom>
            <a:noFill/>
          </p:spPr>
          <p:txBody>
            <a:bodyPr wrap="none" rtlCol="0">
              <a:spAutoFit/>
            </a:bodyPr>
            <a:lstStyle/>
            <a:p>
              <a:pPr lvl="0" algn="ctr">
                <a:defRPr/>
              </a:pPr>
              <a:r>
                <a:rPr lang="zh-CN" altLang="en-US" sz="6600" b="1" dirty="0">
                  <a:solidFill>
                    <a:srgbClr val="1950B2"/>
                  </a:solidFill>
                  <a:latin typeface="Bauhaus 93" panose="04030905020B02020C02" pitchFamily="82" charset="0"/>
                  <a:ea typeface="Adobe Gothic Std B" panose="020B0800000000000000" pitchFamily="34" charset="-128"/>
                </a:rPr>
                <a:t>全局变量和</a:t>
              </a:r>
              <a:r>
                <a:rPr lang="en-US" altLang="zh-CN" sz="6600" b="1" dirty="0">
                  <a:solidFill>
                    <a:srgbClr val="1950B2"/>
                  </a:solidFill>
                  <a:latin typeface="Bauhaus 93" panose="04030905020B02020C02" pitchFamily="82" charset="0"/>
                  <a:ea typeface="Adobe Gothic Std B" panose="020B0800000000000000" pitchFamily="34" charset="-128"/>
                </a:rPr>
                <a:t>global</a:t>
              </a:r>
              <a:r>
                <a:rPr lang="zh-CN" altLang="en-US" sz="6600" b="1" dirty="0">
                  <a:solidFill>
                    <a:srgbClr val="1950B2"/>
                  </a:solidFill>
                  <a:latin typeface="Bauhaus 93" panose="04030905020B02020C02" pitchFamily="82" charset="0"/>
                  <a:ea typeface="Adobe Gothic Std B" panose="020B0800000000000000" pitchFamily="34" charset="-128"/>
                </a:rPr>
                <a:t>关键字</a:t>
              </a:r>
            </a:p>
          </p:txBody>
        </p:sp>
      </p:grpSp>
    </p:spTree>
    <p:extLst>
      <p:ext uri="{BB962C8B-B14F-4D97-AF65-F5344CB8AC3E}">
        <p14:creationId xmlns:p14="http://schemas.microsoft.com/office/powerpoint/2010/main" val="380916259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KSO_Shape">
            <a:extLst>
              <a:ext uri="{FF2B5EF4-FFF2-40B4-BE49-F238E27FC236}">
                <a16:creationId xmlns:a16="http://schemas.microsoft.com/office/drawing/2014/main" id="{7C10B4E9-275D-4EE6-A235-4852EBDFC2C3}"/>
              </a:ext>
            </a:extLst>
          </p:cNvPr>
          <p:cNvSpPr/>
          <p:nvPr/>
        </p:nvSpPr>
        <p:spPr>
          <a:xfrm>
            <a:off x="349376" y="2518516"/>
            <a:ext cx="11499724" cy="3925840"/>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4" name="矩形 3">
            <a:extLst>
              <a:ext uri="{FF2B5EF4-FFF2-40B4-BE49-F238E27FC236}">
                <a16:creationId xmlns:a16="http://schemas.microsoft.com/office/drawing/2014/main" id="{216CDEAA-41D1-44D4-B721-BBBFBFFEE20B}"/>
              </a:ext>
            </a:extLst>
          </p:cNvPr>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全局变量</a:t>
            </a:r>
          </a:p>
        </p:txBody>
      </p:sp>
      <p:sp>
        <p:nvSpPr>
          <p:cNvPr id="2" name="矩形 1">
            <a:extLst>
              <a:ext uri="{FF2B5EF4-FFF2-40B4-BE49-F238E27FC236}">
                <a16:creationId xmlns:a16="http://schemas.microsoft.com/office/drawing/2014/main" id="{83E11107-0AC9-4E43-BA11-92F2A6599A1B}"/>
              </a:ext>
            </a:extLst>
          </p:cNvPr>
          <p:cNvSpPr/>
          <p:nvPr/>
        </p:nvSpPr>
        <p:spPr>
          <a:xfrm>
            <a:off x="1023116" y="1894252"/>
            <a:ext cx="2954655"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例：全局变量示例。</a:t>
            </a:r>
          </a:p>
        </p:txBody>
      </p:sp>
      <p:sp>
        <p:nvSpPr>
          <p:cNvPr id="3" name="矩形 2">
            <a:extLst>
              <a:ext uri="{FF2B5EF4-FFF2-40B4-BE49-F238E27FC236}">
                <a16:creationId xmlns:a16="http://schemas.microsoft.com/office/drawing/2014/main" id="{CD352A36-0FAB-466D-AED1-E2DB2EF0AC31}"/>
              </a:ext>
            </a:extLst>
          </p:cNvPr>
          <p:cNvSpPr/>
          <p:nvPr/>
        </p:nvSpPr>
        <p:spPr>
          <a:xfrm>
            <a:off x="372159" y="2903913"/>
            <a:ext cx="7366482" cy="3384837"/>
          </a:xfrm>
          <a:prstGeom prst="rect">
            <a:avLst/>
          </a:prstGeom>
        </p:spPr>
        <p:txBody>
          <a:bodyPr wrap="square">
            <a:spAutoFit/>
          </a:bodyPr>
          <a:lstStyle/>
          <a:p>
            <a:pPr>
              <a:lnSpc>
                <a:spcPct val="120000"/>
              </a:lnSpc>
              <a:spcBef>
                <a:spcPct val="0"/>
              </a:spcBef>
              <a:defRPr/>
            </a:pPr>
            <a:r>
              <a:rPr lang="en-US" altLang="zh-CN" sz="2000" dirty="0">
                <a:solidFill>
                  <a:schemeClr val="tx1">
                    <a:lumMod val="85000"/>
                    <a:lumOff val="15000"/>
                  </a:schemeClr>
                </a:solidFill>
                <a:latin typeface="+mj-lt"/>
                <a:ea typeface="微软雅黑" panose="020B0503020204020204" pitchFamily="34" charset="-122"/>
              </a:rPr>
              <a:t>1	</a:t>
            </a:r>
            <a:r>
              <a:rPr lang="en-US" altLang="zh-CN" sz="2000" dirty="0" err="1">
                <a:solidFill>
                  <a:schemeClr val="tx1">
                    <a:lumMod val="85000"/>
                    <a:lumOff val="15000"/>
                  </a:schemeClr>
                </a:solidFill>
                <a:latin typeface="+mj-lt"/>
                <a:ea typeface="微软雅黑" panose="020B0503020204020204" pitchFamily="34" charset="-122"/>
              </a:rPr>
              <a:t>def</a:t>
            </a:r>
            <a:r>
              <a:rPr lang="en-US" altLang="zh-CN" sz="2000" dirty="0">
                <a:solidFill>
                  <a:schemeClr val="tx1">
                    <a:lumMod val="85000"/>
                    <a:lumOff val="15000"/>
                  </a:schemeClr>
                </a:solidFill>
                <a:latin typeface="+mj-lt"/>
                <a:ea typeface="微软雅黑" panose="020B0503020204020204" pitchFamily="34" charset="-122"/>
              </a:rPr>
              <a:t> GlobalVar1(): #</a:t>
            </a:r>
            <a:r>
              <a:rPr lang="zh-CN" altLang="en-US" sz="2000" dirty="0">
                <a:solidFill>
                  <a:schemeClr val="tx1">
                    <a:lumMod val="85000"/>
                    <a:lumOff val="15000"/>
                  </a:schemeClr>
                </a:solidFill>
                <a:latin typeface="+mj-lt"/>
                <a:ea typeface="微软雅黑" panose="020B0503020204020204" pitchFamily="34" charset="-122"/>
              </a:rPr>
              <a:t>定义函数</a:t>
            </a:r>
            <a:r>
              <a:rPr lang="en-US" altLang="zh-CN" sz="2000" dirty="0">
                <a:solidFill>
                  <a:schemeClr val="tx1">
                    <a:lumMod val="85000"/>
                    <a:lumOff val="15000"/>
                  </a:schemeClr>
                </a:solidFill>
                <a:latin typeface="+mj-lt"/>
                <a:ea typeface="微软雅黑" panose="020B0503020204020204" pitchFamily="34" charset="-122"/>
              </a:rPr>
              <a:t>GlobalVar1</a:t>
            </a:r>
          </a:p>
          <a:p>
            <a:pPr>
              <a:lnSpc>
                <a:spcPct val="120000"/>
              </a:lnSpc>
              <a:spcBef>
                <a:spcPct val="0"/>
              </a:spcBef>
              <a:defRPr/>
            </a:pPr>
            <a:r>
              <a:rPr lang="en-US" altLang="zh-CN" sz="2000" dirty="0">
                <a:solidFill>
                  <a:schemeClr val="tx1">
                    <a:lumMod val="85000"/>
                    <a:lumOff val="15000"/>
                  </a:schemeClr>
                </a:solidFill>
                <a:latin typeface="+mj-lt"/>
                <a:ea typeface="微软雅黑" panose="020B0503020204020204" pitchFamily="34" charset="-122"/>
              </a:rPr>
              <a:t>2	    print('GlobalVar1</a:t>
            </a:r>
            <a:r>
              <a:rPr lang="zh-CN" altLang="en-US" sz="2000" dirty="0">
                <a:solidFill>
                  <a:schemeClr val="tx1">
                    <a:lumMod val="85000"/>
                    <a:lumOff val="15000"/>
                  </a:schemeClr>
                </a:solidFill>
                <a:latin typeface="+mj-lt"/>
                <a:ea typeface="微软雅黑" panose="020B0503020204020204" pitchFamily="34" charset="-122"/>
              </a:rPr>
              <a:t>中</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的值为：</a:t>
            </a:r>
            <a:r>
              <a:rPr lang="en-US" altLang="zh-CN" sz="2000" dirty="0">
                <a:solidFill>
                  <a:schemeClr val="tx1">
                    <a:lumMod val="85000"/>
                    <a:lumOff val="15000"/>
                  </a:schemeClr>
                </a:solidFill>
                <a:latin typeface="+mj-lt"/>
                <a:ea typeface="微软雅黑" panose="020B0503020204020204" pitchFamily="34" charset="-122"/>
              </a:rPr>
              <a:t>',x)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x</a:t>
            </a:r>
          </a:p>
          <a:p>
            <a:pPr>
              <a:lnSpc>
                <a:spcPct val="120000"/>
              </a:lnSpc>
              <a:spcBef>
                <a:spcPct val="0"/>
              </a:spcBef>
              <a:defRPr/>
            </a:pPr>
            <a:r>
              <a:rPr lang="en-US" altLang="zh-CN" sz="2000" dirty="0">
                <a:solidFill>
                  <a:schemeClr val="tx1">
                    <a:lumMod val="85000"/>
                    <a:lumOff val="15000"/>
                  </a:schemeClr>
                </a:solidFill>
                <a:latin typeface="+mj-lt"/>
                <a:ea typeface="微软雅黑" panose="020B0503020204020204" pitchFamily="34" charset="-122"/>
              </a:rPr>
              <a:t>3	def GlobalVar2(): #</a:t>
            </a:r>
            <a:r>
              <a:rPr lang="zh-CN" altLang="en-US" sz="2000" dirty="0">
                <a:solidFill>
                  <a:schemeClr val="tx1">
                    <a:lumMod val="85000"/>
                    <a:lumOff val="15000"/>
                  </a:schemeClr>
                </a:solidFill>
                <a:latin typeface="+mj-lt"/>
                <a:ea typeface="微软雅黑" panose="020B0503020204020204" pitchFamily="34" charset="-122"/>
              </a:rPr>
              <a:t>定义函数</a:t>
            </a:r>
            <a:r>
              <a:rPr lang="en-US" altLang="zh-CN" sz="2000" dirty="0">
                <a:solidFill>
                  <a:schemeClr val="tx1">
                    <a:lumMod val="85000"/>
                    <a:lumOff val="15000"/>
                  </a:schemeClr>
                </a:solidFill>
                <a:latin typeface="+mj-lt"/>
                <a:ea typeface="微软雅黑" panose="020B0503020204020204" pitchFamily="34" charset="-122"/>
              </a:rPr>
              <a:t>GlobalVar2</a:t>
            </a:r>
          </a:p>
          <a:p>
            <a:pPr>
              <a:lnSpc>
                <a:spcPct val="120000"/>
              </a:lnSpc>
              <a:spcBef>
                <a:spcPct val="0"/>
              </a:spcBef>
              <a:defRPr/>
            </a:pPr>
            <a:r>
              <a:rPr lang="en-US" altLang="zh-CN" sz="2000" dirty="0">
                <a:solidFill>
                  <a:schemeClr val="tx1">
                    <a:lumMod val="85000"/>
                    <a:lumOff val="15000"/>
                  </a:schemeClr>
                </a:solidFill>
                <a:latin typeface="+mj-lt"/>
                <a:ea typeface="微软雅黑" panose="020B0503020204020204" pitchFamily="34" charset="-122"/>
              </a:rPr>
              <a:t>4	    x=100 #</a:t>
            </a:r>
            <a:r>
              <a:rPr lang="zh-CN" altLang="en-US" sz="2000" dirty="0">
                <a:solidFill>
                  <a:schemeClr val="tx1">
                    <a:lumMod val="85000"/>
                    <a:lumOff val="15000"/>
                  </a:schemeClr>
                </a:solidFill>
                <a:latin typeface="+mj-lt"/>
                <a:ea typeface="微软雅黑" panose="020B0503020204020204" pitchFamily="34" charset="-122"/>
              </a:rPr>
              <a:t>将</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赋为</a:t>
            </a:r>
            <a:r>
              <a:rPr lang="en-US" altLang="zh-CN" sz="2000" dirty="0">
                <a:solidFill>
                  <a:schemeClr val="tx1">
                    <a:lumMod val="85000"/>
                    <a:lumOff val="15000"/>
                  </a:schemeClr>
                </a:solidFill>
                <a:latin typeface="+mj-lt"/>
                <a:ea typeface="微软雅黑" panose="020B0503020204020204" pitchFamily="34" charset="-122"/>
              </a:rPr>
              <a:t>100</a:t>
            </a:r>
          </a:p>
          <a:p>
            <a:pPr>
              <a:lnSpc>
                <a:spcPct val="120000"/>
              </a:lnSpc>
              <a:spcBef>
                <a:spcPct val="0"/>
              </a:spcBef>
              <a:defRPr/>
            </a:pPr>
            <a:r>
              <a:rPr lang="en-US" altLang="zh-CN" sz="2000" dirty="0">
                <a:solidFill>
                  <a:schemeClr val="tx1">
                    <a:lumMod val="85000"/>
                    <a:lumOff val="15000"/>
                  </a:schemeClr>
                </a:solidFill>
                <a:latin typeface="+mj-lt"/>
                <a:ea typeface="微软雅黑" panose="020B0503020204020204" pitchFamily="34" charset="-122"/>
              </a:rPr>
              <a:t>5	    print('GlobalVar2</a:t>
            </a:r>
            <a:r>
              <a:rPr lang="zh-CN" altLang="en-US" sz="2000" dirty="0">
                <a:solidFill>
                  <a:schemeClr val="tx1">
                    <a:lumMod val="85000"/>
                    <a:lumOff val="15000"/>
                  </a:schemeClr>
                </a:solidFill>
                <a:latin typeface="+mj-lt"/>
                <a:ea typeface="微软雅黑" panose="020B0503020204020204" pitchFamily="34" charset="-122"/>
              </a:rPr>
              <a:t>中</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的值为：</a:t>
            </a:r>
            <a:r>
              <a:rPr lang="en-US" altLang="zh-CN" sz="2000" dirty="0">
                <a:solidFill>
                  <a:schemeClr val="tx1">
                    <a:lumMod val="85000"/>
                    <a:lumOff val="15000"/>
                  </a:schemeClr>
                </a:solidFill>
                <a:latin typeface="+mj-lt"/>
                <a:ea typeface="微软雅黑" panose="020B0503020204020204" pitchFamily="34" charset="-122"/>
              </a:rPr>
              <a:t>',x)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x</a:t>
            </a:r>
          </a:p>
          <a:p>
            <a:pPr>
              <a:lnSpc>
                <a:spcPct val="120000"/>
              </a:lnSpc>
              <a:spcBef>
                <a:spcPct val="0"/>
              </a:spcBef>
              <a:defRPr/>
            </a:pPr>
            <a:r>
              <a:rPr lang="en-US" altLang="zh-CN" sz="2000" dirty="0">
                <a:solidFill>
                  <a:schemeClr val="tx1">
                    <a:lumMod val="85000"/>
                    <a:lumOff val="15000"/>
                  </a:schemeClr>
                </a:solidFill>
                <a:latin typeface="+mj-lt"/>
                <a:ea typeface="微软雅黑" panose="020B0503020204020204" pitchFamily="34" charset="-122"/>
              </a:rPr>
              <a:t>6	x=20 #</a:t>
            </a:r>
            <a:r>
              <a:rPr lang="zh-CN" altLang="en-US" sz="2000" dirty="0">
                <a:solidFill>
                  <a:schemeClr val="tx1">
                    <a:lumMod val="85000"/>
                    <a:lumOff val="15000"/>
                  </a:schemeClr>
                </a:solidFill>
                <a:latin typeface="+mj-lt"/>
                <a:ea typeface="微软雅黑" panose="020B0503020204020204" pitchFamily="34" charset="-122"/>
              </a:rPr>
              <a:t>定义在所有函数之外，所以</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是全局变量，赋为</a:t>
            </a:r>
            <a:r>
              <a:rPr lang="en-US" altLang="zh-CN" sz="2000" dirty="0">
                <a:solidFill>
                  <a:schemeClr val="tx1">
                    <a:lumMod val="85000"/>
                    <a:lumOff val="15000"/>
                  </a:schemeClr>
                </a:solidFill>
                <a:latin typeface="+mj-lt"/>
                <a:ea typeface="微软雅黑" panose="020B0503020204020204" pitchFamily="34" charset="-122"/>
              </a:rPr>
              <a:t>20</a:t>
            </a:r>
          </a:p>
          <a:p>
            <a:pPr>
              <a:lnSpc>
                <a:spcPct val="120000"/>
              </a:lnSpc>
              <a:spcBef>
                <a:spcPct val="0"/>
              </a:spcBef>
              <a:defRPr/>
            </a:pPr>
            <a:r>
              <a:rPr lang="en-US" altLang="zh-CN" sz="2000" dirty="0">
                <a:solidFill>
                  <a:schemeClr val="tx1">
                    <a:lumMod val="85000"/>
                    <a:lumOff val="15000"/>
                  </a:schemeClr>
                </a:solidFill>
                <a:latin typeface="+mj-lt"/>
                <a:ea typeface="微软雅黑" panose="020B0503020204020204" pitchFamily="34" charset="-122"/>
              </a:rPr>
              <a:t>7	GlobalVar1() #</a:t>
            </a:r>
            <a:r>
              <a:rPr lang="zh-CN" altLang="en-US" sz="2000" dirty="0">
                <a:solidFill>
                  <a:schemeClr val="tx1">
                    <a:lumMod val="85000"/>
                    <a:lumOff val="15000"/>
                  </a:schemeClr>
                </a:solidFill>
                <a:latin typeface="+mj-lt"/>
                <a:ea typeface="微软雅黑" panose="020B0503020204020204" pitchFamily="34" charset="-122"/>
              </a:rPr>
              <a:t>调用</a:t>
            </a:r>
            <a:r>
              <a:rPr lang="en-US" altLang="zh-CN" sz="2000" dirty="0">
                <a:solidFill>
                  <a:schemeClr val="tx1">
                    <a:lumMod val="85000"/>
                    <a:lumOff val="15000"/>
                  </a:schemeClr>
                </a:solidFill>
                <a:latin typeface="+mj-lt"/>
                <a:ea typeface="微软雅黑" panose="020B0503020204020204" pitchFamily="34" charset="-122"/>
              </a:rPr>
              <a:t>GlobalVar1</a:t>
            </a:r>
            <a:r>
              <a:rPr lang="zh-CN" altLang="en-US" sz="2000" dirty="0">
                <a:solidFill>
                  <a:schemeClr val="tx1">
                    <a:lumMod val="85000"/>
                    <a:lumOff val="15000"/>
                  </a:schemeClr>
                </a:solidFill>
                <a:latin typeface="+mj-lt"/>
                <a:ea typeface="微软雅黑" panose="020B0503020204020204" pitchFamily="34" charset="-122"/>
              </a:rPr>
              <a:t>函数</a:t>
            </a:r>
          </a:p>
          <a:p>
            <a:pPr>
              <a:lnSpc>
                <a:spcPct val="120000"/>
              </a:lnSpc>
              <a:spcBef>
                <a:spcPct val="0"/>
              </a:spcBef>
              <a:defRPr/>
            </a:pPr>
            <a:r>
              <a:rPr lang="en-US" altLang="zh-CN" sz="2000" dirty="0">
                <a:solidFill>
                  <a:schemeClr val="tx1">
                    <a:lumMod val="85000"/>
                    <a:lumOff val="15000"/>
                  </a:schemeClr>
                </a:solidFill>
                <a:latin typeface="+mj-lt"/>
                <a:ea typeface="微软雅黑" panose="020B0503020204020204" pitchFamily="34" charset="-122"/>
              </a:rPr>
              <a:t>8	GlobalVar2() #</a:t>
            </a:r>
            <a:r>
              <a:rPr lang="zh-CN" altLang="en-US" sz="2000" dirty="0">
                <a:solidFill>
                  <a:schemeClr val="tx1">
                    <a:lumMod val="85000"/>
                    <a:lumOff val="15000"/>
                  </a:schemeClr>
                </a:solidFill>
                <a:latin typeface="+mj-lt"/>
                <a:ea typeface="微软雅黑" panose="020B0503020204020204" pitchFamily="34" charset="-122"/>
              </a:rPr>
              <a:t>调用</a:t>
            </a:r>
            <a:r>
              <a:rPr lang="en-US" altLang="zh-CN" sz="2000" dirty="0">
                <a:solidFill>
                  <a:schemeClr val="tx1">
                    <a:lumMod val="85000"/>
                    <a:lumOff val="15000"/>
                  </a:schemeClr>
                </a:solidFill>
                <a:latin typeface="+mj-lt"/>
                <a:ea typeface="微软雅黑" panose="020B0503020204020204" pitchFamily="34" charset="-122"/>
              </a:rPr>
              <a:t>GlobalVar2</a:t>
            </a:r>
            <a:r>
              <a:rPr lang="zh-CN" altLang="en-US" sz="2000" dirty="0">
                <a:solidFill>
                  <a:schemeClr val="tx1">
                    <a:lumMod val="85000"/>
                    <a:lumOff val="15000"/>
                  </a:schemeClr>
                </a:solidFill>
                <a:latin typeface="+mj-lt"/>
                <a:ea typeface="微软雅黑" panose="020B0503020204020204" pitchFamily="34" charset="-122"/>
              </a:rPr>
              <a:t>函数</a:t>
            </a:r>
          </a:p>
          <a:p>
            <a:pPr>
              <a:lnSpc>
                <a:spcPct val="120000"/>
              </a:lnSpc>
              <a:spcBef>
                <a:spcPct val="0"/>
              </a:spcBef>
              <a:defRPr/>
            </a:pPr>
            <a:r>
              <a:rPr lang="en-US" altLang="zh-CN" sz="2000" dirty="0">
                <a:solidFill>
                  <a:schemeClr val="tx1">
                    <a:lumMod val="85000"/>
                    <a:lumOff val="15000"/>
                  </a:schemeClr>
                </a:solidFill>
                <a:latin typeface="+mj-lt"/>
                <a:ea typeface="微软雅黑" panose="020B0503020204020204" pitchFamily="34" charset="-122"/>
              </a:rPr>
              <a:t>9	GlobalVar1() #</a:t>
            </a:r>
            <a:r>
              <a:rPr lang="zh-CN" altLang="en-US" sz="2000" dirty="0">
                <a:solidFill>
                  <a:schemeClr val="tx1">
                    <a:lumMod val="85000"/>
                    <a:lumOff val="15000"/>
                  </a:schemeClr>
                </a:solidFill>
                <a:latin typeface="+mj-lt"/>
                <a:ea typeface="微软雅黑" panose="020B0503020204020204" pitchFamily="34" charset="-122"/>
              </a:rPr>
              <a:t>调用</a:t>
            </a:r>
            <a:r>
              <a:rPr lang="en-US" altLang="zh-CN" sz="2000" dirty="0">
                <a:solidFill>
                  <a:schemeClr val="tx1">
                    <a:lumMod val="85000"/>
                    <a:lumOff val="15000"/>
                  </a:schemeClr>
                </a:solidFill>
                <a:latin typeface="+mj-lt"/>
                <a:ea typeface="微软雅黑" panose="020B0503020204020204" pitchFamily="34" charset="-122"/>
              </a:rPr>
              <a:t>GlobalVar1</a:t>
            </a:r>
            <a:r>
              <a:rPr lang="zh-CN" altLang="en-US" sz="2000" dirty="0">
                <a:solidFill>
                  <a:schemeClr val="tx1">
                    <a:lumMod val="85000"/>
                    <a:lumOff val="15000"/>
                  </a:schemeClr>
                </a:solidFill>
                <a:latin typeface="+mj-lt"/>
                <a:ea typeface="微软雅黑" panose="020B0503020204020204" pitchFamily="34" charset="-122"/>
              </a:rPr>
              <a:t>函数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056682" y="2374940"/>
            <a:ext cx="3190843"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111829" y="1936303"/>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1" name="矩形 40">
            <a:extLst>
              <a:ext uri="{FF2B5EF4-FFF2-40B4-BE49-F238E27FC236}">
                <a16:creationId xmlns:a16="http://schemas.microsoft.com/office/drawing/2014/main" id="{A8B384E2-3B32-4E65-BE9E-CBE6A829D01D}"/>
              </a:ext>
            </a:extLst>
          </p:cNvPr>
          <p:cNvSpPr/>
          <p:nvPr/>
        </p:nvSpPr>
        <p:spPr>
          <a:xfrm>
            <a:off x="1274991" y="1149537"/>
            <a:ext cx="9665546" cy="461665"/>
          </a:xfrm>
          <a:prstGeom prst="rect">
            <a:avLst/>
          </a:prstGeom>
        </p:spPr>
        <p:txBody>
          <a:bodyPr wrap="square">
            <a:spAutoFit/>
          </a:bodyPr>
          <a:lstStyle/>
          <a:p>
            <a:r>
              <a:rPr lang="zh-CN" altLang="en-US" sz="2400" b="1" dirty="0">
                <a:solidFill>
                  <a:srgbClr val="1950B2"/>
                </a:solidFill>
              </a:rPr>
              <a:t>在所有函数外定义的变量就是全局变量，其在所有函数中都可以使用。</a:t>
            </a:r>
          </a:p>
        </p:txBody>
      </p:sp>
      <p:sp>
        <p:nvSpPr>
          <p:cNvPr id="51" name="矩形 50">
            <a:extLst>
              <a:ext uri="{FF2B5EF4-FFF2-40B4-BE49-F238E27FC236}">
                <a16:creationId xmlns:a16="http://schemas.microsoft.com/office/drawing/2014/main" id="{956EA2D7-355C-4119-90B5-0938FFA09D0C}"/>
              </a:ext>
            </a:extLst>
          </p:cNvPr>
          <p:cNvSpPr/>
          <p:nvPr/>
        </p:nvSpPr>
        <p:spPr>
          <a:xfrm>
            <a:off x="7645475" y="2795564"/>
            <a:ext cx="3322832" cy="1168846"/>
          </a:xfrm>
          <a:prstGeom prst="rect">
            <a:avLst/>
          </a:prstGeom>
        </p:spPr>
        <p:txBody>
          <a:bodyPr wrap="square">
            <a:spAutoFit/>
          </a:bodyPr>
          <a:lstStyle/>
          <a:p>
            <a:pPr>
              <a:lnSpc>
                <a:spcPct val="120000"/>
              </a:lnSpc>
              <a:spcBef>
                <a:spcPct val="0"/>
              </a:spcBef>
              <a:defRPr/>
            </a:pPr>
            <a:r>
              <a:rPr lang="en-US" altLang="zh-CN" sz="2000" dirty="0">
                <a:solidFill>
                  <a:schemeClr val="tx1">
                    <a:lumMod val="85000"/>
                    <a:lumOff val="15000"/>
                  </a:schemeClr>
                </a:solidFill>
                <a:latin typeface="+mj-lt"/>
                <a:ea typeface="微软雅黑" panose="020B0503020204020204" pitchFamily="34" charset="-122"/>
              </a:rPr>
              <a:t>GlobalVar1</a:t>
            </a:r>
            <a:r>
              <a:rPr lang="zh-CN" altLang="en-US" sz="2000" dirty="0">
                <a:solidFill>
                  <a:schemeClr val="tx1">
                    <a:lumMod val="85000"/>
                    <a:lumOff val="15000"/>
                  </a:schemeClr>
                </a:solidFill>
                <a:latin typeface="+mj-lt"/>
                <a:ea typeface="微软雅黑" panose="020B0503020204020204" pitchFamily="34" charset="-122"/>
              </a:rPr>
              <a:t>中</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的值为： </a:t>
            </a:r>
            <a:r>
              <a:rPr lang="en-US" altLang="zh-CN" sz="2000" dirty="0">
                <a:solidFill>
                  <a:schemeClr val="tx1">
                    <a:lumMod val="85000"/>
                    <a:lumOff val="15000"/>
                  </a:schemeClr>
                </a:solidFill>
                <a:latin typeface="+mj-lt"/>
                <a:ea typeface="微软雅黑" panose="020B0503020204020204" pitchFamily="34" charset="-122"/>
              </a:rPr>
              <a:t>20</a:t>
            </a:r>
          </a:p>
          <a:p>
            <a:pPr>
              <a:lnSpc>
                <a:spcPct val="120000"/>
              </a:lnSpc>
              <a:spcBef>
                <a:spcPct val="0"/>
              </a:spcBef>
              <a:defRPr/>
            </a:pPr>
            <a:r>
              <a:rPr lang="en-US" altLang="zh-CN" sz="2000" dirty="0">
                <a:solidFill>
                  <a:schemeClr val="tx1">
                    <a:lumMod val="85000"/>
                    <a:lumOff val="15000"/>
                  </a:schemeClr>
                </a:solidFill>
                <a:latin typeface="+mj-lt"/>
                <a:ea typeface="微软雅黑" panose="020B0503020204020204" pitchFamily="34" charset="-122"/>
              </a:rPr>
              <a:t>GlobalVar2</a:t>
            </a:r>
            <a:r>
              <a:rPr lang="zh-CN" altLang="en-US" sz="2000" dirty="0">
                <a:solidFill>
                  <a:schemeClr val="tx1">
                    <a:lumMod val="85000"/>
                    <a:lumOff val="15000"/>
                  </a:schemeClr>
                </a:solidFill>
                <a:latin typeface="+mj-lt"/>
                <a:ea typeface="微软雅黑" panose="020B0503020204020204" pitchFamily="34" charset="-122"/>
              </a:rPr>
              <a:t>中</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的值为： </a:t>
            </a:r>
            <a:r>
              <a:rPr lang="en-US" altLang="zh-CN" sz="2000" dirty="0">
                <a:solidFill>
                  <a:schemeClr val="tx1">
                    <a:lumMod val="85000"/>
                    <a:lumOff val="15000"/>
                  </a:schemeClr>
                </a:solidFill>
                <a:latin typeface="+mj-lt"/>
                <a:ea typeface="微软雅黑" panose="020B0503020204020204" pitchFamily="34" charset="-122"/>
              </a:rPr>
              <a:t>100</a:t>
            </a:r>
          </a:p>
          <a:p>
            <a:pPr>
              <a:lnSpc>
                <a:spcPct val="120000"/>
              </a:lnSpc>
              <a:spcBef>
                <a:spcPct val="0"/>
              </a:spcBef>
              <a:defRPr/>
            </a:pPr>
            <a:r>
              <a:rPr lang="en-US" altLang="zh-CN" sz="2000" dirty="0">
                <a:solidFill>
                  <a:schemeClr val="tx1">
                    <a:lumMod val="85000"/>
                    <a:lumOff val="15000"/>
                  </a:schemeClr>
                </a:solidFill>
                <a:latin typeface="+mj-lt"/>
                <a:ea typeface="微软雅黑" panose="020B0503020204020204" pitchFamily="34" charset="-122"/>
              </a:rPr>
              <a:t>GlobalVar1</a:t>
            </a:r>
            <a:r>
              <a:rPr lang="zh-CN" altLang="en-US" sz="2000" dirty="0">
                <a:solidFill>
                  <a:schemeClr val="tx1">
                    <a:lumMod val="85000"/>
                    <a:lumOff val="15000"/>
                  </a:schemeClr>
                </a:solidFill>
                <a:latin typeface="+mj-lt"/>
                <a:ea typeface="微软雅黑" panose="020B0503020204020204" pitchFamily="34" charset="-122"/>
              </a:rPr>
              <a:t>中</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的值为： </a:t>
            </a:r>
            <a:r>
              <a:rPr lang="en-US" altLang="zh-CN" sz="2000" dirty="0">
                <a:solidFill>
                  <a:schemeClr val="tx1">
                    <a:lumMod val="85000"/>
                    <a:lumOff val="15000"/>
                  </a:schemeClr>
                </a:solidFill>
                <a:latin typeface="+mj-lt"/>
                <a:ea typeface="微软雅黑" panose="020B0503020204020204" pitchFamily="34" charset="-122"/>
              </a:rPr>
              <a:t>20</a:t>
            </a:r>
          </a:p>
        </p:txBody>
      </p:sp>
      <p:sp>
        <p:nvSpPr>
          <p:cNvPr id="52" name="矩形 51">
            <a:extLst>
              <a:ext uri="{FF2B5EF4-FFF2-40B4-BE49-F238E27FC236}">
                <a16:creationId xmlns:a16="http://schemas.microsoft.com/office/drawing/2014/main" id="{567EF49E-58BE-4B51-A372-06C0B6FAA7FB}"/>
              </a:ext>
            </a:extLst>
          </p:cNvPr>
          <p:cNvSpPr/>
          <p:nvPr/>
        </p:nvSpPr>
        <p:spPr>
          <a:xfrm>
            <a:off x="8707089" y="4180960"/>
            <a:ext cx="1107996"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p>
        </p:txBody>
      </p:sp>
      <p:sp>
        <p:nvSpPr>
          <p:cNvPr id="53" name="矩形 52">
            <a:extLst>
              <a:ext uri="{FF2B5EF4-FFF2-40B4-BE49-F238E27FC236}">
                <a16:creationId xmlns:a16="http://schemas.microsoft.com/office/drawing/2014/main" id="{9CD342C2-FFB2-4178-9FB0-6DEE917AEBC4}"/>
              </a:ext>
            </a:extLst>
          </p:cNvPr>
          <p:cNvSpPr/>
          <p:nvPr/>
        </p:nvSpPr>
        <p:spPr>
          <a:xfrm>
            <a:off x="7632322" y="4832661"/>
            <a:ext cx="4338111" cy="1422762"/>
          </a:xfrm>
          <a:prstGeom prst="rect">
            <a:avLst/>
          </a:prstGeom>
        </p:spPr>
        <p:txBody>
          <a:bodyPr wrap="square">
            <a:spAutoFit/>
          </a:bodyPr>
          <a:lstStyle/>
          <a:p>
            <a:pPr>
              <a:lnSpc>
                <a:spcPct val="150000"/>
              </a:lnSpc>
              <a:spcBef>
                <a:spcPct val="0"/>
              </a:spcBef>
              <a:defRPr/>
            </a:pPr>
            <a:r>
              <a:rPr lang="zh-CN" altLang="en-US" sz="2000" dirty="0">
                <a:solidFill>
                  <a:schemeClr val="tx1">
                    <a:lumMod val="85000"/>
                    <a:lumOff val="15000"/>
                  </a:schemeClr>
                </a:solidFill>
                <a:latin typeface="+mj-lt"/>
                <a:ea typeface="微软雅黑" panose="020B0503020204020204" pitchFamily="34" charset="-122"/>
              </a:rPr>
              <a:t>第</a:t>
            </a:r>
            <a:r>
              <a:rPr lang="en-US" altLang="zh-CN" sz="2000" dirty="0">
                <a:solidFill>
                  <a:schemeClr val="tx1">
                    <a:lumMod val="85000"/>
                    <a:lumOff val="15000"/>
                  </a:schemeClr>
                </a:solidFill>
                <a:latin typeface="+mj-lt"/>
                <a:ea typeface="微软雅黑" panose="020B0503020204020204" pitchFamily="34" charset="-122"/>
              </a:rPr>
              <a:t>4</a:t>
            </a:r>
            <a:r>
              <a:rPr lang="zh-CN" altLang="en-US" sz="2000" dirty="0">
                <a:solidFill>
                  <a:schemeClr val="tx1">
                    <a:lumMod val="85000"/>
                    <a:lumOff val="15000"/>
                  </a:schemeClr>
                </a:solidFill>
                <a:latin typeface="+mj-lt"/>
                <a:ea typeface="微软雅黑" panose="020B0503020204020204" pitchFamily="34" charset="-122"/>
              </a:rPr>
              <a:t>行代码实际上是在</a:t>
            </a:r>
            <a:r>
              <a:rPr lang="en-US" altLang="zh-CN" sz="2000" dirty="0">
                <a:solidFill>
                  <a:schemeClr val="tx1">
                    <a:lumMod val="85000"/>
                    <a:lumOff val="15000"/>
                  </a:schemeClr>
                </a:solidFill>
                <a:latin typeface="+mj-lt"/>
                <a:ea typeface="微软雅黑" panose="020B0503020204020204" pitchFamily="34" charset="-122"/>
              </a:rPr>
              <a:t>GlobalVar2</a:t>
            </a:r>
            <a:r>
              <a:rPr lang="zh-CN" altLang="en-US" sz="2000" dirty="0">
                <a:solidFill>
                  <a:schemeClr val="tx1">
                    <a:lumMod val="85000"/>
                    <a:lumOff val="15000"/>
                  </a:schemeClr>
                </a:solidFill>
                <a:latin typeface="+mj-lt"/>
                <a:ea typeface="微软雅黑" panose="020B0503020204020204" pitchFamily="34" charset="-122"/>
              </a:rPr>
              <a:t>函数中定义了一个局部变量</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并将其赋值为</a:t>
            </a:r>
            <a:r>
              <a:rPr lang="en-US" altLang="zh-CN" sz="2000" dirty="0">
                <a:solidFill>
                  <a:schemeClr val="tx1">
                    <a:lumMod val="85000"/>
                    <a:lumOff val="15000"/>
                  </a:schemeClr>
                </a:solidFill>
                <a:latin typeface="+mj-lt"/>
                <a:ea typeface="微软雅黑" panose="020B0503020204020204" pitchFamily="34" charset="-122"/>
              </a:rPr>
              <a:t>100</a:t>
            </a:r>
            <a:r>
              <a:rPr lang="zh-CN" altLang="en-US" sz="2000" dirty="0">
                <a:solidFill>
                  <a:schemeClr val="tx1">
                    <a:lumMod val="85000"/>
                    <a:lumOff val="15000"/>
                  </a:schemeClr>
                </a:solidFill>
                <a:latin typeface="+mj-lt"/>
                <a:ea typeface="微软雅黑" panose="020B0503020204020204" pitchFamily="34" charset="-122"/>
              </a:rPr>
              <a:t>、而不是修改全局变量</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的值。</a:t>
            </a:r>
          </a:p>
        </p:txBody>
      </p:sp>
      <p:cxnSp>
        <p:nvCxnSpPr>
          <p:cNvPr id="54" name="直接连接符 53">
            <a:extLst>
              <a:ext uri="{FF2B5EF4-FFF2-40B4-BE49-F238E27FC236}">
                <a16:creationId xmlns:a16="http://schemas.microsoft.com/office/drawing/2014/main" id="{E8B2B8C4-A4F3-40EB-890A-C7D54DBBB5AC}"/>
              </a:ext>
            </a:extLst>
          </p:cNvPr>
          <p:cNvCxnSpPr>
            <a:cxnSpLocks/>
          </p:cNvCxnSpPr>
          <p:nvPr/>
        </p:nvCxnSpPr>
        <p:spPr>
          <a:xfrm>
            <a:off x="8435827" y="4661648"/>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56" name="组合 55">
            <a:extLst>
              <a:ext uri="{FF2B5EF4-FFF2-40B4-BE49-F238E27FC236}">
                <a16:creationId xmlns:a16="http://schemas.microsoft.com/office/drawing/2014/main" id="{3BA395E9-8951-4B42-A9D6-C45B983FB522}"/>
              </a:ext>
            </a:extLst>
          </p:cNvPr>
          <p:cNvGrpSpPr/>
          <p:nvPr/>
        </p:nvGrpSpPr>
        <p:grpSpPr>
          <a:xfrm>
            <a:off x="7632323" y="4096909"/>
            <a:ext cx="712548" cy="712546"/>
            <a:chOff x="836354" y="1156380"/>
            <a:chExt cx="877274" cy="877274"/>
          </a:xfrm>
        </p:grpSpPr>
        <p:sp>
          <p:nvSpPr>
            <p:cNvPr id="57" name="Oval 4011">
              <a:extLst>
                <a:ext uri="{FF2B5EF4-FFF2-40B4-BE49-F238E27FC236}">
                  <a16:creationId xmlns:a16="http://schemas.microsoft.com/office/drawing/2014/main" id="{03036417-FE22-4002-9C27-64B713BDEB61}"/>
                </a:ext>
              </a:extLst>
            </p:cNvPr>
            <p:cNvSpPr>
              <a:spLocks noChangeArrowheads="1"/>
            </p:cNvSpPr>
            <p:nvPr/>
          </p:nvSpPr>
          <p:spPr bwMode="auto">
            <a:xfrm>
              <a:off x="836354" y="1156380"/>
              <a:ext cx="877274" cy="877274"/>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58" name="组合 57">
              <a:extLst>
                <a:ext uri="{FF2B5EF4-FFF2-40B4-BE49-F238E27FC236}">
                  <a16:creationId xmlns:a16="http://schemas.microsoft.com/office/drawing/2014/main" id="{CBFA447A-6981-4ED1-96A9-9D949A65AC31}"/>
                </a:ext>
              </a:extLst>
            </p:cNvPr>
            <p:cNvGrpSpPr/>
            <p:nvPr/>
          </p:nvGrpSpPr>
          <p:grpSpPr>
            <a:xfrm>
              <a:off x="852546" y="1337788"/>
              <a:ext cx="830546" cy="514457"/>
              <a:chOff x="10655670" y="657377"/>
              <a:chExt cx="526153" cy="325910"/>
            </a:xfrm>
            <a:solidFill>
              <a:schemeClr val="tx2">
                <a:lumMod val="50000"/>
              </a:schemeClr>
            </a:solidFill>
          </p:grpSpPr>
          <p:sp>
            <p:nvSpPr>
              <p:cNvPr id="59" name="Freeform 89">
                <a:extLst>
                  <a:ext uri="{FF2B5EF4-FFF2-40B4-BE49-F238E27FC236}">
                    <a16:creationId xmlns:a16="http://schemas.microsoft.com/office/drawing/2014/main" id="{3F9C7245-1994-4127-AE11-A8FC4DF4BD5B}"/>
                  </a:ext>
                </a:extLst>
              </p:cNvPr>
              <p:cNvSpPr>
                <a:spLocks noEditPoints="1"/>
              </p:cNvSpPr>
              <p:nvPr/>
            </p:nvSpPr>
            <p:spPr bwMode="auto">
              <a:xfrm>
                <a:off x="10697100" y="657377"/>
                <a:ext cx="444675" cy="28033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3" y="4"/>
                      <a:pt x="83" y="5"/>
                    </a:cubicBezTo>
                    <a:cubicBezTo>
                      <a:pt x="83" y="7"/>
                      <a:pt x="82" y="8"/>
                      <a:pt x="81" y="8"/>
                    </a:cubicBezTo>
                    <a:cubicBezTo>
                      <a:pt x="79" y="8"/>
                      <a:pt x="78" y="7"/>
                      <a:pt x="78" y="5"/>
                    </a:cubicBezTo>
                    <a:cubicBezTo>
                      <a:pt x="78" y="4"/>
                      <a:pt x="79"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90">
                <a:extLst>
                  <a:ext uri="{FF2B5EF4-FFF2-40B4-BE49-F238E27FC236}">
                    <a16:creationId xmlns:a16="http://schemas.microsoft.com/office/drawing/2014/main" id="{14153C3B-A6C5-4884-854B-94B167010352}"/>
                  </a:ext>
                </a:extLst>
              </p:cNvPr>
              <p:cNvSpPr>
                <a:spLocks/>
              </p:cNvSpPr>
              <p:nvPr/>
            </p:nvSpPr>
            <p:spPr bwMode="auto">
              <a:xfrm>
                <a:off x="10655670" y="947382"/>
                <a:ext cx="526153" cy="35905"/>
              </a:xfrm>
              <a:custGeom>
                <a:avLst/>
                <a:gdLst>
                  <a:gd name="T0" fmla="*/ 192 w 192"/>
                  <a:gd name="T1" fmla="*/ 0 h 13"/>
                  <a:gd name="T2" fmla="*/ 125 w 192"/>
                  <a:gd name="T3" fmla="*/ 0 h 13"/>
                  <a:gd name="T4" fmla="*/ 123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9 w 192"/>
                  <a:gd name="T17" fmla="*/ 13 h 13"/>
                  <a:gd name="T18" fmla="*/ 183 w 192"/>
                  <a:gd name="T19" fmla="*/ 13 h 13"/>
                  <a:gd name="T20" fmla="*/ 192 w 192"/>
                  <a:gd name="T21" fmla="*/ 4 h 13"/>
                  <a:gd name="T22" fmla="*/ 192 w 192"/>
                  <a:gd name="T23" fmla="*/ 1 h 13"/>
                  <a:gd name="T24" fmla="*/ 192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2" y="0"/>
                    </a:moveTo>
                    <a:cubicBezTo>
                      <a:pt x="125" y="0"/>
                      <a:pt x="125" y="0"/>
                      <a:pt x="125" y="0"/>
                    </a:cubicBezTo>
                    <a:cubicBezTo>
                      <a:pt x="125" y="2"/>
                      <a:pt x="124" y="3"/>
                      <a:pt x="123" y="3"/>
                    </a:cubicBezTo>
                    <a:cubicBezTo>
                      <a:pt x="69" y="3"/>
                      <a:pt x="69" y="3"/>
                      <a:pt x="69" y="3"/>
                    </a:cubicBezTo>
                    <a:cubicBezTo>
                      <a:pt x="68" y="3"/>
                      <a:pt x="66" y="2"/>
                      <a:pt x="66" y="0"/>
                    </a:cubicBezTo>
                    <a:cubicBezTo>
                      <a:pt x="0" y="0"/>
                      <a:pt x="0" y="0"/>
                      <a:pt x="0" y="0"/>
                    </a:cubicBezTo>
                    <a:cubicBezTo>
                      <a:pt x="0" y="1"/>
                      <a:pt x="0" y="1"/>
                      <a:pt x="0" y="1"/>
                    </a:cubicBezTo>
                    <a:cubicBezTo>
                      <a:pt x="0" y="4"/>
                      <a:pt x="0" y="4"/>
                      <a:pt x="0" y="4"/>
                    </a:cubicBezTo>
                    <a:cubicBezTo>
                      <a:pt x="0" y="9"/>
                      <a:pt x="4" y="13"/>
                      <a:pt x="9" y="13"/>
                    </a:cubicBezTo>
                    <a:cubicBezTo>
                      <a:pt x="183" y="13"/>
                      <a:pt x="183" y="13"/>
                      <a:pt x="183" y="13"/>
                    </a:cubicBezTo>
                    <a:cubicBezTo>
                      <a:pt x="188" y="13"/>
                      <a:pt x="192" y="9"/>
                      <a:pt x="192" y="4"/>
                    </a:cubicBezTo>
                    <a:cubicBezTo>
                      <a:pt x="192" y="1"/>
                      <a:pt x="192" y="1"/>
                      <a:pt x="192" y="1"/>
                    </a:cubicBezTo>
                    <a:cubicBezTo>
                      <a:pt x="192" y="1"/>
                      <a:pt x="192" y="1"/>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91">
                <a:extLst>
                  <a:ext uri="{FF2B5EF4-FFF2-40B4-BE49-F238E27FC236}">
                    <a16:creationId xmlns:a16="http://schemas.microsoft.com/office/drawing/2014/main" id="{F25BF967-00D8-4574-8176-48CEB4E5BC51}"/>
                  </a:ext>
                </a:extLst>
              </p:cNvPr>
              <p:cNvSpPr>
                <a:spLocks noEditPoints="1"/>
              </p:cNvSpPr>
              <p:nvPr/>
            </p:nvSpPr>
            <p:spPr bwMode="auto">
              <a:xfrm>
                <a:off x="10741291" y="701568"/>
                <a:ext cx="356292" cy="191956"/>
              </a:xfrm>
              <a:custGeom>
                <a:avLst/>
                <a:gdLst>
                  <a:gd name="T0" fmla="*/ 0 w 130"/>
                  <a:gd name="T1" fmla="*/ 70 h 70"/>
                  <a:gd name="T2" fmla="*/ 130 w 130"/>
                  <a:gd name="T3" fmla="*/ 0 h 70"/>
                  <a:gd name="T4" fmla="*/ 40 w 130"/>
                  <a:gd name="T5" fmla="*/ 47 h 70"/>
                  <a:gd name="T6" fmla="*/ 34 w 130"/>
                  <a:gd name="T7" fmla="*/ 36 h 70"/>
                  <a:gd name="T8" fmla="*/ 31 w 130"/>
                  <a:gd name="T9" fmla="*/ 31 h 70"/>
                  <a:gd name="T10" fmla="*/ 27 w 130"/>
                  <a:gd name="T11" fmla="*/ 34 h 70"/>
                  <a:gd name="T12" fmla="*/ 22 w 130"/>
                  <a:gd name="T13" fmla="*/ 47 h 70"/>
                  <a:gd name="T14" fmla="*/ 27 w 130"/>
                  <a:gd name="T15" fmla="*/ 19 h 70"/>
                  <a:gd name="T16" fmla="*/ 28 w 130"/>
                  <a:gd name="T17" fmla="*/ 29 h 70"/>
                  <a:gd name="T18" fmla="*/ 33 w 130"/>
                  <a:gd name="T19" fmla="*/ 26 h 70"/>
                  <a:gd name="T20" fmla="*/ 38 w 130"/>
                  <a:gd name="T21" fmla="*/ 28 h 70"/>
                  <a:gd name="T22" fmla="*/ 40 w 130"/>
                  <a:gd name="T23" fmla="*/ 35 h 70"/>
                  <a:gd name="T24" fmla="*/ 56 w 130"/>
                  <a:gd name="T25" fmla="*/ 47 h 70"/>
                  <a:gd name="T26" fmla="*/ 49 w 130"/>
                  <a:gd name="T27" fmla="*/ 46 h 70"/>
                  <a:gd name="T28" fmla="*/ 48 w 130"/>
                  <a:gd name="T29" fmla="*/ 31 h 70"/>
                  <a:gd name="T30" fmla="*/ 45 w 130"/>
                  <a:gd name="T31" fmla="*/ 27 h 70"/>
                  <a:gd name="T32" fmla="*/ 48 w 130"/>
                  <a:gd name="T33" fmla="*/ 23 h 70"/>
                  <a:gd name="T34" fmla="*/ 53 w 130"/>
                  <a:gd name="T35" fmla="*/ 27 h 70"/>
                  <a:gd name="T36" fmla="*/ 58 w 130"/>
                  <a:gd name="T37" fmla="*/ 31 h 70"/>
                  <a:gd name="T38" fmla="*/ 53 w 130"/>
                  <a:gd name="T39" fmla="*/ 39 h 70"/>
                  <a:gd name="T40" fmla="*/ 55 w 130"/>
                  <a:gd name="T41" fmla="*/ 43 h 70"/>
                  <a:gd name="T42" fmla="*/ 58 w 130"/>
                  <a:gd name="T43" fmla="*/ 42 h 70"/>
                  <a:gd name="T44" fmla="*/ 56 w 130"/>
                  <a:gd name="T45" fmla="*/ 47 h 70"/>
                  <a:gd name="T46" fmla="*/ 87 w 130"/>
                  <a:gd name="T47" fmla="*/ 47 h 70"/>
                  <a:gd name="T48" fmla="*/ 86 w 130"/>
                  <a:gd name="T49" fmla="*/ 32 h 70"/>
                  <a:gd name="T50" fmla="*/ 82 w 130"/>
                  <a:gd name="T51" fmla="*/ 32 h 70"/>
                  <a:gd name="T52" fmla="*/ 81 w 130"/>
                  <a:gd name="T53" fmla="*/ 47 h 70"/>
                  <a:gd name="T54" fmla="*/ 75 w 130"/>
                  <a:gd name="T55" fmla="*/ 36 h 70"/>
                  <a:gd name="T56" fmla="*/ 73 w 130"/>
                  <a:gd name="T57" fmla="*/ 31 h 70"/>
                  <a:gd name="T58" fmla="*/ 69 w 130"/>
                  <a:gd name="T59" fmla="*/ 34 h 70"/>
                  <a:gd name="T60" fmla="*/ 64 w 130"/>
                  <a:gd name="T61" fmla="*/ 47 h 70"/>
                  <a:gd name="T62" fmla="*/ 68 w 130"/>
                  <a:gd name="T63" fmla="*/ 27 h 70"/>
                  <a:gd name="T64" fmla="*/ 69 w 130"/>
                  <a:gd name="T65" fmla="*/ 30 h 70"/>
                  <a:gd name="T66" fmla="*/ 75 w 130"/>
                  <a:gd name="T67" fmla="*/ 26 h 70"/>
                  <a:gd name="T68" fmla="*/ 80 w 130"/>
                  <a:gd name="T69" fmla="*/ 30 h 70"/>
                  <a:gd name="T70" fmla="*/ 86 w 130"/>
                  <a:gd name="T71" fmla="*/ 26 h 70"/>
                  <a:gd name="T72" fmla="*/ 90 w 130"/>
                  <a:gd name="T73" fmla="*/ 28 h 70"/>
                  <a:gd name="T74" fmla="*/ 92 w 130"/>
                  <a:gd name="T75" fmla="*/ 35 h 70"/>
                  <a:gd name="T76" fmla="*/ 107 w 130"/>
                  <a:gd name="T77" fmla="*/ 47 h 70"/>
                  <a:gd name="T78" fmla="*/ 101 w 130"/>
                  <a:gd name="T79" fmla="*/ 46 h 70"/>
                  <a:gd name="T80" fmla="*/ 99 w 130"/>
                  <a:gd name="T81" fmla="*/ 19 h 70"/>
                  <a:gd name="T82" fmla="*/ 105 w 130"/>
                  <a:gd name="T83" fmla="*/ 40 h 70"/>
                  <a:gd name="T84" fmla="*/ 106 w 130"/>
                  <a:gd name="T85" fmla="*/ 43 h 70"/>
                  <a:gd name="T86" fmla="*/ 108 w 130"/>
                  <a:gd name="T87" fmla="*/ 42 h 70"/>
                  <a:gd name="T88" fmla="*/ 107 w 130"/>
                  <a:gd name="T8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0">
                    <a:moveTo>
                      <a:pt x="0" y="0"/>
                    </a:moveTo>
                    <a:cubicBezTo>
                      <a:pt x="0" y="70"/>
                      <a:pt x="0" y="70"/>
                      <a:pt x="0" y="70"/>
                    </a:cubicBezTo>
                    <a:cubicBezTo>
                      <a:pt x="130" y="70"/>
                      <a:pt x="130" y="70"/>
                      <a:pt x="130" y="70"/>
                    </a:cubicBezTo>
                    <a:cubicBezTo>
                      <a:pt x="130" y="0"/>
                      <a:pt x="130" y="0"/>
                      <a:pt x="130" y="0"/>
                    </a:cubicBezTo>
                    <a:lnTo>
                      <a:pt x="0" y="0"/>
                    </a:lnTo>
                    <a:close/>
                    <a:moveTo>
                      <a:pt x="40" y="47"/>
                    </a:moveTo>
                    <a:cubicBezTo>
                      <a:pt x="34" y="47"/>
                      <a:pt x="34" y="47"/>
                      <a:pt x="34" y="47"/>
                    </a:cubicBezTo>
                    <a:cubicBezTo>
                      <a:pt x="34" y="36"/>
                      <a:pt x="34" y="36"/>
                      <a:pt x="34" y="36"/>
                    </a:cubicBezTo>
                    <a:cubicBezTo>
                      <a:pt x="34" y="34"/>
                      <a:pt x="34" y="33"/>
                      <a:pt x="34" y="32"/>
                    </a:cubicBezTo>
                    <a:cubicBezTo>
                      <a:pt x="33" y="31"/>
                      <a:pt x="32" y="31"/>
                      <a:pt x="31" y="31"/>
                    </a:cubicBezTo>
                    <a:cubicBezTo>
                      <a:pt x="30" y="31"/>
                      <a:pt x="30" y="31"/>
                      <a:pt x="29" y="32"/>
                    </a:cubicBezTo>
                    <a:cubicBezTo>
                      <a:pt x="28" y="32"/>
                      <a:pt x="28" y="33"/>
                      <a:pt x="27" y="34"/>
                    </a:cubicBezTo>
                    <a:cubicBezTo>
                      <a:pt x="27" y="47"/>
                      <a:pt x="27" y="47"/>
                      <a:pt x="27" y="47"/>
                    </a:cubicBezTo>
                    <a:cubicBezTo>
                      <a:pt x="22" y="47"/>
                      <a:pt x="22" y="47"/>
                      <a:pt x="22" y="47"/>
                    </a:cubicBezTo>
                    <a:cubicBezTo>
                      <a:pt x="22" y="19"/>
                      <a:pt x="22" y="19"/>
                      <a:pt x="22" y="19"/>
                    </a:cubicBezTo>
                    <a:cubicBezTo>
                      <a:pt x="27" y="19"/>
                      <a:pt x="27" y="19"/>
                      <a:pt x="27" y="19"/>
                    </a:cubicBezTo>
                    <a:cubicBezTo>
                      <a:pt x="27" y="29"/>
                      <a:pt x="27" y="29"/>
                      <a:pt x="27" y="29"/>
                    </a:cubicBezTo>
                    <a:cubicBezTo>
                      <a:pt x="28" y="29"/>
                      <a:pt x="28" y="29"/>
                      <a:pt x="28" y="29"/>
                    </a:cubicBezTo>
                    <a:cubicBezTo>
                      <a:pt x="28" y="28"/>
                      <a:pt x="29" y="28"/>
                      <a:pt x="30" y="27"/>
                    </a:cubicBezTo>
                    <a:cubicBezTo>
                      <a:pt x="31" y="27"/>
                      <a:pt x="32" y="26"/>
                      <a:pt x="33" y="26"/>
                    </a:cubicBezTo>
                    <a:cubicBezTo>
                      <a:pt x="35" y="26"/>
                      <a:pt x="35" y="27"/>
                      <a:pt x="36" y="27"/>
                    </a:cubicBezTo>
                    <a:cubicBezTo>
                      <a:pt x="37" y="27"/>
                      <a:pt x="38" y="27"/>
                      <a:pt x="38" y="28"/>
                    </a:cubicBezTo>
                    <a:cubicBezTo>
                      <a:pt x="39" y="29"/>
                      <a:pt x="39" y="30"/>
                      <a:pt x="39" y="31"/>
                    </a:cubicBezTo>
                    <a:cubicBezTo>
                      <a:pt x="40" y="32"/>
                      <a:pt x="40" y="33"/>
                      <a:pt x="40" y="35"/>
                    </a:cubicBezTo>
                    <a:lnTo>
                      <a:pt x="40" y="47"/>
                    </a:lnTo>
                    <a:close/>
                    <a:moveTo>
                      <a:pt x="56" y="47"/>
                    </a:moveTo>
                    <a:cubicBezTo>
                      <a:pt x="55" y="47"/>
                      <a:pt x="54" y="48"/>
                      <a:pt x="53" y="48"/>
                    </a:cubicBezTo>
                    <a:cubicBezTo>
                      <a:pt x="51" y="48"/>
                      <a:pt x="50" y="47"/>
                      <a:pt x="49" y="46"/>
                    </a:cubicBezTo>
                    <a:cubicBezTo>
                      <a:pt x="48" y="45"/>
                      <a:pt x="48" y="44"/>
                      <a:pt x="48" y="41"/>
                    </a:cubicBezTo>
                    <a:cubicBezTo>
                      <a:pt x="48" y="31"/>
                      <a:pt x="48" y="31"/>
                      <a:pt x="48" y="31"/>
                    </a:cubicBezTo>
                    <a:cubicBezTo>
                      <a:pt x="45" y="31"/>
                      <a:pt x="45" y="31"/>
                      <a:pt x="45" y="31"/>
                    </a:cubicBezTo>
                    <a:cubicBezTo>
                      <a:pt x="45" y="27"/>
                      <a:pt x="45" y="27"/>
                      <a:pt x="45" y="27"/>
                    </a:cubicBezTo>
                    <a:cubicBezTo>
                      <a:pt x="48" y="27"/>
                      <a:pt x="48" y="27"/>
                      <a:pt x="48" y="27"/>
                    </a:cubicBezTo>
                    <a:cubicBezTo>
                      <a:pt x="48" y="23"/>
                      <a:pt x="48" y="23"/>
                      <a:pt x="48" y="23"/>
                    </a:cubicBezTo>
                    <a:cubicBezTo>
                      <a:pt x="53" y="22"/>
                      <a:pt x="53" y="22"/>
                      <a:pt x="53" y="22"/>
                    </a:cubicBezTo>
                    <a:cubicBezTo>
                      <a:pt x="53" y="27"/>
                      <a:pt x="53" y="27"/>
                      <a:pt x="53" y="27"/>
                    </a:cubicBezTo>
                    <a:cubicBezTo>
                      <a:pt x="58" y="27"/>
                      <a:pt x="58" y="27"/>
                      <a:pt x="58" y="27"/>
                    </a:cubicBezTo>
                    <a:cubicBezTo>
                      <a:pt x="58" y="31"/>
                      <a:pt x="58" y="31"/>
                      <a:pt x="58" y="31"/>
                    </a:cubicBezTo>
                    <a:cubicBezTo>
                      <a:pt x="53" y="31"/>
                      <a:pt x="53" y="31"/>
                      <a:pt x="53" y="31"/>
                    </a:cubicBezTo>
                    <a:cubicBezTo>
                      <a:pt x="53" y="39"/>
                      <a:pt x="53" y="39"/>
                      <a:pt x="53" y="39"/>
                    </a:cubicBezTo>
                    <a:cubicBezTo>
                      <a:pt x="53" y="40"/>
                      <a:pt x="53" y="41"/>
                      <a:pt x="53" y="42"/>
                    </a:cubicBezTo>
                    <a:cubicBezTo>
                      <a:pt x="54" y="43"/>
                      <a:pt x="54" y="43"/>
                      <a:pt x="55" y="43"/>
                    </a:cubicBezTo>
                    <a:cubicBezTo>
                      <a:pt x="55" y="43"/>
                      <a:pt x="56" y="43"/>
                      <a:pt x="56" y="43"/>
                    </a:cubicBezTo>
                    <a:cubicBezTo>
                      <a:pt x="57" y="43"/>
                      <a:pt x="57" y="42"/>
                      <a:pt x="58" y="42"/>
                    </a:cubicBezTo>
                    <a:cubicBezTo>
                      <a:pt x="58" y="46"/>
                      <a:pt x="58" y="46"/>
                      <a:pt x="58" y="46"/>
                    </a:cubicBezTo>
                    <a:cubicBezTo>
                      <a:pt x="58" y="47"/>
                      <a:pt x="57" y="47"/>
                      <a:pt x="56" y="47"/>
                    </a:cubicBezTo>
                    <a:close/>
                    <a:moveTo>
                      <a:pt x="92" y="47"/>
                    </a:moveTo>
                    <a:cubicBezTo>
                      <a:pt x="87" y="47"/>
                      <a:pt x="87" y="47"/>
                      <a:pt x="87" y="47"/>
                    </a:cubicBezTo>
                    <a:cubicBezTo>
                      <a:pt x="87" y="36"/>
                      <a:pt x="87" y="36"/>
                      <a:pt x="87" y="36"/>
                    </a:cubicBezTo>
                    <a:cubicBezTo>
                      <a:pt x="87" y="34"/>
                      <a:pt x="87" y="33"/>
                      <a:pt x="86" y="32"/>
                    </a:cubicBezTo>
                    <a:cubicBezTo>
                      <a:pt x="86" y="31"/>
                      <a:pt x="85" y="31"/>
                      <a:pt x="84" y="31"/>
                    </a:cubicBezTo>
                    <a:cubicBezTo>
                      <a:pt x="83" y="31"/>
                      <a:pt x="82" y="31"/>
                      <a:pt x="82" y="32"/>
                    </a:cubicBezTo>
                    <a:cubicBezTo>
                      <a:pt x="81" y="32"/>
                      <a:pt x="81" y="33"/>
                      <a:pt x="81" y="34"/>
                    </a:cubicBezTo>
                    <a:cubicBezTo>
                      <a:pt x="81" y="47"/>
                      <a:pt x="81" y="47"/>
                      <a:pt x="81" y="47"/>
                    </a:cubicBezTo>
                    <a:cubicBezTo>
                      <a:pt x="75" y="47"/>
                      <a:pt x="75" y="47"/>
                      <a:pt x="75" y="47"/>
                    </a:cubicBezTo>
                    <a:cubicBezTo>
                      <a:pt x="75" y="36"/>
                      <a:pt x="75" y="36"/>
                      <a:pt x="75" y="36"/>
                    </a:cubicBezTo>
                    <a:cubicBezTo>
                      <a:pt x="75" y="34"/>
                      <a:pt x="75" y="33"/>
                      <a:pt x="75" y="32"/>
                    </a:cubicBezTo>
                    <a:cubicBezTo>
                      <a:pt x="74" y="31"/>
                      <a:pt x="74" y="31"/>
                      <a:pt x="73" y="31"/>
                    </a:cubicBezTo>
                    <a:cubicBezTo>
                      <a:pt x="72" y="31"/>
                      <a:pt x="71" y="31"/>
                      <a:pt x="70" y="32"/>
                    </a:cubicBezTo>
                    <a:cubicBezTo>
                      <a:pt x="70" y="32"/>
                      <a:pt x="69" y="33"/>
                      <a:pt x="69" y="34"/>
                    </a:cubicBezTo>
                    <a:cubicBezTo>
                      <a:pt x="69" y="47"/>
                      <a:pt x="69" y="47"/>
                      <a:pt x="69" y="47"/>
                    </a:cubicBezTo>
                    <a:cubicBezTo>
                      <a:pt x="64" y="47"/>
                      <a:pt x="64" y="47"/>
                      <a:pt x="64" y="47"/>
                    </a:cubicBezTo>
                    <a:cubicBezTo>
                      <a:pt x="64" y="27"/>
                      <a:pt x="64" y="27"/>
                      <a:pt x="64" y="27"/>
                    </a:cubicBezTo>
                    <a:cubicBezTo>
                      <a:pt x="68" y="27"/>
                      <a:pt x="68" y="27"/>
                      <a:pt x="68" y="27"/>
                    </a:cubicBezTo>
                    <a:cubicBezTo>
                      <a:pt x="69" y="30"/>
                      <a:pt x="69" y="30"/>
                      <a:pt x="69" y="30"/>
                    </a:cubicBezTo>
                    <a:cubicBezTo>
                      <a:pt x="69" y="30"/>
                      <a:pt x="69" y="30"/>
                      <a:pt x="69" y="30"/>
                    </a:cubicBezTo>
                    <a:cubicBezTo>
                      <a:pt x="69" y="29"/>
                      <a:pt x="70" y="28"/>
                      <a:pt x="71" y="27"/>
                    </a:cubicBezTo>
                    <a:cubicBezTo>
                      <a:pt x="72" y="27"/>
                      <a:pt x="73" y="26"/>
                      <a:pt x="75" y="26"/>
                    </a:cubicBezTo>
                    <a:cubicBezTo>
                      <a:pt x="76" y="26"/>
                      <a:pt x="77" y="27"/>
                      <a:pt x="78" y="27"/>
                    </a:cubicBezTo>
                    <a:cubicBezTo>
                      <a:pt x="79" y="28"/>
                      <a:pt x="79" y="29"/>
                      <a:pt x="80" y="30"/>
                    </a:cubicBezTo>
                    <a:cubicBezTo>
                      <a:pt x="80" y="29"/>
                      <a:pt x="81" y="28"/>
                      <a:pt x="82" y="27"/>
                    </a:cubicBezTo>
                    <a:cubicBezTo>
                      <a:pt x="83" y="27"/>
                      <a:pt x="84" y="26"/>
                      <a:pt x="86" y="26"/>
                    </a:cubicBezTo>
                    <a:cubicBezTo>
                      <a:pt x="87" y="26"/>
                      <a:pt x="88" y="27"/>
                      <a:pt x="89" y="27"/>
                    </a:cubicBezTo>
                    <a:cubicBezTo>
                      <a:pt x="89" y="27"/>
                      <a:pt x="90" y="28"/>
                      <a:pt x="90" y="28"/>
                    </a:cubicBezTo>
                    <a:cubicBezTo>
                      <a:pt x="91" y="29"/>
                      <a:pt x="91" y="30"/>
                      <a:pt x="92" y="31"/>
                    </a:cubicBezTo>
                    <a:cubicBezTo>
                      <a:pt x="92" y="32"/>
                      <a:pt x="92" y="33"/>
                      <a:pt x="92" y="35"/>
                    </a:cubicBezTo>
                    <a:lnTo>
                      <a:pt x="92" y="47"/>
                    </a:lnTo>
                    <a:close/>
                    <a:moveTo>
                      <a:pt x="107" y="47"/>
                    </a:moveTo>
                    <a:cubicBezTo>
                      <a:pt x="106" y="47"/>
                      <a:pt x="105" y="48"/>
                      <a:pt x="104" y="48"/>
                    </a:cubicBezTo>
                    <a:cubicBezTo>
                      <a:pt x="102" y="48"/>
                      <a:pt x="101" y="47"/>
                      <a:pt x="101" y="46"/>
                    </a:cubicBezTo>
                    <a:cubicBezTo>
                      <a:pt x="100" y="46"/>
                      <a:pt x="99" y="45"/>
                      <a:pt x="99" y="43"/>
                    </a:cubicBezTo>
                    <a:cubicBezTo>
                      <a:pt x="99" y="19"/>
                      <a:pt x="99" y="19"/>
                      <a:pt x="99" y="19"/>
                    </a:cubicBezTo>
                    <a:cubicBezTo>
                      <a:pt x="105" y="19"/>
                      <a:pt x="105" y="19"/>
                      <a:pt x="105" y="19"/>
                    </a:cubicBezTo>
                    <a:cubicBezTo>
                      <a:pt x="105" y="40"/>
                      <a:pt x="105" y="40"/>
                      <a:pt x="105" y="40"/>
                    </a:cubicBezTo>
                    <a:cubicBezTo>
                      <a:pt x="105" y="41"/>
                      <a:pt x="105" y="42"/>
                      <a:pt x="105" y="42"/>
                    </a:cubicBezTo>
                    <a:cubicBezTo>
                      <a:pt x="105" y="43"/>
                      <a:pt x="106" y="43"/>
                      <a:pt x="106" y="43"/>
                    </a:cubicBezTo>
                    <a:cubicBezTo>
                      <a:pt x="106" y="43"/>
                      <a:pt x="107" y="43"/>
                      <a:pt x="107" y="43"/>
                    </a:cubicBezTo>
                    <a:cubicBezTo>
                      <a:pt x="107" y="43"/>
                      <a:pt x="108" y="43"/>
                      <a:pt x="108" y="42"/>
                    </a:cubicBezTo>
                    <a:cubicBezTo>
                      <a:pt x="109" y="47"/>
                      <a:pt x="109" y="47"/>
                      <a:pt x="109" y="47"/>
                    </a:cubicBezTo>
                    <a:cubicBezTo>
                      <a:pt x="108" y="47"/>
                      <a:pt x="108" y="47"/>
                      <a:pt x="10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70255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barn(inVertical)">
                                      <p:cBhvr>
                                        <p:cTn id="13" dur="500"/>
                                        <p:tgtEl>
                                          <p:spTgt spid="41"/>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500"/>
                            </p:stCondLst>
                            <p:childTnLst>
                              <p:par>
                                <p:cTn id="21" presetID="16" presetClass="entr" presetSubtype="2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p:tgtEl>
                                          <p:spTgt spid="2"/>
                                        </p:tgtEl>
                                        <p:attrNameLst>
                                          <p:attrName>ppt_y</p:attrName>
                                        </p:attrNameLst>
                                      </p:cBhvr>
                                      <p:tavLst>
                                        <p:tav tm="0">
                                          <p:val>
                                            <p:strVal val="#ppt_y+#ppt_h*1.125000"/>
                                          </p:val>
                                        </p:tav>
                                        <p:tav tm="100000">
                                          <p:val>
                                            <p:strVal val="#ppt_y"/>
                                          </p:val>
                                        </p:tav>
                                      </p:tavLst>
                                    </p:anim>
                                    <p:animEffect transition="in" filter="wipe(up)">
                                      <p:cBhvr>
                                        <p:cTn id="30" dur="500"/>
                                        <p:tgtEl>
                                          <p:spTgt spid="2"/>
                                        </p:tgtEl>
                                      </p:cBhvr>
                                    </p:animEffect>
                                  </p:childTnLst>
                                </p:cTn>
                              </p:par>
                              <p:par>
                                <p:cTn id="31" presetID="12" presetClass="entr" presetSubtype="1"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p:tgtEl>
                                          <p:spTgt spid="3"/>
                                        </p:tgtEl>
                                        <p:attrNameLst>
                                          <p:attrName>ppt_y</p:attrName>
                                        </p:attrNameLst>
                                      </p:cBhvr>
                                      <p:tavLst>
                                        <p:tav tm="0">
                                          <p:val>
                                            <p:strVal val="#ppt_y-#ppt_h*1.125000"/>
                                          </p:val>
                                        </p:tav>
                                        <p:tav tm="100000">
                                          <p:val>
                                            <p:strVal val="#ppt_y"/>
                                          </p:val>
                                        </p:tav>
                                      </p:tavLst>
                                    </p:anim>
                                    <p:animEffect transition="in" filter="wipe(down)">
                                      <p:cBhvr>
                                        <p:cTn id="34" dur="500"/>
                                        <p:tgtEl>
                                          <p:spTgt spid="3"/>
                                        </p:tgtEl>
                                      </p:cBhvr>
                                    </p:animEffect>
                                  </p:childTnLst>
                                </p:cTn>
                              </p:par>
                              <p:par>
                                <p:cTn id="35" presetID="12" presetClass="entr" presetSubtype="1"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p:tgtEl>
                                          <p:spTgt spid="51"/>
                                        </p:tgtEl>
                                        <p:attrNameLst>
                                          <p:attrName>ppt_y</p:attrName>
                                        </p:attrNameLst>
                                      </p:cBhvr>
                                      <p:tavLst>
                                        <p:tav tm="0">
                                          <p:val>
                                            <p:strVal val="#ppt_y-#ppt_h*1.125000"/>
                                          </p:val>
                                        </p:tav>
                                        <p:tav tm="100000">
                                          <p:val>
                                            <p:strVal val="#ppt_y"/>
                                          </p:val>
                                        </p:tav>
                                      </p:tavLst>
                                    </p:anim>
                                    <p:animEffect transition="in" filter="wipe(down)">
                                      <p:cBhvr>
                                        <p:cTn id="38" dur="500"/>
                                        <p:tgtEl>
                                          <p:spTgt spid="51"/>
                                        </p:tgtEl>
                                      </p:cBhvr>
                                    </p:animEffect>
                                  </p:childTnLst>
                                </p:cTn>
                              </p:par>
                            </p:childTnLst>
                          </p:cTn>
                        </p:par>
                        <p:par>
                          <p:cTn id="39" fill="hold">
                            <p:stCondLst>
                              <p:cond delay="2000"/>
                            </p:stCondLst>
                            <p:childTnLst>
                              <p:par>
                                <p:cTn id="40" presetID="53" presetClass="entr" presetSubtype="16" fill="hold" nodeType="afterEffect">
                                  <p:stCondLst>
                                    <p:cond delay="0"/>
                                  </p:stCondLst>
                                  <p:childTnLst>
                                    <p:set>
                                      <p:cBhvr>
                                        <p:cTn id="41" dur="1" fill="hold">
                                          <p:stCondLst>
                                            <p:cond delay="0"/>
                                          </p:stCondLst>
                                        </p:cTn>
                                        <p:tgtEl>
                                          <p:spTgt spid="56"/>
                                        </p:tgtEl>
                                        <p:attrNameLst>
                                          <p:attrName>style.visibility</p:attrName>
                                        </p:attrNameLst>
                                      </p:cBhvr>
                                      <p:to>
                                        <p:strVal val="visible"/>
                                      </p:to>
                                    </p:set>
                                    <p:anim calcmode="lin" valueType="num">
                                      <p:cBhvr>
                                        <p:cTn id="42" dur="500" fill="hold"/>
                                        <p:tgtEl>
                                          <p:spTgt spid="56"/>
                                        </p:tgtEl>
                                        <p:attrNameLst>
                                          <p:attrName>ppt_w</p:attrName>
                                        </p:attrNameLst>
                                      </p:cBhvr>
                                      <p:tavLst>
                                        <p:tav tm="0">
                                          <p:val>
                                            <p:fltVal val="0"/>
                                          </p:val>
                                        </p:tav>
                                        <p:tav tm="100000">
                                          <p:val>
                                            <p:strVal val="#ppt_w"/>
                                          </p:val>
                                        </p:tav>
                                      </p:tavLst>
                                    </p:anim>
                                    <p:anim calcmode="lin" valueType="num">
                                      <p:cBhvr>
                                        <p:cTn id="43" dur="500" fill="hold"/>
                                        <p:tgtEl>
                                          <p:spTgt spid="56"/>
                                        </p:tgtEl>
                                        <p:attrNameLst>
                                          <p:attrName>ppt_h</p:attrName>
                                        </p:attrNameLst>
                                      </p:cBhvr>
                                      <p:tavLst>
                                        <p:tav tm="0">
                                          <p:val>
                                            <p:fltVal val="0"/>
                                          </p:val>
                                        </p:tav>
                                        <p:tav tm="100000">
                                          <p:val>
                                            <p:strVal val="#ppt_h"/>
                                          </p:val>
                                        </p:tav>
                                      </p:tavLst>
                                    </p:anim>
                                    <p:animEffect transition="in" filter="fade">
                                      <p:cBhvr>
                                        <p:cTn id="44" dur="500"/>
                                        <p:tgtEl>
                                          <p:spTgt spid="56"/>
                                        </p:tgtEl>
                                      </p:cBhvr>
                                    </p:animEffect>
                                  </p:childTnLst>
                                </p:cTn>
                              </p:par>
                            </p:childTnLst>
                          </p:cTn>
                        </p:par>
                        <p:par>
                          <p:cTn id="45" fill="hold">
                            <p:stCondLst>
                              <p:cond delay="2500"/>
                            </p:stCondLst>
                            <p:childTnLst>
                              <p:par>
                                <p:cTn id="46" presetID="16" presetClass="entr" presetSubtype="21" fill="hold" nodeType="after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barn(inVertical)">
                                      <p:cBhvr>
                                        <p:cTn id="48" dur="500"/>
                                        <p:tgtEl>
                                          <p:spTgt spid="54"/>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 calcmode="lin" valueType="num">
                                      <p:cBhvr additive="base">
                                        <p:cTn id="51" dur="500"/>
                                        <p:tgtEl>
                                          <p:spTgt spid="52"/>
                                        </p:tgtEl>
                                        <p:attrNameLst>
                                          <p:attrName>ppt_y</p:attrName>
                                        </p:attrNameLst>
                                      </p:cBhvr>
                                      <p:tavLst>
                                        <p:tav tm="0">
                                          <p:val>
                                            <p:strVal val="#ppt_y+#ppt_h*1.125000"/>
                                          </p:val>
                                        </p:tav>
                                        <p:tav tm="100000">
                                          <p:val>
                                            <p:strVal val="#ppt_y"/>
                                          </p:val>
                                        </p:tav>
                                      </p:tavLst>
                                    </p:anim>
                                    <p:animEffect transition="in" filter="wipe(up)">
                                      <p:cBhvr>
                                        <p:cTn id="52" dur="500"/>
                                        <p:tgtEl>
                                          <p:spTgt spid="52"/>
                                        </p:tgtEl>
                                      </p:cBhvr>
                                    </p:animEffect>
                                  </p:childTnLst>
                                </p:cTn>
                              </p:par>
                              <p:par>
                                <p:cTn id="53" presetID="12" presetClass="entr" presetSubtype="1"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anim calcmode="lin" valueType="num">
                                      <p:cBhvr additive="base">
                                        <p:cTn id="55" dur="500"/>
                                        <p:tgtEl>
                                          <p:spTgt spid="53"/>
                                        </p:tgtEl>
                                        <p:attrNameLst>
                                          <p:attrName>ppt_y</p:attrName>
                                        </p:attrNameLst>
                                      </p:cBhvr>
                                      <p:tavLst>
                                        <p:tav tm="0">
                                          <p:val>
                                            <p:strVal val="#ppt_y-#ppt_h*1.125000"/>
                                          </p:val>
                                        </p:tav>
                                        <p:tav tm="100000">
                                          <p:val>
                                            <p:strVal val="#ppt_y"/>
                                          </p:val>
                                        </p:tav>
                                      </p:tavLst>
                                    </p:anim>
                                    <p:animEffect transition="in" filter="wipe(down)">
                                      <p:cBhvr>
                                        <p:cTn id="5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 grpId="0"/>
      <p:bldP spid="2" grpId="0"/>
      <p:bldP spid="3" grpId="0"/>
      <p:bldP spid="41" grpId="0"/>
      <p:bldP spid="51" grpId="0"/>
      <p:bldP spid="52" grpId="0"/>
      <p:bldP spid="5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KSO_Shape">
            <a:extLst>
              <a:ext uri="{FF2B5EF4-FFF2-40B4-BE49-F238E27FC236}">
                <a16:creationId xmlns:a16="http://schemas.microsoft.com/office/drawing/2014/main" id="{7C10B4E9-275D-4EE6-A235-4852EBDFC2C3}"/>
              </a:ext>
            </a:extLst>
          </p:cNvPr>
          <p:cNvSpPr/>
          <p:nvPr/>
        </p:nvSpPr>
        <p:spPr>
          <a:xfrm>
            <a:off x="349376" y="2671624"/>
            <a:ext cx="11499724" cy="3772731"/>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sp>
        <p:nvSpPr>
          <p:cNvPr id="2" name="矩形 1">
            <a:extLst>
              <a:ext uri="{FF2B5EF4-FFF2-40B4-BE49-F238E27FC236}">
                <a16:creationId xmlns:a16="http://schemas.microsoft.com/office/drawing/2014/main" id="{83E11107-0AC9-4E43-BA11-92F2A6599A1B}"/>
              </a:ext>
            </a:extLst>
          </p:cNvPr>
          <p:cNvSpPr/>
          <p:nvPr/>
        </p:nvSpPr>
        <p:spPr>
          <a:xfrm>
            <a:off x="1306865" y="2065702"/>
            <a:ext cx="4065537" cy="461665"/>
          </a:xfrm>
          <a:prstGeom prst="rect">
            <a:avLst/>
          </a:prstGeom>
        </p:spPr>
        <p:txBody>
          <a:bodyPr wrap="none">
            <a:spAutoFit/>
          </a:bodyPr>
          <a:lstStyle/>
          <a:p>
            <a:pPr algn="ctr"/>
            <a:r>
              <a:rPr lang="zh-CN" altLang="en-US" sz="2400" b="1" dirty="0">
                <a:solidFill>
                  <a:schemeClr val="tx1">
                    <a:lumMod val="85000"/>
                    <a:lumOff val="15000"/>
                  </a:schemeClr>
                </a:solidFill>
                <a:latin typeface="+mj-lt"/>
                <a:ea typeface="微软雅黑" panose="020B0503020204020204" pitchFamily="34" charset="-122"/>
              </a:rPr>
              <a:t>例：</a:t>
            </a:r>
            <a:r>
              <a:rPr lang="en-US" altLang="zh-CN" sz="2400" b="1" dirty="0">
                <a:solidFill>
                  <a:schemeClr val="tx1">
                    <a:lumMod val="85000"/>
                    <a:lumOff val="15000"/>
                  </a:schemeClr>
                </a:solidFill>
                <a:latin typeface="+mj-lt"/>
                <a:ea typeface="微软雅黑" panose="020B0503020204020204" pitchFamily="34" charset="-122"/>
              </a:rPr>
              <a:t>global</a:t>
            </a:r>
            <a:r>
              <a:rPr lang="zh-CN" altLang="en-US" sz="2400" b="1" dirty="0">
                <a:solidFill>
                  <a:schemeClr val="tx1">
                    <a:lumMod val="85000"/>
                    <a:lumOff val="15000"/>
                  </a:schemeClr>
                </a:solidFill>
                <a:latin typeface="+mj-lt"/>
                <a:ea typeface="微软雅黑" panose="020B0503020204020204" pitchFamily="34" charset="-122"/>
              </a:rPr>
              <a:t>关键字使用示例。</a:t>
            </a:r>
          </a:p>
        </p:txBody>
      </p:sp>
      <p:sp>
        <p:nvSpPr>
          <p:cNvPr id="3" name="矩形 2">
            <a:extLst>
              <a:ext uri="{FF2B5EF4-FFF2-40B4-BE49-F238E27FC236}">
                <a16:creationId xmlns:a16="http://schemas.microsoft.com/office/drawing/2014/main" id="{CD352A36-0FAB-466D-AED1-E2DB2EF0AC31}"/>
              </a:ext>
            </a:extLst>
          </p:cNvPr>
          <p:cNvSpPr/>
          <p:nvPr/>
        </p:nvSpPr>
        <p:spPr>
          <a:xfrm>
            <a:off x="524558" y="3062663"/>
            <a:ext cx="7499745" cy="3170099"/>
          </a:xfrm>
          <a:prstGeom prst="rect">
            <a:avLst/>
          </a:prstGeom>
        </p:spPr>
        <p:txBody>
          <a:bodyPr wrap="square">
            <a:spAutoFit/>
          </a:bodyPr>
          <a:lstStyle/>
          <a:p>
            <a:pPr>
              <a:spcBef>
                <a:spcPct val="0"/>
              </a:spcBef>
              <a:defRPr/>
            </a:pPr>
            <a:r>
              <a:rPr lang="en-US" altLang="zh-CN" sz="2000" dirty="0">
                <a:solidFill>
                  <a:schemeClr val="tx1">
                    <a:lumMod val="85000"/>
                    <a:lumOff val="15000"/>
                  </a:schemeClr>
                </a:solidFill>
                <a:latin typeface="+mj-lt"/>
                <a:ea typeface="微软雅黑" panose="020B0503020204020204" pitchFamily="34" charset="-122"/>
              </a:rPr>
              <a:t>1	def GlobalVar1(): #</a:t>
            </a:r>
            <a:r>
              <a:rPr lang="zh-CN" altLang="en-US" sz="2000" dirty="0">
                <a:solidFill>
                  <a:schemeClr val="tx1">
                    <a:lumMod val="85000"/>
                    <a:lumOff val="15000"/>
                  </a:schemeClr>
                </a:solidFill>
                <a:latin typeface="+mj-lt"/>
                <a:ea typeface="微软雅黑" panose="020B0503020204020204" pitchFamily="34" charset="-122"/>
              </a:rPr>
              <a:t>定义函数</a:t>
            </a:r>
            <a:r>
              <a:rPr lang="en-US" altLang="zh-CN" sz="2000" dirty="0">
                <a:solidFill>
                  <a:schemeClr val="tx1">
                    <a:lumMod val="85000"/>
                    <a:lumOff val="15000"/>
                  </a:schemeClr>
                </a:solidFill>
                <a:latin typeface="+mj-lt"/>
                <a:ea typeface="微软雅黑" panose="020B0503020204020204" pitchFamily="34" charset="-122"/>
              </a:rPr>
              <a:t>GlobalVar1</a:t>
            </a:r>
          </a:p>
          <a:p>
            <a:pPr>
              <a:spcBef>
                <a:spcPct val="0"/>
              </a:spcBef>
              <a:defRPr/>
            </a:pPr>
            <a:r>
              <a:rPr lang="en-US" altLang="zh-CN" sz="2000" dirty="0">
                <a:solidFill>
                  <a:schemeClr val="tx1">
                    <a:lumMod val="85000"/>
                    <a:lumOff val="15000"/>
                  </a:schemeClr>
                </a:solidFill>
                <a:latin typeface="+mj-lt"/>
                <a:ea typeface="微软雅黑" panose="020B0503020204020204" pitchFamily="34" charset="-122"/>
              </a:rPr>
              <a:t>2	    print('GlobalVar1</a:t>
            </a:r>
            <a:r>
              <a:rPr lang="zh-CN" altLang="en-US" sz="2000" dirty="0">
                <a:solidFill>
                  <a:schemeClr val="tx1">
                    <a:lumMod val="85000"/>
                    <a:lumOff val="15000"/>
                  </a:schemeClr>
                </a:solidFill>
                <a:latin typeface="+mj-lt"/>
                <a:ea typeface="微软雅黑" panose="020B0503020204020204" pitchFamily="34" charset="-122"/>
              </a:rPr>
              <a:t>中</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的值为：</a:t>
            </a:r>
            <a:r>
              <a:rPr lang="en-US" altLang="zh-CN" sz="2000" dirty="0">
                <a:solidFill>
                  <a:schemeClr val="tx1">
                    <a:lumMod val="85000"/>
                    <a:lumOff val="15000"/>
                  </a:schemeClr>
                </a:solidFill>
                <a:latin typeface="+mj-lt"/>
                <a:ea typeface="微软雅黑" panose="020B0503020204020204" pitchFamily="34" charset="-122"/>
              </a:rPr>
              <a:t>',x) #</a:t>
            </a:r>
            <a:r>
              <a:rPr lang="zh-CN" altLang="en-US" sz="2000" dirty="0">
                <a:solidFill>
                  <a:schemeClr val="tx1">
                    <a:lumMod val="85000"/>
                    <a:lumOff val="15000"/>
                  </a:schemeClr>
                </a:solidFill>
                <a:latin typeface="+mj-lt"/>
                <a:ea typeface="微软雅黑" panose="020B0503020204020204" pitchFamily="34" charset="-122"/>
              </a:rPr>
              <a:t>输出全局变量</a:t>
            </a:r>
            <a:r>
              <a:rPr lang="en-US" altLang="zh-CN" sz="2000" dirty="0">
                <a:solidFill>
                  <a:schemeClr val="tx1">
                    <a:lumMod val="85000"/>
                    <a:lumOff val="15000"/>
                  </a:schemeClr>
                </a:solidFill>
                <a:latin typeface="+mj-lt"/>
                <a:ea typeface="微软雅黑" panose="020B0503020204020204" pitchFamily="34" charset="-122"/>
              </a:rPr>
              <a:t>x</a:t>
            </a:r>
          </a:p>
          <a:p>
            <a:pPr>
              <a:spcBef>
                <a:spcPct val="0"/>
              </a:spcBef>
              <a:defRPr/>
            </a:pPr>
            <a:r>
              <a:rPr lang="en-US" altLang="zh-CN" sz="2000" dirty="0">
                <a:solidFill>
                  <a:schemeClr val="tx1">
                    <a:lumMod val="85000"/>
                    <a:lumOff val="15000"/>
                  </a:schemeClr>
                </a:solidFill>
                <a:latin typeface="+mj-lt"/>
                <a:ea typeface="微软雅黑" panose="020B0503020204020204" pitchFamily="34" charset="-122"/>
              </a:rPr>
              <a:t>3	def GlobalVar2(): #</a:t>
            </a:r>
            <a:r>
              <a:rPr lang="zh-CN" altLang="en-US" sz="2000" dirty="0">
                <a:solidFill>
                  <a:schemeClr val="tx1">
                    <a:lumMod val="85000"/>
                    <a:lumOff val="15000"/>
                  </a:schemeClr>
                </a:solidFill>
                <a:latin typeface="+mj-lt"/>
                <a:ea typeface="微软雅黑" panose="020B0503020204020204" pitchFamily="34" charset="-122"/>
              </a:rPr>
              <a:t>定义函数</a:t>
            </a:r>
            <a:r>
              <a:rPr lang="en-US" altLang="zh-CN" sz="2000" dirty="0">
                <a:solidFill>
                  <a:schemeClr val="tx1">
                    <a:lumMod val="85000"/>
                    <a:lumOff val="15000"/>
                  </a:schemeClr>
                </a:solidFill>
                <a:latin typeface="+mj-lt"/>
                <a:ea typeface="微软雅黑" panose="020B0503020204020204" pitchFamily="34" charset="-122"/>
              </a:rPr>
              <a:t>GlobalVar2</a:t>
            </a:r>
          </a:p>
          <a:p>
            <a:pPr>
              <a:spcBef>
                <a:spcPct val="0"/>
              </a:spcBef>
              <a:defRPr/>
            </a:pPr>
            <a:r>
              <a:rPr lang="en-US" altLang="zh-CN" sz="2000" dirty="0">
                <a:solidFill>
                  <a:schemeClr val="tx1">
                    <a:lumMod val="85000"/>
                    <a:lumOff val="15000"/>
                  </a:schemeClr>
                </a:solidFill>
                <a:latin typeface="+mj-lt"/>
                <a:ea typeface="微软雅黑" panose="020B0503020204020204" pitchFamily="34" charset="-122"/>
              </a:rPr>
              <a:t>4	    global x #</a:t>
            </a:r>
            <a:r>
              <a:rPr lang="zh-CN" altLang="en-US" sz="2000" dirty="0">
                <a:solidFill>
                  <a:schemeClr val="tx1">
                    <a:lumMod val="85000"/>
                    <a:lumOff val="15000"/>
                  </a:schemeClr>
                </a:solidFill>
                <a:latin typeface="+mj-lt"/>
                <a:ea typeface="微软雅黑" panose="020B0503020204020204" pitchFamily="34" charset="-122"/>
              </a:rPr>
              <a:t>声明在</a:t>
            </a:r>
            <a:r>
              <a:rPr lang="en-US" altLang="zh-CN" sz="2000" dirty="0">
                <a:solidFill>
                  <a:schemeClr val="tx1">
                    <a:lumMod val="85000"/>
                    <a:lumOff val="15000"/>
                  </a:schemeClr>
                </a:solidFill>
                <a:latin typeface="+mj-lt"/>
                <a:ea typeface="微软雅黑" panose="020B0503020204020204" pitchFamily="34" charset="-122"/>
              </a:rPr>
              <a:t>GlobalVar2</a:t>
            </a:r>
            <a:r>
              <a:rPr lang="zh-CN" altLang="en-US" sz="2000" dirty="0">
                <a:solidFill>
                  <a:schemeClr val="tx1">
                    <a:lumMod val="85000"/>
                    <a:lumOff val="15000"/>
                  </a:schemeClr>
                </a:solidFill>
                <a:latin typeface="+mj-lt"/>
                <a:ea typeface="微软雅黑" panose="020B0503020204020204" pitchFamily="34" charset="-122"/>
              </a:rPr>
              <a:t>函数中使用的是全局变量</a:t>
            </a:r>
            <a:r>
              <a:rPr lang="en-US" altLang="zh-CN" sz="2000" dirty="0">
                <a:solidFill>
                  <a:schemeClr val="tx1">
                    <a:lumMod val="85000"/>
                    <a:lumOff val="15000"/>
                  </a:schemeClr>
                </a:solidFill>
                <a:latin typeface="+mj-lt"/>
                <a:ea typeface="微软雅黑" panose="020B0503020204020204" pitchFamily="34" charset="-122"/>
              </a:rPr>
              <a:t>x</a:t>
            </a:r>
          </a:p>
          <a:p>
            <a:pPr>
              <a:spcBef>
                <a:spcPct val="0"/>
              </a:spcBef>
              <a:defRPr/>
            </a:pPr>
            <a:r>
              <a:rPr lang="en-US" altLang="zh-CN" sz="2000" dirty="0">
                <a:solidFill>
                  <a:schemeClr val="tx1">
                    <a:lumMod val="85000"/>
                    <a:lumOff val="15000"/>
                  </a:schemeClr>
                </a:solidFill>
                <a:latin typeface="+mj-lt"/>
                <a:ea typeface="微软雅黑" panose="020B0503020204020204" pitchFamily="34" charset="-122"/>
              </a:rPr>
              <a:t>5	    x=100 #</a:t>
            </a:r>
            <a:r>
              <a:rPr lang="zh-CN" altLang="en-US" sz="2000" dirty="0">
                <a:solidFill>
                  <a:schemeClr val="tx1">
                    <a:lumMod val="85000"/>
                    <a:lumOff val="15000"/>
                  </a:schemeClr>
                </a:solidFill>
                <a:latin typeface="+mj-lt"/>
                <a:ea typeface="微软雅黑" panose="020B0503020204020204" pitchFamily="34" charset="-122"/>
              </a:rPr>
              <a:t>将全局变量</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赋为</a:t>
            </a:r>
            <a:r>
              <a:rPr lang="en-US" altLang="zh-CN" sz="2000" dirty="0">
                <a:solidFill>
                  <a:schemeClr val="tx1">
                    <a:lumMod val="85000"/>
                    <a:lumOff val="15000"/>
                  </a:schemeClr>
                </a:solidFill>
                <a:latin typeface="+mj-lt"/>
                <a:ea typeface="微软雅黑" panose="020B0503020204020204" pitchFamily="34" charset="-122"/>
              </a:rPr>
              <a:t>100</a:t>
            </a:r>
          </a:p>
          <a:p>
            <a:pPr>
              <a:spcBef>
                <a:spcPct val="0"/>
              </a:spcBef>
              <a:defRPr/>
            </a:pPr>
            <a:r>
              <a:rPr lang="en-US" altLang="zh-CN" sz="2000" dirty="0">
                <a:solidFill>
                  <a:schemeClr val="tx1">
                    <a:lumMod val="85000"/>
                    <a:lumOff val="15000"/>
                  </a:schemeClr>
                </a:solidFill>
                <a:latin typeface="+mj-lt"/>
                <a:ea typeface="微软雅黑" panose="020B0503020204020204" pitchFamily="34" charset="-122"/>
              </a:rPr>
              <a:t>6	    print('GlobalVar2</a:t>
            </a:r>
            <a:r>
              <a:rPr lang="zh-CN" altLang="en-US" sz="2000" dirty="0">
                <a:solidFill>
                  <a:schemeClr val="tx1">
                    <a:lumMod val="85000"/>
                    <a:lumOff val="15000"/>
                  </a:schemeClr>
                </a:solidFill>
                <a:latin typeface="+mj-lt"/>
                <a:ea typeface="微软雅黑" panose="020B0503020204020204" pitchFamily="34" charset="-122"/>
              </a:rPr>
              <a:t>中</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的值为：</a:t>
            </a:r>
            <a:r>
              <a:rPr lang="en-US" altLang="zh-CN" sz="2000" dirty="0">
                <a:solidFill>
                  <a:schemeClr val="tx1">
                    <a:lumMod val="85000"/>
                    <a:lumOff val="15000"/>
                  </a:schemeClr>
                </a:solidFill>
                <a:latin typeface="+mj-lt"/>
                <a:ea typeface="微软雅黑" panose="020B0503020204020204" pitchFamily="34" charset="-122"/>
              </a:rPr>
              <a:t>',x) #</a:t>
            </a:r>
            <a:r>
              <a:rPr lang="zh-CN" altLang="en-US" sz="2000" dirty="0">
                <a:solidFill>
                  <a:schemeClr val="tx1">
                    <a:lumMod val="85000"/>
                    <a:lumOff val="15000"/>
                  </a:schemeClr>
                </a:solidFill>
                <a:latin typeface="+mj-lt"/>
                <a:ea typeface="微软雅黑" panose="020B0503020204020204" pitchFamily="34" charset="-122"/>
              </a:rPr>
              <a:t>输出全局变量</a:t>
            </a:r>
            <a:r>
              <a:rPr lang="en-US" altLang="zh-CN" sz="2000" dirty="0">
                <a:solidFill>
                  <a:schemeClr val="tx1">
                    <a:lumMod val="85000"/>
                    <a:lumOff val="15000"/>
                  </a:schemeClr>
                </a:solidFill>
                <a:latin typeface="+mj-lt"/>
                <a:ea typeface="微软雅黑" panose="020B0503020204020204" pitchFamily="34" charset="-122"/>
              </a:rPr>
              <a:t>x</a:t>
            </a:r>
          </a:p>
          <a:p>
            <a:pPr>
              <a:spcBef>
                <a:spcPct val="0"/>
              </a:spcBef>
              <a:defRPr/>
            </a:pPr>
            <a:r>
              <a:rPr lang="en-US" altLang="zh-CN" sz="2000" dirty="0">
                <a:solidFill>
                  <a:schemeClr val="tx1">
                    <a:lumMod val="85000"/>
                    <a:lumOff val="15000"/>
                  </a:schemeClr>
                </a:solidFill>
                <a:latin typeface="+mj-lt"/>
                <a:ea typeface="微软雅黑" panose="020B0503020204020204" pitchFamily="34" charset="-122"/>
              </a:rPr>
              <a:t>7	x=20 #</a:t>
            </a:r>
            <a:r>
              <a:rPr lang="zh-CN" altLang="en-US" sz="2000" dirty="0">
                <a:solidFill>
                  <a:schemeClr val="tx1">
                    <a:lumMod val="85000"/>
                    <a:lumOff val="15000"/>
                  </a:schemeClr>
                </a:solidFill>
                <a:latin typeface="+mj-lt"/>
                <a:ea typeface="微软雅黑" panose="020B0503020204020204" pitchFamily="34" charset="-122"/>
              </a:rPr>
              <a:t>定义在所有函数之外，所以</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是全局变量，赋为</a:t>
            </a:r>
            <a:r>
              <a:rPr lang="en-US" altLang="zh-CN" sz="2000" dirty="0">
                <a:solidFill>
                  <a:schemeClr val="tx1">
                    <a:lumMod val="85000"/>
                    <a:lumOff val="15000"/>
                  </a:schemeClr>
                </a:solidFill>
                <a:latin typeface="+mj-lt"/>
                <a:ea typeface="微软雅黑" panose="020B0503020204020204" pitchFamily="34" charset="-122"/>
              </a:rPr>
              <a:t>20</a:t>
            </a:r>
          </a:p>
          <a:p>
            <a:pPr>
              <a:spcBef>
                <a:spcPct val="0"/>
              </a:spcBef>
              <a:defRPr/>
            </a:pPr>
            <a:r>
              <a:rPr lang="en-US" altLang="zh-CN" sz="2000" dirty="0">
                <a:solidFill>
                  <a:schemeClr val="tx1">
                    <a:lumMod val="85000"/>
                    <a:lumOff val="15000"/>
                  </a:schemeClr>
                </a:solidFill>
                <a:latin typeface="+mj-lt"/>
                <a:ea typeface="微软雅黑" panose="020B0503020204020204" pitchFamily="34" charset="-122"/>
              </a:rPr>
              <a:t>8	GlobalVar1() #</a:t>
            </a:r>
            <a:r>
              <a:rPr lang="zh-CN" altLang="en-US" sz="2000" dirty="0">
                <a:solidFill>
                  <a:schemeClr val="tx1">
                    <a:lumMod val="85000"/>
                    <a:lumOff val="15000"/>
                  </a:schemeClr>
                </a:solidFill>
                <a:latin typeface="+mj-lt"/>
                <a:ea typeface="微软雅黑" panose="020B0503020204020204" pitchFamily="34" charset="-122"/>
              </a:rPr>
              <a:t>调用</a:t>
            </a:r>
            <a:r>
              <a:rPr lang="en-US" altLang="zh-CN" sz="2000" dirty="0">
                <a:solidFill>
                  <a:schemeClr val="tx1">
                    <a:lumMod val="85000"/>
                    <a:lumOff val="15000"/>
                  </a:schemeClr>
                </a:solidFill>
                <a:latin typeface="+mj-lt"/>
                <a:ea typeface="微软雅黑" panose="020B0503020204020204" pitchFamily="34" charset="-122"/>
              </a:rPr>
              <a:t>GlobalVar1</a:t>
            </a:r>
            <a:r>
              <a:rPr lang="zh-CN" altLang="en-US" sz="2000" dirty="0">
                <a:solidFill>
                  <a:schemeClr val="tx1">
                    <a:lumMod val="85000"/>
                    <a:lumOff val="15000"/>
                  </a:schemeClr>
                </a:solidFill>
                <a:latin typeface="+mj-lt"/>
                <a:ea typeface="微软雅黑" panose="020B0503020204020204" pitchFamily="34" charset="-122"/>
              </a:rPr>
              <a:t>函数</a:t>
            </a:r>
          </a:p>
          <a:p>
            <a:pPr>
              <a:spcBef>
                <a:spcPct val="0"/>
              </a:spcBef>
              <a:defRPr/>
            </a:pPr>
            <a:r>
              <a:rPr lang="en-US" altLang="zh-CN" sz="2000" dirty="0">
                <a:solidFill>
                  <a:schemeClr val="tx1">
                    <a:lumMod val="85000"/>
                    <a:lumOff val="15000"/>
                  </a:schemeClr>
                </a:solidFill>
                <a:latin typeface="+mj-lt"/>
                <a:ea typeface="微软雅黑" panose="020B0503020204020204" pitchFamily="34" charset="-122"/>
              </a:rPr>
              <a:t>9	GlobalVar2() #</a:t>
            </a:r>
            <a:r>
              <a:rPr lang="zh-CN" altLang="en-US" sz="2000" dirty="0">
                <a:solidFill>
                  <a:schemeClr val="tx1">
                    <a:lumMod val="85000"/>
                    <a:lumOff val="15000"/>
                  </a:schemeClr>
                </a:solidFill>
                <a:latin typeface="+mj-lt"/>
                <a:ea typeface="微软雅黑" panose="020B0503020204020204" pitchFamily="34" charset="-122"/>
              </a:rPr>
              <a:t>调用</a:t>
            </a:r>
            <a:r>
              <a:rPr lang="en-US" altLang="zh-CN" sz="2000" dirty="0">
                <a:solidFill>
                  <a:schemeClr val="tx1">
                    <a:lumMod val="85000"/>
                    <a:lumOff val="15000"/>
                  </a:schemeClr>
                </a:solidFill>
                <a:latin typeface="+mj-lt"/>
                <a:ea typeface="微软雅黑" panose="020B0503020204020204" pitchFamily="34" charset="-122"/>
              </a:rPr>
              <a:t>GlobalVar2</a:t>
            </a:r>
            <a:r>
              <a:rPr lang="zh-CN" altLang="en-US" sz="2000" dirty="0">
                <a:solidFill>
                  <a:schemeClr val="tx1">
                    <a:lumMod val="85000"/>
                    <a:lumOff val="15000"/>
                  </a:schemeClr>
                </a:solidFill>
                <a:latin typeface="+mj-lt"/>
                <a:ea typeface="微软雅黑" panose="020B0503020204020204" pitchFamily="34" charset="-122"/>
              </a:rPr>
              <a:t>函数</a:t>
            </a:r>
          </a:p>
          <a:p>
            <a:pPr>
              <a:spcBef>
                <a:spcPct val="0"/>
              </a:spcBef>
              <a:defRPr/>
            </a:pPr>
            <a:r>
              <a:rPr lang="en-US" altLang="zh-CN" sz="2000" dirty="0">
                <a:solidFill>
                  <a:schemeClr val="tx1">
                    <a:lumMod val="85000"/>
                    <a:lumOff val="15000"/>
                  </a:schemeClr>
                </a:solidFill>
                <a:latin typeface="+mj-lt"/>
                <a:ea typeface="微软雅黑" panose="020B0503020204020204" pitchFamily="34" charset="-122"/>
              </a:rPr>
              <a:t>10	GlobalVar1() #</a:t>
            </a:r>
            <a:r>
              <a:rPr lang="zh-CN" altLang="en-US" sz="2000" dirty="0">
                <a:solidFill>
                  <a:schemeClr val="tx1">
                    <a:lumMod val="85000"/>
                    <a:lumOff val="15000"/>
                  </a:schemeClr>
                </a:solidFill>
                <a:latin typeface="+mj-lt"/>
                <a:ea typeface="微软雅黑" panose="020B0503020204020204" pitchFamily="34" charset="-122"/>
              </a:rPr>
              <a:t>调用</a:t>
            </a:r>
            <a:r>
              <a:rPr lang="en-US" altLang="zh-CN" sz="2000" dirty="0">
                <a:solidFill>
                  <a:schemeClr val="tx1">
                    <a:lumMod val="85000"/>
                    <a:lumOff val="15000"/>
                  </a:schemeClr>
                </a:solidFill>
                <a:latin typeface="+mj-lt"/>
                <a:ea typeface="微软雅黑" panose="020B0503020204020204" pitchFamily="34" charset="-122"/>
              </a:rPr>
              <a:t>GlobalVar1</a:t>
            </a:r>
            <a:r>
              <a:rPr lang="zh-CN" altLang="en-US" sz="2000" dirty="0">
                <a:solidFill>
                  <a:schemeClr val="tx1">
                    <a:lumMod val="85000"/>
                    <a:lumOff val="15000"/>
                  </a:schemeClr>
                </a:solidFill>
                <a:latin typeface="+mj-lt"/>
                <a:ea typeface="微软雅黑" panose="020B0503020204020204" pitchFamily="34" charset="-122"/>
              </a:rPr>
              <a:t>函数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209082" y="2546390"/>
            <a:ext cx="4048718"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A8B384E2-3B32-4E65-BE9E-CBE6A829D01D}"/>
              </a:ext>
            </a:extLst>
          </p:cNvPr>
          <p:cNvSpPr/>
          <p:nvPr/>
        </p:nvSpPr>
        <p:spPr>
          <a:xfrm>
            <a:off x="766478" y="1054287"/>
            <a:ext cx="10892122" cy="830997"/>
          </a:xfrm>
          <a:prstGeom prst="rect">
            <a:avLst/>
          </a:prstGeom>
        </p:spPr>
        <p:txBody>
          <a:bodyPr wrap="square">
            <a:spAutoFit/>
          </a:bodyPr>
          <a:lstStyle/>
          <a:p>
            <a:r>
              <a:rPr lang="zh-CN" altLang="en-US" sz="2400" b="1" dirty="0">
                <a:solidFill>
                  <a:srgbClr val="1950B2"/>
                </a:solidFill>
                <a:latin typeface="+mj-lt"/>
              </a:rPr>
              <a:t>在一个函数中使用</a:t>
            </a:r>
            <a:r>
              <a:rPr lang="en-US" altLang="zh-CN" sz="2400" b="1" dirty="0">
                <a:solidFill>
                  <a:srgbClr val="1950B2"/>
                </a:solidFill>
                <a:latin typeface="+mj-lt"/>
              </a:rPr>
              <a:t>global</a:t>
            </a:r>
            <a:r>
              <a:rPr lang="zh-CN" altLang="en-US" sz="2400" b="1" dirty="0">
                <a:solidFill>
                  <a:srgbClr val="1950B2"/>
                </a:solidFill>
                <a:latin typeface="+mj-lt"/>
              </a:rPr>
              <a:t>关键字，可以声明在该函数中使用的是全局变量、而非局部变量。</a:t>
            </a:r>
          </a:p>
        </p:txBody>
      </p:sp>
      <p:sp>
        <p:nvSpPr>
          <p:cNvPr id="51" name="矩形 50">
            <a:extLst>
              <a:ext uri="{FF2B5EF4-FFF2-40B4-BE49-F238E27FC236}">
                <a16:creationId xmlns:a16="http://schemas.microsoft.com/office/drawing/2014/main" id="{956EA2D7-355C-4119-90B5-0938FFA09D0C}"/>
              </a:ext>
            </a:extLst>
          </p:cNvPr>
          <p:cNvSpPr/>
          <p:nvPr/>
        </p:nvSpPr>
        <p:spPr>
          <a:xfrm>
            <a:off x="8036579" y="5210434"/>
            <a:ext cx="3322832" cy="1015663"/>
          </a:xfrm>
          <a:prstGeom prst="rect">
            <a:avLst/>
          </a:prstGeom>
        </p:spPr>
        <p:txBody>
          <a:bodyPr wrap="square">
            <a:spAutoFit/>
          </a:bodyPr>
          <a:lstStyle/>
          <a:p>
            <a:pPr>
              <a:spcBef>
                <a:spcPct val="0"/>
              </a:spcBef>
              <a:defRPr/>
            </a:pPr>
            <a:r>
              <a:rPr lang="en-US" altLang="zh-CN" sz="2000" dirty="0">
                <a:solidFill>
                  <a:schemeClr val="tx1">
                    <a:lumMod val="85000"/>
                    <a:lumOff val="15000"/>
                  </a:schemeClr>
                </a:solidFill>
                <a:latin typeface="+mj-lt"/>
                <a:ea typeface="微软雅黑" panose="020B0503020204020204" pitchFamily="34" charset="-122"/>
              </a:rPr>
              <a:t>GlobalVar1</a:t>
            </a:r>
            <a:r>
              <a:rPr lang="zh-CN" altLang="en-US" sz="2000" dirty="0">
                <a:solidFill>
                  <a:schemeClr val="tx1">
                    <a:lumMod val="85000"/>
                    <a:lumOff val="15000"/>
                  </a:schemeClr>
                </a:solidFill>
                <a:latin typeface="+mj-lt"/>
                <a:ea typeface="微软雅黑" panose="020B0503020204020204" pitchFamily="34" charset="-122"/>
              </a:rPr>
              <a:t>中</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的值为： </a:t>
            </a:r>
            <a:r>
              <a:rPr lang="en-US" altLang="zh-CN" sz="2000" dirty="0">
                <a:solidFill>
                  <a:schemeClr val="tx1">
                    <a:lumMod val="85000"/>
                    <a:lumOff val="15000"/>
                  </a:schemeClr>
                </a:solidFill>
                <a:latin typeface="+mj-lt"/>
                <a:ea typeface="微软雅黑" panose="020B0503020204020204" pitchFamily="34" charset="-122"/>
              </a:rPr>
              <a:t>20</a:t>
            </a:r>
          </a:p>
          <a:p>
            <a:pPr>
              <a:spcBef>
                <a:spcPct val="0"/>
              </a:spcBef>
              <a:defRPr/>
            </a:pPr>
            <a:r>
              <a:rPr lang="en-US" altLang="zh-CN" sz="2000" dirty="0">
                <a:solidFill>
                  <a:schemeClr val="tx1">
                    <a:lumMod val="85000"/>
                    <a:lumOff val="15000"/>
                  </a:schemeClr>
                </a:solidFill>
                <a:latin typeface="+mj-lt"/>
                <a:ea typeface="微软雅黑" panose="020B0503020204020204" pitchFamily="34" charset="-122"/>
              </a:rPr>
              <a:t>GlobalVar2</a:t>
            </a:r>
            <a:r>
              <a:rPr lang="zh-CN" altLang="en-US" sz="2000" dirty="0">
                <a:solidFill>
                  <a:schemeClr val="tx1">
                    <a:lumMod val="85000"/>
                    <a:lumOff val="15000"/>
                  </a:schemeClr>
                </a:solidFill>
                <a:latin typeface="+mj-lt"/>
                <a:ea typeface="微软雅黑" panose="020B0503020204020204" pitchFamily="34" charset="-122"/>
              </a:rPr>
              <a:t>中</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的值为： </a:t>
            </a:r>
            <a:r>
              <a:rPr lang="en-US" altLang="zh-CN" sz="2000" dirty="0">
                <a:solidFill>
                  <a:schemeClr val="tx1">
                    <a:lumMod val="85000"/>
                    <a:lumOff val="15000"/>
                  </a:schemeClr>
                </a:solidFill>
                <a:latin typeface="+mj-lt"/>
                <a:ea typeface="微软雅黑" panose="020B0503020204020204" pitchFamily="34" charset="-122"/>
              </a:rPr>
              <a:t>100</a:t>
            </a:r>
          </a:p>
          <a:p>
            <a:pPr>
              <a:spcBef>
                <a:spcPct val="0"/>
              </a:spcBef>
              <a:defRPr/>
            </a:pPr>
            <a:r>
              <a:rPr lang="en-US" altLang="zh-CN" sz="2000" dirty="0">
                <a:solidFill>
                  <a:schemeClr val="tx1">
                    <a:lumMod val="85000"/>
                    <a:lumOff val="15000"/>
                  </a:schemeClr>
                </a:solidFill>
                <a:latin typeface="+mj-lt"/>
                <a:ea typeface="微软雅黑" panose="020B0503020204020204" pitchFamily="34" charset="-122"/>
              </a:rPr>
              <a:t>GlobalVar1</a:t>
            </a:r>
            <a:r>
              <a:rPr lang="zh-CN" altLang="en-US" sz="2000" dirty="0">
                <a:solidFill>
                  <a:schemeClr val="tx1">
                    <a:lumMod val="85000"/>
                    <a:lumOff val="15000"/>
                  </a:schemeClr>
                </a:solidFill>
                <a:latin typeface="+mj-lt"/>
                <a:ea typeface="微软雅黑" panose="020B0503020204020204" pitchFamily="34" charset="-122"/>
              </a:rPr>
              <a:t>中</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的值为： </a:t>
            </a:r>
            <a:r>
              <a:rPr lang="en-US" altLang="zh-CN" sz="2000" dirty="0">
                <a:solidFill>
                  <a:schemeClr val="tx1">
                    <a:lumMod val="85000"/>
                    <a:lumOff val="15000"/>
                  </a:schemeClr>
                </a:solidFill>
                <a:latin typeface="+mj-lt"/>
                <a:ea typeface="微软雅黑" panose="020B0503020204020204" pitchFamily="34" charset="-122"/>
              </a:rPr>
              <a:t>100</a:t>
            </a:r>
          </a:p>
        </p:txBody>
      </p:sp>
      <p:sp>
        <p:nvSpPr>
          <p:cNvPr id="52" name="矩形 51">
            <a:extLst>
              <a:ext uri="{FF2B5EF4-FFF2-40B4-BE49-F238E27FC236}">
                <a16:creationId xmlns:a16="http://schemas.microsoft.com/office/drawing/2014/main" id="{567EF49E-58BE-4B51-A372-06C0B6FAA7FB}"/>
              </a:ext>
            </a:extLst>
          </p:cNvPr>
          <p:cNvSpPr/>
          <p:nvPr/>
        </p:nvSpPr>
        <p:spPr>
          <a:xfrm>
            <a:off x="9098193" y="2844955"/>
            <a:ext cx="1107996" cy="461665"/>
          </a:xfrm>
          <a:prstGeom prst="rect">
            <a:avLst/>
          </a:prstGeom>
        </p:spPr>
        <p:txBody>
          <a:bodyPr wrap="none">
            <a:spAutoFit/>
          </a:bodyPr>
          <a:lstStyle/>
          <a:p>
            <a:pPr algn="ctr"/>
            <a:r>
              <a:rPr lang="zh-CN" altLang="en-US" sz="2400" b="1" dirty="0">
                <a:solidFill>
                  <a:schemeClr val="tx1">
                    <a:lumMod val="85000"/>
                    <a:lumOff val="15000"/>
                  </a:schemeClr>
                </a:solidFill>
                <a:latin typeface="+mj-lt"/>
                <a:ea typeface="微软雅黑" panose="020B0503020204020204" pitchFamily="34" charset="-122"/>
              </a:rPr>
              <a:t>提示：</a:t>
            </a:r>
          </a:p>
        </p:txBody>
      </p:sp>
      <p:sp>
        <p:nvSpPr>
          <p:cNvPr id="53" name="矩形 52">
            <a:extLst>
              <a:ext uri="{FF2B5EF4-FFF2-40B4-BE49-F238E27FC236}">
                <a16:creationId xmlns:a16="http://schemas.microsoft.com/office/drawing/2014/main" id="{9CD342C2-FFB2-4178-9FB0-6DEE917AEBC4}"/>
              </a:ext>
            </a:extLst>
          </p:cNvPr>
          <p:cNvSpPr/>
          <p:nvPr/>
        </p:nvSpPr>
        <p:spPr>
          <a:xfrm>
            <a:off x="8023427" y="3515706"/>
            <a:ext cx="3711374" cy="1422762"/>
          </a:xfrm>
          <a:prstGeom prst="rect">
            <a:avLst/>
          </a:prstGeom>
        </p:spPr>
        <p:txBody>
          <a:bodyPr wrap="square">
            <a:spAutoFit/>
          </a:bodyPr>
          <a:lstStyle/>
          <a:p>
            <a:pPr>
              <a:lnSpc>
                <a:spcPct val="150000"/>
              </a:lnSpc>
              <a:spcBef>
                <a:spcPct val="0"/>
              </a:spcBef>
              <a:defRPr/>
            </a:pPr>
            <a:r>
              <a:rPr lang="zh-CN" altLang="en-US" sz="2000" dirty="0">
                <a:solidFill>
                  <a:schemeClr val="tx1">
                    <a:lumMod val="85000"/>
                    <a:lumOff val="15000"/>
                  </a:schemeClr>
                </a:solidFill>
                <a:latin typeface="+mj-lt"/>
                <a:ea typeface="微软雅黑" panose="020B0503020204020204" pitchFamily="34" charset="-122"/>
              </a:rPr>
              <a:t>在一个函数中要修改全局变量的值，必须使用</a:t>
            </a:r>
            <a:r>
              <a:rPr lang="en-US" altLang="zh-CN" sz="2000" dirty="0">
                <a:solidFill>
                  <a:schemeClr val="tx1">
                    <a:lumMod val="85000"/>
                    <a:lumOff val="15000"/>
                  </a:schemeClr>
                </a:solidFill>
                <a:latin typeface="+mj-lt"/>
                <a:ea typeface="微软雅黑" panose="020B0503020204020204" pitchFamily="34" charset="-122"/>
              </a:rPr>
              <a:t>global</a:t>
            </a:r>
            <a:r>
              <a:rPr lang="zh-CN" altLang="en-US" sz="2000" dirty="0">
                <a:solidFill>
                  <a:schemeClr val="tx1">
                    <a:lumMod val="85000"/>
                    <a:lumOff val="15000"/>
                  </a:schemeClr>
                </a:solidFill>
                <a:latin typeface="+mj-lt"/>
                <a:ea typeface="微软雅黑" panose="020B0503020204020204" pitchFamily="34" charset="-122"/>
              </a:rPr>
              <a:t>关键字声明使用该全局变量。</a:t>
            </a:r>
          </a:p>
        </p:txBody>
      </p:sp>
      <p:cxnSp>
        <p:nvCxnSpPr>
          <p:cNvPr id="54" name="直接连接符 53">
            <a:extLst>
              <a:ext uri="{FF2B5EF4-FFF2-40B4-BE49-F238E27FC236}">
                <a16:creationId xmlns:a16="http://schemas.microsoft.com/office/drawing/2014/main" id="{E8B2B8C4-A4F3-40EB-890A-C7D54DBBB5AC}"/>
              </a:ext>
            </a:extLst>
          </p:cNvPr>
          <p:cNvCxnSpPr>
            <a:cxnSpLocks/>
          </p:cNvCxnSpPr>
          <p:nvPr/>
        </p:nvCxnSpPr>
        <p:spPr>
          <a:xfrm>
            <a:off x="8826931" y="3325643"/>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56" name="组合 55">
            <a:extLst>
              <a:ext uri="{FF2B5EF4-FFF2-40B4-BE49-F238E27FC236}">
                <a16:creationId xmlns:a16="http://schemas.microsoft.com/office/drawing/2014/main" id="{3BA395E9-8951-4B42-A9D6-C45B983FB522}"/>
              </a:ext>
            </a:extLst>
          </p:cNvPr>
          <p:cNvGrpSpPr/>
          <p:nvPr/>
        </p:nvGrpSpPr>
        <p:grpSpPr>
          <a:xfrm>
            <a:off x="8023427" y="2760904"/>
            <a:ext cx="712548" cy="712546"/>
            <a:chOff x="836354" y="1156380"/>
            <a:chExt cx="877274" cy="877274"/>
          </a:xfrm>
        </p:grpSpPr>
        <p:sp>
          <p:nvSpPr>
            <p:cNvPr id="57" name="Oval 4011">
              <a:extLst>
                <a:ext uri="{FF2B5EF4-FFF2-40B4-BE49-F238E27FC236}">
                  <a16:creationId xmlns:a16="http://schemas.microsoft.com/office/drawing/2014/main" id="{03036417-FE22-4002-9C27-64B713BDEB61}"/>
                </a:ext>
              </a:extLst>
            </p:cNvPr>
            <p:cNvSpPr>
              <a:spLocks noChangeArrowheads="1"/>
            </p:cNvSpPr>
            <p:nvPr/>
          </p:nvSpPr>
          <p:spPr bwMode="auto">
            <a:xfrm>
              <a:off x="836354" y="1156380"/>
              <a:ext cx="877274" cy="877274"/>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mj-lt"/>
              </a:endParaRPr>
            </a:p>
          </p:txBody>
        </p:sp>
        <p:grpSp>
          <p:nvGrpSpPr>
            <p:cNvPr id="58" name="组合 57">
              <a:extLst>
                <a:ext uri="{FF2B5EF4-FFF2-40B4-BE49-F238E27FC236}">
                  <a16:creationId xmlns:a16="http://schemas.microsoft.com/office/drawing/2014/main" id="{CBFA447A-6981-4ED1-96A9-9D949A65AC31}"/>
                </a:ext>
              </a:extLst>
            </p:cNvPr>
            <p:cNvGrpSpPr/>
            <p:nvPr/>
          </p:nvGrpSpPr>
          <p:grpSpPr>
            <a:xfrm>
              <a:off x="852546" y="1337788"/>
              <a:ext cx="830546" cy="514457"/>
              <a:chOff x="10655670" y="657377"/>
              <a:chExt cx="526153" cy="325910"/>
            </a:xfrm>
            <a:solidFill>
              <a:schemeClr val="tx2">
                <a:lumMod val="50000"/>
              </a:schemeClr>
            </a:solidFill>
          </p:grpSpPr>
          <p:sp>
            <p:nvSpPr>
              <p:cNvPr id="59" name="Freeform 89">
                <a:extLst>
                  <a:ext uri="{FF2B5EF4-FFF2-40B4-BE49-F238E27FC236}">
                    <a16:creationId xmlns:a16="http://schemas.microsoft.com/office/drawing/2014/main" id="{3F9C7245-1994-4127-AE11-A8FC4DF4BD5B}"/>
                  </a:ext>
                </a:extLst>
              </p:cNvPr>
              <p:cNvSpPr>
                <a:spLocks noEditPoints="1"/>
              </p:cNvSpPr>
              <p:nvPr/>
            </p:nvSpPr>
            <p:spPr bwMode="auto">
              <a:xfrm>
                <a:off x="10697100" y="657377"/>
                <a:ext cx="444675" cy="28033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3" y="4"/>
                      <a:pt x="83" y="5"/>
                    </a:cubicBezTo>
                    <a:cubicBezTo>
                      <a:pt x="83" y="7"/>
                      <a:pt x="82" y="8"/>
                      <a:pt x="81" y="8"/>
                    </a:cubicBezTo>
                    <a:cubicBezTo>
                      <a:pt x="79" y="8"/>
                      <a:pt x="78" y="7"/>
                      <a:pt x="78" y="5"/>
                    </a:cubicBezTo>
                    <a:cubicBezTo>
                      <a:pt x="78" y="4"/>
                      <a:pt x="79"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0" name="Freeform 90">
                <a:extLst>
                  <a:ext uri="{FF2B5EF4-FFF2-40B4-BE49-F238E27FC236}">
                    <a16:creationId xmlns:a16="http://schemas.microsoft.com/office/drawing/2014/main" id="{14153C3B-A6C5-4884-854B-94B167010352}"/>
                  </a:ext>
                </a:extLst>
              </p:cNvPr>
              <p:cNvSpPr>
                <a:spLocks/>
              </p:cNvSpPr>
              <p:nvPr/>
            </p:nvSpPr>
            <p:spPr bwMode="auto">
              <a:xfrm>
                <a:off x="10655670" y="947382"/>
                <a:ext cx="526153" cy="35905"/>
              </a:xfrm>
              <a:custGeom>
                <a:avLst/>
                <a:gdLst>
                  <a:gd name="T0" fmla="*/ 192 w 192"/>
                  <a:gd name="T1" fmla="*/ 0 h 13"/>
                  <a:gd name="T2" fmla="*/ 125 w 192"/>
                  <a:gd name="T3" fmla="*/ 0 h 13"/>
                  <a:gd name="T4" fmla="*/ 123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9 w 192"/>
                  <a:gd name="T17" fmla="*/ 13 h 13"/>
                  <a:gd name="T18" fmla="*/ 183 w 192"/>
                  <a:gd name="T19" fmla="*/ 13 h 13"/>
                  <a:gd name="T20" fmla="*/ 192 w 192"/>
                  <a:gd name="T21" fmla="*/ 4 h 13"/>
                  <a:gd name="T22" fmla="*/ 192 w 192"/>
                  <a:gd name="T23" fmla="*/ 1 h 13"/>
                  <a:gd name="T24" fmla="*/ 192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2" y="0"/>
                    </a:moveTo>
                    <a:cubicBezTo>
                      <a:pt x="125" y="0"/>
                      <a:pt x="125" y="0"/>
                      <a:pt x="125" y="0"/>
                    </a:cubicBezTo>
                    <a:cubicBezTo>
                      <a:pt x="125" y="2"/>
                      <a:pt x="124" y="3"/>
                      <a:pt x="123" y="3"/>
                    </a:cubicBezTo>
                    <a:cubicBezTo>
                      <a:pt x="69" y="3"/>
                      <a:pt x="69" y="3"/>
                      <a:pt x="69" y="3"/>
                    </a:cubicBezTo>
                    <a:cubicBezTo>
                      <a:pt x="68" y="3"/>
                      <a:pt x="66" y="2"/>
                      <a:pt x="66" y="0"/>
                    </a:cubicBezTo>
                    <a:cubicBezTo>
                      <a:pt x="0" y="0"/>
                      <a:pt x="0" y="0"/>
                      <a:pt x="0" y="0"/>
                    </a:cubicBezTo>
                    <a:cubicBezTo>
                      <a:pt x="0" y="1"/>
                      <a:pt x="0" y="1"/>
                      <a:pt x="0" y="1"/>
                    </a:cubicBezTo>
                    <a:cubicBezTo>
                      <a:pt x="0" y="4"/>
                      <a:pt x="0" y="4"/>
                      <a:pt x="0" y="4"/>
                    </a:cubicBezTo>
                    <a:cubicBezTo>
                      <a:pt x="0" y="9"/>
                      <a:pt x="4" y="13"/>
                      <a:pt x="9" y="13"/>
                    </a:cubicBezTo>
                    <a:cubicBezTo>
                      <a:pt x="183" y="13"/>
                      <a:pt x="183" y="13"/>
                      <a:pt x="183" y="13"/>
                    </a:cubicBezTo>
                    <a:cubicBezTo>
                      <a:pt x="188" y="13"/>
                      <a:pt x="192" y="9"/>
                      <a:pt x="192" y="4"/>
                    </a:cubicBezTo>
                    <a:cubicBezTo>
                      <a:pt x="192" y="1"/>
                      <a:pt x="192" y="1"/>
                      <a:pt x="192" y="1"/>
                    </a:cubicBezTo>
                    <a:cubicBezTo>
                      <a:pt x="192" y="1"/>
                      <a:pt x="192" y="1"/>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1" name="Freeform 91">
                <a:extLst>
                  <a:ext uri="{FF2B5EF4-FFF2-40B4-BE49-F238E27FC236}">
                    <a16:creationId xmlns:a16="http://schemas.microsoft.com/office/drawing/2014/main" id="{F25BF967-00D8-4574-8176-48CEB4E5BC51}"/>
                  </a:ext>
                </a:extLst>
              </p:cNvPr>
              <p:cNvSpPr>
                <a:spLocks noEditPoints="1"/>
              </p:cNvSpPr>
              <p:nvPr/>
            </p:nvSpPr>
            <p:spPr bwMode="auto">
              <a:xfrm>
                <a:off x="10741291" y="701568"/>
                <a:ext cx="356292" cy="191956"/>
              </a:xfrm>
              <a:custGeom>
                <a:avLst/>
                <a:gdLst>
                  <a:gd name="T0" fmla="*/ 0 w 130"/>
                  <a:gd name="T1" fmla="*/ 70 h 70"/>
                  <a:gd name="T2" fmla="*/ 130 w 130"/>
                  <a:gd name="T3" fmla="*/ 0 h 70"/>
                  <a:gd name="T4" fmla="*/ 40 w 130"/>
                  <a:gd name="T5" fmla="*/ 47 h 70"/>
                  <a:gd name="T6" fmla="*/ 34 w 130"/>
                  <a:gd name="T7" fmla="*/ 36 h 70"/>
                  <a:gd name="T8" fmla="*/ 31 w 130"/>
                  <a:gd name="T9" fmla="*/ 31 h 70"/>
                  <a:gd name="T10" fmla="*/ 27 w 130"/>
                  <a:gd name="T11" fmla="*/ 34 h 70"/>
                  <a:gd name="T12" fmla="*/ 22 w 130"/>
                  <a:gd name="T13" fmla="*/ 47 h 70"/>
                  <a:gd name="T14" fmla="*/ 27 w 130"/>
                  <a:gd name="T15" fmla="*/ 19 h 70"/>
                  <a:gd name="T16" fmla="*/ 28 w 130"/>
                  <a:gd name="T17" fmla="*/ 29 h 70"/>
                  <a:gd name="T18" fmla="*/ 33 w 130"/>
                  <a:gd name="T19" fmla="*/ 26 h 70"/>
                  <a:gd name="T20" fmla="*/ 38 w 130"/>
                  <a:gd name="T21" fmla="*/ 28 h 70"/>
                  <a:gd name="T22" fmla="*/ 40 w 130"/>
                  <a:gd name="T23" fmla="*/ 35 h 70"/>
                  <a:gd name="T24" fmla="*/ 56 w 130"/>
                  <a:gd name="T25" fmla="*/ 47 h 70"/>
                  <a:gd name="T26" fmla="*/ 49 w 130"/>
                  <a:gd name="T27" fmla="*/ 46 h 70"/>
                  <a:gd name="T28" fmla="*/ 48 w 130"/>
                  <a:gd name="T29" fmla="*/ 31 h 70"/>
                  <a:gd name="T30" fmla="*/ 45 w 130"/>
                  <a:gd name="T31" fmla="*/ 27 h 70"/>
                  <a:gd name="T32" fmla="*/ 48 w 130"/>
                  <a:gd name="T33" fmla="*/ 23 h 70"/>
                  <a:gd name="T34" fmla="*/ 53 w 130"/>
                  <a:gd name="T35" fmla="*/ 27 h 70"/>
                  <a:gd name="T36" fmla="*/ 58 w 130"/>
                  <a:gd name="T37" fmla="*/ 31 h 70"/>
                  <a:gd name="T38" fmla="*/ 53 w 130"/>
                  <a:gd name="T39" fmla="*/ 39 h 70"/>
                  <a:gd name="T40" fmla="*/ 55 w 130"/>
                  <a:gd name="T41" fmla="*/ 43 h 70"/>
                  <a:gd name="T42" fmla="*/ 58 w 130"/>
                  <a:gd name="T43" fmla="*/ 42 h 70"/>
                  <a:gd name="T44" fmla="*/ 56 w 130"/>
                  <a:gd name="T45" fmla="*/ 47 h 70"/>
                  <a:gd name="T46" fmla="*/ 87 w 130"/>
                  <a:gd name="T47" fmla="*/ 47 h 70"/>
                  <a:gd name="T48" fmla="*/ 86 w 130"/>
                  <a:gd name="T49" fmla="*/ 32 h 70"/>
                  <a:gd name="T50" fmla="*/ 82 w 130"/>
                  <a:gd name="T51" fmla="*/ 32 h 70"/>
                  <a:gd name="T52" fmla="*/ 81 w 130"/>
                  <a:gd name="T53" fmla="*/ 47 h 70"/>
                  <a:gd name="T54" fmla="*/ 75 w 130"/>
                  <a:gd name="T55" fmla="*/ 36 h 70"/>
                  <a:gd name="T56" fmla="*/ 73 w 130"/>
                  <a:gd name="T57" fmla="*/ 31 h 70"/>
                  <a:gd name="T58" fmla="*/ 69 w 130"/>
                  <a:gd name="T59" fmla="*/ 34 h 70"/>
                  <a:gd name="T60" fmla="*/ 64 w 130"/>
                  <a:gd name="T61" fmla="*/ 47 h 70"/>
                  <a:gd name="T62" fmla="*/ 68 w 130"/>
                  <a:gd name="T63" fmla="*/ 27 h 70"/>
                  <a:gd name="T64" fmla="*/ 69 w 130"/>
                  <a:gd name="T65" fmla="*/ 30 h 70"/>
                  <a:gd name="T66" fmla="*/ 75 w 130"/>
                  <a:gd name="T67" fmla="*/ 26 h 70"/>
                  <a:gd name="T68" fmla="*/ 80 w 130"/>
                  <a:gd name="T69" fmla="*/ 30 h 70"/>
                  <a:gd name="T70" fmla="*/ 86 w 130"/>
                  <a:gd name="T71" fmla="*/ 26 h 70"/>
                  <a:gd name="T72" fmla="*/ 90 w 130"/>
                  <a:gd name="T73" fmla="*/ 28 h 70"/>
                  <a:gd name="T74" fmla="*/ 92 w 130"/>
                  <a:gd name="T75" fmla="*/ 35 h 70"/>
                  <a:gd name="T76" fmla="*/ 107 w 130"/>
                  <a:gd name="T77" fmla="*/ 47 h 70"/>
                  <a:gd name="T78" fmla="*/ 101 w 130"/>
                  <a:gd name="T79" fmla="*/ 46 h 70"/>
                  <a:gd name="T80" fmla="*/ 99 w 130"/>
                  <a:gd name="T81" fmla="*/ 19 h 70"/>
                  <a:gd name="T82" fmla="*/ 105 w 130"/>
                  <a:gd name="T83" fmla="*/ 40 h 70"/>
                  <a:gd name="T84" fmla="*/ 106 w 130"/>
                  <a:gd name="T85" fmla="*/ 43 h 70"/>
                  <a:gd name="T86" fmla="*/ 108 w 130"/>
                  <a:gd name="T87" fmla="*/ 42 h 70"/>
                  <a:gd name="T88" fmla="*/ 107 w 130"/>
                  <a:gd name="T8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0">
                    <a:moveTo>
                      <a:pt x="0" y="0"/>
                    </a:moveTo>
                    <a:cubicBezTo>
                      <a:pt x="0" y="70"/>
                      <a:pt x="0" y="70"/>
                      <a:pt x="0" y="70"/>
                    </a:cubicBezTo>
                    <a:cubicBezTo>
                      <a:pt x="130" y="70"/>
                      <a:pt x="130" y="70"/>
                      <a:pt x="130" y="70"/>
                    </a:cubicBezTo>
                    <a:cubicBezTo>
                      <a:pt x="130" y="0"/>
                      <a:pt x="130" y="0"/>
                      <a:pt x="130" y="0"/>
                    </a:cubicBezTo>
                    <a:lnTo>
                      <a:pt x="0" y="0"/>
                    </a:lnTo>
                    <a:close/>
                    <a:moveTo>
                      <a:pt x="40" y="47"/>
                    </a:moveTo>
                    <a:cubicBezTo>
                      <a:pt x="34" y="47"/>
                      <a:pt x="34" y="47"/>
                      <a:pt x="34" y="47"/>
                    </a:cubicBezTo>
                    <a:cubicBezTo>
                      <a:pt x="34" y="36"/>
                      <a:pt x="34" y="36"/>
                      <a:pt x="34" y="36"/>
                    </a:cubicBezTo>
                    <a:cubicBezTo>
                      <a:pt x="34" y="34"/>
                      <a:pt x="34" y="33"/>
                      <a:pt x="34" y="32"/>
                    </a:cubicBezTo>
                    <a:cubicBezTo>
                      <a:pt x="33" y="31"/>
                      <a:pt x="32" y="31"/>
                      <a:pt x="31" y="31"/>
                    </a:cubicBezTo>
                    <a:cubicBezTo>
                      <a:pt x="30" y="31"/>
                      <a:pt x="30" y="31"/>
                      <a:pt x="29" y="32"/>
                    </a:cubicBezTo>
                    <a:cubicBezTo>
                      <a:pt x="28" y="32"/>
                      <a:pt x="28" y="33"/>
                      <a:pt x="27" y="34"/>
                    </a:cubicBezTo>
                    <a:cubicBezTo>
                      <a:pt x="27" y="47"/>
                      <a:pt x="27" y="47"/>
                      <a:pt x="27" y="47"/>
                    </a:cubicBezTo>
                    <a:cubicBezTo>
                      <a:pt x="22" y="47"/>
                      <a:pt x="22" y="47"/>
                      <a:pt x="22" y="47"/>
                    </a:cubicBezTo>
                    <a:cubicBezTo>
                      <a:pt x="22" y="19"/>
                      <a:pt x="22" y="19"/>
                      <a:pt x="22" y="19"/>
                    </a:cubicBezTo>
                    <a:cubicBezTo>
                      <a:pt x="27" y="19"/>
                      <a:pt x="27" y="19"/>
                      <a:pt x="27" y="19"/>
                    </a:cubicBezTo>
                    <a:cubicBezTo>
                      <a:pt x="27" y="29"/>
                      <a:pt x="27" y="29"/>
                      <a:pt x="27" y="29"/>
                    </a:cubicBezTo>
                    <a:cubicBezTo>
                      <a:pt x="28" y="29"/>
                      <a:pt x="28" y="29"/>
                      <a:pt x="28" y="29"/>
                    </a:cubicBezTo>
                    <a:cubicBezTo>
                      <a:pt x="28" y="28"/>
                      <a:pt x="29" y="28"/>
                      <a:pt x="30" y="27"/>
                    </a:cubicBezTo>
                    <a:cubicBezTo>
                      <a:pt x="31" y="27"/>
                      <a:pt x="32" y="26"/>
                      <a:pt x="33" y="26"/>
                    </a:cubicBezTo>
                    <a:cubicBezTo>
                      <a:pt x="35" y="26"/>
                      <a:pt x="35" y="27"/>
                      <a:pt x="36" y="27"/>
                    </a:cubicBezTo>
                    <a:cubicBezTo>
                      <a:pt x="37" y="27"/>
                      <a:pt x="38" y="27"/>
                      <a:pt x="38" y="28"/>
                    </a:cubicBezTo>
                    <a:cubicBezTo>
                      <a:pt x="39" y="29"/>
                      <a:pt x="39" y="30"/>
                      <a:pt x="39" y="31"/>
                    </a:cubicBezTo>
                    <a:cubicBezTo>
                      <a:pt x="40" y="32"/>
                      <a:pt x="40" y="33"/>
                      <a:pt x="40" y="35"/>
                    </a:cubicBezTo>
                    <a:lnTo>
                      <a:pt x="40" y="47"/>
                    </a:lnTo>
                    <a:close/>
                    <a:moveTo>
                      <a:pt x="56" y="47"/>
                    </a:moveTo>
                    <a:cubicBezTo>
                      <a:pt x="55" y="47"/>
                      <a:pt x="54" y="48"/>
                      <a:pt x="53" y="48"/>
                    </a:cubicBezTo>
                    <a:cubicBezTo>
                      <a:pt x="51" y="48"/>
                      <a:pt x="50" y="47"/>
                      <a:pt x="49" y="46"/>
                    </a:cubicBezTo>
                    <a:cubicBezTo>
                      <a:pt x="48" y="45"/>
                      <a:pt x="48" y="44"/>
                      <a:pt x="48" y="41"/>
                    </a:cubicBezTo>
                    <a:cubicBezTo>
                      <a:pt x="48" y="31"/>
                      <a:pt x="48" y="31"/>
                      <a:pt x="48" y="31"/>
                    </a:cubicBezTo>
                    <a:cubicBezTo>
                      <a:pt x="45" y="31"/>
                      <a:pt x="45" y="31"/>
                      <a:pt x="45" y="31"/>
                    </a:cubicBezTo>
                    <a:cubicBezTo>
                      <a:pt x="45" y="27"/>
                      <a:pt x="45" y="27"/>
                      <a:pt x="45" y="27"/>
                    </a:cubicBezTo>
                    <a:cubicBezTo>
                      <a:pt x="48" y="27"/>
                      <a:pt x="48" y="27"/>
                      <a:pt x="48" y="27"/>
                    </a:cubicBezTo>
                    <a:cubicBezTo>
                      <a:pt x="48" y="23"/>
                      <a:pt x="48" y="23"/>
                      <a:pt x="48" y="23"/>
                    </a:cubicBezTo>
                    <a:cubicBezTo>
                      <a:pt x="53" y="22"/>
                      <a:pt x="53" y="22"/>
                      <a:pt x="53" y="22"/>
                    </a:cubicBezTo>
                    <a:cubicBezTo>
                      <a:pt x="53" y="27"/>
                      <a:pt x="53" y="27"/>
                      <a:pt x="53" y="27"/>
                    </a:cubicBezTo>
                    <a:cubicBezTo>
                      <a:pt x="58" y="27"/>
                      <a:pt x="58" y="27"/>
                      <a:pt x="58" y="27"/>
                    </a:cubicBezTo>
                    <a:cubicBezTo>
                      <a:pt x="58" y="31"/>
                      <a:pt x="58" y="31"/>
                      <a:pt x="58" y="31"/>
                    </a:cubicBezTo>
                    <a:cubicBezTo>
                      <a:pt x="53" y="31"/>
                      <a:pt x="53" y="31"/>
                      <a:pt x="53" y="31"/>
                    </a:cubicBezTo>
                    <a:cubicBezTo>
                      <a:pt x="53" y="39"/>
                      <a:pt x="53" y="39"/>
                      <a:pt x="53" y="39"/>
                    </a:cubicBezTo>
                    <a:cubicBezTo>
                      <a:pt x="53" y="40"/>
                      <a:pt x="53" y="41"/>
                      <a:pt x="53" y="42"/>
                    </a:cubicBezTo>
                    <a:cubicBezTo>
                      <a:pt x="54" y="43"/>
                      <a:pt x="54" y="43"/>
                      <a:pt x="55" y="43"/>
                    </a:cubicBezTo>
                    <a:cubicBezTo>
                      <a:pt x="55" y="43"/>
                      <a:pt x="56" y="43"/>
                      <a:pt x="56" y="43"/>
                    </a:cubicBezTo>
                    <a:cubicBezTo>
                      <a:pt x="57" y="43"/>
                      <a:pt x="57" y="42"/>
                      <a:pt x="58" y="42"/>
                    </a:cubicBezTo>
                    <a:cubicBezTo>
                      <a:pt x="58" y="46"/>
                      <a:pt x="58" y="46"/>
                      <a:pt x="58" y="46"/>
                    </a:cubicBezTo>
                    <a:cubicBezTo>
                      <a:pt x="58" y="47"/>
                      <a:pt x="57" y="47"/>
                      <a:pt x="56" y="47"/>
                    </a:cubicBezTo>
                    <a:close/>
                    <a:moveTo>
                      <a:pt x="92" y="47"/>
                    </a:moveTo>
                    <a:cubicBezTo>
                      <a:pt x="87" y="47"/>
                      <a:pt x="87" y="47"/>
                      <a:pt x="87" y="47"/>
                    </a:cubicBezTo>
                    <a:cubicBezTo>
                      <a:pt x="87" y="36"/>
                      <a:pt x="87" y="36"/>
                      <a:pt x="87" y="36"/>
                    </a:cubicBezTo>
                    <a:cubicBezTo>
                      <a:pt x="87" y="34"/>
                      <a:pt x="87" y="33"/>
                      <a:pt x="86" y="32"/>
                    </a:cubicBezTo>
                    <a:cubicBezTo>
                      <a:pt x="86" y="31"/>
                      <a:pt x="85" y="31"/>
                      <a:pt x="84" y="31"/>
                    </a:cubicBezTo>
                    <a:cubicBezTo>
                      <a:pt x="83" y="31"/>
                      <a:pt x="82" y="31"/>
                      <a:pt x="82" y="32"/>
                    </a:cubicBezTo>
                    <a:cubicBezTo>
                      <a:pt x="81" y="32"/>
                      <a:pt x="81" y="33"/>
                      <a:pt x="81" y="34"/>
                    </a:cubicBezTo>
                    <a:cubicBezTo>
                      <a:pt x="81" y="47"/>
                      <a:pt x="81" y="47"/>
                      <a:pt x="81" y="47"/>
                    </a:cubicBezTo>
                    <a:cubicBezTo>
                      <a:pt x="75" y="47"/>
                      <a:pt x="75" y="47"/>
                      <a:pt x="75" y="47"/>
                    </a:cubicBezTo>
                    <a:cubicBezTo>
                      <a:pt x="75" y="36"/>
                      <a:pt x="75" y="36"/>
                      <a:pt x="75" y="36"/>
                    </a:cubicBezTo>
                    <a:cubicBezTo>
                      <a:pt x="75" y="34"/>
                      <a:pt x="75" y="33"/>
                      <a:pt x="75" y="32"/>
                    </a:cubicBezTo>
                    <a:cubicBezTo>
                      <a:pt x="74" y="31"/>
                      <a:pt x="74" y="31"/>
                      <a:pt x="73" y="31"/>
                    </a:cubicBezTo>
                    <a:cubicBezTo>
                      <a:pt x="72" y="31"/>
                      <a:pt x="71" y="31"/>
                      <a:pt x="70" y="32"/>
                    </a:cubicBezTo>
                    <a:cubicBezTo>
                      <a:pt x="70" y="32"/>
                      <a:pt x="69" y="33"/>
                      <a:pt x="69" y="34"/>
                    </a:cubicBezTo>
                    <a:cubicBezTo>
                      <a:pt x="69" y="47"/>
                      <a:pt x="69" y="47"/>
                      <a:pt x="69" y="47"/>
                    </a:cubicBezTo>
                    <a:cubicBezTo>
                      <a:pt x="64" y="47"/>
                      <a:pt x="64" y="47"/>
                      <a:pt x="64" y="47"/>
                    </a:cubicBezTo>
                    <a:cubicBezTo>
                      <a:pt x="64" y="27"/>
                      <a:pt x="64" y="27"/>
                      <a:pt x="64" y="27"/>
                    </a:cubicBezTo>
                    <a:cubicBezTo>
                      <a:pt x="68" y="27"/>
                      <a:pt x="68" y="27"/>
                      <a:pt x="68" y="27"/>
                    </a:cubicBezTo>
                    <a:cubicBezTo>
                      <a:pt x="69" y="30"/>
                      <a:pt x="69" y="30"/>
                      <a:pt x="69" y="30"/>
                    </a:cubicBezTo>
                    <a:cubicBezTo>
                      <a:pt x="69" y="30"/>
                      <a:pt x="69" y="30"/>
                      <a:pt x="69" y="30"/>
                    </a:cubicBezTo>
                    <a:cubicBezTo>
                      <a:pt x="69" y="29"/>
                      <a:pt x="70" y="28"/>
                      <a:pt x="71" y="27"/>
                    </a:cubicBezTo>
                    <a:cubicBezTo>
                      <a:pt x="72" y="27"/>
                      <a:pt x="73" y="26"/>
                      <a:pt x="75" y="26"/>
                    </a:cubicBezTo>
                    <a:cubicBezTo>
                      <a:pt x="76" y="26"/>
                      <a:pt x="77" y="27"/>
                      <a:pt x="78" y="27"/>
                    </a:cubicBezTo>
                    <a:cubicBezTo>
                      <a:pt x="79" y="28"/>
                      <a:pt x="79" y="29"/>
                      <a:pt x="80" y="30"/>
                    </a:cubicBezTo>
                    <a:cubicBezTo>
                      <a:pt x="80" y="29"/>
                      <a:pt x="81" y="28"/>
                      <a:pt x="82" y="27"/>
                    </a:cubicBezTo>
                    <a:cubicBezTo>
                      <a:pt x="83" y="27"/>
                      <a:pt x="84" y="26"/>
                      <a:pt x="86" y="26"/>
                    </a:cubicBezTo>
                    <a:cubicBezTo>
                      <a:pt x="87" y="26"/>
                      <a:pt x="88" y="27"/>
                      <a:pt x="89" y="27"/>
                    </a:cubicBezTo>
                    <a:cubicBezTo>
                      <a:pt x="89" y="27"/>
                      <a:pt x="90" y="28"/>
                      <a:pt x="90" y="28"/>
                    </a:cubicBezTo>
                    <a:cubicBezTo>
                      <a:pt x="91" y="29"/>
                      <a:pt x="91" y="30"/>
                      <a:pt x="92" y="31"/>
                    </a:cubicBezTo>
                    <a:cubicBezTo>
                      <a:pt x="92" y="32"/>
                      <a:pt x="92" y="33"/>
                      <a:pt x="92" y="35"/>
                    </a:cubicBezTo>
                    <a:lnTo>
                      <a:pt x="92" y="47"/>
                    </a:lnTo>
                    <a:close/>
                    <a:moveTo>
                      <a:pt x="107" y="47"/>
                    </a:moveTo>
                    <a:cubicBezTo>
                      <a:pt x="106" y="47"/>
                      <a:pt x="105" y="48"/>
                      <a:pt x="104" y="48"/>
                    </a:cubicBezTo>
                    <a:cubicBezTo>
                      <a:pt x="102" y="48"/>
                      <a:pt x="101" y="47"/>
                      <a:pt x="101" y="46"/>
                    </a:cubicBezTo>
                    <a:cubicBezTo>
                      <a:pt x="100" y="46"/>
                      <a:pt x="99" y="45"/>
                      <a:pt x="99" y="43"/>
                    </a:cubicBezTo>
                    <a:cubicBezTo>
                      <a:pt x="99" y="19"/>
                      <a:pt x="99" y="19"/>
                      <a:pt x="99" y="19"/>
                    </a:cubicBezTo>
                    <a:cubicBezTo>
                      <a:pt x="105" y="19"/>
                      <a:pt x="105" y="19"/>
                      <a:pt x="105" y="19"/>
                    </a:cubicBezTo>
                    <a:cubicBezTo>
                      <a:pt x="105" y="40"/>
                      <a:pt x="105" y="40"/>
                      <a:pt x="105" y="40"/>
                    </a:cubicBezTo>
                    <a:cubicBezTo>
                      <a:pt x="105" y="41"/>
                      <a:pt x="105" y="42"/>
                      <a:pt x="105" y="42"/>
                    </a:cubicBezTo>
                    <a:cubicBezTo>
                      <a:pt x="105" y="43"/>
                      <a:pt x="106" y="43"/>
                      <a:pt x="106" y="43"/>
                    </a:cubicBezTo>
                    <a:cubicBezTo>
                      <a:pt x="106" y="43"/>
                      <a:pt x="107" y="43"/>
                      <a:pt x="107" y="43"/>
                    </a:cubicBezTo>
                    <a:cubicBezTo>
                      <a:pt x="107" y="43"/>
                      <a:pt x="108" y="43"/>
                      <a:pt x="108" y="42"/>
                    </a:cubicBezTo>
                    <a:cubicBezTo>
                      <a:pt x="109" y="47"/>
                      <a:pt x="109" y="47"/>
                      <a:pt x="109" y="47"/>
                    </a:cubicBezTo>
                    <a:cubicBezTo>
                      <a:pt x="108" y="47"/>
                      <a:pt x="108" y="47"/>
                      <a:pt x="10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grpSp>
      <p:sp>
        <p:nvSpPr>
          <p:cNvPr id="50" name="矩形 49">
            <a:extLst>
              <a:ext uri="{FF2B5EF4-FFF2-40B4-BE49-F238E27FC236}">
                <a16:creationId xmlns:a16="http://schemas.microsoft.com/office/drawing/2014/main" id="{CC30F916-D276-475D-849D-4B6E5ED15ACE}"/>
              </a:ext>
            </a:extLst>
          </p:cNvPr>
          <p:cNvSpPr/>
          <p:nvPr/>
        </p:nvSpPr>
        <p:spPr>
          <a:xfrm>
            <a:off x="4852711" y="419988"/>
            <a:ext cx="2486578" cy="584775"/>
          </a:xfrm>
          <a:prstGeom prst="rect">
            <a:avLst/>
          </a:prstGeom>
        </p:spPr>
        <p:txBody>
          <a:bodyPr wrap="none">
            <a:spAutoFit/>
          </a:bodyPr>
          <a:lstStyle/>
          <a:p>
            <a:pPr algn="ctr"/>
            <a:r>
              <a:rPr lang="en-US" altLang="zh-CN" sz="3200" b="1" dirty="0">
                <a:solidFill>
                  <a:schemeClr val="tx1">
                    <a:lumMod val="85000"/>
                    <a:lumOff val="15000"/>
                  </a:schemeClr>
                </a:solidFill>
                <a:latin typeface="+mj-lt"/>
                <a:ea typeface="微软雅黑" panose="020B0503020204020204" pitchFamily="34" charset="-122"/>
              </a:rPr>
              <a:t>global</a:t>
            </a:r>
            <a:r>
              <a:rPr lang="zh-CN" altLang="en-US" sz="3200" b="1" dirty="0">
                <a:solidFill>
                  <a:schemeClr val="tx1">
                    <a:lumMod val="85000"/>
                    <a:lumOff val="15000"/>
                  </a:schemeClr>
                </a:solidFill>
                <a:latin typeface="+mj-lt"/>
                <a:ea typeface="微软雅黑" panose="020B0503020204020204" pitchFamily="34" charset="-122"/>
              </a:rPr>
              <a:t>关键字</a:t>
            </a:r>
          </a:p>
        </p:txBody>
      </p:sp>
      <p:grpSp>
        <p:nvGrpSpPr>
          <p:cNvPr id="55" name="组合 54">
            <a:extLst>
              <a:ext uri="{FF2B5EF4-FFF2-40B4-BE49-F238E27FC236}">
                <a16:creationId xmlns:a16="http://schemas.microsoft.com/office/drawing/2014/main" id="{BA4038EB-1430-4D4C-A681-942E24F15D8D}"/>
              </a:ext>
            </a:extLst>
          </p:cNvPr>
          <p:cNvGrpSpPr/>
          <p:nvPr/>
        </p:nvGrpSpPr>
        <p:grpSpPr>
          <a:xfrm>
            <a:off x="218683" y="2045689"/>
            <a:ext cx="877273" cy="877274"/>
            <a:chOff x="828333" y="1114329"/>
            <a:chExt cx="877273" cy="877274"/>
          </a:xfrm>
        </p:grpSpPr>
        <p:sp>
          <p:nvSpPr>
            <p:cNvPr id="62" name="Oval 4061">
              <a:extLst>
                <a:ext uri="{FF2B5EF4-FFF2-40B4-BE49-F238E27FC236}">
                  <a16:creationId xmlns:a16="http://schemas.microsoft.com/office/drawing/2014/main" id="{2F060889-BAB4-4454-9A13-D30D77A74DB2}"/>
                </a:ext>
              </a:extLst>
            </p:cNvPr>
            <p:cNvSpPr>
              <a:spLocks noChangeArrowheads="1"/>
            </p:cNvSpPr>
            <p:nvPr/>
          </p:nvSpPr>
          <p:spPr bwMode="auto">
            <a:xfrm>
              <a:off x="828333" y="1114329"/>
              <a:ext cx="877273"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grpSp>
          <p:nvGrpSpPr>
            <p:cNvPr id="63" name="组合 62">
              <a:extLst>
                <a:ext uri="{FF2B5EF4-FFF2-40B4-BE49-F238E27FC236}">
                  <a16:creationId xmlns:a16="http://schemas.microsoft.com/office/drawing/2014/main" id="{2C748202-90D0-40C2-8C7C-A99A8F1093EC}"/>
                </a:ext>
              </a:extLst>
            </p:cNvPr>
            <p:cNvGrpSpPr/>
            <p:nvPr/>
          </p:nvGrpSpPr>
          <p:grpSpPr>
            <a:xfrm>
              <a:off x="935767" y="1210079"/>
              <a:ext cx="631528" cy="731830"/>
              <a:chOff x="3750781" y="541374"/>
              <a:chExt cx="469532" cy="544105"/>
            </a:xfrm>
            <a:solidFill>
              <a:schemeClr val="bg1"/>
            </a:solidFill>
          </p:grpSpPr>
          <p:sp>
            <p:nvSpPr>
              <p:cNvPr id="64" name="Freeform 63">
                <a:extLst>
                  <a:ext uri="{FF2B5EF4-FFF2-40B4-BE49-F238E27FC236}">
                    <a16:creationId xmlns:a16="http://schemas.microsoft.com/office/drawing/2014/main" id="{33774CB6-86F9-4D8D-A6BD-DB06E2A3D0A6}"/>
                  </a:ext>
                </a:extLst>
              </p:cNvPr>
              <p:cNvSpPr>
                <a:spLocks noEditPoints="1"/>
              </p:cNvSpPr>
              <p:nvPr/>
            </p:nvSpPr>
            <p:spPr bwMode="auto">
              <a:xfrm>
                <a:off x="3750781" y="541374"/>
                <a:ext cx="469532" cy="544105"/>
              </a:xfrm>
              <a:custGeom>
                <a:avLst/>
                <a:gdLst>
                  <a:gd name="T0" fmla="*/ 22 w 171"/>
                  <a:gd name="T1" fmla="*/ 64 h 198"/>
                  <a:gd name="T2" fmla="*/ 8 w 171"/>
                  <a:gd name="T3" fmla="*/ 102 h 198"/>
                  <a:gd name="T4" fmla="*/ 16 w 171"/>
                  <a:gd name="T5" fmla="*/ 121 h 198"/>
                  <a:gd name="T6" fmla="*/ 10 w 171"/>
                  <a:gd name="T7" fmla="*/ 131 h 198"/>
                  <a:gd name="T8" fmla="*/ 17 w 171"/>
                  <a:gd name="T9" fmla="*/ 162 h 198"/>
                  <a:gd name="T10" fmla="*/ 83 w 171"/>
                  <a:gd name="T11" fmla="*/ 198 h 198"/>
                  <a:gd name="T12" fmla="*/ 123 w 171"/>
                  <a:gd name="T13" fmla="*/ 13 h 198"/>
                  <a:gd name="T14" fmla="*/ 91 w 171"/>
                  <a:gd name="T15" fmla="*/ 89 h 198"/>
                  <a:gd name="T16" fmla="*/ 84 w 171"/>
                  <a:gd name="T17" fmla="*/ 98 h 198"/>
                  <a:gd name="T18" fmla="*/ 74 w 171"/>
                  <a:gd name="T19" fmla="*/ 92 h 198"/>
                  <a:gd name="T20" fmla="*/ 63 w 171"/>
                  <a:gd name="T21" fmla="*/ 96 h 198"/>
                  <a:gd name="T22" fmla="*/ 58 w 171"/>
                  <a:gd name="T23" fmla="*/ 86 h 198"/>
                  <a:gd name="T24" fmla="*/ 46 w 171"/>
                  <a:gd name="T25" fmla="*/ 84 h 198"/>
                  <a:gd name="T26" fmla="*/ 47 w 171"/>
                  <a:gd name="T27" fmla="*/ 73 h 198"/>
                  <a:gd name="T28" fmla="*/ 37 w 171"/>
                  <a:gd name="T29" fmla="*/ 65 h 198"/>
                  <a:gd name="T30" fmla="*/ 44 w 171"/>
                  <a:gd name="T31" fmla="*/ 55 h 198"/>
                  <a:gd name="T32" fmla="*/ 40 w 171"/>
                  <a:gd name="T33" fmla="*/ 44 h 198"/>
                  <a:gd name="T34" fmla="*/ 50 w 171"/>
                  <a:gd name="T35" fmla="*/ 39 h 198"/>
                  <a:gd name="T36" fmla="*/ 52 w 171"/>
                  <a:gd name="T37" fmla="*/ 28 h 198"/>
                  <a:gd name="T38" fmla="*/ 64 w 171"/>
                  <a:gd name="T39" fmla="*/ 28 h 198"/>
                  <a:gd name="T40" fmla="*/ 71 w 171"/>
                  <a:gd name="T41" fmla="*/ 19 h 198"/>
                  <a:gd name="T42" fmla="*/ 81 w 171"/>
                  <a:gd name="T43" fmla="*/ 26 h 198"/>
                  <a:gd name="T44" fmla="*/ 91 w 171"/>
                  <a:gd name="T45" fmla="*/ 21 h 198"/>
                  <a:gd name="T46" fmla="*/ 97 w 171"/>
                  <a:gd name="T47" fmla="*/ 32 h 198"/>
                  <a:gd name="T48" fmla="*/ 108 w 171"/>
                  <a:gd name="T49" fmla="*/ 33 h 198"/>
                  <a:gd name="T50" fmla="*/ 108 w 171"/>
                  <a:gd name="T51" fmla="*/ 45 h 198"/>
                  <a:gd name="T52" fmla="*/ 117 w 171"/>
                  <a:gd name="T53" fmla="*/ 52 h 198"/>
                  <a:gd name="T54" fmla="*/ 111 w 171"/>
                  <a:gd name="T55" fmla="*/ 62 h 198"/>
                  <a:gd name="T56" fmla="*/ 115 w 171"/>
                  <a:gd name="T57" fmla="*/ 73 h 198"/>
                  <a:gd name="T58" fmla="*/ 104 w 171"/>
                  <a:gd name="T59" fmla="*/ 78 h 198"/>
                  <a:gd name="T60" fmla="*/ 103 w 171"/>
                  <a:gd name="T61" fmla="*/ 90 h 198"/>
                  <a:gd name="T62" fmla="*/ 138 w 171"/>
                  <a:gd name="T63" fmla="*/ 104 h 198"/>
                  <a:gd name="T64" fmla="*/ 139 w 171"/>
                  <a:gd name="T65" fmla="*/ 113 h 198"/>
                  <a:gd name="T66" fmla="*/ 131 w 171"/>
                  <a:gd name="T67" fmla="*/ 119 h 198"/>
                  <a:gd name="T68" fmla="*/ 123 w 171"/>
                  <a:gd name="T69" fmla="*/ 116 h 198"/>
                  <a:gd name="T70" fmla="*/ 119 w 171"/>
                  <a:gd name="T71" fmla="*/ 122 h 198"/>
                  <a:gd name="T72" fmla="*/ 114 w 171"/>
                  <a:gd name="T73" fmla="*/ 113 h 198"/>
                  <a:gd name="T74" fmla="*/ 105 w 171"/>
                  <a:gd name="T75" fmla="*/ 109 h 198"/>
                  <a:gd name="T76" fmla="*/ 104 w 171"/>
                  <a:gd name="T77" fmla="*/ 100 h 198"/>
                  <a:gd name="T78" fmla="*/ 111 w 171"/>
                  <a:gd name="T79" fmla="*/ 94 h 198"/>
                  <a:gd name="T80" fmla="*/ 113 w 171"/>
                  <a:gd name="T81" fmla="*/ 84 h 198"/>
                  <a:gd name="T82" fmla="*/ 121 w 171"/>
                  <a:gd name="T83" fmla="*/ 87 h 198"/>
                  <a:gd name="T84" fmla="*/ 126 w 171"/>
                  <a:gd name="T85" fmla="*/ 82 h 198"/>
                  <a:gd name="T86" fmla="*/ 134 w 171"/>
                  <a:gd name="T87" fmla="*/ 86 h 198"/>
                  <a:gd name="T88" fmla="*/ 136 w 171"/>
                  <a:gd name="T89" fmla="*/ 94 h 198"/>
                  <a:gd name="T90" fmla="*/ 144 w 171"/>
                  <a:gd name="T91"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1" h="198">
                    <a:moveTo>
                      <a:pt x="123" y="13"/>
                    </a:moveTo>
                    <a:cubicBezTo>
                      <a:pt x="95" y="1"/>
                      <a:pt x="72" y="0"/>
                      <a:pt x="47" y="16"/>
                    </a:cubicBezTo>
                    <a:cubicBezTo>
                      <a:pt x="28" y="29"/>
                      <a:pt x="22" y="60"/>
                      <a:pt x="22" y="64"/>
                    </a:cubicBezTo>
                    <a:cubicBezTo>
                      <a:pt x="22" y="68"/>
                      <a:pt x="26" y="73"/>
                      <a:pt x="14" y="82"/>
                    </a:cubicBezTo>
                    <a:cubicBezTo>
                      <a:pt x="2" y="90"/>
                      <a:pt x="0" y="88"/>
                      <a:pt x="1" y="93"/>
                    </a:cubicBezTo>
                    <a:cubicBezTo>
                      <a:pt x="2" y="97"/>
                      <a:pt x="6" y="100"/>
                      <a:pt x="8" y="102"/>
                    </a:cubicBezTo>
                    <a:cubicBezTo>
                      <a:pt x="10" y="104"/>
                      <a:pt x="11" y="106"/>
                      <a:pt x="9" y="109"/>
                    </a:cubicBezTo>
                    <a:cubicBezTo>
                      <a:pt x="7" y="111"/>
                      <a:pt x="4" y="111"/>
                      <a:pt x="6" y="116"/>
                    </a:cubicBezTo>
                    <a:cubicBezTo>
                      <a:pt x="8" y="120"/>
                      <a:pt x="14" y="120"/>
                      <a:pt x="16" y="121"/>
                    </a:cubicBezTo>
                    <a:cubicBezTo>
                      <a:pt x="16" y="121"/>
                      <a:pt x="10" y="120"/>
                      <a:pt x="8" y="121"/>
                    </a:cubicBezTo>
                    <a:cubicBezTo>
                      <a:pt x="6" y="122"/>
                      <a:pt x="4" y="125"/>
                      <a:pt x="5" y="127"/>
                    </a:cubicBezTo>
                    <a:cubicBezTo>
                      <a:pt x="6" y="129"/>
                      <a:pt x="9" y="130"/>
                      <a:pt x="10" y="131"/>
                    </a:cubicBezTo>
                    <a:cubicBezTo>
                      <a:pt x="11" y="131"/>
                      <a:pt x="11" y="135"/>
                      <a:pt x="11" y="136"/>
                    </a:cubicBezTo>
                    <a:cubicBezTo>
                      <a:pt x="11" y="140"/>
                      <a:pt x="9" y="143"/>
                      <a:pt x="7" y="147"/>
                    </a:cubicBezTo>
                    <a:cubicBezTo>
                      <a:pt x="5" y="151"/>
                      <a:pt x="8" y="160"/>
                      <a:pt x="17" y="162"/>
                    </a:cubicBezTo>
                    <a:cubicBezTo>
                      <a:pt x="26" y="164"/>
                      <a:pt x="30" y="164"/>
                      <a:pt x="36" y="164"/>
                    </a:cubicBezTo>
                    <a:cubicBezTo>
                      <a:pt x="48" y="165"/>
                      <a:pt x="57" y="183"/>
                      <a:pt x="58" y="197"/>
                    </a:cubicBezTo>
                    <a:cubicBezTo>
                      <a:pt x="63" y="198"/>
                      <a:pt x="78" y="198"/>
                      <a:pt x="83" y="198"/>
                    </a:cubicBezTo>
                    <a:cubicBezTo>
                      <a:pt x="100" y="198"/>
                      <a:pt x="117" y="194"/>
                      <a:pt x="131" y="186"/>
                    </a:cubicBezTo>
                    <a:cubicBezTo>
                      <a:pt x="124" y="144"/>
                      <a:pt x="147" y="140"/>
                      <a:pt x="159" y="100"/>
                    </a:cubicBezTo>
                    <a:cubicBezTo>
                      <a:pt x="164" y="83"/>
                      <a:pt x="171" y="35"/>
                      <a:pt x="123" y="13"/>
                    </a:cubicBezTo>
                    <a:close/>
                    <a:moveTo>
                      <a:pt x="98" y="93"/>
                    </a:moveTo>
                    <a:cubicBezTo>
                      <a:pt x="97" y="95"/>
                      <a:pt x="97" y="95"/>
                      <a:pt x="97" y="95"/>
                    </a:cubicBezTo>
                    <a:cubicBezTo>
                      <a:pt x="91" y="89"/>
                      <a:pt x="91" y="89"/>
                      <a:pt x="91" y="89"/>
                    </a:cubicBezTo>
                    <a:cubicBezTo>
                      <a:pt x="89" y="90"/>
                      <a:pt x="88" y="90"/>
                      <a:pt x="86" y="91"/>
                    </a:cubicBezTo>
                    <a:cubicBezTo>
                      <a:pt x="86" y="98"/>
                      <a:pt x="86" y="98"/>
                      <a:pt x="86" y="98"/>
                    </a:cubicBezTo>
                    <a:cubicBezTo>
                      <a:pt x="84" y="98"/>
                      <a:pt x="84" y="98"/>
                      <a:pt x="84" y="98"/>
                    </a:cubicBezTo>
                    <a:cubicBezTo>
                      <a:pt x="78" y="99"/>
                      <a:pt x="78" y="99"/>
                      <a:pt x="78" y="99"/>
                    </a:cubicBezTo>
                    <a:cubicBezTo>
                      <a:pt x="76" y="99"/>
                      <a:pt x="76" y="99"/>
                      <a:pt x="76" y="99"/>
                    </a:cubicBezTo>
                    <a:cubicBezTo>
                      <a:pt x="74" y="92"/>
                      <a:pt x="74" y="92"/>
                      <a:pt x="74" y="92"/>
                    </a:cubicBezTo>
                    <a:cubicBezTo>
                      <a:pt x="72" y="92"/>
                      <a:pt x="70" y="91"/>
                      <a:pt x="69" y="91"/>
                    </a:cubicBezTo>
                    <a:cubicBezTo>
                      <a:pt x="65" y="97"/>
                      <a:pt x="65" y="97"/>
                      <a:pt x="65" y="97"/>
                    </a:cubicBezTo>
                    <a:cubicBezTo>
                      <a:pt x="63" y="96"/>
                      <a:pt x="63" y="96"/>
                      <a:pt x="63" y="96"/>
                    </a:cubicBezTo>
                    <a:cubicBezTo>
                      <a:pt x="58" y="94"/>
                      <a:pt x="58" y="94"/>
                      <a:pt x="58" y="94"/>
                    </a:cubicBezTo>
                    <a:cubicBezTo>
                      <a:pt x="56" y="93"/>
                      <a:pt x="56" y="93"/>
                      <a:pt x="56" y="93"/>
                    </a:cubicBezTo>
                    <a:cubicBezTo>
                      <a:pt x="58" y="86"/>
                      <a:pt x="58" y="86"/>
                      <a:pt x="58" y="86"/>
                    </a:cubicBezTo>
                    <a:cubicBezTo>
                      <a:pt x="56" y="85"/>
                      <a:pt x="55" y="84"/>
                      <a:pt x="54" y="82"/>
                    </a:cubicBezTo>
                    <a:cubicBezTo>
                      <a:pt x="47" y="86"/>
                      <a:pt x="47" y="86"/>
                      <a:pt x="47" y="86"/>
                    </a:cubicBezTo>
                    <a:cubicBezTo>
                      <a:pt x="46" y="84"/>
                      <a:pt x="46" y="84"/>
                      <a:pt x="46" y="84"/>
                    </a:cubicBezTo>
                    <a:cubicBezTo>
                      <a:pt x="43" y="80"/>
                      <a:pt x="43" y="80"/>
                      <a:pt x="43" y="80"/>
                    </a:cubicBezTo>
                    <a:cubicBezTo>
                      <a:pt x="41" y="78"/>
                      <a:pt x="41" y="78"/>
                      <a:pt x="41" y="78"/>
                    </a:cubicBezTo>
                    <a:cubicBezTo>
                      <a:pt x="47" y="73"/>
                      <a:pt x="47" y="73"/>
                      <a:pt x="47" y="73"/>
                    </a:cubicBezTo>
                    <a:cubicBezTo>
                      <a:pt x="46" y="71"/>
                      <a:pt x="45" y="69"/>
                      <a:pt x="45" y="68"/>
                    </a:cubicBezTo>
                    <a:cubicBezTo>
                      <a:pt x="38" y="67"/>
                      <a:pt x="38" y="67"/>
                      <a:pt x="38" y="67"/>
                    </a:cubicBezTo>
                    <a:cubicBezTo>
                      <a:pt x="37" y="65"/>
                      <a:pt x="37" y="65"/>
                      <a:pt x="37" y="65"/>
                    </a:cubicBezTo>
                    <a:cubicBezTo>
                      <a:pt x="37" y="60"/>
                      <a:pt x="37" y="60"/>
                      <a:pt x="37" y="60"/>
                    </a:cubicBezTo>
                    <a:cubicBezTo>
                      <a:pt x="36" y="58"/>
                      <a:pt x="36" y="58"/>
                      <a:pt x="36" y="58"/>
                    </a:cubicBezTo>
                    <a:cubicBezTo>
                      <a:pt x="44" y="55"/>
                      <a:pt x="44" y="55"/>
                      <a:pt x="44" y="55"/>
                    </a:cubicBezTo>
                    <a:cubicBezTo>
                      <a:pt x="44" y="54"/>
                      <a:pt x="44" y="52"/>
                      <a:pt x="45" y="50"/>
                    </a:cubicBezTo>
                    <a:cubicBezTo>
                      <a:pt x="39" y="46"/>
                      <a:pt x="39" y="46"/>
                      <a:pt x="39" y="46"/>
                    </a:cubicBezTo>
                    <a:cubicBezTo>
                      <a:pt x="40" y="44"/>
                      <a:pt x="40" y="44"/>
                      <a:pt x="40" y="44"/>
                    </a:cubicBezTo>
                    <a:cubicBezTo>
                      <a:pt x="42" y="39"/>
                      <a:pt x="42" y="39"/>
                      <a:pt x="42" y="39"/>
                    </a:cubicBezTo>
                    <a:cubicBezTo>
                      <a:pt x="43" y="37"/>
                      <a:pt x="43" y="37"/>
                      <a:pt x="43" y="37"/>
                    </a:cubicBezTo>
                    <a:cubicBezTo>
                      <a:pt x="50" y="39"/>
                      <a:pt x="50" y="39"/>
                      <a:pt x="50" y="39"/>
                    </a:cubicBezTo>
                    <a:cubicBezTo>
                      <a:pt x="51" y="38"/>
                      <a:pt x="52" y="36"/>
                      <a:pt x="54" y="35"/>
                    </a:cubicBezTo>
                    <a:cubicBezTo>
                      <a:pt x="50" y="29"/>
                      <a:pt x="50" y="29"/>
                      <a:pt x="50" y="29"/>
                    </a:cubicBezTo>
                    <a:cubicBezTo>
                      <a:pt x="52" y="28"/>
                      <a:pt x="52" y="28"/>
                      <a:pt x="52" y="28"/>
                    </a:cubicBezTo>
                    <a:cubicBezTo>
                      <a:pt x="56" y="24"/>
                      <a:pt x="56" y="24"/>
                      <a:pt x="56" y="24"/>
                    </a:cubicBezTo>
                    <a:cubicBezTo>
                      <a:pt x="58" y="23"/>
                      <a:pt x="58" y="23"/>
                      <a:pt x="58" y="23"/>
                    </a:cubicBezTo>
                    <a:cubicBezTo>
                      <a:pt x="64" y="28"/>
                      <a:pt x="64" y="28"/>
                      <a:pt x="64" y="28"/>
                    </a:cubicBezTo>
                    <a:cubicBezTo>
                      <a:pt x="65" y="28"/>
                      <a:pt x="67" y="27"/>
                      <a:pt x="68" y="27"/>
                    </a:cubicBezTo>
                    <a:cubicBezTo>
                      <a:pt x="69" y="19"/>
                      <a:pt x="69" y="19"/>
                      <a:pt x="69" y="19"/>
                    </a:cubicBezTo>
                    <a:cubicBezTo>
                      <a:pt x="71" y="19"/>
                      <a:pt x="71" y="19"/>
                      <a:pt x="71" y="19"/>
                    </a:cubicBezTo>
                    <a:cubicBezTo>
                      <a:pt x="76" y="18"/>
                      <a:pt x="76" y="18"/>
                      <a:pt x="76" y="18"/>
                    </a:cubicBezTo>
                    <a:cubicBezTo>
                      <a:pt x="78" y="18"/>
                      <a:pt x="78" y="18"/>
                      <a:pt x="78" y="18"/>
                    </a:cubicBezTo>
                    <a:cubicBezTo>
                      <a:pt x="81" y="26"/>
                      <a:pt x="81" y="26"/>
                      <a:pt x="81" y="26"/>
                    </a:cubicBezTo>
                    <a:cubicBezTo>
                      <a:pt x="82" y="26"/>
                      <a:pt x="84" y="26"/>
                      <a:pt x="86" y="26"/>
                    </a:cubicBezTo>
                    <a:cubicBezTo>
                      <a:pt x="89" y="20"/>
                      <a:pt x="89" y="20"/>
                      <a:pt x="89" y="20"/>
                    </a:cubicBezTo>
                    <a:cubicBezTo>
                      <a:pt x="91" y="21"/>
                      <a:pt x="91" y="21"/>
                      <a:pt x="91" y="21"/>
                    </a:cubicBezTo>
                    <a:cubicBezTo>
                      <a:pt x="97" y="23"/>
                      <a:pt x="97" y="23"/>
                      <a:pt x="97" y="23"/>
                    </a:cubicBezTo>
                    <a:cubicBezTo>
                      <a:pt x="99" y="24"/>
                      <a:pt x="99" y="24"/>
                      <a:pt x="99" y="24"/>
                    </a:cubicBezTo>
                    <a:cubicBezTo>
                      <a:pt x="97" y="32"/>
                      <a:pt x="97" y="32"/>
                      <a:pt x="97" y="32"/>
                    </a:cubicBezTo>
                    <a:cubicBezTo>
                      <a:pt x="98" y="33"/>
                      <a:pt x="100" y="34"/>
                      <a:pt x="101" y="35"/>
                    </a:cubicBezTo>
                    <a:cubicBezTo>
                      <a:pt x="107" y="31"/>
                      <a:pt x="107" y="31"/>
                      <a:pt x="107" y="31"/>
                    </a:cubicBezTo>
                    <a:cubicBezTo>
                      <a:pt x="108" y="33"/>
                      <a:pt x="108" y="33"/>
                      <a:pt x="108" y="33"/>
                    </a:cubicBezTo>
                    <a:cubicBezTo>
                      <a:pt x="112" y="38"/>
                      <a:pt x="112" y="38"/>
                      <a:pt x="112" y="38"/>
                    </a:cubicBezTo>
                    <a:cubicBezTo>
                      <a:pt x="113" y="39"/>
                      <a:pt x="113" y="39"/>
                      <a:pt x="113" y="39"/>
                    </a:cubicBezTo>
                    <a:cubicBezTo>
                      <a:pt x="108" y="45"/>
                      <a:pt x="108" y="45"/>
                      <a:pt x="108" y="45"/>
                    </a:cubicBezTo>
                    <a:cubicBezTo>
                      <a:pt x="109" y="46"/>
                      <a:pt x="109" y="48"/>
                      <a:pt x="110" y="50"/>
                    </a:cubicBezTo>
                    <a:cubicBezTo>
                      <a:pt x="117" y="50"/>
                      <a:pt x="117" y="50"/>
                      <a:pt x="117" y="50"/>
                    </a:cubicBezTo>
                    <a:cubicBezTo>
                      <a:pt x="117" y="52"/>
                      <a:pt x="117" y="52"/>
                      <a:pt x="117" y="52"/>
                    </a:cubicBezTo>
                    <a:cubicBezTo>
                      <a:pt x="118" y="58"/>
                      <a:pt x="118" y="58"/>
                      <a:pt x="118" y="58"/>
                    </a:cubicBezTo>
                    <a:cubicBezTo>
                      <a:pt x="118" y="60"/>
                      <a:pt x="118" y="60"/>
                      <a:pt x="118" y="60"/>
                    </a:cubicBezTo>
                    <a:cubicBezTo>
                      <a:pt x="111" y="62"/>
                      <a:pt x="111" y="62"/>
                      <a:pt x="111" y="62"/>
                    </a:cubicBezTo>
                    <a:cubicBezTo>
                      <a:pt x="110" y="64"/>
                      <a:pt x="110" y="66"/>
                      <a:pt x="110" y="67"/>
                    </a:cubicBezTo>
                    <a:cubicBezTo>
                      <a:pt x="116" y="71"/>
                      <a:pt x="116" y="71"/>
                      <a:pt x="116" y="71"/>
                    </a:cubicBezTo>
                    <a:cubicBezTo>
                      <a:pt x="115" y="73"/>
                      <a:pt x="115" y="73"/>
                      <a:pt x="115" y="73"/>
                    </a:cubicBezTo>
                    <a:cubicBezTo>
                      <a:pt x="113" y="78"/>
                      <a:pt x="113" y="78"/>
                      <a:pt x="113" y="78"/>
                    </a:cubicBezTo>
                    <a:cubicBezTo>
                      <a:pt x="112" y="80"/>
                      <a:pt x="112" y="80"/>
                      <a:pt x="112" y="80"/>
                    </a:cubicBezTo>
                    <a:cubicBezTo>
                      <a:pt x="104" y="78"/>
                      <a:pt x="104" y="78"/>
                      <a:pt x="104" y="78"/>
                    </a:cubicBezTo>
                    <a:cubicBezTo>
                      <a:pt x="103" y="80"/>
                      <a:pt x="102" y="81"/>
                      <a:pt x="101" y="82"/>
                    </a:cubicBezTo>
                    <a:cubicBezTo>
                      <a:pt x="104" y="89"/>
                      <a:pt x="104" y="89"/>
                      <a:pt x="104" y="89"/>
                    </a:cubicBezTo>
                    <a:cubicBezTo>
                      <a:pt x="103" y="90"/>
                      <a:pt x="103" y="90"/>
                      <a:pt x="103" y="90"/>
                    </a:cubicBezTo>
                    <a:lnTo>
                      <a:pt x="98" y="93"/>
                    </a:lnTo>
                    <a:close/>
                    <a:moveTo>
                      <a:pt x="142" y="103"/>
                    </a:moveTo>
                    <a:cubicBezTo>
                      <a:pt x="138" y="104"/>
                      <a:pt x="138" y="104"/>
                      <a:pt x="138" y="104"/>
                    </a:cubicBezTo>
                    <a:cubicBezTo>
                      <a:pt x="137" y="106"/>
                      <a:pt x="137" y="107"/>
                      <a:pt x="136" y="109"/>
                    </a:cubicBezTo>
                    <a:cubicBezTo>
                      <a:pt x="136" y="109"/>
                      <a:pt x="136" y="109"/>
                      <a:pt x="136" y="109"/>
                    </a:cubicBezTo>
                    <a:cubicBezTo>
                      <a:pt x="139" y="113"/>
                      <a:pt x="139" y="113"/>
                      <a:pt x="139" y="113"/>
                    </a:cubicBezTo>
                    <a:cubicBezTo>
                      <a:pt x="139" y="114"/>
                      <a:pt x="139" y="115"/>
                      <a:pt x="139" y="115"/>
                    </a:cubicBezTo>
                    <a:cubicBezTo>
                      <a:pt x="134" y="119"/>
                      <a:pt x="134" y="119"/>
                      <a:pt x="134" y="119"/>
                    </a:cubicBezTo>
                    <a:cubicBezTo>
                      <a:pt x="133" y="120"/>
                      <a:pt x="132" y="120"/>
                      <a:pt x="131" y="119"/>
                    </a:cubicBezTo>
                    <a:cubicBezTo>
                      <a:pt x="129" y="115"/>
                      <a:pt x="129" y="115"/>
                      <a:pt x="129" y="115"/>
                    </a:cubicBezTo>
                    <a:cubicBezTo>
                      <a:pt x="128" y="116"/>
                      <a:pt x="126" y="116"/>
                      <a:pt x="125" y="116"/>
                    </a:cubicBezTo>
                    <a:cubicBezTo>
                      <a:pt x="124" y="116"/>
                      <a:pt x="124" y="116"/>
                      <a:pt x="123" y="116"/>
                    </a:cubicBezTo>
                    <a:cubicBezTo>
                      <a:pt x="123" y="116"/>
                      <a:pt x="123" y="116"/>
                      <a:pt x="123" y="116"/>
                    </a:cubicBezTo>
                    <a:cubicBezTo>
                      <a:pt x="121" y="121"/>
                      <a:pt x="121" y="121"/>
                      <a:pt x="121" y="121"/>
                    </a:cubicBezTo>
                    <a:cubicBezTo>
                      <a:pt x="121" y="122"/>
                      <a:pt x="120" y="122"/>
                      <a:pt x="119" y="122"/>
                    </a:cubicBezTo>
                    <a:cubicBezTo>
                      <a:pt x="113" y="119"/>
                      <a:pt x="113" y="119"/>
                      <a:pt x="113" y="119"/>
                    </a:cubicBezTo>
                    <a:cubicBezTo>
                      <a:pt x="112" y="119"/>
                      <a:pt x="112" y="118"/>
                      <a:pt x="112" y="117"/>
                    </a:cubicBezTo>
                    <a:cubicBezTo>
                      <a:pt x="114" y="113"/>
                      <a:pt x="114" y="113"/>
                      <a:pt x="114" y="113"/>
                    </a:cubicBezTo>
                    <a:cubicBezTo>
                      <a:pt x="113" y="112"/>
                      <a:pt x="111" y="110"/>
                      <a:pt x="110" y="108"/>
                    </a:cubicBezTo>
                    <a:cubicBezTo>
                      <a:pt x="110" y="109"/>
                      <a:pt x="110" y="109"/>
                      <a:pt x="110" y="109"/>
                    </a:cubicBezTo>
                    <a:cubicBezTo>
                      <a:pt x="105" y="109"/>
                      <a:pt x="105" y="109"/>
                      <a:pt x="105" y="109"/>
                    </a:cubicBezTo>
                    <a:cubicBezTo>
                      <a:pt x="104" y="109"/>
                      <a:pt x="104" y="109"/>
                      <a:pt x="104" y="108"/>
                    </a:cubicBezTo>
                    <a:cubicBezTo>
                      <a:pt x="103" y="102"/>
                      <a:pt x="103" y="102"/>
                      <a:pt x="103" y="102"/>
                    </a:cubicBezTo>
                    <a:cubicBezTo>
                      <a:pt x="103" y="101"/>
                      <a:pt x="103" y="100"/>
                      <a:pt x="104" y="100"/>
                    </a:cubicBezTo>
                    <a:cubicBezTo>
                      <a:pt x="109" y="99"/>
                      <a:pt x="109" y="99"/>
                      <a:pt x="109" y="99"/>
                    </a:cubicBezTo>
                    <a:cubicBezTo>
                      <a:pt x="109" y="97"/>
                      <a:pt x="110" y="95"/>
                      <a:pt x="111" y="94"/>
                    </a:cubicBezTo>
                    <a:cubicBezTo>
                      <a:pt x="111" y="94"/>
                      <a:pt x="111" y="94"/>
                      <a:pt x="111" y="94"/>
                    </a:cubicBezTo>
                    <a:cubicBezTo>
                      <a:pt x="108" y="90"/>
                      <a:pt x="108" y="90"/>
                      <a:pt x="108" y="90"/>
                    </a:cubicBezTo>
                    <a:cubicBezTo>
                      <a:pt x="107" y="89"/>
                      <a:pt x="107" y="88"/>
                      <a:pt x="108" y="88"/>
                    </a:cubicBezTo>
                    <a:cubicBezTo>
                      <a:pt x="113" y="84"/>
                      <a:pt x="113" y="84"/>
                      <a:pt x="113" y="84"/>
                    </a:cubicBezTo>
                    <a:cubicBezTo>
                      <a:pt x="114" y="83"/>
                      <a:pt x="115" y="83"/>
                      <a:pt x="115" y="84"/>
                    </a:cubicBezTo>
                    <a:cubicBezTo>
                      <a:pt x="118" y="88"/>
                      <a:pt x="118" y="88"/>
                      <a:pt x="118" y="88"/>
                    </a:cubicBezTo>
                    <a:cubicBezTo>
                      <a:pt x="119" y="87"/>
                      <a:pt x="120" y="87"/>
                      <a:pt x="121" y="87"/>
                    </a:cubicBezTo>
                    <a:cubicBezTo>
                      <a:pt x="122" y="87"/>
                      <a:pt x="123" y="87"/>
                      <a:pt x="124" y="87"/>
                    </a:cubicBezTo>
                    <a:cubicBezTo>
                      <a:pt x="124" y="87"/>
                      <a:pt x="124" y="87"/>
                      <a:pt x="124" y="87"/>
                    </a:cubicBezTo>
                    <a:cubicBezTo>
                      <a:pt x="126" y="82"/>
                      <a:pt x="126" y="82"/>
                      <a:pt x="126" y="82"/>
                    </a:cubicBezTo>
                    <a:cubicBezTo>
                      <a:pt x="126" y="81"/>
                      <a:pt x="127" y="81"/>
                      <a:pt x="128" y="81"/>
                    </a:cubicBezTo>
                    <a:cubicBezTo>
                      <a:pt x="133" y="84"/>
                      <a:pt x="133" y="84"/>
                      <a:pt x="133" y="84"/>
                    </a:cubicBezTo>
                    <a:cubicBezTo>
                      <a:pt x="134" y="84"/>
                      <a:pt x="135" y="85"/>
                      <a:pt x="134" y="86"/>
                    </a:cubicBezTo>
                    <a:cubicBezTo>
                      <a:pt x="132" y="90"/>
                      <a:pt x="132" y="90"/>
                      <a:pt x="132" y="90"/>
                    </a:cubicBezTo>
                    <a:cubicBezTo>
                      <a:pt x="134" y="91"/>
                      <a:pt x="135" y="93"/>
                      <a:pt x="136" y="94"/>
                    </a:cubicBezTo>
                    <a:cubicBezTo>
                      <a:pt x="136" y="94"/>
                      <a:pt x="136" y="94"/>
                      <a:pt x="136" y="94"/>
                    </a:cubicBezTo>
                    <a:cubicBezTo>
                      <a:pt x="141" y="94"/>
                      <a:pt x="141" y="94"/>
                      <a:pt x="141" y="94"/>
                    </a:cubicBezTo>
                    <a:cubicBezTo>
                      <a:pt x="142" y="94"/>
                      <a:pt x="143" y="94"/>
                      <a:pt x="143" y="95"/>
                    </a:cubicBezTo>
                    <a:cubicBezTo>
                      <a:pt x="144" y="101"/>
                      <a:pt x="144" y="101"/>
                      <a:pt x="144" y="101"/>
                    </a:cubicBezTo>
                    <a:cubicBezTo>
                      <a:pt x="144" y="102"/>
                      <a:pt x="143" y="103"/>
                      <a:pt x="142"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5" name="Freeform 64">
                <a:extLst>
                  <a:ext uri="{FF2B5EF4-FFF2-40B4-BE49-F238E27FC236}">
                    <a16:creationId xmlns:a16="http://schemas.microsoft.com/office/drawing/2014/main" id="{06FA0281-378E-40BE-A22B-22A5A45DCECA}"/>
                  </a:ext>
                </a:extLst>
              </p:cNvPr>
              <p:cNvSpPr>
                <a:spLocks/>
              </p:cNvSpPr>
              <p:nvPr/>
            </p:nvSpPr>
            <p:spPr bwMode="auto">
              <a:xfrm>
                <a:off x="4069786" y="799617"/>
                <a:ext cx="40048" cy="41429"/>
              </a:xfrm>
              <a:custGeom>
                <a:avLst/>
                <a:gdLst>
                  <a:gd name="T0" fmla="*/ 0 w 15"/>
                  <a:gd name="T1" fmla="*/ 8 h 15"/>
                  <a:gd name="T2" fmla="*/ 6 w 15"/>
                  <a:gd name="T3" fmla="*/ 1 h 15"/>
                  <a:gd name="T4" fmla="*/ 14 w 15"/>
                  <a:gd name="T5" fmla="*/ 7 h 15"/>
                  <a:gd name="T6" fmla="*/ 8 w 15"/>
                  <a:gd name="T7" fmla="*/ 14 h 15"/>
                  <a:gd name="T8" fmla="*/ 0 w 15"/>
                  <a:gd name="T9" fmla="*/ 8 h 15"/>
                </a:gdLst>
                <a:ahLst/>
                <a:cxnLst>
                  <a:cxn ang="0">
                    <a:pos x="T0" y="T1"/>
                  </a:cxn>
                  <a:cxn ang="0">
                    <a:pos x="T2" y="T3"/>
                  </a:cxn>
                  <a:cxn ang="0">
                    <a:pos x="T4" y="T5"/>
                  </a:cxn>
                  <a:cxn ang="0">
                    <a:pos x="T6" y="T7"/>
                  </a:cxn>
                  <a:cxn ang="0">
                    <a:pos x="T8" y="T9"/>
                  </a:cxn>
                </a:cxnLst>
                <a:rect l="0" t="0" r="r" b="b"/>
                <a:pathLst>
                  <a:path w="15" h="15">
                    <a:moveTo>
                      <a:pt x="0" y="8"/>
                    </a:moveTo>
                    <a:cubicBezTo>
                      <a:pt x="0" y="5"/>
                      <a:pt x="3" y="1"/>
                      <a:pt x="6" y="1"/>
                    </a:cubicBezTo>
                    <a:cubicBezTo>
                      <a:pt x="10" y="0"/>
                      <a:pt x="14" y="3"/>
                      <a:pt x="14" y="7"/>
                    </a:cubicBezTo>
                    <a:cubicBezTo>
                      <a:pt x="15" y="10"/>
                      <a:pt x="12" y="14"/>
                      <a:pt x="8" y="14"/>
                    </a:cubicBezTo>
                    <a:cubicBezTo>
                      <a:pt x="4" y="15"/>
                      <a:pt x="1" y="12"/>
                      <a:pt x="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6" name="Freeform 65">
                <a:extLst>
                  <a:ext uri="{FF2B5EF4-FFF2-40B4-BE49-F238E27FC236}">
                    <a16:creationId xmlns:a16="http://schemas.microsoft.com/office/drawing/2014/main" id="{37B80321-AFA0-4D5A-9D9F-814EC4A7E00D}"/>
                  </a:ext>
                </a:extLst>
              </p:cNvPr>
              <p:cNvSpPr>
                <a:spLocks noEditPoints="1"/>
              </p:cNvSpPr>
              <p:nvPr/>
            </p:nvSpPr>
            <p:spPr bwMode="auto">
              <a:xfrm>
                <a:off x="3887497" y="626995"/>
                <a:ext cx="151908" cy="150527"/>
              </a:xfrm>
              <a:custGeom>
                <a:avLst/>
                <a:gdLst>
                  <a:gd name="T0" fmla="*/ 27 w 55"/>
                  <a:gd name="T1" fmla="*/ 0 h 55"/>
                  <a:gd name="T2" fmla="*/ 0 w 55"/>
                  <a:gd name="T3" fmla="*/ 28 h 55"/>
                  <a:gd name="T4" fmla="*/ 27 w 55"/>
                  <a:gd name="T5" fmla="*/ 55 h 55"/>
                  <a:gd name="T6" fmla="*/ 55 w 55"/>
                  <a:gd name="T7" fmla="*/ 28 h 55"/>
                  <a:gd name="T8" fmla="*/ 27 w 55"/>
                  <a:gd name="T9" fmla="*/ 0 h 55"/>
                  <a:gd name="T10" fmla="*/ 27 w 55"/>
                  <a:gd name="T11" fmla="*/ 40 h 55"/>
                  <a:gd name="T12" fmla="*/ 15 w 55"/>
                  <a:gd name="T13" fmla="*/ 28 h 55"/>
                  <a:gd name="T14" fmla="*/ 27 w 55"/>
                  <a:gd name="T15" fmla="*/ 15 h 55"/>
                  <a:gd name="T16" fmla="*/ 40 w 55"/>
                  <a:gd name="T17" fmla="*/ 28 h 55"/>
                  <a:gd name="T18" fmla="*/ 27 w 55"/>
                  <a:gd name="T19" fmla="*/ 4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7" y="0"/>
                    </a:moveTo>
                    <a:cubicBezTo>
                      <a:pt x="12" y="0"/>
                      <a:pt x="0" y="13"/>
                      <a:pt x="0" y="28"/>
                    </a:cubicBezTo>
                    <a:cubicBezTo>
                      <a:pt x="0" y="43"/>
                      <a:pt x="12" y="55"/>
                      <a:pt x="27" y="55"/>
                    </a:cubicBezTo>
                    <a:cubicBezTo>
                      <a:pt x="42" y="55"/>
                      <a:pt x="55" y="43"/>
                      <a:pt x="55" y="28"/>
                    </a:cubicBezTo>
                    <a:cubicBezTo>
                      <a:pt x="55" y="13"/>
                      <a:pt x="42" y="0"/>
                      <a:pt x="27" y="0"/>
                    </a:cubicBezTo>
                    <a:close/>
                    <a:moveTo>
                      <a:pt x="27" y="40"/>
                    </a:moveTo>
                    <a:cubicBezTo>
                      <a:pt x="20" y="40"/>
                      <a:pt x="15" y="35"/>
                      <a:pt x="15" y="28"/>
                    </a:cubicBezTo>
                    <a:cubicBezTo>
                      <a:pt x="15" y="21"/>
                      <a:pt x="20" y="15"/>
                      <a:pt x="27" y="15"/>
                    </a:cubicBezTo>
                    <a:cubicBezTo>
                      <a:pt x="34" y="15"/>
                      <a:pt x="40" y="21"/>
                      <a:pt x="40" y="28"/>
                    </a:cubicBezTo>
                    <a:cubicBezTo>
                      <a:pt x="40" y="35"/>
                      <a:pt x="34" y="40"/>
                      <a:pt x="27" y="4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grpSp>
    </p:spTree>
    <p:extLst>
      <p:ext uri="{BB962C8B-B14F-4D97-AF65-F5344CB8AC3E}">
        <p14:creationId xmlns:p14="http://schemas.microsoft.com/office/powerpoint/2010/main" val="228041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anim calcmode="lin" valueType="num">
                                      <p:cBhvr>
                                        <p:cTn id="8" dur="500" fill="hold"/>
                                        <p:tgtEl>
                                          <p:spTgt spid="50"/>
                                        </p:tgtEl>
                                        <p:attrNameLst>
                                          <p:attrName>ppt_x</p:attrName>
                                        </p:attrNameLst>
                                      </p:cBhvr>
                                      <p:tavLst>
                                        <p:tav tm="0">
                                          <p:val>
                                            <p:strVal val="#ppt_x"/>
                                          </p:val>
                                        </p:tav>
                                        <p:tav tm="100000">
                                          <p:val>
                                            <p:strVal val="#ppt_x"/>
                                          </p:val>
                                        </p:tav>
                                      </p:tavLst>
                                    </p:anim>
                                    <p:anim calcmode="lin" valueType="num">
                                      <p:cBhvr>
                                        <p:cTn id="9" dur="500" fill="hold"/>
                                        <p:tgtEl>
                                          <p:spTgt spid="5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barn(inVertical)">
                                      <p:cBhvr>
                                        <p:cTn id="13" dur="500"/>
                                        <p:tgtEl>
                                          <p:spTgt spid="41"/>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55"/>
                                        </p:tgtEl>
                                        <p:attrNameLst>
                                          <p:attrName>style.visibility</p:attrName>
                                        </p:attrNameLst>
                                      </p:cBhvr>
                                      <p:to>
                                        <p:strVal val="visible"/>
                                      </p:to>
                                    </p:set>
                                    <p:anim calcmode="lin" valueType="num">
                                      <p:cBhvr>
                                        <p:cTn id="17" dur="500" fill="hold"/>
                                        <p:tgtEl>
                                          <p:spTgt spid="55"/>
                                        </p:tgtEl>
                                        <p:attrNameLst>
                                          <p:attrName>ppt_w</p:attrName>
                                        </p:attrNameLst>
                                      </p:cBhvr>
                                      <p:tavLst>
                                        <p:tav tm="0">
                                          <p:val>
                                            <p:fltVal val="0"/>
                                          </p:val>
                                        </p:tav>
                                        <p:tav tm="100000">
                                          <p:val>
                                            <p:strVal val="#ppt_w"/>
                                          </p:val>
                                        </p:tav>
                                      </p:tavLst>
                                    </p:anim>
                                    <p:anim calcmode="lin" valueType="num">
                                      <p:cBhvr>
                                        <p:cTn id="18" dur="500" fill="hold"/>
                                        <p:tgtEl>
                                          <p:spTgt spid="55"/>
                                        </p:tgtEl>
                                        <p:attrNameLst>
                                          <p:attrName>ppt_h</p:attrName>
                                        </p:attrNameLst>
                                      </p:cBhvr>
                                      <p:tavLst>
                                        <p:tav tm="0">
                                          <p:val>
                                            <p:fltVal val="0"/>
                                          </p:val>
                                        </p:tav>
                                        <p:tav tm="100000">
                                          <p:val>
                                            <p:strVal val="#ppt_h"/>
                                          </p:val>
                                        </p:tav>
                                      </p:tavLst>
                                    </p:anim>
                                    <p:animEffect transition="in" filter="fade">
                                      <p:cBhvr>
                                        <p:cTn id="19" dur="500"/>
                                        <p:tgtEl>
                                          <p:spTgt spid="55"/>
                                        </p:tgtEl>
                                      </p:cBhvr>
                                    </p:animEffect>
                                  </p:childTnLst>
                                </p:cTn>
                              </p:par>
                            </p:childTnLst>
                          </p:cTn>
                        </p:par>
                        <p:par>
                          <p:cTn id="20" fill="hold">
                            <p:stCondLst>
                              <p:cond delay="1500"/>
                            </p:stCondLst>
                            <p:childTnLst>
                              <p:par>
                                <p:cTn id="21" presetID="16" presetClass="entr" presetSubtype="2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p:tgtEl>
                                          <p:spTgt spid="2"/>
                                        </p:tgtEl>
                                        <p:attrNameLst>
                                          <p:attrName>ppt_y</p:attrName>
                                        </p:attrNameLst>
                                      </p:cBhvr>
                                      <p:tavLst>
                                        <p:tav tm="0">
                                          <p:val>
                                            <p:strVal val="#ppt_y+#ppt_h*1.125000"/>
                                          </p:val>
                                        </p:tav>
                                        <p:tav tm="100000">
                                          <p:val>
                                            <p:strVal val="#ppt_y"/>
                                          </p:val>
                                        </p:tav>
                                      </p:tavLst>
                                    </p:anim>
                                    <p:animEffect transition="in" filter="wipe(up)">
                                      <p:cBhvr>
                                        <p:cTn id="30" dur="500"/>
                                        <p:tgtEl>
                                          <p:spTgt spid="2"/>
                                        </p:tgtEl>
                                      </p:cBhvr>
                                    </p:animEffect>
                                  </p:childTnLst>
                                </p:cTn>
                              </p:par>
                              <p:par>
                                <p:cTn id="31" presetID="12" presetClass="entr" presetSubtype="1"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p:tgtEl>
                                          <p:spTgt spid="3"/>
                                        </p:tgtEl>
                                        <p:attrNameLst>
                                          <p:attrName>ppt_y</p:attrName>
                                        </p:attrNameLst>
                                      </p:cBhvr>
                                      <p:tavLst>
                                        <p:tav tm="0">
                                          <p:val>
                                            <p:strVal val="#ppt_y-#ppt_h*1.125000"/>
                                          </p:val>
                                        </p:tav>
                                        <p:tav tm="100000">
                                          <p:val>
                                            <p:strVal val="#ppt_y"/>
                                          </p:val>
                                        </p:tav>
                                      </p:tavLst>
                                    </p:anim>
                                    <p:animEffect transition="in" filter="wipe(down)">
                                      <p:cBhvr>
                                        <p:cTn id="34" dur="500"/>
                                        <p:tgtEl>
                                          <p:spTgt spid="3"/>
                                        </p:tgtEl>
                                      </p:cBhvr>
                                    </p:animEffect>
                                  </p:childTnLst>
                                </p:cTn>
                              </p:par>
                              <p:par>
                                <p:cTn id="35" presetID="12" presetClass="entr" presetSubtype="1"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p:tgtEl>
                                          <p:spTgt spid="51"/>
                                        </p:tgtEl>
                                        <p:attrNameLst>
                                          <p:attrName>ppt_y</p:attrName>
                                        </p:attrNameLst>
                                      </p:cBhvr>
                                      <p:tavLst>
                                        <p:tav tm="0">
                                          <p:val>
                                            <p:strVal val="#ppt_y-#ppt_h*1.125000"/>
                                          </p:val>
                                        </p:tav>
                                        <p:tav tm="100000">
                                          <p:val>
                                            <p:strVal val="#ppt_y"/>
                                          </p:val>
                                        </p:tav>
                                      </p:tavLst>
                                    </p:anim>
                                    <p:animEffect transition="in" filter="wipe(down)">
                                      <p:cBhvr>
                                        <p:cTn id="38" dur="500"/>
                                        <p:tgtEl>
                                          <p:spTgt spid="51"/>
                                        </p:tgtEl>
                                      </p:cBhvr>
                                    </p:animEffect>
                                  </p:childTnLst>
                                </p:cTn>
                              </p:par>
                            </p:childTnLst>
                          </p:cTn>
                        </p:par>
                        <p:par>
                          <p:cTn id="39" fill="hold">
                            <p:stCondLst>
                              <p:cond delay="2000"/>
                            </p:stCondLst>
                            <p:childTnLst>
                              <p:par>
                                <p:cTn id="40" presetID="53" presetClass="entr" presetSubtype="16" fill="hold" nodeType="afterEffect">
                                  <p:stCondLst>
                                    <p:cond delay="0"/>
                                  </p:stCondLst>
                                  <p:childTnLst>
                                    <p:set>
                                      <p:cBhvr>
                                        <p:cTn id="41" dur="1" fill="hold">
                                          <p:stCondLst>
                                            <p:cond delay="0"/>
                                          </p:stCondLst>
                                        </p:cTn>
                                        <p:tgtEl>
                                          <p:spTgt spid="56"/>
                                        </p:tgtEl>
                                        <p:attrNameLst>
                                          <p:attrName>style.visibility</p:attrName>
                                        </p:attrNameLst>
                                      </p:cBhvr>
                                      <p:to>
                                        <p:strVal val="visible"/>
                                      </p:to>
                                    </p:set>
                                    <p:anim calcmode="lin" valueType="num">
                                      <p:cBhvr>
                                        <p:cTn id="42" dur="500" fill="hold"/>
                                        <p:tgtEl>
                                          <p:spTgt spid="56"/>
                                        </p:tgtEl>
                                        <p:attrNameLst>
                                          <p:attrName>ppt_w</p:attrName>
                                        </p:attrNameLst>
                                      </p:cBhvr>
                                      <p:tavLst>
                                        <p:tav tm="0">
                                          <p:val>
                                            <p:fltVal val="0"/>
                                          </p:val>
                                        </p:tav>
                                        <p:tav tm="100000">
                                          <p:val>
                                            <p:strVal val="#ppt_w"/>
                                          </p:val>
                                        </p:tav>
                                      </p:tavLst>
                                    </p:anim>
                                    <p:anim calcmode="lin" valueType="num">
                                      <p:cBhvr>
                                        <p:cTn id="43" dur="500" fill="hold"/>
                                        <p:tgtEl>
                                          <p:spTgt spid="56"/>
                                        </p:tgtEl>
                                        <p:attrNameLst>
                                          <p:attrName>ppt_h</p:attrName>
                                        </p:attrNameLst>
                                      </p:cBhvr>
                                      <p:tavLst>
                                        <p:tav tm="0">
                                          <p:val>
                                            <p:fltVal val="0"/>
                                          </p:val>
                                        </p:tav>
                                        <p:tav tm="100000">
                                          <p:val>
                                            <p:strVal val="#ppt_h"/>
                                          </p:val>
                                        </p:tav>
                                      </p:tavLst>
                                    </p:anim>
                                    <p:animEffect transition="in" filter="fade">
                                      <p:cBhvr>
                                        <p:cTn id="44" dur="500"/>
                                        <p:tgtEl>
                                          <p:spTgt spid="56"/>
                                        </p:tgtEl>
                                      </p:cBhvr>
                                    </p:animEffect>
                                  </p:childTnLst>
                                </p:cTn>
                              </p:par>
                            </p:childTnLst>
                          </p:cTn>
                        </p:par>
                        <p:par>
                          <p:cTn id="45" fill="hold">
                            <p:stCondLst>
                              <p:cond delay="2500"/>
                            </p:stCondLst>
                            <p:childTnLst>
                              <p:par>
                                <p:cTn id="46" presetID="16" presetClass="entr" presetSubtype="21" fill="hold" nodeType="after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barn(inVertical)">
                                      <p:cBhvr>
                                        <p:cTn id="48" dur="500"/>
                                        <p:tgtEl>
                                          <p:spTgt spid="54"/>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 calcmode="lin" valueType="num">
                                      <p:cBhvr additive="base">
                                        <p:cTn id="51" dur="500"/>
                                        <p:tgtEl>
                                          <p:spTgt spid="52"/>
                                        </p:tgtEl>
                                        <p:attrNameLst>
                                          <p:attrName>ppt_y</p:attrName>
                                        </p:attrNameLst>
                                      </p:cBhvr>
                                      <p:tavLst>
                                        <p:tav tm="0">
                                          <p:val>
                                            <p:strVal val="#ppt_y+#ppt_h*1.125000"/>
                                          </p:val>
                                        </p:tav>
                                        <p:tav tm="100000">
                                          <p:val>
                                            <p:strVal val="#ppt_y"/>
                                          </p:val>
                                        </p:tav>
                                      </p:tavLst>
                                    </p:anim>
                                    <p:animEffect transition="in" filter="wipe(up)">
                                      <p:cBhvr>
                                        <p:cTn id="52" dur="500"/>
                                        <p:tgtEl>
                                          <p:spTgt spid="52"/>
                                        </p:tgtEl>
                                      </p:cBhvr>
                                    </p:animEffect>
                                  </p:childTnLst>
                                </p:cTn>
                              </p:par>
                              <p:par>
                                <p:cTn id="53" presetID="12" presetClass="entr" presetSubtype="1"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anim calcmode="lin" valueType="num">
                                      <p:cBhvr additive="base">
                                        <p:cTn id="55" dur="500"/>
                                        <p:tgtEl>
                                          <p:spTgt spid="53"/>
                                        </p:tgtEl>
                                        <p:attrNameLst>
                                          <p:attrName>ppt_y</p:attrName>
                                        </p:attrNameLst>
                                      </p:cBhvr>
                                      <p:tavLst>
                                        <p:tav tm="0">
                                          <p:val>
                                            <p:strVal val="#ppt_y-#ppt_h*1.125000"/>
                                          </p:val>
                                        </p:tav>
                                        <p:tav tm="100000">
                                          <p:val>
                                            <p:strVal val="#ppt_y"/>
                                          </p:val>
                                        </p:tav>
                                      </p:tavLst>
                                    </p:anim>
                                    <p:animEffect transition="in" filter="wipe(down)">
                                      <p:cBhvr>
                                        <p:cTn id="5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2" grpId="0"/>
      <p:bldP spid="3" grpId="0"/>
      <p:bldP spid="41" grpId="0"/>
      <p:bldP spid="51" grpId="0"/>
      <p:bldP spid="52" grpId="0"/>
      <p:bldP spid="53" grpId="0"/>
      <p:bldP spid="5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456CF9-8078-487A-9BB5-C24951BE46C6}"/>
              </a:ext>
            </a:extLst>
          </p:cNvPr>
          <p:cNvSpPr txBox="1"/>
          <p:nvPr>
            <p:custDataLst>
              <p:tags r:id="rId2"/>
            </p:custDataLst>
          </p:nvPr>
        </p:nvSpPr>
        <p:spPr>
          <a:xfrm>
            <a:off x="1219200" y="635000"/>
            <a:ext cx="9753600" cy="4288692"/>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请指出下面程序中存在的错误并改正。</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def f1():</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print(x)</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def f2():</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x=50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将全局变量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的值修改为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print(x)</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x=10</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f2()</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7B82705B-80A9-4907-A48B-EDC372088B54}"/>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11" name="矩形 10">
            <a:extLst>
              <a:ext uri="{FF2B5EF4-FFF2-40B4-BE49-F238E27FC236}">
                <a16:creationId xmlns:a16="http://schemas.microsoft.com/office/drawing/2014/main" id="{22861A3F-CA33-4F36-993D-E5D9688D842C}"/>
              </a:ext>
            </a:extLst>
          </p:cNvPr>
          <p:cNvSpPr/>
          <p:nvPr>
            <p:custDataLst>
              <p:tags r:id="rId4"/>
            </p:custDataLst>
          </p:nvPr>
        </p:nvSpPr>
        <p:spPr>
          <a:xfrm>
            <a:off x="0" y="5727383"/>
            <a:ext cx="12192000" cy="487680"/>
          </a:xfrm>
          <a:prstGeom prst="rect">
            <a:avLst/>
          </a:prstGeom>
          <a:solidFill>
            <a:srgbClr val="FBFA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36" tIns="45718" rIns="91436" bIns="45718" rtlCol="0" anchor="ctr" anchorCtr="1">
            <a:noAutofit/>
          </a:bodyPr>
          <a:lstStyle/>
          <a:p>
            <a:pPr defTabSz="914354"/>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正常使用主观题需</a:t>
            </a:r>
            <a:r>
              <a:rPr kumimoji="0" lang="en-US" altLang="zh-CN"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2.0</a:t>
            </a:r>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以上版本雨课堂</a:t>
            </a:r>
          </a:p>
        </p:txBody>
      </p:sp>
      <p:sp>
        <p:nvSpPr>
          <p:cNvPr id="12" name="矩形 11">
            <a:extLst>
              <a:ext uri="{FF2B5EF4-FFF2-40B4-BE49-F238E27FC236}">
                <a16:creationId xmlns:a16="http://schemas.microsoft.com/office/drawing/2014/main" id="{261988EF-156B-45B2-8FFB-26A0F2FA5547}"/>
              </a:ext>
            </a:extLst>
          </p:cNvPr>
          <p:cNvSpPr/>
          <p:nvPr>
            <p:custDataLst>
              <p:tags r:id="rId5"/>
            </p:custDataLst>
          </p:nvPr>
        </p:nvSpPr>
        <p:spPr>
          <a:xfrm>
            <a:off x="12573000" y="0"/>
            <a:ext cx="3840480" cy="6858000"/>
          </a:xfrm>
          <a:prstGeom prst="rect">
            <a:avLst/>
          </a:prstGeom>
          <a:solidFill>
            <a:srgbClr val="FFFFFF"/>
          </a:solidFill>
          <a:ln w="12700" cmpd="sng">
            <a:solidFill>
              <a:srgbClr val="9B9B9B"/>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noAutofit/>
          </a:bodyP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文本框 16">
            <a:extLst>
              <a:ext uri="{FF2B5EF4-FFF2-40B4-BE49-F238E27FC236}">
                <a16:creationId xmlns:a16="http://schemas.microsoft.com/office/drawing/2014/main" id="{DE6EFC29-464E-4BE5-AE4D-98DA35DB13BC}"/>
              </a:ext>
            </a:extLst>
          </p:cNvPr>
          <p:cNvSpPr txBox="1"/>
          <p:nvPr>
            <p:custDataLst>
              <p:tags r:id="rId6"/>
            </p:custDataLst>
          </p:nvPr>
        </p:nvSpPr>
        <p:spPr>
          <a:xfrm>
            <a:off x="12661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8" name="文本框 17">
            <a:extLst>
              <a:ext uri="{FF2B5EF4-FFF2-40B4-BE49-F238E27FC236}">
                <a16:creationId xmlns:a16="http://schemas.microsoft.com/office/drawing/2014/main" id="{2D1BE122-0EFA-4197-871F-B4AAC298C96A}"/>
              </a:ext>
            </a:extLst>
          </p:cNvPr>
          <p:cNvSpPr txBox="1"/>
          <p:nvPr>
            <p:custDataLst>
              <p:tags r:id="rId7"/>
            </p:custDataLst>
          </p:nvPr>
        </p:nvSpPr>
        <p:spPr>
          <a:xfrm>
            <a:off x="12827000" y="1270000"/>
            <a:ext cx="3332480" cy="1323439"/>
          </a:xfrm>
          <a:prstGeom prst="rect">
            <a:avLst/>
          </a:prstGeom>
          <a:noFill/>
        </p:spPr>
        <p:txBody>
          <a:bodyPr vert="horz" rtlCol="0" anchor="t" anchorCtr="0">
            <a:spAutoFit/>
          </a:bodyPr>
          <a:lstStyle/>
          <a:p>
            <a:pPr lvl="0"/>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在一个函数中修改一个全局变量的值必须使用</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global</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关键字，因此应在</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f2</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函数的开始加上“</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global x”</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6" name="组合 15">
            <a:extLst>
              <a:ext uri="{FF2B5EF4-FFF2-40B4-BE49-F238E27FC236}">
                <a16:creationId xmlns:a16="http://schemas.microsoft.com/office/drawing/2014/main" id="{8F81E342-8B5E-441A-8F28-ABE7A96B8E3B}"/>
              </a:ext>
            </a:extLst>
          </p:cNvPr>
          <p:cNvGrpSpPr/>
          <p:nvPr>
            <p:custDataLst>
              <p:tags r:id="rId8"/>
            </p:custDataLst>
          </p:nvPr>
        </p:nvGrpSpPr>
        <p:grpSpPr>
          <a:xfrm>
            <a:off x="12585700" y="0"/>
            <a:ext cx="3815080" cy="647700"/>
            <a:chOff x="12585700" y="0"/>
            <a:chExt cx="3815080" cy="647700"/>
          </a:xfrm>
        </p:grpSpPr>
        <p:sp>
          <p:nvSpPr>
            <p:cNvPr id="13" name="RemarkBack">
              <a:extLst>
                <a:ext uri="{FF2B5EF4-FFF2-40B4-BE49-F238E27FC236}">
                  <a16:creationId xmlns:a16="http://schemas.microsoft.com/office/drawing/2014/main" id="{EDE9B74D-C40F-456A-9687-1C63F96B8C53}"/>
                </a:ext>
              </a:extLst>
            </p:cNvPr>
            <p:cNvSpPr/>
            <p:nvPr>
              <p:custDataLst>
                <p:tags r:id="rId18"/>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RemarkBlock">
              <a:extLst>
                <a:ext uri="{FF2B5EF4-FFF2-40B4-BE49-F238E27FC236}">
                  <a16:creationId xmlns:a16="http://schemas.microsoft.com/office/drawing/2014/main" id="{B4B93B31-C431-40BF-86F5-08B40D91A424}"/>
                </a:ext>
              </a:extLst>
            </p:cNvPr>
            <p:cNvSpPr/>
            <p:nvPr>
              <p:custDataLst>
                <p:tags r:id="rId19"/>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RemarkTitleText">
              <a:extLst>
                <a:ext uri="{FF2B5EF4-FFF2-40B4-BE49-F238E27FC236}">
                  <a16:creationId xmlns:a16="http://schemas.microsoft.com/office/drawing/2014/main" id="{AA0A8A3A-C08F-4BE9-A979-CF1D3EE858F3}"/>
                </a:ext>
              </a:extLst>
            </p:cNvPr>
            <p:cNvSpPr txBox="1"/>
            <p:nvPr>
              <p:custDataLst>
                <p:tags r:id="rId20"/>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6D0FE0E2-65C4-47A7-98F0-75482BA41C7D}"/>
              </a:ext>
            </a:extLst>
          </p:cNvPr>
          <p:cNvSpPr/>
          <p:nvPr>
            <p:custDataLst>
              <p:tags r:id="rId9"/>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RemarkBlock">
            <a:extLst>
              <a:ext uri="{FF2B5EF4-FFF2-40B4-BE49-F238E27FC236}">
                <a16:creationId xmlns:a16="http://schemas.microsoft.com/office/drawing/2014/main" id="{8EAA5BFD-B906-4261-B014-390C7A3017CE}"/>
              </a:ext>
            </a:extLst>
          </p:cNvPr>
          <p:cNvSpPr/>
          <p:nvPr>
            <p:custDataLst>
              <p:tags r:id="rId10"/>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RemarkTitleText">
            <a:extLst>
              <a:ext uri="{FF2B5EF4-FFF2-40B4-BE49-F238E27FC236}">
                <a16:creationId xmlns:a16="http://schemas.microsoft.com/office/drawing/2014/main" id="{55B28C8A-64E8-4E3A-8686-E2FDBF84D044}"/>
              </a:ext>
            </a:extLst>
          </p:cNvPr>
          <p:cNvSpPr txBox="1"/>
          <p:nvPr>
            <p:custDataLst>
              <p:tags r:id="rId11"/>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0" name="组合 9">
            <a:extLst>
              <a:ext uri="{FF2B5EF4-FFF2-40B4-BE49-F238E27FC236}">
                <a16:creationId xmlns:a16="http://schemas.microsoft.com/office/drawing/2014/main" id="{4A07AFDA-B5D2-4BE4-9E1B-0B414AAC36F0}"/>
              </a:ext>
            </a:extLst>
          </p:cNvPr>
          <p:cNvGrpSpPr/>
          <p:nvPr>
            <p:custDataLst>
              <p:tags r:id="rId12"/>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50B1D8E4-0D20-4D81-B0DF-DC3A77CC929F}"/>
                </a:ext>
              </a:extLst>
            </p:cNvPr>
            <p:cNvSpPr/>
            <p:nvPr>
              <p:custDataLst>
                <p:tags r:id="rId14"/>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ColorBlock">
              <a:extLst>
                <a:ext uri="{FF2B5EF4-FFF2-40B4-BE49-F238E27FC236}">
                  <a16:creationId xmlns:a16="http://schemas.microsoft.com/office/drawing/2014/main" id="{54673EFB-DDB2-4F1B-B209-2B55CFC140F0}"/>
                </a:ext>
              </a:extLst>
            </p:cNvPr>
            <p:cNvSpPr/>
            <p:nvPr>
              <p:custDataLst>
                <p:tags r:id="rId15"/>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TypeText">
              <a:extLst>
                <a:ext uri="{FF2B5EF4-FFF2-40B4-BE49-F238E27FC236}">
                  <a16:creationId xmlns:a16="http://schemas.microsoft.com/office/drawing/2014/main" id="{72432DFA-2CB0-4D15-B035-FBCFAD852C04}"/>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B9B27598-7E38-49AC-82AD-F2F2C1724308}"/>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5ABD7EA-52DE-4FDE-BDAC-5BDF719E03C0}"/>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6078846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2913F003-9AD8-4A51-929D-CFF1886ED974}"/>
              </a:ext>
            </a:extLst>
          </p:cNvPr>
          <p:cNvGrpSpPr/>
          <p:nvPr/>
        </p:nvGrpSpPr>
        <p:grpSpPr>
          <a:xfrm>
            <a:off x="3124752" y="2660885"/>
            <a:ext cx="6078802" cy="1130566"/>
            <a:chOff x="4225714" y="2760391"/>
            <a:chExt cx="6078802" cy="1130566"/>
          </a:xfrm>
        </p:grpSpPr>
        <p:sp>
          <p:nvSpPr>
            <p:cNvPr id="6" name="文本框 5">
              <a:extLst>
                <a:ext uri="{FF2B5EF4-FFF2-40B4-BE49-F238E27FC236}">
                  <a16:creationId xmlns:a16="http://schemas.microsoft.com/office/drawing/2014/main" id="{A604DD5E-F17A-4AEC-B07E-CC597E127787}"/>
                </a:ext>
              </a:extLst>
            </p:cNvPr>
            <p:cNvSpPr txBox="1"/>
            <p:nvPr/>
          </p:nvSpPr>
          <p:spPr>
            <a:xfrm>
              <a:off x="4254462" y="2782961"/>
              <a:ext cx="6050054" cy="1107996"/>
            </a:xfrm>
            <a:prstGeom prst="rect">
              <a:avLst/>
            </a:prstGeom>
            <a:noFill/>
          </p:spPr>
          <p:txBody>
            <a:bodyPr wrap="none" rtlCol="0">
              <a:spAutoFit/>
            </a:bodyPr>
            <a:lstStyle/>
            <a:p>
              <a:pPr lvl="0" algn="ctr">
                <a:defRPr/>
              </a:pPr>
              <a:r>
                <a:rPr lang="en-US" altLang="zh-CN" sz="6600" b="1" dirty="0">
                  <a:solidFill>
                    <a:srgbClr val="B1C400"/>
                  </a:solidFill>
                  <a:latin typeface="Bauhaus 93" panose="04030905020B02020C02" pitchFamily="82" charset="0"/>
                  <a:ea typeface="Adobe Gothic Std B" panose="020B0800000000000000" pitchFamily="34" charset="-128"/>
                </a:rPr>
                <a:t>nonlocal</a:t>
              </a:r>
              <a:r>
                <a:rPr lang="zh-CN" altLang="en-US" sz="6600" b="1" dirty="0">
                  <a:solidFill>
                    <a:srgbClr val="B1C400"/>
                  </a:solidFill>
                  <a:latin typeface="Bauhaus 93" panose="04030905020B02020C02" pitchFamily="82" charset="0"/>
                  <a:ea typeface="Adobe Gothic Std B" panose="020B0800000000000000" pitchFamily="34" charset="-128"/>
                </a:rPr>
                <a:t>关键字</a:t>
              </a:r>
            </a:p>
          </p:txBody>
        </p:sp>
        <p:sp>
          <p:nvSpPr>
            <p:cNvPr id="7" name="文本框 6">
              <a:extLst>
                <a:ext uri="{FF2B5EF4-FFF2-40B4-BE49-F238E27FC236}">
                  <a16:creationId xmlns:a16="http://schemas.microsoft.com/office/drawing/2014/main" id="{F8087962-9027-4E16-8B18-ED14422AE102}"/>
                </a:ext>
              </a:extLst>
            </p:cNvPr>
            <p:cNvSpPr txBox="1"/>
            <p:nvPr/>
          </p:nvSpPr>
          <p:spPr>
            <a:xfrm>
              <a:off x="4225714" y="2760391"/>
              <a:ext cx="6050054" cy="1107996"/>
            </a:xfrm>
            <a:prstGeom prst="rect">
              <a:avLst/>
            </a:prstGeom>
            <a:noFill/>
          </p:spPr>
          <p:txBody>
            <a:bodyPr wrap="none" rtlCol="0">
              <a:spAutoFit/>
            </a:bodyPr>
            <a:lstStyle/>
            <a:p>
              <a:pPr lvl="0" algn="ctr">
                <a:defRPr/>
              </a:pPr>
              <a:r>
                <a:rPr lang="en-US" altLang="zh-CN" sz="6600" b="1" dirty="0">
                  <a:solidFill>
                    <a:srgbClr val="1950B2"/>
                  </a:solidFill>
                  <a:latin typeface="Bauhaus 93" panose="04030905020B02020C02" pitchFamily="82" charset="0"/>
                  <a:ea typeface="Adobe Gothic Std B" panose="020B0800000000000000" pitchFamily="34" charset="-128"/>
                </a:rPr>
                <a:t>nonlocal</a:t>
              </a:r>
              <a:r>
                <a:rPr lang="zh-CN" altLang="en-US" sz="6600" b="1" dirty="0">
                  <a:solidFill>
                    <a:srgbClr val="1950B2"/>
                  </a:solidFill>
                  <a:latin typeface="Bauhaus 93" panose="04030905020B02020C02" pitchFamily="82" charset="0"/>
                  <a:ea typeface="Adobe Gothic Std B" panose="020B0800000000000000" pitchFamily="34" charset="-128"/>
                </a:rPr>
                <a:t>关键字</a:t>
              </a:r>
            </a:p>
          </p:txBody>
        </p:sp>
      </p:grpSp>
    </p:spTree>
    <p:extLst>
      <p:ext uri="{BB962C8B-B14F-4D97-AF65-F5344CB8AC3E}">
        <p14:creationId xmlns:p14="http://schemas.microsoft.com/office/powerpoint/2010/main" val="16142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KSO_Shape">
            <a:extLst>
              <a:ext uri="{FF2B5EF4-FFF2-40B4-BE49-F238E27FC236}">
                <a16:creationId xmlns:a16="http://schemas.microsoft.com/office/drawing/2014/main" id="{7C10B4E9-275D-4EE6-A235-4852EBDFC2C3}"/>
              </a:ext>
            </a:extLst>
          </p:cNvPr>
          <p:cNvSpPr/>
          <p:nvPr/>
        </p:nvSpPr>
        <p:spPr>
          <a:xfrm>
            <a:off x="349376" y="2877020"/>
            <a:ext cx="11499724" cy="3415973"/>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sp>
        <p:nvSpPr>
          <p:cNvPr id="4" name="矩形 3">
            <a:extLst>
              <a:ext uri="{FF2B5EF4-FFF2-40B4-BE49-F238E27FC236}">
                <a16:creationId xmlns:a16="http://schemas.microsoft.com/office/drawing/2014/main" id="{216CDEAA-41D1-44D4-B721-BBBFBFFEE20B}"/>
              </a:ext>
            </a:extLst>
          </p:cNvPr>
          <p:cNvSpPr/>
          <p:nvPr/>
        </p:nvSpPr>
        <p:spPr>
          <a:xfrm>
            <a:off x="4647527" y="477138"/>
            <a:ext cx="2896947" cy="584775"/>
          </a:xfrm>
          <a:prstGeom prst="rect">
            <a:avLst/>
          </a:prstGeom>
        </p:spPr>
        <p:txBody>
          <a:bodyPr wrap="none">
            <a:spAutoFit/>
          </a:bodyPr>
          <a:lstStyle/>
          <a:p>
            <a:pPr algn="ctr"/>
            <a:r>
              <a:rPr lang="en-US" altLang="zh-CN" sz="3200" b="1" dirty="0">
                <a:solidFill>
                  <a:schemeClr val="tx1">
                    <a:lumMod val="85000"/>
                    <a:lumOff val="15000"/>
                  </a:schemeClr>
                </a:solidFill>
                <a:latin typeface="+mj-lt"/>
                <a:ea typeface="微软雅黑" panose="020B0503020204020204" pitchFamily="34" charset="-122"/>
              </a:rPr>
              <a:t>nonlocal</a:t>
            </a:r>
            <a:r>
              <a:rPr lang="zh-CN" altLang="en-US" sz="3200" b="1" dirty="0">
                <a:solidFill>
                  <a:schemeClr val="tx1">
                    <a:lumMod val="85000"/>
                    <a:lumOff val="15000"/>
                  </a:schemeClr>
                </a:solidFill>
                <a:latin typeface="+mj-lt"/>
                <a:ea typeface="微软雅黑" panose="020B0503020204020204" pitchFamily="34" charset="-122"/>
              </a:rPr>
              <a:t>关键字</a:t>
            </a:r>
          </a:p>
        </p:txBody>
      </p:sp>
      <p:sp>
        <p:nvSpPr>
          <p:cNvPr id="2" name="矩形 1">
            <a:extLst>
              <a:ext uri="{FF2B5EF4-FFF2-40B4-BE49-F238E27FC236}">
                <a16:creationId xmlns:a16="http://schemas.microsoft.com/office/drawing/2014/main" id="{83E11107-0AC9-4E43-BA11-92F2A6599A1B}"/>
              </a:ext>
            </a:extLst>
          </p:cNvPr>
          <p:cNvSpPr/>
          <p:nvPr/>
        </p:nvSpPr>
        <p:spPr>
          <a:xfrm>
            <a:off x="1171005" y="2227102"/>
            <a:ext cx="4681090" cy="461665"/>
          </a:xfrm>
          <a:prstGeom prst="rect">
            <a:avLst/>
          </a:prstGeom>
        </p:spPr>
        <p:txBody>
          <a:bodyPr wrap="none">
            <a:spAutoFit/>
          </a:bodyPr>
          <a:lstStyle/>
          <a:p>
            <a:pPr algn="ctr"/>
            <a:r>
              <a:rPr lang="zh-CN" altLang="en-US" sz="2400" b="1" dirty="0">
                <a:solidFill>
                  <a:schemeClr val="tx1">
                    <a:lumMod val="85000"/>
                    <a:lumOff val="15000"/>
                  </a:schemeClr>
                </a:solidFill>
                <a:latin typeface="+mj-lt"/>
                <a:ea typeface="微软雅黑" panose="020B0503020204020204" pitchFamily="34" charset="-122"/>
              </a:rPr>
              <a:t>例：不使用</a:t>
            </a:r>
            <a:r>
              <a:rPr lang="en-US" altLang="zh-CN" sz="2400" b="1" dirty="0">
                <a:solidFill>
                  <a:schemeClr val="tx1">
                    <a:lumMod val="85000"/>
                    <a:lumOff val="15000"/>
                  </a:schemeClr>
                </a:solidFill>
                <a:latin typeface="+mj-lt"/>
                <a:ea typeface="微软雅黑" panose="020B0503020204020204" pitchFamily="34" charset="-122"/>
              </a:rPr>
              <a:t>nonlocal</a:t>
            </a:r>
            <a:r>
              <a:rPr lang="zh-CN" altLang="en-US" sz="2400" b="1" dirty="0">
                <a:solidFill>
                  <a:schemeClr val="tx1">
                    <a:lumMod val="85000"/>
                    <a:lumOff val="15000"/>
                  </a:schemeClr>
                </a:solidFill>
                <a:latin typeface="+mj-lt"/>
                <a:ea typeface="微软雅黑" panose="020B0503020204020204" pitchFamily="34" charset="-122"/>
              </a:rPr>
              <a:t>关键字示例。</a:t>
            </a:r>
          </a:p>
        </p:txBody>
      </p:sp>
      <p:sp>
        <p:nvSpPr>
          <p:cNvPr id="3" name="矩形 2">
            <a:extLst>
              <a:ext uri="{FF2B5EF4-FFF2-40B4-BE49-F238E27FC236}">
                <a16:creationId xmlns:a16="http://schemas.microsoft.com/office/drawing/2014/main" id="{CD352A36-0FAB-466D-AED1-E2DB2EF0AC31}"/>
              </a:ext>
            </a:extLst>
          </p:cNvPr>
          <p:cNvSpPr/>
          <p:nvPr/>
        </p:nvSpPr>
        <p:spPr>
          <a:xfrm>
            <a:off x="372159" y="3070163"/>
            <a:ext cx="7366482" cy="3046988"/>
          </a:xfrm>
          <a:prstGeom prst="rect">
            <a:avLst/>
          </a:prstGeom>
        </p:spPr>
        <p:txBody>
          <a:bodyPr wrap="square">
            <a:spAutoFit/>
          </a:bodyPr>
          <a:lstStyle/>
          <a:p>
            <a:pPr>
              <a:lnSpc>
                <a:spcPct val="120000"/>
              </a:lnSpc>
              <a:spcBef>
                <a:spcPct val="0"/>
              </a:spcBef>
              <a:defRPr/>
            </a:pPr>
            <a:r>
              <a:rPr lang="en-US" altLang="zh-CN" sz="2000" dirty="0">
                <a:solidFill>
                  <a:schemeClr val="tx1">
                    <a:lumMod val="85000"/>
                    <a:lumOff val="15000"/>
                  </a:schemeClr>
                </a:solidFill>
                <a:latin typeface="+mj-lt"/>
                <a:ea typeface="微软雅黑" panose="020B0503020204020204" pitchFamily="34" charset="-122"/>
              </a:rPr>
              <a:t>1	def outer(): #</a:t>
            </a:r>
            <a:r>
              <a:rPr lang="zh-CN" altLang="en-US" sz="2000" dirty="0">
                <a:solidFill>
                  <a:schemeClr val="tx1">
                    <a:lumMod val="85000"/>
                    <a:lumOff val="15000"/>
                  </a:schemeClr>
                </a:solidFill>
                <a:latin typeface="+mj-lt"/>
                <a:ea typeface="微软雅黑" panose="020B0503020204020204" pitchFamily="34" charset="-122"/>
              </a:rPr>
              <a:t>定义函数</a:t>
            </a:r>
            <a:r>
              <a:rPr lang="en-US" altLang="zh-CN" sz="2000" dirty="0">
                <a:solidFill>
                  <a:schemeClr val="tx1">
                    <a:lumMod val="85000"/>
                    <a:lumOff val="15000"/>
                  </a:schemeClr>
                </a:solidFill>
                <a:latin typeface="+mj-lt"/>
                <a:ea typeface="微软雅黑" panose="020B0503020204020204" pitchFamily="34" charset="-122"/>
              </a:rPr>
              <a:t>outer</a:t>
            </a:r>
          </a:p>
          <a:p>
            <a:pPr>
              <a:lnSpc>
                <a:spcPct val="120000"/>
              </a:lnSpc>
              <a:spcBef>
                <a:spcPct val="0"/>
              </a:spcBef>
              <a:defRPr/>
            </a:pPr>
            <a:r>
              <a:rPr lang="en-US" altLang="zh-CN" sz="2000" dirty="0">
                <a:solidFill>
                  <a:schemeClr val="tx1">
                    <a:lumMod val="85000"/>
                    <a:lumOff val="15000"/>
                  </a:schemeClr>
                </a:solidFill>
                <a:latin typeface="+mj-lt"/>
                <a:ea typeface="微软雅黑" panose="020B0503020204020204" pitchFamily="34" charset="-122"/>
              </a:rPr>
              <a:t>2	    x=10 #</a:t>
            </a:r>
            <a:r>
              <a:rPr lang="zh-CN" altLang="en-US" sz="2000" dirty="0">
                <a:solidFill>
                  <a:schemeClr val="tx1">
                    <a:lumMod val="85000"/>
                    <a:lumOff val="15000"/>
                  </a:schemeClr>
                </a:solidFill>
                <a:latin typeface="+mj-lt"/>
                <a:ea typeface="微软雅黑" panose="020B0503020204020204" pitchFamily="34" charset="-122"/>
              </a:rPr>
              <a:t>定义局部变量</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并赋为</a:t>
            </a:r>
            <a:r>
              <a:rPr lang="en-US" altLang="zh-CN" sz="2000" dirty="0">
                <a:solidFill>
                  <a:schemeClr val="tx1">
                    <a:lumMod val="85000"/>
                    <a:lumOff val="15000"/>
                  </a:schemeClr>
                </a:solidFill>
                <a:latin typeface="+mj-lt"/>
                <a:ea typeface="微软雅黑" panose="020B0503020204020204" pitchFamily="34" charset="-122"/>
              </a:rPr>
              <a:t>10</a:t>
            </a:r>
          </a:p>
          <a:p>
            <a:pPr>
              <a:lnSpc>
                <a:spcPct val="120000"/>
              </a:lnSpc>
              <a:spcBef>
                <a:spcPct val="0"/>
              </a:spcBef>
              <a:defRPr/>
            </a:pPr>
            <a:r>
              <a:rPr lang="en-US" altLang="zh-CN" sz="2000" dirty="0">
                <a:solidFill>
                  <a:schemeClr val="tx1">
                    <a:lumMod val="85000"/>
                    <a:lumOff val="15000"/>
                  </a:schemeClr>
                </a:solidFill>
                <a:latin typeface="+mj-lt"/>
                <a:ea typeface="微软雅黑" panose="020B0503020204020204" pitchFamily="34" charset="-122"/>
              </a:rPr>
              <a:t>3	    def inner(): #</a:t>
            </a:r>
            <a:r>
              <a:rPr lang="zh-CN" altLang="en-US" sz="2000" dirty="0">
                <a:solidFill>
                  <a:schemeClr val="tx1">
                    <a:lumMod val="85000"/>
                    <a:lumOff val="15000"/>
                  </a:schemeClr>
                </a:solidFill>
                <a:latin typeface="+mj-lt"/>
                <a:ea typeface="微软雅黑" panose="020B0503020204020204" pitchFamily="34" charset="-122"/>
              </a:rPr>
              <a:t>在</a:t>
            </a:r>
            <a:r>
              <a:rPr lang="en-US" altLang="zh-CN" sz="2000" dirty="0">
                <a:solidFill>
                  <a:schemeClr val="tx1">
                    <a:lumMod val="85000"/>
                    <a:lumOff val="15000"/>
                  </a:schemeClr>
                </a:solidFill>
                <a:latin typeface="+mj-lt"/>
                <a:ea typeface="微软雅黑" panose="020B0503020204020204" pitchFamily="34" charset="-122"/>
              </a:rPr>
              <a:t>outer</a:t>
            </a:r>
            <a:r>
              <a:rPr lang="zh-CN" altLang="en-US" sz="2000" dirty="0">
                <a:solidFill>
                  <a:schemeClr val="tx1">
                    <a:lumMod val="85000"/>
                    <a:lumOff val="15000"/>
                  </a:schemeClr>
                </a:solidFill>
                <a:latin typeface="+mj-lt"/>
                <a:ea typeface="微软雅黑" panose="020B0503020204020204" pitchFamily="34" charset="-122"/>
              </a:rPr>
              <a:t>函数中定义嵌套函数</a:t>
            </a:r>
            <a:r>
              <a:rPr lang="en-US" altLang="zh-CN" sz="2000" dirty="0">
                <a:solidFill>
                  <a:schemeClr val="tx1">
                    <a:lumMod val="85000"/>
                    <a:lumOff val="15000"/>
                  </a:schemeClr>
                </a:solidFill>
                <a:latin typeface="+mj-lt"/>
                <a:ea typeface="微软雅黑" panose="020B0503020204020204" pitchFamily="34" charset="-122"/>
              </a:rPr>
              <a:t>inner</a:t>
            </a:r>
          </a:p>
          <a:p>
            <a:pPr>
              <a:lnSpc>
                <a:spcPct val="120000"/>
              </a:lnSpc>
              <a:spcBef>
                <a:spcPct val="0"/>
              </a:spcBef>
              <a:defRPr/>
            </a:pPr>
            <a:r>
              <a:rPr lang="en-US" altLang="zh-CN" sz="2000" dirty="0">
                <a:solidFill>
                  <a:schemeClr val="tx1">
                    <a:lumMod val="85000"/>
                    <a:lumOff val="15000"/>
                  </a:schemeClr>
                </a:solidFill>
                <a:latin typeface="+mj-lt"/>
                <a:ea typeface="微软雅黑" panose="020B0503020204020204" pitchFamily="34" charset="-122"/>
              </a:rPr>
              <a:t>4	        x=20 #</a:t>
            </a:r>
            <a:r>
              <a:rPr lang="zh-CN" altLang="en-US" sz="2000" dirty="0">
                <a:solidFill>
                  <a:schemeClr val="tx1">
                    <a:lumMod val="85000"/>
                    <a:lumOff val="15000"/>
                  </a:schemeClr>
                </a:solidFill>
                <a:latin typeface="+mj-lt"/>
                <a:ea typeface="微软雅黑" panose="020B0503020204020204" pitchFamily="34" charset="-122"/>
              </a:rPr>
              <a:t>将</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赋为</a:t>
            </a:r>
            <a:r>
              <a:rPr lang="en-US" altLang="zh-CN" sz="2000" dirty="0">
                <a:solidFill>
                  <a:schemeClr val="tx1">
                    <a:lumMod val="85000"/>
                    <a:lumOff val="15000"/>
                  </a:schemeClr>
                </a:solidFill>
                <a:latin typeface="+mj-lt"/>
                <a:ea typeface="微软雅黑" panose="020B0503020204020204" pitchFamily="34" charset="-122"/>
              </a:rPr>
              <a:t>20</a:t>
            </a:r>
          </a:p>
          <a:p>
            <a:pPr>
              <a:lnSpc>
                <a:spcPct val="120000"/>
              </a:lnSpc>
              <a:spcBef>
                <a:spcPct val="0"/>
              </a:spcBef>
              <a:defRPr/>
            </a:pPr>
            <a:r>
              <a:rPr lang="en-US" altLang="zh-CN" sz="2000" dirty="0">
                <a:solidFill>
                  <a:schemeClr val="tx1">
                    <a:lumMod val="85000"/>
                    <a:lumOff val="15000"/>
                  </a:schemeClr>
                </a:solidFill>
                <a:latin typeface="+mj-lt"/>
                <a:ea typeface="微软雅黑" panose="020B0503020204020204" pitchFamily="34" charset="-122"/>
              </a:rPr>
              <a:t>5	        print('inner</a:t>
            </a:r>
            <a:r>
              <a:rPr lang="zh-CN" altLang="en-US" sz="2000" dirty="0">
                <a:solidFill>
                  <a:schemeClr val="tx1">
                    <a:lumMod val="85000"/>
                    <a:lumOff val="15000"/>
                  </a:schemeClr>
                </a:solidFill>
                <a:latin typeface="+mj-lt"/>
                <a:ea typeface="微软雅黑" panose="020B0503020204020204" pitchFamily="34" charset="-122"/>
              </a:rPr>
              <a:t>函数中的</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值为：</a:t>
            </a:r>
            <a:r>
              <a:rPr lang="en-US" altLang="zh-CN" sz="2000" dirty="0">
                <a:solidFill>
                  <a:schemeClr val="tx1">
                    <a:lumMod val="85000"/>
                    <a:lumOff val="15000"/>
                  </a:schemeClr>
                </a:solidFill>
                <a:latin typeface="+mj-lt"/>
                <a:ea typeface="微软雅黑" panose="020B0503020204020204" pitchFamily="34" charset="-122"/>
              </a:rPr>
              <a:t>',x)</a:t>
            </a:r>
          </a:p>
          <a:p>
            <a:pPr>
              <a:lnSpc>
                <a:spcPct val="120000"/>
              </a:lnSpc>
              <a:spcBef>
                <a:spcPct val="0"/>
              </a:spcBef>
              <a:defRPr/>
            </a:pPr>
            <a:r>
              <a:rPr lang="en-US" altLang="zh-CN" sz="2000" dirty="0">
                <a:solidFill>
                  <a:schemeClr val="tx1">
                    <a:lumMod val="85000"/>
                    <a:lumOff val="15000"/>
                  </a:schemeClr>
                </a:solidFill>
                <a:latin typeface="+mj-lt"/>
                <a:ea typeface="微软雅黑" panose="020B0503020204020204" pitchFamily="34" charset="-122"/>
              </a:rPr>
              <a:t>6	    inner() #</a:t>
            </a:r>
            <a:r>
              <a:rPr lang="zh-CN" altLang="en-US" sz="2000" dirty="0">
                <a:solidFill>
                  <a:schemeClr val="tx1">
                    <a:lumMod val="85000"/>
                    <a:lumOff val="15000"/>
                  </a:schemeClr>
                </a:solidFill>
                <a:latin typeface="+mj-lt"/>
                <a:ea typeface="微软雅黑" panose="020B0503020204020204" pitchFamily="34" charset="-122"/>
              </a:rPr>
              <a:t>在</a:t>
            </a:r>
            <a:r>
              <a:rPr lang="en-US" altLang="zh-CN" sz="2000" dirty="0">
                <a:solidFill>
                  <a:schemeClr val="tx1">
                    <a:lumMod val="85000"/>
                    <a:lumOff val="15000"/>
                  </a:schemeClr>
                </a:solidFill>
                <a:latin typeface="+mj-lt"/>
                <a:ea typeface="微软雅黑" panose="020B0503020204020204" pitchFamily="34" charset="-122"/>
              </a:rPr>
              <a:t>outer</a:t>
            </a:r>
            <a:r>
              <a:rPr lang="zh-CN" altLang="en-US" sz="2000" dirty="0">
                <a:solidFill>
                  <a:schemeClr val="tx1">
                    <a:lumMod val="85000"/>
                    <a:lumOff val="15000"/>
                  </a:schemeClr>
                </a:solidFill>
                <a:latin typeface="+mj-lt"/>
                <a:ea typeface="微软雅黑" panose="020B0503020204020204" pitchFamily="34" charset="-122"/>
              </a:rPr>
              <a:t>函数中调用</a:t>
            </a:r>
            <a:r>
              <a:rPr lang="en-US" altLang="zh-CN" sz="2000" dirty="0">
                <a:solidFill>
                  <a:schemeClr val="tx1">
                    <a:lumMod val="85000"/>
                    <a:lumOff val="15000"/>
                  </a:schemeClr>
                </a:solidFill>
                <a:latin typeface="+mj-lt"/>
                <a:ea typeface="微软雅黑" panose="020B0503020204020204" pitchFamily="34" charset="-122"/>
              </a:rPr>
              <a:t>inner</a:t>
            </a:r>
            <a:r>
              <a:rPr lang="zh-CN" altLang="en-US" sz="2000" dirty="0">
                <a:solidFill>
                  <a:schemeClr val="tx1">
                    <a:lumMod val="85000"/>
                    <a:lumOff val="15000"/>
                  </a:schemeClr>
                </a:solidFill>
                <a:latin typeface="+mj-lt"/>
                <a:ea typeface="微软雅黑" panose="020B0503020204020204" pitchFamily="34" charset="-122"/>
              </a:rPr>
              <a:t>函数</a:t>
            </a:r>
          </a:p>
          <a:p>
            <a:pPr>
              <a:lnSpc>
                <a:spcPct val="120000"/>
              </a:lnSpc>
              <a:spcBef>
                <a:spcPct val="0"/>
              </a:spcBef>
              <a:defRPr/>
            </a:pPr>
            <a:r>
              <a:rPr lang="en-US" altLang="zh-CN" sz="2000" dirty="0">
                <a:solidFill>
                  <a:schemeClr val="tx1">
                    <a:lumMod val="85000"/>
                    <a:lumOff val="15000"/>
                  </a:schemeClr>
                </a:solidFill>
                <a:latin typeface="+mj-lt"/>
                <a:ea typeface="微软雅黑" panose="020B0503020204020204" pitchFamily="34" charset="-122"/>
              </a:rPr>
              <a:t>7                print('outer</a:t>
            </a:r>
            <a:r>
              <a:rPr lang="zh-CN" altLang="en-US" sz="2000" dirty="0">
                <a:solidFill>
                  <a:schemeClr val="tx1">
                    <a:lumMod val="85000"/>
                    <a:lumOff val="15000"/>
                  </a:schemeClr>
                </a:solidFill>
                <a:latin typeface="+mj-lt"/>
                <a:ea typeface="微软雅黑" panose="020B0503020204020204" pitchFamily="34" charset="-122"/>
              </a:rPr>
              <a:t>函数中的</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值为：</a:t>
            </a:r>
            <a:r>
              <a:rPr lang="en-US" altLang="zh-CN" sz="2000" dirty="0">
                <a:solidFill>
                  <a:schemeClr val="tx1">
                    <a:lumMod val="85000"/>
                    <a:lumOff val="15000"/>
                  </a:schemeClr>
                </a:solidFill>
                <a:latin typeface="+mj-lt"/>
                <a:ea typeface="微软雅黑" panose="020B0503020204020204" pitchFamily="34" charset="-122"/>
              </a:rPr>
              <a:t>',x)</a:t>
            </a:r>
          </a:p>
          <a:p>
            <a:pPr>
              <a:lnSpc>
                <a:spcPct val="120000"/>
              </a:lnSpc>
              <a:spcBef>
                <a:spcPct val="0"/>
              </a:spcBef>
              <a:defRPr/>
            </a:pPr>
            <a:r>
              <a:rPr lang="en-US" altLang="zh-CN" sz="2000" dirty="0">
                <a:solidFill>
                  <a:schemeClr val="tx1">
                    <a:lumMod val="85000"/>
                    <a:lumOff val="15000"/>
                  </a:schemeClr>
                </a:solidFill>
                <a:latin typeface="+mj-lt"/>
                <a:ea typeface="微软雅黑" panose="020B0503020204020204" pitchFamily="34" charset="-122"/>
              </a:rPr>
              <a:t>8	outer() #</a:t>
            </a:r>
            <a:r>
              <a:rPr lang="zh-CN" altLang="en-US" sz="2000" dirty="0">
                <a:solidFill>
                  <a:schemeClr val="tx1">
                    <a:lumMod val="85000"/>
                    <a:lumOff val="15000"/>
                  </a:schemeClr>
                </a:solidFill>
                <a:latin typeface="+mj-lt"/>
                <a:ea typeface="微软雅黑" panose="020B0503020204020204" pitchFamily="34" charset="-122"/>
              </a:rPr>
              <a:t>调用</a:t>
            </a:r>
            <a:r>
              <a:rPr lang="en-US" altLang="zh-CN" sz="2000" dirty="0">
                <a:solidFill>
                  <a:schemeClr val="tx1">
                    <a:lumMod val="85000"/>
                    <a:lumOff val="15000"/>
                  </a:schemeClr>
                </a:solidFill>
                <a:latin typeface="+mj-lt"/>
                <a:ea typeface="微软雅黑" panose="020B0503020204020204" pitchFamily="34" charset="-122"/>
              </a:rPr>
              <a:t>outer</a:t>
            </a:r>
            <a:r>
              <a:rPr lang="zh-CN" altLang="en-US" sz="2000" dirty="0">
                <a:solidFill>
                  <a:schemeClr val="tx1">
                    <a:lumMod val="85000"/>
                    <a:lumOff val="15000"/>
                  </a:schemeClr>
                </a:solidFill>
                <a:latin typeface="+mj-lt"/>
                <a:ea typeface="微软雅黑" panose="020B0503020204020204" pitchFamily="34" charset="-122"/>
              </a:rPr>
              <a:t>函数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156432" y="2707790"/>
            <a:ext cx="4662477"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211579" y="2268887"/>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mj-lt"/>
              </a:endParaRPr>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grpSp>
      <p:sp>
        <p:nvSpPr>
          <p:cNvPr id="41" name="矩形 40">
            <a:extLst>
              <a:ext uri="{FF2B5EF4-FFF2-40B4-BE49-F238E27FC236}">
                <a16:creationId xmlns:a16="http://schemas.microsoft.com/office/drawing/2014/main" id="{A8B384E2-3B32-4E65-BE9E-CBE6A829D01D}"/>
              </a:ext>
            </a:extLst>
          </p:cNvPr>
          <p:cNvSpPr/>
          <p:nvPr/>
        </p:nvSpPr>
        <p:spPr>
          <a:xfrm>
            <a:off x="512965" y="1116287"/>
            <a:ext cx="11201615" cy="830997"/>
          </a:xfrm>
          <a:prstGeom prst="rect">
            <a:avLst/>
          </a:prstGeom>
        </p:spPr>
        <p:txBody>
          <a:bodyPr wrap="square">
            <a:spAutoFit/>
          </a:bodyPr>
          <a:lstStyle/>
          <a:p>
            <a:r>
              <a:rPr lang="zh-CN" altLang="en-US" sz="2400" b="1" dirty="0">
                <a:solidFill>
                  <a:srgbClr val="1950B2"/>
                </a:solidFill>
                <a:latin typeface="+mj-lt"/>
              </a:rPr>
              <a:t>在</a:t>
            </a:r>
            <a:r>
              <a:rPr lang="en-US" altLang="zh-CN" sz="2400" b="1" dirty="0">
                <a:solidFill>
                  <a:srgbClr val="1950B2"/>
                </a:solidFill>
                <a:latin typeface="+mj-lt"/>
              </a:rPr>
              <a:t>Python</a:t>
            </a:r>
            <a:r>
              <a:rPr lang="zh-CN" altLang="en-US" sz="2400" b="1" dirty="0">
                <a:solidFill>
                  <a:srgbClr val="1950B2"/>
                </a:solidFill>
                <a:latin typeface="+mj-lt"/>
              </a:rPr>
              <a:t>中，函数的定义可以嵌套，即在一个函数的函数体中可以包含另一个函数的定义。通过</a:t>
            </a:r>
            <a:r>
              <a:rPr lang="en-US" altLang="zh-CN" sz="2400" b="1" dirty="0">
                <a:solidFill>
                  <a:srgbClr val="1950B2"/>
                </a:solidFill>
                <a:latin typeface="+mj-lt"/>
              </a:rPr>
              <a:t>nonlocal</a:t>
            </a:r>
            <a:r>
              <a:rPr lang="zh-CN" altLang="en-US" sz="2400" b="1" dirty="0">
                <a:solidFill>
                  <a:srgbClr val="1950B2"/>
                </a:solidFill>
                <a:latin typeface="+mj-lt"/>
              </a:rPr>
              <a:t>关键字，可以使内层的函数直接使用外层函数中定义的变量。</a:t>
            </a:r>
          </a:p>
        </p:txBody>
      </p:sp>
      <p:sp>
        <p:nvSpPr>
          <p:cNvPr id="51" name="矩形 50">
            <a:extLst>
              <a:ext uri="{FF2B5EF4-FFF2-40B4-BE49-F238E27FC236}">
                <a16:creationId xmlns:a16="http://schemas.microsoft.com/office/drawing/2014/main" id="{956EA2D7-355C-4119-90B5-0938FFA09D0C}"/>
              </a:ext>
            </a:extLst>
          </p:cNvPr>
          <p:cNvSpPr/>
          <p:nvPr/>
        </p:nvSpPr>
        <p:spPr>
          <a:xfrm>
            <a:off x="7248762" y="3009001"/>
            <a:ext cx="3322832" cy="830997"/>
          </a:xfrm>
          <a:prstGeom prst="rect">
            <a:avLst/>
          </a:prstGeom>
        </p:spPr>
        <p:txBody>
          <a:bodyPr wrap="square">
            <a:spAutoFit/>
          </a:bodyPr>
          <a:lstStyle/>
          <a:p>
            <a:pPr>
              <a:lnSpc>
                <a:spcPct val="120000"/>
              </a:lnSpc>
              <a:spcBef>
                <a:spcPct val="0"/>
              </a:spcBef>
              <a:defRPr/>
            </a:pPr>
            <a:r>
              <a:rPr lang="en-US" altLang="zh-CN" sz="2000" dirty="0">
                <a:solidFill>
                  <a:schemeClr val="tx1">
                    <a:lumMod val="85000"/>
                    <a:lumOff val="15000"/>
                  </a:schemeClr>
                </a:solidFill>
                <a:latin typeface="+mj-lt"/>
                <a:ea typeface="微软雅黑" panose="020B0503020204020204" pitchFamily="34" charset="-122"/>
              </a:rPr>
              <a:t>inner</a:t>
            </a:r>
            <a:r>
              <a:rPr lang="zh-CN" altLang="en-US" sz="2000" dirty="0">
                <a:solidFill>
                  <a:schemeClr val="tx1">
                    <a:lumMod val="85000"/>
                    <a:lumOff val="15000"/>
                  </a:schemeClr>
                </a:solidFill>
                <a:latin typeface="+mj-lt"/>
                <a:ea typeface="微软雅黑" panose="020B0503020204020204" pitchFamily="34" charset="-122"/>
              </a:rPr>
              <a:t>函数中的</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值为： </a:t>
            </a:r>
            <a:r>
              <a:rPr lang="en-US" altLang="zh-CN" sz="2000" dirty="0">
                <a:solidFill>
                  <a:schemeClr val="tx1">
                    <a:lumMod val="85000"/>
                    <a:lumOff val="15000"/>
                  </a:schemeClr>
                </a:solidFill>
                <a:latin typeface="+mj-lt"/>
                <a:ea typeface="微软雅黑" panose="020B0503020204020204" pitchFamily="34" charset="-122"/>
              </a:rPr>
              <a:t>20</a:t>
            </a:r>
          </a:p>
          <a:p>
            <a:pPr>
              <a:lnSpc>
                <a:spcPct val="120000"/>
              </a:lnSpc>
              <a:spcBef>
                <a:spcPct val="0"/>
              </a:spcBef>
              <a:defRPr/>
            </a:pPr>
            <a:r>
              <a:rPr lang="en-US" altLang="zh-CN" sz="2000" dirty="0">
                <a:solidFill>
                  <a:schemeClr val="tx1">
                    <a:lumMod val="85000"/>
                    <a:lumOff val="15000"/>
                  </a:schemeClr>
                </a:solidFill>
                <a:latin typeface="+mj-lt"/>
                <a:ea typeface="微软雅黑" panose="020B0503020204020204" pitchFamily="34" charset="-122"/>
              </a:rPr>
              <a:t>outer</a:t>
            </a:r>
            <a:r>
              <a:rPr lang="zh-CN" altLang="en-US" sz="2000" dirty="0">
                <a:solidFill>
                  <a:schemeClr val="tx1">
                    <a:lumMod val="85000"/>
                    <a:lumOff val="15000"/>
                  </a:schemeClr>
                </a:solidFill>
                <a:latin typeface="+mj-lt"/>
                <a:ea typeface="微软雅黑" panose="020B0503020204020204" pitchFamily="34" charset="-122"/>
              </a:rPr>
              <a:t>函数中的</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值为： </a:t>
            </a:r>
            <a:r>
              <a:rPr lang="en-US" altLang="zh-CN" sz="2000" dirty="0">
                <a:solidFill>
                  <a:schemeClr val="tx1">
                    <a:lumMod val="85000"/>
                    <a:lumOff val="15000"/>
                  </a:schemeClr>
                </a:solidFill>
                <a:latin typeface="+mj-lt"/>
                <a:ea typeface="微软雅黑" panose="020B0503020204020204" pitchFamily="34" charset="-122"/>
              </a:rPr>
              <a:t>10</a:t>
            </a:r>
          </a:p>
        </p:txBody>
      </p:sp>
      <p:sp>
        <p:nvSpPr>
          <p:cNvPr id="52" name="矩形 51">
            <a:extLst>
              <a:ext uri="{FF2B5EF4-FFF2-40B4-BE49-F238E27FC236}">
                <a16:creationId xmlns:a16="http://schemas.microsoft.com/office/drawing/2014/main" id="{567EF49E-58BE-4B51-A372-06C0B6FAA7FB}"/>
              </a:ext>
            </a:extLst>
          </p:cNvPr>
          <p:cNvSpPr/>
          <p:nvPr/>
        </p:nvSpPr>
        <p:spPr>
          <a:xfrm>
            <a:off x="8219014" y="4430335"/>
            <a:ext cx="1107996" cy="461665"/>
          </a:xfrm>
          <a:prstGeom prst="rect">
            <a:avLst/>
          </a:prstGeom>
        </p:spPr>
        <p:txBody>
          <a:bodyPr wrap="none">
            <a:spAutoFit/>
          </a:bodyPr>
          <a:lstStyle/>
          <a:p>
            <a:pPr algn="ctr"/>
            <a:r>
              <a:rPr lang="zh-CN" altLang="en-US" sz="2400" b="1" dirty="0">
                <a:solidFill>
                  <a:schemeClr val="tx1">
                    <a:lumMod val="85000"/>
                    <a:lumOff val="15000"/>
                  </a:schemeClr>
                </a:solidFill>
                <a:latin typeface="+mj-lt"/>
                <a:ea typeface="微软雅黑" panose="020B0503020204020204" pitchFamily="34" charset="-122"/>
              </a:rPr>
              <a:t>提示：</a:t>
            </a:r>
          </a:p>
        </p:txBody>
      </p:sp>
      <p:sp>
        <p:nvSpPr>
          <p:cNvPr id="53" name="矩形 52">
            <a:extLst>
              <a:ext uri="{FF2B5EF4-FFF2-40B4-BE49-F238E27FC236}">
                <a16:creationId xmlns:a16="http://schemas.microsoft.com/office/drawing/2014/main" id="{9CD342C2-FFB2-4178-9FB0-6DEE917AEBC4}"/>
              </a:ext>
            </a:extLst>
          </p:cNvPr>
          <p:cNvSpPr/>
          <p:nvPr/>
        </p:nvSpPr>
        <p:spPr>
          <a:xfrm>
            <a:off x="7144247" y="5082036"/>
            <a:ext cx="4427021" cy="1015663"/>
          </a:xfrm>
          <a:prstGeom prst="rect">
            <a:avLst/>
          </a:prstGeom>
        </p:spPr>
        <p:txBody>
          <a:bodyPr wrap="square">
            <a:spAutoFit/>
          </a:bodyPr>
          <a:lstStyle/>
          <a:p>
            <a:pPr>
              <a:lnSpc>
                <a:spcPct val="150000"/>
              </a:lnSpc>
              <a:spcBef>
                <a:spcPct val="0"/>
              </a:spcBef>
              <a:defRPr/>
            </a:pPr>
            <a:r>
              <a:rPr lang="zh-CN" altLang="en-US" sz="2000" dirty="0">
                <a:solidFill>
                  <a:schemeClr val="tx1">
                    <a:lumMod val="85000"/>
                    <a:lumOff val="15000"/>
                  </a:schemeClr>
                </a:solidFill>
                <a:latin typeface="+mj-lt"/>
                <a:ea typeface="微软雅黑" panose="020B0503020204020204" pitchFamily="34" charset="-122"/>
              </a:rPr>
              <a:t>在</a:t>
            </a:r>
            <a:r>
              <a:rPr lang="en-US" altLang="zh-CN" sz="2000" dirty="0">
                <a:solidFill>
                  <a:schemeClr val="tx1">
                    <a:lumMod val="85000"/>
                    <a:lumOff val="15000"/>
                  </a:schemeClr>
                </a:solidFill>
                <a:latin typeface="+mj-lt"/>
                <a:ea typeface="微软雅黑" panose="020B0503020204020204" pitchFamily="34" charset="-122"/>
              </a:rPr>
              <a:t>inner</a:t>
            </a:r>
            <a:r>
              <a:rPr lang="zh-CN" altLang="en-US" sz="2000" dirty="0">
                <a:solidFill>
                  <a:schemeClr val="tx1">
                    <a:lumMod val="85000"/>
                    <a:lumOff val="15000"/>
                  </a:schemeClr>
                </a:solidFill>
                <a:latin typeface="+mj-lt"/>
                <a:ea typeface="微软雅黑" panose="020B0503020204020204" pitchFamily="34" charset="-122"/>
              </a:rPr>
              <a:t>函数中通过第</a:t>
            </a:r>
            <a:r>
              <a:rPr lang="en-US" altLang="zh-CN" sz="2000" dirty="0">
                <a:solidFill>
                  <a:schemeClr val="tx1">
                    <a:lumMod val="85000"/>
                    <a:lumOff val="15000"/>
                  </a:schemeClr>
                </a:solidFill>
                <a:latin typeface="+mj-lt"/>
                <a:ea typeface="微软雅黑" panose="020B0503020204020204" pitchFamily="34" charset="-122"/>
              </a:rPr>
              <a:t>4</a:t>
            </a:r>
            <a:r>
              <a:rPr lang="zh-CN" altLang="en-US" sz="2000" dirty="0">
                <a:solidFill>
                  <a:schemeClr val="tx1">
                    <a:lumMod val="85000"/>
                    <a:lumOff val="15000"/>
                  </a:schemeClr>
                </a:solidFill>
                <a:latin typeface="+mj-lt"/>
                <a:ea typeface="微软雅黑" panose="020B0503020204020204" pitchFamily="34" charset="-122"/>
              </a:rPr>
              <a:t>行的“</a:t>
            </a:r>
            <a:r>
              <a:rPr lang="en-US" altLang="zh-CN" sz="2000" dirty="0">
                <a:solidFill>
                  <a:schemeClr val="tx1">
                    <a:lumMod val="85000"/>
                    <a:lumOff val="15000"/>
                  </a:schemeClr>
                </a:solidFill>
                <a:latin typeface="+mj-lt"/>
                <a:ea typeface="微软雅黑" panose="020B0503020204020204" pitchFamily="34" charset="-122"/>
              </a:rPr>
              <a:t>x=20</a:t>
            </a:r>
            <a:r>
              <a:rPr lang="en-US" altLang="zh-CN" sz="2000" dirty="0">
                <a:solidFill>
                  <a:schemeClr val="tx1">
                    <a:lumMod val="85000"/>
                    <a:lumOff val="15000"/>
                  </a:schemeClr>
                </a:solidFill>
                <a:latin typeface="+mj-ea"/>
                <a:ea typeface="+mj-ea"/>
              </a:rPr>
              <a:t>”</a:t>
            </a:r>
            <a:r>
              <a:rPr lang="zh-CN" altLang="en-US" sz="2000" dirty="0">
                <a:solidFill>
                  <a:schemeClr val="tx1">
                    <a:lumMod val="85000"/>
                    <a:lumOff val="15000"/>
                  </a:schemeClr>
                </a:solidFill>
                <a:latin typeface="+mj-lt"/>
                <a:ea typeface="微软雅黑" panose="020B0503020204020204" pitchFamily="34" charset="-122"/>
              </a:rPr>
              <a:t>定义了一个新的局部变量</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并将其赋为</a:t>
            </a:r>
            <a:r>
              <a:rPr lang="en-US" altLang="zh-CN" sz="2000" dirty="0">
                <a:solidFill>
                  <a:schemeClr val="tx1">
                    <a:lumMod val="85000"/>
                    <a:lumOff val="15000"/>
                  </a:schemeClr>
                </a:solidFill>
                <a:latin typeface="+mj-lt"/>
                <a:ea typeface="微软雅黑" panose="020B0503020204020204" pitchFamily="34" charset="-122"/>
              </a:rPr>
              <a:t>20</a:t>
            </a:r>
            <a:r>
              <a:rPr lang="zh-CN" altLang="en-US" sz="2000" dirty="0">
                <a:solidFill>
                  <a:schemeClr val="tx1">
                    <a:lumMod val="85000"/>
                    <a:lumOff val="15000"/>
                  </a:schemeClr>
                </a:solidFill>
                <a:latin typeface="+mj-lt"/>
                <a:ea typeface="微软雅黑" panose="020B0503020204020204" pitchFamily="34" charset="-122"/>
              </a:rPr>
              <a:t>。</a:t>
            </a:r>
          </a:p>
        </p:txBody>
      </p:sp>
      <p:cxnSp>
        <p:nvCxnSpPr>
          <p:cNvPr id="54" name="直接连接符 53">
            <a:extLst>
              <a:ext uri="{FF2B5EF4-FFF2-40B4-BE49-F238E27FC236}">
                <a16:creationId xmlns:a16="http://schemas.microsoft.com/office/drawing/2014/main" id="{E8B2B8C4-A4F3-40EB-890A-C7D54DBBB5AC}"/>
              </a:ext>
            </a:extLst>
          </p:cNvPr>
          <p:cNvCxnSpPr>
            <a:cxnSpLocks/>
          </p:cNvCxnSpPr>
          <p:nvPr/>
        </p:nvCxnSpPr>
        <p:spPr>
          <a:xfrm>
            <a:off x="7947752" y="4911023"/>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56" name="组合 55">
            <a:extLst>
              <a:ext uri="{FF2B5EF4-FFF2-40B4-BE49-F238E27FC236}">
                <a16:creationId xmlns:a16="http://schemas.microsoft.com/office/drawing/2014/main" id="{3BA395E9-8951-4B42-A9D6-C45B983FB522}"/>
              </a:ext>
            </a:extLst>
          </p:cNvPr>
          <p:cNvGrpSpPr/>
          <p:nvPr/>
        </p:nvGrpSpPr>
        <p:grpSpPr>
          <a:xfrm>
            <a:off x="7144248" y="4346284"/>
            <a:ext cx="712548" cy="712546"/>
            <a:chOff x="836354" y="1156380"/>
            <a:chExt cx="877274" cy="877274"/>
          </a:xfrm>
        </p:grpSpPr>
        <p:sp>
          <p:nvSpPr>
            <p:cNvPr id="57" name="Oval 4011">
              <a:extLst>
                <a:ext uri="{FF2B5EF4-FFF2-40B4-BE49-F238E27FC236}">
                  <a16:creationId xmlns:a16="http://schemas.microsoft.com/office/drawing/2014/main" id="{03036417-FE22-4002-9C27-64B713BDEB61}"/>
                </a:ext>
              </a:extLst>
            </p:cNvPr>
            <p:cNvSpPr>
              <a:spLocks noChangeArrowheads="1"/>
            </p:cNvSpPr>
            <p:nvPr/>
          </p:nvSpPr>
          <p:spPr bwMode="auto">
            <a:xfrm>
              <a:off x="836354" y="1156380"/>
              <a:ext cx="877274" cy="877274"/>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mj-lt"/>
              </a:endParaRPr>
            </a:p>
          </p:txBody>
        </p:sp>
        <p:grpSp>
          <p:nvGrpSpPr>
            <p:cNvPr id="58" name="组合 57">
              <a:extLst>
                <a:ext uri="{FF2B5EF4-FFF2-40B4-BE49-F238E27FC236}">
                  <a16:creationId xmlns:a16="http://schemas.microsoft.com/office/drawing/2014/main" id="{CBFA447A-6981-4ED1-96A9-9D949A65AC31}"/>
                </a:ext>
              </a:extLst>
            </p:cNvPr>
            <p:cNvGrpSpPr/>
            <p:nvPr/>
          </p:nvGrpSpPr>
          <p:grpSpPr>
            <a:xfrm>
              <a:off x="852546" y="1337788"/>
              <a:ext cx="830546" cy="514457"/>
              <a:chOff x="10655670" y="657377"/>
              <a:chExt cx="526153" cy="325910"/>
            </a:xfrm>
            <a:solidFill>
              <a:schemeClr val="tx2">
                <a:lumMod val="50000"/>
              </a:schemeClr>
            </a:solidFill>
          </p:grpSpPr>
          <p:sp>
            <p:nvSpPr>
              <p:cNvPr id="59" name="Freeform 89">
                <a:extLst>
                  <a:ext uri="{FF2B5EF4-FFF2-40B4-BE49-F238E27FC236}">
                    <a16:creationId xmlns:a16="http://schemas.microsoft.com/office/drawing/2014/main" id="{3F9C7245-1994-4127-AE11-A8FC4DF4BD5B}"/>
                  </a:ext>
                </a:extLst>
              </p:cNvPr>
              <p:cNvSpPr>
                <a:spLocks noEditPoints="1"/>
              </p:cNvSpPr>
              <p:nvPr/>
            </p:nvSpPr>
            <p:spPr bwMode="auto">
              <a:xfrm>
                <a:off x="10697100" y="657377"/>
                <a:ext cx="444675" cy="28033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3" y="4"/>
                      <a:pt x="83" y="5"/>
                    </a:cubicBezTo>
                    <a:cubicBezTo>
                      <a:pt x="83" y="7"/>
                      <a:pt x="82" y="8"/>
                      <a:pt x="81" y="8"/>
                    </a:cubicBezTo>
                    <a:cubicBezTo>
                      <a:pt x="79" y="8"/>
                      <a:pt x="78" y="7"/>
                      <a:pt x="78" y="5"/>
                    </a:cubicBezTo>
                    <a:cubicBezTo>
                      <a:pt x="78" y="4"/>
                      <a:pt x="79"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0" name="Freeform 90">
                <a:extLst>
                  <a:ext uri="{FF2B5EF4-FFF2-40B4-BE49-F238E27FC236}">
                    <a16:creationId xmlns:a16="http://schemas.microsoft.com/office/drawing/2014/main" id="{14153C3B-A6C5-4884-854B-94B167010352}"/>
                  </a:ext>
                </a:extLst>
              </p:cNvPr>
              <p:cNvSpPr>
                <a:spLocks/>
              </p:cNvSpPr>
              <p:nvPr/>
            </p:nvSpPr>
            <p:spPr bwMode="auto">
              <a:xfrm>
                <a:off x="10655670" y="947382"/>
                <a:ext cx="526153" cy="35905"/>
              </a:xfrm>
              <a:custGeom>
                <a:avLst/>
                <a:gdLst>
                  <a:gd name="T0" fmla="*/ 192 w 192"/>
                  <a:gd name="T1" fmla="*/ 0 h 13"/>
                  <a:gd name="T2" fmla="*/ 125 w 192"/>
                  <a:gd name="T3" fmla="*/ 0 h 13"/>
                  <a:gd name="T4" fmla="*/ 123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9 w 192"/>
                  <a:gd name="T17" fmla="*/ 13 h 13"/>
                  <a:gd name="T18" fmla="*/ 183 w 192"/>
                  <a:gd name="T19" fmla="*/ 13 h 13"/>
                  <a:gd name="T20" fmla="*/ 192 w 192"/>
                  <a:gd name="T21" fmla="*/ 4 h 13"/>
                  <a:gd name="T22" fmla="*/ 192 w 192"/>
                  <a:gd name="T23" fmla="*/ 1 h 13"/>
                  <a:gd name="T24" fmla="*/ 192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2" y="0"/>
                    </a:moveTo>
                    <a:cubicBezTo>
                      <a:pt x="125" y="0"/>
                      <a:pt x="125" y="0"/>
                      <a:pt x="125" y="0"/>
                    </a:cubicBezTo>
                    <a:cubicBezTo>
                      <a:pt x="125" y="2"/>
                      <a:pt x="124" y="3"/>
                      <a:pt x="123" y="3"/>
                    </a:cubicBezTo>
                    <a:cubicBezTo>
                      <a:pt x="69" y="3"/>
                      <a:pt x="69" y="3"/>
                      <a:pt x="69" y="3"/>
                    </a:cubicBezTo>
                    <a:cubicBezTo>
                      <a:pt x="68" y="3"/>
                      <a:pt x="66" y="2"/>
                      <a:pt x="66" y="0"/>
                    </a:cubicBezTo>
                    <a:cubicBezTo>
                      <a:pt x="0" y="0"/>
                      <a:pt x="0" y="0"/>
                      <a:pt x="0" y="0"/>
                    </a:cubicBezTo>
                    <a:cubicBezTo>
                      <a:pt x="0" y="1"/>
                      <a:pt x="0" y="1"/>
                      <a:pt x="0" y="1"/>
                    </a:cubicBezTo>
                    <a:cubicBezTo>
                      <a:pt x="0" y="4"/>
                      <a:pt x="0" y="4"/>
                      <a:pt x="0" y="4"/>
                    </a:cubicBezTo>
                    <a:cubicBezTo>
                      <a:pt x="0" y="9"/>
                      <a:pt x="4" y="13"/>
                      <a:pt x="9" y="13"/>
                    </a:cubicBezTo>
                    <a:cubicBezTo>
                      <a:pt x="183" y="13"/>
                      <a:pt x="183" y="13"/>
                      <a:pt x="183" y="13"/>
                    </a:cubicBezTo>
                    <a:cubicBezTo>
                      <a:pt x="188" y="13"/>
                      <a:pt x="192" y="9"/>
                      <a:pt x="192" y="4"/>
                    </a:cubicBezTo>
                    <a:cubicBezTo>
                      <a:pt x="192" y="1"/>
                      <a:pt x="192" y="1"/>
                      <a:pt x="192" y="1"/>
                    </a:cubicBezTo>
                    <a:cubicBezTo>
                      <a:pt x="192" y="1"/>
                      <a:pt x="192" y="1"/>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1" name="Freeform 91">
                <a:extLst>
                  <a:ext uri="{FF2B5EF4-FFF2-40B4-BE49-F238E27FC236}">
                    <a16:creationId xmlns:a16="http://schemas.microsoft.com/office/drawing/2014/main" id="{F25BF967-00D8-4574-8176-48CEB4E5BC51}"/>
                  </a:ext>
                </a:extLst>
              </p:cNvPr>
              <p:cNvSpPr>
                <a:spLocks noEditPoints="1"/>
              </p:cNvSpPr>
              <p:nvPr/>
            </p:nvSpPr>
            <p:spPr bwMode="auto">
              <a:xfrm>
                <a:off x="10741291" y="701568"/>
                <a:ext cx="356292" cy="191956"/>
              </a:xfrm>
              <a:custGeom>
                <a:avLst/>
                <a:gdLst>
                  <a:gd name="T0" fmla="*/ 0 w 130"/>
                  <a:gd name="T1" fmla="*/ 70 h 70"/>
                  <a:gd name="T2" fmla="*/ 130 w 130"/>
                  <a:gd name="T3" fmla="*/ 0 h 70"/>
                  <a:gd name="T4" fmla="*/ 40 w 130"/>
                  <a:gd name="T5" fmla="*/ 47 h 70"/>
                  <a:gd name="T6" fmla="*/ 34 w 130"/>
                  <a:gd name="T7" fmla="*/ 36 h 70"/>
                  <a:gd name="T8" fmla="*/ 31 w 130"/>
                  <a:gd name="T9" fmla="*/ 31 h 70"/>
                  <a:gd name="T10" fmla="*/ 27 w 130"/>
                  <a:gd name="T11" fmla="*/ 34 h 70"/>
                  <a:gd name="T12" fmla="*/ 22 w 130"/>
                  <a:gd name="T13" fmla="*/ 47 h 70"/>
                  <a:gd name="T14" fmla="*/ 27 w 130"/>
                  <a:gd name="T15" fmla="*/ 19 h 70"/>
                  <a:gd name="T16" fmla="*/ 28 w 130"/>
                  <a:gd name="T17" fmla="*/ 29 h 70"/>
                  <a:gd name="T18" fmla="*/ 33 w 130"/>
                  <a:gd name="T19" fmla="*/ 26 h 70"/>
                  <a:gd name="T20" fmla="*/ 38 w 130"/>
                  <a:gd name="T21" fmla="*/ 28 h 70"/>
                  <a:gd name="T22" fmla="*/ 40 w 130"/>
                  <a:gd name="T23" fmla="*/ 35 h 70"/>
                  <a:gd name="T24" fmla="*/ 56 w 130"/>
                  <a:gd name="T25" fmla="*/ 47 h 70"/>
                  <a:gd name="T26" fmla="*/ 49 w 130"/>
                  <a:gd name="T27" fmla="*/ 46 h 70"/>
                  <a:gd name="T28" fmla="*/ 48 w 130"/>
                  <a:gd name="T29" fmla="*/ 31 h 70"/>
                  <a:gd name="T30" fmla="*/ 45 w 130"/>
                  <a:gd name="T31" fmla="*/ 27 h 70"/>
                  <a:gd name="T32" fmla="*/ 48 w 130"/>
                  <a:gd name="T33" fmla="*/ 23 h 70"/>
                  <a:gd name="T34" fmla="*/ 53 w 130"/>
                  <a:gd name="T35" fmla="*/ 27 h 70"/>
                  <a:gd name="T36" fmla="*/ 58 w 130"/>
                  <a:gd name="T37" fmla="*/ 31 h 70"/>
                  <a:gd name="T38" fmla="*/ 53 w 130"/>
                  <a:gd name="T39" fmla="*/ 39 h 70"/>
                  <a:gd name="T40" fmla="*/ 55 w 130"/>
                  <a:gd name="T41" fmla="*/ 43 h 70"/>
                  <a:gd name="T42" fmla="*/ 58 w 130"/>
                  <a:gd name="T43" fmla="*/ 42 h 70"/>
                  <a:gd name="T44" fmla="*/ 56 w 130"/>
                  <a:gd name="T45" fmla="*/ 47 h 70"/>
                  <a:gd name="T46" fmla="*/ 87 w 130"/>
                  <a:gd name="T47" fmla="*/ 47 h 70"/>
                  <a:gd name="T48" fmla="*/ 86 w 130"/>
                  <a:gd name="T49" fmla="*/ 32 h 70"/>
                  <a:gd name="T50" fmla="*/ 82 w 130"/>
                  <a:gd name="T51" fmla="*/ 32 h 70"/>
                  <a:gd name="T52" fmla="*/ 81 w 130"/>
                  <a:gd name="T53" fmla="*/ 47 h 70"/>
                  <a:gd name="T54" fmla="*/ 75 w 130"/>
                  <a:gd name="T55" fmla="*/ 36 h 70"/>
                  <a:gd name="T56" fmla="*/ 73 w 130"/>
                  <a:gd name="T57" fmla="*/ 31 h 70"/>
                  <a:gd name="T58" fmla="*/ 69 w 130"/>
                  <a:gd name="T59" fmla="*/ 34 h 70"/>
                  <a:gd name="T60" fmla="*/ 64 w 130"/>
                  <a:gd name="T61" fmla="*/ 47 h 70"/>
                  <a:gd name="T62" fmla="*/ 68 w 130"/>
                  <a:gd name="T63" fmla="*/ 27 h 70"/>
                  <a:gd name="T64" fmla="*/ 69 w 130"/>
                  <a:gd name="T65" fmla="*/ 30 h 70"/>
                  <a:gd name="T66" fmla="*/ 75 w 130"/>
                  <a:gd name="T67" fmla="*/ 26 h 70"/>
                  <a:gd name="T68" fmla="*/ 80 w 130"/>
                  <a:gd name="T69" fmla="*/ 30 h 70"/>
                  <a:gd name="T70" fmla="*/ 86 w 130"/>
                  <a:gd name="T71" fmla="*/ 26 h 70"/>
                  <a:gd name="T72" fmla="*/ 90 w 130"/>
                  <a:gd name="T73" fmla="*/ 28 h 70"/>
                  <a:gd name="T74" fmla="*/ 92 w 130"/>
                  <a:gd name="T75" fmla="*/ 35 h 70"/>
                  <a:gd name="T76" fmla="*/ 107 w 130"/>
                  <a:gd name="T77" fmla="*/ 47 h 70"/>
                  <a:gd name="T78" fmla="*/ 101 w 130"/>
                  <a:gd name="T79" fmla="*/ 46 h 70"/>
                  <a:gd name="T80" fmla="*/ 99 w 130"/>
                  <a:gd name="T81" fmla="*/ 19 h 70"/>
                  <a:gd name="T82" fmla="*/ 105 w 130"/>
                  <a:gd name="T83" fmla="*/ 40 h 70"/>
                  <a:gd name="T84" fmla="*/ 106 w 130"/>
                  <a:gd name="T85" fmla="*/ 43 h 70"/>
                  <a:gd name="T86" fmla="*/ 108 w 130"/>
                  <a:gd name="T87" fmla="*/ 42 h 70"/>
                  <a:gd name="T88" fmla="*/ 107 w 130"/>
                  <a:gd name="T8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0">
                    <a:moveTo>
                      <a:pt x="0" y="0"/>
                    </a:moveTo>
                    <a:cubicBezTo>
                      <a:pt x="0" y="70"/>
                      <a:pt x="0" y="70"/>
                      <a:pt x="0" y="70"/>
                    </a:cubicBezTo>
                    <a:cubicBezTo>
                      <a:pt x="130" y="70"/>
                      <a:pt x="130" y="70"/>
                      <a:pt x="130" y="70"/>
                    </a:cubicBezTo>
                    <a:cubicBezTo>
                      <a:pt x="130" y="0"/>
                      <a:pt x="130" y="0"/>
                      <a:pt x="130" y="0"/>
                    </a:cubicBezTo>
                    <a:lnTo>
                      <a:pt x="0" y="0"/>
                    </a:lnTo>
                    <a:close/>
                    <a:moveTo>
                      <a:pt x="40" y="47"/>
                    </a:moveTo>
                    <a:cubicBezTo>
                      <a:pt x="34" y="47"/>
                      <a:pt x="34" y="47"/>
                      <a:pt x="34" y="47"/>
                    </a:cubicBezTo>
                    <a:cubicBezTo>
                      <a:pt x="34" y="36"/>
                      <a:pt x="34" y="36"/>
                      <a:pt x="34" y="36"/>
                    </a:cubicBezTo>
                    <a:cubicBezTo>
                      <a:pt x="34" y="34"/>
                      <a:pt x="34" y="33"/>
                      <a:pt x="34" y="32"/>
                    </a:cubicBezTo>
                    <a:cubicBezTo>
                      <a:pt x="33" y="31"/>
                      <a:pt x="32" y="31"/>
                      <a:pt x="31" y="31"/>
                    </a:cubicBezTo>
                    <a:cubicBezTo>
                      <a:pt x="30" y="31"/>
                      <a:pt x="30" y="31"/>
                      <a:pt x="29" y="32"/>
                    </a:cubicBezTo>
                    <a:cubicBezTo>
                      <a:pt x="28" y="32"/>
                      <a:pt x="28" y="33"/>
                      <a:pt x="27" y="34"/>
                    </a:cubicBezTo>
                    <a:cubicBezTo>
                      <a:pt x="27" y="47"/>
                      <a:pt x="27" y="47"/>
                      <a:pt x="27" y="47"/>
                    </a:cubicBezTo>
                    <a:cubicBezTo>
                      <a:pt x="22" y="47"/>
                      <a:pt x="22" y="47"/>
                      <a:pt x="22" y="47"/>
                    </a:cubicBezTo>
                    <a:cubicBezTo>
                      <a:pt x="22" y="19"/>
                      <a:pt x="22" y="19"/>
                      <a:pt x="22" y="19"/>
                    </a:cubicBezTo>
                    <a:cubicBezTo>
                      <a:pt x="27" y="19"/>
                      <a:pt x="27" y="19"/>
                      <a:pt x="27" y="19"/>
                    </a:cubicBezTo>
                    <a:cubicBezTo>
                      <a:pt x="27" y="29"/>
                      <a:pt x="27" y="29"/>
                      <a:pt x="27" y="29"/>
                    </a:cubicBezTo>
                    <a:cubicBezTo>
                      <a:pt x="28" y="29"/>
                      <a:pt x="28" y="29"/>
                      <a:pt x="28" y="29"/>
                    </a:cubicBezTo>
                    <a:cubicBezTo>
                      <a:pt x="28" y="28"/>
                      <a:pt x="29" y="28"/>
                      <a:pt x="30" y="27"/>
                    </a:cubicBezTo>
                    <a:cubicBezTo>
                      <a:pt x="31" y="27"/>
                      <a:pt x="32" y="26"/>
                      <a:pt x="33" y="26"/>
                    </a:cubicBezTo>
                    <a:cubicBezTo>
                      <a:pt x="35" y="26"/>
                      <a:pt x="35" y="27"/>
                      <a:pt x="36" y="27"/>
                    </a:cubicBezTo>
                    <a:cubicBezTo>
                      <a:pt x="37" y="27"/>
                      <a:pt x="38" y="27"/>
                      <a:pt x="38" y="28"/>
                    </a:cubicBezTo>
                    <a:cubicBezTo>
                      <a:pt x="39" y="29"/>
                      <a:pt x="39" y="30"/>
                      <a:pt x="39" y="31"/>
                    </a:cubicBezTo>
                    <a:cubicBezTo>
                      <a:pt x="40" y="32"/>
                      <a:pt x="40" y="33"/>
                      <a:pt x="40" y="35"/>
                    </a:cubicBezTo>
                    <a:lnTo>
                      <a:pt x="40" y="47"/>
                    </a:lnTo>
                    <a:close/>
                    <a:moveTo>
                      <a:pt x="56" y="47"/>
                    </a:moveTo>
                    <a:cubicBezTo>
                      <a:pt x="55" y="47"/>
                      <a:pt x="54" y="48"/>
                      <a:pt x="53" y="48"/>
                    </a:cubicBezTo>
                    <a:cubicBezTo>
                      <a:pt x="51" y="48"/>
                      <a:pt x="50" y="47"/>
                      <a:pt x="49" y="46"/>
                    </a:cubicBezTo>
                    <a:cubicBezTo>
                      <a:pt x="48" y="45"/>
                      <a:pt x="48" y="44"/>
                      <a:pt x="48" y="41"/>
                    </a:cubicBezTo>
                    <a:cubicBezTo>
                      <a:pt x="48" y="31"/>
                      <a:pt x="48" y="31"/>
                      <a:pt x="48" y="31"/>
                    </a:cubicBezTo>
                    <a:cubicBezTo>
                      <a:pt x="45" y="31"/>
                      <a:pt x="45" y="31"/>
                      <a:pt x="45" y="31"/>
                    </a:cubicBezTo>
                    <a:cubicBezTo>
                      <a:pt x="45" y="27"/>
                      <a:pt x="45" y="27"/>
                      <a:pt x="45" y="27"/>
                    </a:cubicBezTo>
                    <a:cubicBezTo>
                      <a:pt x="48" y="27"/>
                      <a:pt x="48" y="27"/>
                      <a:pt x="48" y="27"/>
                    </a:cubicBezTo>
                    <a:cubicBezTo>
                      <a:pt x="48" y="23"/>
                      <a:pt x="48" y="23"/>
                      <a:pt x="48" y="23"/>
                    </a:cubicBezTo>
                    <a:cubicBezTo>
                      <a:pt x="53" y="22"/>
                      <a:pt x="53" y="22"/>
                      <a:pt x="53" y="22"/>
                    </a:cubicBezTo>
                    <a:cubicBezTo>
                      <a:pt x="53" y="27"/>
                      <a:pt x="53" y="27"/>
                      <a:pt x="53" y="27"/>
                    </a:cubicBezTo>
                    <a:cubicBezTo>
                      <a:pt x="58" y="27"/>
                      <a:pt x="58" y="27"/>
                      <a:pt x="58" y="27"/>
                    </a:cubicBezTo>
                    <a:cubicBezTo>
                      <a:pt x="58" y="31"/>
                      <a:pt x="58" y="31"/>
                      <a:pt x="58" y="31"/>
                    </a:cubicBezTo>
                    <a:cubicBezTo>
                      <a:pt x="53" y="31"/>
                      <a:pt x="53" y="31"/>
                      <a:pt x="53" y="31"/>
                    </a:cubicBezTo>
                    <a:cubicBezTo>
                      <a:pt x="53" y="39"/>
                      <a:pt x="53" y="39"/>
                      <a:pt x="53" y="39"/>
                    </a:cubicBezTo>
                    <a:cubicBezTo>
                      <a:pt x="53" y="40"/>
                      <a:pt x="53" y="41"/>
                      <a:pt x="53" y="42"/>
                    </a:cubicBezTo>
                    <a:cubicBezTo>
                      <a:pt x="54" y="43"/>
                      <a:pt x="54" y="43"/>
                      <a:pt x="55" y="43"/>
                    </a:cubicBezTo>
                    <a:cubicBezTo>
                      <a:pt x="55" y="43"/>
                      <a:pt x="56" y="43"/>
                      <a:pt x="56" y="43"/>
                    </a:cubicBezTo>
                    <a:cubicBezTo>
                      <a:pt x="57" y="43"/>
                      <a:pt x="57" y="42"/>
                      <a:pt x="58" y="42"/>
                    </a:cubicBezTo>
                    <a:cubicBezTo>
                      <a:pt x="58" y="46"/>
                      <a:pt x="58" y="46"/>
                      <a:pt x="58" y="46"/>
                    </a:cubicBezTo>
                    <a:cubicBezTo>
                      <a:pt x="58" y="47"/>
                      <a:pt x="57" y="47"/>
                      <a:pt x="56" y="47"/>
                    </a:cubicBezTo>
                    <a:close/>
                    <a:moveTo>
                      <a:pt x="92" y="47"/>
                    </a:moveTo>
                    <a:cubicBezTo>
                      <a:pt x="87" y="47"/>
                      <a:pt x="87" y="47"/>
                      <a:pt x="87" y="47"/>
                    </a:cubicBezTo>
                    <a:cubicBezTo>
                      <a:pt x="87" y="36"/>
                      <a:pt x="87" y="36"/>
                      <a:pt x="87" y="36"/>
                    </a:cubicBezTo>
                    <a:cubicBezTo>
                      <a:pt x="87" y="34"/>
                      <a:pt x="87" y="33"/>
                      <a:pt x="86" y="32"/>
                    </a:cubicBezTo>
                    <a:cubicBezTo>
                      <a:pt x="86" y="31"/>
                      <a:pt x="85" y="31"/>
                      <a:pt x="84" y="31"/>
                    </a:cubicBezTo>
                    <a:cubicBezTo>
                      <a:pt x="83" y="31"/>
                      <a:pt x="82" y="31"/>
                      <a:pt x="82" y="32"/>
                    </a:cubicBezTo>
                    <a:cubicBezTo>
                      <a:pt x="81" y="32"/>
                      <a:pt x="81" y="33"/>
                      <a:pt x="81" y="34"/>
                    </a:cubicBezTo>
                    <a:cubicBezTo>
                      <a:pt x="81" y="47"/>
                      <a:pt x="81" y="47"/>
                      <a:pt x="81" y="47"/>
                    </a:cubicBezTo>
                    <a:cubicBezTo>
                      <a:pt x="75" y="47"/>
                      <a:pt x="75" y="47"/>
                      <a:pt x="75" y="47"/>
                    </a:cubicBezTo>
                    <a:cubicBezTo>
                      <a:pt x="75" y="36"/>
                      <a:pt x="75" y="36"/>
                      <a:pt x="75" y="36"/>
                    </a:cubicBezTo>
                    <a:cubicBezTo>
                      <a:pt x="75" y="34"/>
                      <a:pt x="75" y="33"/>
                      <a:pt x="75" y="32"/>
                    </a:cubicBezTo>
                    <a:cubicBezTo>
                      <a:pt x="74" y="31"/>
                      <a:pt x="74" y="31"/>
                      <a:pt x="73" y="31"/>
                    </a:cubicBezTo>
                    <a:cubicBezTo>
                      <a:pt x="72" y="31"/>
                      <a:pt x="71" y="31"/>
                      <a:pt x="70" y="32"/>
                    </a:cubicBezTo>
                    <a:cubicBezTo>
                      <a:pt x="70" y="32"/>
                      <a:pt x="69" y="33"/>
                      <a:pt x="69" y="34"/>
                    </a:cubicBezTo>
                    <a:cubicBezTo>
                      <a:pt x="69" y="47"/>
                      <a:pt x="69" y="47"/>
                      <a:pt x="69" y="47"/>
                    </a:cubicBezTo>
                    <a:cubicBezTo>
                      <a:pt x="64" y="47"/>
                      <a:pt x="64" y="47"/>
                      <a:pt x="64" y="47"/>
                    </a:cubicBezTo>
                    <a:cubicBezTo>
                      <a:pt x="64" y="27"/>
                      <a:pt x="64" y="27"/>
                      <a:pt x="64" y="27"/>
                    </a:cubicBezTo>
                    <a:cubicBezTo>
                      <a:pt x="68" y="27"/>
                      <a:pt x="68" y="27"/>
                      <a:pt x="68" y="27"/>
                    </a:cubicBezTo>
                    <a:cubicBezTo>
                      <a:pt x="69" y="30"/>
                      <a:pt x="69" y="30"/>
                      <a:pt x="69" y="30"/>
                    </a:cubicBezTo>
                    <a:cubicBezTo>
                      <a:pt x="69" y="30"/>
                      <a:pt x="69" y="30"/>
                      <a:pt x="69" y="30"/>
                    </a:cubicBezTo>
                    <a:cubicBezTo>
                      <a:pt x="69" y="29"/>
                      <a:pt x="70" y="28"/>
                      <a:pt x="71" y="27"/>
                    </a:cubicBezTo>
                    <a:cubicBezTo>
                      <a:pt x="72" y="27"/>
                      <a:pt x="73" y="26"/>
                      <a:pt x="75" y="26"/>
                    </a:cubicBezTo>
                    <a:cubicBezTo>
                      <a:pt x="76" y="26"/>
                      <a:pt x="77" y="27"/>
                      <a:pt x="78" y="27"/>
                    </a:cubicBezTo>
                    <a:cubicBezTo>
                      <a:pt x="79" y="28"/>
                      <a:pt x="79" y="29"/>
                      <a:pt x="80" y="30"/>
                    </a:cubicBezTo>
                    <a:cubicBezTo>
                      <a:pt x="80" y="29"/>
                      <a:pt x="81" y="28"/>
                      <a:pt x="82" y="27"/>
                    </a:cubicBezTo>
                    <a:cubicBezTo>
                      <a:pt x="83" y="27"/>
                      <a:pt x="84" y="26"/>
                      <a:pt x="86" y="26"/>
                    </a:cubicBezTo>
                    <a:cubicBezTo>
                      <a:pt x="87" y="26"/>
                      <a:pt x="88" y="27"/>
                      <a:pt x="89" y="27"/>
                    </a:cubicBezTo>
                    <a:cubicBezTo>
                      <a:pt x="89" y="27"/>
                      <a:pt x="90" y="28"/>
                      <a:pt x="90" y="28"/>
                    </a:cubicBezTo>
                    <a:cubicBezTo>
                      <a:pt x="91" y="29"/>
                      <a:pt x="91" y="30"/>
                      <a:pt x="92" y="31"/>
                    </a:cubicBezTo>
                    <a:cubicBezTo>
                      <a:pt x="92" y="32"/>
                      <a:pt x="92" y="33"/>
                      <a:pt x="92" y="35"/>
                    </a:cubicBezTo>
                    <a:lnTo>
                      <a:pt x="92" y="47"/>
                    </a:lnTo>
                    <a:close/>
                    <a:moveTo>
                      <a:pt x="107" y="47"/>
                    </a:moveTo>
                    <a:cubicBezTo>
                      <a:pt x="106" y="47"/>
                      <a:pt x="105" y="48"/>
                      <a:pt x="104" y="48"/>
                    </a:cubicBezTo>
                    <a:cubicBezTo>
                      <a:pt x="102" y="48"/>
                      <a:pt x="101" y="47"/>
                      <a:pt x="101" y="46"/>
                    </a:cubicBezTo>
                    <a:cubicBezTo>
                      <a:pt x="100" y="46"/>
                      <a:pt x="99" y="45"/>
                      <a:pt x="99" y="43"/>
                    </a:cubicBezTo>
                    <a:cubicBezTo>
                      <a:pt x="99" y="19"/>
                      <a:pt x="99" y="19"/>
                      <a:pt x="99" y="19"/>
                    </a:cubicBezTo>
                    <a:cubicBezTo>
                      <a:pt x="105" y="19"/>
                      <a:pt x="105" y="19"/>
                      <a:pt x="105" y="19"/>
                    </a:cubicBezTo>
                    <a:cubicBezTo>
                      <a:pt x="105" y="40"/>
                      <a:pt x="105" y="40"/>
                      <a:pt x="105" y="40"/>
                    </a:cubicBezTo>
                    <a:cubicBezTo>
                      <a:pt x="105" y="41"/>
                      <a:pt x="105" y="42"/>
                      <a:pt x="105" y="42"/>
                    </a:cubicBezTo>
                    <a:cubicBezTo>
                      <a:pt x="105" y="43"/>
                      <a:pt x="106" y="43"/>
                      <a:pt x="106" y="43"/>
                    </a:cubicBezTo>
                    <a:cubicBezTo>
                      <a:pt x="106" y="43"/>
                      <a:pt x="107" y="43"/>
                      <a:pt x="107" y="43"/>
                    </a:cubicBezTo>
                    <a:cubicBezTo>
                      <a:pt x="107" y="43"/>
                      <a:pt x="108" y="43"/>
                      <a:pt x="108" y="42"/>
                    </a:cubicBezTo>
                    <a:cubicBezTo>
                      <a:pt x="109" y="47"/>
                      <a:pt x="109" y="47"/>
                      <a:pt x="109" y="47"/>
                    </a:cubicBezTo>
                    <a:cubicBezTo>
                      <a:pt x="108" y="47"/>
                      <a:pt x="108" y="47"/>
                      <a:pt x="10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grpSp>
    </p:spTree>
    <p:extLst>
      <p:ext uri="{BB962C8B-B14F-4D97-AF65-F5344CB8AC3E}">
        <p14:creationId xmlns:p14="http://schemas.microsoft.com/office/powerpoint/2010/main" val="236337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barn(inVertical)">
                                      <p:cBhvr>
                                        <p:cTn id="13" dur="500"/>
                                        <p:tgtEl>
                                          <p:spTgt spid="41"/>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500"/>
                            </p:stCondLst>
                            <p:childTnLst>
                              <p:par>
                                <p:cTn id="21" presetID="16" presetClass="entr" presetSubtype="2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p:tgtEl>
                                          <p:spTgt spid="2"/>
                                        </p:tgtEl>
                                        <p:attrNameLst>
                                          <p:attrName>ppt_y</p:attrName>
                                        </p:attrNameLst>
                                      </p:cBhvr>
                                      <p:tavLst>
                                        <p:tav tm="0">
                                          <p:val>
                                            <p:strVal val="#ppt_y+#ppt_h*1.125000"/>
                                          </p:val>
                                        </p:tav>
                                        <p:tav tm="100000">
                                          <p:val>
                                            <p:strVal val="#ppt_y"/>
                                          </p:val>
                                        </p:tav>
                                      </p:tavLst>
                                    </p:anim>
                                    <p:animEffect transition="in" filter="wipe(up)">
                                      <p:cBhvr>
                                        <p:cTn id="30" dur="500"/>
                                        <p:tgtEl>
                                          <p:spTgt spid="2"/>
                                        </p:tgtEl>
                                      </p:cBhvr>
                                    </p:animEffect>
                                  </p:childTnLst>
                                </p:cTn>
                              </p:par>
                              <p:par>
                                <p:cTn id="31" presetID="12" presetClass="entr" presetSubtype="1"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p:tgtEl>
                                          <p:spTgt spid="3"/>
                                        </p:tgtEl>
                                        <p:attrNameLst>
                                          <p:attrName>ppt_y</p:attrName>
                                        </p:attrNameLst>
                                      </p:cBhvr>
                                      <p:tavLst>
                                        <p:tav tm="0">
                                          <p:val>
                                            <p:strVal val="#ppt_y-#ppt_h*1.125000"/>
                                          </p:val>
                                        </p:tav>
                                        <p:tav tm="100000">
                                          <p:val>
                                            <p:strVal val="#ppt_y"/>
                                          </p:val>
                                        </p:tav>
                                      </p:tavLst>
                                    </p:anim>
                                    <p:animEffect transition="in" filter="wipe(down)">
                                      <p:cBhvr>
                                        <p:cTn id="34" dur="500"/>
                                        <p:tgtEl>
                                          <p:spTgt spid="3"/>
                                        </p:tgtEl>
                                      </p:cBhvr>
                                    </p:animEffect>
                                  </p:childTnLst>
                                </p:cTn>
                              </p:par>
                              <p:par>
                                <p:cTn id="35" presetID="12" presetClass="entr" presetSubtype="1"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p:tgtEl>
                                          <p:spTgt spid="51"/>
                                        </p:tgtEl>
                                        <p:attrNameLst>
                                          <p:attrName>ppt_y</p:attrName>
                                        </p:attrNameLst>
                                      </p:cBhvr>
                                      <p:tavLst>
                                        <p:tav tm="0">
                                          <p:val>
                                            <p:strVal val="#ppt_y-#ppt_h*1.125000"/>
                                          </p:val>
                                        </p:tav>
                                        <p:tav tm="100000">
                                          <p:val>
                                            <p:strVal val="#ppt_y"/>
                                          </p:val>
                                        </p:tav>
                                      </p:tavLst>
                                    </p:anim>
                                    <p:animEffect transition="in" filter="wipe(down)">
                                      <p:cBhvr>
                                        <p:cTn id="38" dur="500"/>
                                        <p:tgtEl>
                                          <p:spTgt spid="51"/>
                                        </p:tgtEl>
                                      </p:cBhvr>
                                    </p:animEffect>
                                  </p:childTnLst>
                                </p:cTn>
                              </p:par>
                            </p:childTnLst>
                          </p:cTn>
                        </p:par>
                        <p:par>
                          <p:cTn id="39" fill="hold">
                            <p:stCondLst>
                              <p:cond delay="2000"/>
                            </p:stCondLst>
                            <p:childTnLst>
                              <p:par>
                                <p:cTn id="40" presetID="53" presetClass="entr" presetSubtype="16" fill="hold" nodeType="afterEffect">
                                  <p:stCondLst>
                                    <p:cond delay="0"/>
                                  </p:stCondLst>
                                  <p:childTnLst>
                                    <p:set>
                                      <p:cBhvr>
                                        <p:cTn id="41" dur="1" fill="hold">
                                          <p:stCondLst>
                                            <p:cond delay="0"/>
                                          </p:stCondLst>
                                        </p:cTn>
                                        <p:tgtEl>
                                          <p:spTgt spid="56"/>
                                        </p:tgtEl>
                                        <p:attrNameLst>
                                          <p:attrName>style.visibility</p:attrName>
                                        </p:attrNameLst>
                                      </p:cBhvr>
                                      <p:to>
                                        <p:strVal val="visible"/>
                                      </p:to>
                                    </p:set>
                                    <p:anim calcmode="lin" valueType="num">
                                      <p:cBhvr>
                                        <p:cTn id="42" dur="500" fill="hold"/>
                                        <p:tgtEl>
                                          <p:spTgt spid="56"/>
                                        </p:tgtEl>
                                        <p:attrNameLst>
                                          <p:attrName>ppt_w</p:attrName>
                                        </p:attrNameLst>
                                      </p:cBhvr>
                                      <p:tavLst>
                                        <p:tav tm="0">
                                          <p:val>
                                            <p:fltVal val="0"/>
                                          </p:val>
                                        </p:tav>
                                        <p:tav tm="100000">
                                          <p:val>
                                            <p:strVal val="#ppt_w"/>
                                          </p:val>
                                        </p:tav>
                                      </p:tavLst>
                                    </p:anim>
                                    <p:anim calcmode="lin" valueType="num">
                                      <p:cBhvr>
                                        <p:cTn id="43" dur="500" fill="hold"/>
                                        <p:tgtEl>
                                          <p:spTgt spid="56"/>
                                        </p:tgtEl>
                                        <p:attrNameLst>
                                          <p:attrName>ppt_h</p:attrName>
                                        </p:attrNameLst>
                                      </p:cBhvr>
                                      <p:tavLst>
                                        <p:tav tm="0">
                                          <p:val>
                                            <p:fltVal val="0"/>
                                          </p:val>
                                        </p:tav>
                                        <p:tav tm="100000">
                                          <p:val>
                                            <p:strVal val="#ppt_h"/>
                                          </p:val>
                                        </p:tav>
                                      </p:tavLst>
                                    </p:anim>
                                    <p:animEffect transition="in" filter="fade">
                                      <p:cBhvr>
                                        <p:cTn id="44" dur="500"/>
                                        <p:tgtEl>
                                          <p:spTgt spid="56"/>
                                        </p:tgtEl>
                                      </p:cBhvr>
                                    </p:animEffect>
                                  </p:childTnLst>
                                </p:cTn>
                              </p:par>
                            </p:childTnLst>
                          </p:cTn>
                        </p:par>
                        <p:par>
                          <p:cTn id="45" fill="hold">
                            <p:stCondLst>
                              <p:cond delay="2500"/>
                            </p:stCondLst>
                            <p:childTnLst>
                              <p:par>
                                <p:cTn id="46" presetID="16" presetClass="entr" presetSubtype="21" fill="hold" nodeType="after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barn(inVertical)">
                                      <p:cBhvr>
                                        <p:cTn id="48" dur="500"/>
                                        <p:tgtEl>
                                          <p:spTgt spid="54"/>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 calcmode="lin" valueType="num">
                                      <p:cBhvr additive="base">
                                        <p:cTn id="51" dur="500"/>
                                        <p:tgtEl>
                                          <p:spTgt spid="52"/>
                                        </p:tgtEl>
                                        <p:attrNameLst>
                                          <p:attrName>ppt_y</p:attrName>
                                        </p:attrNameLst>
                                      </p:cBhvr>
                                      <p:tavLst>
                                        <p:tav tm="0">
                                          <p:val>
                                            <p:strVal val="#ppt_y+#ppt_h*1.125000"/>
                                          </p:val>
                                        </p:tav>
                                        <p:tav tm="100000">
                                          <p:val>
                                            <p:strVal val="#ppt_y"/>
                                          </p:val>
                                        </p:tav>
                                      </p:tavLst>
                                    </p:anim>
                                    <p:animEffect transition="in" filter="wipe(up)">
                                      <p:cBhvr>
                                        <p:cTn id="52" dur="500"/>
                                        <p:tgtEl>
                                          <p:spTgt spid="52"/>
                                        </p:tgtEl>
                                      </p:cBhvr>
                                    </p:animEffect>
                                  </p:childTnLst>
                                </p:cTn>
                              </p:par>
                              <p:par>
                                <p:cTn id="53" presetID="12" presetClass="entr" presetSubtype="1"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anim calcmode="lin" valueType="num">
                                      <p:cBhvr additive="base">
                                        <p:cTn id="55" dur="500"/>
                                        <p:tgtEl>
                                          <p:spTgt spid="53"/>
                                        </p:tgtEl>
                                        <p:attrNameLst>
                                          <p:attrName>ppt_y</p:attrName>
                                        </p:attrNameLst>
                                      </p:cBhvr>
                                      <p:tavLst>
                                        <p:tav tm="0">
                                          <p:val>
                                            <p:strVal val="#ppt_y-#ppt_h*1.125000"/>
                                          </p:val>
                                        </p:tav>
                                        <p:tav tm="100000">
                                          <p:val>
                                            <p:strVal val="#ppt_y"/>
                                          </p:val>
                                        </p:tav>
                                      </p:tavLst>
                                    </p:anim>
                                    <p:animEffect transition="in" filter="wipe(down)">
                                      <p:cBhvr>
                                        <p:cTn id="5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 grpId="0"/>
      <p:bldP spid="2" grpId="0"/>
      <p:bldP spid="3" grpId="0"/>
      <p:bldP spid="41" grpId="0"/>
      <p:bldP spid="51" grpId="0"/>
      <p:bldP spid="52" grpId="0"/>
      <p:bldP spid="53"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KSO_Shape">
            <a:extLst>
              <a:ext uri="{FF2B5EF4-FFF2-40B4-BE49-F238E27FC236}">
                <a16:creationId xmlns:a16="http://schemas.microsoft.com/office/drawing/2014/main" id="{7C10B4E9-275D-4EE6-A235-4852EBDFC2C3}"/>
              </a:ext>
            </a:extLst>
          </p:cNvPr>
          <p:cNvSpPr/>
          <p:nvPr/>
        </p:nvSpPr>
        <p:spPr>
          <a:xfrm>
            <a:off x="349376" y="1871524"/>
            <a:ext cx="11499724" cy="3772731"/>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sp>
        <p:nvSpPr>
          <p:cNvPr id="2" name="矩形 1">
            <a:extLst>
              <a:ext uri="{FF2B5EF4-FFF2-40B4-BE49-F238E27FC236}">
                <a16:creationId xmlns:a16="http://schemas.microsoft.com/office/drawing/2014/main" id="{83E11107-0AC9-4E43-BA11-92F2A6599A1B}"/>
              </a:ext>
            </a:extLst>
          </p:cNvPr>
          <p:cNvSpPr/>
          <p:nvPr/>
        </p:nvSpPr>
        <p:spPr>
          <a:xfrm>
            <a:off x="1152978" y="1265602"/>
            <a:ext cx="4373312" cy="461665"/>
          </a:xfrm>
          <a:prstGeom prst="rect">
            <a:avLst/>
          </a:prstGeom>
        </p:spPr>
        <p:txBody>
          <a:bodyPr wrap="none">
            <a:spAutoFit/>
          </a:bodyPr>
          <a:lstStyle/>
          <a:p>
            <a:pPr algn="ctr"/>
            <a:r>
              <a:rPr lang="zh-CN" altLang="en-US" sz="2400" b="1" dirty="0">
                <a:solidFill>
                  <a:schemeClr val="tx1">
                    <a:lumMod val="85000"/>
                    <a:lumOff val="15000"/>
                  </a:schemeClr>
                </a:solidFill>
                <a:latin typeface="+mj-lt"/>
                <a:ea typeface="微软雅黑" panose="020B0503020204020204" pitchFamily="34" charset="-122"/>
              </a:rPr>
              <a:t>例：使用</a:t>
            </a:r>
            <a:r>
              <a:rPr lang="en-US" altLang="zh-CN" sz="2400" b="1" dirty="0">
                <a:solidFill>
                  <a:schemeClr val="tx1">
                    <a:lumMod val="85000"/>
                    <a:lumOff val="15000"/>
                  </a:schemeClr>
                </a:solidFill>
                <a:latin typeface="+mj-lt"/>
                <a:ea typeface="微软雅黑" panose="020B0503020204020204" pitchFamily="34" charset="-122"/>
              </a:rPr>
              <a:t>nonlocal</a:t>
            </a:r>
            <a:r>
              <a:rPr lang="zh-CN" altLang="en-US" sz="2400" b="1" dirty="0">
                <a:solidFill>
                  <a:schemeClr val="tx1">
                    <a:lumMod val="85000"/>
                    <a:lumOff val="15000"/>
                  </a:schemeClr>
                </a:solidFill>
                <a:latin typeface="+mj-lt"/>
                <a:ea typeface="微软雅黑" panose="020B0503020204020204" pitchFamily="34" charset="-122"/>
              </a:rPr>
              <a:t>关键字示例。</a:t>
            </a:r>
          </a:p>
        </p:txBody>
      </p:sp>
      <p:sp>
        <p:nvSpPr>
          <p:cNvPr id="3" name="矩形 2">
            <a:extLst>
              <a:ext uri="{FF2B5EF4-FFF2-40B4-BE49-F238E27FC236}">
                <a16:creationId xmlns:a16="http://schemas.microsoft.com/office/drawing/2014/main" id="{CD352A36-0FAB-466D-AED1-E2DB2EF0AC31}"/>
              </a:ext>
            </a:extLst>
          </p:cNvPr>
          <p:cNvSpPr/>
          <p:nvPr/>
        </p:nvSpPr>
        <p:spPr>
          <a:xfrm>
            <a:off x="524558" y="2141886"/>
            <a:ext cx="7499745" cy="3416320"/>
          </a:xfrm>
          <a:prstGeom prst="rect">
            <a:avLst/>
          </a:prstGeom>
        </p:spPr>
        <p:txBody>
          <a:bodyPr wrap="square">
            <a:spAutoFit/>
          </a:bodyPr>
          <a:lstStyle/>
          <a:p>
            <a:pPr>
              <a:lnSpc>
                <a:spcPct val="120000"/>
              </a:lnSpc>
              <a:spcBef>
                <a:spcPct val="0"/>
              </a:spcBef>
              <a:defRPr/>
            </a:pPr>
            <a:r>
              <a:rPr lang="en-US" altLang="zh-CN" sz="2000" dirty="0">
                <a:solidFill>
                  <a:schemeClr val="tx1">
                    <a:lumMod val="85000"/>
                    <a:lumOff val="15000"/>
                  </a:schemeClr>
                </a:solidFill>
                <a:latin typeface="+mj-lt"/>
                <a:ea typeface="微软雅黑" panose="020B0503020204020204" pitchFamily="34" charset="-122"/>
              </a:rPr>
              <a:t>1	def outer(): #</a:t>
            </a:r>
            <a:r>
              <a:rPr lang="zh-CN" altLang="en-US" sz="2000" dirty="0">
                <a:solidFill>
                  <a:schemeClr val="tx1">
                    <a:lumMod val="85000"/>
                    <a:lumOff val="15000"/>
                  </a:schemeClr>
                </a:solidFill>
                <a:latin typeface="+mj-lt"/>
                <a:ea typeface="微软雅黑" panose="020B0503020204020204" pitchFamily="34" charset="-122"/>
              </a:rPr>
              <a:t>定义函数</a:t>
            </a:r>
            <a:r>
              <a:rPr lang="en-US" altLang="zh-CN" sz="2000" dirty="0">
                <a:solidFill>
                  <a:schemeClr val="tx1">
                    <a:lumMod val="85000"/>
                    <a:lumOff val="15000"/>
                  </a:schemeClr>
                </a:solidFill>
                <a:latin typeface="+mj-lt"/>
                <a:ea typeface="微软雅黑" panose="020B0503020204020204" pitchFamily="34" charset="-122"/>
              </a:rPr>
              <a:t>outer</a:t>
            </a:r>
          </a:p>
          <a:p>
            <a:pPr>
              <a:lnSpc>
                <a:spcPct val="120000"/>
              </a:lnSpc>
              <a:spcBef>
                <a:spcPct val="0"/>
              </a:spcBef>
              <a:defRPr/>
            </a:pPr>
            <a:r>
              <a:rPr lang="en-US" altLang="zh-CN" sz="2000" dirty="0">
                <a:solidFill>
                  <a:schemeClr val="tx1">
                    <a:lumMod val="85000"/>
                    <a:lumOff val="15000"/>
                  </a:schemeClr>
                </a:solidFill>
                <a:latin typeface="+mj-lt"/>
                <a:ea typeface="微软雅黑" panose="020B0503020204020204" pitchFamily="34" charset="-122"/>
              </a:rPr>
              <a:t>2	    x=10 #</a:t>
            </a:r>
            <a:r>
              <a:rPr lang="zh-CN" altLang="en-US" sz="2000" dirty="0">
                <a:solidFill>
                  <a:schemeClr val="tx1">
                    <a:lumMod val="85000"/>
                    <a:lumOff val="15000"/>
                  </a:schemeClr>
                </a:solidFill>
                <a:latin typeface="+mj-lt"/>
                <a:ea typeface="微软雅黑" panose="020B0503020204020204" pitchFamily="34" charset="-122"/>
              </a:rPr>
              <a:t>定义局部变量</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并赋为</a:t>
            </a:r>
            <a:r>
              <a:rPr lang="en-US" altLang="zh-CN" sz="2000" dirty="0">
                <a:solidFill>
                  <a:schemeClr val="tx1">
                    <a:lumMod val="85000"/>
                    <a:lumOff val="15000"/>
                  </a:schemeClr>
                </a:solidFill>
                <a:latin typeface="+mj-lt"/>
                <a:ea typeface="微软雅黑" panose="020B0503020204020204" pitchFamily="34" charset="-122"/>
              </a:rPr>
              <a:t>10</a:t>
            </a:r>
          </a:p>
          <a:p>
            <a:pPr>
              <a:lnSpc>
                <a:spcPct val="120000"/>
              </a:lnSpc>
              <a:spcBef>
                <a:spcPct val="0"/>
              </a:spcBef>
              <a:defRPr/>
            </a:pPr>
            <a:r>
              <a:rPr lang="en-US" altLang="zh-CN" sz="2000" dirty="0">
                <a:solidFill>
                  <a:schemeClr val="tx1">
                    <a:lumMod val="85000"/>
                    <a:lumOff val="15000"/>
                  </a:schemeClr>
                </a:solidFill>
                <a:latin typeface="+mj-lt"/>
                <a:ea typeface="微软雅黑" panose="020B0503020204020204" pitchFamily="34" charset="-122"/>
              </a:rPr>
              <a:t>3	    def inner(): #</a:t>
            </a:r>
            <a:r>
              <a:rPr lang="zh-CN" altLang="en-US" sz="2000" dirty="0">
                <a:solidFill>
                  <a:schemeClr val="tx1">
                    <a:lumMod val="85000"/>
                    <a:lumOff val="15000"/>
                  </a:schemeClr>
                </a:solidFill>
                <a:latin typeface="+mj-lt"/>
                <a:ea typeface="微软雅黑" panose="020B0503020204020204" pitchFamily="34" charset="-122"/>
              </a:rPr>
              <a:t>在</a:t>
            </a:r>
            <a:r>
              <a:rPr lang="en-US" altLang="zh-CN" sz="2000" dirty="0">
                <a:solidFill>
                  <a:schemeClr val="tx1">
                    <a:lumMod val="85000"/>
                    <a:lumOff val="15000"/>
                  </a:schemeClr>
                </a:solidFill>
                <a:latin typeface="+mj-lt"/>
                <a:ea typeface="微软雅黑" panose="020B0503020204020204" pitchFamily="34" charset="-122"/>
              </a:rPr>
              <a:t>outer</a:t>
            </a:r>
            <a:r>
              <a:rPr lang="zh-CN" altLang="en-US" sz="2000" dirty="0">
                <a:solidFill>
                  <a:schemeClr val="tx1">
                    <a:lumMod val="85000"/>
                    <a:lumOff val="15000"/>
                  </a:schemeClr>
                </a:solidFill>
                <a:latin typeface="+mj-lt"/>
                <a:ea typeface="微软雅黑" panose="020B0503020204020204" pitchFamily="34" charset="-122"/>
              </a:rPr>
              <a:t>函数中定义嵌套函数</a:t>
            </a:r>
            <a:r>
              <a:rPr lang="en-US" altLang="zh-CN" sz="2000" dirty="0">
                <a:solidFill>
                  <a:schemeClr val="tx1">
                    <a:lumMod val="85000"/>
                    <a:lumOff val="15000"/>
                  </a:schemeClr>
                </a:solidFill>
                <a:latin typeface="+mj-lt"/>
                <a:ea typeface="微软雅黑" panose="020B0503020204020204" pitchFamily="34" charset="-122"/>
              </a:rPr>
              <a:t>inner</a:t>
            </a:r>
          </a:p>
          <a:p>
            <a:pPr>
              <a:lnSpc>
                <a:spcPct val="120000"/>
              </a:lnSpc>
              <a:spcBef>
                <a:spcPct val="0"/>
              </a:spcBef>
              <a:defRPr/>
            </a:pPr>
            <a:r>
              <a:rPr lang="en-US" altLang="zh-CN" sz="2000" dirty="0">
                <a:solidFill>
                  <a:schemeClr val="tx1">
                    <a:lumMod val="85000"/>
                    <a:lumOff val="15000"/>
                  </a:schemeClr>
                </a:solidFill>
                <a:latin typeface="+mj-lt"/>
                <a:ea typeface="微软雅黑" panose="020B0503020204020204" pitchFamily="34" charset="-122"/>
              </a:rPr>
              <a:t>4	        nonlocal x #nonlocal</a:t>
            </a:r>
            <a:r>
              <a:rPr lang="zh-CN" altLang="en-US" sz="2000" dirty="0">
                <a:solidFill>
                  <a:schemeClr val="tx1">
                    <a:lumMod val="85000"/>
                    <a:lumOff val="15000"/>
                  </a:schemeClr>
                </a:solidFill>
                <a:latin typeface="+mj-lt"/>
                <a:ea typeface="微软雅黑" panose="020B0503020204020204" pitchFamily="34" charset="-122"/>
              </a:rPr>
              <a:t>声明</a:t>
            </a:r>
          </a:p>
          <a:p>
            <a:pPr>
              <a:lnSpc>
                <a:spcPct val="120000"/>
              </a:lnSpc>
              <a:spcBef>
                <a:spcPct val="0"/>
              </a:spcBef>
              <a:defRPr/>
            </a:pPr>
            <a:r>
              <a:rPr lang="en-US" altLang="zh-CN" sz="2000" dirty="0">
                <a:solidFill>
                  <a:schemeClr val="tx1">
                    <a:lumMod val="85000"/>
                    <a:lumOff val="15000"/>
                  </a:schemeClr>
                </a:solidFill>
                <a:latin typeface="+mj-lt"/>
                <a:ea typeface="微软雅黑" panose="020B0503020204020204" pitchFamily="34" charset="-122"/>
              </a:rPr>
              <a:t>5	        x=20 #</a:t>
            </a:r>
            <a:r>
              <a:rPr lang="zh-CN" altLang="en-US" sz="2000" dirty="0">
                <a:solidFill>
                  <a:schemeClr val="tx1">
                    <a:lumMod val="85000"/>
                    <a:lumOff val="15000"/>
                  </a:schemeClr>
                </a:solidFill>
                <a:latin typeface="+mj-lt"/>
                <a:ea typeface="微软雅黑" panose="020B0503020204020204" pitchFamily="34" charset="-122"/>
              </a:rPr>
              <a:t>将</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赋为</a:t>
            </a:r>
            <a:r>
              <a:rPr lang="en-US" altLang="zh-CN" sz="2000" dirty="0">
                <a:solidFill>
                  <a:schemeClr val="tx1">
                    <a:lumMod val="85000"/>
                    <a:lumOff val="15000"/>
                  </a:schemeClr>
                </a:solidFill>
                <a:latin typeface="+mj-lt"/>
                <a:ea typeface="微软雅黑" panose="020B0503020204020204" pitchFamily="34" charset="-122"/>
              </a:rPr>
              <a:t>20</a:t>
            </a:r>
          </a:p>
          <a:p>
            <a:pPr>
              <a:lnSpc>
                <a:spcPct val="120000"/>
              </a:lnSpc>
              <a:spcBef>
                <a:spcPct val="0"/>
              </a:spcBef>
              <a:defRPr/>
            </a:pPr>
            <a:r>
              <a:rPr lang="en-US" altLang="zh-CN" sz="2000" dirty="0">
                <a:solidFill>
                  <a:schemeClr val="tx1">
                    <a:lumMod val="85000"/>
                    <a:lumOff val="15000"/>
                  </a:schemeClr>
                </a:solidFill>
                <a:latin typeface="+mj-lt"/>
                <a:ea typeface="微软雅黑" panose="020B0503020204020204" pitchFamily="34" charset="-122"/>
              </a:rPr>
              <a:t>6	        print('inner</a:t>
            </a:r>
            <a:r>
              <a:rPr lang="zh-CN" altLang="en-US" sz="2000" dirty="0">
                <a:solidFill>
                  <a:schemeClr val="tx1">
                    <a:lumMod val="85000"/>
                    <a:lumOff val="15000"/>
                  </a:schemeClr>
                </a:solidFill>
                <a:latin typeface="+mj-lt"/>
                <a:ea typeface="微软雅黑" panose="020B0503020204020204" pitchFamily="34" charset="-122"/>
              </a:rPr>
              <a:t>函数中的</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值为：</a:t>
            </a:r>
            <a:r>
              <a:rPr lang="en-US" altLang="zh-CN" sz="2000" dirty="0">
                <a:solidFill>
                  <a:schemeClr val="tx1">
                    <a:lumMod val="85000"/>
                    <a:lumOff val="15000"/>
                  </a:schemeClr>
                </a:solidFill>
                <a:latin typeface="+mj-lt"/>
                <a:ea typeface="微软雅黑" panose="020B0503020204020204" pitchFamily="34" charset="-122"/>
              </a:rPr>
              <a:t>',x)</a:t>
            </a:r>
          </a:p>
          <a:p>
            <a:pPr>
              <a:lnSpc>
                <a:spcPct val="120000"/>
              </a:lnSpc>
              <a:spcBef>
                <a:spcPct val="0"/>
              </a:spcBef>
              <a:defRPr/>
            </a:pPr>
            <a:r>
              <a:rPr lang="en-US" altLang="zh-CN" sz="2000" dirty="0">
                <a:solidFill>
                  <a:schemeClr val="tx1">
                    <a:lumMod val="85000"/>
                    <a:lumOff val="15000"/>
                  </a:schemeClr>
                </a:solidFill>
                <a:latin typeface="+mj-lt"/>
                <a:ea typeface="微软雅黑" panose="020B0503020204020204" pitchFamily="34" charset="-122"/>
              </a:rPr>
              <a:t>7	    inner() #</a:t>
            </a:r>
            <a:r>
              <a:rPr lang="zh-CN" altLang="en-US" sz="2000" dirty="0">
                <a:solidFill>
                  <a:schemeClr val="tx1">
                    <a:lumMod val="85000"/>
                    <a:lumOff val="15000"/>
                  </a:schemeClr>
                </a:solidFill>
                <a:latin typeface="+mj-lt"/>
                <a:ea typeface="微软雅黑" panose="020B0503020204020204" pitchFamily="34" charset="-122"/>
              </a:rPr>
              <a:t>在</a:t>
            </a:r>
            <a:r>
              <a:rPr lang="en-US" altLang="zh-CN" sz="2000" dirty="0">
                <a:solidFill>
                  <a:schemeClr val="tx1">
                    <a:lumMod val="85000"/>
                    <a:lumOff val="15000"/>
                  </a:schemeClr>
                </a:solidFill>
                <a:latin typeface="+mj-lt"/>
                <a:ea typeface="微软雅黑" panose="020B0503020204020204" pitchFamily="34" charset="-122"/>
              </a:rPr>
              <a:t>outer</a:t>
            </a:r>
            <a:r>
              <a:rPr lang="zh-CN" altLang="en-US" sz="2000" dirty="0">
                <a:solidFill>
                  <a:schemeClr val="tx1">
                    <a:lumMod val="85000"/>
                    <a:lumOff val="15000"/>
                  </a:schemeClr>
                </a:solidFill>
                <a:latin typeface="+mj-lt"/>
                <a:ea typeface="微软雅黑" panose="020B0503020204020204" pitchFamily="34" charset="-122"/>
              </a:rPr>
              <a:t>函数中调用</a:t>
            </a:r>
            <a:r>
              <a:rPr lang="en-US" altLang="zh-CN" sz="2000" dirty="0">
                <a:solidFill>
                  <a:schemeClr val="tx1">
                    <a:lumMod val="85000"/>
                    <a:lumOff val="15000"/>
                  </a:schemeClr>
                </a:solidFill>
                <a:latin typeface="+mj-lt"/>
                <a:ea typeface="微软雅黑" panose="020B0503020204020204" pitchFamily="34" charset="-122"/>
              </a:rPr>
              <a:t>inner</a:t>
            </a:r>
            <a:r>
              <a:rPr lang="zh-CN" altLang="en-US" sz="2000" dirty="0">
                <a:solidFill>
                  <a:schemeClr val="tx1">
                    <a:lumMod val="85000"/>
                    <a:lumOff val="15000"/>
                  </a:schemeClr>
                </a:solidFill>
                <a:latin typeface="+mj-lt"/>
                <a:ea typeface="微软雅黑" panose="020B0503020204020204" pitchFamily="34" charset="-122"/>
              </a:rPr>
              <a:t>函数</a:t>
            </a:r>
          </a:p>
          <a:p>
            <a:pPr>
              <a:lnSpc>
                <a:spcPct val="120000"/>
              </a:lnSpc>
              <a:spcBef>
                <a:spcPct val="0"/>
              </a:spcBef>
              <a:defRPr/>
            </a:pPr>
            <a:r>
              <a:rPr lang="en-US" altLang="zh-CN" sz="2000" dirty="0">
                <a:solidFill>
                  <a:schemeClr val="tx1">
                    <a:lumMod val="85000"/>
                    <a:lumOff val="15000"/>
                  </a:schemeClr>
                </a:solidFill>
                <a:latin typeface="+mj-lt"/>
                <a:ea typeface="微软雅黑" panose="020B0503020204020204" pitchFamily="34" charset="-122"/>
              </a:rPr>
              <a:t>8	    print('outer</a:t>
            </a:r>
            <a:r>
              <a:rPr lang="zh-CN" altLang="en-US" sz="2000" dirty="0">
                <a:solidFill>
                  <a:schemeClr val="tx1">
                    <a:lumMod val="85000"/>
                    <a:lumOff val="15000"/>
                  </a:schemeClr>
                </a:solidFill>
                <a:latin typeface="+mj-lt"/>
                <a:ea typeface="微软雅黑" panose="020B0503020204020204" pitchFamily="34" charset="-122"/>
              </a:rPr>
              <a:t>函数中的</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值为：</a:t>
            </a:r>
            <a:r>
              <a:rPr lang="en-US" altLang="zh-CN" sz="2000" dirty="0">
                <a:solidFill>
                  <a:schemeClr val="tx1">
                    <a:lumMod val="85000"/>
                    <a:lumOff val="15000"/>
                  </a:schemeClr>
                </a:solidFill>
                <a:latin typeface="+mj-lt"/>
                <a:ea typeface="微软雅黑" panose="020B0503020204020204" pitchFamily="34" charset="-122"/>
              </a:rPr>
              <a:t>',x)</a:t>
            </a:r>
          </a:p>
          <a:p>
            <a:pPr>
              <a:lnSpc>
                <a:spcPct val="120000"/>
              </a:lnSpc>
              <a:spcBef>
                <a:spcPct val="0"/>
              </a:spcBef>
              <a:defRPr/>
            </a:pPr>
            <a:r>
              <a:rPr lang="en-US" altLang="zh-CN" sz="2000" dirty="0">
                <a:solidFill>
                  <a:schemeClr val="tx1">
                    <a:lumMod val="85000"/>
                    <a:lumOff val="15000"/>
                  </a:schemeClr>
                </a:solidFill>
                <a:latin typeface="+mj-lt"/>
                <a:ea typeface="微软雅黑" panose="020B0503020204020204" pitchFamily="34" charset="-122"/>
              </a:rPr>
              <a:t>9	outer() #</a:t>
            </a:r>
            <a:r>
              <a:rPr lang="zh-CN" altLang="en-US" sz="2000" dirty="0">
                <a:solidFill>
                  <a:schemeClr val="tx1">
                    <a:lumMod val="85000"/>
                    <a:lumOff val="15000"/>
                  </a:schemeClr>
                </a:solidFill>
                <a:latin typeface="+mj-lt"/>
                <a:ea typeface="微软雅黑" panose="020B0503020204020204" pitchFamily="34" charset="-122"/>
              </a:rPr>
              <a:t>调用</a:t>
            </a:r>
            <a:r>
              <a:rPr lang="en-US" altLang="zh-CN" sz="2000" dirty="0">
                <a:solidFill>
                  <a:schemeClr val="tx1">
                    <a:lumMod val="85000"/>
                    <a:lumOff val="15000"/>
                  </a:schemeClr>
                </a:solidFill>
                <a:latin typeface="+mj-lt"/>
                <a:ea typeface="微软雅黑" panose="020B0503020204020204" pitchFamily="34" charset="-122"/>
              </a:rPr>
              <a:t>outer</a:t>
            </a:r>
            <a:r>
              <a:rPr lang="zh-CN" altLang="en-US" sz="2000" dirty="0">
                <a:solidFill>
                  <a:schemeClr val="tx1">
                    <a:lumMod val="85000"/>
                    <a:lumOff val="15000"/>
                  </a:schemeClr>
                </a:solidFill>
                <a:latin typeface="+mj-lt"/>
                <a:ea typeface="微软雅黑" panose="020B0503020204020204" pitchFamily="34" charset="-122"/>
              </a:rPr>
              <a:t>函数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209082" y="1746290"/>
            <a:ext cx="4048718"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956EA2D7-355C-4119-90B5-0938FFA09D0C}"/>
              </a:ext>
            </a:extLst>
          </p:cNvPr>
          <p:cNvSpPr/>
          <p:nvPr/>
        </p:nvSpPr>
        <p:spPr>
          <a:xfrm>
            <a:off x="8036579" y="2262563"/>
            <a:ext cx="3322832" cy="707886"/>
          </a:xfrm>
          <a:prstGeom prst="rect">
            <a:avLst/>
          </a:prstGeom>
        </p:spPr>
        <p:txBody>
          <a:bodyPr wrap="square">
            <a:spAutoFit/>
          </a:bodyPr>
          <a:lstStyle/>
          <a:p>
            <a:pPr>
              <a:spcBef>
                <a:spcPct val="0"/>
              </a:spcBef>
              <a:defRPr/>
            </a:pPr>
            <a:r>
              <a:rPr lang="en-US" altLang="zh-CN" sz="2000" dirty="0">
                <a:solidFill>
                  <a:schemeClr val="tx1">
                    <a:lumMod val="85000"/>
                    <a:lumOff val="15000"/>
                  </a:schemeClr>
                </a:solidFill>
                <a:latin typeface="+mj-lt"/>
                <a:ea typeface="微软雅黑" panose="020B0503020204020204" pitchFamily="34" charset="-122"/>
              </a:rPr>
              <a:t>inner</a:t>
            </a:r>
            <a:r>
              <a:rPr lang="zh-CN" altLang="en-US" sz="2000" dirty="0">
                <a:solidFill>
                  <a:schemeClr val="tx1">
                    <a:lumMod val="85000"/>
                    <a:lumOff val="15000"/>
                  </a:schemeClr>
                </a:solidFill>
                <a:latin typeface="+mj-lt"/>
                <a:ea typeface="微软雅黑" panose="020B0503020204020204" pitchFamily="34" charset="-122"/>
              </a:rPr>
              <a:t>函数中的</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值为： </a:t>
            </a:r>
            <a:r>
              <a:rPr lang="en-US" altLang="zh-CN" sz="2000" dirty="0">
                <a:solidFill>
                  <a:schemeClr val="tx1">
                    <a:lumMod val="85000"/>
                    <a:lumOff val="15000"/>
                  </a:schemeClr>
                </a:solidFill>
                <a:latin typeface="+mj-lt"/>
                <a:ea typeface="微软雅黑" panose="020B0503020204020204" pitchFamily="34" charset="-122"/>
              </a:rPr>
              <a:t>20</a:t>
            </a:r>
          </a:p>
          <a:p>
            <a:pPr>
              <a:spcBef>
                <a:spcPct val="0"/>
              </a:spcBef>
              <a:defRPr/>
            </a:pPr>
            <a:r>
              <a:rPr lang="en-US" altLang="zh-CN" sz="2000" dirty="0">
                <a:solidFill>
                  <a:schemeClr val="tx1">
                    <a:lumMod val="85000"/>
                    <a:lumOff val="15000"/>
                  </a:schemeClr>
                </a:solidFill>
                <a:latin typeface="+mj-lt"/>
                <a:ea typeface="微软雅黑" panose="020B0503020204020204" pitchFamily="34" charset="-122"/>
              </a:rPr>
              <a:t>outer</a:t>
            </a:r>
            <a:r>
              <a:rPr lang="zh-CN" altLang="en-US" sz="2000" dirty="0">
                <a:solidFill>
                  <a:schemeClr val="tx1">
                    <a:lumMod val="85000"/>
                    <a:lumOff val="15000"/>
                  </a:schemeClr>
                </a:solidFill>
                <a:latin typeface="+mj-lt"/>
                <a:ea typeface="微软雅黑" panose="020B0503020204020204" pitchFamily="34" charset="-122"/>
              </a:rPr>
              <a:t>函数中的</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值为： </a:t>
            </a:r>
            <a:r>
              <a:rPr lang="en-US" altLang="zh-CN" sz="2000" dirty="0">
                <a:solidFill>
                  <a:schemeClr val="tx1">
                    <a:lumMod val="85000"/>
                    <a:lumOff val="15000"/>
                  </a:schemeClr>
                </a:solidFill>
                <a:latin typeface="+mj-lt"/>
                <a:ea typeface="微软雅黑" panose="020B0503020204020204" pitchFamily="34" charset="-122"/>
              </a:rPr>
              <a:t>20</a:t>
            </a:r>
          </a:p>
        </p:txBody>
      </p:sp>
      <p:sp>
        <p:nvSpPr>
          <p:cNvPr id="52" name="矩形 51">
            <a:extLst>
              <a:ext uri="{FF2B5EF4-FFF2-40B4-BE49-F238E27FC236}">
                <a16:creationId xmlns:a16="http://schemas.microsoft.com/office/drawing/2014/main" id="{567EF49E-58BE-4B51-A372-06C0B6FAA7FB}"/>
              </a:ext>
            </a:extLst>
          </p:cNvPr>
          <p:cNvSpPr/>
          <p:nvPr/>
        </p:nvSpPr>
        <p:spPr>
          <a:xfrm>
            <a:off x="8722803" y="3311309"/>
            <a:ext cx="1107996" cy="461665"/>
          </a:xfrm>
          <a:prstGeom prst="rect">
            <a:avLst/>
          </a:prstGeom>
        </p:spPr>
        <p:txBody>
          <a:bodyPr wrap="none">
            <a:spAutoFit/>
          </a:bodyPr>
          <a:lstStyle/>
          <a:p>
            <a:pPr algn="ctr"/>
            <a:r>
              <a:rPr lang="zh-CN" altLang="en-US" sz="2400" b="1" dirty="0">
                <a:solidFill>
                  <a:schemeClr val="tx1">
                    <a:lumMod val="85000"/>
                    <a:lumOff val="15000"/>
                  </a:schemeClr>
                </a:solidFill>
                <a:latin typeface="+mj-lt"/>
                <a:ea typeface="微软雅黑" panose="020B0503020204020204" pitchFamily="34" charset="-122"/>
              </a:rPr>
              <a:t>提示：</a:t>
            </a:r>
          </a:p>
        </p:txBody>
      </p:sp>
      <p:sp>
        <p:nvSpPr>
          <p:cNvPr id="53" name="矩形 52">
            <a:extLst>
              <a:ext uri="{FF2B5EF4-FFF2-40B4-BE49-F238E27FC236}">
                <a16:creationId xmlns:a16="http://schemas.microsoft.com/office/drawing/2014/main" id="{9CD342C2-FFB2-4178-9FB0-6DEE917AEBC4}"/>
              </a:ext>
            </a:extLst>
          </p:cNvPr>
          <p:cNvSpPr/>
          <p:nvPr/>
        </p:nvSpPr>
        <p:spPr>
          <a:xfrm>
            <a:off x="7648036" y="3982060"/>
            <a:ext cx="4019405" cy="1477328"/>
          </a:xfrm>
          <a:prstGeom prst="rect">
            <a:avLst/>
          </a:prstGeom>
        </p:spPr>
        <p:txBody>
          <a:bodyPr wrap="square">
            <a:spAutoFit/>
          </a:bodyPr>
          <a:lstStyle/>
          <a:p>
            <a:pPr algn="just">
              <a:lnSpc>
                <a:spcPct val="150000"/>
              </a:lnSpc>
              <a:spcBef>
                <a:spcPct val="0"/>
              </a:spcBef>
              <a:defRPr/>
            </a:pPr>
            <a:r>
              <a:rPr lang="zh-CN" altLang="en-US" sz="2000" dirty="0">
                <a:solidFill>
                  <a:schemeClr val="tx1">
                    <a:lumMod val="85000"/>
                    <a:lumOff val="15000"/>
                  </a:schemeClr>
                </a:solidFill>
                <a:latin typeface="+mj-lt"/>
                <a:ea typeface="微软雅黑" panose="020B0503020204020204" pitchFamily="34" charset="-122"/>
              </a:rPr>
              <a:t>通过“</a:t>
            </a:r>
            <a:r>
              <a:rPr lang="en-US" altLang="zh-CN" sz="2000" dirty="0">
                <a:solidFill>
                  <a:schemeClr val="tx1">
                    <a:lumMod val="85000"/>
                    <a:lumOff val="15000"/>
                  </a:schemeClr>
                </a:solidFill>
                <a:latin typeface="+mj-lt"/>
                <a:ea typeface="微软雅黑" panose="020B0503020204020204" pitchFamily="34" charset="-122"/>
              </a:rPr>
              <a:t>nonlocal x</a:t>
            </a:r>
            <a:r>
              <a:rPr lang="en-US" altLang="zh-CN" sz="2000" dirty="0">
                <a:solidFill>
                  <a:schemeClr val="tx1">
                    <a:lumMod val="85000"/>
                    <a:lumOff val="15000"/>
                  </a:schemeClr>
                </a:solidFill>
                <a:latin typeface="+mj-ea"/>
                <a:ea typeface="+mj-ea"/>
              </a:rPr>
              <a:t>”</a:t>
            </a:r>
            <a:r>
              <a:rPr lang="zh-CN" altLang="en-US" sz="2000" dirty="0">
                <a:solidFill>
                  <a:schemeClr val="tx1">
                    <a:lumMod val="85000"/>
                    <a:lumOff val="15000"/>
                  </a:schemeClr>
                </a:solidFill>
                <a:latin typeface="+mj-lt"/>
                <a:ea typeface="微软雅黑" panose="020B0503020204020204" pitchFamily="34" charset="-122"/>
              </a:rPr>
              <a:t>声明在</a:t>
            </a:r>
            <a:r>
              <a:rPr lang="en-US" altLang="zh-CN" sz="2000" dirty="0">
                <a:solidFill>
                  <a:schemeClr val="tx1">
                    <a:lumMod val="85000"/>
                    <a:lumOff val="15000"/>
                  </a:schemeClr>
                </a:solidFill>
                <a:latin typeface="+mj-lt"/>
                <a:ea typeface="微软雅黑" panose="020B0503020204020204" pitchFamily="34" charset="-122"/>
              </a:rPr>
              <a:t>inner</a:t>
            </a:r>
            <a:r>
              <a:rPr lang="zh-CN" altLang="en-US" sz="2000" dirty="0">
                <a:solidFill>
                  <a:schemeClr val="tx1">
                    <a:lumMod val="85000"/>
                    <a:lumOff val="15000"/>
                  </a:schemeClr>
                </a:solidFill>
                <a:latin typeface="+mj-lt"/>
                <a:ea typeface="微软雅黑" panose="020B0503020204020204" pitchFamily="34" charset="-122"/>
              </a:rPr>
              <a:t>函数中使用</a:t>
            </a:r>
            <a:r>
              <a:rPr lang="en-US" altLang="zh-CN" sz="2000" dirty="0">
                <a:solidFill>
                  <a:schemeClr val="tx1">
                    <a:lumMod val="85000"/>
                    <a:lumOff val="15000"/>
                  </a:schemeClr>
                </a:solidFill>
                <a:latin typeface="+mj-lt"/>
                <a:ea typeface="微软雅黑" panose="020B0503020204020204" pitchFamily="34" charset="-122"/>
              </a:rPr>
              <a:t>outer</a:t>
            </a:r>
            <a:r>
              <a:rPr lang="zh-CN" altLang="en-US" sz="2000" dirty="0">
                <a:solidFill>
                  <a:schemeClr val="tx1">
                    <a:lumMod val="85000"/>
                    <a:lumOff val="15000"/>
                  </a:schemeClr>
                </a:solidFill>
                <a:latin typeface="+mj-lt"/>
                <a:ea typeface="微软雅黑" panose="020B0503020204020204" pitchFamily="34" charset="-122"/>
              </a:rPr>
              <a:t>函数中定义的变量</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、而不是重新定义一个局部变量</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a:t>
            </a:r>
          </a:p>
        </p:txBody>
      </p:sp>
      <p:cxnSp>
        <p:nvCxnSpPr>
          <p:cNvPr id="54" name="直接连接符 53">
            <a:extLst>
              <a:ext uri="{FF2B5EF4-FFF2-40B4-BE49-F238E27FC236}">
                <a16:creationId xmlns:a16="http://schemas.microsoft.com/office/drawing/2014/main" id="{E8B2B8C4-A4F3-40EB-890A-C7D54DBBB5AC}"/>
              </a:ext>
            </a:extLst>
          </p:cNvPr>
          <p:cNvCxnSpPr>
            <a:cxnSpLocks/>
          </p:cNvCxnSpPr>
          <p:nvPr/>
        </p:nvCxnSpPr>
        <p:spPr>
          <a:xfrm>
            <a:off x="8451541" y="3791997"/>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56" name="组合 55">
            <a:extLst>
              <a:ext uri="{FF2B5EF4-FFF2-40B4-BE49-F238E27FC236}">
                <a16:creationId xmlns:a16="http://schemas.microsoft.com/office/drawing/2014/main" id="{3BA395E9-8951-4B42-A9D6-C45B983FB522}"/>
              </a:ext>
            </a:extLst>
          </p:cNvPr>
          <p:cNvGrpSpPr/>
          <p:nvPr/>
        </p:nvGrpSpPr>
        <p:grpSpPr>
          <a:xfrm>
            <a:off x="7648037" y="3227258"/>
            <a:ext cx="712548" cy="712546"/>
            <a:chOff x="836354" y="1156380"/>
            <a:chExt cx="877274" cy="877274"/>
          </a:xfrm>
        </p:grpSpPr>
        <p:sp>
          <p:nvSpPr>
            <p:cNvPr id="57" name="Oval 4011">
              <a:extLst>
                <a:ext uri="{FF2B5EF4-FFF2-40B4-BE49-F238E27FC236}">
                  <a16:creationId xmlns:a16="http://schemas.microsoft.com/office/drawing/2014/main" id="{03036417-FE22-4002-9C27-64B713BDEB61}"/>
                </a:ext>
              </a:extLst>
            </p:cNvPr>
            <p:cNvSpPr>
              <a:spLocks noChangeArrowheads="1"/>
            </p:cNvSpPr>
            <p:nvPr/>
          </p:nvSpPr>
          <p:spPr bwMode="auto">
            <a:xfrm>
              <a:off x="836354" y="1156380"/>
              <a:ext cx="877274" cy="877274"/>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mj-lt"/>
              </a:endParaRPr>
            </a:p>
          </p:txBody>
        </p:sp>
        <p:grpSp>
          <p:nvGrpSpPr>
            <p:cNvPr id="58" name="组合 57">
              <a:extLst>
                <a:ext uri="{FF2B5EF4-FFF2-40B4-BE49-F238E27FC236}">
                  <a16:creationId xmlns:a16="http://schemas.microsoft.com/office/drawing/2014/main" id="{CBFA447A-6981-4ED1-96A9-9D949A65AC31}"/>
                </a:ext>
              </a:extLst>
            </p:cNvPr>
            <p:cNvGrpSpPr/>
            <p:nvPr/>
          </p:nvGrpSpPr>
          <p:grpSpPr>
            <a:xfrm>
              <a:off x="852546" y="1337788"/>
              <a:ext cx="830546" cy="514457"/>
              <a:chOff x="10655670" y="657377"/>
              <a:chExt cx="526153" cy="325910"/>
            </a:xfrm>
            <a:solidFill>
              <a:schemeClr val="tx2">
                <a:lumMod val="50000"/>
              </a:schemeClr>
            </a:solidFill>
          </p:grpSpPr>
          <p:sp>
            <p:nvSpPr>
              <p:cNvPr id="59" name="Freeform 89">
                <a:extLst>
                  <a:ext uri="{FF2B5EF4-FFF2-40B4-BE49-F238E27FC236}">
                    <a16:creationId xmlns:a16="http://schemas.microsoft.com/office/drawing/2014/main" id="{3F9C7245-1994-4127-AE11-A8FC4DF4BD5B}"/>
                  </a:ext>
                </a:extLst>
              </p:cNvPr>
              <p:cNvSpPr>
                <a:spLocks noEditPoints="1"/>
              </p:cNvSpPr>
              <p:nvPr/>
            </p:nvSpPr>
            <p:spPr bwMode="auto">
              <a:xfrm>
                <a:off x="10697100" y="657377"/>
                <a:ext cx="444675" cy="28033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3" y="4"/>
                      <a:pt x="83" y="5"/>
                    </a:cubicBezTo>
                    <a:cubicBezTo>
                      <a:pt x="83" y="7"/>
                      <a:pt x="82" y="8"/>
                      <a:pt x="81" y="8"/>
                    </a:cubicBezTo>
                    <a:cubicBezTo>
                      <a:pt x="79" y="8"/>
                      <a:pt x="78" y="7"/>
                      <a:pt x="78" y="5"/>
                    </a:cubicBezTo>
                    <a:cubicBezTo>
                      <a:pt x="78" y="4"/>
                      <a:pt x="79"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0" name="Freeform 90">
                <a:extLst>
                  <a:ext uri="{FF2B5EF4-FFF2-40B4-BE49-F238E27FC236}">
                    <a16:creationId xmlns:a16="http://schemas.microsoft.com/office/drawing/2014/main" id="{14153C3B-A6C5-4884-854B-94B167010352}"/>
                  </a:ext>
                </a:extLst>
              </p:cNvPr>
              <p:cNvSpPr>
                <a:spLocks/>
              </p:cNvSpPr>
              <p:nvPr/>
            </p:nvSpPr>
            <p:spPr bwMode="auto">
              <a:xfrm>
                <a:off x="10655670" y="947382"/>
                <a:ext cx="526153" cy="35905"/>
              </a:xfrm>
              <a:custGeom>
                <a:avLst/>
                <a:gdLst>
                  <a:gd name="T0" fmla="*/ 192 w 192"/>
                  <a:gd name="T1" fmla="*/ 0 h 13"/>
                  <a:gd name="T2" fmla="*/ 125 w 192"/>
                  <a:gd name="T3" fmla="*/ 0 h 13"/>
                  <a:gd name="T4" fmla="*/ 123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9 w 192"/>
                  <a:gd name="T17" fmla="*/ 13 h 13"/>
                  <a:gd name="T18" fmla="*/ 183 w 192"/>
                  <a:gd name="T19" fmla="*/ 13 h 13"/>
                  <a:gd name="T20" fmla="*/ 192 w 192"/>
                  <a:gd name="T21" fmla="*/ 4 h 13"/>
                  <a:gd name="T22" fmla="*/ 192 w 192"/>
                  <a:gd name="T23" fmla="*/ 1 h 13"/>
                  <a:gd name="T24" fmla="*/ 192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2" y="0"/>
                    </a:moveTo>
                    <a:cubicBezTo>
                      <a:pt x="125" y="0"/>
                      <a:pt x="125" y="0"/>
                      <a:pt x="125" y="0"/>
                    </a:cubicBezTo>
                    <a:cubicBezTo>
                      <a:pt x="125" y="2"/>
                      <a:pt x="124" y="3"/>
                      <a:pt x="123" y="3"/>
                    </a:cubicBezTo>
                    <a:cubicBezTo>
                      <a:pt x="69" y="3"/>
                      <a:pt x="69" y="3"/>
                      <a:pt x="69" y="3"/>
                    </a:cubicBezTo>
                    <a:cubicBezTo>
                      <a:pt x="68" y="3"/>
                      <a:pt x="66" y="2"/>
                      <a:pt x="66" y="0"/>
                    </a:cubicBezTo>
                    <a:cubicBezTo>
                      <a:pt x="0" y="0"/>
                      <a:pt x="0" y="0"/>
                      <a:pt x="0" y="0"/>
                    </a:cubicBezTo>
                    <a:cubicBezTo>
                      <a:pt x="0" y="1"/>
                      <a:pt x="0" y="1"/>
                      <a:pt x="0" y="1"/>
                    </a:cubicBezTo>
                    <a:cubicBezTo>
                      <a:pt x="0" y="4"/>
                      <a:pt x="0" y="4"/>
                      <a:pt x="0" y="4"/>
                    </a:cubicBezTo>
                    <a:cubicBezTo>
                      <a:pt x="0" y="9"/>
                      <a:pt x="4" y="13"/>
                      <a:pt x="9" y="13"/>
                    </a:cubicBezTo>
                    <a:cubicBezTo>
                      <a:pt x="183" y="13"/>
                      <a:pt x="183" y="13"/>
                      <a:pt x="183" y="13"/>
                    </a:cubicBezTo>
                    <a:cubicBezTo>
                      <a:pt x="188" y="13"/>
                      <a:pt x="192" y="9"/>
                      <a:pt x="192" y="4"/>
                    </a:cubicBezTo>
                    <a:cubicBezTo>
                      <a:pt x="192" y="1"/>
                      <a:pt x="192" y="1"/>
                      <a:pt x="192" y="1"/>
                    </a:cubicBezTo>
                    <a:cubicBezTo>
                      <a:pt x="192" y="1"/>
                      <a:pt x="192" y="1"/>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1" name="Freeform 91">
                <a:extLst>
                  <a:ext uri="{FF2B5EF4-FFF2-40B4-BE49-F238E27FC236}">
                    <a16:creationId xmlns:a16="http://schemas.microsoft.com/office/drawing/2014/main" id="{F25BF967-00D8-4574-8176-48CEB4E5BC51}"/>
                  </a:ext>
                </a:extLst>
              </p:cNvPr>
              <p:cNvSpPr>
                <a:spLocks noEditPoints="1"/>
              </p:cNvSpPr>
              <p:nvPr/>
            </p:nvSpPr>
            <p:spPr bwMode="auto">
              <a:xfrm>
                <a:off x="10741291" y="701568"/>
                <a:ext cx="356292" cy="191956"/>
              </a:xfrm>
              <a:custGeom>
                <a:avLst/>
                <a:gdLst>
                  <a:gd name="T0" fmla="*/ 0 w 130"/>
                  <a:gd name="T1" fmla="*/ 70 h 70"/>
                  <a:gd name="T2" fmla="*/ 130 w 130"/>
                  <a:gd name="T3" fmla="*/ 0 h 70"/>
                  <a:gd name="T4" fmla="*/ 40 w 130"/>
                  <a:gd name="T5" fmla="*/ 47 h 70"/>
                  <a:gd name="T6" fmla="*/ 34 w 130"/>
                  <a:gd name="T7" fmla="*/ 36 h 70"/>
                  <a:gd name="T8" fmla="*/ 31 w 130"/>
                  <a:gd name="T9" fmla="*/ 31 h 70"/>
                  <a:gd name="T10" fmla="*/ 27 w 130"/>
                  <a:gd name="T11" fmla="*/ 34 h 70"/>
                  <a:gd name="T12" fmla="*/ 22 w 130"/>
                  <a:gd name="T13" fmla="*/ 47 h 70"/>
                  <a:gd name="T14" fmla="*/ 27 w 130"/>
                  <a:gd name="T15" fmla="*/ 19 h 70"/>
                  <a:gd name="T16" fmla="*/ 28 w 130"/>
                  <a:gd name="T17" fmla="*/ 29 h 70"/>
                  <a:gd name="T18" fmla="*/ 33 w 130"/>
                  <a:gd name="T19" fmla="*/ 26 h 70"/>
                  <a:gd name="T20" fmla="*/ 38 w 130"/>
                  <a:gd name="T21" fmla="*/ 28 h 70"/>
                  <a:gd name="T22" fmla="*/ 40 w 130"/>
                  <a:gd name="T23" fmla="*/ 35 h 70"/>
                  <a:gd name="T24" fmla="*/ 56 w 130"/>
                  <a:gd name="T25" fmla="*/ 47 h 70"/>
                  <a:gd name="T26" fmla="*/ 49 w 130"/>
                  <a:gd name="T27" fmla="*/ 46 h 70"/>
                  <a:gd name="T28" fmla="*/ 48 w 130"/>
                  <a:gd name="T29" fmla="*/ 31 h 70"/>
                  <a:gd name="T30" fmla="*/ 45 w 130"/>
                  <a:gd name="T31" fmla="*/ 27 h 70"/>
                  <a:gd name="T32" fmla="*/ 48 w 130"/>
                  <a:gd name="T33" fmla="*/ 23 h 70"/>
                  <a:gd name="T34" fmla="*/ 53 w 130"/>
                  <a:gd name="T35" fmla="*/ 27 h 70"/>
                  <a:gd name="T36" fmla="*/ 58 w 130"/>
                  <a:gd name="T37" fmla="*/ 31 h 70"/>
                  <a:gd name="T38" fmla="*/ 53 w 130"/>
                  <a:gd name="T39" fmla="*/ 39 h 70"/>
                  <a:gd name="T40" fmla="*/ 55 w 130"/>
                  <a:gd name="T41" fmla="*/ 43 h 70"/>
                  <a:gd name="T42" fmla="*/ 58 w 130"/>
                  <a:gd name="T43" fmla="*/ 42 h 70"/>
                  <a:gd name="T44" fmla="*/ 56 w 130"/>
                  <a:gd name="T45" fmla="*/ 47 h 70"/>
                  <a:gd name="T46" fmla="*/ 87 w 130"/>
                  <a:gd name="T47" fmla="*/ 47 h 70"/>
                  <a:gd name="T48" fmla="*/ 86 w 130"/>
                  <a:gd name="T49" fmla="*/ 32 h 70"/>
                  <a:gd name="T50" fmla="*/ 82 w 130"/>
                  <a:gd name="T51" fmla="*/ 32 h 70"/>
                  <a:gd name="T52" fmla="*/ 81 w 130"/>
                  <a:gd name="T53" fmla="*/ 47 h 70"/>
                  <a:gd name="T54" fmla="*/ 75 w 130"/>
                  <a:gd name="T55" fmla="*/ 36 h 70"/>
                  <a:gd name="T56" fmla="*/ 73 w 130"/>
                  <a:gd name="T57" fmla="*/ 31 h 70"/>
                  <a:gd name="T58" fmla="*/ 69 w 130"/>
                  <a:gd name="T59" fmla="*/ 34 h 70"/>
                  <a:gd name="T60" fmla="*/ 64 w 130"/>
                  <a:gd name="T61" fmla="*/ 47 h 70"/>
                  <a:gd name="T62" fmla="*/ 68 w 130"/>
                  <a:gd name="T63" fmla="*/ 27 h 70"/>
                  <a:gd name="T64" fmla="*/ 69 w 130"/>
                  <a:gd name="T65" fmla="*/ 30 h 70"/>
                  <a:gd name="T66" fmla="*/ 75 w 130"/>
                  <a:gd name="T67" fmla="*/ 26 h 70"/>
                  <a:gd name="T68" fmla="*/ 80 w 130"/>
                  <a:gd name="T69" fmla="*/ 30 h 70"/>
                  <a:gd name="T70" fmla="*/ 86 w 130"/>
                  <a:gd name="T71" fmla="*/ 26 h 70"/>
                  <a:gd name="T72" fmla="*/ 90 w 130"/>
                  <a:gd name="T73" fmla="*/ 28 h 70"/>
                  <a:gd name="T74" fmla="*/ 92 w 130"/>
                  <a:gd name="T75" fmla="*/ 35 h 70"/>
                  <a:gd name="T76" fmla="*/ 107 w 130"/>
                  <a:gd name="T77" fmla="*/ 47 h 70"/>
                  <a:gd name="T78" fmla="*/ 101 w 130"/>
                  <a:gd name="T79" fmla="*/ 46 h 70"/>
                  <a:gd name="T80" fmla="*/ 99 w 130"/>
                  <a:gd name="T81" fmla="*/ 19 h 70"/>
                  <a:gd name="T82" fmla="*/ 105 w 130"/>
                  <a:gd name="T83" fmla="*/ 40 h 70"/>
                  <a:gd name="T84" fmla="*/ 106 w 130"/>
                  <a:gd name="T85" fmla="*/ 43 h 70"/>
                  <a:gd name="T86" fmla="*/ 108 w 130"/>
                  <a:gd name="T87" fmla="*/ 42 h 70"/>
                  <a:gd name="T88" fmla="*/ 107 w 130"/>
                  <a:gd name="T8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0">
                    <a:moveTo>
                      <a:pt x="0" y="0"/>
                    </a:moveTo>
                    <a:cubicBezTo>
                      <a:pt x="0" y="70"/>
                      <a:pt x="0" y="70"/>
                      <a:pt x="0" y="70"/>
                    </a:cubicBezTo>
                    <a:cubicBezTo>
                      <a:pt x="130" y="70"/>
                      <a:pt x="130" y="70"/>
                      <a:pt x="130" y="70"/>
                    </a:cubicBezTo>
                    <a:cubicBezTo>
                      <a:pt x="130" y="0"/>
                      <a:pt x="130" y="0"/>
                      <a:pt x="130" y="0"/>
                    </a:cubicBezTo>
                    <a:lnTo>
                      <a:pt x="0" y="0"/>
                    </a:lnTo>
                    <a:close/>
                    <a:moveTo>
                      <a:pt x="40" y="47"/>
                    </a:moveTo>
                    <a:cubicBezTo>
                      <a:pt x="34" y="47"/>
                      <a:pt x="34" y="47"/>
                      <a:pt x="34" y="47"/>
                    </a:cubicBezTo>
                    <a:cubicBezTo>
                      <a:pt x="34" y="36"/>
                      <a:pt x="34" y="36"/>
                      <a:pt x="34" y="36"/>
                    </a:cubicBezTo>
                    <a:cubicBezTo>
                      <a:pt x="34" y="34"/>
                      <a:pt x="34" y="33"/>
                      <a:pt x="34" y="32"/>
                    </a:cubicBezTo>
                    <a:cubicBezTo>
                      <a:pt x="33" y="31"/>
                      <a:pt x="32" y="31"/>
                      <a:pt x="31" y="31"/>
                    </a:cubicBezTo>
                    <a:cubicBezTo>
                      <a:pt x="30" y="31"/>
                      <a:pt x="30" y="31"/>
                      <a:pt x="29" y="32"/>
                    </a:cubicBezTo>
                    <a:cubicBezTo>
                      <a:pt x="28" y="32"/>
                      <a:pt x="28" y="33"/>
                      <a:pt x="27" y="34"/>
                    </a:cubicBezTo>
                    <a:cubicBezTo>
                      <a:pt x="27" y="47"/>
                      <a:pt x="27" y="47"/>
                      <a:pt x="27" y="47"/>
                    </a:cubicBezTo>
                    <a:cubicBezTo>
                      <a:pt x="22" y="47"/>
                      <a:pt x="22" y="47"/>
                      <a:pt x="22" y="47"/>
                    </a:cubicBezTo>
                    <a:cubicBezTo>
                      <a:pt x="22" y="19"/>
                      <a:pt x="22" y="19"/>
                      <a:pt x="22" y="19"/>
                    </a:cubicBezTo>
                    <a:cubicBezTo>
                      <a:pt x="27" y="19"/>
                      <a:pt x="27" y="19"/>
                      <a:pt x="27" y="19"/>
                    </a:cubicBezTo>
                    <a:cubicBezTo>
                      <a:pt x="27" y="29"/>
                      <a:pt x="27" y="29"/>
                      <a:pt x="27" y="29"/>
                    </a:cubicBezTo>
                    <a:cubicBezTo>
                      <a:pt x="28" y="29"/>
                      <a:pt x="28" y="29"/>
                      <a:pt x="28" y="29"/>
                    </a:cubicBezTo>
                    <a:cubicBezTo>
                      <a:pt x="28" y="28"/>
                      <a:pt x="29" y="28"/>
                      <a:pt x="30" y="27"/>
                    </a:cubicBezTo>
                    <a:cubicBezTo>
                      <a:pt x="31" y="27"/>
                      <a:pt x="32" y="26"/>
                      <a:pt x="33" y="26"/>
                    </a:cubicBezTo>
                    <a:cubicBezTo>
                      <a:pt x="35" y="26"/>
                      <a:pt x="35" y="27"/>
                      <a:pt x="36" y="27"/>
                    </a:cubicBezTo>
                    <a:cubicBezTo>
                      <a:pt x="37" y="27"/>
                      <a:pt x="38" y="27"/>
                      <a:pt x="38" y="28"/>
                    </a:cubicBezTo>
                    <a:cubicBezTo>
                      <a:pt x="39" y="29"/>
                      <a:pt x="39" y="30"/>
                      <a:pt x="39" y="31"/>
                    </a:cubicBezTo>
                    <a:cubicBezTo>
                      <a:pt x="40" y="32"/>
                      <a:pt x="40" y="33"/>
                      <a:pt x="40" y="35"/>
                    </a:cubicBezTo>
                    <a:lnTo>
                      <a:pt x="40" y="47"/>
                    </a:lnTo>
                    <a:close/>
                    <a:moveTo>
                      <a:pt x="56" y="47"/>
                    </a:moveTo>
                    <a:cubicBezTo>
                      <a:pt x="55" y="47"/>
                      <a:pt x="54" y="48"/>
                      <a:pt x="53" y="48"/>
                    </a:cubicBezTo>
                    <a:cubicBezTo>
                      <a:pt x="51" y="48"/>
                      <a:pt x="50" y="47"/>
                      <a:pt x="49" y="46"/>
                    </a:cubicBezTo>
                    <a:cubicBezTo>
                      <a:pt x="48" y="45"/>
                      <a:pt x="48" y="44"/>
                      <a:pt x="48" y="41"/>
                    </a:cubicBezTo>
                    <a:cubicBezTo>
                      <a:pt x="48" y="31"/>
                      <a:pt x="48" y="31"/>
                      <a:pt x="48" y="31"/>
                    </a:cubicBezTo>
                    <a:cubicBezTo>
                      <a:pt x="45" y="31"/>
                      <a:pt x="45" y="31"/>
                      <a:pt x="45" y="31"/>
                    </a:cubicBezTo>
                    <a:cubicBezTo>
                      <a:pt x="45" y="27"/>
                      <a:pt x="45" y="27"/>
                      <a:pt x="45" y="27"/>
                    </a:cubicBezTo>
                    <a:cubicBezTo>
                      <a:pt x="48" y="27"/>
                      <a:pt x="48" y="27"/>
                      <a:pt x="48" y="27"/>
                    </a:cubicBezTo>
                    <a:cubicBezTo>
                      <a:pt x="48" y="23"/>
                      <a:pt x="48" y="23"/>
                      <a:pt x="48" y="23"/>
                    </a:cubicBezTo>
                    <a:cubicBezTo>
                      <a:pt x="53" y="22"/>
                      <a:pt x="53" y="22"/>
                      <a:pt x="53" y="22"/>
                    </a:cubicBezTo>
                    <a:cubicBezTo>
                      <a:pt x="53" y="27"/>
                      <a:pt x="53" y="27"/>
                      <a:pt x="53" y="27"/>
                    </a:cubicBezTo>
                    <a:cubicBezTo>
                      <a:pt x="58" y="27"/>
                      <a:pt x="58" y="27"/>
                      <a:pt x="58" y="27"/>
                    </a:cubicBezTo>
                    <a:cubicBezTo>
                      <a:pt x="58" y="31"/>
                      <a:pt x="58" y="31"/>
                      <a:pt x="58" y="31"/>
                    </a:cubicBezTo>
                    <a:cubicBezTo>
                      <a:pt x="53" y="31"/>
                      <a:pt x="53" y="31"/>
                      <a:pt x="53" y="31"/>
                    </a:cubicBezTo>
                    <a:cubicBezTo>
                      <a:pt x="53" y="39"/>
                      <a:pt x="53" y="39"/>
                      <a:pt x="53" y="39"/>
                    </a:cubicBezTo>
                    <a:cubicBezTo>
                      <a:pt x="53" y="40"/>
                      <a:pt x="53" y="41"/>
                      <a:pt x="53" y="42"/>
                    </a:cubicBezTo>
                    <a:cubicBezTo>
                      <a:pt x="54" y="43"/>
                      <a:pt x="54" y="43"/>
                      <a:pt x="55" y="43"/>
                    </a:cubicBezTo>
                    <a:cubicBezTo>
                      <a:pt x="55" y="43"/>
                      <a:pt x="56" y="43"/>
                      <a:pt x="56" y="43"/>
                    </a:cubicBezTo>
                    <a:cubicBezTo>
                      <a:pt x="57" y="43"/>
                      <a:pt x="57" y="42"/>
                      <a:pt x="58" y="42"/>
                    </a:cubicBezTo>
                    <a:cubicBezTo>
                      <a:pt x="58" y="46"/>
                      <a:pt x="58" y="46"/>
                      <a:pt x="58" y="46"/>
                    </a:cubicBezTo>
                    <a:cubicBezTo>
                      <a:pt x="58" y="47"/>
                      <a:pt x="57" y="47"/>
                      <a:pt x="56" y="47"/>
                    </a:cubicBezTo>
                    <a:close/>
                    <a:moveTo>
                      <a:pt x="92" y="47"/>
                    </a:moveTo>
                    <a:cubicBezTo>
                      <a:pt x="87" y="47"/>
                      <a:pt x="87" y="47"/>
                      <a:pt x="87" y="47"/>
                    </a:cubicBezTo>
                    <a:cubicBezTo>
                      <a:pt x="87" y="36"/>
                      <a:pt x="87" y="36"/>
                      <a:pt x="87" y="36"/>
                    </a:cubicBezTo>
                    <a:cubicBezTo>
                      <a:pt x="87" y="34"/>
                      <a:pt x="87" y="33"/>
                      <a:pt x="86" y="32"/>
                    </a:cubicBezTo>
                    <a:cubicBezTo>
                      <a:pt x="86" y="31"/>
                      <a:pt x="85" y="31"/>
                      <a:pt x="84" y="31"/>
                    </a:cubicBezTo>
                    <a:cubicBezTo>
                      <a:pt x="83" y="31"/>
                      <a:pt x="82" y="31"/>
                      <a:pt x="82" y="32"/>
                    </a:cubicBezTo>
                    <a:cubicBezTo>
                      <a:pt x="81" y="32"/>
                      <a:pt x="81" y="33"/>
                      <a:pt x="81" y="34"/>
                    </a:cubicBezTo>
                    <a:cubicBezTo>
                      <a:pt x="81" y="47"/>
                      <a:pt x="81" y="47"/>
                      <a:pt x="81" y="47"/>
                    </a:cubicBezTo>
                    <a:cubicBezTo>
                      <a:pt x="75" y="47"/>
                      <a:pt x="75" y="47"/>
                      <a:pt x="75" y="47"/>
                    </a:cubicBezTo>
                    <a:cubicBezTo>
                      <a:pt x="75" y="36"/>
                      <a:pt x="75" y="36"/>
                      <a:pt x="75" y="36"/>
                    </a:cubicBezTo>
                    <a:cubicBezTo>
                      <a:pt x="75" y="34"/>
                      <a:pt x="75" y="33"/>
                      <a:pt x="75" y="32"/>
                    </a:cubicBezTo>
                    <a:cubicBezTo>
                      <a:pt x="74" y="31"/>
                      <a:pt x="74" y="31"/>
                      <a:pt x="73" y="31"/>
                    </a:cubicBezTo>
                    <a:cubicBezTo>
                      <a:pt x="72" y="31"/>
                      <a:pt x="71" y="31"/>
                      <a:pt x="70" y="32"/>
                    </a:cubicBezTo>
                    <a:cubicBezTo>
                      <a:pt x="70" y="32"/>
                      <a:pt x="69" y="33"/>
                      <a:pt x="69" y="34"/>
                    </a:cubicBezTo>
                    <a:cubicBezTo>
                      <a:pt x="69" y="47"/>
                      <a:pt x="69" y="47"/>
                      <a:pt x="69" y="47"/>
                    </a:cubicBezTo>
                    <a:cubicBezTo>
                      <a:pt x="64" y="47"/>
                      <a:pt x="64" y="47"/>
                      <a:pt x="64" y="47"/>
                    </a:cubicBezTo>
                    <a:cubicBezTo>
                      <a:pt x="64" y="27"/>
                      <a:pt x="64" y="27"/>
                      <a:pt x="64" y="27"/>
                    </a:cubicBezTo>
                    <a:cubicBezTo>
                      <a:pt x="68" y="27"/>
                      <a:pt x="68" y="27"/>
                      <a:pt x="68" y="27"/>
                    </a:cubicBezTo>
                    <a:cubicBezTo>
                      <a:pt x="69" y="30"/>
                      <a:pt x="69" y="30"/>
                      <a:pt x="69" y="30"/>
                    </a:cubicBezTo>
                    <a:cubicBezTo>
                      <a:pt x="69" y="30"/>
                      <a:pt x="69" y="30"/>
                      <a:pt x="69" y="30"/>
                    </a:cubicBezTo>
                    <a:cubicBezTo>
                      <a:pt x="69" y="29"/>
                      <a:pt x="70" y="28"/>
                      <a:pt x="71" y="27"/>
                    </a:cubicBezTo>
                    <a:cubicBezTo>
                      <a:pt x="72" y="27"/>
                      <a:pt x="73" y="26"/>
                      <a:pt x="75" y="26"/>
                    </a:cubicBezTo>
                    <a:cubicBezTo>
                      <a:pt x="76" y="26"/>
                      <a:pt x="77" y="27"/>
                      <a:pt x="78" y="27"/>
                    </a:cubicBezTo>
                    <a:cubicBezTo>
                      <a:pt x="79" y="28"/>
                      <a:pt x="79" y="29"/>
                      <a:pt x="80" y="30"/>
                    </a:cubicBezTo>
                    <a:cubicBezTo>
                      <a:pt x="80" y="29"/>
                      <a:pt x="81" y="28"/>
                      <a:pt x="82" y="27"/>
                    </a:cubicBezTo>
                    <a:cubicBezTo>
                      <a:pt x="83" y="27"/>
                      <a:pt x="84" y="26"/>
                      <a:pt x="86" y="26"/>
                    </a:cubicBezTo>
                    <a:cubicBezTo>
                      <a:pt x="87" y="26"/>
                      <a:pt x="88" y="27"/>
                      <a:pt x="89" y="27"/>
                    </a:cubicBezTo>
                    <a:cubicBezTo>
                      <a:pt x="89" y="27"/>
                      <a:pt x="90" y="28"/>
                      <a:pt x="90" y="28"/>
                    </a:cubicBezTo>
                    <a:cubicBezTo>
                      <a:pt x="91" y="29"/>
                      <a:pt x="91" y="30"/>
                      <a:pt x="92" y="31"/>
                    </a:cubicBezTo>
                    <a:cubicBezTo>
                      <a:pt x="92" y="32"/>
                      <a:pt x="92" y="33"/>
                      <a:pt x="92" y="35"/>
                    </a:cubicBezTo>
                    <a:lnTo>
                      <a:pt x="92" y="47"/>
                    </a:lnTo>
                    <a:close/>
                    <a:moveTo>
                      <a:pt x="107" y="47"/>
                    </a:moveTo>
                    <a:cubicBezTo>
                      <a:pt x="106" y="47"/>
                      <a:pt x="105" y="48"/>
                      <a:pt x="104" y="48"/>
                    </a:cubicBezTo>
                    <a:cubicBezTo>
                      <a:pt x="102" y="48"/>
                      <a:pt x="101" y="47"/>
                      <a:pt x="101" y="46"/>
                    </a:cubicBezTo>
                    <a:cubicBezTo>
                      <a:pt x="100" y="46"/>
                      <a:pt x="99" y="45"/>
                      <a:pt x="99" y="43"/>
                    </a:cubicBezTo>
                    <a:cubicBezTo>
                      <a:pt x="99" y="19"/>
                      <a:pt x="99" y="19"/>
                      <a:pt x="99" y="19"/>
                    </a:cubicBezTo>
                    <a:cubicBezTo>
                      <a:pt x="105" y="19"/>
                      <a:pt x="105" y="19"/>
                      <a:pt x="105" y="19"/>
                    </a:cubicBezTo>
                    <a:cubicBezTo>
                      <a:pt x="105" y="40"/>
                      <a:pt x="105" y="40"/>
                      <a:pt x="105" y="40"/>
                    </a:cubicBezTo>
                    <a:cubicBezTo>
                      <a:pt x="105" y="41"/>
                      <a:pt x="105" y="42"/>
                      <a:pt x="105" y="42"/>
                    </a:cubicBezTo>
                    <a:cubicBezTo>
                      <a:pt x="105" y="43"/>
                      <a:pt x="106" y="43"/>
                      <a:pt x="106" y="43"/>
                    </a:cubicBezTo>
                    <a:cubicBezTo>
                      <a:pt x="106" y="43"/>
                      <a:pt x="107" y="43"/>
                      <a:pt x="107" y="43"/>
                    </a:cubicBezTo>
                    <a:cubicBezTo>
                      <a:pt x="107" y="43"/>
                      <a:pt x="108" y="43"/>
                      <a:pt x="108" y="42"/>
                    </a:cubicBezTo>
                    <a:cubicBezTo>
                      <a:pt x="109" y="47"/>
                      <a:pt x="109" y="47"/>
                      <a:pt x="109" y="47"/>
                    </a:cubicBezTo>
                    <a:cubicBezTo>
                      <a:pt x="108" y="47"/>
                      <a:pt x="108" y="47"/>
                      <a:pt x="10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grpSp>
      <p:sp>
        <p:nvSpPr>
          <p:cNvPr id="50" name="矩形 49">
            <a:extLst>
              <a:ext uri="{FF2B5EF4-FFF2-40B4-BE49-F238E27FC236}">
                <a16:creationId xmlns:a16="http://schemas.microsoft.com/office/drawing/2014/main" id="{CC30F916-D276-475D-849D-4B6E5ED15ACE}"/>
              </a:ext>
            </a:extLst>
          </p:cNvPr>
          <p:cNvSpPr/>
          <p:nvPr/>
        </p:nvSpPr>
        <p:spPr>
          <a:xfrm>
            <a:off x="4647527" y="419988"/>
            <a:ext cx="2896948" cy="584775"/>
          </a:xfrm>
          <a:prstGeom prst="rect">
            <a:avLst/>
          </a:prstGeom>
        </p:spPr>
        <p:txBody>
          <a:bodyPr wrap="none">
            <a:spAutoFit/>
          </a:bodyPr>
          <a:lstStyle/>
          <a:p>
            <a:pPr algn="ctr"/>
            <a:r>
              <a:rPr lang="en-US" altLang="zh-CN" sz="3200" b="1">
                <a:solidFill>
                  <a:schemeClr val="tx1">
                    <a:lumMod val="85000"/>
                    <a:lumOff val="15000"/>
                  </a:schemeClr>
                </a:solidFill>
                <a:latin typeface="+mj-lt"/>
                <a:ea typeface="微软雅黑" panose="020B0503020204020204" pitchFamily="34" charset="-122"/>
              </a:rPr>
              <a:t>nonlocal</a:t>
            </a:r>
            <a:r>
              <a:rPr lang="zh-CN" altLang="en-US" sz="3200" b="1">
                <a:solidFill>
                  <a:schemeClr val="tx1">
                    <a:lumMod val="85000"/>
                    <a:lumOff val="15000"/>
                  </a:schemeClr>
                </a:solidFill>
                <a:latin typeface="+mj-lt"/>
                <a:ea typeface="微软雅黑" panose="020B0503020204020204" pitchFamily="34" charset="-122"/>
              </a:rPr>
              <a:t>关键字</a:t>
            </a:r>
            <a:endParaRPr lang="zh-CN" altLang="en-US" sz="3200" b="1" dirty="0">
              <a:solidFill>
                <a:schemeClr val="tx1">
                  <a:lumMod val="85000"/>
                  <a:lumOff val="15000"/>
                </a:schemeClr>
              </a:solidFill>
              <a:latin typeface="+mj-lt"/>
              <a:ea typeface="微软雅黑" panose="020B0503020204020204" pitchFamily="34" charset="-122"/>
            </a:endParaRPr>
          </a:p>
        </p:txBody>
      </p:sp>
      <p:grpSp>
        <p:nvGrpSpPr>
          <p:cNvPr id="55" name="组合 54">
            <a:extLst>
              <a:ext uri="{FF2B5EF4-FFF2-40B4-BE49-F238E27FC236}">
                <a16:creationId xmlns:a16="http://schemas.microsoft.com/office/drawing/2014/main" id="{BA4038EB-1430-4D4C-A681-942E24F15D8D}"/>
              </a:ext>
            </a:extLst>
          </p:cNvPr>
          <p:cNvGrpSpPr/>
          <p:nvPr/>
        </p:nvGrpSpPr>
        <p:grpSpPr>
          <a:xfrm>
            <a:off x="218683" y="1245589"/>
            <a:ext cx="877273" cy="877274"/>
            <a:chOff x="828333" y="1114329"/>
            <a:chExt cx="877273" cy="877274"/>
          </a:xfrm>
        </p:grpSpPr>
        <p:sp>
          <p:nvSpPr>
            <p:cNvPr id="62" name="Oval 4061">
              <a:extLst>
                <a:ext uri="{FF2B5EF4-FFF2-40B4-BE49-F238E27FC236}">
                  <a16:creationId xmlns:a16="http://schemas.microsoft.com/office/drawing/2014/main" id="{2F060889-BAB4-4454-9A13-D30D77A74DB2}"/>
                </a:ext>
              </a:extLst>
            </p:cNvPr>
            <p:cNvSpPr>
              <a:spLocks noChangeArrowheads="1"/>
            </p:cNvSpPr>
            <p:nvPr/>
          </p:nvSpPr>
          <p:spPr bwMode="auto">
            <a:xfrm>
              <a:off x="828333" y="1114329"/>
              <a:ext cx="877273"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j-lt"/>
              </a:endParaRPr>
            </a:p>
          </p:txBody>
        </p:sp>
        <p:grpSp>
          <p:nvGrpSpPr>
            <p:cNvPr id="63" name="组合 62">
              <a:extLst>
                <a:ext uri="{FF2B5EF4-FFF2-40B4-BE49-F238E27FC236}">
                  <a16:creationId xmlns:a16="http://schemas.microsoft.com/office/drawing/2014/main" id="{2C748202-90D0-40C2-8C7C-A99A8F1093EC}"/>
                </a:ext>
              </a:extLst>
            </p:cNvPr>
            <p:cNvGrpSpPr/>
            <p:nvPr/>
          </p:nvGrpSpPr>
          <p:grpSpPr>
            <a:xfrm>
              <a:off x="935767" y="1210079"/>
              <a:ext cx="631528" cy="731830"/>
              <a:chOff x="3750781" y="541374"/>
              <a:chExt cx="469532" cy="544105"/>
            </a:xfrm>
            <a:solidFill>
              <a:schemeClr val="bg1"/>
            </a:solidFill>
          </p:grpSpPr>
          <p:sp>
            <p:nvSpPr>
              <p:cNvPr id="64" name="Freeform 63">
                <a:extLst>
                  <a:ext uri="{FF2B5EF4-FFF2-40B4-BE49-F238E27FC236}">
                    <a16:creationId xmlns:a16="http://schemas.microsoft.com/office/drawing/2014/main" id="{33774CB6-86F9-4D8D-A6BD-DB06E2A3D0A6}"/>
                  </a:ext>
                </a:extLst>
              </p:cNvPr>
              <p:cNvSpPr>
                <a:spLocks noEditPoints="1"/>
              </p:cNvSpPr>
              <p:nvPr/>
            </p:nvSpPr>
            <p:spPr bwMode="auto">
              <a:xfrm>
                <a:off x="3750781" y="541374"/>
                <a:ext cx="469532" cy="544105"/>
              </a:xfrm>
              <a:custGeom>
                <a:avLst/>
                <a:gdLst>
                  <a:gd name="T0" fmla="*/ 22 w 171"/>
                  <a:gd name="T1" fmla="*/ 64 h 198"/>
                  <a:gd name="T2" fmla="*/ 8 w 171"/>
                  <a:gd name="T3" fmla="*/ 102 h 198"/>
                  <a:gd name="T4" fmla="*/ 16 w 171"/>
                  <a:gd name="T5" fmla="*/ 121 h 198"/>
                  <a:gd name="T6" fmla="*/ 10 w 171"/>
                  <a:gd name="T7" fmla="*/ 131 h 198"/>
                  <a:gd name="T8" fmla="*/ 17 w 171"/>
                  <a:gd name="T9" fmla="*/ 162 h 198"/>
                  <a:gd name="T10" fmla="*/ 83 w 171"/>
                  <a:gd name="T11" fmla="*/ 198 h 198"/>
                  <a:gd name="T12" fmla="*/ 123 w 171"/>
                  <a:gd name="T13" fmla="*/ 13 h 198"/>
                  <a:gd name="T14" fmla="*/ 91 w 171"/>
                  <a:gd name="T15" fmla="*/ 89 h 198"/>
                  <a:gd name="T16" fmla="*/ 84 w 171"/>
                  <a:gd name="T17" fmla="*/ 98 h 198"/>
                  <a:gd name="T18" fmla="*/ 74 w 171"/>
                  <a:gd name="T19" fmla="*/ 92 h 198"/>
                  <a:gd name="T20" fmla="*/ 63 w 171"/>
                  <a:gd name="T21" fmla="*/ 96 h 198"/>
                  <a:gd name="T22" fmla="*/ 58 w 171"/>
                  <a:gd name="T23" fmla="*/ 86 h 198"/>
                  <a:gd name="T24" fmla="*/ 46 w 171"/>
                  <a:gd name="T25" fmla="*/ 84 h 198"/>
                  <a:gd name="T26" fmla="*/ 47 w 171"/>
                  <a:gd name="T27" fmla="*/ 73 h 198"/>
                  <a:gd name="T28" fmla="*/ 37 w 171"/>
                  <a:gd name="T29" fmla="*/ 65 h 198"/>
                  <a:gd name="T30" fmla="*/ 44 w 171"/>
                  <a:gd name="T31" fmla="*/ 55 h 198"/>
                  <a:gd name="T32" fmla="*/ 40 w 171"/>
                  <a:gd name="T33" fmla="*/ 44 h 198"/>
                  <a:gd name="T34" fmla="*/ 50 w 171"/>
                  <a:gd name="T35" fmla="*/ 39 h 198"/>
                  <a:gd name="T36" fmla="*/ 52 w 171"/>
                  <a:gd name="T37" fmla="*/ 28 h 198"/>
                  <a:gd name="T38" fmla="*/ 64 w 171"/>
                  <a:gd name="T39" fmla="*/ 28 h 198"/>
                  <a:gd name="T40" fmla="*/ 71 w 171"/>
                  <a:gd name="T41" fmla="*/ 19 h 198"/>
                  <a:gd name="T42" fmla="*/ 81 w 171"/>
                  <a:gd name="T43" fmla="*/ 26 h 198"/>
                  <a:gd name="T44" fmla="*/ 91 w 171"/>
                  <a:gd name="T45" fmla="*/ 21 h 198"/>
                  <a:gd name="T46" fmla="*/ 97 w 171"/>
                  <a:gd name="T47" fmla="*/ 32 h 198"/>
                  <a:gd name="T48" fmla="*/ 108 w 171"/>
                  <a:gd name="T49" fmla="*/ 33 h 198"/>
                  <a:gd name="T50" fmla="*/ 108 w 171"/>
                  <a:gd name="T51" fmla="*/ 45 h 198"/>
                  <a:gd name="T52" fmla="*/ 117 w 171"/>
                  <a:gd name="T53" fmla="*/ 52 h 198"/>
                  <a:gd name="T54" fmla="*/ 111 w 171"/>
                  <a:gd name="T55" fmla="*/ 62 h 198"/>
                  <a:gd name="T56" fmla="*/ 115 w 171"/>
                  <a:gd name="T57" fmla="*/ 73 h 198"/>
                  <a:gd name="T58" fmla="*/ 104 w 171"/>
                  <a:gd name="T59" fmla="*/ 78 h 198"/>
                  <a:gd name="T60" fmla="*/ 103 w 171"/>
                  <a:gd name="T61" fmla="*/ 90 h 198"/>
                  <a:gd name="T62" fmla="*/ 138 w 171"/>
                  <a:gd name="T63" fmla="*/ 104 h 198"/>
                  <a:gd name="T64" fmla="*/ 139 w 171"/>
                  <a:gd name="T65" fmla="*/ 113 h 198"/>
                  <a:gd name="T66" fmla="*/ 131 w 171"/>
                  <a:gd name="T67" fmla="*/ 119 h 198"/>
                  <a:gd name="T68" fmla="*/ 123 w 171"/>
                  <a:gd name="T69" fmla="*/ 116 h 198"/>
                  <a:gd name="T70" fmla="*/ 119 w 171"/>
                  <a:gd name="T71" fmla="*/ 122 h 198"/>
                  <a:gd name="T72" fmla="*/ 114 w 171"/>
                  <a:gd name="T73" fmla="*/ 113 h 198"/>
                  <a:gd name="T74" fmla="*/ 105 w 171"/>
                  <a:gd name="T75" fmla="*/ 109 h 198"/>
                  <a:gd name="T76" fmla="*/ 104 w 171"/>
                  <a:gd name="T77" fmla="*/ 100 h 198"/>
                  <a:gd name="T78" fmla="*/ 111 w 171"/>
                  <a:gd name="T79" fmla="*/ 94 h 198"/>
                  <a:gd name="T80" fmla="*/ 113 w 171"/>
                  <a:gd name="T81" fmla="*/ 84 h 198"/>
                  <a:gd name="T82" fmla="*/ 121 w 171"/>
                  <a:gd name="T83" fmla="*/ 87 h 198"/>
                  <a:gd name="T84" fmla="*/ 126 w 171"/>
                  <a:gd name="T85" fmla="*/ 82 h 198"/>
                  <a:gd name="T86" fmla="*/ 134 w 171"/>
                  <a:gd name="T87" fmla="*/ 86 h 198"/>
                  <a:gd name="T88" fmla="*/ 136 w 171"/>
                  <a:gd name="T89" fmla="*/ 94 h 198"/>
                  <a:gd name="T90" fmla="*/ 144 w 171"/>
                  <a:gd name="T91"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1" h="198">
                    <a:moveTo>
                      <a:pt x="123" y="13"/>
                    </a:moveTo>
                    <a:cubicBezTo>
                      <a:pt x="95" y="1"/>
                      <a:pt x="72" y="0"/>
                      <a:pt x="47" y="16"/>
                    </a:cubicBezTo>
                    <a:cubicBezTo>
                      <a:pt x="28" y="29"/>
                      <a:pt x="22" y="60"/>
                      <a:pt x="22" y="64"/>
                    </a:cubicBezTo>
                    <a:cubicBezTo>
                      <a:pt x="22" y="68"/>
                      <a:pt x="26" y="73"/>
                      <a:pt x="14" y="82"/>
                    </a:cubicBezTo>
                    <a:cubicBezTo>
                      <a:pt x="2" y="90"/>
                      <a:pt x="0" y="88"/>
                      <a:pt x="1" y="93"/>
                    </a:cubicBezTo>
                    <a:cubicBezTo>
                      <a:pt x="2" y="97"/>
                      <a:pt x="6" y="100"/>
                      <a:pt x="8" y="102"/>
                    </a:cubicBezTo>
                    <a:cubicBezTo>
                      <a:pt x="10" y="104"/>
                      <a:pt x="11" y="106"/>
                      <a:pt x="9" y="109"/>
                    </a:cubicBezTo>
                    <a:cubicBezTo>
                      <a:pt x="7" y="111"/>
                      <a:pt x="4" y="111"/>
                      <a:pt x="6" y="116"/>
                    </a:cubicBezTo>
                    <a:cubicBezTo>
                      <a:pt x="8" y="120"/>
                      <a:pt x="14" y="120"/>
                      <a:pt x="16" y="121"/>
                    </a:cubicBezTo>
                    <a:cubicBezTo>
                      <a:pt x="16" y="121"/>
                      <a:pt x="10" y="120"/>
                      <a:pt x="8" y="121"/>
                    </a:cubicBezTo>
                    <a:cubicBezTo>
                      <a:pt x="6" y="122"/>
                      <a:pt x="4" y="125"/>
                      <a:pt x="5" y="127"/>
                    </a:cubicBezTo>
                    <a:cubicBezTo>
                      <a:pt x="6" y="129"/>
                      <a:pt x="9" y="130"/>
                      <a:pt x="10" y="131"/>
                    </a:cubicBezTo>
                    <a:cubicBezTo>
                      <a:pt x="11" y="131"/>
                      <a:pt x="11" y="135"/>
                      <a:pt x="11" y="136"/>
                    </a:cubicBezTo>
                    <a:cubicBezTo>
                      <a:pt x="11" y="140"/>
                      <a:pt x="9" y="143"/>
                      <a:pt x="7" y="147"/>
                    </a:cubicBezTo>
                    <a:cubicBezTo>
                      <a:pt x="5" y="151"/>
                      <a:pt x="8" y="160"/>
                      <a:pt x="17" y="162"/>
                    </a:cubicBezTo>
                    <a:cubicBezTo>
                      <a:pt x="26" y="164"/>
                      <a:pt x="30" y="164"/>
                      <a:pt x="36" y="164"/>
                    </a:cubicBezTo>
                    <a:cubicBezTo>
                      <a:pt x="48" y="165"/>
                      <a:pt x="57" y="183"/>
                      <a:pt x="58" y="197"/>
                    </a:cubicBezTo>
                    <a:cubicBezTo>
                      <a:pt x="63" y="198"/>
                      <a:pt x="78" y="198"/>
                      <a:pt x="83" y="198"/>
                    </a:cubicBezTo>
                    <a:cubicBezTo>
                      <a:pt x="100" y="198"/>
                      <a:pt x="117" y="194"/>
                      <a:pt x="131" y="186"/>
                    </a:cubicBezTo>
                    <a:cubicBezTo>
                      <a:pt x="124" y="144"/>
                      <a:pt x="147" y="140"/>
                      <a:pt x="159" y="100"/>
                    </a:cubicBezTo>
                    <a:cubicBezTo>
                      <a:pt x="164" y="83"/>
                      <a:pt x="171" y="35"/>
                      <a:pt x="123" y="13"/>
                    </a:cubicBezTo>
                    <a:close/>
                    <a:moveTo>
                      <a:pt x="98" y="93"/>
                    </a:moveTo>
                    <a:cubicBezTo>
                      <a:pt x="97" y="95"/>
                      <a:pt x="97" y="95"/>
                      <a:pt x="97" y="95"/>
                    </a:cubicBezTo>
                    <a:cubicBezTo>
                      <a:pt x="91" y="89"/>
                      <a:pt x="91" y="89"/>
                      <a:pt x="91" y="89"/>
                    </a:cubicBezTo>
                    <a:cubicBezTo>
                      <a:pt x="89" y="90"/>
                      <a:pt x="88" y="90"/>
                      <a:pt x="86" y="91"/>
                    </a:cubicBezTo>
                    <a:cubicBezTo>
                      <a:pt x="86" y="98"/>
                      <a:pt x="86" y="98"/>
                      <a:pt x="86" y="98"/>
                    </a:cubicBezTo>
                    <a:cubicBezTo>
                      <a:pt x="84" y="98"/>
                      <a:pt x="84" y="98"/>
                      <a:pt x="84" y="98"/>
                    </a:cubicBezTo>
                    <a:cubicBezTo>
                      <a:pt x="78" y="99"/>
                      <a:pt x="78" y="99"/>
                      <a:pt x="78" y="99"/>
                    </a:cubicBezTo>
                    <a:cubicBezTo>
                      <a:pt x="76" y="99"/>
                      <a:pt x="76" y="99"/>
                      <a:pt x="76" y="99"/>
                    </a:cubicBezTo>
                    <a:cubicBezTo>
                      <a:pt x="74" y="92"/>
                      <a:pt x="74" y="92"/>
                      <a:pt x="74" y="92"/>
                    </a:cubicBezTo>
                    <a:cubicBezTo>
                      <a:pt x="72" y="92"/>
                      <a:pt x="70" y="91"/>
                      <a:pt x="69" y="91"/>
                    </a:cubicBezTo>
                    <a:cubicBezTo>
                      <a:pt x="65" y="97"/>
                      <a:pt x="65" y="97"/>
                      <a:pt x="65" y="97"/>
                    </a:cubicBezTo>
                    <a:cubicBezTo>
                      <a:pt x="63" y="96"/>
                      <a:pt x="63" y="96"/>
                      <a:pt x="63" y="96"/>
                    </a:cubicBezTo>
                    <a:cubicBezTo>
                      <a:pt x="58" y="94"/>
                      <a:pt x="58" y="94"/>
                      <a:pt x="58" y="94"/>
                    </a:cubicBezTo>
                    <a:cubicBezTo>
                      <a:pt x="56" y="93"/>
                      <a:pt x="56" y="93"/>
                      <a:pt x="56" y="93"/>
                    </a:cubicBezTo>
                    <a:cubicBezTo>
                      <a:pt x="58" y="86"/>
                      <a:pt x="58" y="86"/>
                      <a:pt x="58" y="86"/>
                    </a:cubicBezTo>
                    <a:cubicBezTo>
                      <a:pt x="56" y="85"/>
                      <a:pt x="55" y="84"/>
                      <a:pt x="54" y="82"/>
                    </a:cubicBezTo>
                    <a:cubicBezTo>
                      <a:pt x="47" y="86"/>
                      <a:pt x="47" y="86"/>
                      <a:pt x="47" y="86"/>
                    </a:cubicBezTo>
                    <a:cubicBezTo>
                      <a:pt x="46" y="84"/>
                      <a:pt x="46" y="84"/>
                      <a:pt x="46" y="84"/>
                    </a:cubicBezTo>
                    <a:cubicBezTo>
                      <a:pt x="43" y="80"/>
                      <a:pt x="43" y="80"/>
                      <a:pt x="43" y="80"/>
                    </a:cubicBezTo>
                    <a:cubicBezTo>
                      <a:pt x="41" y="78"/>
                      <a:pt x="41" y="78"/>
                      <a:pt x="41" y="78"/>
                    </a:cubicBezTo>
                    <a:cubicBezTo>
                      <a:pt x="47" y="73"/>
                      <a:pt x="47" y="73"/>
                      <a:pt x="47" y="73"/>
                    </a:cubicBezTo>
                    <a:cubicBezTo>
                      <a:pt x="46" y="71"/>
                      <a:pt x="45" y="69"/>
                      <a:pt x="45" y="68"/>
                    </a:cubicBezTo>
                    <a:cubicBezTo>
                      <a:pt x="38" y="67"/>
                      <a:pt x="38" y="67"/>
                      <a:pt x="38" y="67"/>
                    </a:cubicBezTo>
                    <a:cubicBezTo>
                      <a:pt x="37" y="65"/>
                      <a:pt x="37" y="65"/>
                      <a:pt x="37" y="65"/>
                    </a:cubicBezTo>
                    <a:cubicBezTo>
                      <a:pt x="37" y="60"/>
                      <a:pt x="37" y="60"/>
                      <a:pt x="37" y="60"/>
                    </a:cubicBezTo>
                    <a:cubicBezTo>
                      <a:pt x="36" y="58"/>
                      <a:pt x="36" y="58"/>
                      <a:pt x="36" y="58"/>
                    </a:cubicBezTo>
                    <a:cubicBezTo>
                      <a:pt x="44" y="55"/>
                      <a:pt x="44" y="55"/>
                      <a:pt x="44" y="55"/>
                    </a:cubicBezTo>
                    <a:cubicBezTo>
                      <a:pt x="44" y="54"/>
                      <a:pt x="44" y="52"/>
                      <a:pt x="45" y="50"/>
                    </a:cubicBezTo>
                    <a:cubicBezTo>
                      <a:pt x="39" y="46"/>
                      <a:pt x="39" y="46"/>
                      <a:pt x="39" y="46"/>
                    </a:cubicBezTo>
                    <a:cubicBezTo>
                      <a:pt x="40" y="44"/>
                      <a:pt x="40" y="44"/>
                      <a:pt x="40" y="44"/>
                    </a:cubicBezTo>
                    <a:cubicBezTo>
                      <a:pt x="42" y="39"/>
                      <a:pt x="42" y="39"/>
                      <a:pt x="42" y="39"/>
                    </a:cubicBezTo>
                    <a:cubicBezTo>
                      <a:pt x="43" y="37"/>
                      <a:pt x="43" y="37"/>
                      <a:pt x="43" y="37"/>
                    </a:cubicBezTo>
                    <a:cubicBezTo>
                      <a:pt x="50" y="39"/>
                      <a:pt x="50" y="39"/>
                      <a:pt x="50" y="39"/>
                    </a:cubicBezTo>
                    <a:cubicBezTo>
                      <a:pt x="51" y="38"/>
                      <a:pt x="52" y="36"/>
                      <a:pt x="54" y="35"/>
                    </a:cubicBezTo>
                    <a:cubicBezTo>
                      <a:pt x="50" y="29"/>
                      <a:pt x="50" y="29"/>
                      <a:pt x="50" y="29"/>
                    </a:cubicBezTo>
                    <a:cubicBezTo>
                      <a:pt x="52" y="28"/>
                      <a:pt x="52" y="28"/>
                      <a:pt x="52" y="28"/>
                    </a:cubicBezTo>
                    <a:cubicBezTo>
                      <a:pt x="56" y="24"/>
                      <a:pt x="56" y="24"/>
                      <a:pt x="56" y="24"/>
                    </a:cubicBezTo>
                    <a:cubicBezTo>
                      <a:pt x="58" y="23"/>
                      <a:pt x="58" y="23"/>
                      <a:pt x="58" y="23"/>
                    </a:cubicBezTo>
                    <a:cubicBezTo>
                      <a:pt x="64" y="28"/>
                      <a:pt x="64" y="28"/>
                      <a:pt x="64" y="28"/>
                    </a:cubicBezTo>
                    <a:cubicBezTo>
                      <a:pt x="65" y="28"/>
                      <a:pt x="67" y="27"/>
                      <a:pt x="68" y="27"/>
                    </a:cubicBezTo>
                    <a:cubicBezTo>
                      <a:pt x="69" y="19"/>
                      <a:pt x="69" y="19"/>
                      <a:pt x="69" y="19"/>
                    </a:cubicBezTo>
                    <a:cubicBezTo>
                      <a:pt x="71" y="19"/>
                      <a:pt x="71" y="19"/>
                      <a:pt x="71" y="19"/>
                    </a:cubicBezTo>
                    <a:cubicBezTo>
                      <a:pt x="76" y="18"/>
                      <a:pt x="76" y="18"/>
                      <a:pt x="76" y="18"/>
                    </a:cubicBezTo>
                    <a:cubicBezTo>
                      <a:pt x="78" y="18"/>
                      <a:pt x="78" y="18"/>
                      <a:pt x="78" y="18"/>
                    </a:cubicBezTo>
                    <a:cubicBezTo>
                      <a:pt x="81" y="26"/>
                      <a:pt x="81" y="26"/>
                      <a:pt x="81" y="26"/>
                    </a:cubicBezTo>
                    <a:cubicBezTo>
                      <a:pt x="82" y="26"/>
                      <a:pt x="84" y="26"/>
                      <a:pt x="86" y="26"/>
                    </a:cubicBezTo>
                    <a:cubicBezTo>
                      <a:pt x="89" y="20"/>
                      <a:pt x="89" y="20"/>
                      <a:pt x="89" y="20"/>
                    </a:cubicBezTo>
                    <a:cubicBezTo>
                      <a:pt x="91" y="21"/>
                      <a:pt x="91" y="21"/>
                      <a:pt x="91" y="21"/>
                    </a:cubicBezTo>
                    <a:cubicBezTo>
                      <a:pt x="97" y="23"/>
                      <a:pt x="97" y="23"/>
                      <a:pt x="97" y="23"/>
                    </a:cubicBezTo>
                    <a:cubicBezTo>
                      <a:pt x="99" y="24"/>
                      <a:pt x="99" y="24"/>
                      <a:pt x="99" y="24"/>
                    </a:cubicBezTo>
                    <a:cubicBezTo>
                      <a:pt x="97" y="32"/>
                      <a:pt x="97" y="32"/>
                      <a:pt x="97" y="32"/>
                    </a:cubicBezTo>
                    <a:cubicBezTo>
                      <a:pt x="98" y="33"/>
                      <a:pt x="100" y="34"/>
                      <a:pt x="101" y="35"/>
                    </a:cubicBezTo>
                    <a:cubicBezTo>
                      <a:pt x="107" y="31"/>
                      <a:pt x="107" y="31"/>
                      <a:pt x="107" y="31"/>
                    </a:cubicBezTo>
                    <a:cubicBezTo>
                      <a:pt x="108" y="33"/>
                      <a:pt x="108" y="33"/>
                      <a:pt x="108" y="33"/>
                    </a:cubicBezTo>
                    <a:cubicBezTo>
                      <a:pt x="112" y="38"/>
                      <a:pt x="112" y="38"/>
                      <a:pt x="112" y="38"/>
                    </a:cubicBezTo>
                    <a:cubicBezTo>
                      <a:pt x="113" y="39"/>
                      <a:pt x="113" y="39"/>
                      <a:pt x="113" y="39"/>
                    </a:cubicBezTo>
                    <a:cubicBezTo>
                      <a:pt x="108" y="45"/>
                      <a:pt x="108" y="45"/>
                      <a:pt x="108" y="45"/>
                    </a:cubicBezTo>
                    <a:cubicBezTo>
                      <a:pt x="109" y="46"/>
                      <a:pt x="109" y="48"/>
                      <a:pt x="110" y="50"/>
                    </a:cubicBezTo>
                    <a:cubicBezTo>
                      <a:pt x="117" y="50"/>
                      <a:pt x="117" y="50"/>
                      <a:pt x="117" y="50"/>
                    </a:cubicBezTo>
                    <a:cubicBezTo>
                      <a:pt x="117" y="52"/>
                      <a:pt x="117" y="52"/>
                      <a:pt x="117" y="52"/>
                    </a:cubicBezTo>
                    <a:cubicBezTo>
                      <a:pt x="118" y="58"/>
                      <a:pt x="118" y="58"/>
                      <a:pt x="118" y="58"/>
                    </a:cubicBezTo>
                    <a:cubicBezTo>
                      <a:pt x="118" y="60"/>
                      <a:pt x="118" y="60"/>
                      <a:pt x="118" y="60"/>
                    </a:cubicBezTo>
                    <a:cubicBezTo>
                      <a:pt x="111" y="62"/>
                      <a:pt x="111" y="62"/>
                      <a:pt x="111" y="62"/>
                    </a:cubicBezTo>
                    <a:cubicBezTo>
                      <a:pt x="110" y="64"/>
                      <a:pt x="110" y="66"/>
                      <a:pt x="110" y="67"/>
                    </a:cubicBezTo>
                    <a:cubicBezTo>
                      <a:pt x="116" y="71"/>
                      <a:pt x="116" y="71"/>
                      <a:pt x="116" y="71"/>
                    </a:cubicBezTo>
                    <a:cubicBezTo>
                      <a:pt x="115" y="73"/>
                      <a:pt x="115" y="73"/>
                      <a:pt x="115" y="73"/>
                    </a:cubicBezTo>
                    <a:cubicBezTo>
                      <a:pt x="113" y="78"/>
                      <a:pt x="113" y="78"/>
                      <a:pt x="113" y="78"/>
                    </a:cubicBezTo>
                    <a:cubicBezTo>
                      <a:pt x="112" y="80"/>
                      <a:pt x="112" y="80"/>
                      <a:pt x="112" y="80"/>
                    </a:cubicBezTo>
                    <a:cubicBezTo>
                      <a:pt x="104" y="78"/>
                      <a:pt x="104" y="78"/>
                      <a:pt x="104" y="78"/>
                    </a:cubicBezTo>
                    <a:cubicBezTo>
                      <a:pt x="103" y="80"/>
                      <a:pt x="102" y="81"/>
                      <a:pt x="101" y="82"/>
                    </a:cubicBezTo>
                    <a:cubicBezTo>
                      <a:pt x="104" y="89"/>
                      <a:pt x="104" y="89"/>
                      <a:pt x="104" y="89"/>
                    </a:cubicBezTo>
                    <a:cubicBezTo>
                      <a:pt x="103" y="90"/>
                      <a:pt x="103" y="90"/>
                      <a:pt x="103" y="90"/>
                    </a:cubicBezTo>
                    <a:lnTo>
                      <a:pt x="98" y="93"/>
                    </a:lnTo>
                    <a:close/>
                    <a:moveTo>
                      <a:pt x="142" y="103"/>
                    </a:moveTo>
                    <a:cubicBezTo>
                      <a:pt x="138" y="104"/>
                      <a:pt x="138" y="104"/>
                      <a:pt x="138" y="104"/>
                    </a:cubicBezTo>
                    <a:cubicBezTo>
                      <a:pt x="137" y="106"/>
                      <a:pt x="137" y="107"/>
                      <a:pt x="136" y="109"/>
                    </a:cubicBezTo>
                    <a:cubicBezTo>
                      <a:pt x="136" y="109"/>
                      <a:pt x="136" y="109"/>
                      <a:pt x="136" y="109"/>
                    </a:cubicBezTo>
                    <a:cubicBezTo>
                      <a:pt x="139" y="113"/>
                      <a:pt x="139" y="113"/>
                      <a:pt x="139" y="113"/>
                    </a:cubicBezTo>
                    <a:cubicBezTo>
                      <a:pt x="139" y="114"/>
                      <a:pt x="139" y="115"/>
                      <a:pt x="139" y="115"/>
                    </a:cubicBezTo>
                    <a:cubicBezTo>
                      <a:pt x="134" y="119"/>
                      <a:pt x="134" y="119"/>
                      <a:pt x="134" y="119"/>
                    </a:cubicBezTo>
                    <a:cubicBezTo>
                      <a:pt x="133" y="120"/>
                      <a:pt x="132" y="120"/>
                      <a:pt x="131" y="119"/>
                    </a:cubicBezTo>
                    <a:cubicBezTo>
                      <a:pt x="129" y="115"/>
                      <a:pt x="129" y="115"/>
                      <a:pt x="129" y="115"/>
                    </a:cubicBezTo>
                    <a:cubicBezTo>
                      <a:pt x="128" y="116"/>
                      <a:pt x="126" y="116"/>
                      <a:pt x="125" y="116"/>
                    </a:cubicBezTo>
                    <a:cubicBezTo>
                      <a:pt x="124" y="116"/>
                      <a:pt x="124" y="116"/>
                      <a:pt x="123" y="116"/>
                    </a:cubicBezTo>
                    <a:cubicBezTo>
                      <a:pt x="123" y="116"/>
                      <a:pt x="123" y="116"/>
                      <a:pt x="123" y="116"/>
                    </a:cubicBezTo>
                    <a:cubicBezTo>
                      <a:pt x="121" y="121"/>
                      <a:pt x="121" y="121"/>
                      <a:pt x="121" y="121"/>
                    </a:cubicBezTo>
                    <a:cubicBezTo>
                      <a:pt x="121" y="122"/>
                      <a:pt x="120" y="122"/>
                      <a:pt x="119" y="122"/>
                    </a:cubicBezTo>
                    <a:cubicBezTo>
                      <a:pt x="113" y="119"/>
                      <a:pt x="113" y="119"/>
                      <a:pt x="113" y="119"/>
                    </a:cubicBezTo>
                    <a:cubicBezTo>
                      <a:pt x="112" y="119"/>
                      <a:pt x="112" y="118"/>
                      <a:pt x="112" y="117"/>
                    </a:cubicBezTo>
                    <a:cubicBezTo>
                      <a:pt x="114" y="113"/>
                      <a:pt x="114" y="113"/>
                      <a:pt x="114" y="113"/>
                    </a:cubicBezTo>
                    <a:cubicBezTo>
                      <a:pt x="113" y="112"/>
                      <a:pt x="111" y="110"/>
                      <a:pt x="110" y="108"/>
                    </a:cubicBezTo>
                    <a:cubicBezTo>
                      <a:pt x="110" y="109"/>
                      <a:pt x="110" y="109"/>
                      <a:pt x="110" y="109"/>
                    </a:cubicBezTo>
                    <a:cubicBezTo>
                      <a:pt x="105" y="109"/>
                      <a:pt x="105" y="109"/>
                      <a:pt x="105" y="109"/>
                    </a:cubicBezTo>
                    <a:cubicBezTo>
                      <a:pt x="104" y="109"/>
                      <a:pt x="104" y="109"/>
                      <a:pt x="104" y="108"/>
                    </a:cubicBezTo>
                    <a:cubicBezTo>
                      <a:pt x="103" y="102"/>
                      <a:pt x="103" y="102"/>
                      <a:pt x="103" y="102"/>
                    </a:cubicBezTo>
                    <a:cubicBezTo>
                      <a:pt x="103" y="101"/>
                      <a:pt x="103" y="100"/>
                      <a:pt x="104" y="100"/>
                    </a:cubicBezTo>
                    <a:cubicBezTo>
                      <a:pt x="109" y="99"/>
                      <a:pt x="109" y="99"/>
                      <a:pt x="109" y="99"/>
                    </a:cubicBezTo>
                    <a:cubicBezTo>
                      <a:pt x="109" y="97"/>
                      <a:pt x="110" y="95"/>
                      <a:pt x="111" y="94"/>
                    </a:cubicBezTo>
                    <a:cubicBezTo>
                      <a:pt x="111" y="94"/>
                      <a:pt x="111" y="94"/>
                      <a:pt x="111" y="94"/>
                    </a:cubicBezTo>
                    <a:cubicBezTo>
                      <a:pt x="108" y="90"/>
                      <a:pt x="108" y="90"/>
                      <a:pt x="108" y="90"/>
                    </a:cubicBezTo>
                    <a:cubicBezTo>
                      <a:pt x="107" y="89"/>
                      <a:pt x="107" y="88"/>
                      <a:pt x="108" y="88"/>
                    </a:cubicBezTo>
                    <a:cubicBezTo>
                      <a:pt x="113" y="84"/>
                      <a:pt x="113" y="84"/>
                      <a:pt x="113" y="84"/>
                    </a:cubicBezTo>
                    <a:cubicBezTo>
                      <a:pt x="114" y="83"/>
                      <a:pt x="115" y="83"/>
                      <a:pt x="115" y="84"/>
                    </a:cubicBezTo>
                    <a:cubicBezTo>
                      <a:pt x="118" y="88"/>
                      <a:pt x="118" y="88"/>
                      <a:pt x="118" y="88"/>
                    </a:cubicBezTo>
                    <a:cubicBezTo>
                      <a:pt x="119" y="87"/>
                      <a:pt x="120" y="87"/>
                      <a:pt x="121" y="87"/>
                    </a:cubicBezTo>
                    <a:cubicBezTo>
                      <a:pt x="122" y="87"/>
                      <a:pt x="123" y="87"/>
                      <a:pt x="124" y="87"/>
                    </a:cubicBezTo>
                    <a:cubicBezTo>
                      <a:pt x="124" y="87"/>
                      <a:pt x="124" y="87"/>
                      <a:pt x="124" y="87"/>
                    </a:cubicBezTo>
                    <a:cubicBezTo>
                      <a:pt x="126" y="82"/>
                      <a:pt x="126" y="82"/>
                      <a:pt x="126" y="82"/>
                    </a:cubicBezTo>
                    <a:cubicBezTo>
                      <a:pt x="126" y="81"/>
                      <a:pt x="127" y="81"/>
                      <a:pt x="128" y="81"/>
                    </a:cubicBezTo>
                    <a:cubicBezTo>
                      <a:pt x="133" y="84"/>
                      <a:pt x="133" y="84"/>
                      <a:pt x="133" y="84"/>
                    </a:cubicBezTo>
                    <a:cubicBezTo>
                      <a:pt x="134" y="84"/>
                      <a:pt x="135" y="85"/>
                      <a:pt x="134" y="86"/>
                    </a:cubicBezTo>
                    <a:cubicBezTo>
                      <a:pt x="132" y="90"/>
                      <a:pt x="132" y="90"/>
                      <a:pt x="132" y="90"/>
                    </a:cubicBezTo>
                    <a:cubicBezTo>
                      <a:pt x="134" y="91"/>
                      <a:pt x="135" y="93"/>
                      <a:pt x="136" y="94"/>
                    </a:cubicBezTo>
                    <a:cubicBezTo>
                      <a:pt x="136" y="94"/>
                      <a:pt x="136" y="94"/>
                      <a:pt x="136" y="94"/>
                    </a:cubicBezTo>
                    <a:cubicBezTo>
                      <a:pt x="141" y="94"/>
                      <a:pt x="141" y="94"/>
                      <a:pt x="141" y="94"/>
                    </a:cubicBezTo>
                    <a:cubicBezTo>
                      <a:pt x="142" y="94"/>
                      <a:pt x="143" y="94"/>
                      <a:pt x="143" y="95"/>
                    </a:cubicBezTo>
                    <a:cubicBezTo>
                      <a:pt x="144" y="101"/>
                      <a:pt x="144" y="101"/>
                      <a:pt x="144" y="101"/>
                    </a:cubicBezTo>
                    <a:cubicBezTo>
                      <a:pt x="144" y="102"/>
                      <a:pt x="143" y="103"/>
                      <a:pt x="142"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5" name="Freeform 64">
                <a:extLst>
                  <a:ext uri="{FF2B5EF4-FFF2-40B4-BE49-F238E27FC236}">
                    <a16:creationId xmlns:a16="http://schemas.microsoft.com/office/drawing/2014/main" id="{06FA0281-378E-40BE-A22B-22A5A45DCECA}"/>
                  </a:ext>
                </a:extLst>
              </p:cNvPr>
              <p:cNvSpPr>
                <a:spLocks/>
              </p:cNvSpPr>
              <p:nvPr/>
            </p:nvSpPr>
            <p:spPr bwMode="auto">
              <a:xfrm>
                <a:off x="4069786" y="799617"/>
                <a:ext cx="40048" cy="41429"/>
              </a:xfrm>
              <a:custGeom>
                <a:avLst/>
                <a:gdLst>
                  <a:gd name="T0" fmla="*/ 0 w 15"/>
                  <a:gd name="T1" fmla="*/ 8 h 15"/>
                  <a:gd name="T2" fmla="*/ 6 w 15"/>
                  <a:gd name="T3" fmla="*/ 1 h 15"/>
                  <a:gd name="T4" fmla="*/ 14 w 15"/>
                  <a:gd name="T5" fmla="*/ 7 h 15"/>
                  <a:gd name="T6" fmla="*/ 8 w 15"/>
                  <a:gd name="T7" fmla="*/ 14 h 15"/>
                  <a:gd name="T8" fmla="*/ 0 w 15"/>
                  <a:gd name="T9" fmla="*/ 8 h 15"/>
                </a:gdLst>
                <a:ahLst/>
                <a:cxnLst>
                  <a:cxn ang="0">
                    <a:pos x="T0" y="T1"/>
                  </a:cxn>
                  <a:cxn ang="0">
                    <a:pos x="T2" y="T3"/>
                  </a:cxn>
                  <a:cxn ang="0">
                    <a:pos x="T4" y="T5"/>
                  </a:cxn>
                  <a:cxn ang="0">
                    <a:pos x="T6" y="T7"/>
                  </a:cxn>
                  <a:cxn ang="0">
                    <a:pos x="T8" y="T9"/>
                  </a:cxn>
                </a:cxnLst>
                <a:rect l="0" t="0" r="r" b="b"/>
                <a:pathLst>
                  <a:path w="15" h="15">
                    <a:moveTo>
                      <a:pt x="0" y="8"/>
                    </a:moveTo>
                    <a:cubicBezTo>
                      <a:pt x="0" y="5"/>
                      <a:pt x="3" y="1"/>
                      <a:pt x="6" y="1"/>
                    </a:cubicBezTo>
                    <a:cubicBezTo>
                      <a:pt x="10" y="0"/>
                      <a:pt x="14" y="3"/>
                      <a:pt x="14" y="7"/>
                    </a:cubicBezTo>
                    <a:cubicBezTo>
                      <a:pt x="15" y="10"/>
                      <a:pt x="12" y="14"/>
                      <a:pt x="8" y="14"/>
                    </a:cubicBezTo>
                    <a:cubicBezTo>
                      <a:pt x="4" y="15"/>
                      <a:pt x="1" y="12"/>
                      <a:pt x="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6" name="Freeform 65">
                <a:extLst>
                  <a:ext uri="{FF2B5EF4-FFF2-40B4-BE49-F238E27FC236}">
                    <a16:creationId xmlns:a16="http://schemas.microsoft.com/office/drawing/2014/main" id="{37B80321-AFA0-4D5A-9D9F-814EC4A7E00D}"/>
                  </a:ext>
                </a:extLst>
              </p:cNvPr>
              <p:cNvSpPr>
                <a:spLocks noEditPoints="1"/>
              </p:cNvSpPr>
              <p:nvPr/>
            </p:nvSpPr>
            <p:spPr bwMode="auto">
              <a:xfrm>
                <a:off x="3887497" y="626995"/>
                <a:ext cx="151908" cy="150527"/>
              </a:xfrm>
              <a:custGeom>
                <a:avLst/>
                <a:gdLst>
                  <a:gd name="T0" fmla="*/ 27 w 55"/>
                  <a:gd name="T1" fmla="*/ 0 h 55"/>
                  <a:gd name="T2" fmla="*/ 0 w 55"/>
                  <a:gd name="T3" fmla="*/ 28 h 55"/>
                  <a:gd name="T4" fmla="*/ 27 w 55"/>
                  <a:gd name="T5" fmla="*/ 55 h 55"/>
                  <a:gd name="T6" fmla="*/ 55 w 55"/>
                  <a:gd name="T7" fmla="*/ 28 h 55"/>
                  <a:gd name="T8" fmla="*/ 27 w 55"/>
                  <a:gd name="T9" fmla="*/ 0 h 55"/>
                  <a:gd name="T10" fmla="*/ 27 w 55"/>
                  <a:gd name="T11" fmla="*/ 40 h 55"/>
                  <a:gd name="T12" fmla="*/ 15 w 55"/>
                  <a:gd name="T13" fmla="*/ 28 h 55"/>
                  <a:gd name="T14" fmla="*/ 27 w 55"/>
                  <a:gd name="T15" fmla="*/ 15 h 55"/>
                  <a:gd name="T16" fmla="*/ 40 w 55"/>
                  <a:gd name="T17" fmla="*/ 28 h 55"/>
                  <a:gd name="T18" fmla="*/ 27 w 55"/>
                  <a:gd name="T19" fmla="*/ 4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7" y="0"/>
                    </a:moveTo>
                    <a:cubicBezTo>
                      <a:pt x="12" y="0"/>
                      <a:pt x="0" y="13"/>
                      <a:pt x="0" y="28"/>
                    </a:cubicBezTo>
                    <a:cubicBezTo>
                      <a:pt x="0" y="43"/>
                      <a:pt x="12" y="55"/>
                      <a:pt x="27" y="55"/>
                    </a:cubicBezTo>
                    <a:cubicBezTo>
                      <a:pt x="42" y="55"/>
                      <a:pt x="55" y="43"/>
                      <a:pt x="55" y="28"/>
                    </a:cubicBezTo>
                    <a:cubicBezTo>
                      <a:pt x="55" y="13"/>
                      <a:pt x="42" y="0"/>
                      <a:pt x="27" y="0"/>
                    </a:cubicBezTo>
                    <a:close/>
                    <a:moveTo>
                      <a:pt x="27" y="40"/>
                    </a:moveTo>
                    <a:cubicBezTo>
                      <a:pt x="20" y="40"/>
                      <a:pt x="15" y="35"/>
                      <a:pt x="15" y="28"/>
                    </a:cubicBezTo>
                    <a:cubicBezTo>
                      <a:pt x="15" y="21"/>
                      <a:pt x="20" y="15"/>
                      <a:pt x="27" y="15"/>
                    </a:cubicBezTo>
                    <a:cubicBezTo>
                      <a:pt x="34" y="15"/>
                      <a:pt x="40" y="21"/>
                      <a:pt x="40" y="28"/>
                    </a:cubicBezTo>
                    <a:cubicBezTo>
                      <a:pt x="40" y="35"/>
                      <a:pt x="34" y="40"/>
                      <a:pt x="27" y="4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grpSp>
    </p:spTree>
    <p:extLst>
      <p:ext uri="{BB962C8B-B14F-4D97-AF65-F5344CB8AC3E}">
        <p14:creationId xmlns:p14="http://schemas.microsoft.com/office/powerpoint/2010/main" val="297505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anim calcmode="lin" valueType="num">
                                      <p:cBhvr>
                                        <p:cTn id="8" dur="500" fill="hold"/>
                                        <p:tgtEl>
                                          <p:spTgt spid="50"/>
                                        </p:tgtEl>
                                        <p:attrNameLst>
                                          <p:attrName>ppt_x</p:attrName>
                                        </p:attrNameLst>
                                      </p:cBhvr>
                                      <p:tavLst>
                                        <p:tav tm="0">
                                          <p:val>
                                            <p:strVal val="#ppt_x"/>
                                          </p:val>
                                        </p:tav>
                                        <p:tav tm="100000">
                                          <p:val>
                                            <p:strVal val="#ppt_x"/>
                                          </p:val>
                                        </p:tav>
                                      </p:tavLst>
                                    </p:anim>
                                    <p:anim calcmode="lin" valueType="num">
                                      <p:cBhvr>
                                        <p:cTn id="9" dur="500" fill="hold"/>
                                        <p:tgtEl>
                                          <p:spTgt spid="5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5"/>
                                        </p:tgtEl>
                                        <p:attrNameLst>
                                          <p:attrName>style.visibility</p:attrName>
                                        </p:attrNameLst>
                                      </p:cBhvr>
                                      <p:to>
                                        <p:strVal val="visible"/>
                                      </p:to>
                                    </p:set>
                                    <p:anim calcmode="lin" valueType="num">
                                      <p:cBhvr>
                                        <p:cTn id="13" dur="500" fill="hold"/>
                                        <p:tgtEl>
                                          <p:spTgt spid="55"/>
                                        </p:tgtEl>
                                        <p:attrNameLst>
                                          <p:attrName>ppt_w</p:attrName>
                                        </p:attrNameLst>
                                      </p:cBhvr>
                                      <p:tavLst>
                                        <p:tav tm="0">
                                          <p:val>
                                            <p:fltVal val="0"/>
                                          </p:val>
                                        </p:tav>
                                        <p:tav tm="100000">
                                          <p:val>
                                            <p:strVal val="#ppt_w"/>
                                          </p:val>
                                        </p:tav>
                                      </p:tavLst>
                                    </p:anim>
                                    <p:anim calcmode="lin" valueType="num">
                                      <p:cBhvr>
                                        <p:cTn id="14" dur="500" fill="hold"/>
                                        <p:tgtEl>
                                          <p:spTgt spid="55"/>
                                        </p:tgtEl>
                                        <p:attrNameLst>
                                          <p:attrName>ppt_h</p:attrName>
                                        </p:attrNameLst>
                                      </p:cBhvr>
                                      <p:tavLst>
                                        <p:tav tm="0">
                                          <p:val>
                                            <p:fltVal val="0"/>
                                          </p:val>
                                        </p:tav>
                                        <p:tav tm="100000">
                                          <p:val>
                                            <p:strVal val="#ppt_h"/>
                                          </p:val>
                                        </p:tav>
                                      </p:tavLst>
                                    </p:anim>
                                    <p:animEffect transition="in" filter="fade">
                                      <p:cBhvr>
                                        <p:cTn id="15" dur="500"/>
                                        <p:tgtEl>
                                          <p:spTgt spid="55"/>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p:tgtEl>
                                          <p:spTgt spid="2"/>
                                        </p:tgtEl>
                                        <p:attrNameLst>
                                          <p:attrName>ppt_y</p:attrName>
                                        </p:attrNameLst>
                                      </p:cBhvr>
                                      <p:tavLst>
                                        <p:tav tm="0">
                                          <p:val>
                                            <p:strVal val="#ppt_y+#ppt_h*1.125000"/>
                                          </p:val>
                                        </p:tav>
                                        <p:tav tm="100000">
                                          <p:val>
                                            <p:strVal val="#ppt_y"/>
                                          </p:val>
                                        </p:tav>
                                      </p:tavLst>
                                    </p:anim>
                                    <p:animEffect transition="in" filter="wipe(up)">
                                      <p:cBhvr>
                                        <p:cTn id="26" dur="500"/>
                                        <p:tgtEl>
                                          <p:spTgt spid="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p:tgtEl>
                                          <p:spTgt spid="3"/>
                                        </p:tgtEl>
                                        <p:attrNameLst>
                                          <p:attrName>ppt_y</p:attrName>
                                        </p:attrNameLst>
                                      </p:cBhvr>
                                      <p:tavLst>
                                        <p:tav tm="0">
                                          <p:val>
                                            <p:strVal val="#ppt_y-#ppt_h*1.125000"/>
                                          </p:val>
                                        </p:tav>
                                        <p:tav tm="100000">
                                          <p:val>
                                            <p:strVal val="#ppt_y"/>
                                          </p:val>
                                        </p:tav>
                                      </p:tavLst>
                                    </p:anim>
                                    <p:animEffect transition="in" filter="wipe(down)">
                                      <p:cBhvr>
                                        <p:cTn id="30" dur="500"/>
                                        <p:tgtEl>
                                          <p:spTgt spid="3"/>
                                        </p:tgtEl>
                                      </p:cBhvr>
                                    </p:animEffect>
                                  </p:childTnLst>
                                </p:cTn>
                              </p:par>
                              <p:par>
                                <p:cTn id="31" presetID="12" presetClass="entr" presetSubtype="1"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p:tgtEl>
                                          <p:spTgt spid="51"/>
                                        </p:tgtEl>
                                        <p:attrNameLst>
                                          <p:attrName>ppt_y</p:attrName>
                                        </p:attrNameLst>
                                      </p:cBhvr>
                                      <p:tavLst>
                                        <p:tav tm="0">
                                          <p:val>
                                            <p:strVal val="#ppt_y-#ppt_h*1.125000"/>
                                          </p:val>
                                        </p:tav>
                                        <p:tav tm="100000">
                                          <p:val>
                                            <p:strVal val="#ppt_y"/>
                                          </p:val>
                                        </p:tav>
                                      </p:tavLst>
                                    </p:anim>
                                    <p:animEffect transition="in" filter="wipe(down)">
                                      <p:cBhvr>
                                        <p:cTn id="34" dur="500"/>
                                        <p:tgtEl>
                                          <p:spTgt spid="51"/>
                                        </p:tgtEl>
                                      </p:cBhvr>
                                    </p:animEffect>
                                  </p:childTnLst>
                                </p:cTn>
                              </p:par>
                            </p:childTnLst>
                          </p:cTn>
                        </p:par>
                        <p:par>
                          <p:cTn id="35" fill="hold">
                            <p:stCondLst>
                              <p:cond delay="1500"/>
                            </p:stCondLst>
                            <p:childTnLst>
                              <p:par>
                                <p:cTn id="36" presetID="53" presetClass="entr" presetSubtype="16" fill="hold" nodeType="afterEffect">
                                  <p:stCondLst>
                                    <p:cond delay="0"/>
                                  </p:stCondLst>
                                  <p:childTnLst>
                                    <p:set>
                                      <p:cBhvr>
                                        <p:cTn id="37" dur="1" fill="hold">
                                          <p:stCondLst>
                                            <p:cond delay="0"/>
                                          </p:stCondLst>
                                        </p:cTn>
                                        <p:tgtEl>
                                          <p:spTgt spid="56"/>
                                        </p:tgtEl>
                                        <p:attrNameLst>
                                          <p:attrName>style.visibility</p:attrName>
                                        </p:attrNameLst>
                                      </p:cBhvr>
                                      <p:to>
                                        <p:strVal val="visible"/>
                                      </p:to>
                                    </p:set>
                                    <p:anim calcmode="lin" valueType="num">
                                      <p:cBhvr>
                                        <p:cTn id="38" dur="500" fill="hold"/>
                                        <p:tgtEl>
                                          <p:spTgt spid="56"/>
                                        </p:tgtEl>
                                        <p:attrNameLst>
                                          <p:attrName>ppt_w</p:attrName>
                                        </p:attrNameLst>
                                      </p:cBhvr>
                                      <p:tavLst>
                                        <p:tav tm="0">
                                          <p:val>
                                            <p:fltVal val="0"/>
                                          </p:val>
                                        </p:tav>
                                        <p:tav tm="100000">
                                          <p:val>
                                            <p:strVal val="#ppt_w"/>
                                          </p:val>
                                        </p:tav>
                                      </p:tavLst>
                                    </p:anim>
                                    <p:anim calcmode="lin" valueType="num">
                                      <p:cBhvr>
                                        <p:cTn id="39" dur="500" fill="hold"/>
                                        <p:tgtEl>
                                          <p:spTgt spid="56"/>
                                        </p:tgtEl>
                                        <p:attrNameLst>
                                          <p:attrName>ppt_h</p:attrName>
                                        </p:attrNameLst>
                                      </p:cBhvr>
                                      <p:tavLst>
                                        <p:tav tm="0">
                                          <p:val>
                                            <p:fltVal val="0"/>
                                          </p:val>
                                        </p:tav>
                                        <p:tav tm="100000">
                                          <p:val>
                                            <p:strVal val="#ppt_h"/>
                                          </p:val>
                                        </p:tav>
                                      </p:tavLst>
                                    </p:anim>
                                    <p:animEffect transition="in" filter="fade">
                                      <p:cBhvr>
                                        <p:cTn id="40" dur="500"/>
                                        <p:tgtEl>
                                          <p:spTgt spid="56"/>
                                        </p:tgtEl>
                                      </p:cBhvr>
                                    </p:animEffect>
                                  </p:childTnLst>
                                </p:cTn>
                              </p:par>
                            </p:childTnLst>
                          </p:cTn>
                        </p:par>
                        <p:par>
                          <p:cTn id="41" fill="hold">
                            <p:stCondLst>
                              <p:cond delay="2000"/>
                            </p:stCondLst>
                            <p:childTnLst>
                              <p:par>
                                <p:cTn id="42" presetID="16" presetClass="entr" presetSubtype="21" fill="hold" nodeType="after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barn(inVertical)">
                                      <p:cBhvr>
                                        <p:cTn id="44" dur="500"/>
                                        <p:tgtEl>
                                          <p:spTgt spid="54"/>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p:tgtEl>
                                          <p:spTgt spid="52"/>
                                        </p:tgtEl>
                                        <p:attrNameLst>
                                          <p:attrName>ppt_y</p:attrName>
                                        </p:attrNameLst>
                                      </p:cBhvr>
                                      <p:tavLst>
                                        <p:tav tm="0">
                                          <p:val>
                                            <p:strVal val="#ppt_y+#ppt_h*1.125000"/>
                                          </p:val>
                                        </p:tav>
                                        <p:tav tm="100000">
                                          <p:val>
                                            <p:strVal val="#ppt_y"/>
                                          </p:val>
                                        </p:tav>
                                      </p:tavLst>
                                    </p:anim>
                                    <p:animEffect transition="in" filter="wipe(up)">
                                      <p:cBhvr>
                                        <p:cTn id="48" dur="500"/>
                                        <p:tgtEl>
                                          <p:spTgt spid="52"/>
                                        </p:tgtEl>
                                      </p:cBhvr>
                                    </p:animEffect>
                                  </p:childTnLst>
                                </p:cTn>
                              </p:par>
                              <p:par>
                                <p:cTn id="49" presetID="12" presetClass="entr" presetSubtype="1"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anim calcmode="lin" valueType="num">
                                      <p:cBhvr additive="base">
                                        <p:cTn id="51" dur="500"/>
                                        <p:tgtEl>
                                          <p:spTgt spid="53"/>
                                        </p:tgtEl>
                                        <p:attrNameLst>
                                          <p:attrName>ppt_y</p:attrName>
                                        </p:attrNameLst>
                                      </p:cBhvr>
                                      <p:tavLst>
                                        <p:tav tm="0">
                                          <p:val>
                                            <p:strVal val="#ppt_y-#ppt_h*1.125000"/>
                                          </p:val>
                                        </p:tav>
                                        <p:tav tm="100000">
                                          <p:val>
                                            <p:strVal val="#ppt_y"/>
                                          </p:val>
                                        </p:tav>
                                      </p:tavLst>
                                    </p:anim>
                                    <p:animEffect transition="in" filter="wipe(down)">
                                      <p:cBhvr>
                                        <p:cTn id="5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2" grpId="0"/>
      <p:bldP spid="3" grpId="0"/>
      <p:bldP spid="51" grpId="0"/>
      <p:bldP spid="52" grpId="0"/>
      <p:bldP spid="53" grpId="0"/>
      <p:bldP spid="5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76ECD29-5766-4661-8B05-448C5EC44B36}"/>
              </a:ext>
            </a:extLst>
          </p:cNvPr>
          <p:cNvSpPr txBox="1"/>
          <p:nvPr>
            <p:custDataLst>
              <p:tags r:id="rId2"/>
            </p:custDataLst>
          </p:nvPr>
        </p:nvSpPr>
        <p:spPr>
          <a:xfrm>
            <a:off x="1219200" y="635000"/>
            <a:ext cx="9753600" cy="4680903"/>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下面程序输出结果为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，请指出下面程序中存在的错误并改正。</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def f1():</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x=10</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def f2():</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x=50</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f2()</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print(x)</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317881E2-6C7E-485E-BAFF-014ACEA09190}"/>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11" name="矩形 10">
            <a:extLst>
              <a:ext uri="{FF2B5EF4-FFF2-40B4-BE49-F238E27FC236}">
                <a16:creationId xmlns:a16="http://schemas.microsoft.com/office/drawing/2014/main" id="{2751F5DA-0802-47B6-BE4B-2689D6E560CF}"/>
              </a:ext>
            </a:extLst>
          </p:cNvPr>
          <p:cNvSpPr/>
          <p:nvPr>
            <p:custDataLst>
              <p:tags r:id="rId4"/>
            </p:custDataLst>
          </p:nvPr>
        </p:nvSpPr>
        <p:spPr>
          <a:xfrm>
            <a:off x="0" y="5727383"/>
            <a:ext cx="12192000" cy="487680"/>
          </a:xfrm>
          <a:prstGeom prst="rect">
            <a:avLst/>
          </a:prstGeom>
          <a:solidFill>
            <a:srgbClr val="FBFA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36" tIns="45718" rIns="91436" bIns="45718" rtlCol="0" anchor="ctr" anchorCtr="1">
            <a:noAutofit/>
          </a:bodyPr>
          <a:lstStyle/>
          <a:p>
            <a:pPr defTabSz="914354"/>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正常使用主观题需</a:t>
            </a:r>
            <a:r>
              <a:rPr kumimoji="0" lang="en-US" altLang="zh-CN"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2.0</a:t>
            </a:r>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以上版本雨课堂</a:t>
            </a:r>
          </a:p>
        </p:txBody>
      </p:sp>
      <p:sp>
        <p:nvSpPr>
          <p:cNvPr id="12" name="矩形 11">
            <a:extLst>
              <a:ext uri="{FF2B5EF4-FFF2-40B4-BE49-F238E27FC236}">
                <a16:creationId xmlns:a16="http://schemas.microsoft.com/office/drawing/2014/main" id="{B53AF1AE-3F69-4A6B-94BA-A6209D5C5128}"/>
              </a:ext>
            </a:extLst>
          </p:cNvPr>
          <p:cNvSpPr/>
          <p:nvPr>
            <p:custDataLst>
              <p:tags r:id="rId5"/>
            </p:custDataLst>
          </p:nvPr>
        </p:nvSpPr>
        <p:spPr>
          <a:xfrm>
            <a:off x="12573000" y="0"/>
            <a:ext cx="3840480" cy="6858000"/>
          </a:xfrm>
          <a:prstGeom prst="rect">
            <a:avLst/>
          </a:prstGeom>
          <a:solidFill>
            <a:srgbClr val="FFFFFF"/>
          </a:solidFill>
          <a:ln w="12700" cmpd="sng">
            <a:solidFill>
              <a:srgbClr val="9B9B9B"/>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noAutofit/>
          </a:bodyP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文本框 16">
            <a:extLst>
              <a:ext uri="{FF2B5EF4-FFF2-40B4-BE49-F238E27FC236}">
                <a16:creationId xmlns:a16="http://schemas.microsoft.com/office/drawing/2014/main" id="{9030F3FD-AB1A-4CA6-B364-D711B3E69864}"/>
              </a:ext>
            </a:extLst>
          </p:cNvPr>
          <p:cNvSpPr txBox="1"/>
          <p:nvPr>
            <p:custDataLst>
              <p:tags r:id="rId6"/>
            </p:custDataLst>
          </p:nvPr>
        </p:nvSpPr>
        <p:spPr>
          <a:xfrm>
            <a:off x="12661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8" name="文本框 17">
            <a:extLst>
              <a:ext uri="{FF2B5EF4-FFF2-40B4-BE49-F238E27FC236}">
                <a16:creationId xmlns:a16="http://schemas.microsoft.com/office/drawing/2014/main" id="{0EB404AD-1D79-4B13-99E2-AE0553B2162D}"/>
              </a:ext>
            </a:extLst>
          </p:cNvPr>
          <p:cNvSpPr txBox="1"/>
          <p:nvPr>
            <p:custDataLst>
              <p:tags r:id="rId7"/>
            </p:custDataLst>
          </p:nvPr>
        </p:nvSpPr>
        <p:spPr>
          <a:xfrm>
            <a:off x="12827000" y="1270000"/>
            <a:ext cx="3332480" cy="1631216"/>
          </a:xfrm>
          <a:prstGeom prst="rect">
            <a:avLst/>
          </a:prstGeom>
          <a:noFill/>
        </p:spPr>
        <p:txBody>
          <a:bodyPr vert="horz" rtlCol="0" anchor="t" anchorCtr="0">
            <a:spAutoFit/>
          </a:bodyPr>
          <a:lstStyle/>
          <a:p>
            <a:pPr lvl="0"/>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在内层函数中修改外层函数局部变量的值必须使用</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nonlocal</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关键字，因此应在</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f2</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函数的开始加上“</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nonlocal x”</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6" name="组合 15">
            <a:extLst>
              <a:ext uri="{FF2B5EF4-FFF2-40B4-BE49-F238E27FC236}">
                <a16:creationId xmlns:a16="http://schemas.microsoft.com/office/drawing/2014/main" id="{DADF5C53-5F8B-4039-B32F-0FFF1793E3C3}"/>
              </a:ext>
            </a:extLst>
          </p:cNvPr>
          <p:cNvGrpSpPr/>
          <p:nvPr>
            <p:custDataLst>
              <p:tags r:id="rId8"/>
            </p:custDataLst>
          </p:nvPr>
        </p:nvGrpSpPr>
        <p:grpSpPr>
          <a:xfrm>
            <a:off x="12585700" y="0"/>
            <a:ext cx="3815080" cy="647700"/>
            <a:chOff x="12585700" y="0"/>
            <a:chExt cx="3815080" cy="647700"/>
          </a:xfrm>
        </p:grpSpPr>
        <p:sp>
          <p:nvSpPr>
            <p:cNvPr id="13" name="RemarkBack">
              <a:extLst>
                <a:ext uri="{FF2B5EF4-FFF2-40B4-BE49-F238E27FC236}">
                  <a16:creationId xmlns:a16="http://schemas.microsoft.com/office/drawing/2014/main" id="{6B441328-F117-4D7F-9EF8-CC8CA75D63E2}"/>
                </a:ext>
              </a:extLst>
            </p:cNvPr>
            <p:cNvSpPr/>
            <p:nvPr>
              <p:custDataLst>
                <p:tags r:id="rId18"/>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RemarkBlock">
              <a:extLst>
                <a:ext uri="{FF2B5EF4-FFF2-40B4-BE49-F238E27FC236}">
                  <a16:creationId xmlns:a16="http://schemas.microsoft.com/office/drawing/2014/main" id="{97B4F760-8413-4BBB-86E0-8854F787DAE7}"/>
                </a:ext>
              </a:extLst>
            </p:cNvPr>
            <p:cNvSpPr/>
            <p:nvPr>
              <p:custDataLst>
                <p:tags r:id="rId19"/>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RemarkTitleText">
              <a:extLst>
                <a:ext uri="{FF2B5EF4-FFF2-40B4-BE49-F238E27FC236}">
                  <a16:creationId xmlns:a16="http://schemas.microsoft.com/office/drawing/2014/main" id="{E4D3FEA3-C95A-4DA1-9126-57AB8D1AD4DD}"/>
                </a:ext>
              </a:extLst>
            </p:cNvPr>
            <p:cNvSpPr txBox="1"/>
            <p:nvPr>
              <p:custDataLst>
                <p:tags r:id="rId20"/>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A776DCB7-D868-4FE3-97EC-E54BDC97E684}"/>
              </a:ext>
            </a:extLst>
          </p:cNvPr>
          <p:cNvSpPr/>
          <p:nvPr>
            <p:custDataLst>
              <p:tags r:id="rId9"/>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RemarkBlock">
            <a:extLst>
              <a:ext uri="{FF2B5EF4-FFF2-40B4-BE49-F238E27FC236}">
                <a16:creationId xmlns:a16="http://schemas.microsoft.com/office/drawing/2014/main" id="{581260EC-6749-4FF8-9B1A-D0186C03B2B0}"/>
              </a:ext>
            </a:extLst>
          </p:cNvPr>
          <p:cNvSpPr/>
          <p:nvPr>
            <p:custDataLst>
              <p:tags r:id="rId10"/>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RemarkTitleText">
            <a:extLst>
              <a:ext uri="{FF2B5EF4-FFF2-40B4-BE49-F238E27FC236}">
                <a16:creationId xmlns:a16="http://schemas.microsoft.com/office/drawing/2014/main" id="{F6C8B261-1F76-42E7-B562-7E974FFDF334}"/>
              </a:ext>
            </a:extLst>
          </p:cNvPr>
          <p:cNvSpPr txBox="1"/>
          <p:nvPr>
            <p:custDataLst>
              <p:tags r:id="rId11"/>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0" name="组合 9">
            <a:extLst>
              <a:ext uri="{FF2B5EF4-FFF2-40B4-BE49-F238E27FC236}">
                <a16:creationId xmlns:a16="http://schemas.microsoft.com/office/drawing/2014/main" id="{F1ED8372-EC38-41BF-9BC2-18C0F1CC25FC}"/>
              </a:ext>
            </a:extLst>
          </p:cNvPr>
          <p:cNvGrpSpPr/>
          <p:nvPr>
            <p:custDataLst>
              <p:tags r:id="rId12"/>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0C703EEE-AA72-4B18-942D-DEBA4D0E7F38}"/>
                </a:ext>
              </a:extLst>
            </p:cNvPr>
            <p:cNvSpPr/>
            <p:nvPr>
              <p:custDataLst>
                <p:tags r:id="rId14"/>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ColorBlock">
              <a:extLst>
                <a:ext uri="{FF2B5EF4-FFF2-40B4-BE49-F238E27FC236}">
                  <a16:creationId xmlns:a16="http://schemas.microsoft.com/office/drawing/2014/main" id="{BC5CBBF6-9EFF-4C45-A277-740316DD7248}"/>
                </a:ext>
              </a:extLst>
            </p:cNvPr>
            <p:cNvSpPr/>
            <p:nvPr>
              <p:custDataLst>
                <p:tags r:id="rId15"/>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TypeText">
              <a:extLst>
                <a:ext uri="{FF2B5EF4-FFF2-40B4-BE49-F238E27FC236}">
                  <a16:creationId xmlns:a16="http://schemas.microsoft.com/office/drawing/2014/main" id="{631BAC34-2689-4ECA-BCCB-87148FE9DBF3}"/>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15C79A24-DD66-4AF2-A46A-357B9F00BDD8}"/>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4AC490BE-6C1F-4D85-8AFB-90D8AECF5051}"/>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586253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参数列表</a:t>
            </a:r>
          </a:p>
        </p:txBody>
      </p:sp>
      <p:grpSp>
        <p:nvGrpSpPr>
          <p:cNvPr id="5" name="组合 4">
            <a:extLst>
              <a:ext uri="{FF2B5EF4-FFF2-40B4-BE49-F238E27FC236}">
                <a16:creationId xmlns:a16="http://schemas.microsoft.com/office/drawing/2014/main" id="{21009A3A-90D8-4F1D-B70C-A24C1D9B407A}"/>
              </a:ext>
            </a:extLst>
          </p:cNvPr>
          <p:cNvGrpSpPr/>
          <p:nvPr/>
        </p:nvGrpSpPr>
        <p:grpSpPr>
          <a:xfrm>
            <a:off x="1385777" y="1657350"/>
            <a:ext cx="9493471" cy="3543300"/>
            <a:chOff x="1385777" y="1744436"/>
            <a:chExt cx="9493471" cy="3543300"/>
          </a:xfrm>
        </p:grpSpPr>
        <p:sp>
          <p:nvSpPr>
            <p:cNvPr id="3" name="矩形 2">
              <a:extLst>
                <a:ext uri="{FF2B5EF4-FFF2-40B4-BE49-F238E27FC236}">
                  <a16:creationId xmlns:a16="http://schemas.microsoft.com/office/drawing/2014/main" id="{CD352A36-0FAB-466D-AED1-E2DB2EF0AC31}"/>
                </a:ext>
              </a:extLst>
            </p:cNvPr>
            <p:cNvSpPr/>
            <p:nvPr/>
          </p:nvSpPr>
          <p:spPr>
            <a:xfrm>
              <a:off x="1516863" y="2081050"/>
              <a:ext cx="9289360" cy="2797048"/>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latin typeface="+mj-lt"/>
                  <a:ea typeface="微软雅黑" panose="020B0503020204020204" pitchFamily="34" charset="-122"/>
                </a:rPr>
                <a:t>通过函数的参数列表，可以为函数传入待处理的数据，从而使得一个函数更加通用。</a:t>
              </a:r>
            </a:p>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latin typeface="+mj-lt"/>
                  <a:ea typeface="微软雅黑" panose="020B0503020204020204" pitchFamily="34" charset="-122"/>
                </a:rPr>
                <a:t>例如，对于计算圆面积的函数</a:t>
              </a:r>
              <a:r>
                <a:rPr lang="en-US" altLang="zh-CN" sz="2400" dirty="0" err="1">
                  <a:solidFill>
                    <a:schemeClr val="tx1">
                      <a:lumMod val="85000"/>
                      <a:lumOff val="15000"/>
                    </a:schemeClr>
                  </a:solidFill>
                  <a:latin typeface="+mj-lt"/>
                  <a:ea typeface="微软雅黑" panose="020B0503020204020204" pitchFamily="34" charset="-122"/>
                </a:rPr>
                <a:t>CalCircleArea</a:t>
              </a:r>
              <a:r>
                <a:rPr lang="zh-CN" altLang="en-US" sz="2400" dirty="0">
                  <a:solidFill>
                    <a:schemeClr val="tx1">
                      <a:lumMod val="85000"/>
                      <a:lumOff val="15000"/>
                    </a:schemeClr>
                  </a:solidFill>
                  <a:latin typeface="+mj-lt"/>
                  <a:ea typeface="微软雅黑" panose="020B0503020204020204" pitchFamily="34" charset="-122"/>
                </a:rPr>
                <a:t>，可以将半径</a:t>
              </a:r>
              <a:r>
                <a:rPr lang="en-US" altLang="zh-CN" sz="2400" dirty="0">
                  <a:solidFill>
                    <a:schemeClr val="tx1">
                      <a:lumMod val="85000"/>
                      <a:lumOff val="15000"/>
                    </a:schemeClr>
                  </a:solidFill>
                  <a:latin typeface="+mj-lt"/>
                  <a:ea typeface="微软雅黑" panose="020B0503020204020204" pitchFamily="34" charset="-122"/>
                </a:rPr>
                <a:t>r</a:t>
              </a:r>
              <a:r>
                <a:rPr lang="zh-CN" altLang="en-US" sz="2400" dirty="0">
                  <a:solidFill>
                    <a:schemeClr val="tx1">
                      <a:lumMod val="85000"/>
                      <a:lumOff val="15000"/>
                    </a:schemeClr>
                  </a:solidFill>
                  <a:latin typeface="+mj-lt"/>
                  <a:ea typeface="微软雅黑" panose="020B0503020204020204" pitchFamily="34" charset="-122"/>
                </a:rPr>
                <a:t>作为参数，这样每次调用</a:t>
              </a:r>
              <a:r>
                <a:rPr lang="en-US" altLang="zh-CN" sz="2400" dirty="0" err="1">
                  <a:solidFill>
                    <a:schemeClr val="tx1">
                      <a:lumMod val="85000"/>
                      <a:lumOff val="15000"/>
                    </a:schemeClr>
                  </a:solidFill>
                  <a:latin typeface="+mj-lt"/>
                  <a:ea typeface="微软雅黑" panose="020B0503020204020204" pitchFamily="34" charset="-122"/>
                </a:rPr>
                <a:t>CalCircleArea</a:t>
              </a:r>
              <a:r>
                <a:rPr lang="zh-CN" altLang="en-US" sz="2400" dirty="0">
                  <a:solidFill>
                    <a:schemeClr val="tx1">
                      <a:lumMod val="85000"/>
                      <a:lumOff val="15000"/>
                    </a:schemeClr>
                  </a:solidFill>
                  <a:latin typeface="+mj-lt"/>
                  <a:ea typeface="微软雅黑" panose="020B0503020204020204" pitchFamily="34" charset="-122"/>
                </a:rPr>
                <a:t>函数时只要传入不同的半径值，函数就可以自动计算出传入半径所对应的圆的面积。</a:t>
              </a:r>
            </a:p>
          </p:txBody>
        </p:sp>
        <p:sp>
          <p:nvSpPr>
            <p:cNvPr id="48" name="KSO_Shape">
              <a:extLst>
                <a:ext uri="{FF2B5EF4-FFF2-40B4-BE49-F238E27FC236}">
                  <a16:creationId xmlns:a16="http://schemas.microsoft.com/office/drawing/2014/main" id="{7C10B4E9-275D-4EE6-A235-4852EBDFC2C3}"/>
                </a:ext>
              </a:extLst>
            </p:cNvPr>
            <p:cNvSpPr/>
            <p:nvPr/>
          </p:nvSpPr>
          <p:spPr>
            <a:xfrm>
              <a:off x="1385777" y="1744436"/>
              <a:ext cx="9493471" cy="3543300"/>
            </a:xfrm>
            <a:prstGeom prst="roundRect">
              <a:avLst>
                <a:gd name="adj" fmla="val 561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354579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2913F003-9AD8-4A51-929D-CFF1886ED974}"/>
              </a:ext>
            </a:extLst>
          </p:cNvPr>
          <p:cNvGrpSpPr/>
          <p:nvPr/>
        </p:nvGrpSpPr>
        <p:grpSpPr>
          <a:xfrm>
            <a:off x="4364675" y="2660885"/>
            <a:ext cx="3598956" cy="1130566"/>
            <a:chOff x="5465637" y="2760391"/>
            <a:chExt cx="3598956" cy="1130566"/>
          </a:xfrm>
        </p:grpSpPr>
        <p:sp>
          <p:nvSpPr>
            <p:cNvPr id="7" name="文本框 6">
              <a:extLst>
                <a:ext uri="{FF2B5EF4-FFF2-40B4-BE49-F238E27FC236}">
                  <a16:creationId xmlns:a16="http://schemas.microsoft.com/office/drawing/2014/main" id="{A604DD5E-F17A-4AEC-B07E-CC597E127787}"/>
                </a:ext>
              </a:extLst>
            </p:cNvPr>
            <p:cNvSpPr txBox="1"/>
            <p:nvPr/>
          </p:nvSpPr>
          <p:spPr>
            <a:xfrm>
              <a:off x="5494385" y="2782961"/>
              <a:ext cx="3570208" cy="1107996"/>
            </a:xfrm>
            <a:prstGeom prst="rect">
              <a:avLst/>
            </a:prstGeom>
            <a:noFill/>
          </p:spPr>
          <p:txBody>
            <a:bodyPr wrap="none" rtlCol="0">
              <a:spAutoFit/>
            </a:bodyPr>
            <a:lstStyle/>
            <a:p>
              <a:pPr lvl="0" algn="ctr">
                <a:defRPr/>
              </a:pPr>
              <a:r>
                <a:rPr lang="zh-CN" altLang="en-US" sz="6600" b="1" dirty="0">
                  <a:solidFill>
                    <a:srgbClr val="B1C400"/>
                  </a:solidFill>
                  <a:latin typeface="Bauhaus 93" panose="04030905020B02020C02" pitchFamily="82" charset="0"/>
                  <a:ea typeface="Adobe Gothic Std B" panose="020B0800000000000000" pitchFamily="34" charset="-128"/>
                </a:rPr>
                <a:t>递归函数</a:t>
              </a:r>
            </a:p>
          </p:txBody>
        </p:sp>
        <p:sp>
          <p:nvSpPr>
            <p:cNvPr id="8" name="文本框 7">
              <a:extLst>
                <a:ext uri="{FF2B5EF4-FFF2-40B4-BE49-F238E27FC236}">
                  <a16:creationId xmlns:a16="http://schemas.microsoft.com/office/drawing/2014/main" id="{F8087962-9027-4E16-8B18-ED14422AE102}"/>
                </a:ext>
              </a:extLst>
            </p:cNvPr>
            <p:cNvSpPr txBox="1"/>
            <p:nvPr/>
          </p:nvSpPr>
          <p:spPr>
            <a:xfrm>
              <a:off x="5465637" y="2760391"/>
              <a:ext cx="3570208" cy="1107996"/>
            </a:xfrm>
            <a:prstGeom prst="rect">
              <a:avLst/>
            </a:prstGeom>
            <a:noFill/>
          </p:spPr>
          <p:txBody>
            <a:bodyPr wrap="none" rtlCol="0">
              <a:spAutoFit/>
            </a:bodyPr>
            <a:lstStyle/>
            <a:p>
              <a:pPr lvl="0" algn="ctr">
                <a:defRPr/>
              </a:pPr>
              <a:r>
                <a:rPr lang="zh-CN" altLang="en-US" sz="6600" b="1" dirty="0">
                  <a:solidFill>
                    <a:srgbClr val="1950B2"/>
                  </a:solidFill>
                  <a:latin typeface="Bauhaus 93" panose="04030905020B02020C02" pitchFamily="82" charset="0"/>
                  <a:ea typeface="Adobe Gothic Std B" panose="020B0800000000000000" pitchFamily="34" charset="-128"/>
                </a:rPr>
                <a:t>递归函数</a:t>
              </a:r>
            </a:p>
          </p:txBody>
        </p:sp>
      </p:grpSp>
    </p:spTree>
    <p:extLst>
      <p:ext uri="{BB962C8B-B14F-4D97-AF65-F5344CB8AC3E}">
        <p14:creationId xmlns:p14="http://schemas.microsoft.com/office/powerpoint/2010/main" val="62776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298" y="477612"/>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概述</a:t>
            </a:r>
          </a:p>
        </p:txBody>
      </p:sp>
      <p:sp>
        <p:nvSpPr>
          <p:cNvPr id="6" name="文本框 5">
            <a:extLst>
              <a:ext uri="{FF2B5EF4-FFF2-40B4-BE49-F238E27FC236}">
                <a16:creationId xmlns:a16="http://schemas.microsoft.com/office/drawing/2014/main" id="{4E1CB98A-1D7D-4B86-A0E7-B3C5597FB1FE}"/>
              </a:ext>
            </a:extLst>
          </p:cNvPr>
          <p:cNvSpPr txBox="1"/>
          <p:nvPr/>
        </p:nvSpPr>
        <p:spPr>
          <a:xfrm>
            <a:off x="1500170" y="1493333"/>
            <a:ext cx="9703538" cy="461661"/>
          </a:xfrm>
          <a:prstGeom prst="rect">
            <a:avLst/>
          </a:prstGeom>
          <a:noFill/>
        </p:spPr>
        <p:txBody>
          <a:bodyPr wrap="square" lIns="91436" tIns="45718" rIns="91436" bIns="45718" rtlCol="0" anchor="ctr">
            <a:spAutoFit/>
          </a:bodyPr>
          <a:lstStyle/>
          <a:p>
            <a:pPr lvl="0" defTabSz="964149" fontAlgn="base">
              <a:spcBef>
                <a:spcPct val="0"/>
              </a:spcBef>
              <a:spcAft>
                <a:spcPct val="0"/>
              </a:spcAft>
            </a:pPr>
            <a:r>
              <a:rPr lang="zh-CN" altLang="en-US" sz="2400" dirty="0">
                <a:latin typeface="微软雅黑" panose="020B0503020204020204" pitchFamily="34" charset="-122"/>
                <a:cs typeface="+mn-ea"/>
                <a:sym typeface="+mn-lt"/>
              </a:rPr>
              <a:t>递归函数是指在一个函数内部通过调用自己来完成一个问题的求解。</a:t>
            </a:r>
          </a:p>
        </p:txBody>
      </p:sp>
      <p:sp>
        <p:nvSpPr>
          <p:cNvPr id="12" name="文本框 11">
            <a:extLst>
              <a:ext uri="{FF2B5EF4-FFF2-40B4-BE49-F238E27FC236}">
                <a16:creationId xmlns:a16="http://schemas.microsoft.com/office/drawing/2014/main" id="{C89BBA72-B04B-430A-90AA-33BB8C5D1FCF}"/>
              </a:ext>
            </a:extLst>
          </p:cNvPr>
          <p:cNvSpPr txBox="1"/>
          <p:nvPr/>
        </p:nvSpPr>
        <p:spPr>
          <a:xfrm>
            <a:off x="1500170" y="2395563"/>
            <a:ext cx="9703538" cy="1532723"/>
          </a:xfrm>
          <a:prstGeom prst="rect">
            <a:avLst/>
          </a:prstGeom>
          <a:noFill/>
        </p:spPr>
        <p:txBody>
          <a:bodyPr wrap="square" lIns="91436" tIns="45718" rIns="91436" bIns="45718" rtlCol="0" anchor="ctr">
            <a:spAutoFit/>
          </a:bodyPr>
          <a:lstStyle/>
          <a:p>
            <a:pPr lvl="0" algn="just" defTabSz="964149" fontAlgn="base">
              <a:lnSpc>
                <a:spcPct val="130000"/>
              </a:lnSpc>
              <a:spcBef>
                <a:spcPct val="0"/>
              </a:spcBef>
              <a:spcAft>
                <a:spcPct val="0"/>
              </a:spcAft>
            </a:pPr>
            <a:r>
              <a:rPr lang="zh-CN" altLang="en-US" sz="2400" dirty="0">
                <a:solidFill>
                  <a:schemeClr val="tx1">
                    <a:lumMod val="85000"/>
                    <a:lumOff val="15000"/>
                  </a:schemeClr>
                </a:solidFill>
                <a:latin typeface="微软雅黑" panose="020B0503020204020204" pitchFamily="34" charset="-122"/>
                <a:cs typeface="+mn-ea"/>
                <a:sym typeface="+mn-lt"/>
              </a:rPr>
              <a:t>当我们在进行问题分解时，发现分解之后待解决的子问题与原问题有着相同的特性和解法，只是在问题规模上与原问题相比有所减小，此时，就可以设计递归函数进行求解。</a:t>
            </a:r>
          </a:p>
        </p:txBody>
      </p:sp>
      <p:sp>
        <p:nvSpPr>
          <p:cNvPr id="18" name="文本框 17">
            <a:extLst>
              <a:ext uri="{FF2B5EF4-FFF2-40B4-BE49-F238E27FC236}">
                <a16:creationId xmlns:a16="http://schemas.microsoft.com/office/drawing/2014/main" id="{A0759746-1BE6-4D70-B31E-265F3BA626C2}"/>
              </a:ext>
            </a:extLst>
          </p:cNvPr>
          <p:cNvSpPr txBox="1"/>
          <p:nvPr/>
        </p:nvSpPr>
        <p:spPr>
          <a:xfrm>
            <a:off x="1500169" y="4218276"/>
            <a:ext cx="9774472" cy="2012855"/>
          </a:xfrm>
          <a:prstGeom prst="rect">
            <a:avLst/>
          </a:prstGeom>
          <a:noFill/>
        </p:spPr>
        <p:txBody>
          <a:bodyPr wrap="square" lIns="91436" tIns="45718" rIns="91436" bIns="45718" rtlCol="0" anchor="ctr">
            <a:spAutoFit/>
          </a:bodyPr>
          <a:lstStyle/>
          <a:p>
            <a:pPr lvl="0" algn="just" defTabSz="964149" fontAlgn="base">
              <a:lnSpc>
                <a:spcPct val="130000"/>
              </a:lnSpc>
              <a:spcBef>
                <a:spcPct val="0"/>
              </a:spcBef>
              <a:spcAft>
                <a:spcPct val="0"/>
              </a:spcAft>
            </a:pPr>
            <a:r>
              <a:rPr lang="zh-CN" altLang="en-US" sz="2400" dirty="0">
                <a:latin typeface="+mj-lt"/>
                <a:cs typeface="+mn-ea"/>
                <a:sym typeface="+mn-lt"/>
              </a:rPr>
              <a:t>比如，对于计算</a:t>
            </a:r>
            <a:r>
              <a:rPr lang="en-US" altLang="zh-CN" sz="2400" dirty="0">
                <a:latin typeface="+mj-lt"/>
                <a:cs typeface="+mn-ea"/>
                <a:sym typeface="+mn-lt"/>
              </a:rPr>
              <a:t>n!</a:t>
            </a:r>
            <a:r>
              <a:rPr lang="zh-CN" altLang="en-US" sz="2400" dirty="0">
                <a:latin typeface="+mj-lt"/>
                <a:cs typeface="+mn-ea"/>
                <a:sym typeface="+mn-lt"/>
              </a:rPr>
              <a:t>的问题，可以将其分解为：</a:t>
            </a:r>
            <a:r>
              <a:rPr lang="en-US" altLang="zh-CN" sz="2400" dirty="0">
                <a:latin typeface="+mj-lt"/>
                <a:cs typeface="+mn-ea"/>
                <a:sym typeface="+mn-lt"/>
              </a:rPr>
              <a:t>n! = n*(n-1)!</a:t>
            </a:r>
            <a:r>
              <a:rPr lang="zh-CN" altLang="en-US" sz="2400" dirty="0">
                <a:latin typeface="+mj-lt"/>
                <a:cs typeface="+mn-ea"/>
                <a:sym typeface="+mn-lt"/>
              </a:rPr>
              <a:t>。可见，分解后的子问题</a:t>
            </a:r>
            <a:r>
              <a:rPr lang="en-US" altLang="zh-CN" sz="2400" dirty="0">
                <a:latin typeface="+mj-lt"/>
                <a:cs typeface="+mn-ea"/>
                <a:sym typeface="+mn-lt"/>
              </a:rPr>
              <a:t>(n-1)!</a:t>
            </a:r>
            <a:r>
              <a:rPr lang="zh-CN" altLang="en-US" sz="2400" dirty="0">
                <a:latin typeface="+mj-lt"/>
                <a:cs typeface="+mn-ea"/>
                <a:sym typeface="+mn-lt"/>
              </a:rPr>
              <a:t>与原问题</a:t>
            </a:r>
            <a:r>
              <a:rPr lang="en-US" altLang="zh-CN" sz="2400" dirty="0">
                <a:latin typeface="+mj-lt"/>
                <a:cs typeface="+mn-ea"/>
                <a:sym typeface="+mn-lt"/>
              </a:rPr>
              <a:t>n!</a:t>
            </a:r>
            <a:r>
              <a:rPr lang="zh-CN" altLang="en-US" sz="2400" dirty="0">
                <a:latin typeface="+mj-lt"/>
                <a:cs typeface="+mn-ea"/>
                <a:sym typeface="+mn-lt"/>
              </a:rPr>
              <a:t>的计算方法完全一样，只是规模有所减小。同样，</a:t>
            </a:r>
            <a:r>
              <a:rPr lang="en-US" altLang="zh-CN" sz="2400" dirty="0">
                <a:latin typeface="+mj-lt"/>
                <a:cs typeface="+mn-ea"/>
                <a:sym typeface="+mn-lt"/>
              </a:rPr>
              <a:t>(n-1)!</a:t>
            </a:r>
            <a:r>
              <a:rPr lang="zh-CN" altLang="en-US" sz="2400" dirty="0">
                <a:latin typeface="+mj-lt"/>
                <a:cs typeface="+mn-ea"/>
                <a:sym typeface="+mn-lt"/>
              </a:rPr>
              <a:t>这个子问题又可以进一步分解为</a:t>
            </a:r>
            <a:r>
              <a:rPr lang="en-US" altLang="zh-CN" sz="2400" dirty="0">
                <a:latin typeface="+mj-lt"/>
                <a:cs typeface="+mn-ea"/>
                <a:sym typeface="+mn-lt"/>
              </a:rPr>
              <a:t>(n-1)*(n-2)!</a:t>
            </a:r>
            <a:r>
              <a:rPr lang="zh-CN" altLang="en-US" sz="2400" dirty="0">
                <a:latin typeface="+mj-lt"/>
                <a:cs typeface="+mn-ea"/>
                <a:sym typeface="+mn-lt"/>
              </a:rPr>
              <a:t>，</a:t>
            </a:r>
            <a:r>
              <a:rPr lang="en-US" altLang="zh-CN" sz="2400" dirty="0">
                <a:latin typeface="+mj-lt"/>
                <a:cs typeface="+mn-ea"/>
                <a:sym typeface="+mn-lt"/>
              </a:rPr>
              <a:t>(n-2)!</a:t>
            </a:r>
            <a:r>
              <a:rPr lang="zh-CN" altLang="en-US" sz="2400" dirty="0">
                <a:latin typeface="+mj-lt"/>
                <a:cs typeface="+mn-ea"/>
                <a:sym typeface="+mn-lt"/>
              </a:rPr>
              <a:t>可以进一步分解为</a:t>
            </a:r>
            <a:r>
              <a:rPr lang="en-US" altLang="zh-CN" sz="2400" dirty="0">
                <a:latin typeface="+mj-lt"/>
                <a:cs typeface="+mn-ea"/>
                <a:sym typeface="+mn-lt"/>
              </a:rPr>
              <a:t>(n-2)*(n-3)!…</a:t>
            </a:r>
            <a:r>
              <a:rPr lang="zh-CN" altLang="en-US" sz="2400" dirty="0">
                <a:latin typeface="+mj-lt"/>
                <a:cs typeface="+mn-ea"/>
                <a:sym typeface="+mn-lt"/>
              </a:rPr>
              <a:t>，直到要计算</a:t>
            </a:r>
            <a:r>
              <a:rPr lang="en-US" altLang="zh-CN" sz="2400" dirty="0">
                <a:latin typeface="+mj-lt"/>
                <a:cs typeface="+mn-ea"/>
                <a:sym typeface="+mn-lt"/>
              </a:rPr>
              <a:t>1!</a:t>
            </a:r>
            <a:r>
              <a:rPr lang="zh-CN" altLang="en-US" sz="2400" dirty="0">
                <a:latin typeface="+mj-lt"/>
                <a:cs typeface="+mn-ea"/>
                <a:sym typeface="+mn-lt"/>
              </a:rPr>
              <a:t>时，直接返回</a:t>
            </a:r>
            <a:r>
              <a:rPr lang="en-US" altLang="zh-CN" sz="2400" dirty="0">
                <a:latin typeface="+mj-lt"/>
                <a:cs typeface="+mn-ea"/>
                <a:sym typeface="+mn-lt"/>
              </a:rPr>
              <a:t>1</a:t>
            </a:r>
            <a:r>
              <a:rPr lang="zh-CN" altLang="en-US" sz="2400" dirty="0">
                <a:latin typeface="+mj-lt"/>
                <a:cs typeface="+mn-ea"/>
                <a:sym typeface="+mn-lt"/>
              </a:rPr>
              <a:t>。</a:t>
            </a:r>
          </a:p>
        </p:txBody>
      </p:sp>
      <p:sp>
        <p:nvSpPr>
          <p:cNvPr id="2" name="等腰三角形 1">
            <a:extLst>
              <a:ext uri="{FF2B5EF4-FFF2-40B4-BE49-F238E27FC236}">
                <a16:creationId xmlns:a16="http://schemas.microsoft.com/office/drawing/2014/main" id="{0AB25B07-79F7-4E23-A176-DF615A6E85BD}"/>
              </a:ext>
            </a:extLst>
          </p:cNvPr>
          <p:cNvSpPr/>
          <p:nvPr/>
        </p:nvSpPr>
        <p:spPr>
          <a:xfrm rot="5400000">
            <a:off x="1035778" y="1565215"/>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等腰三角形 16">
            <a:extLst>
              <a:ext uri="{FF2B5EF4-FFF2-40B4-BE49-F238E27FC236}">
                <a16:creationId xmlns:a16="http://schemas.microsoft.com/office/drawing/2014/main" id="{9C1A66E3-A1BE-4EF3-BFC4-97CBC64163B8}"/>
              </a:ext>
            </a:extLst>
          </p:cNvPr>
          <p:cNvSpPr/>
          <p:nvPr/>
        </p:nvSpPr>
        <p:spPr>
          <a:xfrm rot="5400000">
            <a:off x="1035778" y="3016559"/>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2" name="等腰三角形 21">
            <a:extLst>
              <a:ext uri="{FF2B5EF4-FFF2-40B4-BE49-F238E27FC236}">
                <a16:creationId xmlns:a16="http://schemas.microsoft.com/office/drawing/2014/main" id="{4F4BBFB1-E57B-4591-923D-B33295304057}"/>
              </a:ext>
            </a:extLst>
          </p:cNvPr>
          <p:cNvSpPr/>
          <p:nvPr/>
        </p:nvSpPr>
        <p:spPr>
          <a:xfrm rot="5400000">
            <a:off x="1035778" y="5086200"/>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Tree>
    <p:extLst>
      <p:ext uri="{BB962C8B-B14F-4D97-AF65-F5344CB8AC3E}">
        <p14:creationId xmlns:p14="http://schemas.microsoft.com/office/powerpoint/2010/main" val="117327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ppt_x</p:attrName>
                                        </p:attrNameLst>
                                      </p:cBhvr>
                                      <p:tavLst>
                                        <p:tav tm="0">
                                          <p:val>
                                            <p:strVal val="#ppt_x-#ppt_w*1.125000"/>
                                          </p:val>
                                        </p:tav>
                                        <p:tav tm="100000">
                                          <p:val>
                                            <p:strVal val="#ppt_x"/>
                                          </p:val>
                                        </p:tav>
                                      </p:tavLst>
                                    </p:anim>
                                    <p:animEffect transition="in" filter="wipe(right)">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1500"/>
                            </p:stCondLst>
                            <p:childTnLst>
                              <p:par>
                                <p:cTn id="20" presetID="12" presetClass="entr" presetSubtype="8"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p:tgtEl>
                                          <p:spTgt spid="17"/>
                                        </p:tgtEl>
                                        <p:attrNameLst>
                                          <p:attrName>ppt_x</p:attrName>
                                        </p:attrNameLst>
                                      </p:cBhvr>
                                      <p:tavLst>
                                        <p:tav tm="0">
                                          <p:val>
                                            <p:strVal val="#ppt_x-#ppt_w*1.125000"/>
                                          </p:val>
                                        </p:tav>
                                        <p:tav tm="100000">
                                          <p:val>
                                            <p:strVal val="#ppt_x"/>
                                          </p:val>
                                        </p:tav>
                                      </p:tavLst>
                                    </p:anim>
                                    <p:animEffect transition="in" filter="wipe(right)">
                                      <p:cBhvr>
                                        <p:cTn id="23" dur="500"/>
                                        <p:tgtEl>
                                          <p:spTgt spid="17"/>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2500"/>
                            </p:stCondLst>
                            <p:childTnLst>
                              <p:par>
                                <p:cTn id="29" presetID="12" presetClass="entr" presetSubtype="8"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p:tgtEl>
                                          <p:spTgt spid="22"/>
                                        </p:tgtEl>
                                        <p:attrNameLst>
                                          <p:attrName>ppt_x</p:attrName>
                                        </p:attrNameLst>
                                      </p:cBhvr>
                                      <p:tavLst>
                                        <p:tav tm="0">
                                          <p:val>
                                            <p:strVal val="#ppt_x-#ppt_w*1.125000"/>
                                          </p:val>
                                        </p:tav>
                                        <p:tav tm="100000">
                                          <p:val>
                                            <p:strVal val="#ppt_x"/>
                                          </p:val>
                                        </p:tav>
                                      </p:tavLst>
                                    </p:anim>
                                    <p:animEffect transition="in" filter="wipe(right)">
                                      <p:cBhvr>
                                        <p:cTn id="32" dur="500"/>
                                        <p:tgtEl>
                                          <p:spTgt spid="22"/>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2" grpId="0"/>
      <p:bldP spid="18" grpId="0"/>
      <p:bldP spid="2" grpId="0" animBg="1"/>
      <p:bldP spid="17" grpId="0" animBg="1"/>
      <p:bldP spid="2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10638"/>
            <a:ext cx="1826141"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递归函数</a:t>
            </a:r>
          </a:p>
        </p:txBody>
      </p:sp>
      <p:sp>
        <p:nvSpPr>
          <p:cNvPr id="2" name="矩形 1">
            <a:extLst>
              <a:ext uri="{FF2B5EF4-FFF2-40B4-BE49-F238E27FC236}">
                <a16:creationId xmlns:a16="http://schemas.microsoft.com/office/drawing/2014/main" id="{83E11107-0AC9-4E43-BA11-92F2A6599A1B}"/>
              </a:ext>
            </a:extLst>
          </p:cNvPr>
          <p:cNvSpPr/>
          <p:nvPr/>
        </p:nvSpPr>
        <p:spPr>
          <a:xfrm>
            <a:off x="1863853" y="1029652"/>
            <a:ext cx="4603449" cy="461665"/>
          </a:xfrm>
          <a:prstGeom prst="rect">
            <a:avLst/>
          </a:prstGeom>
        </p:spPr>
        <p:txBody>
          <a:bodyPr wrap="square">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例：编写递归函数计算</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n</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的阶乘。</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781207" y="1510340"/>
            <a:ext cx="4935477"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836354" y="821450"/>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9" name="KSO_Shape">
            <a:extLst>
              <a:ext uri="{FF2B5EF4-FFF2-40B4-BE49-F238E27FC236}">
                <a16:creationId xmlns:a16="http://schemas.microsoft.com/office/drawing/2014/main" id="{1E34A776-E0F1-4F3F-9F01-ADF8275F356A}"/>
              </a:ext>
            </a:extLst>
          </p:cNvPr>
          <p:cNvSpPr/>
          <p:nvPr/>
        </p:nvSpPr>
        <p:spPr>
          <a:xfrm>
            <a:off x="1713628" y="1683247"/>
            <a:ext cx="9270105" cy="2190480"/>
          </a:xfrm>
          <a:prstGeom prst="roundRect">
            <a:avLst>
              <a:gd name="adj" fmla="val 597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40" name="TextBox 107">
            <a:extLst>
              <a:ext uri="{FF2B5EF4-FFF2-40B4-BE49-F238E27FC236}">
                <a16:creationId xmlns:a16="http://schemas.microsoft.com/office/drawing/2014/main" id="{AB014170-F4EE-42CE-BF69-1089D856C4DB}"/>
              </a:ext>
            </a:extLst>
          </p:cNvPr>
          <p:cNvSpPr txBox="1"/>
          <p:nvPr/>
        </p:nvSpPr>
        <p:spPr>
          <a:xfrm>
            <a:off x="1844009" y="1788516"/>
            <a:ext cx="9109935" cy="1872338"/>
          </a:xfrm>
          <a:prstGeom prst="rect">
            <a:avLst/>
          </a:prstGeom>
          <a:noFill/>
        </p:spPr>
        <p:txBody>
          <a:bodyPr wrap="square" lIns="56610" tIns="28304" rIns="56610" bIns="28304" rtlCol="0">
            <a:spAutoFit/>
          </a:bodyPr>
          <a:lstStyle/>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rgbClr val="1950B2"/>
                </a:solidFill>
                <a:latin typeface="+mj-lt"/>
                <a:ea typeface="+mj-ea"/>
              </a:rPr>
              <a:t>1	def fac(n): #</a:t>
            </a:r>
            <a:r>
              <a:rPr lang="zh-CN" altLang="en-US" sz="2000" dirty="0">
                <a:solidFill>
                  <a:srgbClr val="1950B2"/>
                </a:solidFill>
                <a:latin typeface="+mj-lt"/>
                <a:ea typeface="+mj-ea"/>
              </a:rPr>
              <a:t>定义函数</a:t>
            </a:r>
            <a:r>
              <a:rPr lang="en-US" altLang="zh-CN" sz="2000" dirty="0">
                <a:solidFill>
                  <a:srgbClr val="1950B2"/>
                </a:solidFill>
                <a:latin typeface="+mj-lt"/>
                <a:ea typeface="+mj-ea"/>
              </a:rPr>
              <a:t>fac</a:t>
            </a: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rgbClr val="1950B2"/>
                </a:solidFill>
                <a:latin typeface="+mj-lt"/>
                <a:ea typeface="+mj-ea"/>
              </a:rPr>
              <a:t>2	    if n==1: #</a:t>
            </a:r>
            <a:r>
              <a:rPr lang="zh-CN" altLang="en-US" sz="2000" dirty="0">
                <a:solidFill>
                  <a:srgbClr val="1950B2"/>
                </a:solidFill>
                <a:latin typeface="+mj-lt"/>
                <a:ea typeface="+mj-ea"/>
              </a:rPr>
              <a:t>如果要计算</a:t>
            </a:r>
            <a:r>
              <a:rPr lang="en-US" altLang="zh-CN" sz="2000" dirty="0">
                <a:solidFill>
                  <a:srgbClr val="1950B2"/>
                </a:solidFill>
                <a:latin typeface="+mj-lt"/>
                <a:ea typeface="+mj-ea"/>
              </a:rPr>
              <a:t>1</a:t>
            </a:r>
            <a:r>
              <a:rPr lang="zh-CN" altLang="en-US" sz="2000" dirty="0">
                <a:solidFill>
                  <a:srgbClr val="1950B2"/>
                </a:solidFill>
                <a:latin typeface="+mj-lt"/>
                <a:ea typeface="+mj-ea"/>
              </a:rPr>
              <a:t>的阶乘，则直接返回</a:t>
            </a:r>
            <a:r>
              <a:rPr lang="en-US" altLang="zh-CN" sz="2000" dirty="0">
                <a:solidFill>
                  <a:srgbClr val="1950B2"/>
                </a:solidFill>
                <a:latin typeface="+mj-lt"/>
                <a:ea typeface="+mj-ea"/>
              </a:rPr>
              <a:t>1</a:t>
            </a:r>
            <a:r>
              <a:rPr lang="zh-CN" altLang="en-US" sz="2000" dirty="0">
                <a:solidFill>
                  <a:srgbClr val="1950B2"/>
                </a:solidFill>
                <a:latin typeface="+mj-lt"/>
                <a:ea typeface="+mj-ea"/>
              </a:rPr>
              <a:t>（结束递归调用的条件）</a:t>
            </a: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rgbClr val="1950B2"/>
                </a:solidFill>
                <a:latin typeface="+mj-lt"/>
                <a:ea typeface="+mj-ea"/>
              </a:rPr>
              <a:t>3	        return 1</a:t>
            </a: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rgbClr val="1950B2"/>
                </a:solidFill>
                <a:latin typeface="+mj-lt"/>
                <a:ea typeface="+mj-ea"/>
              </a:rPr>
              <a:t>4	    return n*fac(n-1) #</a:t>
            </a:r>
            <a:r>
              <a:rPr lang="zh-CN" altLang="en-US" sz="2000" dirty="0">
                <a:solidFill>
                  <a:srgbClr val="1950B2"/>
                </a:solidFill>
                <a:latin typeface="+mj-lt"/>
                <a:ea typeface="+mj-ea"/>
              </a:rPr>
              <a:t>将计算</a:t>
            </a:r>
            <a:r>
              <a:rPr lang="en-US" altLang="zh-CN" sz="2000" dirty="0">
                <a:solidFill>
                  <a:srgbClr val="1950B2"/>
                </a:solidFill>
                <a:latin typeface="+mj-lt"/>
                <a:ea typeface="+mj-ea"/>
              </a:rPr>
              <a:t>n!</a:t>
            </a:r>
            <a:r>
              <a:rPr lang="zh-CN" altLang="en-US" sz="2000" dirty="0">
                <a:solidFill>
                  <a:srgbClr val="1950B2"/>
                </a:solidFill>
                <a:latin typeface="+mj-lt"/>
                <a:ea typeface="+mj-ea"/>
              </a:rPr>
              <a:t>分解为</a:t>
            </a:r>
            <a:r>
              <a:rPr lang="en-US" altLang="zh-CN" sz="2000" dirty="0">
                <a:solidFill>
                  <a:srgbClr val="1950B2"/>
                </a:solidFill>
                <a:latin typeface="+mj-lt"/>
                <a:ea typeface="+mj-ea"/>
              </a:rPr>
              <a:t>n*(n-1)!</a:t>
            </a: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rgbClr val="1950B2"/>
                </a:solidFill>
                <a:latin typeface="+mj-lt"/>
                <a:ea typeface="+mj-ea"/>
              </a:rPr>
              <a:t>5	print(fac(5)) #</a:t>
            </a:r>
            <a:r>
              <a:rPr lang="zh-CN" altLang="en-US" sz="2000" dirty="0">
                <a:solidFill>
                  <a:srgbClr val="1950B2"/>
                </a:solidFill>
                <a:latin typeface="+mj-lt"/>
                <a:ea typeface="+mj-ea"/>
              </a:rPr>
              <a:t>调用</a:t>
            </a:r>
            <a:r>
              <a:rPr lang="en-US" altLang="zh-CN" sz="2000" dirty="0">
                <a:solidFill>
                  <a:srgbClr val="1950B2"/>
                </a:solidFill>
                <a:latin typeface="+mj-lt"/>
                <a:ea typeface="+mj-ea"/>
              </a:rPr>
              <a:t>fac</a:t>
            </a:r>
            <a:r>
              <a:rPr lang="zh-CN" altLang="en-US" sz="2000" dirty="0">
                <a:solidFill>
                  <a:srgbClr val="1950B2"/>
                </a:solidFill>
                <a:latin typeface="+mj-lt"/>
                <a:ea typeface="+mj-ea"/>
              </a:rPr>
              <a:t>函数计算</a:t>
            </a:r>
            <a:r>
              <a:rPr lang="en-US" altLang="zh-CN" sz="2000" dirty="0">
                <a:solidFill>
                  <a:srgbClr val="1950B2"/>
                </a:solidFill>
                <a:latin typeface="+mj-lt"/>
                <a:ea typeface="+mj-ea"/>
              </a:rPr>
              <a:t>5</a:t>
            </a:r>
            <a:r>
              <a:rPr lang="zh-CN" altLang="en-US" sz="2000" dirty="0">
                <a:solidFill>
                  <a:srgbClr val="1950B2"/>
                </a:solidFill>
                <a:latin typeface="+mj-lt"/>
                <a:ea typeface="+mj-ea"/>
              </a:rPr>
              <a:t>的阶乘并将结果输出到屏幕</a:t>
            </a:r>
          </a:p>
        </p:txBody>
      </p:sp>
      <p:sp>
        <p:nvSpPr>
          <p:cNvPr id="46" name="TextBox 107">
            <a:extLst>
              <a:ext uri="{FF2B5EF4-FFF2-40B4-BE49-F238E27FC236}">
                <a16:creationId xmlns:a16="http://schemas.microsoft.com/office/drawing/2014/main" id="{D2BB236D-6AFC-46DE-8D4E-C956CA95AEE8}"/>
              </a:ext>
            </a:extLst>
          </p:cNvPr>
          <p:cNvSpPr txBox="1"/>
          <p:nvPr/>
        </p:nvSpPr>
        <p:spPr>
          <a:xfrm>
            <a:off x="2023121" y="4108294"/>
            <a:ext cx="8839164" cy="763573"/>
          </a:xfrm>
          <a:prstGeom prst="rect">
            <a:avLst/>
          </a:prstGeom>
          <a:noFill/>
        </p:spPr>
        <p:txBody>
          <a:bodyPr wrap="square" lIns="56610" tIns="28304" rIns="56610" bIns="28304" rtlCol="0">
            <a:spAutoFit/>
          </a:bodyPr>
          <a:lstStyle/>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rgbClr val="1950B2"/>
                </a:solidFill>
                <a:latin typeface="+mj-lt"/>
                <a:ea typeface="+mj-ea"/>
              </a:rPr>
              <a:t>fac(5)=&gt;5*fac(4)=&gt;5*(4*fac(3))=&gt;5*(4*(3*fac(2)))=&gt;5*(4*(3*(2*fac(1))))</a:t>
            </a: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rgbClr val="1950B2"/>
                </a:solidFill>
                <a:latin typeface="+mj-lt"/>
                <a:ea typeface="+mj-ea"/>
              </a:rPr>
              <a:t>       =&gt;5*(4*(3*(2*1)))=&gt;5*(4*(3*2))=&gt;5*(4*6)=&gt;5*24=&gt;120</a:t>
            </a:r>
          </a:p>
        </p:txBody>
      </p:sp>
      <p:grpSp>
        <p:nvGrpSpPr>
          <p:cNvPr id="47" name="组合 46">
            <a:extLst>
              <a:ext uri="{FF2B5EF4-FFF2-40B4-BE49-F238E27FC236}">
                <a16:creationId xmlns:a16="http://schemas.microsoft.com/office/drawing/2014/main" id="{273579F1-DD34-43E7-90E5-BBB192069713}"/>
              </a:ext>
            </a:extLst>
          </p:cNvPr>
          <p:cNvGrpSpPr/>
          <p:nvPr/>
        </p:nvGrpSpPr>
        <p:grpSpPr>
          <a:xfrm>
            <a:off x="620068" y="4519397"/>
            <a:ext cx="1130741" cy="1010786"/>
            <a:chOff x="6157773" y="1285506"/>
            <a:chExt cx="1704860" cy="1524000"/>
          </a:xfrm>
        </p:grpSpPr>
        <p:sp>
          <p:nvSpPr>
            <p:cNvPr id="48" name="泪滴形 47">
              <a:extLst>
                <a:ext uri="{FF2B5EF4-FFF2-40B4-BE49-F238E27FC236}">
                  <a16:creationId xmlns:a16="http://schemas.microsoft.com/office/drawing/2014/main" id="{57A0AADB-FAB0-4B22-A8BC-4FCBF0B1511E}"/>
                </a:ext>
              </a:extLst>
            </p:cNvPr>
            <p:cNvSpPr/>
            <p:nvPr/>
          </p:nvSpPr>
          <p:spPr>
            <a:xfrm flipH="1" flipV="1">
              <a:off x="6157773" y="1285506"/>
              <a:ext cx="1524000" cy="1524000"/>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9" name="矩形 48">
              <a:extLst>
                <a:ext uri="{FF2B5EF4-FFF2-40B4-BE49-F238E27FC236}">
                  <a16:creationId xmlns:a16="http://schemas.microsoft.com/office/drawing/2014/main" id="{27CC8142-0F7D-46A4-A9A6-6CB698466A69}"/>
                </a:ext>
              </a:extLst>
            </p:cNvPr>
            <p:cNvSpPr/>
            <p:nvPr/>
          </p:nvSpPr>
          <p:spPr>
            <a:xfrm>
              <a:off x="6192066" y="1690505"/>
              <a:ext cx="1670567" cy="696070"/>
            </a:xfrm>
            <a:prstGeom prst="rect">
              <a:avLst/>
            </a:prstGeom>
          </p:spPr>
          <p:txBody>
            <a:bodyPr wrap="none">
              <a:spAutoFit/>
            </a:bodyPr>
            <a:lstStyle/>
            <a:p>
              <a:pPr algn="ctr">
                <a:spcBef>
                  <a:spcPct val="0"/>
                </a:spcBef>
                <a:defRPr/>
              </a:pP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注意：</a:t>
              </a:r>
              <a:endPar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50" name="直接连接符 49">
            <a:extLst>
              <a:ext uri="{FF2B5EF4-FFF2-40B4-BE49-F238E27FC236}">
                <a16:creationId xmlns:a16="http://schemas.microsoft.com/office/drawing/2014/main" id="{38D9C594-4DA1-4B70-80E5-035A7038101A}"/>
              </a:ext>
            </a:extLst>
          </p:cNvPr>
          <p:cNvCxnSpPr>
            <a:cxnSpLocks/>
          </p:cNvCxnSpPr>
          <p:nvPr/>
        </p:nvCxnSpPr>
        <p:spPr>
          <a:xfrm flipV="1">
            <a:off x="1788980" y="5071854"/>
            <a:ext cx="9931965" cy="1"/>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078431FC-D7A5-4EE1-A95F-5F627AEEBCCF}"/>
              </a:ext>
            </a:extLst>
          </p:cNvPr>
          <p:cNvSpPr/>
          <p:nvPr/>
        </p:nvSpPr>
        <p:spPr>
          <a:xfrm>
            <a:off x="1763854" y="5216921"/>
            <a:ext cx="9957091" cy="1384161"/>
          </a:xfrm>
          <a:prstGeom prst="rect">
            <a:avLst/>
          </a:prstGeom>
        </p:spPr>
        <p:txBody>
          <a:bodyPr wrap="square">
            <a:spAutoFit/>
          </a:bodyPr>
          <a:lstStyle/>
          <a:p>
            <a:pPr algn="just">
              <a:lnSpc>
                <a:spcPct val="12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当问题规模较大时，递归调用会涉及到很多层的函数调用，一方面会由于栈操作影响程序运行速度，另一方面在</a:t>
            </a:r>
            <a:r>
              <a:rPr lang="en-US" altLang="zh-CN" sz="2400" dirty="0">
                <a:solidFill>
                  <a:schemeClr val="tx1">
                    <a:lumMod val="85000"/>
                    <a:lumOff val="15000"/>
                  </a:schemeClr>
                </a:solidFill>
                <a:latin typeface="+mj-lt"/>
                <a:ea typeface="微软雅黑" panose="020B0503020204020204" pitchFamily="34" charset="-122"/>
              </a:rPr>
              <a:t>Python</a:t>
            </a:r>
            <a:r>
              <a:rPr lang="zh-CN" altLang="en-US" sz="2400" dirty="0">
                <a:solidFill>
                  <a:schemeClr val="tx1">
                    <a:lumMod val="85000"/>
                    <a:lumOff val="15000"/>
                  </a:schemeClr>
                </a:solidFill>
                <a:latin typeface="+mj-lt"/>
                <a:ea typeface="微软雅黑" panose="020B0503020204020204" pitchFamily="34" charset="-122"/>
              </a:rPr>
              <a:t>中有栈的限制、太多层的函数调用会引起栈溢出问题（如将第</a:t>
            </a:r>
            <a:r>
              <a:rPr lang="en-US" altLang="zh-CN" sz="2400" dirty="0">
                <a:solidFill>
                  <a:schemeClr val="tx1">
                    <a:lumMod val="85000"/>
                    <a:lumOff val="15000"/>
                  </a:schemeClr>
                </a:solidFill>
                <a:latin typeface="+mj-lt"/>
                <a:ea typeface="微软雅黑" panose="020B0503020204020204" pitchFamily="34" charset="-122"/>
              </a:rPr>
              <a:t>5</a:t>
            </a:r>
            <a:r>
              <a:rPr lang="zh-CN" altLang="en-US" sz="2400" dirty="0">
                <a:solidFill>
                  <a:schemeClr val="tx1">
                    <a:lumMod val="85000"/>
                    <a:lumOff val="15000"/>
                  </a:schemeClr>
                </a:solidFill>
                <a:latin typeface="+mj-lt"/>
                <a:ea typeface="微软雅黑" panose="020B0503020204020204" pitchFamily="34" charset="-122"/>
              </a:rPr>
              <a:t>行的</a:t>
            </a:r>
            <a:r>
              <a:rPr lang="en-US" altLang="zh-CN" sz="2400" dirty="0">
                <a:solidFill>
                  <a:schemeClr val="tx1">
                    <a:lumMod val="85000"/>
                    <a:lumOff val="15000"/>
                  </a:schemeClr>
                </a:solidFill>
                <a:latin typeface="+mj-lt"/>
                <a:ea typeface="微软雅黑" panose="020B0503020204020204" pitchFamily="34" charset="-122"/>
              </a:rPr>
              <a:t>fac(5)</a:t>
            </a:r>
            <a:r>
              <a:rPr lang="zh-CN" altLang="en-US" sz="2400" dirty="0">
                <a:solidFill>
                  <a:schemeClr val="tx1">
                    <a:lumMod val="85000"/>
                    <a:lumOff val="15000"/>
                  </a:schemeClr>
                </a:solidFill>
                <a:latin typeface="+mj-lt"/>
                <a:ea typeface="微软雅黑" panose="020B0503020204020204" pitchFamily="34" charset="-122"/>
              </a:rPr>
              <a:t>改为</a:t>
            </a:r>
            <a:r>
              <a:rPr lang="en-US" altLang="zh-CN" sz="2400" dirty="0">
                <a:solidFill>
                  <a:schemeClr val="tx1">
                    <a:lumMod val="85000"/>
                    <a:lumOff val="15000"/>
                  </a:schemeClr>
                </a:solidFill>
                <a:latin typeface="+mj-lt"/>
                <a:ea typeface="微软雅黑" panose="020B0503020204020204" pitchFamily="34" charset="-122"/>
              </a:rPr>
              <a:t>fac(1000)</a:t>
            </a:r>
            <a:r>
              <a:rPr lang="zh-CN" altLang="en-US" sz="2400" dirty="0">
                <a:solidFill>
                  <a:schemeClr val="tx1">
                    <a:lumMod val="85000"/>
                    <a:lumOff val="15000"/>
                  </a:schemeClr>
                </a:solidFill>
                <a:latin typeface="+mj-lt"/>
                <a:ea typeface="微软雅黑" panose="020B0503020204020204" pitchFamily="34" charset="-122"/>
              </a:rPr>
              <a:t>则会报错）。</a:t>
            </a:r>
            <a:endParaRPr lang="zh-CN" altLang="en-US" sz="2400" dirty="0">
              <a:solidFill>
                <a:schemeClr val="tx1">
                  <a:lumMod val="85000"/>
                  <a:lumOff val="15000"/>
                </a:schemeClr>
              </a:solidFill>
              <a:effectLst/>
              <a:latin typeface="+mj-lt"/>
              <a:ea typeface="微软雅黑" panose="020B0503020204020204" pitchFamily="34" charset="-122"/>
            </a:endParaRP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235080" y="4971960"/>
              <a:ext cx="360" cy="360"/>
            </p14:xfrm>
          </p:contentPart>
        </mc:Choice>
        <mc:Fallback xmlns="">
          <p:pic>
            <p:nvPicPr>
              <p:cNvPr id="5" name="墨迹 4"/>
              <p:cNvPicPr/>
              <p:nvPr/>
            </p:nvPicPr>
            <p:blipFill>
              <a:blip r:embed="rId5"/>
              <a:stretch>
                <a:fillRect/>
              </a:stretch>
            </p:blipFill>
            <p:spPr>
              <a:xfrm>
                <a:off x="225720" y="4962600"/>
                <a:ext cx="19080" cy="19080"/>
              </a:xfrm>
              <a:prstGeom prst="rect">
                <a:avLst/>
              </a:prstGeom>
            </p:spPr>
          </p:pic>
        </mc:Fallback>
      </mc:AlternateContent>
    </p:spTree>
    <p:extLst>
      <p:ext uri="{BB962C8B-B14F-4D97-AF65-F5344CB8AC3E}">
        <p14:creationId xmlns:p14="http://schemas.microsoft.com/office/powerpoint/2010/main" val="247944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500"/>
                                        <p:tgtEl>
                                          <p:spTgt spid="40"/>
                                        </p:tgtEl>
                                        <p:attrNameLst>
                                          <p:attrName>ppt_y</p:attrName>
                                        </p:attrNameLst>
                                      </p:cBhvr>
                                      <p:tavLst>
                                        <p:tav tm="0">
                                          <p:val>
                                            <p:strVal val="#ppt_y-#ppt_h*1.125000"/>
                                          </p:val>
                                        </p:tav>
                                        <p:tav tm="100000">
                                          <p:val>
                                            <p:strVal val="#ppt_y"/>
                                          </p:val>
                                        </p:tav>
                                      </p:tavLst>
                                    </p:anim>
                                    <p:animEffect transition="in" filter="wipe(down)">
                                      <p:cBhvr>
                                        <p:cTn id="30" dur="500"/>
                                        <p:tgtEl>
                                          <p:spTgt spid="40"/>
                                        </p:tgtEl>
                                      </p:cBhvr>
                                    </p:animEffect>
                                  </p:childTnLst>
                                </p:cTn>
                              </p:par>
                            </p:childTnLst>
                          </p:cTn>
                        </p:par>
                        <p:par>
                          <p:cTn id="31" fill="hold">
                            <p:stCondLst>
                              <p:cond delay="1500"/>
                            </p:stCondLst>
                            <p:childTnLst>
                              <p:par>
                                <p:cTn id="32" presetID="12" presetClass="entr" presetSubtype="1" fill="hold" grpId="0" nodeType="after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p:tgtEl>
                                          <p:spTgt spid="46"/>
                                        </p:tgtEl>
                                        <p:attrNameLst>
                                          <p:attrName>ppt_y</p:attrName>
                                        </p:attrNameLst>
                                      </p:cBhvr>
                                      <p:tavLst>
                                        <p:tav tm="0">
                                          <p:val>
                                            <p:strVal val="#ppt_y-#ppt_h*1.125000"/>
                                          </p:val>
                                        </p:tav>
                                        <p:tav tm="100000">
                                          <p:val>
                                            <p:strVal val="#ppt_y"/>
                                          </p:val>
                                        </p:tav>
                                      </p:tavLst>
                                    </p:anim>
                                    <p:animEffect transition="in" filter="wipe(down)">
                                      <p:cBhvr>
                                        <p:cTn id="35" dur="500"/>
                                        <p:tgtEl>
                                          <p:spTgt spid="46"/>
                                        </p:tgtEl>
                                      </p:cBhvr>
                                    </p:animEffect>
                                  </p:childTnLst>
                                </p:cTn>
                              </p:par>
                            </p:childTnLst>
                          </p:cTn>
                        </p:par>
                        <p:par>
                          <p:cTn id="36" fill="hold">
                            <p:stCondLst>
                              <p:cond delay="2000"/>
                            </p:stCondLst>
                            <p:childTnLst>
                              <p:par>
                                <p:cTn id="37" presetID="12" presetClass="entr" presetSubtype="1" fill="hold" nodeType="after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p:tgtEl>
                                          <p:spTgt spid="47"/>
                                        </p:tgtEl>
                                        <p:attrNameLst>
                                          <p:attrName>ppt_y</p:attrName>
                                        </p:attrNameLst>
                                      </p:cBhvr>
                                      <p:tavLst>
                                        <p:tav tm="0">
                                          <p:val>
                                            <p:strVal val="#ppt_y-#ppt_h*1.125000"/>
                                          </p:val>
                                        </p:tav>
                                        <p:tav tm="100000">
                                          <p:val>
                                            <p:strVal val="#ppt_y"/>
                                          </p:val>
                                        </p:tav>
                                      </p:tavLst>
                                    </p:anim>
                                    <p:animEffect transition="in" filter="wipe(down)">
                                      <p:cBhvr>
                                        <p:cTn id="40" dur="500"/>
                                        <p:tgtEl>
                                          <p:spTgt spid="47"/>
                                        </p:tgtEl>
                                      </p:cBhvr>
                                    </p:animEffect>
                                  </p:childTnLst>
                                </p:cTn>
                              </p:par>
                              <p:par>
                                <p:cTn id="41" presetID="22" presetClass="entr" presetSubtype="8"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wipe(left)">
                                      <p:cBhvr>
                                        <p:cTn id="43" dur="500"/>
                                        <p:tgtEl>
                                          <p:spTgt spid="50"/>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wipe(up)">
                                      <p:cBhvr>
                                        <p:cTn id="4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9" grpId="0" animBg="1"/>
      <p:bldP spid="40" grpId="0"/>
      <p:bldP spid="46" grpId="0"/>
      <p:bldP spid="51"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10638"/>
            <a:ext cx="1826141"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递归函数</a:t>
            </a:r>
          </a:p>
        </p:txBody>
      </p:sp>
      <p:sp>
        <p:nvSpPr>
          <p:cNvPr id="2" name="矩形 1">
            <a:extLst>
              <a:ext uri="{FF2B5EF4-FFF2-40B4-BE49-F238E27FC236}">
                <a16:creationId xmlns:a16="http://schemas.microsoft.com/office/drawing/2014/main" id="{83E11107-0AC9-4E43-BA11-92F2A6599A1B}"/>
              </a:ext>
            </a:extLst>
          </p:cNvPr>
          <p:cNvSpPr/>
          <p:nvPr/>
        </p:nvSpPr>
        <p:spPr>
          <a:xfrm>
            <a:off x="1906848" y="1429147"/>
            <a:ext cx="5204741" cy="461665"/>
          </a:xfrm>
          <a:prstGeom prst="rect">
            <a:avLst/>
          </a:prstGeom>
        </p:spPr>
        <p:txBody>
          <a:bodyPr wrap="square">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例：使用非递归方式计算</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n</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的阶乘。</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994271" y="1909835"/>
            <a:ext cx="4204250" cy="17543"/>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1049418" y="122094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6" name="KSO_Shape">
            <a:extLst>
              <a:ext uri="{FF2B5EF4-FFF2-40B4-BE49-F238E27FC236}">
                <a16:creationId xmlns:a16="http://schemas.microsoft.com/office/drawing/2014/main" id="{4F90677F-A1BB-4BBC-93C6-213102A6B9E7}"/>
              </a:ext>
            </a:extLst>
          </p:cNvPr>
          <p:cNvSpPr/>
          <p:nvPr/>
        </p:nvSpPr>
        <p:spPr>
          <a:xfrm>
            <a:off x="1851577" y="2531953"/>
            <a:ext cx="8725772" cy="2788586"/>
          </a:xfrm>
          <a:prstGeom prst="roundRect">
            <a:avLst>
              <a:gd name="adj" fmla="val 597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47" name="TextBox 107">
            <a:extLst>
              <a:ext uri="{FF2B5EF4-FFF2-40B4-BE49-F238E27FC236}">
                <a16:creationId xmlns:a16="http://schemas.microsoft.com/office/drawing/2014/main" id="{097F6337-DEB7-410E-AD51-E7FCA8A7AA47}"/>
              </a:ext>
            </a:extLst>
          </p:cNvPr>
          <p:cNvSpPr txBox="1"/>
          <p:nvPr/>
        </p:nvSpPr>
        <p:spPr>
          <a:xfrm>
            <a:off x="2161069" y="2789622"/>
            <a:ext cx="8168629" cy="2273152"/>
          </a:xfrm>
          <a:prstGeom prst="rect">
            <a:avLst/>
          </a:prstGeom>
          <a:noFill/>
        </p:spPr>
        <p:txBody>
          <a:bodyPr wrap="square" lIns="56610" tIns="28304" rIns="56610" bIns="28304" rtlCol="0">
            <a:spAutoFit/>
          </a:bodyPr>
          <a:lstStyle/>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ea typeface="+mj-ea"/>
              </a:rPr>
              <a:t>1	def fac(n): #</a:t>
            </a:r>
            <a:r>
              <a:rPr lang="zh-CN" altLang="en-US" sz="2000" dirty="0">
                <a:solidFill>
                  <a:schemeClr val="tx1">
                    <a:lumMod val="85000"/>
                    <a:lumOff val="15000"/>
                  </a:schemeClr>
                </a:solidFill>
                <a:latin typeface="+mj-lt"/>
                <a:ea typeface="+mj-ea"/>
              </a:rPr>
              <a:t>定义函数</a:t>
            </a:r>
            <a:r>
              <a:rPr lang="en-US" altLang="zh-CN" sz="2000" dirty="0">
                <a:solidFill>
                  <a:schemeClr val="tx1">
                    <a:lumMod val="85000"/>
                    <a:lumOff val="15000"/>
                  </a:schemeClr>
                </a:solidFill>
                <a:latin typeface="+mj-lt"/>
                <a:ea typeface="+mj-ea"/>
              </a:rPr>
              <a:t>fac</a:t>
            </a: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ea typeface="+mj-ea"/>
              </a:rPr>
              <a:t>2	    f=1 #</a:t>
            </a:r>
            <a:r>
              <a:rPr lang="zh-CN" altLang="en-US" sz="2000" dirty="0">
                <a:solidFill>
                  <a:schemeClr val="tx1">
                    <a:lumMod val="85000"/>
                    <a:lumOff val="15000"/>
                  </a:schemeClr>
                </a:solidFill>
                <a:latin typeface="+mj-lt"/>
                <a:ea typeface="+mj-ea"/>
              </a:rPr>
              <a:t>保存阶乘结果</a:t>
            </a: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ea typeface="+mj-ea"/>
              </a:rPr>
              <a:t>3	    for </a:t>
            </a:r>
            <a:r>
              <a:rPr lang="en-US" altLang="zh-CN" sz="2000" dirty="0" err="1">
                <a:solidFill>
                  <a:schemeClr val="tx1">
                    <a:lumMod val="85000"/>
                    <a:lumOff val="15000"/>
                  </a:schemeClr>
                </a:solidFill>
                <a:latin typeface="+mj-lt"/>
                <a:ea typeface="+mj-ea"/>
              </a:rPr>
              <a:t>i</a:t>
            </a:r>
            <a:r>
              <a:rPr lang="en-US" altLang="zh-CN" sz="2000" dirty="0">
                <a:solidFill>
                  <a:schemeClr val="tx1">
                    <a:lumMod val="85000"/>
                    <a:lumOff val="15000"/>
                  </a:schemeClr>
                </a:solidFill>
                <a:latin typeface="+mj-lt"/>
                <a:ea typeface="+mj-ea"/>
              </a:rPr>
              <a:t> in range(2,n+1): #</a:t>
            </a:r>
            <a:r>
              <a:rPr lang="en-US" altLang="zh-CN" sz="2000" dirty="0" err="1">
                <a:solidFill>
                  <a:schemeClr val="tx1">
                    <a:lumMod val="85000"/>
                    <a:lumOff val="15000"/>
                  </a:schemeClr>
                </a:solidFill>
                <a:latin typeface="+mj-lt"/>
                <a:ea typeface="+mj-ea"/>
              </a:rPr>
              <a:t>i</a:t>
            </a:r>
            <a:r>
              <a:rPr lang="zh-CN" altLang="en-US" sz="2000" dirty="0">
                <a:solidFill>
                  <a:schemeClr val="tx1">
                    <a:lumMod val="85000"/>
                    <a:lumOff val="15000"/>
                  </a:schemeClr>
                </a:solidFill>
                <a:latin typeface="+mj-lt"/>
                <a:ea typeface="+mj-ea"/>
              </a:rPr>
              <a:t>依次取值为</a:t>
            </a:r>
            <a:r>
              <a:rPr lang="en-US" altLang="zh-CN" sz="2000" dirty="0">
                <a:solidFill>
                  <a:schemeClr val="tx1">
                    <a:lumMod val="85000"/>
                    <a:lumOff val="15000"/>
                  </a:schemeClr>
                </a:solidFill>
                <a:latin typeface="+mj-lt"/>
                <a:ea typeface="+mj-ea"/>
              </a:rPr>
              <a:t>2</a:t>
            </a:r>
            <a:r>
              <a:rPr lang="zh-CN" altLang="en-US" sz="2000" dirty="0">
                <a:solidFill>
                  <a:schemeClr val="tx1">
                    <a:lumMod val="85000"/>
                    <a:lumOff val="15000"/>
                  </a:schemeClr>
                </a:solidFill>
                <a:latin typeface="+mj-lt"/>
                <a:ea typeface="+mj-ea"/>
              </a:rPr>
              <a:t>至</a:t>
            </a:r>
            <a:r>
              <a:rPr lang="en-US" altLang="zh-CN" sz="2000" dirty="0">
                <a:solidFill>
                  <a:schemeClr val="tx1">
                    <a:lumMod val="85000"/>
                    <a:lumOff val="15000"/>
                  </a:schemeClr>
                </a:solidFill>
                <a:latin typeface="+mj-lt"/>
                <a:ea typeface="+mj-ea"/>
              </a:rPr>
              <a:t>n</a:t>
            </a: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ea typeface="+mj-ea"/>
              </a:rPr>
              <a:t>4	        f*=</a:t>
            </a:r>
            <a:r>
              <a:rPr lang="en-US" altLang="zh-CN" sz="2000" dirty="0" err="1">
                <a:solidFill>
                  <a:schemeClr val="tx1">
                    <a:lumMod val="85000"/>
                    <a:lumOff val="15000"/>
                  </a:schemeClr>
                </a:solidFill>
                <a:latin typeface="+mj-lt"/>
                <a:ea typeface="+mj-ea"/>
              </a:rPr>
              <a:t>i</a:t>
            </a:r>
            <a:r>
              <a:rPr lang="en-US" altLang="zh-CN" sz="2000" dirty="0">
                <a:solidFill>
                  <a:schemeClr val="tx1">
                    <a:lumMod val="85000"/>
                    <a:lumOff val="15000"/>
                  </a:schemeClr>
                </a:solidFill>
                <a:latin typeface="+mj-lt"/>
                <a:ea typeface="+mj-ea"/>
              </a:rPr>
              <a:t> #</a:t>
            </a:r>
            <a:r>
              <a:rPr lang="zh-CN" altLang="en-US" sz="2000" dirty="0">
                <a:solidFill>
                  <a:schemeClr val="tx1">
                    <a:lumMod val="85000"/>
                    <a:lumOff val="15000"/>
                  </a:schemeClr>
                </a:solidFill>
                <a:latin typeface="+mj-lt"/>
                <a:ea typeface="+mj-ea"/>
              </a:rPr>
              <a:t>将</a:t>
            </a:r>
            <a:r>
              <a:rPr lang="en-US" altLang="zh-CN" sz="2000" dirty="0" err="1">
                <a:solidFill>
                  <a:schemeClr val="tx1">
                    <a:lumMod val="85000"/>
                    <a:lumOff val="15000"/>
                  </a:schemeClr>
                </a:solidFill>
                <a:latin typeface="+mj-lt"/>
                <a:ea typeface="+mj-ea"/>
              </a:rPr>
              <a:t>i</a:t>
            </a:r>
            <a:r>
              <a:rPr lang="zh-CN" altLang="en-US" sz="2000" dirty="0">
                <a:solidFill>
                  <a:schemeClr val="tx1">
                    <a:lumMod val="85000"/>
                    <a:lumOff val="15000"/>
                  </a:schemeClr>
                </a:solidFill>
                <a:latin typeface="+mj-lt"/>
                <a:ea typeface="+mj-ea"/>
              </a:rPr>
              <a:t>乘到</a:t>
            </a:r>
            <a:r>
              <a:rPr lang="en-US" altLang="zh-CN" sz="2000" dirty="0">
                <a:solidFill>
                  <a:schemeClr val="tx1">
                    <a:lumMod val="85000"/>
                    <a:lumOff val="15000"/>
                  </a:schemeClr>
                </a:solidFill>
                <a:latin typeface="+mj-lt"/>
                <a:ea typeface="+mj-ea"/>
              </a:rPr>
              <a:t>f</a:t>
            </a:r>
            <a:r>
              <a:rPr lang="zh-CN" altLang="en-US" sz="2000" dirty="0">
                <a:solidFill>
                  <a:schemeClr val="tx1">
                    <a:lumMod val="85000"/>
                    <a:lumOff val="15000"/>
                  </a:schemeClr>
                </a:solidFill>
                <a:latin typeface="+mj-lt"/>
                <a:ea typeface="+mj-ea"/>
              </a:rPr>
              <a:t>上</a:t>
            </a: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ea typeface="+mj-ea"/>
              </a:rPr>
              <a:t>5	    return f #</a:t>
            </a:r>
            <a:r>
              <a:rPr lang="zh-CN" altLang="en-US" sz="2000" dirty="0">
                <a:solidFill>
                  <a:schemeClr val="tx1">
                    <a:lumMod val="85000"/>
                    <a:lumOff val="15000"/>
                  </a:schemeClr>
                </a:solidFill>
                <a:latin typeface="+mj-lt"/>
                <a:ea typeface="+mj-ea"/>
              </a:rPr>
              <a:t>将计算结果返回</a:t>
            </a: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solidFill>
                  <a:schemeClr val="tx1">
                    <a:lumMod val="85000"/>
                    <a:lumOff val="15000"/>
                  </a:schemeClr>
                </a:solidFill>
                <a:latin typeface="+mj-lt"/>
                <a:ea typeface="+mj-ea"/>
              </a:rPr>
              <a:t>6	print(fac(5)) #</a:t>
            </a:r>
            <a:r>
              <a:rPr lang="zh-CN" altLang="en-US" sz="2000" dirty="0">
                <a:solidFill>
                  <a:schemeClr val="tx1">
                    <a:lumMod val="85000"/>
                    <a:lumOff val="15000"/>
                  </a:schemeClr>
                </a:solidFill>
                <a:latin typeface="+mj-lt"/>
                <a:ea typeface="+mj-ea"/>
              </a:rPr>
              <a:t>调用</a:t>
            </a:r>
            <a:r>
              <a:rPr lang="en-US" altLang="zh-CN" sz="2000" dirty="0">
                <a:solidFill>
                  <a:schemeClr val="tx1">
                    <a:lumMod val="85000"/>
                    <a:lumOff val="15000"/>
                  </a:schemeClr>
                </a:solidFill>
                <a:latin typeface="+mj-lt"/>
                <a:ea typeface="+mj-ea"/>
              </a:rPr>
              <a:t>fac</a:t>
            </a:r>
            <a:r>
              <a:rPr lang="zh-CN" altLang="en-US" sz="2000" dirty="0">
                <a:solidFill>
                  <a:schemeClr val="tx1">
                    <a:lumMod val="85000"/>
                    <a:lumOff val="15000"/>
                  </a:schemeClr>
                </a:solidFill>
                <a:latin typeface="+mj-lt"/>
                <a:ea typeface="+mj-ea"/>
              </a:rPr>
              <a:t>函数计算</a:t>
            </a:r>
            <a:r>
              <a:rPr lang="en-US" altLang="zh-CN" sz="2000" dirty="0">
                <a:solidFill>
                  <a:schemeClr val="tx1">
                    <a:lumMod val="85000"/>
                    <a:lumOff val="15000"/>
                  </a:schemeClr>
                </a:solidFill>
                <a:latin typeface="+mj-lt"/>
                <a:ea typeface="+mj-ea"/>
              </a:rPr>
              <a:t>5</a:t>
            </a:r>
            <a:r>
              <a:rPr lang="zh-CN" altLang="en-US" sz="2000" dirty="0">
                <a:solidFill>
                  <a:schemeClr val="tx1">
                    <a:lumMod val="85000"/>
                    <a:lumOff val="15000"/>
                  </a:schemeClr>
                </a:solidFill>
                <a:latin typeface="+mj-lt"/>
                <a:ea typeface="+mj-ea"/>
              </a:rPr>
              <a:t>的阶乘并将结果输出到屏幕</a:t>
            </a:r>
          </a:p>
        </p:txBody>
      </p:sp>
    </p:spTree>
    <p:extLst>
      <p:ext uri="{BB962C8B-B14F-4D97-AF65-F5344CB8AC3E}">
        <p14:creationId xmlns:p14="http://schemas.microsoft.com/office/powerpoint/2010/main" val="3597823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additive="base">
                                        <p:cTn id="29" dur="500"/>
                                        <p:tgtEl>
                                          <p:spTgt spid="47"/>
                                        </p:tgtEl>
                                        <p:attrNameLst>
                                          <p:attrName>ppt_y</p:attrName>
                                        </p:attrNameLst>
                                      </p:cBhvr>
                                      <p:tavLst>
                                        <p:tav tm="0">
                                          <p:val>
                                            <p:strVal val="#ppt_y-#ppt_h*1.125000"/>
                                          </p:val>
                                        </p:tav>
                                        <p:tav tm="100000">
                                          <p:val>
                                            <p:strVal val="#ppt_y"/>
                                          </p:val>
                                        </p:tav>
                                      </p:tavLst>
                                    </p:anim>
                                    <p:animEffect transition="in" filter="wipe(down)">
                                      <p:cBhvr>
                                        <p:cTn id="3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6" grpId="0" animBg="1"/>
      <p:bldP spid="47"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FE1E16-FF89-4868-B667-3EBF516C622A}"/>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fac</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函数的功能是计算</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，请指出下面程序中存在的错误并改正。</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def fac(n):</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n*fac(n-1)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15B273C2-1906-44DA-A5C5-EB9CCA26FEB4}"/>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354" rtl="0" eaLnBrk="1" fontAlgn="auto" latinLnBrk="0" hangingPunct="1">
              <a:lnSpc>
                <a:spcPct val="100000"/>
              </a:lnSpc>
              <a:spcBef>
                <a:spcPts val="0"/>
              </a:spcBef>
              <a:spcAft>
                <a:spcPts val="0"/>
              </a:spcAft>
              <a:buClrTx/>
              <a:buSzTx/>
              <a:buFontTx/>
              <a:buNone/>
              <a:tabLst/>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11" name="矩形 10">
            <a:extLst>
              <a:ext uri="{FF2B5EF4-FFF2-40B4-BE49-F238E27FC236}">
                <a16:creationId xmlns:a16="http://schemas.microsoft.com/office/drawing/2014/main" id="{7DC580BC-0000-4C2A-945B-741F8A0D31A0}"/>
              </a:ext>
            </a:extLst>
          </p:cNvPr>
          <p:cNvSpPr/>
          <p:nvPr>
            <p:custDataLst>
              <p:tags r:id="rId4"/>
            </p:custDataLst>
          </p:nvPr>
        </p:nvSpPr>
        <p:spPr>
          <a:xfrm>
            <a:off x="0" y="5727383"/>
            <a:ext cx="12192000" cy="487680"/>
          </a:xfrm>
          <a:prstGeom prst="rect">
            <a:avLst/>
          </a:prstGeom>
          <a:solidFill>
            <a:srgbClr val="FBFA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36" tIns="45718" rIns="91436" bIns="45718" rtlCol="0" anchor="ctr" anchorCtr="1">
            <a:noAutofit/>
          </a:bodyPr>
          <a:lstStyle/>
          <a:p>
            <a:pPr defTabSz="914354"/>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正常使用主观题需</a:t>
            </a:r>
            <a:r>
              <a:rPr kumimoji="0" lang="en-US" altLang="zh-CN"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2.0</a:t>
            </a:r>
            <a:r>
              <a:rPr kumimoji="0" lang="zh-CN" alt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以上版本雨课堂</a:t>
            </a:r>
          </a:p>
        </p:txBody>
      </p:sp>
      <p:sp>
        <p:nvSpPr>
          <p:cNvPr id="12" name="矩形 11">
            <a:extLst>
              <a:ext uri="{FF2B5EF4-FFF2-40B4-BE49-F238E27FC236}">
                <a16:creationId xmlns:a16="http://schemas.microsoft.com/office/drawing/2014/main" id="{B04700AB-C595-411C-8F5E-9A1DC9443336}"/>
              </a:ext>
            </a:extLst>
          </p:cNvPr>
          <p:cNvSpPr/>
          <p:nvPr>
            <p:custDataLst>
              <p:tags r:id="rId5"/>
            </p:custDataLst>
          </p:nvPr>
        </p:nvSpPr>
        <p:spPr>
          <a:xfrm>
            <a:off x="12573000" y="0"/>
            <a:ext cx="3840480" cy="6858000"/>
          </a:xfrm>
          <a:prstGeom prst="rect">
            <a:avLst/>
          </a:prstGeom>
          <a:solidFill>
            <a:srgbClr val="FFFFFF"/>
          </a:solidFill>
          <a:ln w="12700" cmpd="sng">
            <a:solidFill>
              <a:srgbClr val="9B9B9B"/>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noAutofit/>
          </a:bodyP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文本框 16">
            <a:extLst>
              <a:ext uri="{FF2B5EF4-FFF2-40B4-BE49-F238E27FC236}">
                <a16:creationId xmlns:a16="http://schemas.microsoft.com/office/drawing/2014/main" id="{EC1B0727-BACE-4350-8F3D-0EB92E3E71AF}"/>
              </a:ext>
            </a:extLst>
          </p:cNvPr>
          <p:cNvSpPr txBox="1"/>
          <p:nvPr>
            <p:custDataLst>
              <p:tags r:id="rId6"/>
            </p:custDataLst>
          </p:nvPr>
        </p:nvSpPr>
        <p:spPr>
          <a:xfrm>
            <a:off x="12661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8" name="文本框 17">
            <a:extLst>
              <a:ext uri="{FF2B5EF4-FFF2-40B4-BE49-F238E27FC236}">
                <a16:creationId xmlns:a16="http://schemas.microsoft.com/office/drawing/2014/main" id="{0540B645-A4B6-4ADF-8362-1B78F8A6E415}"/>
              </a:ext>
            </a:extLst>
          </p:cNvPr>
          <p:cNvSpPr txBox="1"/>
          <p:nvPr>
            <p:custDataLst>
              <p:tags r:id="rId7"/>
            </p:custDataLst>
          </p:nvPr>
        </p:nvSpPr>
        <p:spPr>
          <a:xfrm>
            <a:off x="12827000" y="1270000"/>
            <a:ext cx="3332480" cy="1631216"/>
          </a:xfrm>
          <a:prstGeom prst="rect">
            <a:avLst/>
          </a:prstGeom>
          <a:noFill/>
        </p:spPr>
        <p:txBody>
          <a:bodyPr vert="horz" rtlCol="0" anchor="t" anchorCtr="0">
            <a:spAutoFit/>
          </a:bodyPr>
          <a:lstStyle/>
          <a:p>
            <a:pPr lvl="0"/>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递归函数必须有结束递归调用的条件，因此应在</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fac</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函数的开始加上如下语句：</a:t>
            </a:r>
          </a:p>
          <a:p>
            <a:pPr lvl="0"/>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if n==1:</a:t>
            </a: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1;</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6" name="组合 15">
            <a:extLst>
              <a:ext uri="{FF2B5EF4-FFF2-40B4-BE49-F238E27FC236}">
                <a16:creationId xmlns:a16="http://schemas.microsoft.com/office/drawing/2014/main" id="{DC66B40A-BAD3-4465-9E37-8C5FE903CED1}"/>
              </a:ext>
            </a:extLst>
          </p:cNvPr>
          <p:cNvGrpSpPr/>
          <p:nvPr>
            <p:custDataLst>
              <p:tags r:id="rId8"/>
            </p:custDataLst>
          </p:nvPr>
        </p:nvGrpSpPr>
        <p:grpSpPr>
          <a:xfrm>
            <a:off x="12585700" y="0"/>
            <a:ext cx="3815080" cy="647700"/>
            <a:chOff x="12585700" y="0"/>
            <a:chExt cx="3815080" cy="647700"/>
          </a:xfrm>
        </p:grpSpPr>
        <p:sp>
          <p:nvSpPr>
            <p:cNvPr id="13" name="RemarkBack">
              <a:extLst>
                <a:ext uri="{FF2B5EF4-FFF2-40B4-BE49-F238E27FC236}">
                  <a16:creationId xmlns:a16="http://schemas.microsoft.com/office/drawing/2014/main" id="{3B6E4E4A-40BE-4AEA-ABBD-3D36B7478C65}"/>
                </a:ext>
              </a:extLst>
            </p:cNvPr>
            <p:cNvSpPr/>
            <p:nvPr>
              <p:custDataLst>
                <p:tags r:id="rId18"/>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RemarkBlock">
              <a:extLst>
                <a:ext uri="{FF2B5EF4-FFF2-40B4-BE49-F238E27FC236}">
                  <a16:creationId xmlns:a16="http://schemas.microsoft.com/office/drawing/2014/main" id="{1B39EB57-88E7-4EB1-A7DF-D9317059BA9D}"/>
                </a:ext>
              </a:extLst>
            </p:cNvPr>
            <p:cNvSpPr/>
            <p:nvPr>
              <p:custDataLst>
                <p:tags r:id="rId19"/>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RemarkTitleText">
              <a:extLst>
                <a:ext uri="{FF2B5EF4-FFF2-40B4-BE49-F238E27FC236}">
                  <a16:creationId xmlns:a16="http://schemas.microsoft.com/office/drawing/2014/main" id="{D9E6F35A-FD89-4B10-A89F-901FF94CC6C7}"/>
                </a:ext>
              </a:extLst>
            </p:cNvPr>
            <p:cNvSpPr txBox="1"/>
            <p:nvPr>
              <p:custDataLst>
                <p:tags r:id="rId20"/>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37B5CF61-C0E5-4918-AE6E-216936ABCC1A}"/>
              </a:ext>
            </a:extLst>
          </p:cNvPr>
          <p:cNvSpPr/>
          <p:nvPr>
            <p:custDataLst>
              <p:tags r:id="rId9"/>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RemarkBlock">
            <a:extLst>
              <a:ext uri="{FF2B5EF4-FFF2-40B4-BE49-F238E27FC236}">
                <a16:creationId xmlns:a16="http://schemas.microsoft.com/office/drawing/2014/main" id="{88520FA5-8693-41FD-9F33-3A380FCEB36C}"/>
              </a:ext>
            </a:extLst>
          </p:cNvPr>
          <p:cNvSpPr/>
          <p:nvPr>
            <p:custDataLst>
              <p:tags r:id="rId10"/>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RemarkTitleText">
            <a:extLst>
              <a:ext uri="{FF2B5EF4-FFF2-40B4-BE49-F238E27FC236}">
                <a16:creationId xmlns:a16="http://schemas.microsoft.com/office/drawing/2014/main" id="{3527B25D-E2C2-4625-AAD0-6690C9198558}"/>
              </a:ext>
            </a:extLst>
          </p:cNvPr>
          <p:cNvSpPr txBox="1"/>
          <p:nvPr>
            <p:custDataLst>
              <p:tags r:id="rId11"/>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0" name="组合 9">
            <a:extLst>
              <a:ext uri="{FF2B5EF4-FFF2-40B4-BE49-F238E27FC236}">
                <a16:creationId xmlns:a16="http://schemas.microsoft.com/office/drawing/2014/main" id="{6D4A424B-03FF-4AB7-B342-6024ADBC46D6}"/>
              </a:ext>
            </a:extLst>
          </p:cNvPr>
          <p:cNvGrpSpPr/>
          <p:nvPr>
            <p:custDataLst>
              <p:tags r:id="rId12"/>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0C39643F-39ED-407C-AD4B-B1AF0FDC716A}"/>
                </a:ext>
              </a:extLst>
            </p:cNvPr>
            <p:cNvSpPr/>
            <p:nvPr>
              <p:custDataLst>
                <p:tags r:id="rId14"/>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ColorBlock">
              <a:extLst>
                <a:ext uri="{FF2B5EF4-FFF2-40B4-BE49-F238E27FC236}">
                  <a16:creationId xmlns:a16="http://schemas.microsoft.com/office/drawing/2014/main" id="{1CE5D81F-335F-4A2F-B259-2D556AD8F2FF}"/>
                </a:ext>
              </a:extLst>
            </p:cNvPr>
            <p:cNvSpPr/>
            <p:nvPr>
              <p:custDataLst>
                <p:tags r:id="rId15"/>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TypeText">
              <a:extLst>
                <a:ext uri="{FF2B5EF4-FFF2-40B4-BE49-F238E27FC236}">
                  <a16:creationId xmlns:a16="http://schemas.microsoft.com/office/drawing/2014/main" id="{B3918506-8384-4728-9B2F-3BE28311F449}"/>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F94983A0-EB7F-48E8-80EA-08F9F003D315}"/>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5C72D7CC-E078-4675-905D-19E0CAE0DD0B}"/>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5820384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2913F003-9AD8-4A51-929D-CFF1886ED974}"/>
              </a:ext>
            </a:extLst>
          </p:cNvPr>
          <p:cNvGrpSpPr/>
          <p:nvPr/>
        </p:nvGrpSpPr>
        <p:grpSpPr>
          <a:xfrm>
            <a:off x="1655600" y="2660885"/>
            <a:ext cx="9017106" cy="1130566"/>
            <a:chOff x="2756562" y="2760391"/>
            <a:chExt cx="9017106" cy="1130566"/>
          </a:xfrm>
        </p:grpSpPr>
        <p:sp>
          <p:nvSpPr>
            <p:cNvPr id="6" name="文本框 5">
              <a:extLst>
                <a:ext uri="{FF2B5EF4-FFF2-40B4-BE49-F238E27FC236}">
                  <a16:creationId xmlns:a16="http://schemas.microsoft.com/office/drawing/2014/main" id="{A604DD5E-F17A-4AEC-B07E-CC597E127787}"/>
                </a:ext>
              </a:extLst>
            </p:cNvPr>
            <p:cNvSpPr txBox="1"/>
            <p:nvPr/>
          </p:nvSpPr>
          <p:spPr>
            <a:xfrm>
              <a:off x="2785310" y="2782961"/>
              <a:ext cx="8988358" cy="1107996"/>
            </a:xfrm>
            <a:prstGeom prst="rect">
              <a:avLst/>
            </a:prstGeom>
            <a:noFill/>
          </p:spPr>
          <p:txBody>
            <a:bodyPr wrap="none" rtlCol="0">
              <a:spAutoFit/>
            </a:bodyPr>
            <a:lstStyle/>
            <a:p>
              <a:pPr lvl="0" algn="ctr">
                <a:defRPr/>
              </a:pPr>
              <a:r>
                <a:rPr lang="zh-CN" altLang="en-US" sz="6600" b="1" dirty="0">
                  <a:solidFill>
                    <a:srgbClr val="B1C400"/>
                  </a:solidFill>
                  <a:latin typeface="Bauhaus 93" panose="04030905020B02020C02" pitchFamily="82" charset="0"/>
                  <a:ea typeface="Adobe Gothic Std B" panose="020B0800000000000000" pitchFamily="34" charset="-128"/>
                </a:rPr>
                <a:t>高阶函数和</a:t>
              </a:r>
              <a:r>
                <a:rPr lang="en-US" altLang="zh-CN" sz="6600" b="1" dirty="0">
                  <a:solidFill>
                    <a:srgbClr val="B1C400"/>
                  </a:solidFill>
                  <a:latin typeface="Bauhaus 93" panose="04030905020B02020C02" pitchFamily="82" charset="0"/>
                  <a:ea typeface="Adobe Gothic Std B" panose="020B0800000000000000" pitchFamily="34" charset="-128"/>
                </a:rPr>
                <a:t>lambda</a:t>
              </a:r>
              <a:r>
                <a:rPr lang="zh-CN" altLang="en-US" sz="6600" b="1" dirty="0">
                  <a:solidFill>
                    <a:srgbClr val="B1C400"/>
                  </a:solidFill>
                  <a:latin typeface="Bauhaus 93" panose="04030905020B02020C02" pitchFamily="82" charset="0"/>
                  <a:ea typeface="Adobe Gothic Std B" panose="020B0800000000000000" pitchFamily="34" charset="-128"/>
                </a:rPr>
                <a:t>函数</a:t>
              </a:r>
            </a:p>
          </p:txBody>
        </p:sp>
        <p:sp>
          <p:nvSpPr>
            <p:cNvPr id="7" name="文本框 6">
              <a:extLst>
                <a:ext uri="{FF2B5EF4-FFF2-40B4-BE49-F238E27FC236}">
                  <a16:creationId xmlns:a16="http://schemas.microsoft.com/office/drawing/2014/main" id="{F8087962-9027-4E16-8B18-ED14422AE102}"/>
                </a:ext>
              </a:extLst>
            </p:cNvPr>
            <p:cNvSpPr txBox="1"/>
            <p:nvPr/>
          </p:nvSpPr>
          <p:spPr>
            <a:xfrm>
              <a:off x="2756562" y="2760391"/>
              <a:ext cx="8988358" cy="1107996"/>
            </a:xfrm>
            <a:prstGeom prst="rect">
              <a:avLst/>
            </a:prstGeom>
            <a:noFill/>
          </p:spPr>
          <p:txBody>
            <a:bodyPr wrap="none" rtlCol="0">
              <a:spAutoFit/>
            </a:bodyPr>
            <a:lstStyle/>
            <a:p>
              <a:pPr lvl="0" algn="ctr">
                <a:defRPr/>
              </a:pPr>
              <a:r>
                <a:rPr lang="zh-CN" altLang="en-US" sz="6600" b="1" dirty="0">
                  <a:solidFill>
                    <a:srgbClr val="1950B2"/>
                  </a:solidFill>
                  <a:latin typeface="Bauhaus 93" panose="04030905020B02020C02" pitchFamily="82" charset="0"/>
                  <a:ea typeface="Adobe Gothic Std B" panose="020B0800000000000000" pitchFamily="34" charset="-128"/>
                </a:rPr>
                <a:t>高阶函数和</a:t>
              </a:r>
              <a:r>
                <a:rPr lang="en-US" altLang="zh-CN" sz="6600" b="1" dirty="0">
                  <a:solidFill>
                    <a:srgbClr val="1950B2"/>
                  </a:solidFill>
                  <a:latin typeface="Bauhaus 93" panose="04030905020B02020C02" pitchFamily="82" charset="0"/>
                  <a:ea typeface="Adobe Gothic Std B" panose="020B0800000000000000" pitchFamily="34" charset="-128"/>
                </a:rPr>
                <a:t>lambda</a:t>
              </a:r>
              <a:r>
                <a:rPr lang="zh-CN" altLang="en-US" sz="6600" b="1" dirty="0">
                  <a:solidFill>
                    <a:srgbClr val="1950B2"/>
                  </a:solidFill>
                  <a:latin typeface="Bauhaus 93" panose="04030905020B02020C02" pitchFamily="82" charset="0"/>
                  <a:ea typeface="Adobe Gothic Std B" panose="020B0800000000000000" pitchFamily="34" charset="-128"/>
                </a:rPr>
                <a:t>函数</a:t>
              </a:r>
            </a:p>
          </p:txBody>
        </p:sp>
      </p:grpSp>
    </p:spTree>
    <p:extLst>
      <p:ext uri="{BB962C8B-B14F-4D97-AF65-F5344CB8AC3E}">
        <p14:creationId xmlns:p14="http://schemas.microsoft.com/office/powerpoint/2010/main" val="221635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77138"/>
            <a:ext cx="1826141"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高阶函数</a:t>
            </a:r>
          </a:p>
        </p:txBody>
      </p:sp>
      <p:sp>
        <p:nvSpPr>
          <p:cNvPr id="2" name="矩形 1">
            <a:extLst>
              <a:ext uri="{FF2B5EF4-FFF2-40B4-BE49-F238E27FC236}">
                <a16:creationId xmlns:a16="http://schemas.microsoft.com/office/drawing/2014/main" id="{83E11107-0AC9-4E43-BA11-92F2A6599A1B}"/>
              </a:ext>
            </a:extLst>
          </p:cNvPr>
          <p:cNvSpPr/>
          <p:nvPr/>
        </p:nvSpPr>
        <p:spPr>
          <a:xfrm>
            <a:off x="1496775" y="1887413"/>
            <a:ext cx="2646878"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例：高阶函数示例</a:t>
            </a:r>
          </a:p>
        </p:txBody>
      </p:sp>
      <p:sp>
        <p:nvSpPr>
          <p:cNvPr id="3" name="矩形 2">
            <a:extLst>
              <a:ext uri="{FF2B5EF4-FFF2-40B4-BE49-F238E27FC236}">
                <a16:creationId xmlns:a16="http://schemas.microsoft.com/office/drawing/2014/main" id="{CD352A36-0FAB-466D-AED1-E2DB2EF0AC31}"/>
              </a:ext>
            </a:extLst>
          </p:cNvPr>
          <p:cNvSpPr/>
          <p:nvPr/>
        </p:nvSpPr>
        <p:spPr>
          <a:xfrm>
            <a:off x="1466530" y="2552240"/>
            <a:ext cx="9959130" cy="4043351"/>
          </a:xfrm>
          <a:prstGeom prst="rect">
            <a:avLst/>
          </a:prstGeom>
        </p:spPr>
        <p:txBody>
          <a:bodyPr wrap="square">
            <a:spAutoFit/>
          </a:bodyPr>
          <a:lstStyle/>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ea typeface="+mj-ea"/>
              </a:rPr>
              <a:t>1	def </a:t>
            </a:r>
            <a:r>
              <a:rPr lang="en-US" altLang="zh-CN" sz="2400" dirty="0" err="1">
                <a:solidFill>
                  <a:schemeClr val="tx1">
                    <a:lumMod val="85000"/>
                    <a:lumOff val="15000"/>
                  </a:schemeClr>
                </a:solidFill>
                <a:latin typeface="+mj-lt"/>
                <a:ea typeface="+mj-ea"/>
              </a:rPr>
              <a:t>FunAdd</a:t>
            </a:r>
            <a:r>
              <a:rPr lang="en-US" altLang="zh-CN" sz="2400" dirty="0">
                <a:solidFill>
                  <a:schemeClr val="tx1">
                    <a:lumMod val="85000"/>
                    <a:lumOff val="15000"/>
                  </a:schemeClr>
                </a:solidFill>
                <a:latin typeface="+mj-lt"/>
                <a:ea typeface="+mj-ea"/>
              </a:rPr>
              <a:t>(</a:t>
            </a:r>
            <a:r>
              <a:rPr lang="en-US" altLang="zh-CN" sz="2400" dirty="0" err="1">
                <a:solidFill>
                  <a:schemeClr val="tx1">
                    <a:lumMod val="85000"/>
                    <a:lumOff val="15000"/>
                  </a:schemeClr>
                </a:solidFill>
                <a:latin typeface="+mj-lt"/>
                <a:ea typeface="+mj-ea"/>
              </a:rPr>
              <a:t>f,x,y</a:t>
            </a:r>
            <a:r>
              <a:rPr lang="en-US" altLang="zh-CN" sz="2400" dirty="0">
                <a:solidFill>
                  <a:schemeClr val="tx1">
                    <a:lumMod val="85000"/>
                    <a:lumOff val="15000"/>
                  </a:schemeClr>
                </a:solidFill>
                <a:latin typeface="+mj-lt"/>
                <a:ea typeface="+mj-ea"/>
              </a:rPr>
              <a:t>): #</a:t>
            </a:r>
            <a:r>
              <a:rPr lang="zh-CN" altLang="en-US" sz="2400" dirty="0">
                <a:solidFill>
                  <a:schemeClr val="tx1">
                    <a:lumMod val="85000"/>
                    <a:lumOff val="15000"/>
                  </a:schemeClr>
                </a:solidFill>
                <a:latin typeface="+mj-lt"/>
                <a:ea typeface="+mj-ea"/>
              </a:rPr>
              <a:t>定义函数</a:t>
            </a:r>
            <a:r>
              <a:rPr lang="en-US" altLang="zh-CN" sz="2400" dirty="0" err="1">
                <a:solidFill>
                  <a:schemeClr val="tx1">
                    <a:lumMod val="85000"/>
                    <a:lumOff val="15000"/>
                  </a:schemeClr>
                </a:solidFill>
                <a:latin typeface="+mj-lt"/>
                <a:ea typeface="+mj-ea"/>
              </a:rPr>
              <a:t>FunAdd</a:t>
            </a:r>
            <a:endParaRPr lang="en-US" altLang="zh-CN" sz="2400" dirty="0">
              <a:solidFill>
                <a:schemeClr val="tx1">
                  <a:lumMod val="85000"/>
                  <a:lumOff val="15000"/>
                </a:schemeClr>
              </a:solidFill>
              <a:latin typeface="+mj-lt"/>
              <a:ea typeface="+mj-ea"/>
            </a:endParaRP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ea typeface="+mj-ea"/>
              </a:rPr>
              <a:t>2	    return f(x)+f(y) #</a:t>
            </a:r>
            <a:r>
              <a:rPr lang="zh-CN" altLang="en-US" sz="2400" dirty="0">
                <a:solidFill>
                  <a:schemeClr val="tx1">
                    <a:lumMod val="85000"/>
                    <a:lumOff val="15000"/>
                  </a:schemeClr>
                </a:solidFill>
                <a:latin typeface="+mj-lt"/>
                <a:ea typeface="+mj-ea"/>
              </a:rPr>
              <a:t>用传给</a:t>
            </a:r>
            <a:r>
              <a:rPr lang="en-US" altLang="zh-CN" sz="2400" dirty="0">
                <a:solidFill>
                  <a:schemeClr val="tx1">
                    <a:lumMod val="85000"/>
                    <a:lumOff val="15000"/>
                  </a:schemeClr>
                </a:solidFill>
                <a:latin typeface="+mj-lt"/>
                <a:ea typeface="+mj-ea"/>
              </a:rPr>
              <a:t>f</a:t>
            </a:r>
            <a:r>
              <a:rPr lang="zh-CN" altLang="en-US" sz="2400" dirty="0">
                <a:solidFill>
                  <a:schemeClr val="tx1">
                    <a:lumMod val="85000"/>
                    <a:lumOff val="15000"/>
                  </a:schemeClr>
                </a:solidFill>
                <a:latin typeface="+mj-lt"/>
                <a:ea typeface="+mj-ea"/>
              </a:rPr>
              <a:t>的函数先对</a:t>
            </a:r>
            <a:r>
              <a:rPr lang="en-US" altLang="zh-CN" sz="2400" dirty="0">
                <a:solidFill>
                  <a:schemeClr val="tx1">
                    <a:lumMod val="85000"/>
                    <a:lumOff val="15000"/>
                  </a:schemeClr>
                </a:solidFill>
                <a:latin typeface="+mj-lt"/>
                <a:ea typeface="+mj-ea"/>
              </a:rPr>
              <a:t>x</a:t>
            </a:r>
            <a:r>
              <a:rPr lang="zh-CN" altLang="en-US" sz="2400" dirty="0">
                <a:solidFill>
                  <a:schemeClr val="tx1">
                    <a:lumMod val="85000"/>
                    <a:lumOff val="15000"/>
                  </a:schemeClr>
                </a:solidFill>
                <a:latin typeface="+mj-lt"/>
                <a:ea typeface="+mj-ea"/>
              </a:rPr>
              <a:t>和</a:t>
            </a:r>
            <a:r>
              <a:rPr lang="en-US" altLang="zh-CN" sz="2400" dirty="0">
                <a:solidFill>
                  <a:schemeClr val="tx1">
                    <a:lumMod val="85000"/>
                    <a:lumOff val="15000"/>
                  </a:schemeClr>
                </a:solidFill>
                <a:latin typeface="+mj-lt"/>
                <a:ea typeface="+mj-ea"/>
              </a:rPr>
              <a:t>y</a:t>
            </a:r>
            <a:r>
              <a:rPr lang="zh-CN" altLang="en-US" sz="2400" dirty="0">
                <a:solidFill>
                  <a:schemeClr val="tx1">
                    <a:lumMod val="85000"/>
                    <a:lumOff val="15000"/>
                  </a:schemeClr>
                </a:solidFill>
                <a:latin typeface="+mj-lt"/>
                <a:ea typeface="+mj-ea"/>
              </a:rPr>
              <a:t>分别处理后，再求和并</a:t>
            </a:r>
            <a:r>
              <a:rPr lang="en-US" altLang="zh-CN" sz="2400" dirty="0">
                <a:solidFill>
                  <a:schemeClr val="tx1">
                    <a:lumMod val="85000"/>
                    <a:lumOff val="15000"/>
                  </a:schemeClr>
                </a:solidFill>
                <a:latin typeface="+mj-lt"/>
                <a:ea typeface="+mj-ea"/>
              </a:rPr>
              <a:t>					       #</a:t>
            </a:r>
            <a:r>
              <a:rPr lang="zh-CN" altLang="en-US" sz="2400" dirty="0">
                <a:solidFill>
                  <a:schemeClr val="tx1">
                    <a:lumMod val="85000"/>
                    <a:lumOff val="15000"/>
                  </a:schemeClr>
                </a:solidFill>
                <a:latin typeface="+mj-lt"/>
                <a:ea typeface="+mj-ea"/>
              </a:rPr>
              <a:t>返回 </a:t>
            </a: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ea typeface="+mj-ea"/>
              </a:rPr>
              <a:t>3	def Square(x): #</a:t>
            </a:r>
            <a:r>
              <a:rPr lang="zh-CN" altLang="en-US" sz="2400" dirty="0">
                <a:solidFill>
                  <a:schemeClr val="tx1">
                    <a:lumMod val="85000"/>
                    <a:lumOff val="15000"/>
                  </a:schemeClr>
                </a:solidFill>
                <a:latin typeface="+mj-lt"/>
                <a:ea typeface="+mj-ea"/>
              </a:rPr>
              <a:t>定义函数</a:t>
            </a:r>
            <a:r>
              <a:rPr lang="en-US" altLang="zh-CN" sz="2400" dirty="0">
                <a:solidFill>
                  <a:schemeClr val="tx1">
                    <a:lumMod val="85000"/>
                    <a:lumOff val="15000"/>
                  </a:schemeClr>
                </a:solidFill>
                <a:latin typeface="+mj-lt"/>
                <a:ea typeface="+mj-ea"/>
              </a:rPr>
              <a:t>Square</a:t>
            </a: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ea typeface="+mj-ea"/>
              </a:rPr>
              <a:t>4	    return x**2 #</a:t>
            </a:r>
            <a:r>
              <a:rPr lang="zh-CN" altLang="en-US" sz="2400" dirty="0">
                <a:solidFill>
                  <a:schemeClr val="tx1">
                    <a:lumMod val="85000"/>
                    <a:lumOff val="15000"/>
                  </a:schemeClr>
                </a:solidFill>
                <a:latin typeface="+mj-lt"/>
                <a:ea typeface="+mj-ea"/>
              </a:rPr>
              <a:t>返回</a:t>
            </a:r>
            <a:r>
              <a:rPr lang="en-US" altLang="zh-CN" sz="2400" dirty="0">
                <a:solidFill>
                  <a:schemeClr val="tx1">
                    <a:lumMod val="85000"/>
                    <a:lumOff val="15000"/>
                  </a:schemeClr>
                </a:solidFill>
                <a:latin typeface="+mj-lt"/>
                <a:ea typeface="+mj-ea"/>
              </a:rPr>
              <a:t>x</a:t>
            </a:r>
            <a:r>
              <a:rPr lang="zh-CN" altLang="en-US" sz="2400" dirty="0">
                <a:solidFill>
                  <a:schemeClr val="tx1">
                    <a:lumMod val="85000"/>
                    <a:lumOff val="15000"/>
                  </a:schemeClr>
                </a:solidFill>
                <a:latin typeface="+mj-lt"/>
                <a:ea typeface="+mj-ea"/>
              </a:rPr>
              <a:t>的平方</a:t>
            </a: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ea typeface="+mj-ea"/>
              </a:rPr>
              <a:t>5	def Cube(x): #</a:t>
            </a:r>
            <a:r>
              <a:rPr lang="zh-CN" altLang="en-US" sz="2400" dirty="0">
                <a:solidFill>
                  <a:schemeClr val="tx1">
                    <a:lumMod val="85000"/>
                    <a:lumOff val="15000"/>
                  </a:schemeClr>
                </a:solidFill>
                <a:latin typeface="+mj-lt"/>
                <a:ea typeface="+mj-ea"/>
              </a:rPr>
              <a:t>定义函数</a:t>
            </a:r>
            <a:r>
              <a:rPr lang="en-US" altLang="zh-CN" sz="2400" dirty="0">
                <a:solidFill>
                  <a:schemeClr val="tx1">
                    <a:lumMod val="85000"/>
                    <a:lumOff val="15000"/>
                  </a:schemeClr>
                </a:solidFill>
                <a:latin typeface="+mj-lt"/>
                <a:ea typeface="+mj-ea"/>
              </a:rPr>
              <a:t>Cube</a:t>
            </a: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ea typeface="+mj-ea"/>
              </a:rPr>
              <a:t>6	    return x**3 #</a:t>
            </a:r>
            <a:r>
              <a:rPr lang="zh-CN" altLang="en-US" sz="2400" dirty="0">
                <a:solidFill>
                  <a:schemeClr val="tx1">
                    <a:lumMod val="85000"/>
                    <a:lumOff val="15000"/>
                  </a:schemeClr>
                </a:solidFill>
                <a:latin typeface="+mj-lt"/>
                <a:ea typeface="+mj-ea"/>
              </a:rPr>
              <a:t>返回</a:t>
            </a:r>
            <a:r>
              <a:rPr lang="en-US" altLang="zh-CN" sz="2400" dirty="0">
                <a:solidFill>
                  <a:schemeClr val="tx1">
                    <a:lumMod val="85000"/>
                    <a:lumOff val="15000"/>
                  </a:schemeClr>
                </a:solidFill>
                <a:latin typeface="+mj-lt"/>
                <a:ea typeface="+mj-ea"/>
              </a:rPr>
              <a:t>x</a:t>
            </a:r>
            <a:r>
              <a:rPr lang="zh-CN" altLang="en-US" sz="2400" dirty="0">
                <a:solidFill>
                  <a:schemeClr val="tx1">
                    <a:lumMod val="85000"/>
                    <a:lumOff val="15000"/>
                  </a:schemeClr>
                </a:solidFill>
                <a:latin typeface="+mj-lt"/>
                <a:ea typeface="+mj-ea"/>
              </a:rPr>
              <a:t>的立方</a:t>
            </a: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ea typeface="+mj-ea"/>
              </a:rPr>
              <a:t>7	print(</a:t>
            </a:r>
            <a:r>
              <a:rPr lang="en-US" altLang="zh-CN" sz="2400" dirty="0" err="1">
                <a:solidFill>
                  <a:schemeClr val="tx1">
                    <a:lumMod val="85000"/>
                    <a:lumOff val="15000"/>
                  </a:schemeClr>
                </a:solidFill>
                <a:latin typeface="+mj-lt"/>
                <a:ea typeface="+mj-ea"/>
              </a:rPr>
              <a:t>FunAdd</a:t>
            </a:r>
            <a:r>
              <a:rPr lang="en-US" altLang="zh-CN" sz="2400" dirty="0">
                <a:solidFill>
                  <a:schemeClr val="tx1">
                    <a:lumMod val="85000"/>
                    <a:lumOff val="15000"/>
                  </a:schemeClr>
                </a:solidFill>
                <a:latin typeface="+mj-lt"/>
                <a:ea typeface="+mj-ea"/>
              </a:rPr>
              <a:t>(Square,3,-5)) #</a:t>
            </a:r>
            <a:r>
              <a:rPr lang="zh-CN" altLang="en-US" sz="2400" dirty="0">
                <a:solidFill>
                  <a:schemeClr val="tx1">
                    <a:lumMod val="85000"/>
                    <a:lumOff val="15000"/>
                  </a:schemeClr>
                </a:solidFill>
                <a:latin typeface="+mj-lt"/>
                <a:ea typeface="+mj-ea"/>
              </a:rPr>
              <a:t>调用函数</a:t>
            </a:r>
            <a:r>
              <a:rPr lang="en-US" altLang="zh-CN" sz="2400" dirty="0" err="1">
                <a:solidFill>
                  <a:schemeClr val="tx1">
                    <a:lumMod val="85000"/>
                    <a:lumOff val="15000"/>
                  </a:schemeClr>
                </a:solidFill>
                <a:latin typeface="+mj-lt"/>
                <a:ea typeface="+mj-ea"/>
              </a:rPr>
              <a:t>FunAdd</a:t>
            </a:r>
            <a:r>
              <a:rPr lang="zh-CN" altLang="en-US" sz="2400" dirty="0">
                <a:solidFill>
                  <a:schemeClr val="tx1">
                    <a:lumMod val="85000"/>
                    <a:lumOff val="15000"/>
                  </a:schemeClr>
                </a:solidFill>
                <a:latin typeface="+mj-lt"/>
                <a:ea typeface="+mj-ea"/>
              </a:rPr>
              <a:t>，计算</a:t>
            </a:r>
            <a:r>
              <a:rPr lang="en-US" altLang="zh-CN" sz="2400" dirty="0">
                <a:solidFill>
                  <a:schemeClr val="tx1">
                    <a:lumMod val="85000"/>
                    <a:lumOff val="15000"/>
                  </a:schemeClr>
                </a:solidFill>
                <a:latin typeface="+mj-lt"/>
                <a:ea typeface="+mj-ea"/>
              </a:rPr>
              <a:t>3</a:t>
            </a:r>
            <a:r>
              <a:rPr lang="en-US" altLang="zh-CN" sz="2400" baseline="30000" dirty="0">
                <a:solidFill>
                  <a:schemeClr val="tx1">
                    <a:lumMod val="85000"/>
                    <a:lumOff val="15000"/>
                  </a:schemeClr>
                </a:solidFill>
                <a:latin typeface="+mj-lt"/>
                <a:ea typeface="+mj-ea"/>
              </a:rPr>
              <a:t>2</a:t>
            </a:r>
            <a:r>
              <a:rPr lang="en-US" altLang="zh-CN" sz="2400" dirty="0">
                <a:solidFill>
                  <a:schemeClr val="tx1">
                    <a:lumMod val="85000"/>
                    <a:lumOff val="15000"/>
                  </a:schemeClr>
                </a:solidFill>
                <a:latin typeface="+mj-lt"/>
                <a:ea typeface="+mj-ea"/>
              </a:rPr>
              <a:t>+(-5)</a:t>
            </a:r>
            <a:r>
              <a:rPr lang="en-US" altLang="zh-CN" sz="2400" baseline="30000" dirty="0">
                <a:solidFill>
                  <a:schemeClr val="tx1">
                    <a:lumMod val="85000"/>
                    <a:lumOff val="15000"/>
                  </a:schemeClr>
                </a:solidFill>
                <a:latin typeface="+mj-lt"/>
                <a:ea typeface="+mj-ea"/>
              </a:rPr>
              <a:t>2</a:t>
            </a: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latin typeface="+mj-lt"/>
                <a:ea typeface="+mj-ea"/>
              </a:rPr>
              <a:t>8	print(</a:t>
            </a:r>
            <a:r>
              <a:rPr lang="en-US" altLang="zh-CN" sz="2400" dirty="0" err="1">
                <a:solidFill>
                  <a:schemeClr val="tx1">
                    <a:lumMod val="85000"/>
                    <a:lumOff val="15000"/>
                  </a:schemeClr>
                </a:solidFill>
                <a:latin typeface="+mj-lt"/>
                <a:ea typeface="+mj-ea"/>
              </a:rPr>
              <a:t>FunAdd</a:t>
            </a:r>
            <a:r>
              <a:rPr lang="en-US" altLang="zh-CN" sz="2400" dirty="0">
                <a:solidFill>
                  <a:schemeClr val="tx1">
                    <a:lumMod val="85000"/>
                    <a:lumOff val="15000"/>
                  </a:schemeClr>
                </a:solidFill>
                <a:latin typeface="+mj-lt"/>
                <a:ea typeface="+mj-ea"/>
              </a:rPr>
              <a:t>(Cube,3,-5)) #</a:t>
            </a:r>
            <a:r>
              <a:rPr lang="zh-CN" altLang="en-US" sz="2400" dirty="0">
                <a:solidFill>
                  <a:schemeClr val="tx1">
                    <a:lumMod val="85000"/>
                    <a:lumOff val="15000"/>
                  </a:schemeClr>
                </a:solidFill>
                <a:latin typeface="+mj-lt"/>
                <a:ea typeface="+mj-ea"/>
              </a:rPr>
              <a:t>调用函数</a:t>
            </a:r>
            <a:r>
              <a:rPr lang="en-US" altLang="zh-CN" sz="2400" dirty="0" err="1">
                <a:solidFill>
                  <a:schemeClr val="tx1">
                    <a:lumMod val="85000"/>
                    <a:lumOff val="15000"/>
                  </a:schemeClr>
                </a:solidFill>
                <a:latin typeface="+mj-lt"/>
                <a:ea typeface="+mj-ea"/>
              </a:rPr>
              <a:t>FunAdd</a:t>
            </a:r>
            <a:r>
              <a:rPr lang="zh-CN" altLang="en-US" sz="2400" dirty="0">
                <a:solidFill>
                  <a:schemeClr val="tx1">
                    <a:lumMod val="85000"/>
                    <a:lumOff val="15000"/>
                  </a:schemeClr>
                </a:solidFill>
                <a:latin typeface="+mj-lt"/>
                <a:ea typeface="+mj-ea"/>
              </a:rPr>
              <a:t>，计算</a:t>
            </a:r>
            <a:r>
              <a:rPr lang="en-US" altLang="zh-CN" sz="2400" dirty="0">
                <a:solidFill>
                  <a:schemeClr val="tx1">
                    <a:lumMod val="85000"/>
                    <a:lumOff val="15000"/>
                  </a:schemeClr>
                </a:solidFill>
                <a:latin typeface="+mj-lt"/>
                <a:ea typeface="+mj-ea"/>
              </a:rPr>
              <a:t>3</a:t>
            </a:r>
            <a:r>
              <a:rPr lang="en-US" altLang="zh-CN" sz="2400" baseline="30000" dirty="0">
                <a:solidFill>
                  <a:schemeClr val="tx1">
                    <a:lumMod val="85000"/>
                    <a:lumOff val="15000"/>
                  </a:schemeClr>
                </a:solidFill>
                <a:latin typeface="+mj-lt"/>
                <a:ea typeface="+mj-ea"/>
              </a:rPr>
              <a:t>3</a:t>
            </a:r>
            <a:r>
              <a:rPr lang="en-US" altLang="zh-CN" sz="2400" dirty="0">
                <a:solidFill>
                  <a:schemeClr val="tx1">
                    <a:lumMod val="85000"/>
                    <a:lumOff val="15000"/>
                  </a:schemeClr>
                </a:solidFill>
                <a:latin typeface="+mj-lt"/>
                <a:ea typeface="+mj-ea"/>
              </a:rPr>
              <a:t>+(-5)</a:t>
            </a:r>
            <a:r>
              <a:rPr lang="en-US" altLang="zh-CN" sz="2400" baseline="30000" dirty="0">
                <a:solidFill>
                  <a:schemeClr val="tx1">
                    <a:lumMod val="85000"/>
                    <a:lumOff val="15000"/>
                  </a:schemeClr>
                </a:solidFill>
                <a:latin typeface="+mj-lt"/>
                <a:ea typeface="+mj-ea"/>
              </a:rPr>
              <a:t>3</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434559" y="2401351"/>
            <a:ext cx="2655303"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489706" y="1962714"/>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8" name="KSO_Shape">
            <a:extLst>
              <a:ext uri="{FF2B5EF4-FFF2-40B4-BE49-F238E27FC236}">
                <a16:creationId xmlns:a16="http://schemas.microsoft.com/office/drawing/2014/main" id="{7C10B4E9-275D-4EE6-A235-4852EBDFC2C3}"/>
              </a:ext>
            </a:extLst>
          </p:cNvPr>
          <p:cNvSpPr/>
          <p:nvPr/>
        </p:nvSpPr>
        <p:spPr>
          <a:xfrm>
            <a:off x="1418705" y="2506936"/>
            <a:ext cx="9706499" cy="435106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41" name="矩形 40">
            <a:extLst>
              <a:ext uri="{FF2B5EF4-FFF2-40B4-BE49-F238E27FC236}">
                <a16:creationId xmlns:a16="http://schemas.microsoft.com/office/drawing/2014/main" id="{218D071C-18B7-450E-B61D-6E340BA09E3B}"/>
              </a:ext>
            </a:extLst>
          </p:cNvPr>
          <p:cNvSpPr/>
          <p:nvPr/>
        </p:nvSpPr>
        <p:spPr>
          <a:xfrm>
            <a:off x="1291865" y="1227872"/>
            <a:ext cx="9456502" cy="461665"/>
          </a:xfrm>
          <a:prstGeom prst="rect">
            <a:avLst/>
          </a:prstGeom>
        </p:spPr>
        <p:txBody>
          <a:bodyPr wrap="square">
            <a:spAutoFit/>
          </a:bodyPr>
          <a:lstStyle/>
          <a:p>
            <a:r>
              <a:rPr lang="zh-CN" altLang="en-US" sz="2400" b="1" dirty="0">
                <a:solidFill>
                  <a:srgbClr val="1950B2"/>
                </a:solidFill>
              </a:rPr>
              <a:t>高阶函数是指把函数作为参数的一种函数。</a:t>
            </a:r>
          </a:p>
        </p:txBody>
      </p:sp>
    </p:spTree>
    <p:extLst>
      <p:ext uri="{BB962C8B-B14F-4D97-AF65-F5344CB8AC3E}">
        <p14:creationId xmlns:p14="http://schemas.microsoft.com/office/powerpoint/2010/main" val="313747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barn(inVertical)">
                                      <p:cBhvr>
                                        <p:cTn id="13" dur="500"/>
                                        <p:tgtEl>
                                          <p:spTgt spid="41"/>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500"/>
                            </p:stCondLst>
                            <p:childTnLst>
                              <p:par>
                                <p:cTn id="21" presetID="16" presetClass="entr" presetSubtype="2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p:tgtEl>
                                          <p:spTgt spid="2"/>
                                        </p:tgtEl>
                                        <p:attrNameLst>
                                          <p:attrName>ppt_y</p:attrName>
                                        </p:attrNameLst>
                                      </p:cBhvr>
                                      <p:tavLst>
                                        <p:tav tm="0">
                                          <p:val>
                                            <p:strVal val="#ppt_y+#ppt_h*1.125000"/>
                                          </p:val>
                                        </p:tav>
                                        <p:tav tm="100000">
                                          <p:val>
                                            <p:strVal val="#ppt_y"/>
                                          </p:val>
                                        </p:tav>
                                      </p:tavLst>
                                    </p:anim>
                                    <p:animEffect transition="in" filter="wipe(up)">
                                      <p:cBhvr>
                                        <p:cTn id="30" dur="500"/>
                                        <p:tgtEl>
                                          <p:spTgt spid="2"/>
                                        </p:tgtEl>
                                      </p:cBhvr>
                                    </p:animEffect>
                                  </p:childTnLst>
                                </p:cTn>
                              </p:par>
                              <p:par>
                                <p:cTn id="31" presetID="12" presetClass="entr" presetSubtype="1"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p:tgtEl>
                                          <p:spTgt spid="3"/>
                                        </p:tgtEl>
                                        <p:attrNameLst>
                                          <p:attrName>ppt_y</p:attrName>
                                        </p:attrNameLst>
                                      </p:cBhvr>
                                      <p:tavLst>
                                        <p:tav tm="0">
                                          <p:val>
                                            <p:strVal val="#ppt_y-#ppt_h*1.125000"/>
                                          </p:val>
                                        </p:tav>
                                        <p:tav tm="100000">
                                          <p:val>
                                            <p:strVal val="#ppt_y"/>
                                          </p:val>
                                        </p:tav>
                                      </p:tavLst>
                                    </p:anim>
                                    <p:animEffect transition="in" filter="wipe(down)">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48" grpId="0" animBg="1"/>
      <p:bldP spid="41"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29" y="477138"/>
            <a:ext cx="1826141"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高阶函数</a:t>
            </a:r>
          </a:p>
        </p:txBody>
      </p:sp>
      <p:sp>
        <p:nvSpPr>
          <p:cNvPr id="40" name="矩形 39">
            <a:extLst>
              <a:ext uri="{FF2B5EF4-FFF2-40B4-BE49-F238E27FC236}">
                <a16:creationId xmlns:a16="http://schemas.microsoft.com/office/drawing/2014/main" id="{0D15D19A-F179-4329-868A-301061E5F1FE}"/>
              </a:ext>
            </a:extLst>
          </p:cNvPr>
          <p:cNvSpPr/>
          <p:nvPr/>
        </p:nvSpPr>
        <p:spPr>
          <a:xfrm>
            <a:off x="1707012" y="2027937"/>
            <a:ext cx="888385"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a:extLst>
              <a:ext uri="{FF2B5EF4-FFF2-40B4-BE49-F238E27FC236}">
                <a16:creationId xmlns:a16="http://schemas.microsoft.com/office/drawing/2014/main" id="{AFB59771-2E9F-45CA-8C2E-30C3E9DBC451}"/>
              </a:ext>
            </a:extLst>
          </p:cNvPr>
          <p:cNvSpPr/>
          <p:nvPr/>
        </p:nvSpPr>
        <p:spPr>
          <a:xfrm>
            <a:off x="1654218" y="3123315"/>
            <a:ext cx="9597697" cy="1134862"/>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函数不仅可以赋给形参，也可以赋给普通变量。赋值后，即可以用变量名替代函数名完成函数调用。</a:t>
            </a:r>
          </a:p>
        </p:txBody>
      </p:sp>
      <p:cxnSp>
        <p:nvCxnSpPr>
          <p:cNvPr id="43" name="直接连接符 42">
            <a:extLst>
              <a:ext uri="{FF2B5EF4-FFF2-40B4-BE49-F238E27FC236}">
                <a16:creationId xmlns:a16="http://schemas.microsoft.com/office/drawing/2014/main" id="{05F18A2D-3DAC-456E-8BBB-5D5EF24B8658}"/>
              </a:ext>
            </a:extLst>
          </p:cNvPr>
          <p:cNvCxnSpPr>
            <a:cxnSpLocks/>
          </p:cNvCxnSpPr>
          <p:nvPr/>
        </p:nvCxnSpPr>
        <p:spPr>
          <a:xfrm>
            <a:off x="1654218" y="2508003"/>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4" name="KSO_Shape">
            <a:extLst>
              <a:ext uri="{FF2B5EF4-FFF2-40B4-BE49-F238E27FC236}">
                <a16:creationId xmlns:a16="http://schemas.microsoft.com/office/drawing/2014/main" id="{AEB3CF99-F1A7-48CB-A89D-EF28ACDEE72B}"/>
              </a:ext>
            </a:extLst>
          </p:cNvPr>
          <p:cNvSpPr/>
          <p:nvPr/>
        </p:nvSpPr>
        <p:spPr>
          <a:xfrm>
            <a:off x="1436359" y="3019341"/>
            <a:ext cx="9920530" cy="1557018"/>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45" name="组合 44">
            <a:extLst>
              <a:ext uri="{FF2B5EF4-FFF2-40B4-BE49-F238E27FC236}">
                <a16:creationId xmlns:a16="http://schemas.microsoft.com/office/drawing/2014/main" id="{98B723CA-066E-4BD8-977D-27F26CB0E152}"/>
              </a:ext>
            </a:extLst>
          </p:cNvPr>
          <p:cNvGrpSpPr/>
          <p:nvPr/>
        </p:nvGrpSpPr>
        <p:grpSpPr>
          <a:xfrm>
            <a:off x="709365" y="2069366"/>
            <a:ext cx="877274" cy="877274"/>
            <a:chOff x="836354" y="1156380"/>
            <a:chExt cx="877274" cy="877274"/>
          </a:xfrm>
        </p:grpSpPr>
        <p:sp>
          <p:nvSpPr>
            <p:cNvPr id="46" name="Oval 4011">
              <a:extLst>
                <a:ext uri="{FF2B5EF4-FFF2-40B4-BE49-F238E27FC236}">
                  <a16:creationId xmlns:a16="http://schemas.microsoft.com/office/drawing/2014/main" id="{683DA84F-E26F-4E75-A333-D9560AE8FC7A}"/>
                </a:ext>
              </a:extLst>
            </p:cNvPr>
            <p:cNvSpPr>
              <a:spLocks noChangeArrowheads="1"/>
            </p:cNvSpPr>
            <p:nvPr/>
          </p:nvSpPr>
          <p:spPr bwMode="auto">
            <a:xfrm>
              <a:off x="836354" y="1156380"/>
              <a:ext cx="877274"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47" name="组合 46">
              <a:extLst>
                <a:ext uri="{FF2B5EF4-FFF2-40B4-BE49-F238E27FC236}">
                  <a16:creationId xmlns:a16="http://schemas.microsoft.com/office/drawing/2014/main" id="{F0D6B7A8-CD54-4DAE-A1E0-D28F0F970531}"/>
                </a:ext>
              </a:extLst>
            </p:cNvPr>
            <p:cNvGrpSpPr/>
            <p:nvPr/>
          </p:nvGrpSpPr>
          <p:grpSpPr>
            <a:xfrm>
              <a:off x="844376" y="1343177"/>
              <a:ext cx="851540" cy="534049"/>
              <a:chOff x="4869372" y="3263288"/>
              <a:chExt cx="527535" cy="330848"/>
            </a:xfrm>
            <a:solidFill>
              <a:schemeClr val="bg1"/>
            </a:solidFill>
          </p:grpSpPr>
          <p:sp>
            <p:nvSpPr>
              <p:cNvPr id="49" name="Freeform 138">
                <a:extLst>
                  <a:ext uri="{FF2B5EF4-FFF2-40B4-BE49-F238E27FC236}">
                    <a16:creationId xmlns:a16="http://schemas.microsoft.com/office/drawing/2014/main" id="{A66D33E5-18F5-4DA2-A2D4-00A3C7CDD874}"/>
                  </a:ext>
                </a:extLst>
              </p:cNvPr>
              <p:cNvSpPr>
                <a:spLocks/>
              </p:cNvSpPr>
              <p:nvPr/>
            </p:nvSpPr>
            <p:spPr bwMode="auto">
              <a:xfrm>
                <a:off x="4869372" y="3560993"/>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37">
                <a:extLst>
                  <a:ext uri="{FF2B5EF4-FFF2-40B4-BE49-F238E27FC236}">
                    <a16:creationId xmlns:a16="http://schemas.microsoft.com/office/drawing/2014/main" id="{53A69DCD-2186-405F-9EB3-C2DF3A7A7012}"/>
                  </a:ext>
                </a:extLst>
              </p:cNvPr>
              <p:cNvSpPr>
                <a:spLocks noEditPoints="1"/>
              </p:cNvSpPr>
              <p:nvPr/>
            </p:nvSpPr>
            <p:spPr bwMode="auto">
              <a:xfrm>
                <a:off x="4910802" y="3263288"/>
                <a:ext cx="444675" cy="27895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4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4" y="4"/>
                      <a:pt x="84" y="5"/>
                    </a:cubicBezTo>
                    <a:cubicBezTo>
                      <a:pt x="84" y="7"/>
                      <a:pt x="82" y="8"/>
                      <a:pt x="81" y="8"/>
                    </a:cubicBezTo>
                    <a:cubicBezTo>
                      <a:pt x="80" y="8"/>
                      <a:pt x="78" y="7"/>
                      <a:pt x="78" y="5"/>
                    </a:cubicBezTo>
                    <a:cubicBezTo>
                      <a:pt x="78" y="4"/>
                      <a:pt x="80"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38">
                <a:extLst>
                  <a:ext uri="{FF2B5EF4-FFF2-40B4-BE49-F238E27FC236}">
                    <a16:creationId xmlns:a16="http://schemas.microsoft.com/office/drawing/2014/main" id="{A7AB5835-1228-47FE-9C67-B8BC7607869A}"/>
                  </a:ext>
                </a:extLst>
              </p:cNvPr>
              <p:cNvSpPr>
                <a:spLocks/>
              </p:cNvSpPr>
              <p:nvPr/>
            </p:nvSpPr>
            <p:spPr bwMode="auto">
              <a:xfrm>
                <a:off x="4869373" y="3556055"/>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39">
                <a:extLst>
                  <a:ext uri="{FF2B5EF4-FFF2-40B4-BE49-F238E27FC236}">
                    <a16:creationId xmlns:a16="http://schemas.microsoft.com/office/drawing/2014/main" id="{950054C8-D512-4C15-A187-F219EECAE755}"/>
                  </a:ext>
                </a:extLst>
              </p:cNvPr>
              <p:cNvSpPr>
                <a:spLocks/>
              </p:cNvSpPr>
              <p:nvPr/>
            </p:nvSpPr>
            <p:spPr bwMode="auto">
              <a:xfrm>
                <a:off x="5224284" y="3353052"/>
                <a:ext cx="34524" cy="35905"/>
              </a:xfrm>
              <a:custGeom>
                <a:avLst/>
                <a:gdLst>
                  <a:gd name="T0" fmla="*/ 9 w 13"/>
                  <a:gd name="T1" fmla="*/ 2 h 13"/>
                  <a:gd name="T2" fmla="*/ 1 w 13"/>
                  <a:gd name="T3" fmla="*/ 4 h 13"/>
                  <a:gd name="T4" fmla="*/ 4 w 13"/>
                  <a:gd name="T5" fmla="*/ 12 h 13"/>
                  <a:gd name="T6" fmla="*/ 12 w 13"/>
                  <a:gd name="T7" fmla="*/ 9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6" y="0"/>
                      <a:pt x="3" y="2"/>
                      <a:pt x="1" y="4"/>
                    </a:cubicBezTo>
                    <a:cubicBezTo>
                      <a:pt x="0" y="7"/>
                      <a:pt x="1" y="11"/>
                      <a:pt x="4" y="12"/>
                    </a:cubicBezTo>
                    <a:cubicBezTo>
                      <a:pt x="7" y="13"/>
                      <a:pt x="11" y="12"/>
                      <a:pt x="12" y="9"/>
                    </a:cubicBezTo>
                    <a:cubicBezTo>
                      <a:pt x="13" y="6"/>
                      <a:pt x="12" y="3"/>
                      <a:pt x="9"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40">
                <a:extLst>
                  <a:ext uri="{FF2B5EF4-FFF2-40B4-BE49-F238E27FC236}">
                    <a16:creationId xmlns:a16="http://schemas.microsoft.com/office/drawing/2014/main" id="{D2A7C1FB-DFF4-4EFC-879C-9BCB7B85B3B0}"/>
                  </a:ext>
                </a:extLst>
              </p:cNvPr>
              <p:cNvSpPr>
                <a:spLocks noEditPoints="1"/>
              </p:cNvSpPr>
              <p:nvPr/>
            </p:nvSpPr>
            <p:spPr bwMode="auto">
              <a:xfrm>
                <a:off x="4954994" y="3307476"/>
                <a:ext cx="356292" cy="191956"/>
              </a:xfrm>
              <a:custGeom>
                <a:avLst/>
                <a:gdLst>
                  <a:gd name="T0" fmla="*/ 0 w 130"/>
                  <a:gd name="T1" fmla="*/ 70 h 70"/>
                  <a:gd name="T2" fmla="*/ 16 w 130"/>
                  <a:gd name="T3" fmla="*/ 66 h 70"/>
                  <a:gd name="T4" fmla="*/ 21 w 130"/>
                  <a:gd name="T5" fmla="*/ 60 h 70"/>
                  <a:gd name="T6" fmla="*/ 13 w 130"/>
                  <a:gd name="T7" fmla="*/ 53 h 70"/>
                  <a:gd name="T8" fmla="*/ 14 w 130"/>
                  <a:gd name="T9" fmla="*/ 45 h 70"/>
                  <a:gd name="T10" fmla="*/ 22 w 130"/>
                  <a:gd name="T11" fmla="*/ 43 h 70"/>
                  <a:gd name="T12" fmla="*/ 19 w 130"/>
                  <a:gd name="T13" fmla="*/ 33 h 70"/>
                  <a:gd name="T14" fmla="*/ 23 w 130"/>
                  <a:gd name="T15" fmla="*/ 27 h 70"/>
                  <a:gd name="T16" fmla="*/ 31 w 130"/>
                  <a:gd name="T17" fmla="*/ 28 h 70"/>
                  <a:gd name="T18" fmla="*/ 33 w 130"/>
                  <a:gd name="T19" fmla="*/ 19 h 70"/>
                  <a:gd name="T20" fmla="*/ 40 w 130"/>
                  <a:gd name="T21" fmla="*/ 15 h 70"/>
                  <a:gd name="T22" fmla="*/ 46 w 130"/>
                  <a:gd name="T23" fmla="*/ 21 h 70"/>
                  <a:gd name="T24" fmla="*/ 53 w 130"/>
                  <a:gd name="T25" fmla="*/ 13 h 70"/>
                  <a:gd name="T26" fmla="*/ 60 w 130"/>
                  <a:gd name="T27" fmla="*/ 14 h 70"/>
                  <a:gd name="T28" fmla="*/ 63 w 130"/>
                  <a:gd name="T29" fmla="*/ 22 h 70"/>
                  <a:gd name="T30" fmla="*/ 73 w 130"/>
                  <a:gd name="T31" fmla="*/ 18 h 70"/>
                  <a:gd name="T32" fmla="*/ 79 w 130"/>
                  <a:gd name="T33" fmla="*/ 23 h 70"/>
                  <a:gd name="T34" fmla="*/ 77 w 130"/>
                  <a:gd name="T35" fmla="*/ 31 h 70"/>
                  <a:gd name="T36" fmla="*/ 87 w 130"/>
                  <a:gd name="T37" fmla="*/ 33 h 70"/>
                  <a:gd name="T38" fmla="*/ 91 w 130"/>
                  <a:gd name="T39" fmla="*/ 40 h 70"/>
                  <a:gd name="T40" fmla="*/ 85 w 130"/>
                  <a:gd name="T41" fmla="*/ 46 h 70"/>
                  <a:gd name="T42" fmla="*/ 93 w 130"/>
                  <a:gd name="T43" fmla="*/ 53 h 70"/>
                  <a:gd name="T44" fmla="*/ 92 w 130"/>
                  <a:gd name="T45" fmla="*/ 60 h 70"/>
                  <a:gd name="T46" fmla="*/ 84 w 130"/>
                  <a:gd name="T47" fmla="*/ 63 h 70"/>
                  <a:gd name="T48" fmla="*/ 85 w 130"/>
                  <a:gd name="T49" fmla="*/ 70 h 70"/>
                  <a:gd name="T50" fmla="*/ 130 w 130"/>
                  <a:gd name="T51" fmla="*/ 0 h 70"/>
                  <a:gd name="T52" fmla="*/ 120 w 130"/>
                  <a:gd name="T53" fmla="*/ 26 h 70"/>
                  <a:gd name="T54" fmla="*/ 116 w 130"/>
                  <a:gd name="T55" fmla="*/ 29 h 70"/>
                  <a:gd name="T56" fmla="*/ 115 w 130"/>
                  <a:gd name="T57" fmla="*/ 31 h 70"/>
                  <a:gd name="T58" fmla="*/ 117 w 130"/>
                  <a:gd name="T59" fmla="*/ 36 h 70"/>
                  <a:gd name="T60" fmla="*/ 111 w 130"/>
                  <a:gd name="T61" fmla="*/ 38 h 70"/>
                  <a:gd name="T62" fmla="*/ 104 w 130"/>
                  <a:gd name="T63" fmla="*/ 36 h 70"/>
                  <a:gd name="T64" fmla="*/ 102 w 130"/>
                  <a:gd name="T65" fmla="*/ 40 h 70"/>
                  <a:gd name="T66" fmla="*/ 96 w 130"/>
                  <a:gd name="T67" fmla="*/ 38 h 70"/>
                  <a:gd name="T68" fmla="*/ 97 w 130"/>
                  <a:gd name="T69" fmla="*/ 33 h 70"/>
                  <a:gd name="T70" fmla="*/ 94 w 130"/>
                  <a:gd name="T71" fmla="*/ 29 h 70"/>
                  <a:gd name="T72" fmla="*/ 88 w 130"/>
                  <a:gd name="T73" fmla="*/ 29 h 70"/>
                  <a:gd name="T74" fmla="*/ 89 w 130"/>
                  <a:gd name="T75" fmla="*/ 22 h 70"/>
                  <a:gd name="T76" fmla="*/ 94 w 130"/>
                  <a:gd name="T77" fmla="*/ 19 h 70"/>
                  <a:gd name="T78" fmla="*/ 94 w 130"/>
                  <a:gd name="T79" fmla="*/ 17 h 70"/>
                  <a:gd name="T80" fmla="*/ 92 w 130"/>
                  <a:gd name="T81" fmla="*/ 12 h 70"/>
                  <a:gd name="T82" fmla="*/ 98 w 130"/>
                  <a:gd name="T83" fmla="*/ 9 h 70"/>
                  <a:gd name="T84" fmla="*/ 105 w 130"/>
                  <a:gd name="T85" fmla="*/ 12 h 70"/>
                  <a:gd name="T86" fmla="*/ 107 w 130"/>
                  <a:gd name="T87" fmla="*/ 8 h 70"/>
                  <a:gd name="T88" fmla="*/ 114 w 130"/>
                  <a:gd name="T89" fmla="*/ 9 h 70"/>
                  <a:gd name="T90" fmla="*/ 113 w 130"/>
                  <a:gd name="T91" fmla="*/ 15 h 70"/>
                  <a:gd name="T92" fmla="*/ 116 w 130"/>
                  <a:gd name="T93" fmla="*/ 18 h 70"/>
                  <a:gd name="T94" fmla="*/ 121 w 130"/>
                  <a:gd name="T95" fmla="*/ 19 h 70"/>
                  <a:gd name="T96" fmla="*/ 120 w 130"/>
                  <a:gd name="T97"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70">
                    <a:moveTo>
                      <a:pt x="0" y="0"/>
                    </a:moveTo>
                    <a:cubicBezTo>
                      <a:pt x="0" y="70"/>
                      <a:pt x="0" y="70"/>
                      <a:pt x="0" y="70"/>
                    </a:cubicBezTo>
                    <a:cubicBezTo>
                      <a:pt x="18" y="70"/>
                      <a:pt x="18" y="70"/>
                      <a:pt x="18" y="70"/>
                    </a:cubicBezTo>
                    <a:cubicBezTo>
                      <a:pt x="16" y="66"/>
                      <a:pt x="16" y="66"/>
                      <a:pt x="16" y="66"/>
                    </a:cubicBezTo>
                    <a:cubicBezTo>
                      <a:pt x="15" y="64"/>
                      <a:pt x="15" y="64"/>
                      <a:pt x="15" y="64"/>
                    </a:cubicBezTo>
                    <a:cubicBezTo>
                      <a:pt x="21" y="60"/>
                      <a:pt x="21" y="60"/>
                      <a:pt x="21" y="60"/>
                    </a:cubicBezTo>
                    <a:cubicBezTo>
                      <a:pt x="21" y="58"/>
                      <a:pt x="20" y="56"/>
                      <a:pt x="20" y="55"/>
                    </a:cubicBezTo>
                    <a:cubicBezTo>
                      <a:pt x="13" y="53"/>
                      <a:pt x="13" y="53"/>
                      <a:pt x="13" y="53"/>
                    </a:cubicBezTo>
                    <a:cubicBezTo>
                      <a:pt x="14" y="51"/>
                      <a:pt x="14" y="51"/>
                      <a:pt x="14" y="51"/>
                    </a:cubicBezTo>
                    <a:cubicBezTo>
                      <a:pt x="14" y="45"/>
                      <a:pt x="14" y="45"/>
                      <a:pt x="14" y="45"/>
                    </a:cubicBezTo>
                    <a:cubicBezTo>
                      <a:pt x="14" y="43"/>
                      <a:pt x="14" y="43"/>
                      <a:pt x="14" y="43"/>
                    </a:cubicBezTo>
                    <a:cubicBezTo>
                      <a:pt x="22" y="43"/>
                      <a:pt x="22" y="43"/>
                      <a:pt x="22" y="43"/>
                    </a:cubicBezTo>
                    <a:cubicBezTo>
                      <a:pt x="22" y="41"/>
                      <a:pt x="23" y="39"/>
                      <a:pt x="24" y="38"/>
                    </a:cubicBezTo>
                    <a:cubicBezTo>
                      <a:pt x="19" y="33"/>
                      <a:pt x="19" y="33"/>
                      <a:pt x="19" y="33"/>
                    </a:cubicBezTo>
                    <a:cubicBezTo>
                      <a:pt x="20" y="31"/>
                      <a:pt x="20" y="31"/>
                      <a:pt x="20" y="31"/>
                    </a:cubicBezTo>
                    <a:cubicBezTo>
                      <a:pt x="23" y="27"/>
                      <a:pt x="23" y="27"/>
                      <a:pt x="23" y="27"/>
                    </a:cubicBezTo>
                    <a:cubicBezTo>
                      <a:pt x="24" y="25"/>
                      <a:pt x="24" y="25"/>
                      <a:pt x="24" y="25"/>
                    </a:cubicBezTo>
                    <a:cubicBezTo>
                      <a:pt x="31" y="28"/>
                      <a:pt x="31" y="28"/>
                      <a:pt x="31" y="28"/>
                    </a:cubicBezTo>
                    <a:cubicBezTo>
                      <a:pt x="32" y="27"/>
                      <a:pt x="34" y="26"/>
                      <a:pt x="35" y="25"/>
                    </a:cubicBezTo>
                    <a:cubicBezTo>
                      <a:pt x="33" y="19"/>
                      <a:pt x="33" y="19"/>
                      <a:pt x="33" y="19"/>
                    </a:cubicBezTo>
                    <a:cubicBezTo>
                      <a:pt x="35" y="18"/>
                      <a:pt x="35" y="18"/>
                      <a:pt x="35" y="18"/>
                    </a:cubicBezTo>
                    <a:cubicBezTo>
                      <a:pt x="40" y="15"/>
                      <a:pt x="40" y="15"/>
                      <a:pt x="40" y="15"/>
                    </a:cubicBezTo>
                    <a:cubicBezTo>
                      <a:pt x="42" y="14"/>
                      <a:pt x="42" y="14"/>
                      <a:pt x="42" y="14"/>
                    </a:cubicBezTo>
                    <a:cubicBezTo>
                      <a:pt x="46" y="21"/>
                      <a:pt x="46" y="21"/>
                      <a:pt x="46" y="21"/>
                    </a:cubicBezTo>
                    <a:cubicBezTo>
                      <a:pt x="48" y="20"/>
                      <a:pt x="50" y="20"/>
                      <a:pt x="51" y="20"/>
                    </a:cubicBezTo>
                    <a:cubicBezTo>
                      <a:pt x="53" y="13"/>
                      <a:pt x="53" y="13"/>
                      <a:pt x="53" y="13"/>
                    </a:cubicBezTo>
                    <a:cubicBezTo>
                      <a:pt x="55" y="13"/>
                      <a:pt x="55" y="13"/>
                      <a:pt x="55" y="13"/>
                    </a:cubicBezTo>
                    <a:cubicBezTo>
                      <a:pt x="60" y="14"/>
                      <a:pt x="60" y="14"/>
                      <a:pt x="60" y="14"/>
                    </a:cubicBezTo>
                    <a:cubicBezTo>
                      <a:pt x="63" y="14"/>
                      <a:pt x="63" y="14"/>
                      <a:pt x="63" y="14"/>
                    </a:cubicBezTo>
                    <a:cubicBezTo>
                      <a:pt x="63" y="22"/>
                      <a:pt x="63" y="22"/>
                      <a:pt x="63" y="22"/>
                    </a:cubicBezTo>
                    <a:cubicBezTo>
                      <a:pt x="65" y="22"/>
                      <a:pt x="66" y="23"/>
                      <a:pt x="68" y="24"/>
                    </a:cubicBezTo>
                    <a:cubicBezTo>
                      <a:pt x="73" y="18"/>
                      <a:pt x="73" y="18"/>
                      <a:pt x="73" y="18"/>
                    </a:cubicBezTo>
                    <a:cubicBezTo>
                      <a:pt x="75" y="20"/>
                      <a:pt x="75" y="20"/>
                      <a:pt x="75" y="20"/>
                    </a:cubicBezTo>
                    <a:cubicBezTo>
                      <a:pt x="79" y="23"/>
                      <a:pt x="79" y="23"/>
                      <a:pt x="79" y="23"/>
                    </a:cubicBezTo>
                    <a:cubicBezTo>
                      <a:pt x="81" y="24"/>
                      <a:pt x="81" y="24"/>
                      <a:pt x="81" y="24"/>
                    </a:cubicBezTo>
                    <a:cubicBezTo>
                      <a:pt x="77" y="31"/>
                      <a:pt x="77" y="31"/>
                      <a:pt x="77" y="31"/>
                    </a:cubicBezTo>
                    <a:cubicBezTo>
                      <a:pt x="79" y="32"/>
                      <a:pt x="80" y="34"/>
                      <a:pt x="80" y="35"/>
                    </a:cubicBezTo>
                    <a:cubicBezTo>
                      <a:pt x="87" y="33"/>
                      <a:pt x="87" y="33"/>
                      <a:pt x="87" y="33"/>
                    </a:cubicBezTo>
                    <a:cubicBezTo>
                      <a:pt x="88" y="35"/>
                      <a:pt x="88" y="35"/>
                      <a:pt x="88" y="35"/>
                    </a:cubicBezTo>
                    <a:cubicBezTo>
                      <a:pt x="91" y="40"/>
                      <a:pt x="91" y="40"/>
                      <a:pt x="91" y="40"/>
                    </a:cubicBezTo>
                    <a:cubicBezTo>
                      <a:pt x="92" y="42"/>
                      <a:pt x="92" y="42"/>
                      <a:pt x="92" y="42"/>
                    </a:cubicBezTo>
                    <a:cubicBezTo>
                      <a:pt x="85" y="46"/>
                      <a:pt x="85" y="46"/>
                      <a:pt x="85" y="46"/>
                    </a:cubicBezTo>
                    <a:cubicBezTo>
                      <a:pt x="86" y="48"/>
                      <a:pt x="86" y="49"/>
                      <a:pt x="86" y="51"/>
                    </a:cubicBezTo>
                    <a:cubicBezTo>
                      <a:pt x="93" y="53"/>
                      <a:pt x="93" y="53"/>
                      <a:pt x="93" y="53"/>
                    </a:cubicBezTo>
                    <a:cubicBezTo>
                      <a:pt x="93" y="55"/>
                      <a:pt x="93" y="55"/>
                      <a:pt x="93" y="55"/>
                    </a:cubicBezTo>
                    <a:cubicBezTo>
                      <a:pt x="92" y="60"/>
                      <a:pt x="92" y="60"/>
                      <a:pt x="92" y="60"/>
                    </a:cubicBezTo>
                    <a:cubicBezTo>
                      <a:pt x="92" y="62"/>
                      <a:pt x="92" y="62"/>
                      <a:pt x="92" y="62"/>
                    </a:cubicBezTo>
                    <a:cubicBezTo>
                      <a:pt x="84" y="63"/>
                      <a:pt x="84" y="63"/>
                      <a:pt x="84" y="63"/>
                    </a:cubicBezTo>
                    <a:cubicBezTo>
                      <a:pt x="84" y="65"/>
                      <a:pt x="83" y="66"/>
                      <a:pt x="82" y="68"/>
                    </a:cubicBezTo>
                    <a:cubicBezTo>
                      <a:pt x="85" y="70"/>
                      <a:pt x="85" y="70"/>
                      <a:pt x="85" y="70"/>
                    </a:cubicBezTo>
                    <a:cubicBezTo>
                      <a:pt x="130" y="70"/>
                      <a:pt x="130" y="70"/>
                      <a:pt x="130" y="70"/>
                    </a:cubicBezTo>
                    <a:cubicBezTo>
                      <a:pt x="130" y="0"/>
                      <a:pt x="130" y="0"/>
                      <a:pt x="130" y="0"/>
                    </a:cubicBezTo>
                    <a:lnTo>
                      <a:pt x="0" y="0"/>
                    </a:lnTo>
                    <a:close/>
                    <a:moveTo>
                      <a:pt x="120" y="26"/>
                    </a:moveTo>
                    <a:cubicBezTo>
                      <a:pt x="117" y="26"/>
                      <a:pt x="117" y="26"/>
                      <a:pt x="117" y="26"/>
                    </a:cubicBezTo>
                    <a:cubicBezTo>
                      <a:pt x="116" y="27"/>
                      <a:pt x="116" y="28"/>
                      <a:pt x="116" y="29"/>
                    </a:cubicBezTo>
                    <a:cubicBezTo>
                      <a:pt x="115" y="29"/>
                      <a:pt x="115" y="30"/>
                      <a:pt x="115" y="31"/>
                    </a:cubicBezTo>
                    <a:cubicBezTo>
                      <a:pt x="115" y="31"/>
                      <a:pt x="115" y="31"/>
                      <a:pt x="115" y="31"/>
                    </a:cubicBezTo>
                    <a:cubicBezTo>
                      <a:pt x="117" y="34"/>
                      <a:pt x="117" y="34"/>
                      <a:pt x="117" y="34"/>
                    </a:cubicBezTo>
                    <a:cubicBezTo>
                      <a:pt x="118" y="34"/>
                      <a:pt x="118" y="35"/>
                      <a:pt x="117" y="36"/>
                    </a:cubicBezTo>
                    <a:cubicBezTo>
                      <a:pt x="113" y="39"/>
                      <a:pt x="113" y="39"/>
                      <a:pt x="113" y="39"/>
                    </a:cubicBezTo>
                    <a:cubicBezTo>
                      <a:pt x="112" y="39"/>
                      <a:pt x="111" y="39"/>
                      <a:pt x="111" y="38"/>
                    </a:cubicBezTo>
                    <a:cubicBezTo>
                      <a:pt x="109" y="35"/>
                      <a:pt x="109" y="35"/>
                      <a:pt x="109" y="35"/>
                    </a:cubicBezTo>
                    <a:cubicBezTo>
                      <a:pt x="107" y="36"/>
                      <a:pt x="106" y="36"/>
                      <a:pt x="104" y="36"/>
                    </a:cubicBezTo>
                    <a:cubicBezTo>
                      <a:pt x="104" y="36"/>
                      <a:pt x="104" y="36"/>
                      <a:pt x="104" y="36"/>
                    </a:cubicBezTo>
                    <a:cubicBezTo>
                      <a:pt x="102" y="40"/>
                      <a:pt x="102" y="40"/>
                      <a:pt x="102" y="40"/>
                    </a:cubicBezTo>
                    <a:cubicBezTo>
                      <a:pt x="102" y="40"/>
                      <a:pt x="101" y="41"/>
                      <a:pt x="101" y="40"/>
                    </a:cubicBezTo>
                    <a:cubicBezTo>
                      <a:pt x="96" y="38"/>
                      <a:pt x="96" y="38"/>
                      <a:pt x="96" y="38"/>
                    </a:cubicBezTo>
                    <a:cubicBezTo>
                      <a:pt x="95" y="38"/>
                      <a:pt x="95" y="37"/>
                      <a:pt x="95" y="37"/>
                    </a:cubicBezTo>
                    <a:cubicBezTo>
                      <a:pt x="97" y="33"/>
                      <a:pt x="97" y="33"/>
                      <a:pt x="97" y="33"/>
                    </a:cubicBezTo>
                    <a:cubicBezTo>
                      <a:pt x="95" y="32"/>
                      <a:pt x="95" y="31"/>
                      <a:pt x="94" y="29"/>
                    </a:cubicBezTo>
                    <a:cubicBezTo>
                      <a:pt x="94" y="29"/>
                      <a:pt x="94" y="29"/>
                      <a:pt x="94" y="29"/>
                    </a:cubicBezTo>
                    <a:cubicBezTo>
                      <a:pt x="90" y="30"/>
                      <a:pt x="90" y="30"/>
                      <a:pt x="90" y="30"/>
                    </a:cubicBezTo>
                    <a:cubicBezTo>
                      <a:pt x="89" y="30"/>
                      <a:pt x="88" y="29"/>
                      <a:pt x="88" y="29"/>
                    </a:cubicBezTo>
                    <a:cubicBezTo>
                      <a:pt x="88" y="23"/>
                      <a:pt x="88" y="23"/>
                      <a:pt x="88" y="23"/>
                    </a:cubicBezTo>
                    <a:cubicBezTo>
                      <a:pt x="88" y="23"/>
                      <a:pt x="88" y="22"/>
                      <a:pt x="89" y="22"/>
                    </a:cubicBezTo>
                    <a:cubicBezTo>
                      <a:pt x="93" y="22"/>
                      <a:pt x="93" y="22"/>
                      <a:pt x="93" y="22"/>
                    </a:cubicBezTo>
                    <a:cubicBezTo>
                      <a:pt x="93" y="21"/>
                      <a:pt x="93" y="20"/>
                      <a:pt x="94" y="19"/>
                    </a:cubicBezTo>
                    <a:cubicBezTo>
                      <a:pt x="94" y="18"/>
                      <a:pt x="94" y="18"/>
                      <a:pt x="94" y="17"/>
                    </a:cubicBezTo>
                    <a:cubicBezTo>
                      <a:pt x="94" y="17"/>
                      <a:pt x="94" y="17"/>
                      <a:pt x="94" y="17"/>
                    </a:cubicBezTo>
                    <a:cubicBezTo>
                      <a:pt x="92" y="14"/>
                      <a:pt x="92" y="14"/>
                      <a:pt x="92" y="14"/>
                    </a:cubicBezTo>
                    <a:cubicBezTo>
                      <a:pt x="92" y="13"/>
                      <a:pt x="92" y="12"/>
                      <a:pt x="92" y="12"/>
                    </a:cubicBezTo>
                    <a:cubicBezTo>
                      <a:pt x="97" y="9"/>
                      <a:pt x="97" y="9"/>
                      <a:pt x="97" y="9"/>
                    </a:cubicBezTo>
                    <a:cubicBezTo>
                      <a:pt x="97" y="8"/>
                      <a:pt x="98" y="9"/>
                      <a:pt x="98" y="9"/>
                    </a:cubicBezTo>
                    <a:cubicBezTo>
                      <a:pt x="101" y="12"/>
                      <a:pt x="101" y="12"/>
                      <a:pt x="101" y="12"/>
                    </a:cubicBezTo>
                    <a:cubicBezTo>
                      <a:pt x="102" y="12"/>
                      <a:pt x="104" y="12"/>
                      <a:pt x="105" y="12"/>
                    </a:cubicBezTo>
                    <a:cubicBezTo>
                      <a:pt x="105" y="12"/>
                      <a:pt x="105" y="12"/>
                      <a:pt x="105" y="12"/>
                    </a:cubicBezTo>
                    <a:cubicBezTo>
                      <a:pt x="107" y="8"/>
                      <a:pt x="107" y="8"/>
                      <a:pt x="107" y="8"/>
                    </a:cubicBezTo>
                    <a:cubicBezTo>
                      <a:pt x="107" y="7"/>
                      <a:pt x="108" y="7"/>
                      <a:pt x="109" y="7"/>
                    </a:cubicBezTo>
                    <a:cubicBezTo>
                      <a:pt x="114" y="9"/>
                      <a:pt x="114" y="9"/>
                      <a:pt x="114" y="9"/>
                    </a:cubicBezTo>
                    <a:cubicBezTo>
                      <a:pt x="114" y="10"/>
                      <a:pt x="114" y="10"/>
                      <a:pt x="114" y="11"/>
                    </a:cubicBezTo>
                    <a:cubicBezTo>
                      <a:pt x="113" y="15"/>
                      <a:pt x="113" y="15"/>
                      <a:pt x="113" y="15"/>
                    </a:cubicBezTo>
                    <a:cubicBezTo>
                      <a:pt x="114" y="16"/>
                      <a:pt x="115" y="17"/>
                      <a:pt x="115" y="18"/>
                    </a:cubicBezTo>
                    <a:cubicBezTo>
                      <a:pt x="116" y="18"/>
                      <a:pt x="116" y="18"/>
                      <a:pt x="116" y="18"/>
                    </a:cubicBezTo>
                    <a:cubicBezTo>
                      <a:pt x="120" y="18"/>
                      <a:pt x="120" y="18"/>
                      <a:pt x="120" y="18"/>
                    </a:cubicBezTo>
                    <a:cubicBezTo>
                      <a:pt x="120" y="18"/>
                      <a:pt x="121" y="18"/>
                      <a:pt x="121" y="19"/>
                    </a:cubicBezTo>
                    <a:cubicBezTo>
                      <a:pt x="122" y="24"/>
                      <a:pt x="122" y="24"/>
                      <a:pt x="122" y="24"/>
                    </a:cubicBezTo>
                    <a:cubicBezTo>
                      <a:pt x="122" y="25"/>
                      <a:pt x="121" y="26"/>
                      <a:pt x="120"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41">
                <a:extLst>
                  <a:ext uri="{FF2B5EF4-FFF2-40B4-BE49-F238E27FC236}">
                    <a16:creationId xmlns:a16="http://schemas.microsoft.com/office/drawing/2014/main" id="{32AD6AC0-4A58-4C76-AD00-F5BC3A8DD675}"/>
                  </a:ext>
                </a:extLst>
              </p:cNvPr>
              <p:cNvSpPr>
                <a:spLocks noEditPoints="1"/>
              </p:cNvSpPr>
              <p:nvPr/>
            </p:nvSpPr>
            <p:spPr bwMode="auto">
              <a:xfrm>
                <a:off x="5029566" y="3380665"/>
                <a:ext cx="142241" cy="118764"/>
              </a:xfrm>
              <a:custGeom>
                <a:avLst/>
                <a:gdLst>
                  <a:gd name="T0" fmla="*/ 45 w 52"/>
                  <a:gd name="T1" fmla="*/ 39 h 43"/>
                  <a:gd name="T2" fmla="*/ 39 w 52"/>
                  <a:gd name="T3" fmla="*/ 7 h 43"/>
                  <a:gd name="T4" fmla="*/ 7 w 52"/>
                  <a:gd name="T5" fmla="*/ 13 h 43"/>
                  <a:gd name="T6" fmla="*/ 12 w 52"/>
                  <a:gd name="T7" fmla="*/ 43 h 43"/>
                  <a:gd name="T8" fmla="*/ 41 w 52"/>
                  <a:gd name="T9" fmla="*/ 43 h 43"/>
                  <a:gd name="T10" fmla="*/ 45 w 52"/>
                  <a:gd name="T11" fmla="*/ 39 h 43"/>
                  <a:gd name="T12" fmla="*/ 37 w 52"/>
                  <a:gd name="T13" fmla="*/ 34 h 43"/>
                  <a:gd name="T14" fmla="*/ 18 w 52"/>
                  <a:gd name="T15" fmla="*/ 37 h 43"/>
                  <a:gd name="T16" fmla="*/ 15 w 52"/>
                  <a:gd name="T17" fmla="*/ 18 h 43"/>
                  <a:gd name="T18" fmla="*/ 34 w 52"/>
                  <a:gd name="T19" fmla="*/ 14 h 43"/>
                  <a:gd name="T20" fmla="*/ 37 w 52"/>
                  <a:gd name="T21"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3">
                    <a:moveTo>
                      <a:pt x="45" y="39"/>
                    </a:moveTo>
                    <a:cubicBezTo>
                      <a:pt x="52" y="29"/>
                      <a:pt x="50" y="14"/>
                      <a:pt x="39" y="7"/>
                    </a:cubicBezTo>
                    <a:cubicBezTo>
                      <a:pt x="28" y="0"/>
                      <a:pt x="14" y="2"/>
                      <a:pt x="7" y="13"/>
                    </a:cubicBezTo>
                    <a:cubicBezTo>
                      <a:pt x="0" y="23"/>
                      <a:pt x="2" y="36"/>
                      <a:pt x="12" y="43"/>
                    </a:cubicBezTo>
                    <a:cubicBezTo>
                      <a:pt x="41" y="43"/>
                      <a:pt x="41" y="43"/>
                      <a:pt x="41" y="43"/>
                    </a:cubicBezTo>
                    <a:cubicBezTo>
                      <a:pt x="43" y="42"/>
                      <a:pt x="44" y="41"/>
                      <a:pt x="45" y="39"/>
                    </a:cubicBezTo>
                    <a:close/>
                    <a:moveTo>
                      <a:pt x="37" y="34"/>
                    </a:moveTo>
                    <a:cubicBezTo>
                      <a:pt x="33" y="40"/>
                      <a:pt x="25" y="42"/>
                      <a:pt x="18" y="37"/>
                    </a:cubicBezTo>
                    <a:cubicBezTo>
                      <a:pt x="12" y="33"/>
                      <a:pt x="10" y="24"/>
                      <a:pt x="15" y="18"/>
                    </a:cubicBezTo>
                    <a:cubicBezTo>
                      <a:pt x="19" y="12"/>
                      <a:pt x="28" y="10"/>
                      <a:pt x="34" y="14"/>
                    </a:cubicBezTo>
                    <a:cubicBezTo>
                      <a:pt x="40" y="19"/>
                      <a:pt x="42" y="27"/>
                      <a:pt x="37"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04765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p:cTn id="13" dur="500" fill="hold"/>
                                        <p:tgtEl>
                                          <p:spTgt spid="45"/>
                                        </p:tgtEl>
                                        <p:attrNameLst>
                                          <p:attrName>ppt_w</p:attrName>
                                        </p:attrNameLst>
                                      </p:cBhvr>
                                      <p:tavLst>
                                        <p:tav tm="0">
                                          <p:val>
                                            <p:fltVal val="0"/>
                                          </p:val>
                                        </p:tav>
                                        <p:tav tm="100000">
                                          <p:val>
                                            <p:strVal val="#ppt_w"/>
                                          </p:val>
                                        </p:tav>
                                      </p:tavLst>
                                    </p:anim>
                                    <p:anim calcmode="lin" valueType="num">
                                      <p:cBhvr>
                                        <p:cTn id="14" dur="500" fill="hold"/>
                                        <p:tgtEl>
                                          <p:spTgt spid="45"/>
                                        </p:tgtEl>
                                        <p:attrNameLst>
                                          <p:attrName>ppt_h</p:attrName>
                                        </p:attrNameLst>
                                      </p:cBhvr>
                                      <p:tavLst>
                                        <p:tav tm="0">
                                          <p:val>
                                            <p:fltVal val="0"/>
                                          </p:val>
                                        </p:tav>
                                        <p:tav tm="100000">
                                          <p:val>
                                            <p:strVal val="#ppt_h"/>
                                          </p:val>
                                        </p:tav>
                                      </p:tavLst>
                                    </p:anim>
                                    <p:animEffect transition="in" filter="fade">
                                      <p:cBhvr>
                                        <p:cTn id="15" dur="500"/>
                                        <p:tgtEl>
                                          <p:spTgt spid="45"/>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barn(inVertical)">
                                      <p:cBhvr>
                                        <p:cTn id="19" dur="500"/>
                                        <p:tgtEl>
                                          <p:spTgt spid="4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p:tgtEl>
                                          <p:spTgt spid="40"/>
                                        </p:tgtEl>
                                        <p:attrNameLst>
                                          <p:attrName>ppt_y</p:attrName>
                                        </p:attrNameLst>
                                      </p:cBhvr>
                                      <p:tavLst>
                                        <p:tav tm="0">
                                          <p:val>
                                            <p:strVal val="#ppt_y+#ppt_h*1.125000"/>
                                          </p:val>
                                        </p:tav>
                                        <p:tav tm="100000">
                                          <p:val>
                                            <p:strVal val="#ppt_y"/>
                                          </p:val>
                                        </p:tav>
                                      </p:tavLst>
                                    </p:anim>
                                    <p:animEffect transition="in" filter="wipe(up)">
                                      <p:cBhvr>
                                        <p:cTn id="26" dur="500"/>
                                        <p:tgtEl>
                                          <p:spTgt spid="40"/>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additive="base">
                                        <p:cTn id="29" dur="500"/>
                                        <p:tgtEl>
                                          <p:spTgt spid="42"/>
                                        </p:tgtEl>
                                        <p:attrNameLst>
                                          <p:attrName>ppt_y</p:attrName>
                                        </p:attrNameLst>
                                      </p:cBhvr>
                                      <p:tavLst>
                                        <p:tav tm="0">
                                          <p:val>
                                            <p:strVal val="#ppt_y-#ppt_h*1.125000"/>
                                          </p:val>
                                        </p:tav>
                                        <p:tav tm="100000">
                                          <p:val>
                                            <p:strVal val="#ppt_y"/>
                                          </p:val>
                                        </p:tav>
                                      </p:tavLst>
                                    </p:anim>
                                    <p:animEffect transition="in" filter="wipe(down)">
                                      <p:cBhvr>
                                        <p:cTn id="3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0" grpId="0"/>
      <p:bldP spid="42" grpId="0"/>
      <p:bldP spid="44"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932861" y="508015"/>
            <a:ext cx="2326278" cy="584775"/>
          </a:xfrm>
          <a:prstGeom prst="rect">
            <a:avLst/>
          </a:prstGeom>
        </p:spPr>
        <p:txBody>
          <a:bodyPr wrap="none">
            <a:spAutoFit/>
          </a:bodyPr>
          <a:lstStyle/>
          <a:p>
            <a:pPr algn="ctr"/>
            <a:r>
              <a:rPr lang="en-US" altLang="zh-CN" sz="3200" b="1" dirty="0">
                <a:solidFill>
                  <a:schemeClr val="tx1">
                    <a:lumMod val="85000"/>
                    <a:lumOff val="15000"/>
                  </a:schemeClr>
                </a:solidFill>
                <a:latin typeface="+mj-lt"/>
                <a:ea typeface="微软雅黑" panose="020B0503020204020204" pitchFamily="34" charset="-122"/>
              </a:rPr>
              <a:t>lambda</a:t>
            </a:r>
            <a:r>
              <a:rPr lang="zh-CN" altLang="en-US" sz="3200" b="1" dirty="0">
                <a:solidFill>
                  <a:schemeClr val="tx1">
                    <a:lumMod val="85000"/>
                    <a:lumOff val="15000"/>
                  </a:schemeClr>
                </a:solidFill>
                <a:latin typeface="+mj-lt"/>
                <a:ea typeface="微软雅黑" panose="020B0503020204020204" pitchFamily="34" charset="-122"/>
              </a:rPr>
              <a:t>函数</a:t>
            </a:r>
          </a:p>
        </p:txBody>
      </p:sp>
      <p:cxnSp>
        <p:nvCxnSpPr>
          <p:cNvPr id="29" name="直接连接符 28">
            <a:extLst>
              <a:ext uri="{FF2B5EF4-FFF2-40B4-BE49-F238E27FC236}">
                <a16:creationId xmlns:a16="http://schemas.microsoft.com/office/drawing/2014/main" id="{BEC1658F-898D-4EE3-8E4C-8C4C44836C36}"/>
              </a:ext>
            </a:extLst>
          </p:cNvPr>
          <p:cNvCxnSpPr>
            <a:cxnSpLocks/>
          </p:cNvCxnSpPr>
          <p:nvPr/>
        </p:nvCxnSpPr>
        <p:spPr>
          <a:xfrm flipH="1" flipV="1">
            <a:off x="1432108" y="3268230"/>
            <a:ext cx="2851144"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AC26A3C8-519F-45AC-BB26-A500AD10BA11}"/>
              </a:ext>
            </a:extLst>
          </p:cNvPr>
          <p:cNvCxnSpPr>
            <a:cxnSpLocks/>
          </p:cNvCxnSpPr>
          <p:nvPr/>
        </p:nvCxnSpPr>
        <p:spPr>
          <a:xfrm>
            <a:off x="7024683" y="3306329"/>
            <a:ext cx="3699663" cy="0"/>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A71E5DA5-14A1-4B88-A2FD-F5E12439BE38}"/>
              </a:ext>
            </a:extLst>
          </p:cNvPr>
          <p:cNvSpPr/>
          <p:nvPr/>
        </p:nvSpPr>
        <p:spPr>
          <a:xfrm>
            <a:off x="985577" y="3457626"/>
            <a:ext cx="3310163" cy="1938992"/>
          </a:xfrm>
          <a:prstGeom prst="rect">
            <a:avLst/>
          </a:prstGeom>
        </p:spPr>
        <p:txBody>
          <a:bodyPr wrap="square">
            <a:spAutoFit/>
          </a:bodyPr>
          <a:lstStyle/>
          <a:p>
            <a:pPr algn="just">
              <a:spcBef>
                <a:spcPct val="0"/>
              </a:spcBef>
              <a:defRPr/>
            </a:pPr>
            <a:r>
              <a:rPr lang="en-US" altLang="zh-CN"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lambda</a:t>
            </a:r>
            <a:r>
              <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函数也称为匿名函数，是一种不使用</a:t>
            </a:r>
            <a:r>
              <a:rPr lang="en-US" altLang="zh-CN"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def</a:t>
            </a:r>
            <a:r>
              <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定义函数的形式，其作用是能快速定义一个简短的函数。</a:t>
            </a:r>
          </a:p>
        </p:txBody>
      </p:sp>
      <p:sp>
        <p:nvSpPr>
          <p:cNvPr id="40" name="矩形 39">
            <a:extLst>
              <a:ext uri="{FF2B5EF4-FFF2-40B4-BE49-F238E27FC236}">
                <a16:creationId xmlns:a16="http://schemas.microsoft.com/office/drawing/2014/main" id="{935F907C-5DF2-494E-BFA6-C3EE8AF2B9CA}"/>
              </a:ext>
            </a:extLst>
          </p:cNvPr>
          <p:cNvSpPr/>
          <p:nvPr/>
        </p:nvSpPr>
        <p:spPr>
          <a:xfrm>
            <a:off x="7216735" y="3498824"/>
            <a:ext cx="3507611" cy="1569660"/>
          </a:xfrm>
          <a:prstGeom prst="rect">
            <a:avLst/>
          </a:prstGeom>
        </p:spPr>
        <p:txBody>
          <a:bodyPr wrap="square">
            <a:spAutoFit/>
          </a:bodyPr>
          <a:lstStyle/>
          <a:p>
            <a:pPr algn="just">
              <a:spcBef>
                <a:spcPct val="0"/>
              </a:spcBef>
              <a:defRPr/>
            </a:pPr>
            <a:r>
              <a:rPr lang="en-US" altLang="zh-CN"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lambda</a:t>
            </a:r>
            <a:r>
              <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函数的函数体只是一个表达式，所以</a:t>
            </a:r>
            <a:r>
              <a:rPr lang="en-US" altLang="zh-CN"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lambda</a:t>
            </a:r>
            <a:r>
              <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函数通常只能实现比较简单的功能。</a:t>
            </a:r>
          </a:p>
        </p:txBody>
      </p:sp>
      <p:grpSp>
        <p:nvGrpSpPr>
          <p:cNvPr id="7" name="组合 6">
            <a:extLst>
              <a:ext uri="{FF2B5EF4-FFF2-40B4-BE49-F238E27FC236}">
                <a16:creationId xmlns:a16="http://schemas.microsoft.com/office/drawing/2014/main" id="{F7A59122-ED20-43CA-9FFD-9ACB5E77C81E}"/>
              </a:ext>
            </a:extLst>
          </p:cNvPr>
          <p:cNvGrpSpPr/>
          <p:nvPr/>
        </p:nvGrpSpPr>
        <p:grpSpPr>
          <a:xfrm>
            <a:off x="4409068" y="2550927"/>
            <a:ext cx="1524000" cy="1524000"/>
            <a:chOff x="4409068" y="2550927"/>
            <a:chExt cx="1524000" cy="1524000"/>
          </a:xfrm>
        </p:grpSpPr>
        <p:sp>
          <p:nvSpPr>
            <p:cNvPr id="24" name="泪滴形 23">
              <a:extLst>
                <a:ext uri="{FF2B5EF4-FFF2-40B4-BE49-F238E27FC236}">
                  <a16:creationId xmlns:a16="http://schemas.microsoft.com/office/drawing/2014/main" id="{08BBD943-6B88-41BF-BF75-CC680E401D62}"/>
                </a:ext>
              </a:extLst>
            </p:cNvPr>
            <p:cNvSpPr/>
            <p:nvPr/>
          </p:nvSpPr>
          <p:spPr>
            <a:xfrm rot="18900000">
              <a:off x="4409068" y="2550927"/>
              <a:ext cx="1524000" cy="1524000"/>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46" name="组合 45">
              <a:extLst>
                <a:ext uri="{FF2B5EF4-FFF2-40B4-BE49-F238E27FC236}">
                  <a16:creationId xmlns:a16="http://schemas.microsoft.com/office/drawing/2014/main" id="{628518A5-ABA7-4345-B771-BEC94EA7FABF}"/>
                </a:ext>
              </a:extLst>
            </p:cNvPr>
            <p:cNvGrpSpPr/>
            <p:nvPr/>
          </p:nvGrpSpPr>
          <p:grpSpPr>
            <a:xfrm>
              <a:off x="4542106" y="2906703"/>
              <a:ext cx="1230044" cy="761914"/>
              <a:chOff x="10655670" y="657377"/>
              <a:chExt cx="526153" cy="325910"/>
            </a:xfrm>
            <a:solidFill>
              <a:schemeClr val="tx2">
                <a:lumMod val="50000"/>
              </a:schemeClr>
            </a:solidFill>
          </p:grpSpPr>
          <p:sp>
            <p:nvSpPr>
              <p:cNvPr id="47" name="Freeform 89">
                <a:extLst>
                  <a:ext uri="{FF2B5EF4-FFF2-40B4-BE49-F238E27FC236}">
                    <a16:creationId xmlns:a16="http://schemas.microsoft.com/office/drawing/2014/main" id="{651959A5-189D-4399-8F64-E599D2D5F000}"/>
                  </a:ext>
                </a:extLst>
              </p:cNvPr>
              <p:cNvSpPr>
                <a:spLocks noEditPoints="1"/>
              </p:cNvSpPr>
              <p:nvPr/>
            </p:nvSpPr>
            <p:spPr bwMode="auto">
              <a:xfrm>
                <a:off x="10697100" y="657377"/>
                <a:ext cx="444675" cy="28033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3" y="4"/>
                      <a:pt x="83" y="5"/>
                    </a:cubicBezTo>
                    <a:cubicBezTo>
                      <a:pt x="83" y="7"/>
                      <a:pt x="82" y="8"/>
                      <a:pt x="81" y="8"/>
                    </a:cubicBezTo>
                    <a:cubicBezTo>
                      <a:pt x="79" y="8"/>
                      <a:pt x="78" y="7"/>
                      <a:pt x="78" y="5"/>
                    </a:cubicBezTo>
                    <a:cubicBezTo>
                      <a:pt x="78" y="4"/>
                      <a:pt x="79"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90">
                <a:extLst>
                  <a:ext uri="{FF2B5EF4-FFF2-40B4-BE49-F238E27FC236}">
                    <a16:creationId xmlns:a16="http://schemas.microsoft.com/office/drawing/2014/main" id="{7722A3C9-C059-40CC-987A-2FC9C4D2CD8D}"/>
                  </a:ext>
                </a:extLst>
              </p:cNvPr>
              <p:cNvSpPr>
                <a:spLocks/>
              </p:cNvSpPr>
              <p:nvPr/>
            </p:nvSpPr>
            <p:spPr bwMode="auto">
              <a:xfrm>
                <a:off x="10655670" y="947382"/>
                <a:ext cx="526153" cy="35905"/>
              </a:xfrm>
              <a:custGeom>
                <a:avLst/>
                <a:gdLst>
                  <a:gd name="T0" fmla="*/ 192 w 192"/>
                  <a:gd name="T1" fmla="*/ 0 h 13"/>
                  <a:gd name="T2" fmla="*/ 125 w 192"/>
                  <a:gd name="T3" fmla="*/ 0 h 13"/>
                  <a:gd name="T4" fmla="*/ 123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9 w 192"/>
                  <a:gd name="T17" fmla="*/ 13 h 13"/>
                  <a:gd name="T18" fmla="*/ 183 w 192"/>
                  <a:gd name="T19" fmla="*/ 13 h 13"/>
                  <a:gd name="T20" fmla="*/ 192 w 192"/>
                  <a:gd name="T21" fmla="*/ 4 h 13"/>
                  <a:gd name="T22" fmla="*/ 192 w 192"/>
                  <a:gd name="T23" fmla="*/ 1 h 13"/>
                  <a:gd name="T24" fmla="*/ 192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2" y="0"/>
                    </a:moveTo>
                    <a:cubicBezTo>
                      <a:pt x="125" y="0"/>
                      <a:pt x="125" y="0"/>
                      <a:pt x="125" y="0"/>
                    </a:cubicBezTo>
                    <a:cubicBezTo>
                      <a:pt x="125" y="2"/>
                      <a:pt x="124" y="3"/>
                      <a:pt x="123" y="3"/>
                    </a:cubicBezTo>
                    <a:cubicBezTo>
                      <a:pt x="69" y="3"/>
                      <a:pt x="69" y="3"/>
                      <a:pt x="69" y="3"/>
                    </a:cubicBezTo>
                    <a:cubicBezTo>
                      <a:pt x="68" y="3"/>
                      <a:pt x="66" y="2"/>
                      <a:pt x="66" y="0"/>
                    </a:cubicBezTo>
                    <a:cubicBezTo>
                      <a:pt x="0" y="0"/>
                      <a:pt x="0" y="0"/>
                      <a:pt x="0" y="0"/>
                    </a:cubicBezTo>
                    <a:cubicBezTo>
                      <a:pt x="0" y="1"/>
                      <a:pt x="0" y="1"/>
                      <a:pt x="0" y="1"/>
                    </a:cubicBezTo>
                    <a:cubicBezTo>
                      <a:pt x="0" y="4"/>
                      <a:pt x="0" y="4"/>
                      <a:pt x="0" y="4"/>
                    </a:cubicBezTo>
                    <a:cubicBezTo>
                      <a:pt x="0" y="9"/>
                      <a:pt x="4" y="13"/>
                      <a:pt x="9" y="13"/>
                    </a:cubicBezTo>
                    <a:cubicBezTo>
                      <a:pt x="183" y="13"/>
                      <a:pt x="183" y="13"/>
                      <a:pt x="183" y="13"/>
                    </a:cubicBezTo>
                    <a:cubicBezTo>
                      <a:pt x="188" y="13"/>
                      <a:pt x="192" y="9"/>
                      <a:pt x="192" y="4"/>
                    </a:cubicBezTo>
                    <a:cubicBezTo>
                      <a:pt x="192" y="1"/>
                      <a:pt x="192" y="1"/>
                      <a:pt x="192" y="1"/>
                    </a:cubicBezTo>
                    <a:cubicBezTo>
                      <a:pt x="192" y="1"/>
                      <a:pt x="192" y="1"/>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91">
                <a:extLst>
                  <a:ext uri="{FF2B5EF4-FFF2-40B4-BE49-F238E27FC236}">
                    <a16:creationId xmlns:a16="http://schemas.microsoft.com/office/drawing/2014/main" id="{25EC8368-A2E4-4540-8C62-AB9581FB65F9}"/>
                  </a:ext>
                </a:extLst>
              </p:cNvPr>
              <p:cNvSpPr>
                <a:spLocks noEditPoints="1"/>
              </p:cNvSpPr>
              <p:nvPr/>
            </p:nvSpPr>
            <p:spPr bwMode="auto">
              <a:xfrm>
                <a:off x="10741291" y="701568"/>
                <a:ext cx="356292" cy="191956"/>
              </a:xfrm>
              <a:custGeom>
                <a:avLst/>
                <a:gdLst>
                  <a:gd name="T0" fmla="*/ 0 w 130"/>
                  <a:gd name="T1" fmla="*/ 70 h 70"/>
                  <a:gd name="T2" fmla="*/ 130 w 130"/>
                  <a:gd name="T3" fmla="*/ 0 h 70"/>
                  <a:gd name="T4" fmla="*/ 40 w 130"/>
                  <a:gd name="T5" fmla="*/ 47 h 70"/>
                  <a:gd name="T6" fmla="*/ 34 w 130"/>
                  <a:gd name="T7" fmla="*/ 36 h 70"/>
                  <a:gd name="T8" fmla="*/ 31 w 130"/>
                  <a:gd name="T9" fmla="*/ 31 h 70"/>
                  <a:gd name="T10" fmla="*/ 27 w 130"/>
                  <a:gd name="T11" fmla="*/ 34 h 70"/>
                  <a:gd name="T12" fmla="*/ 22 w 130"/>
                  <a:gd name="T13" fmla="*/ 47 h 70"/>
                  <a:gd name="T14" fmla="*/ 27 w 130"/>
                  <a:gd name="T15" fmla="*/ 19 h 70"/>
                  <a:gd name="T16" fmla="*/ 28 w 130"/>
                  <a:gd name="T17" fmla="*/ 29 h 70"/>
                  <a:gd name="T18" fmla="*/ 33 w 130"/>
                  <a:gd name="T19" fmla="*/ 26 h 70"/>
                  <a:gd name="T20" fmla="*/ 38 w 130"/>
                  <a:gd name="T21" fmla="*/ 28 h 70"/>
                  <a:gd name="T22" fmla="*/ 40 w 130"/>
                  <a:gd name="T23" fmla="*/ 35 h 70"/>
                  <a:gd name="T24" fmla="*/ 56 w 130"/>
                  <a:gd name="T25" fmla="*/ 47 h 70"/>
                  <a:gd name="T26" fmla="*/ 49 w 130"/>
                  <a:gd name="T27" fmla="*/ 46 h 70"/>
                  <a:gd name="T28" fmla="*/ 48 w 130"/>
                  <a:gd name="T29" fmla="*/ 31 h 70"/>
                  <a:gd name="T30" fmla="*/ 45 w 130"/>
                  <a:gd name="T31" fmla="*/ 27 h 70"/>
                  <a:gd name="T32" fmla="*/ 48 w 130"/>
                  <a:gd name="T33" fmla="*/ 23 h 70"/>
                  <a:gd name="T34" fmla="*/ 53 w 130"/>
                  <a:gd name="T35" fmla="*/ 27 h 70"/>
                  <a:gd name="T36" fmla="*/ 58 w 130"/>
                  <a:gd name="T37" fmla="*/ 31 h 70"/>
                  <a:gd name="T38" fmla="*/ 53 w 130"/>
                  <a:gd name="T39" fmla="*/ 39 h 70"/>
                  <a:gd name="T40" fmla="*/ 55 w 130"/>
                  <a:gd name="T41" fmla="*/ 43 h 70"/>
                  <a:gd name="T42" fmla="*/ 58 w 130"/>
                  <a:gd name="T43" fmla="*/ 42 h 70"/>
                  <a:gd name="T44" fmla="*/ 56 w 130"/>
                  <a:gd name="T45" fmla="*/ 47 h 70"/>
                  <a:gd name="T46" fmla="*/ 87 w 130"/>
                  <a:gd name="T47" fmla="*/ 47 h 70"/>
                  <a:gd name="T48" fmla="*/ 86 w 130"/>
                  <a:gd name="T49" fmla="*/ 32 h 70"/>
                  <a:gd name="T50" fmla="*/ 82 w 130"/>
                  <a:gd name="T51" fmla="*/ 32 h 70"/>
                  <a:gd name="T52" fmla="*/ 81 w 130"/>
                  <a:gd name="T53" fmla="*/ 47 h 70"/>
                  <a:gd name="T54" fmla="*/ 75 w 130"/>
                  <a:gd name="T55" fmla="*/ 36 h 70"/>
                  <a:gd name="T56" fmla="*/ 73 w 130"/>
                  <a:gd name="T57" fmla="*/ 31 h 70"/>
                  <a:gd name="T58" fmla="*/ 69 w 130"/>
                  <a:gd name="T59" fmla="*/ 34 h 70"/>
                  <a:gd name="T60" fmla="*/ 64 w 130"/>
                  <a:gd name="T61" fmla="*/ 47 h 70"/>
                  <a:gd name="T62" fmla="*/ 68 w 130"/>
                  <a:gd name="T63" fmla="*/ 27 h 70"/>
                  <a:gd name="T64" fmla="*/ 69 w 130"/>
                  <a:gd name="T65" fmla="*/ 30 h 70"/>
                  <a:gd name="T66" fmla="*/ 75 w 130"/>
                  <a:gd name="T67" fmla="*/ 26 h 70"/>
                  <a:gd name="T68" fmla="*/ 80 w 130"/>
                  <a:gd name="T69" fmla="*/ 30 h 70"/>
                  <a:gd name="T70" fmla="*/ 86 w 130"/>
                  <a:gd name="T71" fmla="*/ 26 h 70"/>
                  <a:gd name="T72" fmla="*/ 90 w 130"/>
                  <a:gd name="T73" fmla="*/ 28 h 70"/>
                  <a:gd name="T74" fmla="*/ 92 w 130"/>
                  <a:gd name="T75" fmla="*/ 35 h 70"/>
                  <a:gd name="T76" fmla="*/ 107 w 130"/>
                  <a:gd name="T77" fmla="*/ 47 h 70"/>
                  <a:gd name="T78" fmla="*/ 101 w 130"/>
                  <a:gd name="T79" fmla="*/ 46 h 70"/>
                  <a:gd name="T80" fmla="*/ 99 w 130"/>
                  <a:gd name="T81" fmla="*/ 19 h 70"/>
                  <a:gd name="T82" fmla="*/ 105 w 130"/>
                  <a:gd name="T83" fmla="*/ 40 h 70"/>
                  <a:gd name="T84" fmla="*/ 106 w 130"/>
                  <a:gd name="T85" fmla="*/ 43 h 70"/>
                  <a:gd name="T86" fmla="*/ 108 w 130"/>
                  <a:gd name="T87" fmla="*/ 42 h 70"/>
                  <a:gd name="T88" fmla="*/ 107 w 130"/>
                  <a:gd name="T8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0">
                    <a:moveTo>
                      <a:pt x="0" y="0"/>
                    </a:moveTo>
                    <a:cubicBezTo>
                      <a:pt x="0" y="70"/>
                      <a:pt x="0" y="70"/>
                      <a:pt x="0" y="70"/>
                    </a:cubicBezTo>
                    <a:cubicBezTo>
                      <a:pt x="130" y="70"/>
                      <a:pt x="130" y="70"/>
                      <a:pt x="130" y="70"/>
                    </a:cubicBezTo>
                    <a:cubicBezTo>
                      <a:pt x="130" y="0"/>
                      <a:pt x="130" y="0"/>
                      <a:pt x="130" y="0"/>
                    </a:cubicBezTo>
                    <a:lnTo>
                      <a:pt x="0" y="0"/>
                    </a:lnTo>
                    <a:close/>
                    <a:moveTo>
                      <a:pt x="40" y="47"/>
                    </a:moveTo>
                    <a:cubicBezTo>
                      <a:pt x="34" y="47"/>
                      <a:pt x="34" y="47"/>
                      <a:pt x="34" y="47"/>
                    </a:cubicBezTo>
                    <a:cubicBezTo>
                      <a:pt x="34" y="36"/>
                      <a:pt x="34" y="36"/>
                      <a:pt x="34" y="36"/>
                    </a:cubicBezTo>
                    <a:cubicBezTo>
                      <a:pt x="34" y="34"/>
                      <a:pt x="34" y="33"/>
                      <a:pt x="34" y="32"/>
                    </a:cubicBezTo>
                    <a:cubicBezTo>
                      <a:pt x="33" y="31"/>
                      <a:pt x="32" y="31"/>
                      <a:pt x="31" y="31"/>
                    </a:cubicBezTo>
                    <a:cubicBezTo>
                      <a:pt x="30" y="31"/>
                      <a:pt x="30" y="31"/>
                      <a:pt x="29" y="32"/>
                    </a:cubicBezTo>
                    <a:cubicBezTo>
                      <a:pt x="28" y="32"/>
                      <a:pt x="28" y="33"/>
                      <a:pt x="27" y="34"/>
                    </a:cubicBezTo>
                    <a:cubicBezTo>
                      <a:pt x="27" y="47"/>
                      <a:pt x="27" y="47"/>
                      <a:pt x="27" y="47"/>
                    </a:cubicBezTo>
                    <a:cubicBezTo>
                      <a:pt x="22" y="47"/>
                      <a:pt x="22" y="47"/>
                      <a:pt x="22" y="47"/>
                    </a:cubicBezTo>
                    <a:cubicBezTo>
                      <a:pt x="22" y="19"/>
                      <a:pt x="22" y="19"/>
                      <a:pt x="22" y="19"/>
                    </a:cubicBezTo>
                    <a:cubicBezTo>
                      <a:pt x="27" y="19"/>
                      <a:pt x="27" y="19"/>
                      <a:pt x="27" y="19"/>
                    </a:cubicBezTo>
                    <a:cubicBezTo>
                      <a:pt x="27" y="29"/>
                      <a:pt x="27" y="29"/>
                      <a:pt x="27" y="29"/>
                    </a:cubicBezTo>
                    <a:cubicBezTo>
                      <a:pt x="28" y="29"/>
                      <a:pt x="28" y="29"/>
                      <a:pt x="28" y="29"/>
                    </a:cubicBezTo>
                    <a:cubicBezTo>
                      <a:pt x="28" y="28"/>
                      <a:pt x="29" y="28"/>
                      <a:pt x="30" y="27"/>
                    </a:cubicBezTo>
                    <a:cubicBezTo>
                      <a:pt x="31" y="27"/>
                      <a:pt x="32" y="26"/>
                      <a:pt x="33" y="26"/>
                    </a:cubicBezTo>
                    <a:cubicBezTo>
                      <a:pt x="35" y="26"/>
                      <a:pt x="35" y="27"/>
                      <a:pt x="36" y="27"/>
                    </a:cubicBezTo>
                    <a:cubicBezTo>
                      <a:pt x="37" y="27"/>
                      <a:pt x="38" y="27"/>
                      <a:pt x="38" y="28"/>
                    </a:cubicBezTo>
                    <a:cubicBezTo>
                      <a:pt x="39" y="29"/>
                      <a:pt x="39" y="30"/>
                      <a:pt x="39" y="31"/>
                    </a:cubicBezTo>
                    <a:cubicBezTo>
                      <a:pt x="40" y="32"/>
                      <a:pt x="40" y="33"/>
                      <a:pt x="40" y="35"/>
                    </a:cubicBezTo>
                    <a:lnTo>
                      <a:pt x="40" y="47"/>
                    </a:lnTo>
                    <a:close/>
                    <a:moveTo>
                      <a:pt x="56" y="47"/>
                    </a:moveTo>
                    <a:cubicBezTo>
                      <a:pt x="55" y="47"/>
                      <a:pt x="54" y="48"/>
                      <a:pt x="53" y="48"/>
                    </a:cubicBezTo>
                    <a:cubicBezTo>
                      <a:pt x="51" y="48"/>
                      <a:pt x="50" y="47"/>
                      <a:pt x="49" y="46"/>
                    </a:cubicBezTo>
                    <a:cubicBezTo>
                      <a:pt x="48" y="45"/>
                      <a:pt x="48" y="44"/>
                      <a:pt x="48" y="41"/>
                    </a:cubicBezTo>
                    <a:cubicBezTo>
                      <a:pt x="48" y="31"/>
                      <a:pt x="48" y="31"/>
                      <a:pt x="48" y="31"/>
                    </a:cubicBezTo>
                    <a:cubicBezTo>
                      <a:pt x="45" y="31"/>
                      <a:pt x="45" y="31"/>
                      <a:pt x="45" y="31"/>
                    </a:cubicBezTo>
                    <a:cubicBezTo>
                      <a:pt x="45" y="27"/>
                      <a:pt x="45" y="27"/>
                      <a:pt x="45" y="27"/>
                    </a:cubicBezTo>
                    <a:cubicBezTo>
                      <a:pt x="48" y="27"/>
                      <a:pt x="48" y="27"/>
                      <a:pt x="48" y="27"/>
                    </a:cubicBezTo>
                    <a:cubicBezTo>
                      <a:pt x="48" y="23"/>
                      <a:pt x="48" y="23"/>
                      <a:pt x="48" y="23"/>
                    </a:cubicBezTo>
                    <a:cubicBezTo>
                      <a:pt x="53" y="22"/>
                      <a:pt x="53" y="22"/>
                      <a:pt x="53" y="22"/>
                    </a:cubicBezTo>
                    <a:cubicBezTo>
                      <a:pt x="53" y="27"/>
                      <a:pt x="53" y="27"/>
                      <a:pt x="53" y="27"/>
                    </a:cubicBezTo>
                    <a:cubicBezTo>
                      <a:pt x="58" y="27"/>
                      <a:pt x="58" y="27"/>
                      <a:pt x="58" y="27"/>
                    </a:cubicBezTo>
                    <a:cubicBezTo>
                      <a:pt x="58" y="31"/>
                      <a:pt x="58" y="31"/>
                      <a:pt x="58" y="31"/>
                    </a:cubicBezTo>
                    <a:cubicBezTo>
                      <a:pt x="53" y="31"/>
                      <a:pt x="53" y="31"/>
                      <a:pt x="53" y="31"/>
                    </a:cubicBezTo>
                    <a:cubicBezTo>
                      <a:pt x="53" y="39"/>
                      <a:pt x="53" y="39"/>
                      <a:pt x="53" y="39"/>
                    </a:cubicBezTo>
                    <a:cubicBezTo>
                      <a:pt x="53" y="40"/>
                      <a:pt x="53" y="41"/>
                      <a:pt x="53" y="42"/>
                    </a:cubicBezTo>
                    <a:cubicBezTo>
                      <a:pt x="54" y="43"/>
                      <a:pt x="54" y="43"/>
                      <a:pt x="55" y="43"/>
                    </a:cubicBezTo>
                    <a:cubicBezTo>
                      <a:pt x="55" y="43"/>
                      <a:pt x="56" y="43"/>
                      <a:pt x="56" y="43"/>
                    </a:cubicBezTo>
                    <a:cubicBezTo>
                      <a:pt x="57" y="43"/>
                      <a:pt x="57" y="42"/>
                      <a:pt x="58" y="42"/>
                    </a:cubicBezTo>
                    <a:cubicBezTo>
                      <a:pt x="58" y="46"/>
                      <a:pt x="58" y="46"/>
                      <a:pt x="58" y="46"/>
                    </a:cubicBezTo>
                    <a:cubicBezTo>
                      <a:pt x="58" y="47"/>
                      <a:pt x="57" y="47"/>
                      <a:pt x="56" y="47"/>
                    </a:cubicBezTo>
                    <a:close/>
                    <a:moveTo>
                      <a:pt x="92" y="47"/>
                    </a:moveTo>
                    <a:cubicBezTo>
                      <a:pt x="87" y="47"/>
                      <a:pt x="87" y="47"/>
                      <a:pt x="87" y="47"/>
                    </a:cubicBezTo>
                    <a:cubicBezTo>
                      <a:pt x="87" y="36"/>
                      <a:pt x="87" y="36"/>
                      <a:pt x="87" y="36"/>
                    </a:cubicBezTo>
                    <a:cubicBezTo>
                      <a:pt x="87" y="34"/>
                      <a:pt x="87" y="33"/>
                      <a:pt x="86" y="32"/>
                    </a:cubicBezTo>
                    <a:cubicBezTo>
                      <a:pt x="86" y="31"/>
                      <a:pt x="85" y="31"/>
                      <a:pt x="84" y="31"/>
                    </a:cubicBezTo>
                    <a:cubicBezTo>
                      <a:pt x="83" y="31"/>
                      <a:pt x="82" y="31"/>
                      <a:pt x="82" y="32"/>
                    </a:cubicBezTo>
                    <a:cubicBezTo>
                      <a:pt x="81" y="32"/>
                      <a:pt x="81" y="33"/>
                      <a:pt x="81" y="34"/>
                    </a:cubicBezTo>
                    <a:cubicBezTo>
                      <a:pt x="81" y="47"/>
                      <a:pt x="81" y="47"/>
                      <a:pt x="81" y="47"/>
                    </a:cubicBezTo>
                    <a:cubicBezTo>
                      <a:pt x="75" y="47"/>
                      <a:pt x="75" y="47"/>
                      <a:pt x="75" y="47"/>
                    </a:cubicBezTo>
                    <a:cubicBezTo>
                      <a:pt x="75" y="36"/>
                      <a:pt x="75" y="36"/>
                      <a:pt x="75" y="36"/>
                    </a:cubicBezTo>
                    <a:cubicBezTo>
                      <a:pt x="75" y="34"/>
                      <a:pt x="75" y="33"/>
                      <a:pt x="75" y="32"/>
                    </a:cubicBezTo>
                    <a:cubicBezTo>
                      <a:pt x="74" y="31"/>
                      <a:pt x="74" y="31"/>
                      <a:pt x="73" y="31"/>
                    </a:cubicBezTo>
                    <a:cubicBezTo>
                      <a:pt x="72" y="31"/>
                      <a:pt x="71" y="31"/>
                      <a:pt x="70" y="32"/>
                    </a:cubicBezTo>
                    <a:cubicBezTo>
                      <a:pt x="70" y="32"/>
                      <a:pt x="69" y="33"/>
                      <a:pt x="69" y="34"/>
                    </a:cubicBezTo>
                    <a:cubicBezTo>
                      <a:pt x="69" y="47"/>
                      <a:pt x="69" y="47"/>
                      <a:pt x="69" y="47"/>
                    </a:cubicBezTo>
                    <a:cubicBezTo>
                      <a:pt x="64" y="47"/>
                      <a:pt x="64" y="47"/>
                      <a:pt x="64" y="47"/>
                    </a:cubicBezTo>
                    <a:cubicBezTo>
                      <a:pt x="64" y="27"/>
                      <a:pt x="64" y="27"/>
                      <a:pt x="64" y="27"/>
                    </a:cubicBezTo>
                    <a:cubicBezTo>
                      <a:pt x="68" y="27"/>
                      <a:pt x="68" y="27"/>
                      <a:pt x="68" y="27"/>
                    </a:cubicBezTo>
                    <a:cubicBezTo>
                      <a:pt x="69" y="30"/>
                      <a:pt x="69" y="30"/>
                      <a:pt x="69" y="30"/>
                    </a:cubicBezTo>
                    <a:cubicBezTo>
                      <a:pt x="69" y="30"/>
                      <a:pt x="69" y="30"/>
                      <a:pt x="69" y="30"/>
                    </a:cubicBezTo>
                    <a:cubicBezTo>
                      <a:pt x="69" y="29"/>
                      <a:pt x="70" y="28"/>
                      <a:pt x="71" y="27"/>
                    </a:cubicBezTo>
                    <a:cubicBezTo>
                      <a:pt x="72" y="27"/>
                      <a:pt x="73" y="26"/>
                      <a:pt x="75" y="26"/>
                    </a:cubicBezTo>
                    <a:cubicBezTo>
                      <a:pt x="76" y="26"/>
                      <a:pt x="77" y="27"/>
                      <a:pt x="78" y="27"/>
                    </a:cubicBezTo>
                    <a:cubicBezTo>
                      <a:pt x="79" y="28"/>
                      <a:pt x="79" y="29"/>
                      <a:pt x="80" y="30"/>
                    </a:cubicBezTo>
                    <a:cubicBezTo>
                      <a:pt x="80" y="29"/>
                      <a:pt x="81" y="28"/>
                      <a:pt x="82" y="27"/>
                    </a:cubicBezTo>
                    <a:cubicBezTo>
                      <a:pt x="83" y="27"/>
                      <a:pt x="84" y="26"/>
                      <a:pt x="86" y="26"/>
                    </a:cubicBezTo>
                    <a:cubicBezTo>
                      <a:pt x="87" y="26"/>
                      <a:pt x="88" y="27"/>
                      <a:pt x="89" y="27"/>
                    </a:cubicBezTo>
                    <a:cubicBezTo>
                      <a:pt x="89" y="27"/>
                      <a:pt x="90" y="28"/>
                      <a:pt x="90" y="28"/>
                    </a:cubicBezTo>
                    <a:cubicBezTo>
                      <a:pt x="91" y="29"/>
                      <a:pt x="91" y="30"/>
                      <a:pt x="92" y="31"/>
                    </a:cubicBezTo>
                    <a:cubicBezTo>
                      <a:pt x="92" y="32"/>
                      <a:pt x="92" y="33"/>
                      <a:pt x="92" y="35"/>
                    </a:cubicBezTo>
                    <a:lnTo>
                      <a:pt x="92" y="47"/>
                    </a:lnTo>
                    <a:close/>
                    <a:moveTo>
                      <a:pt x="107" y="47"/>
                    </a:moveTo>
                    <a:cubicBezTo>
                      <a:pt x="106" y="47"/>
                      <a:pt x="105" y="48"/>
                      <a:pt x="104" y="48"/>
                    </a:cubicBezTo>
                    <a:cubicBezTo>
                      <a:pt x="102" y="48"/>
                      <a:pt x="101" y="47"/>
                      <a:pt x="101" y="46"/>
                    </a:cubicBezTo>
                    <a:cubicBezTo>
                      <a:pt x="100" y="46"/>
                      <a:pt x="99" y="45"/>
                      <a:pt x="99" y="43"/>
                    </a:cubicBezTo>
                    <a:cubicBezTo>
                      <a:pt x="99" y="19"/>
                      <a:pt x="99" y="19"/>
                      <a:pt x="99" y="19"/>
                    </a:cubicBezTo>
                    <a:cubicBezTo>
                      <a:pt x="105" y="19"/>
                      <a:pt x="105" y="19"/>
                      <a:pt x="105" y="19"/>
                    </a:cubicBezTo>
                    <a:cubicBezTo>
                      <a:pt x="105" y="40"/>
                      <a:pt x="105" y="40"/>
                      <a:pt x="105" y="40"/>
                    </a:cubicBezTo>
                    <a:cubicBezTo>
                      <a:pt x="105" y="41"/>
                      <a:pt x="105" y="42"/>
                      <a:pt x="105" y="42"/>
                    </a:cubicBezTo>
                    <a:cubicBezTo>
                      <a:pt x="105" y="43"/>
                      <a:pt x="106" y="43"/>
                      <a:pt x="106" y="43"/>
                    </a:cubicBezTo>
                    <a:cubicBezTo>
                      <a:pt x="106" y="43"/>
                      <a:pt x="107" y="43"/>
                      <a:pt x="107" y="43"/>
                    </a:cubicBezTo>
                    <a:cubicBezTo>
                      <a:pt x="107" y="43"/>
                      <a:pt x="108" y="43"/>
                      <a:pt x="108" y="42"/>
                    </a:cubicBezTo>
                    <a:cubicBezTo>
                      <a:pt x="109" y="47"/>
                      <a:pt x="109" y="47"/>
                      <a:pt x="109" y="47"/>
                    </a:cubicBezTo>
                    <a:cubicBezTo>
                      <a:pt x="108" y="47"/>
                      <a:pt x="108" y="47"/>
                      <a:pt x="10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6" name="组合 5">
            <a:extLst>
              <a:ext uri="{FF2B5EF4-FFF2-40B4-BE49-F238E27FC236}">
                <a16:creationId xmlns:a16="http://schemas.microsoft.com/office/drawing/2014/main" id="{B783E949-9E76-4D7A-9C54-1AAAD84C4E01}"/>
              </a:ext>
            </a:extLst>
          </p:cNvPr>
          <p:cNvGrpSpPr/>
          <p:nvPr/>
        </p:nvGrpSpPr>
        <p:grpSpPr>
          <a:xfrm>
            <a:off x="5888032" y="1705257"/>
            <a:ext cx="1524000" cy="1524000"/>
            <a:chOff x="5888032" y="1705257"/>
            <a:chExt cx="1524000" cy="1524000"/>
          </a:xfrm>
        </p:grpSpPr>
        <p:sp>
          <p:nvSpPr>
            <p:cNvPr id="27" name="泪滴形 26">
              <a:extLst>
                <a:ext uri="{FF2B5EF4-FFF2-40B4-BE49-F238E27FC236}">
                  <a16:creationId xmlns:a16="http://schemas.microsoft.com/office/drawing/2014/main" id="{9764AA0D-3439-49CB-B1C1-78D177996B52}"/>
                </a:ext>
              </a:extLst>
            </p:cNvPr>
            <p:cNvSpPr/>
            <p:nvPr/>
          </p:nvSpPr>
          <p:spPr>
            <a:xfrm rot="18900000" flipH="1" flipV="1">
              <a:off x="5888032" y="1705257"/>
              <a:ext cx="1524000" cy="1524000"/>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50" name="组合 49">
              <a:extLst>
                <a:ext uri="{FF2B5EF4-FFF2-40B4-BE49-F238E27FC236}">
                  <a16:creationId xmlns:a16="http://schemas.microsoft.com/office/drawing/2014/main" id="{A2DC8A7D-7FD3-49F0-93D8-FF126C440CA8}"/>
                </a:ext>
              </a:extLst>
            </p:cNvPr>
            <p:cNvGrpSpPr/>
            <p:nvPr/>
          </p:nvGrpSpPr>
          <p:grpSpPr>
            <a:xfrm>
              <a:off x="6091424" y="2128091"/>
              <a:ext cx="1132664" cy="710359"/>
              <a:chOff x="4869372" y="3263288"/>
              <a:chExt cx="527535" cy="330848"/>
            </a:xfrm>
            <a:solidFill>
              <a:schemeClr val="bg1"/>
            </a:solidFill>
          </p:grpSpPr>
          <p:sp>
            <p:nvSpPr>
              <p:cNvPr id="51" name="Freeform 138">
                <a:extLst>
                  <a:ext uri="{FF2B5EF4-FFF2-40B4-BE49-F238E27FC236}">
                    <a16:creationId xmlns:a16="http://schemas.microsoft.com/office/drawing/2014/main" id="{744AA1EC-B1C4-4CF9-B751-5204A29A29DD}"/>
                  </a:ext>
                </a:extLst>
              </p:cNvPr>
              <p:cNvSpPr>
                <a:spLocks/>
              </p:cNvSpPr>
              <p:nvPr/>
            </p:nvSpPr>
            <p:spPr bwMode="auto">
              <a:xfrm>
                <a:off x="4869372" y="3560993"/>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37">
                <a:extLst>
                  <a:ext uri="{FF2B5EF4-FFF2-40B4-BE49-F238E27FC236}">
                    <a16:creationId xmlns:a16="http://schemas.microsoft.com/office/drawing/2014/main" id="{82C969DF-1CDA-4003-8530-1A624F34FF73}"/>
                  </a:ext>
                </a:extLst>
              </p:cNvPr>
              <p:cNvSpPr>
                <a:spLocks noEditPoints="1"/>
              </p:cNvSpPr>
              <p:nvPr/>
            </p:nvSpPr>
            <p:spPr bwMode="auto">
              <a:xfrm>
                <a:off x="4910802" y="3263288"/>
                <a:ext cx="444675" cy="27895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4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4" y="4"/>
                      <a:pt x="84" y="5"/>
                    </a:cubicBezTo>
                    <a:cubicBezTo>
                      <a:pt x="84" y="7"/>
                      <a:pt x="82" y="8"/>
                      <a:pt x="81" y="8"/>
                    </a:cubicBezTo>
                    <a:cubicBezTo>
                      <a:pt x="80" y="8"/>
                      <a:pt x="78" y="7"/>
                      <a:pt x="78" y="5"/>
                    </a:cubicBezTo>
                    <a:cubicBezTo>
                      <a:pt x="78" y="4"/>
                      <a:pt x="80"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38">
                <a:extLst>
                  <a:ext uri="{FF2B5EF4-FFF2-40B4-BE49-F238E27FC236}">
                    <a16:creationId xmlns:a16="http://schemas.microsoft.com/office/drawing/2014/main" id="{56BF96C0-E4DA-49D4-9923-E309A0C3E50E}"/>
                  </a:ext>
                </a:extLst>
              </p:cNvPr>
              <p:cNvSpPr>
                <a:spLocks/>
              </p:cNvSpPr>
              <p:nvPr/>
            </p:nvSpPr>
            <p:spPr bwMode="auto">
              <a:xfrm>
                <a:off x="4869373" y="3556055"/>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39">
                <a:extLst>
                  <a:ext uri="{FF2B5EF4-FFF2-40B4-BE49-F238E27FC236}">
                    <a16:creationId xmlns:a16="http://schemas.microsoft.com/office/drawing/2014/main" id="{9BD76EB1-D5B1-4CE3-94AC-02B8128841D9}"/>
                  </a:ext>
                </a:extLst>
              </p:cNvPr>
              <p:cNvSpPr>
                <a:spLocks/>
              </p:cNvSpPr>
              <p:nvPr/>
            </p:nvSpPr>
            <p:spPr bwMode="auto">
              <a:xfrm>
                <a:off x="5224284" y="3353052"/>
                <a:ext cx="34524" cy="35905"/>
              </a:xfrm>
              <a:custGeom>
                <a:avLst/>
                <a:gdLst>
                  <a:gd name="T0" fmla="*/ 9 w 13"/>
                  <a:gd name="T1" fmla="*/ 2 h 13"/>
                  <a:gd name="T2" fmla="*/ 1 w 13"/>
                  <a:gd name="T3" fmla="*/ 4 h 13"/>
                  <a:gd name="T4" fmla="*/ 4 w 13"/>
                  <a:gd name="T5" fmla="*/ 12 h 13"/>
                  <a:gd name="T6" fmla="*/ 12 w 13"/>
                  <a:gd name="T7" fmla="*/ 9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6" y="0"/>
                      <a:pt x="3" y="2"/>
                      <a:pt x="1" y="4"/>
                    </a:cubicBezTo>
                    <a:cubicBezTo>
                      <a:pt x="0" y="7"/>
                      <a:pt x="1" y="11"/>
                      <a:pt x="4" y="12"/>
                    </a:cubicBezTo>
                    <a:cubicBezTo>
                      <a:pt x="7" y="13"/>
                      <a:pt x="11" y="12"/>
                      <a:pt x="12" y="9"/>
                    </a:cubicBezTo>
                    <a:cubicBezTo>
                      <a:pt x="13" y="6"/>
                      <a:pt x="12" y="3"/>
                      <a:pt x="9"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40">
                <a:extLst>
                  <a:ext uri="{FF2B5EF4-FFF2-40B4-BE49-F238E27FC236}">
                    <a16:creationId xmlns:a16="http://schemas.microsoft.com/office/drawing/2014/main" id="{1BA16521-A019-46DF-A624-9A4B60955D14}"/>
                  </a:ext>
                </a:extLst>
              </p:cNvPr>
              <p:cNvSpPr>
                <a:spLocks noEditPoints="1"/>
              </p:cNvSpPr>
              <p:nvPr/>
            </p:nvSpPr>
            <p:spPr bwMode="auto">
              <a:xfrm>
                <a:off x="4954994" y="3307476"/>
                <a:ext cx="356292" cy="191956"/>
              </a:xfrm>
              <a:custGeom>
                <a:avLst/>
                <a:gdLst>
                  <a:gd name="T0" fmla="*/ 0 w 130"/>
                  <a:gd name="T1" fmla="*/ 70 h 70"/>
                  <a:gd name="T2" fmla="*/ 16 w 130"/>
                  <a:gd name="T3" fmla="*/ 66 h 70"/>
                  <a:gd name="T4" fmla="*/ 21 w 130"/>
                  <a:gd name="T5" fmla="*/ 60 h 70"/>
                  <a:gd name="T6" fmla="*/ 13 w 130"/>
                  <a:gd name="T7" fmla="*/ 53 h 70"/>
                  <a:gd name="T8" fmla="*/ 14 w 130"/>
                  <a:gd name="T9" fmla="*/ 45 h 70"/>
                  <a:gd name="T10" fmla="*/ 22 w 130"/>
                  <a:gd name="T11" fmla="*/ 43 h 70"/>
                  <a:gd name="T12" fmla="*/ 19 w 130"/>
                  <a:gd name="T13" fmla="*/ 33 h 70"/>
                  <a:gd name="T14" fmla="*/ 23 w 130"/>
                  <a:gd name="T15" fmla="*/ 27 h 70"/>
                  <a:gd name="T16" fmla="*/ 31 w 130"/>
                  <a:gd name="T17" fmla="*/ 28 h 70"/>
                  <a:gd name="T18" fmla="*/ 33 w 130"/>
                  <a:gd name="T19" fmla="*/ 19 h 70"/>
                  <a:gd name="T20" fmla="*/ 40 w 130"/>
                  <a:gd name="T21" fmla="*/ 15 h 70"/>
                  <a:gd name="T22" fmla="*/ 46 w 130"/>
                  <a:gd name="T23" fmla="*/ 21 h 70"/>
                  <a:gd name="T24" fmla="*/ 53 w 130"/>
                  <a:gd name="T25" fmla="*/ 13 h 70"/>
                  <a:gd name="T26" fmla="*/ 60 w 130"/>
                  <a:gd name="T27" fmla="*/ 14 h 70"/>
                  <a:gd name="T28" fmla="*/ 63 w 130"/>
                  <a:gd name="T29" fmla="*/ 22 h 70"/>
                  <a:gd name="T30" fmla="*/ 73 w 130"/>
                  <a:gd name="T31" fmla="*/ 18 h 70"/>
                  <a:gd name="T32" fmla="*/ 79 w 130"/>
                  <a:gd name="T33" fmla="*/ 23 h 70"/>
                  <a:gd name="T34" fmla="*/ 77 w 130"/>
                  <a:gd name="T35" fmla="*/ 31 h 70"/>
                  <a:gd name="T36" fmla="*/ 87 w 130"/>
                  <a:gd name="T37" fmla="*/ 33 h 70"/>
                  <a:gd name="T38" fmla="*/ 91 w 130"/>
                  <a:gd name="T39" fmla="*/ 40 h 70"/>
                  <a:gd name="T40" fmla="*/ 85 w 130"/>
                  <a:gd name="T41" fmla="*/ 46 h 70"/>
                  <a:gd name="T42" fmla="*/ 93 w 130"/>
                  <a:gd name="T43" fmla="*/ 53 h 70"/>
                  <a:gd name="T44" fmla="*/ 92 w 130"/>
                  <a:gd name="T45" fmla="*/ 60 h 70"/>
                  <a:gd name="T46" fmla="*/ 84 w 130"/>
                  <a:gd name="T47" fmla="*/ 63 h 70"/>
                  <a:gd name="T48" fmla="*/ 85 w 130"/>
                  <a:gd name="T49" fmla="*/ 70 h 70"/>
                  <a:gd name="T50" fmla="*/ 130 w 130"/>
                  <a:gd name="T51" fmla="*/ 0 h 70"/>
                  <a:gd name="T52" fmla="*/ 120 w 130"/>
                  <a:gd name="T53" fmla="*/ 26 h 70"/>
                  <a:gd name="T54" fmla="*/ 116 w 130"/>
                  <a:gd name="T55" fmla="*/ 29 h 70"/>
                  <a:gd name="T56" fmla="*/ 115 w 130"/>
                  <a:gd name="T57" fmla="*/ 31 h 70"/>
                  <a:gd name="T58" fmla="*/ 117 w 130"/>
                  <a:gd name="T59" fmla="*/ 36 h 70"/>
                  <a:gd name="T60" fmla="*/ 111 w 130"/>
                  <a:gd name="T61" fmla="*/ 38 h 70"/>
                  <a:gd name="T62" fmla="*/ 104 w 130"/>
                  <a:gd name="T63" fmla="*/ 36 h 70"/>
                  <a:gd name="T64" fmla="*/ 102 w 130"/>
                  <a:gd name="T65" fmla="*/ 40 h 70"/>
                  <a:gd name="T66" fmla="*/ 96 w 130"/>
                  <a:gd name="T67" fmla="*/ 38 h 70"/>
                  <a:gd name="T68" fmla="*/ 97 w 130"/>
                  <a:gd name="T69" fmla="*/ 33 h 70"/>
                  <a:gd name="T70" fmla="*/ 94 w 130"/>
                  <a:gd name="T71" fmla="*/ 29 h 70"/>
                  <a:gd name="T72" fmla="*/ 88 w 130"/>
                  <a:gd name="T73" fmla="*/ 29 h 70"/>
                  <a:gd name="T74" fmla="*/ 89 w 130"/>
                  <a:gd name="T75" fmla="*/ 22 h 70"/>
                  <a:gd name="T76" fmla="*/ 94 w 130"/>
                  <a:gd name="T77" fmla="*/ 19 h 70"/>
                  <a:gd name="T78" fmla="*/ 94 w 130"/>
                  <a:gd name="T79" fmla="*/ 17 h 70"/>
                  <a:gd name="T80" fmla="*/ 92 w 130"/>
                  <a:gd name="T81" fmla="*/ 12 h 70"/>
                  <a:gd name="T82" fmla="*/ 98 w 130"/>
                  <a:gd name="T83" fmla="*/ 9 h 70"/>
                  <a:gd name="T84" fmla="*/ 105 w 130"/>
                  <a:gd name="T85" fmla="*/ 12 h 70"/>
                  <a:gd name="T86" fmla="*/ 107 w 130"/>
                  <a:gd name="T87" fmla="*/ 8 h 70"/>
                  <a:gd name="T88" fmla="*/ 114 w 130"/>
                  <a:gd name="T89" fmla="*/ 9 h 70"/>
                  <a:gd name="T90" fmla="*/ 113 w 130"/>
                  <a:gd name="T91" fmla="*/ 15 h 70"/>
                  <a:gd name="T92" fmla="*/ 116 w 130"/>
                  <a:gd name="T93" fmla="*/ 18 h 70"/>
                  <a:gd name="T94" fmla="*/ 121 w 130"/>
                  <a:gd name="T95" fmla="*/ 19 h 70"/>
                  <a:gd name="T96" fmla="*/ 120 w 130"/>
                  <a:gd name="T97"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70">
                    <a:moveTo>
                      <a:pt x="0" y="0"/>
                    </a:moveTo>
                    <a:cubicBezTo>
                      <a:pt x="0" y="70"/>
                      <a:pt x="0" y="70"/>
                      <a:pt x="0" y="70"/>
                    </a:cubicBezTo>
                    <a:cubicBezTo>
                      <a:pt x="18" y="70"/>
                      <a:pt x="18" y="70"/>
                      <a:pt x="18" y="70"/>
                    </a:cubicBezTo>
                    <a:cubicBezTo>
                      <a:pt x="16" y="66"/>
                      <a:pt x="16" y="66"/>
                      <a:pt x="16" y="66"/>
                    </a:cubicBezTo>
                    <a:cubicBezTo>
                      <a:pt x="15" y="64"/>
                      <a:pt x="15" y="64"/>
                      <a:pt x="15" y="64"/>
                    </a:cubicBezTo>
                    <a:cubicBezTo>
                      <a:pt x="21" y="60"/>
                      <a:pt x="21" y="60"/>
                      <a:pt x="21" y="60"/>
                    </a:cubicBezTo>
                    <a:cubicBezTo>
                      <a:pt x="21" y="58"/>
                      <a:pt x="20" y="56"/>
                      <a:pt x="20" y="55"/>
                    </a:cubicBezTo>
                    <a:cubicBezTo>
                      <a:pt x="13" y="53"/>
                      <a:pt x="13" y="53"/>
                      <a:pt x="13" y="53"/>
                    </a:cubicBezTo>
                    <a:cubicBezTo>
                      <a:pt x="14" y="51"/>
                      <a:pt x="14" y="51"/>
                      <a:pt x="14" y="51"/>
                    </a:cubicBezTo>
                    <a:cubicBezTo>
                      <a:pt x="14" y="45"/>
                      <a:pt x="14" y="45"/>
                      <a:pt x="14" y="45"/>
                    </a:cubicBezTo>
                    <a:cubicBezTo>
                      <a:pt x="14" y="43"/>
                      <a:pt x="14" y="43"/>
                      <a:pt x="14" y="43"/>
                    </a:cubicBezTo>
                    <a:cubicBezTo>
                      <a:pt x="22" y="43"/>
                      <a:pt x="22" y="43"/>
                      <a:pt x="22" y="43"/>
                    </a:cubicBezTo>
                    <a:cubicBezTo>
                      <a:pt x="22" y="41"/>
                      <a:pt x="23" y="39"/>
                      <a:pt x="24" y="38"/>
                    </a:cubicBezTo>
                    <a:cubicBezTo>
                      <a:pt x="19" y="33"/>
                      <a:pt x="19" y="33"/>
                      <a:pt x="19" y="33"/>
                    </a:cubicBezTo>
                    <a:cubicBezTo>
                      <a:pt x="20" y="31"/>
                      <a:pt x="20" y="31"/>
                      <a:pt x="20" y="31"/>
                    </a:cubicBezTo>
                    <a:cubicBezTo>
                      <a:pt x="23" y="27"/>
                      <a:pt x="23" y="27"/>
                      <a:pt x="23" y="27"/>
                    </a:cubicBezTo>
                    <a:cubicBezTo>
                      <a:pt x="24" y="25"/>
                      <a:pt x="24" y="25"/>
                      <a:pt x="24" y="25"/>
                    </a:cubicBezTo>
                    <a:cubicBezTo>
                      <a:pt x="31" y="28"/>
                      <a:pt x="31" y="28"/>
                      <a:pt x="31" y="28"/>
                    </a:cubicBezTo>
                    <a:cubicBezTo>
                      <a:pt x="32" y="27"/>
                      <a:pt x="34" y="26"/>
                      <a:pt x="35" y="25"/>
                    </a:cubicBezTo>
                    <a:cubicBezTo>
                      <a:pt x="33" y="19"/>
                      <a:pt x="33" y="19"/>
                      <a:pt x="33" y="19"/>
                    </a:cubicBezTo>
                    <a:cubicBezTo>
                      <a:pt x="35" y="18"/>
                      <a:pt x="35" y="18"/>
                      <a:pt x="35" y="18"/>
                    </a:cubicBezTo>
                    <a:cubicBezTo>
                      <a:pt x="40" y="15"/>
                      <a:pt x="40" y="15"/>
                      <a:pt x="40" y="15"/>
                    </a:cubicBezTo>
                    <a:cubicBezTo>
                      <a:pt x="42" y="14"/>
                      <a:pt x="42" y="14"/>
                      <a:pt x="42" y="14"/>
                    </a:cubicBezTo>
                    <a:cubicBezTo>
                      <a:pt x="46" y="21"/>
                      <a:pt x="46" y="21"/>
                      <a:pt x="46" y="21"/>
                    </a:cubicBezTo>
                    <a:cubicBezTo>
                      <a:pt x="48" y="20"/>
                      <a:pt x="50" y="20"/>
                      <a:pt x="51" y="20"/>
                    </a:cubicBezTo>
                    <a:cubicBezTo>
                      <a:pt x="53" y="13"/>
                      <a:pt x="53" y="13"/>
                      <a:pt x="53" y="13"/>
                    </a:cubicBezTo>
                    <a:cubicBezTo>
                      <a:pt x="55" y="13"/>
                      <a:pt x="55" y="13"/>
                      <a:pt x="55" y="13"/>
                    </a:cubicBezTo>
                    <a:cubicBezTo>
                      <a:pt x="60" y="14"/>
                      <a:pt x="60" y="14"/>
                      <a:pt x="60" y="14"/>
                    </a:cubicBezTo>
                    <a:cubicBezTo>
                      <a:pt x="63" y="14"/>
                      <a:pt x="63" y="14"/>
                      <a:pt x="63" y="14"/>
                    </a:cubicBezTo>
                    <a:cubicBezTo>
                      <a:pt x="63" y="22"/>
                      <a:pt x="63" y="22"/>
                      <a:pt x="63" y="22"/>
                    </a:cubicBezTo>
                    <a:cubicBezTo>
                      <a:pt x="65" y="22"/>
                      <a:pt x="66" y="23"/>
                      <a:pt x="68" y="24"/>
                    </a:cubicBezTo>
                    <a:cubicBezTo>
                      <a:pt x="73" y="18"/>
                      <a:pt x="73" y="18"/>
                      <a:pt x="73" y="18"/>
                    </a:cubicBezTo>
                    <a:cubicBezTo>
                      <a:pt x="75" y="20"/>
                      <a:pt x="75" y="20"/>
                      <a:pt x="75" y="20"/>
                    </a:cubicBezTo>
                    <a:cubicBezTo>
                      <a:pt x="79" y="23"/>
                      <a:pt x="79" y="23"/>
                      <a:pt x="79" y="23"/>
                    </a:cubicBezTo>
                    <a:cubicBezTo>
                      <a:pt x="81" y="24"/>
                      <a:pt x="81" y="24"/>
                      <a:pt x="81" y="24"/>
                    </a:cubicBezTo>
                    <a:cubicBezTo>
                      <a:pt x="77" y="31"/>
                      <a:pt x="77" y="31"/>
                      <a:pt x="77" y="31"/>
                    </a:cubicBezTo>
                    <a:cubicBezTo>
                      <a:pt x="79" y="32"/>
                      <a:pt x="80" y="34"/>
                      <a:pt x="80" y="35"/>
                    </a:cubicBezTo>
                    <a:cubicBezTo>
                      <a:pt x="87" y="33"/>
                      <a:pt x="87" y="33"/>
                      <a:pt x="87" y="33"/>
                    </a:cubicBezTo>
                    <a:cubicBezTo>
                      <a:pt x="88" y="35"/>
                      <a:pt x="88" y="35"/>
                      <a:pt x="88" y="35"/>
                    </a:cubicBezTo>
                    <a:cubicBezTo>
                      <a:pt x="91" y="40"/>
                      <a:pt x="91" y="40"/>
                      <a:pt x="91" y="40"/>
                    </a:cubicBezTo>
                    <a:cubicBezTo>
                      <a:pt x="92" y="42"/>
                      <a:pt x="92" y="42"/>
                      <a:pt x="92" y="42"/>
                    </a:cubicBezTo>
                    <a:cubicBezTo>
                      <a:pt x="85" y="46"/>
                      <a:pt x="85" y="46"/>
                      <a:pt x="85" y="46"/>
                    </a:cubicBezTo>
                    <a:cubicBezTo>
                      <a:pt x="86" y="48"/>
                      <a:pt x="86" y="49"/>
                      <a:pt x="86" y="51"/>
                    </a:cubicBezTo>
                    <a:cubicBezTo>
                      <a:pt x="93" y="53"/>
                      <a:pt x="93" y="53"/>
                      <a:pt x="93" y="53"/>
                    </a:cubicBezTo>
                    <a:cubicBezTo>
                      <a:pt x="93" y="55"/>
                      <a:pt x="93" y="55"/>
                      <a:pt x="93" y="55"/>
                    </a:cubicBezTo>
                    <a:cubicBezTo>
                      <a:pt x="92" y="60"/>
                      <a:pt x="92" y="60"/>
                      <a:pt x="92" y="60"/>
                    </a:cubicBezTo>
                    <a:cubicBezTo>
                      <a:pt x="92" y="62"/>
                      <a:pt x="92" y="62"/>
                      <a:pt x="92" y="62"/>
                    </a:cubicBezTo>
                    <a:cubicBezTo>
                      <a:pt x="84" y="63"/>
                      <a:pt x="84" y="63"/>
                      <a:pt x="84" y="63"/>
                    </a:cubicBezTo>
                    <a:cubicBezTo>
                      <a:pt x="84" y="65"/>
                      <a:pt x="83" y="66"/>
                      <a:pt x="82" y="68"/>
                    </a:cubicBezTo>
                    <a:cubicBezTo>
                      <a:pt x="85" y="70"/>
                      <a:pt x="85" y="70"/>
                      <a:pt x="85" y="70"/>
                    </a:cubicBezTo>
                    <a:cubicBezTo>
                      <a:pt x="130" y="70"/>
                      <a:pt x="130" y="70"/>
                      <a:pt x="130" y="70"/>
                    </a:cubicBezTo>
                    <a:cubicBezTo>
                      <a:pt x="130" y="0"/>
                      <a:pt x="130" y="0"/>
                      <a:pt x="130" y="0"/>
                    </a:cubicBezTo>
                    <a:lnTo>
                      <a:pt x="0" y="0"/>
                    </a:lnTo>
                    <a:close/>
                    <a:moveTo>
                      <a:pt x="120" y="26"/>
                    </a:moveTo>
                    <a:cubicBezTo>
                      <a:pt x="117" y="26"/>
                      <a:pt x="117" y="26"/>
                      <a:pt x="117" y="26"/>
                    </a:cubicBezTo>
                    <a:cubicBezTo>
                      <a:pt x="116" y="27"/>
                      <a:pt x="116" y="28"/>
                      <a:pt x="116" y="29"/>
                    </a:cubicBezTo>
                    <a:cubicBezTo>
                      <a:pt x="115" y="29"/>
                      <a:pt x="115" y="30"/>
                      <a:pt x="115" y="31"/>
                    </a:cubicBezTo>
                    <a:cubicBezTo>
                      <a:pt x="115" y="31"/>
                      <a:pt x="115" y="31"/>
                      <a:pt x="115" y="31"/>
                    </a:cubicBezTo>
                    <a:cubicBezTo>
                      <a:pt x="117" y="34"/>
                      <a:pt x="117" y="34"/>
                      <a:pt x="117" y="34"/>
                    </a:cubicBezTo>
                    <a:cubicBezTo>
                      <a:pt x="118" y="34"/>
                      <a:pt x="118" y="35"/>
                      <a:pt x="117" y="36"/>
                    </a:cubicBezTo>
                    <a:cubicBezTo>
                      <a:pt x="113" y="39"/>
                      <a:pt x="113" y="39"/>
                      <a:pt x="113" y="39"/>
                    </a:cubicBezTo>
                    <a:cubicBezTo>
                      <a:pt x="112" y="39"/>
                      <a:pt x="111" y="39"/>
                      <a:pt x="111" y="38"/>
                    </a:cubicBezTo>
                    <a:cubicBezTo>
                      <a:pt x="109" y="35"/>
                      <a:pt x="109" y="35"/>
                      <a:pt x="109" y="35"/>
                    </a:cubicBezTo>
                    <a:cubicBezTo>
                      <a:pt x="107" y="36"/>
                      <a:pt x="106" y="36"/>
                      <a:pt x="104" y="36"/>
                    </a:cubicBezTo>
                    <a:cubicBezTo>
                      <a:pt x="104" y="36"/>
                      <a:pt x="104" y="36"/>
                      <a:pt x="104" y="36"/>
                    </a:cubicBezTo>
                    <a:cubicBezTo>
                      <a:pt x="102" y="40"/>
                      <a:pt x="102" y="40"/>
                      <a:pt x="102" y="40"/>
                    </a:cubicBezTo>
                    <a:cubicBezTo>
                      <a:pt x="102" y="40"/>
                      <a:pt x="101" y="41"/>
                      <a:pt x="101" y="40"/>
                    </a:cubicBezTo>
                    <a:cubicBezTo>
                      <a:pt x="96" y="38"/>
                      <a:pt x="96" y="38"/>
                      <a:pt x="96" y="38"/>
                    </a:cubicBezTo>
                    <a:cubicBezTo>
                      <a:pt x="95" y="38"/>
                      <a:pt x="95" y="37"/>
                      <a:pt x="95" y="37"/>
                    </a:cubicBezTo>
                    <a:cubicBezTo>
                      <a:pt x="97" y="33"/>
                      <a:pt x="97" y="33"/>
                      <a:pt x="97" y="33"/>
                    </a:cubicBezTo>
                    <a:cubicBezTo>
                      <a:pt x="95" y="32"/>
                      <a:pt x="95" y="31"/>
                      <a:pt x="94" y="29"/>
                    </a:cubicBezTo>
                    <a:cubicBezTo>
                      <a:pt x="94" y="29"/>
                      <a:pt x="94" y="29"/>
                      <a:pt x="94" y="29"/>
                    </a:cubicBezTo>
                    <a:cubicBezTo>
                      <a:pt x="90" y="30"/>
                      <a:pt x="90" y="30"/>
                      <a:pt x="90" y="30"/>
                    </a:cubicBezTo>
                    <a:cubicBezTo>
                      <a:pt x="89" y="30"/>
                      <a:pt x="88" y="29"/>
                      <a:pt x="88" y="29"/>
                    </a:cubicBezTo>
                    <a:cubicBezTo>
                      <a:pt x="88" y="23"/>
                      <a:pt x="88" y="23"/>
                      <a:pt x="88" y="23"/>
                    </a:cubicBezTo>
                    <a:cubicBezTo>
                      <a:pt x="88" y="23"/>
                      <a:pt x="88" y="22"/>
                      <a:pt x="89" y="22"/>
                    </a:cubicBezTo>
                    <a:cubicBezTo>
                      <a:pt x="93" y="22"/>
                      <a:pt x="93" y="22"/>
                      <a:pt x="93" y="22"/>
                    </a:cubicBezTo>
                    <a:cubicBezTo>
                      <a:pt x="93" y="21"/>
                      <a:pt x="93" y="20"/>
                      <a:pt x="94" y="19"/>
                    </a:cubicBezTo>
                    <a:cubicBezTo>
                      <a:pt x="94" y="18"/>
                      <a:pt x="94" y="18"/>
                      <a:pt x="94" y="17"/>
                    </a:cubicBezTo>
                    <a:cubicBezTo>
                      <a:pt x="94" y="17"/>
                      <a:pt x="94" y="17"/>
                      <a:pt x="94" y="17"/>
                    </a:cubicBezTo>
                    <a:cubicBezTo>
                      <a:pt x="92" y="14"/>
                      <a:pt x="92" y="14"/>
                      <a:pt x="92" y="14"/>
                    </a:cubicBezTo>
                    <a:cubicBezTo>
                      <a:pt x="92" y="13"/>
                      <a:pt x="92" y="12"/>
                      <a:pt x="92" y="12"/>
                    </a:cubicBezTo>
                    <a:cubicBezTo>
                      <a:pt x="97" y="9"/>
                      <a:pt x="97" y="9"/>
                      <a:pt x="97" y="9"/>
                    </a:cubicBezTo>
                    <a:cubicBezTo>
                      <a:pt x="97" y="8"/>
                      <a:pt x="98" y="9"/>
                      <a:pt x="98" y="9"/>
                    </a:cubicBezTo>
                    <a:cubicBezTo>
                      <a:pt x="101" y="12"/>
                      <a:pt x="101" y="12"/>
                      <a:pt x="101" y="12"/>
                    </a:cubicBezTo>
                    <a:cubicBezTo>
                      <a:pt x="102" y="12"/>
                      <a:pt x="104" y="12"/>
                      <a:pt x="105" y="12"/>
                    </a:cubicBezTo>
                    <a:cubicBezTo>
                      <a:pt x="105" y="12"/>
                      <a:pt x="105" y="12"/>
                      <a:pt x="105" y="12"/>
                    </a:cubicBezTo>
                    <a:cubicBezTo>
                      <a:pt x="107" y="8"/>
                      <a:pt x="107" y="8"/>
                      <a:pt x="107" y="8"/>
                    </a:cubicBezTo>
                    <a:cubicBezTo>
                      <a:pt x="107" y="7"/>
                      <a:pt x="108" y="7"/>
                      <a:pt x="109" y="7"/>
                    </a:cubicBezTo>
                    <a:cubicBezTo>
                      <a:pt x="114" y="9"/>
                      <a:pt x="114" y="9"/>
                      <a:pt x="114" y="9"/>
                    </a:cubicBezTo>
                    <a:cubicBezTo>
                      <a:pt x="114" y="10"/>
                      <a:pt x="114" y="10"/>
                      <a:pt x="114" y="11"/>
                    </a:cubicBezTo>
                    <a:cubicBezTo>
                      <a:pt x="113" y="15"/>
                      <a:pt x="113" y="15"/>
                      <a:pt x="113" y="15"/>
                    </a:cubicBezTo>
                    <a:cubicBezTo>
                      <a:pt x="114" y="16"/>
                      <a:pt x="115" y="17"/>
                      <a:pt x="115" y="18"/>
                    </a:cubicBezTo>
                    <a:cubicBezTo>
                      <a:pt x="116" y="18"/>
                      <a:pt x="116" y="18"/>
                      <a:pt x="116" y="18"/>
                    </a:cubicBezTo>
                    <a:cubicBezTo>
                      <a:pt x="120" y="18"/>
                      <a:pt x="120" y="18"/>
                      <a:pt x="120" y="18"/>
                    </a:cubicBezTo>
                    <a:cubicBezTo>
                      <a:pt x="120" y="18"/>
                      <a:pt x="121" y="18"/>
                      <a:pt x="121" y="19"/>
                    </a:cubicBezTo>
                    <a:cubicBezTo>
                      <a:pt x="122" y="24"/>
                      <a:pt x="122" y="24"/>
                      <a:pt x="122" y="24"/>
                    </a:cubicBezTo>
                    <a:cubicBezTo>
                      <a:pt x="122" y="25"/>
                      <a:pt x="121" y="26"/>
                      <a:pt x="120"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41">
                <a:extLst>
                  <a:ext uri="{FF2B5EF4-FFF2-40B4-BE49-F238E27FC236}">
                    <a16:creationId xmlns:a16="http://schemas.microsoft.com/office/drawing/2014/main" id="{F2FD49D9-C8BB-488D-8E5C-A8D509912F2A}"/>
                  </a:ext>
                </a:extLst>
              </p:cNvPr>
              <p:cNvSpPr>
                <a:spLocks noEditPoints="1"/>
              </p:cNvSpPr>
              <p:nvPr/>
            </p:nvSpPr>
            <p:spPr bwMode="auto">
              <a:xfrm>
                <a:off x="5029566" y="3380665"/>
                <a:ext cx="142241" cy="118764"/>
              </a:xfrm>
              <a:custGeom>
                <a:avLst/>
                <a:gdLst>
                  <a:gd name="T0" fmla="*/ 45 w 52"/>
                  <a:gd name="T1" fmla="*/ 39 h 43"/>
                  <a:gd name="T2" fmla="*/ 39 w 52"/>
                  <a:gd name="T3" fmla="*/ 7 h 43"/>
                  <a:gd name="T4" fmla="*/ 7 w 52"/>
                  <a:gd name="T5" fmla="*/ 13 h 43"/>
                  <a:gd name="T6" fmla="*/ 12 w 52"/>
                  <a:gd name="T7" fmla="*/ 43 h 43"/>
                  <a:gd name="T8" fmla="*/ 41 w 52"/>
                  <a:gd name="T9" fmla="*/ 43 h 43"/>
                  <a:gd name="T10" fmla="*/ 45 w 52"/>
                  <a:gd name="T11" fmla="*/ 39 h 43"/>
                  <a:gd name="T12" fmla="*/ 37 w 52"/>
                  <a:gd name="T13" fmla="*/ 34 h 43"/>
                  <a:gd name="T14" fmla="*/ 18 w 52"/>
                  <a:gd name="T15" fmla="*/ 37 h 43"/>
                  <a:gd name="T16" fmla="*/ 15 w 52"/>
                  <a:gd name="T17" fmla="*/ 18 h 43"/>
                  <a:gd name="T18" fmla="*/ 34 w 52"/>
                  <a:gd name="T19" fmla="*/ 14 h 43"/>
                  <a:gd name="T20" fmla="*/ 37 w 52"/>
                  <a:gd name="T21"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3">
                    <a:moveTo>
                      <a:pt x="45" y="39"/>
                    </a:moveTo>
                    <a:cubicBezTo>
                      <a:pt x="52" y="29"/>
                      <a:pt x="50" y="14"/>
                      <a:pt x="39" y="7"/>
                    </a:cubicBezTo>
                    <a:cubicBezTo>
                      <a:pt x="28" y="0"/>
                      <a:pt x="14" y="2"/>
                      <a:pt x="7" y="13"/>
                    </a:cubicBezTo>
                    <a:cubicBezTo>
                      <a:pt x="0" y="23"/>
                      <a:pt x="2" y="36"/>
                      <a:pt x="12" y="43"/>
                    </a:cubicBezTo>
                    <a:cubicBezTo>
                      <a:pt x="41" y="43"/>
                      <a:pt x="41" y="43"/>
                      <a:pt x="41" y="43"/>
                    </a:cubicBezTo>
                    <a:cubicBezTo>
                      <a:pt x="43" y="42"/>
                      <a:pt x="44" y="41"/>
                      <a:pt x="45" y="39"/>
                    </a:cubicBezTo>
                    <a:close/>
                    <a:moveTo>
                      <a:pt x="37" y="34"/>
                    </a:moveTo>
                    <a:cubicBezTo>
                      <a:pt x="33" y="40"/>
                      <a:pt x="25" y="42"/>
                      <a:pt x="18" y="37"/>
                    </a:cubicBezTo>
                    <a:cubicBezTo>
                      <a:pt x="12" y="33"/>
                      <a:pt x="10" y="24"/>
                      <a:pt x="15" y="18"/>
                    </a:cubicBezTo>
                    <a:cubicBezTo>
                      <a:pt x="19" y="12"/>
                      <a:pt x="28" y="10"/>
                      <a:pt x="34" y="14"/>
                    </a:cubicBezTo>
                    <a:cubicBezTo>
                      <a:pt x="40" y="19"/>
                      <a:pt x="42" y="27"/>
                      <a:pt x="37"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72202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22" presetClass="entr" presetSubtype="2"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right)">
                                      <p:cBhvr>
                                        <p:cTn id="19" dur="500"/>
                                        <p:tgtEl>
                                          <p:spTgt spid="29"/>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right)">
                                      <p:cBhvr>
                                        <p:cTn id="22" dur="500"/>
                                        <p:tgtEl>
                                          <p:spTgt spid="38"/>
                                        </p:tgtEl>
                                      </p:cBhvr>
                                    </p:animEffect>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par>
                          <p:cTn id="29" fill="hold">
                            <p:stCondLst>
                              <p:cond delay="2000"/>
                            </p:stCondLst>
                            <p:childTnLst>
                              <p:par>
                                <p:cTn id="30" presetID="22" presetClass="entr" presetSubtype="1"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up)">
                                      <p:cBhvr>
                                        <p:cTn id="32" dur="500"/>
                                        <p:tgtEl>
                                          <p:spTgt spid="30"/>
                                        </p:tgtEl>
                                      </p:cBhvr>
                                    </p:animEffect>
                                  </p:childTnLst>
                                </p:cTn>
                              </p:par>
                            </p:childTnLst>
                          </p:cTn>
                        </p:par>
                        <p:par>
                          <p:cTn id="33" fill="hold">
                            <p:stCondLst>
                              <p:cond delay="2500"/>
                            </p:stCondLst>
                            <p:childTnLst>
                              <p:par>
                                <p:cTn id="34" presetID="22" presetClass="entr" presetSubtype="1"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up)">
                                      <p:cBhvr>
                                        <p:cTn id="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8" grpId="0"/>
      <p:bldP spid="40"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932863" y="508015"/>
            <a:ext cx="2326278" cy="584775"/>
          </a:xfrm>
          <a:prstGeom prst="rect">
            <a:avLst/>
          </a:prstGeom>
        </p:spPr>
        <p:txBody>
          <a:bodyPr wrap="none">
            <a:spAutoFit/>
          </a:bodyPr>
          <a:lstStyle/>
          <a:p>
            <a:pPr algn="ctr"/>
            <a:r>
              <a:rPr lang="en-US" altLang="zh-CN" sz="3200" b="1" dirty="0">
                <a:solidFill>
                  <a:schemeClr val="tx1">
                    <a:lumMod val="85000"/>
                    <a:lumOff val="15000"/>
                  </a:schemeClr>
                </a:solidFill>
                <a:latin typeface="+mj-lt"/>
                <a:ea typeface="微软雅黑" panose="020B0503020204020204" pitchFamily="34" charset="-122"/>
              </a:rPr>
              <a:t>lambda</a:t>
            </a:r>
            <a:r>
              <a:rPr lang="zh-CN" altLang="en-US" sz="3200" b="1" dirty="0">
                <a:solidFill>
                  <a:schemeClr val="tx1">
                    <a:lumMod val="85000"/>
                    <a:lumOff val="15000"/>
                  </a:schemeClr>
                </a:solidFill>
                <a:latin typeface="+mj-lt"/>
                <a:ea typeface="微软雅黑" panose="020B0503020204020204" pitchFamily="34" charset="-122"/>
              </a:rPr>
              <a:t>函数</a:t>
            </a:r>
          </a:p>
        </p:txBody>
      </p:sp>
      <p:sp>
        <p:nvSpPr>
          <p:cNvPr id="34" name="泪滴形 33">
            <a:extLst>
              <a:ext uri="{FF2B5EF4-FFF2-40B4-BE49-F238E27FC236}">
                <a16:creationId xmlns:a16="http://schemas.microsoft.com/office/drawing/2014/main" id="{54426F03-3299-4BE2-9AE4-23B0E5C463D4}"/>
              </a:ext>
            </a:extLst>
          </p:cNvPr>
          <p:cNvSpPr/>
          <p:nvPr/>
        </p:nvSpPr>
        <p:spPr>
          <a:xfrm rot="18900000">
            <a:off x="955608" y="1730153"/>
            <a:ext cx="891918" cy="891918"/>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cxnSp>
        <p:nvCxnSpPr>
          <p:cNvPr id="37" name="直接连接符 36">
            <a:extLst>
              <a:ext uri="{FF2B5EF4-FFF2-40B4-BE49-F238E27FC236}">
                <a16:creationId xmlns:a16="http://schemas.microsoft.com/office/drawing/2014/main" id="{933E86CE-D2D8-4E85-8780-1A40E2B32CA4}"/>
              </a:ext>
            </a:extLst>
          </p:cNvPr>
          <p:cNvCxnSpPr>
            <a:cxnSpLocks/>
          </p:cNvCxnSpPr>
          <p:nvPr/>
        </p:nvCxnSpPr>
        <p:spPr>
          <a:xfrm flipV="1">
            <a:off x="2032249" y="2131119"/>
            <a:ext cx="5750239" cy="1677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2F36EB70-2EF9-4EB3-8856-9BBF5B6AC84A}"/>
              </a:ext>
            </a:extLst>
          </p:cNvPr>
          <p:cNvSpPr/>
          <p:nvPr/>
        </p:nvSpPr>
        <p:spPr>
          <a:xfrm>
            <a:off x="1964674" y="2214589"/>
            <a:ext cx="5618310" cy="496867"/>
          </a:xfrm>
          <a:prstGeom prst="rect">
            <a:avLst/>
          </a:prstGeom>
        </p:spPr>
        <p:txBody>
          <a:bodyPr wrap="square">
            <a:spAutoFit/>
          </a:bodyPr>
          <a:lstStyle/>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lambda [</a:t>
            </a:r>
            <a:r>
              <a:rPr lang="zh-CN" altLang="en-US" sz="2400" dirty="0">
                <a:solidFill>
                  <a:schemeClr val="tx1">
                    <a:lumMod val="85000"/>
                    <a:lumOff val="15000"/>
                  </a:schemeClr>
                </a:solidFill>
                <a:latin typeface="+mj-lt"/>
                <a:ea typeface="微软雅黑" panose="020B0503020204020204" pitchFamily="34" charset="-122"/>
              </a:rPr>
              <a:t>参数</a:t>
            </a:r>
            <a:r>
              <a:rPr lang="en-US" altLang="zh-CN" sz="2400" dirty="0">
                <a:solidFill>
                  <a:schemeClr val="tx1">
                    <a:lumMod val="85000"/>
                    <a:lumOff val="15000"/>
                  </a:schemeClr>
                </a:solidFill>
                <a:latin typeface="+mj-lt"/>
                <a:ea typeface="微软雅黑" panose="020B0503020204020204" pitchFamily="34" charset="-122"/>
              </a:rPr>
              <a:t>1[, </a:t>
            </a:r>
            <a:r>
              <a:rPr lang="zh-CN" altLang="en-US" sz="2400" dirty="0">
                <a:solidFill>
                  <a:schemeClr val="tx1">
                    <a:lumMod val="85000"/>
                    <a:lumOff val="15000"/>
                  </a:schemeClr>
                </a:solidFill>
                <a:latin typeface="+mj-lt"/>
                <a:ea typeface="微软雅黑" panose="020B0503020204020204" pitchFamily="34" charset="-122"/>
              </a:rPr>
              <a:t>参数</a:t>
            </a:r>
            <a:r>
              <a:rPr lang="en-US" altLang="zh-CN" sz="2400" dirty="0">
                <a:solidFill>
                  <a:schemeClr val="tx1">
                    <a:lumMod val="85000"/>
                    <a:lumOff val="15000"/>
                  </a:schemeClr>
                </a:solidFill>
                <a:latin typeface="+mj-lt"/>
                <a:ea typeface="微软雅黑" panose="020B0503020204020204" pitchFamily="34" charset="-122"/>
              </a:rPr>
              <a:t>2, ..., </a:t>
            </a:r>
            <a:r>
              <a:rPr lang="zh-CN" altLang="en-US" sz="2400" dirty="0">
                <a:solidFill>
                  <a:schemeClr val="tx1">
                    <a:lumMod val="85000"/>
                    <a:lumOff val="15000"/>
                  </a:schemeClr>
                </a:solidFill>
                <a:latin typeface="+mj-lt"/>
                <a:ea typeface="微软雅黑" panose="020B0503020204020204" pitchFamily="34" charset="-122"/>
              </a:rPr>
              <a:t>参数</a:t>
            </a:r>
            <a:r>
              <a:rPr lang="en-US" altLang="zh-CN" sz="2400" dirty="0">
                <a:solidFill>
                  <a:schemeClr val="tx1">
                    <a:lumMod val="85000"/>
                    <a:lumOff val="15000"/>
                  </a:schemeClr>
                </a:solidFill>
                <a:latin typeface="+mj-lt"/>
                <a:ea typeface="微软雅黑" panose="020B0503020204020204" pitchFamily="34" charset="-122"/>
              </a:rPr>
              <a:t>n]]: </a:t>
            </a:r>
            <a:r>
              <a:rPr lang="zh-CN" altLang="en-US" sz="2400" dirty="0">
                <a:solidFill>
                  <a:schemeClr val="tx1">
                    <a:lumMod val="85000"/>
                    <a:lumOff val="15000"/>
                  </a:schemeClr>
                </a:solidFill>
                <a:latin typeface="+mj-lt"/>
                <a:ea typeface="微软雅黑" panose="020B0503020204020204" pitchFamily="34" charset="-122"/>
              </a:rPr>
              <a:t>表达式</a:t>
            </a:r>
          </a:p>
        </p:txBody>
      </p:sp>
      <p:grpSp>
        <p:nvGrpSpPr>
          <p:cNvPr id="14" name="组合 13">
            <a:extLst>
              <a:ext uri="{FF2B5EF4-FFF2-40B4-BE49-F238E27FC236}">
                <a16:creationId xmlns:a16="http://schemas.microsoft.com/office/drawing/2014/main" id="{E2E58D14-D4EB-4414-B9EF-69E6D033597A}"/>
              </a:ext>
            </a:extLst>
          </p:cNvPr>
          <p:cNvGrpSpPr/>
          <p:nvPr/>
        </p:nvGrpSpPr>
        <p:grpSpPr>
          <a:xfrm>
            <a:off x="1026627" y="1920186"/>
            <a:ext cx="815670" cy="511552"/>
            <a:chOff x="4869372" y="3263288"/>
            <a:chExt cx="527535" cy="330848"/>
          </a:xfrm>
          <a:solidFill>
            <a:schemeClr val="bg1"/>
          </a:solidFill>
        </p:grpSpPr>
        <p:sp>
          <p:nvSpPr>
            <p:cNvPr id="15" name="Freeform 138">
              <a:extLst>
                <a:ext uri="{FF2B5EF4-FFF2-40B4-BE49-F238E27FC236}">
                  <a16:creationId xmlns:a16="http://schemas.microsoft.com/office/drawing/2014/main" id="{D79016A2-1BE8-4995-A346-CF4AE8B8446F}"/>
                </a:ext>
              </a:extLst>
            </p:cNvPr>
            <p:cNvSpPr>
              <a:spLocks/>
            </p:cNvSpPr>
            <p:nvPr/>
          </p:nvSpPr>
          <p:spPr bwMode="auto">
            <a:xfrm>
              <a:off x="4869372" y="3560993"/>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7">
              <a:extLst>
                <a:ext uri="{FF2B5EF4-FFF2-40B4-BE49-F238E27FC236}">
                  <a16:creationId xmlns:a16="http://schemas.microsoft.com/office/drawing/2014/main" id="{B42A5905-E625-4380-AF81-7365388392C0}"/>
                </a:ext>
              </a:extLst>
            </p:cNvPr>
            <p:cNvSpPr>
              <a:spLocks noEditPoints="1"/>
            </p:cNvSpPr>
            <p:nvPr/>
          </p:nvSpPr>
          <p:spPr bwMode="auto">
            <a:xfrm>
              <a:off x="4910802" y="3263288"/>
              <a:ext cx="444675" cy="27895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4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4" y="4"/>
                    <a:pt x="84" y="5"/>
                  </a:cubicBezTo>
                  <a:cubicBezTo>
                    <a:pt x="84" y="7"/>
                    <a:pt x="82" y="8"/>
                    <a:pt x="81" y="8"/>
                  </a:cubicBezTo>
                  <a:cubicBezTo>
                    <a:pt x="80" y="8"/>
                    <a:pt x="78" y="7"/>
                    <a:pt x="78" y="5"/>
                  </a:cubicBezTo>
                  <a:cubicBezTo>
                    <a:pt x="78" y="4"/>
                    <a:pt x="80"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8">
              <a:extLst>
                <a:ext uri="{FF2B5EF4-FFF2-40B4-BE49-F238E27FC236}">
                  <a16:creationId xmlns:a16="http://schemas.microsoft.com/office/drawing/2014/main" id="{9D3A3851-D8FE-4A4B-BD98-6FCE4E1CDC49}"/>
                </a:ext>
              </a:extLst>
            </p:cNvPr>
            <p:cNvSpPr>
              <a:spLocks/>
            </p:cNvSpPr>
            <p:nvPr/>
          </p:nvSpPr>
          <p:spPr bwMode="auto">
            <a:xfrm>
              <a:off x="4869373" y="3556055"/>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9">
              <a:extLst>
                <a:ext uri="{FF2B5EF4-FFF2-40B4-BE49-F238E27FC236}">
                  <a16:creationId xmlns:a16="http://schemas.microsoft.com/office/drawing/2014/main" id="{B55D0503-61A5-430B-98DF-7679B5D0BA76}"/>
                </a:ext>
              </a:extLst>
            </p:cNvPr>
            <p:cNvSpPr>
              <a:spLocks/>
            </p:cNvSpPr>
            <p:nvPr/>
          </p:nvSpPr>
          <p:spPr bwMode="auto">
            <a:xfrm>
              <a:off x="5224284" y="3353052"/>
              <a:ext cx="34524" cy="35905"/>
            </a:xfrm>
            <a:custGeom>
              <a:avLst/>
              <a:gdLst>
                <a:gd name="T0" fmla="*/ 9 w 13"/>
                <a:gd name="T1" fmla="*/ 2 h 13"/>
                <a:gd name="T2" fmla="*/ 1 w 13"/>
                <a:gd name="T3" fmla="*/ 4 h 13"/>
                <a:gd name="T4" fmla="*/ 4 w 13"/>
                <a:gd name="T5" fmla="*/ 12 h 13"/>
                <a:gd name="T6" fmla="*/ 12 w 13"/>
                <a:gd name="T7" fmla="*/ 9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6" y="0"/>
                    <a:pt x="3" y="2"/>
                    <a:pt x="1" y="4"/>
                  </a:cubicBezTo>
                  <a:cubicBezTo>
                    <a:pt x="0" y="7"/>
                    <a:pt x="1" y="11"/>
                    <a:pt x="4" y="12"/>
                  </a:cubicBezTo>
                  <a:cubicBezTo>
                    <a:pt x="7" y="13"/>
                    <a:pt x="11" y="12"/>
                    <a:pt x="12" y="9"/>
                  </a:cubicBezTo>
                  <a:cubicBezTo>
                    <a:pt x="13" y="6"/>
                    <a:pt x="12" y="3"/>
                    <a:pt x="9"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40">
              <a:extLst>
                <a:ext uri="{FF2B5EF4-FFF2-40B4-BE49-F238E27FC236}">
                  <a16:creationId xmlns:a16="http://schemas.microsoft.com/office/drawing/2014/main" id="{6E32FFA2-8579-4CC4-8EAF-30340A66C04E}"/>
                </a:ext>
              </a:extLst>
            </p:cNvPr>
            <p:cNvSpPr>
              <a:spLocks noEditPoints="1"/>
            </p:cNvSpPr>
            <p:nvPr/>
          </p:nvSpPr>
          <p:spPr bwMode="auto">
            <a:xfrm>
              <a:off x="4954994" y="3307476"/>
              <a:ext cx="356292" cy="191956"/>
            </a:xfrm>
            <a:custGeom>
              <a:avLst/>
              <a:gdLst>
                <a:gd name="T0" fmla="*/ 0 w 130"/>
                <a:gd name="T1" fmla="*/ 70 h 70"/>
                <a:gd name="T2" fmla="*/ 16 w 130"/>
                <a:gd name="T3" fmla="*/ 66 h 70"/>
                <a:gd name="T4" fmla="*/ 21 w 130"/>
                <a:gd name="T5" fmla="*/ 60 h 70"/>
                <a:gd name="T6" fmla="*/ 13 w 130"/>
                <a:gd name="T7" fmla="*/ 53 h 70"/>
                <a:gd name="T8" fmla="*/ 14 w 130"/>
                <a:gd name="T9" fmla="*/ 45 h 70"/>
                <a:gd name="T10" fmla="*/ 22 w 130"/>
                <a:gd name="T11" fmla="*/ 43 h 70"/>
                <a:gd name="T12" fmla="*/ 19 w 130"/>
                <a:gd name="T13" fmla="*/ 33 h 70"/>
                <a:gd name="T14" fmla="*/ 23 w 130"/>
                <a:gd name="T15" fmla="*/ 27 h 70"/>
                <a:gd name="T16" fmla="*/ 31 w 130"/>
                <a:gd name="T17" fmla="*/ 28 h 70"/>
                <a:gd name="T18" fmla="*/ 33 w 130"/>
                <a:gd name="T19" fmla="*/ 19 h 70"/>
                <a:gd name="T20" fmla="*/ 40 w 130"/>
                <a:gd name="T21" fmla="*/ 15 h 70"/>
                <a:gd name="T22" fmla="*/ 46 w 130"/>
                <a:gd name="T23" fmla="*/ 21 h 70"/>
                <a:gd name="T24" fmla="*/ 53 w 130"/>
                <a:gd name="T25" fmla="*/ 13 h 70"/>
                <a:gd name="T26" fmla="*/ 60 w 130"/>
                <a:gd name="T27" fmla="*/ 14 h 70"/>
                <a:gd name="T28" fmla="*/ 63 w 130"/>
                <a:gd name="T29" fmla="*/ 22 h 70"/>
                <a:gd name="T30" fmla="*/ 73 w 130"/>
                <a:gd name="T31" fmla="*/ 18 h 70"/>
                <a:gd name="T32" fmla="*/ 79 w 130"/>
                <a:gd name="T33" fmla="*/ 23 h 70"/>
                <a:gd name="T34" fmla="*/ 77 w 130"/>
                <a:gd name="T35" fmla="*/ 31 h 70"/>
                <a:gd name="T36" fmla="*/ 87 w 130"/>
                <a:gd name="T37" fmla="*/ 33 h 70"/>
                <a:gd name="T38" fmla="*/ 91 w 130"/>
                <a:gd name="T39" fmla="*/ 40 h 70"/>
                <a:gd name="T40" fmla="*/ 85 w 130"/>
                <a:gd name="T41" fmla="*/ 46 h 70"/>
                <a:gd name="T42" fmla="*/ 93 w 130"/>
                <a:gd name="T43" fmla="*/ 53 h 70"/>
                <a:gd name="T44" fmla="*/ 92 w 130"/>
                <a:gd name="T45" fmla="*/ 60 h 70"/>
                <a:gd name="T46" fmla="*/ 84 w 130"/>
                <a:gd name="T47" fmla="*/ 63 h 70"/>
                <a:gd name="T48" fmla="*/ 85 w 130"/>
                <a:gd name="T49" fmla="*/ 70 h 70"/>
                <a:gd name="T50" fmla="*/ 130 w 130"/>
                <a:gd name="T51" fmla="*/ 0 h 70"/>
                <a:gd name="T52" fmla="*/ 120 w 130"/>
                <a:gd name="T53" fmla="*/ 26 h 70"/>
                <a:gd name="T54" fmla="*/ 116 w 130"/>
                <a:gd name="T55" fmla="*/ 29 h 70"/>
                <a:gd name="T56" fmla="*/ 115 w 130"/>
                <a:gd name="T57" fmla="*/ 31 h 70"/>
                <a:gd name="T58" fmla="*/ 117 w 130"/>
                <a:gd name="T59" fmla="*/ 36 h 70"/>
                <a:gd name="T60" fmla="*/ 111 w 130"/>
                <a:gd name="T61" fmla="*/ 38 h 70"/>
                <a:gd name="T62" fmla="*/ 104 w 130"/>
                <a:gd name="T63" fmla="*/ 36 h 70"/>
                <a:gd name="T64" fmla="*/ 102 w 130"/>
                <a:gd name="T65" fmla="*/ 40 h 70"/>
                <a:gd name="T66" fmla="*/ 96 w 130"/>
                <a:gd name="T67" fmla="*/ 38 h 70"/>
                <a:gd name="T68" fmla="*/ 97 w 130"/>
                <a:gd name="T69" fmla="*/ 33 h 70"/>
                <a:gd name="T70" fmla="*/ 94 w 130"/>
                <a:gd name="T71" fmla="*/ 29 h 70"/>
                <a:gd name="T72" fmla="*/ 88 w 130"/>
                <a:gd name="T73" fmla="*/ 29 h 70"/>
                <a:gd name="T74" fmla="*/ 89 w 130"/>
                <a:gd name="T75" fmla="*/ 22 h 70"/>
                <a:gd name="T76" fmla="*/ 94 w 130"/>
                <a:gd name="T77" fmla="*/ 19 h 70"/>
                <a:gd name="T78" fmla="*/ 94 w 130"/>
                <a:gd name="T79" fmla="*/ 17 h 70"/>
                <a:gd name="T80" fmla="*/ 92 w 130"/>
                <a:gd name="T81" fmla="*/ 12 h 70"/>
                <a:gd name="T82" fmla="*/ 98 w 130"/>
                <a:gd name="T83" fmla="*/ 9 h 70"/>
                <a:gd name="T84" fmla="*/ 105 w 130"/>
                <a:gd name="T85" fmla="*/ 12 h 70"/>
                <a:gd name="T86" fmla="*/ 107 w 130"/>
                <a:gd name="T87" fmla="*/ 8 h 70"/>
                <a:gd name="T88" fmla="*/ 114 w 130"/>
                <a:gd name="T89" fmla="*/ 9 h 70"/>
                <a:gd name="T90" fmla="*/ 113 w 130"/>
                <a:gd name="T91" fmla="*/ 15 h 70"/>
                <a:gd name="T92" fmla="*/ 116 w 130"/>
                <a:gd name="T93" fmla="*/ 18 h 70"/>
                <a:gd name="T94" fmla="*/ 121 w 130"/>
                <a:gd name="T95" fmla="*/ 19 h 70"/>
                <a:gd name="T96" fmla="*/ 120 w 130"/>
                <a:gd name="T97"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70">
                  <a:moveTo>
                    <a:pt x="0" y="0"/>
                  </a:moveTo>
                  <a:cubicBezTo>
                    <a:pt x="0" y="70"/>
                    <a:pt x="0" y="70"/>
                    <a:pt x="0" y="70"/>
                  </a:cubicBezTo>
                  <a:cubicBezTo>
                    <a:pt x="18" y="70"/>
                    <a:pt x="18" y="70"/>
                    <a:pt x="18" y="70"/>
                  </a:cubicBezTo>
                  <a:cubicBezTo>
                    <a:pt x="16" y="66"/>
                    <a:pt x="16" y="66"/>
                    <a:pt x="16" y="66"/>
                  </a:cubicBezTo>
                  <a:cubicBezTo>
                    <a:pt x="15" y="64"/>
                    <a:pt x="15" y="64"/>
                    <a:pt x="15" y="64"/>
                  </a:cubicBezTo>
                  <a:cubicBezTo>
                    <a:pt x="21" y="60"/>
                    <a:pt x="21" y="60"/>
                    <a:pt x="21" y="60"/>
                  </a:cubicBezTo>
                  <a:cubicBezTo>
                    <a:pt x="21" y="58"/>
                    <a:pt x="20" y="56"/>
                    <a:pt x="20" y="55"/>
                  </a:cubicBezTo>
                  <a:cubicBezTo>
                    <a:pt x="13" y="53"/>
                    <a:pt x="13" y="53"/>
                    <a:pt x="13" y="53"/>
                  </a:cubicBezTo>
                  <a:cubicBezTo>
                    <a:pt x="14" y="51"/>
                    <a:pt x="14" y="51"/>
                    <a:pt x="14" y="51"/>
                  </a:cubicBezTo>
                  <a:cubicBezTo>
                    <a:pt x="14" y="45"/>
                    <a:pt x="14" y="45"/>
                    <a:pt x="14" y="45"/>
                  </a:cubicBezTo>
                  <a:cubicBezTo>
                    <a:pt x="14" y="43"/>
                    <a:pt x="14" y="43"/>
                    <a:pt x="14" y="43"/>
                  </a:cubicBezTo>
                  <a:cubicBezTo>
                    <a:pt x="22" y="43"/>
                    <a:pt x="22" y="43"/>
                    <a:pt x="22" y="43"/>
                  </a:cubicBezTo>
                  <a:cubicBezTo>
                    <a:pt x="22" y="41"/>
                    <a:pt x="23" y="39"/>
                    <a:pt x="24" y="38"/>
                  </a:cubicBezTo>
                  <a:cubicBezTo>
                    <a:pt x="19" y="33"/>
                    <a:pt x="19" y="33"/>
                    <a:pt x="19" y="33"/>
                  </a:cubicBezTo>
                  <a:cubicBezTo>
                    <a:pt x="20" y="31"/>
                    <a:pt x="20" y="31"/>
                    <a:pt x="20" y="31"/>
                  </a:cubicBezTo>
                  <a:cubicBezTo>
                    <a:pt x="23" y="27"/>
                    <a:pt x="23" y="27"/>
                    <a:pt x="23" y="27"/>
                  </a:cubicBezTo>
                  <a:cubicBezTo>
                    <a:pt x="24" y="25"/>
                    <a:pt x="24" y="25"/>
                    <a:pt x="24" y="25"/>
                  </a:cubicBezTo>
                  <a:cubicBezTo>
                    <a:pt x="31" y="28"/>
                    <a:pt x="31" y="28"/>
                    <a:pt x="31" y="28"/>
                  </a:cubicBezTo>
                  <a:cubicBezTo>
                    <a:pt x="32" y="27"/>
                    <a:pt x="34" y="26"/>
                    <a:pt x="35" y="25"/>
                  </a:cubicBezTo>
                  <a:cubicBezTo>
                    <a:pt x="33" y="19"/>
                    <a:pt x="33" y="19"/>
                    <a:pt x="33" y="19"/>
                  </a:cubicBezTo>
                  <a:cubicBezTo>
                    <a:pt x="35" y="18"/>
                    <a:pt x="35" y="18"/>
                    <a:pt x="35" y="18"/>
                  </a:cubicBezTo>
                  <a:cubicBezTo>
                    <a:pt x="40" y="15"/>
                    <a:pt x="40" y="15"/>
                    <a:pt x="40" y="15"/>
                  </a:cubicBezTo>
                  <a:cubicBezTo>
                    <a:pt x="42" y="14"/>
                    <a:pt x="42" y="14"/>
                    <a:pt x="42" y="14"/>
                  </a:cubicBezTo>
                  <a:cubicBezTo>
                    <a:pt x="46" y="21"/>
                    <a:pt x="46" y="21"/>
                    <a:pt x="46" y="21"/>
                  </a:cubicBezTo>
                  <a:cubicBezTo>
                    <a:pt x="48" y="20"/>
                    <a:pt x="50" y="20"/>
                    <a:pt x="51" y="20"/>
                  </a:cubicBezTo>
                  <a:cubicBezTo>
                    <a:pt x="53" y="13"/>
                    <a:pt x="53" y="13"/>
                    <a:pt x="53" y="13"/>
                  </a:cubicBezTo>
                  <a:cubicBezTo>
                    <a:pt x="55" y="13"/>
                    <a:pt x="55" y="13"/>
                    <a:pt x="55" y="13"/>
                  </a:cubicBezTo>
                  <a:cubicBezTo>
                    <a:pt x="60" y="14"/>
                    <a:pt x="60" y="14"/>
                    <a:pt x="60" y="14"/>
                  </a:cubicBezTo>
                  <a:cubicBezTo>
                    <a:pt x="63" y="14"/>
                    <a:pt x="63" y="14"/>
                    <a:pt x="63" y="14"/>
                  </a:cubicBezTo>
                  <a:cubicBezTo>
                    <a:pt x="63" y="22"/>
                    <a:pt x="63" y="22"/>
                    <a:pt x="63" y="22"/>
                  </a:cubicBezTo>
                  <a:cubicBezTo>
                    <a:pt x="65" y="22"/>
                    <a:pt x="66" y="23"/>
                    <a:pt x="68" y="24"/>
                  </a:cubicBezTo>
                  <a:cubicBezTo>
                    <a:pt x="73" y="18"/>
                    <a:pt x="73" y="18"/>
                    <a:pt x="73" y="18"/>
                  </a:cubicBezTo>
                  <a:cubicBezTo>
                    <a:pt x="75" y="20"/>
                    <a:pt x="75" y="20"/>
                    <a:pt x="75" y="20"/>
                  </a:cubicBezTo>
                  <a:cubicBezTo>
                    <a:pt x="79" y="23"/>
                    <a:pt x="79" y="23"/>
                    <a:pt x="79" y="23"/>
                  </a:cubicBezTo>
                  <a:cubicBezTo>
                    <a:pt x="81" y="24"/>
                    <a:pt x="81" y="24"/>
                    <a:pt x="81" y="24"/>
                  </a:cubicBezTo>
                  <a:cubicBezTo>
                    <a:pt x="77" y="31"/>
                    <a:pt x="77" y="31"/>
                    <a:pt x="77" y="31"/>
                  </a:cubicBezTo>
                  <a:cubicBezTo>
                    <a:pt x="79" y="32"/>
                    <a:pt x="80" y="34"/>
                    <a:pt x="80" y="35"/>
                  </a:cubicBezTo>
                  <a:cubicBezTo>
                    <a:pt x="87" y="33"/>
                    <a:pt x="87" y="33"/>
                    <a:pt x="87" y="33"/>
                  </a:cubicBezTo>
                  <a:cubicBezTo>
                    <a:pt x="88" y="35"/>
                    <a:pt x="88" y="35"/>
                    <a:pt x="88" y="35"/>
                  </a:cubicBezTo>
                  <a:cubicBezTo>
                    <a:pt x="91" y="40"/>
                    <a:pt x="91" y="40"/>
                    <a:pt x="91" y="40"/>
                  </a:cubicBezTo>
                  <a:cubicBezTo>
                    <a:pt x="92" y="42"/>
                    <a:pt x="92" y="42"/>
                    <a:pt x="92" y="42"/>
                  </a:cubicBezTo>
                  <a:cubicBezTo>
                    <a:pt x="85" y="46"/>
                    <a:pt x="85" y="46"/>
                    <a:pt x="85" y="46"/>
                  </a:cubicBezTo>
                  <a:cubicBezTo>
                    <a:pt x="86" y="48"/>
                    <a:pt x="86" y="49"/>
                    <a:pt x="86" y="51"/>
                  </a:cubicBezTo>
                  <a:cubicBezTo>
                    <a:pt x="93" y="53"/>
                    <a:pt x="93" y="53"/>
                    <a:pt x="93" y="53"/>
                  </a:cubicBezTo>
                  <a:cubicBezTo>
                    <a:pt x="93" y="55"/>
                    <a:pt x="93" y="55"/>
                    <a:pt x="93" y="55"/>
                  </a:cubicBezTo>
                  <a:cubicBezTo>
                    <a:pt x="92" y="60"/>
                    <a:pt x="92" y="60"/>
                    <a:pt x="92" y="60"/>
                  </a:cubicBezTo>
                  <a:cubicBezTo>
                    <a:pt x="92" y="62"/>
                    <a:pt x="92" y="62"/>
                    <a:pt x="92" y="62"/>
                  </a:cubicBezTo>
                  <a:cubicBezTo>
                    <a:pt x="84" y="63"/>
                    <a:pt x="84" y="63"/>
                    <a:pt x="84" y="63"/>
                  </a:cubicBezTo>
                  <a:cubicBezTo>
                    <a:pt x="84" y="65"/>
                    <a:pt x="83" y="66"/>
                    <a:pt x="82" y="68"/>
                  </a:cubicBezTo>
                  <a:cubicBezTo>
                    <a:pt x="85" y="70"/>
                    <a:pt x="85" y="70"/>
                    <a:pt x="85" y="70"/>
                  </a:cubicBezTo>
                  <a:cubicBezTo>
                    <a:pt x="130" y="70"/>
                    <a:pt x="130" y="70"/>
                    <a:pt x="130" y="70"/>
                  </a:cubicBezTo>
                  <a:cubicBezTo>
                    <a:pt x="130" y="0"/>
                    <a:pt x="130" y="0"/>
                    <a:pt x="130" y="0"/>
                  </a:cubicBezTo>
                  <a:lnTo>
                    <a:pt x="0" y="0"/>
                  </a:lnTo>
                  <a:close/>
                  <a:moveTo>
                    <a:pt x="120" y="26"/>
                  </a:moveTo>
                  <a:cubicBezTo>
                    <a:pt x="117" y="26"/>
                    <a:pt x="117" y="26"/>
                    <a:pt x="117" y="26"/>
                  </a:cubicBezTo>
                  <a:cubicBezTo>
                    <a:pt x="116" y="27"/>
                    <a:pt x="116" y="28"/>
                    <a:pt x="116" y="29"/>
                  </a:cubicBezTo>
                  <a:cubicBezTo>
                    <a:pt x="115" y="29"/>
                    <a:pt x="115" y="30"/>
                    <a:pt x="115" y="31"/>
                  </a:cubicBezTo>
                  <a:cubicBezTo>
                    <a:pt x="115" y="31"/>
                    <a:pt x="115" y="31"/>
                    <a:pt x="115" y="31"/>
                  </a:cubicBezTo>
                  <a:cubicBezTo>
                    <a:pt x="117" y="34"/>
                    <a:pt x="117" y="34"/>
                    <a:pt x="117" y="34"/>
                  </a:cubicBezTo>
                  <a:cubicBezTo>
                    <a:pt x="118" y="34"/>
                    <a:pt x="118" y="35"/>
                    <a:pt x="117" y="36"/>
                  </a:cubicBezTo>
                  <a:cubicBezTo>
                    <a:pt x="113" y="39"/>
                    <a:pt x="113" y="39"/>
                    <a:pt x="113" y="39"/>
                  </a:cubicBezTo>
                  <a:cubicBezTo>
                    <a:pt x="112" y="39"/>
                    <a:pt x="111" y="39"/>
                    <a:pt x="111" y="38"/>
                  </a:cubicBezTo>
                  <a:cubicBezTo>
                    <a:pt x="109" y="35"/>
                    <a:pt x="109" y="35"/>
                    <a:pt x="109" y="35"/>
                  </a:cubicBezTo>
                  <a:cubicBezTo>
                    <a:pt x="107" y="36"/>
                    <a:pt x="106" y="36"/>
                    <a:pt x="104" y="36"/>
                  </a:cubicBezTo>
                  <a:cubicBezTo>
                    <a:pt x="104" y="36"/>
                    <a:pt x="104" y="36"/>
                    <a:pt x="104" y="36"/>
                  </a:cubicBezTo>
                  <a:cubicBezTo>
                    <a:pt x="102" y="40"/>
                    <a:pt x="102" y="40"/>
                    <a:pt x="102" y="40"/>
                  </a:cubicBezTo>
                  <a:cubicBezTo>
                    <a:pt x="102" y="40"/>
                    <a:pt x="101" y="41"/>
                    <a:pt x="101" y="40"/>
                  </a:cubicBezTo>
                  <a:cubicBezTo>
                    <a:pt x="96" y="38"/>
                    <a:pt x="96" y="38"/>
                    <a:pt x="96" y="38"/>
                  </a:cubicBezTo>
                  <a:cubicBezTo>
                    <a:pt x="95" y="38"/>
                    <a:pt x="95" y="37"/>
                    <a:pt x="95" y="37"/>
                  </a:cubicBezTo>
                  <a:cubicBezTo>
                    <a:pt x="97" y="33"/>
                    <a:pt x="97" y="33"/>
                    <a:pt x="97" y="33"/>
                  </a:cubicBezTo>
                  <a:cubicBezTo>
                    <a:pt x="95" y="32"/>
                    <a:pt x="95" y="31"/>
                    <a:pt x="94" y="29"/>
                  </a:cubicBezTo>
                  <a:cubicBezTo>
                    <a:pt x="94" y="29"/>
                    <a:pt x="94" y="29"/>
                    <a:pt x="94" y="29"/>
                  </a:cubicBezTo>
                  <a:cubicBezTo>
                    <a:pt x="90" y="30"/>
                    <a:pt x="90" y="30"/>
                    <a:pt x="90" y="30"/>
                  </a:cubicBezTo>
                  <a:cubicBezTo>
                    <a:pt x="89" y="30"/>
                    <a:pt x="88" y="29"/>
                    <a:pt x="88" y="29"/>
                  </a:cubicBezTo>
                  <a:cubicBezTo>
                    <a:pt x="88" y="23"/>
                    <a:pt x="88" y="23"/>
                    <a:pt x="88" y="23"/>
                  </a:cubicBezTo>
                  <a:cubicBezTo>
                    <a:pt x="88" y="23"/>
                    <a:pt x="88" y="22"/>
                    <a:pt x="89" y="22"/>
                  </a:cubicBezTo>
                  <a:cubicBezTo>
                    <a:pt x="93" y="22"/>
                    <a:pt x="93" y="22"/>
                    <a:pt x="93" y="22"/>
                  </a:cubicBezTo>
                  <a:cubicBezTo>
                    <a:pt x="93" y="21"/>
                    <a:pt x="93" y="20"/>
                    <a:pt x="94" y="19"/>
                  </a:cubicBezTo>
                  <a:cubicBezTo>
                    <a:pt x="94" y="18"/>
                    <a:pt x="94" y="18"/>
                    <a:pt x="94" y="17"/>
                  </a:cubicBezTo>
                  <a:cubicBezTo>
                    <a:pt x="94" y="17"/>
                    <a:pt x="94" y="17"/>
                    <a:pt x="94" y="17"/>
                  </a:cubicBezTo>
                  <a:cubicBezTo>
                    <a:pt x="92" y="14"/>
                    <a:pt x="92" y="14"/>
                    <a:pt x="92" y="14"/>
                  </a:cubicBezTo>
                  <a:cubicBezTo>
                    <a:pt x="92" y="13"/>
                    <a:pt x="92" y="12"/>
                    <a:pt x="92" y="12"/>
                  </a:cubicBezTo>
                  <a:cubicBezTo>
                    <a:pt x="97" y="9"/>
                    <a:pt x="97" y="9"/>
                    <a:pt x="97" y="9"/>
                  </a:cubicBezTo>
                  <a:cubicBezTo>
                    <a:pt x="97" y="8"/>
                    <a:pt x="98" y="9"/>
                    <a:pt x="98" y="9"/>
                  </a:cubicBezTo>
                  <a:cubicBezTo>
                    <a:pt x="101" y="12"/>
                    <a:pt x="101" y="12"/>
                    <a:pt x="101" y="12"/>
                  </a:cubicBezTo>
                  <a:cubicBezTo>
                    <a:pt x="102" y="12"/>
                    <a:pt x="104" y="12"/>
                    <a:pt x="105" y="12"/>
                  </a:cubicBezTo>
                  <a:cubicBezTo>
                    <a:pt x="105" y="12"/>
                    <a:pt x="105" y="12"/>
                    <a:pt x="105" y="12"/>
                  </a:cubicBezTo>
                  <a:cubicBezTo>
                    <a:pt x="107" y="8"/>
                    <a:pt x="107" y="8"/>
                    <a:pt x="107" y="8"/>
                  </a:cubicBezTo>
                  <a:cubicBezTo>
                    <a:pt x="107" y="7"/>
                    <a:pt x="108" y="7"/>
                    <a:pt x="109" y="7"/>
                  </a:cubicBezTo>
                  <a:cubicBezTo>
                    <a:pt x="114" y="9"/>
                    <a:pt x="114" y="9"/>
                    <a:pt x="114" y="9"/>
                  </a:cubicBezTo>
                  <a:cubicBezTo>
                    <a:pt x="114" y="10"/>
                    <a:pt x="114" y="10"/>
                    <a:pt x="114" y="11"/>
                  </a:cubicBezTo>
                  <a:cubicBezTo>
                    <a:pt x="113" y="15"/>
                    <a:pt x="113" y="15"/>
                    <a:pt x="113" y="15"/>
                  </a:cubicBezTo>
                  <a:cubicBezTo>
                    <a:pt x="114" y="16"/>
                    <a:pt x="115" y="17"/>
                    <a:pt x="115" y="18"/>
                  </a:cubicBezTo>
                  <a:cubicBezTo>
                    <a:pt x="116" y="18"/>
                    <a:pt x="116" y="18"/>
                    <a:pt x="116" y="18"/>
                  </a:cubicBezTo>
                  <a:cubicBezTo>
                    <a:pt x="120" y="18"/>
                    <a:pt x="120" y="18"/>
                    <a:pt x="120" y="18"/>
                  </a:cubicBezTo>
                  <a:cubicBezTo>
                    <a:pt x="120" y="18"/>
                    <a:pt x="121" y="18"/>
                    <a:pt x="121" y="19"/>
                  </a:cubicBezTo>
                  <a:cubicBezTo>
                    <a:pt x="122" y="24"/>
                    <a:pt x="122" y="24"/>
                    <a:pt x="122" y="24"/>
                  </a:cubicBezTo>
                  <a:cubicBezTo>
                    <a:pt x="122" y="25"/>
                    <a:pt x="121" y="26"/>
                    <a:pt x="120"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41">
              <a:extLst>
                <a:ext uri="{FF2B5EF4-FFF2-40B4-BE49-F238E27FC236}">
                  <a16:creationId xmlns:a16="http://schemas.microsoft.com/office/drawing/2014/main" id="{B8B31EE0-3143-4B3F-990A-8B0331CDA22B}"/>
                </a:ext>
              </a:extLst>
            </p:cNvPr>
            <p:cNvSpPr>
              <a:spLocks noEditPoints="1"/>
            </p:cNvSpPr>
            <p:nvPr/>
          </p:nvSpPr>
          <p:spPr bwMode="auto">
            <a:xfrm>
              <a:off x="5029566" y="3380665"/>
              <a:ext cx="142241" cy="118764"/>
            </a:xfrm>
            <a:custGeom>
              <a:avLst/>
              <a:gdLst>
                <a:gd name="T0" fmla="*/ 45 w 52"/>
                <a:gd name="T1" fmla="*/ 39 h 43"/>
                <a:gd name="T2" fmla="*/ 39 w 52"/>
                <a:gd name="T3" fmla="*/ 7 h 43"/>
                <a:gd name="T4" fmla="*/ 7 w 52"/>
                <a:gd name="T5" fmla="*/ 13 h 43"/>
                <a:gd name="T6" fmla="*/ 12 w 52"/>
                <a:gd name="T7" fmla="*/ 43 h 43"/>
                <a:gd name="T8" fmla="*/ 41 w 52"/>
                <a:gd name="T9" fmla="*/ 43 h 43"/>
                <a:gd name="T10" fmla="*/ 45 w 52"/>
                <a:gd name="T11" fmla="*/ 39 h 43"/>
                <a:gd name="T12" fmla="*/ 37 w 52"/>
                <a:gd name="T13" fmla="*/ 34 h 43"/>
                <a:gd name="T14" fmla="*/ 18 w 52"/>
                <a:gd name="T15" fmla="*/ 37 h 43"/>
                <a:gd name="T16" fmla="*/ 15 w 52"/>
                <a:gd name="T17" fmla="*/ 18 h 43"/>
                <a:gd name="T18" fmla="*/ 34 w 52"/>
                <a:gd name="T19" fmla="*/ 14 h 43"/>
                <a:gd name="T20" fmla="*/ 37 w 52"/>
                <a:gd name="T21"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3">
                  <a:moveTo>
                    <a:pt x="45" y="39"/>
                  </a:moveTo>
                  <a:cubicBezTo>
                    <a:pt x="52" y="29"/>
                    <a:pt x="50" y="14"/>
                    <a:pt x="39" y="7"/>
                  </a:cubicBezTo>
                  <a:cubicBezTo>
                    <a:pt x="28" y="0"/>
                    <a:pt x="14" y="2"/>
                    <a:pt x="7" y="13"/>
                  </a:cubicBezTo>
                  <a:cubicBezTo>
                    <a:pt x="0" y="23"/>
                    <a:pt x="2" y="36"/>
                    <a:pt x="12" y="43"/>
                  </a:cubicBezTo>
                  <a:cubicBezTo>
                    <a:pt x="41" y="43"/>
                    <a:pt x="41" y="43"/>
                    <a:pt x="41" y="43"/>
                  </a:cubicBezTo>
                  <a:cubicBezTo>
                    <a:pt x="43" y="42"/>
                    <a:pt x="44" y="41"/>
                    <a:pt x="45" y="39"/>
                  </a:cubicBezTo>
                  <a:close/>
                  <a:moveTo>
                    <a:pt x="37" y="34"/>
                  </a:moveTo>
                  <a:cubicBezTo>
                    <a:pt x="33" y="40"/>
                    <a:pt x="25" y="42"/>
                    <a:pt x="18" y="37"/>
                  </a:cubicBezTo>
                  <a:cubicBezTo>
                    <a:pt x="12" y="33"/>
                    <a:pt x="10" y="24"/>
                    <a:pt x="15" y="18"/>
                  </a:cubicBezTo>
                  <a:cubicBezTo>
                    <a:pt x="19" y="12"/>
                    <a:pt x="28" y="10"/>
                    <a:pt x="34" y="14"/>
                  </a:cubicBezTo>
                  <a:cubicBezTo>
                    <a:pt x="40" y="19"/>
                    <a:pt x="42" y="27"/>
                    <a:pt x="37"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36" name="矩形 35">
            <a:extLst>
              <a:ext uri="{FF2B5EF4-FFF2-40B4-BE49-F238E27FC236}">
                <a16:creationId xmlns:a16="http://schemas.microsoft.com/office/drawing/2014/main" id="{C9FA5006-AB32-46E6-A3AA-6D9E7725A619}"/>
              </a:ext>
            </a:extLst>
          </p:cNvPr>
          <p:cNvSpPr/>
          <p:nvPr/>
        </p:nvSpPr>
        <p:spPr>
          <a:xfrm>
            <a:off x="1997925" y="3392483"/>
            <a:ext cx="8211880" cy="497765"/>
          </a:xfrm>
          <a:prstGeom prst="rect">
            <a:avLst/>
          </a:prstGeom>
        </p:spPr>
        <p:txBody>
          <a:bodyPr wrap="square">
            <a:spAutoFit/>
          </a:bodyPr>
          <a:lstStyle/>
          <a:p>
            <a:pPr>
              <a:lnSpc>
                <a:spcPct val="120000"/>
              </a:lnSpc>
              <a:spcBef>
                <a:spcPct val="0"/>
              </a:spcBef>
              <a:defRPr/>
            </a:pPr>
            <a:r>
              <a:rPr lang="zh-CN" altLang="en-US" sz="2400" dirty="0">
                <a:solidFill>
                  <a:srgbClr val="1950B2"/>
                </a:solidFill>
                <a:latin typeface="+mj-lt"/>
                <a:ea typeface="微软雅黑" panose="020B0503020204020204" pitchFamily="34" charset="-122"/>
              </a:rPr>
              <a:t>冒号后面的表达式的计算结果即为该</a:t>
            </a:r>
            <a:r>
              <a:rPr lang="en-US" altLang="zh-CN" sz="2400" dirty="0">
                <a:solidFill>
                  <a:srgbClr val="1950B2"/>
                </a:solidFill>
                <a:latin typeface="+mj-lt"/>
                <a:ea typeface="微软雅黑" panose="020B0503020204020204" pitchFamily="34" charset="-122"/>
              </a:rPr>
              <a:t>lambda</a:t>
            </a:r>
            <a:r>
              <a:rPr lang="zh-CN" altLang="en-US" sz="2400" dirty="0">
                <a:solidFill>
                  <a:srgbClr val="1950B2"/>
                </a:solidFill>
                <a:latin typeface="+mj-lt"/>
                <a:ea typeface="微软雅黑" panose="020B0503020204020204" pitchFamily="34" charset="-122"/>
              </a:rPr>
              <a:t>函数的返回值。</a:t>
            </a:r>
          </a:p>
        </p:txBody>
      </p:sp>
    </p:spTree>
    <p:extLst>
      <p:ext uri="{BB962C8B-B14F-4D97-AF65-F5344CB8AC3E}">
        <p14:creationId xmlns:p14="http://schemas.microsoft.com/office/powerpoint/2010/main" val="111408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additive="base">
                                        <p:cTn id="13" dur="500" fill="hold"/>
                                        <p:tgtEl>
                                          <p:spTgt spid="34"/>
                                        </p:tgtEl>
                                        <p:attrNameLst>
                                          <p:attrName>ppt_x</p:attrName>
                                        </p:attrNameLst>
                                      </p:cBhvr>
                                      <p:tavLst>
                                        <p:tav tm="0">
                                          <p:val>
                                            <p:strVal val="#ppt_x"/>
                                          </p:val>
                                        </p:tav>
                                        <p:tav tm="100000">
                                          <p:val>
                                            <p:strVal val="#ppt_x"/>
                                          </p:val>
                                        </p:tav>
                                      </p:tavLst>
                                    </p:anim>
                                    <p:anim calcmode="lin" valueType="num">
                                      <p:cBhvr additive="base">
                                        <p:cTn id="14" dur="500" fill="hold"/>
                                        <p:tgtEl>
                                          <p:spTgt spid="3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2" presetClass="entr" presetSubtype="8"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500"/>
                                        <p:tgtEl>
                                          <p:spTgt spid="37"/>
                                        </p:tgtEl>
                                      </p:cBhvr>
                                    </p:animEffect>
                                  </p:childTnLst>
                                </p:cTn>
                              </p:par>
                              <p:par>
                                <p:cTn id="23" presetID="12" presetClass="entr" presetSubtype="1"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p:tgtEl>
                                          <p:spTgt spid="19"/>
                                        </p:tgtEl>
                                        <p:attrNameLst>
                                          <p:attrName>ppt_y</p:attrName>
                                        </p:attrNameLst>
                                      </p:cBhvr>
                                      <p:tavLst>
                                        <p:tav tm="0">
                                          <p:val>
                                            <p:strVal val="#ppt_y-#ppt_h*1.125000"/>
                                          </p:val>
                                        </p:tav>
                                        <p:tav tm="100000">
                                          <p:val>
                                            <p:strVal val="#ppt_y"/>
                                          </p:val>
                                        </p:tav>
                                      </p:tavLst>
                                    </p:anim>
                                    <p:animEffect transition="in" filter="wipe(down)">
                                      <p:cBhvr>
                                        <p:cTn id="26" dur="500"/>
                                        <p:tgtEl>
                                          <p:spTgt spid="19"/>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p:tgtEl>
                                          <p:spTgt spid="36"/>
                                        </p:tgtEl>
                                        <p:attrNameLst>
                                          <p:attrName>ppt_y</p:attrName>
                                        </p:attrNameLst>
                                      </p:cBhvr>
                                      <p:tavLst>
                                        <p:tav tm="0">
                                          <p:val>
                                            <p:strVal val="#ppt_y-#ppt_h*1.125000"/>
                                          </p:val>
                                        </p:tav>
                                        <p:tav tm="100000">
                                          <p:val>
                                            <p:strVal val="#ppt_y"/>
                                          </p:val>
                                        </p:tav>
                                      </p:tavLst>
                                    </p:anim>
                                    <p:animEffect transition="in" filter="wipe(down)">
                                      <p:cBhvr>
                                        <p:cTn id="3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4" grpId="0" animBg="1"/>
      <p:bldP spid="19" grpId="0"/>
      <p:bldP spid="36" grpId="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def OutputArea():&quot;],&quot;CaseSensitive&quot;:false,&quot;FuzzyMatch&quot;: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VOICEALLOWED" val="False"/>
  <p:tag name="PROBLEMREMARK" val="import sys&#10;n = int(sys.argv[1])&#10;if n&lt;1:&#10;    print('输入整数必须大于0！')&#10;else:&#10;    fac=1&#10;    for i in range(1,n+1):&#10;        fac*=i&#10;    print(fac)"/>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1, 3, 5]&quot;,&quot;[2, 4, 20, 8]&quot;],&quot;CaseSensitive&quot;:false,&quot;FuzzyMatch&quot;:false}]"/>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1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1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from...import导入模块中的标识符时通过“as”为标识符起了别名，则在使用该标识符时只能使用别名而不能用原标识符名，因此应将“PrintSum(3,5)”改为“ps(3,5)”"/>
  <p:tag name="PROBLEMVOICEALLOWED" val="False"/>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3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3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3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3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14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6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5.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f2函数被调用！&quot;,&quot;f2函数被调用！&quot;],&quot;CaseSensitive&quot;:false,&quot;FuzzyMatch&quot;:false}]"/>
</p:tagLst>
</file>

<file path=ppt/tags/tag16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68.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1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7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8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8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8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2.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在一个函数中修改一个全局变量的值必须使用global关键字，因此应在f2函数的开始加上“global x”"/>
  <p:tag name="PROBLEMVOICEALLOWED" val="False"/>
</p:tagLst>
</file>

<file path=ppt/tags/tag19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95.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9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9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9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9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0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0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1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2.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在内层函数中修改外层函数局部变量的值必须使用nonlocal关键字，因此应在f2函数的开始加上“nonlocal x”"/>
  <p:tag name="PROBLEMVOICEALLOWED" val="False"/>
</p:tagLst>
</file>

<file path=ppt/tags/tag21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15.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1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1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1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1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2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2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2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3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32.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VOICEALLOWED" val="False"/>
  <p:tag name="PROBLEMREMARK" val="递归函数必须有结束递归调用的条件，因此应在fac函数的开始加上如下语句：&#10;    if n==1:&#10;        return 1;"/>
</p:tagLst>
</file>

<file path=ppt/tags/tag23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3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35.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3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3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3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3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4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4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5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52.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2&quot;,&quot;36&quot;],&quot;CaseSensitive&quot;:false,&quot;FuzzyMatch&quot;:false}]"/>
</p:tagLst>
</file>

<file path=ppt/tags/tag2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5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55.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2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2.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nonlocal x&quot;,&quot;inner&quot;],&quot;CaseSensitive&quot;:false,&quot;FuzzyMatch&quot;:false}]"/>
</p:tagLst>
</file>

<file path=ppt/tags/tag26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6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65.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2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2.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装饰器deco只能装饰无参函数，应将“def inner():”改为“def inner(x,y):”、将“func()”改为“func(x,y)”，或将“def inner():”改为“def inner(*args, **kwargs):”，将“func()”改为“func(*args,**kwargs)”"/>
  <p:tag name="PROBLEMVOICEALLOWED" val="False"/>
</p:tagLst>
</file>

<file path=ppt/tags/tag27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7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75.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7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7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7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7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args接收的是位置参数形式的不定长参数，但实际调用StudentInfo函数时后面两个是关键字参数，应将“*args”改为“**args”"/>
  <p:tag name="PROBLEMVOICEALLOWED" val="False"/>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4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8.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P', 'y', 't', 'h', 'o', 'n')&quot;,&quot;(3, 5.2, 7, 1)&quot;],&quot;CaseSensitive&quot;:false,&quot;FuzzyMatch&quot;:false}]"/>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6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61.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VOICEALLOWED" val="False"/>
  <p:tag name="PROBLEMREMARK" val="def IsMultiple(n,m):&#10;    if n%m==0:&#10;        return True&#10;    return False&#10;sum=0&#10;while True:&#10;    n=eval(input('请输入一个整数（输入0结束程序）：'))&#10;    if n==0:&#10;        break&#10;    if IsMultiple(n,3)==False:&#10;        sum+=n&#10;print('所有不能被3整除的整数之和为：%d'%sum)"/>
</p:tagLst>
</file>

<file path=ppt/tags/tag6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7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7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7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访问M模块中定义的标识符时应使用“M.标识符名”这种方式，因此应将“print(a)”改为“print(M.a)”"/>
  <p:tag name="PROBLEMVOICEALLOWED" val="False"/>
</p:tagLst>
</file>

<file path=ppt/tags/tag8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9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9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9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9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9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accent1">
                <a:lumMod val="5000"/>
                <a:lumOff val="95000"/>
                <a:alpha val="0"/>
              </a:schemeClr>
            </a:gs>
            <a:gs pos="78000">
              <a:srgbClr val="AA2627"/>
            </a:gs>
          </a:gsLst>
          <a:lin ang="10800000" scaled="0"/>
        </a:gradFill>
        <a:ln>
          <a:noFill/>
        </a:ln>
        <a:effectLst/>
      </a:spPr>
      <a:bodyPr lIns="91436" tIns="45718" rIns="91436" bIns="45718" rtlCol="0" anchor="ctr"/>
      <a:lstStyle>
        <a:defPPr marL="0" marR="0" indent="0" algn="ctr" defTabSz="914354" rtl="0" eaLnBrk="1" fontAlgn="auto" latinLnBrk="0" hangingPunct="1">
          <a:lnSpc>
            <a:spcPct val="100000"/>
          </a:lnSpc>
          <a:spcBef>
            <a:spcPts val="0"/>
          </a:spcBef>
          <a:spcAft>
            <a:spcPts val="0"/>
          </a:spcAft>
          <a:buClrTx/>
          <a:buSzTx/>
          <a:buFontTx/>
          <a:buNone/>
          <a:tabLst/>
          <a:defRPr kumimoji="0"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1577</TotalTime>
  <Words>10863</Words>
  <Application>Microsoft Office PowerPoint</Application>
  <PresentationFormat>宽屏</PresentationFormat>
  <Paragraphs>992</Paragraphs>
  <Slides>116</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116</vt:i4>
      </vt:variant>
    </vt:vector>
  </HeadingPairs>
  <TitlesOfParts>
    <vt:vector size="128" baseType="lpstr">
      <vt:lpstr>Adobe Gothic Std B</vt:lpstr>
      <vt:lpstr>Bauhaus 93</vt:lpstr>
      <vt:lpstr>Microsoft Yahei</vt:lpstr>
      <vt:lpstr>等线</vt:lpstr>
      <vt:lpstr>楷体</vt:lpstr>
      <vt:lpstr>宋体</vt:lpstr>
      <vt:lpstr>微软雅黑</vt:lpstr>
      <vt:lpstr>Arial</vt:lpstr>
      <vt:lpstr>Impact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137</cp:revision>
  <dcterms:created xsi:type="dcterms:W3CDTF">2018-11-06T06:14:03Z</dcterms:created>
  <dcterms:modified xsi:type="dcterms:W3CDTF">2022-09-26T09:13:05Z</dcterms:modified>
</cp:coreProperties>
</file>