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ink/ink1.xml" ContentType="application/inkml+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584" r:id="rId2"/>
    <p:sldId id="256" r:id="rId3"/>
    <p:sldId id="393" r:id="rId4"/>
    <p:sldId id="257" r:id="rId5"/>
    <p:sldId id="275" r:id="rId6"/>
    <p:sldId id="297" r:id="rId7"/>
    <p:sldId id="394" r:id="rId8"/>
    <p:sldId id="298" r:id="rId9"/>
    <p:sldId id="300" r:id="rId10"/>
    <p:sldId id="296" r:id="rId11"/>
    <p:sldId id="301" r:id="rId12"/>
    <p:sldId id="299" r:id="rId13"/>
    <p:sldId id="302" r:id="rId14"/>
    <p:sldId id="395" r:id="rId15"/>
    <p:sldId id="303" r:id="rId16"/>
    <p:sldId id="304" r:id="rId17"/>
    <p:sldId id="305" r:id="rId18"/>
    <p:sldId id="306" r:id="rId19"/>
    <p:sldId id="307" r:id="rId20"/>
    <p:sldId id="308" r:id="rId21"/>
    <p:sldId id="309" r:id="rId22"/>
    <p:sldId id="396" r:id="rId23"/>
    <p:sldId id="397" r:id="rId24"/>
    <p:sldId id="310" r:id="rId25"/>
    <p:sldId id="273" r:id="rId26"/>
    <p:sldId id="311" r:id="rId27"/>
    <p:sldId id="312" r:id="rId28"/>
    <p:sldId id="313" r:id="rId29"/>
    <p:sldId id="398" r:id="rId30"/>
    <p:sldId id="399" r:id="rId31"/>
    <p:sldId id="314" r:id="rId32"/>
    <p:sldId id="281" r:id="rId33"/>
    <p:sldId id="315" r:id="rId34"/>
    <p:sldId id="316" r:id="rId35"/>
    <p:sldId id="317" r:id="rId36"/>
    <p:sldId id="318" r:id="rId37"/>
    <p:sldId id="400" r:id="rId38"/>
    <p:sldId id="319" r:id="rId39"/>
    <p:sldId id="320" r:id="rId40"/>
    <p:sldId id="321" r:id="rId41"/>
    <p:sldId id="322" r:id="rId42"/>
    <p:sldId id="323" r:id="rId43"/>
    <p:sldId id="324" r:id="rId44"/>
    <p:sldId id="325" r:id="rId45"/>
    <p:sldId id="401" r:id="rId46"/>
    <p:sldId id="402" r:id="rId47"/>
    <p:sldId id="326" r:id="rId48"/>
    <p:sldId id="327" r:id="rId49"/>
    <p:sldId id="328" r:id="rId50"/>
    <p:sldId id="329" r:id="rId51"/>
    <p:sldId id="330" r:id="rId52"/>
    <p:sldId id="403" r:id="rId53"/>
    <p:sldId id="331" r:id="rId54"/>
    <p:sldId id="332" r:id="rId55"/>
    <p:sldId id="333" r:id="rId56"/>
    <p:sldId id="334" r:id="rId57"/>
    <p:sldId id="335" r:id="rId58"/>
    <p:sldId id="404" r:id="rId59"/>
    <p:sldId id="336" r:id="rId60"/>
    <p:sldId id="337" r:id="rId61"/>
    <p:sldId id="338" r:id="rId62"/>
    <p:sldId id="405" r:id="rId63"/>
    <p:sldId id="339" r:id="rId64"/>
    <p:sldId id="340" r:id="rId65"/>
    <p:sldId id="341" r:id="rId66"/>
    <p:sldId id="342" r:id="rId67"/>
    <p:sldId id="343" r:id="rId68"/>
    <p:sldId id="344" r:id="rId69"/>
    <p:sldId id="406" r:id="rId70"/>
    <p:sldId id="345" r:id="rId71"/>
    <p:sldId id="346" r:id="rId72"/>
    <p:sldId id="347" r:id="rId73"/>
    <p:sldId id="348" r:id="rId74"/>
    <p:sldId id="349" r:id="rId75"/>
    <p:sldId id="350" r:id="rId76"/>
    <p:sldId id="351" r:id="rId77"/>
    <p:sldId id="352" r:id="rId78"/>
    <p:sldId id="353" r:id="rId79"/>
    <p:sldId id="354" r:id="rId80"/>
    <p:sldId id="355" r:id="rId81"/>
    <p:sldId id="407" r:id="rId82"/>
    <p:sldId id="356" r:id="rId83"/>
    <p:sldId id="357" r:id="rId84"/>
    <p:sldId id="358" r:id="rId85"/>
    <p:sldId id="359" r:id="rId86"/>
    <p:sldId id="360" r:id="rId87"/>
    <p:sldId id="361" r:id="rId88"/>
    <p:sldId id="362" r:id="rId89"/>
    <p:sldId id="408" r:id="rId90"/>
    <p:sldId id="363" r:id="rId91"/>
    <p:sldId id="364" r:id="rId92"/>
    <p:sldId id="365" r:id="rId93"/>
    <p:sldId id="366" r:id="rId94"/>
    <p:sldId id="367" r:id="rId95"/>
    <p:sldId id="290" r:id="rId96"/>
    <p:sldId id="368" r:id="rId97"/>
    <p:sldId id="409" r:id="rId98"/>
    <p:sldId id="369" r:id="rId99"/>
    <p:sldId id="278" r:id="rId100"/>
    <p:sldId id="370" r:id="rId101"/>
    <p:sldId id="371" r:id="rId102"/>
    <p:sldId id="372" r:id="rId103"/>
    <p:sldId id="373" r:id="rId104"/>
    <p:sldId id="374" r:id="rId105"/>
    <p:sldId id="375" r:id="rId106"/>
    <p:sldId id="410" r:id="rId107"/>
    <p:sldId id="376" r:id="rId108"/>
    <p:sldId id="377" r:id="rId109"/>
    <p:sldId id="378" r:id="rId110"/>
    <p:sldId id="379" r:id="rId111"/>
    <p:sldId id="380" r:id="rId112"/>
    <p:sldId id="381" r:id="rId113"/>
    <p:sldId id="382" r:id="rId114"/>
    <p:sldId id="383" r:id="rId115"/>
    <p:sldId id="384" r:id="rId116"/>
    <p:sldId id="411" r:id="rId117"/>
    <p:sldId id="385" r:id="rId118"/>
    <p:sldId id="386" r:id="rId119"/>
    <p:sldId id="387" r:id="rId120"/>
    <p:sldId id="388" r:id="rId121"/>
    <p:sldId id="389" r:id="rId122"/>
    <p:sldId id="390" r:id="rId123"/>
    <p:sldId id="391" r:id="rId124"/>
    <p:sldId id="412" r:id="rId1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orient="horz" pos="5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0B2"/>
    <a:srgbClr val="B1C400"/>
    <a:srgbClr val="517DE1"/>
    <a:srgbClr val="DCF000"/>
    <a:srgbClr val="B5DAFF"/>
    <a:srgbClr val="ECFF33"/>
    <a:srgbClr val="F3FF85"/>
    <a:srgbClr val="527EE2"/>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534" y="72"/>
      </p:cViewPr>
      <p:guideLst>
        <p:guide orient="horz" pos="2137"/>
        <p:guide pos="3840"/>
        <p:guide orient="horz" pos="572"/>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10T08:01:33.495"/>
    </inkml:context>
    <inkml:brush xml:id="br0">
      <inkml:brushProperty name="width" value="0.05292" units="cm"/>
      <inkml:brushProperty name="height" value="0.05292" units="cm"/>
      <inkml:brushProperty name="color" value="#FF0000"/>
    </inkml:brush>
  </inkml:definitions>
  <inkml:trace contextRef="#ctx0" brushRef="#br0">8132 7938 0,'0'-18'15,"0"18"94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E22AC-24E9-4199-B972-A82F67C1BB34}"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78591-7FA6-4A77-81BA-0D075D76B1EF}" type="slidenum">
              <a:rPr lang="zh-CN" altLang="en-US" smtClean="0"/>
              <a:t>‹#›</a:t>
            </a:fld>
            <a:endParaRPr lang="zh-CN" altLang="en-US"/>
          </a:p>
        </p:txBody>
      </p:sp>
    </p:spTree>
    <p:extLst>
      <p:ext uri="{BB962C8B-B14F-4D97-AF65-F5344CB8AC3E}">
        <p14:creationId xmlns:p14="http://schemas.microsoft.com/office/powerpoint/2010/main" val="149487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B78591-7FA6-4A77-81BA-0D075D76B1EF}" type="slidenum">
              <a:rPr lang="zh-CN" altLang="en-US" smtClean="0"/>
              <a:t>4</a:t>
            </a:fld>
            <a:endParaRPr lang="zh-CN" altLang="en-US"/>
          </a:p>
        </p:txBody>
      </p:sp>
    </p:spTree>
    <p:extLst>
      <p:ext uri="{BB962C8B-B14F-4D97-AF65-F5344CB8AC3E}">
        <p14:creationId xmlns:p14="http://schemas.microsoft.com/office/powerpoint/2010/main" val="7353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31C2F-71F0-4806-AD1C-B971869F1FAE}" type="slidenum">
              <a:rPr lang="zh-CN" altLang="en-US" smtClean="0"/>
              <a:t>11</a:t>
            </a:fld>
            <a:endParaRPr lang="zh-CN" altLang="en-US"/>
          </a:p>
        </p:txBody>
      </p:sp>
    </p:spTree>
    <p:extLst>
      <p:ext uri="{BB962C8B-B14F-4D97-AF65-F5344CB8AC3E}">
        <p14:creationId xmlns:p14="http://schemas.microsoft.com/office/powerpoint/2010/main" val="400743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619C29-1EA0-4B47-9CB5-340B798D6F05}" type="slidenum">
              <a:rPr lang="zh-CN" altLang="en-US" smtClean="0"/>
              <a:t>35</a:t>
            </a:fld>
            <a:endParaRPr lang="zh-CN" altLang="en-US"/>
          </a:p>
        </p:txBody>
      </p:sp>
    </p:spTree>
    <p:extLst>
      <p:ext uri="{BB962C8B-B14F-4D97-AF65-F5344CB8AC3E}">
        <p14:creationId xmlns:p14="http://schemas.microsoft.com/office/powerpoint/2010/main" val="220224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619C29-1EA0-4B47-9CB5-340B798D6F05}" type="slidenum">
              <a:rPr lang="zh-CN" altLang="en-US" smtClean="0"/>
              <a:t>36</a:t>
            </a:fld>
            <a:endParaRPr lang="zh-CN" altLang="en-US"/>
          </a:p>
        </p:txBody>
      </p:sp>
    </p:spTree>
    <p:extLst>
      <p:ext uri="{BB962C8B-B14F-4D97-AF65-F5344CB8AC3E}">
        <p14:creationId xmlns:p14="http://schemas.microsoft.com/office/powerpoint/2010/main" val="2224113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8240" y="0"/>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3389970" y="1690777"/>
            <a:ext cx="3972562"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4</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章</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3541453" y="3189315"/>
            <a:ext cx="5109091" cy="1569660"/>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面向对象</a:t>
            </a: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3355145" y="1664650"/>
            <a:ext cx="3972562"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4</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章</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3506628" y="3163188"/>
            <a:ext cx="5109091" cy="1569660"/>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面向对象</a:t>
            </a: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485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tags" Target="../tags/tag283.xml"/><Relationship Id="rId18" Type="http://schemas.openxmlformats.org/officeDocument/2006/relationships/tags" Target="../tags/tag288.xml"/><Relationship Id="rId3" Type="http://schemas.openxmlformats.org/officeDocument/2006/relationships/tags" Target="../tags/tag273.xml"/><Relationship Id="rId21" Type="http://schemas.openxmlformats.org/officeDocument/2006/relationships/slideLayout" Target="../slideLayouts/slideLayout6.xml"/><Relationship Id="rId7" Type="http://schemas.openxmlformats.org/officeDocument/2006/relationships/tags" Target="../tags/tag277.xml"/><Relationship Id="rId12" Type="http://schemas.openxmlformats.org/officeDocument/2006/relationships/tags" Target="../tags/tag282.xml"/><Relationship Id="rId17" Type="http://schemas.openxmlformats.org/officeDocument/2006/relationships/tags" Target="../tags/tag287.xml"/><Relationship Id="rId2" Type="http://schemas.openxmlformats.org/officeDocument/2006/relationships/tags" Target="../tags/tag272.xml"/><Relationship Id="rId16" Type="http://schemas.openxmlformats.org/officeDocument/2006/relationships/tags" Target="../tags/tag286.xml"/><Relationship Id="rId20" Type="http://schemas.openxmlformats.org/officeDocument/2006/relationships/tags" Target="../tags/tag290.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tags" Target="../tags/tag281.xml"/><Relationship Id="rId5" Type="http://schemas.openxmlformats.org/officeDocument/2006/relationships/tags" Target="../tags/tag275.xml"/><Relationship Id="rId15" Type="http://schemas.openxmlformats.org/officeDocument/2006/relationships/tags" Target="../tags/tag285.xml"/><Relationship Id="rId10" Type="http://schemas.openxmlformats.org/officeDocument/2006/relationships/tags" Target="../tags/tag280.xml"/><Relationship Id="rId19" Type="http://schemas.openxmlformats.org/officeDocument/2006/relationships/tags" Target="../tags/tag289.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tags" Target="../tags/tag284.xml"/><Relationship Id="rId22" Type="http://schemas.openxmlformats.org/officeDocument/2006/relationships/image" Target="../media/image3.tmp"/></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18" Type="http://schemas.openxmlformats.org/officeDocument/2006/relationships/slideLayout" Target="../slideLayouts/slideLayout6.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tags" Target="../tags/tag307.xml"/><Relationship Id="rId2" Type="http://schemas.openxmlformats.org/officeDocument/2006/relationships/tags" Target="../tags/tag292.xml"/><Relationship Id="rId16" Type="http://schemas.openxmlformats.org/officeDocument/2006/relationships/tags" Target="../tags/tag306.xml"/><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tags" Target="../tags/tag305.xml"/><Relationship Id="rId10" Type="http://schemas.openxmlformats.org/officeDocument/2006/relationships/tags" Target="../tags/tag300.xml"/><Relationship Id="rId19" Type="http://schemas.openxmlformats.org/officeDocument/2006/relationships/image" Target="../media/image3.tmp"/><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7.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18" Type="http://schemas.openxmlformats.org/officeDocument/2006/relationships/tags" Target="../tags/tag325.xml"/><Relationship Id="rId3" Type="http://schemas.openxmlformats.org/officeDocument/2006/relationships/tags" Target="../tags/tag310.xml"/><Relationship Id="rId21" Type="http://schemas.openxmlformats.org/officeDocument/2006/relationships/slideLayout" Target="../slideLayouts/slideLayout6.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tags" Target="../tags/tag324.xml"/><Relationship Id="rId2" Type="http://schemas.openxmlformats.org/officeDocument/2006/relationships/tags" Target="../tags/tag309.xml"/><Relationship Id="rId16" Type="http://schemas.openxmlformats.org/officeDocument/2006/relationships/tags" Target="../tags/tag323.xml"/><Relationship Id="rId20" Type="http://schemas.openxmlformats.org/officeDocument/2006/relationships/tags" Target="../tags/tag327.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5" Type="http://schemas.openxmlformats.org/officeDocument/2006/relationships/tags" Target="../tags/tag322.xml"/><Relationship Id="rId10" Type="http://schemas.openxmlformats.org/officeDocument/2006/relationships/tags" Target="../tags/tag317.xml"/><Relationship Id="rId19" Type="http://schemas.openxmlformats.org/officeDocument/2006/relationships/tags" Target="../tags/tag326.xml"/><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 Id="rId22" Type="http://schemas.openxmlformats.org/officeDocument/2006/relationships/image" Target="../media/image3.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slideLayout" Target="../slideLayouts/slideLayout6.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6.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3.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23.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3.tmp"/><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slideLayout" Target="../slideLayouts/slideLayout6.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slideLayout" Target="../slideLayouts/slideLayout6.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3.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tags" Target="../tags/tag87.xml"/><Relationship Id="rId21" Type="http://schemas.openxmlformats.org/officeDocument/2006/relationships/slideLayout" Target="../slideLayouts/slideLayout6.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3.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slideLayout" Target="../slideLayouts/slideLayout6.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image" Target="../media/image3.tmp"/><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Layout" Target="../slideLayouts/slideLayout6.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3.tmp"/><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46.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slideLayout" Target="../slideLayouts/slideLayout6.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image" Target="../media/image3.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slideLayout" Target="../slideLayouts/slideLayout6.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 Type="http://schemas.openxmlformats.org/officeDocument/2006/relationships/tags" Target="../tags/tag160.xml"/><Relationship Id="rId16" Type="http://schemas.openxmlformats.org/officeDocument/2006/relationships/tags" Target="../tags/tag174.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19" Type="http://schemas.openxmlformats.org/officeDocument/2006/relationships/image" Target="../media/image3.tmp"/><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slideLayout" Target="../slideLayouts/slideLayout6.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tags" Target="../tags/tag192.xml"/><Relationship Id="rId2" Type="http://schemas.openxmlformats.org/officeDocument/2006/relationships/tags" Target="../tags/tag177.xml"/><Relationship Id="rId16" Type="http://schemas.openxmlformats.org/officeDocument/2006/relationships/tags" Target="../tags/tag191.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tags" Target="../tags/tag190.xml"/><Relationship Id="rId10" Type="http://schemas.openxmlformats.org/officeDocument/2006/relationships/tags" Target="../tags/tag185.xml"/><Relationship Id="rId19" Type="http://schemas.openxmlformats.org/officeDocument/2006/relationships/image" Target="../media/image3.tmp"/><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18" Type="http://schemas.openxmlformats.org/officeDocument/2006/relationships/slideLayout" Target="../slideLayouts/slideLayout6.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 Type="http://schemas.openxmlformats.org/officeDocument/2006/relationships/tags" Target="../tags/tag194.xml"/><Relationship Id="rId16" Type="http://schemas.openxmlformats.org/officeDocument/2006/relationships/tags" Target="../tags/tag208.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5" Type="http://schemas.openxmlformats.org/officeDocument/2006/relationships/tags" Target="../tags/tag207.xml"/><Relationship Id="rId10" Type="http://schemas.openxmlformats.org/officeDocument/2006/relationships/tags" Target="../tags/tag202.xml"/><Relationship Id="rId19" Type="http://schemas.openxmlformats.org/officeDocument/2006/relationships/image" Target="../media/image3.tmp"/><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18" Type="http://schemas.openxmlformats.org/officeDocument/2006/relationships/slideLayout" Target="../slideLayouts/slideLayout6.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tags" Target="../tags/tag226.xml"/><Relationship Id="rId2" Type="http://schemas.openxmlformats.org/officeDocument/2006/relationships/tags" Target="../tags/tag211.xml"/><Relationship Id="rId16" Type="http://schemas.openxmlformats.org/officeDocument/2006/relationships/tags" Target="../tags/tag225.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tags" Target="../tags/tag224.xml"/><Relationship Id="rId10" Type="http://schemas.openxmlformats.org/officeDocument/2006/relationships/tags" Target="../tags/tag219.xml"/><Relationship Id="rId19" Type="http://schemas.openxmlformats.org/officeDocument/2006/relationships/image" Target="../media/image3.tmp"/><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8" Type="http://schemas.openxmlformats.org/officeDocument/2006/relationships/tags" Target="../tags/tag234.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image" Target="../media/image3.tmp"/><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slideLayout" Target="../slideLayouts/slideLayout6.xml"/><Relationship Id="rId5" Type="http://schemas.openxmlformats.org/officeDocument/2006/relationships/tags" Target="../tags/tag23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18" Type="http://schemas.openxmlformats.org/officeDocument/2006/relationships/slideLayout" Target="../slideLayouts/slideLayout6.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tags" Target="../tags/tag253.xml"/><Relationship Id="rId2" Type="http://schemas.openxmlformats.org/officeDocument/2006/relationships/tags" Target="../tags/tag238.xml"/><Relationship Id="rId16" Type="http://schemas.openxmlformats.org/officeDocument/2006/relationships/tags" Target="../tags/tag252.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5" Type="http://schemas.openxmlformats.org/officeDocument/2006/relationships/tags" Target="../tags/tag251.xml"/><Relationship Id="rId10" Type="http://schemas.openxmlformats.org/officeDocument/2006/relationships/tags" Target="../tags/tag246.xml"/><Relationship Id="rId19" Type="http://schemas.openxmlformats.org/officeDocument/2006/relationships/image" Target="../media/image3.tmp"/><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tags" Target="../tags/tag266.xml"/><Relationship Id="rId18" Type="http://schemas.openxmlformats.org/officeDocument/2006/relationships/slideLayout" Target="../slideLayouts/slideLayout6.xml"/><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tags" Target="../tags/tag265.xml"/><Relationship Id="rId17" Type="http://schemas.openxmlformats.org/officeDocument/2006/relationships/tags" Target="../tags/tag270.xml"/><Relationship Id="rId2" Type="http://schemas.openxmlformats.org/officeDocument/2006/relationships/tags" Target="../tags/tag255.xml"/><Relationship Id="rId16" Type="http://schemas.openxmlformats.org/officeDocument/2006/relationships/tags" Target="../tags/tag269.xml"/><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tags" Target="../tags/tag268.xml"/><Relationship Id="rId10" Type="http://schemas.openxmlformats.org/officeDocument/2006/relationships/tags" Target="../tags/tag263.xml"/><Relationship Id="rId19" Type="http://schemas.openxmlformats.org/officeDocument/2006/relationships/image" Target="../media/image3.tmp"/><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tags" Target="../tags/tag26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7456E0-D314-4EE5-AF57-78989526D08E}"/>
              </a:ext>
            </a:extLst>
          </p:cNvPr>
          <p:cNvSpPr txBox="1"/>
          <p:nvPr/>
        </p:nvSpPr>
        <p:spPr>
          <a:xfrm>
            <a:off x="523535" y="268103"/>
            <a:ext cx="3770627" cy="584775"/>
          </a:xfrm>
          <a:prstGeom prst="rect">
            <a:avLst/>
          </a:prstGeom>
          <a:noFill/>
        </p:spPr>
        <p:txBody>
          <a:bodyPr wrap="square" rtlCol="0">
            <a:spAutoFit/>
          </a:bodyPr>
          <a:lstStyle/>
          <a:p>
            <a:r>
              <a:rPr lang="zh-CN" altLang="en-US" sz="3200" dirty="0" smtClean="0">
                <a:solidFill>
                  <a:srgbClr val="002060"/>
                </a:solidFill>
              </a:rPr>
              <a:t>第</a:t>
            </a:r>
            <a:r>
              <a:rPr lang="en-US" altLang="zh-CN" sz="3200" dirty="0" smtClean="0">
                <a:solidFill>
                  <a:srgbClr val="002060"/>
                </a:solidFill>
              </a:rPr>
              <a:t>3</a:t>
            </a:r>
            <a:r>
              <a:rPr lang="zh-CN" altLang="en-US" sz="3200" dirty="0" smtClean="0">
                <a:solidFill>
                  <a:srgbClr val="002060"/>
                </a:solidFill>
              </a:rPr>
              <a:t>次</a:t>
            </a:r>
            <a:r>
              <a:rPr lang="zh-CN" altLang="en-US" sz="3200" dirty="0">
                <a:solidFill>
                  <a:srgbClr val="002060"/>
                </a:solidFill>
              </a:rPr>
              <a:t>课程学习目标</a:t>
            </a:r>
          </a:p>
        </p:txBody>
      </p:sp>
      <p:sp>
        <p:nvSpPr>
          <p:cNvPr id="6" name="文本框 5">
            <a:extLst>
              <a:ext uri="{FF2B5EF4-FFF2-40B4-BE49-F238E27FC236}">
                <a16:creationId xmlns:a16="http://schemas.microsoft.com/office/drawing/2014/main" id="{C4B0704C-804B-4A54-8618-4E8ECB3C4602}"/>
              </a:ext>
            </a:extLst>
          </p:cNvPr>
          <p:cNvSpPr txBox="1"/>
          <p:nvPr/>
        </p:nvSpPr>
        <p:spPr>
          <a:xfrm>
            <a:off x="523535" y="982032"/>
            <a:ext cx="11419672" cy="5170646"/>
          </a:xfrm>
          <a:prstGeom prst="rect">
            <a:avLst/>
          </a:prstGeom>
          <a:noFill/>
        </p:spPr>
        <p:txBody>
          <a:bodyPr wrap="square" rtlCol="0">
            <a:spAutoFit/>
          </a:bodyPr>
          <a:lstStyle/>
          <a:p>
            <a:pPr algn="just">
              <a:spcAft>
                <a:spcPts val="1800"/>
              </a:spcAft>
            </a:pPr>
            <a:r>
              <a:rPr lang="en-US" altLang="zh-CN" sz="2400" dirty="0">
                <a:solidFill>
                  <a:srgbClr val="002060"/>
                </a:solidFill>
              </a:rPr>
              <a:t>1</a:t>
            </a:r>
            <a:r>
              <a:rPr lang="zh-CN" altLang="en-US" sz="2400" dirty="0">
                <a:solidFill>
                  <a:srgbClr val="002060"/>
                </a:solidFill>
              </a:rPr>
              <a:t>、理解类和对象之间的关系；理解面向对象程序设计和面向过程（或结构化）程序设计之间的</a:t>
            </a:r>
            <a:r>
              <a:rPr lang="zh-CN" altLang="en-US" sz="2400" dirty="0" smtClean="0">
                <a:solidFill>
                  <a:srgbClr val="002060"/>
                </a:solidFill>
              </a:rPr>
              <a:t>关系</a:t>
            </a:r>
            <a:r>
              <a:rPr lang="zh-CN" altLang="en-US" sz="2400" dirty="0">
                <a:solidFill>
                  <a:srgbClr val="002060"/>
                </a:solidFill>
              </a:rPr>
              <a:t>；</a:t>
            </a:r>
            <a:r>
              <a:rPr lang="zh-CN" altLang="en-US" sz="2400" dirty="0" smtClean="0">
                <a:solidFill>
                  <a:srgbClr val="002060"/>
                </a:solidFill>
              </a:rPr>
              <a:t>理解</a:t>
            </a:r>
            <a:r>
              <a:rPr lang="zh-CN" altLang="en-US" sz="2400" dirty="0">
                <a:solidFill>
                  <a:srgbClr val="002060"/>
                </a:solidFill>
              </a:rPr>
              <a:t>类的三个重要特性：封装性、继承性、多态性。</a:t>
            </a:r>
            <a:endParaRPr lang="en-US" altLang="zh-CN" sz="2400" dirty="0">
              <a:solidFill>
                <a:srgbClr val="002060"/>
              </a:solidFill>
            </a:endParaRPr>
          </a:p>
          <a:p>
            <a:pPr algn="just">
              <a:spcAft>
                <a:spcPts val="1800"/>
              </a:spcAft>
            </a:pPr>
            <a:r>
              <a:rPr lang="en-US" altLang="zh-CN" sz="2400" dirty="0">
                <a:solidFill>
                  <a:srgbClr val="002060"/>
                </a:solidFill>
              </a:rPr>
              <a:t>2</a:t>
            </a:r>
            <a:r>
              <a:rPr lang="zh-CN" altLang="en-US" sz="2400" dirty="0">
                <a:solidFill>
                  <a:srgbClr val="002060"/>
                </a:solidFill>
              </a:rPr>
              <a:t>、掌握类的定义方法和对象的创建方法。</a:t>
            </a:r>
            <a:endParaRPr lang="en-US" altLang="zh-CN" sz="2400" dirty="0">
              <a:solidFill>
                <a:srgbClr val="002060"/>
              </a:solidFill>
            </a:endParaRPr>
          </a:p>
          <a:p>
            <a:pPr algn="just">
              <a:spcAft>
                <a:spcPts val="1800"/>
              </a:spcAft>
            </a:pPr>
            <a:r>
              <a:rPr lang="en-US" altLang="zh-CN" sz="2400" dirty="0">
                <a:solidFill>
                  <a:srgbClr val="002060"/>
                </a:solidFill>
              </a:rPr>
              <a:t>3</a:t>
            </a:r>
            <a:r>
              <a:rPr lang="zh-CN" altLang="en-US" sz="2400" dirty="0">
                <a:solidFill>
                  <a:srgbClr val="002060"/>
                </a:solidFill>
              </a:rPr>
              <a:t>、区分实例属性和类属性；区分普通方法和内置方法；区分实例方法、类方法和静态方法。</a:t>
            </a:r>
            <a:endParaRPr lang="en-US" altLang="zh-CN" sz="2400" dirty="0">
              <a:solidFill>
                <a:srgbClr val="002060"/>
              </a:solidFill>
            </a:endParaRPr>
          </a:p>
          <a:p>
            <a:pPr algn="just">
              <a:spcAft>
                <a:spcPts val="1800"/>
              </a:spcAft>
            </a:pPr>
            <a:r>
              <a:rPr lang="en-US" altLang="zh-CN" sz="2400" dirty="0">
                <a:solidFill>
                  <a:srgbClr val="002060"/>
                </a:solidFill>
              </a:rPr>
              <a:t>4</a:t>
            </a:r>
            <a:r>
              <a:rPr lang="zh-CN" altLang="en-US" sz="2400" dirty="0">
                <a:solidFill>
                  <a:srgbClr val="002060"/>
                </a:solidFill>
              </a:rPr>
              <a:t>、掌握构造方法、析构方法和其他常用内置方法（</a:t>
            </a:r>
            <a:r>
              <a:rPr lang="en-US" altLang="zh-CN" sz="2400" dirty="0">
                <a:solidFill>
                  <a:srgbClr val="002060"/>
                </a:solidFill>
              </a:rPr>
              <a:t>__str__</a:t>
            </a:r>
            <a:r>
              <a:rPr lang="zh-CN" altLang="en-US" sz="2400" dirty="0">
                <a:solidFill>
                  <a:srgbClr val="002060"/>
                </a:solidFill>
              </a:rPr>
              <a:t>、比较运算）</a:t>
            </a:r>
            <a:r>
              <a:rPr lang="zh-CN" altLang="en-US" sz="2400" dirty="0" smtClean="0">
                <a:solidFill>
                  <a:srgbClr val="002060"/>
                </a:solidFill>
              </a:rPr>
              <a:t>。</a:t>
            </a:r>
            <a:endParaRPr lang="en-US" altLang="zh-CN" sz="2400" dirty="0" smtClean="0">
              <a:solidFill>
                <a:srgbClr val="002060"/>
              </a:solidFill>
            </a:endParaRPr>
          </a:p>
          <a:p>
            <a:pPr algn="just">
              <a:spcAft>
                <a:spcPts val="1800"/>
              </a:spcAft>
            </a:pPr>
            <a:r>
              <a:rPr lang="en-US" altLang="zh-CN" sz="2400" dirty="0" smtClean="0">
                <a:solidFill>
                  <a:srgbClr val="002060"/>
                </a:solidFill>
              </a:rPr>
              <a:t>5</a:t>
            </a:r>
            <a:r>
              <a:rPr lang="zh-CN" altLang="en-US" sz="2400" dirty="0" smtClean="0">
                <a:solidFill>
                  <a:srgbClr val="002060"/>
                </a:solidFill>
              </a:rPr>
              <a:t>、</a:t>
            </a:r>
            <a:r>
              <a:rPr lang="zh-CN" altLang="en-US" sz="2400" dirty="0">
                <a:solidFill>
                  <a:srgbClr val="002060"/>
                </a:solidFill>
              </a:rPr>
              <a:t>理解继承关系的定义方法（子类）和</a:t>
            </a:r>
            <a:r>
              <a:rPr lang="en-US" altLang="zh-CN" sz="2400" dirty="0">
                <a:solidFill>
                  <a:srgbClr val="002060"/>
                </a:solidFill>
              </a:rPr>
              <a:t>Python</a:t>
            </a:r>
            <a:r>
              <a:rPr lang="zh-CN" altLang="en-US" sz="2400" dirty="0">
                <a:solidFill>
                  <a:srgbClr val="002060"/>
                </a:solidFill>
              </a:rPr>
              <a:t>中多态性的实现方法（鸭子类型）。</a:t>
            </a:r>
            <a:endParaRPr lang="en-US" altLang="zh-CN" sz="2400" dirty="0">
              <a:solidFill>
                <a:srgbClr val="002060"/>
              </a:solidFill>
            </a:endParaRPr>
          </a:p>
          <a:p>
            <a:pPr algn="just">
              <a:spcAft>
                <a:spcPts val="1800"/>
              </a:spcAft>
            </a:pPr>
            <a:r>
              <a:rPr lang="en-US" altLang="zh-CN" sz="2400" dirty="0" smtClean="0">
                <a:solidFill>
                  <a:srgbClr val="002060"/>
                </a:solidFill>
              </a:rPr>
              <a:t>6</a:t>
            </a:r>
            <a:r>
              <a:rPr lang="zh-CN" altLang="en-US" sz="2400" dirty="0" smtClean="0">
                <a:solidFill>
                  <a:srgbClr val="002060"/>
                </a:solidFill>
              </a:rPr>
              <a:t>、</a:t>
            </a:r>
            <a:r>
              <a:rPr lang="zh-CN" altLang="en-US" sz="2400" dirty="0">
                <a:solidFill>
                  <a:srgbClr val="002060"/>
                </a:solidFill>
              </a:rPr>
              <a:t>理解</a:t>
            </a:r>
            <a:r>
              <a:rPr lang="en-US" altLang="zh-CN" sz="2400" dirty="0">
                <a:solidFill>
                  <a:srgbClr val="002060"/>
                </a:solidFill>
              </a:rPr>
              <a:t>super</a:t>
            </a:r>
            <a:r>
              <a:rPr lang="zh-CN" altLang="en-US" sz="2400" dirty="0">
                <a:solidFill>
                  <a:srgbClr val="002060"/>
                </a:solidFill>
              </a:rPr>
              <a:t>方法的作用。</a:t>
            </a:r>
            <a:endParaRPr lang="en-US" altLang="zh-CN" sz="2400" dirty="0">
              <a:solidFill>
                <a:srgbClr val="002060"/>
              </a:solidFill>
            </a:endParaRPr>
          </a:p>
          <a:p>
            <a:pPr algn="just">
              <a:spcAft>
                <a:spcPts val="1800"/>
              </a:spcAft>
            </a:pPr>
            <a:r>
              <a:rPr lang="en-US" altLang="zh-CN" sz="2400" dirty="0" smtClean="0">
                <a:solidFill>
                  <a:srgbClr val="002060"/>
                </a:solidFill>
              </a:rPr>
              <a:t>7</a:t>
            </a:r>
            <a:r>
              <a:rPr lang="zh-CN" altLang="en-US" sz="2400" dirty="0" smtClean="0">
                <a:solidFill>
                  <a:srgbClr val="002060"/>
                </a:solidFill>
              </a:rPr>
              <a:t>、</a:t>
            </a:r>
            <a:r>
              <a:rPr lang="zh-CN" altLang="en-US" sz="2400" dirty="0">
                <a:solidFill>
                  <a:srgbClr val="002060"/>
                </a:solidFill>
              </a:rPr>
              <a:t>掌握</a:t>
            </a:r>
            <a:r>
              <a:rPr lang="en-US" altLang="zh-CN" sz="2400" dirty="0" err="1">
                <a:solidFill>
                  <a:srgbClr val="002060"/>
                </a:solidFill>
              </a:rPr>
              <a:t>isinstance</a:t>
            </a:r>
            <a:r>
              <a:rPr lang="zh-CN" altLang="en-US" sz="2400" dirty="0">
                <a:solidFill>
                  <a:srgbClr val="002060"/>
                </a:solidFill>
              </a:rPr>
              <a:t>、</a:t>
            </a:r>
            <a:r>
              <a:rPr lang="en-US" altLang="zh-CN" sz="2400" dirty="0" err="1">
                <a:solidFill>
                  <a:srgbClr val="002060"/>
                </a:solidFill>
              </a:rPr>
              <a:t>issubclass</a:t>
            </a:r>
            <a:r>
              <a:rPr lang="zh-CN" altLang="en-US" sz="2400" dirty="0">
                <a:solidFill>
                  <a:srgbClr val="002060"/>
                </a:solidFill>
              </a:rPr>
              <a:t>和</a:t>
            </a:r>
            <a:r>
              <a:rPr lang="en-US" altLang="zh-CN" sz="2400" dirty="0">
                <a:solidFill>
                  <a:srgbClr val="002060"/>
                </a:solidFill>
              </a:rPr>
              <a:t>type</a:t>
            </a:r>
            <a:r>
              <a:rPr lang="zh-CN" altLang="en-US" sz="2400" dirty="0">
                <a:solidFill>
                  <a:srgbClr val="002060"/>
                </a:solidFill>
              </a:rPr>
              <a:t>内置函数的作用。如何判断一个实例是否是某个类的对象？如何判断一个实例是否是某个类或某个类的子类的对象</a:t>
            </a:r>
            <a:r>
              <a:rPr lang="zh-CN" altLang="en-US" sz="2400" dirty="0" smtClean="0">
                <a:solidFill>
                  <a:srgbClr val="002060"/>
                </a:solidFill>
              </a:rPr>
              <a:t>？</a:t>
            </a:r>
            <a:endParaRPr lang="en-US" altLang="zh-CN" sz="2400" dirty="0">
              <a:solidFill>
                <a:srgbClr val="002060"/>
              </a:solidFill>
            </a:endParaRPr>
          </a:p>
        </p:txBody>
      </p:sp>
    </p:spTree>
    <p:extLst>
      <p:ext uri="{BB962C8B-B14F-4D97-AF65-F5344CB8AC3E}">
        <p14:creationId xmlns:p14="http://schemas.microsoft.com/office/powerpoint/2010/main" val="17047144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p>
        </p:txBody>
      </p:sp>
      <p:sp>
        <p:nvSpPr>
          <p:cNvPr id="58" name="矩形 57">
            <a:extLst>
              <a:ext uri="{FF2B5EF4-FFF2-40B4-BE49-F238E27FC236}">
                <a16:creationId xmlns:a16="http://schemas.microsoft.com/office/drawing/2014/main" id="{2EB828DB-68EC-4851-82A3-B9722CDF16A4}"/>
              </a:ext>
            </a:extLst>
          </p:cNvPr>
          <p:cNvSpPr/>
          <p:nvPr/>
        </p:nvSpPr>
        <p:spPr>
          <a:xfrm>
            <a:off x="2179724" y="160357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59" name="矩形 58">
            <a:extLst>
              <a:ext uri="{FF2B5EF4-FFF2-40B4-BE49-F238E27FC236}">
                <a16:creationId xmlns:a16="http://schemas.microsoft.com/office/drawing/2014/main" id="{BDD48DBF-101B-47F8-A6A8-FB4454C27D94}"/>
              </a:ext>
            </a:extLst>
          </p:cNvPr>
          <p:cNvSpPr/>
          <p:nvPr/>
        </p:nvSpPr>
        <p:spPr>
          <a:xfrm>
            <a:off x="1799666" y="2823715"/>
            <a:ext cx="9289360" cy="168905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类中的属性对应前面所学习的变量，而类中的方法对应前面所学习的函数。通过类，可以把数据和操作封装在一起，从而使得程序结构更加清晰，这也就是所谓的类的封装性。</a:t>
            </a:r>
          </a:p>
        </p:txBody>
      </p:sp>
      <p:cxnSp>
        <p:nvCxnSpPr>
          <p:cNvPr id="60" name="直接连接符 59">
            <a:extLst>
              <a:ext uri="{FF2B5EF4-FFF2-40B4-BE49-F238E27FC236}">
                <a16:creationId xmlns:a16="http://schemas.microsoft.com/office/drawing/2014/main" id="{DF5562C6-0CBB-4D19-979B-FB5EBA2B13DD}"/>
              </a:ext>
            </a:extLst>
          </p:cNvPr>
          <p:cNvCxnSpPr>
            <a:cxnSpLocks/>
          </p:cNvCxnSpPr>
          <p:nvPr/>
        </p:nvCxnSpPr>
        <p:spPr>
          <a:xfrm>
            <a:off x="1754574" y="2084261"/>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33935EAA-EC66-4E77-8B51-56EC83272410}"/>
              </a:ext>
            </a:extLst>
          </p:cNvPr>
          <p:cNvGrpSpPr/>
          <p:nvPr/>
        </p:nvGrpSpPr>
        <p:grpSpPr>
          <a:xfrm>
            <a:off x="809721" y="1645624"/>
            <a:ext cx="877274" cy="877274"/>
            <a:chOff x="7024688" y="1536700"/>
            <a:chExt cx="982663" cy="982663"/>
          </a:xfrm>
        </p:grpSpPr>
        <p:sp>
          <p:nvSpPr>
            <p:cNvPr id="62" name="Oval 4011">
              <a:extLst>
                <a:ext uri="{FF2B5EF4-FFF2-40B4-BE49-F238E27FC236}">
                  <a16:creationId xmlns:a16="http://schemas.microsoft.com/office/drawing/2014/main" id="{0921FA37-6C7F-47B3-84A5-93D3326B629C}"/>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3" name="Rectangle 4012">
              <a:extLst>
                <a:ext uri="{FF2B5EF4-FFF2-40B4-BE49-F238E27FC236}">
                  <a16:creationId xmlns:a16="http://schemas.microsoft.com/office/drawing/2014/main" id="{AA30B3EA-3826-4C65-8AB0-46D7D9DF869F}"/>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013">
              <a:extLst>
                <a:ext uri="{FF2B5EF4-FFF2-40B4-BE49-F238E27FC236}">
                  <a16:creationId xmlns:a16="http://schemas.microsoft.com/office/drawing/2014/main" id="{3140EA78-D65E-4C0F-A2F1-59526EE13F54}"/>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014">
              <a:extLst>
                <a:ext uri="{FF2B5EF4-FFF2-40B4-BE49-F238E27FC236}">
                  <a16:creationId xmlns:a16="http://schemas.microsoft.com/office/drawing/2014/main" id="{1BD13BB6-F7B2-4698-B49C-7F75615727DE}"/>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015">
              <a:extLst>
                <a:ext uri="{FF2B5EF4-FFF2-40B4-BE49-F238E27FC236}">
                  <a16:creationId xmlns:a16="http://schemas.microsoft.com/office/drawing/2014/main" id="{FF8E05FC-161F-4C2D-AA12-175880ECCB65}"/>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4016">
              <a:extLst>
                <a:ext uri="{FF2B5EF4-FFF2-40B4-BE49-F238E27FC236}">
                  <a16:creationId xmlns:a16="http://schemas.microsoft.com/office/drawing/2014/main" id="{DB353A22-4A78-46A7-ACF4-FE760BBCA8B6}"/>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017">
              <a:extLst>
                <a:ext uri="{FF2B5EF4-FFF2-40B4-BE49-F238E27FC236}">
                  <a16:creationId xmlns:a16="http://schemas.microsoft.com/office/drawing/2014/main" id="{741A52FB-019C-44E9-9E90-74E2739D27EE}"/>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18">
              <a:extLst>
                <a:ext uri="{FF2B5EF4-FFF2-40B4-BE49-F238E27FC236}">
                  <a16:creationId xmlns:a16="http://schemas.microsoft.com/office/drawing/2014/main" id="{80AE2D6A-ED61-4DEA-8DF9-0886EFC93376}"/>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4019">
              <a:extLst>
                <a:ext uri="{FF2B5EF4-FFF2-40B4-BE49-F238E27FC236}">
                  <a16:creationId xmlns:a16="http://schemas.microsoft.com/office/drawing/2014/main" id="{8C25AB7B-28AB-4A61-A9FB-0FF3B22EE45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20">
              <a:extLst>
                <a:ext uri="{FF2B5EF4-FFF2-40B4-BE49-F238E27FC236}">
                  <a16:creationId xmlns:a16="http://schemas.microsoft.com/office/drawing/2014/main" id="{E3FF637E-873D-403F-AF75-77FC0A23120C}"/>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21">
              <a:extLst>
                <a:ext uri="{FF2B5EF4-FFF2-40B4-BE49-F238E27FC236}">
                  <a16:creationId xmlns:a16="http://schemas.microsoft.com/office/drawing/2014/main" id="{FBD626CE-F5D0-44C6-82D3-D53CE7BABD4B}"/>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022">
              <a:extLst>
                <a:ext uri="{FF2B5EF4-FFF2-40B4-BE49-F238E27FC236}">
                  <a16:creationId xmlns:a16="http://schemas.microsoft.com/office/drawing/2014/main" id="{87580912-5520-43B8-889B-9CEC778CD652}"/>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023">
              <a:extLst>
                <a:ext uri="{FF2B5EF4-FFF2-40B4-BE49-F238E27FC236}">
                  <a16:creationId xmlns:a16="http://schemas.microsoft.com/office/drawing/2014/main" id="{07F65A3A-CCDB-49F0-8C5D-AEA4A797F2F3}"/>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4024">
              <a:extLst>
                <a:ext uri="{FF2B5EF4-FFF2-40B4-BE49-F238E27FC236}">
                  <a16:creationId xmlns:a16="http://schemas.microsoft.com/office/drawing/2014/main" id="{645EC7A2-4A8E-49B0-8810-A8786C8E7423}"/>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4026">
              <a:extLst>
                <a:ext uri="{FF2B5EF4-FFF2-40B4-BE49-F238E27FC236}">
                  <a16:creationId xmlns:a16="http://schemas.microsoft.com/office/drawing/2014/main" id="{08605EA1-E30E-4B34-85D0-B8EB6424D9DD}"/>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4027">
              <a:extLst>
                <a:ext uri="{FF2B5EF4-FFF2-40B4-BE49-F238E27FC236}">
                  <a16:creationId xmlns:a16="http://schemas.microsoft.com/office/drawing/2014/main" id="{F9135AB1-CF36-4225-B5E4-F3529B6A3913}"/>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4028">
              <a:extLst>
                <a:ext uri="{FF2B5EF4-FFF2-40B4-BE49-F238E27FC236}">
                  <a16:creationId xmlns:a16="http://schemas.microsoft.com/office/drawing/2014/main" id="{9AE4909E-EB39-4148-A135-B29E09D81E7D}"/>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Oval 4029">
              <a:extLst>
                <a:ext uri="{FF2B5EF4-FFF2-40B4-BE49-F238E27FC236}">
                  <a16:creationId xmlns:a16="http://schemas.microsoft.com/office/drawing/2014/main" id="{D4346AFF-B9CC-4855-B7BA-69E441FAA990}"/>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4030">
              <a:extLst>
                <a:ext uri="{FF2B5EF4-FFF2-40B4-BE49-F238E27FC236}">
                  <a16:creationId xmlns:a16="http://schemas.microsoft.com/office/drawing/2014/main" id="{56843C79-9D40-4D96-A7F3-33BB7A35CA2B}"/>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031">
              <a:extLst>
                <a:ext uri="{FF2B5EF4-FFF2-40B4-BE49-F238E27FC236}">
                  <a16:creationId xmlns:a16="http://schemas.microsoft.com/office/drawing/2014/main" id="{80DD5640-8A53-48A1-B5A9-52FC98632925}"/>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4032">
              <a:extLst>
                <a:ext uri="{FF2B5EF4-FFF2-40B4-BE49-F238E27FC236}">
                  <a16:creationId xmlns:a16="http://schemas.microsoft.com/office/drawing/2014/main" id="{1C1727AA-4F21-41E6-8746-F3EDE24713A7}"/>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4033">
              <a:extLst>
                <a:ext uri="{FF2B5EF4-FFF2-40B4-BE49-F238E27FC236}">
                  <a16:creationId xmlns:a16="http://schemas.microsoft.com/office/drawing/2014/main" id="{6FE9CAC5-BD2B-4BC0-BF6F-4537F902A5D7}"/>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4034">
              <a:extLst>
                <a:ext uri="{FF2B5EF4-FFF2-40B4-BE49-F238E27FC236}">
                  <a16:creationId xmlns:a16="http://schemas.microsoft.com/office/drawing/2014/main" id="{74AB18FB-626A-4B8A-AF42-EC9847BA6986}"/>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4035">
              <a:extLst>
                <a:ext uri="{FF2B5EF4-FFF2-40B4-BE49-F238E27FC236}">
                  <a16:creationId xmlns:a16="http://schemas.microsoft.com/office/drawing/2014/main" id="{BC7119C2-C133-4BAE-8133-98A1EE724D39}"/>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4036">
              <a:extLst>
                <a:ext uri="{FF2B5EF4-FFF2-40B4-BE49-F238E27FC236}">
                  <a16:creationId xmlns:a16="http://schemas.microsoft.com/office/drawing/2014/main" id="{BCAED474-E4E7-4A80-950E-B43E4B56657B}"/>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4037">
              <a:extLst>
                <a:ext uri="{FF2B5EF4-FFF2-40B4-BE49-F238E27FC236}">
                  <a16:creationId xmlns:a16="http://schemas.microsoft.com/office/drawing/2014/main" id="{6AB2BD12-9DA0-4C79-BA5D-0C4C90A14714}"/>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4038">
              <a:extLst>
                <a:ext uri="{FF2B5EF4-FFF2-40B4-BE49-F238E27FC236}">
                  <a16:creationId xmlns:a16="http://schemas.microsoft.com/office/drawing/2014/main" id="{81E9BF9D-2ECF-49E0-9FEF-55B57AD7EFCB}"/>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4039">
              <a:extLst>
                <a:ext uri="{FF2B5EF4-FFF2-40B4-BE49-F238E27FC236}">
                  <a16:creationId xmlns:a16="http://schemas.microsoft.com/office/drawing/2014/main" id="{F5C5A27B-EBC9-4C22-A504-8A84809DDDC8}"/>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4040">
              <a:extLst>
                <a:ext uri="{FF2B5EF4-FFF2-40B4-BE49-F238E27FC236}">
                  <a16:creationId xmlns:a16="http://schemas.microsoft.com/office/drawing/2014/main" id="{48F1FE51-E3BC-470B-B8E8-569932680AAA}"/>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4041">
              <a:extLst>
                <a:ext uri="{FF2B5EF4-FFF2-40B4-BE49-F238E27FC236}">
                  <a16:creationId xmlns:a16="http://schemas.microsoft.com/office/drawing/2014/main" id="{17379D2B-4F7F-45F5-86C1-A47DEF1ACCE4}"/>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4042">
              <a:extLst>
                <a:ext uri="{FF2B5EF4-FFF2-40B4-BE49-F238E27FC236}">
                  <a16:creationId xmlns:a16="http://schemas.microsoft.com/office/drawing/2014/main" id="{506B6338-3FC6-4F69-9080-EF09AE7F4661}"/>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3" name="KSO_Shape">
            <a:extLst>
              <a:ext uri="{FF2B5EF4-FFF2-40B4-BE49-F238E27FC236}">
                <a16:creationId xmlns:a16="http://schemas.microsoft.com/office/drawing/2014/main" id="{FBBC87D9-CBF2-40F1-A67B-7271D99B3B80}"/>
              </a:ext>
            </a:extLst>
          </p:cNvPr>
          <p:cNvSpPr/>
          <p:nvPr/>
        </p:nvSpPr>
        <p:spPr>
          <a:xfrm>
            <a:off x="1669279" y="2620826"/>
            <a:ext cx="9493471" cy="22846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5623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arn(inVertical)">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p:tgtEl>
                                          <p:spTgt spid="58"/>
                                        </p:tgtEl>
                                        <p:attrNameLst>
                                          <p:attrName>ppt_y</p:attrName>
                                        </p:attrNameLst>
                                      </p:cBhvr>
                                      <p:tavLst>
                                        <p:tav tm="0">
                                          <p:val>
                                            <p:strVal val="#ppt_y+#ppt_h*1.125000"/>
                                          </p:val>
                                        </p:tav>
                                        <p:tav tm="100000">
                                          <p:val>
                                            <p:strVal val="#ppt_y"/>
                                          </p:val>
                                        </p:tav>
                                      </p:tavLst>
                                    </p:anim>
                                    <p:animEffect transition="in" filter="wipe(up)">
                                      <p:cBhvr>
                                        <p:cTn id="26" dur="500"/>
                                        <p:tgtEl>
                                          <p:spTgt spid="5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p:tgtEl>
                                          <p:spTgt spid="59"/>
                                        </p:tgtEl>
                                        <p:attrNameLst>
                                          <p:attrName>ppt_y</p:attrName>
                                        </p:attrNameLst>
                                      </p:cBhvr>
                                      <p:tavLst>
                                        <p:tav tm="0">
                                          <p:val>
                                            <p:strVal val="#ppt_y-#ppt_h*1.125000"/>
                                          </p:val>
                                        </p:tav>
                                        <p:tav tm="100000">
                                          <p:val>
                                            <p:strVal val="#ppt_y"/>
                                          </p:val>
                                        </p:tav>
                                      </p:tavLst>
                                    </p:anim>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p:bldP spid="59" grpId="0"/>
      <p:bldP spid="9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p>
        </p:txBody>
      </p:sp>
      <p:sp>
        <p:nvSpPr>
          <p:cNvPr id="3" name="矩形 2">
            <a:extLst>
              <a:ext uri="{FF2B5EF4-FFF2-40B4-BE49-F238E27FC236}">
                <a16:creationId xmlns:a16="http://schemas.microsoft.com/office/drawing/2014/main" id="{CD352A36-0FAB-466D-AED1-E2DB2EF0AC31}"/>
              </a:ext>
            </a:extLst>
          </p:cNvPr>
          <p:cNvSpPr/>
          <p:nvPr/>
        </p:nvSpPr>
        <p:spPr>
          <a:xfrm>
            <a:off x="1863053" y="1601394"/>
            <a:ext cx="9521199" cy="4928850"/>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Complex: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def 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=0,image=0): #</a:t>
            </a:r>
            <a:r>
              <a:rPr lang="zh-CN" altLang="en-US" sz="2400" dirty="0">
                <a:solidFill>
                  <a:schemeClr val="tx1">
                    <a:lumMod val="85000"/>
                    <a:lumOff val="15000"/>
                  </a:schemeClr>
                </a:solidFill>
                <a:latin typeface="+mj-lt"/>
                <a:ea typeface="微软雅黑" panose="020B0503020204020204" pitchFamily="34" charset="-122"/>
              </a:rPr>
              <a:t>定义构造方法</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=real #</a:t>
            </a:r>
            <a:r>
              <a:rPr lang="zh-CN" altLang="en-US" sz="2400" dirty="0">
                <a:solidFill>
                  <a:schemeClr val="tx1">
                    <a:lumMod val="85000"/>
                    <a:lumOff val="15000"/>
                  </a:schemeClr>
                </a:solidFill>
                <a:latin typeface="+mj-lt"/>
                <a:ea typeface="微软雅黑" panose="020B0503020204020204" pitchFamily="34" charset="-122"/>
              </a:rPr>
              <a:t>初始化一个复数的实部值</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a:t>
            </a:r>
            <a:r>
              <a:rPr lang="en-US" altLang="zh-CN" sz="2400" dirty="0" err="1">
                <a:solidFill>
                  <a:schemeClr val="tx1">
                    <a:lumMod val="85000"/>
                    <a:lumOff val="15000"/>
                  </a:schemeClr>
                </a:solidFill>
                <a:latin typeface="+mj-lt"/>
                <a:ea typeface="微软雅黑" panose="020B0503020204020204" pitchFamily="34" charset="-122"/>
              </a:rPr>
              <a:t>self.image</a:t>
            </a:r>
            <a:r>
              <a:rPr lang="en-US" altLang="zh-CN" sz="2400" dirty="0">
                <a:solidFill>
                  <a:schemeClr val="tx1">
                    <a:lumMod val="85000"/>
                    <a:lumOff val="15000"/>
                  </a:schemeClr>
                </a:solidFill>
                <a:latin typeface="+mj-lt"/>
                <a:ea typeface="微软雅黑" panose="020B0503020204020204" pitchFamily="34" charset="-122"/>
              </a:rPr>
              <a:t>=image #</a:t>
            </a:r>
            <a:r>
              <a:rPr lang="zh-CN" altLang="en-US" sz="2400" dirty="0">
                <a:solidFill>
                  <a:schemeClr val="tx1">
                    <a:lumMod val="85000"/>
                    <a:lumOff val="15000"/>
                  </a:schemeClr>
                </a:solidFill>
                <a:latin typeface="+mj-lt"/>
                <a:ea typeface="微软雅黑" panose="020B0503020204020204" pitchFamily="34" charset="-122"/>
              </a:rPr>
              <a:t>初始化一个复数的虚部值</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a:t>
            </a:r>
            <a:r>
              <a:rPr lang="en-US" altLang="zh-CN" sz="2400" dirty="0" err="1">
                <a:solidFill>
                  <a:schemeClr val="tx1">
                    <a:lumMod val="85000"/>
                    <a:lumOff val="15000"/>
                  </a:schemeClr>
                </a:solidFill>
                <a:latin typeface="+mj-lt"/>
                <a:ea typeface="微软雅黑" panose="020B0503020204020204" pitchFamily="34" charset="-122"/>
              </a:rPr>
              <a:t>classmethod</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add(cls,c1,c2): #</a:t>
            </a:r>
            <a:r>
              <a:rPr lang="zh-CN" altLang="en-US" sz="2400" dirty="0">
                <a:solidFill>
                  <a:schemeClr val="tx1">
                    <a:lumMod val="85000"/>
                    <a:lumOff val="15000"/>
                  </a:schemeClr>
                </a:solidFill>
                <a:latin typeface="+mj-lt"/>
                <a:ea typeface="微软雅黑" panose="020B0503020204020204" pitchFamily="34" charset="-122"/>
              </a:rPr>
              <a:t>定义类方法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，实现两个复数的加法运算</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print(</a:t>
            </a:r>
            <a:r>
              <a:rPr lang="en-US" altLang="zh-CN" sz="2400" dirty="0" err="1">
                <a:solidFill>
                  <a:schemeClr val="tx1">
                    <a:lumMod val="85000"/>
                    <a:lumOff val="15000"/>
                  </a:schemeClr>
                </a:solidFill>
                <a:latin typeface="+mj-lt"/>
                <a:ea typeface="微软雅黑" panose="020B0503020204020204" pitchFamily="34" charset="-122"/>
              </a:rPr>
              <a:t>cls</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输出</a:t>
            </a:r>
            <a:r>
              <a:rPr lang="en-US" altLang="zh-CN" sz="2400" dirty="0" err="1">
                <a:solidFill>
                  <a:schemeClr val="tx1">
                    <a:lumMod val="85000"/>
                    <a:lumOff val="15000"/>
                  </a:schemeClr>
                </a:solidFill>
                <a:latin typeface="+mj-lt"/>
                <a:ea typeface="微软雅黑" panose="020B0503020204020204" pitchFamily="34" charset="-122"/>
              </a:rPr>
              <a:t>cls</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c=Complex()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c</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c.real</a:t>
            </a:r>
            <a:r>
              <a:rPr lang="en-US" altLang="zh-CN" sz="2400" dirty="0">
                <a:solidFill>
                  <a:schemeClr val="tx1">
                    <a:lumMod val="85000"/>
                    <a:lumOff val="15000"/>
                  </a:schemeClr>
                </a:solidFill>
                <a:latin typeface="+mj-lt"/>
                <a:ea typeface="微软雅黑" panose="020B0503020204020204" pitchFamily="34" charset="-122"/>
              </a:rPr>
              <a:t>=c1.real+c2.real #</a:t>
            </a:r>
            <a:r>
              <a:rPr lang="zh-CN" altLang="en-US" sz="2400" dirty="0">
                <a:solidFill>
                  <a:schemeClr val="tx1">
                    <a:lumMod val="85000"/>
                    <a:lumOff val="15000"/>
                  </a:schemeClr>
                </a:solidFill>
                <a:latin typeface="+mj-lt"/>
                <a:ea typeface="微软雅黑" panose="020B0503020204020204" pitchFamily="34" charset="-122"/>
              </a:rPr>
              <a:t>实部相加</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a:t>
            </a:r>
            <a:r>
              <a:rPr lang="en-US" altLang="zh-CN" sz="2400" dirty="0" err="1">
                <a:solidFill>
                  <a:schemeClr val="tx1">
                    <a:lumMod val="85000"/>
                    <a:lumOff val="15000"/>
                  </a:schemeClr>
                </a:solidFill>
                <a:latin typeface="+mj-lt"/>
                <a:ea typeface="微软雅黑" panose="020B0503020204020204" pitchFamily="34" charset="-122"/>
              </a:rPr>
              <a:t>c.image</a:t>
            </a:r>
            <a:r>
              <a:rPr lang="en-US" altLang="zh-CN" sz="2400" dirty="0">
                <a:solidFill>
                  <a:schemeClr val="tx1">
                    <a:lumMod val="85000"/>
                    <a:lumOff val="15000"/>
                  </a:schemeClr>
                </a:solidFill>
                <a:latin typeface="+mj-lt"/>
                <a:ea typeface="微软雅黑" panose="020B0503020204020204" pitchFamily="34" charset="-122"/>
              </a:rPr>
              <a:t>=c1.image+c2.image #</a:t>
            </a:r>
            <a:r>
              <a:rPr lang="zh-CN" altLang="en-US" sz="2400" dirty="0">
                <a:solidFill>
                  <a:schemeClr val="tx1">
                    <a:lumMod val="85000"/>
                    <a:lumOff val="15000"/>
                  </a:schemeClr>
                </a:solidFill>
                <a:latin typeface="+mj-lt"/>
                <a:ea typeface="微软雅黑" panose="020B0503020204020204" pitchFamily="34" charset="-122"/>
              </a:rPr>
              <a:t>虚部相加</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return c</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695912" y="1696578"/>
            <a:ext cx="9688340" cy="474863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78789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p>
        </p:txBody>
      </p:sp>
      <p:sp>
        <p:nvSpPr>
          <p:cNvPr id="3" name="矩形 2">
            <a:extLst>
              <a:ext uri="{FF2B5EF4-FFF2-40B4-BE49-F238E27FC236}">
                <a16:creationId xmlns:a16="http://schemas.microsoft.com/office/drawing/2014/main" id="{CD352A36-0FAB-466D-AED1-E2DB2EF0AC31}"/>
              </a:ext>
            </a:extLst>
          </p:cNvPr>
          <p:cNvSpPr/>
          <p:nvPr/>
        </p:nvSpPr>
        <p:spPr>
          <a:xfrm>
            <a:off x="1847259" y="1517092"/>
            <a:ext cx="9289360" cy="279704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if __name__=='__main__':</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c1=Complex(1,2.5)</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c2=Complex(2.2,3.1)</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 #</a:t>
            </a:r>
            <a:r>
              <a:rPr lang="zh-CN" altLang="en-US" sz="2400" dirty="0">
                <a:solidFill>
                  <a:schemeClr val="tx1">
                    <a:lumMod val="85000"/>
                    <a:lumOff val="15000"/>
                  </a:schemeClr>
                </a:solidFill>
                <a:latin typeface="+mj-lt"/>
                <a:ea typeface="微软雅黑" panose="020B0503020204020204" pitchFamily="34" charset="-122"/>
              </a:rPr>
              <a:t>直接使用类名调用类方法</a:t>
            </a:r>
            <a:r>
              <a:rPr lang="en-US" altLang="zh-CN" sz="2400" dirty="0">
                <a:solidFill>
                  <a:schemeClr val="tx1">
                    <a:lumMod val="85000"/>
                    <a:lumOff val="15000"/>
                  </a:schemeClr>
                </a:solidFill>
                <a:latin typeface="+mj-lt"/>
                <a:ea typeface="微软雅黑" panose="020B0503020204020204" pitchFamily="34" charset="-122"/>
              </a:rPr>
              <a:t>add</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print('c1+c2</a:t>
            </a:r>
            <a:r>
              <a:rPr lang="zh-CN" altLang="en-US" sz="2400" dirty="0">
                <a:solidFill>
                  <a:schemeClr val="tx1">
                    <a:lumMod val="85000"/>
                    <a:lumOff val="15000"/>
                  </a:schemeClr>
                </a:solidFill>
                <a:latin typeface="+mj-lt"/>
                <a:ea typeface="微软雅黑" panose="020B0503020204020204" pitchFamily="34" charset="-122"/>
              </a:rPr>
              <a:t>的结果为</a:t>
            </a:r>
            <a:r>
              <a:rPr lang="en-US" altLang="zh-CN" sz="2400" dirty="0">
                <a:solidFill>
                  <a:schemeClr val="tx1">
                    <a:lumMod val="85000"/>
                    <a:lumOff val="15000"/>
                  </a:schemeClr>
                </a:solidFill>
                <a:latin typeface="+mj-lt"/>
                <a:ea typeface="微软雅黑" panose="020B0503020204020204" pitchFamily="34" charset="-122"/>
              </a:rPr>
              <a:t>%.2f+%.2fi'%(</a:t>
            </a:r>
            <a:r>
              <a:rPr lang="en-US" altLang="zh-CN" sz="2400" dirty="0" err="1">
                <a:solidFill>
                  <a:schemeClr val="tx1">
                    <a:lumMod val="85000"/>
                    <a:lumOff val="15000"/>
                  </a:schemeClr>
                </a:solidFill>
                <a:latin typeface="+mj-lt"/>
                <a:ea typeface="微软雅黑" panose="020B0503020204020204" pitchFamily="34" charset="-122"/>
              </a:rPr>
              <a:t>c.real,c.image</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32871"/>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094234"/>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TextBox 107">
            <a:extLst>
              <a:ext uri="{FF2B5EF4-FFF2-40B4-BE49-F238E27FC236}">
                <a16:creationId xmlns:a16="http://schemas.microsoft.com/office/drawing/2014/main" id="{5C3EA55D-8601-4EA2-B52F-5BE99A441E6E}"/>
              </a:ext>
            </a:extLst>
          </p:cNvPr>
          <p:cNvSpPr txBox="1"/>
          <p:nvPr/>
        </p:nvSpPr>
        <p:spPr>
          <a:xfrm>
            <a:off x="1898581" y="4951096"/>
            <a:ext cx="9033550" cy="1099882"/>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&lt;class '__</a:t>
            </a:r>
            <a:r>
              <a:rPr lang="en-US" altLang="zh-CN" sz="2400" kern="0" dirty="0" err="1">
                <a:solidFill>
                  <a:schemeClr val="tx1">
                    <a:lumMod val="85000"/>
                    <a:lumOff val="15000"/>
                  </a:schemeClr>
                </a:solidFill>
                <a:latin typeface="+mj-lt"/>
                <a:ea typeface="微软雅黑" pitchFamily="34" charset="-122"/>
              </a:rPr>
              <a:t>main__.Complex</a:t>
            </a:r>
            <a:r>
              <a:rPr lang="en-US" altLang="zh-CN" sz="2400" kern="0" dirty="0">
                <a:solidFill>
                  <a:schemeClr val="tx1">
                    <a:lumMod val="85000"/>
                    <a:lumOff val="15000"/>
                  </a:schemeClr>
                </a:solidFill>
                <a:latin typeface="+mj-lt"/>
                <a:ea typeface="微软雅黑" pitchFamily="34" charset="-122"/>
              </a:rPr>
              <a:t>'&gt;</a:t>
            </a:r>
          </a:p>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c1+c2</a:t>
            </a:r>
            <a:r>
              <a:rPr lang="zh-CN" altLang="en-US" sz="2400" kern="0" dirty="0">
                <a:solidFill>
                  <a:schemeClr val="tx1">
                    <a:lumMod val="85000"/>
                    <a:lumOff val="15000"/>
                  </a:schemeClr>
                </a:solidFill>
                <a:latin typeface="+mj-lt"/>
                <a:ea typeface="微软雅黑" pitchFamily="34" charset="-122"/>
              </a:rPr>
              <a:t>的结果为</a:t>
            </a:r>
            <a:r>
              <a:rPr lang="en-US" altLang="zh-CN" sz="2400" kern="0" dirty="0">
                <a:solidFill>
                  <a:schemeClr val="tx1">
                    <a:lumMod val="85000"/>
                    <a:lumOff val="15000"/>
                  </a:schemeClr>
                </a:solidFill>
                <a:latin typeface="+mj-lt"/>
                <a:ea typeface="微软雅黑" pitchFamily="34" charset="-122"/>
              </a:rPr>
              <a:t>3.20+5.60i</a:t>
            </a:r>
          </a:p>
        </p:txBody>
      </p:sp>
      <p:grpSp>
        <p:nvGrpSpPr>
          <p:cNvPr id="5" name="组合 4">
            <a:extLst>
              <a:ext uri="{FF2B5EF4-FFF2-40B4-BE49-F238E27FC236}">
                <a16:creationId xmlns:a16="http://schemas.microsoft.com/office/drawing/2014/main" id="{14BCEA30-415D-4E2D-A27F-266C3D1024B8}"/>
              </a:ext>
            </a:extLst>
          </p:cNvPr>
          <p:cNvGrpSpPr/>
          <p:nvPr/>
        </p:nvGrpSpPr>
        <p:grpSpPr>
          <a:xfrm>
            <a:off x="811552" y="4344683"/>
            <a:ext cx="877274" cy="877274"/>
            <a:chOff x="1184655" y="3843886"/>
            <a:chExt cx="877274" cy="877274"/>
          </a:xfrm>
        </p:grpSpPr>
        <p:sp>
          <p:nvSpPr>
            <p:cNvPr id="45" name="KSO_Shape">
              <a:extLst>
                <a:ext uri="{FF2B5EF4-FFF2-40B4-BE49-F238E27FC236}">
                  <a16:creationId xmlns:a16="http://schemas.microsoft.com/office/drawing/2014/main" id="{E2E35AEF-98C0-46D3-96C3-A248FB2E7CE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a:extLst>
                <a:ext uri="{FF2B5EF4-FFF2-40B4-BE49-F238E27FC236}">
                  <a16:creationId xmlns:a16="http://schemas.microsoft.com/office/drawing/2014/main" id="{919DB801-8521-4ADA-AF55-F91B647B5F4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7" name="KSO_Shape">
            <a:extLst>
              <a:ext uri="{FF2B5EF4-FFF2-40B4-BE49-F238E27FC236}">
                <a16:creationId xmlns:a16="http://schemas.microsoft.com/office/drawing/2014/main" id="{A583F9AA-DFE3-4C95-A8B2-585B10C6DE21}"/>
              </a:ext>
            </a:extLst>
          </p:cNvPr>
          <p:cNvSpPr/>
          <p:nvPr/>
        </p:nvSpPr>
        <p:spPr>
          <a:xfrm>
            <a:off x="1688825" y="4881215"/>
            <a:ext cx="9500557" cy="129506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7C10B4E9-275D-4EE6-A235-4852EBDFC2C3}"/>
              </a:ext>
            </a:extLst>
          </p:cNvPr>
          <p:cNvSpPr/>
          <p:nvPr/>
        </p:nvSpPr>
        <p:spPr>
          <a:xfrm>
            <a:off x="1695912" y="1634431"/>
            <a:ext cx="9493471" cy="266586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50" name="直接连接符 49">
            <a:extLst>
              <a:ext uri="{FF2B5EF4-FFF2-40B4-BE49-F238E27FC236}">
                <a16:creationId xmlns:a16="http://schemas.microsoft.com/office/drawing/2014/main" id="{44B5916D-B59B-40B0-A0E5-576B4A9A143A}"/>
              </a:ext>
            </a:extLst>
          </p:cNvPr>
          <p:cNvCxnSpPr>
            <a:cxnSpLocks/>
          </p:cNvCxnSpPr>
          <p:nvPr/>
        </p:nvCxnSpPr>
        <p:spPr>
          <a:xfrm>
            <a:off x="1781207" y="4811774"/>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82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2000"/>
                            </p:stCondLst>
                            <p:childTnLst>
                              <p:par>
                                <p:cTn id="34" presetID="16" presetClass="entr" presetSubtype="21"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arn(inVertical)">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p:tgtEl>
                                          <p:spTgt spid="39"/>
                                        </p:tgtEl>
                                        <p:attrNameLst>
                                          <p:attrName>ppt_y</p:attrName>
                                        </p:attrNameLst>
                                      </p:cBhvr>
                                      <p:tavLst>
                                        <p:tav tm="0">
                                          <p:val>
                                            <p:strVal val="#ppt_y-#ppt_h*1.125000"/>
                                          </p:val>
                                        </p:tav>
                                        <p:tav tm="100000">
                                          <p:val>
                                            <p:strVal val="#ppt_y"/>
                                          </p:val>
                                        </p:tav>
                                      </p:tavLst>
                                    </p:anim>
                                    <p:animEffect transition="in" filter="wipe(down)">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9" grpId="0"/>
      <p:bldP spid="47" grpId="0" animBg="1"/>
      <p:bldP spid="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p>
        </p:txBody>
      </p:sp>
      <p:sp>
        <p:nvSpPr>
          <p:cNvPr id="2" name="矩形 1">
            <a:extLst>
              <a:ext uri="{FF2B5EF4-FFF2-40B4-BE49-F238E27FC236}">
                <a16:creationId xmlns:a16="http://schemas.microsoft.com/office/drawing/2014/main" id="{83E11107-0AC9-4E43-BA11-92F2A6599A1B}"/>
              </a:ext>
            </a:extLst>
          </p:cNvPr>
          <p:cNvSpPr/>
          <p:nvPr/>
        </p:nvSpPr>
        <p:spPr>
          <a:xfrm>
            <a:off x="2105917" y="1368951"/>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3" name="矩形 2">
            <a:extLst>
              <a:ext uri="{FF2B5EF4-FFF2-40B4-BE49-F238E27FC236}">
                <a16:creationId xmlns:a16="http://schemas.microsoft.com/office/drawing/2014/main" id="{CD352A36-0FAB-466D-AED1-E2DB2EF0AC31}"/>
              </a:ext>
            </a:extLst>
          </p:cNvPr>
          <p:cNvSpPr/>
          <p:nvPr/>
        </p:nvSpPr>
        <p:spPr>
          <a:xfrm>
            <a:off x="1825893" y="2562677"/>
            <a:ext cx="9289360" cy="286232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将第</a:t>
            </a:r>
            <a:r>
              <a:rPr lang="en-US" altLang="zh-CN" sz="2400" dirty="0">
                <a:solidFill>
                  <a:schemeClr val="tx1">
                    <a:lumMod val="85000"/>
                    <a:lumOff val="15000"/>
                  </a:schemeClr>
                </a:solidFill>
                <a:latin typeface="+mj-lt"/>
                <a:ea typeface="微软雅黑" panose="020B0503020204020204" pitchFamily="34" charset="-122"/>
              </a:rPr>
              <a:t>15</a:t>
            </a:r>
            <a:r>
              <a:rPr lang="zh-CN" altLang="en-US" sz="2400" dirty="0">
                <a:solidFill>
                  <a:schemeClr val="tx1">
                    <a:lumMod val="85000"/>
                    <a:lumOff val="15000"/>
                  </a:schemeClr>
                </a:solidFill>
                <a:latin typeface="+mj-lt"/>
                <a:ea typeface="微软雅黑" panose="020B0503020204020204" pitchFamily="34" charset="-122"/>
              </a:rPr>
              <a:t>行的“</a:t>
            </a:r>
            <a:r>
              <a:rPr lang="en-US" altLang="zh-CN" sz="2400" dirty="0">
                <a:solidFill>
                  <a:schemeClr val="tx1">
                    <a:lumMod val="85000"/>
                    <a:lumOff val="15000"/>
                  </a:schemeClr>
                </a:solidFill>
                <a:latin typeface="+mj-lt"/>
                <a:ea typeface="微软雅黑" panose="020B0503020204020204" pitchFamily="34" charset="-122"/>
              </a:rPr>
              <a:t>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改为“</a:t>
            </a:r>
            <a:r>
              <a:rPr lang="en-US" altLang="zh-CN" sz="2400" dirty="0">
                <a:solidFill>
                  <a:schemeClr val="tx1">
                    <a:lumMod val="85000"/>
                    <a:lumOff val="15000"/>
                  </a:schemeClr>
                </a:solidFill>
                <a:latin typeface="+mj-lt"/>
                <a:ea typeface="微软雅黑" panose="020B0503020204020204" pitchFamily="34" charset="-122"/>
              </a:rPr>
              <a:t>c=c1.add(c1, 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或“</a:t>
            </a:r>
            <a:r>
              <a:rPr lang="en-US" altLang="zh-CN" sz="2400" dirty="0">
                <a:solidFill>
                  <a:schemeClr val="tx1">
                    <a:lumMod val="85000"/>
                    <a:lumOff val="15000"/>
                  </a:schemeClr>
                </a:solidFill>
                <a:latin typeface="+mj-lt"/>
                <a:ea typeface="微软雅黑" panose="020B0503020204020204" pitchFamily="34" charset="-122"/>
              </a:rPr>
              <a:t>c=c2.add(c1, c2)</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latin typeface="+mj-lt"/>
                <a:ea typeface="微软雅黑" panose="020B0503020204020204" pitchFamily="34" charset="-122"/>
              </a:rPr>
              <a:t>或“</a:t>
            </a:r>
            <a:r>
              <a:rPr lang="en-US" altLang="zh-CN" sz="2400" dirty="0">
                <a:solidFill>
                  <a:schemeClr val="tx1">
                    <a:lumMod val="85000"/>
                    <a:lumOff val="15000"/>
                  </a:schemeClr>
                </a:solidFill>
                <a:latin typeface="+mj-lt"/>
                <a:ea typeface="微软雅黑" panose="020B0503020204020204" pitchFamily="34" charset="-122"/>
              </a:rPr>
              <a:t>c=Complex().add(c1, 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，程序运行后可得到相同的输出结果，即类方法也可以使用实例对象调用。</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通过“</a:t>
            </a:r>
            <a:r>
              <a:rPr lang="en-US" altLang="zh-CN" sz="2400" dirty="0">
                <a:solidFill>
                  <a:schemeClr val="tx1">
                    <a:lumMod val="85000"/>
                    <a:lumOff val="15000"/>
                  </a:schemeClr>
                </a:solidFill>
                <a:latin typeface="+mj-lt"/>
                <a:ea typeface="微软雅黑" panose="020B0503020204020204" pitchFamily="34" charset="-122"/>
              </a:rPr>
              <a:t>print(</a:t>
            </a:r>
            <a:r>
              <a:rPr lang="en-US" altLang="zh-CN" sz="2400" dirty="0" err="1">
                <a:solidFill>
                  <a:schemeClr val="tx1">
                    <a:lumMod val="85000"/>
                    <a:lumOff val="15000"/>
                  </a:schemeClr>
                </a:solidFill>
                <a:latin typeface="+mj-lt"/>
                <a:ea typeface="微软雅黑" panose="020B0503020204020204" pitchFamily="34" charset="-122"/>
              </a:rPr>
              <a:t>cls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输出类方法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的第一个参数，从输出结果中可以看到</a:t>
            </a:r>
            <a:r>
              <a:rPr lang="en-US" altLang="zh-CN" sz="2400" dirty="0" err="1">
                <a:solidFill>
                  <a:schemeClr val="tx1">
                    <a:lumMod val="85000"/>
                    <a:lumOff val="15000"/>
                  </a:schemeClr>
                </a:solidFill>
                <a:latin typeface="+mj-lt"/>
                <a:ea typeface="微软雅黑" panose="020B0503020204020204" pitchFamily="34" charset="-122"/>
              </a:rPr>
              <a:t>cls</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98140" y="1849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98140" y="2534902"/>
            <a:ext cx="9492222" cy="2954147"/>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a:extLst>
              <a:ext uri="{FF2B5EF4-FFF2-40B4-BE49-F238E27FC236}">
                <a16:creationId xmlns:a16="http://schemas.microsoft.com/office/drawing/2014/main" id="{B3DF7B1F-5F85-4329-868A-40B9E312FA57}"/>
              </a:ext>
            </a:extLst>
          </p:cNvPr>
          <p:cNvGrpSpPr/>
          <p:nvPr/>
        </p:nvGrpSpPr>
        <p:grpSpPr>
          <a:xfrm>
            <a:off x="853287" y="1410380"/>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3" name="组合 12">
              <a:extLst>
                <a:ext uri="{FF2B5EF4-FFF2-40B4-BE49-F238E27FC236}">
                  <a16:creationId xmlns:a16="http://schemas.microsoft.com/office/drawing/2014/main" id="{37C3EA08-641D-4238-B293-868E026B5345}"/>
                </a:ext>
              </a:extLst>
            </p:cNvPr>
            <p:cNvGrpSpPr/>
            <p:nvPr/>
          </p:nvGrpSpPr>
          <p:grpSpPr>
            <a:xfrm>
              <a:off x="844376" y="1343177"/>
              <a:ext cx="851540" cy="534049"/>
              <a:chOff x="4869372" y="3263288"/>
              <a:chExt cx="527535" cy="330848"/>
            </a:xfrm>
            <a:solidFill>
              <a:schemeClr val="bg1"/>
            </a:solidFill>
          </p:grpSpPr>
          <p:sp>
            <p:nvSpPr>
              <p:cNvPr id="19" name="Freeform 138">
                <a:extLst>
                  <a:ext uri="{FF2B5EF4-FFF2-40B4-BE49-F238E27FC236}">
                    <a16:creationId xmlns:a16="http://schemas.microsoft.com/office/drawing/2014/main" id="{28DD5A09-2419-452C-B173-000D1E0BF273}"/>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7">
                <a:extLst>
                  <a:ext uri="{FF2B5EF4-FFF2-40B4-BE49-F238E27FC236}">
                    <a16:creationId xmlns:a16="http://schemas.microsoft.com/office/drawing/2014/main" id="{2D80D8B5-8258-4680-A645-0C8CA457F3CB}"/>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8">
                <a:extLst>
                  <a:ext uri="{FF2B5EF4-FFF2-40B4-BE49-F238E27FC236}">
                    <a16:creationId xmlns:a16="http://schemas.microsoft.com/office/drawing/2014/main" id="{7438A8E0-1EAC-49C2-8F6E-B0D9F6868C8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9">
                <a:extLst>
                  <a:ext uri="{FF2B5EF4-FFF2-40B4-BE49-F238E27FC236}">
                    <a16:creationId xmlns:a16="http://schemas.microsoft.com/office/drawing/2014/main" id="{3A97066D-7DEB-4C0F-BC46-638901D92EE8}"/>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0">
                <a:extLst>
                  <a:ext uri="{FF2B5EF4-FFF2-40B4-BE49-F238E27FC236}">
                    <a16:creationId xmlns:a16="http://schemas.microsoft.com/office/drawing/2014/main" id="{C59EB290-539B-4FEE-96CB-82C00759DCED}"/>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1">
                <a:extLst>
                  <a:ext uri="{FF2B5EF4-FFF2-40B4-BE49-F238E27FC236}">
                    <a16:creationId xmlns:a16="http://schemas.microsoft.com/office/drawing/2014/main" id="{9A4636D2-88CD-4851-8D9D-F93B8A408824}"/>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524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508015"/>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p>
        </p:txBody>
      </p:sp>
      <p:grpSp>
        <p:nvGrpSpPr>
          <p:cNvPr id="23" name="组合 22">
            <a:extLst>
              <a:ext uri="{FF2B5EF4-FFF2-40B4-BE49-F238E27FC236}">
                <a16:creationId xmlns:a16="http://schemas.microsoft.com/office/drawing/2014/main" id="{71BC4C1B-6C3D-4F9B-B43D-80351FAE6C25}"/>
              </a:ext>
            </a:extLst>
          </p:cNvPr>
          <p:cNvGrpSpPr/>
          <p:nvPr/>
        </p:nvGrpSpPr>
        <p:grpSpPr>
          <a:xfrm rot="18900000">
            <a:off x="3951869" y="2587438"/>
            <a:ext cx="1524000" cy="1524000"/>
            <a:chOff x="4538249" y="1807005"/>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5" name="矩形 24">
              <a:extLst>
                <a:ext uri="{FF2B5EF4-FFF2-40B4-BE49-F238E27FC236}">
                  <a16:creationId xmlns:a16="http://schemas.microsoft.com/office/drawing/2014/main" id="{AD674C20-AA63-4F08-A659-9A48B6463E80}"/>
                </a:ext>
              </a:extLst>
            </p:cNvPr>
            <p:cNvSpPr/>
            <p:nvPr/>
          </p:nvSpPr>
          <p:spPr>
            <a:xfrm rot="2700000">
              <a:off x="5059469" y="2173472"/>
              <a:ext cx="492443" cy="830997"/>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01</a:t>
              </a:r>
            </a:p>
            <a:p>
              <a:pPr algn="ctr">
                <a:spcBef>
                  <a:spcPct val="0"/>
                </a:spcBef>
                <a:defRPr/>
              </a:pP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grpSp>
        <p:nvGrpSpPr>
          <p:cNvPr id="26" name="组合 25">
            <a:extLst>
              <a:ext uri="{FF2B5EF4-FFF2-40B4-BE49-F238E27FC236}">
                <a16:creationId xmlns:a16="http://schemas.microsoft.com/office/drawing/2014/main" id="{8F283251-4548-48D8-AE80-FCD19EE45757}"/>
              </a:ext>
            </a:extLst>
          </p:cNvPr>
          <p:cNvGrpSpPr/>
          <p:nvPr/>
        </p:nvGrpSpPr>
        <p:grpSpPr>
          <a:xfrm rot="18900000">
            <a:off x="5392733" y="1589368"/>
            <a:ext cx="1524000" cy="1524000"/>
            <a:chOff x="6157773" y="1285506"/>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8" name="矩形 27">
              <a:extLst>
                <a:ext uri="{FF2B5EF4-FFF2-40B4-BE49-F238E27FC236}">
                  <a16:creationId xmlns:a16="http://schemas.microsoft.com/office/drawing/2014/main" id="{056A68A7-DADA-471C-8AE1-09B761BC12FD}"/>
                </a:ext>
              </a:extLst>
            </p:cNvPr>
            <p:cNvSpPr/>
            <p:nvPr/>
          </p:nvSpPr>
          <p:spPr>
            <a:xfrm rot="2700000">
              <a:off x="6788910" y="1669878"/>
              <a:ext cx="492443" cy="461665"/>
            </a:xfrm>
            <a:prstGeom prst="rect">
              <a:avLst/>
            </a:prstGeom>
          </p:spPr>
          <p:txBody>
            <a:bodyPr wrap="none">
              <a:spAutoFit/>
            </a:bodyPr>
            <a:lstStyle/>
            <a:p>
              <a:pPr algn="ctr">
                <a:spcBef>
                  <a:spcPct val="0"/>
                </a:spcBef>
                <a:defRPr/>
              </a:pPr>
              <a:r>
                <a:rPr lang="en-US" altLang="zh-CN" sz="2400" b="1" dirty="0">
                  <a:solidFill>
                    <a:schemeClr val="bg1"/>
                  </a:solidFill>
                  <a:latin typeface="+mj-lt"/>
                  <a:ea typeface="微软雅黑" panose="020B0503020204020204" pitchFamily="34" charset="-122"/>
                  <a:cs typeface="微软雅黑" panose="020B0503020204020204" pitchFamily="34" charset="-122"/>
                </a:rPr>
                <a:t>02</a:t>
              </a:r>
            </a:p>
          </p:txBody>
        </p:sp>
      </p:gr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56C1BCC-A3DF-42DE-A514-499D10A25DDA}"/>
              </a:ext>
            </a:extLst>
          </p:cNvPr>
          <p:cNvGrpSpPr/>
          <p:nvPr/>
        </p:nvGrpSpPr>
        <p:grpSpPr>
          <a:xfrm rot="18900000">
            <a:off x="6833596" y="2587438"/>
            <a:ext cx="1524000" cy="1524000"/>
            <a:chOff x="4538249" y="1807005"/>
            <a:chExt cx="1524000" cy="1524000"/>
          </a:xfrm>
        </p:grpSpPr>
        <p:sp>
          <p:nvSpPr>
            <p:cNvPr id="34" name="泪滴形 33">
              <a:extLst>
                <a:ext uri="{FF2B5EF4-FFF2-40B4-BE49-F238E27FC236}">
                  <a16:creationId xmlns:a16="http://schemas.microsoft.com/office/drawing/2014/main" id="{54426F03-3299-4BE2-9AE4-23B0E5C463D4}"/>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35" name="矩形 34">
              <a:extLst>
                <a:ext uri="{FF2B5EF4-FFF2-40B4-BE49-F238E27FC236}">
                  <a16:creationId xmlns:a16="http://schemas.microsoft.com/office/drawing/2014/main" id="{E54B5636-86BD-48D3-BC09-6C903F3E1B48}"/>
                </a:ext>
              </a:extLst>
            </p:cNvPr>
            <p:cNvSpPr/>
            <p:nvPr/>
          </p:nvSpPr>
          <p:spPr>
            <a:xfrm rot="2700000">
              <a:off x="5216213" y="2175988"/>
              <a:ext cx="49244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03</a:t>
              </a:r>
            </a:p>
          </p:txBody>
        </p:sp>
      </p:gr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74909" y="3436987"/>
            <a:ext cx="2996683"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静态方法是指使用</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cs typeface="微软雅黑" panose="020B0503020204020204" pitchFamily="34" charset="-122"/>
              </a:rPr>
              <a:t>staticmethod</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修饰的方法。</a:t>
            </a:r>
          </a:p>
        </p:txBody>
      </p:sp>
      <p:sp>
        <p:nvSpPr>
          <p:cNvPr id="40" name="矩形 39">
            <a:extLst>
              <a:ext uri="{FF2B5EF4-FFF2-40B4-BE49-F238E27FC236}">
                <a16:creationId xmlns:a16="http://schemas.microsoft.com/office/drawing/2014/main" id="{935F907C-5DF2-494E-BFA6-C3EE8AF2B9CA}"/>
              </a:ext>
            </a:extLst>
          </p:cNvPr>
          <p:cNvSpPr/>
          <p:nvPr/>
        </p:nvSpPr>
        <p:spPr>
          <a:xfrm>
            <a:off x="4664840" y="4337672"/>
            <a:ext cx="2862319" cy="1938992"/>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与类方法相同，静态方法既可以直接通过类名调用，也可以通过类的实例对象调用。</a:t>
            </a:r>
          </a:p>
        </p:txBody>
      </p:sp>
      <p:sp>
        <p:nvSpPr>
          <p:cNvPr id="41" name="矩形 40">
            <a:extLst>
              <a:ext uri="{FF2B5EF4-FFF2-40B4-BE49-F238E27FC236}">
                <a16:creationId xmlns:a16="http://schemas.microsoft.com/office/drawing/2014/main" id="{24669355-913B-40DF-92CA-51D4466BCAC8}"/>
              </a:ext>
            </a:extLst>
          </p:cNvPr>
          <p:cNvSpPr/>
          <p:nvPr/>
        </p:nvSpPr>
        <p:spPr>
          <a:xfrm>
            <a:off x="8499130" y="3436987"/>
            <a:ext cx="2996684"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与类方法不同的地方在于，静态方法中没有类方法中的第一个类参数。</a:t>
            </a:r>
          </a:p>
        </p:txBody>
      </p:sp>
    </p:spTree>
    <p:extLst>
      <p:ext uri="{BB962C8B-B14F-4D97-AF65-F5344CB8AC3E}">
        <p14:creationId xmlns:p14="http://schemas.microsoft.com/office/powerpoint/2010/main" val="33009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p>
        </p:txBody>
      </p:sp>
      <p:sp>
        <p:nvSpPr>
          <p:cNvPr id="3" name="矩形 2">
            <a:extLst>
              <a:ext uri="{FF2B5EF4-FFF2-40B4-BE49-F238E27FC236}">
                <a16:creationId xmlns:a16="http://schemas.microsoft.com/office/drawing/2014/main" id="{CD352A36-0FAB-466D-AED1-E2DB2EF0AC31}"/>
              </a:ext>
            </a:extLst>
          </p:cNvPr>
          <p:cNvSpPr/>
          <p:nvPr/>
        </p:nvSpPr>
        <p:spPr>
          <a:xfrm>
            <a:off x="1862612" y="1941909"/>
            <a:ext cx="9753213" cy="4125553"/>
          </a:xfrm>
          <a:prstGeom prst="rect">
            <a:avLst/>
          </a:prstGeom>
        </p:spPr>
        <p:txBody>
          <a:bodyPr wrap="square">
            <a:spAutoFit/>
          </a:bodyPr>
          <a:lstStyle/>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Complex: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def 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=0,image=0): #</a:t>
            </a:r>
            <a:r>
              <a:rPr lang="zh-CN" altLang="en-US" sz="2400" dirty="0">
                <a:solidFill>
                  <a:schemeClr val="tx1">
                    <a:lumMod val="85000"/>
                    <a:lumOff val="15000"/>
                  </a:schemeClr>
                </a:solidFill>
                <a:latin typeface="+mj-lt"/>
                <a:ea typeface="微软雅黑" panose="020B0503020204020204" pitchFamily="34" charset="-122"/>
              </a:rPr>
              <a:t>定义构造方法</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=real #</a:t>
            </a:r>
            <a:r>
              <a:rPr lang="zh-CN" altLang="en-US" sz="2400" dirty="0">
                <a:solidFill>
                  <a:schemeClr val="tx1">
                    <a:lumMod val="85000"/>
                    <a:lumOff val="15000"/>
                  </a:schemeClr>
                </a:solidFill>
                <a:latin typeface="+mj-lt"/>
                <a:ea typeface="微软雅黑" panose="020B0503020204020204" pitchFamily="34" charset="-122"/>
              </a:rPr>
              <a:t>初始化一个复数的实部值</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a:t>
            </a:r>
            <a:r>
              <a:rPr lang="en-US" altLang="zh-CN" sz="2400" dirty="0" err="1">
                <a:solidFill>
                  <a:schemeClr val="tx1">
                    <a:lumMod val="85000"/>
                    <a:lumOff val="15000"/>
                  </a:schemeClr>
                </a:solidFill>
                <a:latin typeface="+mj-lt"/>
                <a:ea typeface="微软雅黑" panose="020B0503020204020204" pitchFamily="34" charset="-122"/>
              </a:rPr>
              <a:t>self.image</a:t>
            </a:r>
            <a:r>
              <a:rPr lang="en-US" altLang="zh-CN" sz="2400" dirty="0">
                <a:solidFill>
                  <a:schemeClr val="tx1">
                    <a:lumMod val="85000"/>
                    <a:lumOff val="15000"/>
                  </a:schemeClr>
                </a:solidFill>
                <a:latin typeface="+mj-lt"/>
                <a:ea typeface="微软雅黑" panose="020B0503020204020204" pitchFamily="34" charset="-122"/>
              </a:rPr>
              <a:t>=image #</a:t>
            </a:r>
            <a:r>
              <a:rPr lang="zh-CN" altLang="en-US" sz="2400" dirty="0">
                <a:solidFill>
                  <a:schemeClr val="tx1">
                    <a:lumMod val="85000"/>
                    <a:lumOff val="15000"/>
                  </a:schemeClr>
                </a:solidFill>
                <a:latin typeface="+mj-lt"/>
                <a:ea typeface="微软雅黑" panose="020B0503020204020204" pitchFamily="34" charset="-122"/>
              </a:rPr>
              <a:t>初始化一个复数的虚部值</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a:t>
            </a:r>
            <a:r>
              <a:rPr lang="en-US" altLang="zh-CN" sz="2400" dirty="0" err="1">
                <a:solidFill>
                  <a:schemeClr val="tx1">
                    <a:lumMod val="85000"/>
                    <a:lumOff val="15000"/>
                  </a:schemeClr>
                </a:solidFill>
                <a:latin typeface="+mj-lt"/>
                <a:ea typeface="微软雅黑" panose="020B0503020204020204" pitchFamily="34" charset="-122"/>
              </a:rPr>
              <a:t>staticmethod</a:t>
            </a:r>
            <a:endParaRPr lang="en-US" altLang="zh-CN"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add(c1,c2): #</a:t>
            </a:r>
            <a:r>
              <a:rPr lang="zh-CN" altLang="en-US" sz="2400" dirty="0">
                <a:solidFill>
                  <a:schemeClr val="tx1">
                    <a:lumMod val="85000"/>
                    <a:lumOff val="15000"/>
                  </a:schemeClr>
                </a:solidFill>
                <a:latin typeface="+mj-lt"/>
                <a:ea typeface="微软雅黑" panose="020B0503020204020204" pitchFamily="34" charset="-122"/>
              </a:rPr>
              <a:t>定义类方法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，实现两个复数的加法运算</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c=Complex()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c</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c.real</a:t>
            </a:r>
            <a:r>
              <a:rPr lang="en-US" altLang="zh-CN" sz="2400" dirty="0">
                <a:solidFill>
                  <a:schemeClr val="tx1">
                    <a:lumMod val="85000"/>
                    <a:lumOff val="15000"/>
                  </a:schemeClr>
                </a:solidFill>
                <a:latin typeface="+mj-lt"/>
                <a:ea typeface="微软雅黑" panose="020B0503020204020204" pitchFamily="34" charset="-122"/>
              </a:rPr>
              <a:t>=c1.real+c2.real #</a:t>
            </a:r>
            <a:r>
              <a:rPr lang="zh-CN" altLang="en-US" sz="2400" dirty="0">
                <a:solidFill>
                  <a:schemeClr val="tx1">
                    <a:lumMod val="85000"/>
                    <a:lumOff val="15000"/>
                  </a:schemeClr>
                </a:solidFill>
                <a:latin typeface="+mj-lt"/>
                <a:ea typeface="微软雅黑" panose="020B0503020204020204" pitchFamily="34" charset="-122"/>
              </a:rPr>
              <a:t>实部相加</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c.image</a:t>
            </a:r>
            <a:r>
              <a:rPr lang="en-US" altLang="zh-CN" sz="2400" dirty="0">
                <a:solidFill>
                  <a:schemeClr val="tx1">
                    <a:lumMod val="85000"/>
                    <a:lumOff val="15000"/>
                  </a:schemeClr>
                </a:solidFill>
                <a:latin typeface="+mj-lt"/>
                <a:ea typeface="微软雅黑" panose="020B0503020204020204" pitchFamily="34" charset="-122"/>
              </a:rPr>
              <a:t>=c1.image+c2.image #</a:t>
            </a:r>
            <a:r>
              <a:rPr lang="zh-CN" altLang="en-US" sz="2400" dirty="0">
                <a:solidFill>
                  <a:schemeClr val="tx1">
                    <a:lumMod val="85000"/>
                    <a:lumOff val="15000"/>
                  </a:schemeClr>
                </a:solidFill>
                <a:latin typeface="+mj-lt"/>
                <a:ea typeface="微软雅黑" panose="020B0503020204020204" pitchFamily="34" charset="-122"/>
              </a:rPr>
              <a:t>虚部相加</a:t>
            </a: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return c</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05606" y="1997011"/>
            <a:ext cx="9493471" cy="3962275"/>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B0F1F04C-1A94-4453-ADE9-9950E324D98C}"/>
              </a:ext>
            </a:extLst>
          </p:cNvPr>
          <p:cNvGrpSpPr/>
          <p:nvPr/>
        </p:nvGrpSpPr>
        <p:grpSpPr>
          <a:xfrm>
            <a:off x="828333" y="1114329"/>
            <a:ext cx="877273" cy="877274"/>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298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p>
        </p:txBody>
      </p:sp>
      <p:sp>
        <p:nvSpPr>
          <p:cNvPr id="3" name="矩形 2">
            <a:extLst>
              <a:ext uri="{FF2B5EF4-FFF2-40B4-BE49-F238E27FC236}">
                <a16:creationId xmlns:a16="http://schemas.microsoft.com/office/drawing/2014/main" id="{CD352A36-0FAB-466D-AED1-E2DB2EF0AC31}"/>
              </a:ext>
            </a:extLst>
          </p:cNvPr>
          <p:cNvSpPr/>
          <p:nvPr/>
        </p:nvSpPr>
        <p:spPr>
          <a:xfrm>
            <a:off x="1813040" y="1883652"/>
            <a:ext cx="9753213" cy="27968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if __name__=='__main__':</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c1=Complex(1,2.5)</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c2=Complex(2.2,3.1)</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 #</a:t>
            </a:r>
            <a:r>
              <a:rPr lang="zh-CN" altLang="en-US" sz="2400" dirty="0">
                <a:solidFill>
                  <a:schemeClr val="tx1">
                    <a:lumMod val="85000"/>
                    <a:lumOff val="15000"/>
                  </a:schemeClr>
                </a:solidFill>
                <a:latin typeface="+mj-lt"/>
                <a:ea typeface="微软雅黑" panose="020B0503020204020204" pitchFamily="34" charset="-122"/>
              </a:rPr>
              <a:t>直接使用类名调用类方法</a:t>
            </a:r>
            <a:r>
              <a:rPr lang="en-US" altLang="zh-CN" sz="2400" dirty="0">
                <a:solidFill>
                  <a:schemeClr val="tx1">
                    <a:lumMod val="85000"/>
                    <a:lumOff val="15000"/>
                  </a:schemeClr>
                </a:solidFill>
                <a:latin typeface="+mj-lt"/>
                <a:ea typeface="微软雅黑" panose="020B0503020204020204" pitchFamily="34" charset="-122"/>
              </a:rPr>
              <a:t>add</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print('c1+c2</a:t>
            </a:r>
            <a:r>
              <a:rPr lang="zh-CN" altLang="en-US" sz="2400" dirty="0">
                <a:solidFill>
                  <a:schemeClr val="tx1">
                    <a:lumMod val="85000"/>
                    <a:lumOff val="15000"/>
                  </a:schemeClr>
                </a:solidFill>
                <a:latin typeface="+mj-lt"/>
                <a:ea typeface="微软雅黑" panose="020B0503020204020204" pitchFamily="34" charset="-122"/>
              </a:rPr>
              <a:t>的结果为</a:t>
            </a:r>
            <a:r>
              <a:rPr lang="en-US" altLang="zh-CN" sz="2400" dirty="0">
                <a:solidFill>
                  <a:schemeClr val="tx1">
                    <a:lumMod val="85000"/>
                    <a:lumOff val="15000"/>
                  </a:schemeClr>
                </a:solidFill>
                <a:latin typeface="+mj-lt"/>
                <a:ea typeface="微软雅黑" panose="020B0503020204020204" pitchFamily="34" charset="-122"/>
              </a:rPr>
              <a:t>%.2f+%.2fi'%(</a:t>
            </a:r>
            <a:r>
              <a:rPr lang="en-US" altLang="zh-CN" sz="2400" dirty="0" err="1">
                <a:solidFill>
                  <a:schemeClr val="tx1">
                    <a:lumMod val="85000"/>
                    <a:lumOff val="15000"/>
                  </a:schemeClr>
                </a:solidFill>
                <a:latin typeface="+mj-lt"/>
                <a:ea typeface="微软雅黑" panose="020B0503020204020204" pitchFamily="34" charset="-122"/>
              </a:rPr>
              <a:t>c.real,c.image</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3" y="1710553"/>
            <a:ext cx="9493471" cy="3183180"/>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B0F1F04C-1A94-4453-ADE9-9950E324D98C}"/>
              </a:ext>
            </a:extLst>
          </p:cNvPr>
          <p:cNvGrpSpPr/>
          <p:nvPr/>
        </p:nvGrpSpPr>
        <p:grpSpPr>
          <a:xfrm>
            <a:off x="828333" y="1114329"/>
            <a:ext cx="877273" cy="877274"/>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5" name="文本框 14">
            <a:extLst>
              <a:ext uri="{FF2B5EF4-FFF2-40B4-BE49-F238E27FC236}">
                <a16:creationId xmlns:a16="http://schemas.microsoft.com/office/drawing/2014/main" id="{2A844D26-533C-4F9F-98C1-74E4365DC52F}"/>
              </a:ext>
            </a:extLst>
          </p:cNvPr>
          <p:cNvSpPr txBox="1"/>
          <p:nvPr/>
        </p:nvSpPr>
        <p:spPr>
          <a:xfrm>
            <a:off x="2391583" y="5032152"/>
            <a:ext cx="6839960"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c1+c2</a:t>
            </a:r>
            <a:r>
              <a:rPr lang="zh-CN" altLang="en-US" sz="2400" dirty="0">
                <a:latin typeface="+mj-lt"/>
                <a:cs typeface="+mn-ea"/>
                <a:sym typeface="+mn-lt"/>
              </a:rPr>
              <a:t>的结果为</a:t>
            </a:r>
            <a:r>
              <a:rPr lang="en-US" altLang="zh-CN" sz="2400" dirty="0">
                <a:latin typeface="+mj-lt"/>
                <a:cs typeface="+mn-ea"/>
                <a:sym typeface="+mn-lt"/>
              </a:rPr>
              <a:t>3.20+5.60i</a:t>
            </a:r>
          </a:p>
        </p:txBody>
      </p:sp>
      <p:sp>
        <p:nvSpPr>
          <p:cNvPr id="19" name="等腰三角形 18">
            <a:extLst>
              <a:ext uri="{FF2B5EF4-FFF2-40B4-BE49-F238E27FC236}">
                <a16:creationId xmlns:a16="http://schemas.microsoft.com/office/drawing/2014/main" id="{494D42B4-E253-41AC-AEED-BD86BB84F74F}"/>
              </a:ext>
            </a:extLst>
          </p:cNvPr>
          <p:cNvSpPr/>
          <p:nvPr/>
        </p:nvSpPr>
        <p:spPr>
          <a:xfrm rot="5400000">
            <a:off x="1927191" y="5124480"/>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9270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15" grpId="0"/>
      <p:bldP spid="1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0C14C4-AEEF-481C-9472-C26BD237B983}"/>
              </a:ext>
            </a:extLst>
          </p:cNvPr>
          <p:cNvSpPr txBox="1"/>
          <p:nvPr>
            <p:custDataLst>
              <p:tags r:id="rId2"/>
            </p:custDataLst>
          </p:nvPr>
        </p:nvSpPr>
        <p:spPr>
          <a:xfrm>
            <a:off x="1219200" y="635000"/>
            <a:ext cx="9753600" cy="4326106"/>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A:</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classmethod</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add(</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print(A().add(3,5))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47E698F7-382B-42C5-AC8C-7612032D8CF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9D43B5D5-3DE3-4A26-AC0D-4D03D5BFFE95}"/>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D4CFDFE0-27BB-4064-9A67-5B5D05D714E5}"/>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F6A0E6A6-DB07-4F54-AB41-24038BA88210}"/>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40EEFF9F-9BFF-4A2B-962B-22CEEAFE58CA}"/>
              </a:ext>
            </a:extLst>
          </p:cNvPr>
          <p:cNvSpPr txBox="1"/>
          <p:nvPr>
            <p:custDataLst>
              <p:tags r:id="rId7"/>
            </p:custDataLst>
          </p:nvPr>
        </p:nvSpPr>
        <p:spPr>
          <a:xfrm>
            <a:off x="12827000" y="1270000"/>
            <a:ext cx="3332480" cy="2554545"/>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类方法的第一个形参对应调用类方法时所使用的类或对象所属的类，因此应将“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add(</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add(</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cls,x,y</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。或者也可以将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改为静态方法，即将“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classmethod</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staticmethod</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9D7BBBFD-E31F-48A5-9379-ED73C3E403DC}"/>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6BD58A16-760A-4E32-BA2B-48F7929BEA89}"/>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00801222-9F0B-4FD4-AA67-AEB6D9A56BD2}"/>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65A1156D-0A26-4B44-B49A-AF30DC137E4E}"/>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F7D55C38-6544-4073-B3BB-CC3530E5C32C}"/>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4130883A-8BB3-4BD7-8875-C32A85EF2997}"/>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F010D78D-DFBB-4C55-8090-A4891F2C0415}"/>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018D6DC0-2CF1-4F38-BC0A-E7385D818D36}"/>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2A18ED1E-7FF1-48A6-AC6D-506F59390AC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13B6E222-FAAC-433C-8792-0F838F8BF0FA}"/>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7D762F8E-45F4-4E2D-A10A-36731030C75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CACEA043-DCBD-4538-8EEE-FD527F1181C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4667333-E383-4462-BAB5-059F318C36E7}"/>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072963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926428" y="2125351"/>
            <a:ext cx="8420961" cy="2580921"/>
            <a:chOff x="3051951" y="2679349"/>
            <a:chExt cx="8420961" cy="258092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8392041" cy="2554545"/>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动态扩展类与实例</a:t>
              </a:r>
              <a:br>
                <a:rPr lang="zh-CN" altLang="en-US" sz="8000" b="1" dirty="0">
                  <a:solidFill>
                    <a:srgbClr val="B1C400"/>
                  </a:solidFill>
                  <a:latin typeface="Bauhaus 93" panose="04030905020B02020C02" pitchFamily="82" charset="0"/>
                  <a:ea typeface="Adobe Gothic Std B" panose="020B0800000000000000" pitchFamily="34" charset="-128"/>
                </a:rPr>
              </a:br>
              <a:r>
                <a:rPr lang="zh-CN" altLang="en-US" sz="8000" b="1" dirty="0">
                  <a:solidFill>
                    <a:srgbClr val="B1C400"/>
                  </a:solidFill>
                  <a:latin typeface="Bauhaus 93" panose="04030905020B02020C02" pitchFamily="82" charset="0"/>
                  <a:ea typeface="Adobe Gothic Std B" panose="020B0800000000000000" pitchFamily="34" charset="-128"/>
                </a:rPr>
                <a:t>和</a:t>
              </a:r>
              <a:r>
                <a:rPr lang="en-US" altLang="zh-CN" sz="8000" b="1" dirty="0">
                  <a:solidFill>
                    <a:srgbClr val="B1C400"/>
                  </a:solidFill>
                  <a:latin typeface="Bauhaus 93" panose="04030905020B02020C02" pitchFamily="82" charset="0"/>
                  <a:ea typeface="Adobe Gothic Std B" panose="020B0800000000000000" pitchFamily="34" charset="-128"/>
                </a:rPr>
                <a:t>__slots__</a:t>
              </a:r>
              <a:r>
                <a:rPr lang="zh-CN" altLang="en-US" sz="8000" b="1" dirty="0">
                  <a:solidFill>
                    <a:srgbClr val="B1C400"/>
                  </a:solidFill>
                  <a:latin typeface="Bauhaus 93" panose="04030905020B02020C02" pitchFamily="82" charset="0"/>
                  <a:ea typeface="Adobe Gothic Std B" panose="020B0800000000000000" pitchFamily="34" charset="-128"/>
                </a:rPr>
                <a:t>变量</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51951" y="2679349"/>
              <a:ext cx="8392041" cy="2554545"/>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动态扩展类与实例</a:t>
              </a:r>
              <a:br>
                <a:rPr lang="zh-CN" altLang="en-US" sz="8000" b="1" dirty="0">
                  <a:solidFill>
                    <a:srgbClr val="1950B2"/>
                  </a:solidFill>
                  <a:latin typeface="Bauhaus 93" panose="04030905020B02020C02" pitchFamily="82" charset="0"/>
                  <a:ea typeface="Adobe Gothic Std B" panose="020B0800000000000000" pitchFamily="34" charset="-128"/>
                </a:rPr>
              </a:br>
              <a:r>
                <a:rPr lang="zh-CN" altLang="en-US" sz="8000" b="1" dirty="0">
                  <a:solidFill>
                    <a:srgbClr val="1950B2"/>
                  </a:solidFill>
                  <a:latin typeface="Bauhaus 93" panose="04030905020B02020C02" pitchFamily="82" charset="0"/>
                  <a:ea typeface="Adobe Gothic Std B" panose="020B0800000000000000" pitchFamily="34" charset="-128"/>
                </a:rPr>
                <a:t>和</a:t>
              </a:r>
              <a:r>
                <a:rPr lang="en-US" altLang="zh-CN" sz="8000" b="1" dirty="0">
                  <a:solidFill>
                    <a:srgbClr val="1950B2"/>
                  </a:solidFill>
                  <a:latin typeface="Bauhaus 93" panose="04030905020B02020C02" pitchFamily="82" charset="0"/>
                  <a:ea typeface="Adobe Gothic Std B" panose="020B0800000000000000" pitchFamily="34" charset="-128"/>
                </a:rPr>
                <a:t>__slots__</a:t>
              </a:r>
              <a:r>
                <a:rPr lang="zh-CN" altLang="en-US" sz="8000" b="1" dirty="0">
                  <a:solidFill>
                    <a:srgbClr val="1950B2"/>
                  </a:solidFill>
                  <a:latin typeface="Bauhaus 93" panose="04030905020B02020C02" pitchFamily="82" charset="0"/>
                  <a:ea typeface="Adobe Gothic Std B" panose="020B0800000000000000" pitchFamily="34" charset="-128"/>
                </a:rPr>
                <a:t>变量</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8228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362191" y="477612"/>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p>
        </p:txBody>
      </p:sp>
      <p:sp>
        <p:nvSpPr>
          <p:cNvPr id="6" name="文本框 5">
            <a:extLst>
              <a:ext uri="{FF2B5EF4-FFF2-40B4-BE49-F238E27FC236}">
                <a16:creationId xmlns:a16="http://schemas.microsoft.com/office/drawing/2014/main" id="{4E1CB98A-1D7D-4B86-A0E7-B3C5597FB1FE}"/>
              </a:ext>
            </a:extLst>
          </p:cNvPr>
          <p:cNvSpPr txBox="1"/>
          <p:nvPr/>
        </p:nvSpPr>
        <p:spPr>
          <a:xfrm>
            <a:off x="2509888" y="1725683"/>
            <a:ext cx="8578322" cy="1005592"/>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en-US" altLang="zh-CN" sz="2400" dirty="0">
                <a:latin typeface="+mj-lt"/>
                <a:cs typeface="+mn-ea"/>
                <a:sym typeface="+mn-lt"/>
              </a:rPr>
              <a:t>Python</a:t>
            </a:r>
            <a:r>
              <a:rPr lang="zh-CN" altLang="en-US" sz="2400" dirty="0">
                <a:latin typeface="+mj-lt"/>
                <a:cs typeface="+mn-ea"/>
                <a:sym typeface="+mn-lt"/>
              </a:rPr>
              <a:t>作为一种动态语言，除了可以在定义类时定义属性和方法外，还可以动态地为已经创建的对象绑定新的属性和方法。</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2509888" y="3386350"/>
            <a:ext cx="8674425" cy="1005592"/>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在给对象绑定方法时，需要使用</a:t>
            </a:r>
            <a:r>
              <a:rPr lang="en-US" altLang="zh-CN" sz="2400" dirty="0">
                <a:solidFill>
                  <a:schemeClr val="tx1">
                    <a:lumMod val="85000"/>
                    <a:lumOff val="15000"/>
                  </a:schemeClr>
                </a:solidFill>
                <a:latin typeface="+mj-lt"/>
                <a:cs typeface="+mn-ea"/>
                <a:sym typeface="+mn-lt"/>
              </a:rPr>
              <a:t>types</a:t>
            </a:r>
            <a:r>
              <a:rPr lang="zh-CN" altLang="en-US" sz="2400" dirty="0">
                <a:solidFill>
                  <a:schemeClr val="tx1">
                    <a:lumMod val="85000"/>
                    <a:lumOff val="15000"/>
                  </a:schemeClr>
                </a:solidFill>
                <a:latin typeface="+mj-lt"/>
                <a:cs typeface="+mn-ea"/>
                <a:sym typeface="+mn-lt"/>
              </a:rPr>
              <a:t>模块中的</a:t>
            </a:r>
            <a:r>
              <a:rPr lang="en-US" altLang="zh-CN" sz="2400" dirty="0" err="1">
                <a:solidFill>
                  <a:schemeClr val="tx1">
                    <a:lumMod val="85000"/>
                    <a:lumOff val="15000"/>
                  </a:schemeClr>
                </a:solidFill>
                <a:latin typeface="+mj-lt"/>
                <a:cs typeface="+mn-ea"/>
                <a:sym typeface="+mn-lt"/>
              </a:rPr>
              <a:t>MethodType</a:t>
            </a:r>
            <a:r>
              <a:rPr lang="zh-CN" altLang="en-US" sz="2400" dirty="0">
                <a:solidFill>
                  <a:schemeClr val="tx1">
                    <a:lumMod val="85000"/>
                    <a:lumOff val="15000"/>
                  </a:schemeClr>
                </a:solidFill>
                <a:latin typeface="+mj-lt"/>
                <a:cs typeface="+mn-ea"/>
                <a:sym typeface="+mn-lt"/>
              </a:rPr>
              <a:t>方法，其第一个参数是要绑定的函数名，第二个参数是绑定的对象名。</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2509888" y="5075679"/>
            <a:ext cx="6839960" cy="525461"/>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latin typeface="+mj-lt"/>
                <a:cs typeface="+mn-ea"/>
                <a:sym typeface="+mn-lt"/>
              </a:rPr>
              <a:t>例：绑定新方法示例。</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2045496" y="2069530"/>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045496" y="374378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2045496"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13108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362192" y="477138"/>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p>
        </p:txBody>
      </p:sp>
      <p:sp>
        <p:nvSpPr>
          <p:cNvPr id="2" name="矩形 1">
            <a:extLst>
              <a:ext uri="{FF2B5EF4-FFF2-40B4-BE49-F238E27FC236}">
                <a16:creationId xmlns:a16="http://schemas.microsoft.com/office/drawing/2014/main" id="{83E11107-0AC9-4E43-BA11-92F2A6599A1B}"/>
              </a:ext>
            </a:extLst>
          </p:cNvPr>
          <p:cNvSpPr/>
          <p:nvPr/>
        </p:nvSpPr>
        <p:spPr>
          <a:xfrm>
            <a:off x="1665441" y="1114329"/>
            <a:ext cx="2646878"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动态扩展类与实例</a:t>
            </a:r>
          </a:p>
        </p:txBody>
      </p:sp>
      <p:sp>
        <p:nvSpPr>
          <p:cNvPr id="3" name="矩形 2">
            <a:extLst>
              <a:ext uri="{FF2B5EF4-FFF2-40B4-BE49-F238E27FC236}">
                <a16:creationId xmlns:a16="http://schemas.microsoft.com/office/drawing/2014/main" id="{CD352A36-0FAB-466D-AED1-E2DB2EF0AC31}"/>
              </a:ext>
            </a:extLst>
          </p:cNvPr>
          <p:cNvSpPr/>
          <p:nvPr/>
        </p:nvSpPr>
        <p:spPr>
          <a:xfrm>
            <a:off x="1771777" y="2033654"/>
            <a:ext cx="9889178" cy="39039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from types import </a:t>
            </a:r>
            <a:r>
              <a:rPr lang="en-US" altLang="zh-CN" sz="2400" dirty="0" err="1">
                <a:solidFill>
                  <a:schemeClr val="tx1">
                    <a:lumMod val="85000"/>
                    <a:lumOff val="15000"/>
                  </a:schemeClr>
                </a:solidFill>
                <a:latin typeface="+mj-lt"/>
                <a:ea typeface="微软雅黑" panose="020B0503020204020204" pitchFamily="34" charset="-122"/>
              </a:rPr>
              <a:t>MethodType</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从</a:t>
            </a:r>
            <a:r>
              <a:rPr lang="en-US" altLang="zh-CN" sz="2400" dirty="0">
                <a:solidFill>
                  <a:schemeClr val="tx1">
                    <a:lumMod val="85000"/>
                    <a:lumOff val="15000"/>
                  </a:schemeClr>
                </a:solidFill>
                <a:latin typeface="+mj-lt"/>
                <a:ea typeface="微软雅黑" panose="020B0503020204020204" pitchFamily="34" charset="-122"/>
              </a:rPr>
              <a:t>types</a:t>
            </a:r>
            <a:r>
              <a:rPr lang="zh-CN" altLang="en-US" sz="2400" dirty="0">
                <a:solidFill>
                  <a:schemeClr val="tx1">
                    <a:lumMod val="85000"/>
                    <a:lumOff val="15000"/>
                  </a:schemeClr>
                </a:solidFill>
                <a:latin typeface="+mj-lt"/>
                <a:ea typeface="微软雅黑" panose="020B0503020204020204" pitchFamily="34" charset="-122"/>
              </a:rPr>
              <a:t>模块中导入</a:t>
            </a:r>
            <a:r>
              <a:rPr lang="en-US" altLang="zh-CN" sz="2400" dirty="0" err="1">
                <a:solidFill>
                  <a:schemeClr val="tx1">
                    <a:lumMod val="85000"/>
                    <a:lumOff val="15000"/>
                  </a:schemeClr>
                </a:solidFill>
                <a:latin typeface="+mj-lt"/>
                <a:ea typeface="微软雅黑" panose="020B0503020204020204" pitchFamily="34" charset="-122"/>
              </a:rPr>
              <a:t>MethodType</a:t>
            </a:r>
            <a:r>
              <a:rPr lang="zh-CN" altLang="en-US" sz="2400" dirty="0">
                <a:solidFill>
                  <a:schemeClr val="tx1">
                    <a:lumMod val="85000"/>
                    <a:lumOff val="15000"/>
                  </a:schemeClr>
                </a:solidFill>
                <a:latin typeface="+mj-lt"/>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class Student: #</a:t>
            </a:r>
            <a:r>
              <a:rPr lang="zh-CN" altLang="en-US" sz="2400" dirty="0">
                <a:solidFill>
                  <a:schemeClr val="tx1">
                    <a:lumMod val="85000"/>
                    <a:lumOff val="15000"/>
                  </a:schemeClr>
                </a:solidFill>
                <a:latin typeface="+mj-lt"/>
                <a:ea typeface="微软雅黑" panose="020B0503020204020204" pitchFamily="34" charset="-122"/>
              </a:rPr>
              <a:t>定义学生类</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pass</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def </a:t>
            </a:r>
            <a:r>
              <a:rPr lang="en-US" altLang="zh-CN" sz="2400" dirty="0" err="1">
                <a:solidFill>
                  <a:schemeClr val="tx1">
                    <a:lumMod val="85000"/>
                    <a:lumOff val="15000"/>
                  </a:schemeClr>
                </a:solidFill>
                <a:latin typeface="+mj-lt"/>
                <a:ea typeface="微软雅黑" panose="020B0503020204020204" pitchFamily="34" charset="-122"/>
              </a:rPr>
              <a:t>SetName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self,name</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err="1">
                <a:solidFill>
                  <a:schemeClr val="tx1">
                    <a:lumMod val="85000"/>
                    <a:lumOff val="15000"/>
                  </a:schemeClr>
                </a:solidFill>
                <a:latin typeface="+mj-lt"/>
                <a:ea typeface="微软雅黑" panose="020B0503020204020204" pitchFamily="34" charset="-122"/>
              </a:rPr>
              <a:t>SetName</a:t>
            </a:r>
            <a:r>
              <a:rPr lang="zh-CN" altLang="en-US" sz="2400" dirty="0">
                <a:solidFill>
                  <a:schemeClr val="tx1">
                    <a:lumMod val="85000"/>
                    <a:lumOff val="15000"/>
                  </a:schemeClr>
                </a:solidFill>
                <a:latin typeface="+mj-lt"/>
                <a:ea typeface="微软雅黑" panose="020B0503020204020204" pitchFamily="34" charset="-122"/>
              </a:rPr>
              <a:t>函数</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self.name=name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t>
            </a:r>
            <a:r>
              <a:rPr lang="en-US" altLang="zh-CN" sz="2400" dirty="0" err="1">
                <a:solidFill>
                  <a:schemeClr val="tx1">
                    <a:lumMod val="85000"/>
                    <a:lumOff val="15000"/>
                  </a:schemeClr>
                </a:solidFill>
                <a:latin typeface="+mj-lt"/>
                <a:ea typeface="微软雅黑" panose="020B0503020204020204" pitchFamily="34" charset="-122"/>
              </a:rPr>
              <a:t>SetSno</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self,sno</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err="1">
                <a:solidFill>
                  <a:schemeClr val="tx1">
                    <a:lumMod val="85000"/>
                    <a:lumOff val="15000"/>
                  </a:schemeClr>
                </a:solidFill>
                <a:latin typeface="+mj-lt"/>
                <a:ea typeface="微软雅黑" panose="020B0503020204020204" pitchFamily="34" charset="-122"/>
              </a:rPr>
              <a:t>SetSno</a:t>
            </a:r>
            <a:r>
              <a:rPr lang="zh-CN" altLang="en-US" sz="2400" dirty="0">
                <a:solidFill>
                  <a:schemeClr val="tx1">
                    <a:lumMod val="85000"/>
                    <a:lumOff val="15000"/>
                  </a:schemeClr>
                </a:solidFill>
                <a:latin typeface="+mj-lt"/>
                <a:ea typeface="微软雅黑" panose="020B0503020204020204" pitchFamily="34" charset="-122"/>
              </a:rPr>
              <a:t>函数</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a:t>
            </a:r>
            <a:r>
              <a:rPr lang="en-US" altLang="zh-CN" sz="2400" dirty="0" err="1">
                <a:solidFill>
                  <a:schemeClr val="tx1">
                    <a:lumMod val="85000"/>
                    <a:lumOff val="15000"/>
                  </a:schemeClr>
                </a:solidFill>
                <a:latin typeface="+mj-lt"/>
                <a:ea typeface="微软雅黑" panose="020B0503020204020204" pitchFamily="34" charset="-122"/>
              </a:rPr>
              <a:t>self.sno</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2531112"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sp>
        <p:nvSpPr>
          <p:cNvPr id="48" name="KSO_Shape">
            <a:extLst>
              <a:ext uri="{FF2B5EF4-FFF2-40B4-BE49-F238E27FC236}">
                <a16:creationId xmlns:a16="http://schemas.microsoft.com/office/drawing/2014/main" id="{7C10B4E9-275D-4EE6-A235-4852EBDFC2C3}"/>
              </a:ext>
            </a:extLst>
          </p:cNvPr>
          <p:cNvSpPr/>
          <p:nvPr/>
        </p:nvSpPr>
        <p:spPr>
          <a:xfrm>
            <a:off x="1657838" y="1745473"/>
            <a:ext cx="9924048" cy="4684285"/>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extLst>
      <p:ext uri="{BB962C8B-B14F-4D97-AF65-F5344CB8AC3E}">
        <p14:creationId xmlns:p14="http://schemas.microsoft.com/office/powerpoint/2010/main" val="358032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p>
        </p:txBody>
      </p:sp>
      <p:sp>
        <p:nvSpPr>
          <p:cNvPr id="20" name="矩形 19">
            <a:extLst>
              <a:ext uri="{FF2B5EF4-FFF2-40B4-BE49-F238E27FC236}">
                <a16:creationId xmlns:a16="http://schemas.microsoft.com/office/drawing/2014/main" id="{7F568AB6-7250-4D23-A026-FA3535A8CA48}"/>
              </a:ext>
            </a:extLst>
          </p:cNvPr>
          <p:cNvSpPr/>
          <p:nvPr/>
        </p:nvSpPr>
        <p:spPr>
          <a:xfrm>
            <a:off x="3104306" y="1603858"/>
            <a:ext cx="2339102"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类的定义形式</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0C666B22-64C0-4463-9966-46696D9860FE}"/>
              </a:ext>
            </a:extLst>
          </p:cNvPr>
          <p:cNvSpPr/>
          <p:nvPr/>
        </p:nvSpPr>
        <p:spPr>
          <a:xfrm>
            <a:off x="1839751" y="2408082"/>
            <a:ext cx="3778652" cy="1938992"/>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class </a:t>
            </a:r>
            <a:r>
              <a:rPr lang="zh-CN" altLang="en-US" sz="2400" dirty="0">
                <a:solidFill>
                  <a:schemeClr val="tx1">
                    <a:lumMod val="85000"/>
                    <a:lumOff val="15000"/>
                  </a:schemeClr>
                </a:solidFill>
                <a:ea typeface="微软雅黑" panose="020B0503020204020204" pitchFamily="34" charset="-122"/>
              </a:rPr>
              <a:t>类名</a:t>
            </a:r>
            <a:r>
              <a:rPr lang="en-US" altLang="zh-CN" sz="2400" dirty="0">
                <a:solidFill>
                  <a:schemeClr val="tx1">
                    <a:lumMod val="85000"/>
                    <a:lumOff val="15000"/>
                  </a:schemeClr>
                </a:solidFill>
                <a:ea typeface="微软雅黑" panose="020B0503020204020204" pitchFamily="34" charset="-122"/>
              </a:rPr>
              <a:t>:</a:t>
            </a: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1</a:t>
            </a: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2</a:t>
            </a:r>
          </a:p>
          <a:p>
            <a:pPr>
              <a:spcBef>
                <a:spcPct val="0"/>
              </a:spcBef>
              <a:defRPr/>
            </a:pPr>
            <a:r>
              <a:rPr lang="en-US" altLang="zh-CN" sz="2400" dirty="0">
                <a:solidFill>
                  <a:schemeClr val="tx1">
                    <a:lumMod val="85000"/>
                    <a:lumOff val="15000"/>
                  </a:schemeClr>
                </a:solidFill>
                <a:ea typeface="微软雅黑" panose="020B0503020204020204" pitchFamily="34" charset="-122"/>
              </a:rPr>
              <a:t>    ……</a:t>
            </a: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N</a:t>
            </a:r>
          </a:p>
        </p:txBody>
      </p:sp>
      <p:cxnSp>
        <p:nvCxnSpPr>
          <p:cNvPr id="22" name="直接连接符 21">
            <a:extLst>
              <a:ext uri="{FF2B5EF4-FFF2-40B4-BE49-F238E27FC236}">
                <a16:creationId xmlns:a16="http://schemas.microsoft.com/office/drawing/2014/main" id="{9A32D60C-C509-4F29-8B23-9EBAA7E9BDD9}"/>
              </a:ext>
            </a:extLst>
          </p:cNvPr>
          <p:cNvCxnSpPr>
            <a:cxnSpLocks/>
          </p:cNvCxnSpPr>
          <p:nvPr/>
        </p:nvCxnSpPr>
        <p:spPr>
          <a:xfrm>
            <a:off x="1870789" y="2127078"/>
            <a:ext cx="357261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27D1DA7B-0B51-4F7A-A497-D7543F18F234}"/>
              </a:ext>
            </a:extLst>
          </p:cNvPr>
          <p:cNvSpPr/>
          <p:nvPr/>
        </p:nvSpPr>
        <p:spPr>
          <a:xfrm>
            <a:off x="8355928" y="1603858"/>
            <a:ext cx="902811"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AF72309A-4576-4C95-BDB8-07087BAB2FC6}"/>
              </a:ext>
            </a:extLst>
          </p:cNvPr>
          <p:cNvSpPr/>
          <p:nvPr/>
        </p:nvSpPr>
        <p:spPr>
          <a:xfrm>
            <a:off x="6671205" y="2586952"/>
            <a:ext cx="3778652" cy="1754326"/>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类体的各语句需要采用缩进方式以表示它们是类中的语句。</a:t>
            </a:r>
            <a:endParaRPr lang="zh-CN" altLang="en-US" sz="2400"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4787889A-6541-4FC7-8A4A-852AF3BFA52B}"/>
              </a:ext>
            </a:extLst>
          </p:cNvPr>
          <p:cNvCxnSpPr>
            <a:cxnSpLocks/>
          </p:cNvCxnSpPr>
          <p:nvPr/>
        </p:nvCxnSpPr>
        <p:spPr>
          <a:xfrm>
            <a:off x="6815272" y="2127078"/>
            <a:ext cx="3189178"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72899FF-357B-4C39-83E8-D6812DDE74A3}"/>
              </a:ext>
            </a:extLst>
          </p:cNvPr>
          <p:cNvSpPr txBox="1"/>
          <p:nvPr/>
        </p:nvSpPr>
        <p:spPr>
          <a:xfrm>
            <a:off x="2305773" y="1525844"/>
            <a:ext cx="162366" cy="459875"/>
          </a:xfrm>
          <a:prstGeom prst="rect">
            <a:avLst/>
          </a:prstGeom>
          <a:noFill/>
        </p:spPr>
        <p:txBody>
          <a:bodyPr wrap="none" rtlCol="0">
            <a:spAutoFit/>
          </a:bodyPr>
          <a:lstStyle/>
          <a:p>
            <a:endParaRPr lang="zh-CN" altLang="en-US" sz="2800" dirty="0"/>
          </a:p>
        </p:txBody>
      </p:sp>
      <p:sp>
        <p:nvSpPr>
          <p:cNvPr id="27" name="文本框 26">
            <a:extLst>
              <a:ext uri="{FF2B5EF4-FFF2-40B4-BE49-F238E27FC236}">
                <a16:creationId xmlns:a16="http://schemas.microsoft.com/office/drawing/2014/main" id="{E7520D0A-765D-44AB-A4AB-939AE9025923}"/>
              </a:ext>
            </a:extLst>
          </p:cNvPr>
          <p:cNvSpPr txBox="1"/>
          <p:nvPr/>
        </p:nvSpPr>
        <p:spPr>
          <a:xfrm>
            <a:off x="6993765" y="1483275"/>
            <a:ext cx="162366" cy="459875"/>
          </a:xfrm>
          <a:prstGeom prst="rect">
            <a:avLst/>
          </a:prstGeom>
          <a:noFill/>
        </p:spPr>
        <p:txBody>
          <a:bodyPr wrap="none" rtlCol="0">
            <a:spAutoFit/>
          </a:bodyPr>
          <a:lstStyle/>
          <a:p>
            <a:endParaRPr lang="zh-CN" altLang="en-US" sz="2800" dirty="0"/>
          </a:p>
        </p:txBody>
      </p:sp>
      <p:sp>
        <p:nvSpPr>
          <p:cNvPr id="28" name="KSO_Shape">
            <a:extLst>
              <a:ext uri="{FF2B5EF4-FFF2-40B4-BE49-F238E27FC236}">
                <a16:creationId xmlns:a16="http://schemas.microsoft.com/office/drawing/2014/main" id="{CC73464A-5719-4A03-A97E-50E3E1F5E34F}"/>
              </a:ext>
            </a:extLst>
          </p:cNvPr>
          <p:cNvSpPr/>
          <p:nvPr/>
        </p:nvSpPr>
        <p:spPr>
          <a:xfrm>
            <a:off x="1613540" y="1483276"/>
            <a:ext cx="4060426" cy="310650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9" name="KSO_Shape">
            <a:extLst>
              <a:ext uri="{FF2B5EF4-FFF2-40B4-BE49-F238E27FC236}">
                <a16:creationId xmlns:a16="http://schemas.microsoft.com/office/drawing/2014/main" id="{C8D223F2-6654-4509-81F8-DFE30AFFB0DF}"/>
              </a:ext>
            </a:extLst>
          </p:cNvPr>
          <p:cNvSpPr/>
          <p:nvPr/>
        </p:nvSpPr>
        <p:spPr>
          <a:xfrm>
            <a:off x="6494807" y="1483276"/>
            <a:ext cx="3841443" cy="3106501"/>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0" name="组合 29">
            <a:extLst>
              <a:ext uri="{FF2B5EF4-FFF2-40B4-BE49-F238E27FC236}">
                <a16:creationId xmlns:a16="http://schemas.microsoft.com/office/drawing/2014/main" id="{27B1E32A-56DE-4013-A33B-F68EFAB59200}"/>
              </a:ext>
            </a:extLst>
          </p:cNvPr>
          <p:cNvGrpSpPr/>
          <p:nvPr/>
        </p:nvGrpSpPr>
        <p:grpSpPr>
          <a:xfrm>
            <a:off x="1953121" y="1214404"/>
            <a:ext cx="1082757" cy="1082757"/>
            <a:chOff x="2055662" y="1762598"/>
            <a:chExt cx="1082757" cy="1082757"/>
          </a:xfrm>
        </p:grpSpPr>
        <p:sp>
          <p:nvSpPr>
            <p:cNvPr id="31" name="KSO_Shape">
              <a:extLst>
                <a:ext uri="{FF2B5EF4-FFF2-40B4-BE49-F238E27FC236}">
                  <a16:creationId xmlns:a16="http://schemas.microsoft.com/office/drawing/2014/main" id="{9CF9FE18-A290-4327-B218-72CC4204F151}"/>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2" name="KSO_Shape">
              <a:extLst>
                <a:ext uri="{FF2B5EF4-FFF2-40B4-BE49-F238E27FC236}">
                  <a16:creationId xmlns:a16="http://schemas.microsoft.com/office/drawing/2014/main" id="{8B9754F9-2587-4FA2-9C3E-DA1DEBE9414E}"/>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33" name="组合 32">
            <a:extLst>
              <a:ext uri="{FF2B5EF4-FFF2-40B4-BE49-F238E27FC236}">
                <a16:creationId xmlns:a16="http://schemas.microsoft.com/office/drawing/2014/main" id="{CFE098CF-CEAA-48CD-A9F8-13D912D26915}"/>
              </a:ext>
            </a:extLst>
          </p:cNvPr>
          <p:cNvGrpSpPr/>
          <p:nvPr/>
        </p:nvGrpSpPr>
        <p:grpSpPr>
          <a:xfrm>
            <a:off x="6815272" y="1171835"/>
            <a:ext cx="1082757" cy="1082757"/>
            <a:chOff x="7042941" y="1720029"/>
            <a:chExt cx="1082757" cy="1082757"/>
          </a:xfrm>
        </p:grpSpPr>
        <p:sp>
          <p:nvSpPr>
            <p:cNvPr id="34" name="KSO_Shape">
              <a:extLst>
                <a:ext uri="{FF2B5EF4-FFF2-40B4-BE49-F238E27FC236}">
                  <a16:creationId xmlns:a16="http://schemas.microsoft.com/office/drawing/2014/main" id="{AB22A6BF-7AA0-4550-B10C-12909E3B48D8}"/>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5" name="Freeform 94">
              <a:extLst>
                <a:ext uri="{FF2B5EF4-FFF2-40B4-BE49-F238E27FC236}">
                  <a16:creationId xmlns:a16="http://schemas.microsoft.com/office/drawing/2014/main" id="{AD845827-186A-4799-AA1B-B1F5DD12E340}"/>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矩形 8">
            <a:extLst>
              <a:ext uri="{FF2B5EF4-FFF2-40B4-BE49-F238E27FC236}">
                <a16:creationId xmlns:a16="http://schemas.microsoft.com/office/drawing/2014/main" id="{5087E508-3CE5-40A4-B96E-32975062820E}"/>
              </a:ext>
            </a:extLst>
          </p:cNvPr>
          <p:cNvSpPr/>
          <p:nvPr/>
        </p:nvSpPr>
        <p:spPr>
          <a:xfrm>
            <a:off x="1870789" y="4500424"/>
            <a:ext cx="2646878" cy="719364"/>
          </a:xfrm>
          <a:prstGeom prst="rect">
            <a:avLst/>
          </a:prstGeom>
        </p:spPr>
        <p:txBody>
          <a:bodyPr wrap="none">
            <a:spAutoFit/>
          </a:bodyPr>
          <a:lstStyle/>
          <a:p>
            <a:pPr>
              <a:lnSpc>
                <a:spcPct val="200000"/>
              </a:lnSpc>
              <a:spcBef>
                <a:spcPct val="0"/>
              </a:spcBef>
              <a:defRPr/>
            </a:pPr>
            <a:r>
              <a:rPr lang="zh-CN" altLang="en-US" sz="2400" dirty="0">
                <a:solidFill>
                  <a:schemeClr val="tx1">
                    <a:lumMod val="85000"/>
                    <a:lumOff val="15000"/>
                  </a:schemeClr>
                </a:solidFill>
                <a:cs typeface="微软雅黑" panose="020B0503020204020204" pitchFamily="34" charset="-122"/>
              </a:rPr>
              <a:t>例：定义一个空类</a:t>
            </a:r>
            <a:endParaRPr lang="en-US" altLang="zh-CN" sz="2400" dirty="0">
              <a:solidFill>
                <a:schemeClr val="tx1">
                  <a:lumMod val="85000"/>
                  <a:lumOff val="15000"/>
                </a:schemeClr>
              </a:solidFill>
              <a:cs typeface="微软雅黑" panose="020B0503020204020204" pitchFamily="34" charset="-122"/>
            </a:endParaRPr>
          </a:p>
        </p:txBody>
      </p:sp>
      <p:sp>
        <p:nvSpPr>
          <p:cNvPr id="41" name="矩形 40">
            <a:extLst>
              <a:ext uri="{FF2B5EF4-FFF2-40B4-BE49-F238E27FC236}">
                <a16:creationId xmlns:a16="http://schemas.microsoft.com/office/drawing/2014/main" id="{4F5905EF-31FD-4E7B-A459-F54540E8FF83}"/>
              </a:ext>
            </a:extLst>
          </p:cNvPr>
          <p:cNvSpPr/>
          <p:nvPr/>
        </p:nvSpPr>
        <p:spPr>
          <a:xfrm>
            <a:off x="2267673" y="5253510"/>
            <a:ext cx="8301460" cy="1200329"/>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cs typeface="微软雅黑" panose="020B0503020204020204" pitchFamily="34" charset="-122"/>
              </a:rPr>
              <a:t>1	class Student: #</a:t>
            </a:r>
            <a:r>
              <a:rPr lang="zh-CN" altLang="en-US" sz="2400" dirty="0">
                <a:solidFill>
                  <a:schemeClr val="tx1">
                    <a:lumMod val="85000"/>
                    <a:lumOff val="15000"/>
                  </a:schemeClr>
                </a:solidFill>
                <a:cs typeface="微软雅黑" panose="020B0503020204020204" pitchFamily="34" charset="-122"/>
              </a:rPr>
              <a:t>定义一个名字为</a:t>
            </a:r>
            <a:r>
              <a:rPr lang="en-US" altLang="zh-CN" sz="2400" dirty="0">
                <a:solidFill>
                  <a:schemeClr val="tx1">
                    <a:lumMod val="85000"/>
                    <a:lumOff val="15000"/>
                  </a:schemeClr>
                </a:solidFill>
                <a:cs typeface="微软雅黑" panose="020B0503020204020204" pitchFamily="34" charset="-122"/>
              </a:rPr>
              <a:t>Student</a:t>
            </a:r>
            <a:r>
              <a:rPr lang="zh-CN" altLang="en-US" sz="2400" dirty="0">
                <a:solidFill>
                  <a:schemeClr val="tx1">
                    <a:lumMod val="85000"/>
                    <a:lumOff val="15000"/>
                  </a:schemeClr>
                </a:solidFill>
                <a:cs typeface="微软雅黑" panose="020B0503020204020204" pitchFamily="34" charset="-122"/>
              </a:rPr>
              <a:t>的类</a:t>
            </a:r>
          </a:p>
          <a:p>
            <a:pPr>
              <a:spcBef>
                <a:spcPct val="0"/>
              </a:spcBef>
              <a:defRPr/>
            </a:pPr>
            <a:r>
              <a:rPr lang="en-US" altLang="zh-CN" sz="2400" dirty="0">
                <a:solidFill>
                  <a:schemeClr val="tx1">
                    <a:lumMod val="85000"/>
                    <a:lumOff val="15000"/>
                  </a:schemeClr>
                </a:solidFill>
                <a:cs typeface="微软雅黑" panose="020B0503020204020204" pitchFamily="34" charset="-122"/>
              </a:rPr>
              <a:t>2	    pass #</a:t>
            </a:r>
            <a:r>
              <a:rPr lang="zh-CN" altLang="en-US" sz="2400" dirty="0">
                <a:solidFill>
                  <a:schemeClr val="tx1">
                    <a:lumMod val="85000"/>
                    <a:lumOff val="15000"/>
                  </a:schemeClr>
                </a:solidFill>
                <a:cs typeface="微软雅黑" panose="020B0503020204020204" pitchFamily="34" charset="-122"/>
              </a:rPr>
              <a:t>一个空语句，起到占位作用，表示</a:t>
            </a:r>
            <a:r>
              <a:rPr lang="en-US" altLang="zh-CN" sz="2400" dirty="0">
                <a:solidFill>
                  <a:schemeClr val="tx1">
                    <a:lumMod val="85000"/>
                    <a:lumOff val="15000"/>
                  </a:schemeClr>
                </a:solidFill>
                <a:cs typeface="微软雅黑" panose="020B0503020204020204" pitchFamily="34" charset="-122"/>
              </a:rPr>
              <a:t>Student</a:t>
            </a:r>
            <a:r>
              <a:rPr lang="zh-CN" altLang="en-US" sz="2400" dirty="0">
                <a:solidFill>
                  <a:schemeClr val="tx1">
                    <a:lumMod val="85000"/>
                    <a:lumOff val="15000"/>
                  </a:schemeClr>
                </a:solidFill>
                <a:cs typeface="微软雅黑" panose="020B0503020204020204" pitchFamily="34" charset="-122"/>
              </a:rPr>
              <a:t>类中</a:t>
            </a:r>
            <a:endParaRPr lang="en-US" altLang="zh-CN" sz="2400" dirty="0">
              <a:solidFill>
                <a:schemeClr val="tx1">
                  <a:lumMod val="85000"/>
                  <a:lumOff val="15000"/>
                </a:schemeClr>
              </a:solidFill>
              <a:cs typeface="微软雅黑" panose="020B0503020204020204" pitchFamily="34" charset="-122"/>
            </a:endParaRPr>
          </a:p>
          <a:p>
            <a:pPr>
              <a:spcBef>
                <a:spcPct val="0"/>
              </a:spcBef>
              <a:defRPr/>
            </a:pPr>
            <a:r>
              <a:rPr lang="zh-CN" altLang="en-US" sz="2400" dirty="0">
                <a:solidFill>
                  <a:schemeClr val="tx1">
                    <a:lumMod val="85000"/>
                    <a:lumOff val="15000"/>
                  </a:schemeClr>
                </a:solidFill>
                <a:cs typeface="微软雅黑" panose="020B0503020204020204" pitchFamily="34" charset="-122"/>
              </a:rPr>
              <a:t>                </a:t>
            </a:r>
            <a:r>
              <a:rPr lang="en-US" altLang="zh-CN" sz="2400" dirty="0">
                <a:solidFill>
                  <a:schemeClr val="tx1">
                    <a:lumMod val="85000"/>
                    <a:lumOff val="15000"/>
                  </a:schemeClr>
                </a:solidFill>
                <a:cs typeface="微软雅黑" panose="020B0503020204020204" pitchFamily="34" charset="-122"/>
              </a:rPr>
              <a:t>	#</a:t>
            </a:r>
            <a:r>
              <a:rPr lang="zh-CN" altLang="en-US" sz="2400" dirty="0">
                <a:solidFill>
                  <a:schemeClr val="tx1">
                    <a:lumMod val="85000"/>
                    <a:lumOff val="15000"/>
                  </a:schemeClr>
                </a:solidFill>
                <a:cs typeface="微软雅黑" panose="020B0503020204020204" pitchFamily="34" charset="-122"/>
              </a:rPr>
              <a:t>没有任何属性和方法</a:t>
            </a:r>
          </a:p>
        </p:txBody>
      </p:sp>
    </p:spTree>
    <p:extLst>
      <p:ext uri="{BB962C8B-B14F-4D97-AF65-F5344CB8AC3E}">
        <p14:creationId xmlns:p14="http://schemas.microsoft.com/office/powerpoint/2010/main" val="135108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1000"/>
                                        <p:tgtEl>
                                          <p:spTgt spid="28"/>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ppt_x</p:attrName>
                                        </p:attrNameLst>
                                      </p:cBhvr>
                                      <p:tavLst>
                                        <p:tav tm="0">
                                          <p:val>
                                            <p:strVal val="#ppt_x-#ppt_w*1.125000"/>
                                          </p:val>
                                        </p:tav>
                                        <p:tav tm="100000">
                                          <p:val>
                                            <p:strVal val="#ppt_x"/>
                                          </p:val>
                                        </p:tav>
                                      </p:tavLst>
                                    </p:anim>
                                    <p:animEffect transition="in" filter="wipe(right)">
                                      <p:cBhvr>
                                        <p:cTn id="27" dur="500"/>
                                        <p:tgtEl>
                                          <p:spTgt spid="2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p:tgtEl>
                                          <p:spTgt spid="21"/>
                                        </p:tgtEl>
                                        <p:attrNameLst>
                                          <p:attrName>ppt_y</p:attrName>
                                        </p:attrNameLst>
                                      </p:cBhvr>
                                      <p:tavLst>
                                        <p:tav tm="0">
                                          <p:val>
                                            <p:strVal val="#ppt_y-#ppt_h*1.125000"/>
                                          </p:val>
                                        </p:tav>
                                        <p:tav tm="100000">
                                          <p:val>
                                            <p:strVal val="#ppt_y"/>
                                          </p:val>
                                        </p:tav>
                                      </p:tavLst>
                                    </p:anim>
                                    <p:animEffect transition="in" filter="wipe(down)">
                                      <p:cBhvr>
                                        <p:cTn id="31" dur="500"/>
                                        <p:tgtEl>
                                          <p:spTgt spid="21"/>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heel(1)">
                                      <p:cBhvr>
                                        <p:cTn id="41" dur="1000"/>
                                        <p:tgtEl>
                                          <p:spTgt spid="29"/>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arn(inVertical)">
                                      <p:cBhvr>
                                        <p:cTn id="45" dur="500"/>
                                        <p:tgtEl>
                                          <p:spTgt spid="25"/>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p:tgtEl>
                                          <p:spTgt spid="23"/>
                                        </p:tgtEl>
                                        <p:attrNameLst>
                                          <p:attrName>ppt_x</p:attrName>
                                        </p:attrNameLst>
                                      </p:cBhvr>
                                      <p:tavLst>
                                        <p:tav tm="0">
                                          <p:val>
                                            <p:strVal val="#ppt_x-#ppt_w*1.125000"/>
                                          </p:val>
                                        </p:tav>
                                        <p:tav tm="100000">
                                          <p:val>
                                            <p:strVal val="#ppt_x"/>
                                          </p:val>
                                        </p:tav>
                                      </p:tavLst>
                                    </p:anim>
                                    <p:animEffect transition="in" filter="wipe(right)">
                                      <p:cBhvr>
                                        <p:cTn id="49" dur="500"/>
                                        <p:tgtEl>
                                          <p:spTgt spid="23"/>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p:tgtEl>
                                          <p:spTgt spid="24"/>
                                        </p:tgtEl>
                                        <p:attrNameLst>
                                          <p:attrName>ppt_y</p:attrName>
                                        </p:attrNameLst>
                                      </p:cBhvr>
                                      <p:tavLst>
                                        <p:tav tm="0">
                                          <p:val>
                                            <p:strVal val="#ppt_y-#ppt_h*1.125000"/>
                                          </p:val>
                                        </p:tav>
                                        <p:tav tm="100000">
                                          <p:val>
                                            <p:strVal val="#ppt_y"/>
                                          </p:val>
                                        </p:tav>
                                      </p:tavLst>
                                    </p:anim>
                                    <p:animEffect transition="in" filter="wipe(down)">
                                      <p:cBhvr>
                                        <p:cTn id="53" dur="500"/>
                                        <p:tgtEl>
                                          <p:spTgt spid="24"/>
                                        </p:tgtEl>
                                      </p:cBhvr>
                                    </p:animEffect>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p:bldP spid="23" grpId="0"/>
      <p:bldP spid="24" grpId="0"/>
      <p:bldP spid="28" grpId="0" animBg="1"/>
      <p:bldP spid="29" grpId="0" animBg="1"/>
      <p:bldP spid="9" grpId="0"/>
      <p:bldP spid="4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362192" y="511571"/>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动态扩展类与实例</a:t>
            </a:r>
          </a:p>
        </p:txBody>
      </p:sp>
      <p:sp>
        <p:nvSpPr>
          <p:cNvPr id="3" name="矩形 2">
            <a:extLst>
              <a:ext uri="{FF2B5EF4-FFF2-40B4-BE49-F238E27FC236}">
                <a16:creationId xmlns:a16="http://schemas.microsoft.com/office/drawing/2014/main" id="{CD352A36-0FAB-466D-AED1-E2DB2EF0AC31}"/>
              </a:ext>
            </a:extLst>
          </p:cNvPr>
          <p:cNvSpPr/>
          <p:nvPr/>
        </p:nvSpPr>
        <p:spPr>
          <a:xfrm>
            <a:off x="2288761" y="2295248"/>
            <a:ext cx="9537059" cy="3785652"/>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8	if __name__=='__main__</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9	    stu1=Student()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stu1</a:t>
            </a: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10	    stu2=Student()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stu2</a:t>
            </a: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11</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b="1" dirty="0">
                <a:solidFill>
                  <a:schemeClr val="tx1">
                    <a:lumMod val="85000"/>
                    <a:lumOff val="15000"/>
                  </a:schemeClr>
                </a:solidFill>
                <a:latin typeface="+mj-lt"/>
                <a:ea typeface="微软雅黑" panose="020B0503020204020204" pitchFamily="34" charset="-122"/>
              </a:rPr>
              <a:t>stu1.SetName=</a:t>
            </a:r>
            <a:r>
              <a:rPr lang="en-US" altLang="zh-CN" sz="2400" b="1" dirty="0" err="1">
                <a:solidFill>
                  <a:schemeClr val="tx1">
                    <a:lumMod val="85000"/>
                    <a:lumOff val="15000"/>
                  </a:schemeClr>
                </a:solidFill>
                <a:latin typeface="+mj-lt"/>
                <a:ea typeface="微软雅黑" panose="020B0503020204020204" pitchFamily="34" charset="-122"/>
              </a:rPr>
              <a:t>MethodType</a:t>
            </a:r>
            <a:r>
              <a:rPr lang="en-US" altLang="zh-CN" sz="2400" b="1" dirty="0">
                <a:solidFill>
                  <a:schemeClr val="tx1">
                    <a:lumMod val="85000"/>
                    <a:lumOff val="15000"/>
                  </a:schemeClr>
                </a:solidFill>
                <a:latin typeface="+mj-lt"/>
                <a:ea typeface="微软雅黑" panose="020B0503020204020204" pitchFamily="34" charset="-122"/>
              </a:rPr>
              <a:t>(SetName,stu1) </a:t>
            </a: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为</a:t>
            </a:r>
            <a:r>
              <a:rPr lang="en-US" altLang="zh-CN" sz="2400" b="1" dirty="0">
                <a:solidFill>
                  <a:schemeClr val="tx1">
                    <a:lumMod val="85000"/>
                    <a:lumOff val="15000"/>
                  </a:schemeClr>
                </a:solidFill>
                <a:latin typeface="+mj-lt"/>
                <a:ea typeface="微软雅黑" panose="020B0503020204020204" pitchFamily="34" charset="-122"/>
              </a:rPr>
              <a:t>stu1</a:t>
            </a:r>
            <a:r>
              <a:rPr lang="zh-CN" altLang="en-US" sz="2400" b="1" dirty="0">
                <a:solidFill>
                  <a:schemeClr val="tx1">
                    <a:lumMod val="85000"/>
                    <a:lumOff val="15000"/>
                  </a:schemeClr>
                </a:solidFill>
                <a:latin typeface="+mj-lt"/>
                <a:ea typeface="微软雅黑" panose="020B0503020204020204" pitchFamily="34" charset="-122"/>
              </a:rPr>
              <a:t>对象绑定</a:t>
            </a:r>
            <a:r>
              <a:rPr lang="en-US" altLang="zh-CN" sz="2400" b="1" dirty="0" err="1">
                <a:solidFill>
                  <a:schemeClr val="tx1">
                    <a:lumMod val="85000"/>
                    <a:lumOff val="15000"/>
                  </a:schemeClr>
                </a:solidFill>
                <a:latin typeface="+mj-lt"/>
                <a:ea typeface="微软雅黑" panose="020B0503020204020204" pitchFamily="34" charset="-122"/>
              </a:rPr>
              <a:t>SetName</a:t>
            </a:r>
            <a:r>
              <a:rPr lang="zh-CN" altLang="en-US" sz="2400" b="1" dirty="0">
                <a:solidFill>
                  <a:schemeClr val="tx1">
                    <a:lumMod val="85000"/>
                    <a:lumOff val="15000"/>
                  </a:schemeClr>
                </a:solidFill>
                <a:latin typeface="+mj-lt"/>
                <a:ea typeface="微软雅黑" panose="020B0503020204020204" pitchFamily="34" charset="-122"/>
              </a:rPr>
              <a:t>方法</a:t>
            </a: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12</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b="1" dirty="0" err="1">
                <a:solidFill>
                  <a:schemeClr val="tx1">
                    <a:lumMod val="85000"/>
                    <a:lumOff val="15000"/>
                  </a:schemeClr>
                </a:solidFill>
                <a:latin typeface="+mj-lt"/>
                <a:ea typeface="微软雅黑" panose="020B0503020204020204" pitchFamily="34" charset="-122"/>
              </a:rPr>
              <a:t>Student.SetSno</a:t>
            </a:r>
            <a:r>
              <a:rPr lang="en-US" altLang="zh-CN"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SetSno</a:t>
            </a: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为</a:t>
            </a:r>
            <a:r>
              <a:rPr lang="en-US" altLang="zh-CN" sz="2400" b="1" dirty="0">
                <a:solidFill>
                  <a:schemeClr val="tx1">
                    <a:lumMod val="85000"/>
                    <a:lumOff val="15000"/>
                  </a:schemeClr>
                </a:solidFill>
                <a:latin typeface="+mj-lt"/>
                <a:ea typeface="微软雅黑" panose="020B0503020204020204" pitchFamily="34" charset="-122"/>
              </a:rPr>
              <a:t>Student</a:t>
            </a:r>
            <a:r>
              <a:rPr lang="zh-CN" altLang="en-US" sz="2400" b="1" dirty="0">
                <a:solidFill>
                  <a:schemeClr val="tx1">
                    <a:lumMod val="85000"/>
                    <a:lumOff val="15000"/>
                  </a:schemeClr>
                </a:solidFill>
                <a:latin typeface="+mj-lt"/>
                <a:ea typeface="微软雅黑" panose="020B0503020204020204" pitchFamily="34" charset="-122"/>
              </a:rPr>
              <a:t>类绑定</a:t>
            </a:r>
            <a:r>
              <a:rPr lang="en-US" altLang="zh-CN" sz="2400" b="1" dirty="0" err="1">
                <a:solidFill>
                  <a:schemeClr val="tx1">
                    <a:lumMod val="85000"/>
                    <a:lumOff val="15000"/>
                  </a:schemeClr>
                </a:solidFill>
                <a:latin typeface="+mj-lt"/>
                <a:ea typeface="微软雅黑" panose="020B0503020204020204" pitchFamily="34" charset="-122"/>
              </a:rPr>
              <a:t>SetSno</a:t>
            </a:r>
            <a:r>
              <a:rPr lang="zh-CN" altLang="en-US" sz="2400" b="1" dirty="0">
                <a:solidFill>
                  <a:schemeClr val="tx1">
                    <a:lumMod val="85000"/>
                    <a:lumOff val="15000"/>
                  </a:schemeClr>
                </a:solidFill>
                <a:latin typeface="+mj-lt"/>
                <a:ea typeface="微软雅黑" panose="020B0503020204020204" pitchFamily="34" charset="-122"/>
              </a:rPr>
              <a:t>方法</a:t>
            </a: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13	    stu1.SetName('</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a:t>
            </a: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14	    stu1.SetSno('1810100')</a:t>
            </a: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15	    #stu2.SetName(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张刚</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取消注释则会报错</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16	    stu2.SetSno('1810101')</a:t>
            </a:r>
          </a:p>
        </p:txBody>
      </p:sp>
      <p:sp>
        <p:nvSpPr>
          <p:cNvPr id="18" name="文本框 17">
            <a:extLst>
              <a:ext uri="{FF2B5EF4-FFF2-40B4-BE49-F238E27FC236}">
                <a16:creationId xmlns:a16="http://schemas.microsoft.com/office/drawing/2014/main" id="{FB9855CF-00E3-4A1E-8F5E-48B8FE8363FF}"/>
              </a:ext>
            </a:extLst>
          </p:cNvPr>
          <p:cNvSpPr txBox="1"/>
          <p:nvPr/>
        </p:nvSpPr>
        <p:spPr>
          <a:xfrm>
            <a:off x="2200284" y="1716451"/>
            <a:ext cx="184731" cy="523220"/>
          </a:xfrm>
          <a:prstGeom prst="rect">
            <a:avLst/>
          </a:prstGeom>
          <a:noFill/>
        </p:spPr>
        <p:txBody>
          <a:bodyPr wrap="none" rtlCol="0">
            <a:spAutoFit/>
          </a:bodyPr>
          <a:lstStyle/>
          <a:p>
            <a:endParaRPr lang="zh-CN" altLang="en-US" sz="2800" dirty="0">
              <a:latin typeface="+mj-lt"/>
            </a:endParaRPr>
          </a:p>
        </p:txBody>
      </p:sp>
      <p:sp>
        <p:nvSpPr>
          <p:cNvPr id="38" name="KSO_Shape">
            <a:extLst>
              <a:ext uri="{FF2B5EF4-FFF2-40B4-BE49-F238E27FC236}">
                <a16:creationId xmlns:a16="http://schemas.microsoft.com/office/drawing/2014/main" id="{A2F7A776-D49D-42A6-8341-15A6263491E6}"/>
              </a:ext>
            </a:extLst>
          </p:cNvPr>
          <p:cNvSpPr/>
          <p:nvPr/>
        </p:nvSpPr>
        <p:spPr>
          <a:xfrm>
            <a:off x="1435740" y="1673882"/>
            <a:ext cx="9537060" cy="4527413"/>
          </a:xfrm>
          <a:prstGeom prst="roundRect">
            <a:avLst>
              <a:gd name="adj" fmla="val 442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a:extLst>
              <a:ext uri="{FF2B5EF4-FFF2-40B4-BE49-F238E27FC236}">
                <a16:creationId xmlns:a16="http://schemas.microsoft.com/office/drawing/2014/main" id="{C79A0750-A61F-4572-805B-9B771222B35A}"/>
              </a:ext>
            </a:extLst>
          </p:cNvPr>
          <p:cNvGrpSpPr/>
          <p:nvPr/>
        </p:nvGrpSpPr>
        <p:grpSpPr>
          <a:xfrm>
            <a:off x="1939283" y="1175072"/>
            <a:ext cx="1082757" cy="1082757"/>
            <a:chOff x="2055662" y="1762598"/>
            <a:chExt cx="1082757" cy="1082757"/>
          </a:xfrm>
        </p:grpSpPr>
        <p:sp>
          <p:nvSpPr>
            <p:cNvPr id="34" name="KSO_Shape">
              <a:extLst>
                <a:ext uri="{FF2B5EF4-FFF2-40B4-BE49-F238E27FC236}">
                  <a16:creationId xmlns:a16="http://schemas.microsoft.com/office/drawing/2014/main" id="{ADC84460-C3E5-49FB-BF93-B0D54BC94F69}"/>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9" name="KSO_Shape">
              <a:extLst>
                <a:ext uri="{FF2B5EF4-FFF2-40B4-BE49-F238E27FC236}">
                  <a16:creationId xmlns:a16="http://schemas.microsoft.com/office/drawing/2014/main" id="{EF182D5B-4D39-48BA-A381-EDD1C0EDEF02}"/>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mj-lt"/>
                <a:ea typeface="微软雅黑" panose="020B0503020204020204" pitchFamily="34" charset="-122"/>
              </a:endParaRPr>
            </a:p>
          </p:txBody>
        </p:sp>
      </p:grpSp>
    </p:spTree>
    <p:extLst>
      <p:ext uri="{BB962C8B-B14F-4D97-AF65-F5344CB8AC3E}">
        <p14:creationId xmlns:p14="http://schemas.microsoft.com/office/powerpoint/2010/main" val="97761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362192" y="477138"/>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p>
        </p:txBody>
      </p:sp>
      <p:sp>
        <p:nvSpPr>
          <p:cNvPr id="2" name="矩形 1">
            <a:extLst>
              <a:ext uri="{FF2B5EF4-FFF2-40B4-BE49-F238E27FC236}">
                <a16:creationId xmlns:a16="http://schemas.microsoft.com/office/drawing/2014/main" id="{83E11107-0AC9-4E43-BA11-92F2A6599A1B}"/>
              </a:ext>
            </a:extLst>
          </p:cNvPr>
          <p:cNvSpPr/>
          <p:nvPr/>
        </p:nvSpPr>
        <p:spPr>
          <a:xfrm>
            <a:off x="2250061" y="1347086"/>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sp>
        <p:nvSpPr>
          <p:cNvPr id="3" name="矩形 2">
            <a:extLst>
              <a:ext uri="{FF2B5EF4-FFF2-40B4-BE49-F238E27FC236}">
                <a16:creationId xmlns:a16="http://schemas.microsoft.com/office/drawing/2014/main" id="{CD352A36-0FAB-466D-AED1-E2DB2EF0AC31}"/>
              </a:ext>
            </a:extLst>
          </p:cNvPr>
          <p:cNvSpPr/>
          <p:nvPr/>
        </p:nvSpPr>
        <p:spPr>
          <a:xfrm>
            <a:off x="2073433" y="2174666"/>
            <a:ext cx="8970389" cy="341632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给一个对象绑定方法后，只能通过该对象调用该方法，其他未绑定该方法的对象则不能调用。例如，没有为</a:t>
            </a:r>
            <a:r>
              <a:rPr lang="en-US" altLang="zh-CN" sz="2400" dirty="0">
                <a:solidFill>
                  <a:schemeClr val="tx1">
                    <a:lumMod val="85000"/>
                    <a:lumOff val="15000"/>
                  </a:schemeClr>
                </a:solidFill>
                <a:latin typeface="+mj-lt"/>
                <a:ea typeface="微软雅黑" panose="020B0503020204020204" pitchFamily="34" charset="-122"/>
              </a:rPr>
              <a:t>stu2</a:t>
            </a:r>
            <a:r>
              <a:rPr lang="zh-CN" altLang="en-US" sz="2400" dirty="0">
                <a:solidFill>
                  <a:schemeClr val="tx1">
                    <a:lumMod val="85000"/>
                    <a:lumOff val="15000"/>
                  </a:schemeClr>
                </a:solidFill>
                <a:latin typeface="+mj-lt"/>
                <a:ea typeface="微软雅黑" panose="020B0503020204020204" pitchFamily="34" charset="-122"/>
              </a:rPr>
              <a:t>对象绑定</a:t>
            </a:r>
            <a:r>
              <a:rPr lang="en-US" altLang="zh-CN" sz="2400" dirty="0" err="1">
                <a:solidFill>
                  <a:schemeClr val="tx1">
                    <a:lumMod val="85000"/>
                    <a:lumOff val="15000"/>
                  </a:schemeClr>
                </a:solidFill>
                <a:latin typeface="+mj-lt"/>
                <a:ea typeface="微软雅黑" panose="020B0503020204020204" pitchFamily="34" charset="-122"/>
              </a:rPr>
              <a:t>SetName</a:t>
            </a:r>
            <a:r>
              <a:rPr lang="zh-CN" altLang="en-US" sz="2400" dirty="0">
                <a:solidFill>
                  <a:schemeClr val="tx1">
                    <a:lumMod val="85000"/>
                    <a:lumOff val="15000"/>
                  </a:schemeClr>
                </a:solidFill>
                <a:latin typeface="+mj-lt"/>
                <a:ea typeface="微软雅黑" panose="020B0503020204020204" pitchFamily="34" charset="-122"/>
              </a:rPr>
              <a:t>方法，因此，如果将第</a:t>
            </a:r>
            <a:r>
              <a:rPr lang="en-US" altLang="zh-CN" sz="2400" dirty="0">
                <a:solidFill>
                  <a:schemeClr val="tx1">
                    <a:lumMod val="85000"/>
                    <a:lumOff val="15000"/>
                  </a:schemeClr>
                </a:solidFill>
                <a:latin typeface="+mj-lt"/>
                <a:ea typeface="微软雅黑" panose="020B0503020204020204" pitchFamily="34" charset="-122"/>
              </a:rPr>
              <a:t>15</a:t>
            </a:r>
            <a:r>
              <a:rPr lang="zh-CN" altLang="en-US" sz="2400" dirty="0">
                <a:solidFill>
                  <a:schemeClr val="tx1">
                    <a:lumMod val="85000"/>
                    <a:lumOff val="15000"/>
                  </a:schemeClr>
                </a:solidFill>
                <a:latin typeface="+mj-lt"/>
                <a:ea typeface="微软雅黑" panose="020B0503020204020204" pitchFamily="34" charset="-122"/>
              </a:rPr>
              <a:t>行前面的注释符取消，则程序运行时系统会报错。</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而第</a:t>
            </a:r>
            <a:r>
              <a:rPr lang="en-US" altLang="zh-CN" sz="2400" dirty="0">
                <a:solidFill>
                  <a:schemeClr val="tx1">
                    <a:lumMod val="85000"/>
                    <a:lumOff val="15000"/>
                  </a:schemeClr>
                </a:solidFill>
                <a:latin typeface="+mj-lt"/>
                <a:ea typeface="微软雅黑" panose="020B0503020204020204" pitchFamily="34" charset="-122"/>
              </a:rPr>
              <a:t>12</a:t>
            </a:r>
            <a:r>
              <a:rPr lang="zh-CN" altLang="en-US" sz="2400" dirty="0">
                <a:solidFill>
                  <a:schemeClr val="tx1">
                    <a:lumMod val="85000"/>
                    <a:lumOff val="15000"/>
                  </a:schemeClr>
                </a:solidFill>
                <a:latin typeface="+mj-lt"/>
                <a:ea typeface="微软雅黑" panose="020B0503020204020204" pitchFamily="34" charset="-122"/>
              </a:rPr>
              <a:t>行为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类绑定了</a:t>
            </a:r>
            <a:r>
              <a:rPr lang="en-US" altLang="zh-CN" sz="2400" dirty="0" err="1">
                <a:solidFill>
                  <a:schemeClr val="tx1">
                    <a:lumMod val="85000"/>
                    <a:lumOff val="15000"/>
                  </a:schemeClr>
                </a:solidFill>
                <a:latin typeface="+mj-lt"/>
                <a:ea typeface="微软雅黑" panose="020B0503020204020204" pitchFamily="34" charset="-122"/>
              </a:rPr>
              <a:t>SetSno</a:t>
            </a:r>
            <a:r>
              <a:rPr lang="zh-CN" altLang="en-US" sz="2400" dirty="0">
                <a:solidFill>
                  <a:schemeClr val="tx1">
                    <a:lumMod val="85000"/>
                    <a:lumOff val="15000"/>
                  </a:schemeClr>
                </a:solidFill>
                <a:latin typeface="+mj-lt"/>
                <a:ea typeface="微软雅黑" panose="020B0503020204020204" pitchFamily="34" charset="-122"/>
              </a:rPr>
              <a:t>方法，则</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类中的所有实例对象都有该方法。</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827774"/>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3" y="1943309"/>
            <a:ext cx="9493471" cy="3840622"/>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a:extLst>
              <a:ext uri="{FF2B5EF4-FFF2-40B4-BE49-F238E27FC236}">
                <a16:creationId xmlns:a16="http://schemas.microsoft.com/office/drawing/2014/main" id="{B0F1F04C-1A94-4453-ADE9-9950E324D98C}"/>
              </a:ext>
            </a:extLst>
          </p:cNvPr>
          <p:cNvGrpSpPr/>
          <p:nvPr/>
        </p:nvGrpSpPr>
        <p:grpSpPr>
          <a:xfrm>
            <a:off x="828333" y="1347086"/>
            <a:ext cx="877273" cy="877274"/>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116470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255246" y="477612"/>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p>
        </p:txBody>
      </p:sp>
      <p:sp>
        <p:nvSpPr>
          <p:cNvPr id="6" name="文本框 5">
            <a:extLst>
              <a:ext uri="{FF2B5EF4-FFF2-40B4-BE49-F238E27FC236}">
                <a16:creationId xmlns:a16="http://schemas.microsoft.com/office/drawing/2014/main" id="{4E1CB98A-1D7D-4B86-A0E7-B3C5597FB1FE}"/>
              </a:ext>
            </a:extLst>
          </p:cNvPr>
          <p:cNvSpPr txBox="1"/>
          <p:nvPr/>
        </p:nvSpPr>
        <p:spPr>
          <a:xfrm>
            <a:off x="1464464" y="1380344"/>
            <a:ext cx="9353077"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mj-lt"/>
                <a:cs typeface="+mn-ea"/>
                <a:sym typeface="+mn-lt"/>
              </a:rPr>
              <a:t>在定义类时，</a:t>
            </a:r>
            <a:r>
              <a:rPr lang="en-US" altLang="zh-CN" sz="2400" dirty="0">
                <a:latin typeface="+mj-lt"/>
                <a:cs typeface="+mn-ea"/>
                <a:sym typeface="+mn-lt"/>
              </a:rPr>
              <a:t>Python</a:t>
            </a:r>
            <a:r>
              <a:rPr lang="zh-CN" altLang="en-US" sz="2400" dirty="0">
                <a:latin typeface="+mj-lt"/>
                <a:cs typeface="+mn-ea"/>
                <a:sym typeface="+mn-lt"/>
              </a:rPr>
              <a:t>提供了</a:t>
            </a:r>
            <a:r>
              <a:rPr lang="en-US" altLang="zh-CN" sz="2400" dirty="0">
                <a:latin typeface="+mj-lt"/>
                <a:cs typeface="+mn-ea"/>
                <a:sym typeface="+mn-lt"/>
              </a:rPr>
              <a:t>__slots__</a:t>
            </a:r>
            <a:r>
              <a:rPr lang="zh-CN" altLang="en-US" sz="2400" dirty="0">
                <a:latin typeface="+mj-lt"/>
                <a:cs typeface="+mn-ea"/>
                <a:sym typeface="+mn-lt"/>
              </a:rPr>
              <a:t>变量以限制可动态扩展的属性。</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1464464" y="2196937"/>
            <a:ext cx="9851841"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中所做的动态扩展属性限制只对</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所在类的实例对象有效。</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1464464" y="3016470"/>
            <a:ext cx="9851841"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mj-lt"/>
                <a:cs typeface="+mn-ea"/>
                <a:sym typeface="+mn-lt"/>
              </a:rPr>
              <a:t>如果子类中没有</a:t>
            </a:r>
            <a:r>
              <a:rPr lang="en-US" altLang="zh-CN" sz="2400" dirty="0">
                <a:latin typeface="+mj-lt"/>
                <a:cs typeface="+mn-ea"/>
                <a:sym typeface="+mn-lt"/>
              </a:rPr>
              <a:t>__slots__</a:t>
            </a:r>
            <a:r>
              <a:rPr lang="zh-CN" altLang="en-US" sz="2400" dirty="0">
                <a:latin typeface="+mj-lt"/>
                <a:cs typeface="+mn-ea"/>
                <a:sym typeface="+mn-lt"/>
              </a:rPr>
              <a:t>定义，则子类的实例对象可以进行任意属性的动态扩展。</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1000073" y="1452226"/>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1000072" y="2282403"/>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1000073" y="329346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3" name="文本框 22">
            <a:extLst>
              <a:ext uri="{FF2B5EF4-FFF2-40B4-BE49-F238E27FC236}">
                <a16:creationId xmlns:a16="http://schemas.microsoft.com/office/drawing/2014/main" id="{38F2AE22-F1FE-49A3-966F-BFE9EF47DCBD}"/>
              </a:ext>
            </a:extLst>
          </p:cNvPr>
          <p:cNvSpPr txBox="1"/>
          <p:nvPr/>
        </p:nvSpPr>
        <p:spPr>
          <a:xfrm>
            <a:off x="1464464" y="4131513"/>
            <a:ext cx="9851841"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solidFill>
                  <a:schemeClr val="tx1">
                    <a:lumMod val="85000"/>
                    <a:lumOff val="15000"/>
                  </a:schemeClr>
                </a:solidFill>
                <a:latin typeface="+mj-lt"/>
                <a:cs typeface="+mn-ea"/>
                <a:sym typeface="+mn-lt"/>
              </a:rPr>
              <a:t>如果子类中有</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定义，则子类的实例对象可动态扩展的属性包括子类中通过</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定义的属性和其父类中通过</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定义的属性。</a:t>
            </a:r>
          </a:p>
        </p:txBody>
      </p:sp>
      <p:sp>
        <p:nvSpPr>
          <p:cNvPr id="24" name="文本框 23">
            <a:extLst>
              <a:ext uri="{FF2B5EF4-FFF2-40B4-BE49-F238E27FC236}">
                <a16:creationId xmlns:a16="http://schemas.microsoft.com/office/drawing/2014/main" id="{FB9AD4A7-0456-4CDA-8310-37BAF2CB1A22}"/>
              </a:ext>
            </a:extLst>
          </p:cNvPr>
          <p:cNvSpPr txBox="1"/>
          <p:nvPr/>
        </p:nvSpPr>
        <p:spPr>
          <a:xfrm>
            <a:off x="1464464" y="5370956"/>
            <a:ext cx="9851841"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mj-lt"/>
                <a:cs typeface="+mn-ea"/>
                <a:sym typeface="+mn-lt"/>
              </a:rPr>
              <a:t>例：</a:t>
            </a:r>
            <a:r>
              <a:rPr lang="en-US" altLang="zh-CN" sz="2400" dirty="0">
                <a:latin typeface="+mj-lt"/>
                <a:cs typeface="+mn-ea"/>
                <a:sym typeface="+mn-lt"/>
              </a:rPr>
              <a:t>__slots__</a:t>
            </a:r>
            <a:r>
              <a:rPr lang="zh-CN" altLang="en-US" sz="2400" dirty="0">
                <a:latin typeface="+mj-lt"/>
                <a:cs typeface="+mn-ea"/>
                <a:sym typeface="+mn-lt"/>
              </a:rPr>
              <a:t>使用示例。</a:t>
            </a:r>
          </a:p>
        </p:txBody>
      </p:sp>
      <p:sp>
        <p:nvSpPr>
          <p:cNvPr id="25" name="等腰三角形 24">
            <a:extLst>
              <a:ext uri="{FF2B5EF4-FFF2-40B4-BE49-F238E27FC236}">
                <a16:creationId xmlns:a16="http://schemas.microsoft.com/office/drawing/2014/main" id="{C5D0A13E-0667-43C5-A763-E58C2611DA21}"/>
              </a:ext>
            </a:extLst>
          </p:cNvPr>
          <p:cNvSpPr/>
          <p:nvPr/>
        </p:nvSpPr>
        <p:spPr>
          <a:xfrm rot="5400000">
            <a:off x="1000072" y="4401645"/>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6" name="等腰三角形 25">
            <a:extLst>
              <a:ext uri="{FF2B5EF4-FFF2-40B4-BE49-F238E27FC236}">
                <a16:creationId xmlns:a16="http://schemas.microsoft.com/office/drawing/2014/main" id="{A600433E-A356-4795-94BB-C9020C76F705}"/>
              </a:ext>
            </a:extLst>
          </p:cNvPr>
          <p:cNvSpPr/>
          <p:nvPr/>
        </p:nvSpPr>
        <p:spPr>
          <a:xfrm rot="5400000">
            <a:off x="1000073" y="546328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22967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35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ppt_x</p:attrName>
                                        </p:attrNameLst>
                                      </p:cBhvr>
                                      <p:tavLst>
                                        <p:tav tm="0">
                                          <p:val>
                                            <p:strVal val="#ppt_x-#ppt_w*1.125000"/>
                                          </p:val>
                                        </p:tav>
                                        <p:tav tm="100000">
                                          <p:val>
                                            <p:strVal val="#ppt_x"/>
                                          </p:val>
                                        </p:tav>
                                      </p:tavLst>
                                    </p:anim>
                                    <p:animEffect transition="in" filter="wipe(right)">
                                      <p:cBhvr>
                                        <p:cTn id="50" dur="500"/>
                                        <p:tgtEl>
                                          <p:spTgt spid="26"/>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P spid="23" grpId="0"/>
      <p:bldP spid="24" grpId="0"/>
      <p:bldP spid="25" grpId="0" animBg="1"/>
      <p:bldP spid="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205371" y="511571"/>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__slots__</a:t>
            </a:r>
          </a:p>
        </p:txBody>
      </p:sp>
      <p:sp>
        <p:nvSpPr>
          <p:cNvPr id="51" name="矩形 50">
            <a:extLst>
              <a:ext uri="{FF2B5EF4-FFF2-40B4-BE49-F238E27FC236}">
                <a16:creationId xmlns:a16="http://schemas.microsoft.com/office/drawing/2014/main" id="{9A865F1C-DEF7-4587-9C14-F8915A1EA5CE}"/>
              </a:ext>
            </a:extLst>
          </p:cNvPr>
          <p:cNvSpPr/>
          <p:nvPr/>
        </p:nvSpPr>
        <p:spPr>
          <a:xfrm>
            <a:off x="1072186" y="2360436"/>
            <a:ext cx="10705032" cy="33499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Person: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2	    __slots__ = ('name') #</a:t>
            </a:r>
            <a:r>
              <a:rPr lang="zh-CN" altLang="en-US" sz="2400" b="1" dirty="0">
                <a:solidFill>
                  <a:schemeClr val="tx1">
                    <a:lumMod val="85000"/>
                    <a:lumOff val="15000"/>
                  </a:schemeClr>
                </a:solidFill>
                <a:latin typeface="+mj-lt"/>
                <a:ea typeface="微软雅黑" panose="020B0503020204020204" pitchFamily="34" charset="-122"/>
              </a:rPr>
              <a:t>定义允许动态扩展的属性</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class Student(Person):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4	    __slots__ = ('</a:t>
            </a:r>
            <a:r>
              <a:rPr lang="en-US" altLang="zh-CN" sz="2400" b="1" dirty="0" err="1">
                <a:solidFill>
                  <a:schemeClr val="tx1">
                    <a:lumMod val="85000"/>
                    <a:lumOff val="15000"/>
                  </a:schemeClr>
                </a:solidFill>
                <a:latin typeface="+mj-lt"/>
                <a:ea typeface="微软雅黑" panose="020B0503020204020204" pitchFamily="34" charset="-122"/>
              </a:rPr>
              <a:t>sno</a:t>
            </a: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定义允许动态扩展的属性</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class Postgraduate(Student):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Postgraduate</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pass</a:t>
            </a:r>
          </a:p>
        </p:txBody>
      </p:sp>
      <p:cxnSp>
        <p:nvCxnSpPr>
          <p:cNvPr id="52" name="直接连接符 51">
            <a:extLst>
              <a:ext uri="{FF2B5EF4-FFF2-40B4-BE49-F238E27FC236}">
                <a16:creationId xmlns:a16="http://schemas.microsoft.com/office/drawing/2014/main" id="{FB981245-C61A-4B02-A9D0-18D3C8A13777}"/>
              </a:ext>
            </a:extLst>
          </p:cNvPr>
          <p:cNvCxnSpPr>
            <a:cxnSpLocks/>
          </p:cNvCxnSpPr>
          <p:nvPr/>
        </p:nvCxnSpPr>
        <p:spPr>
          <a:xfrm>
            <a:off x="1336636" y="2176508"/>
            <a:ext cx="345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882C496-BFDE-4572-8959-585C03D56D62}"/>
              </a:ext>
            </a:extLst>
          </p:cNvPr>
          <p:cNvSpPr txBox="1"/>
          <p:nvPr/>
        </p:nvSpPr>
        <p:spPr>
          <a:xfrm>
            <a:off x="1185775" y="1532705"/>
            <a:ext cx="184731" cy="523220"/>
          </a:xfrm>
          <a:prstGeom prst="rect">
            <a:avLst/>
          </a:prstGeom>
          <a:noFill/>
        </p:spPr>
        <p:txBody>
          <a:bodyPr wrap="none" rtlCol="0">
            <a:spAutoFit/>
          </a:bodyPr>
          <a:lstStyle/>
          <a:p>
            <a:endParaRPr lang="zh-CN" altLang="en-US" sz="2800" dirty="0">
              <a:latin typeface="+mj-lt"/>
            </a:endParaRPr>
          </a:p>
        </p:txBody>
      </p:sp>
      <p:sp>
        <p:nvSpPr>
          <p:cNvPr id="39" name="KSO_Shape">
            <a:extLst>
              <a:ext uri="{FF2B5EF4-FFF2-40B4-BE49-F238E27FC236}">
                <a16:creationId xmlns:a16="http://schemas.microsoft.com/office/drawing/2014/main" id="{D649DA09-3F78-4E6A-B9D7-0FCA47F85AA0}"/>
              </a:ext>
            </a:extLst>
          </p:cNvPr>
          <p:cNvSpPr/>
          <p:nvPr/>
        </p:nvSpPr>
        <p:spPr>
          <a:xfrm>
            <a:off x="970962" y="2367365"/>
            <a:ext cx="10806256" cy="3898114"/>
          </a:xfrm>
          <a:prstGeom prst="roundRect">
            <a:avLst>
              <a:gd name="adj" fmla="val 493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9" name="组合 8">
            <a:extLst>
              <a:ext uri="{FF2B5EF4-FFF2-40B4-BE49-F238E27FC236}">
                <a16:creationId xmlns:a16="http://schemas.microsoft.com/office/drawing/2014/main" id="{CB46FD51-F2EB-4914-90A1-21FB38E94C31}"/>
              </a:ext>
            </a:extLst>
          </p:cNvPr>
          <p:cNvGrpSpPr/>
          <p:nvPr/>
        </p:nvGrpSpPr>
        <p:grpSpPr>
          <a:xfrm>
            <a:off x="1277965" y="1003085"/>
            <a:ext cx="1082757" cy="1082757"/>
            <a:chOff x="7042941" y="1720029"/>
            <a:chExt cx="1082757" cy="1082757"/>
          </a:xfrm>
        </p:grpSpPr>
        <p:sp>
          <p:nvSpPr>
            <p:cNvPr id="36" name="KSO_Shape">
              <a:extLst>
                <a:ext uri="{FF2B5EF4-FFF2-40B4-BE49-F238E27FC236}">
                  <a16:creationId xmlns:a16="http://schemas.microsoft.com/office/drawing/2014/main" id="{3ABF31DB-B938-4D9C-9146-07E2E6C62956}"/>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30" name="Freeform 94">
              <a:extLst>
                <a:ext uri="{FF2B5EF4-FFF2-40B4-BE49-F238E27FC236}">
                  <a16:creationId xmlns:a16="http://schemas.microsoft.com/office/drawing/2014/main" id="{A97AF8ED-07ED-4A30-82AC-A63DF2E5B356}"/>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spTree>
    <p:extLst>
      <p:ext uri="{BB962C8B-B14F-4D97-AF65-F5344CB8AC3E}">
        <p14:creationId xmlns:p14="http://schemas.microsoft.com/office/powerpoint/2010/main" val="423437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heel(1)">
                                      <p:cBhvr>
                                        <p:cTn id="19" dur="1000"/>
                                        <p:tgtEl>
                                          <p:spTgt spid="39"/>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inVertical)">
                                      <p:cBhvr>
                                        <p:cTn id="23" dur="500"/>
                                        <p:tgtEl>
                                          <p:spTgt spid="5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ppt_y</p:attrName>
                                        </p:attrNameLst>
                                      </p:cBhvr>
                                      <p:tavLst>
                                        <p:tav tm="0">
                                          <p:val>
                                            <p:strVal val="#ppt_y-#ppt_h*1.125000"/>
                                          </p:val>
                                        </p:tav>
                                        <p:tav tm="100000">
                                          <p:val>
                                            <p:strVal val="#ppt_y"/>
                                          </p:val>
                                        </p:tav>
                                      </p:tavLst>
                                    </p:anim>
                                    <p:animEffect transition="in" filter="wipe(down)">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1" grpId="0"/>
      <p:bldP spid="3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205371" y="477138"/>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p>
        </p:txBody>
      </p:sp>
      <p:sp>
        <p:nvSpPr>
          <p:cNvPr id="3" name="矩形 2">
            <a:extLst>
              <a:ext uri="{FF2B5EF4-FFF2-40B4-BE49-F238E27FC236}">
                <a16:creationId xmlns:a16="http://schemas.microsoft.com/office/drawing/2014/main" id="{CD352A36-0FAB-466D-AED1-E2DB2EF0AC31}"/>
              </a:ext>
            </a:extLst>
          </p:cNvPr>
          <p:cNvSpPr/>
          <p:nvPr/>
        </p:nvSpPr>
        <p:spPr>
          <a:xfrm>
            <a:off x="2166100" y="2494735"/>
            <a:ext cx="9322775" cy="286232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if __name__=='__main__</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stu.sno</a:t>
            </a:r>
            <a:r>
              <a:rPr lang="en-US" altLang="zh-CN" sz="2400" dirty="0">
                <a:solidFill>
                  <a:schemeClr val="tx1">
                    <a:lumMod val="85000"/>
                    <a:lumOff val="15000"/>
                  </a:schemeClr>
                </a:solidFill>
                <a:latin typeface="+mj-lt"/>
                <a:ea typeface="微软雅黑" panose="020B0503020204020204" pitchFamily="34" charset="-122"/>
              </a:rPr>
              <a:t>='1810100'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stu.name='</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name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a:t>
            </a:r>
            <a:r>
              <a:rPr lang="en-US" altLang="zh-CN" sz="2400" dirty="0" err="1">
                <a:solidFill>
                  <a:schemeClr val="tx1">
                    <a:lumMod val="85000"/>
                    <a:lumOff val="15000"/>
                  </a:schemeClr>
                </a:solidFill>
                <a:latin typeface="+mj-lt"/>
                <a:ea typeface="微软雅黑" panose="020B0503020204020204" pitchFamily="34" charset="-122"/>
              </a:rPr>
              <a:t>stu.tutor</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马红</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取消前面的注释符则会报错</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894275"/>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88526" y="2176484"/>
            <a:ext cx="9625451" cy="3433550"/>
          </a:xfrm>
          <a:prstGeom prst="roundRect">
            <a:avLst>
              <a:gd name="adj" fmla="val 377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5" name="组合 4">
            <a:extLst>
              <a:ext uri="{FF2B5EF4-FFF2-40B4-BE49-F238E27FC236}">
                <a16:creationId xmlns:a16="http://schemas.microsoft.com/office/drawing/2014/main" id="{B3DF7B1F-5F85-4329-868A-40B9E312FA57}"/>
              </a:ext>
            </a:extLst>
          </p:cNvPr>
          <p:cNvGrpSpPr/>
          <p:nvPr/>
        </p:nvGrpSpPr>
        <p:grpSpPr>
          <a:xfrm>
            <a:off x="836354" y="1455638"/>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13" name="组合 12">
              <a:extLst>
                <a:ext uri="{FF2B5EF4-FFF2-40B4-BE49-F238E27FC236}">
                  <a16:creationId xmlns:a16="http://schemas.microsoft.com/office/drawing/2014/main" id="{37C3EA08-641D-4238-B293-868E026B5345}"/>
                </a:ext>
              </a:extLst>
            </p:cNvPr>
            <p:cNvGrpSpPr/>
            <p:nvPr/>
          </p:nvGrpSpPr>
          <p:grpSpPr>
            <a:xfrm>
              <a:off x="844376" y="1343177"/>
              <a:ext cx="851540" cy="534049"/>
              <a:chOff x="4869372" y="3263288"/>
              <a:chExt cx="527535" cy="330848"/>
            </a:xfrm>
            <a:solidFill>
              <a:schemeClr val="bg1"/>
            </a:solidFill>
          </p:grpSpPr>
          <p:sp>
            <p:nvSpPr>
              <p:cNvPr id="19" name="Freeform 138">
                <a:extLst>
                  <a:ext uri="{FF2B5EF4-FFF2-40B4-BE49-F238E27FC236}">
                    <a16:creationId xmlns:a16="http://schemas.microsoft.com/office/drawing/2014/main" id="{28DD5A09-2419-452C-B173-000D1E0BF273}"/>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4" name="Freeform 137">
                <a:extLst>
                  <a:ext uri="{FF2B5EF4-FFF2-40B4-BE49-F238E27FC236}">
                    <a16:creationId xmlns:a16="http://schemas.microsoft.com/office/drawing/2014/main" id="{2D80D8B5-8258-4680-A645-0C8CA457F3CB}"/>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5" name="Freeform 138">
                <a:extLst>
                  <a:ext uri="{FF2B5EF4-FFF2-40B4-BE49-F238E27FC236}">
                    <a16:creationId xmlns:a16="http://schemas.microsoft.com/office/drawing/2014/main" id="{7438A8E0-1EAC-49C2-8F6E-B0D9F6868C8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6" name="Freeform 139">
                <a:extLst>
                  <a:ext uri="{FF2B5EF4-FFF2-40B4-BE49-F238E27FC236}">
                    <a16:creationId xmlns:a16="http://schemas.microsoft.com/office/drawing/2014/main" id="{3A97066D-7DEB-4C0F-BC46-638901D92EE8}"/>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 name="Freeform 140">
                <a:extLst>
                  <a:ext uri="{FF2B5EF4-FFF2-40B4-BE49-F238E27FC236}">
                    <a16:creationId xmlns:a16="http://schemas.microsoft.com/office/drawing/2014/main" id="{C59EB290-539B-4FEE-96CB-82C00759DCED}"/>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8" name="Freeform 141">
                <a:extLst>
                  <a:ext uri="{FF2B5EF4-FFF2-40B4-BE49-F238E27FC236}">
                    <a16:creationId xmlns:a16="http://schemas.microsoft.com/office/drawing/2014/main" id="{9A4636D2-88CD-4851-8D9D-F93B8A408824}"/>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17488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205371" y="525125"/>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p>
        </p:txBody>
      </p:sp>
      <p:sp>
        <p:nvSpPr>
          <p:cNvPr id="20" name="泪滴形 19">
            <a:extLst>
              <a:ext uri="{FF2B5EF4-FFF2-40B4-BE49-F238E27FC236}">
                <a16:creationId xmlns:a16="http://schemas.microsoft.com/office/drawing/2014/main" id="{0540F78F-460F-4653-B229-6A303F9BF97C}"/>
              </a:ext>
            </a:extLst>
          </p:cNvPr>
          <p:cNvSpPr/>
          <p:nvPr/>
        </p:nvSpPr>
        <p:spPr>
          <a:xfrm flipH="1" flipV="1">
            <a:off x="1136886" y="1943102"/>
            <a:ext cx="1006681" cy="1006681"/>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cxnSp>
        <p:nvCxnSpPr>
          <p:cNvPr id="24" name="直接连接符 23">
            <a:extLst>
              <a:ext uri="{FF2B5EF4-FFF2-40B4-BE49-F238E27FC236}">
                <a16:creationId xmlns:a16="http://schemas.microsoft.com/office/drawing/2014/main" id="{2DFAAC37-0C73-4B50-AAA1-2C5BC65180AE}"/>
              </a:ext>
            </a:extLst>
          </p:cNvPr>
          <p:cNvCxnSpPr>
            <a:cxnSpLocks/>
          </p:cNvCxnSpPr>
          <p:nvPr/>
        </p:nvCxnSpPr>
        <p:spPr>
          <a:xfrm flipV="1">
            <a:off x="2165737" y="2699374"/>
            <a:ext cx="7860524"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6FAFBBD9-80FE-4808-9317-CA455F1708FB}"/>
              </a:ext>
            </a:extLst>
          </p:cNvPr>
          <p:cNvSpPr/>
          <p:nvPr/>
        </p:nvSpPr>
        <p:spPr>
          <a:xfrm>
            <a:off x="2116792" y="2949783"/>
            <a:ext cx="8438767" cy="224305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a:t>
            </a:r>
            <a:r>
              <a:rPr lang="en-US" altLang="zh-CN" sz="2400" dirty="0" err="1">
                <a:solidFill>
                  <a:schemeClr val="tx1">
                    <a:lumMod val="85000"/>
                    <a:lumOff val="15000"/>
                  </a:schemeClr>
                </a:solidFill>
                <a:latin typeface="+mj-lt"/>
                <a:ea typeface="微软雅黑" panose="020B0503020204020204" pitchFamily="34" charset="-122"/>
              </a:rPr>
              <a:t>pg</a:t>
            </a:r>
            <a:r>
              <a:rPr lang="en-US" altLang="zh-CN" sz="2400" dirty="0">
                <a:solidFill>
                  <a:schemeClr val="tx1">
                    <a:lumMod val="85000"/>
                    <a:lumOff val="15000"/>
                  </a:schemeClr>
                </a:solidFill>
                <a:latin typeface="+mj-lt"/>
                <a:ea typeface="微软雅黑" panose="020B0503020204020204" pitchFamily="34" charset="-122"/>
              </a:rPr>
              <a:t>=Postgraduate()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Postgraduate</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pg</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a:t>
            </a:r>
            <a:r>
              <a:rPr lang="en-US" altLang="zh-CN" sz="2400" dirty="0" err="1">
                <a:solidFill>
                  <a:schemeClr val="tx1">
                    <a:lumMod val="85000"/>
                    <a:lumOff val="15000"/>
                  </a:schemeClr>
                </a:solidFill>
                <a:latin typeface="+mj-lt"/>
                <a:ea typeface="微软雅黑" panose="020B0503020204020204" pitchFamily="34" charset="-122"/>
              </a:rPr>
              <a:t>pg.sno</a:t>
            </a:r>
            <a:r>
              <a:rPr lang="en-US" altLang="zh-CN" sz="2400" dirty="0">
                <a:solidFill>
                  <a:schemeClr val="tx1">
                    <a:lumMod val="85000"/>
                    <a:lumOff val="15000"/>
                  </a:schemeClr>
                </a:solidFill>
                <a:latin typeface="+mj-lt"/>
                <a:ea typeface="微软雅黑" panose="020B0503020204020204" pitchFamily="34" charset="-122"/>
              </a:rPr>
              <a:t>='1810101'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pg.name='</a:t>
            </a:r>
            <a:r>
              <a:rPr lang="zh-CN" altLang="en-US" sz="2400" dirty="0">
                <a:solidFill>
                  <a:schemeClr val="tx1">
                    <a:lumMod val="85000"/>
                    <a:lumOff val="15000"/>
                  </a:schemeClr>
                </a:solidFill>
                <a:latin typeface="+mj-lt"/>
                <a:ea typeface="微软雅黑" panose="020B0503020204020204" pitchFamily="34" charset="-122"/>
              </a:rPr>
              <a:t>张刚</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name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a:t>
            </a:r>
            <a:r>
              <a:rPr lang="en-US" altLang="zh-CN" sz="2400" dirty="0" err="1">
                <a:solidFill>
                  <a:schemeClr val="tx1">
                    <a:lumMod val="85000"/>
                    <a:lumOff val="15000"/>
                  </a:schemeClr>
                </a:solidFill>
                <a:latin typeface="+mj-lt"/>
                <a:ea typeface="微软雅黑" panose="020B0503020204020204" pitchFamily="34" charset="-122"/>
              </a:rPr>
              <a:t>pg.tutor</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马红</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tutor</a:t>
            </a:r>
            <a:endParaRPr lang="zh-CN" altLang="en-US" sz="2400" dirty="0">
              <a:solidFill>
                <a:schemeClr val="tx1">
                  <a:lumMod val="85000"/>
                  <a:lumOff val="15000"/>
                </a:schemeClr>
              </a:solidFill>
              <a:effectLst/>
              <a:latin typeface="+mj-lt"/>
              <a:ea typeface="微软雅黑" panose="020B0503020204020204" pitchFamily="34" charset="-122"/>
            </a:endParaRPr>
          </a:p>
        </p:txBody>
      </p:sp>
    </p:spTree>
    <p:extLst>
      <p:ext uri="{BB962C8B-B14F-4D97-AF65-F5344CB8AC3E}">
        <p14:creationId xmlns:p14="http://schemas.microsoft.com/office/powerpoint/2010/main" val="941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52B09D-0B8D-4909-8868-FFA003B2D25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__slots__</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__slots__=('a1','a2')”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类没有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__slots__</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的子类，则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类可以动态扩展的属性包括（    ）。</a:t>
            </a:r>
          </a:p>
        </p:txBody>
      </p:sp>
      <p:sp>
        <p:nvSpPr>
          <p:cNvPr id="5" name="文本框 4">
            <a:extLst>
              <a:ext uri="{FF2B5EF4-FFF2-40B4-BE49-F238E27FC236}">
                <a16:creationId xmlns:a16="http://schemas.microsoft.com/office/drawing/2014/main" id="{D8D2C1D7-75C4-45C7-8449-FC39361FDB6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363EF1D-1088-469F-84D5-8C64F4DD8D2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B4889A0-DB47-4163-BEEA-BE6AA64351B4}"/>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D0CC8E6-A59B-4F18-BD90-BEAC9F54305C}"/>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任意属性</a:t>
            </a:r>
          </a:p>
        </p:txBody>
      </p:sp>
      <p:sp>
        <p:nvSpPr>
          <p:cNvPr id="9" name="椭圆 8">
            <a:extLst>
              <a:ext uri="{FF2B5EF4-FFF2-40B4-BE49-F238E27FC236}">
                <a16:creationId xmlns:a16="http://schemas.microsoft.com/office/drawing/2014/main" id="{8B4EAD80-680A-4D46-B714-0F8059C0B805}"/>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34B491E8-A081-4DCA-AAA2-ED1429C48851}"/>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E6B019BF-11BE-4F9E-A5EA-118DA66172D9}"/>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F100EF3B-DC86-4330-AEEC-81B2305146C4}"/>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E40C2292-4629-4ED1-9FF8-8F613D44F4E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7C8BD13E-EA94-4FA5-81A3-FBBE03F0658D}"/>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90058C68-EE10-4030-A792-C141118D5BF5}"/>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2AD847C5-C855-4899-B5DB-DA391C0019E4}"/>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3379A5DC-D102-440C-A249-52B31615A9C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1B4ED63-3A4B-4B1E-9227-B6AC0DD3989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EB62959-8BC1-487F-8E2B-1C3889E4EBF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56607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2172307" y="2733086"/>
            <a:ext cx="7953662" cy="1323439"/>
            <a:chOff x="3043159" y="2705725"/>
            <a:chExt cx="7953662" cy="1323439"/>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7915950" cy="1323439"/>
            </a:xfrm>
            <a:prstGeom prst="rect">
              <a:avLst/>
            </a:prstGeom>
            <a:noFill/>
          </p:spPr>
          <p:txBody>
            <a:bodyPr wrap="none" rtlCol="0">
              <a:spAutoFit/>
            </a:bodyPr>
            <a:lstStyle/>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@property</a:t>
              </a:r>
              <a:r>
                <a:rPr lang="zh-CN" altLang="en-US" sz="8000" b="1" dirty="0">
                  <a:solidFill>
                    <a:srgbClr val="B1C400"/>
                  </a:solidFill>
                  <a:latin typeface="Bauhaus 93" panose="04030905020B02020C02" pitchFamily="82" charset="0"/>
                  <a:ea typeface="Adobe Gothic Std B" panose="020B0800000000000000" pitchFamily="34" charset="-128"/>
                </a:rPr>
                <a:t>装饰器</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705725"/>
              <a:ext cx="7915950" cy="1323439"/>
            </a:xfrm>
            <a:prstGeom prst="rect">
              <a:avLst/>
            </a:prstGeom>
            <a:noFill/>
          </p:spPr>
          <p:txBody>
            <a:bodyPr wrap="none" rtlCol="0">
              <a:spAutoFit/>
            </a:bodyPr>
            <a:lstStyle/>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@property</a:t>
              </a:r>
              <a:r>
                <a:rPr lang="zh-CN" altLang="en-US" sz="8000" b="1" dirty="0">
                  <a:solidFill>
                    <a:srgbClr val="1950B2"/>
                  </a:solidFill>
                  <a:latin typeface="Bauhaus 93" panose="04030905020B02020C02" pitchFamily="82" charset="0"/>
                  <a:ea typeface="Adobe Gothic Std B" panose="020B0800000000000000" pitchFamily="34" charset="-128"/>
                </a:rPr>
                <a:t>装饰器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32429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E1CB98A-1D7D-4B86-A0E7-B3C5597FB1FE}"/>
              </a:ext>
            </a:extLst>
          </p:cNvPr>
          <p:cNvSpPr txBox="1"/>
          <p:nvPr/>
        </p:nvSpPr>
        <p:spPr>
          <a:xfrm>
            <a:off x="1795299" y="1382596"/>
            <a:ext cx="9440051" cy="1052592"/>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latin typeface="+mj-lt"/>
                <a:cs typeface="+mn-ea"/>
                <a:sym typeface="+mn-lt"/>
              </a:rPr>
              <a:t>类中的属性可以直接访问和赋值，这为类的使用者提供了方便，但也带来了问题：类的使用者可能会给一个属性赋上超出有效范围的值。</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1795300" y="2943615"/>
            <a:ext cx="9440049" cy="1532723"/>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为了解决这个问题，</a:t>
            </a:r>
            <a:r>
              <a:rPr lang="en-US" altLang="zh-CN" sz="2400" dirty="0">
                <a:solidFill>
                  <a:schemeClr val="tx1">
                    <a:lumMod val="85000"/>
                    <a:lumOff val="15000"/>
                  </a:schemeClr>
                </a:solidFill>
                <a:latin typeface="+mj-lt"/>
                <a:cs typeface="+mn-ea"/>
                <a:sym typeface="+mn-lt"/>
              </a:rPr>
              <a:t>Python</a:t>
            </a:r>
            <a:r>
              <a:rPr lang="zh-CN" altLang="en-US" sz="2400" dirty="0">
                <a:solidFill>
                  <a:schemeClr val="tx1">
                    <a:lumMod val="85000"/>
                    <a:lumOff val="15000"/>
                  </a:schemeClr>
                </a:solidFill>
                <a:latin typeface="+mj-lt"/>
                <a:cs typeface="+mn-ea"/>
                <a:sym typeface="+mn-lt"/>
              </a:rPr>
              <a:t>提供了</a:t>
            </a:r>
            <a:r>
              <a:rPr lang="en-US" altLang="zh-CN" sz="2400" dirty="0">
                <a:solidFill>
                  <a:schemeClr val="tx1">
                    <a:lumMod val="85000"/>
                    <a:lumOff val="15000"/>
                  </a:schemeClr>
                </a:solidFill>
                <a:latin typeface="+mj-lt"/>
                <a:cs typeface="+mn-ea"/>
                <a:sym typeface="+mn-lt"/>
              </a:rPr>
              <a:t>@property</a:t>
            </a:r>
            <a:r>
              <a:rPr lang="zh-CN" altLang="en-US" sz="2400" dirty="0">
                <a:solidFill>
                  <a:schemeClr val="tx1">
                    <a:lumMod val="85000"/>
                    <a:lumOff val="15000"/>
                  </a:schemeClr>
                </a:solidFill>
                <a:latin typeface="+mj-lt"/>
                <a:cs typeface="+mn-ea"/>
                <a:sym typeface="+mn-lt"/>
              </a:rPr>
              <a:t>装饰器，可以将类中属性的访问和赋值操作自动转为方法调用，这样可以在方法中对属性值的取值范围做一些条件限定。</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1795299" y="5052180"/>
            <a:ext cx="9937992" cy="572460"/>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latin typeface="+mj-lt"/>
                <a:cs typeface="+mn-ea"/>
                <a:sym typeface="+mn-lt"/>
              </a:rPr>
              <a:t>直接使用</a:t>
            </a:r>
            <a:r>
              <a:rPr lang="en-US" altLang="zh-CN" sz="2400" dirty="0">
                <a:latin typeface="+mj-lt"/>
                <a:cs typeface="+mn-ea"/>
                <a:sym typeface="+mn-lt"/>
              </a:rPr>
              <a:t>@property</a:t>
            </a:r>
            <a:r>
              <a:rPr lang="zh-CN" altLang="en-US" sz="2400" dirty="0">
                <a:latin typeface="+mj-lt"/>
                <a:cs typeface="+mn-ea"/>
                <a:sym typeface="+mn-lt"/>
              </a:rPr>
              <a:t>就可以定义一个用于获取属性值的方法（即</a:t>
            </a:r>
            <a:r>
              <a:rPr lang="en-US" altLang="zh-CN" sz="2400" dirty="0">
                <a:latin typeface="+mj-lt"/>
                <a:cs typeface="+mn-ea"/>
                <a:sym typeface="+mn-lt"/>
              </a:rPr>
              <a:t>getter</a:t>
            </a:r>
            <a:r>
              <a:rPr lang="zh-CN" altLang="en-US" sz="2400" dirty="0">
                <a:latin typeface="+mj-lt"/>
                <a:cs typeface="+mn-ea"/>
                <a:sym typeface="+mn-lt"/>
              </a:rPr>
              <a:t>）。</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1330908"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1330908" y="356461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1330908"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97598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E1CB98A-1D7D-4B86-A0E7-B3C5597FB1FE}"/>
              </a:ext>
            </a:extLst>
          </p:cNvPr>
          <p:cNvSpPr txBox="1"/>
          <p:nvPr/>
        </p:nvSpPr>
        <p:spPr>
          <a:xfrm>
            <a:off x="1795299" y="1382596"/>
            <a:ext cx="8715773" cy="1052592"/>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latin typeface="+mj-lt"/>
                <a:cs typeface="+mn-ea"/>
                <a:sym typeface="+mn-lt"/>
              </a:rPr>
              <a:t>如果要定义一个设置属性值的方法（</a:t>
            </a:r>
            <a:r>
              <a:rPr lang="en-US" altLang="zh-CN" sz="2400" dirty="0">
                <a:latin typeface="+mj-lt"/>
                <a:cs typeface="+mn-ea"/>
                <a:sym typeface="+mn-lt"/>
              </a:rPr>
              <a:t>setter</a:t>
            </a:r>
            <a:r>
              <a:rPr lang="zh-CN" altLang="en-US" sz="2400" dirty="0">
                <a:latin typeface="+mj-lt"/>
                <a:cs typeface="+mn-ea"/>
                <a:sym typeface="+mn-lt"/>
              </a:rPr>
              <a:t>），则需要使用名字“</a:t>
            </a:r>
            <a:r>
              <a:rPr lang="en-US" altLang="zh-CN" sz="2400" dirty="0">
                <a:latin typeface="+mj-lt"/>
                <a:cs typeface="+mn-ea"/>
                <a:sym typeface="+mn-lt"/>
              </a:rPr>
              <a:t>@</a:t>
            </a:r>
            <a:r>
              <a:rPr lang="zh-CN" altLang="en-US" sz="2400" dirty="0">
                <a:latin typeface="+mj-lt"/>
                <a:cs typeface="+mn-ea"/>
                <a:sym typeface="+mn-lt"/>
              </a:rPr>
              <a:t>属性名</a:t>
            </a:r>
            <a:r>
              <a:rPr lang="en-US" altLang="zh-CN" sz="2400" dirty="0">
                <a:latin typeface="+mj-lt"/>
                <a:cs typeface="+mn-ea"/>
                <a:sym typeface="+mn-lt"/>
              </a:rPr>
              <a:t>.setter</a:t>
            </a:r>
            <a:r>
              <a:rPr lang="en-US" altLang="zh-CN" sz="2400" dirty="0">
                <a:latin typeface="+mj-ea"/>
                <a:ea typeface="+mj-ea"/>
                <a:cs typeface="+mn-ea"/>
                <a:sym typeface="+mn-lt"/>
              </a:rPr>
              <a:t>”</a:t>
            </a:r>
            <a:r>
              <a:rPr lang="zh-CN" altLang="en-US" sz="2400" dirty="0">
                <a:latin typeface="+mj-lt"/>
                <a:cs typeface="+mn-ea"/>
                <a:sym typeface="+mn-lt"/>
              </a:rPr>
              <a:t>的装饰器。</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1795300" y="2943615"/>
            <a:ext cx="9313301" cy="1532723"/>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如果一个属性只有用于获取属性值的</a:t>
            </a:r>
            <a:r>
              <a:rPr lang="en-US" altLang="zh-CN" sz="2400" dirty="0">
                <a:solidFill>
                  <a:schemeClr val="tx1">
                    <a:lumMod val="85000"/>
                    <a:lumOff val="15000"/>
                  </a:schemeClr>
                </a:solidFill>
                <a:latin typeface="+mj-lt"/>
                <a:cs typeface="+mn-ea"/>
                <a:sym typeface="+mn-lt"/>
              </a:rPr>
              <a:t>getter</a:t>
            </a:r>
            <a:r>
              <a:rPr lang="zh-CN" altLang="en-US" sz="2400" dirty="0">
                <a:solidFill>
                  <a:schemeClr val="tx1">
                    <a:lumMod val="85000"/>
                    <a:lumOff val="15000"/>
                  </a:schemeClr>
                </a:solidFill>
                <a:latin typeface="+mj-lt"/>
                <a:cs typeface="+mn-ea"/>
                <a:sym typeface="+mn-lt"/>
              </a:rPr>
              <a:t>方法，而没有用于设置属性值的</a:t>
            </a:r>
            <a:r>
              <a:rPr lang="en-US" altLang="zh-CN" sz="2400" dirty="0">
                <a:solidFill>
                  <a:schemeClr val="tx1">
                    <a:lumMod val="85000"/>
                    <a:lumOff val="15000"/>
                  </a:schemeClr>
                </a:solidFill>
                <a:latin typeface="+mj-lt"/>
                <a:cs typeface="+mn-ea"/>
                <a:sym typeface="+mn-lt"/>
              </a:rPr>
              <a:t>setter</a:t>
            </a:r>
            <a:r>
              <a:rPr lang="zh-CN" altLang="en-US" sz="2400" dirty="0">
                <a:solidFill>
                  <a:schemeClr val="tx1">
                    <a:lumMod val="85000"/>
                    <a:lumOff val="15000"/>
                  </a:schemeClr>
                </a:solidFill>
                <a:latin typeface="+mj-lt"/>
                <a:cs typeface="+mn-ea"/>
                <a:sym typeface="+mn-lt"/>
              </a:rPr>
              <a:t>方法，则该属性是一个只读属性，只允许读取该属性的值、而不能设置该属性的值。</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1795299" y="5077571"/>
            <a:ext cx="9453948" cy="521677"/>
          </a:xfrm>
          <a:prstGeom prst="rect">
            <a:avLst/>
          </a:prstGeom>
          <a:noFill/>
        </p:spPr>
        <p:txBody>
          <a:bodyPr wrap="square" lIns="91436" tIns="45718" rIns="91436" bIns="45718" rtlCol="0" anchor="ctr">
            <a:spAutoFit/>
          </a:bodyPr>
          <a:lstStyle/>
          <a:p>
            <a:pPr lvl="0" defTabSz="964149" fontAlgn="base">
              <a:lnSpc>
                <a:spcPct val="130000"/>
              </a:lnSpc>
              <a:spcBef>
                <a:spcPct val="0"/>
              </a:spcBef>
              <a:spcAft>
                <a:spcPct val="0"/>
              </a:spcAft>
            </a:pPr>
            <a:r>
              <a:rPr lang="zh-CN" altLang="en-US" sz="2400" dirty="0">
                <a:latin typeface="+mj-lt"/>
                <a:cs typeface="+mn-ea"/>
                <a:sym typeface="+mn-lt"/>
              </a:rPr>
              <a:t>例：通过</a:t>
            </a:r>
            <a:r>
              <a:rPr lang="en-US" altLang="zh-CN" sz="2400" dirty="0">
                <a:latin typeface="+mj-lt"/>
                <a:cs typeface="+mn-ea"/>
                <a:sym typeface="+mn-lt"/>
              </a:rPr>
              <a:t>@property</a:t>
            </a:r>
            <a:r>
              <a:rPr lang="zh-CN" altLang="en-US" sz="2400" dirty="0">
                <a:latin typeface="+mj-lt"/>
                <a:cs typeface="+mn-ea"/>
                <a:sym typeface="+mn-lt"/>
              </a:rPr>
              <a:t>装饰器使得学生成绩的取值范围必须在</a:t>
            </a:r>
            <a:r>
              <a:rPr lang="en-US" altLang="zh-CN" sz="2400" dirty="0">
                <a:latin typeface="+mj-lt"/>
                <a:cs typeface="+mn-ea"/>
                <a:sym typeface="+mn-lt"/>
              </a:rPr>
              <a:t>0~100</a:t>
            </a:r>
            <a:r>
              <a:rPr lang="zh-CN" altLang="en-US" sz="2400" dirty="0">
                <a:latin typeface="+mj-lt"/>
                <a:cs typeface="+mn-ea"/>
                <a:sym typeface="+mn-lt"/>
              </a:rPr>
              <a:t>之间。</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1330908"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1330908" y="356461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1330908"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49187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创建实例</a:t>
            </a:r>
          </a:p>
        </p:txBody>
      </p:sp>
      <p:sp>
        <p:nvSpPr>
          <p:cNvPr id="36" name="TextBox 107">
            <a:extLst>
              <a:ext uri="{FF2B5EF4-FFF2-40B4-BE49-F238E27FC236}">
                <a16:creationId xmlns:a16="http://schemas.microsoft.com/office/drawing/2014/main" id="{6728BB44-4FCC-4777-8225-12307B896AD7}"/>
              </a:ext>
            </a:extLst>
          </p:cNvPr>
          <p:cNvSpPr txBox="1"/>
          <p:nvPr/>
        </p:nvSpPr>
        <p:spPr>
          <a:xfrm>
            <a:off x="1898581" y="1747426"/>
            <a:ext cx="9033550" cy="426493"/>
          </a:xfrm>
          <a:prstGeom prst="rect">
            <a:avLst/>
          </a:prstGeom>
          <a:noFill/>
        </p:spPr>
        <p:txBody>
          <a:bodyPr wrap="square" lIns="56610" tIns="28304" rIns="56610" bIns="28304" rtlCol="0">
            <a:spAutoFit/>
          </a:bodyPr>
          <a:lstStyle/>
          <a:p>
            <a:pPr defTabSz="914126">
              <a:spcBef>
                <a:spcPct val="0"/>
              </a:spcBef>
              <a:defRPr/>
            </a:pPr>
            <a:r>
              <a:rPr lang="zh-CN" altLang="en-US" sz="2400" kern="0" dirty="0">
                <a:solidFill>
                  <a:schemeClr val="tx1">
                    <a:lumMod val="85000"/>
                    <a:lumOff val="15000"/>
                  </a:schemeClr>
                </a:solidFill>
                <a:latin typeface="微软雅黑" pitchFamily="34" charset="-122"/>
                <a:ea typeface="微软雅黑" pitchFamily="34" charset="-122"/>
              </a:rPr>
              <a:t>类名</a:t>
            </a:r>
            <a:r>
              <a:rPr lang="en-US" altLang="zh-CN" sz="2400" kern="0" dirty="0">
                <a:solidFill>
                  <a:schemeClr val="tx1">
                    <a:lumMod val="85000"/>
                    <a:lumOff val="15000"/>
                  </a:schemeClr>
                </a:solidFill>
                <a:latin typeface="微软雅黑" pitchFamily="34" charset="-122"/>
                <a:ea typeface="微软雅黑" pitchFamily="34" charset="-122"/>
              </a:rPr>
              <a:t>(</a:t>
            </a:r>
            <a:r>
              <a:rPr lang="zh-CN" altLang="en-US" sz="2400" kern="0" dirty="0">
                <a:solidFill>
                  <a:schemeClr val="tx1">
                    <a:lumMod val="85000"/>
                    <a:lumOff val="15000"/>
                  </a:schemeClr>
                </a:solidFill>
                <a:latin typeface="微软雅黑" pitchFamily="34" charset="-122"/>
                <a:ea typeface="微软雅黑" pitchFamily="34" charset="-122"/>
              </a:rPr>
              <a:t>参数表</a:t>
            </a:r>
            <a:r>
              <a:rPr lang="en-US" altLang="zh-CN" sz="2400" kern="0" dirty="0">
                <a:solidFill>
                  <a:schemeClr val="tx1">
                    <a:lumMod val="85000"/>
                    <a:lumOff val="15000"/>
                  </a:schemeClr>
                </a:solidFill>
                <a:latin typeface="微软雅黑" pitchFamily="34" charset="-122"/>
                <a:ea typeface="微软雅黑" pitchFamily="34" charset="-122"/>
              </a:rPr>
              <a:t>)</a:t>
            </a:r>
          </a:p>
        </p:txBody>
      </p:sp>
      <p:grpSp>
        <p:nvGrpSpPr>
          <p:cNvPr id="37" name="组合 36">
            <a:extLst>
              <a:ext uri="{FF2B5EF4-FFF2-40B4-BE49-F238E27FC236}">
                <a16:creationId xmlns:a16="http://schemas.microsoft.com/office/drawing/2014/main" id="{73CCEB3B-8F5D-4607-AB38-63FDFCDE3A43}"/>
              </a:ext>
            </a:extLst>
          </p:cNvPr>
          <p:cNvGrpSpPr/>
          <p:nvPr/>
        </p:nvGrpSpPr>
        <p:grpSpPr>
          <a:xfrm>
            <a:off x="811552" y="1096623"/>
            <a:ext cx="877274" cy="877274"/>
            <a:chOff x="1184655" y="3843886"/>
            <a:chExt cx="877274" cy="877274"/>
          </a:xfrm>
        </p:grpSpPr>
        <p:sp>
          <p:nvSpPr>
            <p:cNvPr id="38" name="KSO_Shape">
              <a:extLst>
                <a:ext uri="{FF2B5EF4-FFF2-40B4-BE49-F238E27FC236}">
                  <a16:creationId xmlns:a16="http://schemas.microsoft.com/office/drawing/2014/main" id="{5B23D3ED-675A-4729-85C3-897043E0FC71}"/>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9" name="KSO_Shape">
              <a:extLst>
                <a:ext uri="{FF2B5EF4-FFF2-40B4-BE49-F238E27FC236}">
                  <a16:creationId xmlns:a16="http://schemas.microsoft.com/office/drawing/2014/main" id="{9A4F0C42-5578-4BB5-BC28-96DC50B53BE2}"/>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0" name="KSO_Shape">
            <a:extLst>
              <a:ext uri="{FF2B5EF4-FFF2-40B4-BE49-F238E27FC236}">
                <a16:creationId xmlns:a16="http://schemas.microsoft.com/office/drawing/2014/main" id="{CF929D94-2B08-4E0B-8D59-BCF6C2AD73CB}"/>
              </a:ext>
            </a:extLst>
          </p:cNvPr>
          <p:cNvSpPr/>
          <p:nvPr/>
        </p:nvSpPr>
        <p:spPr>
          <a:xfrm>
            <a:off x="1688825" y="1677545"/>
            <a:ext cx="9500557" cy="58477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矩形 41">
            <a:extLst>
              <a:ext uri="{FF2B5EF4-FFF2-40B4-BE49-F238E27FC236}">
                <a16:creationId xmlns:a16="http://schemas.microsoft.com/office/drawing/2014/main" id="{719F3DD1-4761-41D9-B557-C8F435C7A71C}"/>
              </a:ext>
            </a:extLst>
          </p:cNvPr>
          <p:cNvSpPr/>
          <p:nvPr/>
        </p:nvSpPr>
        <p:spPr>
          <a:xfrm>
            <a:off x="1935095" y="1061913"/>
            <a:ext cx="4185761"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创建类的实例对象的语法格式</a:t>
            </a:r>
          </a:p>
        </p:txBody>
      </p:sp>
      <p:cxnSp>
        <p:nvCxnSpPr>
          <p:cNvPr id="43" name="直接连接符 42">
            <a:extLst>
              <a:ext uri="{FF2B5EF4-FFF2-40B4-BE49-F238E27FC236}">
                <a16:creationId xmlns:a16="http://schemas.microsoft.com/office/drawing/2014/main" id="{270D2793-1805-44EB-9CAD-6B63EAACC367}"/>
              </a:ext>
            </a:extLst>
          </p:cNvPr>
          <p:cNvCxnSpPr>
            <a:cxnSpLocks/>
          </p:cNvCxnSpPr>
          <p:nvPr/>
        </p:nvCxnSpPr>
        <p:spPr>
          <a:xfrm>
            <a:off x="1781207" y="1563714"/>
            <a:ext cx="44163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03627663-11A8-4F23-B176-BBFE2B576F16}"/>
              </a:ext>
            </a:extLst>
          </p:cNvPr>
          <p:cNvSpPr/>
          <p:nvPr/>
        </p:nvSpPr>
        <p:spPr>
          <a:xfrm>
            <a:off x="2029384" y="2392028"/>
            <a:ext cx="336662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例：创建</a:t>
            </a:r>
            <a:r>
              <a:rPr lang="en-US" altLang="zh-CN" sz="2400" b="1" dirty="0">
                <a:solidFill>
                  <a:schemeClr val="tx1">
                    <a:lumMod val="85000"/>
                    <a:lumOff val="15000"/>
                  </a:schemeClr>
                </a:solidFill>
                <a:latin typeface="+mj-lt"/>
                <a:ea typeface="微软雅黑" panose="020B0503020204020204" pitchFamily="34" charset="-122"/>
              </a:rPr>
              <a:t>Student</a:t>
            </a:r>
            <a:r>
              <a:rPr lang="zh-CN" altLang="en-US" sz="2400" b="1" dirty="0">
                <a:solidFill>
                  <a:schemeClr val="tx1">
                    <a:lumMod val="85000"/>
                    <a:lumOff val="15000"/>
                  </a:schemeClr>
                </a:solidFill>
                <a:latin typeface="+mj-lt"/>
                <a:ea typeface="微软雅黑" panose="020B0503020204020204" pitchFamily="34" charset="-122"/>
              </a:rPr>
              <a:t>类对象</a:t>
            </a:r>
          </a:p>
        </p:txBody>
      </p:sp>
      <p:sp>
        <p:nvSpPr>
          <p:cNvPr id="45" name="矩形 44">
            <a:extLst>
              <a:ext uri="{FF2B5EF4-FFF2-40B4-BE49-F238E27FC236}">
                <a16:creationId xmlns:a16="http://schemas.microsoft.com/office/drawing/2014/main" id="{125715F3-5C39-441E-85FB-58052EC95832}"/>
              </a:ext>
            </a:extLst>
          </p:cNvPr>
          <p:cNvSpPr/>
          <p:nvPr/>
        </p:nvSpPr>
        <p:spPr>
          <a:xfrm>
            <a:off x="1863054" y="3007787"/>
            <a:ext cx="9265833" cy="2677656"/>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定义一个名字为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a:t>
            </a:r>
          </a:p>
          <a:p>
            <a:pPr>
              <a:spcBef>
                <a:spcPct val="0"/>
              </a:spcBef>
              <a:defRPr/>
            </a:pPr>
            <a:r>
              <a:rPr lang="en-US" altLang="zh-CN" sz="2400" dirty="0">
                <a:solidFill>
                  <a:schemeClr val="tx1">
                    <a:lumMod val="85000"/>
                    <a:lumOff val="15000"/>
                  </a:schemeClr>
                </a:solidFill>
                <a:ea typeface="微软雅黑" panose="020B0503020204020204" pitchFamily="34" charset="-122"/>
              </a:rPr>
              <a:t>2	    pass #</a:t>
            </a:r>
            <a:r>
              <a:rPr lang="zh-CN" altLang="en-US" sz="2400" dirty="0">
                <a:solidFill>
                  <a:schemeClr val="tx1">
                    <a:lumMod val="85000"/>
                    <a:lumOff val="15000"/>
                  </a:schemeClr>
                </a:solidFill>
                <a:ea typeface="微软雅黑" panose="020B0503020204020204" pitchFamily="34" charset="-122"/>
              </a:rPr>
              <a:t>一个空语句，起到占位作用，表示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类中没有任</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何属性和方法</a:t>
            </a:r>
          </a:p>
          <a:p>
            <a:pPr>
              <a:spcBef>
                <a:spcPct val="0"/>
              </a:spcBef>
              <a:defRPr/>
            </a:pPr>
            <a:r>
              <a:rPr lang="en-US" altLang="zh-CN" sz="2400" dirty="0">
                <a:solidFill>
                  <a:schemeClr val="tx1">
                    <a:lumMod val="85000"/>
                    <a:lumOff val="15000"/>
                  </a:schemeClr>
                </a:solidFill>
                <a:ea typeface="微软雅黑" panose="020B0503020204020204" pitchFamily="34" charset="-122"/>
              </a:rPr>
              <a:t>3	if __name__=='__main__':</a:t>
            </a:r>
          </a:p>
          <a:p>
            <a:pPr>
              <a:spcBef>
                <a:spcPct val="0"/>
              </a:spcBef>
              <a:defRPr/>
            </a:pPr>
            <a:r>
              <a:rPr lang="en-US" altLang="zh-CN" sz="2400" dirty="0">
                <a:solidFill>
                  <a:schemeClr val="tx1">
                    <a:lumMod val="85000"/>
                    <a:lumOff val="15000"/>
                  </a:schemeClr>
                </a:solidFill>
                <a:ea typeface="微软雅黑" panose="020B0503020204020204" pitchFamily="34" charset="-122"/>
              </a:rPr>
              <a:t>4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类的对象，并将创建的对象赋给</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变量</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5	    print(</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p:txBody>
      </p:sp>
      <p:cxnSp>
        <p:nvCxnSpPr>
          <p:cNvPr id="46" name="直接连接符 45">
            <a:extLst>
              <a:ext uri="{FF2B5EF4-FFF2-40B4-BE49-F238E27FC236}">
                <a16:creationId xmlns:a16="http://schemas.microsoft.com/office/drawing/2014/main" id="{853826C0-3B8C-4B1B-B084-BB4841D11658}"/>
              </a:ext>
            </a:extLst>
          </p:cNvPr>
          <p:cNvCxnSpPr>
            <a:cxnSpLocks/>
          </p:cNvCxnSpPr>
          <p:nvPr/>
        </p:nvCxnSpPr>
        <p:spPr>
          <a:xfrm>
            <a:off x="1781207" y="2872716"/>
            <a:ext cx="38575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CBC0CFEE-18E1-4DAB-AFC4-1EC0CFF136B1}"/>
              </a:ext>
            </a:extLst>
          </p:cNvPr>
          <p:cNvGrpSpPr/>
          <p:nvPr/>
        </p:nvGrpSpPr>
        <p:grpSpPr>
          <a:xfrm>
            <a:off x="836354" y="2434079"/>
            <a:ext cx="877274" cy="877274"/>
            <a:chOff x="7024688" y="1536700"/>
            <a:chExt cx="982663" cy="982663"/>
          </a:xfrm>
        </p:grpSpPr>
        <p:sp>
          <p:nvSpPr>
            <p:cNvPr id="48" name="Oval 4011">
              <a:extLst>
                <a:ext uri="{FF2B5EF4-FFF2-40B4-BE49-F238E27FC236}">
                  <a16:creationId xmlns:a16="http://schemas.microsoft.com/office/drawing/2014/main" id="{610EBB1D-EB56-4485-9DBF-12E430F455F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9" name="Rectangle 4012">
              <a:extLst>
                <a:ext uri="{FF2B5EF4-FFF2-40B4-BE49-F238E27FC236}">
                  <a16:creationId xmlns:a16="http://schemas.microsoft.com/office/drawing/2014/main" id="{82419DAA-6653-4112-A067-C20541E8DA76}"/>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4013">
              <a:extLst>
                <a:ext uri="{FF2B5EF4-FFF2-40B4-BE49-F238E27FC236}">
                  <a16:creationId xmlns:a16="http://schemas.microsoft.com/office/drawing/2014/main" id="{C3ABA842-080B-4A1C-939D-15655F228621}"/>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014">
              <a:extLst>
                <a:ext uri="{FF2B5EF4-FFF2-40B4-BE49-F238E27FC236}">
                  <a16:creationId xmlns:a16="http://schemas.microsoft.com/office/drawing/2014/main" id="{18E0C917-3A40-4F2D-B6FE-E8FCB4F8FE3F}"/>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015">
              <a:extLst>
                <a:ext uri="{FF2B5EF4-FFF2-40B4-BE49-F238E27FC236}">
                  <a16:creationId xmlns:a16="http://schemas.microsoft.com/office/drawing/2014/main" id="{CCCEFFDC-5618-4384-9B51-939F9B549240}"/>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016">
              <a:extLst>
                <a:ext uri="{FF2B5EF4-FFF2-40B4-BE49-F238E27FC236}">
                  <a16:creationId xmlns:a16="http://schemas.microsoft.com/office/drawing/2014/main" id="{0EB3B2C6-9B9E-4E7B-ACDA-DCD855B2ACF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017">
              <a:extLst>
                <a:ext uri="{FF2B5EF4-FFF2-40B4-BE49-F238E27FC236}">
                  <a16:creationId xmlns:a16="http://schemas.microsoft.com/office/drawing/2014/main" id="{16501F85-6E9A-48EF-986A-A24AA3707027}"/>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018">
              <a:extLst>
                <a:ext uri="{FF2B5EF4-FFF2-40B4-BE49-F238E27FC236}">
                  <a16:creationId xmlns:a16="http://schemas.microsoft.com/office/drawing/2014/main" id="{BBADC587-73FA-4779-8CC8-942474624EE4}"/>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019">
              <a:extLst>
                <a:ext uri="{FF2B5EF4-FFF2-40B4-BE49-F238E27FC236}">
                  <a16:creationId xmlns:a16="http://schemas.microsoft.com/office/drawing/2014/main" id="{E4C3D513-C613-417D-81C5-BA6BFB59DAB9}"/>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020">
              <a:extLst>
                <a:ext uri="{FF2B5EF4-FFF2-40B4-BE49-F238E27FC236}">
                  <a16:creationId xmlns:a16="http://schemas.microsoft.com/office/drawing/2014/main" id="{147B9473-F196-48CE-B35E-97C53199641F}"/>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4021">
              <a:extLst>
                <a:ext uri="{FF2B5EF4-FFF2-40B4-BE49-F238E27FC236}">
                  <a16:creationId xmlns:a16="http://schemas.microsoft.com/office/drawing/2014/main" id="{9DDA7869-CADA-4344-B438-8BDEDF4465DD}"/>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4022">
              <a:extLst>
                <a:ext uri="{FF2B5EF4-FFF2-40B4-BE49-F238E27FC236}">
                  <a16:creationId xmlns:a16="http://schemas.microsoft.com/office/drawing/2014/main" id="{60849F81-7299-426A-B48A-937F7EF07807}"/>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4023">
              <a:extLst>
                <a:ext uri="{FF2B5EF4-FFF2-40B4-BE49-F238E27FC236}">
                  <a16:creationId xmlns:a16="http://schemas.microsoft.com/office/drawing/2014/main" id="{EB9FB000-4DF2-4D2D-8177-0CCD5545137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024">
              <a:extLst>
                <a:ext uri="{FF2B5EF4-FFF2-40B4-BE49-F238E27FC236}">
                  <a16:creationId xmlns:a16="http://schemas.microsoft.com/office/drawing/2014/main" id="{CED9FCE3-3B92-40E4-9DF6-FFE0C34D9803}"/>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4026">
              <a:extLst>
                <a:ext uri="{FF2B5EF4-FFF2-40B4-BE49-F238E27FC236}">
                  <a16:creationId xmlns:a16="http://schemas.microsoft.com/office/drawing/2014/main" id="{DF8C211F-486F-42E4-8237-E649C396B1D1}"/>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4027">
              <a:extLst>
                <a:ext uri="{FF2B5EF4-FFF2-40B4-BE49-F238E27FC236}">
                  <a16:creationId xmlns:a16="http://schemas.microsoft.com/office/drawing/2014/main" id="{7DB14CC3-A397-4365-96C3-A93780CECBAD}"/>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4028">
              <a:extLst>
                <a:ext uri="{FF2B5EF4-FFF2-40B4-BE49-F238E27FC236}">
                  <a16:creationId xmlns:a16="http://schemas.microsoft.com/office/drawing/2014/main" id="{5F577A82-F1E6-4E73-A32C-B996A86000EC}"/>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4029">
              <a:extLst>
                <a:ext uri="{FF2B5EF4-FFF2-40B4-BE49-F238E27FC236}">
                  <a16:creationId xmlns:a16="http://schemas.microsoft.com/office/drawing/2014/main" id="{DA8987B7-3CBB-49AE-A0FF-2E73F39AB137}"/>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4030">
              <a:extLst>
                <a:ext uri="{FF2B5EF4-FFF2-40B4-BE49-F238E27FC236}">
                  <a16:creationId xmlns:a16="http://schemas.microsoft.com/office/drawing/2014/main" id="{3F7821E6-733A-446E-B0E6-23DA35C8A33E}"/>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031">
              <a:extLst>
                <a:ext uri="{FF2B5EF4-FFF2-40B4-BE49-F238E27FC236}">
                  <a16:creationId xmlns:a16="http://schemas.microsoft.com/office/drawing/2014/main" id="{0A69E24B-7820-4973-878B-D3A441FE6B28}"/>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4032">
              <a:extLst>
                <a:ext uri="{FF2B5EF4-FFF2-40B4-BE49-F238E27FC236}">
                  <a16:creationId xmlns:a16="http://schemas.microsoft.com/office/drawing/2014/main" id="{9872F344-9660-4B5A-9091-5F938023FC02}"/>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33">
              <a:extLst>
                <a:ext uri="{FF2B5EF4-FFF2-40B4-BE49-F238E27FC236}">
                  <a16:creationId xmlns:a16="http://schemas.microsoft.com/office/drawing/2014/main" id="{57DB8CC6-E500-4070-A5A5-6019BC247DB5}"/>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4034">
              <a:extLst>
                <a:ext uri="{FF2B5EF4-FFF2-40B4-BE49-F238E27FC236}">
                  <a16:creationId xmlns:a16="http://schemas.microsoft.com/office/drawing/2014/main" id="{8118785C-9A2A-4A18-95CA-7BE92A5A9707}"/>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35">
              <a:extLst>
                <a:ext uri="{FF2B5EF4-FFF2-40B4-BE49-F238E27FC236}">
                  <a16:creationId xmlns:a16="http://schemas.microsoft.com/office/drawing/2014/main" id="{7C0C7678-36B4-4660-8EE2-37E94D572BE2}"/>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36">
              <a:extLst>
                <a:ext uri="{FF2B5EF4-FFF2-40B4-BE49-F238E27FC236}">
                  <a16:creationId xmlns:a16="http://schemas.microsoft.com/office/drawing/2014/main" id="{B502A41A-2FE7-4F09-B479-19638AF2268A}"/>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037">
              <a:extLst>
                <a:ext uri="{FF2B5EF4-FFF2-40B4-BE49-F238E27FC236}">
                  <a16:creationId xmlns:a16="http://schemas.microsoft.com/office/drawing/2014/main" id="{24E693C0-56DA-4827-B632-5FAEAC3D6D6E}"/>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038">
              <a:extLst>
                <a:ext uri="{FF2B5EF4-FFF2-40B4-BE49-F238E27FC236}">
                  <a16:creationId xmlns:a16="http://schemas.microsoft.com/office/drawing/2014/main" id="{71DECF73-C61A-426E-8459-B25025872BC7}"/>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4039">
              <a:extLst>
                <a:ext uri="{FF2B5EF4-FFF2-40B4-BE49-F238E27FC236}">
                  <a16:creationId xmlns:a16="http://schemas.microsoft.com/office/drawing/2014/main" id="{8C8CF8EC-3FDF-4F30-B4A6-613F8BA8225B}"/>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4040">
              <a:extLst>
                <a:ext uri="{FF2B5EF4-FFF2-40B4-BE49-F238E27FC236}">
                  <a16:creationId xmlns:a16="http://schemas.microsoft.com/office/drawing/2014/main" id="{83EFCC4F-ED83-4F91-8B3B-9082E6D5D8C8}"/>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4041">
              <a:extLst>
                <a:ext uri="{FF2B5EF4-FFF2-40B4-BE49-F238E27FC236}">
                  <a16:creationId xmlns:a16="http://schemas.microsoft.com/office/drawing/2014/main" id="{1C8A6866-0D82-44A2-A77D-10F286B7EE2C}"/>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4042">
              <a:extLst>
                <a:ext uri="{FF2B5EF4-FFF2-40B4-BE49-F238E27FC236}">
                  <a16:creationId xmlns:a16="http://schemas.microsoft.com/office/drawing/2014/main" id="{77E431AD-4335-464D-B49B-16FF180C2E67}"/>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9" name="KSO_Shape">
            <a:extLst>
              <a:ext uri="{FF2B5EF4-FFF2-40B4-BE49-F238E27FC236}">
                <a16:creationId xmlns:a16="http://schemas.microsoft.com/office/drawing/2014/main" id="{AF84A6B5-A379-4187-B03C-D95A26AE293B}"/>
              </a:ext>
            </a:extLst>
          </p:cNvPr>
          <p:cNvSpPr/>
          <p:nvPr/>
        </p:nvSpPr>
        <p:spPr>
          <a:xfrm>
            <a:off x="1695912" y="2974276"/>
            <a:ext cx="9493471" cy="276653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0" name="矩形 79">
            <a:extLst>
              <a:ext uri="{FF2B5EF4-FFF2-40B4-BE49-F238E27FC236}">
                <a16:creationId xmlns:a16="http://schemas.microsoft.com/office/drawing/2014/main" id="{9B2273EA-AFBD-4742-9FDC-54F4E22A6AFE}"/>
              </a:ext>
            </a:extLst>
          </p:cNvPr>
          <p:cNvSpPr/>
          <p:nvPr/>
        </p:nvSpPr>
        <p:spPr>
          <a:xfrm>
            <a:off x="1809731" y="5924116"/>
            <a:ext cx="9265833" cy="461665"/>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&lt;__</a:t>
            </a:r>
            <a:r>
              <a:rPr lang="en-US" altLang="zh-CN" sz="2400" dirty="0" err="1">
                <a:solidFill>
                  <a:schemeClr val="tx1">
                    <a:lumMod val="85000"/>
                    <a:lumOff val="15000"/>
                  </a:schemeClr>
                </a:solidFill>
                <a:ea typeface="微软雅黑" panose="020B0503020204020204" pitchFamily="34" charset="-122"/>
              </a:rPr>
              <a:t>main__.Student</a:t>
            </a:r>
            <a:r>
              <a:rPr lang="en-US" altLang="zh-CN" sz="2400" dirty="0">
                <a:solidFill>
                  <a:schemeClr val="tx1">
                    <a:lumMod val="85000"/>
                    <a:lumOff val="15000"/>
                  </a:schemeClr>
                </a:solidFill>
                <a:ea typeface="微软雅黑" panose="020B0503020204020204" pitchFamily="34" charset="-122"/>
              </a:rPr>
              <a:t> object at 0x00000216EE7DF0F0&gt;</a:t>
            </a:r>
          </a:p>
        </p:txBody>
      </p:sp>
      <p:sp>
        <p:nvSpPr>
          <p:cNvPr id="81" name="KSO_Shape">
            <a:extLst>
              <a:ext uri="{FF2B5EF4-FFF2-40B4-BE49-F238E27FC236}">
                <a16:creationId xmlns:a16="http://schemas.microsoft.com/office/drawing/2014/main" id="{0CB24E3F-13E6-47F3-9280-CD3C3ADC6D22}"/>
              </a:ext>
            </a:extLst>
          </p:cNvPr>
          <p:cNvSpPr/>
          <p:nvPr/>
        </p:nvSpPr>
        <p:spPr>
          <a:xfrm>
            <a:off x="1695912" y="5857736"/>
            <a:ext cx="9493471" cy="594424"/>
          </a:xfrm>
          <a:prstGeom prst="roundRect">
            <a:avLst>
              <a:gd name="adj" fmla="val 2579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7153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arn(inVertical)">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p:tgtEl>
                                          <p:spTgt spid="42"/>
                                        </p:tgtEl>
                                        <p:attrNameLst>
                                          <p:attrName>ppt_y</p:attrName>
                                        </p:attrNameLst>
                                      </p:cBhvr>
                                      <p:tavLst>
                                        <p:tav tm="0">
                                          <p:val>
                                            <p:strVal val="#ppt_y+#ppt_h*1.125000"/>
                                          </p:val>
                                        </p:tav>
                                        <p:tav tm="100000">
                                          <p:val>
                                            <p:strVal val="#ppt_y"/>
                                          </p:val>
                                        </p:tav>
                                      </p:tavLst>
                                    </p:anim>
                                    <p:animEffect transition="in" filter="wipe(up)">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p:tgtEl>
                                          <p:spTgt spid="36"/>
                                        </p:tgtEl>
                                        <p:attrNameLst>
                                          <p:attrName>ppt_y</p:attrName>
                                        </p:attrNameLst>
                                      </p:cBhvr>
                                      <p:tavLst>
                                        <p:tav tm="0">
                                          <p:val>
                                            <p:strVal val="#ppt_y-#ppt_h*1.125000"/>
                                          </p:val>
                                        </p:tav>
                                        <p:tav tm="100000">
                                          <p:val>
                                            <p:strVal val="#ppt_y"/>
                                          </p:val>
                                        </p:tav>
                                      </p:tavLst>
                                    </p:anim>
                                    <p:animEffect transition="in" filter="wipe(down)">
                                      <p:cBhvr>
                                        <p:cTn id="30" dur="500"/>
                                        <p:tgtEl>
                                          <p:spTgt spid="36"/>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animEffect transition="in" filter="fade">
                                      <p:cBhvr>
                                        <p:cTn id="36" dur="500"/>
                                        <p:tgtEl>
                                          <p:spTgt spid="47"/>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arn(inVertical)">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up)">
                                      <p:cBhvr>
                                        <p:cTn id="47" dur="500"/>
                                        <p:tgtEl>
                                          <p:spTgt spid="44"/>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p:tgtEl>
                                          <p:spTgt spid="45"/>
                                        </p:tgtEl>
                                        <p:attrNameLst>
                                          <p:attrName>ppt_y</p:attrName>
                                        </p:attrNameLst>
                                      </p:cBhvr>
                                      <p:tavLst>
                                        <p:tav tm="0">
                                          <p:val>
                                            <p:strVal val="#ppt_y-#ppt_h*1.125000"/>
                                          </p:val>
                                        </p:tav>
                                        <p:tav tm="100000">
                                          <p:val>
                                            <p:strVal val="#ppt_y"/>
                                          </p:val>
                                        </p:tav>
                                      </p:tavLst>
                                    </p:anim>
                                    <p:animEffect transition="in" filter="wipe(down)">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additive="base">
                                        <p:cTn id="57" dur="500"/>
                                        <p:tgtEl>
                                          <p:spTgt spid="80"/>
                                        </p:tgtEl>
                                        <p:attrNameLst>
                                          <p:attrName>ppt_y</p:attrName>
                                        </p:attrNameLst>
                                      </p:cBhvr>
                                      <p:tavLst>
                                        <p:tav tm="0">
                                          <p:val>
                                            <p:strVal val="#ppt_y-#ppt_h*1.125000"/>
                                          </p:val>
                                        </p:tav>
                                        <p:tav tm="100000">
                                          <p:val>
                                            <p:strVal val="#ppt_y"/>
                                          </p:val>
                                        </p:tav>
                                      </p:tavLst>
                                    </p:anim>
                                    <p:animEffect transition="in" filter="wipe(down)">
                                      <p:cBhvr>
                                        <p:cTn id="5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p:bldP spid="40" grpId="0" animBg="1"/>
      <p:bldP spid="42" grpId="0"/>
      <p:bldP spid="44" grpId="0"/>
      <p:bldP spid="45" grpId="0"/>
      <p:bldP spid="79" grpId="0" animBg="1"/>
      <p:bldP spid="80" grpId="0"/>
      <p:bldP spid="8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352A36-0FAB-466D-AED1-E2DB2EF0AC31}"/>
              </a:ext>
            </a:extLst>
          </p:cNvPr>
          <p:cNvSpPr/>
          <p:nvPr/>
        </p:nvSpPr>
        <p:spPr>
          <a:xfrm>
            <a:off x="1093509" y="1992006"/>
            <a:ext cx="10615682" cy="27959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import datetime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class 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3	    @property</a:t>
            </a: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4	    def score(self):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a:solidFill>
                  <a:schemeClr val="tx1">
                    <a:lumMod val="85000"/>
                    <a:lumOff val="15000"/>
                  </a:schemeClr>
                </a:solidFill>
                <a:latin typeface="+mj-lt"/>
                <a:ea typeface="微软雅黑" panose="020B0503020204020204" pitchFamily="34" charset="-122"/>
              </a:rPr>
              <a:t>@property</a:t>
            </a:r>
            <a:r>
              <a:rPr lang="zh-CN" altLang="en-US" sz="2400" b="1" dirty="0">
                <a:solidFill>
                  <a:schemeClr val="tx1">
                    <a:lumMod val="85000"/>
                    <a:lumOff val="15000"/>
                  </a:schemeClr>
                </a:solidFill>
                <a:latin typeface="+mj-lt"/>
                <a:ea typeface="微软雅黑" panose="020B0503020204020204" pitchFamily="34" charset="-122"/>
              </a:rPr>
              <a:t>装饰器定义一个用于获取</a:t>
            </a:r>
            <a:r>
              <a:rPr lang="en-US" altLang="zh-CN" sz="2400" b="1" dirty="0">
                <a:solidFill>
                  <a:schemeClr val="tx1">
                    <a:lumMod val="85000"/>
                    <a:lumOff val="15000"/>
                  </a:schemeClr>
                </a:solidFill>
                <a:latin typeface="+mj-lt"/>
                <a:ea typeface="微软雅黑" panose="020B0503020204020204" pitchFamily="34" charset="-122"/>
              </a:rPr>
              <a:t>score</a:t>
            </a:r>
            <a:r>
              <a:rPr lang="zh-CN" altLang="en-US" sz="2400" b="1" dirty="0">
                <a:solidFill>
                  <a:schemeClr val="tx1">
                    <a:lumMod val="85000"/>
                    <a:lumOff val="15000"/>
                  </a:schemeClr>
                </a:solidFill>
                <a:latin typeface="+mj-lt"/>
                <a:ea typeface="微软雅黑" panose="020B0503020204020204" pitchFamily="34" charset="-122"/>
              </a:rPr>
              <a:t>值的方法</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return </a:t>
            </a:r>
            <a:r>
              <a:rPr lang="en-US" altLang="zh-CN" sz="2400" dirty="0" err="1">
                <a:solidFill>
                  <a:schemeClr val="tx1">
                    <a:lumMod val="85000"/>
                    <a:lumOff val="15000"/>
                  </a:schemeClr>
                </a:solidFill>
                <a:latin typeface="+mj-lt"/>
                <a:ea typeface="微软雅黑" panose="020B0503020204020204" pitchFamily="34" charset="-122"/>
              </a:rPr>
              <a:t>self.</a:t>
            </a:r>
            <a:r>
              <a:rPr lang="en-US" altLang="zh-CN" sz="2400" b="1" dirty="0" err="1">
                <a:solidFill>
                  <a:schemeClr val="tx1">
                    <a:lumMod val="85000"/>
                    <a:lumOff val="15000"/>
                  </a:schemeClr>
                </a:solidFill>
                <a:latin typeface="+mj-lt"/>
                <a:ea typeface="微软雅黑" panose="020B0503020204020204" pitchFamily="34" charset="-122"/>
              </a:rPr>
              <a:t>_score</a:t>
            </a:r>
            <a:endParaRPr lang="en-US" altLang="zh-CN" sz="2400" b="1" dirty="0">
              <a:solidFill>
                <a:schemeClr val="tx1">
                  <a:lumMod val="85000"/>
                  <a:lumOff val="15000"/>
                </a:schemeClr>
              </a:solidFill>
              <a:latin typeface="+mj-lt"/>
              <a:ea typeface="微软雅黑" panose="020B0503020204020204" pitchFamily="34" charset="-122"/>
            </a:endParaRPr>
          </a:p>
        </p:txBody>
      </p:sp>
      <p:sp>
        <p:nvSpPr>
          <p:cNvPr id="48" name="KSO_Shape">
            <a:extLst>
              <a:ext uri="{FF2B5EF4-FFF2-40B4-BE49-F238E27FC236}">
                <a16:creationId xmlns:a16="http://schemas.microsoft.com/office/drawing/2014/main" id="{7C10B4E9-275D-4EE6-A235-4852EBDFC2C3}"/>
              </a:ext>
            </a:extLst>
          </p:cNvPr>
          <p:cNvSpPr/>
          <p:nvPr/>
        </p:nvSpPr>
        <p:spPr>
          <a:xfrm>
            <a:off x="989814" y="1469674"/>
            <a:ext cx="10812545" cy="3840622"/>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B0F1F04C-1A94-4453-ADE9-9950E324D98C}"/>
              </a:ext>
            </a:extLst>
          </p:cNvPr>
          <p:cNvGrpSpPr/>
          <p:nvPr/>
        </p:nvGrpSpPr>
        <p:grpSpPr>
          <a:xfrm>
            <a:off x="2008740" y="661586"/>
            <a:ext cx="1233224" cy="1233225"/>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矩形 9">
            <a:extLst>
              <a:ext uri="{FF2B5EF4-FFF2-40B4-BE49-F238E27FC236}">
                <a16:creationId xmlns:a16="http://schemas.microsoft.com/office/drawing/2014/main" id="{DA8491CB-F21C-45FD-A0D5-9F71751CF060}"/>
              </a:ext>
            </a:extLst>
          </p:cNvPr>
          <p:cNvSpPr/>
          <p:nvPr/>
        </p:nvSpPr>
        <p:spPr>
          <a:xfrm>
            <a:off x="997868" y="5336026"/>
            <a:ext cx="10500870"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注意：在类的</a:t>
            </a:r>
            <a:r>
              <a:rPr lang="en-US" altLang="zh-CN" sz="2400" dirty="0">
                <a:solidFill>
                  <a:schemeClr val="tx1">
                    <a:lumMod val="85000"/>
                    <a:lumOff val="15000"/>
                  </a:schemeClr>
                </a:solidFill>
                <a:latin typeface="+mj-lt"/>
                <a:ea typeface="微软雅黑" panose="020B0503020204020204" pitchFamily="34" charset="-122"/>
              </a:rPr>
              <a:t>setter</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getter</a:t>
            </a:r>
            <a:r>
              <a:rPr lang="zh-CN" altLang="en-US" sz="2400" dirty="0">
                <a:solidFill>
                  <a:schemeClr val="tx1">
                    <a:lumMod val="85000"/>
                    <a:lumOff val="15000"/>
                  </a:schemeClr>
                </a:solidFill>
                <a:latin typeface="+mj-lt"/>
                <a:ea typeface="微软雅黑" panose="020B0503020204020204" pitchFamily="34" charset="-122"/>
              </a:rPr>
              <a:t>方法中使用</a:t>
            </a:r>
            <a:r>
              <a:rPr lang="en-US" altLang="zh-CN" sz="2400" dirty="0">
                <a:solidFill>
                  <a:schemeClr val="tx1">
                    <a:lumMod val="85000"/>
                    <a:lumOff val="15000"/>
                  </a:schemeClr>
                </a:solidFill>
                <a:latin typeface="+mj-lt"/>
                <a:ea typeface="微软雅黑" panose="020B0503020204020204" pitchFamily="34" charset="-122"/>
              </a:rPr>
              <a:t>self</a:t>
            </a:r>
            <a:r>
              <a:rPr lang="zh-CN" altLang="en-US" sz="2400" dirty="0">
                <a:solidFill>
                  <a:schemeClr val="tx1">
                    <a:lumMod val="85000"/>
                    <a:lumOff val="15000"/>
                  </a:schemeClr>
                </a:solidFill>
                <a:latin typeface="+mj-lt"/>
                <a:ea typeface="微软雅黑" panose="020B0503020204020204" pitchFamily="34" charset="-122"/>
              </a:rPr>
              <a:t>访问属性时，需要在属性名前加上下划线，否则系统会因不断递归调用而报错。</a:t>
            </a:r>
            <a:endParaRPr lang="zh-CN" altLang="en-US" sz="2400" dirty="0">
              <a:solidFill>
                <a:schemeClr val="tx1">
                  <a:lumMod val="85000"/>
                  <a:lumOff val="15000"/>
                </a:schemeClr>
              </a:solidFill>
              <a:effectLst/>
              <a:latin typeface="+mj-lt"/>
              <a:ea typeface="微软雅黑" panose="020B0503020204020204" pitchFamily="34" charset="-122"/>
            </a:endParaRPr>
          </a:p>
        </p:txBody>
      </p:sp>
    </p:spTree>
    <p:extLst>
      <p:ext uri="{BB962C8B-B14F-4D97-AF65-F5344CB8AC3E}">
        <p14:creationId xmlns:p14="http://schemas.microsoft.com/office/powerpoint/2010/main" val="17929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down)">
                                      <p:cBhvr>
                                        <p:cTn id="16" dur="500"/>
                                        <p:tgtEl>
                                          <p:spTgt spid="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animBg="1"/>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a:extLst>
              <a:ext uri="{FF2B5EF4-FFF2-40B4-BE49-F238E27FC236}">
                <a16:creationId xmlns:a16="http://schemas.microsoft.com/office/drawing/2014/main" id="{2DFAAC37-0C73-4B50-AAA1-2C5BC65180AE}"/>
              </a:ext>
            </a:extLst>
          </p:cNvPr>
          <p:cNvCxnSpPr>
            <a:cxnSpLocks/>
          </p:cNvCxnSpPr>
          <p:nvPr/>
        </p:nvCxnSpPr>
        <p:spPr>
          <a:xfrm>
            <a:off x="1592830" y="1552925"/>
            <a:ext cx="603504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6FAFBBD9-80FE-4808-9317-CA455F1708FB}"/>
              </a:ext>
            </a:extLst>
          </p:cNvPr>
          <p:cNvSpPr/>
          <p:nvPr/>
        </p:nvSpPr>
        <p:spPr>
          <a:xfrm>
            <a:off x="1447708" y="1929749"/>
            <a:ext cx="10258422" cy="4042453"/>
          </a:xfrm>
          <a:prstGeom prst="rect">
            <a:avLst/>
          </a:prstGeom>
        </p:spPr>
        <p:txBody>
          <a:bodyPr wrap="square">
            <a:spAutoFit/>
          </a:bodyPr>
          <a:lstStyle/>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6	@</a:t>
            </a:r>
            <a:r>
              <a:rPr lang="en-US" altLang="zh-CN" sz="2400" b="1" dirty="0" err="1">
                <a:solidFill>
                  <a:schemeClr val="tx1">
                    <a:lumMod val="85000"/>
                    <a:lumOff val="15000"/>
                  </a:schemeClr>
                </a:solidFill>
                <a:latin typeface="+mj-lt"/>
                <a:ea typeface="微软雅黑" panose="020B0503020204020204" pitchFamily="34" charset="-122"/>
              </a:rPr>
              <a:t>score.setter</a:t>
            </a:r>
            <a:endParaRPr lang="en-US" altLang="zh-CN" sz="2400" b="1"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7	def score(self, score):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err="1">
                <a:solidFill>
                  <a:schemeClr val="tx1">
                    <a:lumMod val="85000"/>
                    <a:lumOff val="15000"/>
                  </a:schemeClr>
                </a:solidFill>
                <a:latin typeface="+mj-lt"/>
                <a:ea typeface="微软雅黑" panose="020B0503020204020204" pitchFamily="34" charset="-122"/>
              </a:rPr>
              <a:t>score.setter</a:t>
            </a:r>
            <a:r>
              <a:rPr lang="zh-CN" altLang="en-US" sz="2400" b="1" dirty="0">
                <a:solidFill>
                  <a:schemeClr val="tx1">
                    <a:lumMod val="85000"/>
                    <a:lumOff val="15000"/>
                  </a:schemeClr>
                </a:solidFill>
                <a:latin typeface="+mj-lt"/>
                <a:ea typeface="微软雅黑" panose="020B0503020204020204" pitchFamily="34" charset="-122"/>
              </a:rPr>
              <a:t>定义一个用于设置</a:t>
            </a:r>
            <a:r>
              <a:rPr lang="en-US" altLang="zh-CN" sz="2400" b="1" dirty="0">
                <a:solidFill>
                  <a:schemeClr val="tx1">
                    <a:lumMod val="85000"/>
                    <a:lumOff val="15000"/>
                  </a:schemeClr>
                </a:solidFill>
                <a:latin typeface="+mj-lt"/>
                <a:ea typeface="微软雅黑" panose="020B0503020204020204" pitchFamily="34" charset="-122"/>
              </a:rPr>
              <a:t>score</a:t>
            </a:r>
            <a:r>
              <a:rPr lang="zh-CN" altLang="en-US" sz="2400" b="1" dirty="0">
                <a:solidFill>
                  <a:schemeClr val="tx1">
                    <a:lumMod val="85000"/>
                    <a:lumOff val="15000"/>
                  </a:schemeClr>
                </a:solidFill>
                <a:latin typeface="+mj-lt"/>
                <a:ea typeface="微软雅黑" panose="020B0503020204020204" pitchFamily="34" charset="-122"/>
              </a:rPr>
              <a:t>值的方法</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if score&lt;0 or score&gt;100: #</a:t>
            </a:r>
            <a:r>
              <a:rPr lang="zh-CN" altLang="en-US" sz="2400" dirty="0">
                <a:solidFill>
                  <a:schemeClr val="tx1">
                    <a:lumMod val="85000"/>
                    <a:lumOff val="15000"/>
                  </a:schemeClr>
                </a:solidFill>
                <a:latin typeface="+mj-lt"/>
                <a:ea typeface="微软雅黑" panose="020B0503020204020204" pitchFamily="34" charset="-122"/>
              </a:rPr>
              <a:t>不符合</a:t>
            </a:r>
            <a:r>
              <a:rPr lang="en-US" altLang="zh-CN" sz="2400" dirty="0">
                <a:solidFill>
                  <a:schemeClr val="tx1">
                    <a:lumMod val="85000"/>
                    <a:lumOff val="15000"/>
                  </a:schemeClr>
                </a:solidFill>
                <a:latin typeface="+mj-lt"/>
                <a:ea typeface="微软雅黑" panose="020B0503020204020204" pitchFamily="34" charset="-122"/>
              </a:rPr>
              <a:t>0~100</a:t>
            </a:r>
            <a:r>
              <a:rPr lang="zh-CN" altLang="en-US" sz="2400" dirty="0">
                <a:solidFill>
                  <a:schemeClr val="tx1">
                    <a:lumMod val="85000"/>
                    <a:lumOff val="15000"/>
                  </a:schemeClr>
                </a:solidFill>
                <a:latin typeface="+mj-lt"/>
                <a:ea typeface="微软雅黑" panose="020B0503020204020204" pitchFamily="34" charset="-122"/>
              </a:rPr>
              <a:t>的限定条件</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print('</a:t>
            </a:r>
            <a:r>
              <a:rPr lang="zh-CN" altLang="en-US" sz="2400" dirty="0">
                <a:solidFill>
                  <a:schemeClr val="tx1">
                    <a:lumMod val="85000"/>
                    <a:lumOff val="15000"/>
                  </a:schemeClr>
                </a:solidFill>
                <a:latin typeface="+mj-lt"/>
                <a:ea typeface="微软雅黑" panose="020B0503020204020204" pitchFamily="34" charset="-122"/>
              </a:rPr>
              <a:t>成绩必须在</a:t>
            </a:r>
            <a:r>
              <a:rPr lang="en-US" altLang="zh-CN" sz="2400" dirty="0">
                <a:solidFill>
                  <a:schemeClr val="tx1">
                    <a:lumMod val="85000"/>
                    <a:lumOff val="15000"/>
                  </a:schemeClr>
                </a:solidFill>
                <a:latin typeface="+mj-lt"/>
                <a:ea typeface="微软雅黑" panose="020B0503020204020204" pitchFamily="34" charset="-122"/>
              </a:rPr>
              <a:t>0~100</a:t>
            </a:r>
            <a:r>
              <a:rPr lang="zh-CN" altLang="en-US" sz="2400" dirty="0">
                <a:solidFill>
                  <a:schemeClr val="tx1">
                    <a:lumMod val="85000"/>
                    <a:lumOff val="15000"/>
                  </a:schemeClr>
                </a:solidFill>
                <a:latin typeface="+mj-lt"/>
                <a:ea typeface="微软雅黑" panose="020B0503020204020204" pitchFamily="34" charset="-122"/>
              </a:rPr>
              <a:t>之间！</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else:</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a:t>
            </a:r>
            <a:r>
              <a:rPr lang="en-US" altLang="zh-CN" sz="2400" dirty="0" err="1">
                <a:solidFill>
                  <a:schemeClr val="tx1">
                    <a:lumMod val="85000"/>
                    <a:lumOff val="15000"/>
                  </a:schemeClr>
                </a:solidFill>
                <a:latin typeface="+mj-lt"/>
                <a:ea typeface="微软雅黑" panose="020B0503020204020204" pitchFamily="34" charset="-122"/>
              </a:rPr>
              <a:t>self.</a:t>
            </a:r>
            <a:r>
              <a:rPr lang="en-US" altLang="zh-CN" sz="2400" b="1" dirty="0" err="1">
                <a:solidFill>
                  <a:schemeClr val="tx1">
                    <a:lumMod val="85000"/>
                    <a:lumOff val="15000"/>
                  </a:schemeClr>
                </a:solidFill>
                <a:latin typeface="+mj-lt"/>
                <a:ea typeface="微软雅黑" panose="020B0503020204020204" pitchFamily="34" charset="-122"/>
              </a:rPr>
              <a:t>_score</a:t>
            </a:r>
            <a:r>
              <a:rPr lang="en-US" altLang="zh-CN" sz="2400" dirty="0">
                <a:solidFill>
                  <a:schemeClr val="tx1">
                    <a:lumMod val="85000"/>
                    <a:lumOff val="15000"/>
                  </a:schemeClr>
                </a:solidFill>
                <a:latin typeface="+mj-lt"/>
                <a:ea typeface="微软雅黑" panose="020B0503020204020204" pitchFamily="34" charset="-122"/>
              </a:rPr>
              <a:t>=score</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a:t>
            </a:r>
            <a:r>
              <a:rPr lang="en-US" altLang="zh-CN" sz="2400" b="1" dirty="0">
                <a:solidFill>
                  <a:schemeClr val="tx1">
                    <a:lumMod val="85000"/>
                    <a:lumOff val="15000"/>
                  </a:schemeClr>
                </a:solidFill>
                <a:ea typeface="微软雅黑" panose="020B0503020204020204" pitchFamily="34" charset="-122"/>
              </a:rPr>
              <a:t>@pro</a:t>
            </a:r>
            <a:r>
              <a:rPr lang="en-US" altLang="zh-CN" sz="2400" b="1" dirty="0">
                <a:solidFill>
                  <a:schemeClr val="tx1">
                    <a:lumMod val="85000"/>
                    <a:lumOff val="15000"/>
                  </a:schemeClr>
                </a:solidFill>
                <a:latin typeface="+mj-lt"/>
                <a:ea typeface="微软雅黑" panose="020B0503020204020204" pitchFamily="34" charset="-122"/>
              </a:rPr>
              <a:t>perty</a:t>
            </a:r>
          </a:p>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13	def age(self):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a:solidFill>
                  <a:schemeClr val="tx1">
                    <a:lumMod val="85000"/>
                    <a:lumOff val="15000"/>
                  </a:schemeClr>
                </a:solidFill>
                <a:latin typeface="+mj-lt"/>
                <a:ea typeface="微软雅黑" panose="020B0503020204020204" pitchFamily="34" charset="-122"/>
              </a:rPr>
              <a:t>@property</a:t>
            </a:r>
            <a:r>
              <a:rPr lang="zh-CN" altLang="en-US" sz="2400" b="1" dirty="0">
                <a:solidFill>
                  <a:schemeClr val="tx1">
                    <a:lumMod val="85000"/>
                    <a:lumOff val="15000"/>
                  </a:schemeClr>
                </a:solidFill>
                <a:latin typeface="+mj-lt"/>
                <a:ea typeface="微软雅黑" panose="020B0503020204020204" pitchFamily="34" charset="-122"/>
              </a:rPr>
              <a:t>装饰器定义一个用于获取</a:t>
            </a:r>
            <a:r>
              <a:rPr lang="en-US" altLang="zh-CN" sz="2400" b="1" dirty="0">
                <a:solidFill>
                  <a:schemeClr val="tx1">
                    <a:lumMod val="85000"/>
                    <a:lumOff val="15000"/>
                  </a:schemeClr>
                </a:solidFill>
                <a:latin typeface="+mj-lt"/>
                <a:ea typeface="微软雅黑" panose="020B0503020204020204" pitchFamily="34" charset="-122"/>
              </a:rPr>
              <a:t>age</a:t>
            </a:r>
            <a:r>
              <a:rPr lang="zh-CN" altLang="en-US" sz="2400" b="1" dirty="0">
                <a:solidFill>
                  <a:schemeClr val="tx1">
                    <a:lumMod val="85000"/>
                    <a:lumOff val="15000"/>
                  </a:schemeClr>
                </a:solidFill>
                <a:latin typeface="+mj-lt"/>
                <a:ea typeface="微软雅黑" panose="020B0503020204020204" pitchFamily="34" charset="-122"/>
              </a:rPr>
              <a:t>值的方法</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return </a:t>
            </a:r>
            <a:r>
              <a:rPr lang="en-US" altLang="zh-CN" sz="2400" dirty="0" err="1">
                <a:solidFill>
                  <a:schemeClr val="tx1">
                    <a:lumMod val="85000"/>
                    <a:lumOff val="15000"/>
                  </a:schemeClr>
                </a:solidFill>
                <a:latin typeface="+mj-lt"/>
                <a:ea typeface="微软雅黑" panose="020B0503020204020204" pitchFamily="34" charset="-122"/>
              </a:rPr>
              <a:t>datetime.datetime.now</a:t>
            </a:r>
            <a:r>
              <a:rPr lang="en-US" altLang="zh-CN" sz="2400" dirty="0">
                <a:solidFill>
                  <a:schemeClr val="tx1">
                    <a:lumMod val="85000"/>
                    <a:lumOff val="15000"/>
                  </a:schemeClr>
                </a:solidFill>
                <a:latin typeface="+mj-lt"/>
                <a:ea typeface="微软雅黑" panose="020B0503020204020204" pitchFamily="34" charset="-122"/>
              </a:rPr>
              <a:t>().year-</a:t>
            </a:r>
            <a:r>
              <a:rPr lang="en-US" altLang="zh-CN" sz="2400" dirty="0" err="1">
                <a:solidFill>
                  <a:schemeClr val="tx1">
                    <a:lumMod val="85000"/>
                    <a:lumOff val="15000"/>
                  </a:schemeClr>
                </a:solidFill>
                <a:latin typeface="+mj-lt"/>
                <a:ea typeface="微软雅黑" panose="020B0503020204020204" pitchFamily="34" charset="-122"/>
              </a:rPr>
              <a:t>self.birthyear</a:t>
            </a:r>
            <a:endParaRPr lang="zh-CN" altLang="en-US" sz="2400" dirty="0">
              <a:solidFill>
                <a:schemeClr val="tx1">
                  <a:lumMod val="85000"/>
                  <a:lumOff val="15000"/>
                </a:schemeClr>
              </a:solidFill>
              <a:effectLst/>
              <a:latin typeface="+mj-lt"/>
              <a:ea typeface="微软雅黑" panose="020B0503020204020204" pitchFamily="34" charset="-122"/>
            </a:endParaRPr>
          </a:p>
        </p:txBody>
      </p:sp>
      <p:grpSp>
        <p:nvGrpSpPr>
          <p:cNvPr id="16" name="组合 15">
            <a:extLst>
              <a:ext uri="{FF2B5EF4-FFF2-40B4-BE49-F238E27FC236}">
                <a16:creationId xmlns:a16="http://schemas.microsoft.com/office/drawing/2014/main" id="{F3DE6179-E89A-4470-87C5-901B28D166AA}"/>
              </a:ext>
            </a:extLst>
          </p:cNvPr>
          <p:cNvGrpSpPr/>
          <p:nvPr/>
        </p:nvGrpSpPr>
        <p:grpSpPr>
          <a:xfrm>
            <a:off x="1592830" y="628743"/>
            <a:ext cx="1082757" cy="1082757"/>
            <a:chOff x="2055662" y="1762598"/>
            <a:chExt cx="1082757" cy="1082757"/>
          </a:xfrm>
        </p:grpSpPr>
        <p:sp>
          <p:nvSpPr>
            <p:cNvPr id="17" name="KSO_Shape">
              <a:extLst>
                <a:ext uri="{FF2B5EF4-FFF2-40B4-BE49-F238E27FC236}">
                  <a16:creationId xmlns:a16="http://schemas.microsoft.com/office/drawing/2014/main" id="{2D668784-36AD-486C-9BD1-D05CBAB830C3}"/>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a:extLst>
                <a:ext uri="{FF2B5EF4-FFF2-40B4-BE49-F238E27FC236}">
                  <a16:creationId xmlns:a16="http://schemas.microsoft.com/office/drawing/2014/main" id="{5B8CAEC3-DCA4-4540-9590-594C45B60DF9}"/>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2927520" y="2851200"/>
              <a:ext cx="360" cy="6840"/>
            </p14:xfrm>
          </p:contentPart>
        </mc:Choice>
        <mc:Fallback xmlns="">
          <p:pic>
            <p:nvPicPr>
              <p:cNvPr id="3" name="墨迹 2"/>
              <p:cNvPicPr/>
              <p:nvPr/>
            </p:nvPicPr>
            <p:blipFill>
              <a:blip r:embed="rId5"/>
              <a:stretch>
                <a:fillRect/>
              </a:stretch>
            </p:blipFill>
            <p:spPr>
              <a:xfrm>
                <a:off x="2918160" y="2841840"/>
                <a:ext cx="19080" cy="25560"/>
              </a:xfrm>
              <a:prstGeom prst="rect">
                <a:avLst/>
              </a:prstGeom>
            </p:spPr>
          </p:pic>
        </mc:Fallback>
      </mc:AlternateContent>
    </p:spTree>
    <p:extLst>
      <p:ext uri="{BB962C8B-B14F-4D97-AF65-F5344CB8AC3E}">
        <p14:creationId xmlns:p14="http://schemas.microsoft.com/office/powerpoint/2010/main" val="6964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53"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9A865F1C-DEF7-4587-9C14-F8915A1EA5CE}"/>
              </a:ext>
            </a:extLst>
          </p:cNvPr>
          <p:cNvSpPr/>
          <p:nvPr/>
        </p:nvSpPr>
        <p:spPr>
          <a:xfrm>
            <a:off x="1997129" y="1599515"/>
            <a:ext cx="9998943" cy="3785652"/>
          </a:xfrm>
          <a:prstGeom prst="rect">
            <a:avLst/>
          </a:prstGeom>
        </p:spPr>
        <p:txBody>
          <a:bodyPr wrap="square">
            <a:spAutoFit/>
          </a:bodyPr>
          <a:lstStyle/>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if __name__=='__main__':</a:t>
            </a: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a:t>
            </a:r>
            <a:r>
              <a:rPr lang="en-US" altLang="zh-CN" sz="2400" dirty="0" err="1">
                <a:solidFill>
                  <a:schemeClr val="tx1">
                    <a:lumMod val="85000"/>
                    <a:lumOff val="15000"/>
                  </a:schemeClr>
                </a:solidFill>
                <a:latin typeface="+mj-lt"/>
                <a:ea typeface="微软雅黑" panose="020B0503020204020204" pitchFamily="34" charset="-122"/>
              </a:rPr>
              <a:t>stu.score</a:t>
            </a:r>
            <a:r>
              <a:rPr lang="en-US" altLang="zh-CN" sz="2400" dirty="0">
                <a:solidFill>
                  <a:schemeClr val="tx1">
                    <a:lumMod val="85000"/>
                    <a:lumOff val="15000"/>
                  </a:schemeClr>
                </a:solidFill>
                <a:latin typeface="+mj-lt"/>
                <a:ea typeface="微软雅黑" panose="020B0503020204020204" pitchFamily="34" charset="-122"/>
              </a:rPr>
              <a:t>=80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对象的</a:t>
            </a:r>
            <a:r>
              <a:rPr lang="en-US" altLang="zh-CN" sz="2400" dirty="0">
                <a:solidFill>
                  <a:schemeClr val="tx1">
                    <a:lumMod val="85000"/>
                    <a:lumOff val="15000"/>
                  </a:schemeClr>
                </a:solidFill>
                <a:latin typeface="+mj-lt"/>
                <a:ea typeface="微软雅黑" panose="020B0503020204020204" pitchFamily="34" charset="-122"/>
              </a:rPr>
              <a:t>score</a:t>
            </a:r>
            <a:r>
              <a:rPr lang="zh-CN" altLang="en-US" sz="2400" dirty="0">
                <a:solidFill>
                  <a:schemeClr val="tx1">
                    <a:lumMod val="85000"/>
                    <a:lumOff val="15000"/>
                  </a:schemeClr>
                </a:solidFill>
                <a:latin typeface="+mj-lt"/>
                <a:ea typeface="微软雅黑" panose="020B0503020204020204" pitchFamily="34" charset="-122"/>
              </a:rPr>
              <a:t>属性赋值为</a:t>
            </a:r>
            <a:r>
              <a:rPr lang="en-US" altLang="zh-CN" sz="2400" dirty="0">
                <a:solidFill>
                  <a:schemeClr val="tx1">
                    <a:lumMod val="85000"/>
                    <a:lumOff val="15000"/>
                  </a:schemeClr>
                </a:solidFill>
                <a:latin typeface="+mj-lt"/>
                <a:ea typeface="微软雅黑" panose="020B0503020204020204" pitchFamily="34" charset="-122"/>
              </a:rPr>
              <a:t>80</a:t>
            </a: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a:t>
            </a:r>
            <a:r>
              <a:rPr lang="en-US" altLang="zh-CN" sz="2400" dirty="0" err="1">
                <a:solidFill>
                  <a:schemeClr val="tx1">
                    <a:lumMod val="85000"/>
                    <a:lumOff val="15000"/>
                  </a:schemeClr>
                </a:solidFill>
                <a:latin typeface="+mj-lt"/>
                <a:ea typeface="微软雅黑" panose="020B0503020204020204" pitchFamily="34" charset="-122"/>
              </a:rPr>
              <a:t>stu.birthyear</a:t>
            </a:r>
            <a:r>
              <a:rPr lang="en-US" altLang="zh-CN" sz="2400" dirty="0">
                <a:solidFill>
                  <a:schemeClr val="tx1">
                    <a:lumMod val="85000"/>
                    <a:lumOff val="15000"/>
                  </a:schemeClr>
                </a:solidFill>
                <a:latin typeface="+mj-lt"/>
                <a:ea typeface="微软雅黑" panose="020B0503020204020204" pitchFamily="34" charset="-122"/>
              </a:rPr>
              <a:t>=2000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对象的</a:t>
            </a:r>
            <a:r>
              <a:rPr lang="en-US" altLang="zh-CN" sz="2400" dirty="0">
                <a:solidFill>
                  <a:schemeClr val="tx1">
                    <a:lumMod val="85000"/>
                    <a:lumOff val="15000"/>
                  </a:schemeClr>
                </a:solidFill>
                <a:latin typeface="+mj-lt"/>
                <a:ea typeface="微软雅黑" panose="020B0503020204020204" pitchFamily="34" charset="-122"/>
              </a:rPr>
              <a:t>birthyear</a:t>
            </a:r>
            <a:r>
              <a:rPr lang="zh-CN" altLang="en-US" sz="2400" dirty="0">
                <a:solidFill>
                  <a:schemeClr val="tx1">
                    <a:lumMod val="85000"/>
                    <a:lumOff val="15000"/>
                  </a:schemeClr>
                </a:solidFill>
                <a:latin typeface="+mj-lt"/>
                <a:ea typeface="微软雅黑" panose="020B0503020204020204" pitchFamily="34" charset="-122"/>
              </a:rPr>
              <a:t>属性赋值为</a:t>
            </a:r>
            <a:r>
              <a:rPr lang="en-US" altLang="zh-CN" sz="2400" dirty="0">
                <a:solidFill>
                  <a:schemeClr val="tx1">
                    <a:lumMod val="85000"/>
                    <a:lumOff val="15000"/>
                  </a:schemeClr>
                </a:solidFill>
                <a:latin typeface="+mj-lt"/>
                <a:ea typeface="微软雅黑" panose="020B0503020204020204" pitchFamily="34" charset="-122"/>
              </a:rPr>
              <a:t>2000</a:t>
            </a: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19	    print('</a:t>
            </a:r>
            <a:r>
              <a:rPr lang="zh-CN" altLang="en-US" sz="2400" dirty="0">
                <a:solidFill>
                  <a:schemeClr val="tx1">
                    <a:lumMod val="85000"/>
                    <a:lumOff val="15000"/>
                  </a:schemeClr>
                </a:solidFill>
                <a:latin typeface="+mj-lt"/>
                <a:ea typeface="微软雅黑" panose="020B0503020204020204" pitchFamily="34" charset="-122"/>
              </a:rPr>
              <a:t>年龄：</a:t>
            </a:r>
            <a:r>
              <a:rPr lang="en-US" altLang="zh-CN" sz="2400" dirty="0">
                <a:solidFill>
                  <a:schemeClr val="tx1">
                    <a:lumMod val="85000"/>
                    <a:lumOff val="15000"/>
                  </a:schemeClr>
                </a:solidFill>
                <a:latin typeface="+mj-lt"/>
                <a:ea typeface="微软雅黑" panose="020B0503020204020204" pitchFamily="34" charset="-122"/>
              </a:rPr>
              <a:t>%d,</a:t>
            </a:r>
            <a:r>
              <a:rPr lang="zh-CN" altLang="en-US" sz="2400" dirty="0">
                <a:solidFill>
                  <a:schemeClr val="tx1">
                    <a:lumMod val="85000"/>
                    <a:lumOff val="15000"/>
                  </a:schemeClr>
                </a:solidFill>
                <a:latin typeface="+mj-lt"/>
                <a:ea typeface="微软雅黑" panose="020B0503020204020204" pitchFamily="34" charset="-122"/>
              </a:rPr>
              <a:t>成绩：</a:t>
            </a:r>
            <a:r>
              <a:rPr lang="en-US" altLang="zh-CN" sz="2400" dirty="0">
                <a:solidFill>
                  <a:schemeClr val="tx1">
                    <a:lumMod val="85000"/>
                    <a:lumOff val="15000"/>
                  </a:schemeClr>
                </a:solidFill>
                <a:latin typeface="+mj-lt"/>
                <a:ea typeface="微软雅黑" panose="020B0503020204020204" pitchFamily="34" charset="-122"/>
              </a:rPr>
              <a:t>%d'%(</a:t>
            </a:r>
            <a:r>
              <a:rPr lang="en-US" altLang="zh-CN" sz="2400" dirty="0" err="1">
                <a:solidFill>
                  <a:schemeClr val="tx1">
                    <a:lumMod val="85000"/>
                    <a:lumOff val="15000"/>
                  </a:schemeClr>
                </a:solidFill>
                <a:latin typeface="+mj-lt"/>
                <a:ea typeface="微软雅黑" panose="020B0503020204020204" pitchFamily="34" charset="-122"/>
              </a:rPr>
              <a:t>stu.age,stu.score</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52" name="直接连接符 51">
            <a:extLst>
              <a:ext uri="{FF2B5EF4-FFF2-40B4-BE49-F238E27FC236}">
                <a16:creationId xmlns:a16="http://schemas.microsoft.com/office/drawing/2014/main" id="{FB981245-C61A-4B02-A9D0-18D3C8A13777}"/>
              </a:ext>
            </a:extLst>
          </p:cNvPr>
          <p:cNvCxnSpPr>
            <a:cxnSpLocks/>
          </p:cNvCxnSpPr>
          <p:nvPr/>
        </p:nvCxnSpPr>
        <p:spPr>
          <a:xfrm>
            <a:off x="1133041" y="1451636"/>
            <a:ext cx="853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B9855CF-00E3-4A1E-8F5E-48B8FE8363FF}"/>
              </a:ext>
            </a:extLst>
          </p:cNvPr>
          <p:cNvSpPr txBox="1"/>
          <p:nvPr/>
        </p:nvSpPr>
        <p:spPr>
          <a:xfrm>
            <a:off x="1677650" y="1221699"/>
            <a:ext cx="162366" cy="459875"/>
          </a:xfrm>
          <a:prstGeom prst="rect">
            <a:avLst/>
          </a:prstGeom>
          <a:noFill/>
        </p:spPr>
        <p:txBody>
          <a:bodyPr wrap="none" rtlCol="0">
            <a:spAutoFit/>
          </a:bodyPr>
          <a:lstStyle/>
          <a:p>
            <a:endParaRPr lang="zh-CN" altLang="en-US" sz="2800" dirty="0"/>
          </a:p>
        </p:txBody>
      </p:sp>
      <p:sp>
        <p:nvSpPr>
          <p:cNvPr id="33" name="文本框 32">
            <a:extLst>
              <a:ext uri="{FF2B5EF4-FFF2-40B4-BE49-F238E27FC236}">
                <a16:creationId xmlns:a16="http://schemas.microsoft.com/office/drawing/2014/main" id="{7882C496-BFDE-4572-8959-585C03D56D62}"/>
              </a:ext>
            </a:extLst>
          </p:cNvPr>
          <p:cNvSpPr txBox="1"/>
          <p:nvPr/>
        </p:nvSpPr>
        <p:spPr>
          <a:xfrm>
            <a:off x="1311534" y="879872"/>
            <a:ext cx="162366" cy="459875"/>
          </a:xfrm>
          <a:prstGeom prst="rect">
            <a:avLst/>
          </a:prstGeom>
          <a:noFill/>
        </p:spPr>
        <p:txBody>
          <a:bodyPr wrap="none" rtlCol="0">
            <a:spAutoFit/>
          </a:bodyPr>
          <a:lstStyle/>
          <a:p>
            <a:endParaRPr lang="zh-CN" altLang="en-US" sz="2800" dirty="0"/>
          </a:p>
        </p:txBody>
      </p:sp>
      <p:grpSp>
        <p:nvGrpSpPr>
          <p:cNvPr id="9" name="组合 8">
            <a:extLst>
              <a:ext uri="{FF2B5EF4-FFF2-40B4-BE49-F238E27FC236}">
                <a16:creationId xmlns:a16="http://schemas.microsoft.com/office/drawing/2014/main" id="{CB46FD51-F2EB-4914-90A1-21FB38E94C31}"/>
              </a:ext>
            </a:extLst>
          </p:cNvPr>
          <p:cNvGrpSpPr/>
          <p:nvPr/>
        </p:nvGrpSpPr>
        <p:grpSpPr>
          <a:xfrm>
            <a:off x="1311534" y="608281"/>
            <a:ext cx="1082757" cy="1082757"/>
            <a:chOff x="7042941" y="1720029"/>
            <a:chExt cx="1082757" cy="1082757"/>
          </a:xfrm>
        </p:grpSpPr>
        <p:sp>
          <p:nvSpPr>
            <p:cNvPr id="36" name="KSO_Shape">
              <a:extLst>
                <a:ext uri="{FF2B5EF4-FFF2-40B4-BE49-F238E27FC236}">
                  <a16:creationId xmlns:a16="http://schemas.microsoft.com/office/drawing/2014/main" id="{3ABF31DB-B938-4D9C-9146-07E2E6C62956}"/>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Freeform 94">
              <a:extLst>
                <a:ext uri="{FF2B5EF4-FFF2-40B4-BE49-F238E27FC236}">
                  <a16:creationId xmlns:a16="http://schemas.microsoft.com/office/drawing/2014/main" id="{A97AF8ED-07ED-4A30-82AC-A63DF2E5B356}"/>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a:extLst>
              <a:ext uri="{FF2B5EF4-FFF2-40B4-BE49-F238E27FC236}">
                <a16:creationId xmlns:a16="http://schemas.microsoft.com/office/drawing/2014/main" id="{DEEA185D-B798-4725-934D-C8981E9FDAF9}"/>
              </a:ext>
            </a:extLst>
          </p:cNvPr>
          <p:cNvSpPr/>
          <p:nvPr/>
        </p:nvSpPr>
        <p:spPr>
          <a:xfrm>
            <a:off x="2399869" y="5516212"/>
            <a:ext cx="3826546"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年龄：</a:t>
            </a:r>
            <a:r>
              <a:rPr lang="en-US" altLang="zh-CN" sz="2400" dirty="0">
                <a:solidFill>
                  <a:schemeClr val="tx1">
                    <a:lumMod val="85000"/>
                    <a:lumOff val="15000"/>
                  </a:schemeClr>
                </a:solidFill>
                <a:latin typeface="Times New Roman (标题)"/>
                <a:ea typeface="微软雅黑" panose="020B0503020204020204" pitchFamily="34" charset="-122"/>
              </a:rPr>
              <a:t>18,</a:t>
            </a:r>
            <a:r>
              <a:rPr lang="zh-CN" altLang="en-US" sz="2400" dirty="0">
                <a:solidFill>
                  <a:schemeClr val="tx1">
                    <a:lumMod val="85000"/>
                    <a:lumOff val="15000"/>
                  </a:schemeClr>
                </a:solidFill>
                <a:latin typeface="Times New Roman (标题)"/>
                <a:ea typeface="微软雅黑" panose="020B0503020204020204" pitchFamily="34" charset="-122"/>
              </a:rPr>
              <a:t>成绩：</a:t>
            </a:r>
            <a:r>
              <a:rPr lang="en-US" altLang="zh-CN" sz="2400" dirty="0">
                <a:solidFill>
                  <a:schemeClr val="tx1">
                    <a:lumMod val="85000"/>
                    <a:lumOff val="15000"/>
                  </a:schemeClr>
                </a:solidFill>
                <a:latin typeface="Times New Roman (标题)"/>
                <a:ea typeface="微软雅黑" panose="020B0503020204020204" pitchFamily="34" charset="-122"/>
              </a:rPr>
              <a:t>80</a:t>
            </a:r>
          </a:p>
        </p:txBody>
      </p:sp>
      <p:sp>
        <p:nvSpPr>
          <p:cNvPr id="12" name="KSO_Shape">
            <a:extLst>
              <a:ext uri="{FF2B5EF4-FFF2-40B4-BE49-F238E27FC236}">
                <a16:creationId xmlns:a16="http://schemas.microsoft.com/office/drawing/2014/main" id="{2CE31545-4B4A-4004-BC80-61188365BC92}"/>
              </a:ext>
            </a:extLst>
          </p:cNvPr>
          <p:cNvSpPr/>
          <p:nvPr/>
        </p:nvSpPr>
        <p:spPr>
          <a:xfrm>
            <a:off x="2108287" y="5421604"/>
            <a:ext cx="4409710" cy="759912"/>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50895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arn(inVertical)">
                                      <p:cBhvr>
                                        <p:cTn id="13" dur="500"/>
                                        <p:tgtEl>
                                          <p:spTgt spid="52"/>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p:tgtEl>
                                          <p:spTgt spid="51"/>
                                        </p:tgtEl>
                                        <p:attrNameLst>
                                          <p:attrName>ppt_y</p:attrName>
                                        </p:attrNameLst>
                                      </p:cBhvr>
                                      <p:tavLst>
                                        <p:tav tm="0">
                                          <p:val>
                                            <p:strVal val="#ppt_y-#ppt_h*1.125000"/>
                                          </p:val>
                                        </p:tav>
                                        <p:tav tm="100000">
                                          <p:val>
                                            <p:strVal val="#ppt_y"/>
                                          </p:val>
                                        </p:tav>
                                      </p:tavLst>
                                    </p:anim>
                                    <p:animEffect transition="in" filter="wipe(down)">
                                      <p:cBhvr>
                                        <p:cTn id="17" dur="500"/>
                                        <p:tgtEl>
                                          <p:spTgt spid="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0" grpId="0"/>
      <p:bldP spid="1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E1CB98A-1D7D-4B86-A0E7-B3C5597FB1FE}"/>
              </a:ext>
            </a:extLst>
          </p:cNvPr>
          <p:cNvSpPr txBox="1"/>
          <p:nvPr/>
        </p:nvSpPr>
        <p:spPr>
          <a:xfrm>
            <a:off x="2483387" y="798967"/>
            <a:ext cx="7963270"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20 #</a:t>
            </a:r>
            <a:r>
              <a:rPr lang="en-US" altLang="zh-CN" sz="2400" dirty="0" err="1">
                <a:latin typeface="+mj-lt"/>
                <a:cs typeface="+mn-ea"/>
                <a:sym typeface="+mn-lt"/>
              </a:rPr>
              <a:t>stu.age</a:t>
            </a:r>
            <a:r>
              <a:rPr lang="en-US" altLang="zh-CN" sz="2400" dirty="0">
                <a:latin typeface="+mj-lt"/>
                <a:cs typeface="+mn-ea"/>
                <a:sym typeface="+mn-lt"/>
              </a:rPr>
              <a:t>=19 #</a:t>
            </a:r>
            <a:r>
              <a:rPr lang="zh-CN" altLang="en-US" sz="2400" dirty="0">
                <a:latin typeface="+mj-lt"/>
                <a:cs typeface="+mn-ea"/>
                <a:sym typeface="+mn-lt"/>
              </a:rPr>
              <a:t>取消前面的注释符则会报错</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2483387" y="1971673"/>
            <a:ext cx="867442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solidFill>
                  <a:schemeClr val="tx1">
                    <a:lumMod val="85000"/>
                    <a:lumOff val="15000"/>
                  </a:schemeClr>
                </a:solidFill>
                <a:latin typeface="+mj-lt"/>
                <a:cs typeface="+mn-ea"/>
                <a:sym typeface="+mn-lt"/>
              </a:rPr>
              <a:t>21 </a:t>
            </a:r>
            <a:r>
              <a:rPr lang="en-US" altLang="zh-CN" sz="2400" dirty="0" err="1">
                <a:solidFill>
                  <a:schemeClr val="tx1">
                    <a:lumMod val="85000"/>
                    <a:lumOff val="15000"/>
                  </a:schemeClr>
                </a:solidFill>
                <a:latin typeface="+mj-lt"/>
                <a:cs typeface="+mn-ea"/>
                <a:sym typeface="+mn-lt"/>
              </a:rPr>
              <a:t>stu.score</a:t>
            </a:r>
            <a:r>
              <a:rPr lang="en-US" altLang="zh-CN" sz="2400" dirty="0">
                <a:solidFill>
                  <a:schemeClr val="tx1">
                    <a:lumMod val="85000"/>
                    <a:lumOff val="15000"/>
                  </a:schemeClr>
                </a:solidFill>
                <a:latin typeface="+mj-lt"/>
                <a:cs typeface="+mn-ea"/>
                <a:sym typeface="+mn-lt"/>
              </a:rPr>
              <a:t>=105 #</a:t>
            </a:r>
            <a:r>
              <a:rPr lang="zh-CN" altLang="en-US" sz="2400" dirty="0">
                <a:solidFill>
                  <a:schemeClr val="tx1">
                    <a:lumMod val="85000"/>
                    <a:lumOff val="15000"/>
                  </a:schemeClr>
                </a:solidFill>
                <a:latin typeface="+mj-lt"/>
                <a:cs typeface="+mn-ea"/>
                <a:sym typeface="+mn-lt"/>
              </a:rPr>
              <a:t>将</a:t>
            </a:r>
            <a:r>
              <a:rPr lang="en-US" altLang="zh-CN" sz="2400" dirty="0" err="1">
                <a:solidFill>
                  <a:schemeClr val="tx1">
                    <a:lumMod val="85000"/>
                    <a:lumOff val="15000"/>
                  </a:schemeClr>
                </a:solidFill>
                <a:latin typeface="+mj-lt"/>
                <a:cs typeface="+mn-ea"/>
                <a:sym typeface="+mn-lt"/>
              </a:rPr>
              <a:t>stu</a:t>
            </a:r>
            <a:r>
              <a:rPr lang="zh-CN" altLang="en-US" sz="2400" dirty="0">
                <a:solidFill>
                  <a:schemeClr val="tx1">
                    <a:lumMod val="85000"/>
                    <a:lumOff val="15000"/>
                  </a:schemeClr>
                </a:solidFill>
                <a:latin typeface="+mj-lt"/>
                <a:cs typeface="+mn-ea"/>
                <a:sym typeface="+mn-lt"/>
              </a:rPr>
              <a:t>对象的</a:t>
            </a:r>
            <a:r>
              <a:rPr lang="en-US" altLang="zh-CN" sz="2400" dirty="0">
                <a:solidFill>
                  <a:schemeClr val="tx1">
                    <a:lumMod val="85000"/>
                    <a:lumOff val="15000"/>
                  </a:schemeClr>
                </a:solidFill>
                <a:latin typeface="+mj-lt"/>
                <a:cs typeface="+mn-ea"/>
                <a:sym typeface="+mn-lt"/>
              </a:rPr>
              <a:t>score</a:t>
            </a:r>
            <a:r>
              <a:rPr lang="zh-CN" altLang="en-US" sz="2400" dirty="0">
                <a:solidFill>
                  <a:schemeClr val="tx1">
                    <a:lumMod val="85000"/>
                    <a:lumOff val="15000"/>
                  </a:schemeClr>
                </a:solidFill>
                <a:latin typeface="+mj-lt"/>
                <a:cs typeface="+mn-ea"/>
                <a:sym typeface="+mn-lt"/>
              </a:rPr>
              <a:t>属性赋值为</a:t>
            </a:r>
            <a:r>
              <a:rPr lang="en-US" altLang="zh-CN" sz="2400" dirty="0">
                <a:solidFill>
                  <a:schemeClr val="tx1">
                    <a:lumMod val="85000"/>
                    <a:lumOff val="15000"/>
                  </a:schemeClr>
                </a:solidFill>
                <a:latin typeface="+mj-lt"/>
                <a:cs typeface="+mn-ea"/>
                <a:sym typeface="+mn-lt"/>
              </a:rPr>
              <a:t>105</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2483386" y="3221269"/>
            <a:ext cx="819690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22 print('</a:t>
            </a:r>
            <a:r>
              <a:rPr lang="zh-CN" altLang="en-US" sz="2400" dirty="0">
                <a:latin typeface="+mj-lt"/>
                <a:cs typeface="+mn-ea"/>
                <a:sym typeface="+mn-lt"/>
              </a:rPr>
              <a:t>年龄：</a:t>
            </a:r>
            <a:r>
              <a:rPr lang="en-US" altLang="zh-CN" sz="2400" dirty="0">
                <a:latin typeface="+mj-lt"/>
                <a:cs typeface="+mn-ea"/>
                <a:sym typeface="+mn-lt"/>
              </a:rPr>
              <a:t>%d,</a:t>
            </a:r>
            <a:r>
              <a:rPr lang="zh-CN" altLang="en-US" sz="2400" dirty="0">
                <a:latin typeface="+mj-lt"/>
                <a:cs typeface="+mn-ea"/>
                <a:sym typeface="+mn-lt"/>
              </a:rPr>
              <a:t>成绩：</a:t>
            </a:r>
            <a:r>
              <a:rPr lang="en-US" altLang="zh-CN" sz="2400" dirty="0">
                <a:latin typeface="+mj-lt"/>
                <a:cs typeface="+mn-ea"/>
                <a:sym typeface="+mn-lt"/>
              </a:rPr>
              <a:t>%d'%(</a:t>
            </a:r>
            <a:r>
              <a:rPr lang="en-US" altLang="zh-CN" sz="2400" dirty="0" err="1">
                <a:latin typeface="+mj-lt"/>
                <a:cs typeface="+mn-ea"/>
                <a:sym typeface="+mn-lt"/>
              </a:rPr>
              <a:t>stu.age,stu.score</a:t>
            </a:r>
            <a:r>
              <a:rPr lang="en-US" altLang="zh-CN" sz="2400" dirty="0">
                <a:latin typeface="+mj-lt"/>
                <a:cs typeface="+mn-ea"/>
                <a:sym typeface="+mn-lt"/>
              </a:rPr>
              <a:t>))</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2018995" y="870849"/>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018995" y="205713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2018995" y="331359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8" name="矩形 7">
            <a:extLst>
              <a:ext uri="{FF2B5EF4-FFF2-40B4-BE49-F238E27FC236}">
                <a16:creationId xmlns:a16="http://schemas.microsoft.com/office/drawing/2014/main" id="{73B3FAA8-46D3-466B-923A-BACE98355C36}"/>
              </a:ext>
            </a:extLst>
          </p:cNvPr>
          <p:cNvSpPr/>
          <p:nvPr/>
        </p:nvSpPr>
        <p:spPr>
          <a:xfrm>
            <a:off x="2852355" y="4554671"/>
            <a:ext cx="3826546"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成绩必须在</a:t>
            </a:r>
            <a:r>
              <a:rPr lang="en-US" altLang="zh-CN" sz="2400" dirty="0">
                <a:solidFill>
                  <a:schemeClr val="tx1">
                    <a:lumMod val="85000"/>
                    <a:lumOff val="15000"/>
                  </a:schemeClr>
                </a:solidFill>
                <a:latin typeface="Times New Roman (标题)"/>
                <a:ea typeface="微软雅黑" panose="020B0503020204020204" pitchFamily="34" charset="-122"/>
              </a:rPr>
              <a:t>0~100</a:t>
            </a:r>
            <a:r>
              <a:rPr lang="zh-CN" altLang="en-US" sz="2400" dirty="0">
                <a:solidFill>
                  <a:schemeClr val="tx1">
                    <a:lumMod val="85000"/>
                    <a:lumOff val="15000"/>
                  </a:schemeClr>
                </a:solidFill>
                <a:latin typeface="Times New Roman (标题)"/>
                <a:ea typeface="微软雅黑" panose="020B0503020204020204" pitchFamily="34" charset="-122"/>
              </a:rPr>
              <a:t>之间！</a:t>
            </a:r>
          </a:p>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年龄：</a:t>
            </a:r>
            <a:r>
              <a:rPr lang="en-US" altLang="zh-CN" sz="2400" dirty="0">
                <a:solidFill>
                  <a:schemeClr val="tx1">
                    <a:lumMod val="85000"/>
                    <a:lumOff val="15000"/>
                  </a:schemeClr>
                </a:solidFill>
                <a:latin typeface="Times New Roman (标题)"/>
                <a:ea typeface="微软雅黑" panose="020B0503020204020204" pitchFamily="34" charset="-122"/>
              </a:rPr>
              <a:t>18,</a:t>
            </a:r>
            <a:r>
              <a:rPr lang="zh-CN" altLang="en-US" sz="2400" dirty="0">
                <a:solidFill>
                  <a:schemeClr val="tx1">
                    <a:lumMod val="85000"/>
                    <a:lumOff val="15000"/>
                  </a:schemeClr>
                </a:solidFill>
                <a:latin typeface="Times New Roman (标题)"/>
                <a:ea typeface="微软雅黑" panose="020B0503020204020204" pitchFamily="34" charset="-122"/>
              </a:rPr>
              <a:t>成绩：</a:t>
            </a:r>
            <a:r>
              <a:rPr lang="en-US" altLang="zh-CN" sz="2400" dirty="0">
                <a:solidFill>
                  <a:schemeClr val="tx1">
                    <a:lumMod val="85000"/>
                    <a:lumOff val="15000"/>
                  </a:schemeClr>
                </a:solidFill>
                <a:latin typeface="Times New Roman (标题)"/>
                <a:ea typeface="微软雅黑" panose="020B0503020204020204" pitchFamily="34" charset="-122"/>
              </a:rPr>
              <a:t>80</a:t>
            </a:r>
          </a:p>
        </p:txBody>
      </p:sp>
      <p:sp>
        <p:nvSpPr>
          <p:cNvPr id="9" name="KSO_Shape">
            <a:extLst>
              <a:ext uri="{FF2B5EF4-FFF2-40B4-BE49-F238E27FC236}">
                <a16:creationId xmlns:a16="http://schemas.microsoft.com/office/drawing/2014/main" id="{47FBE5D5-6C3F-47E7-B5AA-985B0D14F2EB}"/>
              </a:ext>
            </a:extLst>
          </p:cNvPr>
          <p:cNvSpPr/>
          <p:nvPr/>
        </p:nvSpPr>
        <p:spPr>
          <a:xfrm>
            <a:off x="2560773" y="4117265"/>
            <a:ext cx="4409710" cy="190646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1761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P spid="8" grpId="0"/>
      <p:bldP spid="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A44312-3522-46FC-BF03-DFB503FF4BDF}"/>
              </a:ext>
            </a:extLst>
          </p:cNvPr>
          <p:cNvSpPr txBox="1"/>
          <p:nvPr>
            <p:custDataLst>
              <p:tags r:id="rId2"/>
            </p:custDataLst>
          </p:nvPr>
        </p:nvSpPr>
        <p:spPr>
          <a:xfrm>
            <a:off x="1219200" y="635000"/>
            <a:ext cx="9753600" cy="50746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A:</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@property</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t(self):</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self.t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t.setter</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self.t=t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a.t=10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96C07C9-B0E2-4425-A225-FBF35151EF2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B58B040A-20BA-4C65-A357-7E4F08D2704E}"/>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C35171EB-F22C-48C5-A70A-35464E21E595}"/>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5060A701-ECC0-4BD8-BFCE-7B32D4C0E6D4}"/>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0F15E65B-CFE2-4027-9649-187D25B70D49}"/>
              </a:ext>
            </a:extLst>
          </p:cNvPr>
          <p:cNvSpPr txBox="1"/>
          <p:nvPr>
            <p:custDataLst>
              <p:tags r:id="rId7"/>
            </p:custDataLst>
          </p:nvPr>
        </p:nvSpPr>
        <p:spPr>
          <a:xfrm>
            <a:off x="12827000" y="1270000"/>
            <a:ext cx="3332480" cy="2246769"/>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setter</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getter</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方法中使用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访问属性时，需要在属性名前加上下划线，否则系统会因不断递归调用而报错。因此，应将程序中的两处“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self._t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58128FAC-9CFA-40EF-A48F-B09F36A073FA}"/>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2549A001-E8C3-4586-BDCE-71FD955EFA49}"/>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A784232A-75D3-4C4C-9E9C-BFD4BD09AE36}"/>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12EBAED6-17D4-4C60-9F3A-249F29313C89}"/>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E0B8DAF2-B11F-43C6-AFDE-4591A61D4E47}"/>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C5F19DEE-4783-42CF-B304-CF8711F990CB}"/>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D2685C90-290B-4A2E-BC44-E36A33DA7BB0}"/>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EB43BBC4-F0F4-4AA6-92C5-4B1B87EF0A15}"/>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DABA8070-523D-41AA-B5AA-0BDC0FD9E18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A3E3A05D-D94D-4AA7-941E-D8F3B5F9DD71}"/>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AFA746E8-5748-40EF-ABEC-1F9C2D17C3A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93EAE66-3A33-4807-B032-8B61DE290E7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D7B6F51-2AA3-4DAE-9A0E-E5841C72DF1B}"/>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289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创建实例</a:t>
            </a:r>
          </a:p>
        </p:txBody>
      </p:sp>
      <p:sp>
        <p:nvSpPr>
          <p:cNvPr id="82" name="矩形 81">
            <a:extLst>
              <a:ext uri="{FF2B5EF4-FFF2-40B4-BE49-F238E27FC236}">
                <a16:creationId xmlns:a16="http://schemas.microsoft.com/office/drawing/2014/main" id="{6E89C749-E7D8-46EC-AEAD-DD31B1A5AB85}"/>
              </a:ext>
            </a:extLst>
          </p:cNvPr>
          <p:cNvSpPr/>
          <p:nvPr/>
        </p:nvSpPr>
        <p:spPr>
          <a:xfrm>
            <a:off x="3129629" y="2366131"/>
            <a:ext cx="5983732"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提示：每次创建对象时，系统都会在内存中选择一块区域分配给对象，每次选择的内存通常是不一样的。因此，实际运行时会看到一个不同的</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对象地址。</a:t>
            </a:r>
          </a:p>
        </p:txBody>
      </p:sp>
      <p:sp>
        <p:nvSpPr>
          <p:cNvPr id="83" name="KSO_Shape">
            <a:extLst>
              <a:ext uri="{FF2B5EF4-FFF2-40B4-BE49-F238E27FC236}">
                <a16:creationId xmlns:a16="http://schemas.microsoft.com/office/drawing/2014/main" id="{A10316FF-B3F5-453F-B486-A85DA98D8152}"/>
              </a:ext>
            </a:extLst>
          </p:cNvPr>
          <p:cNvSpPr/>
          <p:nvPr/>
        </p:nvSpPr>
        <p:spPr>
          <a:xfrm>
            <a:off x="2837338" y="2207430"/>
            <a:ext cx="6491924" cy="264554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latin typeface="+mj-lt"/>
            </a:endParaRPr>
          </a:p>
        </p:txBody>
      </p:sp>
    </p:spTree>
    <p:extLst>
      <p:ext uri="{BB962C8B-B14F-4D97-AF65-F5344CB8AC3E}">
        <p14:creationId xmlns:p14="http://schemas.microsoft.com/office/powerpoint/2010/main" val="590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 calcmode="lin" valueType="num">
                                      <p:cBhvr additive="base">
                                        <p:cTn id="16" dur="500"/>
                                        <p:tgtEl>
                                          <p:spTgt spid="82"/>
                                        </p:tgtEl>
                                        <p:attrNameLst>
                                          <p:attrName>ppt_y</p:attrName>
                                        </p:attrNameLst>
                                      </p:cBhvr>
                                      <p:tavLst>
                                        <p:tav tm="0">
                                          <p:val>
                                            <p:strVal val="#ppt_y-#ppt_h*1.125000"/>
                                          </p:val>
                                        </p:tav>
                                        <p:tav tm="100000">
                                          <p:val>
                                            <p:strVal val="#ppt_y"/>
                                          </p:val>
                                        </p:tav>
                                      </p:tavLst>
                                    </p:anim>
                                    <p:animEffect transition="in" filter="wipe(down)">
                                      <p:cBhvr>
                                        <p:cTn id="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2" grpId="0"/>
      <p:bldP spid="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250B79-139F-4299-A856-AD5CECCB6203}"/>
              </a:ext>
            </a:extLst>
          </p:cNvPr>
          <p:cNvSpPr txBox="1"/>
          <p:nvPr>
            <p:custDataLst>
              <p:tags r:id="rId2"/>
            </p:custDataLst>
          </p:nvPr>
        </p:nvSpPr>
        <p:spPr>
          <a:xfrm>
            <a:off x="1219200" y="635000"/>
            <a:ext cx="9753600" cy="350898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Student: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pass</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201DEDBC-7E81-44E3-ADB4-6506D9E2F3A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05569426-5605-4506-8419-9008B44550B9}"/>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1A53B17F-298A-4BAA-9CA9-4A15C623CCDA}"/>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12A85963-EC0D-4567-B96C-48402B4DB181}"/>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65233C5A-FD61-4987-A30C-90EF98061430}"/>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类体的各语句需要采用缩进方式以表示它们是类中的语句，因此应将“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pass”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pass”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（前面有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个空格）</a:t>
            </a:r>
          </a:p>
        </p:txBody>
      </p:sp>
      <p:grpSp>
        <p:nvGrpSpPr>
          <p:cNvPr id="16" name="组合 15">
            <a:extLst>
              <a:ext uri="{FF2B5EF4-FFF2-40B4-BE49-F238E27FC236}">
                <a16:creationId xmlns:a16="http://schemas.microsoft.com/office/drawing/2014/main" id="{82769C85-2808-4045-8144-0B767452134F}"/>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16434CE7-D66C-4E8C-BD15-975698326E67}"/>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CA25BFA5-AA1B-45D5-BC75-AED9479D8AD5}"/>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20410337-7305-4F64-935A-A0BD63D675F5}"/>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953F8811-95F8-4F35-A332-E956DBBE7333}"/>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12C5C851-D8C5-41ED-A23D-DED4EBC52182}"/>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4591FFDD-AE48-414C-9471-27B57E8ED718}"/>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7186BF80-82A6-4EA6-B071-9330259DC1AE}"/>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9AF5EE8F-DA15-4238-AA2A-8BDA0D377224}"/>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E1FA6A76-B54F-4298-AD46-CF0BBC85F10E}"/>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BD154C83-FAE7-404F-AB26-59BD1560C3B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8726E474-B618-4AB4-91F8-B45661BACCF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B90DC15-9E42-4BBF-988F-888EA1FC4BCD}"/>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7768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416FBA5-CC4C-429E-BF14-035806632171}"/>
              </a:ext>
            </a:extLst>
          </p:cNvPr>
          <p:cNvGrpSpPr/>
          <p:nvPr/>
        </p:nvGrpSpPr>
        <p:grpSpPr>
          <a:xfrm>
            <a:off x="1405874" y="2726199"/>
            <a:ext cx="9455675" cy="1354801"/>
            <a:chOff x="1368162" y="2715087"/>
            <a:chExt cx="9455675" cy="1354801"/>
          </a:xfrm>
        </p:grpSpPr>
        <p:sp>
          <p:nvSpPr>
            <p:cNvPr id="15" name="文本框 14">
              <a:extLst>
                <a:ext uri="{FF2B5EF4-FFF2-40B4-BE49-F238E27FC236}">
                  <a16:creationId xmlns:a16="http://schemas.microsoft.com/office/drawing/2014/main" id="{3B6B250E-92B2-4997-9D72-8C5B4FAE1F57}"/>
                </a:ext>
              </a:extLst>
            </p:cNvPr>
            <p:cNvSpPr txBox="1"/>
            <p:nvPr/>
          </p:nvSpPr>
          <p:spPr>
            <a:xfrm>
              <a:off x="1405874" y="2746449"/>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类属性定义及其访问</a:t>
              </a:r>
              <a:endParaRPr lang="zh-CN" altLang="en-US" sz="8000" b="1" kern="1200" dirty="0">
                <a:solidFill>
                  <a:srgbClr val="B1C400"/>
                </a:solidFill>
                <a:latin typeface="+mj-ea"/>
              </a:endParaRPr>
            </a:p>
          </p:txBody>
        </p:sp>
        <p:sp>
          <p:nvSpPr>
            <p:cNvPr id="16" name="文本框 15">
              <a:extLst>
                <a:ext uri="{FF2B5EF4-FFF2-40B4-BE49-F238E27FC236}">
                  <a16:creationId xmlns:a16="http://schemas.microsoft.com/office/drawing/2014/main" id="{28CD52C3-536F-4950-8C82-F87AE1039627}"/>
                </a:ext>
              </a:extLst>
            </p:cNvPr>
            <p:cNvSpPr txBox="1"/>
            <p:nvPr/>
          </p:nvSpPr>
          <p:spPr>
            <a:xfrm>
              <a:off x="1368162" y="2715087"/>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类属性定义及其访问</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41630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p>
        </p:txBody>
      </p:sp>
      <p:sp>
        <p:nvSpPr>
          <p:cNvPr id="19" name="矩形 18">
            <a:extLst>
              <a:ext uri="{FF2B5EF4-FFF2-40B4-BE49-F238E27FC236}">
                <a16:creationId xmlns:a16="http://schemas.microsoft.com/office/drawing/2014/main" id="{C330145A-4125-4F8F-A3B1-7255D956F204}"/>
              </a:ext>
            </a:extLst>
          </p:cNvPr>
          <p:cNvSpPr/>
          <p:nvPr/>
        </p:nvSpPr>
        <p:spPr>
          <a:xfrm>
            <a:off x="1834001" y="1794327"/>
            <a:ext cx="8494633"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我们可以直接在定义类时指定该类的属性，即类属性。例如：</a:t>
            </a:r>
          </a:p>
        </p:txBody>
      </p:sp>
      <p:sp>
        <p:nvSpPr>
          <p:cNvPr id="20" name="矩形 19">
            <a:extLst>
              <a:ext uri="{FF2B5EF4-FFF2-40B4-BE49-F238E27FC236}">
                <a16:creationId xmlns:a16="http://schemas.microsoft.com/office/drawing/2014/main" id="{1776DD41-8695-4F90-A6A2-E65853FD3E40}"/>
              </a:ext>
            </a:extLst>
          </p:cNvPr>
          <p:cNvSpPr/>
          <p:nvPr/>
        </p:nvSpPr>
        <p:spPr>
          <a:xfrm>
            <a:off x="1816280" y="2403728"/>
            <a:ext cx="9289360" cy="11350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name='Unknown'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p>
        </p:txBody>
      </p:sp>
      <p:cxnSp>
        <p:nvCxnSpPr>
          <p:cNvPr id="21" name="直接连接符 20">
            <a:extLst>
              <a:ext uri="{FF2B5EF4-FFF2-40B4-BE49-F238E27FC236}">
                <a16:creationId xmlns:a16="http://schemas.microsoft.com/office/drawing/2014/main" id="{98FEC41E-2A55-4306-87AC-1D38F2149B9F}"/>
              </a:ext>
            </a:extLst>
          </p:cNvPr>
          <p:cNvCxnSpPr>
            <a:cxnSpLocks/>
          </p:cNvCxnSpPr>
          <p:nvPr/>
        </p:nvCxnSpPr>
        <p:spPr>
          <a:xfrm>
            <a:off x="1781207" y="2274393"/>
            <a:ext cx="832291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2" name="KSO_Shape">
            <a:extLst>
              <a:ext uri="{FF2B5EF4-FFF2-40B4-BE49-F238E27FC236}">
                <a16:creationId xmlns:a16="http://schemas.microsoft.com/office/drawing/2014/main" id="{2B7AEFCD-1064-4D94-AACB-4F5DCD7B63AC}"/>
              </a:ext>
            </a:extLst>
          </p:cNvPr>
          <p:cNvSpPr/>
          <p:nvPr/>
        </p:nvSpPr>
        <p:spPr>
          <a:xfrm>
            <a:off x="1788526" y="2375954"/>
            <a:ext cx="9625451" cy="12539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3" name="组合 22">
            <a:extLst>
              <a:ext uri="{FF2B5EF4-FFF2-40B4-BE49-F238E27FC236}">
                <a16:creationId xmlns:a16="http://schemas.microsoft.com/office/drawing/2014/main" id="{B4738E01-A2BB-4B1C-A73B-5E3724BBC4F1}"/>
              </a:ext>
            </a:extLst>
          </p:cNvPr>
          <p:cNvGrpSpPr/>
          <p:nvPr/>
        </p:nvGrpSpPr>
        <p:grpSpPr>
          <a:xfrm>
            <a:off x="836354" y="1835756"/>
            <a:ext cx="877274" cy="877274"/>
            <a:chOff x="836354" y="1156380"/>
            <a:chExt cx="877274" cy="877274"/>
          </a:xfrm>
        </p:grpSpPr>
        <p:sp>
          <p:nvSpPr>
            <p:cNvPr id="24" name="Oval 4011">
              <a:extLst>
                <a:ext uri="{FF2B5EF4-FFF2-40B4-BE49-F238E27FC236}">
                  <a16:creationId xmlns:a16="http://schemas.microsoft.com/office/drawing/2014/main" id="{25A668FF-0524-4424-986A-63D0AE1E5258}"/>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5" name="组合 24">
              <a:extLst>
                <a:ext uri="{FF2B5EF4-FFF2-40B4-BE49-F238E27FC236}">
                  <a16:creationId xmlns:a16="http://schemas.microsoft.com/office/drawing/2014/main" id="{2A0658D4-B8BA-45EA-A1C5-79FB2D60785E}"/>
                </a:ext>
              </a:extLst>
            </p:cNvPr>
            <p:cNvGrpSpPr/>
            <p:nvPr/>
          </p:nvGrpSpPr>
          <p:grpSpPr>
            <a:xfrm>
              <a:off x="844376" y="1343177"/>
              <a:ext cx="851540" cy="534049"/>
              <a:chOff x="4869372" y="3263288"/>
              <a:chExt cx="527535" cy="330848"/>
            </a:xfrm>
            <a:solidFill>
              <a:schemeClr val="bg1"/>
            </a:solidFill>
          </p:grpSpPr>
          <p:sp>
            <p:nvSpPr>
              <p:cNvPr id="26" name="Freeform 138">
                <a:extLst>
                  <a:ext uri="{FF2B5EF4-FFF2-40B4-BE49-F238E27FC236}">
                    <a16:creationId xmlns:a16="http://schemas.microsoft.com/office/drawing/2014/main" id="{3932D2C6-8DD5-4CF4-89FD-9656019C43E2}"/>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7">
                <a:extLst>
                  <a:ext uri="{FF2B5EF4-FFF2-40B4-BE49-F238E27FC236}">
                    <a16:creationId xmlns:a16="http://schemas.microsoft.com/office/drawing/2014/main" id="{BA00F2A6-08D1-4454-90DD-E75E9648D40A}"/>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8">
                <a:extLst>
                  <a:ext uri="{FF2B5EF4-FFF2-40B4-BE49-F238E27FC236}">
                    <a16:creationId xmlns:a16="http://schemas.microsoft.com/office/drawing/2014/main" id="{52A94EDC-1AD1-4484-A335-85ECC5F4B355}"/>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9">
                <a:extLst>
                  <a:ext uri="{FF2B5EF4-FFF2-40B4-BE49-F238E27FC236}">
                    <a16:creationId xmlns:a16="http://schemas.microsoft.com/office/drawing/2014/main" id="{89CE8BF1-26A8-4C6B-AF3B-99B8D702829A}"/>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40">
                <a:extLst>
                  <a:ext uri="{FF2B5EF4-FFF2-40B4-BE49-F238E27FC236}">
                    <a16:creationId xmlns:a16="http://schemas.microsoft.com/office/drawing/2014/main" id="{E35BAA68-B5EA-4A6B-BC38-D740C55851DA}"/>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41">
                <a:extLst>
                  <a:ext uri="{FF2B5EF4-FFF2-40B4-BE49-F238E27FC236}">
                    <a16:creationId xmlns:a16="http://schemas.microsoft.com/office/drawing/2014/main" id="{F2BE40E1-0EE8-4242-9ED4-2144B61F1CE3}"/>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7" name="矩形 36">
            <a:extLst>
              <a:ext uri="{FF2B5EF4-FFF2-40B4-BE49-F238E27FC236}">
                <a16:creationId xmlns:a16="http://schemas.microsoft.com/office/drawing/2014/main" id="{01E3697B-2C85-419F-B02E-AAC6BEA291DA}"/>
              </a:ext>
            </a:extLst>
          </p:cNvPr>
          <p:cNvSpPr/>
          <p:nvPr/>
        </p:nvSpPr>
        <p:spPr>
          <a:xfrm>
            <a:off x="1834001" y="4125418"/>
            <a:ext cx="9447991" cy="830997"/>
          </a:xfrm>
          <a:prstGeom prst="rect">
            <a:avLst/>
          </a:prstGeom>
        </p:spPr>
        <p:txBody>
          <a:bodyPr wrap="squar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对类属性的访问，既可以直接通过类名访问，也可以通过该类的对象访问，访问方式为：</a:t>
            </a:r>
          </a:p>
        </p:txBody>
      </p:sp>
      <p:sp>
        <p:nvSpPr>
          <p:cNvPr id="40" name="矩形 39">
            <a:extLst>
              <a:ext uri="{FF2B5EF4-FFF2-40B4-BE49-F238E27FC236}">
                <a16:creationId xmlns:a16="http://schemas.microsoft.com/office/drawing/2014/main" id="{B3E0A436-41ED-448A-A708-5BC7518E0530}"/>
              </a:ext>
            </a:extLst>
          </p:cNvPr>
          <p:cNvSpPr/>
          <p:nvPr/>
        </p:nvSpPr>
        <p:spPr>
          <a:xfrm>
            <a:off x="1851352" y="5160106"/>
            <a:ext cx="94643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类名或对象名</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属性名</a:t>
            </a:r>
          </a:p>
        </p:txBody>
      </p:sp>
      <p:cxnSp>
        <p:nvCxnSpPr>
          <p:cNvPr id="41" name="直接连接符 40">
            <a:extLst>
              <a:ext uri="{FF2B5EF4-FFF2-40B4-BE49-F238E27FC236}">
                <a16:creationId xmlns:a16="http://schemas.microsoft.com/office/drawing/2014/main" id="{9C06D7D3-CA97-4AC4-9075-EE6464EC2A39}"/>
              </a:ext>
            </a:extLst>
          </p:cNvPr>
          <p:cNvCxnSpPr>
            <a:cxnSpLocks/>
          </p:cNvCxnSpPr>
          <p:nvPr/>
        </p:nvCxnSpPr>
        <p:spPr>
          <a:xfrm>
            <a:off x="1816280" y="5030771"/>
            <a:ext cx="928936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2" name="KSO_Shape">
            <a:extLst>
              <a:ext uri="{FF2B5EF4-FFF2-40B4-BE49-F238E27FC236}">
                <a16:creationId xmlns:a16="http://schemas.microsoft.com/office/drawing/2014/main" id="{5D2797EF-092E-4EA7-B213-3C8D22E8D464}"/>
              </a:ext>
            </a:extLst>
          </p:cNvPr>
          <p:cNvSpPr/>
          <p:nvPr/>
        </p:nvSpPr>
        <p:spPr>
          <a:xfrm>
            <a:off x="1823599" y="5132332"/>
            <a:ext cx="9625451" cy="730728"/>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3" name="组合 42">
            <a:extLst>
              <a:ext uri="{FF2B5EF4-FFF2-40B4-BE49-F238E27FC236}">
                <a16:creationId xmlns:a16="http://schemas.microsoft.com/office/drawing/2014/main" id="{08F0AFD1-C485-428F-A6C1-887E3D7F20E3}"/>
              </a:ext>
            </a:extLst>
          </p:cNvPr>
          <p:cNvGrpSpPr/>
          <p:nvPr/>
        </p:nvGrpSpPr>
        <p:grpSpPr>
          <a:xfrm>
            <a:off x="871427" y="4592134"/>
            <a:ext cx="877274" cy="877274"/>
            <a:chOff x="871427" y="3593162"/>
            <a:chExt cx="877274" cy="877274"/>
          </a:xfrm>
        </p:grpSpPr>
        <p:sp>
          <p:nvSpPr>
            <p:cNvPr id="44" name="Oval 4011">
              <a:extLst>
                <a:ext uri="{FF2B5EF4-FFF2-40B4-BE49-F238E27FC236}">
                  <a16:creationId xmlns:a16="http://schemas.microsoft.com/office/drawing/2014/main" id="{A687AAFF-5D31-4C31-BE1A-07C1595DAE75}"/>
                </a:ext>
              </a:extLst>
            </p:cNvPr>
            <p:cNvSpPr>
              <a:spLocks noChangeArrowheads="1"/>
            </p:cNvSpPr>
            <p:nvPr/>
          </p:nvSpPr>
          <p:spPr bwMode="auto">
            <a:xfrm>
              <a:off x="871427" y="3593162"/>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5" name="KSO_Shape">
              <a:extLst>
                <a:ext uri="{FF2B5EF4-FFF2-40B4-BE49-F238E27FC236}">
                  <a16:creationId xmlns:a16="http://schemas.microsoft.com/office/drawing/2014/main" id="{18437EE3-7E46-47FC-AD48-E033148FE90B}"/>
                </a:ext>
              </a:extLst>
            </p:cNvPr>
            <p:cNvSpPr>
              <a:spLocks/>
            </p:cNvSpPr>
            <p:nvPr/>
          </p:nvSpPr>
          <p:spPr bwMode="auto">
            <a:xfrm>
              <a:off x="910008" y="3705225"/>
              <a:ext cx="693638" cy="67976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chemeClr val="tx2">
                <a:lumMod val="50000"/>
              </a:schemeClr>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dirty="0">
                <a:solidFill>
                  <a:srgbClr val="602222"/>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111754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arn(inVertical)">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p:tgtEl>
                                          <p:spTgt spid="37"/>
                                        </p:tgtEl>
                                        <p:attrNameLst>
                                          <p:attrName>ppt_y</p:attrName>
                                        </p:attrNameLst>
                                      </p:cBhvr>
                                      <p:tavLst>
                                        <p:tav tm="0">
                                          <p:val>
                                            <p:strVal val="#ppt_y+#ppt_h*1.125000"/>
                                          </p:val>
                                        </p:tav>
                                        <p:tav tm="100000">
                                          <p:val>
                                            <p:strVal val="#ppt_y"/>
                                          </p:val>
                                        </p:tav>
                                      </p:tavLst>
                                    </p:anim>
                                    <p:animEffect transition="in" filter="wipe(up)">
                                      <p:cBhvr>
                                        <p:cTn id="47" dur="500"/>
                                        <p:tgtEl>
                                          <p:spTgt spid="37"/>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p:tgtEl>
                                          <p:spTgt spid="40"/>
                                        </p:tgtEl>
                                        <p:attrNameLst>
                                          <p:attrName>ppt_y</p:attrName>
                                        </p:attrNameLst>
                                      </p:cBhvr>
                                      <p:tavLst>
                                        <p:tav tm="0">
                                          <p:val>
                                            <p:strVal val="#ppt_y-#ppt_h*1.125000"/>
                                          </p:val>
                                        </p:tav>
                                        <p:tav tm="100000">
                                          <p:val>
                                            <p:strVal val="#ppt_y"/>
                                          </p:val>
                                        </p:tav>
                                      </p:tavLst>
                                    </p:anim>
                                    <p:animEffect transition="in" filter="wipe(down)">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2" grpId="0" animBg="1"/>
      <p:bldP spid="37" grpId="0"/>
      <p:bldP spid="40" grpId="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p>
        </p:txBody>
      </p:sp>
      <p:grpSp>
        <p:nvGrpSpPr>
          <p:cNvPr id="9" name="组合 8">
            <a:extLst>
              <a:ext uri="{FF2B5EF4-FFF2-40B4-BE49-F238E27FC236}">
                <a16:creationId xmlns:a16="http://schemas.microsoft.com/office/drawing/2014/main" id="{2A295BF9-CDA2-4FB4-AC49-E3B811FE54AC}"/>
              </a:ext>
            </a:extLst>
          </p:cNvPr>
          <p:cNvGrpSpPr/>
          <p:nvPr/>
        </p:nvGrpSpPr>
        <p:grpSpPr>
          <a:xfrm>
            <a:off x="869324" y="1477087"/>
            <a:ext cx="877274" cy="877274"/>
            <a:chOff x="1184655" y="3843886"/>
            <a:chExt cx="877274" cy="877274"/>
          </a:xfrm>
        </p:grpSpPr>
        <p:sp>
          <p:nvSpPr>
            <p:cNvPr id="10" name="KSO_Shape">
              <a:extLst>
                <a:ext uri="{FF2B5EF4-FFF2-40B4-BE49-F238E27FC236}">
                  <a16:creationId xmlns:a16="http://schemas.microsoft.com/office/drawing/2014/main" id="{750B8820-0640-45F2-992D-43DAB7DB4FBF}"/>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KSO_Shape">
              <a:extLst>
                <a:ext uri="{FF2B5EF4-FFF2-40B4-BE49-F238E27FC236}">
                  <a16:creationId xmlns:a16="http://schemas.microsoft.com/office/drawing/2014/main" id="{A2102775-10C2-49D2-859B-6681E7CA12B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2" name="矩形 11">
            <a:extLst>
              <a:ext uri="{FF2B5EF4-FFF2-40B4-BE49-F238E27FC236}">
                <a16:creationId xmlns:a16="http://schemas.microsoft.com/office/drawing/2014/main" id="{72AA8ACB-823C-40D2-B684-9AD6D26EC608}"/>
              </a:ext>
            </a:extLst>
          </p:cNvPr>
          <p:cNvSpPr/>
          <p:nvPr/>
        </p:nvSpPr>
        <p:spPr>
          <a:xfrm>
            <a:off x="1834001" y="1680609"/>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p>
        </p:txBody>
      </p:sp>
      <p:cxnSp>
        <p:nvCxnSpPr>
          <p:cNvPr id="13" name="直接连接符 12">
            <a:extLst>
              <a:ext uri="{FF2B5EF4-FFF2-40B4-BE49-F238E27FC236}">
                <a16:creationId xmlns:a16="http://schemas.microsoft.com/office/drawing/2014/main" id="{A868FD2D-1C4D-45A4-A093-E7264C344F52}"/>
              </a:ext>
            </a:extLst>
          </p:cNvPr>
          <p:cNvCxnSpPr>
            <a:cxnSpLocks/>
          </p:cNvCxnSpPr>
          <p:nvPr/>
        </p:nvCxnSpPr>
        <p:spPr>
          <a:xfrm>
            <a:off x="1838979" y="2182410"/>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760283-6F3E-4428-8F27-C0524D07E93C}"/>
              </a:ext>
            </a:extLst>
          </p:cNvPr>
          <p:cNvSpPr/>
          <p:nvPr/>
        </p:nvSpPr>
        <p:spPr>
          <a:xfrm>
            <a:off x="2105810" y="2394498"/>
            <a:ext cx="9113494" cy="39048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name='Unknown'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if __name__=='__main__':</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stu1=Student()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stu2=Student()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p>
        </p:txBody>
      </p:sp>
      <p:sp>
        <p:nvSpPr>
          <p:cNvPr id="15" name="KSO_Shape">
            <a:extLst>
              <a:ext uri="{FF2B5EF4-FFF2-40B4-BE49-F238E27FC236}">
                <a16:creationId xmlns:a16="http://schemas.microsoft.com/office/drawing/2014/main" id="{20ED3415-8389-4AD1-A4F2-EFA2CA7BDE04}"/>
              </a:ext>
            </a:extLst>
          </p:cNvPr>
          <p:cNvSpPr/>
          <p:nvPr/>
        </p:nvSpPr>
        <p:spPr>
          <a:xfrm>
            <a:off x="1834002" y="2354361"/>
            <a:ext cx="9385302" cy="413521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5974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p:tgtEl>
                                          <p:spTgt spid="14"/>
                                        </p:tgtEl>
                                        <p:attrNameLst>
                                          <p:attrName>ppt_y</p:attrName>
                                        </p:attrNameLst>
                                      </p:cBhvr>
                                      <p:tavLst>
                                        <p:tav tm="0">
                                          <p:val>
                                            <p:strVal val="#ppt_y-#ppt_h*1.125000"/>
                                          </p:val>
                                        </p:tav>
                                        <p:tav tm="100000">
                                          <p:val>
                                            <p:strVal val="#ppt_y"/>
                                          </p:val>
                                        </p:tav>
                                      </p:tavLst>
                                    </p:anim>
                                    <p:animEffect transition="in" filter="wipe(down)">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p>
        </p:txBody>
      </p:sp>
      <p:grpSp>
        <p:nvGrpSpPr>
          <p:cNvPr id="9" name="组合 8">
            <a:extLst>
              <a:ext uri="{FF2B5EF4-FFF2-40B4-BE49-F238E27FC236}">
                <a16:creationId xmlns:a16="http://schemas.microsoft.com/office/drawing/2014/main" id="{2A295BF9-CDA2-4FB4-AC49-E3B811FE54AC}"/>
              </a:ext>
            </a:extLst>
          </p:cNvPr>
          <p:cNvGrpSpPr/>
          <p:nvPr/>
        </p:nvGrpSpPr>
        <p:grpSpPr>
          <a:xfrm>
            <a:off x="869324" y="1368932"/>
            <a:ext cx="877274" cy="877274"/>
            <a:chOff x="1184655" y="3843886"/>
            <a:chExt cx="877274" cy="877274"/>
          </a:xfrm>
        </p:grpSpPr>
        <p:sp>
          <p:nvSpPr>
            <p:cNvPr id="10" name="KSO_Shape">
              <a:extLst>
                <a:ext uri="{FF2B5EF4-FFF2-40B4-BE49-F238E27FC236}">
                  <a16:creationId xmlns:a16="http://schemas.microsoft.com/office/drawing/2014/main" id="{750B8820-0640-45F2-992D-43DAB7DB4FBF}"/>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KSO_Shape">
              <a:extLst>
                <a:ext uri="{FF2B5EF4-FFF2-40B4-BE49-F238E27FC236}">
                  <a16:creationId xmlns:a16="http://schemas.microsoft.com/office/drawing/2014/main" id="{A2102775-10C2-49D2-859B-6681E7CA12B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2" name="矩形 11">
            <a:extLst>
              <a:ext uri="{FF2B5EF4-FFF2-40B4-BE49-F238E27FC236}">
                <a16:creationId xmlns:a16="http://schemas.microsoft.com/office/drawing/2014/main" id="{72AA8ACB-823C-40D2-B684-9AD6D26EC608}"/>
              </a:ext>
            </a:extLst>
          </p:cNvPr>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p>
        </p:txBody>
      </p:sp>
      <p:cxnSp>
        <p:nvCxnSpPr>
          <p:cNvPr id="13" name="直接连接符 12">
            <a:extLst>
              <a:ext uri="{FF2B5EF4-FFF2-40B4-BE49-F238E27FC236}">
                <a16:creationId xmlns:a16="http://schemas.microsoft.com/office/drawing/2014/main" id="{A868FD2D-1C4D-45A4-A093-E7264C344F52}"/>
              </a:ext>
            </a:extLst>
          </p:cNvPr>
          <p:cNvCxnSpPr>
            <a:cxnSpLocks/>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BB76CD6D-7912-46CE-8076-A808797C5FB7}"/>
              </a:ext>
            </a:extLst>
          </p:cNvPr>
          <p:cNvSpPr/>
          <p:nvPr/>
        </p:nvSpPr>
        <p:spPr>
          <a:xfrm>
            <a:off x="2105809" y="2353978"/>
            <a:ext cx="9113494" cy="148572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8	    Student.name='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的类属性</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赋为“未知”</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9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10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p>
        </p:txBody>
      </p:sp>
      <p:sp>
        <p:nvSpPr>
          <p:cNvPr id="17" name="KSO_Shape">
            <a:extLst>
              <a:ext uri="{FF2B5EF4-FFF2-40B4-BE49-F238E27FC236}">
                <a16:creationId xmlns:a16="http://schemas.microsoft.com/office/drawing/2014/main" id="{F92A1DE7-0375-407E-9F2B-EC328EE3CA0C}"/>
              </a:ext>
            </a:extLst>
          </p:cNvPr>
          <p:cNvSpPr/>
          <p:nvPr/>
        </p:nvSpPr>
        <p:spPr>
          <a:xfrm>
            <a:off x="1834002" y="2246206"/>
            <a:ext cx="9385302" cy="170127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矩形 17">
            <a:extLst>
              <a:ext uri="{FF2B5EF4-FFF2-40B4-BE49-F238E27FC236}">
                <a16:creationId xmlns:a16="http://schemas.microsoft.com/office/drawing/2014/main" id="{6212B80A-EB0A-41CC-98D0-884A2C552EBF}"/>
              </a:ext>
            </a:extLst>
          </p:cNvPr>
          <p:cNvSpPr/>
          <p:nvPr/>
        </p:nvSpPr>
        <p:spPr>
          <a:xfrm>
            <a:off x="2105809" y="4222563"/>
            <a:ext cx="5811494"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4</a:t>
            </a:r>
            <a:r>
              <a:rPr lang="zh-CN" altLang="en-US" sz="2400" dirty="0">
                <a:solidFill>
                  <a:schemeClr val="tx1">
                    <a:lumMod val="85000"/>
                    <a:lumOff val="15000"/>
                  </a:schemeClr>
                </a:solidFill>
                <a:ea typeface="微软雅黑" panose="020B0503020204020204" pitchFamily="34" charset="-122"/>
              </a:rPr>
              <a:t>行输出： </a:t>
            </a:r>
            <a:r>
              <a:rPr lang="en-US" altLang="zh-CN" sz="2400" dirty="0">
                <a:solidFill>
                  <a:schemeClr val="tx1">
                    <a:lumMod val="85000"/>
                    <a:lumOff val="15000"/>
                  </a:schemeClr>
                </a:solidFill>
                <a:ea typeface="微软雅黑" panose="020B0503020204020204" pitchFamily="34" charset="-122"/>
              </a:rPr>
              <a:t>Unknown</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Unknown,stu2 Unknown</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行输出： 未知</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未知</a:t>
            </a:r>
          </a:p>
        </p:txBody>
      </p:sp>
      <p:sp>
        <p:nvSpPr>
          <p:cNvPr id="19" name="KSO_Shape">
            <a:extLst>
              <a:ext uri="{FF2B5EF4-FFF2-40B4-BE49-F238E27FC236}">
                <a16:creationId xmlns:a16="http://schemas.microsoft.com/office/drawing/2014/main" id="{76F63553-C01D-4D70-9A63-46BE3D96E003}"/>
              </a:ext>
            </a:extLst>
          </p:cNvPr>
          <p:cNvSpPr/>
          <p:nvPr/>
        </p:nvSpPr>
        <p:spPr>
          <a:xfrm>
            <a:off x="1834001" y="4087153"/>
            <a:ext cx="9385302" cy="2259276"/>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7314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p:tgtEl>
                                          <p:spTgt spid="16"/>
                                        </p:tgtEl>
                                        <p:attrNameLst>
                                          <p:attrName>ppt_y</p:attrName>
                                        </p:attrNameLst>
                                      </p:cBhvr>
                                      <p:tavLst>
                                        <p:tav tm="0">
                                          <p:val>
                                            <p:strVal val="#ppt_y-#ppt_h*1.125000"/>
                                          </p:val>
                                        </p:tav>
                                        <p:tav tm="100000">
                                          <p:val>
                                            <p:strVal val="#ppt_y"/>
                                          </p:val>
                                        </p:tav>
                                      </p:tavLst>
                                    </p:anim>
                                    <p:animEffect transition="in" filter="wipe(down)">
                                      <p:cBhvr>
                                        <p:cTn id="31" dur="500"/>
                                        <p:tgtEl>
                                          <p:spTgt spid="1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P spid="17" grpId="0" animBg="1"/>
      <p:bldP spid="18"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p>
        </p:txBody>
      </p:sp>
      <p:sp>
        <p:nvSpPr>
          <p:cNvPr id="29" name="矩形 28">
            <a:extLst>
              <a:ext uri="{FF2B5EF4-FFF2-40B4-BE49-F238E27FC236}">
                <a16:creationId xmlns:a16="http://schemas.microsoft.com/office/drawing/2014/main" id="{C9B3BA87-628A-48E3-9BDD-604461A538CF}"/>
              </a:ext>
            </a:extLst>
          </p:cNvPr>
          <p:cNvSpPr/>
          <p:nvPr/>
        </p:nvSpPr>
        <p:spPr>
          <a:xfrm>
            <a:off x="2105809" y="2286343"/>
            <a:ext cx="9113494" cy="2012859"/>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11	    stu1.name='</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属性赋值为“李晓明”</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12	    stu2.name='</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stu2</a:t>
            </a:r>
            <a:r>
              <a:rPr lang="zh-CN" altLang="en-US" sz="2400" dirty="0">
                <a:solidFill>
                  <a:schemeClr val="tx1">
                    <a:lumMod val="85000"/>
                    <a:lumOff val="15000"/>
                  </a:schemeClr>
                </a:solidFill>
                <a:ea typeface="微软雅黑" panose="020B0503020204020204" pitchFamily="34" charset="-122"/>
              </a:rPr>
              <a:t>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属性赋值为“马红”</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13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13</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14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p>
        </p:txBody>
      </p:sp>
      <p:sp>
        <p:nvSpPr>
          <p:cNvPr id="30" name="KSO_Shape">
            <a:extLst>
              <a:ext uri="{FF2B5EF4-FFF2-40B4-BE49-F238E27FC236}">
                <a16:creationId xmlns:a16="http://schemas.microsoft.com/office/drawing/2014/main" id="{F2AFB721-9DAC-46D1-B4EC-5361AD8D89E9}"/>
              </a:ext>
            </a:extLst>
          </p:cNvPr>
          <p:cNvSpPr/>
          <p:nvPr/>
        </p:nvSpPr>
        <p:spPr>
          <a:xfrm>
            <a:off x="1834002" y="2246206"/>
            <a:ext cx="9590620" cy="22225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AE539FF1-0ABE-42C1-95E9-3F375C532609}"/>
              </a:ext>
            </a:extLst>
          </p:cNvPr>
          <p:cNvGrpSpPr/>
          <p:nvPr/>
        </p:nvGrpSpPr>
        <p:grpSpPr>
          <a:xfrm>
            <a:off x="869324" y="1368932"/>
            <a:ext cx="877274" cy="877274"/>
            <a:chOff x="1184655" y="3843886"/>
            <a:chExt cx="877274" cy="877274"/>
          </a:xfrm>
        </p:grpSpPr>
        <p:sp>
          <p:nvSpPr>
            <p:cNvPr id="8" name="KSO_Shape">
              <a:extLst>
                <a:ext uri="{FF2B5EF4-FFF2-40B4-BE49-F238E27FC236}">
                  <a16:creationId xmlns:a16="http://schemas.microsoft.com/office/drawing/2014/main" id="{5D793A38-CA2E-4AF3-821E-D21C02F768A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KSO_Shape">
              <a:extLst>
                <a:ext uri="{FF2B5EF4-FFF2-40B4-BE49-F238E27FC236}">
                  <a16:creationId xmlns:a16="http://schemas.microsoft.com/office/drawing/2014/main" id="{461DC63B-0319-4D18-ABB6-F4A1E0BAD6C3}"/>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0" name="矩形 9">
            <a:extLst>
              <a:ext uri="{FF2B5EF4-FFF2-40B4-BE49-F238E27FC236}">
                <a16:creationId xmlns:a16="http://schemas.microsoft.com/office/drawing/2014/main" id="{968D486D-3226-4138-A276-CDFD8BE50551}"/>
              </a:ext>
            </a:extLst>
          </p:cNvPr>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p>
        </p:txBody>
      </p:sp>
      <p:cxnSp>
        <p:nvCxnSpPr>
          <p:cNvPr id="11" name="直接连接符 10">
            <a:extLst>
              <a:ext uri="{FF2B5EF4-FFF2-40B4-BE49-F238E27FC236}">
                <a16:creationId xmlns:a16="http://schemas.microsoft.com/office/drawing/2014/main" id="{D8B075B9-9CCA-4293-88A2-B17E86F76256}"/>
              </a:ext>
            </a:extLst>
          </p:cNvPr>
          <p:cNvCxnSpPr>
            <a:cxnSpLocks/>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KSO_Shape">
            <a:extLst>
              <a:ext uri="{FF2B5EF4-FFF2-40B4-BE49-F238E27FC236}">
                <a16:creationId xmlns:a16="http://schemas.microsoft.com/office/drawing/2014/main" id="{D9B98FA6-B0D2-476E-A7C8-6D94E3F07341}"/>
              </a:ext>
            </a:extLst>
          </p:cNvPr>
          <p:cNvSpPr/>
          <p:nvPr/>
        </p:nvSpPr>
        <p:spPr>
          <a:xfrm>
            <a:off x="1834000" y="4809345"/>
            <a:ext cx="9590621" cy="14037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295EC89C-FA4E-417F-943A-6927FC27BA59}"/>
              </a:ext>
            </a:extLst>
          </p:cNvPr>
          <p:cNvSpPr/>
          <p:nvPr/>
        </p:nvSpPr>
        <p:spPr>
          <a:xfrm>
            <a:off x="2400821" y="4984918"/>
            <a:ext cx="5353249" cy="1052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13</a:t>
            </a:r>
            <a:r>
              <a:rPr lang="zh-CN" altLang="en-US" sz="2400" dirty="0">
                <a:solidFill>
                  <a:schemeClr val="tx1">
                    <a:lumMod val="85000"/>
                    <a:lumOff val="15000"/>
                  </a:schemeClr>
                </a:solidFill>
                <a:ea typeface="微软雅黑" panose="020B0503020204020204" pitchFamily="34" charset="-122"/>
              </a:rPr>
              <a:t>行输出：未知</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马红</a:t>
            </a:r>
          </a:p>
        </p:txBody>
      </p:sp>
    </p:spTree>
    <p:extLst>
      <p:ext uri="{BB962C8B-B14F-4D97-AF65-F5344CB8AC3E}">
        <p14:creationId xmlns:p14="http://schemas.microsoft.com/office/powerpoint/2010/main" val="204376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animBg="1"/>
      <p:bldP spid="10"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2907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p>
        </p:txBody>
      </p:sp>
      <p:sp>
        <p:nvSpPr>
          <p:cNvPr id="29" name="矩形 28">
            <a:extLst>
              <a:ext uri="{FF2B5EF4-FFF2-40B4-BE49-F238E27FC236}">
                <a16:creationId xmlns:a16="http://schemas.microsoft.com/office/drawing/2014/main" id="{C9B3BA87-628A-48E3-9BDD-604461A538CF}"/>
              </a:ext>
            </a:extLst>
          </p:cNvPr>
          <p:cNvSpPr/>
          <p:nvPr/>
        </p:nvSpPr>
        <p:spPr>
          <a:xfrm>
            <a:off x="2105809" y="2675691"/>
            <a:ext cx="9113494" cy="1532727"/>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15	    Student.name='</a:t>
            </a:r>
            <a:r>
              <a:rPr lang="zh-CN" altLang="en-US" sz="2400" dirty="0">
                <a:solidFill>
                  <a:schemeClr val="tx1">
                    <a:lumMod val="85000"/>
                    <a:lumOff val="15000"/>
                  </a:schemeClr>
                </a:solidFill>
                <a:ea typeface="微软雅黑" panose="020B0503020204020204" pitchFamily="34" charset="-122"/>
              </a:rPr>
              <a:t>学生</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的类属性</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赋为“学生”</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16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p>
        </p:txBody>
      </p:sp>
      <p:sp>
        <p:nvSpPr>
          <p:cNvPr id="30" name="KSO_Shape">
            <a:extLst>
              <a:ext uri="{FF2B5EF4-FFF2-40B4-BE49-F238E27FC236}">
                <a16:creationId xmlns:a16="http://schemas.microsoft.com/office/drawing/2014/main" id="{F2AFB721-9DAC-46D1-B4EC-5361AD8D89E9}"/>
              </a:ext>
            </a:extLst>
          </p:cNvPr>
          <p:cNvSpPr/>
          <p:nvPr/>
        </p:nvSpPr>
        <p:spPr>
          <a:xfrm>
            <a:off x="1834002" y="2466016"/>
            <a:ext cx="9590620" cy="18949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AE539FF1-0ABE-42C1-95E9-3F375C532609}"/>
              </a:ext>
            </a:extLst>
          </p:cNvPr>
          <p:cNvGrpSpPr/>
          <p:nvPr/>
        </p:nvGrpSpPr>
        <p:grpSpPr>
          <a:xfrm>
            <a:off x="869324" y="1368932"/>
            <a:ext cx="877274" cy="877274"/>
            <a:chOff x="1184655" y="3843886"/>
            <a:chExt cx="877274" cy="877274"/>
          </a:xfrm>
        </p:grpSpPr>
        <p:sp>
          <p:nvSpPr>
            <p:cNvPr id="8" name="KSO_Shape">
              <a:extLst>
                <a:ext uri="{FF2B5EF4-FFF2-40B4-BE49-F238E27FC236}">
                  <a16:creationId xmlns:a16="http://schemas.microsoft.com/office/drawing/2014/main" id="{5D793A38-CA2E-4AF3-821E-D21C02F768A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KSO_Shape">
              <a:extLst>
                <a:ext uri="{FF2B5EF4-FFF2-40B4-BE49-F238E27FC236}">
                  <a16:creationId xmlns:a16="http://schemas.microsoft.com/office/drawing/2014/main" id="{461DC63B-0319-4D18-ABB6-F4A1E0BAD6C3}"/>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0" name="矩形 9">
            <a:extLst>
              <a:ext uri="{FF2B5EF4-FFF2-40B4-BE49-F238E27FC236}">
                <a16:creationId xmlns:a16="http://schemas.microsoft.com/office/drawing/2014/main" id="{968D486D-3226-4138-A276-CDFD8BE50551}"/>
              </a:ext>
            </a:extLst>
          </p:cNvPr>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p>
        </p:txBody>
      </p:sp>
      <p:cxnSp>
        <p:nvCxnSpPr>
          <p:cNvPr id="11" name="直接连接符 10">
            <a:extLst>
              <a:ext uri="{FF2B5EF4-FFF2-40B4-BE49-F238E27FC236}">
                <a16:creationId xmlns:a16="http://schemas.microsoft.com/office/drawing/2014/main" id="{D8B075B9-9CCA-4293-88A2-B17E86F76256}"/>
              </a:ext>
            </a:extLst>
          </p:cNvPr>
          <p:cNvCxnSpPr>
            <a:cxnSpLocks/>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KSO_Shape">
            <a:extLst>
              <a:ext uri="{FF2B5EF4-FFF2-40B4-BE49-F238E27FC236}">
                <a16:creationId xmlns:a16="http://schemas.microsoft.com/office/drawing/2014/main" id="{D9B98FA6-B0D2-476E-A7C8-6D94E3F07341}"/>
              </a:ext>
            </a:extLst>
          </p:cNvPr>
          <p:cNvSpPr/>
          <p:nvPr/>
        </p:nvSpPr>
        <p:spPr>
          <a:xfrm>
            <a:off x="1834000" y="4712630"/>
            <a:ext cx="9590621" cy="14037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295EC89C-FA4E-417F-943A-6927FC27BA59}"/>
              </a:ext>
            </a:extLst>
          </p:cNvPr>
          <p:cNvSpPr/>
          <p:nvPr/>
        </p:nvSpPr>
        <p:spPr>
          <a:xfrm>
            <a:off x="2400821" y="4888203"/>
            <a:ext cx="5353249"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行输出：学生</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马红</a:t>
            </a:r>
          </a:p>
        </p:txBody>
      </p:sp>
    </p:spTree>
    <p:extLst>
      <p:ext uri="{BB962C8B-B14F-4D97-AF65-F5344CB8AC3E}">
        <p14:creationId xmlns:p14="http://schemas.microsoft.com/office/powerpoint/2010/main" val="140367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animBg="1"/>
      <p:bldP spid="10" grpId="0"/>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4" y="511571"/>
            <a:ext cx="428835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为对象动态绑定新属性</a:t>
            </a:r>
          </a:p>
        </p:txBody>
      </p:sp>
      <p:sp>
        <p:nvSpPr>
          <p:cNvPr id="7" name="矩形 6">
            <a:extLst>
              <a:ext uri="{FF2B5EF4-FFF2-40B4-BE49-F238E27FC236}">
                <a16:creationId xmlns:a16="http://schemas.microsoft.com/office/drawing/2014/main" id="{ACC2A05A-0BFD-4CD3-A74D-2A10595AFDD1}"/>
              </a:ext>
            </a:extLst>
          </p:cNvPr>
          <p:cNvSpPr/>
          <p:nvPr/>
        </p:nvSpPr>
        <p:spPr>
          <a:xfrm>
            <a:off x="1750204" y="1385954"/>
            <a:ext cx="8727742" cy="1532727"/>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rPr>
              <a:t>作为一种动态语言，除了可以在定义类时指定类属性外，还可以动态地为已经创建的对象绑定新的属性。</a:t>
            </a:r>
          </a:p>
          <a:p>
            <a:pPr marL="342900" indent="-342900">
              <a:lnSpc>
                <a:spcPct val="13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例：为对象动态绑定新属性示例。</a:t>
            </a:r>
          </a:p>
        </p:txBody>
      </p:sp>
      <p:sp>
        <p:nvSpPr>
          <p:cNvPr id="8" name="KSO_Shape">
            <a:extLst>
              <a:ext uri="{FF2B5EF4-FFF2-40B4-BE49-F238E27FC236}">
                <a16:creationId xmlns:a16="http://schemas.microsoft.com/office/drawing/2014/main" id="{6DF5944D-36C6-4DFD-B910-CF54C0EE8A07}"/>
              </a:ext>
            </a:extLst>
          </p:cNvPr>
          <p:cNvSpPr/>
          <p:nvPr/>
        </p:nvSpPr>
        <p:spPr>
          <a:xfrm>
            <a:off x="1441523" y="1245496"/>
            <a:ext cx="9359154" cy="1766644"/>
          </a:xfrm>
          <a:prstGeom prst="roundRect">
            <a:avLst>
              <a:gd name="adj" fmla="val 1150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a:extLst>
              <a:ext uri="{FF2B5EF4-FFF2-40B4-BE49-F238E27FC236}">
                <a16:creationId xmlns:a16="http://schemas.microsoft.com/office/drawing/2014/main" id="{82B50301-1BD8-49A5-B023-E7B62AD92181}"/>
              </a:ext>
            </a:extLst>
          </p:cNvPr>
          <p:cNvSpPr/>
          <p:nvPr/>
        </p:nvSpPr>
        <p:spPr>
          <a:xfrm>
            <a:off x="1606474" y="3152598"/>
            <a:ext cx="8871472" cy="3297954"/>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1	class 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2	    name='Unknown'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类中有一个</a:t>
            </a:r>
            <a:r>
              <a:rPr lang="en-US" altLang="zh-CN" dirty="0">
                <a:solidFill>
                  <a:schemeClr val="tx1">
                    <a:lumMod val="85000"/>
                    <a:lumOff val="15000"/>
                  </a:schemeClr>
                </a:solidFill>
              </a:rPr>
              <a:t>name</a:t>
            </a:r>
            <a:r>
              <a:rPr lang="zh-CN" altLang="en-US" dirty="0">
                <a:solidFill>
                  <a:schemeClr val="tx1">
                    <a:lumMod val="85000"/>
                    <a:lumOff val="15000"/>
                  </a:schemeClr>
                </a:solidFill>
              </a:rPr>
              <a:t>属性</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3	if __name__=='__main__':</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4	    stu1=Student()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类对象</a:t>
            </a:r>
            <a:r>
              <a:rPr lang="en-US" altLang="zh-CN" dirty="0">
                <a:solidFill>
                  <a:schemeClr val="tx1">
                    <a:lumMod val="85000"/>
                    <a:lumOff val="15000"/>
                  </a:schemeClr>
                </a:solidFill>
              </a:rPr>
              <a:t>stu1</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5	    stu2=Student()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类对象</a:t>
            </a:r>
            <a:r>
              <a:rPr lang="en-US" altLang="zh-CN" dirty="0">
                <a:solidFill>
                  <a:schemeClr val="tx1">
                    <a:lumMod val="85000"/>
                    <a:lumOff val="15000"/>
                  </a:schemeClr>
                </a:solidFill>
              </a:rPr>
              <a:t>stu2</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6	    stu1.age=19 #</a:t>
            </a:r>
            <a:r>
              <a:rPr lang="zh-CN" altLang="en-US" dirty="0">
                <a:solidFill>
                  <a:schemeClr val="tx1">
                    <a:lumMod val="85000"/>
                    <a:lumOff val="15000"/>
                  </a:schemeClr>
                </a:solidFill>
              </a:rPr>
              <a:t>为对象</a:t>
            </a:r>
            <a:r>
              <a:rPr lang="en-US" altLang="zh-CN" dirty="0">
                <a:solidFill>
                  <a:schemeClr val="tx1">
                    <a:lumMod val="85000"/>
                    <a:lumOff val="15000"/>
                  </a:schemeClr>
                </a:solidFill>
              </a:rPr>
              <a:t>stu1</a:t>
            </a:r>
            <a:r>
              <a:rPr lang="zh-CN" altLang="en-US" dirty="0">
                <a:solidFill>
                  <a:schemeClr val="tx1">
                    <a:lumMod val="85000"/>
                    <a:lumOff val="15000"/>
                  </a:schemeClr>
                </a:solidFill>
              </a:rPr>
              <a:t>动态绑定新的属性</a:t>
            </a:r>
            <a:r>
              <a:rPr lang="en-US" altLang="zh-CN" dirty="0">
                <a:solidFill>
                  <a:schemeClr val="tx1">
                    <a:lumMod val="85000"/>
                    <a:lumOff val="15000"/>
                  </a:schemeClr>
                </a:solidFill>
              </a:rPr>
              <a:t>age</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7	    print('stu1</a:t>
            </a:r>
            <a:r>
              <a:rPr lang="zh-CN" altLang="en-US" dirty="0">
                <a:solidFill>
                  <a:schemeClr val="tx1">
                    <a:lumMod val="85000"/>
                    <a:lumOff val="15000"/>
                  </a:schemeClr>
                </a:solidFill>
              </a:rPr>
              <a:t>姓名：</a:t>
            </a:r>
            <a:r>
              <a:rPr lang="en-US" altLang="zh-CN" dirty="0">
                <a:solidFill>
                  <a:schemeClr val="tx1">
                    <a:lumMod val="85000"/>
                    <a:lumOff val="15000"/>
                  </a:schemeClr>
                </a:solidFill>
              </a:rPr>
              <a:t>%s</a:t>
            </a:r>
            <a:r>
              <a:rPr lang="zh-CN" altLang="en-US" dirty="0">
                <a:solidFill>
                  <a:schemeClr val="tx1">
                    <a:lumMod val="85000"/>
                    <a:lumOff val="15000"/>
                  </a:schemeClr>
                </a:solidFill>
              </a:rPr>
              <a:t>，年龄：</a:t>
            </a:r>
            <a:r>
              <a:rPr lang="en-US" altLang="zh-CN" dirty="0">
                <a:solidFill>
                  <a:schemeClr val="tx1">
                    <a:lumMod val="85000"/>
                    <a:lumOff val="15000"/>
                  </a:schemeClr>
                </a:solidFill>
              </a:rPr>
              <a:t>%d'%(stu1.name,stu1.age)) #</a:t>
            </a:r>
            <a:r>
              <a:rPr lang="zh-CN" altLang="en-US" dirty="0">
                <a:solidFill>
                  <a:schemeClr val="tx1">
                    <a:lumMod val="85000"/>
                    <a:lumOff val="15000"/>
                  </a:schemeClr>
                </a:solidFill>
              </a:rPr>
              <a:t>输出姓名和年龄</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8	    #print('stu2</a:t>
            </a:r>
            <a:r>
              <a:rPr lang="zh-CN" altLang="en-US" dirty="0">
                <a:solidFill>
                  <a:schemeClr val="tx1">
                    <a:lumMod val="85000"/>
                    <a:lumOff val="15000"/>
                  </a:schemeClr>
                </a:solidFill>
              </a:rPr>
              <a:t>年龄：</a:t>
            </a:r>
            <a:r>
              <a:rPr lang="en-US" altLang="zh-CN" dirty="0">
                <a:solidFill>
                  <a:schemeClr val="tx1">
                    <a:lumMod val="85000"/>
                    <a:lumOff val="15000"/>
                  </a:schemeClr>
                </a:solidFill>
              </a:rPr>
              <a:t>'%stu2.age) #</a:t>
            </a:r>
            <a:r>
              <a:rPr lang="zh-CN" altLang="en-US" dirty="0">
                <a:solidFill>
                  <a:schemeClr val="tx1">
                    <a:lumMod val="85000"/>
                    <a:lumOff val="15000"/>
                  </a:schemeClr>
                </a:solidFill>
              </a:rPr>
              <a:t>取消注释则该语句会报错</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9	    #print('</a:t>
            </a:r>
            <a:r>
              <a:rPr lang="zh-CN" altLang="en-US" dirty="0">
                <a:solidFill>
                  <a:schemeClr val="tx1">
                    <a:lumMod val="85000"/>
                    <a:lumOff val="15000"/>
                  </a:schemeClr>
                </a:solidFill>
              </a:rPr>
              <a:t>使用类名访问年龄属性：</a:t>
            </a:r>
            <a:r>
              <a:rPr lang="en-US" altLang="zh-CN" dirty="0">
                <a:solidFill>
                  <a:schemeClr val="tx1">
                    <a:lumMod val="85000"/>
                    <a:lumOff val="15000"/>
                  </a:schemeClr>
                </a:solidFill>
              </a:rPr>
              <a:t>'%</a:t>
            </a:r>
            <a:r>
              <a:rPr lang="en-US" altLang="zh-CN" dirty="0" err="1">
                <a:solidFill>
                  <a:schemeClr val="tx1">
                    <a:lumMod val="85000"/>
                    <a:lumOff val="15000"/>
                  </a:schemeClr>
                </a:solidFill>
              </a:rPr>
              <a:t>Student.age</a:t>
            </a:r>
            <a:r>
              <a:rPr lang="en-US" altLang="zh-CN" dirty="0">
                <a:solidFill>
                  <a:schemeClr val="tx1">
                    <a:lumMod val="85000"/>
                    <a:lumOff val="15000"/>
                  </a:schemeClr>
                </a:solidFill>
              </a:rPr>
              <a:t>) #</a:t>
            </a:r>
            <a:r>
              <a:rPr lang="zh-CN" altLang="en-US" dirty="0">
                <a:solidFill>
                  <a:schemeClr val="tx1">
                    <a:lumMod val="85000"/>
                    <a:lumOff val="15000"/>
                  </a:schemeClr>
                </a:solidFill>
              </a:rPr>
              <a:t>取消注释则该语句会报错</a:t>
            </a:r>
          </a:p>
        </p:txBody>
      </p:sp>
    </p:spTree>
    <p:extLst>
      <p:ext uri="{BB962C8B-B14F-4D97-AF65-F5344CB8AC3E}">
        <p14:creationId xmlns:p14="http://schemas.microsoft.com/office/powerpoint/2010/main" val="262887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down)">
                                      <p:cBhvr>
                                        <p:cTn id="17" dur="500"/>
                                        <p:tgtEl>
                                          <p:spTgt spid="7"/>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648E7E-053A-4E77-88B4-35046E99919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已知定义的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类中有一个类属性</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类的对象，则下列选项中能够正确访问</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属性的方法包括（    ）。</a:t>
            </a:r>
          </a:p>
        </p:txBody>
      </p:sp>
      <p:sp>
        <p:nvSpPr>
          <p:cNvPr id="5" name="文本框 4">
            <a:extLst>
              <a:ext uri="{FF2B5EF4-FFF2-40B4-BE49-F238E27FC236}">
                <a16:creationId xmlns:a16="http://schemas.microsoft.com/office/drawing/2014/main" id="{B3A6AD31-6774-448F-AB48-0D052F90468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67686A0-710F-44B6-BA4C-1306B5BB6D3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91C6B09-1BCB-4224-8469-80DBA37865F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Student.sno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82C35F3-AECD-4D73-9222-0842124C55D8}"/>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stu.sno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F779FCB7-0E6B-4A3E-8DBD-FF57199E77E1}"/>
              </a:ext>
            </a:extLst>
          </p:cNvPr>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E1594D56-E069-4421-8C97-8D41857977E8}"/>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9F0F82E4-DC41-4B1F-B4CD-0665E393031C}"/>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EA739E2D-D851-4DF7-BB7F-5900334AEF1E}"/>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14EFCB59-BBDE-48ED-AF72-5C9E830F7300}"/>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6514946D-42D9-4531-8A62-D311D1A70A6D}"/>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674E0CFA-B2D0-4B3B-A0EE-38EB59CA66E3}"/>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EE05A9C6-CFC9-4433-8EAC-F5B0E7F7066E}"/>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AFB98340-919C-4D91-ABEC-813DAF9FB84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859A45C-4837-4789-83D3-6B51F25CD81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63DDA19-FE38-40B5-BCE4-E2FB791FDA8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3363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EEE200-A6CE-4C71-82EE-CDECD9A20EC0}"/>
              </a:ext>
            </a:extLst>
          </p:cNvPr>
          <p:cNvSpPr txBox="1"/>
          <p:nvPr>
            <p:custDataLst>
              <p:tags r:id="rId2"/>
            </p:custDataLst>
          </p:nvPr>
        </p:nvSpPr>
        <p:spPr>
          <a:xfrm>
            <a:off x="1219200" y="634999"/>
            <a:ext cx="9753600" cy="5425333"/>
          </a:xfrm>
          <a:prstGeom prst="rect">
            <a:avLst/>
          </a:prstGeom>
          <a:noFill/>
        </p:spPr>
        <p:txBody>
          <a:bodyPr vert="horz" wrap="square" rtlCol="0" anchor="ctr" anchorCtr="0">
            <a:noAutofit/>
          </a:bodyPr>
          <a:lstStyle/>
          <a:p>
            <a:r>
              <a:rPr lang="zh-CN" altLang="en-US" sz="2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4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请将下面程序补充完整。</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Student:</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pass</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stu1=Student()</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stu2=Student()</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____</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____='unknown'</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____</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____=19</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print(stu1.name)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unknown</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print(stu2.name)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unknown</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print(stu1.age)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#print(stu2.age)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取消前面的注释符则会报错</a:t>
            </a:r>
          </a:p>
        </p:txBody>
      </p:sp>
      <p:sp>
        <p:nvSpPr>
          <p:cNvPr id="5" name="矩形: 圆角 4">
            <a:extLst>
              <a:ext uri="{FF2B5EF4-FFF2-40B4-BE49-F238E27FC236}">
                <a16:creationId xmlns:a16="http://schemas.microsoft.com/office/drawing/2014/main" id="{3F3E8EE1-788F-4707-A85D-D4DE63D8E57B}"/>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F87E6A0C-9A71-4BB8-958A-8D24F902CFC6}"/>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DE8051D0-3D5B-4F7C-8FBE-77255A67AE66}"/>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604B3723-5D53-4363-99AA-0F3B4C6ADEEC}"/>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4D3B9C3A-F2D3-4A8A-9541-01E16FBB73DE}"/>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44B64391-450D-474F-86E3-BC4B98AEEA7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F0BBF30C-C191-4BA2-BBEE-C2124EE1F6A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41E45FC-982C-4F3A-8B01-5FA894F4CE14}"/>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974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CF6A9FCC-786E-414C-AC18-E1D0D53F2BEE}"/>
              </a:ext>
            </a:extLst>
          </p:cNvPr>
          <p:cNvGrpSpPr/>
          <p:nvPr/>
        </p:nvGrpSpPr>
        <p:grpSpPr>
          <a:xfrm>
            <a:off x="2907045" y="2231596"/>
            <a:ext cx="6360325" cy="2577115"/>
            <a:chOff x="3970679" y="2726199"/>
            <a:chExt cx="6360325" cy="2577115"/>
          </a:xfrm>
        </p:grpSpPr>
        <p:sp>
          <p:nvSpPr>
            <p:cNvPr id="18" name="文本框 17">
              <a:extLst>
                <a:ext uri="{FF2B5EF4-FFF2-40B4-BE49-F238E27FC236}">
                  <a16:creationId xmlns:a16="http://schemas.microsoft.com/office/drawing/2014/main" id="{708D20D3-EA65-4D0F-99DE-62A92C30C7B4}"/>
                </a:ext>
              </a:extLst>
            </p:cNvPr>
            <p:cNvSpPr txBox="1"/>
            <p:nvPr/>
          </p:nvSpPr>
          <p:spPr>
            <a:xfrm>
              <a:off x="3990807" y="2748769"/>
              <a:ext cx="6340197" cy="2554545"/>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类中普通方法</a:t>
              </a:r>
              <a:endParaRPr lang="en-US" altLang="zh-CN" sz="8000" b="1" dirty="0">
                <a:solidFill>
                  <a:srgbClr val="B1C400"/>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定义及调用</a:t>
              </a:r>
              <a:endParaRPr lang="zh-CN" altLang="en-US" sz="8000" b="1" kern="1200" dirty="0">
                <a:solidFill>
                  <a:srgbClr val="B1C400"/>
                </a:solidFill>
                <a:latin typeface="+mj-ea"/>
              </a:endParaRPr>
            </a:p>
          </p:txBody>
        </p:sp>
        <p:sp>
          <p:nvSpPr>
            <p:cNvPr id="19" name="文本框 18">
              <a:extLst>
                <a:ext uri="{FF2B5EF4-FFF2-40B4-BE49-F238E27FC236}">
                  <a16:creationId xmlns:a16="http://schemas.microsoft.com/office/drawing/2014/main" id="{CFBA7216-4221-4BF1-97FC-79526C66D23D}"/>
                </a:ext>
              </a:extLst>
            </p:cNvPr>
            <p:cNvSpPr txBox="1"/>
            <p:nvPr/>
          </p:nvSpPr>
          <p:spPr>
            <a:xfrm>
              <a:off x="3970679" y="2726199"/>
              <a:ext cx="6340197" cy="2554545"/>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类中普通方法</a:t>
              </a:r>
              <a:endParaRPr lang="en-US" altLang="zh-CN" sz="8000" b="1" dirty="0">
                <a:solidFill>
                  <a:srgbClr val="1950B2"/>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定义及调用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865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sp>
        <p:nvSpPr>
          <p:cNvPr id="5" name="矩形 4">
            <a:extLst>
              <a:ext uri="{FF2B5EF4-FFF2-40B4-BE49-F238E27FC236}">
                <a16:creationId xmlns:a16="http://schemas.microsoft.com/office/drawing/2014/main" id="{213EC753-5986-40AC-8E12-E191D18274B9}"/>
              </a:ext>
            </a:extLst>
          </p:cNvPr>
          <p:cNvSpPr/>
          <p:nvPr/>
        </p:nvSpPr>
        <p:spPr>
          <a:xfrm>
            <a:off x="1349264" y="1957452"/>
            <a:ext cx="949347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类中的方法实际上就是执行某种数据处理功能的函数。</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与普通函数定义一样，类中的方法在定义时也需要使用</a:t>
            </a:r>
            <a:r>
              <a:rPr lang="en-US" altLang="zh-CN" sz="2400" dirty="0">
                <a:solidFill>
                  <a:schemeClr val="tx1">
                    <a:lumMod val="85000"/>
                    <a:lumOff val="15000"/>
                  </a:schemeClr>
                </a:solidFill>
                <a:latin typeface="+mj-lt"/>
                <a:ea typeface="微软雅黑" panose="020B0503020204020204" pitchFamily="34" charset="-122"/>
              </a:rPr>
              <a:t>def </a:t>
            </a:r>
            <a:r>
              <a:rPr lang="zh-CN" altLang="en-US" sz="2400" dirty="0">
                <a:solidFill>
                  <a:schemeClr val="tx1">
                    <a:lumMod val="85000"/>
                    <a:lumOff val="15000"/>
                  </a:schemeClr>
                </a:solidFill>
                <a:latin typeface="+mj-lt"/>
                <a:ea typeface="微软雅黑" panose="020B0503020204020204" pitchFamily="34" charset="-122"/>
              </a:rPr>
              <a:t>关键字。</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类中的方法分为两类：普通方法和内置方法。</a:t>
            </a: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mj-lt"/>
                <a:ea typeface="微软雅黑" panose="020B0503020204020204" pitchFamily="34" charset="-122"/>
              </a:rPr>
              <a:t>普通方法需要通过类的实例对象根据方法名调用；</a:t>
            </a: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mj-lt"/>
                <a:ea typeface="微软雅黑" panose="020B0503020204020204" pitchFamily="34" charset="-122"/>
              </a:rPr>
              <a:t>内置方法是在特定情况下由系统自动执行。</a:t>
            </a:r>
          </a:p>
        </p:txBody>
      </p:sp>
      <p:sp>
        <p:nvSpPr>
          <p:cNvPr id="6" name="KSO_Shape">
            <a:extLst>
              <a:ext uri="{FF2B5EF4-FFF2-40B4-BE49-F238E27FC236}">
                <a16:creationId xmlns:a16="http://schemas.microsoft.com/office/drawing/2014/main" id="{971598C2-4467-4288-A2D1-2D50F8046DEC}"/>
              </a:ext>
            </a:extLst>
          </p:cNvPr>
          <p:cNvSpPr/>
          <p:nvPr/>
        </p:nvSpPr>
        <p:spPr>
          <a:xfrm>
            <a:off x="1122379" y="1792289"/>
            <a:ext cx="9947240" cy="32003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13716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p>
        </p:txBody>
      </p:sp>
      <p:sp>
        <p:nvSpPr>
          <p:cNvPr id="5" name="矩形 4">
            <a:extLst>
              <a:ext uri="{FF2B5EF4-FFF2-40B4-BE49-F238E27FC236}">
                <a16:creationId xmlns:a16="http://schemas.microsoft.com/office/drawing/2014/main" id="{213EC753-5986-40AC-8E12-E191D18274B9}"/>
              </a:ext>
            </a:extLst>
          </p:cNvPr>
          <p:cNvSpPr/>
          <p:nvPr/>
        </p:nvSpPr>
        <p:spPr>
          <a:xfrm>
            <a:off x="1349264" y="1623989"/>
            <a:ext cx="949347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在定义类的普通方法时，要求第一个参数需要对应调用方法时所使用的实例对象（一般命名为</a:t>
            </a:r>
            <a:r>
              <a:rPr lang="en-US" altLang="zh-CN" sz="2400" dirty="0">
                <a:solidFill>
                  <a:schemeClr val="tx1">
                    <a:lumMod val="85000"/>
                    <a:lumOff val="15000"/>
                  </a:schemeClr>
                </a:solidFill>
                <a:latin typeface="+mj-lt"/>
                <a:ea typeface="微软雅黑" panose="020B0503020204020204" pitchFamily="34" charset="-122"/>
              </a:rPr>
              <a:t>self</a:t>
            </a:r>
            <a:r>
              <a:rPr lang="zh-CN" altLang="en-US" sz="2400" dirty="0">
                <a:solidFill>
                  <a:schemeClr val="tx1">
                    <a:lumMod val="85000"/>
                    <a:lumOff val="15000"/>
                  </a:schemeClr>
                </a:solidFill>
                <a:latin typeface="+mj-lt"/>
                <a:ea typeface="微软雅黑" panose="020B0503020204020204" pitchFamily="34" charset="-122"/>
              </a:rPr>
              <a:t>，但也可以改为其他名字）。</a:t>
            </a:r>
          </a:p>
        </p:txBody>
      </p:sp>
      <p:sp>
        <p:nvSpPr>
          <p:cNvPr id="6" name="KSO_Shape">
            <a:extLst>
              <a:ext uri="{FF2B5EF4-FFF2-40B4-BE49-F238E27FC236}">
                <a16:creationId xmlns:a16="http://schemas.microsoft.com/office/drawing/2014/main" id="{971598C2-4467-4288-A2D1-2D50F8046DEC}"/>
              </a:ext>
            </a:extLst>
          </p:cNvPr>
          <p:cNvSpPr/>
          <p:nvPr/>
        </p:nvSpPr>
        <p:spPr>
          <a:xfrm>
            <a:off x="1122379" y="1465525"/>
            <a:ext cx="9947240" cy="152106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矩形 6">
            <a:extLst>
              <a:ext uri="{FF2B5EF4-FFF2-40B4-BE49-F238E27FC236}">
                <a16:creationId xmlns:a16="http://schemas.microsoft.com/office/drawing/2014/main" id="{AD394F49-8CFF-4EEC-994E-5731276F923A}"/>
              </a:ext>
            </a:extLst>
          </p:cNvPr>
          <p:cNvSpPr/>
          <p:nvPr/>
        </p:nvSpPr>
        <p:spPr>
          <a:xfrm>
            <a:off x="1349264" y="3276100"/>
            <a:ext cx="9493470"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当使用一个实例对象调用类的普通方法时，其语法格式为：</a:t>
            </a:r>
          </a:p>
        </p:txBody>
      </p:sp>
      <p:sp>
        <p:nvSpPr>
          <p:cNvPr id="8" name="KSO_Shape">
            <a:extLst>
              <a:ext uri="{FF2B5EF4-FFF2-40B4-BE49-F238E27FC236}">
                <a16:creationId xmlns:a16="http://schemas.microsoft.com/office/drawing/2014/main" id="{C57C4918-7672-4AA0-A8A8-F5F0DE4C94B4}"/>
              </a:ext>
            </a:extLst>
          </p:cNvPr>
          <p:cNvSpPr/>
          <p:nvPr/>
        </p:nvSpPr>
        <p:spPr>
          <a:xfrm>
            <a:off x="1122379" y="3179597"/>
            <a:ext cx="9947240" cy="774063"/>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a:extLst>
              <a:ext uri="{FF2B5EF4-FFF2-40B4-BE49-F238E27FC236}">
                <a16:creationId xmlns:a16="http://schemas.microsoft.com/office/drawing/2014/main" id="{758DD730-CB07-432E-8B5B-C0FC1999732F}"/>
              </a:ext>
            </a:extLst>
          </p:cNvPr>
          <p:cNvSpPr/>
          <p:nvPr/>
        </p:nvSpPr>
        <p:spPr>
          <a:xfrm>
            <a:off x="1122379" y="4146666"/>
            <a:ext cx="4726294" cy="581057"/>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实例对象名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方法名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实参列表</a:t>
            </a:r>
            <a:r>
              <a:rPr lang="en-US" altLang="zh-CN" sz="2400" dirty="0">
                <a:solidFill>
                  <a:schemeClr val="tx1">
                    <a:lumMod val="85000"/>
                    <a:lumOff val="15000"/>
                  </a:schemeClr>
                </a:solidFill>
              </a:rPr>
              <a:t>)</a:t>
            </a:r>
            <a:endParaRPr lang="zh-CN" altLang="en-US" sz="2400" dirty="0">
              <a:solidFill>
                <a:schemeClr val="tx1">
                  <a:lumMod val="85000"/>
                  <a:lumOff val="15000"/>
                </a:schemeClr>
              </a:solidFill>
            </a:endParaRPr>
          </a:p>
        </p:txBody>
      </p:sp>
      <p:sp>
        <p:nvSpPr>
          <p:cNvPr id="9" name="矩形 8">
            <a:extLst>
              <a:ext uri="{FF2B5EF4-FFF2-40B4-BE49-F238E27FC236}">
                <a16:creationId xmlns:a16="http://schemas.microsoft.com/office/drawing/2014/main" id="{CD0267BF-C982-453A-833B-1E9420553803}"/>
              </a:ext>
            </a:extLst>
          </p:cNvPr>
          <p:cNvSpPr/>
          <p:nvPr/>
        </p:nvSpPr>
        <p:spPr>
          <a:xfrm>
            <a:off x="1349264" y="5117015"/>
            <a:ext cx="9720355" cy="1134862"/>
          </a:xfrm>
          <a:prstGeom prst="rect">
            <a:avLst/>
          </a:prstGeom>
        </p:spPr>
        <p:txBody>
          <a:bodyPr wrap="square">
            <a:spAutoFit/>
          </a:bodyPr>
          <a:lstStyle/>
          <a:p>
            <a:pPr marR="36385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提示：在通过类的实例对象调用类中的普通方法时，并不需要传入</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参数的值，</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会自动对应调用该方法时所使用的对象。</a:t>
            </a:r>
          </a:p>
        </p:txBody>
      </p:sp>
    </p:spTree>
    <p:extLst>
      <p:ext uri="{BB962C8B-B14F-4D97-AF65-F5344CB8AC3E}">
        <p14:creationId xmlns:p14="http://schemas.microsoft.com/office/powerpoint/2010/main" val="21220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down)">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p>
        </p:txBody>
      </p:sp>
      <p:sp>
        <p:nvSpPr>
          <p:cNvPr id="10" name="TextBox 107">
            <a:extLst>
              <a:ext uri="{FF2B5EF4-FFF2-40B4-BE49-F238E27FC236}">
                <a16:creationId xmlns:a16="http://schemas.microsoft.com/office/drawing/2014/main" id="{26D5C3EE-58CC-43CC-840A-89901C230EF7}"/>
              </a:ext>
            </a:extLst>
          </p:cNvPr>
          <p:cNvSpPr txBox="1"/>
          <p:nvPr/>
        </p:nvSpPr>
        <p:spPr>
          <a:xfrm>
            <a:off x="1898580" y="1945954"/>
            <a:ext cx="9481867" cy="4434578"/>
          </a:xfrm>
          <a:prstGeom prst="rect">
            <a:avLst/>
          </a:prstGeom>
          <a:noFill/>
        </p:spPr>
        <p:txBody>
          <a:bodyPr wrap="square" lIns="56610" tIns="28304" rIns="56610" bIns="28304" rtlCol="0">
            <a:spAutoFit/>
          </a:bodyPr>
          <a:lstStyle/>
          <a:p>
            <a:pPr defTabSz="914126">
              <a:lnSpc>
                <a:spcPct val="110000"/>
              </a:lnSpc>
              <a:spcBef>
                <a:spcPct val="0"/>
              </a:spcBef>
              <a:defRPr/>
            </a:pPr>
            <a:r>
              <a:rPr lang="en-US" altLang="zh-CN" sz="2000" kern="0" dirty="0">
                <a:solidFill>
                  <a:schemeClr val="tx1">
                    <a:lumMod val="85000"/>
                    <a:lumOff val="15000"/>
                  </a:schemeClr>
                </a:solidFill>
              </a:rPr>
              <a:t>1	class 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a:t>
            </a:r>
          </a:p>
          <a:p>
            <a:pPr defTabSz="914126">
              <a:lnSpc>
                <a:spcPct val="110000"/>
              </a:lnSpc>
              <a:spcBef>
                <a:spcPct val="0"/>
              </a:spcBef>
              <a:defRPr/>
            </a:pPr>
            <a:r>
              <a:rPr lang="en-US" altLang="zh-CN" sz="2000" kern="0" dirty="0">
                <a:solidFill>
                  <a:schemeClr val="tx1">
                    <a:lumMod val="85000"/>
                    <a:lumOff val="15000"/>
                  </a:schemeClr>
                </a:solidFill>
              </a:rPr>
              <a:t>2	    name='Unknown'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类中有一个</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a:t>
            </a:r>
          </a:p>
          <a:p>
            <a:pPr defTabSz="914126">
              <a:lnSpc>
                <a:spcPct val="110000"/>
              </a:lnSpc>
              <a:spcBef>
                <a:spcPct val="0"/>
              </a:spcBef>
              <a:defRPr/>
            </a:pPr>
            <a:r>
              <a:rPr lang="en-US" altLang="zh-CN" sz="2000" kern="0" dirty="0">
                <a:solidFill>
                  <a:schemeClr val="tx1">
                    <a:lumMod val="85000"/>
                    <a:lumOff val="15000"/>
                  </a:schemeClr>
                </a:solidFill>
              </a:rPr>
              <a:t>3	    def </a:t>
            </a:r>
            <a:r>
              <a:rPr lang="en-US" altLang="zh-CN" sz="2000" kern="0" dirty="0" err="1">
                <a:solidFill>
                  <a:schemeClr val="tx1">
                    <a:lumMod val="85000"/>
                    <a:lumOff val="15000"/>
                  </a:schemeClr>
                </a:solidFill>
              </a:rPr>
              <a:t>SetName</a:t>
            </a:r>
            <a:r>
              <a:rPr lang="en-US" altLang="zh-CN" sz="2000" kern="0" dirty="0">
                <a:solidFill>
                  <a:schemeClr val="tx1">
                    <a:lumMod val="85000"/>
                    <a:lumOff val="15000"/>
                  </a:schemeClr>
                </a:solidFill>
              </a:rPr>
              <a:t>(self, newname): #</a:t>
            </a:r>
            <a:r>
              <a:rPr lang="zh-CN" altLang="en-US" sz="2000" kern="0" dirty="0">
                <a:solidFill>
                  <a:schemeClr val="tx1">
                    <a:lumMod val="85000"/>
                    <a:lumOff val="15000"/>
                  </a:schemeClr>
                </a:solidFill>
              </a:rPr>
              <a:t>定义类的普通方法</a:t>
            </a:r>
            <a:r>
              <a:rPr lang="en-US" altLang="zh-CN" sz="2000" kern="0" dirty="0" err="1">
                <a:solidFill>
                  <a:schemeClr val="tx1">
                    <a:lumMod val="85000"/>
                    <a:lumOff val="15000"/>
                  </a:schemeClr>
                </a:solidFill>
              </a:rPr>
              <a:t>SetName</a:t>
            </a:r>
            <a:endParaRPr lang="en-US" altLang="zh-CN" sz="2000" kern="0" dirty="0">
              <a:solidFill>
                <a:schemeClr val="tx1">
                  <a:lumMod val="85000"/>
                  <a:lumOff val="15000"/>
                </a:schemeClr>
              </a:solidFill>
            </a:endParaRPr>
          </a:p>
          <a:p>
            <a:pPr defTabSz="914126">
              <a:lnSpc>
                <a:spcPct val="110000"/>
              </a:lnSpc>
              <a:spcBef>
                <a:spcPct val="0"/>
              </a:spcBef>
              <a:defRPr/>
            </a:pPr>
            <a:r>
              <a:rPr lang="en-US" altLang="zh-CN" sz="2000" kern="0" dirty="0">
                <a:solidFill>
                  <a:schemeClr val="tx1">
                    <a:lumMod val="85000"/>
                    <a:lumOff val="15000"/>
                  </a:schemeClr>
                </a:solidFill>
              </a:rPr>
              <a:t>4	        self.name=newname #</a:t>
            </a:r>
            <a:r>
              <a:rPr lang="zh-CN" altLang="en-US" sz="2000" kern="0" dirty="0">
                <a:solidFill>
                  <a:schemeClr val="tx1">
                    <a:lumMod val="85000"/>
                    <a:lumOff val="15000"/>
                  </a:schemeClr>
                </a:solidFill>
              </a:rPr>
              <a:t>将</a:t>
            </a:r>
            <a:r>
              <a:rPr lang="en-US" altLang="zh-CN" sz="2000" kern="0" dirty="0">
                <a:solidFill>
                  <a:schemeClr val="tx1">
                    <a:lumMod val="85000"/>
                    <a:lumOff val="15000"/>
                  </a:schemeClr>
                </a:solidFill>
              </a:rPr>
              <a:t>self</a:t>
            </a:r>
            <a:r>
              <a:rPr lang="zh-CN" altLang="en-US" sz="2000" kern="0" dirty="0">
                <a:solidFill>
                  <a:schemeClr val="tx1">
                    <a:lumMod val="85000"/>
                    <a:lumOff val="15000"/>
                  </a:schemeClr>
                </a:solidFill>
              </a:rPr>
              <a:t>对应实例对象中的</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属性值赋为</a:t>
            </a:r>
            <a:r>
              <a:rPr lang="en-US" altLang="zh-CN" sz="2000" kern="0" dirty="0">
                <a:solidFill>
                  <a:schemeClr val="tx1">
                    <a:lumMod val="85000"/>
                    <a:lumOff val="15000"/>
                  </a:schemeClr>
                </a:solidFill>
              </a:rPr>
              <a:t>newname</a:t>
            </a:r>
          </a:p>
          <a:p>
            <a:pPr defTabSz="914126">
              <a:lnSpc>
                <a:spcPct val="110000"/>
              </a:lnSpc>
              <a:spcBef>
                <a:spcPct val="0"/>
              </a:spcBef>
              <a:defRPr/>
            </a:pPr>
            <a:r>
              <a:rPr lang="en-US" altLang="zh-CN" sz="2000" kern="0" dirty="0">
                <a:solidFill>
                  <a:schemeClr val="tx1">
                    <a:lumMod val="85000"/>
                    <a:lumOff val="15000"/>
                  </a:schemeClr>
                </a:solidFill>
              </a:rPr>
              <a:t>5	    def </a:t>
            </a:r>
            <a:r>
              <a:rPr lang="en-US" altLang="zh-CN" sz="2000" kern="0" dirty="0" err="1">
                <a:solidFill>
                  <a:schemeClr val="tx1">
                    <a:lumMod val="85000"/>
                    <a:lumOff val="15000"/>
                  </a:schemeClr>
                </a:solidFill>
              </a:rPr>
              <a:t>PrintName</a:t>
            </a:r>
            <a:r>
              <a:rPr lang="en-US" altLang="zh-CN" sz="2000" kern="0" dirty="0">
                <a:solidFill>
                  <a:schemeClr val="tx1">
                    <a:lumMod val="85000"/>
                    <a:lumOff val="15000"/>
                  </a:schemeClr>
                </a:solidFill>
              </a:rPr>
              <a:t>(self): #</a:t>
            </a:r>
            <a:r>
              <a:rPr lang="zh-CN" altLang="en-US" sz="2000" kern="0" dirty="0">
                <a:solidFill>
                  <a:schemeClr val="tx1">
                    <a:lumMod val="85000"/>
                    <a:lumOff val="15000"/>
                  </a:schemeClr>
                </a:solidFill>
              </a:rPr>
              <a:t>定义类的普通方法</a:t>
            </a:r>
            <a:r>
              <a:rPr lang="en-US" altLang="zh-CN" sz="2000" kern="0" dirty="0" err="1">
                <a:solidFill>
                  <a:schemeClr val="tx1">
                    <a:lumMod val="85000"/>
                    <a:lumOff val="15000"/>
                  </a:schemeClr>
                </a:solidFill>
              </a:rPr>
              <a:t>PrintName</a:t>
            </a:r>
            <a:endParaRPr lang="en-US" altLang="zh-CN" sz="2000" kern="0" dirty="0">
              <a:solidFill>
                <a:schemeClr val="tx1">
                  <a:lumMod val="85000"/>
                  <a:lumOff val="15000"/>
                </a:schemeClr>
              </a:solidFill>
            </a:endParaRPr>
          </a:p>
          <a:p>
            <a:pPr defTabSz="914126">
              <a:lnSpc>
                <a:spcPct val="110000"/>
              </a:lnSpc>
              <a:spcBef>
                <a:spcPct val="0"/>
              </a:spcBef>
              <a:defRPr/>
            </a:pPr>
            <a:r>
              <a:rPr lang="en-US" altLang="zh-CN" sz="2000" kern="0" dirty="0">
                <a:solidFill>
                  <a:schemeClr val="tx1">
                    <a:lumMod val="85000"/>
                    <a:lumOff val="15000"/>
                  </a:schemeClr>
                </a:solidFill>
              </a:rPr>
              <a:t>6	        print('</a:t>
            </a:r>
            <a:r>
              <a:rPr lang="zh-CN" altLang="en-US" sz="2000" kern="0" dirty="0">
                <a:solidFill>
                  <a:schemeClr val="tx1">
                    <a:lumMod val="85000"/>
                    <a:lumOff val="15000"/>
                  </a:schemeClr>
                </a:solidFill>
              </a:rPr>
              <a:t>姓名：</a:t>
            </a:r>
            <a:r>
              <a:rPr lang="en-US" altLang="zh-CN" sz="2000" kern="0" dirty="0">
                <a:solidFill>
                  <a:schemeClr val="tx1">
                    <a:lumMod val="85000"/>
                    <a:lumOff val="15000"/>
                  </a:schemeClr>
                </a:solidFill>
              </a:rPr>
              <a:t>%</a:t>
            </a:r>
            <a:r>
              <a:rPr lang="en-US" altLang="zh-CN" sz="2000" kern="0" dirty="0" err="1">
                <a:solidFill>
                  <a:schemeClr val="tx1">
                    <a:lumMod val="85000"/>
                    <a:lumOff val="15000"/>
                  </a:schemeClr>
                </a:solidFill>
              </a:rPr>
              <a:t>s'%self.name</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输出</a:t>
            </a:r>
            <a:r>
              <a:rPr lang="en-US" altLang="zh-CN" sz="2000" kern="0" dirty="0">
                <a:solidFill>
                  <a:schemeClr val="tx1">
                    <a:lumMod val="85000"/>
                    <a:lumOff val="15000"/>
                  </a:schemeClr>
                </a:solidFill>
              </a:rPr>
              <a:t>self</a:t>
            </a:r>
            <a:r>
              <a:rPr lang="zh-CN" altLang="en-US" sz="2000" kern="0" dirty="0">
                <a:solidFill>
                  <a:schemeClr val="tx1">
                    <a:lumMod val="85000"/>
                    <a:lumOff val="15000"/>
                  </a:schemeClr>
                </a:solidFill>
              </a:rPr>
              <a:t>对应实例对象中的</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属性值</a:t>
            </a:r>
          </a:p>
          <a:p>
            <a:pPr defTabSz="914126">
              <a:lnSpc>
                <a:spcPct val="110000"/>
              </a:lnSpc>
              <a:spcBef>
                <a:spcPct val="0"/>
              </a:spcBef>
              <a:defRPr/>
            </a:pPr>
            <a:r>
              <a:rPr lang="en-US" altLang="zh-CN" sz="2000" kern="0" dirty="0">
                <a:solidFill>
                  <a:schemeClr val="tx1">
                    <a:lumMod val="85000"/>
                    <a:lumOff val="15000"/>
                  </a:schemeClr>
                </a:solidFill>
              </a:rPr>
              <a:t>7	if __name__=='__main__':</a:t>
            </a:r>
          </a:p>
          <a:p>
            <a:pPr defTabSz="914126">
              <a:lnSpc>
                <a:spcPct val="110000"/>
              </a:lnSpc>
              <a:spcBef>
                <a:spcPct val="0"/>
              </a:spcBef>
              <a:defRPr/>
            </a:pPr>
            <a:r>
              <a:rPr lang="en-US" altLang="zh-CN" sz="2000" kern="0" dirty="0">
                <a:solidFill>
                  <a:schemeClr val="tx1">
                    <a:lumMod val="85000"/>
                    <a:lumOff val="15000"/>
                  </a:schemeClr>
                </a:solidFill>
              </a:rPr>
              <a:t>8	    stu1=Student()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类对象</a:t>
            </a:r>
            <a:r>
              <a:rPr lang="en-US" altLang="zh-CN" sz="2000" kern="0" dirty="0">
                <a:solidFill>
                  <a:schemeClr val="tx1">
                    <a:lumMod val="85000"/>
                    <a:lumOff val="15000"/>
                  </a:schemeClr>
                </a:solidFill>
              </a:rPr>
              <a:t>stu1</a:t>
            </a:r>
          </a:p>
          <a:p>
            <a:pPr defTabSz="914126">
              <a:lnSpc>
                <a:spcPct val="110000"/>
              </a:lnSpc>
              <a:spcBef>
                <a:spcPct val="0"/>
              </a:spcBef>
              <a:defRPr/>
            </a:pPr>
            <a:r>
              <a:rPr lang="en-US" altLang="zh-CN" sz="2000" kern="0" dirty="0">
                <a:solidFill>
                  <a:schemeClr val="tx1">
                    <a:lumMod val="85000"/>
                    <a:lumOff val="15000"/>
                  </a:schemeClr>
                </a:solidFill>
              </a:rPr>
              <a:t>9	    stu2=Student()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类对象</a:t>
            </a:r>
            <a:r>
              <a:rPr lang="en-US" altLang="zh-CN" sz="2000" kern="0" dirty="0">
                <a:solidFill>
                  <a:schemeClr val="tx1">
                    <a:lumMod val="85000"/>
                    <a:lumOff val="15000"/>
                  </a:schemeClr>
                </a:solidFill>
              </a:rPr>
              <a:t>stu2</a:t>
            </a:r>
          </a:p>
          <a:p>
            <a:pPr defTabSz="914126">
              <a:lnSpc>
                <a:spcPct val="110000"/>
              </a:lnSpc>
              <a:spcBef>
                <a:spcPct val="0"/>
              </a:spcBef>
              <a:defRPr/>
            </a:pPr>
            <a:r>
              <a:rPr lang="en-US" altLang="zh-CN" sz="2000" kern="0" dirty="0">
                <a:solidFill>
                  <a:schemeClr val="tx1">
                    <a:lumMod val="85000"/>
                    <a:lumOff val="15000"/>
                  </a:schemeClr>
                </a:solidFill>
              </a:rPr>
              <a:t>10	    stu1.SetName('</a:t>
            </a:r>
            <a:r>
              <a:rPr lang="zh-CN" altLang="en-US" sz="2000" kern="0" dirty="0">
                <a:solidFill>
                  <a:schemeClr val="tx1">
                    <a:lumMod val="85000"/>
                    <a:lumOff val="15000"/>
                  </a:schemeClr>
                </a:solidFill>
              </a:rPr>
              <a:t>李晓明</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SetName</a:t>
            </a:r>
            <a:r>
              <a:rPr lang="zh-CN" altLang="en-US" sz="2000" kern="0" dirty="0">
                <a:solidFill>
                  <a:schemeClr val="tx1">
                    <a:lumMod val="85000"/>
                    <a:lumOff val="15000"/>
                  </a:schemeClr>
                </a:solidFill>
              </a:rPr>
              <a:t>方法</a:t>
            </a:r>
          </a:p>
          <a:p>
            <a:pPr defTabSz="914126">
              <a:lnSpc>
                <a:spcPct val="110000"/>
              </a:lnSpc>
              <a:spcBef>
                <a:spcPct val="0"/>
              </a:spcBef>
              <a:defRPr/>
            </a:pPr>
            <a:r>
              <a:rPr lang="en-US" altLang="zh-CN" sz="2000" kern="0" dirty="0">
                <a:solidFill>
                  <a:schemeClr val="tx1">
                    <a:lumMod val="85000"/>
                    <a:lumOff val="15000"/>
                  </a:schemeClr>
                </a:solidFill>
              </a:rPr>
              <a:t>11	    stu2.SetName('</a:t>
            </a:r>
            <a:r>
              <a:rPr lang="zh-CN" altLang="en-US" sz="2000" kern="0" dirty="0">
                <a:solidFill>
                  <a:schemeClr val="tx1">
                    <a:lumMod val="85000"/>
                    <a:lumOff val="15000"/>
                  </a:schemeClr>
                </a:solidFill>
              </a:rPr>
              <a:t>马红</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SetName</a:t>
            </a:r>
            <a:r>
              <a:rPr lang="zh-CN" altLang="en-US" sz="2000" kern="0" dirty="0">
                <a:solidFill>
                  <a:schemeClr val="tx1">
                    <a:lumMod val="85000"/>
                    <a:lumOff val="15000"/>
                  </a:schemeClr>
                </a:solidFill>
              </a:rPr>
              <a:t>方法</a:t>
            </a:r>
          </a:p>
          <a:p>
            <a:pPr defTabSz="914126">
              <a:lnSpc>
                <a:spcPct val="110000"/>
              </a:lnSpc>
              <a:spcBef>
                <a:spcPct val="0"/>
              </a:spcBef>
              <a:defRPr/>
            </a:pPr>
            <a:r>
              <a:rPr lang="en-US" altLang="zh-CN" sz="2000" kern="0" dirty="0">
                <a:solidFill>
                  <a:schemeClr val="tx1">
                    <a:lumMod val="85000"/>
                    <a:lumOff val="15000"/>
                  </a:schemeClr>
                </a:solidFill>
              </a:rPr>
              <a:t>12	    stu1.PrintName()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PrintName</a:t>
            </a:r>
            <a:r>
              <a:rPr lang="zh-CN" altLang="en-US" sz="2000" kern="0" dirty="0">
                <a:solidFill>
                  <a:schemeClr val="tx1">
                    <a:lumMod val="85000"/>
                    <a:lumOff val="15000"/>
                  </a:schemeClr>
                </a:solidFill>
              </a:rPr>
              <a:t>方法</a:t>
            </a:r>
          </a:p>
          <a:p>
            <a:pPr defTabSz="914126">
              <a:lnSpc>
                <a:spcPct val="110000"/>
              </a:lnSpc>
              <a:spcBef>
                <a:spcPct val="0"/>
              </a:spcBef>
              <a:defRPr/>
            </a:pPr>
            <a:r>
              <a:rPr lang="en-US" altLang="zh-CN" sz="2000" kern="0" dirty="0">
                <a:solidFill>
                  <a:schemeClr val="tx1">
                    <a:lumMod val="85000"/>
                    <a:lumOff val="15000"/>
                  </a:schemeClr>
                </a:solidFill>
              </a:rPr>
              <a:t>13	    stu2.PrintName()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stu2</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PrintName</a:t>
            </a:r>
            <a:r>
              <a:rPr lang="zh-CN" altLang="en-US" sz="2000" kern="0" dirty="0">
                <a:solidFill>
                  <a:schemeClr val="tx1">
                    <a:lumMod val="85000"/>
                    <a:lumOff val="15000"/>
                  </a:schemeClr>
                </a:solidFill>
              </a:rPr>
              <a:t>方法</a:t>
            </a:r>
          </a:p>
        </p:txBody>
      </p:sp>
      <p:grpSp>
        <p:nvGrpSpPr>
          <p:cNvPr id="11" name="组合 10">
            <a:extLst>
              <a:ext uri="{FF2B5EF4-FFF2-40B4-BE49-F238E27FC236}">
                <a16:creationId xmlns:a16="http://schemas.microsoft.com/office/drawing/2014/main" id="{53809C2A-BF18-465A-B938-670A55A60F23}"/>
              </a:ext>
            </a:extLst>
          </p:cNvPr>
          <p:cNvGrpSpPr/>
          <p:nvPr/>
        </p:nvGrpSpPr>
        <p:grpSpPr>
          <a:xfrm>
            <a:off x="811552" y="1238239"/>
            <a:ext cx="877274" cy="877274"/>
            <a:chOff x="1184655" y="3843886"/>
            <a:chExt cx="877274" cy="877274"/>
          </a:xfrm>
        </p:grpSpPr>
        <p:sp>
          <p:nvSpPr>
            <p:cNvPr id="12" name="KSO_Shape">
              <a:extLst>
                <a:ext uri="{FF2B5EF4-FFF2-40B4-BE49-F238E27FC236}">
                  <a16:creationId xmlns:a16="http://schemas.microsoft.com/office/drawing/2014/main" id="{F08F54EE-34FA-4AA4-9FD9-6ADC45B2AAB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KSO_Shape">
              <a:extLst>
                <a:ext uri="{FF2B5EF4-FFF2-40B4-BE49-F238E27FC236}">
                  <a16:creationId xmlns:a16="http://schemas.microsoft.com/office/drawing/2014/main" id="{BE52DC85-1B34-45D4-B262-D699BB148385}"/>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4" name="KSO_Shape">
            <a:extLst>
              <a:ext uri="{FF2B5EF4-FFF2-40B4-BE49-F238E27FC236}">
                <a16:creationId xmlns:a16="http://schemas.microsoft.com/office/drawing/2014/main" id="{2E6C55C6-CE30-44A0-9F72-3CB24AA9843D}"/>
              </a:ext>
            </a:extLst>
          </p:cNvPr>
          <p:cNvSpPr/>
          <p:nvPr/>
        </p:nvSpPr>
        <p:spPr>
          <a:xfrm>
            <a:off x="1688825" y="1819160"/>
            <a:ext cx="9691622" cy="4688167"/>
          </a:xfrm>
          <a:prstGeom prst="roundRect">
            <a:avLst>
              <a:gd name="adj" fmla="val 670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5" name="矩形 14">
            <a:extLst>
              <a:ext uri="{FF2B5EF4-FFF2-40B4-BE49-F238E27FC236}">
                <a16:creationId xmlns:a16="http://schemas.microsoft.com/office/drawing/2014/main" id="{36DD99B6-A139-4716-B24E-5F076271D4C0}"/>
              </a:ext>
            </a:extLst>
          </p:cNvPr>
          <p:cNvSpPr/>
          <p:nvPr/>
        </p:nvSpPr>
        <p:spPr>
          <a:xfrm>
            <a:off x="1898581" y="1203529"/>
            <a:ext cx="480131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例：类中普通方法定义及调用示例</a:t>
            </a:r>
          </a:p>
        </p:txBody>
      </p:sp>
      <p:cxnSp>
        <p:nvCxnSpPr>
          <p:cNvPr id="16" name="直接连接符 15">
            <a:extLst>
              <a:ext uri="{FF2B5EF4-FFF2-40B4-BE49-F238E27FC236}">
                <a16:creationId xmlns:a16="http://schemas.microsoft.com/office/drawing/2014/main" id="{FAC055E5-1218-4CE3-B955-F8D64389AD6F}"/>
              </a:ext>
            </a:extLst>
          </p:cNvPr>
          <p:cNvCxnSpPr>
            <a:cxnSpLocks/>
          </p:cNvCxnSpPr>
          <p:nvPr/>
        </p:nvCxnSpPr>
        <p:spPr>
          <a:xfrm>
            <a:off x="1781207" y="1705330"/>
            <a:ext cx="50894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67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ppt_y</p:attrName>
                                        </p:attrNameLst>
                                      </p:cBhvr>
                                      <p:tavLst>
                                        <p:tav tm="0">
                                          <p:val>
                                            <p:strVal val="#ppt_y-#ppt_h*1.125000"/>
                                          </p:val>
                                        </p:tav>
                                        <p:tav tm="100000">
                                          <p:val>
                                            <p:strVal val="#ppt_y"/>
                                          </p:val>
                                        </p:tav>
                                      </p:tavLst>
                                    </p:anim>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p>
        </p:txBody>
      </p:sp>
      <p:grpSp>
        <p:nvGrpSpPr>
          <p:cNvPr id="17" name="组合 16">
            <a:extLst>
              <a:ext uri="{FF2B5EF4-FFF2-40B4-BE49-F238E27FC236}">
                <a16:creationId xmlns:a16="http://schemas.microsoft.com/office/drawing/2014/main" id="{F933C6EE-F688-4D7A-BB93-1DA93A084B00}"/>
              </a:ext>
            </a:extLst>
          </p:cNvPr>
          <p:cNvGrpSpPr/>
          <p:nvPr/>
        </p:nvGrpSpPr>
        <p:grpSpPr>
          <a:xfrm>
            <a:off x="1749198" y="2654905"/>
            <a:ext cx="2498952" cy="656252"/>
            <a:chOff x="159825" y="2593913"/>
            <a:chExt cx="3398086" cy="1096904"/>
          </a:xfrm>
        </p:grpSpPr>
        <p:sp>
          <p:nvSpPr>
            <p:cNvPr id="18" name="圆角矩形 32">
              <a:extLst>
                <a:ext uri="{FF2B5EF4-FFF2-40B4-BE49-F238E27FC236}">
                  <a16:creationId xmlns:a16="http://schemas.microsoft.com/office/drawing/2014/main" id="{C7D161A9-B2D6-4525-B280-62095F23C381}"/>
                </a:ext>
              </a:extLst>
            </p:cNvPr>
            <p:cNvSpPr/>
            <p:nvPr/>
          </p:nvSpPr>
          <p:spPr>
            <a:xfrm rot="10800000" flipV="1">
              <a:off x="159825" y="2593913"/>
              <a:ext cx="3398086"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文本框 18">
              <a:extLst>
                <a:ext uri="{FF2B5EF4-FFF2-40B4-BE49-F238E27FC236}">
                  <a16:creationId xmlns:a16="http://schemas.microsoft.com/office/drawing/2014/main" id="{CC107CB0-B097-4DF8-A67E-C6D5D732AEEA}"/>
                </a:ext>
              </a:extLst>
            </p:cNvPr>
            <p:cNvSpPr txBox="1"/>
            <p:nvPr/>
          </p:nvSpPr>
          <p:spPr>
            <a:xfrm>
              <a:off x="218727" y="2751743"/>
              <a:ext cx="3195495" cy="77165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例如，如果运行</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20" name="等腰三角形 19">
            <a:extLst>
              <a:ext uri="{FF2B5EF4-FFF2-40B4-BE49-F238E27FC236}">
                <a16:creationId xmlns:a16="http://schemas.microsoft.com/office/drawing/2014/main" id="{BF676A04-B47C-4ADA-895D-AF7E96D7D6BA}"/>
              </a:ext>
            </a:extLst>
          </p:cNvPr>
          <p:cNvSpPr/>
          <p:nvPr/>
        </p:nvSpPr>
        <p:spPr>
          <a:xfrm rot="5400000">
            <a:off x="4331220" y="2841660"/>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矩形 20">
            <a:extLst>
              <a:ext uri="{FF2B5EF4-FFF2-40B4-BE49-F238E27FC236}">
                <a16:creationId xmlns:a16="http://schemas.microsoft.com/office/drawing/2014/main" id="{E3EF1E87-1411-4E86-85D7-FBF9F003FA06}"/>
              </a:ext>
            </a:extLst>
          </p:cNvPr>
          <p:cNvSpPr/>
          <p:nvPr/>
        </p:nvSpPr>
        <p:spPr>
          <a:xfrm>
            <a:off x="1954253" y="109264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22" name="直接连接符 21">
            <a:extLst>
              <a:ext uri="{FF2B5EF4-FFF2-40B4-BE49-F238E27FC236}">
                <a16:creationId xmlns:a16="http://schemas.microsoft.com/office/drawing/2014/main" id="{BE448EAD-CC89-4B38-BB08-02E06CA556BB}"/>
              </a:ext>
            </a:extLst>
          </p:cNvPr>
          <p:cNvCxnSpPr>
            <a:cxnSpLocks/>
          </p:cNvCxnSpPr>
          <p:nvPr/>
        </p:nvCxnSpPr>
        <p:spPr>
          <a:xfrm>
            <a:off x="1784256" y="1573331"/>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B4F6156-99F2-4A03-AA1B-CB4E58DB72F3}"/>
              </a:ext>
            </a:extLst>
          </p:cNvPr>
          <p:cNvGrpSpPr/>
          <p:nvPr/>
        </p:nvGrpSpPr>
        <p:grpSpPr>
          <a:xfrm>
            <a:off x="831382" y="1092643"/>
            <a:ext cx="877273" cy="877274"/>
            <a:chOff x="831382" y="1079943"/>
            <a:chExt cx="877273" cy="877274"/>
          </a:xfrm>
        </p:grpSpPr>
        <p:sp>
          <p:nvSpPr>
            <p:cNvPr id="24" name="Oval 4061">
              <a:extLst>
                <a:ext uri="{FF2B5EF4-FFF2-40B4-BE49-F238E27FC236}">
                  <a16:creationId xmlns:a16="http://schemas.microsoft.com/office/drawing/2014/main" id="{A50C9A82-D6FA-4A35-83B9-0ECA1CACDA94}"/>
                </a:ext>
              </a:extLst>
            </p:cNvPr>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1A08A057-BC5F-46D9-8E98-912779B9A6D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29" name="矩形 28">
            <a:extLst>
              <a:ext uri="{FF2B5EF4-FFF2-40B4-BE49-F238E27FC236}">
                <a16:creationId xmlns:a16="http://schemas.microsoft.com/office/drawing/2014/main" id="{47D95CD9-6F14-49CF-BC2E-9D420E0C081B}"/>
              </a:ext>
            </a:extLst>
          </p:cNvPr>
          <p:cNvSpPr/>
          <p:nvPr/>
        </p:nvSpPr>
        <p:spPr>
          <a:xfrm>
            <a:off x="1916340" y="1807004"/>
            <a:ext cx="9289360"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类的普通方法必须通过实例对象调用，而不能通过类名直接调用。</a:t>
            </a:r>
          </a:p>
        </p:txBody>
      </p:sp>
      <p:sp>
        <p:nvSpPr>
          <p:cNvPr id="31" name="KSO_Shape">
            <a:extLst>
              <a:ext uri="{FF2B5EF4-FFF2-40B4-BE49-F238E27FC236}">
                <a16:creationId xmlns:a16="http://schemas.microsoft.com/office/drawing/2014/main" id="{0D7936EB-9455-4F25-A16E-B60E61DF4037}"/>
              </a:ext>
            </a:extLst>
          </p:cNvPr>
          <p:cNvSpPr/>
          <p:nvPr/>
        </p:nvSpPr>
        <p:spPr>
          <a:xfrm>
            <a:off x="1749198" y="1709711"/>
            <a:ext cx="9493471" cy="65625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矩形 7">
            <a:extLst>
              <a:ext uri="{FF2B5EF4-FFF2-40B4-BE49-F238E27FC236}">
                <a16:creationId xmlns:a16="http://schemas.microsoft.com/office/drawing/2014/main" id="{B271ECC3-5272-4B3A-AE6A-E706DC5138F8}"/>
              </a:ext>
            </a:extLst>
          </p:cNvPr>
          <p:cNvSpPr/>
          <p:nvPr/>
        </p:nvSpPr>
        <p:spPr>
          <a:xfrm>
            <a:off x="4735612" y="2564662"/>
            <a:ext cx="3208239" cy="830997"/>
          </a:xfrm>
          <a:prstGeom prst="rect">
            <a:avLst/>
          </a:prstGeom>
        </p:spPr>
        <p:txBody>
          <a:bodyPr wrap="square">
            <a:spAutoFit/>
          </a:bodyPr>
          <a:lstStyle/>
          <a:p>
            <a:r>
              <a:rPr lang="en-US" altLang="zh-CN" sz="2400" kern="100" dirty="0" err="1">
                <a:solidFill>
                  <a:schemeClr val="tx1">
                    <a:lumMod val="85000"/>
                    <a:lumOff val="15000"/>
                  </a:schemeClr>
                </a:solidFill>
                <a:cs typeface="Times New Roman" panose="02020603050405020304" pitchFamily="18" charset="0"/>
              </a:rPr>
              <a:t>Student.SetName</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未知</a:t>
            </a:r>
            <a:r>
              <a:rPr lang="en-US" altLang="zh-CN" sz="2400" kern="100" dirty="0">
                <a:solidFill>
                  <a:schemeClr val="tx1">
                    <a:lumMod val="85000"/>
                    <a:lumOff val="15000"/>
                  </a:schemeClr>
                </a:solidFill>
                <a:cs typeface="Times New Roman" panose="02020603050405020304" pitchFamily="18" charset="0"/>
              </a:rPr>
              <a:t>') </a:t>
            </a:r>
          </a:p>
          <a:p>
            <a:r>
              <a:rPr lang="en-US" altLang="zh-CN" sz="2400" kern="100" dirty="0" err="1">
                <a:solidFill>
                  <a:schemeClr val="tx1">
                    <a:lumMod val="85000"/>
                    <a:lumOff val="15000"/>
                  </a:schemeClr>
                </a:solidFill>
                <a:cs typeface="Times New Roman" panose="02020603050405020304" pitchFamily="18" charset="0"/>
              </a:rPr>
              <a:t>Student.PrintName</a:t>
            </a:r>
            <a:r>
              <a:rPr lang="en-US" altLang="zh-CN" sz="2400" kern="100" dirty="0">
                <a:solidFill>
                  <a:schemeClr val="tx1">
                    <a:lumMod val="85000"/>
                    <a:lumOff val="15000"/>
                  </a:schemeClr>
                </a:solidFill>
                <a:cs typeface="Times New Roman" panose="02020603050405020304" pitchFamily="18" charset="0"/>
              </a:rPr>
              <a:t>()</a:t>
            </a:r>
          </a:p>
        </p:txBody>
      </p:sp>
      <p:grpSp>
        <p:nvGrpSpPr>
          <p:cNvPr id="32" name="组合 31">
            <a:extLst>
              <a:ext uri="{FF2B5EF4-FFF2-40B4-BE49-F238E27FC236}">
                <a16:creationId xmlns:a16="http://schemas.microsoft.com/office/drawing/2014/main" id="{0BAE546F-17DB-42F8-BA7F-91ED970EE763}"/>
              </a:ext>
            </a:extLst>
          </p:cNvPr>
          <p:cNvGrpSpPr/>
          <p:nvPr/>
        </p:nvGrpSpPr>
        <p:grpSpPr>
          <a:xfrm>
            <a:off x="1749198" y="3521069"/>
            <a:ext cx="2498952" cy="857961"/>
            <a:chOff x="159825" y="2593913"/>
            <a:chExt cx="3398086" cy="1434054"/>
          </a:xfrm>
        </p:grpSpPr>
        <p:sp>
          <p:nvSpPr>
            <p:cNvPr id="33" name="圆角矩形 32">
              <a:extLst>
                <a:ext uri="{FF2B5EF4-FFF2-40B4-BE49-F238E27FC236}">
                  <a16:creationId xmlns:a16="http://schemas.microsoft.com/office/drawing/2014/main" id="{71982F34-FF69-4A96-BBD9-45C0EE98E701}"/>
                </a:ext>
              </a:extLst>
            </p:cNvPr>
            <p:cNvSpPr/>
            <p:nvPr/>
          </p:nvSpPr>
          <p:spPr>
            <a:xfrm rot="10800000" flipV="1">
              <a:off x="159825" y="2593913"/>
              <a:ext cx="3398086" cy="143405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4" name="文本框 33">
              <a:extLst>
                <a:ext uri="{FF2B5EF4-FFF2-40B4-BE49-F238E27FC236}">
                  <a16:creationId xmlns:a16="http://schemas.microsoft.com/office/drawing/2014/main" id="{09DD3998-E6E4-46B9-9034-E729FF5A944C}"/>
                </a:ext>
              </a:extLst>
            </p:cNvPr>
            <p:cNvSpPr txBox="1"/>
            <p:nvPr/>
          </p:nvSpPr>
          <p:spPr>
            <a:xfrm>
              <a:off x="261120" y="2616451"/>
              <a:ext cx="3195496" cy="1388978"/>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系统会分别给出如下报错信息</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35" name="等腰三角形 34">
            <a:extLst>
              <a:ext uri="{FF2B5EF4-FFF2-40B4-BE49-F238E27FC236}">
                <a16:creationId xmlns:a16="http://schemas.microsoft.com/office/drawing/2014/main" id="{291E85C0-91FF-466B-BC3A-E71AE52D1F66}"/>
              </a:ext>
            </a:extLst>
          </p:cNvPr>
          <p:cNvSpPr/>
          <p:nvPr/>
        </p:nvSpPr>
        <p:spPr>
          <a:xfrm rot="5400000">
            <a:off x="4331220" y="381154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6" name="矩形 35">
            <a:extLst>
              <a:ext uri="{FF2B5EF4-FFF2-40B4-BE49-F238E27FC236}">
                <a16:creationId xmlns:a16="http://schemas.microsoft.com/office/drawing/2014/main" id="{2EE22232-4B1F-48A9-BE83-12627410E100}"/>
              </a:ext>
            </a:extLst>
          </p:cNvPr>
          <p:cNvSpPr/>
          <p:nvPr/>
        </p:nvSpPr>
        <p:spPr>
          <a:xfrm>
            <a:off x="4735611" y="3534553"/>
            <a:ext cx="5513289" cy="1569660"/>
          </a:xfrm>
          <a:prstGeom prst="rect">
            <a:avLst/>
          </a:prstGeom>
        </p:spPr>
        <p:txBody>
          <a:bodyPr wrap="square">
            <a:spAutoFit/>
          </a:bodyPr>
          <a:lstStyle/>
          <a:p>
            <a:r>
              <a:rPr lang="en-US" altLang="zh-CN" sz="2400" kern="100" dirty="0" err="1">
                <a:solidFill>
                  <a:schemeClr val="tx1">
                    <a:lumMod val="85000"/>
                    <a:lumOff val="15000"/>
                  </a:schemeClr>
                </a:solidFill>
                <a:cs typeface="Times New Roman" panose="02020603050405020304" pitchFamily="18" charset="0"/>
              </a:rPr>
              <a:t>TypeError</a:t>
            </a: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SetName</a:t>
            </a:r>
            <a:r>
              <a:rPr lang="en-US" altLang="zh-CN" sz="2400" kern="100" dirty="0">
                <a:solidFill>
                  <a:schemeClr val="tx1">
                    <a:lumMod val="85000"/>
                    <a:lumOff val="15000"/>
                  </a:schemeClr>
                </a:solidFill>
                <a:cs typeface="Times New Roman" panose="02020603050405020304" pitchFamily="18" charset="0"/>
              </a:rPr>
              <a:t>() missing 1 required positional argument: 'newname'</a:t>
            </a:r>
          </a:p>
          <a:p>
            <a:r>
              <a:rPr lang="en-US" altLang="zh-CN" sz="2400" kern="100" dirty="0" err="1">
                <a:solidFill>
                  <a:schemeClr val="tx1">
                    <a:lumMod val="85000"/>
                    <a:lumOff val="15000"/>
                  </a:schemeClr>
                </a:solidFill>
                <a:cs typeface="Times New Roman" panose="02020603050405020304" pitchFamily="18" charset="0"/>
              </a:rPr>
              <a:t>TypeError</a:t>
            </a: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PrintName</a:t>
            </a:r>
            <a:r>
              <a:rPr lang="en-US" altLang="zh-CN" sz="2400" kern="100" dirty="0">
                <a:solidFill>
                  <a:schemeClr val="tx1">
                    <a:lumMod val="85000"/>
                    <a:lumOff val="15000"/>
                  </a:schemeClr>
                </a:solidFill>
                <a:cs typeface="Times New Roman" panose="02020603050405020304" pitchFamily="18" charset="0"/>
              </a:rPr>
              <a:t>() missing 1 required positional argument: 'self '</a:t>
            </a:r>
          </a:p>
        </p:txBody>
      </p:sp>
      <p:grpSp>
        <p:nvGrpSpPr>
          <p:cNvPr id="40" name="组合 39">
            <a:extLst>
              <a:ext uri="{FF2B5EF4-FFF2-40B4-BE49-F238E27FC236}">
                <a16:creationId xmlns:a16="http://schemas.microsoft.com/office/drawing/2014/main" id="{43A0D1DA-E095-4717-9C9B-4F8DF61E3E4D}"/>
              </a:ext>
            </a:extLst>
          </p:cNvPr>
          <p:cNvGrpSpPr/>
          <p:nvPr/>
        </p:nvGrpSpPr>
        <p:grpSpPr>
          <a:xfrm>
            <a:off x="1749198" y="5126148"/>
            <a:ext cx="2498952" cy="857960"/>
            <a:chOff x="159825" y="2593913"/>
            <a:chExt cx="3398086" cy="1434052"/>
          </a:xfrm>
        </p:grpSpPr>
        <p:sp>
          <p:nvSpPr>
            <p:cNvPr id="41" name="圆角矩形 32">
              <a:extLst>
                <a:ext uri="{FF2B5EF4-FFF2-40B4-BE49-F238E27FC236}">
                  <a16:creationId xmlns:a16="http://schemas.microsoft.com/office/drawing/2014/main" id="{1D2CB203-0115-48F4-98F8-5BDAD5FF958F}"/>
                </a:ext>
              </a:extLst>
            </p:cNvPr>
            <p:cNvSpPr/>
            <p:nvPr/>
          </p:nvSpPr>
          <p:spPr>
            <a:xfrm rot="10800000" flipV="1">
              <a:off x="159825" y="2593913"/>
              <a:ext cx="3398086" cy="1434052"/>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2" name="文本框 41">
              <a:extLst>
                <a:ext uri="{FF2B5EF4-FFF2-40B4-BE49-F238E27FC236}">
                  <a16:creationId xmlns:a16="http://schemas.microsoft.com/office/drawing/2014/main" id="{284B99C0-05A6-4FFE-8515-6367AD3E74A1}"/>
                </a:ext>
              </a:extLst>
            </p:cNvPr>
            <p:cNvSpPr txBox="1"/>
            <p:nvPr/>
          </p:nvSpPr>
          <p:spPr>
            <a:xfrm>
              <a:off x="261120" y="2616451"/>
              <a:ext cx="3195496" cy="1388978"/>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即都缺少了一个位置参数</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43" name="矩形 42">
            <a:extLst>
              <a:ext uri="{FF2B5EF4-FFF2-40B4-BE49-F238E27FC236}">
                <a16:creationId xmlns:a16="http://schemas.microsoft.com/office/drawing/2014/main" id="{30829DB3-847B-45EA-86CD-7489ADF2FF0A}"/>
              </a:ext>
            </a:extLst>
          </p:cNvPr>
          <p:cNvSpPr/>
          <p:nvPr/>
        </p:nvSpPr>
        <p:spPr>
          <a:xfrm>
            <a:off x="4727971" y="5224027"/>
            <a:ext cx="6282929"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这是因为通过实例对象调用时会自动将该实例对象传给</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，而通过类调用时则不会有这个隐含的参数传递。</a:t>
            </a:r>
          </a:p>
        </p:txBody>
      </p:sp>
      <p:sp>
        <p:nvSpPr>
          <p:cNvPr id="44" name="KSO_Shape">
            <a:extLst>
              <a:ext uri="{FF2B5EF4-FFF2-40B4-BE49-F238E27FC236}">
                <a16:creationId xmlns:a16="http://schemas.microsoft.com/office/drawing/2014/main" id="{0738E637-F28B-4710-8C06-4417112CB560}"/>
              </a:ext>
            </a:extLst>
          </p:cNvPr>
          <p:cNvSpPr/>
          <p:nvPr/>
        </p:nvSpPr>
        <p:spPr>
          <a:xfrm>
            <a:off x="4630383" y="5139632"/>
            <a:ext cx="6517334" cy="136911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8983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ppt_y</p:attrName>
                                        </p:attrNameLst>
                                      </p:cBhvr>
                                      <p:tavLst>
                                        <p:tav tm="0">
                                          <p:val>
                                            <p:strVal val="#ppt_y+#ppt_h*1.125000"/>
                                          </p:val>
                                        </p:tav>
                                        <p:tav tm="100000">
                                          <p:val>
                                            <p:strVal val="#ppt_y"/>
                                          </p:val>
                                        </p:tav>
                                      </p:tavLst>
                                    </p:anim>
                                    <p:animEffect transition="in" filter="wipe(up)">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ppt_y</p:attrName>
                                        </p:attrNameLst>
                                      </p:cBhvr>
                                      <p:tavLst>
                                        <p:tav tm="0">
                                          <p:val>
                                            <p:strVal val="#ppt_y-#ppt_h*1.125000"/>
                                          </p:val>
                                        </p:tav>
                                        <p:tav tm="100000">
                                          <p:val>
                                            <p:strVal val="#ppt_y"/>
                                          </p:val>
                                        </p:tav>
                                      </p:tavLst>
                                    </p:anim>
                                    <p:animEffect transition="in" filter="wipe(down)">
                                      <p:cBhvr>
                                        <p:cTn id="30" dur="500"/>
                                        <p:tgtEl>
                                          <p:spTgt spid="2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p:tgtEl>
                                          <p:spTgt spid="20"/>
                                        </p:tgtEl>
                                        <p:attrNameLst>
                                          <p:attrName>ppt_x</p:attrName>
                                        </p:attrNameLst>
                                      </p:cBhvr>
                                      <p:tavLst>
                                        <p:tav tm="0">
                                          <p:val>
                                            <p:strVal val="#ppt_x-#ppt_w*1.125000"/>
                                          </p:val>
                                        </p:tav>
                                        <p:tav tm="100000">
                                          <p:val>
                                            <p:strVal val="#ppt_x"/>
                                          </p:val>
                                        </p:tav>
                                      </p:tavLst>
                                    </p:anim>
                                    <p:animEffect transition="in" filter="wipe(right)">
                                      <p:cBhvr>
                                        <p:cTn id="41" dur="500"/>
                                        <p:tgtEl>
                                          <p:spTgt spid="20"/>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3000"/>
                            </p:stCondLst>
                            <p:childTnLst>
                              <p:par>
                                <p:cTn id="47" presetID="53" presetClass="entr" presetSubtype="16"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childTnLst>
                          </p:cTn>
                        </p:par>
                        <p:par>
                          <p:cTn id="52" fill="hold">
                            <p:stCondLst>
                              <p:cond delay="3500"/>
                            </p:stCondLst>
                            <p:childTnLst>
                              <p:par>
                                <p:cTn id="53" presetID="12" presetClass="entr" presetSubtype="8"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p:tgtEl>
                                          <p:spTgt spid="35"/>
                                        </p:tgtEl>
                                        <p:attrNameLst>
                                          <p:attrName>ppt_x</p:attrName>
                                        </p:attrNameLst>
                                      </p:cBhvr>
                                      <p:tavLst>
                                        <p:tav tm="0">
                                          <p:val>
                                            <p:strVal val="#ppt_x-#ppt_w*1.125000"/>
                                          </p:val>
                                        </p:tav>
                                        <p:tav tm="100000">
                                          <p:val>
                                            <p:strVal val="#ppt_x"/>
                                          </p:val>
                                        </p:tav>
                                      </p:tavLst>
                                    </p:anim>
                                    <p:animEffect transition="in" filter="wipe(right)">
                                      <p:cBhvr>
                                        <p:cTn id="56" dur="500"/>
                                        <p:tgtEl>
                                          <p:spTgt spid="35"/>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p:tgtEl>
                                          <p:spTgt spid="43"/>
                                        </p:tgtEl>
                                        <p:attrNameLst>
                                          <p:attrName>ppt_y</p:attrName>
                                        </p:attrNameLst>
                                      </p:cBhvr>
                                      <p:tavLst>
                                        <p:tav tm="0">
                                          <p:val>
                                            <p:strVal val="#ppt_y-#ppt_h*1.125000"/>
                                          </p:val>
                                        </p:tav>
                                        <p:tav tm="100000">
                                          <p:val>
                                            <p:strVal val="#ppt_y"/>
                                          </p:val>
                                        </p:tav>
                                      </p:tavLst>
                                    </p:anim>
                                    <p:animEffect transition="in" filter="wipe(down)">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p:bldP spid="29" grpId="0"/>
      <p:bldP spid="31" grpId="0" animBg="1"/>
      <p:bldP spid="8" grpId="0"/>
      <p:bldP spid="35" grpId="0" animBg="1"/>
      <p:bldP spid="36" grpId="0"/>
      <p:bldP spid="43" grpId="0"/>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0B9B0A-C8DB-4026-937D-FB051BE9D930}"/>
              </a:ext>
            </a:extLst>
          </p:cNvPr>
          <p:cNvSpPr txBox="1"/>
          <p:nvPr>
            <p:custDataLst>
              <p:tags r:id="rId2"/>
            </p:custDataLst>
          </p:nvPr>
        </p:nvSpPr>
        <p:spPr>
          <a:xfrm>
            <a:off x="1219200" y="635000"/>
            <a:ext cx="9753600" cy="46809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Student: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SetName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self,newname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self.name=newname</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stu.SetName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print(stu.name)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6561609-3BD6-47BF-8497-B72DD1A51BDF}"/>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395F3740-A7DC-4046-A391-6FEA7D865043}"/>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D5ACED92-28B8-4258-8A24-18B6AD2417D6}"/>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5BEB4BEA-3952-4C6C-8098-964325E33E41}"/>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724CEA5E-1430-4E21-A54E-4111728765FC}"/>
              </a:ext>
            </a:extLst>
          </p:cNvPr>
          <p:cNvSpPr txBox="1"/>
          <p:nvPr>
            <p:custDataLst>
              <p:tags r:id="rId7"/>
            </p:custDataLst>
          </p:nvPr>
        </p:nvSpPr>
        <p:spPr>
          <a:xfrm>
            <a:off x="12827000" y="1270000"/>
            <a:ext cx="3332480" cy="3785652"/>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类中普通方法的第一个形参自动对应调用该普通方法时所使用的对象，不需要显式传递实参，因此应将“</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stu.SetName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stu.SetName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。或者也可以在调用</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SetName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方法时使用类，即将“</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stu.SetName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Student.SetName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18C8973E-A871-462D-B1C6-5FE9A34AABF1}"/>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01BDB625-DBA9-4D0A-BE6B-38E0AF17CC7D}"/>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2F6CA128-D5D3-4934-BD88-03010DDCEFD7}"/>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5518F992-614B-409B-877A-9130B4165E07}"/>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C6FE3F2-4627-4594-90DA-E7B7145E08C1}"/>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4C0E1343-CF35-47C8-9E4F-AABA228CDE83}"/>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8F59EA17-E3B6-4B76-8403-38622D12094F}"/>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5C7D3C9F-90E6-4F15-9221-D61CA6EBC5F9}"/>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7509B4B6-9A83-4FC0-848E-C49BEF39F053}"/>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9C82E2CE-1DA1-44C5-8FD9-5F78BAF5D3BB}"/>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9345C852-8F41-4AE3-8211-0D5E7867699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3B77B20-A32F-4E9E-AEC5-6D802DBEA66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6A30307-48D7-4703-A05D-4AE4A690256A}"/>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9934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7456E0-D314-4EE5-AF57-78989526D08E}"/>
              </a:ext>
            </a:extLst>
          </p:cNvPr>
          <p:cNvSpPr txBox="1"/>
          <p:nvPr/>
        </p:nvSpPr>
        <p:spPr>
          <a:xfrm>
            <a:off x="810704" y="254523"/>
            <a:ext cx="2017337" cy="584775"/>
          </a:xfrm>
          <a:prstGeom prst="rect">
            <a:avLst/>
          </a:prstGeom>
          <a:noFill/>
        </p:spPr>
        <p:txBody>
          <a:bodyPr wrap="square" rtlCol="0">
            <a:spAutoFit/>
          </a:bodyPr>
          <a:lstStyle/>
          <a:p>
            <a:r>
              <a:rPr lang="zh-CN" altLang="en-US" sz="3200" dirty="0">
                <a:solidFill>
                  <a:srgbClr val="002060"/>
                </a:solidFill>
              </a:rPr>
              <a:t>本章内容</a:t>
            </a:r>
          </a:p>
        </p:txBody>
      </p:sp>
      <p:sp>
        <p:nvSpPr>
          <p:cNvPr id="6" name="文本框 5">
            <a:extLst>
              <a:ext uri="{FF2B5EF4-FFF2-40B4-BE49-F238E27FC236}">
                <a16:creationId xmlns:a16="http://schemas.microsoft.com/office/drawing/2014/main" id="{C4B0704C-804B-4A54-8618-4E8ECB3C4602}"/>
              </a:ext>
            </a:extLst>
          </p:cNvPr>
          <p:cNvSpPr txBox="1"/>
          <p:nvPr/>
        </p:nvSpPr>
        <p:spPr>
          <a:xfrm>
            <a:off x="895546" y="999241"/>
            <a:ext cx="4788817" cy="4616648"/>
          </a:xfrm>
          <a:prstGeom prst="rect">
            <a:avLst/>
          </a:prstGeom>
          <a:noFill/>
        </p:spPr>
        <p:txBody>
          <a:bodyPr wrap="square" rtlCol="0">
            <a:spAutoFit/>
          </a:bodyPr>
          <a:lstStyle/>
          <a:p>
            <a:pPr>
              <a:spcAft>
                <a:spcPts val="1200"/>
              </a:spcAft>
            </a:pPr>
            <a:r>
              <a:rPr lang="en-US" altLang="zh-CN" sz="2800" dirty="0">
                <a:solidFill>
                  <a:srgbClr val="002060"/>
                </a:solidFill>
              </a:rPr>
              <a:t>01 </a:t>
            </a:r>
            <a:r>
              <a:rPr lang="zh-CN" altLang="en-US" sz="2800" dirty="0">
                <a:solidFill>
                  <a:srgbClr val="002060"/>
                </a:solidFill>
              </a:rPr>
              <a:t>面向对象概述</a:t>
            </a:r>
            <a:endParaRPr lang="en-US" altLang="zh-CN" sz="2800" dirty="0">
              <a:solidFill>
                <a:srgbClr val="002060"/>
              </a:solidFill>
            </a:endParaRPr>
          </a:p>
          <a:p>
            <a:pPr>
              <a:spcAft>
                <a:spcPts val="1200"/>
              </a:spcAft>
            </a:pPr>
            <a:r>
              <a:rPr lang="en-US" altLang="zh-CN" sz="2800" dirty="0">
                <a:solidFill>
                  <a:srgbClr val="002060"/>
                </a:solidFill>
              </a:rPr>
              <a:t>02 </a:t>
            </a:r>
            <a:r>
              <a:rPr lang="zh-CN" altLang="en-US" sz="2800" dirty="0">
                <a:solidFill>
                  <a:srgbClr val="002060"/>
                </a:solidFill>
              </a:rPr>
              <a:t>类的定义和创建实例</a:t>
            </a:r>
            <a:endParaRPr lang="en-US" altLang="zh-CN" sz="2800" dirty="0">
              <a:solidFill>
                <a:srgbClr val="002060"/>
              </a:solidFill>
            </a:endParaRPr>
          </a:p>
          <a:p>
            <a:pPr>
              <a:spcAft>
                <a:spcPts val="1200"/>
              </a:spcAft>
            </a:pPr>
            <a:r>
              <a:rPr lang="en-US" altLang="zh-CN" sz="2800" dirty="0">
                <a:solidFill>
                  <a:srgbClr val="002060"/>
                </a:solidFill>
              </a:rPr>
              <a:t>03 </a:t>
            </a:r>
            <a:r>
              <a:rPr lang="zh-CN" altLang="en-US" sz="2800" dirty="0">
                <a:solidFill>
                  <a:srgbClr val="002060"/>
                </a:solidFill>
              </a:rPr>
              <a:t>类属性定义及其访问</a:t>
            </a:r>
            <a:endParaRPr lang="en-US" altLang="zh-CN" sz="2800" dirty="0">
              <a:solidFill>
                <a:srgbClr val="002060"/>
              </a:solidFill>
            </a:endParaRPr>
          </a:p>
          <a:p>
            <a:pPr>
              <a:spcAft>
                <a:spcPts val="1200"/>
              </a:spcAft>
            </a:pPr>
            <a:r>
              <a:rPr lang="en-US" altLang="zh-CN" sz="2800" dirty="0">
                <a:solidFill>
                  <a:srgbClr val="002060"/>
                </a:solidFill>
              </a:rPr>
              <a:t>04 </a:t>
            </a:r>
            <a:r>
              <a:rPr lang="zh-CN" altLang="en-US" sz="2800" dirty="0">
                <a:solidFill>
                  <a:srgbClr val="002060"/>
                </a:solidFill>
              </a:rPr>
              <a:t>类中普通方法定义及调用</a:t>
            </a:r>
            <a:endParaRPr lang="en-US" altLang="zh-CN" sz="2800" dirty="0">
              <a:solidFill>
                <a:srgbClr val="002060"/>
              </a:solidFill>
            </a:endParaRPr>
          </a:p>
          <a:p>
            <a:pPr>
              <a:spcAft>
                <a:spcPts val="1200"/>
              </a:spcAft>
            </a:pPr>
            <a:r>
              <a:rPr lang="en-US" altLang="zh-CN" sz="2800" dirty="0">
                <a:solidFill>
                  <a:srgbClr val="002060"/>
                </a:solidFill>
              </a:rPr>
              <a:t>05 </a:t>
            </a:r>
            <a:r>
              <a:rPr lang="zh-CN" altLang="en-US" sz="2800" dirty="0">
                <a:solidFill>
                  <a:srgbClr val="002060"/>
                </a:solidFill>
              </a:rPr>
              <a:t>私有属性</a:t>
            </a:r>
            <a:endParaRPr lang="en-US" altLang="zh-CN" sz="2800" dirty="0">
              <a:solidFill>
                <a:srgbClr val="002060"/>
              </a:solidFill>
            </a:endParaRPr>
          </a:p>
          <a:p>
            <a:pPr>
              <a:spcAft>
                <a:spcPts val="1200"/>
              </a:spcAft>
            </a:pPr>
            <a:r>
              <a:rPr lang="en-US" altLang="zh-CN" sz="2800" dirty="0">
                <a:solidFill>
                  <a:srgbClr val="002060"/>
                </a:solidFill>
              </a:rPr>
              <a:t>06 </a:t>
            </a:r>
            <a:r>
              <a:rPr lang="zh-CN" altLang="en-US" sz="2800" dirty="0">
                <a:solidFill>
                  <a:srgbClr val="002060"/>
                </a:solidFill>
              </a:rPr>
              <a:t>构造方法</a:t>
            </a:r>
            <a:endParaRPr lang="en-US" altLang="zh-CN" sz="2800" dirty="0">
              <a:solidFill>
                <a:srgbClr val="002060"/>
              </a:solidFill>
            </a:endParaRPr>
          </a:p>
          <a:p>
            <a:pPr>
              <a:spcAft>
                <a:spcPts val="1200"/>
              </a:spcAft>
            </a:pPr>
            <a:r>
              <a:rPr lang="en-US" altLang="zh-CN" sz="2800" dirty="0">
                <a:solidFill>
                  <a:srgbClr val="002060"/>
                </a:solidFill>
              </a:rPr>
              <a:t>07 </a:t>
            </a:r>
            <a:r>
              <a:rPr lang="zh-CN" altLang="en-US" sz="2800" dirty="0">
                <a:solidFill>
                  <a:srgbClr val="002060"/>
                </a:solidFill>
              </a:rPr>
              <a:t>析构方法</a:t>
            </a:r>
            <a:endParaRPr lang="en-US" altLang="zh-CN" sz="2800" dirty="0">
              <a:solidFill>
                <a:srgbClr val="002060"/>
              </a:solidFill>
            </a:endParaRPr>
          </a:p>
          <a:p>
            <a:pPr>
              <a:spcAft>
                <a:spcPts val="1200"/>
              </a:spcAft>
            </a:pPr>
            <a:r>
              <a:rPr lang="en-US" altLang="zh-CN" sz="2800" dirty="0">
                <a:solidFill>
                  <a:srgbClr val="002060"/>
                </a:solidFill>
              </a:rPr>
              <a:t>08 </a:t>
            </a:r>
            <a:r>
              <a:rPr lang="zh-CN" altLang="en-US" sz="2800" dirty="0">
                <a:solidFill>
                  <a:srgbClr val="002060"/>
                </a:solidFill>
              </a:rPr>
              <a:t>常用内置方法</a:t>
            </a:r>
            <a:endParaRPr lang="en-US" altLang="zh-CN" sz="2800" dirty="0">
              <a:solidFill>
                <a:srgbClr val="002060"/>
              </a:solidFill>
            </a:endParaRPr>
          </a:p>
        </p:txBody>
      </p:sp>
      <p:sp>
        <p:nvSpPr>
          <p:cNvPr id="4" name="文本框 3">
            <a:extLst>
              <a:ext uri="{FF2B5EF4-FFF2-40B4-BE49-F238E27FC236}">
                <a16:creationId xmlns:a16="http://schemas.microsoft.com/office/drawing/2014/main" id="{075694BF-562E-461E-9719-C7167A984DF3}"/>
              </a:ext>
            </a:extLst>
          </p:cNvPr>
          <p:cNvSpPr txBox="1"/>
          <p:nvPr/>
        </p:nvSpPr>
        <p:spPr>
          <a:xfrm>
            <a:off x="5693794" y="970959"/>
            <a:ext cx="6259398" cy="4616648"/>
          </a:xfrm>
          <a:prstGeom prst="rect">
            <a:avLst/>
          </a:prstGeom>
          <a:noFill/>
        </p:spPr>
        <p:txBody>
          <a:bodyPr wrap="square" rtlCol="0">
            <a:spAutoFit/>
          </a:bodyPr>
          <a:lstStyle/>
          <a:p>
            <a:pPr>
              <a:spcAft>
                <a:spcPts val="1200"/>
              </a:spcAft>
            </a:pPr>
            <a:r>
              <a:rPr lang="en-US" altLang="zh-CN" sz="2800" dirty="0">
                <a:solidFill>
                  <a:srgbClr val="002060"/>
                </a:solidFill>
              </a:rPr>
              <a:t>09 </a:t>
            </a:r>
            <a:r>
              <a:rPr lang="zh-CN" altLang="en-US" sz="2800" dirty="0">
                <a:solidFill>
                  <a:srgbClr val="002060"/>
                </a:solidFill>
              </a:rPr>
              <a:t>继承的概念</a:t>
            </a:r>
            <a:endParaRPr lang="en-US" altLang="zh-CN" sz="2800" dirty="0">
              <a:solidFill>
                <a:srgbClr val="002060"/>
              </a:solidFill>
            </a:endParaRPr>
          </a:p>
          <a:p>
            <a:pPr>
              <a:spcAft>
                <a:spcPts val="1200"/>
              </a:spcAft>
            </a:pPr>
            <a:r>
              <a:rPr lang="en-US" altLang="zh-CN" sz="2800" dirty="0">
                <a:solidFill>
                  <a:srgbClr val="002060"/>
                </a:solidFill>
              </a:rPr>
              <a:t>10 </a:t>
            </a:r>
            <a:r>
              <a:rPr lang="zh-CN" altLang="en-US" sz="2800" dirty="0">
                <a:solidFill>
                  <a:srgbClr val="002060"/>
                </a:solidFill>
              </a:rPr>
              <a:t>子类的定义</a:t>
            </a:r>
            <a:endParaRPr lang="en-US" altLang="zh-CN" sz="2800" dirty="0">
              <a:solidFill>
                <a:srgbClr val="002060"/>
              </a:solidFill>
            </a:endParaRPr>
          </a:p>
          <a:p>
            <a:pPr>
              <a:spcAft>
                <a:spcPts val="1200"/>
              </a:spcAft>
            </a:pPr>
            <a:r>
              <a:rPr lang="en-US" altLang="zh-CN" sz="2800" dirty="0">
                <a:solidFill>
                  <a:srgbClr val="002060"/>
                </a:solidFill>
              </a:rPr>
              <a:t>11 </a:t>
            </a:r>
            <a:r>
              <a:rPr lang="zh-CN" altLang="en-US" sz="2800" dirty="0">
                <a:solidFill>
                  <a:srgbClr val="002060"/>
                </a:solidFill>
              </a:rPr>
              <a:t>方法重写和鸭子类型</a:t>
            </a:r>
            <a:endParaRPr lang="en-US" altLang="zh-CN" sz="2800" dirty="0">
              <a:solidFill>
                <a:srgbClr val="002060"/>
              </a:solidFill>
            </a:endParaRPr>
          </a:p>
          <a:p>
            <a:pPr>
              <a:spcAft>
                <a:spcPts val="1200"/>
              </a:spcAft>
            </a:pPr>
            <a:r>
              <a:rPr lang="en-US" altLang="zh-CN" sz="2800" dirty="0">
                <a:solidFill>
                  <a:srgbClr val="002060"/>
                </a:solidFill>
              </a:rPr>
              <a:t>12 super</a:t>
            </a:r>
            <a:r>
              <a:rPr lang="zh-CN" altLang="en-US" sz="2800" dirty="0">
                <a:solidFill>
                  <a:srgbClr val="002060"/>
                </a:solidFill>
              </a:rPr>
              <a:t>方法</a:t>
            </a:r>
            <a:endParaRPr lang="en-US" altLang="zh-CN" sz="2800" dirty="0">
              <a:solidFill>
                <a:srgbClr val="002060"/>
              </a:solidFill>
            </a:endParaRPr>
          </a:p>
          <a:p>
            <a:pPr>
              <a:spcAft>
                <a:spcPts val="1200"/>
              </a:spcAft>
            </a:pPr>
            <a:r>
              <a:rPr lang="en-US" altLang="zh-CN" sz="2800" dirty="0">
                <a:solidFill>
                  <a:srgbClr val="002060"/>
                </a:solidFill>
              </a:rPr>
              <a:t>13 </a:t>
            </a:r>
            <a:r>
              <a:rPr lang="zh-CN" altLang="en-US" sz="2800" dirty="0">
                <a:solidFill>
                  <a:srgbClr val="002060"/>
                </a:solidFill>
              </a:rPr>
              <a:t>内置函数</a:t>
            </a:r>
            <a:r>
              <a:rPr lang="en-US" altLang="zh-CN" sz="2800" dirty="0" err="1">
                <a:solidFill>
                  <a:srgbClr val="002060"/>
                </a:solidFill>
              </a:rPr>
              <a:t>isinstance</a:t>
            </a:r>
            <a:r>
              <a:rPr lang="zh-CN" altLang="en-US" sz="2800" dirty="0">
                <a:solidFill>
                  <a:srgbClr val="002060"/>
                </a:solidFill>
              </a:rPr>
              <a:t>、</a:t>
            </a:r>
            <a:r>
              <a:rPr lang="en-US" altLang="zh-CN" sz="2800" dirty="0" err="1">
                <a:solidFill>
                  <a:srgbClr val="002060"/>
                </a:solidFill>
              </a:rPr>
              <a:t>issubclass</a:t>
            </a:r>
            <a:r>
              <a:rPr lang="zh-CN" altLang="en-US" sz="2800" dirty="0">
                <a:solidFill>
                  <a:srgbClr val="002060"/>
                </a:solidFill>
              </a:rPr>
              <a:t>和</a:t>
            </a:r>
            <a:r>
              <a:rPr lang="en-US" altLang="zh-CN" sz="2800" dirty="0">
                <a:solidFill>
                  <a:srgbClr val="002060"/>
                </a:solidFill>
              </a:rPr>
              <a:t>type</a:t>
            </a:r>
          </a:p>
          <a:p>
            <a:pPr>
              <a:spcAft>
                <a:spcPts val="1200"/>
              </a:spcAft>
            </a:pPr>
            <a:r>
              <a:rPr lang="en-US" altLang="zh-CN" sz="2800" dirty="0">
                <a:solidFill>
                  <a:srgbClr val="002060"/>
                </a:solidFill>
              </a:rPr>
              <a:t>14 </a:t>
            </a:r>
            <a:r>
              <a:rPr lang="zh-CN" altLang="en-US" sz="2800" dirty="0">
                <a:solidFill>
                  <a:srgbClr val="002060"/>
                </a:solidFill>
              </a:rPr>
              <a:t>类方法和静态方法</a:t>
            </a:r>
            <a:endParaRPr lang="en-US" altLang="zh-CN" sz="2800" dirty="0">
              <a:solidFill>
                <a:srgbClr val="002060"/>
              </a:solidFill>
            </a:endParaRPr>
          </a:p>
          <a:p>
            <a:pPr>
              <a:spcAft>
                <a:spcPts val="1200"/>
              </a:spcAft>
            </a:pPr>
            <a:r>
              <a:rPr lang="en-US" altLang="zh-CN" sz="2800" dirty="0">
                <a:solidFill>
                  <a:srgbClr val="002060"/>
                </a:solidFill>
              </a:rPr>
              <a:t>15 </a:t>
            </a:r>
            <a:r>
              <a:rPr lang="zh-CN" altLang="en-US" sz="2800" dirty="0">
                <a:solidFill>
                  <a:srgbClr val="002060"/>
                </a:solidFill>
              </a:rPr>
              <a:t>动态扩展类与实例和</a:t>
            </a:r>
            <a:r>
              <a:rPr lang="en-US" altLang="zh-CN" sz="2800" dirty="0">
                <a:solidFill>
                  <a:srgbClr val="002060"/>
                </a:solidFill>
              </a:rPr>
              <a:t>__slots__</a:t>
            </a:r>
            <a:r>
              <a:rPr lang="zh-CN" altLang="en-US" sz="2800" dirty="0">
                <a:solidFill>
                  <a:srgbClr val="002060"/>
                </a:solidFill>
              </a:rPr>
              <a:t>变量</a:t>
            </a:r>
            <a:endParaRPr lang="en-US" altLang="zh-CN" sz="2800" dirty="0">
              <a:solidFill>
                <a:srgbClr val="002060"/>
              </a:solidFill>
            </a:endParaRPr>
          </a:p>
          <a:p>
            <a:pPr>
              <a:spcAft>
                <a:spcPts val="1200"/>
              </a:spcAft>
            </a:pPr>
            <a:r>
              <a:rPr lang="en-US" altLang="zh-CN" sz="2800" dirty="0">
                <a:solidFill>
                  <a:srgbClr val="002060"/>
                </a:solidFill>
              </a:rPr>
              <a:t>16 @property</a:t>
            </a:r>
            <a:r>
              <a:rPr lang="zh-CN" altLang="en-US" sz="2800" dirty="0">
                <a:solidFill>
                  <a:srgbClr val="002060"/>
                </a:solidFill>
              </a:rPr>
              <a:t>装饰器</a:t>
            </a:r>
          </a:p>
        </p:txBody>
      </p:sp>
    </p:spTree>
    <p:extLst>
      <p:ext uri="{BB962C8B-B14F-4D97-AF65-F5344CB8AC3E}">
        <p14:creationId xmlns:p14="http://schemas.microsoft.com/office/powerpoint/2010/main" val="2676452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B51F54-6762-4AEB-9F8D-FF8EBA103E6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请定义一个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Circle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类，具体要求为：（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Circle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类对象可以存储圆心和半径信息；（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）具有设置圆心和半径的方法</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SetCenter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SetRadius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）具有输出圆信息的方法</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PrintInfo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）具有计算圆面积的方法</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GetArea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DB245308-C0EA-4F97-9260-B00E01FFD4B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9505A34C-7984-4470-B347-5A6362E8D548}"/>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4693C85A-79E7-43CA-A14B-A8F3A42F288A}"/>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B5780356-381A-4A41-A358-FBA55B45790D}"/>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3C129C71-825F-41F2-815A-B7DAA9CD7BFF}"/>
              </a:ext>
            </a:extLst>
          </p:cNvPr>
          <p:cNvSpPr txBox="1"/>
          <p:nvPr>
            <p:custDataLst>
              <p:tags r:id="rId7"/>
            </p:custDataLst>
          </p:nvPr>
        </p:nvSpPr>
        <p:spPr>
          <a:xfrm>
            <a:off x="12827000" y="1270000"/>
            <a:ext cx="3332480" cy="4770537"/>
          </a:xfrm>
          <a:prstGeom prst="rect">
            <a:avLst/>
          </a:prstGeom>
          <a:noFill/>
        </p:spPr>
        <p:txBody>
          <a:bodyPr vert="horz" rtlCol="0" anchor="t" anchorCtr="0">
            <a:sp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Circle:</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=0,0,1</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SetCenter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self,x,y</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self.x</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self.y</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SetRadius</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PrintInfo</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圆心：</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f,%f</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，半径：</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self.x,self.y,self.r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GetArea</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3.14*</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c=Circle()</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c.SetCenter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(3.2,5.5)</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c.SetRadius</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c.PrintInfo</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面积为：</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c.GetArea</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8A3B419F-FF63-495B-A0F6-701932BB463B}"/>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7DD46961-9CCD-4CD6-B744-941BD4C58BEF}"/>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7DFF601F-425D-4E51-B835-2F9CFED1B885}"/>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CD2123F2-EAC3-4248-BBA0-3062C677AAF9}"/>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38E15AF-BDAE-4337-B27E-4666BB85E62E}"/>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14097342-7917-4F2F-B597-B9981A3D32A2}"/>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4681A37D-167E-4B1E-A01F-D973161EF8A0}"/>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BBDEB4F1-812F-4B88-913C-6C9CE1277D3C}"/>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04C19187-6C9F-40A4-813E-13DCDBEACC8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00EB5FA0-A81F-4BEA-B7D3-2DE29F531E34}"/>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BE4A5D40-7CD4-4DDB-BCB8-6ED2E43E3AB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978493D8-AB37-4F6E-9118-BE35EDDA4DC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51DD755-3B32-448D-8C56-70F7BE90A7E2}"/>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01148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65545A89-80F9-4983-9F64-7B93897AAA5D}"/>
              </a:ext>
            </a:extLst>
          </p:cNvPr>
          <p:cNvGrpSpPr/>
          <p:nvPr/>
        </p:nvGrpSpPr>
        <p:grpSpPr>
          <a:xfrm>
            <a:off x="3932967" y="2702387"/>
            <a:ext cx="4326065" cy="1354801"/>
            <a:chOff x="3932967" y="2231596"/>
            <a:chExt cx="4326065" cy="1354801"/>
          </a:xfrm>
        </p:grpSpPr>
        <p:sp>
          <p:nvSpPr>
            <p:cNvPr id="21" name="文本框 20">
              <a:extLst>
                <a:ext uri="{FF2B5EF4-FFF2-40B4-BE49-F238E27FC236}">
                  <a16:creationId xmlns:a16="http://schemas.microsoft.com/office/drawing/2014/main" id="{0E1AE8E1-3B54-465F-A3EB-9A54BA6A0F1F}"/>
                </a:ext>
              </a:extLst>
            </p:cNvPr>
            <p:cNvSpPr txBox="1"/>
            <p:nvPr/>
          </p:nvSpPr>
          <p:spPr>
            <a:xfrm>
              <a:off x="3970679" y="2262958"/>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私有属性</a:t>
              </a:r>
              <a:endParaRPr lang="zh-CN" altLang="en-US" sz="8000" b="1" kern="1200" dirty="0">
                <a:solidFill>
                  <a:srgbClr val="B1C400"/>
                </a:solidFill>
                <a:latin typeface="+mj-ea"/>
              </a:endParaRPr>
            </a:p>
          </p:txBody>
        </p:sp>
        <p:sp>
          <p:nvSpPr>
            <p:cNvPr id="22" name="文本框 21">
              <a:extLst>
                <a:ext uri="{FF2B5EF4-FFF2-40B4-BE49-F238E27FC236}">
                  <a16:creationId xmlns:a16="http://schemas.microsoft.com/office/drawing/2014/main" id="{82474159-6FAA-40F3-8285-0A4C3AFAED91}"/>
                </a:ext>
              </a:extLst>
            </p:cNvPr>
            <p:cNvSpPr txBox="1"/>
            <p:nvPr/>
          </p:nvSpPr>
          <p:spPr>
            <a:xfrm>
              <a:off x="3932967" y="2231596"/>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私有属性</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01253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508015"/>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私有属性</a:t>
            </a:r>
          </a:p>
        </p:txBody>
      </p:sp>
      <p:grpSp>
        <p:nvGrpSpPr>
          <p:cNvPr id="23" name="组合 22">
            <a:extLst>
              <a:ext uri="{FF2B5EF4-FFF2-40B4-BE49-F238E27FC236}">
                <a16:creationId xmlns:a16="http://schemas.microsoft.com/office/drawing/2014/main" id="{71BC4C1B-6C3D-4F9B-B43D-80351FAE6C25}"/>
              </a:ext>
            </a:extLst>
          </p:cNvPr>
          <p:cNvGrpSpPr/>
          <p:nvPr/>
        </p:nvGrpSpPr>
        <p:grpSpPr>
          <a:xfrm rot="18900000">
            <a:off x="3951869" y="2587438"/>
            <a:ext cx="1524000" cy="1524000"/>
            <a:chOff x="4538249" y="1807005"/>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矩形 24">
              <a:extLst>
                <a:ext uri="{FF2B5EF4-FFF2-40B4-BE49-F238E27FC236}">
                  <a16:creationId xmlns:a16="http://schemas.microsoft.com/office/drawing/2014/main" id="{AD674C20-AA63-4F08-A659-9A48B6463E80}"/>
                </a:ext>
              </a:extLst>
            </p:cNvPr>
            <p:cNvSpPr/>
            <p:nvPr/>
          </p:nvSpPr>
          <p:spPr>
            <a:xfrm rot="2700000">
              <a:off x="4884799" y="2262344"/>
              <a:ext cx="562975" cy="830997"/>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01</a:t>
              </a:r>
            </a:p>
            <a:p>
              <a:pPr algn="ctr">
                <a:spcBef>
                  <a:spcPct val="0"/>
                </a:spcBef>
                <a:defRPr/>
              </a:pP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6" name="组合 25">
            <a:extLst>
              <a:ext uri="{FF2B5EF4-FFF2-40B4-BE49-F238E27FC236}">
                <a16:creationId xmlns:a16="http://schemas.microsoft.com/office/drawing/2014/main" id="{8F283251-4548-48D8-AE80-FCD19EE45757}"/>
              </a:ext>
            </a:extLst>
          </p:cNvPr>
          <p:cNvGrpSpPr/>
          <p:nvPr/>
        </p:nvGrpSpPr>
        <p:grpSpPr>
          <a:xfrm rot="18900000">
            <a:off x="5392733" y="1589368"/>
            <a:ext cx="1524000" cy="1524000"/>
            <a:chOff x="6157773" y="1285506"/>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矩形 27">
              <a:extLst>
                <a:ext uri="{FF2B5EF4-FFF2-40B4-BE49-F238E27FC236}">
                  <a16:creationId xmlns:a16="http://schemas.microsoft.com/office/drawing/2014/main" id="{056A68A7-DADA-471C-8AE1-09B761BC12FD}"/>
                </a:ext>
              </a:extLst>
            </p:cNvPr>
            <p:cNvSpPr/>
            <p:nvPr/>
          </p:nvSpPr>
          <p:spPr>
            <a:xfrm rot="2700000">
              <a:off x="6585144" y="1907713"/>
              <a:ext cx="562975" cy="461665"/>
            </a:xfrm>
            <a:prstGeom prst="rect">
              <a:avLst/>
            </a:prstGeom>
          </p:spPr>
          <p:txBody>
            <a:bodyPr wrap="none">
              <a:spAutoFit/>
            </a:bodyPr>
            <a:lstStyle/>
            <a:p>
              <a:pPr algn="ctr">
                <a:spcBef>
                  <a:spcPct val="0"/>
                </a:spcBef>
                <a:defRPr/>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02</a:t>
              </a:r>
            </a:p>
          </p:txBody>
        </p:sp>
      </p:gr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56C1BCC-A3DF-42DE-A514-499D10A25DDA}"/>
              </a:ext>
            </a:extLst>
          </p:cNvPr>
          <p:cNvGrpSpPr/>
          <p:nvPr/>
        </p:nvGrpSpPr>
        <p:grpSpPr>
          <a:xfrm rot="18900000">
            <a:off x="6833596" y="2587438"/>
            <a:ext cx="1524000" cy="1524000"/>
            <a:chOff x="4538249" y="1807005"/>
            <a:chExt cx="1524000" cy="1524000"/>
          </a:xfrm>
        </p:grpSpPr>
        <p:sp>
          <p:nvSpPr>
            <p:cNvPr id="34" name="泪滴形 33">
              <a:extLst>
                <a:ext uri="{FF2B5EF4-FFF2-40B4-BE49-F238E27FC236}">
                  <a16:creationId xmlns:a16="http://schemas.microsoft.com/office/drawing/2014/main" id="{54426F03-3299-4BE2-9AE4-23B0E5C463D4}"/>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矩形 34">
              <a:extLst>
                <a:ext uri="{FF2B5EF4-FFF2-40B4-BE49-F238E27FC236}">
                  <a16:creationId xmlns:a16="http://schemas.microsoft.com/office/drawing/2014/main" id="{E54B5636-86BD-48D3-BC09-6C903F3E1B48}"/>
                </a:ext>
              </a:extLst>
            </p:cNvPr>
            <p:cNvSpPr/>
            <p:nvPr/>
          </p:nvSpPr>
          <p:spPr>
            <a:xfrm rot="2700000">
              <a:off x="5066087" y="2322285"/>
              <a:ext cx="562975"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03</a:t>
              </a:r>
            </a:p>
          </p:txBody>
        </p:sp>
      </p:gr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74909" y="3436987"/>
            <a:ext cx="2996683"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私有属性，是指在类内可以直接访问、而在类外无法直接访问的属性。</a:t>
            </a:r>
          </a:p>
        </p:txBody>
      </p:sp>
      <p:sp>
        <p:nvSpPr>
          <p:cNvPr id="40" name="矩形 39">
            <a:extLst>
              <a:ext uri="{FF2B5EF4-FFF2-40B4-BE49-F238E27FC236}">
                <a16:creationId xmlns:a16="http://schemas.microsoft.com/office/drawing/2014/main" id="{935F907C-5DF2-494E-BFA6-C3EE8AF2B9CA}"/>
              </a:ext>
            </a:extLst>
          </p:cNvPr>
          <p:cNvSpPr/>
          <p:nvPr/>
        </p:nvSpPr>
        <p:spPr>
          <a:xfrm>
            <a:off x="4664840" y="4337672"/>
            <a:ext cx="3107823" cy="1938992"/>
          </a:xfrm>
          <a:prstGeom prst="rect">
            <a:avLst/>
          </a:prstGeom>
        </p:spPr>
        <p:txBody>
          <a:bodyPr wrap="square">
            <a:spAutoFit/>
          </a:bodyPr>
          <a:lstStyle/>
          <a:p>
            <a:pPr algn="just">
              <a:spcBef>
                <a:spcPct val="0"/>
              </a:spcBef>
              <a:defRPr/>
            </a:pP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中规定，在定义类时，如果一个类属性名是以</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__</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（两个下划线）开头，则该类属性为私有属性。</a:t>
            </a:r>
          </a:p>
        </p:txBody>
      </p:sp>
      <p:sp>
        <p:nvSpPr>
          <p:cNvPr id="41" name="矩形 40">
            <a:extLst>
              <a:ext uri="{FF2B5EF4-FFF2-40B4-BE49-F238E27FC236}">
                <a16:creationId xmlns:a16="http://schemas.microsoft.com/office/drawing/2014/main" id="{24669355-913B-40DF-92CA-51D4466BCAC8}"/>
              </a:ext>
            </a:extLst>
          </p:cNvPr>
          <p:cNvSpPr/>
          <p:nvPr/>
        </p:nvSpPr>
        <p:spPr>
          <a:xfrm>
            <a:off x="8499130" y="3436987"/>
            <a:ext cx="2996684"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例：私有属性示例。</a:t>
            </a:r>
          </a:p>
        </p:txBody>
      </p:sp>
    </p:spTree>
    <p:extLst>
      <p:ext uri="{BB962C8B-B14F-4D97-AF65-F5344CB8AC3E}">
        <p14:creationId xmlns:p14="http://schemas.microsoft.com/office/powerpoint/2010/main" val="139500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p>
        </p:txBody>
      </p:sp>
      <p:sp>
        <p:nvSpPr>
          <p:cNvPr id="5" name="矩形 4">
            <a:extLst>
              <a:ext uri="{FF2B5EF4-FFF2-40B4-BE49-F238E27FC236}">
                <a16:creationId xmlns:a16="http://schemas.microsoft.com/office/drawing/2014/main" id="{213EC753-5986-40AC-8E12-E191D18274B9}"/>
              </a:ext>
            </a:extLst>
          </p:cNvPr>
          <p:cNvSpPr/>
          <p:nvPr/>
        </p:nvSpPr>
        <p:spPr>
          <a:xfrm>
            <a:off x="1081132" y="1552395"/>
            <a:ext cx="10420352" cy="4458849"/>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__id='</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__id</a:t>
            </a:r>
            <a:r>
              <a:rPr lang="zh-CN" altLang="en-US" sz="2400" dirty="0">
                <a:solidFill>
                  <a:schemeClr val="tx1">
                    <a:lumMod val="85000"/>
                    <a:lumOff val="15000"/>
                  </a:schemeClr>
                </a:solidFill>
                <a:ea typeface="微软雅黑" panose="020B0503020204020204" pitchFamily="34" charset="-122"/>
              </a:rPr>
              <a:t>私有属性</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def </a:t>
            </a:r>
            <a:r>
              <a:rPr lang="en-US" altLang="zh-CN" sz="2400" dirty="0" err="1">
                <a:solidFill>
                  <a:schemeClr val="tx1">
                    <a:lumMod val="85000"/>
                    <a:lumOff val="15000"/>
                  </a:schemeClr>
                </a:solidFill>
                <a:ea typeface="微软雅黑" panose="020B0503020204020204" pitchFamily="34" charset="-122"/>
              </a:rPr>
              <a:t>SetInfo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self,newname,newid</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SetInfo</a:t>
            </a:r>
            <a:r>
              <a:rPr lang="zh-CN" altLang="en-US" sz="240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self.name=newname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对应实例对象的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a:t>
            </a:r>
            <a:r>
              <a:rPr lang="en-US" altLang="zh-CN" sz="2400" dirty="0">
                <a:solidFill>
                  <a:schemeClr val="tx1">
                    <a:lumMod val="85000"/>
                    <a:lumOff val="15000"/>
                  </a:schemeClr>
                </a:solidFill>
                <a:ea typeface="微软雅黑" panose="020B0503020204020204" pitchFamily="34" charset="-122"/>
              </a:rPr>
              <a:t>newname</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a:t>
            </a:r>
            <a:r>
              <a:rPr lang="en-US" altLang="zh-CN" sz="2400" dirty="0" err="1">
                <a:solidFill>
                  <a:schemeClr val="tx1">
                    <a:lumMod val="85000"/>
                    <a:lumOff val="15000"/>
                  </a:schemeClr>
                </a:solidFill>
                <a:ea typeface="微软雅黑" panose="020B0503020204020204" pitchFamily="34" charset="-122"/>
              </a:rPr>
              <a:t>self.__id</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newid</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对应实例对象的</a:t>
            </a:r>
            <a:r>
              <a:rPr lang="en-US" altLang="zh-CN" sz="2400" dirty="0">
                <a:solidFill>
                  <a:schemeClr val="tx1">
                    <a:lumMod val="85000"/>
                    <a:lumOff val="15000"/>
                  </a:schemeClr>
                </a:solidFill>
                <a:ea typeface="微软雅黑" panose="020B0503020204020204" pitchFamily="34" charset="-122"/>
              </a:rPr>
              <a:t>__id</a:t>
            </a:r>
            <a:r>
              <a:rPr lang="zh-CN" altLang="en-US" sz="2400" dirty="0">
                <a:solidFill>
                  <a:schemeClr val="tx1">
                    <a:lumMod val="85000"/>
                    <a:lumOff val="15000"/>
                  </a:schemeClr>
                </a:solidFill>
                <a:ea typeface="微软雅黑" panose="020B0503020204020204" pitchFamily="34" charset="-122"/>
              </a:rPr>
              <a:t>属性赋为</a:t>
            </a:r>
            <a:r>
              <a:rPr lang="en-US" altLang="zh-CN" sz="2400" dirty="0" err="1">
                <a:solidFill>
                  <a:schemeClr val="tx1">
                    <a:lumMod val="85000"/>
                    <a:lumOff val="15000"/>
                  </a:schemeClr>
                </a:solidFill>
                <a:ea typeface="微软雅黑" panose="020B0503020204020204" pitchFamily="34" charset="-122"/>
              </a:rPr>
              <a:t>newid</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函数</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，身份证号：</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self.name,self.__id</a:t>
            </a:r>
            <a:r>
              <a:rPr lang="en-US" altLang="zh-CN" sz="2400" dirty="0">
                <a:solidFill>
                  <a:schemeClr val="tx1">
                    <a:lumMod val="85000"/>
                    <a:lumOff val="15000"/>
                  </a:schemeClr>
                </a:solidFill>
                <a:ea typeface="微软雅黑" panose="020B0503020204020204" pitchFamily="34" charset="-122"/>
              </a:rPr>
              <a:t>))</a:t>
            </a:r>
          </a:p>
        </p:txBody>
      </p:sp>
      <p:sp>
        <p:nvSpPr>
          <p:cNvPr id="6" name="KSO_Shape">
            <a:extLst>
              <a:ext uri="{FF2B5EF4-FFF2-40B4-BE49-F238E27FC236}">
                <a16:creationId xmlns:a16="http://schemas.microsoft.com/office/drawing/2014/main" id="{971598C2-4467-4288-A2D1-2D50F8046DEC}"/>
              </a:ext>
            </a:extLst>
          </p:cNvPr>
          <p:cNvSpPr/>
          <p:nvPr/>
        </p:nvSpPr>
        <p:spPr>
          <a:xfrm>
            <a:off x="754107" y="1516883"/>
            <a:ext cx="11074402" cy="468860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663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p>
        </p:txBody>
      </p:sp>
      <p:sp>
        <p:nvSpPr>
          <p:cNvPr id="6" name="KSO_Shape">
            <a:extLst>
              <a:ext uri="{FF2B5EF4-FFF2-40B4-BE49-F238E27FC236}">
                <a16:creationId xmlns:a16="http://schemas.microsoft.com/office/drawing/2014/main" id="{971598C2-4467-4288-A2D1-2D50F8046DEC}"/>
              </a:ext>
            </a:extLst>
          </p:cNvPr>
          <p:cNvSpPr/>
          <p:nvPr/>
        </p:nvSpPr>
        <p:spPr>
          <a:xfrm>
            <a:off x="558798" y="1721071"/>
            <a:ext cx="11074402" cy="404053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76A129BB-8B26-4059-91AB-E727E5341E97}"/>
              </a:ext>
            </a:extLst>
          </p:cNvPr>
          <p:cNvSpPr/>
          <p:nvPr/>
        </p:nvSpPr>
        <p:spPr>
          <a:xfrm>
            <a:off x="885823" y="2131572"/>
            <a:ext cx="10420352"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if __name__=='__main__':</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stu.SetInfo</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','120XXXXXXXXXXXXXXX')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调用</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SetInfo</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#print('</a:t>
            </a:r>
            <a:r>
              <a:rPr lang="zh-CN" altLang="en-US" sz="2400" dirty="0">
                <a:solidFill>
                  <a:schemeClr val="tx1">
                    <a:lumMod val="85000"/>
                    <a:lumOff val="15000"/>
                  </a:schemeClr>
                </a:solidFill>
                <a:ea typeface="微软雅黑" panose="020B0503020204020204" pitchFamily="34" charset="-122"/>
              </a:rPr>
              <a:t>身份证号：</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.__id) #</a:t>
            </a:r>
            <a:r>
              <a:rPr lang="zh-CN" altLang="en-US" sz="2400" dirty="0">
                <a:solidFill>
                  <a:schemeClr val="tx1">
                    <a:lumMod val="85000"/>
                    <a:lumOff val="15000"/>
                  </a:schemeClr>
                </a:solidFill>
                <a:ea typeface="微软雅黑" panose="020B0503020204020204" pitchFamily="34" charset="-122"/>
              </a:rPr>
              <a:t>取消前面的注释，则程序会报错</a:t>
            </a:r>
          </a:p>
        </p:txBody>
      </p:sp>
    </p:spTree>
    <p:extLst>
      <p:ext uri="{BB962C8B-B14F-4D97-AF65-F5344CB8AC3E}">
        <p14:creationId xmlns:p14="http://schemas.microsoft.com/office/powerpoint/2010/main" val="9948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p>
        </p:txBody>
      </p:sp>
      <p:sp>
        <p:nvSpPr>
          <p:cNvPr id="7" name="矩形 6">
            <a:extLst>
              <a:ext uri="{FF2B5EF4-FFF2-40B4-BE49-F238E27FC236}">
                <a16:creationId xmlns:a16="http://schemas.microsoft.com/office/drawing/2014/main" id="{DB058878-F8CF-4D78-BAEC-6089BF62EA2D}"/>
              </a:ext>
            </a:extLst>
          </p:cNvPr>
          <p:cNvSpPr/>
          <p:nvPr/>
        </p:nvSpPr>
        <p:spPr>
          <a:xfrm>
            <a:off x="1954253" y="1333962"/>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8" name="直接连接符 7">
            <a:extLst>
              <a:ext uri="{FF2B5EF4-FFF2-40B4-BE49-F238E27FC236}">
                <a16:creationId xmlns:a16="http://schemas.microsoft.com/office/drawing/2014/main" id="{BBDA450A-A19A-4791-BCE5-E6F88C815278}"/>
              </a:ext>
            </a:extLst>
          </p:cNvPr>
          <p:cNvCxnSpPr>
            <a:cxnSpLocks/>
          </p:cNvCxnSpPr>
          <p:nvPr/>
        </p:nvCxnSpPr>
        <p:spPr>
          <a:xfrm>
            <a:off x="1784256" y="1814650"/>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B573F2E1-59D6-421E-BCFB-FB7C707DE42A}"/>
              </a:ext>
            </a:extLst>
          </p:cNvPr>
          <p:cNvGrpSpPr/>
          <p:nvPr/>
        </p:nvGrpSpPr>
        <p:grpSpPr>
          <a:xfrm>
            <a:off x="831382" y="1333962"/>
            <a:ext cx="877273" cy="877274"/>
            <a:chOff x="831382" y="1079943"/>
            <a:chExt cx="877273" cy="877274"/>
          </a:xfrm>
        </p:grpSpPr>
        <p:sp>
          <p:nvSpPr>
            <p:cNvPr id="10" name="Oval 4061">
              <a:extLst>
                <a:ext uri="{FF2B5EF4-FFF2-40B4-BE49-F238E27FC236}">
                  <a16:creationId xmlns:a16="http://schemas.microsoft.com/office/drawing/2014/main" id="{68731439-E4BB-4CFD-A141-7918EC64DD10}"/>
                </a:ext>
              </a:extLst>
            </p:cNvPr>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1F7DA2B0-C1C4-41A2-A5CA-56A7B5FEB21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14" name="矩形 13">
            <a:extLst>
              <a:ext uri="{FF2B5EF4-FFF2-40B4-BE49-F238E27FC236}">
                <a16:creationId xmlns:a16="http://schemas.microsoft.com/office/drawing/2014/main" id="{78217606-F4BE-4947-8BC0-B95D563F48DF}"/>
              </a:ext>
            </a:extLst>
          </p:cNvPr>
          <p:cNvSpPr/>
          <p:nvPr/>
        </p:nvSpPr>
        <p:spPr>
          <a:xfrm>
            <a:off x="1916340" y="2103184"/>
            <a:ext cx="9289360"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rPr>
              <a:t>实际上，</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中并不存在无法访问的私有属性。如果我们在类中定义了一个私有属性，则在类外访问该私有属性时需要在私有属性名前加上“</a:t>
            </a:r>
            <a:r>
              <a:rPr lang="en-US" altLang="zh-CN" sz="2400" dirty="0">
                <a:solidFill>
                  <a:schemeClr val="tx1">
                    <a:lumMod val="85000"/>
                    <a:lumOff val="15000"/>
                  </a:schemeClr>
                </a:solidFill>
                <a:latin typeface="+mj-lt"/>
                <a:ea typeface="微软雅黑" panose="020B0503020204020204" pitchFamily="34" charset="-122"/>
              </a:rPr>
              <a:t>_</a:t>
            </a:r>
            <a:r>
              <a:rPr lang="zh-CN" altLang="en-US" sz="2400" dirty="0">
                <a:solidFill>
                  <a:schemeClr val="tx1">
                    <a:lumMod val="85000"/>
                    <a:lumOff val="15000"/>
                  </a:schemeClr>
                </a:solidFill>
                <a:latin typeface="+mj-lt"/>
                <a:ea typeface="微软雅黑" panose="020B0503020204020204" pitchFamily="34" charset="-122"/>
              </a:rPr>
              <a:t>类名”。</a:t>
            </a:r>
          </a:p>
        </p:txBody>
      </p:sp>
      <p:sp>
        <p:nvSpPr>
          <p:cNvPr id="15" name="KSO_Shape">
            <a:extLst>
              <a:ext uri="{FF2B5EF4-FFF2-40B4-BE49-F238E27FC236}">
                <a16:creationId xmlns:a16="http://schemas.microsoft.com/office/drawing/2014/main" id="{F33FDE67-C9EB-4A02-ACE4-ABF90EE53CB7}"/>
              </a:ext>
            </a:extLst>
          </p:cNvPr>
          <p:cNvSpPr/>
          <p:nvPr/>
        </p:nvSpPr>
        <p:spPr>
          <a:xfrm>
            <a:off x="1749198" y="1951029"/>
            <a:ext cx="9493471" cy="1477971"/>
          </a:xfrm>
          <a:prstGeom prst="roundRect">
            <a:avLst>
              <a:gd name="adj" fmla="val 981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1F234E7A-7530-44B3-B1AD-F6096716284D}"/>
              </a:ext>
            </a:extLst>
          </p:cNvPr>
          <p:cNvGrpSpPr/>
          <p:nvPr/>
        </p:nvGrpSpPr>
        <p:grpSpPr>
          <a:xfrm>
            <a:off x="1749198" y="3876771"/>
            <a:ext cx="1470252" cy="656252"/>
            <a:chOff x="859240" y="2593913"/>
            <a:chExt cx="1999255" cy="1096904"/>
          </a:xfrm>
        </p:grpSpPr>
        <p:sp>
          <p:nvSpPr>
            <p:cNvPr id="17" name="圆角矩形 32">
              <a:extLst>
                <a:ext uri="{FF2B5EF4-FFF2-40B4-BE49-F238E27FC236}">
                  <a16:creationId xmlns:a16="http://schemas.microsoft.com/office/drawing/2014/main" id="{F21EEA7E-4EAD-46B0-A497-41D6564F446F}"/>
                </a:ext>
              </a:extLst>
            </p:cNvPr>
            <p:cNvSpPr/>
            <p:nvPr/>
          </p:nvSpPr>
          <p:spPr>
            <a:xfrm rot="10800000" flipV="1">
              <a:off x="859240" y="2593913"/>
              <a:ext cx="199925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文本框 17">
              <a:extLst>
                <a:ext uri="{FF2B5EF4-FFF2-40B4-BE49-F238E27FC236}">
                  <a16:creationId xmlns:a16="http://schemas.microsoft.com/office/drawing/2014/main" id="{A23FB564-FC4A-4B6F-897C-1C51C93FC70E}"/>
                </a:ext>
              </a:extLst>
            </p:cNvPr>
            <p:cNvSpPr txBox="1"/>
            <p:nvPr/>
          </p:nvSpPr>
          <p:spPr>
            <a:xfrm>
              <a:off x="1240732" y="2751743"/>
              <a:ext cx="1151488" cy="77165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9" name="等腰三角形 18">
            <a:extLst>
              <a:ext uri="{FF2B5EF4-FFF2-40B4-BE49-F238E27FC236}">
                <a16:creationId xmlns:a16="http://schemas.microsoft.com/office/drawing/2014/main" id="{200AE185-2CFC-4E35-90FF-043D4A1D95CF}"/>
              </a:ext>
            </a:extLst>
          </p:cNvPr>
          <p:cNvSpPr/>
          <p:nvPr/>
        </p:nvSpPr>
        <p:spPr>
          <a:xfrm rot="5400000">
            <a:off x="3339338" y="406352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矩形 19">
            <a:extLst>
              <a:ext uri="{FF2B5EF4-FFF2-40B4-BE49-F238E27FC236}">
                <a16:creationId xmlns:a16="http://schemas.microsoft.com/office/drawing/2014/main" id="{B748F805-58C4-4D9A-BF5C-E4C8AE46E7C7}"/>
              </a:ext>
            </a:extLst>
          </p:cNvPr>
          <p:cNvSpPr/>
          <p:nvPr/>
        </p:nvSpPr>
        <p:spPr>
          <a:xfrm>
            <a:off x="3780549" y="3783289"/>
            <a:ext cx="6275288" cy="830997"/>
          </a:xfrm>
          <a:prstGeom prst="rect">
            <a:avLst/>
          </a:prstGeom>
        </p:spPr>
        <p:txBody>
          <a:bodyPr wrap="square">
            <a:spAutoFit/>
          </a:bodyPr>
          <a:lstStyle/>
          <a:p>
            <a:r>
              <a:rPr lang="zh-CN" altLang="en-US" sz="2400" kern="100" dirty="0">
                <a:solidFill>
                  <a:schemeClr val="tx1">
                    <a:lumMod val="85000"/>
                    <a:lumOff val="15000"/>
                  </a:schemeClr>
                </a:solidFill>
                <a:cs typeface="Times New Roman" panose="02020603050405020304" pitchFamily="18" charset="0"/>
              </a:rPr>
              <a:t>我们只需要将第</a:t>
            </a:r>
            <a:r>
              <a:rPr lang="en-US" altLang="zh-CN" sz="2400" kern="100" dirty="0">
                <a:solidFill>
                  <a:schemeClr val="tx1">
                    <a:lumMod val="85000"/>
                    <a:lumOff val="15000"/>
                  </a:schemeClr>
                </a:solidFill>
                <a:cs typeface="Times New Roman" panose="02020603050405020304" pitchFamily="18" charset="0"/>
              </a:rPr>
              <a:t>11</a:t>
            </a:r>
            <a:r>
              <a:rPr lang="zh-CN" altLang="en-US" sz="2400" kern="100" dirty="0">
                <a:solidFill>
                  <a:schemeClr val="tx1">
                    <a:lumMod val="85000"/>
                    <a:lumOff val="15000"/>
                  </a:schemeClr>
                </a:solidFill>
                <a:cs typeface="Times New Roman" panose="02020603050405020304" pitchFamily="18" charset="0"/>
              </a:rPr>
              <a:t>行代码改为：</a:t>
            </a:r>
          </a:p>
          <a:p>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a:solidFill>
                  <a:schemeClr val="tx1">
                    <a:lumMod val="85000"/>
                    <a:lumOff val="15000"/>
                  </a:schemeClr>
                </a:solidFill>
                <a:cs typeface="Times New Roman" panose="02020603050405020304" pitchFamily="18" charset="0"/>
              </a:rPr>
              <a:t>print('</a:t>
            </a:r>
            <a:r>
              <a:rPr lang="zh-CN" altLang="en-US" sz="2400" kern="100" dirty="0">
                <a:solidFill>
                  <a:schemeClr val="tx1">
                    <a:lumMod val="85000"/>
                    <a:lumOff val="15000"/>
                  </a:schemeClr>
                </a:solidFill>
                <a:cs typeface="Times New Roman" panose="02020603050405020304" pitchFamily="18" charset="0"/>
              </a:rPr>
              <a:t>身份证号：</a:t>
            </a:r>
            <a:r>
              <a:rPr lang="en-US" altLang="zh-CN" sz="2400" kern="100" dirty="0">
                <a:solidFill>
                  <a:schemeClr val="tx1">
                    <a:lumMod val="85000"/>
                    <a:lumOff val="15000"/>
                  </a:schemeClr>
                </a:solidFill>
                <a:cs typeface="Times New Roman" panose="02020603050405020304" pitchFamily="18" charset="0"/>
              </a:rPr>
              <a:t>%s'%</a:t>
            </a:r>
            <a:r>
              <a:rPr lang="en-US" altLang="zh-CN" sz="2400" kern="100" dirty="0" err="1">
                <a:solidFill>
                  <a:schemeClr val="tx1">
                    <a:lumMod val="85000"/>
                    <a:lumOff val="15000"/>
                  </a:schemeClr>
                </a:solidFill>
                <a:cs typeface="Times New Roman" panose="02020603050405020304" pitchFamily="18" charset="0"/>
              </a:rPr>
              <a:t>stu</a:t>
            </a:r>
            <a:r>
              <a:rPr lang="en-US" altLang="zh-CN" sz="2400" kern="100" dirty="0">
                <a:solidFill>
                  <a:schemeClr val="tx1">
                    <a:lumMod val="85000"/>
                    <a:lumOff val="15000"/>
                  </a:schemeClr>
                </a:solidFill>
                <a:cs typeface="Times New Roman" panose="02020603050405020304" pitchFamily="18" charset="0"/>
              </a:rPr>
              <a:t>._</a:t>
            </a:r>
            <a:r>
              <a:rPr lang="en-US" altLang="zh-CN" sz="2400" kern="100" dirty="0" err="1">
                <a:solidFill>
                  <a:schemeClr val="tx1">
                    <a:lumMod val="85000"/>
                    <a:lumOff val="15000"/>
                  </a:schemeClr>
                </a:solidFill>
                <a:cs typeface="Times New Roman" panose="02020603050405020304" pitchFamily="18" charset="0"/>
              </a:rPr>
              <a:t>Student__id</a:t>
            </a:r>
            <a:r>
              <a:rPr lang="en-US" altLang="zh-CN" sz="2400" kern="100" dirty="0">
                <a:solidFill>
                  <a:schemeClr val="tx1">
                    <a:lumMod val="85000"/>
                    <a:lumOff val="15000"/>
                  </a:schemeClr>
                </a:solidFill>
                <a:cs typeface="Times New Roman" panose="02020603050405020304" pitchFamily="18" charset="0"/>
              </a:rPr>
              <a:t>)</a:t>
            </a:r>
          </a:p>
        </p:txBody>
      </p:sp>
      <p:sp>
        <p:nvSpPr>
          <p:cNvPr id="21" name="矩形 20">
            <a:extLst>
              <a:ext uri="{FF2B5EF4-FFF2-40B4-BE49-F238E27FC236}">
                <a16:creationId xmlns:a16="http://schemas.microsoft.com/office/drawing/2014/main" id="{7ABAD905-EC99-42D5-B2C7-703A9280BB62}"/>
              </a:ext>
            </a:extLst>
          </p:cNvPr>
          <p:cNvSpPr/>
          <p:nvPr/>
        </p:nvSpPr>
        <p:spPr>
          <a:xfrm>
            <a:off x="1916340" y="5134578"/>
            <a:ext cx="9289360"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程序即可正常运行，并在屏幕上输出正确结果。</a:t>
            </a:r>
          </a:p>
        </p:txBody>
      </p:sp>
      <p:sp>
        <p:nvSpPr>
          <p:cNvPr id="22" name="KSO_Shape">
            <a:extLst>
              <a:ext uri="{FF2B5EF4-FFF2-40B4-BE49-F238E27FC236}">
                <a16:creationId xmlns:a16="http://schemas.microsoft.com/office/drawing/2014/main" id="{5A838D7B-4DA0-43B0-B6DA-09D934644202}"/>
              </a:ext>
            </a:extLst>
          </p:cNvPr>
          <p:cNvSpPr/>
          <p:nvPr/>
        </p:nvSpPr>
        <p:spPr>
          <a:xfrm>
            <a:off x="1749198" y="4949912"/>
            <a:ext cx="9493471" cy="830998"/>
          </a:xfrm>
          <a:prstGeom prst="roundRect">
            <a:avLst>
              <a:gd name="adj" fmla="val 1308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398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down)">
                                      <p:cBhvr>
                                        <p:cTn id="30" dur="500"/>
                                        <p:tgtEl>
                                          <p:spTgt spid="14"/>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p:tgtEl>
                                          <p:spTgt spid="19"/>
                                        </p:tgtEl>
                                        <p:attrNameLst>
                                          <p:attrName>ppt_x</p:attrName>
                                        </p:attrNameLst>
                                      </p:cBhvr>
                                      <p:tavLst>
                                        <p:tav tm="0">
                                          <p:val>
                                            <p:strVal val="#ppt_x-#ppt_w*1.125000"/>
                                          </p:val>
                                        </p:tav>
                                        <p:tav tm="100000">
                                          <p:val>
                                            <p:strVal val="#ppt_x"/>
                                          </p:val>
                                        </p:tav>
                                      </p:tavLst>
                                    </p:anim>
                                    <p:animEffect transition="in" filter="wipe(right)">
                                      <p:cBhvr>
                                        <p:cTn id="41" dur="500"/>
                                        <p:tgtEl>
                                          <p:spTgt spid="19"/>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dow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P spid="15" grpId="0" animBg="1"/>
      <p:bldP spid="19" grpId="0" animBg="1"/>
      <p:bldP spid="20" grpId="0"/>
      <p:bldP spid="21"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p>
        </p:txBody>
      </p:sp>
      <p:sp>
        <p:nvSpPr>
          <p:cNvPr id="7" name="矩形 6">
            <a:extLst>
              <a:ext uri="{FF2B5EF4-FFF2-40B4-BE49-F238E27FC236}">
                <a16:creationId xmlns:a16="http://schemas.microsoft.com/office/drawing/2014/main" id="{DB058878-F8CF-4D78-BAEC-6089BF62EA2D}"/>
              </a:ext>
            </a:extLst>
          </p:cNvPr>
          <p:cNvSpPr/>
          <p:nvPr/>
        </p:nvSpPr>
        <p:spPr>
          <a:xfrm>
            <a:off x="1954253" y="1333962"/>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8" name="直接连接符 7">
            <a:extLst>
              <a:ext uri="{FF2B5EF4-FFF2-40B4-BE49-F238E27FC236}">
                <a16:creationId xmlns:a16="http://schemas.microsoft.com/office/drawing/2014/main" id="{BBDA450A-A19A-4791-BCE5-E6F88C815278}"/>
              </a:ext>
            </a:extLst>
          </p:cNvPr>
          <p:cNvCxnSpPr>
            <a:cxnSpLocks/>
          </p:cNvCxnSpPr>
          <p:nvPr/>
        </p:nvCxnSpPr>
        <p:spPr>
          <a:xfrm>
            <a:off x="1784256" y="1814650"/>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B573F2E1-59D6-421E-BCFB-FB7C707DE42A}"/>
              </a:ext>
            </a:extLst>
          </p:cNvPr>
          <p:cNvGrpSpPr/>
          <p:nvPr/>
        </p:nvGrpSpPr>
        <p:grpSpPr>
          <a:xfrm>
            <a:off x="831382" y="1333962"/>
            <a:ext cx="877273" cy="877274"/>
            <a:chOff x="831382" y="1079943"/>
            <a:chExt cx="877273" cy="877274"/>
          </a:xfrm>
        </p:grpSpPr>
        <p:sp>
          <p:nvSpPr>
            <p:cNvPr id="10" name="Oval 4061">
              <a:extLst>
                <a:ext uri="{FF2B5EF4-FFF2-40B4-BE49-F238E27FC236}">
                  <a16:creationId xmlns:a16="http://schemas.microsoft.com/office/drawing/2014/main" id="{68731439-E4BB-4CFD-A141-7918EC64DD10}"/>
                </a:ext>
              </a:extLst>
            </p:cNvPr>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1F7DA2B0-C1C4-41A2-A5CA-56A7B5FEB21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15" name="KSO_Shape">
            <a:extLst>
              <a:ext uri="{FF2B5EF4-FFF2-40B4-BE49-F238E27FC236}">
                <a16:creationId xmlns:a16="http://schemas.microsoft.com/office/drawing/2014/main" id="{F33FDE67-C9EB-4A02-ACE4-ABF90EE53CB7}"/>
              </a:ext>
            </a:extLst>
          </p:cNvPr>
          <p:cNvSpPr/>
          <p:nvPr/>
        </p:nvSpPr>
        <p:spPr>
          <a:xfrm>
            <a:off x="1749198" y="1951029"/>
            <a:ext cx="9493471" cy="1477971"/>
          </a:xfrm>
          <a:prstGeom prst="roundRect">
            <a:avLst>
              <a:gd name="adj" fmla="val 981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1F234E7A-7530-44B3-B1AD-F6096716284D}"/>
              </a:ext>
            </a:extLst>
          </p:cNvPr>
          <p:cNvGrpSpPr/>
          <p:nvPr/>
        </p:nvGrpSpPr>
        <p:grpSpPr>
          <a:xfrm>
            <a:off x="1749198" y="3738401"/>
            <a:ext cx="1470252" cy="656252"/>
            <a:chOff x="859240" y="2593913"/>
            <a:chExt cx="1999255" cy="1096904"/>
          </a:xfrm>
        </p:grpSpPr>
        <p:sp>
          <p:nvSpPr>
            <p:cNvPr id="17" name="圆角矩形 32">
              <a:extLst>
                <a:ext uri="{FF2B5EF4-FFF2-40B4-BE49-F238E27FC236}">
                  <a16:creationId xmlns:a16="http://schemas.microsoft.com/office/drawing/2014/main" id="{F21EEA7E-4EAD-46B0-A497-41D6564F446F}"/>
                </a:ext>
              </a:extLst>
            </p:cNvPr>
            <p:cNvSpPr/>
            <p:nvPr/>
          </p:nvSpPr>
          <p:spPr>
            <a:xfrm rot="10800000" flipV="1">
              <a:off x="859240" y="2593913"/>
              <a:ext cx="199925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文本框 17">
              <a:extLst>
                <a:ext uri="{FF2B5EF4-FFF2-40B4-BE49-F238E27FC236}">
                  <a16:creationId xmlns:a16="http://schemas.microsoft.com/office/drawing/2014/main" id="{A23FB564-FC4A-4B6F-897C-1C51C93FC70E}"/>
                </a:ext>
              </a:extLst>
            </p:cNvPr>
            <p:cNvSpPr txBox="1"/>
            <p:nvPr/>
          </p:nvSpPr>
          <p:spPr>
            <a:xfrm>
              <a:off x="1240732" y="2751743"/>
              <a:ext cx="1151488" cy="77165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9" name="等腰三角形 18">
            <a:extLst>
              <a:ext uri="{FF2B5EF4-FFF2-40B4-BE49-F238E27FC236}">
                <a16:creationId xmlns:a16="http://schemas.microsoft.com/office/drawing/2014/main" id="{200AE185-2CFC-4E35-90FF-043D4A1D95CF}"/>
              </a:ext>
            </a:extLst>
          </p:cNvPr>
          <p:cNvSpPr/>
          <p:nvPr/>
        </p:nvSpPr>
        <p:spPr>
          <a:xfrm rot="5400000">
            <a:off x="3339338" y="392515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矩形 22">
            <a:extLst>
              <a:ext uri="{FF2B5EF4-FFF2-40B4-BE49-F238E27FC236}">
                <a16:creationId xmlns:a16="http://schemas.microsoft.com/office/drawing/2014/main" id="{A80E2B3A-47FC-40A5-8076-089C1EA6ED0E}"/>
              </a:ext>
            </a:extLst>
          </p:cNvPr>
          <p:cNvSpPr/>
          <p:nvPr/>
        </p:nvSpPr>
        <p:spPr>
          <a:xfrm>
            <a:off x="1916340" y="2124052"/>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类中的方法本质上就是前面所学习的函数，因此，类中的方法也可以有默认参数值。</a:t>
            </a:r>
          </a:p>
        </p:txBody>
      </p:sp>
      <p:sp>
        <p:nvSpPr>
          <p:cNvPr id="29" name="矩形 28">
            <a:extLst>
              <a:ext uri="{FF2B5EF4-FFF2-40B4-BE49-F238E27FC236}">
                <a16:creationId xmlns:a16="http://schemas.microsoft.com/office/drawing/2014/main" id="{1AC9EFFD-550A-4792-96E6-6F38A88E2534}"/>
              </a:ext>
            </a:extLst>
          </p:cNvPr>
          <p:cNvSpPr/>
          <p:nvPr/>
        </p:nvSpPr>
        <p:spPr>
          <a:xfrm>
            <a:off x="3780549" y="3832827"/>
            <a:ext cx="7425151" cy="2270558"/>
          </a:xfrm>
          <a:prstGeom prst="rect">
            <a:avLst/>
          </a:prstGeom>
        </p:spPr>
        <p:txBody>
          <a:bodyPr wrap="square">
            <a:spAutoFit/>
          </a:bodyPr>
          <a:lstStyle/>
          <a:p>
            <a:pPr>
              <a:lnSpc>
                <a:spcPct val="120000"/>
              </a:lnSpc>
            </a:pPr>
            <a:r>
              <a:rPr lang="zh-CN" altLang="en-US" sz="2400" kern="100" dirty="0">
                <a:solidFill>
                  <a:schemeClr val="tx1">
                    <a:lumMod val="85000"/>
                    <a:lumOff val="15000"/>
                  </a:schemeClr>
                </a:solidFill>
                <a:cs typeface="Times New Roman" panose="02020603050405020304" pitchFamily="18" charset="0"/>
              </a:rPr>
              <a:t>可以将第</a:t>
            </a:r>
            <a:r>
              <a:rPr lang="en-US" altLang="zh-CN" sz="2400" kern="100" dirty="0">
                <a:solidFill>
                  <a:schemeClr val="tx1">
                    <a:lumMod val="85000"/>
                    <a:lumOff val="15000"/>
                  </a:schemeClr>
                </a:solidFill>
                <a:cs typeface="Times New Roman" panose="02020603050405020304" pitchFamily="18" charset="0"/>
              </a:rPr>
              <a:t>4</a:t>
            </a:r>
            <a:r>
              <a:rPr lang="zh-CN" altLang="en-US" sz="2400" kern="100" dirty="0">
                <a:solidFill>
                  <a:schemeClr val="tx1">
                    <a:lumMod val="85000"/>
                    <a:lumOff val="15000"/>
                  </a:schemeClr>
                </a:solidFill>
                <a:cs typeface="Times New Roman" panose="02020603050405020304" pitchFamily="18" charset="0"/>
              </a:rPr>
              <a:t>行代码修改为：</a:t>
            </a:r>
          </a:p>
          <a:p>
            <a:pPr>
              <a:lnSpc>
                <a:spcPct val="120000"/>
              </a:lnSpc>
            </a:pPr>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a:solidFill>
                  <a:schemeClr val="tx1">
                    <a:lumMod val="85000"/>
                    <a:lumOff val="15000"/>
                  </a:schemeClr>
                </a:solidFill>
                <a:cs typeface="Times New Roman" panose="02020603050405020304" pitchFamily="18" charset="0"/>
              </a:rPr>
              <a:t>def </a:t>
            </a:r>
            <a:r>
              <a:rPr lang="en-US" altLang="zh-CN" sz="2400" kern="100" dirty="0" err="1">
                <a:solidFill>
                  <a:schemeClr val="tx1">
                    <a:lumMod val="85000"/>
                    <a:lumOff val="15000"/>
                  </a:schemeClr>
                </a:solidFill>
                <a:cs typeface="Times New Roman" panose="02020603050405020304" pitchFamily="18" charset="0"/>
              </a:rPr>
              <a:t>SetInfo</a:t>
            </a:r>
            <a:r>
              <a:rPr lang="en-US" altLang="zh-CN" sz="2400" kern="100" dirty="0">
                <a:solidFill>
                  <a:schemeClr val="tx1">
                    <a:lumMod val="85000"/>
                    <a:lumOff val="15000"/>
                  </a:schemeClr>
                </a:solidFill>
                <a:cs typeface="Times New Roman" panose="02020603050405020304" pitchFamily="18" charset="0"/>
              </a:rPr>
              <a:t>(</a:t>
            </a:r>
            <a:r>
              <a:rPr lang="en-US" altLang="zh-CN" sz="2400" kern="100" dirty="0" err="1">
                <a:solidFill>
                  <a:schemeClr val="tx1">
                    <a:lumMod val="85000"/>
                    <a:lumOff val="15000"/>
                  </a:schemeClr>
                </a:solidFill>
                <a:cs typeface="Times New Roman" panose="02020603050405020304" pitchFamily="18" charset="0"/>
              </a:rPr>
              <a:t>self,newname,newid</a:t>
            </a:r>
            <a:r>
              <a:rPr lang="en-US" altLang="zh-CN" sz="2400" kern="100" dirty="0">
                <a:solidFill>
                  <a:schemeClr val="tx1">
                    <a:lumMod val="85000"/>
                    <a:lumOff val="15000"/>
                  </a:schemeClr>
                </a:solidFill>
                <a:cs typeface="Times New Roman" panose="02020603050405020304" pitchFamily="18" charset="0"/>
              </a:rPr>
              <a:t>='Unknown'): </a:t>
            </a:r>
          </a:p>
          <a:p>
            <a:pPr>
              <a:lnSpc>
                <a:spcPct val="120000"/>
              </a:lnSpc>
            </a:pP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定义</a:t>
            </a:r>
            <a:r>
              <a:rPr lang="en-US" altLang="zh-CN" sz="2400" kern="100" dirty="0" err="1">
                <a:solidFill>
                  <a:schemeClr val="tx1">
                    <a:lumMod val="85000"/>
                    <a:lumOff val="15000"/>
                  </a:schemeClr>
                </a:solidFill>
                <a:cs typeface="Times New Roman" panose="02020603050405020304" pitchFamily="18" charset="0"/>
              </a:rPr>
              <a:t>SetInfo</a:t>
            </a:r>
            <a:r>
              <a:rPr lang="zh-CN" altLang="en-US" sz="2400" kern="100" dirty="0">
                <a:solidFill>
                  <a:schemeClr val="tx1">
                    <a:lumMod val="85000"/>
                    <a:lumOff val="15000"/>
                  </a:schemeClr>
                </a:solidFill>
                <a:cs typeface="Times New Roman" panose="02020603050405020304" pitchFamily="18" charset="0"/>
              </a:rPr>
              <a:t>方法</a:t>
            </a:r>
          </a:p>
          <a:p>
            <a:pPr>
              <a:lnSpc>
                <a:spcPct val="120000"/>
              </a:lnSpc>
            </a:pPr>
            <a:r>
              <a:rPr lang="zh-CN" altLang="en-US" sz="2400" kern="100" dirty="0">
                <a:solidFill>
                  <a:schemeClr val="tx1">
                    <a:lumMod val="85000"/>
                    <a:lumOff val="15000"/>
                  </a:schemeClr>
                </a:solidFill>
                <a:cs typeface="Times New Roman" panose="02020603050405020304" pitchFamily="18" charset="0"/>
              </a:rPr>
              <a:t>将第</a:t>
            </a:r>
            <a:r>
              <a:rPr lang="en-US" altLang="zh-CN" sz="2400" kern="100" dirty="0">
                <a:solidFill>
                  <a:schemeClr val="tx1">
                    <a:lumMod val="85000"/>
                    <a:lumOff val="15000"/>
                  </a:schemeClr>
                </a:solidFill>
                <a:cs typeface="Times New Roman" panose="02020603050405020304" pitchFamily="18" charset="0"/>
              </a:rPr>
              <a:t>9</a:t>
            </a:r>
            <a:r>
              <a:rPr lang="zh-CN" altLang="en-US" sz="2400" kern="100" dirty="0">
                <a:solidFill>
                  <a:schemeClr val="tx1">
                    <a:lumMod val="85000"/>
                    <a:lumOff val="15000"/>
                  </a:schemeClr>
                </a:solidFill>
                <a:cs typeface="Times New Roman" panose="02020603050405020304" pitchFamily="18" charset="0"/>
              </a:rPr>
              <a:t>行代码修改为：</a:t>
            </a:r>
          </a:p>
          <a:p>
            <a:pPr>
              <a:lnSpc>
                <a:spcPct val="120000"/>
              </a:lnSpc>
            </a:pPr>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stu.SetInfo</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李晓明</a:t>
            </a: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通过</a:t>
            </a:r>
            <a:r>
              <a:rPr lang="en-US" altLang="zh-CN" sz="2400" kern="100" dirty="0" err="1">
                <a:solidFill>
                  <a:schemeClr val="tx1">
                    <a:lumMod val="85000"/>
                    <a:lumOff val="15000"/>
                  </a:schemeClr>
                </a:solidFill>
                <a:cs typeface="Times New Roman" panose="02020603050405020304" pitchFamily="18" charset="0"/>
              </a:rPr>
              <a:t>stu</a:t>
            </a:r>
            <a:r>
              <a:rPr lang="zh-CN" altLang="en-US" sz="2400" kern="100" dirty="0">
                <a:solidFill>
                  <a:schemeClr val="tx1">
                    <a:lumMod val="85000"/>
                    <a:lumOff val="15000"/>
                  </a:schemeClr>
                </a:solidFill>
                <a:cs typeface="Times New Roman" panose="02020603050405020304" pitchFamily="18" charset="0"/>
              </a:rPr>
              <a:t>调用</a:t>
            </a:r>
            <a:r>
              <a:rPr lang="en-US" altLang="zh-CN" sz="2400" kern="100" dirty="0" err="1">
                <a:solidFill>
                  <a:schemeClr val="tx1">
                    <a:lumMod val="85000"/>
                    <a:lumOff val="15000"/>
                  </a:schemeClr>
                </a:solidFill>
                <a:cs typeface="Times New Roman" panose="02020603050405020304" pitchFamily="18" charset="0"/>
              </a:rPr>
              <a:t>SetInfo</a:t>
            </a:r>
            <a:r>
              <a:rPr lang="zh-CN" altLang="en-US" sz="2400" kern="100" dirty="0">
                <a:solidFill>
                  <a:schemeClr val="tx1">
                    <a:lumMod val="85000"/>
                    <a:lumOff val="15000"/>
                  </a:schemeClr>
                </a:solidFill>
                <a:cs typeface="Times New Roman" panose="02020603050405020304" pitchFamily="18" charset="0"/>
              </a:rPr>
              <a:t>方法</a:t>
            </a:r>
          </a:p>
        </p:txBody>
      </p:sp>
    </p:spTree>
    <p:extLst>
      <p:ext uri="{BB962C8B-B14F-4D97-AF65-F5344CB8AC3E}">
        <p14:creationId xmlns:p14="http://schemas.microsoft.com/office/powerpoint/2010/main" val="32794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p:tgtEl>
                                          <p:spTgt spid="19"/>
                                        </p:tgtEl>
                                        <p:attrNameLst>
                                          <p:attrName>ppt_x</p:attrName>
                                        </p:attrNameLst>
                                      </p:cBhvr>
                                      <p:tavLst>
                                        <p:tav tm="0">
                                          <p:val>
                                            <p:strVal val="#ppt_x-#ppt_w*1.125000"/>
                                          </p:val>
                                        </p:tav>
                                        <p:tav tm="100000">
                                          <p:val>
                                            <p:strVal val="#ppt_x"/>
                                          </p:val>
                                        </p:tav>
                                      </p:tavLst>
                                    </p:anim>
                                    <p:animEffect transition="in" filter="wipe(right)">
                                      <p:cBhvr>
                                        <p:cTn id="37" dur="500"/>
                                        <p:tgtEl>
                                          <p:spTgt spid="19"/>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ppt_y</p:attrName>
                                        </p:attrNameLst>
                                      </p:cBhvr>
                                      <p:tavLst>
                                        <p:tav tm="0">
                                          <p:val>
                                            <p:strVal val="#ppt_y-#ppt_h*1.125000"/>
                                          </p:val>
                                        </p:tav>
                                        <p:tav tm="100000">
                                          <p:val>
                                            <p:strVal val="#ppt_y"/>
                                          </p:val>
                                        </p:tav>
                                      </p:tavLst>
                                    </p:anim>
                                    <p:animEffect transition="in" filter="wipe(down)">
                                      <p:cBhvr>
                                        <p:cTn id="41" dur="500"/>
                                        <p:tgtEl>
                                          <p:spTgt spid="23"/>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animBg="1"/>
      <p:bldP spid="19" grpId="0" animBg="1"/>
      <p:bldP spid="23"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B910C6-8E88-477B-BFE3-8DF71278029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类有一个类属性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__id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类的对象，则利用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__id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属性的正确方法是（    ）。</a:t>
            </a:r>
          </a:p>
        </p:txBody>
      </p:sp>
      <p:sp>
        <p:nvSpPr>
          <p:cNvPr id="5" name="文本框 4">
            <a:extLst>
              <a:ext uri="{FF2B5EF4-FFF2-40B4-BE49-F238E27FC236}">
                <a16:creationId xmlns:a16="http://schemas.microsoft.com/office/drawing/2014/main" id="{18418ECD-4A88-4B8C-AFD2-BA1199F1B31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.__id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D312BD3-C57C-469E-B935-73B20D62A706}"/>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__id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D6253C6-1ECE-4A67-B18F-6FF03F7B946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Student__id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F5EA187-1859-46EA-A746-F9EB893832B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Student.__id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0FA72EA-16E6-430D-B38D-92D765D10A96}"/>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59477BEA-0D08-46C9-911E-4E5D0748A193}"/>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61129BE6-BEA5-4A7F-9E90-8ECA6CF15A74}"/>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C48A4F5-B5F2-4B74-BFA7-AC402DD74DC1}"/>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23E64776-8F3A-4B7D-9AFF-29C1EB45A924}"/>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70C9F097-3802-4CA2-9FAE-A2274A28CCE3}"/>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D793826B-19A5-48F1-A154-B2F37F8FF174}"/>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C03D9102-1942-4EA9-A1EB-C4A0478EC404}"/>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7355C294-60D6-47C0-9B84-8FA03A119B2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BAA9F9A-9575-4261-B6E0-0DE09DBCE31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9BD25BF-59B7-40E4-9AB0-6E684BE4AB7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6986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C8FFFF0-AC75-4D74-A5D6-E5D78E3AFF97}"/>
              </a:ext>
            </a:extLst>
          </p:cNvPr>
          <p:cNvGrpSpPr/>
          <p:nvPr/>
        </p:nvGrpSpPr>
        <p:grpSpPr>
          <a:xfrm>
            <a:off x="3941759" y="2702387"/>
            <a:ext cx="4317273" cy="1354801"/>
            <a:chOff x="3941759" y="2702387"/>
            <a:chExt cx="4317273" cy="1354801"/>
          </a:xfrm>
        </p:grpSpPr>
        <p:sp>
          <p:nvSpPr>
            <p:cNvPr id="24" name="文本框 23">
              <a:extLst>
                <a:ext uri="{FF2B5EF4-FFF2-40B4-BE49-F238E27FC236}">
                  <a16:creationId xmlns:a16="http://schemas.microsoft.com/office/drawing/2014/main" id="{56E5479D-D2E2-46C1-A5A6-2C00705E3F14}"/>
                </a:ext>
              </a:extLst>
            </p:cNvPr>
            <p:cNvSpPr txBox="1"/>
            <p:nvPr/>
          </p:nvSpPr>
          <p:spPr>
            <a:xfrm>
              <a:off x="3970679" y="2733749"/>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构造方法</a:t>
              </a:r>
              <a:endParaRPr lang="zh-CN" altLang="en-US" sz="8000" b="1" kern="1200" dirty="0">
                <a:solidFill>
                  <a:srgbClr val="B1C400"/>
                </a:solidFill>
                <a:latin typeface="+mj-ea"/>
              </a:endParaRPr>
            </a:p>
          </p:txBody>
        </p:sp>
        <p:sp>
          <p:nvSpPr>
            <p:cNvPr id="25" name="文本框 24">
              <a:extLst>
                <a:ext uri="{FF2B5EF4-FFF2-40B4-BE49-F238E27FC236}">
                  <a16:creationId xmlns:a16="http://schemas.microsoft.com/office/drawing/2014/main" id="{E2008960-BEBF-4E43-8B1E-3830040D8359}"/>
                </a:ext>
              </a:extLst>
            </p:cNvPr>
            <p:cNvSpPr txBox="1"/>
            <p:nvPr/>
          </p:nvSpPr>
          <p:spPr>
            <a:xfrm>
              <a:off x="3941759" y="2702387"/>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构造方法</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30653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sp>
        <p:nvSpPr>
          <p:cNvPr id="8" name="矩形 7">
            <a:extLst>
              <a:ext uri="{FF2B5EF4-FFF2-40B4-BE49-F238E27FC236}">
                <a16:creationId xmlns:a16="http://schemas.microsoft.com/office/drawing/2014/main" id="{EBB9FB40-6706-4195-BCE4-964A10F85D12}"/>
              </a:ext>
            </a:extLst>
          </p:cNvPr>
          <p:cNvSpPr/>
          <p:nvPr/>
        </p:nvSpPr>
        <p:spPr>
          <a:xfrm>
            <a:off x="2279011" y="2547465"/>
            <a:ext cx="7633978" cy="1689052"/>
          </a:xfrm>
          <a:prstGeom prst="rect">
            <a:avLst/>
          </a:prstGeom>
        </p:spPr>
        <p:txBody>
          <a:bodyPr wrap="square">
            <a:spAutoFit/>
          </a:bodyPr>
          <a:lstStyle/>
          <a:p>
            <a:pPr algn="just">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构造方法是</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类中的内置方法之一，它的方法名为</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zh-CN" altLang="en-US" sz="2400" dirty="0">
                <a:solidFill>
                  <a:schemeClr val="tx1">
                    <a:lumMod val="85000"/>
                    <a:lumOff val="15000"/>
                  </a:schemeClr>
                </a:solidFill>
                <a:latin typeface="+mj-lt"/>
                <a:ea typeface="微软雅黑" panose="020B0503020204020204" pitchFamily="34" charset="-122"/>
              </a:rPr>
              <a:t>，在创建一个类对象时会自动执行，负责完成新创建对象的初始化工作。</a:t>
            </a:r>
          </a:p>
        </p:txBody>
      </p:sp>
      <p:sp>
        <p:nvSpPr>
          <p:cNvPr id="10" name="KSO_Shape">
            <a:extLst>
              <a:ext uri="{FF2B5EF4-FFF2-40B4-BE49-F238E27FC236}">
                <a16:creationId xmlns:a16="http://schemas.microsoft.com/office/drawing/2014/main" id="{48DC5E60-70E2-49BE-AF6C-CD75866D77BE}"/>
              </a:ext>
            </a:extLst>
          </p:cNvPr>
          <p:cNvSpPr/>
          <p:nvPr/>
        </p:nvSpPr>
        <p:spPr>
          <a:xfrm>
            <a:off x="2006888" y="2097174"/>
            <a:ext cx="8178512" cy="26636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a16="http://schemas.microsoft.com/office/drawing/2014/main" id="{4B57C314-51E7-46FB-AA6C-2FCBC2159FC2}"/>
              </a:ext>
            </a:extLst>
          </p:cNvPr>
          <p:cNvGrpSpPr/>
          <p:nvPr/>
        </p:nvGrpSpPr>
        <p:grpSpPr>
          <a:xfrm>
            <a:off x="1735424" y="1775044"/>
            <a:ext cx="877274" cy="877274"/>
            <a:chOff x="836354" y="1156380"/>
            <a:chExt cx="877274" cy="877274"/>
          </a:xfrm>
        </p:grpSpPr>
        <p:sp>
          <p:nvSpPr>
            <p:cNvPr id="12" name="Oval 4011">
              <a:extLst>
                <a:ext uri="{FF2B5EF4-FFF2-40B4-BE49-F238E27FC236}">
                  <a16:creationId xmlns:a16="http://schemas.microsoft.com/office/drawing/2014/main" id="{02CBE67A-7684-4895-8850-325B90FF6DFF}"/>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3" name="组合 12">
              <a:extLst>
                <a:ext uri="{FF2B5EF4-FFF2-40B4-BE49-F238E27FC236}">
                  <a16:creationId xmlns:a16="http://schemas.microsoft.com/office/drawing/2014/main" id="{A4C97332-BF56-4652-A7E8-4FFAFA3596FD}"/>
                </a:ext>
              </a:extLst>
            </p:cNvPr>
            <p:cNvGrpSpPr/>
            <p:nvPr/>
          </p:nvGrpSpPr>
          <p:grpSpPr>
            <a:xfrm>
              <a:off x="844376" y="1343177"/>
              <a:ext cx="851540" cy="534049"/>
              <a:chOff x="4869372" y="3263288"/>
              <a:chExt cx="527535" cy="330848"/>
            </a:xfrm>
            <a:solidFill>
              <a:schemeClr val="bg1"/>
            </a:solidFill>
          </p:grpSpPr>
          <p:sp>
            <p:nvSpPr>
              <p:cNvPr id="14" name="Freeform 138">
                <a:extLst>
                  <a:ext uri="{FF2B5EF4-FFF2-40B4-BE49-F238E27FC236}">
                    <a16:creationId xmlns:a16="http://schemas.microsoft.com/office/drawing/2014/main" id="{EC840332-20DD-478A-9503-4E03D7B2F7D0}"/>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7">
                <a:extLst>
                  <a:ext uri="{FF2B5EF4-FFF2-40B4-BE49-F238E27FC236}">
                    <a16:creationId xmlns:a16="http://schemas.microsoft.com/office/drawing/2014/main" id="{F8B5612F-CEDA-4FF6-8DD5-D65B7B5DC2CE}"/>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8">
                <a:extLst>
                  <a:ext uri="{FF2B5EF4-FFF2-40B4-BE49-F238E27FC236}">
                    <a16:creationId xmlns:a16="http://schemas.microsoft.com/office/drawing/2014/main" id="{0E756EF6-9AA0-453F-A398-F8B5E2E27BA6}"/>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9">
                <a:extLst>
                  <a:ext uri="{FF2B5EF4-FFF2-40B4-BE49-F238E27FC236}">
                    <a16:creationId xmlns:a16="http://schemas.microsoft.com/office/drawing/2014/main" id="{1BF72402-AB68-4439-9221-8AE5CE557A9E}"/>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0">
                <a:extLst>
                  <a:ext uri="{FF2B5EF4-FFF2-40B4-BE49-F238E27FC236}">
                    <a16:creationId xmlns:a16="http://schemas.microsoft.com/office/drawing/2014/main" id="{3D1CB9AF-85B0-4397-8DBB-7554B1CDC159}"/>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1">
                <a:extLst>
                  <a:ext uri="{FF2B5EF4-FFF2-40B4-BE49-F238E27FC236}">
                    <a16:creationId xmlns:a16="http://schemas.microsoft.com/office/drawing/2014/main" id="{C8C83D48-82E3-473B-8DEC-F2679B7BC72A}"/>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2362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7820B9E-413C-4018-9AED-FABD0C6197A9}"/>
              </a:ext>
            </a:extLst>
          </p:cNvPr>
          <p:cNvGrpSpPr/>
          <p:nvPr/>
        </p:nvGrpSpPr>
        <p:grpSpPr>
          <a:xfrm>
            <a:off x="2935620" y="2705562"/>
            <a:ext cx="6377909" cy="1354801"/>
            <a:chOff x="3323077" y="2751599"/>
            <a:chExt cx="6377909" cy="1354801"/>
          </a:xfrm>
        </p:grpSpPr>
        <p:sp>
          <p:nvSpPr>
            <p:cNvPr id="6" name="文本框 5">
              <a:extLst>
                <a:ext uri="{FF2B5EF4-FFF2-40B4-BE49-F238E27FC236}">
                  <a16:creationId xmlns:a16="http://schemas.microsoft.com/office/drawing/2014/main" id="{89542D2C-BB68-4647-AAA0-EF9F50016FD8}"/>
                </a:ext>
              </a:extLst>
            </p:cNvPr>
            <p:cNvSpPr txBox="1"/>
            <p:nvPr/>
          </p:nvSpPr>
          <p:spPr>
            <a:xfrm>
              <a:off x="3360789" y="2782961"/>
              <a:ext cx="6340197"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面向对象概述</a:t>
              </a:r>
              <a:endParaRPr lang="zh-CN" altLang="en-US" sz="8000" b="1" kern="1200" dirty="0">
                <a:solidFill>
                  <a:srgbClr val="B1C400"/>
                </a:solidFill>
                <a:latin typeface="+mj-ea"/>
              </a:endParaRPr>
            </a:p>
          </p:txBody>
        </p:sp>
        <p:sp>
          <p:nvSpPr>
            <p:cNvPr id="7" name="文本框 6">
              <a:extLst>
                <a:ext uri="{FF2B5EF4-FFF2-40B4-BE49-F238E27FC236}">
                  <a16:creationId xmlns:a16="http://schemas.microsoft.com/office/drawing/2014/main" id="{2C446166-DD21-4C2E-9CF0-0FC2F5619989}"/>
                </a:ext>
              </a:extLst>
            </p:cNvPr>
            <p:cNvSpPr txBox="1"/>
            <p:nvPr/>
          </p:nvSpPr>
          <p:spPr>
            <a:xfrm>
              <a:off x="3323077" y="2751599"/>
              <a:ext cx="6340197"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面向对象概述</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80916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974470" y="1282428"/>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2401319" y="1771271"/>
            <a:ext cx="4447156"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2501789" y="1192663"/>
            <a:ext cx="4203811"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只有一个参数的构造方法示例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2268786" y="2094823"/>
            <a:ext cx="9723419" cy="4366516"/>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zh-CN" altLang="en-US" sz="2400" dirty="0">
                <a:solidFill>
                  <a:schemeClr val="tx1">
                    <a:lumMod val="85000"/>
                    <a:lumOff val="15000"/>
                  </a:schemeClr>
                </a:solidFill>
                <a:ea typeface="微软雅黑" panose="020B0503020204020204" pitchFamily="34" charset="-122"/>
              </a:rPr>
              <a:t>定义构造方法</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print('</a:t>
            </a:r>
            <a:r>
              <a:rPr lang="zh-CN" altLang="en-US" sz="2400" dirty="0">
                <a:solidFill>
                  <a:schemeClr val="tx1">
                    <a:lumMod val="85000"/>
                    <a:lumOff val="15000"/>
                  </a:schemeClr>
                </a:solidFill>
                <a:ea typeface="微软雅黑" panose="020B0503020204020204" pitchFamily="34" charset="-122"/>
              </a:rPr>
              <a:t>构造方法被调用！</a:t>
            </a:r>
            <a:r>
              <a:rPr lang="en-US" altLang="zh-CN" sz="2400" dirty="0">
                <a:solidFill>
                  <a:schemeClr val="tx1">
                    <a:lumMod val="85000"/>
                    <a:lumOff val="15000"/>
                  </a:schemeClr>
                </a:solidFill>
                <a:ea typeface="微软雅黑" panose="020B0503020204020204" pitchFamily="34" charset="-122"/>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self.name='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属性赋值为“未知”</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定义普通方法</a:t>
            </a:r>
            <a:r>
              <a:rPr lang="en-US" altLang="zh-CN" sz="2400" dirty="0" err="1">
                <a:solidFill>
                  <a:schemeClr val="tx1">
                    <a:lumMod val="85000"/>
                    <a:lumOff val="15000"/>
                  </a:schemeClr>
                </a:solidFill>
                <a:ea typeface="微软雅黑" panose="020B0503020204020204" pitchFamily="34" charset="-122"/>
              </a:rPr>
              <a:t>PrintInfo</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输出姓名信息</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if __name__=='__main__':</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，自动执行构造方法</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p>
        </p:txBody>
      </p:sp>
      <p:sp>
        <p:nvSpPr>
          <p:cNvPr id="16" name="KSO_Shape">
            <a:extLst>
              <a:ext uri="{FF2B5EF4-FFF2-40B4-BE49-F238E27FC236}">
                <a16:creationId xmlns:a16="http://schemas.microsoft.com/office/drawing/2014/main" id="{70FBF6E5-B203-41CE-BBD3-14F1ECF3A57D}"/>
              </a:ext>
            </a:extLst>
          </p:cNvPr>
          <p:cNvSpPr/>
          <p:nvPr/>
        </p:nvSpPr>
        <p:spPr>
          <a:xfrm>
            <a:off x="2268786" y="2002101"/>
            <a:ext cx="9341959" cy="4459237"/>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421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sp>
        <p:nvSpPr>
          <p:cNvPr id="17" name="矩形 16">
            <a:extLst>
              <a:ext uri="{FF2B5EF4-FFF2-40B4-BE49-F238E27FC236}">
                <a16:creationId xmlns:a16="http://schemas.microsoft.com/office/drawing/2014/main" id="{FBBF80F9-3C1A-4556-B6F0-52EE11EFD119}"/>
              </a:ext>
            </a:extLst>
          </p:cNvPr>
          <p:cNvSpPr/>
          <p:nvPr/>
        </p:nvSpPr>
        <p:spPr>
          <a:xfrm>
            <a:off x="4830780" y="2926202"/>
            <a:ext cx="2560620"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姓名：未知</a:t>
            </a:r>
          </a:p>
        </p:txBody>
      </p:sp>
      <p:sp>
        <p:nvSpPr>
          <p:cNvPr id="18" name="KSO_Shape">
            <a:extLst>
              <a:ext uri="{FF2B5EF4-FFF2-40B4-BE49-F238E27FC236}">
                <a16:creationId xmlns:a16="http://schemas.microsoft.com/office/drawing/2014/main" id="{CAB8C39D-F2F9-4E61-BB76-646B0B565AF7}"/>
              </a:ext>
            </a:extLst>
          </p:cNvPr>
          <p:cNvSpPr/>
          <p:nvPr/>
        </p:nvSpPr>
        <p:spPr>
          <a:xfrm>
            <a:off x="4356098" y="2565401"/>
            <a:ext cx="3479802" cy="172719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1163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1042273" y="1586504"/>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2469122" y="2075348"/>
            <a:ext cx="4116439"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2569593" y="1496739"/>
            <a:ext cx="38458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带默认参数的构造方法示例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2325956" y="2399519"/>
            <a:ext cx="8491363" cy="390485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a:t>
            </a:r>
            <a:r>
              <a:rPr lang="en-US" altLang="zh-CN" sz="2400" dirty="0" err="1">
                <a:solidFill>
                  <a:schemeClr val="tx1">
                    <a:lumMod val="85000"/>
                    <a:lumOff val="15000"/>
                  </a:schemeClr>
                </a:solidFill>
                <a:ea typeface="微软雅黑" panose="020B0503020204020204" pitchFamily="34" charset="-122"/>
              </a:rPr>
              <a:t>self,name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定义构造方法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print('</a:t>
            </a:r>
            <a:r>
              <a:rPr lang="zh-CN" altLang="en-US" sz="2400" dirty="0">
                <a:solidFill>
                  <a:schemeClr val="tx1">
                    <a:lumMod val="85000"/>
                    <a:lumOff val="15000"/>
                  </a:schemeClr>
                </a:solidFill>
                <a:ea typeface="微软雅黑" panose="020B0503020204020204" pitchFamily="34" charset="-122"/>
              </a:rPr>
              <a:t>构造方法被调用！</a:t>
            </a:r>
            <a:r>
              <a:rPr lang="en-US" altLang="zh-CN" sz="2400" dirty="0">
                <a:solidFill>
                  <a:schemeClr val="tx1">
                    <a:lumMod val="85000"/>
                    <a:lumOff val="15000"/>
                  </a:schemeClr>
                </a:solidFill>
                <a:ea typeface="微软雅黑" panose="020B0503020204020204" pitchFamily="34" charset="-122"/>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定义普通方法</a:t>
            </a:r>
            <a:r>
              <a:rPr lang="en-US" altLang="zh-CN" sz="2400" dirty="0" err="1">
                <a:solidFill>
                  <a:schemeClr val="tx1">
                    <a:lumMod val="85000"/>
                    <a:lumOff val="15000"/>
                  </a:schemeClr>
                </a:solidFill>
                <a:ea typeface="微软雅黑" panose="020B0503020204020204" pitchFamily="34" charset="-122"/>
              </a:rPr>
              <a:t>PrintInfo</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输出姓名信息</a:t>
            </a:r>
          </a:p>
        </p:txBody>
      </p:sp>
      <p:sp>
        <p:nvSpPr>
          <p:cNvPr id="16" name="KSO_Shape">
            <a:extLst>
              <a:ext uri="{FF2B5EF4-FFF2-40B4-BE49-F238E27FC236}">
                <a16:creationId xmlns:a16="http://schemas.microsoft.com/office/drawing/2014/main" id="{70FBF6E5-B203-41CE-BBD3-14F1ECF3A57D}"/>
              </a:ext>
            </a:extLst>
          </p:cNvPr>
          <p:cNvSpPr/>
          <p:nvPr/>
        </p:nvSpPr>
        <p:spPr>
          <a:xfrm>
            <a:off x="2336589" y="2306177"/>
            <a:ext cx="8236181" cy="413013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4595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1042273" y="1586504"/>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2469122" y="2075348"/>
            <a:ext cx="411643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2569593" y="1496739"/>
            <a:ext cx="38458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带默认参数的构造方法示例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2325956" y="2417275"/>
            <a:ext cx="8491363" cy="3350854"/>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if __name__=='__main__':</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stu1=Student()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，自动执行构</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造方法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stu2=Student('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10	    stu1.PrintInfo()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11	    stu2.PrintInfo()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p>
        </p:txBody>
      </p:sp>
      <p:sp>
        <p:nvSpPr>
          <p:cNvPr id="16" name="KSO_Shape">
            <a:extLst>
              <a:ext uri="{FF2B5EF4-FFF2-40B4-BE49-F238E27FC236}">
                <a16:creationId xmlns:a16="http://schemas.microsoft.com/office/drawing/2014/main" id="{70FBF6E5-B203-41CE-BBD3-14F1ECF3A57D}"/>
              </a:ext>
            </a:extLst>
          </p:cNvPr>
          <p:cNvSpPr/>
          <p:nvPr/>
        </p:nvSpPr>
        <p:spPr>
          <a:xfrm>
            <a:off x="2336589" y="2306178"/>
            <a:ext cx="8236181" cy="363298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56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p>
        </p:txBody>
      </p:sp>
      <p:sp>
        <p:nvSpPr>
          <p:cNvPr id="13" name="矩形 12">
            <a:extLst>
              <a:ext uri="{FF2B5EF4-FFF2-40B4-BE49-F238E27FC236}">
                <a16:creationId xmlns:a16="http://schemas.microsoft.com/office/drawing/2014/main" id="{82630C16-1176-44F9-BDC2-6F3AA47874B0}"/>
              </a:ext>
            </a:extLst>
          </p:cNvPr>
          <p:cNvSpPr/>
          <p:nvPr/>
        </p:nvSpPr>
        <p:spPr>
          <a:xfrm>
            <a:off x="4830780" y="2443438"/>
            <a:ext cx="2560620"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姓名：未知</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姓名：李晓明</a:t>
            </a:r>
          </a:p>
        </p:txBody>
      </p:sp>
      <p:sp>
        <p:nvSpPr>
          <p:cNvPr id="14" name="KSO_Shape">
            <a:extLst>
              <a:ext uri="{FF2B5EF4-FFF2-40B4-BE49-F238E27FC236}">
                <a16:creationId xmlns:a16="http://schemas.microsoft.com/office/drawing/2014/main" id="{B2EE64DE-88F9-403A-B193-F4ED8A079AB1}"/>
              </a:ext>
            </a:extLst>
          </p:cNvPr>
          <p:cNvSpPr/>
          <p:nvPr/>
        </p:nvSpPr>
        <p:spPr>
          <a:xfrm>
            <a:off x="4356098" y="2082636"/>
            <a:ext cx="3479802" cy="2628900"/>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325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down)">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A0175C-496A-4372-A40E-3E475E14E98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已知通过“</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=Student('1810101','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可以创建一个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类对象并赋给</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，则创建该对象时所执行的构造方法的形参个数（不考虑不定长参数的情况）为（    ）。</a:t>
            </a:r>
          </a:p>
        </p:txBody>
      </p:sp>
      <p:sp>
        <p:nvSpPr>
          <p:cNvPr id="5" name="文本框 4">
            <a:extLst>
              <a:ext uri="{FF2B5EF4-FFF2-40B4-BE49-F238E27FC236}">
                <a16:creationId xmlns:a16="http://schemas.microsoft.com/office/drawing/2014/main" id="{15193834-EA71-4AB0-ABF0-EC842592A63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B0546F5-AFD0-4853-969C-48931A44E20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784B0BE-E8E8-46FF-8287-04F8E790D73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BFB282C-7DF5-494F-AE84-1601F435C32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DC5F0A8-1D56-4F2F-A7FB-E3269776A10B}"/>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3E2B151A-E367-4204-ACF7-CCB94375DD50}"/>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F113A6CE-E619-4BA2-AD88-4A12531FD75D}"/>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C49D7DF8-105E-4CE6-A3C5-A164969D13DC}"/>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A21985C1-708E-4D1F-977A-504C140F291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97A6E32B-FDCB-4FEC-B9AA-956010D6616A}"/>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32683357-E2E2-47EA-A5EC-C0755C6EAAD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28D177D1-08B7-4D64-A5CD-5525A20F7683}"/>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FA7F4550-9187-49B5-9B10-25CF5D20CDB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3E2A163-32C3-42DC-B477-F3C8D1279DB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F3DBE50-710D-490D-A7B6-48C5BA2238D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96670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F451BF-B2CD-45EA-9B90-61FB3BC40098}"/>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请定义一个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Cylinder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类，具体要求为：（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Cylinder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类对象可以存储一个圆柱体（包括半径和高）；（</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）具有用于初始化半径和高的构造方法；（</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）具有输出圆柱体信息的方法</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PrintInfo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）具有计算圆柱体体积的方法</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GetVolume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2B0D55B3-BF2C-4C7E-BE4B-0EF650F390E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83999BBF-EA89-494C-B2CA-43C7D8367F86}"/>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FE391B34-495F-4700-93B5-A9B0FEC62C83}"/>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87E2D5A2-E89E-4FFE-920E-6533B956D5BF}"/>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EF576937-5255-4CB5-91BC-024B4F8353BB}"/>
              </a:ext>
            </a:extLst>
          </p:cNvPr>
          <p:cNvSpPr txBox="1"/>
          <p:nvPr>
            <p:custDataLst>
              <p:tags r:id="rId7"/>
            </p:custDataLst>
          </p:nvPr>
        </p:nvSpPr>
        <p:spPr>
          <a:xfrm>
            <a:off x="12827000" y="1270000"/>
            <a:ext cx="3332480" cy="5016758"/>
          </a:xfrm>
          <a:prstGeom prst="rect">
            <a:avLst/>
          </a:prstGeom>
          <a:noFill/>
        </p:spPr>
        <p:txBody>
          <a:bodyPr vert="horz" rtlCol="0" anchor="t" anchorCtr="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Cylinder:</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r,h</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__</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init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self,r,h</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self.h</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GetVolume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3.14*</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self.h</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PrintInfo</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半径：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self.r,self.h</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c=Cylinder(3.1,2.5)</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c.PrintInfo</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圆柱体体积为：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c.GetVolume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587AEF26-471A-4BB7-9974-455FC51F65F3}"/>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E3C5CAB6-E6BB-4D5D-8B2C-DCB8DFA021E6}"/>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AEF540B3-CD61-4B11-A3C0-3A7E468A71C6}"/>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B4F617E5-D958-434E-80C2-FCEC48C52498}"/>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E8F603F7-58B6-4338-AA39-8C2E4FB155DB}"/>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17591AB4-E628-4150-8901-AB65393D4D3E}"/>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8DA62006-A563-4FC8-BC4A-CA0863CC9633}"/>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4FA5AC48-2F96-48E9-9D1E-07772315F54D}"/>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EA730751-31FA-4439-90EA-325A606B9D5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146CC5CA-EE2F-46FD-A6A2-476B4E5BA599}"/>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E7E18051-9F34-44A7-8400-510E8F86EC9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87E882C1-DC0F-47BF-8F1A-0548C30008A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0E4D482-8BEB-4E59-B676-E3BEF8C691EA}"/>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50366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10915FF0-969E-425F-8849-577E9CAB2A79}"/>
              </a:ext>
            </a:extLst>
          </p:cNvPr>
          <p:cNvGrpSpPr/>
          <p:nvPr/>
        </p:nvGrpSpPr>
        <p:grpSpPr>
          <a:xfrm>
            <a:off x="3932967" y="2702387"/>
            <a:ext cx="4326065" cy="1354801"/>
            <a:chOff x="3932967" y="2702387"/>
            <a:chExt cx="4326065" cy="1354801"/>
          </a:xfrm>
        </p:grpSpPr>
        <p:sp>
          <p:nvSpPr>
            <p:cNvPr id="27" name="文本框 26">
              <a:extLst>
                <a:ext uri="{FF2B5EF4-FFF2-40B4-BE49-F238E27FC236}">
                  <a16:creationId xmlns:a16="http://schemas.microsoft.com/office/drawing/2014/main" id="{30CDE4B1-207B-4626-8BCC-7B7769C76DB4}"/>
                </a:ext>
              </a:extLst>
            </p:cNvPr>
            <p:cNvSpPr txBox="1"/>
            <p:nvPr/>
          </p:nvSpPr>
          <p:spPr>
            <a:xfrm>
              <a:off x="3970679" y="2733749"/>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析构方法</a:t>
              </a:r>
              <a:endParaRPr lang="zh-CN" altLang="en-US" sz="8000" b="1" kern="1200" dirty="0">
                <a:solidFill>
                  <a:srgbClr val="B1C400"/>
                </a:solidFill>
                <a:latin typeface="+mj-ea"/>
              </a:endParaRPr>
            </a:p>
          </p:txBody>
        </p:sp>
        <p:sp>
          <p:nvSpPr>
            <p:cNvPr id="28" name="文本框 27">
              <a:extLst>
                <a:ext uri="{FF2B5EF4-FFF2-40B4-BE49-F238E27FC236}">
                  <a16:creationId xmlns:a16="http://schemas.microsoft.com/office/drawing/2014/main" id="{D847F378-4E93-40DD-9F6F-65CA3F94F7DC}"/>
                </a:ext>
              </a:extLst>
            </p:cNvPr>
            <p:cNvSpPr txBox="1"/>
            <p:nvPr/>
          </p:nvSpPr>
          <p:spPr>
            <a:xfrm>
              <a:off x="3932967" y="2702387"/>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析构方法</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6694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p>
        </p:txBody>
      </p:sp>
      <p:sp>
        <p:nvSpPr>
          <p:cNvPr id="8" name="矩形 7">
            <a:extLst>
              <a:ext uri="{FF2B5EF4-FFF2-40B4-BE49-F238E27FC236}">
                <a16:creationId xmlns:a16="http://schemas.microsoft.com/office/drawing/2014/main" id="{EBB9FB40-6706-4195-BCE4-964A10F85D12}"/>
              </a:ext>
            </a:extLst>
          </p:cNvPr>
          <p:cNvSpPr/>
          <p:nvPr/>
        </p:nvSpPr>
        <p:spPr>
          <a:xfrm>
            <a:off x="2895600" y="1824219"/>
            <a:ext cx="640080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析构方法是类的另一个内置方法，它的方法名为</a:t>
            </a:r>
            <a:r>
              <a:rPr lang="en-US" altLang="zh-CN" sz="2400" dirty="0">
                <a:solidFill>
                  <a:schemeClr val="tx1">
                    <a:lumMod val="85000"/>
                    <a:lumOff val="15000"/>
                  </a:schemeClr>
                </a:solidFill>
                <a:latin typeface="+mj-lt"/>
                <a:ea typeface="微软雅黑" panose="020B0503020204020204" pitchFamily="34" charset="-122"/>
              </a:rPr>
              <a:t>__del__</a:t>
            </a:r>
            <a:r>
              <a:rPr lang="zh-CN" altLang="en-US" sz="2400" dirty="0">
                <a:solidFill>
                  <a:schemeClr val="tx1">
                    <a:lumMod val="85000"/>
                    <a:lumOff val="15000"/>
                  </a:schemeClr>
                </a:solidFill>
                <a:latin typeface="+mj-lt"/>
                <a:ea typeface="微软雅黑" panose="020B0503020204020204" pitchFamily="34" charset="-122"/>
              </a:rPr>
              <a:t>，在销毁一个类对象时会自动执行，负责完成待销毁对象的资源清理工作，如关闭文件等。</a:t>
            </a:r>
          </a:p>
        </p:txBody>
      </p:sp>
      <p:sp>
        <p:nvSpPr>
          <p:cNvPr id="10" name="KSO_Shape">
            <a:extLst>
              <a:ext uri="{FF2B5EF4-FFF2-40B4-BE49-F238E27FC236}">
                <a16:creationId xmlns:a16="http://schemas.microsoft.com/office/drawing/2014/main" id="{48DC5E60-70E2-49BE-AF6C-CD75866D77BE}"/>
              </a:ext>
            </a:extLst>
          </p:cNvPr>
          <p:cNvSpPr/>
          <p:nvPr/>
        </p:nvSpPr>
        <p:spPr>
          <a:xfrm>
            <a:off x="2387888" y="1429965"/>
            <a:ext cx="7416512" cy="2727256"/>
          </a:xfrm>
          <a:prstGeom prst="roundRect">
            <a:avLst>
              <a:gd name="adj" fmla="val 794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grpSp>
        <p:nvGrpSpPr>
          <p:cNvPr id="11" name="组合 10">
            <a:extLst>
              <a:ext uri="{FF2B5EF4-FFF2-40B4-BE49-F238E27FC236}">
                <a16:creationId xmlns:a16="http://schemas.microsoft.com/office/drawing/2014/main" id="{4B57C314-51E7-46FB-AA6C-2FCBC2159FC2}"/>
              </a:ext>
            </a:extLst>
          </p:cNvPr>
          <p:cNvGrpSpPr/>
          <p:nvPr/>
        </p:nvGrpSpPr>
        <p:grpSpPr>
          <a:xfrm>
            <a:off x="2120557" y="1130123"/>
            <a:ext cx="877274" cy="877274"/>
            <a:chOff x="836354" y="1156380"/>
            <a:chExt cx="877274" cy="877274"/>
          </a:xfrm>
        </p:grpSpPr>
        <p:sp>
          <p:nvSpPr>
            <p:cNvPr id="12" name="Oval 4011">
              <a:extLst>
                <a:ext uri="{FF2B5EF4-FFF2-40B4-BE49-F238E27FC236}">
                  <a16:creationId xmlns:a16="http://schemas.microsoft.com/office/drawing/2014/main" id="{02CBE67A-7684-4895-8850-325B90FF6DFF}"/>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3" name="组合 12">
              <a:extLst>
                <a:ext uri="{FF2B5EF4-FFF2-40B4-BE49-F238E27FC236}">
                  <a16:creationId xmlns:a16="http://schemas.microsoft.com/office/drawing/2014/main" id="{A4C97332-BF56-4652-A7E8-4FFAFA3596FD}"/>
                </a:ext>
              </a:extLst>
            </p:cNvPr>
            <p:cNvGrpSpPr/>
            <p:nvPr/>
          </p:nvGrpSpPr>
          <p:grpSpPr>
            <a:xfrm>
              <a:off x="844376" y="1343177"/>
              <a:ext cx="851540" cy="534049"/>
              <a:chOff x="4869372" y="3263288"/>
              <a:chExt cx="527535" cy="330848"/>
            </a:xfrm>
            <a:solidFill>
              <a:schemeClr val="bg1"/>
            </a:solidFill>
          </p:grpSpPr>
          <p:sp>
            <p:nvSpPr>
              <p:cNvPr id="14" name="Freeform 138">
                <a:extLst>
                  <a:ext uri="{FF2B5EF4-FFF2-40B4-BE49-F238E27FC236}">
                    <a16:creationId xmlns:a16="http://schemas.microsoft.com/office/drawing/2014/main" id="{EC840332-20DD-478A-9503-4E03D7B2F7D0}"/>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7">
                <a:extLst>
                  <a:ext uri="{FF2B5EF4-FFF2-40B4-BE49-F238E27FC236}">
                    <a16:creationId xmlns:a16="http://schemas.microsoft.com/office/drawing/2014/main" id="{F8B5612F-CEDA-4FF6-8DD5-D65B7B5DC2CE}"/>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8">
                <a:extLst>
                  <a:ext uri="{FF2B5EF4-FFF2-40B4-BE49-F238E27FC236}">
                    <a16:creationId xmlns:a16="http://schemas.microsoft.com/office/drawing/2014/main" id="{0E756EF6-9AA0-453F-A398-F8B5E2E27BA6}"/>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9">
                <a:extLst>
                  <a:ext uri="{FF2B5EF4-FFF2-40B4-BE49-F238E27FC236}">
                    <a16:creationId xmlns:a16="http://schemas.microsoft.com/office/drawing/2014/main" id="{1BF72402-AB68-4439-9221-8AE5CE557A9E}"/>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0">
                <a:extLst>
                  <a:ext uri="{FF2B5EF4-FFF2-40B4-BE49-F238E27FC236}">
                    <a16:creationId xmlns:a16="http://schemas.microsoft.com/office/drawing/2014/main" id="{3D1CB9AF-85B0-4397-8DBB-7554B1CDC159}"/>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1">
                <a:extLst>
                  <a:ext uri="{FF2B5EF4-FFF2-40B4-BE49-F238E27FC236}">
                    <a16:creationId xmlns:a16="http://schemas.microsoft.com/office/drawing/2014/main" id="{C8C83D48-82E3-473B-8DEC-F2679B7BC72A}"/>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0" name="矩形 19">
            <a:extLst>
              <a:ext uri="{FF2B5EF4-FFF2-40B4-BE49-F238E27FC236}">
                <a16:creationId xmlns:a16="http://schemas.microsoft.com/office/drawing/2014/main" id="{5CC6527B-ABB2-401E-960D-5A3D982325A3}"/>
              </a:ext>
            </a:extLst>
          </p:cNvPr>
          <p:cNvSpPr/>
          <p:nvPr/>
        </p:nvSpPr>
        <p:spPr>
          <a:xfrm>
            <a:off x="2501314" y="4326340"/>
            <a:ext cx="7057466" cy="2242858"/>
          </a:xfrm>
          <a:prstGeom prst="rect">
            <a:avLst/>
          </a:prstGeom>
        </p:spPr>
        <p:txBody>
          <a:bodyPr wrap="square">
            <a:spAutoFit/>
          </a:bodyPr>
          <a:lstStyle/>
          <a:p>
            <a:pPr>
              <a:lnSpc>
                <a:spcPct val="150000"/>
              </a:lnSpc>
            </a:pPr>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cs typeface="Times New Roman" panose="02020603050405020304" pitchFamily="18" charset="0"/>
              </a:rPr>
              <a:t>：</a:t>
            </a:r>
            <a:r>
              <a:rPr lang="zh-CN" altLang="zh-CN" sz="2400" kern="100" dirty="0">
                <a:solidFill>
                  <a:schemeClr val="tx1">
                    <a:lumMod val="85000"/>
                    <a:lumOff val="15000"/>
                  </a:schemeClr>
                </a:solidFill>
                <a:cs typeface="Times New Roman" panose="02020603050405020304" pitchFamily="18" charset="0"/>
              </a:rPr>
              <a:t>类对象销毁有如下三种情况：</a:t>
            </a:r>
            <a:endParaRPr lang="en-US" altLang="zh-CN" sz="2400" kern="100" dirty="0">
              <a:solidFill>
                <a:schemeClr val="tx1">
                  <a:lumMod val="85000"/>
                  <a:lumOff val="15000"/>
                </a:schemeClr>
              </a:solidFill>
              <a:cs typeface="Times New Roman" panose="02020603050405020304" pitchFamily="18" charset="0"/>
            </a:endParaRP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1</a:t>
            </a:r>
            <a:r>
              <a:rPr lang="zh-CN" altLang="en-US" sz="2400" dirty="0">
                <a:solidFill>
                  <a:schemeClr val="tx1">
                    <a:lumMod val="85000"/>
                    <a:lumOff val="15000"/>
                  </a:schemeClr>
                </a:solidFill>
              </a:rPr>
              <a:t>）局部变量的作用域结束。</a:t>
            </a: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2</a:t>
            </a:r>
            <a:r>
              <a:rPr lang="zh-CN" altLang="en-US" sz="2400" dirty="0">
                <a:solidFill>
                  <a:schemeClr val="tx1">
                    <a:lumMod val="85000"/>
                    <a:lumOff val="15000"/>
                  </a:schemeClr>
                </a:solidFill>
              </a:rPr>
              <a:t>）使用</a:t>
            </a:r>
            <a:r>
              <a:rPr lang="en-US" altLang="zh-CN" sz="2400" dirty="0">
                <a:solidFill>
                  <a:schemeClr val="tx1">
                    <a:lumMod val="85000"/>
                    <a:lumOff val="15000"/>
                  </a:schemeClr>
                </a:solidFill>
              </a:rPr>
              <a:t>del</a:t>
            </a:r>
            <a:r>
              <a:rPr lang="zh-CN" altLang="en-US" sz="2400" dirty="0">
                <a:solidFill>
                  <a:schemeClr val="tx1">
                    <a:lumMod val="85000"/>
                    <a:lumOff val="15000"/>
                  </a:schemeClr>
                </a:solidFill>
              </a:rPr>
              <a:t>删除对象。</a:t>
            </a: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3</a:t>
            </a:r>
            <a:r>
              <a:rPr lang="zh-CN" altLang="en-US" sz="2400" dirty="0">
                <a:solidFill>
                  <a:schemeClr val="tx1">
                    <a:lumMod val="85000"/>
                    <a:lumOff val="15000"/>
                  </a:schemeClr>
                </a:solidFill>
              </a:rPr>
              <a:t>）程序结束时，程序中的所有对象都将被销毁。</a:t>
            </a:r>
          </a:p>
        </p:txBody>
      </p:sp>
      <p:sp>
        <p:nvSpPr>
          <p:cNvPr id="21" name="KSO_Shape">
            <a:extLst>
              <a:ext uri="{FF2B5EF4-FFF2-40B4-BE49-F238E27FC236}">
                <a16:creationId xmlns:a16="http://schemas.microsoft.com/office/drawing/2014/main" id="{856640AC-F63C-46A7-9F84-3784AF51D351}"/>
              </a:ext>
            </a:extLst>
          </p:cNvPr>
          <p:cNvSpPr/>
          <p:nvPr/>
        </p:nvSpPr>
        <p:spPr>
          <a:xfrm>
            <a:off x="2387162" y="4326340"/>
            <a:ext cx="7417235" cy="2242858"/>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380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down)">
                                      <p:cBhvr>
                                        <p:cTn id="22" dur="500"/>
                                        <p:tgtEl>
                                          <p:spTgt spid="8"/>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nimBg="1"/>
      <p:bldP spid="20" grpId="0"/>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1174265" y="1490811"/>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2601114" y="1979655"/>
            <a:ext cx="2429461"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2785310" y="1401046"/>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2468581" y="2401077"/>
            <a:ext cx="7583723" cy="390485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a:t>
            </a:r>
            <a:r>
              <a:rPr lang="en-US" altLang="zh-CN" sz="2400" dirty="0" err="1">
                <a:solidFill>
                  <a:schemeClr val="tx1">
                    <a:lumMod val="85000"/>
                    <a:lumOff val="15000"/>
                  </a:schemeClr>
                </a:solidFill>
                <a:ea typeface="微软雅黑" panose="020B0503020204020204" pitchFamily="34" charset="-122"/>
              </a:rPr>
              <a:t>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定义构造方法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赋值为形参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print('</a:t>
            </a:r>
            <a:r>
              <a:rPr lang="zh-CN" altLang="en-US" sz="2400" dirty="0">
                <a:solidFill>
                  <a:schemeClr val="tx1">
                    <a:lumMod val="85000"/>
                    <a:lumOff val="15000"/>
                  </a:schemeClr>
                </a:solidFill>
                <a:ea typeface="微软雅黑" panose="020B0503020204020204" pitchFamily="34" charset="-122"/>
              </a:rPr>
              <a:t>姓名为</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的对象被创建！</a:t>
            </a:r>
            <a:r>
              <a:rPr lang="en-US" altLang="zh-CN" sz="2400" dirty="0">
                <a:solidFill>
                  <a:schemeClr val="tx1">
                    <a:lumMod val="85000"/>
                    <a:lumOff val="15000"/>
                  </a:schemeClr>
                </a:solidFill>
                <a:ea typeface="微软雅黑" panose="020B0503020204020204" pitchFamily="34" charset="-122"/>
              </a:rPr>
              <a:t>'%self.name)</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__del__(self): #</a:t>
            </a:r>
            <a:r>
              <a:rPr lang="zh-CN" altLang="en-US" sz="2400" dirty="0">
                <a:solidFill>
                  <a:schemeClr val="tx1">
                    <a:lumMod val="85000"/>
                    <a:lumOff val="15000"/>
                  </a:schemeClr>
                </a:solidFill>
                <a:ea typeface="微软雅黑" panose="020B0503020204020204" pitchFamily="34" charset="-122"/>
              </a:rPr>
              <a:t>定义析构方法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姓名为</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的对象被销毁！</a:t>
            </a:r>
            <a:r>
              <a:rPr lang="en-US" altLang="zh-CN" sz="2400" dirty="0">
                <a:solidFill>
                  <a:schemeClr val="tx1">
                    <a:lumMod val="85000"/>
                    <a:lumOff val="15000"/>
                  </a:schemeClr>
                </a:solidFill>
                <a:ea typeface="微软雅黑" panose="020B0503020204020204" pitchFamily="34" charset="-122"/>
              </a:rPr>
              <a:t>'%self.name)</a:t>
            </a:r>
          </a:p>
        </p:txBody>
      </p:sp>
      <p:sp>
        <p:nvSpPr>
          <p:cNvPr id="16" name="KSO_Shape">
            <a:extLst>
              <a:ext uri="{FF2B5EF4-FFF2-40B4-BE49-F238E27FC236}">
                <a16:creationId xmlns:a16="http://schemas.microsoft.com/office/drawing/2014/main" id="{70FBF6E5-B203-41CE-BBD3-14F1ECF3A57D}"/>
              </a:ext>
            </a:extLst>
          </p:cNvPr>
          <p:cNvSpPr/>
          <p:nvPr/>
        </p:nvSpPr>
        <p:spPr>
          <a:xfrm>
            <a:off x="2468582" y="2210485"/>
            <a:ext cx="7469574" cy="4225826"/>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34355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511571"/>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sp>
        <p:nvSpPr>
          <p:cNvPr id="2" name="矩形 1">
            <a:extLst>
              <a:ext uri="{FF2B5EF4-FFF2-40B4-BE49-F238E27FC236}">
                <a16:creationId xmlns:a16="http://schemas.microsoft.com/office/drawing/2014/main" id="{83E11107-0AC9-4E43-BA11-92F2A6599A1B}"/>
              </a:ext>
            </a:extLst>
          </p:cNvPr>
          <p:cNvSpPr/>
          <p:nvPr/>
        </p:nvSpPr>
        <p:spPr>
          <a:xfrm>
            <a:off x="3206847"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1661949" y="2816827"/>
            <a:ext cx="4010613" cy="3157146"/>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面向对象是当前流行的程序设计方法，其以人类习惯的思维方式，用对象来理解和分析问题空间，使开发软件的方法与过程尽可能接近人类认识世界、解决问题的思维方法与过程。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65300" y="267527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C2EAA38-B2AA-4E3C-9A54-D3ECD03BBC60}"/>
              </a:ext>
            </a:extLst>
          </p:cNvPr>
          <p:cNvSpPr/>
          <p:nvPr/>
        </p:nvSpPr>
        <p:spPr>
          <a:xfrm>
            <a:off x="8125698"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9A865F1C-DEF7-4587-9C14-F8915A1EA5CE}"/>
              </a:ext>
            </a:extLst>
          </p:cNvPr>
          <p:cNvSpPr/>
          <p:nvPr/>
        </p:nvSpPr>
        <p:spPr>
          <a:xfrm>
            <a:off x="6688605" y="2923368"/>
            <a:ext cx="4236822" cy="2713948"/>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面向对象方法的基本观点是一切系统都是由对象构成的，每个对象都可以接收并处理其他对象发送的消息，它们的相互作用、相互影响，实现了整个系统的运转。</a:t>
            </a:r>
          </a:p>
        </p:txBody>
      </p:sp>
      <p:cxnSp>
        <p:nvCxnSpPr>
          <p:cNvPr id="52" name="直接连接符 51">
            <a:extLst>
              <a:ext uri="{FF2B5EF4-FFF2-40B4-BE49-F238E27FC236}">
                <a16:creationId xmlns:a16="http://schemas.microsoft.com/office/drawing/2014/main" id="{FB981245-C61A-4B02-A9D0-18D3C8A13777}"/>
              </a:ext>
            </a:extLst>
          </p:cNvPr>
          <p:cNvCxnSpPr>
            <a:cxnSpLocks/>
          </p:cNvCxnSpPr>
          <p:nvPr/>
        </p:nvCxnSpPr>
        <p:spPr>
          <a:xfrm>
            <a:off x="7009071" y="2675272"/>
            <a:ext cx="345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B9855CF-00E3-4A1E-8F5E-48B8FE8363FF}"/>
              </a:ext>
            </a:extLst>
          </p:cNvPr>
          <p:cNvSpPr txBox="1"/>
          <p:nvPr/>
        </p:nvSpPr>
        <p:spPr>
          <a:xfrm>
            <a:off x="2200284" y="2074038"/>
            <a:ext cx="162366" cy="459875"/>
          </a:xfrm>
          <a:prstGeom prst="rect">
            <a:avLst/>
          </a:prstGeom>
          <a:noFill/>
        </p:spPr>
        <p:txBody>
          <a:bodyPr wrap="none" rtlCol="0">
            <a:spAutoFit/>
          </a:bodyPr>
          <a:lstStyle/>
          <a:p>
            <a:endParaRPr lang="zh-CN" altLang="en-US" sz="2800" dirty="0"/>
          </a:p>
        </p:txBody>
      </p:sp>
      <p:sp>
        <p:nvSpPr>
          <p:cNvPr id="33" name="文本框 32">
            <a:extLst>
              <a:ext uri="{FF2B5EF4-FFF2-40B4-BE49-F238E27FC236}">
                <a16:creationId xmlns:a16="http://schemas.microsoft.com/office/drawing/2014/main" id="{7882C496-BFDE-4572-8959-585C03D56D62}"/>
              </a:ext>
            </a:extLst>
          </p:cNvPr>
          <p:cNvSpPr txBox="1"/>
          <p:nvPr/>
        </p:nvSpPr>
        <p:spPr>
          <a:xfrm>
            <a:off x="7187564" y="2031469"/>
            <a:ext cx="162366" cy="459875"/>
          </a:xfrm>
          <a:prstGeom prst="rect">
            <a:avLst/>
          </a:prstGeom>
          <a:noFill/>
        </p:spPr>
        <p:txBody>
          <a:bodyPr wrap="none" rtlCol="0">
            <a:spAutoFit/>
          </a:bodyPr>
          <a:lstStyle/>
          <a:p>
            <a:endParaRPr lang="zh-CN" altLang="en-US" sz="2800" dirty="0"/>
          </a:p>
        </p:txBody>
      </p:sp>
      <p:sp>
        <p:nvSpPr>
          <p:cNvPr id="38" name="KSO_Shape">
            <a:extLst>
              <a:ext uri="{FF2B5EF4-FFF2-40B4-BE49-F238E27FC236}">
                <a16:creationId xmlns:a16="http://schemas.microsoft.com/office/drawing/2014/main" id="{A2F7A776-D49D-42A6-8341-15A6263491E6}"/>
              </a:ext>
            </a:extLst>
          </p:cNvPr>
          <p:cNvSpPr/>
          <p:nvPr/>
        </p:nvSpPr>
        <p:spPr>
          <a:xfrm>
            <a:off x="1435739" y="2031469"/>
            <a:ext cx="4236823" cy="403438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9" name="KSO_Shape">
            <a:extLst>
              <a:ext uri="{FF2B5EF4-FFF2-40B4-BE49-F238E27FC236}">
                <a16:creationId xmlns:a16="http://schemas.microsoft.com/office/drawing/2014/main" id="{D649DA09-3F78-4E6A-B9D7-0FCA47F85AA0}"/>
              </a:ext>
            </a:extLst>
          </p:cNvPr>
          <p:cNvSpPr/>
          <p:nvPr/>
        </p:nvSpPr>
        <p:spPr>
          <a:xfrm>
            <a:off x="6688605" y="2031470"/>
            <a:ext cx="4236821" cy="4034380"/>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C79A0750-A61F-4572-805B-9B771222B35A}"/>
              </a:ext>
            </a:extLst>
          </p:cNvPr>
          <p:cNvGrpSpPr/>
          <p:nvPr/>
        </p:nvGrpSpPr>
        <p:grpSpPr>
          <a:xfrm>
            <a:off x="2055662" y="1762598"/>
            <a:ext cx="1082757" cy="1082757"/>
            <a:chOff x="2055662" y="1762598"/>
            <a:chExt cx="1082757" cy="1082757"/>
          </a:xfrm>
        </p:grpSpPr>
        <p:sp>
          <p:nvSpPr>
            <p:cNvPr id="34" name="KSO_Shape">
              <a:extLst>
                <a:ext uri="{FF2B5EF4-FFF2-40B4-BE49-F238E27FC236}">
                  <a16:creationId xmlns:a16="http://schemas.microsoft.com/office/drawing/2014/main" id="{ADC84460-C3E5-49FB-BF93-B0D54BC94F69}"/>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9" name="KSO_Shape">
              <a:extLst>
                <a:ext uri="{FF2B5EF4-FFF2-40B4-BE49-F238E27FC236}">
                  <a16:creationId xmlns:a16="http://schemas.microsoft.com/office/drawing/2014/main" id="{EF182D5B-4D39-48BA-A381-EDD1C0EDEF02}"/>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9" name="组合 8">
            <a:extLst>
              <a:ext uri="{FF2B5EF4-FFF2-40B4-BE49-F238E27FC236}">
                <a16:creationId xmlns:a16="http://schemas.microsoft.com/office/drawing/2014/main" id="{CB46FD51-F2EB-4914-90A1-21FB38E94C31}"/>
              </a:ext>
            </a:extLst>
          </p:cNvPr>
          <p:cNvGrpSpPr/>
          <p:nvPr/>
        </p:nvGrpSpPr>
        <p:grpSpPr>
          <a:xfrm>
            <a:off x="7042941" y="1720029"/>
            <a:ext cx="1082757" cy="1082757"/>
            <a:chOff x="7042941" y="1720029"/>
            <a:chExt cx="1082757" cy="1082757"/>
          </a:xfrm>
        </p:grpSpPr>
        <p:sp>
          <p:nvSpPr>
            <p:cNvPr id="36" name="KSO_Shape">
              <a:extLst>
                <a:ext uri="{FF2B5EF4-FFF2-40B4-BE49-F238E27FC236}">
                  <a16:creationId xmlns:a16="http://schemas.microsoft.com/office/drawing/2014/main" id="{3ABF31DB-B938-4D9C-9146-07E2E6C62956}"/>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Freeform 94">
              <a:extLst>
                <a:ext uri="{FF2B5EF4-FFF2-40B4-BE49-F238E27FC236}">
                  <a16:creationId xmlns:a16="http://schemas.microsoft.com/office/drawing/2014/main" id="{A97AF8ED-07ED-4A30-82AC-A63DF2E5B356}"/>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7109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ppt_x</p:attrName>
                                        </p:attrNameLst>
                                      </p:cBhvr>
                                      <p:tavLst>
                                        <p:tav tm="0">
                                          <p:val>
                                            <p:strVal val="#ppt_x-#ppt_w*1.125000"/>
                                          </p:val>
                                        </p:tav>
                                        <p:tav tm="100000">
                                          <p:val>
                                            <p:strVal val="#ppt_x"/>
                                          </p:val>
                                        </p:tav>
                                      </p:tavLst>
                                    </p:anim>
                                    <p:animEffect transition="in" filter="wipe(right)">
                                      <p:cBhvr>
                                        <p:cTn id="27" dur="500"/>
                                        <p:tgtEl>
                                          <p:spTgt spid="2"/>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p:tgtEl>
                                          <p:spTgt spid="3"/>
                                        </p:tgtEl>
                                        <p:attrNameLst>
                                          <p:attrName>ppt_y</p:attrName>
                                        </p:attrNameLst>
                                      </p:cBhvr>
                                      <p:tavLst>
                                        <p:tav tm="0">
                                          <p:val>
                                            <p:strVal val="#ppt_y-#ppt_h*1.125000"/>
                                          </p:val>
                                        </p:tav>
                                        <p:tav tm="100000">
                                          <p:val>
                                            <p:strVal val="#ppt_y"/>
                                          </p:val>
                                        </p:tav>
                                      </p:tavLst>
                                    </p:anim>
                                    <p:animEffect transition="in" filter="wipe(down)">
                                      <p:cBhvr>
                                        <p:cTn id="31" dur="500"/>
                                        <p:tgtEl>
                                          <p:spTgt spid="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heel(1)">
                                      <p:cBhvr>
                                        <p:cTn id="41" dur="1000"/>
                                        <p:tgtEl>
                                          <p:spTgt spid="39"/>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arn(inVertical)">
                                      <p:cBhvr>
                                        <p:cTn id="45" dur="500"/>
                                        <p:tgtEl>
                                          <p:spTgt spid="52"/>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p:tgtEl>
                                          <p:spTgt spid="50"/>
                                        </p:tgtEl>
                                        <p:attrNameLst>
                                          <p:attrName>ppt_x</p:attrName>
                                        </p:attrNameLst>
                                      </p:cBhvr>
                                      <p:tavLst>
                                        <p:tav tm="0">
                                          <p:val>
                                            <p:strVal val="#ppt_x-#ppt_w*1.125000"/>
                                          </p:val>
                                        </p:tav>
                                        <p:tav tm="100000">
                                          <p:val>
                                            <p:strVal val="#ppt_x"/>
                                          </p:val>
                                        </p:tav>
                                      </p:tavLst>
                                    </p:anim>
                                    <p:animEffect transition="in" filter="wipe(right)">
                                      <p:cBhvr>
                                        <p:cTn id="49" dur="500"/>
                                        <p:tgtEl>
                                          <p:spTgt spid="5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p:tgtEl>
                                          <p:spTgt spid="51"/>
                                        </p:tgtEl>
                                        <p:attrNameLst>
                                          <p:attrName>ppt_y</p:attrName>
                                        </p:attrNameLst>
                                      </p:cBhvr>
                                      <p:tavLst>
                                        <p:tav tm="0">
                                          <p:val>
                                            <p:strVal val="#ppt_y-#ppt_h*1.125000"/>
                                          </p:val>
                                        </p:tav>
                                        <p:tav tm="100000">
                                          <p:val>
                                            <p:strVal val="#ppt_y"/>
                                          </p:val>
                                        </p:tav>
                                      </p:tavLst>
                                    </p:anim>
                                    <p:animEffect transition="in" filter="wipe(down)">
                                      <p:cBhvr>
                                        <p:cTn id="5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0" grpId="0"/>
      <p:bldP spid="51" grpId="0"/>
      <p:bldP spid="38" grpId="0" animBg="1"/>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61902" y="1122171"/>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1281359" y="1611015"/>
            <a:ext cx="242946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1465555" y="1032406"/>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715190" y="2066325"/>
            <a:ext cx="7583723" cy="4486549"/>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func</a:t>
            </a:r>
            <a:r>
              <a:rPr lang="en-US" altLang="zh-CN" sz="2400" dirty="0">
                <a:solidFill>
                  <a:schemeClr val="tx1">
                    <a:lumMod val="85000"/>
                    <a:lumOff val="15000"/>
                  </a:schemeClr>
                </a:solidFill>
                <a:ea typeface="微软雅黑" panose="020B0503020204020204" pitchFamily="34" charset="-122"/>
              </a:rPr>
              <a:t>(name):</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=Student(name)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if __name__=='__main__':</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10	    stu1=Student('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11	    stu2=Student('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stu2</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12	    stu3=stu2</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13	    del stu2 #</a:t>
            </a:r>
            <a:r>
              <a:rPr lang="zh-CN" altLang="en-US" sz="2400" dirty="0">
                <a:solidFill>
                  <a:schemeClr val="tx1">
                    <a:lumMod val="85000"/>
                    <a:lumOff val="15000"/>
                  </a:schemeClr>
                </a:solidFill>
                <a:ea typeface="微软雅黑" panose="020B0503020204020204" pitchFamily="34" charset="-122"/>
              </a:rPr>
              <a:t>使用</a:t>
            </a:r>
            <a:r>
              <a:rPr lang="en-US" altLang="zh-CN" sz="2400" dirty="0">
                <a:solidFill>
                  <a:schemeClr val="tx1">
                    <a:lumMod val="85000"/>
                    <a:lumOff val="15000"/>
                  </a:schemeClr>
                </a:solidFill>
                <a:ea typeface="微软雅黑" panose="020B0503020204020204" pitchFamily="34" charset="-122"/>
              </a:rPr>
              <a:t>del</a:t>
            </a:r>
            <a:r>
              <a:rPr lang="zh-CN" altLang="en-US" sz="2400" dirty="0">
                <a:solidFill>
                  <a:schemeClr val="tx1">
                    <a:lumMod val="85000"/>
                    <a:lumOff val="15000"/>
                  </a:schemeClr>
                </a:solidFill>
                <a:ea typeface="微软雅黑" panose="020B0503020204020204" pitchFamily="34" charset="-122"/>
              </a:rPr>
              <a:t>删除</a:t>
            </a:r>
            <a:r>
              <a:rPr lang="en-US" altLang="zh-CN" sz="2400" dirty="0">
                <a:solidFill>
                  <a:schemeClr val="tx1">
                    <a:lumMod val="85000"/>
                    <a:lumOff val="15000"/>
                  </a:schemeClr>
                </a:solidFill>
                <a:ea typeface="微软雅黑" panose="020B0503020204020204" pitchFamily="34" charset="-122"/>
              </a:rPr>
              <a:t>stu2</a:t>
            </a:r>
            <a:r>
              <a:rPr lang="zh-CN" altLang="en-US" sz="2400" dirty="0">
                <a:solidFill>
                  <a:schemeClr val="tx1">
                    <a:lumMod val="85000"/>
                    <a:lumOff val="15000"/>
                  </a:schemeClr>
                </a:solidFill>
                <a:ea typeface="微软雅黑" panose="020B0503020204020204" pitchFamily="34" charset="-122"/>
              </a:rPr>
              <a:t>对象</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func</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张刚</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func</a:t>
            </a:r>
            <a:r>
              <a:rPr lang="zh-CN" altLang="en-US" sz="2400" dirty="0">
                <a:solidFill>
                  <a:schemeClr val="tx1">
                    <a:lumMod val="85000"/>
                    <a:lumOff val="15000"/>
                  </a:schemeClr>
                </a:solidFill>
                <a:ea typeface="微软雅黑" panose="020B0503020204020204" pitchFamily="34" charset="-122"/>
              </a:rPr>
              <a:t>函数</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15	    del stu3 #</a:t>
            </a:r>
            <a:r>
              <a:rPr lang="zh-CN" altLang="en-US" sz="2400" dirty="0">
                <a:solidFill>
                  <a:schemeClr val="tx1">
                    <a:lumMod val="85000"/>
                    <a:lumOff val="15000"/>
                  </a:schemeClr>
                </a:solidFill>
                <a:ea typeface="微软雅黑" panose="020B0503020204020204" pitchFamily="34" charset="-122"/>
              </a:rPr>
              <a:t>使用</a:t>
            </a:r>
            <a:r>
              <a:rPr lang="en-US" altLang="zh-CN" sz="2400" dirty="0">
                <a:solidFill>
                  <a:schemeClr val="tx1">
                    <a:lumMod val="85000"/>
                    <a:lumOff val="15000"/>
                  </a:schemeClr>
                </a:solidFill>
                <a:ea typeface="微软雅黑" panose="020B0503020204020204" pitchFamily="34" charset="-122"/>
              </a:rPr>
              <a:t>del</a:t>
            </a:r>
            <a:r>
              <a:rPr lang="zh-CN" altLang="en-US" sz="2400" dirty="0">
                <a:solidFill>
                  <a:schemeClr val="tx1">
                    <a:lumMod val="85000"/>
                    <a:lumOff val="15000"/>
                  </a:schemeClr>
                </a:solidFill>
                <a:ea typeface="微软雅黑" panose="020B0503020204020204" pitchFamily="34" charset="-122"/>
              </a:rPr>
              <a:t>删除</a:t>
            </a:r>
            <a:r>
              <a:rPr lang="en-US" altLang="zh-CN" sz="2400" dirty="0">
                <a:solidFill>
                  <a:schemeClr val="tx1">
                    <a:lumMod val="85000"/>
                    <a:lumOff val="15000"/>
                  </a:schemeClr>
                </a:solidFill>
                <a:ea typeface="微软雅黑" panose="020B0503020204020204" pitchFamily="34" charset="-122"/>
              </a:rPr>
              <a:t>stu3</a:t>
            </a:r>
            <a:r>
              <a:rPr lang="zh-CN" altLang="en-US" sz="2400" dirty="0">
                <a:solidFill>
                  <a:schemeClr val="tx1">
                    <a:lumMod val="85000"/>
                    <a:lumOff val="15000"/>
                  </a:schemeClr>
                </a:solidFill>
                <a:ea typeface="微软雅黑" panose="020B0503020204020204" pitchFamily="34" charset="-122"/>
              </a:rPr>
              <a:t>对象</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16	    stu4=Student('</a:t>
            </a:r>
            <a:r>
              <a:rPr lang="zh-CN" altLang="en-US" sz="2400" dirty="0">
                <a:solidFill>
                  <a:schemeClr val="tx1">
                    <a:lumMod val="85000"/>
                    <a:lumOff val="15000"/>
                  </a:schemeClr>
                </a:solidFill>
                <a:ea typeface="微软雅黑" panose="020B0503020204020204" pitchFamily="34" charset="-122"/>
              </a:rPr>
              <a:t>刘建</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stu4</a:t>
            </a:r>
          </a:p>
        </p:txBody>
      </p:sp>
      <p:sp>
        <p:nvSpPr>
          <p:cNvPr id="16" name="KSO_Shape">
            <a:extLst>
              <a:ext uri="{FF2B5EF4-FFF2-40B4-BE49-F238E27FC236}">
                <a16:creationId xmlns:a16="http://schemas.microsoft.com/office/drawing/2014/main" id="{70FBF6E5-B203-41CE-BBD3-14F1ECF3A57D}"/>
              </a:ext>
            </a:extLst>
          </p:cNvPr>
          <p:cNvSpPr/>
          <p:nvPr/>
        </p:nvSpPr>
        <p:spPr>
          <a:xfrm>
            <a:off x="715190" y="2002102"/>
            <a:ext cx="7469574" cy="4614997"/>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7" name="矩形 16">
            <a:extLst>
              <a:ext uri="{FF2B5EF4-FFF2-40B4-BE49-F238E27FC236}">
                <a16:creationId xmlns:a16="http://schemas.microsoft.com/office/drawing/2014/main" id="{74EF0EB4-B6C1-47EA-AC52-031FF64E1508}"/>
              </a:ext>
            </a:extLst>
          </p:cNvPr>
          <p:cNvSpPr/>
          <p:nvPr/>
        </p:nvSpPr>
        <p:spPr>
          <a:xfrm>
            <a:off x="8658069" y="2666130"/>
            <a:ext cx="3087969" cy="2677656"/>
          </a:xfrm>
          <a:prstGeom prst="rect">
            <a:avLst/>
          </a:prstGeom>
        </p:spPr>
        <p:txBody>
          <a:bodyPr wrap="square">
            <a:spAutoFit/>
          </a:bodyPr>
          <a:lstStyle/>
          <a:p>
            <a:r>
              <a:rPr lang="zh-CN" altLang="en-US" sz="2400" kern="100" dirty="0">
                <a:solidFill>
                  <a:schemeClr val="tx1">
                    <a:lumMod val="85000"/>
                    <a:lumOff val="15000"/>
                  </a:schemeClr>
                </a:solidFill>
                <a:cs typeface="Times New Roman" panose="02020603050405020304" pitchFamily="18" charset="0"/>
              </a:rPr>
              <a:t>注意：如果多个变量对应同一片内存空间，则只有这些变量都删除后才会销毁这片内存空间中所保存的对象，也才会自动执行析构方法。</a:t>
            </a:r>
          </a:p>
        </p:txBody>
      </p:sp>
    </p:spTree>
    <p:extLst>
      <p:ext uri="{BB962C8B-B14F-4D97-AF65-F5344CB8AC3E}">
        <p14:creationId xmlns:p14="http://schemas.microsoft.com/office/powerpoint/2010/main" val="28223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p>
        </p:txBody>
      </p:sp>
      <p:grpSp>
        <p:nvGrpSpPr>
          <p:cNvPr id="8" name="组合 7">
            <a:extLst>
              <a:ext uri="{FF2B5EF4-FFF2-40B4-BE49-F238E27FC236}">
                <a16:creationId xmlns:a16="http://schemas.microsoft.com/office/drawing/2014/main" id="{75C3D4E7-4132-49DA-9A26-40EE56270C57}"/>
              </a:ext>
            </a:extLst>
          </p:cNvPr>
          <p:cNvGrpSpPr/>
          <p:nvPr/>
        </p:nvGrpSpPr>
        <p:grpSpPr>
          <a:xfrm rot="2700000">
            <a:off x="844065" y="1282428"/>
            <a:ext cx="977684" cy="977684"/>
            <a:chOff x="4811407" y="2080163"/>
            <a:chExt cx="977684" cy="977684"/>
          </a:xfrm>
        </p:grpSpPr>
        <p:sp>
          <p:nvSpPr>
            <p:cNvPr id="9" name="泪滴形 8">
              <a:extLst>
                <a:ext uri="{FF2B5EF4-FFF2-40B4-BE49-F238E27FC236}">
                  <a16:creationId xmlns:a16="http://schemas.microsoft.com/office/drawing/2014/main" id="{B5153827-5811-42A8-807E-8A5E8E0B7EE9}"/>
                </a:ext>
              </a:extLst>
            </p:cNvPr>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CBAFA00-09D7-433A-853F-F24427F8CA16}"/>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87D2866-C2DE-4EC8-888C-D45BBF4748A1}"/>
              </a:ext>
            </a:extLst>
          </p:cNvPr>
          <p:cNvCxnSpPr>
            <a:cxnSpLocks/>
          </p:cNvCxnSpPr>
          <p:nvPr/>
        </p:nvCxnSpPr>
        <p:spPr>
          <a:xfrm flipV="1">
            <a:off x="2270914" y="1771272"/>
            <a:ext cx="242946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4B00376-B550-4E36-A16F-F7F912114252}"/>
              </a:ext>
            </a:extLst>
          </p:cNvPr>
          <p:cNvSpPr/>
          <p:nvPr/>
        </p:nvSpPr>
        <p:spPr>
          <a:xfrm>
            <a:off x="2455110" y="1192663"/>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p>
        </p:txBody>
      </p:sp>
      <p:sp>
        <p:nvSpPr>
          <p:cNvPr id="15" name="矩形 14">
            <a:extLst>
              <a:ext uri="{FF2B5EF4-FFF2-40B4-BE49-F238E27FC236}">
                <a16:creationId xmlns:a16="http://schemas.microsoft.com/office/drawing/2014/main" id="{60CB1113-EF00-4A71-B7CD-81B02814CE83}"/>
              </a:ext>
            </a:extLst>
          </p:cNvPr>
          <p:cNvSpPr/>
          <p:nvPr/>
        </p:nvSpPr>
        <p:spPr>
          <a:xfrm>
            <a:off x="2138381" y="2135081"/>
            <a:ext cx="4627163" cy="3886385"/>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姓名为李晓明的对象被创建！</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姓名为马红的对象被创建！</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姓名为张刚的对象被创建！</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姓名为张刚的对象被销毁！</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姓名为马红的对象被销毁！</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姓名为刘建的对象被创建！</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姓名为李晓明的对象被销毁！</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姓名为刘建的对象被销毁！</a:t>
            </a:r>
          </a:p>
        </p:txBody>
      </p:sp>
      <p:sp>
        <p:nvSpPr>
          <p:cNvPr id="16" name="KSO_Shape">
            <a:extLst>
              <a:ext uri="{FF2B5EF4-FFF2-40B4-BE49-F238E27FC236}">
                <a16:creationId xmlns:a16="http://schemas.microsoft.com/office/drawing/2014/main" id="{70FBF6E5-B203-41CE-BBD3-14F1ECF3A57D}"/>
              </a:ext>
            </a:extLst>
          </p:cNvPr>
          <p:cNvSpPr/>
          <p:nvPr/>
        </p:nvSpPr>
        <p:spPr>
          <a:xfrm>
            <a:off x="2138381" y="2002102"/>
            <a:ext cx="7835177" cy="4152345"/>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7666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2C8405-3D6D-4907-A7CD-8054E58F5D8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析构方法的形参个数为（    ）。</a:t>
            </a:r>
          </a:p>
        </p:txBody>
      </p:sp>
      <p:sp>
        <p:nvSpPr>
          <p:cNvPr id="5" name="文本框 4">
            <a:extLst>
              <a:ext uri="{FF2B5EF4-FFF2-40B4-BE49-F238E27FC236}">
                <a16:creationId xmlns:a16="http://schemas.microsoft.com/office/drawing/2014/main" id="{B10607BA-94C1-4CB4-A722-C35C086BBBC2}"/>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CA2B9BCD-297C-4F38-9250-A1FEF1EB0D3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C348BCE-37A7-41C8-9539-256770DF23A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至少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p>
        </p:txBody>
      </p:sp>
      <p:sp>
        <p:nvSpPr>
          <p:cNvPr id="8" name="文本框 7">
            <a:extLst>
              <a:ext uri="{FF2B5EF4-FFF2-40B4-BE49-F238E27FC236}">
                <a16:creationId xmlns:a16="http://schemas.microsoft.com/office/drawing/2014/main" id="{34F6D208-3776-48C3-BA88-AD9E5CD76028}"/>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不限</a:t>
            </a:r>
          </a:p>
        </p:txBody>
      </p:sp>
      <p:sp>
        <p:nvSpPr>
          <p:cNvPr id="9" name="椭圆 8">
            <a:extLst>
              <a:ext uri="{FF2B5EF4-FFF2-40B4-BE49-F238E27FC236}">
                <a16:creationId xmlns:a16="http://schemas.microsoft.com/office/drawing/2014/main" id="{392B4F58-796E-4609-9D23-16E37876D5C3}"/>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546D45E6-B39C-46DF-949B-788DB9F0865C}"/>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8A4DF679-39A1-4B3A-BCAC-F34653A0C58C}"/>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1A42D3D-2039-46EE-8669-E44AE6535850}"/>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C0F91EFF-9C6C-470A-A0BB-D223409A137B}"/>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AF86F348-2AE3-47B0-9934-A4F9141BB56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5CEEE6CD-A929-4598-B10A-1F4446B05ABD}"/>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A447D747-DF3B-446E-9518-35957A3410E8}"/>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940D600B-A1BF-4FC1-BBAF-11E3FCA2E3F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7859D2E-33E3-4894-B1A9-050F150F4ED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2860FB2-2B5C-4CB4-87BF-D2971BD0EDF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85232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3C146762-8062-44B1-A39C-1DB0A404BFA9}"/>
              </a:ext>
            </a:extLst>
          </p:cNvPr>
          <p:cNvGrpSpPr/>
          <p:nvPr/>
        </p:nvGrpSpPr>
        <p:grpSpPr>
          <a:xfrm>
            <a:off x="2907045" y="2702387"/>
            <a:ext cx="6377910" cy="1354801"/>
            <a:chOff x="2907045" y="2702387"/>
            <a:chExt cx="6377910" cy="1354801"/>
          </a:xfrm>
        </p:grpSpPr>
        <p:sp>
          <p:nvSpPr>
            <p:cNvPr id="30" name="文本框 29">
              <a:extLst>
                <a:ext uri="{FF2B5EF4-FFF2-40B4-BE49-F238E27FC236}">
                  <a16:creationId xmlns:a16="http://schemas.microsoft.com/office/drawing/2014/main" id="{3DED9B67-009A-487E-81DE-8DF56BD69F23}"/>
                </a:ext>
              </a:extLst>
            </p:cNvPr>
            <p:cNvSpPr txBox="1"/>
            <p:nvPr/>
          </p:nvSpPr>
          <p:spPr>
            <a:xfrm>
              <a:off x="2944757" y="2733749"/>
              <a:ext cx="6340198"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常用内置方法</a:t>
              </a:r>
              <a:endParaRPr lang="zh-CN" altLang="en-US" sz="8000" b="1" kern="1200" dirty="0">
                <a:solidFill>
                  <a:srgbClr val="B1C400"/>
                </a:solidFill>
                <a:latin typeface="+mj-ea"/>
              </a:endParaRPr>
            </a:p>
          </p:txBody>
        </p:sp>
        <p:sp>
          <p:nvSpPr>
            <p:cNvPr id="31" name="文本框 30">
              <a:extLst>
                <a:ext uri="{FF2B5EF4-FFF2-40B4-BE49-F238E27FC236}">
                  <a16:creationId xmlns:a16="http://schemas.microsoft.com/office/drawing/2014/main" id="{3DB8E68E-BA80-468E-91BC-48E0EE78AFAA}"/>
                </a:ext>
              </a:extLst>
            </p:cNvPr>
            <p:cNvSpPr txBox="1"/>
            <p:nvPr/>
          </p:nvSpPr>
          <p:spPr>
            <a:xfrm>
              <a:off x="2907045" y="2702387"/>
              <a:ext cx="6340198"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常用内置方法</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47694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53649" y="495168"/>
            <a:ext cx="1484702"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rPr>
              <a:t>__str__</a:t>
            </a:r>
          </a:p>
        </p:txBody>
      </p:sp>
      <p:sp>
        <p:nvSpPr>
          <p:cNvPr id="17" name="矩形 16">
            <a:extLst>
              <a:ext uri="{FF2B5EF4-FFF2-40B4-BE49-F238E27FC236}">
                <a16:creationId xmlns:a16="http://schemas.microsoft.com/office/drawing/2014/main" id="{FD2FD49D-D900-436A-9DD2-5DB9F7D514A1}"/>
              </a:ext>
            </a:extLst>
          </p:cNvPr>
          <p:cNvSpPr/>
          <p:nvPr/>
        </p:nvSpPr>
        <p:spPr>
          <a:xfrm>
            <a:off x="1412985" y="2197379"/>
            <a:ext cx="8820976" cy="876330"/>
          </a:xfrm>
          <a:prstGeom prst="rect">
            <a:avLst/>
          </a:prstGeom>
        </p:spPr>
        <p:txBody>
          <a:bodyPr wrap="square">
            <a:spAutoFit/>
          </a:bodyPr>
          <a:lstStyle/>
          <a:p>
            <a:pPr>
              <a:lnSpc>
                <a:spcPct val="110000"/>
              </a:lnSpc>
              <a:spcBef>
                <a:spcPct val="0"/>
              </a:spcBef>
              <a:defRPr/>
            </a:pP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str</a:t>
            </a:r>
            <a:r>
              <a:rPr lang="zh-CN" altLang="en-US" sz="2400" dirty="0">
                <a:solidFill>
                  <a:schemeClr val="tx1">
                    <a:lumMod val="85000"/>
                    <a:lumOff val="15000"/>
                  </a:schemeClr>
                </a:solidFill>
                <a:ea typeface="微软雅黑" panose="020B0503020204020204" pitchFamily="34" charset="-122"/>
              </a:rPr>
              <a:t>函数对类对象进行处理时或者调用</a:t>
            </a:r>
            <a:r>
              <a:rPr lang="en-US" altLang="zh-CN" sz="2400" dirty="0">
                <a:solidFill>
                  <a:schemeClr val="tx1">
                    <a:lumMod val="85000"/>
                    <a:lumOff val="15000"/>
                  </a:schemeClr>
                </a:solidFill>
                <a:ea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rPr>
              <a:t>内置函数</a:t>
            </a:r>
            <a:r>
              <a:rPr lang="en-US" altLang="zh-CN" sz="2400" dirty="0">
                <a:solidFill>
                  <a:schemeClr val="tx1">
                    <a:lumMod val="85000"/>
                    <a:lumOff val="15000"/>
                  </a:schemeClr>
                </a:solidFill>
                <a:ea typeface="微软雅黑" panose="020B0503020204020204" pitchFamily="34" charset="-122"/>
              </a:rPr>
              <a:t>format()</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print()</a:t>
            </a:r>
            <a:r>
              <a:rPr lang="zh-CN" altLang="en-US" sz="2400" dirty="0">
                <a:solidFill>
                  <a:schemeClr val="tx1">
                    <a:lumMod val="85000"/>
                    <a:lumOff val="15000"/>
                  </a:schemeClr>
                </a:solidFill>
                <a:ea typeface="微软雅黑" panose="020B0503020204020204" pitchFamily="34" charset="-122"/>
              </a:rPr>
              <a:t>时自动执行，</a:t>
            </a:r>
            <a:r>
              <a:rPr lang="en-US" altLang="zh-CN" sz="2400" dirty="0">
                <a:solidFill>
                  <a:schemeClr val="tx1">
                    <a:lumMod val="85000"/>
                    <a:lumOff val="15000"/>
                  </a:schemeClr>
                </a:solidFill>
                <a:ea typeface="微软雅黑" panose="020B0503020204020204" pitchFamily="34" charset="-122"/>
              </a:rPr>
              <a:t>__str__</a:t>
            </a:r>
            <a:r>
              <a:rPr lang="zh-CN" altLang="en-US" sz="2400" dirty="0">
                <a:solidFill>
                  <a:schemeClr val="tx1">
                    <a:lumMod val="85000"/>
                    <a:lumOff val="15000"/>
                  </a:schemeClr>
                </a:solidFill>
                <a:ea typeface="微软雅黑" panose="020B0503020204020204" pitchFamily="34" charset="-122"/>
              </a:rPr>
              <a:t>方法的返回值必须是字符串。</a:t>
            </a:r>
          </a:p>
        </p:txBody>
      </p:sp>
      <p:sp>
        <p:nvSpPr>
          <p:cNvPr id="18" name="KSO_Shape">
            <a:extLst>
              <a:ext uri="{FF2B5EF4-FFF2-40B4-BE49-F238E27FC236}">
                <a16:creationId xmlns:a16="http://schemas.microsoft.com/office/drawing/2014/main" id="{73190FE3-BC2E-4EC7-B329-41A1B1D1A6BA}"/>
              </a:ext>
            </a:extLst>
          </p:cNvPr>
          <p:cNvSpPr/>
          <p:nvPr/>
        </p:nvSpPr>
        <p:spPr>
          <a:xfrm>
            <a:off x="696809" y="1949052"/>
            <a:ext cx="10511662" cy="1397463"/>
          </a:xfrm>
          <a:prstGeom prst="roundRect">
            <a:avLst>
              <a:gd name="adj" fmla="val 948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3244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53649" y="495168"/>
            <a:ext cx="1484702"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rPr>
              <a:t>__str__</a:t>
            </a:r>
          </a:p>
        </p:txBody>
      </p:sp>
      <p:grpSp>
        <p:nvGrpSpPr>
          <p:cNvPr id="8" name="组合 7">
            <a:extLst>
              <a:ext uri="{FF2B5EF4-FFF2-40B4-BE49-F238E27FC236}">
                <a16:creationId xmlns:a16="http://schemas.microsoft.com/office/drawing/2014/main" id="{335499BA-2F33-4BFF-BFE7-4EABDDA430E6}"/>
              </a:ext>
            </a:extLst>
          </p:cNvPr>
          <p:cNvGrpSpPr/>
          <p:nvPr/>
        </p:nvGrpSpPr>
        <p:grpSpPr>
          <a:xfrm rot="2700000">
            <a:off x="974470" y="1095997"/>
            <a:ext cx="977684" cy="977684"/>
            <a:chOff x="4811407" y="2080163"/>
            <a:chExt cx="977684" cy="977684"/>
          </a:xfrm>
        </p:grpSpPr>
        <p:sp>
          <p:nvSpPr>
            <p:cNvPr id="9" name="泪滴形 8">
              <a:extLst>
                <a:ext uri="{FF2B5EF4-FFF2-40B4-BE49-F238E27FC236}">
                  <a16:creationId xmlns:a16="http://schemas.microsoft.com/office/drawing/2014/main" id="{87C72DD4-3131-4F08-98B1-0C8C76892858}"/>
                </a:ext>
              </a:extLst>
            </p:cNvPr>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3CC3BB94-39A6-4C73-A46F-FBCFC61FE1B2}"/>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E48F91F7-7128-4E4C-AF24-752B4310A68F}"/>
              </a:ext>
            </a:extLst>
          </p:cNvPr>
          <p:cNvCxnSpPr>
            <a:cxnSpLocks/>
          </p:cNvCxnSpPr>
          <p:nvPr/>
        </p:nvCxnSpPr>
        <p:spPr>
          <a:xfrm flipV="1">
            <a:off x="2401319" y="1584841"/>
            <a:ext cx="3258817"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545BB2-6692-454F-9E85-5CAEE2D665FE}"/>
              </a:ext>
            </a:extLst>
          </p:cNvPr>
          <p:cNvSpPr/>
          <p:nvPr/>
        </p:nvSpPr>
        <p:spPr>
          <a:xfrm>
            <a:off x="2533849" y="1006232"/>
            <a:ext cx="2993755"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__str__</a:t>
            </a:r>
            <a:r>
              <a:rPr lang="zh-CN" altLang="en-US" sz="2400" dirty="0">
                <a:solidFill>
                  <a:schemeClr val="tx1">
                    <a:lumMod val="85000"/>
                    <a:lumOff val="15000"/>
                  </a:schemeClr>
                </a:solidFill>
                <a:latin typeface="+mj-lt"/>
                <a:ea typeface="微软雅黑" panose="020B0503020204020204" pitchFamily="34" charset="-122"/>
              </a:rPr>
              <a:t>方法使用示例</a:t>
            </a:r>
          </a:p>
        </p:txBody>
      </p:sp>
      <p:sp>
        <p:nvSpPr>
          <p:cNvPr id="15" name="矩形 14">
            <a:extLst>
              <a:ext uri="{FF2B5EF4-FFF2-40B4-BE49-F238E27FC236}">
                <a16:creationId xmlns:a16="http://schemas.microsoft.com/office/drawing/2014/main" id="{F8FDD2FD-B9C0-4D18-AF4D-7E4205ADC2C5}"/>
              </a:ext>
            </a:extLst>
          </p:cNvPr>
          <p:cNvSpPr/>
          <p:nvPr/>
        </p:nvSpPr>
        <p:spPr>
          <a:xfrm>
            <a:off x="2244038" y="1741822"/>
            <a:ext cx="8432228" cy="4929747"/>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	class Complex: #</a:t>
            </a:r>
            <a:r>
              <a:rPr lang="zh-CN" altLang="en-US" sz="2400" dirty="0">
                <a:solidFill>
                  <a:schemeClr val="tx1">
                    <a:lumMod val="85000"/>
                    <a:lumOff val="15000"/>
                  </a:schemeClr>
                </a:solidFill>
              </a:rPr>
              <a:t>定义复数类</a:t>
            </a:r>
            <a:r>
              <a:rPr lang="en-US" altLang="zh-CN" sz="2400" dirty="0">
                <a:solidFill>
                  <a:schemeClr val="tx1">
                    <a:lumMod val="85000"/>
                    <a:lumOff val="15000"/>
                  </a:schemeClr>
                </a:solidFill>
              </a:rPr>
              <a:t>Complex</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2	    def __</a:t>
            </a:r>
            <a:r>
              <a:rPr lang="en-US" altLang="zh-CN" sz="2400" dirty="0" err="1">
                <a:solidFill>
                  <a:schemeClr val="tx1">
                    <a:lumMod val="85000"/>
                    <a:lumOff val="15000"/>
                  </a:schemeClr>
                </a:solidFill>
              </a:rPr>
              <a:t>init</a:t>
            </a:r>
            <a:r>
              <a:rPr lang="en-US" altLang="zh-CN" sz="2400" dirty="0">
                <a:solidFill>
                  <a:schemeClr val="tx1">
                    <a:lumMod val="85000"/>
                    <a:lumOff val="15000"/>
                  </a:schemeClr>
                </a:solidFill>
              </a:rPr>
              <a:t>__(</a:t>
            </a:r>
            <a:r>
              <a:rPr lang="en-US" altLang="zh-CN" sz="2400" dirty="0" err="1">
                <a:solidFill>
                  <a:schemeClr val="tx1">
                    <a:lumMod val="85000"/>
                    <a:lumOff val="15000"/>
                  </a:schemeClr>
                </a:solidFill>
              </a:rPr>
              <a:t>self,real,image</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定义构造方法</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3	        </a:t>
            </a:r>
            <a:r>
              <a:rPr lang="en-US" altLang="zh-CN" sz="2400" dirty="0" err="1">
                <a:solidFill>
                  <a:schemeClr val="tx1">
                    <a:lumMod val="85000"/>
                    <a:lumOff val="15000"/>
                  </a:schemeClr>
                </a:solidFill>
              </a:rPr>
              <a:t>self.real</a:t>
            </a:r>
            <a:r>
              <a:rPr lang="en-US" altLang="zh-CN" sz="2400" dirty="0">
                <a:solidFill>
                  <a:schemeClr val="tx1">
                    <a:lumMod val="85000"/>
                    <a:lumOff val="15000"/>
                  </a:schemeClr>
                </a:solidFill>
              </a:rPr>
              <a:t>=real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real</a:t>
            </a:r>
            <a:r>
              <a:rPr lang="zh-CN" altLang="en-US" sz="2400" dirty="0">
                <a:solidFill>
                  <a:schemeClr val="tx1">
                    <a:lumMod val="85000"/>
                    <a:lumOff val="15000"/>
                  </a:schemeClr>
                </a:solidFill>
              </a:rPr>
              <a:t>属性赋值为形参</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#real</a:t>
            </a:r>
            <a:r>
              <a:rPr lang="zh-CN" altLang="en-US" sz="2400" dirty="0">
                <a:solidFill>
                  <a:schemeClr val="tx1">
                    <a:lumMod val="85000"/>
                    <a:lumOff val="15000"/>
                  </a:schemeClr>
                </a:solidFill>
              </a:rPr>
              <a:t>的值</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4	        </a:t>
            </a:r>
            <a:r>
              <a:rPr lang="en-US" altLang="zh-CN" sz="2400" dirty="0" err="1">
                <a:solidFill>
                  <a:schemeClr val="tx1">
                    <a:lumMod val="85000"/>
                    <a:lumOff val="15000"/>
                  </a:schemeClr>
                </a:solidFill>
              </a:rPr>
              <a:t>self.image</a:t>
            </a:r>
            <a:r>
              <a:rPr lang="en-US" altLang="zh-CN" sz="2400" dirty="0">
                <a:solidFill>
                  <a:schemeClr val="tx1">
                    <a:lumMod val="85000"/>
                    <a:lumOff val="15000"/>
                  </a:schemeClr>
                </a:solidFill>
              </a:rPr>
              <a:t>=image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image</a:t>
            </a:r>
            <a:r>
              <a:rPr lang="zh-CN" altLang="en-US" sz="2400" dirty="0">
                <a:solidFill>
                  <a:schemeClr val="tx1">
                    <a:lumMod val="85000"/>
                    <a:lumOff val="15000"/>
                  </a:schemeClr>
                </a:solidFill>
              </a:rPr>
              <a:t>属性赋值</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             </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为形参</a:t>
            </a:r>
            <a:r>
              <a:rPr lang="en-US" altLang="zh-CN" sz="2400" dirty="0">
                <a:solidFill>
                  <a:schemeClr val="tx1">
                    <a:lumMod val="85000"/>
                    <a:lumOff val="15000"/>
                  </a:schemeClr>
                </a:solidFill>
              </a:rPr>
              <a:t>image</a:t>
            </a:r>
            <a:r>
              <a:rPr lang="zh-CN" altLang="en-US" sz="2400" dirty="0">
                <a:solidFill>
                  <a:schemeClr val="tx1">
                    <a:lumMod val="85000"/>
                    <a:lumOff val="15000"/>
                  </a:schemeClr>
                </a:solidFill>
              </a:rPr>
              <a:t>的值</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5	    def __str__(self): #</a:t>
            </a:r>
            <a:r>
              <a:rPr lang="zh-CN" altLang="en-US" sz="2400" dirty="0">
                <a:solidFill>
                  <a:schemeClr val="tx1">
                    <a:lumMod val="85000"/>
                    <a:lumOff val="15000"/>
                  </a:schemeClr>
                </a:solidFill>
              </a:rPr>
              <a:t>定义内置方法</a:t>
            </a:r>
            <a:r>
              <a:rPr lang="en-US" altLang="zh-CN" sz="2400" dirty="0">
                <a:solidFill>
                  <a:schemeClr val="tx1">
                    <a:lumMod val="85000"/>
                    <a:lumOff val="15000"/>
                  </a:schemeClr>
                </a:solidFill>
              </a:rPr>
              <a:t>__str__</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6	        return str(</a:t>
            </a:r>
            <a:r>
              <a:rPr lang="en-US" altLang="zh-CN" sz="2400" dirty="0" err="1">
                <a:solidFill>
                  <a:schemeClr val="tx1">
                    <a:lumMod val="85000"/>
                    <a:lumOff val="15000"/>
                  </a:schemeClr>
                </a:solidFill>
              </a:rPr>
              <a:t>self.real</a:t>
            </a:r>
            <a:r>
              <a:rPr lang="en-US" altLang="zh-CN" sz="2400" dirty="0">
                <a:solidFill>
                  <a:schemeClr val="tx1">
                    <a:lumMod val="85000"/>
                    <a:lumOff val="15000"/>
                  </a:schemeClr>
                </a:solidFill>
              </a:rPr>
              <a:t>)+'+'+str(</a:t>
            </a:r>
            <a:r>
              <a:rPr lang="en-US" altLang="zh-CN" sz="2400" dirty="0" err="1">
                <a:solidFill>
                  <a:schemeClr val="tx1">
                    <a:lumMod val="85000"/>
                    <a:lumOff val="15000"/>
                  </a:schemeClr>
                </a:solidFill>
              </a:rPr>
              <a:t>self.image</a:t>
            </a:r>
            <a:r>
              <a:rPr lang="en-US" altLang="zh-CN" sz="2400" dirty="0">
                <a:solidFill>
                  <a:schemeClr val="tx1">
                    <a:lumMod val="85000"/>
                    <a:lumOff val="15000"/>
                  </a:schemeClr>
                </a:solidFill>
              </a:rPr>
              <a:t>)+'</a:t>
            </a:r>
            <a:r>
              <a:rPr lang="en-US" altLang="zh-CN" sz="2400" dirty="0" err="1">
                <a:solidFill>
                  <a:schemeClr val="tx1">
                    <a:lumMod val="85000"/>
                    <a:lumOff val="15000"/>
                  </a:schemeClr>
                </a:solidFill>
              </a:rPr>
              <a:t>i</a:t>
            </a:r>
            <a:r>
              <a:rPr lang="en-US" altLang="zh-CN" sz="2400" dirty="0">
                <a:solidFill>
                  <a:schemeClr val="tx1">
                    <a:lumMod val="85000"/>
                    <a:lumOff val="15000"/>
                  </a:schemeClr>
                </a:solidFill>
              </a:rPr>
              <a:t>'</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7	if __name__=='__main__':</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8	    c=Complex(3.2,5.3)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Complex</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c</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9	    print(c) #</a:t>
            </a:r>
            <a:r>
              <a:rPr lang="zh-CN" altLang="en-US" sz="2400" dirty="0">
                <a:solidFill>
                  <a:schemeClr val="tx1">
                    <a:lumMod val="85000"/>
                    <a:lumOff val="15000"/>
                  </a:schemeClr>
                </a:solidFill>
              </a:rPr>
              <a:t>输出“</a:t>
            </a:r>
            <a:r>
              <a:rPr lang="en-US" altLang="zh-CN" sz="2400" dirty="0">
                <a:solidFill>
                  <a:schemeClr val="tx1">
                    <a:lumMod val="85000"/>
                    <a:lumOff val="15000"/>
                  </a:schemeClr>
                </a:solidFill>
              </a:rPr>
              <a:t>3.2+5.3i</a:t>
            </a:r>
            <a:r>
              <a:rPr lang="zh-CN" altLang="en-US" sz="2400" dirty="0">
                <a:solidFill>
                  <a:schemeClr val="tx1">
                    <a:lumMod val="85000"/>
                    <a:lumOff val="15000"/>
                  </a:schemeClr>
                </a:solidFill>
              </a:rPr>
              <a:t>”</a:t>
            </a:r>
            <a:endParaRPr lang="en-US" altLang="zh-CN" sz="2400" dirty="0">
              <a:solidFill>
                <a:schemeClr val="tx1">
                  <a:lumMod val="85000"/>
                  <a:lumOff val="15000"/>
                </a:schemeClr>
              </a:solidFill>
            </a:endParaRPr>
          </a:p>
        </p:txBody>
      </p:sp>
      <p:sp>
        <p:nvSpPr>
          <p:cNvPr id="16" name="KSO_Shape">
            <a:extLst>
              <a:ext uri="{FF2B5EF4-FFF2-40B4-BE49-F238E27FC236}">
                <a16:creationId xmlns:a16="http://schemas.microsoft.com/office/drawing/2014/main" id="{4198A29E-7504-4E89-91E0-CFF8EE88E44E}"/>
              </a:ext>
            </a:extLst>
          </p:cNvPr>
          <p:cNvSpPr/>
          <p:nvPr/>
        </p:nvSpPr>
        <p:spPr>
          <a:xfrm>
            <a:off x="2244039" y="1724230"/>
            <a:ext cx="8161834" cy="4947339"/>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00385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495168"/>
            <a:ext cx="3877985"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rPr>
              <a:t>比较运算的内置方法</a:t>
            </a:r>
          </a:p>
        </p:txBody>
      </p:sp>
      <p:sp>
        <p:nvSpPr>
          <p:cNvPr id="32" name="矩形 31">
            <a:extLst>
              <a:ext uri="{FF2B5EF4-FFF2-40B4-BE49-F238E27FC236}">
                <a16:creationId xmlns:a16="http://schemas.microsoft.com/office/drawing/2014/main" id="{355F8915-F93C-4150-9ED9-6625678CE37E}"/>
              </a:ext>
            </a:extLst>
          </p:cNvPr>
          <p:cNvSpPr/>
          <p:nvPr/>
        </p:nvSpPr>
        <p:spPr>
          <a:xfrm>
            <a:off x="2627086" y="1454634"/>
            <a:ext cx="5424715" cy="4700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类中一组用于比较对象大小的内置方法</a:t>
            </a:r>
          </a:p>
        </p:txBody>
      </p:sp>
      <p:sp>
        <p:nvSpPr>
          <p:cNvPr id="33" name="KSO_Shape">
            <a:extLst>
              <a:ext uri="{FF2B5EF4-FFF2-40B4-BE49-F238E27FC236}">
                <a16:creationId xmlns:a16="http://schemas.microsoft.com/office/drawing/2014/main" id="{4C039B8F-C528-4A3E-8557-BADE8C04E0AD}"/>
              </a:ext>
            </a:extLst>
          </p:cNvPr>
          <p:cNvSpPr/>
          <p:nvPr/>
        </p:nvSpPr>
        <p:spPr>
          <a:xfrm>
            <a:off x="2481942" y="1318989"/>
            <a:ext cx="7228115" cy="741355"/>
          </a:xfrm>
          <a:prstGeom prst="roundRect">
            <a:avLst>
              <a:gd name="adj" fmla="val 18768"/>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aphicFrame>
        <p:nvGraphicFramePr>
          <p:cNvPr id="8" name="表格 7">
            <a:extLst>
              <a:ext uri="{FF2B5EF4-FFF2-40B4-BE49-F238E27FC236}">
                <a16:creationId xmlns:a16="http://schemas.microsoft.com/office/drawing/2014/main" id="{BDEEE9F2-86A0-49D5-AF70-DB2F4D341617}"/>
              </a:ext>
            </a:extLst>
          </p:cNvPr>
          <p:cNvGraphicFramePr>
            <a:graphicFrameLocks noGrp="1"/>
          </p:cNvGraphicFramePr>
          <p:nvPr/>
        </p:nvGraphicFramePr>
        <p:xfrm>
          <a:off x="2481942" y="2197791"/>
          <a:ext cx="7228115" cy="3822011"/>
        </p:xfrm>
        <a:graphic>
          <a:graphicData uri="http://schemas.openxmlformats.org/drawingml/2006/table">
            <a:tbl>
              <a:tblPr>
                <a:tableStyleId>{5C22544A-7EE6-4342-B048-85BDC9FD1C3A}</a:tableStyleId>
              </a:tblPr>
              <a:tblGrid>
                <a:gridCol w="2681516">
                  <a:extLst>
                    <a:ext uri="{9D8B030D-6E8A-4147-A177-3AD203B41FA5}">
                      <a16:colId xmlns:a16="http://schemas.microsoft.com/office/drawing/2014/main" val="331049624"/>
                    </a:ext>
                  </a:extLst>
                </a:gridCol>
                <a:gridCol w="4546599">
                  <a:extLst>
                    <a:ext uri="{9D8B030D-6E8A-4147-A177-3AD203B41FA5}">
                      <a16:colId xmlns:a16="http://schemas.microsoft.com/office/drawing/2014/main" val="1794888527"/>
                    </a:ext>
                  </a:extLst>
                </a:gridCol>
              </a:tblGrid>
              <a:tr h="527624">
                <a:tc>
                  <a:txBody>
                    <a:bodyPr/>
                    <a:lstStyle/>
                    <a:p>
                      <a:pPr indent="127000">
                        <a:lnSpc>
                          <a:spcPct val="150000"/>
                        </a:lnSpc>
                        <a:spcAft>
                          <a:spcPts val="0"/>
                        </a:spcAft>
                      </a:pPr>
                      <a:r>
                        <a:rPr lang="zh-CN" sz="1900" kern="100" dirty="0">
                          <a:effectLst/>
                        </a:rPr>
                        <a:t>内置方法</a:t>
                      </a:r>
                      <a:endParaRPr lang="zh-CN" sz="1900" kern="100" dirty="0">
                        <a:effectLst/>
                        <a:latin typeface="Times New Roman" panose="02020603050405020304" pitchFamily="18" charset="0"/>
                        <a:ea typeface="宋体" panose="02010600030101010101" pitchFamily="2" charset="-122"/>
                      </a:endParaRPr>
                    </a:p>
                  </a:txBody>
                  <a:tcPr marL="105996" marR="105996" marT="0" marB="0"/>
                </a:tc>
                <a:tc>
                  <a:txBody>
                    <a:bodyPr/>
                    <a:lstStyle/>
                    <a:p>
                      <a:pPr indent="127000">
                        <a:lnSpc>
                          <a:spcPct val="150000"/>
                        </a:lnSpc>
                        <a:spcAft>
                          <a:spcPts val="0"/>
                        </a:spcAft>
                      </a:pPr>
                      <a:r>
                        <a:rPr lang="zh-CN" sz="1900" kern="100">
                          <a:effectLst/>
                        </a:rPr>
                        <a:t>功能描述</a:t>
                      </a:r>
                      <a:endParaRPr lang="zh-CN" sz="1900" kern="100">
                        <a:effectLst/>
                        <a:latin typeface="Times New Roman" panose="02020603050405020304" pitchFamily="18" charset="0"/>
                        <a:ea typeface="宋体" panose="02010600030101010101" pitchFamily="2" charset="-122"/>
                      </a:endParaRPr>
                    </a:p>
                  </a:txBody>
                  <a:tcPr marL="105996" marR="105996" marT="0" marB="0"/>
                </a:tc>
                <a:extLst>
                  <a:ext uri="{0D108BD9-81ED-4DB2-BD59-A6C34878D82A}">
                    <a16:rowId xmlns:a16="http://schemas.microsoft.com/office/drawing/2014/main" val="249559461"/>
                  </a:ext>
                </a:extLst>
              </a:tr>
              <a:tr h="656267">
                <a:tc>
                  <a:txBody>
                    <a:bodyPr/>
                    <a:lstStyle/>
                    <a:p>
                      <a:pPr indent="127000" algn="just">
                        <a:lnSpc>
                          <a:spcPct val="150000"/>
                        </a:lnSpc>
                        <a:spcAft>
                          <a:spcPts val="0"/>
                        </a:spcAft>
                      </a:pPr>
                      <a:r>
                        <a:rPr lang="en-US" sz="1900" kern="100" dirty="0">
                          <a:effectLst/>
                        </a:rPr>
                        <a:t>__</a:t>
                      </a:r>
                      <a:r>
                        <a:rPr lang="en-US" sz="1900" kern="100" dirty="0" err="1">
                          <a:effectLst/>
                        </a:rPr>
                        <a:t>gt</a:t>
                      </a:r>
                      <a:r>
                        <a:rPr lang="en-US" sz="1900" kern="100" dirty="0">
                          <a:effectLst/>
                        </a:rPr>
                        <a:t>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self&gt;other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305494910"/>
                  </a:ext>
                </a:extLst>
              </a:tr>
              <a:tr h="527624">
                <a:tc>
                  <a:txBody>
                    <a:bodyPr/>
                    <a:lstStyle/>
                    <a:p>
                      <a:pPr indent="127000" algn="just">
                        <a:lnSpc>
                          <a:spcPct val="150000"/>
                        </a:lnSpc>
                        <a:spcAft>
                          <a:spcPts val="0"/>
                        </a:spcAft>
                      </a:pPr>
                      <a:r>
                        <a:rPr lang="en-US" sz="1900" kern="100" dirty="0">
                          <a:effectLst/>
                        </a:rPr>
                        <a:t>__</a:t>
                      </a:r>
                      <a:r>
                        <a:rPr lang="en-US" sz="1900" kern="100" dirty="0" err="1">
                          <a:effectLst/>
                        </a:rPr>
                        <a:t>lt</a:t>
                      </a:r>
                      <a:r>
                        <a:rPr lang="en-US" sz="1900" kern="100" dirty="0">
                          <a:effectLst/>
                        </a:rPr>
                        <a:t>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self&lt;other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306923420"/>
                  </a:ext>
                </a:extLst>
              </a:tr>
              <a:tr h="527624">
                <a:tc>
                  <a:txBody>
                    <a:bodyPr/>
                    <a:lstStyle/>
                    <a:p>
                      <a:pPr indent="127000" algn="just">
                        <a:lnSpc>
                          <a:spcPct val="150000"/>
                        </a:lnSpc>
                        <a:spcAft>
                          <a:spcPts val="0"/>
                        </a:spcAft>
                      </a:pPr>
                      <a:r>
                        <a:rPr lang="en-US" sz="1900" kern="100">
                          <a:effectLst/>
                        </a:rPr>
                        <a:t>__ge__(self,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self&gt;=other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1444310360"/>
                  </a:ext>
                </a:extLst>
              </a:tr>
              <a:tr h="527624">
                <a:tc>
                  <a:txBody>
                    <a:bodyPr/>
                    <a:lstStyle/>
                    <a:p>
                      <a:pPr indent="127000" algn="just">
                        <a:lnSpc>
                          <a:spcPct val="150000"/>
                        </a:lnSpc>
                        <a:spcAft>
                          <a:spcPts val="0"/>
                        </a:spcAft>
                      </a:pPr>
                      <a:r>
                        <a:rPr lang="en-US" sz="1900" kern="100">
                          <a:effectLst/>
                        </a:rPr>
                        <a:t>__le__(self,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self&lt;=other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2606255198"/>
                  </a:ext>
                </a:extLst>
              </a:tr>
              <a:tr h="527624">
                <a:tc>
                  <a:txBody>
                    <a:bodyPr/>
                    <a:lstStyle/>
                    <a:p>
                      <a:pPr indent="127000" algn="just">
                        <a:lnSpc>
                          <a:spcPct val="150000"/>
                        </a:lnSpc>
                        <a:spcAft>
                          <a:spcPts val="0"/>
                        </a:spcAft>
                      </a:pPr>
                      <a:r>
                        <a:rPr lang="en-US" sz="1900" kern="100">
                          <a:effectLst/>
                        </a:rPr>
                        <a:t>__eq__(self,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2191655999"/>
                  </a:ext>
                </a:extLst>
              </a:tr>
              <a:tr h="527624">
                <a:tc>
                  <a:txBody>
                    <a:bodyPr/>
                    <a:lstStyle/>
                    <a:p>
                      <a:pPr indent="127000" algn="just">
                        <a:lnSpc>
                          <a:spcPct val="150000"/>
                        </a:lnSpc>
                        <a:spcAft>
                          <a:spcPts val="0"/>
                        </a:spcAft>
                      </a:pPr>
                      <a:r>
                        <a:rPr lang="en-US" sz="1900" kern="100" dirty="0">
                          <a:effectLst/>
                        </a:rPr>
                        <a:t>__ne__(self,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extLst>
                  <a:ext uri="{0D108BD9-81ED-4DB2-BD59-A6C34878D82A}">
                    <a16:rowId xmlns:a16="http://schemas.microsoft.com/office/drawing/2014/main" val="3383197525"/>
                  </a:ext>
                </a:extLst>
              </a:tr>
            </a:tbl>
          </a:graphicData>
        </a:graphic>
      </p:graphicFrame>
    </p:spTree>
    <p:extLst>
      <p:ext uri="{BB962C8B-B14F-4D97-AF65-F5344CB8AC3E}">
        <p14:creationId xmlns:p14="http://schemas.microsoft.com/office/powerpoint/2010/main" val="2063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p:tgtEl>
                                          <p:spTgt spid="32"/>
                                        </p:tgtEl>
                                        <p:attrNameLst>
                                          <p:attrName>ppt_y</p:attrName>
                                        </p:attrNameLst>
                                      </p:cBhvr>
                                      <p:tavLst>
                                        <p:tav tm="0">
                                          <p:val>
                                            <p:strVal val="#ppt_y-#ppt_h*1.125000"/>
                                          </p:val>
                                        </p:tav>
                                        <p:tav tm="100000">
                                          <p:val>
                                            <p:strVal val="#ppt_y"/>
                                          </p:val>
                                        </p:tav>
                                      </p:tavLst>
                                    </p:anim>
                                    <p:animEffect transition="in" filter="wipe(down)">
                                      <p:cBhvr>
                                        <p:cTn id="14" dur="500"/>
                                        <p:tgtEl>
                                          <p:spTgt spid="3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57008" y="495168"/>
            <a:ext cx="3877985"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rPr>
              <a:t>比较运算的内置方法</a:t>
            </a:r>
          </a:p>
        </p:txBody>
      </p:sp>
      <p:grpSp>
        <p:nvGrpSpPr>
          <p:cNvPr id="8" name="组合 7">
            <a:extLst>
              <a:ext uri="{FF2B5EF4-FFF2-40B4-BE49-F238E27FC236}">
                <a16:creationId xmlns:a16="http://schemas.microsoft.com/office/drawing/2014/main" id="{335499BA-2F33-4BFF-BFE7-4EABDDA430E6}"/>
              </a:ext>
            </a:extLst>
          </p:cNvPr>
          <p:cNvGrpSpPr/>
          <p:nvPr/>
        </p:nvGrpSpPr>
        <p:grpSpPr>
          <a:xfrm rot="2700000">
            <a:off x="974470" y="1169708"/>
            <a:ext cx="977684" cy="977684"/>
            <a:chOff x="4811407" y="2080163"/>
            <a:chExt cx="977684" cy="977684"/>
          </a:xfrm>
        </p:grpSpPr>
        <p:sp>
          <p:nvSpPr>
            <p:cNvPr id="9" name="泪滴形 8">
              <a:extLst>
                <a:ext uri="{FF2B5EF4-FFF2-40B4-BE49-F238E27FC236}">
                  <a16:creationId xmlns:a16="http://schemas.microsoft.com/office/drawing/2014/main" id="{87C72DD4-3131-4F08-98B1-0C8C76892858}"/>
                </a:ext>
              </a:extLst>
            </p:cNvPr>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3CC3BB94-39A6-4C73-A46F-FBCFC61FE1B2}"/>
                </a:ext>
              </a:extLst>
            </p:cNvPr>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a:extLst>
              <a:ext uri="{FF2B5EF4-FFF2-40B4-BE49-F238E27FC236}">
                <a16:creationId xmlns:a16="http://schemas.microsoft.com/office/drawing/2014/main" id="{E48F91F7-7128-4E4C-AF24-752B4310A68F}"/>
              </a:ext>
            </a:extLst>
          </p:cNvPr>
          <p:cNvCxnSpPr>
            <a:cxnSpLocks/>
          </p:cNvCxnSpPr>
          <p:nvPr/>
        </p:nvCxnSpPr>
        <p:spPr>
          <a:xfrm flipV="1">
            <a:off x="2401319" y="1658553"/>
            <a:ext cx="475513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545BB2-6692-454F-9E85-5CAEE2D665FE}"/>
              </a:ext>
            </a:extLst>
          </p:cNvPr>
          <p:cNvSpPr/>
          <p:nvPr/>
        </p:nvSpPr>
        <p:spPr>
          <a:xfrm>
            <a:off x="2533849" y="1079943"/>
            <a:ext cx="4561895"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类的比较运算内置方法使用示例</a:t>
            </a:r>
          </a:p>
        </p:txBody>
      </p:sp>
      <p:sp>
        <p:nvSpPr>
          <p:cNvPr id="15" name="矩形 14">
            <a:extLst>
              <a:ext uri="{FF2B5EF4-FFF2-40B4-BE49-F238E27FC236}">
                <a16:creationId xmlns:a16="http://schemas.microsoft.com/office/drawing/2014/main" id="{F8FDD2FD-B9C0-4D18-AF4D-7E4205ADC2C5}"/>
              </a:ext>
            </a:extLst>
          </p:cNvPr>
          <p:cNvSpPr/>
          <p:nvPr/>
        </p:nvSpPr>
        <p:spPr>
          <a:xfrm>
            <a:off x="2244037" y="1839120"/>
            <a:ext cx="9175977" cy="4154984"/>
          </a:xfrm>
          <a:prstGeom prst="rect">
            <a:avLst/>
          </a:prstGeom>
        </p:spPr>
        <p:txBody>
          <a:bodyPr wrap="square">
            <a:spAutoFit/>
          </a:bodyPr>
          <a:lstStyle/>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	class Student: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2	    def __</a:t>
            </a:r>
            <a:r>
              <a:rPr lang="en-US" altLang="zh-CN" sz="2400" dirty="0" err="1">
                <a:solidFill>
                  <a:schemeClr val="tx1">
                    <a:lumMod val="85000"/>
                    <a:lumOff val="15000"/>
                  </a:schemeClr>
                </a:solidFill>
              </a:rPr>
              <a:t>init</a:t>
            </a:r>
            <a:r>
              <a:rPr lang="en-US" altLang="zh-CN" sz="2400" dirty="0">
                <a:solidFill>
                  <a:schemeClr val="tx1">
                    <a:lumMod val="85000"/>
                    <a:lumOff val="15000"/>
                  </a:schemeClr>
                </a:solidFill>
              </a:rPr>
              <a:t>__(self, name, age): #</a:t>
            </a:r>
            <a:r>
              <a:rPr lang="zh-CN" altLang="en-US" sz="2400" dirty="0">
                <a:solidFill>
                  <a:schemeClr val="tx1">
                    <a:lumMod val="85000"/>
                    <a:lumOff val="15000"/>
                  </a:schemeClr>
                </a:solidFill>
              </a:rPr>
              <a:t>定义构造方法</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3	        self.name=name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name</a:t>
            </a:r>
            <a:r>
              <a:rPr lang="zh-CN" altLang="en-US" sz="2400" dirty="0">
                <a:solidFill>
                  <a:schemeClr val="tx1">
                    <a:lumMod val="85000"/>
                    <a:lumOff val="15000"/>
                  </a:schemeClr>
                </a:solidFill>
              </a:rPr>
              <a:t>属性赋为形参</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a:solidFill>
                  <a:schemeClr val="tx1">
                    <a:lumMod val="85000"/>
                    <a:lumOff val="15000"/>
                  </a:schemeClr>
                </a:solidFill>
              </a:rPr>
              <a:t>             			     #name</a:t>
            </a:r>
            <a:r>
              <a:rPr lang="zh-CN" altLang="en-US" sz="2400" dirty="0">
                <a:solidFill>
                  <a:schemeClr val="tx1">
                    <a:lumMod val="85000"/>
                    <a:lumOff val="15000"/>
                  </a:schemeClr>
                </a:solidFill>
              </a:rPr>
              <a:t>的值</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4	        </a:t>
            </a:r>
            <a:r>
              <a:rPr lang="en-US" altLang="zh-CN" sz="2400" dirty="0" err="1">
                <a:solidFill>
                  <a:schemeClr val="tx1">
                    <a:lumMod val="85000"/>
                    <a:lumOff val="15000"/>
                  </a:schemeClr>
                </a:solidFill>
              </a:rPr>
              <a:t>self.age</a:t>
            </a:r>
            <a:r>
              <a:rPr lang="en-US" altLang="zh-CN" sz="2400" dirty="0">
                <a:solidFill>
                  <a:schemeClr val="tx1">
                    <a:lumMod val="85000"/>
                    <a:lumOff val="15000"/>
                  </a:schemeClr>
                </a:solidFill>
              </a:rPr>
              <a:t>=age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age</a:t>
            </a:r>
            <a:r>
              <a:rPr lang="zh-CN" altLang="en-US" sz="2400" dirty="0">
                <a:solidFill>
                  <a:schemeClr val="tx1">
                    <a:lumMod val="85000"/>
                    <a:lumOff val="15000"/>
                  </a:schemeClr>
                </a:solidFill>
              </a:rPr>
              <a:t>属性赋为形参</a:t>
            </a:r>
            <a:r>
              <a:rPr lang="en-US" altLang="zh-CN" sz="2400" dirty="0">
                <a:solidFill>
                  <a:schemeClr val="tx1">
                    <a:lumMod val="85000"/>
                    <a:lumOff val="15000"/>
                  </a:schemeClr>
                </a:solidFill>
              </a:rPr>
              <a:t>age</a:t>
            </a:r>
            <a:r>
              <a:rPr lang="zh-CN" altLang="en-US" sz="2400" dirty="0">
                <a:solidFill>
                  <a:schemeClr val="tx1">
                    <a:lumMod val="85000"/>
                    <a:lumOff val="15000"/>
                  </a:schemeClr>
                </a:solidFill>
              </a:rPr>
              <a:t>的值</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5	    def __le__(self, other): #</a:t>
            </a:r>
            <a:r>
              <a:rPr lang="zh-CN" altLang="en-US" sz="2400" dirty="0">
                <a:solidFill>
                  <a:schemeClr val="tx1">
                    <a:lumMod val="85000"/>
                    <a:lumOff val="15000"/>
                  </a:schemeClr>
                </a:solidFill>
              </a:rPr>
              <a:t>定义内置方法</a:t>
            </a:r>
            <a:r>
              <a:rPr lang="en-US" altLang="zh-CN" sz="2400" dirty="0">
                <a:solidFill>
                  <a:schemeClr val="tx1">
                    <a:lumMod val="85000"/>
                    <a:lumOff val="15000"/>
                  </a:schemeClr>
                </a:solidFill>
              </a:rPr>
              <a:t>__le__</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6	        return </a:t>
            </a:r>
            <a:r>
              <a:rPr lang="en-US" altLang="zh-CN" sz="2400" dirty="0" err="1">
                <a:solidFill>
                  <a:schemeClr val="tx1">
                    <a:lumMod val="85000"/>
                    <a:lumOff val="15000"/>
                  </a:schemeClr>
                </a:solidFill>
              </a:rPr>
              <a:t>self.age</a:t>
            </a:r>
            <a:r>
              <a:rPr lang="en-US" altLang="zh-CN" sz="2400" dirty="0">
                <a:solidFill>
                  <a:schemeClr val="tx1">
                    <a:lumMod val="85000"/>
                    <a:lumOff val="15000"/>
                  </a:schemeClr>
                </a:solidFill>
              </a:rPr>
              <a:t>&lt;=</a:t>
            </a:r>
            <a:r>
              <a:rPr lang="en-US" altLang="zh-CN" sz="2400" dirty="0" err="1">
                <a:solidFill>
                  <a:schemeClr val="tx1">
                    <a:lumMod val="85000"/>
                    <a:lumOff val="15000"/>
                  </a:schemeClr>
                </a:solidFill>
              </a:rPr>
              <a:t>other.age</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7	if __name__=='__main__’:</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8	    stu1=Student('</a:t>
            </a:r>
            <a:r>
              <a:rPr lang="zh-CN" altLang="en-US" sz="2400" dirty="0">
                <a:solidFill>
                  <a:schemeClr val="tx1">
                    <a:lumMod val="85000"/>
                    <a:lumOff val="15000"/>
                  </a:schemeClr>
                </a:solidFill>
              </a:rPr>
              <a:t>李晓明</a:t>
            </a:r>
            <a:r>
              <a:rPr lang="en-US" altLang="zh-CN" sz="2400" dirty="0">
                <a:solidFill>
                  <a:schemeClr val="tx1">
                    <a:lumMod val="85000"/>
                    <a:lumOff val="15000"/>
                  </a:schemeClr>
                </a:solidFill>
              </a:rPr>
              <a:t>',19)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stu1</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9	    stu2=Student('</a:t>
            </a:r>
            <a:r>
              <a:rPr lang="zh-CN" altLang="en-US" sz="2400" dirty="0">
                <a:solidFill>
                  <a:schemeClr val="tx1">
                    <a:lumMod val="85000"/>
                    <a:lumOff val="15000"/>
                  </a:schemeClr>
                </a:solidFill>
              </a:rPr>
              <a:t>马红</a:t>
            </a:r>
            <a:r>
              <a:rPr lang="en-US" altLang="zh-CN" sz="2400" dirty="0">
                <a:solidFill>
                  <a:schemeClr val="tx1">
                    <a:lumMod val="85000"/>
                    <a:lumOff val="15000"/>
                  </a:schemeClr>
                </a:solidFill>
              </a:rPr>
              <a:t>',20)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stu2</a:t>
            </a: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10	    print('</a:t>
            </a:r>
            <a:r>
              <a:rPr lang="zh-CN" altLang="en-US" sz="2400" dirty="0">
                <a:solidFill>
                  <a:schemeClr val="tx1">
                    <a:lumMod val="85000"/>
                    <a:lumOff val="15000"/>
                  </a:schemeClr>
                </a:solidFill>
              </a:rPr>
              <a:t>马红的年龄小于等于李晓明的年龄：</a:t>
            </a:r>
            <a:r>
              <a:rPr lang="en-US" altLang="zh-CN" sz="2400" dirty="0">
                <a:solidFill>
                  <a:schemeClr val="tx1">
                    <a:lumMod val="85000"/>
                    <a:lumOff val="15000"/>
                  </a:schemeClr>
                </a:solidFill>
              </a:rPr>
              <a:t>', stu2&lt;=stu1)</a:t>
            </a:r>
          </a:p>
        </p:txBody>
      </p:sp>
      <p:sp>
        <p:nvSpPr>
          <p:cNvPr id="16" name="KSO_Shape">
            <a:extLst>
              <a:ext uri="{FF2B5EF4-FFF2-40B4-BE49-F238E27FC236}">
                <a16:creationId xmlns:a16="http://schemas.microsoft.com/office/drawing/2014/main" id="{4198A29E-7504-4E89-91E0-CFF8EE88E44E}"/>
              </a:ext>
            </a:extLst>
          </p:cNvPr>
          <p:cNvSpPr/>
          <p:nvPr/>
        </p:nvSpPr>
        <p:spPr>
          <a:xfrm>
            <a:off x="2244039" y="1797941"/>
            <a:ext cx="8833536" cy="424378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F981EBFD-1626-42D6-BBD4-395FA920F5A1}"/>
              </a:ext>
            </a:extLst>
          </p:cNvPr>
          <p:cNvSpPr/>
          <p:nvPr/>
        </p:nvSpPr>
        <p:spPr>
          <a:xfrm>
            <a:off x="2154639" y="6081660"/>
            <a:ext cx="6475011" cy="470065"/>
          </a:xfrm>
          <a:prstGeom prst="rect">
            <a:avLst/>
          </a:prstGeom>
        </p:spPr>
        <p:txBody>
          <a:bodyPr wrap="square">
            <a:spAutoFit/>
          </a:bodyPr>
          <a:lstStyle/>
          <a:p>
            <a:pPr marR="363855" indent="200025">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马红的年龄小于等于李晓明的年龄： </a:t>
            </a:r>
            <a:r>
              <a:rPr lang="en-US" altLang="zh-CN" sz="2400" dirty="0">
                <a:solidFill>
                  <a:schemeClr val="tx1">
                    <a:lumMod val="85000"/>
                    <a:lumOff val="15000"/>
                  </a:schemeClr>
                </a:solidFill>
                <a:ea typeface="微软雅黑" panose="020B0503020204020204" pitchFamily="34" charset="-122"/>
              </a:rPr>
              <a:t>False</a:t>
            </a:r>
          </a:p>
        </p:txBody>
      </p:sp>
    </p:spTree>
    <p:extLst>
      <p:ext uri="{BB962C8B-B14F-4D97-AF65-F5344CB8AC3E}">
        <p14:creationId xmlns:p14="http://schemas.microsoft.com/office/powerpoint/2010/main" val="174505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9D6571-7A26-4B64-90A0-451DF33771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类对象，则执行“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时会自动执行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    ）方法。</a:t>
            </a:r>
          </a:p>
        </p:txBody>
      </p:sp>
      <p:sp>
        <p:nvSpPr>
          <p:cNvPr id="5" name="文本框 4">
            <a:extLst>
              <a:ext uri="{FF2B5EF4-FFF2-40B4-BE49-F238E27FC236}">
                <a16:creationId xmlns:a16="http://schemas.microsoft.com/office/drawing/2014/main" id="{62B84377-1224-4863-97D5-71A73793E1EB}"/>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init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B823B7B-860D-4BFB-B578-6E5842B9994F}"/>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__str__</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AB67618-E2EB-4193-932A-6BC3CED79CD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__format__</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224CE3B-B548-47AC-A966-C1AD32804E5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__print__</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5C7CC47-C726-4186-B66E-677D3CBA8552}"/>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AFD968B0-642C-45A4-8C17-0BFFFE67CE80}"/>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3F97E8F1-C07B-401A-B1FB-B22130562CDB}"/>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BA13683F-6464-4E7E-98A3-9403DB5685E8}"/>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314F0951-575F-47EC-BF6B-AE0A2CEE4EB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0508494A-53B8-479A-8427-D3E1B5620824}"/>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736F967D-D8E4-4B98-8E2F-DA680D095A08}"/>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ABE7D33C-3F60-40A1-B313-C3C1026652F7}"/>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D560200A-BF30-44E6-A872-E2289741C0D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A2E7113-9930-4F22-B957-4F86B8E1692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5184184-417F-4BF0-991F-D3ADB68C6B8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7459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B088D39-BF27-4396-883F-220AB242E223}"/>
              </a:ext>
            </a:extLst>
          </p:cNvPr>
          <p:cNvGrpSpPr/>
          <p:nvPr/>
        </p:nvGrpSpPr>
        <p:grpSpPr>
          <a:xfrm>
            <a:off x="3420006" y="2702387"/>
            <a:ext cx="5351987" cy="1354801"/>
            <a:chOff x="3420006" y="2702387"/>
            <a:chExt cx="5351987" cy="1354801"/>
          </a:xfrm>
        </p:grpSpPr>
        <p:sp>
          <p:nvSpPr>
            <p:cNvPr id="33" name="文本框 32">
              <a:extLst>
                <a:ext uri="{FF2B5EF4-FFF2-40B4-BE49-F238E27FC236}">
                  <a16:creationId xmlns:a16="http://schemas.microsoft.com/office/drawing/2014/main" id="{ACF40DCC-E3D5-4AAC-B61D-7259418663DA}"/>
                </a:ext>
              </a:extLst>
            </p:cNvPr>
            <p:cNvSpPr txBox="1"/>
            <p:nvPr/>
          </p:nvSpPr>
          <p:spPr>
            <a:xfrm>
              <a:off x="3457718" y="2733749"/>
              <a:ext cx="5314275"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继承的概念</a:t>
              </a:r>
              <a:endParaRPr lang="zh-CN" altLang="en-US" sz="8000" b="1" kern="1200" dirty="0">
                <a:solidFill>
                  <a:srgbClr val="B1C400"/>
                </a:solidFill>
                <a:latin typeface="+mj-ea"/>
              </a:endParaRPr>
            </a:p>
          </p:txBody>
        </p:sp>
        <p:sp>
          <p:nvSpPr>
            <p:cNvPr id="34" name="文本框 33">
              <a:extLst>
                <a:ext uri="{FF2B5EF4-FFF2-40B4-BE49-F238E27FC236}">
                  <a16:creationId xmlns:a16="http://schemas.microsoft.com/office/drawing/2014/main" id="{B32D616B-6BCB-442A-B882-3826135F08D4}"/>
                </a:ext>
              </a:extLst>
            </p:cNvPr>
            <p:cNvSpPr txBox="1"/>
            <p:nvPr/>
          </p:nvSpPr>
          <p:spPr>
            <a:xfrm>
              <a:off x="3420006" y="2702387"/>
              <a:ext cx="5314275"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继承的概念</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8985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6"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类和对象的概念</a:t>
            </a:r>
          </a:p>
        </p:txBody>
      </p:sp>
      <p:grpSp>
        <p:nvGrpSpPr>
          <p:cNvPr id="40" name="组合 39">
            <a:extLst>
              <a:ext uri="{FF2B5EF4-FFF2-40B4-BE49-F238E27FC236}">
                <a16:creationId xmlns:a16="http://schemas.microsoft.com/office/drawing/2014/main" id="{06FC0523-2593-4EC8-B92D-8DE04A834862}"/>
              </a:ext>
            </a:extLst>
          </p:cNvPr>
          <p:cNvGrpSpPr/>
          <p:nvPr/>
        </p:nvGrpSpPr>
        <p:grpSpPr>
          <a:xfrm>
            <a:off x="535897" y="1316148"/>
            <a:ext cx="6527117" cy="4851536"/>
            <a:chOff x="1331008" y="1696577"/>
            <a:chExt cx="6527117" cy="4851536"/>
          </a:xfrm>
        </p:grpSpPr>
        <p:sp>
          <p:nvSpPr>
            <p:cNvPr id="3" name="矩形 2">
              <a:extLst>
                <a:ext uri="{FF2B5EF4-FFF2-40B4-BE49-F238E27FC236}">
                  <a16:creationId xmlns:a16="http://schemas.microsoft.com/office/drawing/2014/main" id="{CD352A36-0FAB-466D-AED1-E2DB2EF0AC31}"/>
                </a:ext>
              </a:extLst>
            </p:cNvPr>
            <p:cNvSpPr/>
            <p:nvPr/>
          </p:nvSpPr>
          <p:spPr>
            <a:xfrm>
              <a:off x="1564372" y="1892825"/>
              <a:ext cx="6060389" cy="452431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类和对象是面向对象程序设计的两个重要概念。</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类和对象的关系即数据类型与变量的关系，根据一个类可以创建多个对象，而每个对象只能是某一个类的对象。</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类规定了可以用于存储什么数据，而对象用于实际存储数据，每个对象可存储不同的数据。</a:t>
              </a:r>
            </a:p>
          </p:txBody>
        </p:sp>
        <p:sp>
          <p:nvSpPr>
            <p:cNvPr id="48" name="KSO_Shape">
              <a:extLst>
                <a:ext uri="{FF2B5EF4-FFF2-40B4-BE49-F238E27FC236}">
                  <a16:creationId xmlns:a16="http://schemas.microsoft.com/office/drawing/2014/main" id="{7C10B4E9-275D-4EE6-A235-4852EBDFC2C3}"/>
                </a:ext>
              </a:extLst>
            </p:cNvPr>
            <p:cNvSpPr/>
            <p:nvPr/>
          </p:nvSpPr>
          <p:spPr>
            <a:xfrm>
              <a:off x="1331008" y="1696577"/>
              <a:ext cx="6527117" cy="48515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grpSp>
        <p:nvGrpSpPr>
          <p:cNvPr id="18" name="组合 17">
            <a:extLst>
              <a:ext uri="{FF2B5EF4-FFF2-40B4-BE49-F238E27FC236}">
                <a16:creationId xmlns:a16="http://schemas.microsoft.com/office/drawing/2014/main" id="{C08B510D-B779-4D19-88C9-3CA6EC56FC10}"/>
              </a:ext>
            </a:extLst>
          </p:cNvPr>
          <p:cNvGrpSpPr/>
          <p:nvPr/>
        </p:nvGrpSpPr>
        <p:grpSpPr>
          <a:xfrm>
            <a:off x="7349204" y="1401176"/>
            <a:ext cx="4451358" cy="3470925"/>
            <a:chOff x="7525190" y="1061913"/>
            <a:chExt cx="4451358" cy="3470925"/>
          </a:xfrm>
        </p:grpSpPr>
        <p:grpSp>
          <p:nvGrpSpPr>
            <p:cNvPr id="7" name="组合 6">
              <a:extLst>
                <a:ext uri="{FF2B5EF4-FFF2-40B4-BE49-F238E27FC236}">
                  <a16:creationId xmlns:a16="http://schemas.microsoft.com/office/drawing/2014/main" id="{B8885AAB-0C3B-45EA-B2E0-884A6A28E93C}"/>
                </a:ext>
              </a:extLst>
            </p:cNvPr>
            <p:cNvGrpSpPr/>
            <p:nvPr/>
          </p:nvGrpSpPr>
          <p:grpSpPr>
            <a:xfrm>
              <a:off x="7525190" y="2257786"/>
              <a:ext cx="1574360" cy="1355880"/>
              <a:chOff x="7525190" y="2257786"/>
              <a:chExt cx="1574360" cy="1355880"/>
            </a:xfrm>
          </p:grpSpPr>
          <p:sp>
            <p:nvSpPr>
              <p:cNvPr id="2" name="矩形 1">
                <a:extLst>
                  <a:ext uri="{FF2B5EF4-FFF2-40B4-BE49-F238E27FC236}">
                    <a16:creationId xmlns:a16="http://schemas.microsoft.com/office/drawing/2014/main" id="{06A49826-C9DA-4698-A734-91F22D65E314}"/>
                  </a:ext>
                </a:extLst>
              </p:cNvPr>
              <p:cNvSpPr/>
              <p:nvPr/>
            </p:nvSpPr>
            <p:spPr>
              <a:xfrm>
                <a:off x="7537450" y="2615184"/>
                <a:ext cx="1562100"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5" name="文本框 4">
                <a:extLst>
                  <a:ext uri="{FF2B5EF4-FFF2-40B4-BE49-F238E27FC236}">
                    <a16:creationId xmlns:a16="http://schemas.microsoft.com/office/drawing/2014/main" id="{0D0E5B04-CFC4-4130-A4FA-EC93EF8D7499}"/>
                  </a:ext>
                </a:extLst>
              </p:cNvPr>
              <p:cNvSpPr txBox="1"/>
              <p:nvPr/>
            </p:nvSpPr>
            <p:spPr>
              <a:xfrm>
                <a:off x="7525190" y="2257786"/>
                <a:ext cx="877163" cy="369332"/>
              </a:xfrm>
              <a:prstGeom prst="rect">
                <a:avLst/>
              </a:prstGeom>
              <a:noFill/>
            </p:spPr>
            <p:txBody>
              <a:bodyPr wrap="none" rtlCol="0">
                <a:spAutoFit/>
              </a:bodyPr>
              <a:lstStyle/>
              <a:p>
                <a:r>
                  <a:rPr lang="zh-CN" altLang="en-US" dirty="0"/>
                  <a:t>学生类</a:t>
                </a:r>
              </a:p>
            </p:txBody>
          </p:sp>
          <p:sp>
            <p:nvSpPr>
              <p:cNvPr id="9" name="文本框 8">
                <a:extLst>
                  <a:ext uri="{FF2B5EF4-FFF2-40B4-BE49-F238E27FC236}">
                    <a16:creationId xmlns:a16="http://schemas.microsoft.com/office/drawing/2014/main" id="{6D175153-BD23-4E34-81D8-78B5A36CB051}"/>
                  </a:ext>
                </a:extLst>
              </p:cNvPr>
              <p:cNvSpPr txBox="1"/>
              <p:nvPr/>
            </p:nvSpPr>
            <p:spPr>
              <a:xfrm>
                <a:off x="7525190" y="2614083"/>
                <a:ext cx="877163" cy="369332"/>
              </a:xfrm>
              <a:prstGeom prst="rect">
                <a:avLst/>
              </a:prstGeom>
              <a:noFill/>
            </p:spPr>
            <p:txBody>
              <a:bodyPr wrap="none" rtlCol="0">
                <a:spAutoFit/>
              </a:bodyPr>
              <a:lstStyle/>
              <a:p>
                <a:r>
                  <a:rPr lang="zh-CN" altLang="en-US" dirty="0"/>
                  <a:t>属性：</a:t>
                </a:r>
              </a:p>
            </p:txBody>
          </p:sp>
          <p:sp>
            <p:nvSpPr>
              <p:cNvPr id="10" name="文本框 9">
                <a:extLst>
                  <a:ext uri="{FF2B5EF4-FFF2-40B4-BE49-F238E27FC236}">
                    <a16:creationId xmlns:a16="http://schemas.microsoft.com/office/drawing/2014/main" id="{6F91A4B6-B6A1-4DF0-89FA-57ABD718AE33}"/>
                  </a:ext>
                </a:extLst>
              </p:cNvPr>
              <p:cNvSpPr txBox="1"/>
              <p:nvPr/>
            </p:nvSpPr>
            <p:spPr>
              <a:xfrm>
                <a:off x="7624624" y="2951115"/>
                <a:ext cx="646331" cy="369332"/>
              </a:xfrm>
              <a:prstGeom prst="rect">
                <a:avLst/>
              </a:prstGeom>
              <a:noFill/>
            </p:spPr>
            <p:txBody>
              <a:bodyPr wrap="none" rtlCol="0">
                <a:spAutoFit/>
              </a:bodyPr>
              <a:lstStyle/>
              <a:p>
                <a:r>
                  <a:rPr lang="zh-CN" altLang="en-US" dirty="0"/>
                  <a:t>学号</a:t>
                </a:r>
              </a:p>
            </p:txBody>
          </p:sp>
          <p:sp>
            <p:nvSpPr>
              <p:cNvPr id="11" name="文本框 10">
                <a:extLst>
                  <a:ext uri="{FF2B5EF4-FFF2-40B4-BE49-F238E27FC236}">
                    <a16:creationId xmlns:a16="http://schemas.microsoft.com/office/drawing/2014/main" id="{7A33EABE-100A-4199-A0E4-38BFA8E4128B}"/>
                  </a:ext>
                </a:extLst>
              </p:cNvPr>
              <p:cNvSpPr txBox="1"/>
              <p:nvPr/>
            </p:nvSpPr>
            <p:spPr>
              <a:xfrm>
                <a:off x="7624624" y="3244334"/>
                <a:ext cx="646331" cy="369332"/>
              </a:xfrm>
              <a:prstGeom prst="rect">
                <a:avLst/>
              </a:prstGeom>
              <a:noFill/>
            </p:spPr>
            <p:txBody>
              <a:bodyPr wrap="none" rtlCol="0">
                <a:spAutoFit/>
              </a:bodyPr>
              <a:lstStyle/>
              <a:p>
                <a:r>
                  <a:rPr lang="zh-CN" altLang="en-US" dirty="0"/>
                  <a:t>姓名</a:t>
                </a:r>
              </a:p>
            </p:txBody>
          </p:sp>
        </p:grpSp>
        <p:grpSp>
          <p:nvGrpSpPr>
            <p:cNvPr id="8" name="组合 7">
              <a:extLst>
                <a:ext uri="{FF2B5EF4-FFF2-40B4-BE49-F238E27FC236}">
                  <a16:creationId xmlns:a16="http://schemas.microsoft.com/office/drawing/2014/main" id="{6A8EAA40-21DA-424C-96C4-93EBCF608871}"/>
                </a:ext>
              </a:extLst>
            </p:cNvPr>
            <p:cNvGrpSpPr/>
            <p:nvPr/>
          </p:nvGrpSpPr>
          <p:grpSpPr>
            <a:xfrm>
              <a:off x="10060639" y="1061913"/>
              <a:ext cx="1775919" cy="1355880"/>
              <a:chOff x="7525190" y="4214605"/>
              <a:chExt cx="1775919" cy="1355880"/>
            </a:xfrm>
          </p:grpSpPr>
          <p:sp>
            <p:nvSpPr>
              <p:cNvPr id="12" name="矩形 11">
                <a:extLst>
                  <a:ext uri="{FF2B5EF4-FFF2-40B4-BE49-F238E27FC236}">
                    <a16:creationId xmlns:a16="http://schemas.microsoft.com/office/drawing/2014/main" id="{A4D32652-DFA3-461B-9333-28C0CB5960F5}"/>
                  </a:ext>
                </a:extLst>
              </p:cNvPr>
              <p:cNvSpPr/>
              <p:nvPr/>
            </p:nvSpPr>
            <p:spPr>
              <a:xfrm>
                <a:off x="7537449" y="4572003"/>
                <a:ext cx="1763659"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13" name="文本框 12">
                <a:extLst>
                  <a:ext uri="{FF2B5EF4-FFF2-40B4-BE49-F238E27FC236}">
                    <a16:creationId xmlns:a16="http://schemas.microsoft.com/office/drawing/2014/main" id="{6D2C23BA-598F-423A-85C1-A47967D8EFAC}"/>
                  </a:ext>
                </a:extLst>
              </p:cNvPr>
              <p:cNvSpPr txBox="1"/>
              <p:nvPr/>
            </p:nvSpPr>
            <p:spPr>
              <a:xfrm>
                <a:off x="7525190" y="4214605"/>
                <a:ext cx="1223412" cy="369332"/>
              </a:xfrm>
              <a:prstGeom prst="rect">
                <a:avLst/>
              </a:prstGeom>
              <a:noFill/>
            </p:spPr>
            <p:txBody>
              <a:bodyPr wrap="none" rtlCol="0">
                <a:spAutoFit/>
              </a:bodyPr>
              <a:lstStyle/>
              <a:p>
                <a:r>
                  <a:rPr lang="zh-CN" altLang="en-US" dirty="0"/>
                  <a:t>学生对象</a:t>
                </a:r>
                <a:r>
                  <a:rPr lang="en-US" altLang="zh-CN" dirty="0"/>
                  <a:t>1</a:t>
                </a:r>
                <a:endParaRPr lang="zh-CN" altLang="en-US" dirty="0"/>
              </a:p>
            </p:txBody>
          </p:sp>
          <p:sp>
            <p:nvSpPr>
              <p:cNvPr id="14" name="文本框 13">
                <a:extLst>
                  <a:ext uri="{FF2B5EF4-FFF2-40B4-BE49-F238E27FC236}">
                    <a16:creationId xmlns:a16="http://schemas.microsoft.com/office/drawing/2014/main" id="{58D368BE-708B-4B73-ABD5-81EFD3738846}"/>
                  </a:ext>
                </a:extLst>
              </p:cNvPr>
              <p:cNvSpPr txBox="1"/>
              <p:nvPr/>
            </p:nvSpPr>
            <p:spPr>
              <a:xfrm>
                <a:off x="7525190" y="4570902"/>
                <a:ext cx="1107996" cy="369332"/>
              </a:xfrm>
              <a:prstGeom prst="rect">
                <a:avLst/>
              </a:prstGeom>
              <a:noFill/>
            </p:spPr>
            <p:txBody>
              <a:bodyPr wrap="none" rtlCol="0">
                <a:spAutoFit/>
              </a:bodyPr>
              <a:lstStyle/>
              <a:p>
                <a:r>
                  <a:rPr lang="zh-CN" altLang="en-US" dirty="0"/>
                  <a:t>属性值：</a:t>
                </a:r>
              </a:p>
            </p:txBody>
          </p:sp>
          <p:sp>
            <p:nvSpPr>
              <p:cNvPr id="15" name="文本框 14">
                <a:extLst>
                  <a:ext uri="{FF2B5EF4-FFF2-40B4-BE49-F238E27FC236}">
                    <a16:creationId xmlns:a16="http://schemas.microsoft.com/office/drawing/2014/main" id="{F37C6AC1-6EA8-4CB4-88CB-AE26C96B0E7A}"/>
                  </a:ext>
                </a:extLst>
              </p:cNvPr>
              <p:cNvSpPr txBox="1"/>
              <p:nvPr/>
            </p:nvSpPr>
            <p:spPr>
              <a:xfrm>
                <a:off x="7624624" y="4907934"/>
                <a:ext cx="1676485" cy="369332"/>
              </a:xfrm>
              <a:prstGeom prst="rect">
                <a:avLst/>
              </a:prstGeom>
              <a:noFill/>
            </p:spPr>
            <p:txBody>
              <a:bodyPr wrap="none" rtlCol="0">
                <a:spAutoFit/>
              </a:bodyPr>
              <a:lstStyle/>
              <a:p>
                <a:r>
                  <a:rPr lang="zh-CN" altLang="en-US" dirty="0"/>
                  <a:t>学号：</a:t>
                </a:r>
                <a:r>
                  <a:rPr lang="en-US" altLang="zh-CN" dirty="0"/>
                  <a:t>1810011</a:t>
                </a:r>
                <a:endParaRPr lang="zh-CN" altLang="en-US" dirty="0"/>
              </a:p>
            </p:txBody>
          </p:sp>
          <p:sp>
            <p:nvSpPr>
              <p:cNvPr id="16" name="文本框 15">
                <a:extLst>
                  <a:ext uri="{FF2B5EF4-FFF2-40B4-BE49-F238E27FC236}">
                    <a16:creationId xmlns:a16="http://schemas.microsoft.com/office/drawing/2014/main" id="{C185BD91-F0BF-41D2-B5BA-5D2F6F8B9F00}"/>
                  </a:ext>
                </a:extLst>
              </p:cNvPr>
              <p:cNvSpPr txBox="1"/>
              <p:nvPr/>
            </p:nvSpPr>
            <p:spPr>
              <a:xfrm>
                <a:off x="7624624" y="5201153"/>
                <a:ext cx="1569660" cy="369332"/>
              </a:xfrm>
              <a:prstGeom prst="rect">
                <a:avLst/>
              </a:prstGeom>
              <a:noFill/>
            </p:spPr>
            <p:txBody>
              <a:bodyPr wrap="none" rtlCol="0">
                <a:spAutoFit/>
              </a:bodyPr>
              <a:lstStyle/>
              <a:p>
                <a:r>
                  <a:rPr lang="zh-CN" altLang="en-US" dirty="0"/>
                  <a:t>姓名：李晓明</a:t>
                </a:r>
              </a:p>
            </p:txBody>
          </p:sp>
        </p:grpSp>
        <p:grpSp>
          <p:nvGrpSpPr>
            <p:cNvPr id="19" name="组合 18">
              <a:extLst>
                <a:ext uri="{FF2B5EF4-FFF2-40B4-BE49-F238E27FC236}">
                  <a16:creationId xmlns:a16="http://schemas.microsoft.com/office/drawing/2014/main" id="{BDEBD74D-36C6-490F-978B-D83453A6895E}"/>
                </a:ext>
              </a:extLst>
            </p:cNvPr>
            <p:cNvGrpSpPr/>
            <p:nvPr/>
          </p:nvGrpSpPr>
          <p:grpSpPr>
            <a:xfrm>
              <a:off x="10060639" y="2612710"/>
              <a:ext cx="1775919" cy="1355880"/>
              <a:chOff x="7525190" y="4214605"/>
              <a:chExt cx="1775919" cy="1355880"/>
            </a:xfrm>
          </p:grpSpPr>
          <p:sp>
            <p:nvSpPr>
              <p:cNvPr id="20" name="矩形 19">
                <a:extLst>
                  <a:ext uri="{FF2B5EF4-FFF2-40B4-BE49-F238E27FC236}">
                    <a16:creationId xmlns:a16="http://schemas.microsoft.com/office/drawing/2014/main" id="{A6D7CD97-180A-4442-954C-0A4D3A2D099E}"/>
                  </a:ext>
                </a:extLst>
              </p:cNvPr>
              <p:cNvSpPr/>
              <p:nvPr/>
            </p:nvSpPr>
            <p:spPr>
              <a:xfrm>
                <a:off x="7537449" y="4572003"/>
                <a:ext cx="1763659"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21" name="文本框 20">
                <a:extLst>
                  <a:ext uri="{FF2B5EF4-FFF2-40B4-BE49-F238E27FC236}">
                    <a16:creationId xmlns:a16="http://schemas.microsoft.com/office/drawing/2014/main" id="{1C5085BA-4925-4B55-B9F5-F205CC6E0F23}"/>
                  </a:ext>
                </a:extLst>
              </p:cNvPr>
              <p:cNvSpPr txBox="1"/>
              <p:nvPr/>
            </p:nvSpPr>
            <p:spPr>
              <a:xfrm>
                <a:off x="7525190" y="4214605"/>
                <a:ext cx="1223412" cy="369332"/>
              </a:xfrm>
              <a:prstGeom prst="rect">
                <a:avLst/>
              </a:prstGeom>
              <a:noFill/>
            </p:spPr>
            <p:txBody>
              <a:bodyPr wrap="none" rtlCol="0">
                <a:spAutoFit/>
              </a:bodyPr>
              <a:lstStyle/>
              <a:p>
                <a:r>
                  <a:rPr lang="zh-CN" altLang="en-US" dirty="0"/>
                  <a:t>学生对象</a:t>
                </a:r>
                <a:r>
                  <a:rPr lang="en-US" altLang="zh-CN" dirty="0"/>
                  <a:t>2</a:t>
                </a:r>
                <a:endParaRPr lang="zh-CN" altLang="en-US" dirty="0"/>
              </a:p>
            </p:txBody>
          </p:sp>
          <p:sp>
            <p:nvSpPr>
              <p:cNvPr id="22" name="文本框 21">
                <a:extLst>
                  <a:ext uri="{FF2B5EF4-FFF2-40B4-BE49-F238E27FC236}">
                    <a16:creationId xmlns:a16="http://schemas.microsoft.com/office/drawing/2014/main" id="{5C94BC42-8258-4F14-86C6-3792966265D7}"/>
                  </a:ext>
                </a:extLst>
              </p:cNvPr>
              <p:cNvSpPr txBox="1"/>
              <p:nvPr/>
            </p:nvSpPr>
            <p:spPr>
              <a:xfrm>
                <a:off x="7525190" y="4570902"/>
                <a:ext cx="1107996" cy="369332"/>
              </a:xfrm>
              <a:prstGeom prst="rect">
                <a:avLst/>
              </a:prstGeom>
              <a:noFill/>
            </p:spPr>
            <p:txBody>
              <a:bodyPr wrap="none" rtlCol="0">
                <a:spAutoFit/>
              </a:bodyPr>
              <a:lstStyle/>
              <a:p>
                <a:r>
                  <a:rPr lang="zh-CN" altLang="en-US" dirty="0"/>
                  <a:t>属性值：</a:t>
                </a:r>
              </a:p>
            </p:txBody>
          </p:sp>
          <p:sp>
            <p:nvSpPr>
              <p:cNvPr id="23" name="文本框 22">
                <a:extLst>
                  <a:ext uri="{FF2B5EF4-FFF2-40B4-BE49-F238E27FC236}">
                    <a16:creationId xmlns:a16="http://schemas.microsoft.com/office/drawing/2014/main" id="{8280CA16-295A-4769-97FE-462B498F0B7F}"/>
                  </a:ext>
                </a:extLst>
              </p:cNvPr>
              <p:cNvSpPr txBox="1"/>
              <p:nvPr/>
            </p:nvSpPr>
            <p:spPr>
              <a:xfrm>
                <a:off x="7624624" y="4907934"/>
                <a:ext cx="1676485" cy="369332"/>
              </a:xfrm>
              <a:prstGeom prst="rect">
                <a:avLst/>
              </a:prstGeom>
              <a:noFill/>
            </p:spPr>
            <p:txBody>
              <a:bodyPr wrap="none" rtlCol="0">
                <a:spAutoFit/>
              </a:bodyPr>
              <a:lstStyle/>
              <a:p>
                <a:r>
                  <a:rPr lang="zh-CN" altLang="en-US" dirty="0"/>
                  <a:t>学号：</a:t>
                </a:r>
                <a:r>
                  <a:rPr lang="en-US" altLang="zh-CN" dirty="0"/>
                  <a:t>1810012</a:t>
                </a:r>
                <a:endParaRPr lang="zh-CN" altLang="en-US" dirty="0"/>
              </a:p>
            </p:txBody>
          </p:sp>
          <p:sp>
            <p:nvSpPr>
              <p:cNvPr id="24" name="文本框 23">
                <a:extLst>
                  <a:ext uri="{FF2B5EF4-FFF2-40B4-BE49-F238E27FC236}">
                    <a16:creationId xmlns:a16="http://schemas.microsoft.com/office/drawing/2014/main" id="{E7A00E22-F80C-48DD-9AA3-E3E274F54145}"/>
                  </a:ext>
                </a:extLst>
              </p:cNvPr>
              <p:cNvSpPr txBox="1"/>
              <p:nvPr/>
            </p:nvSpPr>
            <p:spPr>
              <a:xfrm>
                <a:off x="7624624" y="5201153"/>
                <a:ext cx="1338828" cy="369332"/>
              </a:xfrm>
              <a:prstGeom prst="rect">
                <a:avLst/>
              </a:prstGeom>
              <a:noFill/>
            </p:spPr>
            <p:txBody>
              <a:bodyPr wrap="none" rtlCol="0">
                <a:spAutoFit/>
              </a:bodyPr>
              <a:lstStyle/>
              <a:p>
                <a:r>
                  <a:rPr lang="zh-CN" altLang="en-US" dirty="0"/>
                  <a:t>姓名：张红</a:t>
                </a:r>
              </a:p>
            </p:txBody>
          </p:sp>
        </p:grpSp>
        <p:sp>
          <p:nvSpPr>
            <p:cNvPr id="26" name="文本框 25">
              <a:extLst>
                <a:ext uri="{FF2B5EF4-FFF2-40B4-BE49-F238E27FC236}">
                  <a16:creationId xmlns:a16="http://schemas.microsoft.com/office/drawing/2014/main" id="{1E5D9A03-3F57-4E35-B7C3-CCBD87669C9A}"/>
                </a:ext>
              </a:extLst>
            </p:cNvPr>
            <p:cNvSpPr txBox="1"/>
            <p:nvPr/>
          </p:nvSpPr>
          <p:spPr>
            <a:xfrm>
              <a:off x="10060639" y="4163506"/>
              <a:ext cx="1915909" cy="369332"/>
            </a:xfrm>
            <a:prstGeom prst="rect">
              <a:avLst/>
            </a:prstGeom>
            <a:noFill/>
          </p:spPr>
          <p:txBody>
            <a:bodyPr wrap="none" rtlCol="0">
              <a:spAutoFit/>
            </a:bodyPr>
            <a:lstStyle/>
            <a:p>
              <a:r>
                <a:rPr lang="zh-CN" altLang="en-US" dirty="0"/>
                <a:t>学生对象</a:t>
              </a:r>
              <a:r>
                <a:rPr lang="en-US" altLang="zh-CN" dirty="0"/>
                <a:t>3</a:t>
              </a:r>
              <a:r>
                <a:rPr lang="zh-CN" altLang="en-US" dirty="0"/>
                <a:t>，</a:t>
              </a:r>
              <a:r>
                <a:rPr lang="en-US" altLang="zh-CN" dirty="0"/>
                <a:t>……</a:t>
              </a:r>
              <a:endParaRPr lang="zh-CN" altLang="en-US" dirty="0"/>
            </a:p>
          </p:txBody>
        </p:sp>
        <p:sp>
          <p:nvSpPr>
            <p:cNvPr id="17" name="任意多边形: 形状 16">
              <a:extLst>
                <a:ext uri="{FF2B5EF4-FFF2-40B4-BE49-F238E27FC236}">
                  <a16:creationId xmlns:a16="http://schemas.microsoft.com/office/drawing/2014/main" id="{1727FE4D-D2FA-4CE3-8D19-EC0E5BE836A0}"/>
                </a:ext>
              </a:extLst>
            </p:cNvPr>
            <p:cNvSpPr/>
            <p:nvPr/>
          </p:nvSpPr>
          <p:spPr>
            <a:xfrm>
              <a:off x="9090212" y="1968649"/>
              <a:ext cx="968188" cy="1097280"/>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1A646A19-6544-43B7-ACDF-AD26C0D06437}"/>
                </a:ext>
              </a:extLst>
            </p:cNvPr>
            <p:cNvSpPr/>
            <p:nvPr/>
          </p:nvSpPr>
          <p:spPr>
            <a:xfrm flipV="1">
              <a:off x="9090212" y="3055281"/>
              <a:ext cx="968188" cy="414896"/>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41FD7DD6-19F3-4895-BF9F-2E130B6E5357}"/>
                </a:ext>
              </a:extLst>
            </p:cNvPr>
            <p:cNvSpPr/>
            <p:nvPr/>
          </p:nvSpPr>
          <p:spPr>
            <a:xfrm flipV="1">
              <a:off x="9090212" y="3053397"/>
              <a:ext cx="968188" cy="1313776"/>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B84CDE53-A2BB-40E6-9186-593CA5D49FFC}"/>
              </a:ext>
            </a:extLst>
          </p:cNvPr>
          <p:cNvSpPr/>
          <p:nvPr/>
        </p:nvSpPr>
        <p:spPr>
          <a:xfrm>
            <a:off x="7361464" y="4967355"/>
            <a:ext cx="4349166" cy="1200329"/>
          </a:xfrm>
          <a:prstGeom prst="rect">
            <a:avLst/>
          </a:prstGeom>
        </p:spPr>
        <p:txBody>
          <a:bodyPr wrap="square">
            <a:spAutoFit/>
          </a:bodyPr>
          <a:lstStyle/>
          <a:p>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cs typeface="Times New Roman" panose="02020603050405020304" pitchFamily="18" charset="0"/>
              </a:rPr>
              <a:t>：</a:t>
            </a:r>
            <a:r>
              <a:rPr lang="zh-CN" altLang="zh-CN" sz="2400" kern="100" dirty="0">
                <a:solidFill>
                  <a:schemeClr val="tx1">
                    <a:lumMod val="85000"/>
                    <a:lumOff val="15000"/>
                  </a:schemeClr>
                </a:solidFill>
                <a:cs typeface="Times New Roman" panose="02020603050405020304" pitchFamily="18" charset="0"/>
              </a:rPr>
              <a:t>与</a:t>
            </a:r>
            <a:r>
              <a:rPr lang="en-US" altLang="zh-CN" sz="2400" kern="100" dirty="0">
                <a:solidFill>
                  <a:schemeClr val="tx1">
                    <a:lumMod val="85000"/>
                    <a:lumOff val="15000"/>
                  </a:schemeClr>
                </a:solidFill>
              </a:rPr>
              <a:t>C/C++</a:t>
            </a:r>
            <a:r>
              <a:rPr lang="zh-CN" altLang="zh-CN" sz="2400" kern="100" dirty="0">
                <a:solidFill>
                  <a:schemeClr val="tx1">
                    <a:lumMod val="85000"/>
                    <a:lumOff val="15000"/>
                  </a:schemeClr>
                </a:solidFill>
                <a:cs typeface="Times New Roman" panose="02020603050405020304" pitchFamily="18" charset="0"/>
              </a:rPr>
              <a:t>等语言不同，</a:t>
            </a:r>
            <a:r>
              <a:rPr lang="en-US" altLang="zh-CN" sz="2400" kern="100" dirty="0">
                <a:solidFill>
                  <a:schemeClr val="tx1">
                    <a:lumMod val="85000"/>
                    <a:lumOff val="15000"/>
                  </a:schemeClr>
                </a:solidFill>
              </a:rPr>
              <a:t>Python</a:t>
            </a:r>
            <a:r>
              <a:rPr lang="zh-CN" altLang="zh-CN" sz="2400" kern="100" dirty="0">
                <a:solidFill>
                  <a:schemeClr val="tx1">
                    <a:lumMod val="85000"/>
                    <a:lumOff val="15000"/>
                  </a:schemeClr>
                </a:solidFill>
                <a:cs typeface="Times New Roman" panose="02020603050405020304" pitchFamily="18" charset="0"/>
              </a:rPr>
              <a:t>中提供的基本数据类型也是类，如</a:t>
            </a:r>
            <a:r>
              <a:rPr lang="en-US" altLang="zh-CN" sz="2400" kern="100" dirty="0">
                <a:solidFill>
                  <a:schemeClr val="tx1">
                    <a:lumMod val="85000"/>
                    <a:lumOff val="15000"/>
                  </a:schemeClr>
                </a:solidFill>
              </a:rPr>
              <a:t>int</a:t>
            </a:r>
            <a:r>
              <a:rPr lang="zh-CN" altLang="zh-CN" sz="2400" kern="100" dirty="0">
                <a:solidFill>
                  <a:schemeClr val="tx1">
                    <a:lumMod val="85000"/>
                    <a:lumOff val="15000"/>
                  </a:schemeClr>
                </a:solidFill>
                <a:cs typeface="Times New Roman" panose="02020603050405020304" pitchFamily="18" charset="0"/>
              </a:rPr>
              <a:t>、</a:t>
            </a:r>
            <a:r>
              <a:rPr lang="en-US" altLang="zh-CN" sz="2400" kern="100" dirty="0">
                <a:solidFill>
                  <a:schemeClr val="tx1">
                    <a:lumMod val="85000"/>
                    <a:lumOff val="15000"/>
                  </a:schemeClr>
                </a:solidFill>
              </a:rPr>
              <a:t>float</a:t>
            </a:r>
            <a:r>
              <a:rPr lang="zh-CN" altLang="zh-CN" sz="2400" kern="100" dirty="0">
                <a:solidFill>
                  <a:schemeClr val="tx1">
                    <a:lumMod val="85000"/>
                    <a:lumOff val="15000"/>
                  </a:schemeClr>
                </a:solidFill>
                <a:cs typeface="Times New Roman" panose="02020603050405020304" pitchFamily="18" charset="0"/>
              </a:rPr>
              <a:t>等。</a:t>
            </a:r>
            <a:endParaRPr lang="zh-CN" altLang="en-US" sz="2400" dirty="0">
              <a:solidFill>
                <a:schemeClr val="tx1">
                  <a:lumMod val="85000"/>
                  <a:lumOff val="15000"/>
                </a:schemeClr>
              </a:solidFill>
            </a:endParaRPr>
          </a:p>
        </p:txBody>
      </p:sp>
    </p:spTree>
    <p:extLst>
      <p:ext uri="{BB962C8B-B14F-4D97-AF65-F5344CB8AC3E}">
        <p14:creationId xmlns:p14="http://schemas.microsoft.com/office/powerpoint/2010/main" val="24173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继承的概念</a:t>
            </a:r>
          </a:p>
        </p:txBody>
      </p:sp>
      <p:sp>
        <p:nvSpPr>
          <p:cNvPr id="20" name="矩形 19">
            <a:extLst>
              <a:ext uri="{FF2B5EF4-FFF2-40B4-BE49-F238E27FC236}">
                <a16:creationId xmlns:a16="http://schemas.microsoft.com/office/drawing/2014/main" id="{EBB1B482-6D68-4E36-B1ED-3688042F1882}"/>
              </a:ext>
            </a:extLst>
          </p:cNvPr>
          <p:cNvSpPr/>
          <p:nvPr/>
        </p:nvSpPr>
        <p:spPr>
          <a:xfrm>
            <a:off x="1349264" y="1669727"/>
            <a:ext cx="9493470" cy="397031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继承允许开发者基于已有的类创建新的类。</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如果一个类</a:t>
            </a:r>
            <a:r>
              <a:rPr lang="en-US" altLang="zh-CN" sz="2400" dirty="0">
                <a:solidFill>
                  <a:schemeClr val="tx1">
                    <a:lumMod val="85000"/>
                    <a:lumOff val="15000"/>
                  </a:schemeClr>
                </a:solidFill>
                <a:ea typeface="微软雅黑" panose="020B0503020204020204" pitchFamily="34" charset="-122"/>
              </a:rPr>
              <a:t>C1</a:t>
            </a:r>
            <a:r>
              <a:rPr lang="zh-CN" altLang="en-US" sz="2400" dirty="0">
                <a:solidFill>
                  <a:schemeClr val="tx1">
                    <a:lumMod val="85000"/>
                    <a:lumOff val="15000"/>
                  </a:schemeClr>
                </a:solidFill>
                <a:ea typeface="微软雅黑" panose="020B0503020204020204" pitchFamily="34" charset="-122"/>
              </a:rPr>
              <a:t>通过继承已有类</a:t>
            </a:r>
            <a:r>
              <a:rPr lang="en-US" altLang="zh-CN" sz="2400" dirty="0">
                <a:solidFill>
                  <a:schemeClr val="tx1">
                    <a:lumMod val="85000"/>
                    <a:lumOff val="15000"/>
                  </a:schemeClr>
                </a:solidFill>
                <a:ea typeface="微软雅黑" panose="020B0503020204020204" pitchFamily="34" charset="-122"/>
              </a:rPr>
              <a:t>C</a:t>
            </a:r>
            <a:r>
              <a:rPr lang="zh-CN" altLang="en-US" sz="2400" dirty="0">
                <a:solidFill>
                  <a:schemeClr val="tx1">
                    <a:lumMod val="85000"/>
                    <a:lumOff val="15000"/>
                  </a:schemeClr>
                </a:solidFill>
                <a:ea typeface="微软雅黑" panose="020B0503020204020204" pitchFamily="34" charset="-122"/>
              </a:rPr>
              <a:t>而创建，则将</a:t>
            </a:r>
            <a:r>
              <a:rPr lang="en-US" altLang="zh-CN" sz="2400" dirty="0">
                <a:solidFill>
                  <a:schemeClr val="tx1">
                    <a:lumMod val="85000"/>
                    <a:lumOff val="15000"/>
                  </a:schemeClr>
                </a:solidFill>
                <a:ea typeface="微软雅黑" panose="020B0503020204020204" pitchFamily="34" charset="-122"/>
              </a:rPr>
              <a:t>C1</a:t>
            </a:r>
            <a:r>
              <a:rPr lang="zh-CN" altLang="en-US" sz="2400" dirty="0">
                <a:solidFill>
                  <a:schemeClr val="tx1">
                    <a:lumMod val="85000"/>
                    <a:lumOff val="15000"/>
                  </a:schemeClr>
                </a:solidFill>
                <a:ea typeface="微软雅黑" panose="020B0503020204020204" pitchFamily="34" charset="-122"/>
              </a:rPr>
              <a:t>称作子类（</a:t>
            </a:r>
            <a:r>
              <a:rPr lang="en-US" altLang="zh-CN" sz="2400" dirty="0">
                <a:solidFill>
                  <a:schemeClr val="tx1">
                    <a:lumMod val="85000"/>
                    <a:lumOff val="15000"/>
                  </a:schemeClr>
                </a:solidFill>
                <a:ea typeface="微软雅黑" panose="020B0503020204020204" pitchFamily="34" charset="-122"/>
              </a:rPr>
              <a:t>sub class</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C</a:t>
            </a:r>
            <a:r>
              <a:rPr lang="zh-CN" altLang="en-US" sz="2400" dirty="0">
                <a:solidFill>
                  <a:schemeClr val="tx1">
                    <a:lumMod val="85000"/>
                    <a:lumOff val="15000"/>
                  </a:schemeClr>
                </a:solidFill>
                <a:ea typeface="微软雅黑" panose="020B0503020204020204" pitchFamily="34" charset="-122"/>
              </a:rPr>
              <a:t>称做基类、父类或超类（</a:t>
            </a:r>
            <a:r>
              <a:rPr lang="en-US" altLang="zh-CN" sz="2400" dirty="0">
                <a:solidFill>
                  <a:schemeClr val="tx1">
                    <a:lumMod val="85000"/>
                    <a:lumOff val="15000"/>
                  </a:schemeClr>
                </a:solidFill>
                <a:ea typeface="微软雅黑" panose="020B0503020204020204" pitchFamily="34" charset="-122"/>
              </a:rPr>
              <a:t>base class</a:t>
            </a:r>
            <a:r>
              <a:rPr lang="zh-CN" altLang="en-US"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ea typeface="微软雅黑" panose="020B0503020204020204" pitchFamily="34" charset="-122"/>
              </a:rPr>
              <a:t>super class</a:t>
            </a:r>
            <a:r>
              <a:rPr lang="zh-CN" altLang="en-US" sz="2400" dirty="0">
                <a:solidFill>
                  <a:schemeClr val="tx1">
                    <a:lumMod val="85000"/>
                    <a:lumOff val="15000"/>
                  </a:schemeClr>
                </a:solidFill>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子类会继承父类中定义的所有属性和方法，另外也能够在子类中增加新的属性和方法。</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如果一个子类只有一个父类，则将这种继承关系称为单继承；如果一个子类有两个或更多父类，则将这种继承关系称为多重继承。</a:t>
            </a:r>
          </a:p>
        </p:txBody>
      </p:sp>
      <p:sp>
        <p:nvSpPr>
          <p:cNvPr id="21" name="KSO_Shape">
            <a:extLst>
              <a:ext uri="{FF2B5EF4-FFF2-40B4-BE49-F238E27FC236}">
                <a16:creationId xmlns:a16="http://schemas.microsoft.com/office/drawing/2014/main" id="{C75288F7-CFA1-4867-8437-0B2D1BCF7AF9}"/>
              </a:ext>
            </a:extLst>
          </p:cNvPr>
          <p:cNvSpPr/>
          <p:nvPr/>
        </p:nvSpPr>
        <p:spPr>
          <a:xfrm>
            <a:off x="1122379" y="1453296"/>
            <a:ext cx="9947240" cy="43379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20675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继承的概念</a:t>
            </a:r>
          </a:p>
        </p:txBody>
      </p:sp>
      <p:grpSp>
        <p:nvGrpSpPr>
          <p:cNvPr id="12" name="组合 11">
            <a:extLst>
              <a:ext uri="{FF2B5EF4-FFF2-40B4-BE49-F238E27FC236}">
                <a16:creationId xmlns:a16="http://schemas.microsoft.com/office/drawing/2014/main" id="{1991A404-CBA4-4DD2-897B-0DCD743B7307}"/>
              </a:ext>
            </a:extLst>
          </p:cNvPr>
          <p:cNvGrpSpPr/>
          <p:nvPr/>
        </p:nvGrpSpPr>
        <p:grpSpPr>
          <a:xfrm>
            <a:off x="1362108" y="1294437"/>
            <a:ext cx="9467784" cy="3661204"/>
            <a:chOff x="-2806273" y="1572822"/>
            <a:chExt cx="13461851" cy="5205714"/>
          </a:xfrm>
        </p:grpSpPr>
        <p:grpSp>
          <p:nvGrpSpPr>
            <p:cNvPr id="6" name="组合 5">
              <a:extLst>
                <a:ext uri="{FF2B5EF4-FFF2-40B4-BE49-F238E27FC236}">
                  <a16:creationId xmlns:a16="http://schemas.microsoft.com/office/drawing/2014/main" id="{ED8D5E1F-42E2-4E1B-B87C-95C10794E9A1}"/>
                </a:ext>
              </a:extLst>
            </p:cNvPr>
            <p:cNvGrpSpPr/>
            <p:nvPr/>
          </p:nvGrpSpPr>
          <p:grpSpPr>
            <a:xfrm>
              <a:off x="-2806273" y="3013235"/>
              <a:ext cx="3646061" cy="2440892"/>
              <a:chOff x="-2806273" y="3013235"/>
              <a:chExt cx="3646061" cy="2440892"/>
            </a:xfrm>
          </p:grpSpPr>
          <p:sp>
            <p:nvSpPr>
              <p:cNvPr id="2" name="文本框 1">
                <a:extLst>
                  <a:ext uri="{FF2B5EF4-FFF2-40B4-BE49-F238E27FC236}">
                    <a16:creationId xmlns:a16="http://schemas.microsoft.com/office/drawing/2014/main" id="{F3576A60-4C11-4831-998F-DBB63F806821}"/>
                  </a:ext>
                </a:extLst>
              </p:cNvPr>
              <p:cNvSpPr txBox="1"/>
              <p:nvPr/>
            </p:nvSpPr>
            <p:spPr>
              <a:xfrm>
                <a:off x="-2116344" y="3056268"/>
                <a:ext cx="2224998" cy="481376"/>
              </a:xfrm>
              <a:prstGeom prst="rect">
                <a:avLst/>
              </a:prstGeom>
              <a:noFill/>
            </p:spPr>
            <p:txBody>
              <a:bodyPr wrap="none" rtlCol="0">
                <a:spAutoFit/>
              </a:bodyPr>
              <a:lstStyle/>
              <a:p>
                <a:pPr algn="ctr"/>
                <a:r>
                  <a:rPr lang="en-US" altLang="zh-CN" sz="1600" dirty="0"/>
                  <a:t>Person</a:t>
                </a:r>
                <a:r>
                  <a:rPr lang="zh-CN" altLang="en-US" sz="1600" dirty="0"/>
                  <a:t>（人）类</a:t>
                </a:r>
              </a:p>
            </p:txBody>
          </p:sp>
          <p:sp>
            <p:nvSpPr>
              <p:cNvPr id="7" name="文本框 6">
                <a:extLst>
                  <a:ext uri="{FF2B5EF4-FFF2-40B4-BE49-F238E27FC236}">
                    <a16:creationId xmlns:a16="http://schemas.microsoft.com/office/drawing/2014/main" id="{D7C067FC-CBA4-4DD9-9697-6F653D0EAB04}"/>
                  </a:ext>
                </a:extLst>
              </p:cNvPr>
              <p:cNvSpPr txBox="1"/>
              <p:nvPr/>
            </p:nvSpPr>
            <p:spPr>
              <a:xfrm>
                <a:off x="-2643772" y="3623359"/>
                <a:ext cx="1187942" cy="1225321"/>
              </a:xfrm>
              <a:prstGeom prst="rect">
                <a:avLst/>
              </a:prstGeom>
              <a:noFill/>
            </p:spPr>
            <p:txBody>
              <a:bodyPr wrap="none" rtlCol="0">
                <a:spAutoFit/>
              </a:bodyPr>
              <a:lstStyle/>
              <a:p>
                <a:r>
                  <a:rPr lang="zh-CN" altLang="en-US" sz="1600" dirty="0"/>
                  <a:t>属性：</a:t>
                </a:r>
                <a:endParaRPr lang="en-US" altLang="zh-CN" sz="1600" dirty="0"/>
              </a:p>
              <a:p>
                <a:r>
                  <a:rPr lang="en-US" altLang="zh-CN" sz="1600" dirty="0"/>
                  <a:t>    name</a:t>
                </a:r>
              </a:p>
              <a:p>
                <a:r>
                  <a:rPr lang="en-US" altLang="zh-CN" sz="1600" dirty="0"/>
                  <a:t>    sex</a:t>
                </a:r>
                <a:endParaRPr lang="zh-CN" altLang="en-US" sz="1600" dirty="0"/>
              </a:p>
            </p:txBody>
          </p:sp>
          <p:sp>
            <p:nvSpPr>
              <p:cNvPr id="8" name="文本框 7">
                <a:extLst>
                  <a:ext uri="{FF2B5EF4-FFF2-40B4-BE49-F238E27FC236}">
                    <a16:creationId xmlns:a16="http://schemas.microsoft.com/office/drawing/2014/main" id="{0454A6BE-BF01-429C-9F10-FCEF72E32B6A}"/>
                  </a:ext>
                </a:extLst>
              </p:cNvPr>
              <p:cNvSpPr txBox="1"/>
              <p:nvPr/>
            </p:nvSpPr>
            <p:spPr>
              <a:xfrm>
                <a:off x="-1032125" y="3623359"/>
                <a:ext cx="1641512" cy="1575414"/>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SetName</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3" name="矩形 2">
                <a:extLst>
                  <a:ext uri="{FF2B5EF4-FFF2-40B4-BE49-F238E27FC236}">
                    <a16:creationId xmlns:a16="http://schemas.microsoft.com/office/drawing/2014/main" id="{0EDEC462-5190-4BE7-A11F-C4063CEBA723}"/>
                  </a:ext>
                </a:extLst>
              </p:cNvPr>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a:extLst>
                  <a:ext uri="{FF2B5EF4-FFF2-40B4-BE49-F238E27FC236}">
                    <a16:creationId xmlns:a16="http://schemas.microsoft.com/office/drawing/2014/main" id="{8ED9AE0B-441C-49D8-888A-4E6A500D80A6}"/>
                  </a:ext>
                </a:extLst>
              </p:cNvPr>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a:extLst>
                  <a:ext uri="{FF2B5EF4-FFF2-40B4-BE49-F238E27FC236}">
                    <a16:creationId xmlns:a16="http://schemas.microsoft.com/office/drawing/2014/main" id="{1BC01819-D547-4901-969F-D6BDEAE76706}"/>
                  </a:ext>
                </a:extLst>
              </p:cNvPr>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3" name="组合 12">
              <a:extLst>
                <a:ext uri="{FF2B5EF4-FFF2-40B4-BE49-F238E27FC236}">
                  <a16:creationId xmlns:a16="http://schemas.microsoft.com/office/drawing/2014/main" id="{C6E934A2-9AE1-4C14-AFBC-2BA40D92ED99}"/>
                </a:ext>
              </a:extLst>
            </p:cNvPr>
            <p:cNvGrpSpPr/>
            <p:nvPr/>
          </p:nvGrpSpPr>
          <p:grpSpPr>
            <a:xfrm>
              <a:off x="2071547" y="1572822"/>
              <a:ext cx="3646061" cy="2440892"/>
              <a:chOff x="-2806273" y="3013235"/>
              <a:chExt cx="3646061" cy="2440892"/>
            </a:xfrm>
          </p:grpSpPr>
          <p:sp>
            <p:nvSpPr>
              <p:cNvPr id="14" name="文本框 13">
                <a:extLst>
                  <a:ext uri="{FF2B5EF4-FFF2-40B4-BE49-F238E27FC236}">
                    <a16:creationId xmlns:a16="http://schemas.microsoft.com/office/drawing/2014/main" id="{1A8DD56A-21CD-4FE1-8CDE-BF1875B4885D}"/>
                  </a:ext>
                </a:extLst>
              </p:cNvPr>
              <p:cNvSpPr txBox="1"/>
              <p:nvPr/>
            </p:nvSpPr>
            <p:spPr>
              <a:xfrm>
                <a:off x="-2311217" y="3056268"/>
                <a:ext cx="2614748" cy="481376"/>
              </a:xfrm>
              <a:prstGeom prst="rect">
                <a:avLst/>
              </a:prstGeom>
              <a:noFill/>
            </p:spPr>
            <p:txBody>
              <a:bodyPr wrap="none" rtlCol="0">
                <a:spAutoFit/>
              </a:bodyPr>
              <a:lstStyle/>
              <a:p>
                <a:pPr algn="ctr"/>
                <a:r>
                  <a:rPr lang="en-US" altLang="zh-CN" sz="1600" dirty="0"/>
                  <a:t>Student</a:t>
                </a:r>
                <a:r>
                  <a:rPr lang="zh-CN" altLang="en-US" sz="1600" dirty="0"/>
                  <a:t>（学生）类</a:t>
                </a:r>
              </a:p>
            </p:txBody>
          </p:sp>
          <p:sp>
            <p:nvSpPr>
              <p:cNvPr id="15" name="文本框 14">
                <a:extLst>
                  <a:ext uri="{FF2B5EF4-FFF2-40B4-BE49-F238E27FC236}">
                    <a16:creationId xmlns:a16="http://schemas.microsoft.com/office/drawing/2014/main" id="{80EF25C0-1638-4DF1-83C7-4B6F4B113225}"/>
                  </a:ext>
                </a:extLst>
              </p:cNvPr>
              <p:cNvSpPr txBox="1"/>
              <p:nvPr/>
            </p:nvSpPr>
            <p:spPr>
              <a:xfrm>
                <a:off x="-2643772" y="3623359"/>
                <a:ext cx="1238085" cy="1181560"/>
              </a:xfrm>
              <a:prstGeom prst="rect">
                <a:avLst/>
              </a:prstGeom>
              <a:noFill/>
            </p:spPr>
            <p:txBody>
              <a:bodyPr wrap="none" rtlCol="0">
                <a:spAutoFit/>
              </a:bodyPr>
              <a:lstStyle/>
              <a:p>
                <a:r>
                  <a:rPr lang="zh-CN" altLang="en-US" sz="1600" dirty="0"/>
                  <a:t>属性：</a:t>
                </a:r>
                <a:endParaRPr lang="en-US" altLang="zh-CN" sz="1600" dirty="0"/>
              </a:p>
              <a:p>
                <a:r>
                  <a:rPr lang="en-US" altLang="zh-CN" sz="1600" dirty="0"/>
                  <a:t>    </a:t>
                </a:r>
                <a:r>
                  <a:rPr lang="en-US" altLang="zh-CN" sz="1600" dirty="0" err="1"/>
                  <a:t>sno</a:t>
                </a:r>
                <a:endParaRPr lang="en-US" altLang="zh-CN" sz="1600" dirty="0"/>
              </a:p>
              <a:p>
                <a:r>
                  <a:rPr lang="en-US" altLang="zh-CN" sz="1600" dirty="0"/>
                  <a:t>    major</a:t>
                </a:r>
                <a:endParaRPr lang="zh-CN" altLang="en-US" sz="1600" dirty="0"/>
              </a:p>
            </p:txBody>
          </p:sp>
          <p:sp>
            <p:nvSpPr>
              <p:cNvPr id="16" name="文本框 15">
                <a:extLst>
                  <a:ext uri="{FF2B5EF4-FFF2-40B4-BE49-F238E27FC236}">
                    <a16:creationId xmlns:a16="http://schemas.microsoft.com/office/drawing/2014/main" id="{C8275A29-31B1-4CF6-9C31-21BE56F764BB}"/>
                  </a:ext>
                </a:extLst>
              </p:cNvPr>
              <p:cNvSpPr txBox="1"/>
              <p:nvPr/>
            </p:nvSpPr>
            <p:spPr>
              <a:xfrm>
                <a:off x="-1032125" y="3623359"/>
                <a:ext cx="1611882"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SetSno</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17" name="矩形 16">
                <a:extLst>
                  <a:ext uri="{FF2B5EF4-FFF2-40B4-BE49-F238E27FC236}">
                    <a16:creationId xmlns:a16="http://schemas.microsoft.com/office/drawing/2014/main" id="{AF04D6D6-C3EF-4F8C-B2C4-9F1A9F339677}"/>
                  </a:ext>
                </a:extLst>
              </p:cNvPr>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矩形 17">
                <a:extLst>
                  <a:ext uri="{FF2B5EF4-FFF2-40B4-BE49-F238E27FC236}">
                    <a16:creationId xmlns:a16="http://schemas.microsoft.com/office/drawing/2014/main" id="{D0D8D3FF-F317-4993-B673-888D7503FDC4}"/>
                  </a:ext>
                </a:extLst>
              </p:cNvPr>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矩形 18">
                <a:extLst>
                  <a:ext uri="{FF2B5EF4-FFF2-40B4-BE49-F238E27FC236}">
                    <a16:creationId xmlns:a16="http://schemas.microsoft.com/office/drawing/2014/main" id="{9F33D3FC-9324-4210-8A26-E7B9EF73BCB7}"/>
                  </a:ext>
                </a:extLst>
              </p:cNvPr>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22" name="组合 21">
              <a:extLst>
                <a:ext uri="{FF2B5EF4-FFF2-40B4-BE49-F238E27FC236}">
                  <a16:creationId xmlns:a16="http://schemas.microsoft.com/office/drawing/2014/main" id="{F7E1DBEF-3306-4035-812C-C302C6B906CE}"/>
                </a:ext>
              </a:extLst>
            </p:cNvPr>
            <p:cNvGrpSpPr/>
            <p:nvPr/>
          </p:nvGrpSpPr>
          <p:grpSpPr>
            <a:xfrm>
              <a:off x="2071547" y="4337644"/>
              <a:ext cx="3646061" cy="2440892"/>
              <a:chOff x="-2806273" y="3013235"/>
              <a:chExt cx="3646061" cy="2440892"/>
            </a:xfrm>
          </p:grpSpPr>
          <p:sp>
            <p:nvSpPr>
              <p:cNvPr id="23" name="文本框 22">
                <a:extLst>
                  <a:ext uri="{FF2B5EF4-FFF2-40B4-BE49-F238E27FC236}">
                    <a16:creationId xmlns:a16="http://schemas.microsoft.com/office/drawing/2014/main" id="{DBBC23A1-2B74-4FE8-9511-D87D5BA06BDE}"/>
                  </a:ext>
                </a:extLst>
              </p:cNvPr>
              <p:cNvSpPr txBox="1"/>
              <p:nvPr/>
            </p:nvSpPr>
            <p:spPr>
              <a:xfrm>
                <a:off x="-2324981" y="3056268"/>
                <a:ext cx="2642281" cy="481376"/>
              </a:xfrm>
              <a:prstGeom prst="rect">
                <a:avLst/>
              </a:prstGeom>
              <a:noFill/>
            </p:spPr>
            <p:txBody>
              <a:bodyPr wrap="none" rtlCol="0">
                <a:spAutoFit/>
              </a:bodyPr>
              <a:lstStyle/>
              <a:p>
                <a:pPr algn="ctr"/>
                <a:r>
                  <a:rPr lang="en-US" altLang="zh-CN" sz="1600" dirty="0"/>
                  <a:t>Teacher</a:t>
                </a:r>
                <a:r>
                  <a:rPr lang="zh-CN" altLang="en-US" sz="1600" dirty="0"/>
                  <a:t>（教师）类</a:t>
                </a:r>
              </a:p>
            </p:txBody>
          </p:sp>
          <p:sp>
            <p:nvSpPr>
              <p:cNvPr id="24" name="文本框 23">
                <a:extLst>
                  <a:ext uri="{FF2B5EF4-FFF2-40B4-BE49-F238E27FC236}">
                    <a16:creationId xmlns:a16="http://schemas.microsoft.com/office/drawing/2014/main" id="{45AA53E6-1DD1-4864-A6FC-E9E2A673AC32}"/>
                  </a:ext>
                </a:extLst>
              </p:cNvPr>
              <p:cNvSpPr txBox="1"/>
              <p:nvPr/>
            </p:nvSpPr>
            <p:spPr>
              <a:xfrm>
                <a:off x="-2643772" y="3623359"/>
                <a:ext cx="1285950" cy="1181560"/>
              </a:xfrm>
              <a:prstGeom prst="rect">
                <a:avLst/>
              </a:prstGeom>
              <a:noFill/>
            </p:spPr>
            <p:txBody>
              <a:bodyPr wrap="none" rtlCol="0">
                <a:spAutoFit/>
              </a:bodyPr>
              <a:lstStyle/>
              <a:p>
                <a:r>
                  <a:rPr lang="zh-CN" altLang="en-US" sz="1600" dirty="0"/>
                  <a:t>属性：</a:t>
                </a:r>
                <a:endParaRPr lang="en-US" altLang="zh-CN" sz="1600" dirty="0"/>
              </a:p>
              <a:p>
                <a:r>
                  <a:rPr lang="en-US" altLang="zh-CN" sz="1600" dirty="0"/>
                  <a:t>    </a:t>
                </a:r>
                <a:r>
                  <a:rPr lang="en-US" altLang="zh-CN" sz="1600" dirty="0" err="1"/>
                  <a:t>tno</a:t>
                </a:r>
                <a:endParaRPr lang="en-US" altLang="zh-CN" sz="1600" dirty="0"/>
              </a:p>
              <a:p>
                <a:r>
                  <a:rPr lang="en-US" altLang="zh-CN" sz="1600" dirty="0"/>
                  <a:t>    depart</a:t>
                </a:r>
                <a:endParaRPr lang="zh-CN" altLang="en-US" sz="1600" dirty="0"/>
              </a:p>
            </p:txBody>
          </p:sp>
          <p:sp>
            <p:nvSpPr>
              <p:cNvPr id="25" name="文本框 24">
                <a:extLst>
                  <a:ext uri="{FF2B5EF4-FFF2-40B4-BE49-F238E27FC236}">
                    <a16:creationId xmlns:a16="http://schemas.microsoft.com/office/drawing/2014/main" id="{5A6D2DF8-D489-42BD-BD88-0B074CB22FCF}"/>
                  </a:ext>
                </a:extLst>
              </p:cNvPr>
              <p:cNvSpPr txBox="1"/>
              <p:nvPr/>
            </p:nvSpPr>
            <p:spPr>
              <a:xfrm>
                <a:off x="-1032125" y="3623359"/>
                <a:ext cx="1611882"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SetTno</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26" name="矩形 25">
                <a:extLst>
                  <a:ext uri="{FF2B5EF4-FFF2-40B4-BE49-F238E27FC236}">
                    <a16:creationId xmlns:a16="http://schemas.microsoft.com/office/drawing/2014/main" id="{685ADC7D-FB24-4330-A897-7865BBFB957F}"/>
                  </a:ext>
                </a:extLst>
              </p:cNvPr>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矩形 26">
                <a:extLst>
                  <a:ext uri="{FF2B5EF4-FFF2-40B4-BE49-F238E27FC236}">
                    <a16:creationId xmlns:a16="http://schemas.microsoft.com/office/drawing/2014/main" id="{E1B87C10-AD70-48EB-9507-616DD5556C63}"/>
                  </a:ext>
                </a:extLst>
              </p:cNvPr>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矩形 27">
                <a:extLst>
                  <a:ext uri="{FF2B5EF4-FFF2-40B4-BE49-F238E27FC236}">
                    <a16:creationId xmlns:a16="http://schemas.microsoft.com/office/drawing/2014/main" id="{336B73C9-A134-4A89-A9CC-358D477BE16B}"/>
                  </a:ext>
                </a:extLst>
              </p:cNvPr>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29" name="组合 28">
              <a:extLst>
                <a:ext uri="{FF2B5EF4-FFF2-40B4-BE49-F238E27FC236}">
                  <a16:creationId xmlns:a16="http://schemas.microsoft.com/office/drawing/2014/main" id="{54392B8B-B8BC-4B37-88ED-6F347A5086A2}"/>
                </a:ext>
              </a:extLst>
            </p:cNvPr>
            <p:cNvGrpSpPr/>
            <p:nvPr/>
          </p:nvGrpSpPr>
          <p:grpSpPr>
            <a:xfrm>
              <a:off x="6818317" y="3013235"/>
              <a:ext cx="3837261" cy="2440892"/>
              <a:chOff x="-2806273" y="3013235"/>
              <a:chExt cx="3837261" cy="2440892"/>
            </a:xfrm>
          </p:grpSpPr>
          <p:sp>
            <p:nvSpPr>
              <p:cNvPr id="30" name="文本框 29">
                <a:extLst>
                  <a:ext uri="{FF2B5EF4-FFF2-40B4-BE49-F238E27FC236}">
                    <a16:creationId xmlns:a16="http://schemas.microsoft.com/office/drawing/2014/main" id="{40D9E831-5183-403D-94A4-27459E69A3A2}"/>
                  </a:ext>
                </a:extLst>
              </p:cNvPr>
              <p:cNvSpPr txBox="1"/>
              <p:nvPr/>
            </p:nvSpPr>
            <p:spPr>
              <a:xfrm>
                <a:off x="-2046553" y="3056268"/>
                <a:ext cx="2085417" cy="481376"/>
              </a:xfrm>
              <a:prstGeom prst="rect">
                <a:avLst/>
              </a:prstGeom>
              <a:noFill/>
            </p:spPr>
            <p:txBody>
              <a:bodyPr wrap="none" rtlCol="0">
                <a:spAutoFit/>
              </a:bodyPr>
              <a:lstStyle/>
              <a:p>
                <a:pPr algn="ctr"/>
                <a:r>
                  <a:rPr lang="en-US" altLang="zh-CN" sz="1600" dirty="0"/>
                  <a:t>TA</a:t>
                </a:r>
                <a:r>
                  <a:rPr lang="zh-CN" altLang="en-US" sz="1600" dirty="0"/>
                  <a:t>（助教）类</a:t>
                </a:r>
              </a:p>
            </p:txBody>
          </p:sp>
          <p:sp>
            <p:nvSpPr>
              <p:cNvPr id="31" name="文本框 30">
                <a:extLst>
                  <a:ext uri="{FF2B5EF4-FFF2-40B4-BE49-F238E27FC236}">
                    <a16:creationId xmlns:a16="http://schemas.microsoft.com/office/drawing/2014/main" id="{B91D34C0-777F-42DF-A3F0-3E5ABFD28FA4}"/>
                  </a:ext>
                </a:extLst>
              </p:cNvPr>
              <p:cNvSpPr txBox="1"/>
              <p:nvPr/>
            </p:nvSpPr>
            <p:spPr>
              <a:xfrm>
                <a:off x="-2643772" y="3623359"/>
                <a:ext cx="1399912" cy="831467"/>
              </a:xfrm>
              <a:prstGeom prst="rect">
                <a:avLst/>
              </a:prstGeom>
              <a:noFill/>
            </p:spPr>
            <p:txBody>
              <a:bodyPr wrap="none" rtlCol="0">
                <a:spAutoFit/>
              </a:bodyPr>
              <a:lstStyle/>
              <a:p>
                <a:r>
                  <a:rPr lang="zh-CN" altLang="en-US" sz="1600" dirty="0"/>
                  <a:t>属性：</a:t>
                </a:r>
                <a:endParaRPr lang="en-US" altLang="zh-CN" sz="1600" dirty="0"/>
              </a:p>
              <a:p>
                <a:r>
                  <a:rPr lang="en-US" altLang="zh-CN" sz="1600" dirty="0"/>
                  <a:t>    teacher</a:t>
                </a:r>
                <a:endParaRPr lang="zh-CN" altLang="en-US" sz="1600" dirty="0"/>
              </a:p>
            </p:txBody>
          </p:sp>
          <p:sp>
            <p:nvSpPr>
              <p:cNvPr id="32" name="文本框 31">
                <a:extLst>
                  <a:ext uri="{FF2B5EF4-FFF2-40B4-BE49-F238E27FC236}">
                    <a16:creationId xmlns:a16="http://schemas.microsoft.com/office/drawing/2014/main" id="{C5CC71C5-E519-4913-8BBB-9E0E82F21B74}"/>
                  </a:ext>
                </a:extLst>
              </p:cNvPr>
              <p:cNvSpPr txBox="1"/>
              <p:nvPr/>
            </p:nvSpPr>
            <p:spPr>
              <a:xfrm>
                <a:off x="-1032125" y="3623359"/>
                <a:ext cx="1865061"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SetTeacher</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33" name="矩形 32">
                <a:extLst>
                  <a:ext uri="{FF2B5EF4-FFF2-40B4-BE49-F238E27FC236}">
                    <a16:creationId xmlns:a16="http://schemas.microsoft.com/office/drawing/2014/main" id="{ADC05B27-2951-4731-8BD2-A4298C2C920C}"/>
                  </a:ext>
                </a:extLst>
              </p:cNvPr>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4" name="矩形 33">
                <a:extLst>
                  <a:ext uri="{FF2B5EF4-FFF2-40B4-BE49-F238E27FC236}">
                    <a16:creationId xmlns:a16="http://schemas.microsoft.com/office/drawing/2014/main" id="{5BDAE46E-7B1E-4AFC-B594-4AE9C6E5ED33}"/>
                  </a:ext>
                </a:extLst>
              </p:cNvPr>
              <p:cNvSpPr/>
              <p:nvPr/>
            </p:nvSpPr>
            <p:spPr>
              <a:xfrm>
                <a:off x="-1032125" y="3601039"/>
                <a:ext cx="187038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矩形 34">
                <a:extLst>
                  <a:ext uri="{FF2B5EF4-FFF2-40B4-BE49-F238E27FC236}">
                    <a16:creationId xmlns:a16="http://schemas.microsoft.com/office/drawing/2014/main" id="{CDB4C0BB-4F4A-46C9-992E-20800B0BA75E}"/>
                  </a:ext>
                </a:extLst>
              </p:cNvPr>
              <p:cNvSpPr/>
              <p:nvPr/>
            </p:nvSpPr>
            <p:spPr>
              <a:xfrm>
                <a:off x="-2806273" y="3013235"/>
                <a:ext cx="38372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9" name="任意多边形: 形状 8">
              <a:extLst>
                <a:ext uri="{FF2B5EF4-FFF2-40B4-BE49-F238E27FC236}">
                  <a16:creationId xmlns:a16="http://schemas.microsoft.com/office/drawing/2014/main" id="{4717069D-B665-4244-A652-0159FFA9C0E3}"/>
                </a:ext>
              </a:extLst>
            </p:cNvPr>
            <p:cNvSpPr/>
            <p:nvPr/>
          </p:nvSpPr>
          <p:spPr>
            <a:xfrm>
              <a:off x="847725" y="2752725"/>
              <a:ext cx="1209675" cy="1524000"/>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任意多边形: 形状 35">
              <a:extLst>
                <a:ext uri="{FF2B5EF4-FFF2-40B4-BE49-F238E27FC236}">
                  <a16:creationId xmlns:a16="http://schemas.microsoft.com/office/drawing/2014/main" id="{8A45976C-731B-443E-B446-17BEE8CB1E1E}"/>
                </a:ext>
              </a:extLst>
            </p:cNvPr>
            <p:cNvSpPr/>
            <p:nvPr/>
          </p:nvSpPr>
          <p:spPr>
            <a:xfrm flipV="1">
              <a:off x="847726" y="4276724"/>
              <a:ext cx="1207288" cy="1419225"/>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任意多边形: 形状 36">
              <a:extLst>
                <a:ext uri="{FF2B5EF4-FFF2-40B4-BE49-F238E27FC236}">
                  <a16:creationId xmlns:a16="http://schemas.microsoft.com/office/drawing/2014/main" id="{9F3F6D35-71C0-4C93-9E5A-4683BF115AC9}"/>
                </a:ext>
              </a:extLst>
            </p:cNvPr>
            <p:cNvSpPr/>
            <p:nvPr/>
          </p:nvSpPr>
          <p:spPr>
            <a:xfrm flipV="1">
              <a:off x="5699127" y="2751199"/>
              <a:ext cx="1102656" cy="1422767"/>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任意多边形: 形状 37">
              <a:extLst>
                <a:ext uri="{FF2B5EF4-FFF2-40B4-BE49-F238E27FC236}">
                  <a16:creationId xmlns:a16="http://schemas.microsoft.com/office/drawing/2014/main" id="{6105BF39-738D-4A9A-817D-BD396B7AC9C0}"/>
                </a:ext>
              </a:extLst>
            </p:cNvPr>
            <p:cNvSpPr/>
            <p:nvPr/>
          </p:nvSpPr>
          <p:spPr>
            <a:xfrm>
              <a:off x="5699127" y="4173966"/>
              <a:ext cx="1102656" cy="1422767"/>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0" name="组合 39">
            <a:extLst>
              <a:ext uri="{FF2B5EF4-FFF2-40B4-BE49-F238E27FC236}">
                <a16:creationId xmlns:a16="http://schemas.microsoft.com/office/drawing/2014/main" id="{0F97DBD9-2CF6-457F-BCEC-52050BDAD9C1}"/>
              </a:ext>
            </a:extLst>
          </p:cNvPr>
          <p:cNvGrpSpPr/>
          <p:nvPr/>
        </p:nvGrpSpPr>
        <p:grpSpPr>
          <a:xfrm>
            <a:off x="871914" y="1129354"/>
            <a:ext cx="1311582" cy="656252"/>
            <a:chOff x="967120" y="2593913"/>
            <a:chExt cx="1783495" cy="1096904"/>
          </a:xfrm>
        </p:grpSpPr>
        <p:sp>
          <p:nvSpPr>
            <p:cNvPr id="41" name="圆角矩形 32">
              <a:extLst>
                <a:ext uri="{FF2B5EF4-FFF2-40B4-BE49-F238E27FC236}">
                  <a16:creationId xmlns:a16="http://schemas.microsoft.com/office/drawing/2014/main" id="{1B81C48E-688F-47F7-AED7-67F78CAAA8E8}"/>
                </a:ext>
              </a:extLst>
            </p:cNvPr>
            <p:cNvSpPr/>
            <p:nvPr/>
          </p:nvSpPr>
          <p:spPr>
            <a:xfrm rot="10800000" flipV="1">
              <a:off x="967120" y="2593913"/>
              <a:ext cx="178349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2" name="文本框 41">
              <a:extLst>
                <a:ext uri="{FF2B5EF4-FFF2-40B4-BE49-F238E27FC236}">
                  <a16:creationId xmlns:a16="http://schemas.microsoft.com/office/drawing/2014/main" id="{B69CF582-14A0-4C7C-8231-5827845A7E63}"/>
                </a:ext>
              </a:extLst>
            </p:cNvPr>
            <p:cNvSpPr txBox="1"/>
            <p:nvPr/>
          </p:nvSpPr>
          <p:spPr>
            <a:xfrm>
              <a:off x="1058484" y="2751743"/>
              <a:ext cx="1515983" cy="77165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43" name="等腰三角形 42">
            <a:extLst>
              <a:ext uri="{FF2B5EF4-FFF2-40B4-BE49-F238E27FC236}">
                <a16:creationId xmlns:a16="http://schemas.microsoft.com/office/drawing/2014/main" id="{DC9ECE90-3166-406D-A9B2-41CD9F463042}"/>
              </a:ext>
            </a:extLst>
          </p:cNvPr>
          <p:cNvSpPr/>
          <p:nvPr/>
        </p:nvSpPr>
        <p:spPr>
          <a:xfrm rot="5400000">
            <a:off x="2274548" y="131610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KSO_Shape">
            <a:extLst>
              <a:ext uri="{FF2B5EF4-FFF2-40B4-BE49-F238E27FC236}">
                <a16:creationId xmlns:a16="http://schemas.microsoft.com/office/drawing/2014/main" id="{F3F836DD-2342-4BF5-8E1A-5C94D1375354}"/>
              </a:ext>
            </a:extLst>
          </p:cNvPr>
          <p:cNvSpPr/>
          <p:nvPr/>
        </p:nvSpPr>
        <p:spPr>
          <a:xfrm>
            <a:off x="1111381" y="5124117"/>
            <a:ext cx="9946259" cy="14938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5" name="矩形 44">
            <a:extLst>
              <a:ext uri="{FF2B5EF4-FFF2-40B4-BE49-F238E27FC236}">
                <a16:creationId xmlns:a16="http://schemas.microsoft.com/office/drawing/2014/main" id="{EA7735B6-F900-438C-804C-53CB79F4E45B}"/>
              </a:ext>
            </a:extLst>
          </p:cNvPr>
          <p:cNvSpPr/>
          <p:nvPr/>
        </p:nvSpPr>
        <p:spPr>
          <a:xfrm>
            <a:off x="1549759" y="5342039"/>
            <a:ext cx="9630430" cy="1134862"/>
          </a:xfrm>
          <a:prstGeom prst="rect">
            <a:avLst/>
          </a:prstGeom>
        </p:spPr>
        <p:txBody>
          <a:bodyPr wrap="square">
            <a:spAutoFit/>
          </a:bodyPr>
          <a:lstStyle/>
          <a:p>
            <a:pPr>
              <a:lnSpc>
                <a:spcPct val="150000"/>
              </a:lnSpc>
            </a:pPr>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zh-CN" sz="2400" kern="100" dirty="0">
                <a:solidFill>
                  <a:schemeClr val="tx1">
                    <a:lumMod val="85000"/>
                    <a:lumOff val="15000"/>
                  </a:schemeClr>
                </a:solidFill>
                <a:cs typeface="Times New Roman" panose="02020603050405020304" pitchFamily="18" charset="0"/>
              </a:rPr>
              <a:t>需要结合具体的继承关系判断一个类是父类还是子类，一个类可能在一种继承关系中是子类、而在另一种继承关系中是父类。</a:t>
            </a:r>
            <a:endParaRPr lang="zh-CN" altLang="en-US" sz="2400" dirty="0">
              <a:solidFill>
                <a:schemeClr val="tx1">
                  <a:lumMod val="85000"/>
                  <a:lumOff val="15000"/>
                </a:schemeClr>
              </a:solidFill>
            </a:endParaRPr>
          </a:p>
        </p:txBody>
      </p:sp>
      <p:grpSp>
        <p:nvGrpSpPr>
          <p:cNvPr id="46" name="组合 45">
            <a:extLst>
              <a:ext uri="{FF2B5EF4-FFF2-40B4-BE49-F238E27FC236}">
                <a16:creationId xmlns:a16="http://schemas.microsoft.com/office/drawing/2014/main" id="{EB891D7D-45C8-470D-9D2E-21426D2872D8}"/>
              </a:ext>
            </a:extLst>
          </p:cNvPr>
          <p:cNvGrpSpPr/>
          <p:nvPr/>
        </p:nvGrpSpPr>
        <p:grpSpPr>
          <a:xfrm>
            <a:off x="765216" y="4703320"/>
            <a:ext cx="877274" cy="877274"/>
            <a:chOff x="-1076895" y="4647346"/>
            <a:chExt cx="877274" cy="877274"/>
          </a:xfrm>
        </p:grpSpPr>
        <p:sp>
          <p:nvSpPr>
            <p:cNvPr id="47" name="Oval 4011">
              <a:extLst>
                <a:ext uri="{FF2B5EF4-FFF2-40B4-BE49-F238E27FC236}">
                  <a16:creationId xmlns:a16="http://schemas.microsoft.com/office/drawing/2014/main" id="{79847DD5-7DCB-4FBE-B6BF-EDA1BB6CA6B7}"/>
                </a:ext>
              </a:extLst>
            </p:cNvPr>
            <p:cNvSpPr>
              <a:spLocks noChangeArrowheads="1"/>
            </p:cNvSpPr>
            <p:nvPr/>
          </p:nvSpPr>
          <p:spPr bwMode="auto">
            <a:xfrm>
              <a:off x="-1076895" y="4647346"/>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48" name="图片 47">
              <a:extLst>
                <a:ext uri="{FF2B5EF4-FFF2-40B4-BE49-F238E27FC236}">
                  <a16:creationId xmlns:a16="http://schemas.microsoft.com/office/drawing/2014/main" id="{6B7CD965-7DC0-4175-947A-B8BDB7D5DF4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43141" y="4781100"/>
              <a:ext cx="609766" cy="609766"/>
            </a:xfrm>
            <a:prstGeom prst="rect">
              <a:avLst/>
            </a:prstGeom>
          </p:spPr>
        </p:pic>
      </p:grpSp>
    </p:spTree>
    <p:extLst>
      <p:ext uri="{BB962C8B-B14F-4D97-AF65-F5344CB8AC3E}">
        <p14:creationId xmlns:p14="http://schemas.microsoft.com/office/powerpoint/2010/main" val="304756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right)">
                                      <p:cBhvr>
                                        <p:cTn id="20" dur="500"/>
                                        <p:tgtEl>
                                          <p:spTgt spid="4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animEffect transition="in" filter="fade">
                                      <p:cBhvr>
                                        <p:cTn id="32" dur="500"/>
                                        <p:tgtEl>
                                          <p:spTgt spid="4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44" grpId="0" animBg="1"/>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727B9B-BD35-41E2-821B-BF84DA87008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下列选项中，描述正确的是（    ）。</a:t>
            </a:r>
          </a:p>
        </p:txBody>
      </p:sp>
      <p:sp>
        <p:nvSpPr>
          <p:cNvPr id="5" name="文本框 4">
            <a:extLst>
              <a:ext uri="{FF2B5EF4-FFF2-40B4-BE49-F238E27FC236}">
                <a16:creationId xmlns:a16="http://schemas.microsoft.com/office/drawing/2014/main" id="{78921629-E930-457C-BE4C-B4AD66D20F7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在一个继承关系中只能有一个子类</a:t>
            </a:r>
          </a:p>
        </p:txBody>
      </p:sp>
      <p:sp>
        <p:nvSpPr>
          <p:cNvPr id="6" name="文本框 5">
            <a:extLst>
              <a:ext uri="{FF2B5EF4-FFF2-40B4-BE49-F238E27FC236}">
                <a16:creationId xmlns:a16="http://schemas.microsoft.com/office/drawing/2014/main" id="{80A065E1-2E93-48FB-A6EB-51E8D2C6BEB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在一个继承关系中只能有一个父类</a:t>
            </a:r>
          </a:p>
        </p:txBody>
      </p:sp>
      <p:sp>
        <p:nvSpPr>
          <p:cNvPr id="7" name="文本框 6">
            <a:extLst>
              <a:ext uri="{FF2B5EF4-FFF2-40B4-BE49-F238E27FC236}">
                <a16:creationId xmlns:a16="http://schemas.microsoft.com/office/drawing/2014/main" id="{E9C8D4AA-07E7-4EE7-82BC-887E88D6C17C}"/>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一个类可能在一个继承关系中是子类、而在另一个继承关系中是父类</a:t>
            </a:r>
          </a:p>
        </p:txBody>
      </p:sp>
      <p:sp>
        <p:nvSpPr>
          <p:cNvPr id="8" name="文本框 7">
            <a:extLst>
              <a:ext uri="{FF2B5EF4-FFF2-40B4-BE49-F238E27FC236}">
                <a16:creationId xmlns:a16="http://schemas.microsoft.com/office/drawing/2014/main" id="{19A68B54-F9A6-4B05-92A3-B4BF92F4C1D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一个类可能在多个继承关系中是子类</a:t>
            </a:r>
          </a:p>
        </p:txBody>
      </p:sp>
      <p:sp>
        <p:nvSpPr>
          <p:cNvPr id="9" name="矩形 8">
            <a:extLst>
              <a:ext uri="{FF2B5EF4-FFF2-40B4-BE49-F238E27FC236}">
                <a16:creationId xmlns:a16="http://schemas.microsoft.com/office/drawing/2014/main" id="{8C203348-5856-4EB3-86D5-6F295CE2F866}"/>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3B394BE8-925F-4479-B9D5-9A556D15378F}"/>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FA50B283-B9B2-466E-988B-46F93C4A2D7F}"/>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723D8279-BB06-4953-B878-43EA9BB4B1EC}"/>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414EF6F1-2746-427D-8346-CA580FD32D2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59A9A021-A9BF-41B9-B153-C73BF791C2BA}"/>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1EED4CB1-13D8-4D11-B031-9E0DC8B4812D}"/>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87B68F17-7E4B-436E-8D94-4CFE6082244A}"/>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1A8B766A-7A09-4716-AC0E-504E6173A46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7ADD721-ED82-4729-B8C9-E20ADEE095F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40B2275-8842-46B4-B656-71F7D0147A3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16830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C032385F-70F0-4057-9BF5-24A86EC9F445}"/>
              </a:ext>
            </a:extLst>
          </p:cNvPr>
          <p:cNvGrpSpPr/>
          <p:nvPr/>
        </p:nvGrpSpPr>
        <p:grpSpPr>
          <a:xfrm>
            <a:off x="3420006" y="2702387"/>
            <a:ext cx="5351987" cy="1354801"/>
            <a:chOff x="3420006" y="2702387"/>
            <a:chExt cx="5351987" cy="1354801"/>
          </a:xfrm>
        </p:grpSpPr>
        <p:sp>
          <p:nvSpPr>
            <p:cNvPr id="36" name="文本框 35">
              <a:extLst>
                <a:ext uri="{FF2B5EF4-FFF2-40B4-BE49-F238E27FC236}">
                  <a16:creationId xmlns:a16="http://schemas.microsoft.com/office/drawing/2014/main" id="{E1697AFF-E9B4-419F-89D0-A404163E55CE}"/>
                </a:ext>
              </a:extLst>
            </p:cNvPr>
            <p:cNvSpPr txBox="1"/>
            <p:nvPr/>
          </p:nvSpPr>
          <p:spPr>
            <a:xfrm>
              <a:off x="3457718" y="2733749"/>
              <a:ext cx="5314275"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子类的定义</a:t>
              </a:r>
              <a:endParaRPr lang="zh-CN" altLang="en-US" sz="8000" b="1" kern="1200" dirty="0">
                <a:solidFill>
                  <a:srgbClr val="B1C400"/>
                </a:solidFill>
                <a:latin typeface="+mj-ea"/>
              </a:endParaRPr>
            </a:p>
          </p:txBody>
        </p:sp>
        <p:sp>
          <p:nvSpPr>
            <p:cNvPr id="37" name="文本框 36">
              <a:extLst>
                <a:ext uri="{FF2B5EF4-FFF2-40B4-BE49-F238E27FC236}">
                  <a16:creationId xmlns:a16="http://schemas.microsoft.com/office/drawing/2014/main" id="{0D0CCB99-E4A7-44F1-A6E1-75D31956A3EB}"/>
                </a:ext>
              </a:extLst>
            </p:cNvPr>
            <p:cNvSpPr txBox="1"/>
            <p:nvPr/>
          </p:nvSpPr>
          <p:spPr>
            <a:xfrm>
              <a:off x="3420006" y="2702387"/>
              <a:ext cx="5314275"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子类的定义</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98405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p>
        </p:txBody>
      </p:sp>
      <p:sp>
        <p:nvSpPr>
          <p:cNvPr id="20" name="矩形 19">
            <a:extLst>
              <a:ext uri="{FF2B5EF4-FFF2-40B4-BE49-F238E27FC236}">
                <a16:creationId xmlns:a16="http://schemas.microsoft.com/office/drawing/2014/main" id="{EBB1B482-6D68-4E36-B1ED-3688042F1882}"/>
              </a:ext>
            </a:extLst>
          </p:cNvPr>
          <p:cNvSpPr/>
          <p:nvPr/>
        </p:nvSpPr>
        <p:spPr>
          <a:xfrm>
            <a:off x="1890130" y="1443340"/>
            <a:ext cx="8411738"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定义子类时需要指定父类，其语法格式为：</a:t>
            </a:r>
          </a:p>
        </p:txBody>
      </p:sp>
      <p:sp>
        <p:nvSpPr>
          <p:cNvPr id="21" name="KSO_Shape">
            <a:extLst>
              <a:ext uri="{FF2B5EF4-FFF2-40B4-BE49-F238E27FC236}">
                <a16:creationId xmlns:a16="http://schemas.microsoft.com/office/drawing/2014/main" id="{C75288F7-CFA1-4867-8437-0B2D1BCF7AF9}"/>
              </a:ext>
            </a:extLst>
          </p:cNvPr>
          <p:cNvSpPr/>
          <p:nvPr/>
        </p:nvSpPr>
        <p:spPr>
          <a:xfrm>
            <a:off x="1689098" y="1275524"/>
            <a:ext cx="8813802" cy="797296"/>
          </a:xfrm>
          <a:prstGeom prst="roundRect">
            <a:avLst>
              <a:gd name="adj" fmla="val 2013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 name="矩形 2">
            <a:extLst>
              <a:ext uri="{FF2B5EF4-FFF2-40B4-BE49-F238E27FC236}">
                <a16:creationId xmlns:a16="http://schemas.microsoft.com/office/drawing/2014/main" id="{9211D618-3BEE-45C2-B573-A0F093F6D441}"/>
              </a:ext>
            </a:extLst>
          </p:cNvPr>
          <p:cNvSpPr/>
          <p:nvPr/>
        </p:nvSpPr>
        <p:spPr>
          <a:xfrm>
            <a:off x="1689098" y="2072820"/>
            <a:ext cx="6659374" cy="2796856"/>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class </a:t>
            </a:r>
            <a:r>
              <a:rPr lang="zh-CN" altLang="en-US" sz="2400" dirty="0">
                <a:solidFill>
                  <a:schemeClr val="tx1">
                    <a:lumMod val="85000"/>
                    <a:lumOff val="15000"/>
                  </a:schemeClr>
                </a:solidFill>
              </a:rPr>
              <a:t>子类名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1, </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2, …, </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M):</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r>
              <a:rPr lang="zh-CN" altLang="en-US" sz="2400" dirty="0">
                <a:solidFill>
                  <a:schemeClr val="tx1">
                    <a:lumMod val="85000"/>
                    <a:lumOff val="15000"/>
                  </a:schemeClr>
                </a:solidFill>
              </a:rPr>
              <a:t>语句</a:t>
            </a:r>
            <a:r>
              <a:rPr lang="en-US" altLang="zh-CN" sz="2400" dirty="0">
                <a:solidFill>
                  <a:schemeClr val="tx1">
                    <a:lumMod val="85000"/>
                    <a:lumOff val="15000"/>
                  </a:schemeClr>
                </a:solidFill>
              </a:rPr>
              <a:t>1</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    语句</a:t>
            </a:r>
            <a:r>
              <a:rPr lang="en-US" altLang="zh-CN" sz="2400" dirty="0">
                <a:solidFill>
                  <a:schemeClr val="tx1">
                    <a:lumMod val="85000"/>
                    <a:lumOff val="15000"/>
                  </a:schemeClr>
                </a:solidFill>
              </a:rPr>
              <a:t>2</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r>
              <a:rPr lang="zh-CN" altLang="en-US" sz="2400" dirty="0">
                <a:solidFill>
                  <a:schemeClr val="tx1">
                    <a:lumMod val="85000"/>
                    <a:lumOff val="15000"/>
                  </a:schemeClr>
                </a:solidFill>
              </a:rPr>
              <a:t>语句</a:t>
            </a:r>
            <a:r>
              <a:rPr lang="en-US" altLang="zh-CN" sz="2400" dirty="0">
                <a:solidFill>
                  <a:schemeClr val="tx1">
                    <a:lumMod val="85000"/>
                    <a:lumOff val="15000"/>
                  </a:schemeClr>
                </a:solidFill>
              </a:rPr>
              <a:t>N</a:t>
            </a:r>
          </a:p>
        </p:txBody>
      </p:sp>
      <p:sp>
        <p:nvSpPr>
          <p:cNvPr id="12" name="矩形 11">
            <a:extLst>
              <a:ext uri="{FF2B5EF4-FFF2-40B4-BE49-F238E27FC236}">
                <a16:creationId xmlns:a16="http://schemas.microsoft.com/office/drawing/2014/main" id="{F4875CBE-A05A-423A-A5CF-DB48E78092EF}"/>
              </a:ext>
            </a:extLst>
          </p:cNvPr>
          <p:cNvSpPr/>
          <p:nvPr/>
        </p:nvSpPr>
        <p:spPr>
          <a:xfrm>
            <a:off x="1890130" y="5110782"/>
            <a:ext cx="8411738" cy="120032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当</a:t>
            </a:r>
            <a:r>
              <a:rPr lang="en-US" altLang="zh-CN" sz="2400" dirty="0">
                <a:solidFill>
                  <a:schemeClr val="tx1">
                    <a:lumMod val="85000"/>
                    <a:lumOff val="15000"/>
                  </a:schemeClr>
                </a:solidFill>
                <a:ea typeface="微软雅黑" panose="020B0503020204020204" pitchFamily="34" charset="-122"/>
              </a:rPr>
              <a:t>M</a:t>
            </a:r>
            <a:r>
              <a:rPr lang="zh-CN" altLang="en-US" sz="2400" dirty="0">
                <a:solidFill>
                  <a:schemeClr val="tx1">
                    <a:lumMod val="85000"/>
                    <a:lumOff val="15000"/>
                  </a:schemeClr>
                </a:solidFill>
                <a:ea typeface="微软雅黑" panose="020B0503020204020204" pitchFamily="34" charset="-122"/>
              </a:rPr>
              <a:t>等于</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时，则为单继承；当</a:t>
            </a:r>
            <a:r>
              <a:rPr lang="en-US" altLang="zh-CN" sz="2400" dirty="0">
                <a:solidFill>
                  <a:schemeClr val="tx1">
                    <a:lumMod val="85000"/>
                    <a:lumOff val="15000"/>
                  </a:schemeClr>
                </a:solidFill>
                <a:ea typeface="微软雅黑" panose="020B0503020204020204" pitchFamily="34" charset="-122"/>
              </a:rPr>
              <a:t>M</a:t>
            </a:r>
            <a:r>
              <a:rPr lang="zh-CN" altLang="en-US" sz="2400" dirty="0">
                <a:solidFill>
                  <a:schemeClr val="tx1">
                    <a:lumMod val="85000"/>
                    <a:lumOff val="15000"/>
                  </a:schemeClr>
                </a:solidFill>
                <a:ea typeface="微软雅黑" panose="020B0503020204020204" pitchFamily="34" charset="-122"/>
              </a:rPr>
              <a:t>大于</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时，则为多重继承。</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例：继承示例。</a:t>
            </a:r>
          </a:p>
        </p:txBody>
      </p:sp>
      <p:sp>
        <p:nvSpPr>
          <p:cNvPr id="13" name="KSO_Shape">
            <a:extLst>
              <a:ext uri="{FF2B5EF4-FFF2-40B4-BE49-F238E27FC236}">
                <a16:creationId xmlns:a16="http://schemas.microsoft.com/office/drawing/2014/main" id="{16F296B9-8587-4CC0-B63F-BF3394EC8069}"/>
              </a:ext>
            </a:extLst>
          </p:cNvPr>
          <p:cNvSpPr/>
          <p:nvPr/>
        </p:nvSpPr>
        <p:spPr>
          <a:xfrm>
            <a:off x="1689098" y="5037491"/>
            <a:ext cx="8813802" cy="1267285"/>
          </a:xfrm>
          <a:prstGeom prst="roundRect">
            <a:avLst>
              <a:gd name="adj" fmla="val 1347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26557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ppt_y</p:attrName>
                                        </p:attrNameLst>
                                      </p:cBhvr>
                                      <p:tavLst>
                                        <p:tav tm="0">
                                          <p:val>
                                            <p:strVal val="#ppt_y-#ppt_h*1.125000"/>
                                          </p:val>
                                        </p:tav>
                                        <p:tav tm="100000">
                                          <p:val>
                                            <p:strVal val="#ppt_y"/>
                                          </p:val>
                                        </p:tav>
                                      </p:tavLst>
                                    </p:anim>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animBg="1"/>
      <p:bldP spid="3" grpId="0"/>
      <p:bldP spid="12" grpId="0"/>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p>
        </p:txBody>
      </p:sp>
      <p:sp>
        <p:nvSpPr>
          <p:cNvPr id="8" name="矩形 7">
            <a:extLst>
              <a:ext uri="{FF2B5EF4-FFF2-40B4-BE49-F238E27FC236}">
                <a16:creationId xmlns:a16="http://schemas.microsoft.com/office/drawing/2014/main" id="{3F0DF76B-89EA-43C6-BC03-2524CAB845F9}"/>
              </a:ext>
            </a:extLst>
          </p:cNvPr>
          <p:cNvSpPr/>
          <p:nvPr/>
        </p:nvSpPr>
        <p:spPr>
          <a:xfrm>
            <a:off x="1109662" y="2143784"/>
            <a:ext cx="9972676"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a:t>
            </a:r>
            <a:r>
              <a:rPr lang="en-US" altLang="zh-CN" sz="2400" dirty="0" err="1">
                <a:solidFill>
                  <a:schemeClr val="tx1">
                    <a:lumMod val="85000"/>
                    <a:lumOff val="15000"/>
                  </a:schemeClr>
                </a:solidFill>
                <a:ea typeface="微软雅黑" panose="020B0503020204020204" pitchFamily="34" charset="-122"/>
              </a:rPr>
              <a:t>SetName</a:t>
            </a:r>
            <a:r>
              <a:rPr lang="en-US" altLang="zh-CN" sz="2400" dirty="0">
                <a:solidFill>
                  <a:schemeClr val="tx1">
                    <a:lumMod val="85000"/>
                    <a:lumOff val="15000"/>
                  </a:schemeClr>
                </a:solidFill>
                <a:ea typeface="微软雅黑" panose="020B0503020204020204" pitchFamily="34" charset="-122"/>
              </a:rPr>
              <a:t>(self, name):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SetName</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SetSno</a:t>
            </a:r>
            <a:r>
              <a:rPr lang="en-US" altLang="zh-CN" sz="2400" dirty="0">
                <a:solidFill>
                  <a:schemeClr val="tx1">
                    <a:lumMod val="85000"/>
                    <a:lumOff val="15000"/>
                  </a:schemeClr>
                </a:solidFill>
                <a:ea typeface="微软雅黑" panose="020B0503020204020204" pitchFamily="34" charset="-122"/>
              </a:rPr>
              <a:t>(self,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SetSno</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p>
        </p:txBody>
      </p:sp>
      <p:sp>
        <p:nvSpPr>
          <p:cNvPr id="9" name="KSO_Shape">
            <a:extLst>
              <a:ext uri="{FF2B5EF4-FFF2-40B4-BE49-F238E27FC236}">
                <a16:creationId xmlns:a16="http://schemas.microsoft.com/office/drawing/2014/main" id="{270B5FDC-4F17-43BA-9558-E5A524694A15}"/>
              </a:ext>
            </a:extLst>
          </p:cNvPr>
          <p:cNvSpPr/>
          <p:nvPr/>
        </p:nvSpPr>
        <p:spPr>
          <a:xfrm>
            <a:off x="876299" y="1790700"/>
            <a:ext cx="10439401" cy="4003517"/>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a:extLst>
              <a:ext uri="{FF2B5EF4-FFF2-40B4-BE49-F238E27FC236}">
                <a16:creationId xmlns:a16="http://schemas.microsoft.com/office/drawing/2014/main" id="{DBEBABB0-0C99-4297-B346-C7F20B69514A}"/>
              </a:ext>
            </a:extLst>
          </p:cNvPr>
          <p:cNvGrpSpPr/>
          <p:nvPr/>
        </p:nvGrpSpPr>
        <p:grpSpPr>
          <a:xfrm>
            <a:off x="554344" y="1438275"/>
            <a:ext cx="877274" cy="877274"/>
            <a:chOff x="836354" y="1156380"/>
            <a:chExt cx="877274" cy="877274"/>
          </a:xfrm>
        </p:grpSpPr>
        <p:sp>
          <p:nvSpPr>
            <p:cNvPr id="6" name="Oval 4011">
              <a:extLst>
                <a:ext uri="{FF2B5EF4-FFF2-40B4-BE49-F238E27FC236}">
                  <a16:creationId xmlns:a16="http://schemas.microsoft.com/office/drawing/2014/main" id="{50F160C6-011E-4A9F-B347-1ABCCB77877F}"/>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7" name="组合 6">
              <a:extLst>
                <a:ext uri="{FF2B5EF4-FFF2-40B4-BE49-F238E27FC236}">
                  <a16:creationId xmlns:a16="http://schemas.microsoft.com/office/drawing/2014/main" id="{42547E58-3AF4-4F96-9BCD-6FAC8B7595CA}"/>
                </a:ext>
              </a:extLst>
            </p:cNvPr>
            <p:cNvGrpSpPr/>
            <p:nvPr/>
          </p:nvGrpSpPr>
          <p:grpSpPr>
            <a:xfrm>
              <a:off x="852546" y="1337788"/>
              <a:ext cx="830546" cy="514457"/>
              <a:chOff x="10655670" y="657377"/>
              <a:chExt cx="526153" cy="325910"/>
            </a:xfrm>
            <a:solidFill>
              <a:schemeClr val="tx2">
                <a:lumMod val="50000"/>
              </a:schemeClr>
            </a:solidFill>
          </p:grpSpPr>
          <p:sp>
            <p:nvSpPr>
              <p:cNvPr id="10" name="Freeform 89">
                <a:extLst>
                  <a:ext uri="{FF2B5EF4-FFF2-40B4-BE49-F238E27FC236}">
                    <a16:creationId xmlns:a16="http://schemas.microsoft.com/office/drawing/2014/main" id="{B89B983F-A01F-47E2-B7EE-D3E02C0ECA4D}"/>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0">
                <a:extLst>
                  <a:ext uri="{FF2B5EF4-FFF2-40B4-BE49-F238E27FC236}">
                    <a16:creationId xmlns:a16="http://schemas.microsoft.com/office/drawing/2014/main" id="{EF628A04-A5BF-4E3C-9B72-4EAA9795811F}"/>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1">
                <a:extLst>
                  <a:ext uri="{FF2B5EF4-FFF2-40B4-BE49-F238E27FC236}">
                    <a16:creationId xmlns:a16="http://schemas.microsoft.com/office/drawing/2014/main" id="{E140AAD2-AF4C-4028-8442-3395B54C1FF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3919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p>
        </p:txBody>
      </p:sp>
      <p:sp>
        <p:nvSpPr>
          <p:cNvPr id="8" name="矩形 7">
            <a:extLst>
              <a:ext uri="{FF2B5EF4-FFF2-40B4-BE49-F238E27FC236}">
                <a16:creationId xmlns:a16="http://schemas.microsoft.com/office/drawing/2014/main" id="{3F0DF76B-89EA-43C6-BC03-2524CAB845F9}"/>
              </a:ext>
            </a:extLst>
          </p:cNvPr>
          <p:cNvSpPr/>
          <p:nvPr/>
        </p:nvSpPr>
        <p:spPr>
          <a:xfrm>
            <a:off x="1542910" y="1792868"/>
            <a:ext cx="9106180" cy="4458849"/>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class Teacher(Person):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Teacher</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def </a:t>
            </a:r>
            <a:r>
              <a:rPr lang="en-US" altLang="zh-CN" sz="2400" dirty="0" err="1">
                <a:solidFill>
                  <a:schemeClr val="tx1">
                    <a:lumMod val="85000"/>
                    <a:lumOff val="15000"/>
                  </a:schemeClr>
                </a:solidFill>
                <a:ea typeface="微软雅黑" panose="020B0503020204020204" pitchFamily="34" charset="-122"/>
              </a:rPr>
              <a:t>SetTno</a:t>
            </a:r>
            <a:r>
              <a:rPr lang="en-US" altLang="zh-CN" sz="2400" dirty="0">
                <a:solidFill>
                  <a:schemeClr val="tx1">
                    <a:lumMod val="85000"/>
                    <a:lumOff val="15000"/>
                  </a:schemeClr>
                </a:solidFill>
                <a:ea typeface="微软雅黑" panose="020B0503020204020204" pitchFamily="34" charset="-122"/>
              </a:rPr>
              <a:t>(self, </a:t>
            </a:r>
            <a:r>
              <a:rPr lang="en-US" altLang="zh-CN" sz="2400" dirty="0" err="1">
                <a:solidFill>
                  <a:schemeClr val="tx1">
                    <a:lumMod val="85000"/>
                    <a:lumOff val="15000"/>
                  </a:schemeClr>
                </a:solidFill>
                <a:ea typeface="微软雅黑" panose="020B0503020204020204" pitchFamily="34" charset="-122"/>
              </a:rPr>
              <a:t>tno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SetTno</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self.tno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tno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err="1">
                <a:solidFill>
                  <a:schemeClr val="tx1">
                    <a:lumMod val="85000"/>
                    <a:lumOff val="15000"/>
                  </a:schemeClr>
                </a:solidFill>
                <a:ea typeface="微软雅黑" panose="020B0503020204020204" pitchFamily="34" charset="-122"/>
              </a:rPr>
              <a:t>tno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tno</a:t>
            </a:r>
            <a:r>
              <a:rPr lang="zh-CN" altLang="en-US" sz="2400" dirty="0">
                <a:solidFill>
                  <a:schemeClr val="tx1">
                    <a:lumMod val="85000"/>
                    <a:lumOff val="15000"/>
                  </a:schemeClr>
                </a:solidFill>
                <a:ea typeface="微软雅黑" panose="020B0503020204020204" pitchFamily="34" charset="-122"/>
              </a:rPr>
              <a:t>的值</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class TA(</a:t>
            </a:r>
            <a:r>
              <a:rPr lang="en-US" altLang="zh-CN" sz="2400" dirty="0" err="1">
                <a:solidFill>
                  <a:schemeClr val="tx1">
                    <a:lumMod val="85000"/>
                    <a:lumOff val="15000"/>
                  </a:schemeClr>
                </a:solidFill>
                <a:ea typeface="微软雅黑" panose="020B0503020204020204" pitchFamily="34" charset="-122"/>
              </a:rPr>
              <a:t>Student,Teacher</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类和</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类作为父类               </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定义子类</a:t>
            </a:r>
            <a:r>
              <a:rPr lang="en-US" altLang="zh-CN" sz="2400" dirty="0">
                <a:solidFill>
                  <a:schemeClr val="tx1">
                    <a:lumMod val="85000"/>
                    <a:lumOff val="15000"/>
                  </a:schemeClr>
                </a:solidFill>
                <a:ea typeface="微软雅黑" panose="020B0503020204020204" pitchFamily="34" charset="-122"/>
              </a:rPr>
              <a:t>TA</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def </a:t>
            </a:r>
            <a:r>
              <a:rPr lang="en-US" altLang="zh-CN" sz="2400" dirty="0" err="1">
                <a:solidFill>
                  <a:schemeClr val="tx1">
                    <a:lumMod val="85000"/>
                    <a:lumOff val="15000"/>
                  </a:schemeClr>
                </a:solidFill>
                <a:ea typeface="微软雅黑" panose="020B0503020204020204" pitchFamily="34" charset="-122"/>
              </a:rPr>
              <a:t>SetTeacher</a:t>
            </a:r>
            <a:r>
              <a:rPr lang="en-US" altLang="zh-CN" sz="2400" dirty="0">
                <a:solidFill>
                  <a:schemeClr val="tx1">
                    <a:lumMod val="85000"/>
                    <a:lumOff val="15000"/>
                  </a:schemeClr>
                </a:solidFill>
                <a:ea typeface="微软雅黑" panose="020B0503020204020204" pitchFamily="34" charset="-122"/>
              </a:rPr>
              <a:t>(self, teacher):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SetTeacher</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a:t>
            </a:r>
            <a:r>
              <a:rPr lang="en-US" altLang="zh-CN" sz="2400" dirty="0" err="1">
                <a:solidFill>
                  <a:schemeClr val="tx1">
                    <a:lumMod val="85000"/>
                    <a:lumOff val="15000"/>
                  </a:schemeClr>
                </a:solidFill>
                <a:ea typeface="微软雅黑" panose="020B0503020204020204" pitchFamily="34" charset="-122"/>
              </a:rPr>
              <a:t>self.teacher</a:t>
            </a:r>
            <a:r>
              <a:rPr lang="en-US" altLang="zh-CN" sz="2400" dirty="0">
                <a:solidFill>
                  <a:schemeClr val="tx1">
                    <a:lumMod val="85000"/>
                    <a:lumOff val="15000"/>
                  </a:schemeClr>
                </a:solidFill>
                <a:ea typeface="微软雅黑" panose="020B0503020204020204" pitchFamily="34" charset="-122"/>
              </a:rPr>
              <a:t>=teacher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属性赋为形参 </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#teacher</a:t>
            </a:r>
            <a:r>
              <a:rPr lang="zh-CN" altLang="en-US" sz="2400" dirty="0">
                <a:solidFill>
                  <a:schemeClr val="tx1">
                    <a:lumMod val="85000"/>
                    <a:lumOff val="15000"/>
                  </a:schemeClr>
                </a:solidFill>
                <a:ea typeface="微软雅黑" panose="020B0503020204020204" pitchFamily="34" charset="-122"/>
              </a:rPr>
              <a:t>的值</a:t>
            </a:r>
          </a:p>
        </p:txBody>
      </p:sp>
      <p:sp>
        <p:nvSpPr>
          <p:cNvPr id="9" name="KSO_Shape">
            <a:extLst>
              <a:ext uri="{FF2B5EF4-FFF2-40B4-BE49-F238E27FC236}">
                <a16:creationId xmlns:a16="http://schemas.microsoft.com/office/drawing/2014/main" id="{270B5FDC-4F17-43BA-9558-E5A524694A15}"/>
              </a:ext>
            </a:extLst>
          </p:cNvPr>
          <p:cNvSpPr/>
          <p:nvPr/>
        </p:nvSpPr>
        <p:spPr>
          <a:xfrm>
            <a:off x="1114914" y="1609631"/>
            <a:ext cx="9962172" cy="4764009"/>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a:extLst>
              <a:ext uri="{FF2B5EF4-FFF2-40B4-BE49-F238E27FC236}">
                <a16:creationId xmlns:a16="http://schemas.microsoft.com/office/drawing/2014/main" id="{DBEBABB0-0C99-4297-B346-C7F20B69514A}"/>
              </a:ext>
            </a:extLst>
          </p:cNvPr>
          <p:cNvGrpSpPr/>
          <p:nvPr/>
        </p:nvGrpSpPr>
        <p:grpSpPr>
          <a:xfrm>
            <a:off x="744051" y="1257206"/>
            <a:ext cx="877274" cy="877274"/>
            <a:chOff x="836354" y="1156380"/>
            <a:chExt cx="877274" cy="877274"/>
          </a:xfrm>
        </p:grpSpPr>
        <p:sp>
          <p:nvSpPr>
            <p:cNvPr id="6" name="Oval 4011">
              <a:extLst>
                <a:ext uri="{FF2B5EF4-FFF2-40B4-BE49-F238E27FC236}">
                  <a16:creationId xmlns:a16="http://schemas.microsoft.com/office/drawing/2014/main" id="{50F160C6-011E-4A9F-B347-1ABCCB77877F}"/>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7" name="组合 6">
              <a:extLst>
                <a:ext uri="{FF2B5EF4-FFF2-40B4-BE49-F238E27FC236}">
                  <a16:creationId xmlns:a16="http://schemas.microsoft.com/office/drawing/2014/main" id="{42547E58-3AF4-4F96-9BCD-6FAC8B7595CA}"/>
                </a:ext>
              </a:extLst>
            </p:cNvPr>
            <p:cNvGrpSpPr/>
            <p:nvPr/>
          </p:nvGrpSpPr>
          <p:grpSpPr>
            <a:xfrm>
              <a:off x="852546" y="1337788"/>
              <a:ext cx="830546" cy="514457"/>
              <a:chOff x="10655670" y="657377"/>
              <a:chExt cx="526153" cy="325910"/>
            </a:xfrm>
            <a:solidFill>
              <a:schemeClr val="tx2">
                <a:lumMod val="50000"/>
              </a:schemeClr>
            </a:solidFill>
          </p:grpSpPr>
          <p:sp>
            <p:nvSpPr>
              <p:cNvPr id="10" name="Freeform 89">
                <a:extLst>
                  <a:ext uri="{FF2B5EF4-FFF2-40B4-BE49-F238E27FC236}">
                    <a16:creationId xmlns:a16="http://schemas.microsoft.com/office/drawing/2014/main" id="{B89B983F-A01F-47E2-B7EE-D3E02C0ECA4D}"/>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0">
                <a:extLst>
                  <a:ext uri="{FF2B5EF4-FFF2-40B4-BE49-F238E27FC236}">
                    <a16:creationId xmlns:a16="http://schemas.microsoft.com/office/drawing/2014/main" id="{EF628A04-A5BF-4E3C-9B72-4EAA9795811F}"/>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1">
                <a:extLst>
                  <a:ext uri="{FF2B5EF4-FFF2-40B4-BE49-F238E27FC236}">
                    <a16:creationId xmlns:a16="http://schemas.microsoft.com/office/drawing/2014/main" id="{E140AAD2-AF4C-4028-8442-3395B54C1FF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7189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p>
        </p:txBody>
      </p:sp>
      <p:sp>
        <p:nvSpPr>
          <p:cNvPr id="8" name="矩形 7">
            <a:extLst>
              <a:ext uri="{FF2B5EF4-FFF2-40B4-BE49-F238E27FC236}">
                <a16:creationId xmlns:a16="http://schemas.microsoft.com/office/drawing/2014/main" id="{3F0DF76B-89EA-43C6-BC03-2524CAB845F9}"/>
              </a:ext>
            </a:extLst>
          </p:cNvPr>
          <p:cNvSpPr/>
          <p:nvPr/>
        </p:nvSpPr>
        <p:spPr>
          <a:xfrm>
            <a:off x="812797" y="1390197"/>
            <a:ext cx="10566403" cy="484664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13	if __name__=='__main__':</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15	    </a:t>
            </a:r>
            <a:r>
              <a:rPr lang="en-US" altLang="zh-CN" sz="2400" dirty="0" err="1">
                <a:solidFill>
                  <a:schemeClr val="tx1">
                    <a:lumMod val="85000"/>
                    <a:lumOff val="15000"/>
                  </a:schemeClr>
                </a:solidFill>
                <a:ea typeface="微软雅黑" panose="020B0503020204020204" pitchFamily="34" charset="-122"/>
              </a:rPr>
              <a:t>stu.SetSno</a:t>
            </a:r>
            <a:r>
              <a:rPr lang="en-US" altLang="zh-CN" sz="2400" dirty="0">
                <a:solidFill>
                  <a:schemeClr val="tx1">
                    <a:lumMod val="85000"/>
                    <a:lumOff val="15000"/>
                  </a:schemeClr>
                </a:solidFill>
                <a:ea typeface="微软雅黑" panose="020B0503020204020204" pitchFamily="34" charset="-122"/>
              </a:rPr>
              <a:t>('1810100')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类中定义的</a:t>
            </a:r>
            <a:r>
              <a:rPr lang="en-US" altLang="zh-CN" sz="2400" dirty="0" err="1">
                <a:solidFill>
                  <a:schemeClr val="tx1">
                    <a:lumMod val="85000"/>
                    <a:lumOff val="15000"/>
                  </a:schemeClr>
                </a:solidFill>
                <a:ea typeface="微软雅黑" panose="020B0503020204020204" pitchFamily="34" charset="-122"/>
              </a:rPr>
              <a:t>SetSno</a:t>
            </a:r>
            <a:r>
              <a:rPr lang="zh-CN" altLang="en-US" sz="2400" dirty="0">
                <a:solidFill>
                  <a:schemeClr val="tx1">
                    <a:lumMod val="85000"/>
                    <a:lumOff val="15000"/>
                  </a:schemeClr>
                </a:solidFill>
                <a:ea typeface="微软雅黑" panose="020B0503020204020204" pitchFamily="34" charset="-122"/>
              </a:rPr>
              <a:t>方法</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16	    </a:t>
            </a:r>
            <a:r>
              <a:rPr lang="en-US" altLang="zh-CN" sz="2400" dirty="0" err="1">
                <a:solidFill>
                  <a:schemeClr val="tx1">
                    <a:lumMod val="85000"/>
                    <a:lumOff val="15000"/>
                  </a:schemeClr>
                </a:solidFill>
                <a:ea typeface="微软雅黑" panose="020B0503020204020204" pitchFamily="34" charset="-122"/>
              </a:rPr>
              <a:t>stu.SetName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类从</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类继承过来的</a:t>
            </a:r>
            <a:r>
              <a:rPr lang="en-US" altLang="zh-CN" sz="2400" dirty="0" err="1">
                <a:solidFill>
                  <a:schemeClr val="tx1">
                    <a:lumMod val="85000"/>
                    <a:lumOff val="15000"/>
                  </a:schemeClr>
                </a:solidFill>
                <a:ea typeface="微软雅黑" panose="020B0503020204020204" pitchFamily="34" charset="-122"/>
              </a:rPr>
              <a:t>SetName</a:t>
            </a:r>
            <a:r>
              <a:rPr lang="en-US" altLang="zh-CN" sz="2400" dirty="0">
                <a:solidFill>
                  <a:schemeClr val="tx1">
                    <a:lumMod val="85000"/>
                    <a:lumOff val="15000"/>
                  </a:schemeClr>
                </a:solidFill>
                <a:ea typeface="微软雅黑" panose="020B0503020204020204" pitchFamily="34" charset="-122"/>
              </a:rPr>
              <a:t>    </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方法</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stu.sno,stu.name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输出学号和姓名</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18	    t=Teacher()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t</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19	    </a:t>
            </a:r>
            <a:r>
              <a:rPr lang="en-US" altLang="zh-CN" sz="2400" dirty="0" err="1">
                <a:solidFill>
                  <a:schemeClr val="tx1">
                    <a:lumMod val="85000"/>
                    <a:lumOff val="15000"/>
                  </a:schemeClr>
                </a:solidFill>
                <a:ea typeface="微软雅黑" panose="020B0503020204020204" pitchFamily="34" charset="-122"/>
              </a:rPr>
              <a:t>t.SetTno</a:t>
            </a:r>
            <a:r>
              <a:rPr lang="en-US" altLang="zh-CN" sz="2400" dirty="0">
                <a:solidFill>
                  <a:schemeClr val="tx1">
                    <a:lumMod val="85000"/>
                    <a:lumOff val="15000"/>
                  </a:schemeClr>
                </a:solidFill>
                <a:ea typeface="微软雅黑" panose="020B0503020204020204" pitchFamily="34" charset="-122"/>
              </a:rPr>
              <a:t>('998012')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类中定义的</a:t>
            </a:r>
            <a:r>
              <a:rPr lang="en-US" altLang="zh-CN" sz="2400" dirty="0" err="1">
                <a:solidFill>
                  <a:schemeClr val="tx1">
                    <a:lumMod val="85000"/>
                    <a:lumOff val="15000"/>
                  </a:schemeClr>
                </a:solidFill>
                <a:ea typeface="微软雅黑" panose="020B0503020204020204" pitchFamily="34" charset="-122"/>
              </a:rPr>
              <a:t>SetTno</a:t>
            </a:r>
            <a:r>
              <a:rPr lang="zh-CN" altLang="en-US" sz="2400" dirty="0">
                <a:solidFill>
                  <a:schemeClr val="tx1">
                    <a:lumMod val="85000"/>
                    <a:lumOff val="15000"/>
                  </a:schemeClr>
                </a:solidFill>
                <a:ea typeface="微软雅黑" panose="020B0503020204020204" pitchFamily="34" charset="-122"/>
              </a:rPr>
              <a:t>方法</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20	    </a:t>
            </a:r>
            <a:r>
              <a:rPr lang="en-US" altLang="zh-CN" sz="2400" dirty="0" err="1">
                <a:solidFill>
                  <a:schemeClr val="tx1">
                    <a:lumMod val="85000"/>
                    <a:lumOff val="15000"/>
                  </a:schemeClr>
                </a:solidFill>
                <a:ea typeface="微软雅黑" panose="020B0503020204020204" pitchFamily="34" charset="-122"/>
              </a:rPr>
              <a:t>t.SetName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类从</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类继承过来的</a:t>
            </a:r>
            <a:r>
              <a:rPr lang="en-US" altLang="zh-CN" sz="2400" dirty="0" err="1">
                <a:solidFill>
                  <a:schemeClr val="tx1">
                    <a:lumMod val="85000"/>
                    <a:lumOff val="15000"/>
                  </a:schemeClr>
                </a:solidFill>
                <a:ea typeface="微软雅黑" panose="020B0503020204020204" pitchFamily="34" charset="-122"/>
              </a:rPr>
              <a:t>SetName</a:t>
            </a:r>
            <a:r>
              <a:rPr lang="zh-CN" altLang="en-US" sz="2400" dirty="0">
                <a:solidFill>
                  <a:schemeClr val="tx1">
                    <a:lumMod val="85000"/>
                    <a:lumOff val="15000"/>
                  </a:schemeClr>
                </a:solidFill>
                <a:ea typeface="微软雅黑" panose="020B0503020204020204" pitchFamily="34" charset="-122"/>
              </a:rPr>
              <a:t>方法</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21	    print('</a:t>
            </a:r>
            <a:r>
              <a:rPr lang="zh-CN" altLang="en-US" sz="2400" dirty="0">
                <a:solidFill>
                  <a:schemeClr val="tx1">
                    <a:lumMod val="85000"/>
                    <a:lumOff val="15000"/>
                  </a:schemeClr>
                </a:solidFill>
                <a:ea typeface="微软雅黑" panose="020B0503020204020204" pitchFamily="34" charset="-122"/>
              </a:rPr>
              <a:t>教工号：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t.tno,t.name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输出教工号和姓名</a:t>
            </a:r>
          </a:p>
        </p:txBody>
      </p:sp>
      <p:sp>
        <p:nvSpPr>
          <p:cNvPr id="9" name="KSO_Shape">
            <a:extLst>
              <a:ext uri="{FF2B5EF4-FFF2-40B4-BE49-F238E27FC236}">
                <a16:creationId xmlns:a16="http://schemas.microsoft.com/office/drawing/2014/main" id="{270B5FDC-4F17-43BA-9558-E5A524694A15}"/>
              </a:ext>
            </a:extLst>
          </p:cNvPr>
          <p:cNvSpPr/>
          <p:nvPr/>
        </p:nvSpPr>
        <p:spPr>
          <a:xfrm>
            <a:off x="638627" y="1285592"/>
            <a:ext cx="10914745" cy="5051833"/>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7275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p>
        </p:txBody>
      </p:sp>
      <p:sp>
        <p:nvSpPr>
          <p:cNvPr id="7" name="矩形 6">
            <a:extLst>
              <a:ext uri="{FF2B5EF4-FFF2-40B4-BE49-F238E27FC236}">
                <a16:creationId xmlns:a16="http://schemas.microsoft.com/office/drawing/2014/main" id="{B5A36418-C484-49A2-BADD-E9363B513498}"/>
              </a:ext>
            </a:extLst>
          </p:cNvPr>
          <p:cNvSpPr/>
          <p:nvPr/>
        </p:nvSpPr>
        <p:spPr>
          <a:xfrm>
            <a:off x="3640362" y="2825057"/>
            <a:ext cx="4911273" cy="113486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学号：</a:t>
            </a:r>
            <a:r>
              <a:rPr lang="en-US" altLang="zh-CN" sz="2400" dirty="0">
                <a:solidFill>
                  <a:schemeClr val="tx1">
                    <a:lumMod val="85000"/>
                    <a:lumOff val="15000"/>
                  </a:schemeClr>
                </a:solidFill>
              </a:rPr>
              <a:t>1810100</a:t>
            </a:r>
            <a:r>
              <a:rPr lang="zh-CN" altLang="en-US" sz="2400" dirty="0">
                <a:solidFill>
                  <a:schemeClr val="tx1">
                    <a:lumMod val="85000"/>
                    <a:lumOff val="15000"/>
                  </a:schemeClr>
                </a:solidFill>
              </a:rPr>
              <a:t>，姓名：李晓明</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教工号：</a:t>
            </a:r>
            <a:r>
              <a:rPr lang="en-US" altLang="zh-CN" sz="2400" dirty="0">
                <a:solidFill>
                  <a:schemeClr val="tx1">
                    <a:lumMod val="85000"/>
                    <a:lumOff val="15000"/>
                  </a:schemeClr>
                </a:solidFill>
              </a:rPr>
              <a:t>998012</a:t>
            </a:r>
            <a:r>
              <a:rPr lang="zh-CN" altLang="en-US" sz="2400" dirty="0">
                <a:solidFill>
                  <a:schemeClr val="tx1">
                    <a:lumMod val="85000"/>
                    <a:lumOff val="15000"/>
                  </a:schemeClr>
                </a:solidFill>
              </a:rPr>
              <a:t>，姓名：马红</a:t>
            </a:r>
          </a:p>
        </p:txBody>
      </p:sp>
      <p:sp>
        <p:nvSpPr>
          <p:cNvPr id="10" name="KSO_Shape">
            <a:extLst>
              <a:ext uri="{FF2B5EF4-FFF2-40B4-BE49-F238E27FC236}">
                <a16:creationId xmlns:a16="http://schemas.microsoft.com/office/drawing/2014/main" id="{57241EF6-9BF5-40B0-B968-01FD3A8E2BC8}"/>
              </a:ext>
            </a:extLst>
          </p:cNvPr>
          <p:cNvSpPr/>
          <p:nvPr/>
        </p:nvSpPr>
        <p:spPr>
          <a:xfrm>
            <a:off x="3174999" y="2382838"/>
            <a:ext cx="5842002" cy="2019300"/>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76866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14AD75-3B71-4B41-95CE-064CCA6680C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类中定义了方法</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类中定义了属性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类中定义了方法</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和属性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的父类，</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的父类，则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类中的成员包括（    ）。</a:t>
            </a:r>
          </a:p>
        </p:txBody>
      </p:sp>
      <p:sp>
        <p:nvSpPr>
          <p:cNvPr id="5" name="文本框 4">
            <a:extLst>
              <a:ext uri="{FF2B5EF4-FFF2-40B4-BE49-F238E27FC236}">
                <a16:creationId xmlns:a16="http://schemas.microsoft.com/office/drawing/2014/main" id="{F8DC3232-26AD-46E5-9353-D9E93CA51C09}"/>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6CEF600-B3D9-408F-BB31-F5AAF70F772D}"/>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F698B3C-73F5-4EFB-8FDF-CA39C2CA7CBD}"/>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42B1AF9-1FB6-4F3B-9DAC-03C76121000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B3F9A408-F065-411B-BA13-CEFFE074942A}"/>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8F2BA9E9-64DC-4F6E-95DB-E1EC7888C633}"/>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3A1258C8-BBE2-4E54-9A84-B54EB21BFF73}"/>
              </a:ext>
            </a:extLst>
          </p:cNvPr>
          <p:cNvSpPr>
            <a:spLocks noChangeAspect="1"/>
          </p:cNvSpPr>
          <p:nvPr>
            <p:custDataLst>
              <p:tags r:id="rId9"/>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1216FC1A-370F-46F0-97CF-80D31F624C3F}"/>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B88EE66F-6D41-4915-B986-A372D3064142}"/>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B6F5C4E8-F0CD-42AC-8043-C1CAB9EA5C81}"/>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AF54F75B-85C9-4958-95F5-E24F91CB9AB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560A6E1E-9009-4C61-941A-91D7DF67EDBC}"/>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4639CB06-B8DD-4BC4-BC4A-617849B6E9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CCACF4B-F2CF-4E06-B3BC-A422D72FABB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6815275-0FFE-4F74-88E9-CF2622B6E80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975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935A9B-55D8-4DDA-A3ED-E4A5520BCBE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下面选项中，描述正确的是（    ）。</a:t>
            </a:r>
          </a:p>
        </p:txBody>
      </p:sp>
      <p:sp>
        <p:nvSpPr>
          <p:cNvPr id="5" name="文本框 4">
            <a:extLst>
              <a:ext uri="{FF2B5EF4-FFF2-40B4-BE49-F238E27FC236}">
                <a16:creationId xmlns:a16="http://schemas.microsoft.com/office/drawing/2014/main" id="{E2D397E3-E207-44CB-9EBE-4AF6F28E87C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根据一个类可以创建多个对象</a:t>
            </a:r>
          </a:p>
        </p:txBody>
      </p:sp>
      <p:sp>
        <p:nvSpPr>
          <p:cNvPr id="6" name="文本框 5">
            <a:extLst>
              <a:ext uri="{FF2B5EF4-FFF2-40B4-BE49-F238E27FC236}">
                <a16:creationId xmlns:a16="http://schemas.microsoft.com/office/drawing/2014/main" id="{1042F8AD-A328-4918-926E-8B3E8364780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一个对象只能是某个类的对象</a:t>
            </a:r>
          </a:p>
        </p:txBody>
      </p:sp>
      <p:sp>
        <p:nvSpPr>
          <p:cNvPr id="7" name="文本框 6">
            <a:extLst>
              <a:ext uri="{FF2B5EF4-FFF2-40B4-BE49-F238E27FC236}">
                <a16:creationId xmlns:a16="http://schemas.microsoft.com/office/drawing/2014/main" id="{6ACB0954-1B6A-4F23-BE23-1BA3CAA5D060}"/>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一个对象可以是多个类的对象</a:t>
            </a:r>
          </a:p>
        </p:txBody>
      </p:sp>
      <p:sp>
        <p:nvSpPr>
          <p:cNvPr id="8" name="文本框 7">
            <a:extLst>
              <a:ext uri="{FF2B5EF4-FFF2-40B4-BE49-F238E27FC236}">
                <a16:creationId xmlns:a16="http://schemas.microsoft.com/office/drawing/2014/main" id="{D2FEDE6F-DBA0-4785-A36E-4EEE653852C6}"/>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等基本数据类型都是类</a:t>
            </a:r>
          </a:p>
        </p:txBody>
      </p:sp>
      <p:sp>
        <p:nvSpPr>
          <p:cNvPr id="9" name="矩形 8">
            <a:extLst>
              <a:ext uri="{FF2B5EF4-FFF2-40B4-BE49-F238E27FC236}">
                <a16:creationId xmlns:a16="http://schemas.microsoft.com/office/drawing/2014/main" id="{D8185BC1-0EE0-419C-B38C-3592AE2E6155}"/>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749BCB33-5028-4B49-936B-EF9B8B20D918}"/>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2B14A624-889D-4ED9-8DE3-4A99CBDFF9CA}"/>
              </a:ext>
            </a:extLst>
          </p:cNvPr>
          <p:cNvSpPr>
            <a:spLocks noChangeAspect="1"/>
          </p:cNvSpPr>
          <p:nvPr>
            <p:custDataLst>
              <p:tags r:id="rId9"/>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F16D5E00-889F-4F03-9C5D-0DC8AC7000E2}"/>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A5F01895-B534-43FD-B2B4-525B4211C2F8}"/>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5A93B724-D2A9-48C6-B83E-B6390D0B9DC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F31BB2F4-D4A3-4088-9E64-B4A011F7FD8A}"/>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20519679-27E1-4162-A983-EEDD9FBAF5ED}"/>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355736AF-248B-4422-9345-3141D3C4843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010E919-3779-4AEA-9899-9829268D476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ED9016D-F7A8-487D-A623-04556C5F8C3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815528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376954" y="2755539"/>
            <a:ext cx="9446883" cy="1350861"/>
            <a:chOff x="3051951" y="2678303"/>
            <a:chExt cx="9446883" cy="135086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方法重写和鸭子类型</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51951" y="2678303"/>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方法重写和鸭子类型</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08780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2" name="矩形 1">
            <a:extLst>
              <a:ext uri="{FF2B5EF4-FFF2-40B4-BE49-F238E27FC236}">
                <a16:creationId xmlns:a16="http://schemas.microsoft.com/office/drawing/2014/main" id="{83E11107-0AC9-4E43-BA11-92F2A6599A1B}"/>
              </a:ext>
            </a:extLst>
          </p:cNvPr>
          <p:cNvSpPr/>
          <p:nvPr/>
        </p:nvSpPr>
        <p:spPr>
          <a:xfrm>
            <a:off x="1935096" y="1114951"/>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3" name="矩形 2">
            <a:extLst>
              <a:ext uri="{FF2B5EF4-FFF2-40B4-BE49-F238E27FC236}">
                <a16:creationId xmlns:a16="http://schemas.microsoft.com/office/drawing/2014/main" id="{CD352A36-0FAB-466D-AED1-E2DB2EF0AC31}"/>
              </a:ext>
            </a:extLst>
          </p:cNvPr>
          <p:cNvSpPr/>
          <p:nvPr/>
        </p:nvSpPr>
        <p:spPr>
          <a:xfrm>
            <a:off x="1816280" y="1843530"/>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是指子类可以对从父类中继承过来的方法进行重新定义，从而使得子类对象可以表现出与父类对象不同的行为。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88526" y="1815756"/>
            <a:ext cx="9625451" cy="12539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a:extLst>
              <a:ext uri="{FF2B5EF4-FFF2-40B4-BE49-F238E27FC236}">
                <a16:creationId xmlns:a16="http://schemas.microsoft.com/office/drawing/2014/main" id="{B3DF7B1F-5F85-4329-868A-40B9E312FA57}"/>
              </a:ext>
            </a:extLst>
          </p:cNvPr>
          <p:cNvGrpSpPr/>
          <p:nvPr/>
        </p:nvGrpSpPr>
        <p:grpSpPr>
          <a:xfrm>
            <a:off x="836354" y="1156380"/>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3" name="组合 12">
              <a:extLst>
                <a:ext uri="{FF2B5EF4-FFF2-40B4-BE49-F238E27FC236}">
                  <a16:creationId xmlns:a16="http://schemas.microsoft.com/office/drawing/2014/main" id="{37C3EA08-641D-4238-B293-868E026B5345}"/>
                </a:ext>
              </a:extLst>
            </p:cNvPr>
            <p:cNvGrpSpPr/>
            <p:nvPr/>
          </p:nvGrpSpPr>
          <p:grpSpPr>
            <a:xfrm>
              <a:off x="844376" y="1343177"/>
              <a:ext cx="851540" cy="534049"/>
              <a:chOff x="4869372" y="3263288"/>
              <a:chExt cx="527535" cy="330848"/>
            </a:xfrm>
            <a:solidFill>
              <a:schemeClr val="bg1"/>
            </a:solidFill>
          </p:grpSpPr>
          <p:sp>
            <p:nvSpPr>
              <p:cNvPr id="19" name="Freeform 138">
                <a:extLst>
                  <a:ext uri="{FF2B5EF4-FFF2-40B4-BE49-F238E27FC236}">
                    <a16:creationId xmlns:a16="http://schemas.microsoft.com/office/drawing/2014/main" id="{28DD5A09-2419-452C-B173-000D1E0BF273}"/>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7">
                <a:extLst>
                  <a:ext uri="{FF2B5EF4-FFF2-40B4-BE49-F238E27FC236}">
                    <a16:creationId xmlns:a16="http://schemas.microsoft.com/office/drawing/2014/main" id="{2D80D8B5-8258-4680-A645-0C8CA457F3CB}"/>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8">
                <a:extLst>
                  <a:ext uri="{FF2B5EF4-FFF2-40B4-BE49-F238E27FC236}">
                    <a16:creationId xmlns:a16="http://schemas.microsoft.com/office/drawing/2014/main" id="{7438A8E0-1EAC-49C2-8F6E-B0D9F6868C8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9">
                <a:extLst>
                  <a:ext uri="{FF2B5EF4-FFF2-40B4-BE49-F238E27FC236}">
                    <a16:creationId xmlns:a16="http://schemas.microsoft.com/office/drawing/2014/main" id="{3A97066D-7DEB-4C0F-BC46-638901D92EE8}"/>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0">
                <a:extLst>
                  <a:ext uri="{FF2B5EF4-FFF2-40B4-BE49-F238E27FC236}">
                    <a16:creationId xmlns:a16="http://schemas.microsoft.com/office/drawing/2014/main" id="{C59EB290-539B-4FEE-96CB-82C00759DCED}"/>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1">
                <a:extLst>
                  <a:ext uri="{FF2B5EF4-FFF2-40B4-BE49-F238E27FC236}">
                    <a16:creationId xmlns:a16="http://schemas.microsoft.com/office/drawing/2014/main" id="{9A4636D2-88CD-4851-8D9D-F93B8A408824}"/>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1" name="矩形 20">
            <a:extLst>
              <a:ext uri="{FF2B5EF4-FFF2-40B4-BE49-F238E27FC236}">
                <a16:creationId xmlns:a16="http://schemas.microsoft.com/office/drawing/2014/main" id="{0375E4F1-424B-41BE-A740-D56AC274E807}"/>
              </a:ext>
            </a:extLst>
          </p:cNvPr>
          <p:cNvSpPr/>
          <p:nvPr/>
        </p:nvSpPr>
        <p:spPr>
          <a:xfrm>
            <a:off x="2308880" y="355173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a:t>
            </a:r>
          </a:p>
        </p:txBody>
      </p:sp>
      <p:sp>
        <p:nvSpPr>
          <p:cNvPr id="22" name="矩形 21">
            <a:extLst>
              <a:ext uri="{FF2B5EF4-FFF2-40B4-BE49-F238E27FC236}">
                <a16:creationId xmlns:a16="http://schemas.microsoft.com/office/drawing/2014/main" id="{59796A91-D9B3-4BB9-B8D7-EBCAD60F741C}"/>
              </a:ext>
            </a:extLst>
          </p:cNvPr>
          <p:cNvSpPr/>
          <p:nvPr/>
        </p:nvSpPr>
        <p:spPr>
          <a:xfrm>
            <a:off x="5182929" y="4384990"/>
            <a:ext cx="2659875" cy="581057"/>
          </a:xfrm>
          <a:prstGeom prst="rect">
            <a:avLst/>
          </a:prstGeom>
        </p:spPr>
        <p:txBody>
          <a:bodyPr wrap="square">
            <a:spAutoFit/>
          </a:bodyPr>
          <a:lstStyle/>
          <a:p>
            <a:pPr algn="ct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方法重写示例。</a:t>
            </a:r>
          </a:p>
        </p:txBody>
      </p:sp>
      <p:cxnSp>
        <p:nvCxnSpPr>
          <p:cNvPr id="23" name="直接连接符 22">
            <a:extLst>
              <a:ext uri="{FF2B5EF4-FFF2-40B4-BE49-F238E27FC236}">
                <a16:creationId xmlns:a16="http://schemas.microsoft.com/office/drawing/2014/main" id="{F87F9C31-D2D3-49D3-95EC-B76B0F97E972}"/>
              </a:ext>
            </a:extLst>
          </p:cNvPr>
          <p:cNvCxnSpPr>
            <a:cxnSpLocks/>
          </p:cNvCxnSpPr>
          <p:nvPr/>
        </p:nvCxnSpPr>
        <p:spPr>
          <a:xfrm>
            <a:off x="1816280" y="4031799"/>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4" name="KSO_Shape">
            <a:extLst>
              <a:ext uri="{FF2B5EF4-FFF2-40B4-BE49-F238E27FC236}">
                <a16:creationId xmlns:a16="http://schemas.microsoft.com/office/drawing/2014/main" id="{9F71DD44-AA98-40D5-9B5E-BCA2482A1C0B}"/>
              </a:ext>
            </a:extLst>
          </p:cNvPr>
          <p:cNvSpPr/>
          <p:nvPr/>
        </p:nvSpPr>
        <p:spPr>
          <a:xfrm>
            <a:off x="1823599" y="4133360"/>
            <a:ext cx="9625451" cy="1253952"/>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2B269FF1-89B5-4B81-91A1-7D8206E0F9DE}"/>
              </a:ext>
            </a:extLst>
          </p:cNvPr>
          <p:cNvGrpSpPr/>
          <p:nvPr/>
        </p:nvGrpSpPr>
        <p:grpSpPr>
          <a:xfrm>
            <a:off x="871427" y="3593162"/>
            <a:ext cx="877274" cy="877274"/>
            <a:chOff x="871427" y="3593162"/>
            <a:chExt cx="877274" cy="877274"/>
          </a:xfrm>
        </p:grpSpPr>
        <p:sp>
          <p:nvSpPr>
            <p:cNvPr id="26" name="Oval 4011">
              <a:extLst>
                <a:ext uri="{FF2B5EF4-FFF2-40B4-BE49-F238E27FC236}">
                  <a16:creationId xmlns:a16="http://schemas.microsoft.com/office/drawing/2014/main" id="{24490DC1-5DE8-4E9D-95AF-102C4BBBD258}"/>
                </a:ext>
              </a:extLst>
            </p:cNvPr>
            <p:cNvSpPr>
              <a:spLocks noChangeArrowheads="1"/>
            </p:cNvSpPr>
            <p:nvPr/>
          </p:nvSpPr>
          <p:spPr bwMode="auto">
            <a:xfrm>
              <a:off x="871427" y="3593162"/>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4" name="KSO_Shape">
              <a:extLst>
                <a:ext uri="{FF2B5EF4-FFF2-40B4-BE49-F238E27FC236}">
                  <a16:creationId xmlns:a16="http://schemas.microsoft.com/office/drawing/2014/main" id="{EA0F4850-1D4D-4097-BDBC-B51F36D321A7}"/>
                </a:ext>
              </a:extLst>
            </p:cNvPr>
            <p:cNvSpPr>
              <a:spLocks/>
            </p:cNvSpPr>
            <p:nvPr/>
          </p:nvSpPr>
          <p:spPr bwMode="auto">
            <a:xfrm>
              <a:off x="910008" y="3705225"/>
              <a:ext cx="693638" cy="67976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chemeClr val="tx2">
                <a:lumMod val="50000"/>
              </a:schemeClr>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dirty="0">
                <a:solidFill>
                  <a:srgbClr val="602222"/>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2983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ppt_y</p:attrName>
                                        </p:attrNameLst>
                                      </p:cBhvr>
                                      <p:tavLst>
                                        <p:tav tm="0">
                                          <p:val>
                                            <p:strVal val="#ppt_y+#ppt_h*1.125000"/>
                                          </p:val>
                                        </p:tav>
                                        <p:tav tm="100000">
                                          <p:val>
                                            <p:strVal val="#ppt_y"/>
                                          </p:val>
                                        </p:tav>
                                      </p:tavLst>
                                    </p:anim>
                                    <p:animEffect transition="in" filter="wipe(up)">
                                      <p:cBhvr>
                                        <p:cTn id="47" dur="500"/>
                                        <p:tgtEl>
                                          <p:spTgt spid="21"/>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p:tgtEl>
                                          <p:spTgt spid="22"/>
                                        </p:tgtEl>
                                        <p:attrNameLst>
                                          <p:attrName>ppt_y</p:attrName>
                                        </p:attrNameLst>
                                      </p:cBhvr>
                                      <p:tavLst>
                                        <p:tav tm="0">
                                          <p:val>
                                            <p:strVal val="#ppt_y-#ppt_h*1.125000"/>
                                          </p:val>
                                        </p:tav>
                                        <p:tav tm="100000">
                                          <p:val>
                                            <p:strVal val="#ppt_y"/>
                                          </p:val>
                                        </p:tav>
                                      </p:tavLst>
                                    </p:anim>
                                    <p:animEffect transition="in" filter="wipe(down)">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21" grpId="0"/>
      <p:bldP spid="22" grpId="0"/>
      <p:bldP spid="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3" name="矩形 2">
            <a:extLst>
              <a:ext uri="{FF2B5EF4-FFF2-40B4-BE49-F238E27FC236}">
                <a16:creationId xmlns:a16="http://schemas.microsoft.com/office/drawing/2014/main" id="{CD352A36-0FAB-466D-AED1-E2DB2EF0AC31}"/>
              </a:ext>
            </a:extLst>
          </p:cNvPr>
          <p:cNvSpPr/>
          <p:nvPr/>
        </p:nvSpPr>
        <p:spPr>
          <a:xfrm>
            <a:off x="1297741" y="1223704"/>
            <a:ext cx="9289360"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p>
        </p:txBody>
      </p:sp>
      <p:sp>
        <p:nvSpPr>
          <p:cNvPr id="48" name="KSO_Shape">
            <a:extLst>
              <a:ext uri="{FF2B5EF4-FFF2-40B4-BE49-F238E27FC236}">
                <a16:creationId xmlns:a16="http://schemas.microsoft.com/office/drawing/2014/main" id="{7C10B4E9-275D-4EE6-A235-4852EBDFC2C3}"/>
              </a:ext>
            </a:extLst>
          </p:cNvPr>
          <p:cNvSpPr/>
          <p:nvPr/>
        </p:nvSpPr>
        <p:spPr>
          <a:xfrm>
            <a:off x="1269988" y="1195930"/>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5" name="KSO_Shape">
            <a:extLst>
              <a:ext uri="{FF2B5EF4-FFF2-40B4-BE49-F238E27FC236}">
                <a16:creationId xmlns:a16="http://schemas.microsoft.com/office/drawing/2014/main" id="{C9DE2ED4-B350-4A0C-894F-000BF7B41733}"/>
              </a:ext>
            </a:extLst>
          </p:cNvPr>
          <p:cNvSpPr/>
          <p:nvPr/>
        </p:nvSpPr>
        <p:spPr>
          <a:xfrm>
            <a:off x="1269988" y="2342548"/>
            <a:ext cx="9526966"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7" name="矩形 26">
            <a:extLst>
              <a:ext uri="{FF2B5EF4-FFF2-40B4-BE49-F238E27FC236}">
                <a16:creationId xmlns:a16="http://schemas.microsoft.com/office/drawing/2014/main" id="{8457854C-E99A-4843-B346-AD886143B582}"/>
              </a:ext>
            </a:extLst>
          </p:cNvPr>
          <p:cNvSpPr/>
          <p:nvPr/>
        </p:nvSpPr>
        <p:spPr>
          <a:xfrm>
            <a:off x="1297741" y="2342548"/>
            <a:ext cx="9289360"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name): #</a:t>
            </a:r>
            <a:r>
              <a:rPr lang="zh-CN" altLang="en-US" sz="2400" dirty="0">
                <a:solidFill>
                  <a:schemeClr val="tx1">
                    <a:lumMod val="85000"/>
                    <a:lumOff val="15000"/>
                  </a:schemeClr>
                </a:solidFill>
                <a:ea typeface="微软雅黑" panose="020B0503020204020204" pitchFamily="34" charset="-122"/>
              </a:rPr>
              <a:t>定义构造方法</a:t>
            </a:r>
          </a:p>
        </p:txBody>
      </p:sp>
      <p:sp>
        <p:nvSpPr>
          <p:cNvPr id="28" name="矩形 27">
            <a:extLst>
              <a:ext uri="{FF2B5EF4-FFF2-40B4-BE49-F238E27FC236}">
                <a16:creationId xmlns:a16="http://schemas.microsoft.com/office/drawing/2014/main" id="{A9F006A1-D788-4C6B-B1A7-3A42255F46A3}"/>
              </a:ext>
            </a:extLst>
          </p:cNvPr>
          <p:cNvSpPr/>
          <p:nvPr/>
        </p:nvSpPr>
        <p:spPr>
          <a:xfrm>
            <a:off x="1297741" y="3372108"/>
            <a:ext cx="9289360"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p:txBody>
      </p:sp>
      <p:sp>
        <p:nvSpPr>
          <p:cNvPr id="29" name="KSO_Shape">
            <a:extLst>
              <a:ext uri="{FF2B5EF4-FFF2-40B4-BE49-F238E27FC236}">
                <a16:creationId xmlns:a16="http://schemas.microsoft.com/office/drawing/2014/main" id="{C00FFCB8-47FE-43C2-B385-830F3F16170B}"/>
              </a:ext>
            </a:extLst>
          </p:cNvPr>
          <p:cNvSpPr/>
          <p:nvPr/>
        </p:nvSpPr>
        <p:spPr>
          <a:xfrm>
            <a:off x="1269988" y="3344334"/>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a:extLst>
              <a:ext uri="{FF2B5EF4-FFF2-40B4-BE49-F238E27FC236}">
                <a16:creationId xmlns:a16="http://schemas.microsoft.com/office/drawing/2014/main" id="{DA51D53E-2F3E-4A36-966E-00E646030C2D}"/>
              </a:ext>
            </a:extLst>
          </p:cNvPr>
          <p:cNvSpPr/>
          <p:nvPr/>
        </p:nvSpPr>
        <p:spPr>
          <a:xfrm>
            <a:off x="1269988" y="4490952"/>
            <a:ext cx="9526966"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a:extLst>
              <a:ext uri="{FF2B5EF4-FFF2-40B4-BE49-F238E27FC236}">
                <a16:creationId xmlns:a16="http://schemas.microsoft.com/office/drawing/2014/main" id="{FB7F8D34-3BEC-482D-8F0F-3192D5952970}"/>
              </a:ext>
            </a:extLst>
          </p:cNvPr>
          <p:cNvSpPr/>
          <p:nvPr/>
        </p:nvSpPr>
        <p:spPr>
          <a:xfrm>
            <a:off x="1297741" y="4490952"/>
            <a:ext cx="9289360" cy="581057"/>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4</a:t>
            </a:r>
            <a:r>
              <a:rPr lang="en-US" altLang="zh-CN" sz="2400" dirty="0">
                <a:solidFill>
                  <a:schemeClr val="tx1">
                    <a:lumMod val="85000"/>
                    <a:lumOff val="15000"/>
                  </a:schemeClr>
                </a:solidFill>
                <a:ea typeface="微软雅黑" panose="020B0503020204020204" pitchFamily="34" charset="-122"/>
              </a:rPr>
              <a:t>	    </a:t>
            </a:r>
            <a:r>
              <a:rPr lang="en-US" altLang="zh-CN" sz="2400" b="1" dirty="0">
                <a:solidFill>
                  <a:schemeClr val="tx1">
                    <a:lumMod val="85000"/>
                    <a:lumOff val="15000"/>
                  </a:schemeClr>
                </a:solidFill>
                <a:ea typeface="微软雅黑" panose="020B0503020204020204" pitchFamily="34" charset="-122"/>
              </a:rPr>
              <a:t>def </a:t>
            </a:r>
            <a:r>
              <a:rPr lang="en-US" altLang="zh-CN" sz="2400" b="1" dirty="0" err="1">
                <a:solidFill>
                  <a:schemeClr val="tx1">
                    <a:lumMod val="85000"/>
                    <a:lumOff val="15000"/>
                  </a:schemeClr>
                </a:solidFill>
                <a:ea typeface="微软雅黑" panose="020B0503020204020204" pitchFamily="34" charset="-122"/>
              </a:rPr>
              <a:t>PrintInfo</a:t>
            </a:r>
            <a:r>
              <a:rPr lang="en-US" altLang="zh-CN" sz="2400" b="1" dirty="0">
                <a:solidFill>
                  <a:schemeClr val="tx1">
                    <a:lumMod val="85000"/>
                    <a:lumOff val="15000"/>
                  </a:schemeClr>
                </a:solidFill>
                <a:ea typeface="微软雅黑" panose="020B0503020204020204" pitchFamily="34" charset="-122"/>
              </a:rPr>
              <a:t>(self): #</a:t>
            </a:r>
            <a:r>
              <a:rPr lang="zh-CN" altLang="en-US" sz="2400" b="1" dirty="0">
                <a:solidFill>
                  <a:schemeClr val="tx1">
                    <a:lumMod val="85000"/>
                    <a:lumOff val="15000"/>
                  </a:schemeClr>
                </a:solidFill>
                <a:ea typeface="微软雅黑" panose="020B0503020204020204" pitchFamily="34" charset="-122"/>
              </a:rPr>
              <a:t>定义</a:t>
            </a:r>
            <a:r>
              <a:rPr lang="en-US" altLang="zh-CN" sz="2400" b="1" dirty="0" err="1">
                <a:solidFill>
                  <a:schemeClr val="tx1">
                    <a:lumMod val="85000"/>
                    <a:lumOff val="15000"/>
                  </a:schemeClr>
                </a:solidFill>
                <a:ea typeface="微软雅黑" panose="020B0503020204020204" pitchFamily="34" charset="-122"/>
              </a:rPr>
              <a:t>PrintInfo</a:t>
            </a:r>
            <a:r>
              <a:rPr lang="zh-CN" altLang="en-US" sz="2400" b="1" dirty="0">
                <a:solidFill>
                  <a:schemeClr val="tx1">
                    <a:lumMod val="85000"/>
                    <a:lumOff val="15000"/>
                  </a:schemeClr>
                </a:solidFill>
                <a:ea typeface="微软雅黑" panose="020B0503020204020204" pitchFamily="34" charset="-122"/>
              </a:rPr>
              <a:t>方法</a:t>
            </a:r>
          </a:p>
        </p:txBody>
      </p:sp>
      <p:sp>
        <p:nvSpPr>
          <p:cNvPr id="11" name="矩形 10">
            <a:extLst>
              <a:ext uri="{FF2B5EF4-FFF2-40B4-BE49-F238E27FC236}">
                <a16:creationId xmlns:a16="http://schemas.microsoft.com/office/drawing/2014/main" id="{3F3D5911-24D9-45B7-A421-0CF4BD0CB3DE}"/>
              </a:ext>
            </a:extLst>
          </p:cNvPr>
          <p:cNvSpPr/>
          <p:nvPr/>
        </p:nvSpPr>
        <p:spPr>
          <a:xfrm>
            <a:off x="1297741" y="5571032"/>
            <a:ext cx="9289360" cy="581057"/>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5	        print('</a:t>
            </a:r>
            <a:r>
              <a:rPr lang="zh-CN" altLang="en-US" sz="2400" b="1" dirty="0">
                <a:solidFill>
                  <a:schemeClr val="tx1">
                    <a:lumMod val="85000"/>
                    <a:lumOff val="15000"/>
                  </a:schemeClr>
                </a:solidFill>
                <a:ea typeface="微软雅黑" panose="020B0503020204020204" pitchFamily="34" charset="-122"/>
              </a:rPr>
              <a:t>姓名：</a:t>
            </a:r>
            <a:r>
              <a:rPr lang="en-US" altLang="zh-CN" sz="2400" b="1" dirty="0">
                <a:solidFill>
                  <a:schemeClr val="tx1">
                    <a:lumMod val="85000"/>
                    <a:lumOff val="15000"/>
                  </a:schemeClr>
                </a:solidFill>
                <a:ea typeface="微软雅黑" panose="020B0503020204020204" pitchFamily="34" charset="-122"/>
              </a:rPr>
              <a:t>%</a:t>
            </a:r>
            <a:r>
              <a:rPr lang="en-US" altLang="zh-CN" sz="2400" b="1" dirty="0" err="1">
                <a:solidFill>
                  <a:schemeClr val="tx1">
                    <a:lumMod val="85000"/>
                    <a:lumOff val="15000"/>
                  </a:schemeClr>
                </a:solidFill>
                <a:ea typeface="微软雅黑" panose="020B0503020204020204" pitchFamily="34" charset="-122"/>
              </a:rPr>
              <a:t>s'%self.name</a:t>
            </a:r>
            <a:r>
              <a:rPr lang="en-US" altLang="zh-CN" sz="2400" b="1" dirty="0">
                <a:solidFill>
                  <a:schemeClr val="tx1">
                    <a:lumMod val="85000"/>
                    <a:lumOff val="15000"/>
                  </a:schemeClr>
                </a:solidFill>
                <a:ea typeface="微软雅黑" panose="020B0503020204020204" pitchFamily="34" charset="-122"/>
              </a:rPr>
              <a:t>)</a:t>
            </a:r>
          </a:p>
        </p:txBody>
      </p:sp>
      <p:sp>
        <p:nvSpPr>
          <p:cNvPr id="12" name="KSO_Shape">
            <a:extLst>
              <a:ext uri="{FF2B5EF4-FFF2-40B4-BE49-F238E27FC236}">
                <a16:creationId xmlns:a16="http://schemas.microsoft.com/office/drawing/2014/main" id="{0DA3EE48-74FC-4FF1-84E4-6B508AE15F18}"/>
              </a:ext>
            </a:extLst>
          </p:cNvPr>
          <p:cNvSpPr/>
          <p:nvPr/>
        </p:nvSpPr>
        <p:spPr>
          <a:xfrm>
            <a:off x="1269988" y="5543258"/>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1181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ppt_y</p:attrName>
                                        </p:attrNameLst>
                                      </p:cBhvr>
                                      <p:tavLst>
                                        <p:tav tm="0">
                                          <p:val>
                                            <p:strVal val="#ppt_y-#ppt_h*1.125000"/>
                                          </p:val>
                                        </p:tav>
                                        <p:tav tm="100000">
                                          <p:val>
                                            <p:strVal val="#ppt_y"/>
                                          </p:val>
                                        </p:tav>
                                      </p:tavLst>
                                    </p:anim>
                                    <p:animEffect transition="in" filter="wipe(down)">
                                      <p:cBhvr>
                                        <p:cTn id="25" dur="500"/>
                                        <p:tgtEl>
                                          <p:spTgt spid="27"/>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down)">
                                      <p:cBhvr>
                                        <p:cTn id="33" dur="500"/>
                                        <p:tgtEl>
                                          <p:spTgt spid="28"/>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p:tgtEl>
                                          <p:spTgt spid="31"/>
                                        </p:tgtEl>
                                        <p:attrNameLst>
                                          <p:attrName>ppt_y</p:attrName>
                                        </p:attrNameLst>
                                      </p:cBhvr>
                                      <p:tavLst>
                                        <p:tav tm="0">
                                          <p:val>
                                            <p:strVal val="#ppt_y-#ppt_h*1.125000"/>
                                          </p:val>
                                        </p:tav>
                                        <p:tav tm="100000">
                                          <p:val>
                                            <p:strVal val="#ppt_y"/>
                                          </p:val>
                                        </p:tav>
                                      </p:tavLst>
                                    </p:anim>
                                    <p:animEffect transition="in" filter="wipe(down)">
                                      <p:cBhvr>
                                        <p:cTn id="41" dur="500"/>
                                        <p:tgtEl>
                                          <p:spTgt spid="3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p:tgtEl>
                                          <p:spTgt spid="11"/>
                                        </p:tgtEl>
                                        <p:attrNameLst>
                                          <p:attrName>ppt_y</p:attrName>
                                        </p:attrNameLst>
                                      </p:cBhvr>
                                      <p:tavLst>
                                        <p:tav tm="0">
                                          <p:val>
                                            <p:strVal val="#ppt_y-#ppt_h*1.125000"/>
                                          </p:val>
                                        </p:tav>
                                        <p:tav tm="100000">
                                          <p:val>
                                            <p:strVal val="#ppt_y"/>
                                          </p:val>
                                        </p:tav>
                                      </p:tavLst>
                                    </p:anim>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25" grpId="0" animBg="1"/>
      <p:bldP spid="27" grpId="0"/>
      <p:bldP spid="28" grpId="0"/>
      <p:bldP spid="29" grpId="0" animBg="1"/>
      <p:bldP spid="30" grpId="0" animBg="1"/>
      <p:bldP spid="31" grpId="0"/>
      <p:bldP spid="11" grpId="0"/>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25" name="KSO_Shape">
            <a:extLst>
              <a:ext uri="{FF2B5EF4-FFF2-40B4-BE49-F238E27FC236}">
                <a16:creationId xmlns:a16="http://schemas.microsoft.com/office/drawing/2014/main" id="{C9DE2ED4-B350-4A0C-894F-000BF7B41733}"/>
              </a:ext>
            </a:extLst>
          </p:cNvPr>
          <p:cNvSpPr/>
          <p:nvPr/>
        </p:nvSpPr>
        <p:spPr>
          <a:xfrm>
            <a:off x="1595303" y="1183050"/>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7" name="矩形 26">
            <a:extLst>
              <a:ext uri="{FF2B5EF4-FFF2-40B4-BE49-F238E27FC236}">
                <a16:creationId xmlns:a16="http://schemas.microsoft.com/office/drawing/2014/main" id="{8457854C-E99A-4843-B346-AD886143B582}"/>
              </a:ext>
            </a:extLst>
          </p:cNvPr>
          <p:cNvSpPr/>
          <p:nvPr/>
        </p:nvSpPr>
        <p:spPr>
          <a:xfrm>
            <a:off x="1623056" y="1183050"/>
            <a:ext cx="9839938"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p>
        </p:txBody>
      </p:sp>
      <p:sp>
        <p:nvSpPr>
          <p:cNvPr id="28" name="矩形 27">
            <a:extLst>
              <a:ext uri="{FF2B5EF4-FFF2-40B4-BE49-F238E27FC236}">
                <a16:creationId xmlns:a16="http://schemas.microsoft.com/office/drawing/2014/main" id="{A9F006A1-D788-4C6B-B1A7-3A42255F46A3}"/>
              </a:ext>
            </a:extLst>
          </p:cNvPr>
          <p:cNvSpPr/>
          <p:nvPr/>
        </p:nvSpPr>
        <p:spPr>
          <a:xfrm>
            <a:off x="1623056" y="2061778"/>
            <a:ext cx="9839938"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定义构造方法</a:t>
            </a:r>
          </a:p>
        </p:txBody>
      </p:sp>
      <p:sp>
        <p:nvSpPr>
          <p:cNvPr id="29" name="KSO_Shape">
            <a:extLst>
              <a:ext uri="{FF2B5EF4-FFF2-40B4-BE49-F238E27FC236}">
                <a16:creationId xmlns:a16="http://schemas.microsoft.com/office/drawing/2014/main" id="{C00FFCB8-47FE-43C2-B385-830F3F16170B}"/>
              </a:ext>
            </a:extLst>
          </p:cNvPr>
          <p:cNvSpPr/>
          <p:nvPr/>
        </p:nvSpPr>
        <p:spPr>
          <a:xfrm>
            <a:off x="1595303" y="2034004"/>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a:extLst>
              <a:ext uri="{FF2B5EF4-FFF2-40B4-BE49-F238E27FC236}">
                <a16:creationId xmlns:a16="http://schemas.microsoft.com/office/drawing/2014/main" id="{DA51D53E-2F3E-4A36-966E-00E646030C2D}"/>
              </a:ext>
            </a:extLst>
          </p:cNvPr>
          <p:cNvSpPr/>
          <p:nvPr/>
        </p:nvSpPr>
        <p:spPr>
          <a:xfrm>
            <a:off x="1595303" y="2878963"/>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a:extLst>
              <a:ext uri="{FF2B5EF4-FFF2-40B4-BE49-F238E27FC236}">
                <a16:creationId xmlns:a16="http://schemas.microsoft.com/office/drawing/2014/main" id="{FB7F8D34-3BEC-482D-8F0F-3192D5952970}"/>
              </a:ext>
            </a:extLst>
          </p:cNvPr>
          <p:cNvSpPr/>
          <p:nvPr/>
        </p:nvSpPr>
        <p:spPr>
          <a:xfrm>
            <a:off x="1623056" y="2878963"/>
            <a:ext cx="9839938"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p>
        </p:txBody>
      </p:sp>
      <p:sp>
        <p:nvSpPr>
          <p:cNvPr id="11" name="矩形 10">
            <a:extLst>
              <a:ext uri="{FF2B5EF4-FFF2-40B4-BE49-F238E27FC236}">
                <a16:creationId xmlns:a16="http://schemas.microsoft.com/office/drawing/2014/main" id="{FDDD984D-AAF4-420F-B411-3CA3FD875E75}"/>
              </a:ext>
            </a:extLst>
          </p:cNvPr>
          <p:cNvSpPr/>
          <p:nvPr/>
        </p:nvSpPr>
        <p:spPr>
          <a:xfrm>
            <a:off x="1623056" y="3747874"/>
            <a:ext cx="9839938"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p:txBody>
      </p:sp>
      <p:sp>
        <p:nvSpPr>
          <p:cNvPr id="12" name="KSO_Shape">
            <a:extLst>
              <a:ext uri="{FF2B5EF4-FFF2-40B4-BE49-F238E27FC236}">
                <a16:creationId xmlns:a16="http://schemas.microsoft.com/office/drawing/2014/main" id="{6BFB65A6-4B0D-4AE1-B322-94F659132A7C}"/>
              </a:ext>
            </a:extLst>
          </p:cNvPr>
          <p:cNvSpPr/>
          <p:nvPr/>
        </p:nvSpPr>
        <p:spPr>
          <a:xfrm>
            <a:off x="1595303" y="3720100"/>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KSO_Shape">
            <a:extLst>
              <a:ext uri="{FF2B5EF4-FFF2-40B4-BE49-F238E27FC236}">
                <a16:creationId xmlns:a16="http://schemas.microsoft.com/office/drawing/2014/main" id="{986C934D-EC0A-4865-A8F6-67D3BD0C23F3}"/>
              </a:ext>
            </a:extLst>
          </p:cNvPr>
          <p:cNvSpPr/>
          <p:nvPr/>
        </p:nvSpPr>
        <p:spPr>
          <a:xfrm>
            <a:off x="1595303" y="4565058"/>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4" name="矩形 13">
            <a:extLst>
              <a:ext uri="{FF2B5EF4-FFF2-40B4-BE49-F238E27FC236}">
                <a16:creationId xmlns:a16="http://schemas.microsoft.com/office/drawing/2014/main" id="{82014233-FA2E-455D-A14C-96C229BC2942}"/>
              </a:ext>
            </a:extLst>
          </p:cNvPr>
          <p:cNvSpPr/>
          <p:nvPr/>
        </p:nvSpPr>
        <p:spPr>
          <a:xfrm>
            <a:off x="1623056" y="4565058"/>
            <a:ext cx="9839938"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10	    def </a:t>
            </a:r>
            <a:r>
              <a:rPr lang="en-US" altLang="zh-CN" sz="2400" b="1" dirty="0" err="1">
                <a:solidFill>
                  <a:schemeClr val="tx1">
                    <a:lumMod val="85000"/>
                    <a:lumOff val="15000"/>
                  </a:schemeClr>
                </a:solidFill>
                <a:ea typeface="微软雅黑" panose="020B0503020204020204" pitchFamily="34" charset="-122"/>
              </a:rPr>
              <a:t>PrintInfo</a:t>
            </a:r>
            <a:r>
              <a:rPr lang="en-US" altLang="zh-CN" sz="2400" b="1" dirty="0">
                <a:solidFill>
                  <a:schemeClr val="tx1">
                    <a:lumMod val="85000"/>
                    <a:lumOff val="15000"/>
                  </a:schemeClr>
                </a:solidFill>
                <a:ea typeface="微软雅黑" panose="020B0503020204020204" pitchFamily="34" charset="-122"/>
              </a:rPr>
              <a:t>(self): #</a:t>
            </a:r>
            <a:r>
              <a:rPr lang="zh-CN" altLang="en-US" sz="2400" b="1" dirty="0">
                <a:solidFill>
                  <a:schemeClr val="tx1">
                    <a:lumMod val="85000"/>
                    <a:lumOff val="15000"/>
                  </a:schemeClr>
                </a:solidFill>
                <a:ea typeface="微软雅黑" panose="020B0503020204020204" pitchFamily="34" charset="-122"/>
              </a:rPr>
              <a:t>定义</a:t>
            </a:r>
            <a:r>
              <a:rPr lang="en-US" altLang="zh-CN" sz="2400" b="1" dirty="0" err="1">
                <a:solidFill>
                  <a:schemeClr val="tx1">
                    <a:lumMod val="85000"/>
                    <a:lumOff val="15000"/>
                  </a:schemeClr>
                </a:solidFill>
                <a:ea typeface="微软雅黑" panose="020B0503020204020204" pitchFamily="34" charset="-122"/>
              </a:rPr>
              <a:t>PrintInfo</a:t>
            </a:r>
            <a:r>
              <a:rPr lang="zh-CN" altLang="en-US" sz="2400" b="1" dirty="0">
                <a:solidFill>
                  <a:schemeClr val="tx1">
                    <a:lumMod val="85000"/>
                    <a:lumOff val="15000"/>
                  </a:schemeClr>
                </a:solidFill>
                <a:ea typeface="微软雅黑" panose="020B0503020204020204" pitchFamily="34" charset="-122"/>
              </a:rPr>
              <a:t>方法</a:t>
            </a:r>
          </a:p>
        </p:txBody>
      </p:sp>
      <p:sp>
        <p:nvSpPr>
          <p:cNvPr id="15" name="矩形 14">
            <a:extLst>
              <a:ext uri="{FF2B5EF4-FFF2-40B4-BE49-F238E27FC236}">
                <a16:creationId xmlns:a16="http://schemas.microsoft.com/office/drawing/2014/main" id="{65096790-F169-49DC-AB8A-AA0289F9AE28}"/>
              </a:ext>
            </a:extLst>
          </p:cNvPr>
          <p:cNvSpPr/>
          <p:nvPr/>
        </p:nvSpPr>
        <p:spPr>
          <a:xfrm>
            <a:off x="1623584" y="5460632"/>
            <a:ext cx="9839938"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11	        print('</a:t>
            </a:r>
            <a:r>
              <a:rPr lang="zh-CN" altLang="en-US" sz="2400" b="1" dirty="0">
                <a:solidFill>
                  <a:schemeClr val="tx1">
                    <a:lumMod val="85000"/>
                    <a:lumOff val="15000"/>
                  </a:schemeClr>
                </a:solidFill>
                <a:ea typeface="微软雅黑" panose="020B0503020204020204" pitchFamily="34" charset="-122"/>
              </a:rPr>
              <a:t>学号：</a:t>
            </a:r>
            <a:r>
              <a:rPr lang="en-US" altLang="zh-CN" sz="2400" b="1" dirty="0">
                <a:solidFill>
                  <a:schemeClr val="tx1">
                    <a:lumMod val="85000"/>
                    <a:lumOff val="15000"/>
                  </a:schemeClr>
                </a:solidFill>
                <a:ea typeface="微软雅黑" panose="020B0503020204020204" pitchFamily="34" charset="-122"/>
              </a:rPr>
              <a:t>%s</a:t>
            </a:r>
            <a:r>
              <a:rPr lang="zh-CN" altLang="en-US" sz="2400" b="1" dirty="0">
                <a:solidFill>
                  <a:schemeClr val="tx1">
                    <a:lumMod val="85000"/>
                    <a:lumOff val="15000"/>
                  </a:schemeClr>
                </a:solidFill>
                <a:ea typeface="微软雅黑" panose="020B0503020204020204" pitchFamily="34" charset="-122"/>
              </a:rPr>
              <a:t>，姓名：</a:t>
            </a:r>
            <a:r>
              <a:rPr lang="en-US" altLang="zh-CN" sz="2400" b="1" dirty="0">
                <a:solidFill>
                  <a:schemeClr val="tx1">
                    <a:lumMod val="85000"/>
                    <a:lumOff val="15000"/>
                  </a:schemeClr>
                </a:solidFill>
                <a:ea typeface="微软雅黑" panose="020B0503020204020204" pitchFamily="34" charset="-122"/>
              </a:rPr>
              <a:t>%s'%(</a:t>
            </a:r>
            <a:r>
              <a:rPr lang="en-US" altLang="zh-CN" sz="2400" b="1" dirty="0" err="1">
                <a:solidFill>
                  <a:schemeClr val="tx1">
                    <a:lumMod val="85000"/>
                    <a:lumOff val="15000"/>
                  </a:schemeClr>
                </a:solidFill>
                <a:ea typeface="微软雅黑" panose="020B0503020204020204" pitchFamily="34" charset="-122"/>
              </a:rPr>
              <a:t>self.sno,self.name</a:t>
            </a:r>
            <a:r>
              <a:rPr lang="en-US" altLang="zh-CN" sz="2400" b="1" dirty="0">
                <a:solidFill>
                  <a:schemeClr val="tx1">
                    <a:lumMod val="85000"/>
                    <a:lumOff val="15000"/>
                  </a:schemeClr>
                </a:solidFill>
                <a:ea typeface="微软雅黑" panose="020B0503020204020204" pitchFamily="34" charset="-122"/>
              </a:rPr>
              <a:t>))</a:t>
            </a:r>
          </a:p>
        </p:txBody>
      </p:sp>
      <p:sp>
        <p:nvSpPr>
          <p:cNvPr id="16" name="KSO_Shape">
            <a:extLst>
              <a:ext uri="{FF2B5EF4-FFF2-40B4-BE49-F238E27FC236}">
                <a16:creationId xmlns:a16="http://schemas.microsoft.com/office/drawing/2014/main" id="{3605AC32-2BCC-4A3E-8276-0D667C68FF21}"/>
              </a:ext>
            </a:extLst>
          </p:cNvPr>
          <p:cNvSpPr/>
          <p:nvPr/>
        </p:nvSpPr>
        <p:spPr>
          <a:xfrm>
            <a:off x="1623056" y="5418002"/>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201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p:tgtEl>
                                          <p:spTgt spid="27"/>
                                        </p:tgtEl>
                                        <p:attrNameLst>
                                          <p:attrName>ppt_y</p:attrName>
                                        </p:attrNameLst>
                                      </p:cBhvr>
                                      <p:tavLst>
                                        <p:tav tm="0">
                                          <p:val>
                                            <p:strVal val="#ppt_y-#ppt_h*1.125000"/>
                                          </p:val>
                                        </p:tav>
                                        <p:tav tm="100000">
                                          <p:val>
                                            <p:strVal val="#ppt_y"/>
                                          </p:val>
                                        </p:tav>
                                      </p:tavLst>
                                    </p:anim>
                                    <p:animEffect transition="in" filter="wipe(down)">
                                      <p:cBhvr>
                                        <p:cTn id="17" dur="500"/>
                                        <p:tgtEl>
                                          <p:spTgt spid="2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p:tgtEl>
                                          <p:spTgt spid="28"/>
                                        </p:tgtEl>
                                        <p:attrNameLst>
                                          <p:attrName>ppt_y</p:attrName>
                                        </p:attrNameLst>
                                      </p:cBhvr>
                                      <p:tavLst>
                                        <p:tav tm="0">
                                          <p:val>
                                            <p:strVal val="#ppt_y-#ppt_h*1.125000"/>
                                          </p:val>
                                        </p:tav>
                                        <p:tav tm="100000">
                                          <p:val>
                                            <p:strVal val="#ppt_y"/>
                                          </p:val>
                                        </p:tav>
                                      </p:tavLst>
                                    </p:anim>
                                    <p:animEffect transition="in" filter="wipe(down)">
                                      <p:cBhvr>
                                        <p:cTn id="25" dur="500"/>
                                        <p:tgtEl>
                                          <p:spTgt spid="28"/>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p:tgtEl>
                                          <p:spTgt spid="31"/>
                                        </p:tgtEl>
                                        <p:attrNameLst>
                                          <p:attrName>ppt_y</p:attrName>
                                        </p:attrNameLst>
                                      </p:cBhvr>
                                      <p:tavLst>
                                        <p:tav tm="0">
                                          <p:val>
                                            <p:strVal val="#ppt_y-#ppt_h*1.125000"/>
                                          </p:val>
                                        </p:tav>
                                        <p:tav tm="100000">
                                          <p:val>
                                            <p:strVal val="#ppt_y"/>
                                          </p:val>
                                        </p:tav>
                                      </p:tavLst>
                                    </p:anim>
                                    <p:animEffect transition="in" filter="wipe(down)">
                                      <p:cBhvr>
                                        <p:cTn id="33" dur="500"/>
                                        <p:tgtEl>
                                          <p:spTgt spid="31"/>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ppt_y</p:attrName>
                                        </p:attrNameLst>
                                      </p:cBhvr>
                                      <p:tavLst>
                                        <p:tav tm="0">
                                          <p:val>
                                            <p:strVal val="#ppt_y-#ppt_h*1.125000"/>
                                          </p:val>
                                        </p:tav>
                                        <p:tav tm="100000">
                                          <p:val>
                                            <p:strVal val="#ppt_y"/>
                                          </p:val>
                                        </p:tav>
                                      </p:tavLst>
                                    </p:anim>
                                    <p:animEffect transition="in" filter="wipe(down)">
                                      <p:cBhvr>
                                        <p:cTn id="41" dur="500"/>
                                        <p:tgtEl>
                                          <p:spTgt spid="1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p:tgtEl>
                                          <p:spTgt spid="14"/>
                                        </p:tgtEl>
                                        <p:attrNameLst>
                                          <p:attrName>ppt_y</p:attrName>
                                        </p:attrNameLst>
                                      </p:cBhvr>
                                      <p:tavLst>
                                        <p:tav tm="0">
                                          <p:val>
                                            <p:strVal val="#ppt_y-#ppt_h*1.125000"/>
                                          </p:val>
                                        </p:tav>
                                        <p:tav tm="100000">
                                          <p:val>
                                            <p:strVal val="#ppt_y"/>
                                          </p:val>
                                        </p:tav>
                                      </p:tavLst>
                                    </p:anim>
                                    <p:animEffect transition="in" filter="wipe(down)">
                                      <p:cBhvr>
                                        <p:cTn id="49" dur="500"/>
                                        <p:tgtEl>
                                          <p:spTgt spid="14"/>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p:tgtEl>
                                          <p:spTgt spid="15"/>
                                        </p:tgtEl>
                                        <p:attrNameLst>
                                          <p:attrName>ppt_y</p:attrName>
                                        </p:attrNameLst>
                                      </p:cBhvr>
                                      <p:tavLst>
                                        <p:tav tm="0">
                                          <p:val>
                                            <p:strVal val="#ppt_y-#ppt_h*1.125000"/>
                                          </p:val>
                                        </p:tav>
                                        <p:tav tm="100000">
                                          <p:val>
                                            <p:strVal val="#ppt_y"/>
                                          </p:val>
                                        </p:tav>
                                      </p:tavLst>
                                    </p:anim>
                                    <p:animEffect transition="in" filter="wipe(down)">
                                      <p:cBhvr>
                                        <p:cTn id="53" dur="500"/>
                                        <p:tgtEl>
                                          <p:spTgt spid="15"/>
                                        </p:tgtEl>
                                      </p:cBhvr>
                                    </p:animEffec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nimBg="1"/>
      <p:bldP spid="27" grpId="0"/>
      <p:bldP spid="28" grpId="0"/>
      <p:bldP spid="29" grpId="0" animBg="1"/>
      <p:bldP spid="30" grpId="0" animBg="1"/>
      <p:bldP spid="31" grpId="0"/>
      <p:bldP spid="11" grpId="0"/>
      <p:bldP spid="12" grpId="0" animBg="1"/>
      <p:bldP spid="13" grpId="0" animBg="1"/>
      <p:bldP spid="14" grpId="0"/>
      <p:bldP spid="15" grpId="0"/>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11" name="矩形 10">
            <a:extLst>
              <a:ext uri="{FF2B5EF4-FFF2-40B4-BE49-F238E27FC236}">
                <a16:creationId xmlns:a16="http://schemas.microsoft.com/office/drawing/2014/main" id="{1EBCFE94-20C0-4F72-A246-68ABF91B1BE4}"/>
              </a:ext>
            </a:extLst>
          </p:cNvPr>
          <p:cNvSpPr/>
          <p:nvPr/>
        </p:nvSpPr>
        <p:spPr>
          <a:xfrm>
            <a:off x="3192234" y="1866302"/>
            <a:ext cx="1925763" cy="523220"/>
          </a:xfrm>
          <a:prstGeom prst="rect">
            <a:avLst/>
          </a:prstGeom>
        </p:spPr>
        <p:txBody>
          <a:bodyPr wrap="squar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12" name="矩形 11">
            <a:extLst>
              <a:ext uri="{FF2B5EF4-FFF2-40B4-BE49-F238E27FC236}">
                <a16:creationId xmlns:a16="http://schemas.microsoft.com/office/drawing/2014/main" id="{AA72C319-63E8-4884-9A14-44D468CBC384}"/>
              </a:ext>
            </a:extLst>
          </p:cNvPr>
          <p:cNvSpPr/>
          <p:nvPr/>
        </p:nvSpPr>
        <p:spPr>
          <a:xfrm>
            <a:off x="1571143" y="2428312"/>
            <a:ext cx="9275923" cy="2242858"/>
          </a:xfrm>
          <a:prstGeom prst="rect">
            <a:avLst/>
          </a:prstGeom>
        </p:spPr>
        <p:txBody>
          <a:bodyPr wrap="square">
            <a:spAutoFit/>
          </a:bodyPr>
          <a:lstStyle/>
          <a:p>
            <a:pPr>
              <a:lnSpc>
                <a:spcPct val="150000"/>
              </a:lnSpc>
              <a:spcBef>
                <a:spcPct val="0"/>
              </a:spcBef>
              <a:defRPr/>
            </a:pP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def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(person): #</a:t>
            </a:r>
            <a:r>
              <a:rPr lang="zh-CN" altLang="en-US" sz="2400" dirty="0">
                <a:solidFill>
                  <a:schemeClr val="tx1">
                    <a:lumMod val="85000"/>
                    <a:lumOff val="15000"/>
                  </a:schemeClr>
                </a:solidFill>
                <a:ea typeface="微软雅黑" panose="020B0503020204020204" pitchFamily="34" charset="-122"/>
              </a:rPr>
              <a:t>定义普通函数</a:t>
            </a:r>
            <a:r>
              <a:rPr lang="en-US" altLang="zh-CN" sz="2400" dirty="0" err="1">
                <a:solidFill>
                  <a:schemeClr val="tx1">
                    <a:lumMod val="85000"/>
                    <a:lumOff val="15000"/>
                  </a:schemeClr>
                </a:solidFill>
                <a:ea typeface="微软雅黑" panose="020B0503020204020204" pitchFamily="34" charset="-122"/>
              </a:rPr>
              <a:t>PrintPersonInfo</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13	    print('</a:t>
            </a:r>
            <a:r>
              <a:rPr lang="en-US" altLang="zh-CN" sz="2400" dirty="0" err="1">
                <a:solidFill>
                  <a:schemeClr val="tx1">
                    <a:lumMod val="85000"/>
                    <a:lumOff val="15000"/>
                  </a:schemeClr>
                </a:solidFill>
                <a:ea typeface="微软雅黑" panose="020B0503020204020204" pitchFamily="34" charset="-122"/>
              </a:rPr>
              <a:t>PrintPersonInfo</a:t>
            </a:r>
            <a:r>
              <a:rPr lang="zh-CN" altLang="en-US" sz="2400" dirty="0">
                <a:solidFill>
                  <a:schemeClr val="tx1">
                    <a:lumMod val="85000"/>
                    <a:lumOff val="15000"/>
                  </a:schemeClr>
                </a:solidFill>
                <a:ea typeface="微软雅黑" panose="020B0503020204020204" pitchFamily="34" charset="-122"/>
              </a:rPr>
              <a:t>函数中的输出结果</a:t>
            </a:r>
            <a:r>
              <a:rPr lang="en-US" altLang="zh-CN" sz="2400" dirty="0">
                <a:solidFill>
                  <a:schemeClr val="tx1">
                    <a:lumMod val="85000"/>
                    <a:lumOff val="15000"/>
                  </a:schemeClr>
                </a:solidFill>
                <a:ea typeface="微软雅黑" panose="020B0503020204020204" pitchFamily="34" charset="-122"/>
              </a:rPr>
              <a:t>', end='#')</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person.PrintInfo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p>
        </p:txBody>
      </p:sp>
      <p:cxnSp>
        <p:nvCxnSpPr>
          <p:cNvPr id="13" name="直接连接符 12">
            <a:extLst>
              <a:ext uri="{FF2B5EF4-FFF2-40B4-BE49-F238E27FC236}">
                <a16:creationId xmlns:a16="http://schemas.microsoft.com/office/drawing/2014/main" id="{FE0E5B46-FDFE-4FF4-A626-6AF1008B629C}"/>
              </a:ext>
            </a:extLst>
          </p:cNvPr>
          <p:cNvCxnSpPr>
            <a:cxnSpLocks/>
          </p:cNvCxnSpPr>
          <p:nvPr/>
        </p:nvCxnSpPr>
        <p:spPr>
          <a:xfrm>
            <a:off x="1674493" y="238952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F39E0A9-85B4-4064-9444-BD8BE887EBDB}"/>
              </a:ext>
            </a:extLst>
          </p:cNvPr>
          <p:cNvSpPr txBox="1"/>
          <p:nvPr/>
        </p:nvSpPr>
        <p:spPr>
          <a:xfrm>
            <a:off x="2109477" y="1788288"/>
            <a:ext cx="162366" cy="459875"/>
          </a:xfrm>
          <a:prstGeom prst="rect">
            <a:avLst/>
          </a:prstGeom>
          <a:noFill/>
        </p:spPr>
        <p:txBody>
          <a:bodyPr wrap="none" rtlCol="0">
            <a:spAutoFit/>
          </a:bodyPr>
          <a:lstStyle/>
          <a:p>
            <a:endParaRPr lang="zh-CN" altLang="en-US" sz="2800" dirty="0"/>
          </a:p>
        </p:txBody>
      </p:sp>
      <p:sp>
        <p:nvSpPr>
          <p:cNvPr id="15" name="KSO_Shape">
            <a:extLst>
              <a:ext uri="{FF2B5EF4-FFF2-40B4-BE49-F238E27FC236}">
                <a16:creationId xmlns:a16="http://schemas.microsoft.com/office/drawing/2014/main" id="{F1DCD002-7F07-48B3-8F6B-53271532759B}"/>
              </a:ext>
            </a:extLst>
          </p:cNvPr>
          <p:cNvSpPr/>
          <p:nvPr/>
        </p:nvSpPr>
        <p:spPr>
          <a:xfrm>
            <a:off x="1344933" y="1745719"/>
            <a:ext cx="9575160" cy="425503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38A521B1-79BB-4E56-9BE2-7AA3E87BE380}"/>
              </a:ext>
            </a:extLst>
          </p:cNvPr>
          <p:cNvGrpSpPr/>
          <p:nvPr/>
        </p:nvGrpSpPr>
        <p:grpSpPr>
          <a:xfrm>
            <a:off x="1964855" y="1476848"/>
            <a:ext cx="1082757" cy="1082757"/>
            <a:chOff x="2055662" y="1762598"/>
            <a:chExt cx="1082757" cy="1082757"/>
          </a:xfrm>
        </p:grpSpPr>
        <p:sp>
          <p:nvSpPr>
            <p:cNvPr id="17" name="KSO_Shape">
              <a:extLst>
                <a:ext uri="{FF2B5EF4-FFF2-40B4-BE49-F238E27FC236}">
                  <a16:creationId xmlns:a16="http://schemas.microsoft.com/office/drawing/2014/main" id="{6F881E24-4C13-4537-BF7F-0B6FED14E053}"/>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a:extLst>
                <a:ext uri="{FF2B5EF4-FFF2-40B4-BE49-F238E27FC236}">
                  <a16:creationId xmlns:a16="http://schemas.microsoft.com/office/drawing/2014/main" id="{B9BDC329-6376-47F5-A513-4960433FE1FC}"/>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25800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18" name="矩形 17">
            <a:extLst>
              <a:ext uri="{FF2B5EF4-FFF2-40B4-BE49-F238E27FC236}">
                <a16:creationId xmlns:a16="http://schemas.microsoft.com/office/drawing/2014/main" id="{6A1BCC85-970B-4C5C-9FB0-52CEDC4D8A15}"/>
              </a:ext>
            </a:extLst>
          </p:cNvPr>
          <p:cNvSpPr/>
          <p:nvPr/>
        </p:nvSpPr>
        <p:spPr>
          <a:xfrm>
            <a:off x="1935096" y="1114951"/>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19" name="矩形 18">
            <a:extLst>
              <a:ext uri="{FF2B5EF4-FFF2-40B4-BE49-F238E27FC236}">
                <a16:creationId xmlns:a16="http://schemas.microsoft.com/office/drawing/2014/main" id="{AB9BD905-D8CA-482C-9546-BFF545E7F1D4}"/>
              </a:ext>
            </a:extLst>
          </p:cNvPr>
          <p:cNvSpPr/>
          <p:nvPr/>
        </p:nvSpPr>
        <p:spPr>
          <a:xfrm>
            <a:off x="2349680" y="1879819"/>
            <a:ext cx="9289360" cy="39039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15	if __name__=='__main__':</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16	    p=Person('</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p</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17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=Student('1810100','</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18	    </a:t>
            </a:r>
            <a:r>
              <a:rPr lang="en-US" altLang="zh-CN" sz="2400" dirty="0" err="1">
                <a:solidFill>
                  <a:schemeClr val="tx1">
                    <a:lumMod val="85000"/>
                    <a:lumOff val="15000"/>
                  </a:schemeClr>
                </a:solidFill>
                <a:ea typeface="微软雅黑" panose="020B0503020204020204" pitchFamily="34" charset="-122"/>
              </a:rPr>
              <a:t>p.PrintInfo</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19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20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(p)</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21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a:t>
            </a:r>
          </a:p>
        </p:txBody>
      </p:sp>
      <p:cxnSp>
        <p:nvCxnSpPr>
          <p:cNvPr id="20" name="直接连接符 19">
            <a:extLst>
              <a:ext uri="{FF2B5EF4-FFF2-40B4-BE49-F238E27FC236}">
                <a16:creationId xmlns:a16="http://schemas.microsoft.com/office/drawing/2014/main" id="{2275C9F0-9AD1-40DA-AD7B-E05BD415E639}"/>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1" name="KSO_Shape">
            <a:extLst>
              <a:ext uri="{FF2B5EF4-FFF2-40B4-BE49-F238E27FC236}">
                <a16:creationId xmlns:a16="http://schemas.microsoft.com/office/drawing/2014/main" id="{50217009-302F-4E8B-8920-DA480FF7BF2E}"/>
              </a:ext>
            </a:extLst>
          </p:cNvPr>
          <p:cNvSpPr/>
          <p:nvPr/>
        </p:nvSpPr>
        <p:spPr>
          <a:xfrm>
            <a:off x="1788526" y="1813945"/>
            <a:ext cx="9625451" cy="4167194"/>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2" name="组合 21">
            <a:extLst>
              <a:ext uri="{FF2B5EF4-FFF2-40B4-BE49-F238E27FC236}">
                <a16:creationId xmlns:a16="http://schemas.microsoft.com/office/drawing/2014/main" id="{3D46F758-A5E1-4310-A79D-8F71B5B34F32}"/>
              </a:ext>
            </a:extLst>
          </p:cNvPr>
          <p:cNvGrpSpPr/>
          <p:nvPr/>
        </p:nvGrpSpPr>
        <p:grpSpPr>
          <a:xfrm>
            <a:off x="836354" y="1156380"/>
            <a:ext cx="877274" cy="877274"/>
            <a:chOff x="836354" y="1156380"/>
            <a:chExt cx="877274" cy="877274"/>
          </a:xfrm>
        </p:grpSpPr>
        <p:sp>
          <p:nvSpPr>
            <p:cNvPr id="23" name="Oval 4011">
              <a:extLst>
                <a:ext uri="{FF2B5EF4-FFF2-40B4-BE49-F238E27FC236}">
                  <a16:creationId xmlns:a16="http://schemas.microsoft.com/office/drawing/2014/main" id="{28D0BD58-D4A7-498E-8BEF-81F171A73C40}"/>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4" name="组合 23">
              <a:extLst>
                <a:ext uri="{FF2B5EF4-FFF2-40B4-BE49-F238E27FC236}">
                  <a16:creationId xmlns:a16="http://schemas.microsoft.com/office/drawing/2014/main" id="{59AC45ED-0E6C-4F18-AE21-C0DC2440CFED}"/>
                </a:ext>
              </a:extLst>
            </p:cNvPr>
            <p:cNvGrpSpPr/>
            <p:nvPr/>
          </p:nvGrpSpPr>
          <p:grpSpPr>
            <a:xfrm>
              <a:off x="844376" y="1343177"/>
              <a:ext cx="851540" cy="534049"/>
              <a:chOff x="4869372" y="3263288"/>
              <a:chExt cx="527535" cy="330848"/>
            </a:xfrm>
            <a:solidFill>
              <a:schemeClr val="bg1"/>
            </a:solidFill>
          </p:grpSpPr>
          <p:sp>
            <p:nvSpPr>
              <p:cNvPr id="26" name="Freeform 138">
                <a:extLst>
                  <a:ext uri="{FF2B5EF4-FFF2-40B4-BE49-F238E27FC236}">
                    <a16:creationId xmlns:a16="http://schemas.microsoft.com/office/drawing/2014/main" id="{7DBFCD28-67B0-4FD2-92B5-E69A86C2618F}"/>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7">
                <a:extLst>
                  <a:ext uri="{FF2B5EF4-FFF2-40B4-BE49-F238E27FC236}">
                    <a16:creationId xmlns:a16="http://schemas.microsoft.com/office/drawing/2014/main" id="{AECDFF76-F1BB-436A-AB3B-D1FC0944253E}"/>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8">
                <a:extLst>
                  <a:ext uri="{FF2B5EF4-FFF2-40B4-BE49-F238E27FC236}">
                    <a16:creationId xmlns:a16="http://schemas.microsoft.com/office/drawing/2014/main" id="{3F279722-03A0-431E-89F6-E2D95437A76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39">
                <a:extLst>
                  <a:ext uri="{FF2B5EF4-FFF2-40B4-BE49-F238E27FC236}">
                    <a16:creationId xmlns:a16="http://schemas.microsoft.com/office/drawing/2014/main" id="{D62A4AC9-034F-4F30-A74D-EADF7D2836F8}"/>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40">
                <a:extLst>
                  <a:ext uri="{FF2B5EF4-FFF2-40B4-BE49-F238E27FC236}">
                    <a16:creationId xmlns:a16="http://schemas.microsoft.com/office/drawing/2014/main" id="{CE5BA6B6-D34C-4976-B9BD-265770977EB5}"/>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41">
                <a:extLst>
                  <a:ext uri="{FF2B5EF4-FFF2-40B4-BE49-F238E27FC236}">
                    <a16:creationId xmlns:a16="http://schemas.microsoft.com/office/drawing/2014/main" id="{3FBF4137-E4C7-491C-9ED2-29B291CDFD96}"/>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52193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ppt_y</p:attrName>
                                        </p:attrNameLst>
                                      </p:cBhvr>
                                      <p:tavLst>
                                        <p:tav tm="0">
                                          <p:val>
                                            <p:strVal val="#ppt_y-#ppt_h*1.125000"/>
                                          </p:val>
                                        </p:tav>
                                        <p:tav tm="100000">
                                          <p:val>
                                            <p:strVal val="#ppt_y"/>
                                          </p:val>
                                        </p:tav>
                                      </p:tavLst>
                                    </p:anim>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p:bldP spid="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p>
        </p:txBody>
      </p:sp>
      <p:sp>
        <p:nvSpPr>
          <p:cNvPr id="16" name="文本框 15">
            <a:extLst>
              <a:ext uri="{FF2B5EF4-FFF2-40B4-BE49-F238E27FC236}">
                <a16:creationId xmlns:a16="http://schemas.microsoft.com/office/drawing/2014/main" id="{1EE6D63C-1EE4-48AD-B9E4-C92B4F4C9372}"/>
              </a:ext>
            </a:extLst>
          </p:cNvPr>
          <p:cNvSpPr txBox="1"/>
          <p:nvPr/>
        </p:nvSpPr>
        <p:spPr>
          <a:xfrm>
            <a:off x="3796975" y="1392311"/>
            <a:ext cx="237522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cs typeface="+mn-ea"/>
                <a:sym typeface="+mn-lt"/>
              </a:rPr>
              <a:t>李晓明</a:t>
            </a:r>
            <a:endParaRPr lang="en-US" altLang="zh-CN" sz="2400" dirty="0">
              <a:cs typeface="+mn-ea"/>
              <a:sym typeface="+mn-lt"/>
            </a:endParaRPr>
          </a:p>
        </p:txBody>
      </p:sp>
      <p:grpSp>
        <p:nvGrpSpPr>
          <p:cNvPr id="17" name="组合 16">
            <a:extLst>
              <a:ext uri="{FF2B5EF4-FFF2-40B4-BE49-F238E27FC236}">
                <a16:creationId xmlns:a16="http://schemas.microsoft.com/office/drawing/2014/main" id="{C8374A1F-077E-40BF-804D-CDDE904C6F4D}"/>
              </a:ext>
            </a:extLst>
          </p:cNvPr>
          <p:cNvGrpSpPr/>
          <p:nvPr/>
        </p:nvGrpSpPr>
        <p:grpSpPr>
          <a:xfrm>
            <a:off x="1818678" y="1277438"/>
            <a:ext cx="1370836" cy="656252"/>
            <a:chOff x="-8553" y="2593913"/>
            <a:chExt cx="1864069" cy="1096904"/>
          </a:xfrm>
        </p:grpSpPr>
        <p:sp>
          <p:nvSpPr>
            <p:cNvPr id="25" name="圆角矩形 32">
              <a:extLst>
                <a:ext uri="{FF2B5EF4-FFF2-40B4-BE49-F238E27FC236}">
                  <a16:creationId xmlns:a16="http://schemas.microsoft.com/office/drawing/2014/main" id="{56024054-9AC2-4648-A9EC-0ED717F71ECF}"/>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27" name="文本框 26">
              <a:extLst>
                <a:ext uri="{FF2B5EF4-FFF2-40B4-BE49-F238E27FC236}">
                  <a16:creationId xmlns:a16="http://schemas.microsoft.com/office/drawing/2014/main" id="{70EE86CF-B6BB-4228-BF45-7EB93D958628}"/>
                </a:ext>
              </a:extLst>
            </p:cNvPr>
            <p:cNvSpPr txBox="1"/>
            <p:nvPr/>
          </p:nvSpPr>
          <p:spPr>
            <a:xfrm>
              <a:off x="51567" y="2751743"/>
              <a:ext cx="1741979" cy="77165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姓名</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33" name="文本框 32">
            <a:extLst>
              <a:ext uri="{FF2B5EF4-FFF2-40B4-BE49-F238E27FC236}">
                <a16:creationId xmlns:a16="http://schemas.microsoft.com/office/drawing/2014/main" id="{111170DE-4763-4B48-B3DA-D634F026291D}"/>
              </a:ext>
            </a:extLst>
          </p:cNvPr>
          <p:cNvSpPr txBox="1"/>
          <p:nvPr/>
        </p:nvSpPr>
        <p:spPr>
          <a:xfrm>
            <a:off x="3796975" y="2250196"/>
            <a:ext cx="418497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solidFill>
                  <a:schemeClr val="tx1">
                    <a:lumMod val="85000"/>
                    <a:lumOff val="15000"/>
                  </a:schemeClr>
                </a:solidFill>
                <a:cs typeface="+mn-ea"/>
                <a:sym typeface="+mn-lt"/>
              </a:rPr>
              <a:t>1810100</a:t>
            </a:r>
            <a:r>
              <a:rPr lang="zh-CN" altLang="en-US" sz="2400" dirty="0">
                <a:solidFill>
                  <a:schemeClr val="tx1">
                    <a:lumMod val="85000"/>
                    <a:lumOff val="15000"/>
                  </a:schemeClr>
                </a:solidFill>
                <a:cs typeface="+mn-ea"/>
                <a:sym typeface="+mn-lt"/>
              </a:rPr>
              <a:t>，姓名：李晓明</a:t>
            </a:r>
          </a:p>
        </p:txBody>
      </p:sp>
      <p:grpSp>
        <p:nvGrpSpPr>
          <p:cNvPr id="34" name="组合 33">
            <a:extLst>
              <a:ext uri="{FF2B5EF4-FFF2-40B4-BE49-F238E27FC236}">
                <a16:creationId xmlns:a16="http://schemas.microsoft.com/office/drawing/2014/main" id="{204470F2-9626-4E3A-825E-561120582446}"/>
              </a:ext>
            </a:extLst>
          </p:cNvPr>
          <p:cNvGrpSpPr/>
          <p:nvPr/>
        </p:nvGrpSpPr>
        <p:grpSpPr>
          <a:xfrm>
            <a:off x="1818676" y="2156110"/>
            <a:ext cx="1370837" cy="656252"/>
            <a:chOff x="-8554" y="2593913"/>
            <a:chExt cx="1864069" cy="458601"/>
          </a:xfrm>
          <a:solidFill>
            <a:srgbClr val="FFC000"/>
          </a:solidFill>
        </p:grpSpPr>
        <p:sp>
          <p:nvSpPr>
            <p:cNvPr id="35" name="圆角矩形 32">
              <a:extLst>
                <a:ext uri="{FF2B5EF4-FFF2-40B4-BE49-F238E27FC236}">
                  <a16:creationId xmlns:a16="http://schemas.microsoft.com/office/drawing/2014/main" id="{9E1FE725-3F42-4CAA-B3FF-30FF62128BCC}"/>
                </a:ext>
              </a:extLst>
            </p:cNvPr>
            <p:cNvSpPr/>
            <p:nvPr/>
          </p:nvSpPr>
          <p:spPr>
            <a:xfrm rot="10800000" flipV="1">
              <a:off x="-8554" y="2593913"/>
              <a:ext cx="1864069" cy="458601"/>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36" name="文本框 35">
              <a:extLst>
                <a:ext uri="{FF2B5EF4-FFF2-40B4-BE49-F238E27FC236}">
                  <a16:creationId xmlns:a16="http://schemas.microsoft.com/office/drawing/2014/main" id="{89C027E5-21D9-4F91-99F3-DDE81156ED20}"/>
                </a:ext>
              </a:extLst>
            </p:cNvPr>
            <p:cNvSpPr txBox="1"/>
            <p:nvPr/>
          </p:nvSpPr>
          <p:spPr>
            <a:xfrm>
              <a:off x="51567" y="2681170"/>
              <a:ext cx="1741979" cy="322617"/>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400" b="1" dirty="0">
                  <a:solidFill>
                    <a:schemeClr val="tx1">
                      <a:lumMod val="85000"/>
                      <a:lumOff val="15000"/>
                    </a:schemeClr>
                  </a:solidFill>
                  <a:ea typeface="微软雅黑" panose="020B0503020204020204" pitchFamily="34" charset="-122"/>
                  <a:cs typeface="+mn-ea"/>
                  <a:sym typeface="+mn-lt"/>
                </a:rPr>
                <a:t>学号</a:t>
              </a:r>
              <a:endParaRPr kumimoji="0" lang="zh-CN" altLang="en-US" sz="24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41" name="等腰三角形 40">
            <a:extLst>
              <a:ext uri="{FF2B5EF4-FFF2-40B4-BE49-F238E27FC236}">
                <a16:creationId xmlns:a16="http://schemas.microsoft.com/office/drawing/2014/main" id="{8304CA49-9A77-4495-BA7B-564C1F120F2F}"/>
              </a:ext>
            </a:extLst>
          </p:cNvPr>
          <p:cNvSpPr/>
          <p:nvPr/>
        </p:nvSpPr>
        <p:spPr>
          <a:xfrm rot="5400000">
            <a:off x="3332583" y="146419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42" name="等腰三角形 41">
            <a:extLst>
              <a:ext uri="{FF2B5EF4-FFF2-40B4-BE49-F238E27FC236}">
                <a16:creationId xmlns:a16="http://schemas.microsoft.com/office/drawing/2014/main" id="{9F512483-5D9E-4977-AB47-FD4C5BDD4EE3}"/>
              </a:ext>
            </a:extLst>
          </p:cNvPr>
          <p:cNvSpPr/>
          <p:nvPr/>
        </p:nvSpPr>
        <p:spPr>
          <a:xfrm rot="5400000">
            <a:off x="3332583" y="2325863"/>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53" name="文本框 52">
            <a:extLst>
              <a:ext uri="{FF2B5EF4-FFF2-40B4-BE49-F238E27FC236}">
                <a16:creationId xmlns:a16="http://schemas.microsoft.com/office/drawing/2014/main" id="{0A50E882-BDFD-452C-B8D7-2D7FC1CBB29C}"/>
              </a:ext>
            </a:extLst>
          </p:cNvPr>
          <p:cNvSpPr txBox="1"/>
          <p:nvPr/>
        </p:nvSpPr>
        <p:spPr>
          <a:xfrm>
            <a:off x="7149775" y="3268099"/>
            <a:ext cx="243237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cs typeface="+mn-ea"/>
                <a:sym typeface="+mn-lt"/>
              </a:rPr>
              <a:t>李晓明</a:t>
            </a:r>
            <a:endParaRPr lang="en-US" altLang="zh-CN" sz="2400" dirty="0">
              <a:cs typeface="+mn-ea"/>
              <a:sym typeface="+mn-lt"/>
            </a:endParaRPr>
          </a:p>
        </p:txBody>
      </p:sp>
      <p:grpSp>
        <p:nvGrpSpPr>
          <p:cNvPr id="54" name="组合 53">
            <a:extLst>
              <a:ext uri="{FF2B5EF4-FFF2-40B4-BE49-F238E27FC236}">
                <a16:creationId xmlns:a16="http://schemas.microsoft.com/office/drawing/2014/main" id="{404E31B6-932A-4F22-9D9F-22DCEAE6EBA9}"/>
              </a:ext>
            </a:extLst>
          </p:cNvPr>
          <p:cNvGrpSpPr/>
          <p:nvPr/>
        </p:nvGrpSpPr>
        <p:grpSpPr>
          <a:xfrm>
            <a:off x="1818678" y="3058206"/>
            <a:ext cx="4723636" cy="972723"/>
            <a:chOff x="-8553" y="2593912"/>
            <a:chExt cx="6423222" cy="1625875"/>
          </a:xfrm>
        </p:grpSpPr>
        <p:sp>
          <p:nvSpPr>
            <p:cNvPr id="55" name="圆角矩形 32">
              <a:extLst>
                <a:ext uri="{FF2B5EF4-FFF2-40B4-BE49-F238E27FC236}">
                  <a16:creationId xmlns:a16="http://schemas.microsoft.com/office/drawing/2014/main" id="{DE9EE3DB-74A1-40E9-BC8E-95B7315BB942}"/>
                </a:ext>
              </a:extLst>
            </p:cNvPr>
            <p:cNvSpPr/>
            <p:nvPr/>
          </p:nvSpPr>
          <p:spPr>
            <a:xfrm rot="10800000" flipV="1">
              <a:off x="-8553" y="2593912"/>
              <a:ext cx="6423222" cy="1625875"/>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56" name="文本框 55">
              <a:extLst>
                <a:ext uri="{FF2B5EF4-FFF2-40B4-BE49-F238E27FC236}">
                  <a16:creationId xmlns:a16="http://schemas.microsoft.com/office/drawing/2014/main" id="{EFC68FB7-542C-428A-9EDD-01747F9AE922}"/>
                </a:ext>
              </a:extLst>
            </p:cNvPr>
            <p:cNvSpPr txBox="1"/>
            <p:nvPr/>
          </p:nvSpPr>
          <p:spPr>
            <a:xfrm>
              <a:off x="255027" y="2729346"/>
              <a:ext cx="5859818" cy="1388978"/>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400" b="1" dirty="0" err="1">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PrintPersonInfo</a:t>
              </a: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函数中的输出结果</a:t>
              </a:r>
              <a:r>
                <a:rPr lang="en-US" altLang="zh-CN"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a:t>
              </a: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姓名：</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57" name="文本框 56">
            <a:extLst>
              <a:ext uri="{FF2B5EF4-FFF2-40B4-BE49-F238E27FC236}">
                <a16:creationId xmlns:a16="http://schemas.microsoft.com/office/drawing/2014/main" id="{F3374F99-27CE-49F8-801E-8D113BE5EBA6}"/>
              </a:ext>
            </a:extLst>
          </p:cNvPr>
          <p:cNvSpPr txBox="1"/>
          <p:nvPr/>
        </p:nvSpPr>
        <p:spPr>
          <a:xfrm>
            <a:off x="7149775" y="4479806"/>
            <a:ext cx="418497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solidFill>
                  <a:schemeClr val="tx1">
                    <a:lumMod val="85000"/>
                    <a:lumOff val="15000"/>
                  </a:schemeClr>
                </a:solidFill>
                <a:cs typeface="+mn-ea"/>
                <a:sym typeface="+mn-lt"/>
              </a:rPr>
              <a:t>1810100</a:t>
            </a:r>
            <a:r>
              <a:rPr lang="zh-CN" altLang="en-US" sz="2400" dirty="0">
                <a:solidFill>
                  <a:schemeClr val="tx1">
                    <a:lumMod val="85000"/>
                    <a:lumOff val="15000"/>
                  </a:schemeClr>
                </a:solidFill>
                <a:cs typeface="+mn-ea"/>
                <a:sym typeface="+mn-lt"/>
              </a:rPr>
              <a:t>，姓名：李晓明</a:t>
            </a:r>
          </a:p>
        </p:txBody>
      </p:sp>
      <p:grpSp>
        <p:nvGrpSpPr>
          <p:cNvPr id="58" name="组合 57">
            <a:extLst>
              <a:ext uri="{FF2B5EF4-FFF2-40B4-BE49-F238E27FC236}">
                <a16:creationId xmlns:a16="http://schemas.microsoft.com/office/drawing/2014/main" id="{653319A9-7240-45FC-9F7A-9FF4C9847302}"/>
              </a:ext>
            </a:extLst>
          </p:cNvPr>
          <p:cNvGrpSpPr/>
          <p:nvPr/>
        </p:nvGrpSpPr>
        <p:grpSpPr>
          <a:xfrm>
            <a:off x="1818676" y="4286005"/>
            <a:ext cx="4723637" cy="972723"/>
            <a:chOff x="-8554" y="2593912"/>
            <a:chExt cx="2195465" cy="679757"/>
          </a:xfrm>
          <a:solidFill>
            <a:srgbClr val="FFC000"/>
          </a:solidFill>
        </p:grpSpPr>
        <p:sp>
          <p:nvSpPr>
            <p:cNvPr id="59" name="圆角矩形 32">
              <a:extLst>
                <a:ext uri="{FF2B5EF4-FFF2-40B4-BE49-F238E27FC236}">
                  <a16:creationId xmlns:a16="http://schemas.microsoft.com/office/drawing/2014/main" id="{08602A5E-3829-491F-A8E8-0A595436C571}"/>
                </a:ext>
              </a:extLst>
            </p:cNvPr>
            <p:cNvSpPr/>
            <p:nvPr/>
          </p:nvSpPr>
          <p:spPr>
            <a:xfrm rot="10800000" flipV="1">
              <a:off x="-8554" y="2593912"/>
              <a:ext cx="2195465" cy="679757"/>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60" name="文本框 59">
              <a:extLst>
                <a:ext uri="{FF2B5EF4-FFF2-40B4-BE49-F238E27FC236}">
                  <a16:creationId xmlns:a16="http://schemas.microsoft.com/office/drawing/2014/main" id="{8A08F553-3470-472A-A046-A8E7AA26BD92}"/>
                </a:ext>
              </a:extLst>
            </p:cNvPr>
            <p:cNvSpPr txBox="1"/>
            <p:nvPr/>
          </p:nvSpPr>
          <p:spPr>
            <a:xfrm>
              <a:off x="101752" y="2632681"/>
              <a:ext cx="1951772" cy="580714"/>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400" b="1" dirty="0" err="1">
                  <a:solidFill>
                    <a:schemeClr val="tx1">
                      <a:lumMod val="85000"/>
                      <a:lumOff val="15000"/>
                    </a:schemeClr>
                  </a:solidFill>
                  <a:ea typeface="微软雅黑" panose="020B0503020204020204" pitchFamily="34" charset="-122"/>
                  <a:cs typeface="+mn-ea"/>
                  <a:sym typeface="+mn-lt"/>
                </a:rPr>
                <a:t>PrintPersonInfo</a:t>
              </a:r>
              <a:r>
                <a:rPr lang="zh-CN" altLang="en-US" sz="2400" b="1" dirty="0">
                  <a:solidFill>
                    <a:schemeClr val="tx1">
                      <a:lumMod val="85000"/>
                      <a:lumOff val="15000"/>
                    </a:schemeClr>
                  </a:solidFill>
                  <a:ea typeface="微软雅黑" panose="020B0503020204020204" pitchFamily="34" charset="-122"/>
                  <a:cs typeface="+mn-ea"/>
                  <a:sym typeface="+mn-lt"/>
                </a:rPr>
                <a:t>函数中的输出结果</a:t>
              </a:r>
              <a:r>
                <a:rPr lang="en-US" altLang="zh-CN" sz="2400" b="1" dirty="0">
                  <a:solidFill>
                    <a:schemeClr val="tx1">
                      <a:lumMod val="85000"/>
                      <a:lumOff val="15000"/>
                    </a:schemeClr>
                  </a:solidFill>
                  <a:ea typeface="微软雅黑" panose="020B0503020204020204" pitchFamily="34" charset="-122"/>
                  <a:cs typeface="+mn-ea"/>
                  <a:sym typeface="+mn-lt"/>
                </a:rPr>
                <a:t>#</a:t>
              </a:r>
              <a:r>
                <a:rPr lang="zh-CN" altLang="en-US" sz="2400" b="1" dirty="0">
                  <a:solidFill>
                    <a:schemeClr val="tx1">
                      <a:lumMod val="85000"/>
                      <a:lumOff val="15000"/>
                    </a:schemeClr>
                  </a:solidFill>
                  <a:ea typeface="微软雅黑" panose="020B0503020204020204" pitchFamily="34" charset="-122"/>
                  <a:cs typeface="+mn-ea"/>
                  <a:sym typeface="+mn-lt"/>
                </a:rPr>
                <a:t>学号：</a:t>
              </a:r>
              <a:endParaRPr kumimoji="0" lang="zh-CN" altLang="en-US" sz="24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61" name="等腰三角形 60">
            <a:extLst>
              <a:ext uri="{FF2B5EF4-FFF2-40B4-BE49-F238E27FC236}">
                <a16:creationId xmlns:a16="http://schemas.microsoft.com/office/drawing/2014/main" id="{089E98A6-42AC-40CA-A21D-790E3127212E}"/>
              </a:ext>
            </a:extLst>
          </p:cNvPr>
          <p:cNvSpPr/>
          <p:nvPr/>
        </p:nvSpPr>
        <p:spPr>
          <a:xfrm rot="5400000">
            <a:off x="6685383" y="3377961"/>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62" name="等腰三角形 61">
            <a:extLst>
              <a:ext uri="{FF2B5EF4-FFF2-40B4-BE49-F238E27FC236}">
                <a16:creationId xmlns:a16="http://schemas.microsoft.com/office/drawing/2014/main" id="{1C1B7B2E-FDE4-4116-AC58-F18824797DA1}"/>
              </a:ext>
            </a:extLst>
          </p:cNvPr>
          <p:cNvSpPr/>
          <p:nvPr/>
        </p:nvSpPr>
        <p:spPr>
          <a:xfrm rot="5400000">
            <a:off x="6685383" y="457213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63" name="矩形 62">
            <a:extLst>
              <a:ext uri="{FF2B5EF4-FFF2-40B4-BE49-F238E27FC236}">
                <a16:creationId xmlns:a16="http://schemas.microsoft.com/office/drawing/2014/main" id="{2B344DC8-EED9-41EB-A28A-33B7FDB40086}"/>
              </a:ext>
            </a:extLst>
          </p:cNvPr>
          <p:cNvSpPr/>
          <p:nvPr/>
        </p:nvSpPr>
        <p:spPr>
          <a:xfrm>
            <a:off x="1734581" y="5593276"/>
            <a:ext cx="9174485" cy="830997"/>
          </a:xfrm>
          <a:prstGeom prst="rect">
            <a:avLst/>
          </a:prstGeom>
        </p:spPr>
        <p:txBody>
          <a:bodyPr wrap="square">
            <a:spAutoFit/>
          </a:bodyPr>
          <a:lstStyle/>
          <a:p>
            <a:r>
              <a:rPr lang="zh-CN" altLang="zh-CN" sz="2400" kern="100" dirty="0">
                <a:cs typeface="Times New Roman" panose="02020603050405020304" pitchFamily="18" charset="0"/>
              </a:rPr>
              <a:t>提示</a:t>
            </a:r>
            <a:r>
              <a:rPr lang="zh-CN" altLang="en-US" sz="2400" kern="100" dirty="0">
                <a:cs typeface="Times New Roman" panose="02020603050405020304" pitchFamily="18" charset="0"/>
              </a:rPr>
              <a:t>：多态，是指在执行同样代码的情况下，系统会根据对象实际所属的类去调用相应类中的方法。</a:t>
            </a:r>
            <a:endParaRPr lang="zh-CN" altLang="en-US" sz="2400" dirty="0"/>
          </a:p>
        </p:txBody>
      </p:sp>
    </p:spTree>
    <p:extLst>
      <p:ext uri="{BB962C8B-B14F-4D97-AF65-F5344CB8AC3E}">
        <p14:creationId xmlns:p14="http://schemas.microsoft.com/office/powerpoint/2010/main" val="31183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p:tgtEl>
                                          <p:spTgt spid="41"/>
                                        </p:tgtEl>
                                        <p:attrNameLst>
                                          <p:attrName>ppt_x</p:attrName>
                                        </p:attrNameLst>
                                      </p:cBhvr>
                                      <p:tavLst>
                                        <p:tav tm="0">
                                          <p:val>
                                            <p:strVal val="#ppt_x-#ppt_w*1.125000"/>
                                          </p:val>
                                        </p:tav>
                                        <p:tav tm="100000">
                                          <p:val>
                                            <p:strVal val="#ppt_x"/>
                                          </p:val>
                                        </p:tav>
                                      </p:tavLst>
                                    </p:anim>
                                    <p:animEffect transition="in" filter="wipe(righ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p:tgtEl>
                                          <p:spTgt spid="42"/>
                                        </p:tgtEl>
                                        <p:attrNameLst>
                                          <p:attrName>ppt_x</p:attrName>
                                        </p:attrNameLst>
                                      </p:cBhvr>
                                      <p:tavLst>
                                        <p:tav tm="0">
                                          <p:val>
                                            <p:strVal val="#ppt_x-#ppt_w*1.125000"/>
                                          </p:val>
                                        </p:tav>
                                        <p:tav tm="100000">
                                          <p:val>
                                            <p:strVal val="#ppt_x"/>
                                          </p:val>
                                        </p:tav>
                                      </p:tavLst>
                                    </p:anim>
                                    <p:animEffect transition="in" filter="wipe(right)">
                                      <p:cBhvr>
                                        <p:cTn id="35" dur="500"/>
                                        <p:tgtEl>
                                          <p:spTgt spid="42"/>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p:tgtEl>
                                          <p:spTgt spid="61"/>
                                        </p:tgtEl>
                                        <p:attrNameLst>
                                          <p:attrName>ppt_x</p:attrName>
                                        </p:attrNameLst>
                                      </p:cBhvr>
                                      <p:tavLst>
                                        <p:tav tm="0">
                                          <p:val>
                                            <p:strVal val="#ppt_x-#ppt_w*1.125000"/>
                                          </p:val>
                                        </p:tav>
                                        <p:tav tm="100000">
                                          <p:val>
                                            <p:strVal val="#ppt_x"/>
                                          </p:val>
                                        </p:tav>
                                      </p:tavLst>
                                    </p:anim>
                                    <p:animEffect transition="in" filter="wipe(right)">
                                      <p:cBhvr>
                                        <p:cTn id="50" dur="500"/>
                                        <p:tgtEl>
                                          <p:spTgt spid="61"/>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childTnLst>
                          </p:cTn>
                        </p:par>
                        <p:par>
                          <p:cTn id="61" fill="hold">
                            <p:stCondLst>
                              <p:cond delay="5500"/>
                            </p:stCondLst>
                            <p:childTnLst>
                              <p:par>
                                <p:cTn id="62" presetID="12" presetClass="entr" presetSubtype="8" fill="hold" grpId="0" nodeType="afterEffect">
                                  <p:stCondLst>
                                    <p:cond delay="0"/>
                                  </p:stCondLst>
                                  <p:childTnLst>
                                    <p:set>
                                      <p:cBhvr>
                                        <p:cTn id="63" dur="1" fill="hold">
                                          <p:stCondLst>
                                            <p:cond delay="0"/>
                                          </p:stCondLst>
                                        </p:cTn>
                                        <p:tgtEl>
                                          <p:spTgt spid="62"/>
                                        </p:tgtEl>
                                        <p:attrNameLst>
                                          <p:attrName>style.visibility</p:attrName>
                                        </p:attrNameLst>
                                      </p:cBhvr>
                                      <p:to>
                                        <p:strVal val="visible"/>
                                      </p:to>
                                    </p:set>
                                    <p:anim calcmode="lin" valueType="num">
                                      <p:cBhvr additive="base">
                                        <p:cTn id="64" dur="500"/>
                                        <p:tgtEl>
                                          <p:spTgt spid="62"/>
                                        </p:tgtEl>
                                        <p:attrNameLst>
                                          <p:attrName>ppt_x</p:attrName>
                                        </p:attrNameLst>
                                      </p:cBhvr>
                                      <p:tavLst>
                                        <p:tav tm="0">
                                          <p:val>
                                            <p:strVal val="#ppt_x-#ppt_w*1.125000"/>
                                          </p:val>
                                        </p:tav>
                                        <p:tav tm="100000">
                                          <p:val>
                                            <p:strVal val="#ppt_x"/>
                                          </p:val>
                                        </p:tav>
                                      </p:tavLst>
                                    </p:anim>
                                    <p:animEffect transition="in" filter="wipe(right)">
                                      <p:cBhvr>
                                        <p:cTn id="65" dur="500"/>
                                        <p:tgtEl>
                                          <p:spTgt spid="62"/>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wipe(left)">
                                      <p:cBhvr>
                                        <p:cTn id="69" dur="500"/>
                                        <p:tgtEl>
                                          <p:spTgt spid="57"/>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33" grpId="0"/>
      <p:bldP spid="41" grpId="0" animBg="1"/>
      <p:bldP spid="42" grpId="0" animBg="1"/>
      <p:bldP spid="53" grpId="0"/>
      <p:bldP spid="57" grpId="0"/>
      <p:bldP spid="61" grpId="0" animBg="1"/>
      <p:bldP spid="62" grpId="0" animBg="1"/>
      <p:bldP spid="6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p>
        </p:txBody>
      </p:sp>
      <p:sp>
        <p:nvSpPr>
          <p:cNvPr id="26" name="泪滴形 25">
            <a:extLst>
              <a:ext uri="{FF2B5EF4-FFF2-40B4-BE49-F238E27FC236}">
                <a16:creationId xmlns:a16="http://schemas.microsoft.com/office/drawing/2014/main" id="{A7AD3340-0907-4A5D-BBCA-A1340CA84784}"/>
              </a:ext>
            </a:extLst>
          </p:cNvPr>
          <p:cNvSpPr/>
          <p:nvPr/>
        </p:nvSpPr>
        <p:spPr>
          <a:xfrm rot="18900000">
            <a:off x="4518896" y="2261868"/>
            <a:ext cx="1054259" cy="1054259"/>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30" name="泪滴形 29">
            <a:extLst>
              <a:ext uri="{FF2B5EF4-FFF2-40B4-BE49-F238E27FC236}">
                <a16:creationId xmlns:a16="http://schemas.microsoft.com/office/drawing/2014/main" id="{BB75133F-8E4F-4834-AAD9-8ACE3B30A56C}"/>
              </a:ext>
            </a:extLst>
          </p:cNvPr>
          <p:cNvSpPr/>
          <p:nvPr/>
        </p:nvSpPr>
        <p:spPr>
          <a:xfrm rot="18900000" flipH="1" flipV="1">
            <a:off x="5568871" y="1448498"/>
            <a:ext cx="1054259" cy="1054259"/>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cxnSp>
        <p:nvCxnSpPr>
          <p:cNvPr id="32" name="直接连接符 31">
            <a:extLst>
              <a:ext uri="{FF2B5EF4-FFF2-40B4-BE49-F238E27FC236}">
                <a16:creationId xmlns:a16="http://schemas.microsoft.com/office/drawing/2014/main" id="{6C6B23B6-E3B3-427C-B0A0-43B69D29954D}"/>
              </a:ext>
            </a:extLst>
          </p:cNvPr>
          <p:cNvCxnSpPr>
            <a:cxnSpLocks/>
          </p:cNvCxnSpPr>
          <p:nvPr/>
        </p:nvCxnSpPr>
        <p:spPr>
          <a:xfrm flipH="1" flipV="1">
            <a:off x="1269003" y="274430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DA5926F-F041-45E2-AB67-AD4AF9D39982}"/>
              </a:ext>
            </a:extLst>
          </p:cNvPr>
          <p:cNvCxnSpPr>
            <a:cxnSpLocks/>
          </p:cNvCxnSpPr>
          <p:nvPr/>
        </p:nvCxnSpPr>
        <p:spPr>
          <a:xfrm>
            <a:off x="6110284" y="301601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泪滴形 38">
            <a:extLst>
              <a:ext uri="{FF2B5EF4-FFF2-40B4-BE49-F238E27FC236}">
                <a16:creationId xmlns:a16="http://schemas.microsoft.com/office/drawing/2014/main" id="{D77FB746-EE4F-435C-90C1-FFD3A60EF501}"/>
              </a:ext>
            </a:extLst>
          </p:cNvPr>
          <p:cNvSpPr/>
          <p:nvPr/>
        </p:nvSpPr>
        <p:spPr>
          <a:xfrm rot="18900000">
            <a:off x="6657589" y="2304919"/>
            <a:ext cx="1054259" cy="1054259"/>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cxnSp>
        <p:nvCxnSpPr>
          <p:cNvPr id="43" name="直接连接符 42">
            <a:extLst>
              <a:ext uri="{FF2B5EF4-FFF2-40B4-BE49-F238E27FC236}">
                <a16:creationId xmlns:a16="http://schemas.microsoft.com/office/drawing/2014/main" id="{A856FC79-CB22-40B9-A44D-81E81B60F329}"/>
              </a:ext>
            </a:extLst>
          </p:cNvPr>
          <p:cNvCxnSpPr>
            <a:cxnSpLocks/>
          </p:cNvCxnSpPr>
          <p:nvPr/>
        </p:nvCxnSpPr>
        <p:spPr>
          <a:xfrm flipV="1">
            <a:off x="8474054" y="274430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3C333C5D-3ECC-4ACE-9ED6-7E16B45C98C7}"/>
              </a:ext>
            </a:extLst>
          </p:cNvPr>
          <p:cNvSpPr/>
          <p:nvPr/>
        </p:nvSpPr>
        <p:spPr>
          <a:xfrm>
            <a:off x="734931" y="2876547"/>
            <a:ext cx="2996683"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在鸭子类型中，关注的不是对象所属的类，而是一个对象能够如何使用。</a:t>
            </a:r>
          </a:p>
        </p:txBody>
      </p:sp>
      <p:sp>
        <p:nvSpPr>
          <p:cNvPr id="45" name="矩形 44">
            <a:extLst>
              <a:ext uri="{FF2B5EF4-FFF2-40B4-BE49-F238E27FC236}">
                <a16:creationId xmlns:a16="http://schemas.microsoft.com/office/drawing/2014/main" id="{B45282E1-7A29-4E88-9770-62A059639E08}"/>
              </a:ext>
            </a:extLst>
          </p:cNvPr>
          <p:cNvSpPr/>
          <p:nvPr/>
        </p:nvSpPr>
        <p:spPr>
          <a:xfrm>
            <a:off x="3916049" y="3777232"/>
            <a:ext cx="4558005" cy="2492990"/>
          </a:xfrm>
          <a:prstGeom prst="rect">
            <a:avLst/>
          </a:prstGeom>
        </p:spPr>
        <p:txBody>
          <a:bodyPr wrap="square">
            <a:spAutoFit/>
          </a:bodyPr>
          <a:lstStyle/>
          <a:p>
            <a:pPr algn="just">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在</a:t>
            </a:r>
            <a:r>
              <a:rPr lang="en-US" altLang="zh-CN" sz="2400" dirty="0">
                <a:solidFill>
                  <a:schemeClr val="tx1">
                    <a:lumMod val="85000"/>
                    <a:lumOff val="15000"/>
                  </a:schemeClr>
                </a:solidFill>
                <a:ea typeface="微软雅黑" panose="020B0503020204020204" pitchFamily="34" charset="-122"/>
                <a:cs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中编写一个函数，传递实参前其参数的类型并不确定，在函数中使用形参进行操作时只要传入的对象能够支持该操作程序就能正常执行。</a:t>
            </a:r>
          </a:p>
        </p:txBody>
      </p:sp>
      <p:sp>
        <p:nvSpPr>
          <p:cNvPr id="46" name="矩形 45">
            <a:extLst>
              <a:ext uri="{FF2B5EF4-FFF2-40B4-BE49-F238E27FC236}">
                <a16:creationId xmlns:a16="http://schemas.microsoft.com/office/drawing/2014/main" id="{61B2D30A-010D-4D98-99B1-9E8D7E47DC19}"/>
              </a:ext>
            </a:extLst>
          </p:cNvPr>
          <p:cNvSpPr/>
          <p:nvPr/>
        </p:nvSpPr>
        <p:spPr>
          <a:xfrm>
            <a:off x="8499130" y="2876547"/>
            <a:ext cx="2996684"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例：鸭子类型示例。</a:t>
            </a:r>
          </a:p>
        </p:txBody>
      </p:sp>
    </p:spTree>
    <p:extLst>
      <p:ext uri="{BB962C8B-B14F-4D97-AF65-F5344CB8AC3E}">
        <p14:creationId xmlns:p14="http://schemas.microsoft.com/office/powerpoint/2010/main" val="273156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right)">
                                      <p:cBhvr>
                                        <p:cTn id="23" dur="500"/>
                                        <p:tgtEl>
                                          <p:spTgt spid="32"/>
                                        </p:tgtEl>
                                      </p:cBhvr>
                                    </p:animEffect>
                                  </p:childTnLst>
                                </p:cTn>
                              </p:par>
                              <p:par>
                                <p:cTn id="24" presetID="22" presetClass="entr" presetSubtype="1"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up)">
                                      <p:cBhvr>
                                        <p:cTn id="26" dur="500"/>
                                        <p:tgtEl>
                                          <p:spTgt spid="37"/>
                                        </p:tgtEl>
                                      </p:cBhvr>
                                    </p:animEffect>
                                  </p:childTnLst>
                                </p:cTn>
                              </p:par>
                              <p:par>
                                <p:cTn id="27" presetID="22" presetClass="entr" presetSubtype="8"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right)">
                                      <p:cBhvr>
                                        <p:cTn id="36" dur="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nimBg="1"/>
      <p:bldP spid="30" grpId="0" animBg="1"/>
      <p:bldP spid="39" grpId="0" animBg="1"/>
      <p:bldP spid="44" grpId="0"/>
      <p:bldP spid="45" grpId="0"/>
      <p:bldP spid="4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p>
        </p:txBody>
      </p:sp>
      <p:sp>
        <p:nvSpPr>
          <p:cNvPr id="12" name="矩形 11">
            <a:extLst>
              <a:ext uri="{FF2B5EF4-FFF2-40B4-BE49-F238E27FC236}">
                <a16:creationId xmlns:a16="http://schemas.microsoft.com/office/drawing/2014/main" id="{A53EB12E-5DCF-456C-A912-358BCC162DCA}"/>
              </a:ext>
            </a:extLst>
          </p:cNvPr>
          <p:cNvSpPr/>
          <p:nvPr/>
        </p:nvSpPr>
        <p:spPr>
          <a:xfrm>
            <a:off x="3059786" y="1866302"/>
            <a:ext cx="902811"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示例</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FCF9CFC-25CD-4765-BB02-4B8641787CF6}"/>
              </a:ext>
            </a:extLst>
          </p:cNvPr>
          <p:cNvSpPr/>
          <p:nvPr/>
        </p:nvSpPr>
        <p:spPr>
          <a:xfrm>
            <a:off x="1972359" y="2428312"/>
            <a:ext cx="9275923"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a:t>
            </a:r>
            <a:r>
              <a:rPr lang="en-US" altLang="zh-CN" sz="2400" dirty="0" err="1">
                <a:solidFill>
                  <a:schemeClr val="tx1">
                    <a:lumMod val="85000"/>
                    <a:lumOff val="15000"/>
                  </a:schemeClr>
                </a:solidFill>
                <a:ea typeface="微软雅黑" panose="020B0503020204020204" pitchFamily="34" charset="-122"/>
              </a:rPr>
              <a:t>CaptureImage</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print('Person</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class Camera: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CaptureImage</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print('Camera</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r>
              <a:rPr lang="en-US" altLang="zh-CN" sz="2400" dirty="0">
                <a:solidFill>
                  <a:schemeClr val="tx1">
                    <a:lumMod val="85000"/>
                    <a:lumOff val="15000"/>
                  </a:schemeClr>
                </a:solidFill>
                <a:ea typeface="微软雅黑" panose="020B0503020204020204" pitchFamily="34" charset="-122"/>
              </a:rPr>
              <a:t>')</a:t>
            </a:r>
          </a:p>
        </p:txBody>
      </p:sp>
      <p:cxnSp>
        <p:nvCxnSpPr>
          <p:cNvPr id="14" name="直接连接符 13">
            <a:extLst>
              <a:ext uri="{FF2B5EF4-FFF2-40B4-BE49-F238E27FC236}">
                <a16:creationId xmlns:a16="http://schemas.microsoft.com/office/drawing/2014/main" id="{D9D8F2D2-5A60-4FD4-88E4-ADF4653C9C1E}"/>
              </a:ext>
            </a:extLst>
          </p:cNvPr>
          <p:cNvCxnSpPr>
            <a:cxnSpLocks/>
          </p:cNvCxnSpPr>
          <p:nvPr/>
        </p:nvCxnSpPr>
        <p:spPr>
          <a:xfrm>
            <a:off x="2075709" y="238952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9231E6F-44E9-42F6-8F2B-A092099BD4AC}"/>
              </a:ext>
            </a:extLst>
          </p:cNvPr>
          <p:cNvSpPr txBox="1"/>
          <p:nvPr/>
        </p:nvSpPr>
        <p:spPr>
          <a:xfrm>
            <a:off x="2510693" y="1788288"/>
            <a:ext cx="162366" cy="459875"/>
          </a:xfrm>
          <a:prstGeom prst="rect">
            <a:avLst/>
          </a:prstGeom>
          <a:noFill/>
        </p:spPr>
        <p:txBody>
          <a:bodyPr wrap="none" rtlCol="0">
            <a:spAutoFit/>
          </a:bodyPr>
          <a:lstStyle/>
          <a:p>
            <a:endParaRPr lang="zh-CN" altLang="en-US" sz="2800" dirty="0"/>
          </a:p>
        </p:txBody>
      </p:sp>
      <p:sp>
        <p:nvSpPr>
          <p:cNvPr id="16" name="KSO_Shape">
            <a:extLst>
              <a:ext uri="{FF2B5EF4-FFF2-40B4-BE49-F238E27FC236}">
                <a16:creationId xmlns:a16="http://schemas.microsoft.com/office/drawing/2014/main" id="{DAD2051B-6AA7-416F-B536-101B326173CD}"/>
              </a:ext>
            </a:extLst>
          </p:cNvPr>
          <p:cNvSpPr/>
          <p:nvPr/>
        </p:nvSpPr>
        <p:spPr>
          <a:xfrm>
            <a:off x="1746149" y="1745719"/>
            <a:ext cx="9575160" cy="425503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7" name="组合 16">
            <a:extLst>
              <a:ext uri="{FF2B5EF4-FFF2-40B4-BE49-F238E27FC236}">
                <a16:creationId xmlns:a16="http://schemas.microsoft.com/office/drawing/2014/main" id="{2A1914C8-ADDC-4F69-A0D7-6580DBABDAA6}"/>
              </a:ext>
            </a:extLst>
          </p:cNvPr>
          <p:cNvGrpSpPr/>
          <p:nvPr/>
        </p:nvGrpSpPr>
        <p:grpSpPr>
          <a:xfrm>
            <a:off x="1622798" y="1218315"/>
            <a:ext cx="1082757" cy="1082757"/>
            <a:chOff x="2055662" y="1762598"/>
            <a:chExt cx="1082757" cy="1082757"/>
          </a:xfrm>
        </p:grpSpPr>
        <p:sp>
          <p:nvSpPr>
            <p:cNvPr id="18" name="KSO_Shape">
              <a:extLst>
                <a:ext uri="{FF2B5EF4-FFF2-40B4-BE49-F238E27FC236}">
                  <a16:creationId xmlns:a16="http://schemas.microsoft.com/office/drawing/2014/main" id="{80AE327D-FDD8-428D-AB36-28782584C778}"/>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9" name="KSO_Shape">
              <a:extLst>
                <a:ext uri="{FF2B5EF4-FFF2-40B4-BE49-F238E27FC236}">
                  <a16:creationId xmlns:a16="http://schemas.microsoft.com/office/drawing/2014/main" id="{911FA359-0B35-405F-B4C0-E176394A85E9}"/>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2958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1000"/>
                                        <p:tgtEl>
                                          <p:spTgt spid="16"/>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p>
        </p:txBody>
      </p:sp>
      <p:sp>
        <p:nvSpPr>
          <p:cNvPr id="11" name="矩形 10">
            <a:extLst>
              <a:ext uri="{FF2B5EF4-FFF2-40B4-BE49-F238E27FC236}">
                <a16:creationId xmlns:a16="http://schemas.microsoft.com/office/drawing/2014/main" id="{24331F30-A0D7-4A1F-9B4B-5EC5C915BAE7}"/>
              </a:ext>
            </a:extLst>
          </p:cNvPr>
          <p:cNvSpPr/>
          <p:nvPr/>
        </p:nvSpPr>
        <p:spPr>
          <a:xfrm>
            <a:off x="2530206" y="1266729"/>
            <a:ext cx="800220"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20" name="矩形 19">
            <a:extLst>
              <a:ext uri="{FF2B5EF4-FFF2-40B4-BE49-F238E27FC236}">
                <a16:creationId xmlns:a16="http://schemas.microsoft.com/office/drawing/2014/main" id="{A881271C-F51A-4375-BCB7-264FCCD47FDE}"/>
              </a:ext>
            </a:extLst>
          </p:cNvPr>
          <p:cNvSpPr/>
          <p:nvPr/>
        </p:nvSpPr>
        <p:spPr>
          <a:xfrm>
            <a:off x="2242977" y="2048582"/>
            <a:ext cx="9289360" cy="3905043"/>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arg</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CaptureImageTest</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arg.CaptureImage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arg</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if __name__=='__main__':</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p=Person()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p</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c=Camera()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c</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(p)</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13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(c)</a:t>
            </a:r>
          </a:p>
        </p:txBody>
      </p:sp>
      <p:cxnSp>
        <p:nvCxnSpPr>
          <p:cNvPr id="21" name="直接连接符 20">
            <a:extLst>
              <a:ext uri="{FF2B5EF4-FFF2-40B4-BE49-F238E27FC236}">
                <a16:creationId xmlns:a16="http://schemas.microsoft.com/office/drawing/2014/main" id="{0E715A3D-41DF-4A52-9829-94F0394DEE01}"/>
              </a:ext>
            </a:extLst>
          </p:cNvPr>
          <p:cNvCxnSpPr>
            <a:cxnSpLocks/>
          </p:cNvCxnSpPr>
          <p:nvPr/>
        </p:nvCxnSpPr>
        <p:spPr>
          <a:xfrm>
            <a:off x="2105057" y="17474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525A6CE4-E250-4D3F-A613-93024CC2C35B}"/>
              </a:ext>
            </a:extLst>
          </p:cNvPr>
          <p:cNvGrpSpPr/>
          <p:nvPr/>
        </p:nvGrpSpPr>
        <p:grpSpPr>
          <a:xfrm>
            <a:off x="1160204" y="1308780"/>
            <a:ext cx="877274" cy="877274"/>
            <a:chOff x="7024688" y="1536700"/>
            <a:chExt cx="982663" cy="982663"/>
          </a:xfrm>
        </p:grpSpPr>
        <p:sp>
          <p:nvSpPr>
            <p:cNvPr id="23" name="Oval 4011">
              <a:extLst>
                <a:ext uri="{FF2B5EF4-FFF2-40B4-BE49-F238E27FC236}">
                  <a16:creationId xmlns:a16="http://schemas.microsoft.com/office/drawing/2014/main" id="{5695CEB5-6DBE-445A-A48B-8AB287010AD6}"/>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4" name="Rectangle 4012">
              <a:extLst>
                <a:ext uri="{FF2B5EF4-FFF2-40B4-BE49-F238E27FC236}">
                  <a16:creationId xmlns:a16="http://schemas.microsoft.com/office/drawing/2014/main" id="{0C1C99BA-D564-4F57-8633-EAC2CF6ECC9F}"/>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013">
              <a:extLst>
                <a:ext uri="{FF2B5EF4-FFF2-40B4-BE49-F238E27FC236}">
                  <a16:creationId xmlns:a16="http://schemas.microsoft.com/office/drawing/2014/main" id="{1A8727D4-B85B-44CA-B924-649F0ACAD408}"/>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014">
              <a:extLst>
                <a:ext uri="{FF2B5EF4-FFF2-40B4-BE49-F238E27FC236}">
                  <a16:creationId xmlns:a16="http://schemas.microsoft.com/office/drawing/2014/main" id="{6F023651-5CBB-413B-8C08-ED2A12226B90}"/>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15">
              <a:extLst>
                <a:ext uri="{FF2B5EF4-FFF2-40B4-BE49-F238E27FC236}">
                  <a16:creationId xmlns:a16="http://schemas.microsoft.com/office/drawing/2014/main" id="{D6DA8233-AAFC-4916-9954-0830FC5CA4BA}"/>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16">
              <a:extLst>
                <a:ext uri="{FF2B5EF4-FFF2-40B4-BE49-F238E27FC236}">
                  <a16:creationId xmlns:a16="http://schemas.microsoft.com/office/drawing/2014/main" id="{E8C5E1AD-8A54-4866-BFE8-E349F33C2385}"/>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17">
              <a:extLst>
                <a:ext uri="{FF2B5EF4-FFF2-40B4-BE49-F238E27FC236}">
                  <a16:creationId xmlns:a16="http://schemas.microsoft.com/office/drawing/2014/main" id="{BD6E5EFD-8A99-44B6-8D9C-7F6DC37B5CDD}"/>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18">
              <a:extLst>
                <a:ext uri="{FF2B5EF4-FFF2-40B4-BE49-F238E27FC236}">
                  <a16:creationId xmlns:a16="http://schemas.microsoft.com/office/drawing/2014/main" id="{7E42A82F-984F-4F50-BEEC-89566F529DD8}"/>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19">
              <a:extLst>
                <a:ext uri="{FF2B5EF4-FFF2-40B4-BE49-F238E27FC236}">
                  <a16:creationId xmlns:a16="http://schemas.microsoft.com/office/drawing/2014/main" id="{1C4AAD39-89A1-4C66-8806-5B7DFC7D4200}"/>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0">
              <a:extLst>
                <a:ext uri="{FF2B5EF4-FFF2-40B4-BE49-F238E27FC236}">
                  <a16:creationId xmlns:a16="http://schemas.microsoft.com/office/drawing/2014/main" id="{2F8C77C4-CAF2-4312-8692-EC677CAA167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21">
              <a:extLst>
                <a:ext uri="{FF2B5EF4-FFF2-40B4-BE49-F238E27FC236}">
                  <a16:creationId xmlns:a16="http://schemas.microsoft.com/office/drawing/2014/main" id="{F46D573D-9B16-4F42-9AC8-E48EC97EBF5A}"/>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22">
              <a:extLst>
                <a:ext uri="{FF2B5EF4-FFF2-40B4-BE49-F238E27FC236}">
                  <a16:creationId xmlns:a16="http://schemas.microsoft.com/office/drawing/2014/main" id="{84887903-2C94-4A07-971B-A9E7DF92C2CD}"/>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23">
              <a:extLst>
                <a:ext uri="{FF2B5EF4-FFF2-40B4-BE49-F238E27FC236}">
                  <a16:creationId xmlns:a16="http://schemas.microsoft.com/office/drawing/2014/main" id="{65E7C2AA-D2FC-4B21-8A2F-FF077A73A541}"/>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24">
              <a:extLst>
                <a:ext uri="{FF2B5EF4-FFF2-40B4-BE49-F238E27FC236}">
                  <a16:creationId xmlns:a16="http://schemas.microsoft.com/office/drawing/2014/main" id="{E9C14321-B373-4FDA-89D9-96878AB12DD2}"/>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26">
              <a:extLst>
                <a:ext uri="{FF2B5EF4-FFF2-40B4-BE49-F238E27FC236}">
                  <a16:creationId xmlns:a16="http://schemas.microsoft.com/office/drawing/2014/main" id="{1AE8387C-25A4-47E1-BA21-C9B3B4B7B4F4}"/>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27">
              <a:extLst>
                <a:ext uri="{FF2B5EF4-FFF2-40B4-BE49-F238E27FC236}">
                  <a16:creationId xmlns:a16="http://schemas.microsoft.com/office/drawing/2014/main" id="{21A21874-3C9A-4D0B-8C8C-B52DA5760EEA}"/>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28">
              <a:extLst>
                <a:ext uri="{FF2B5EF4-FFF2-40B4-BE49-F238E27FC236}">
                  <a16:creationId xmlns:a16="http://schemas.microsoft.com/office/drawing/2014/main" id="{D0407FA4-C986-4901-89FC-0698049AE77A}"/>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4029">
              <a:extLst>
                <a:ext uri="{FF2B5EF4-FFF2-40B4-BE49-F238E27FC236}">
                  <a16:creationId xmlns:a16="http://schemas.microsoft.com/office/drawing/2014/main" id="{65BBB69B-93E9-4C31-937D-8B215CDCEC31}"/>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30">
              <a:extLst>
                <a:ext uri="{FF2B5EF4-FFF2-40B4-BE49-F238E27FC236}">
                  <a16:creationId xmlns:a16="http://schemas.microsoft.com/office/drawing/2014/main" id="{7274D109-9375-4A26-9931-2293B3964C03}"/>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31">
              <a:extLst>
                <a:ext uri="{FF2B5EF4-FFF2-40B4-BE49-F238E27FC236}">
                  <a16:creationId xmlns:a16="http://schemas.microsoft.com/office/drawing/2014/main" id="{403E5D91-1EC7-417F-BE19-D61FC18B2186}"/>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32">
              <a:extLst>
                <a:ext uri="{FF2B5EF4-FFF2-40B4-BE49-F238E27FC236}">
                  <a16:creationId xmlns:a16="http://schemas.microsoft.com/office/drawing/2014/main" id="{7ADD20A8-32D3-47FB-B47D-F4D794328D71}"/>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33">
              <a:extLst>
                <a:ext uri="{FF2B5EF4-FFF2-40B4-BE49-F238E27FC236}">
                  <a16:creationId xmlns:a16="http://schemas.microsoft.com/office/drawing/2014/main" id="{FA0A53C6-097C-47F4-921C-F27CDF90DD1E}"/>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4034">
              <a:extLst>
                <a:ext uri="{FF2B5EF4-FFF2-40B4-BE49-F238E27FC236}">
                  <a16:creationId xmlns:a16="http://schemas.microsoft.com/office/drawing/2014/main" id="{7FC712F8-8BC3-44B7-9F5E-BDAA13F26DFF}"/>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35">
              <a:extLst>
                <a:ext uri="{FF2B5EF4-FFF2-40B4-BE49-F238E27FC236}">
                  <a16:creationId xmlns:a16="http://schemas.microsoft.com/office/drawing/2014/main" id="{FD7A02A1-552C-4A47-835B-2F24B45B47C2}"/>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036">
              <a:extLst>
                <a:ext uri="{FF2B5EF4-FFF2-40B4-BE49-F238E27FC236}">
                  <a16:creationId xmlns:a16="http://schemas.microsoft.com/office/drawing/2014/main" id="{1AE82F74-4DCD-47E2-AD5B-338D4131A051}"/>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037">
              <a:extLst>
                <a:ext uri="{FF2B5EF4-FFF2-40B4-BE49-F238E27FC236}">
                  <a16:creationId xmlns:a16="http://schemas.microsoft.com/office/drawing/2014/main" id="{7888A91B-F372-4093-9E47-000DDF0BDEC2}"/>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38">
              <a:extLst>
                <a:ext uri="{FF2B5EF4-FFF2-40B4-BE49-F238E27FC236}">
                  <a16:creationId xmlns:a16="http://schemas.microsoft.com/office/drawing/2014/main" id="{F12F3BB8-6690-49B8-8FC3-41B37159D9E5}"/>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39">
              <a:extLst>
                <a:ext uri="{FF2B5EF4-FFF2-40B4-BE49-F238E27FC236}">
                  <a16:creationId xmlns:a16="http://schemas.microsoft.com/office/drawing/2014/main" id="{F59A166B-CADA-4703-9634-7D52D2A6136C}"/>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040">
              <a:extLst>
                <a:ext uri="{FF2B5EF4-FFF2-40B4-BE49-F238E27FC236}">
                  <a16:creationId xmlns:a16="http://schemas.microsoft.com/office/drawing/2014/main" id="{9613F341-6BFD-4A91-AD75-4B241246CC34}"/>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041">
              <a:extLst>
                <a:ext uri="{FF2B5EF4-FFF2-40B4-BE49-F238E27FC236}">
                  <a16:creationId xmlns:a16="http://schemas.microsoft.com/office/drawing/2014/main" id="{1A7456EA-4324-42CC-95CB-5363226EB538}"/>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042">
              <a:extLst>
                <a:ext uri="{FF2B5EF4-FFF2-40B4-BE49-F238E27FC236}">
                  <a16:creationId xmlns:a16="http://schemas.microsoft.com/office/drawing/2014/main" id="{FCE556D6-6FFD-4E2C-9989-6A823996C60B}"/>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KSO_Shape">
            <a:extLst>
              <a:ext uri="{FF2B5EF4-FFF2-40B4-BE49-F238E27FC236}">
                <a16:creationId xmlns:a16="http://schemas.microsoft.com/office/drawing/2014/main" id="{E2A1D015-6800-4140-8A14-47491241AB17}"/>
              </a:ext>
            </a:extLst>
          </p:cNvPr>
          <p:cNvSpPr/>
          <p:nvPr/>
        </p:nvSpPr>
        <p:spPr>
          <a:xfrm>
            <a:off x="2019762" y="1848976"/>
            <a:ext cx="9148275" cy="433538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74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0" grpId="0"/>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667DDB4-B45B-44C8-8B64-F80AACB8C94C}"/>
              </a:ext>
            </a:extLst>
          </p:cNvPr>
          <p:cNvGrpSpPr/>
          <p:nvPr/>
        </p:nvGrpSpPr>
        <p:grpSpPr>
          <a:xfrm>
            <a:off x="1376954" y="2715087"/>
            <a:ext cx="9446883" cy="1354801"/>
            <a:chOff x="2944412" y="2705562"/>
            <a:chExt cx="9446883" cy="1354801"/>
          </a:xfrm>
        </p:grpSpPr>
        <p:sp>
          <p:nvSpPr>
            <p:cNvPr id="9" name="文本框 8">
              <a:extLst>
                <a:ext uri="{FF2B5EF4-FFF2-40B4-BE49-F238E27FC236}">
                  <a16:creationId xmlns:a16="http://schemas.microsoft.com/office/drawing/2014/main" id="{5D94E4D2-25C2-4446-B4F9-1A4D24B0B134}"/>
                </a:ext>
              </a:extLst>
            </p:cNvPr>
            <p:cNvSpPr txBox="1"/>
            <p:nvPr/>
          </p:nvSpPr>
          <p:spPr>
            <a:xfrm>
              <a:off x="2973332" y="2736924"/>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类的定义和创建实例</a:t>
              </a:r>
              <a:endParaRPr lang="zh-CN" altLang="en-US" sz="8000" b="1" kern="1200" dirty="0">
                <a:solidFill>
                  <a:srgbClr val="B1C400"/>
                </a:solidFill>
                <a:latin typeface="+mj-ea"/>
              </a:endParaRPr>
            </a:p>
          </p:txBody>
        </p:sp>
        <p:sp>
          <p:nvSpPr>
            <p:cNvPr id="10" name="文本框 9">
              <a:extLst>
                <a:ext uri="{FF2B5EF4-FFF2-40B4-BE49-F238E27FC236}">
                  <a16:creationId xmlns:a16="http://schemas.microsoft.com/office/drawing/2014/main" id="{31B14DEB-41EA-438B-8723-E8E7F7965553}"/>
                </a:ext>
              </a:extLst>
            </p:cNvPr>
            <p:cNvSpPr txBox="1"/>
            <p:nvPr/>
          </p:nvSpPr>
          <p:spPr>
            <a:xfrm>
              <a:off x="2944412" y="2705562"/>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类的定义和创建实例</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416153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p>
        </p:txBody>
      </p:sp>
      <p:sp>
        <p:nvSpPr>
          <p:cNvPr id="55" name="矩形 54">
            <a:extLst>
              <a:ext uri="{FF2B5EF4-FFF2-40B4-BE49-F238E27FC236}">
                <a16:creationId xmlns:a16="http://schemas.microsoft.com/office/drawing/2014/main" id="{20030402-15D5-4629-A4DD-5DEE3879F575}"/>
              </a:ext>
            </a:extLst>
          </p:cNvPr>
          <p:cNvSpPr/>
          <p:nvPr/>
        </p:nvSpPr>
        <p:spPr>
          <a:xfrm>
            <a:off x="1623056" y="1930002"/>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p>
        </p:txBody>
      </p:sp>
      <p:sp>
        <p:nvSpPr>
          <p:cNvPr id="56" name="KSO_Shape">
            <a:extLst>
              <a:ext uri="{FF2B5EF4-FFF2-40B4-BE49-F238E27FC236}">
                <a16:creationId xmlns:a16="http://schemas.microsoft.com/office/drawing/2014/main" id="{2C1E1A25-7A81-4928-990A-7474DFAF42D1}"/>
              </a:ext>
            </a:extLst>
          </p:cNvPr>
          <p:cNvSpPr/>
          <p:nvPr/>
        </p:nvSpPr>
        <p:spPr>
          <a:xfrm>
            <a:off x="1595303" y="1902228"/>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7" name="KSO_Shape">
            <a:extLst>
              <a:ext uri="{FF2B5EF4-FFF2-40B4-BE49-F238E27FC236}">
                <a16:creationId xmlns:a16="http://schemas.microsoft.com/office/drawing/2014/main" id="{23717082-C3A2-4837-9EF8-70C779A75A73}"/>
              </a:ext>
            </a:extLst>
          </p:cNvPr>
          <p:cNvSpPr/>
          <p:nvPr/>
        </p:nvSpPr>
        <p:spPr>
          <a:xfrm>
            <a:off x="1595303" y="3048846"/>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8" name="矩形 57">
            <a:extLst>
              <a:ext uri="{FF2B5EF4-FFF2-40B4-BE49-F238E27FC236}">
                <a16:creationId xmlns:a16="http://schemas.microsoft.com/office/drawing/2014/main" id="{06AE720D-1C57-4719-887F-4A2989A3AB1E}"/>
              </a:ext>
            </a:extLst>
          </p:cNvPr>
          <p:cNvSpPr/>
          <p:nvPr/>
        </p:nvSpPr>
        <p:spPr>
          <a:xfrm>
            <a:off x="1623056" y="3048846"/>
            <a:ext cx="9289360" cy="581057"/>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p>
        </p:txBody>
      </p:sp>
      <p:sp>
        <p:nvSpPr>
          <p:cNvPr id="59" name="文本框 58">
            <a:extLst>
              <a:ext uri="{FF2B5EF4-FFF2-40B4-BE49-F238E27FC236}">
                <a16:creationId xmlns:a16="http://schemas.microsoft.com/office/drawing/2014/main" id="{E3F46172-6323-436F-AA4E-4BF554EBFB35}"/>
              </a:ext>
            </a:extLst>
          </p:cNvPr>
          <p:cNvSpPr txBox="1"/>
          <p:nvPr/>
        </p:nvSpPr>
        <p:spPr>
          <a:xfrm>
            <a:off x="3601353" y="4350814"/>
            <a:ext cx="6995344" cy="1134858"/>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cs typeface="+mn-ea"/>
                <a:sym typeface="+mn-lt"/>
              </a:rPr>
              <a:t>实际上，</a:t>
            </a:r>
            <a:r>
              <a:rPr lang="en-US" altLang="zh-CN" sz="2400" dirty="0">
                <a:cs typeface="+mn-ea"/>
                <a:sym typeface="+mn-lt"/>
              </a:rPr>
              <a:t>Python</a:t>
            </a:r>
            <a:r>
              <a:rPr lang="zh-CN" altLang="en-US" sz="2400" dirty="0">
                <a:cs typeface="+mn-ea"/>
                <a:sym typeface="+mn-lt"/>
              </a:rPr>
              <a:t>中的多态也是借助鸭子类型实现，与</a:t>
            </a:r>
            <a:r>
              <a:rPr lang="en-US" altLang="zh-CN" sz="2400" dirty="0">
                <a:cs typeface="+mn-ea"/>
                <a:sym typeface="+mn-lt"/>
              </a:rPr>
              <a:t>C++</a:t>
            </a:r>
            <a:r>
              <a:rPr lang="zh-CN" altLang="en-US" sz="2400" dirty="0">
                <a:cs typeface="+mn-ea"/>
                <a:sym typeface="+mn-lt"/>
              </a:rPr>
              <a:t>、</a:t>
            </a:r>
            <a:r>
              <a:rPr lang="en-US" altLang="zh-CN" sz="2400" dirty="0">
                <a:cs typeface="+mn-ea"/>
                <a:sym typeface="+mn-lt"/>
              </a:rPr>
              <a:t>Java</a:t>
            </a:r>
            <a:r>
              <a:rPr lang="zh-CN" altLang="en-US" sz="2400" dirty="0">
                <a:cs typeface="+mn-ea"/>
                <a:sym typeface="+mn-lt"/>
              </a:rPr>
              <a:t>等语言中的多态并不是同一含义。</a:t>
            </a:r>
            <a:endParaRPr lang="en-US" altLang="zh-CN" sz="2400" dirty="0">
              <a:cs typeface="+mn-ea"/>
              <a:sym typeface="+mn-lt"/>
            </a:endParaRPr>
          </a:p>
        </p:txBody>
      </p:sp>
      <p:grpSp>
        <p:nvGrpSpPr>
          <p:cNvPr id="60" name="组合 59">
            <a:extLst>
              <a:ext uri="{FF2B5EF4-FFF2-40B4-BE49-F238E27FC236}">
                <a16:creationId xmlns:a16="http://schemas.microsoft.com/office/drawing/2014/main" id="{72B4F75E-5F16-40CD-A297-9466F0906239}"/>
              </a:ext>
            </a:extLst>
          </p:cNvPr>
          <p:cNvGrpSpPr/>
          <p:nvPr/>
        </p:nvGrpSpPr>
        <p:grpSpPr>
          <a:xfrm>
            <a:off x="1623056" y="4572539"/>
            <a:ext cx="1370836" cy="656252"/>
            <a:chOff x="-8553" y="2593913"/>
            <a:chExt cx="1864069" cy="1096904"/>
          </a:xfrm>
        </p:grpSpPr>
        <p:sp>
          <p:nvSpPr>
            <p:cNvPr id="61" name="圆角矩形 32">
              <a:extLst>
                <a:ext uri="{FF2B5EF4-FFF2-40B4-BE49-F238E27FC236}">
                  <a16:creationId xmlns:a16="http://schemas.microsoft.com/office/drawing/2014/main" id="{068A7F85-8F60-42A9-9EF9-011BA2A34B9C}"/>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62" name="文本框 61">
              <a:extLst>
                <a:ext uri="{FF2B5EF4-FFF2-40B4-BE49-F238E27FC236}">
                  <a16:creationId xmlns:a16="http://schemas.microsoft.com/office/drawing/2014/main" id="{A0B098DF-2AA2-4A53-B2B1-42494546D01D}"/>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提示</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63" name="等腰三角形 62">
            <a:extLst>
              <a:ext uri="{FF2B5EF4-FFF2-40B4-BE49-F238E27FC236}">
                <a16:creationId xmlns:a16="http://schemas.microsoft.com/office/drawing/2014/main" id="{C2A6E4A6-A700-4770-B701-5964B69FE6CB}"/>
              </a:ext>
            </a:extLst>
          </p:cNvPr>
          <p:cNvSpPr/>
          <p:nvPr/>
        </p:nvSpPr>
        <p:spPr>
          <a:xfrm rot="5400000">
            <a:off x="3136961" y="475929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8132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p:tgtEl>
                                          <p:spTgt spid="55"/>
                                        </p:tgtEl>
                                        <p:attrNameLst>
                                          <p:attrName>ppt_y</p:attrName>
                                        </p:attrNameLst>
                                      </p:cBhvr>
                                      <p:tavLst>
                                        <p:tav tm="0">
                                          <p:val>
                                            <p:strVal val="#ppt_y-#ppt_h*1.125000"/>
                                          </p:val>
                                        </p:tav>
                                        <p:tav tm="100000">
                                          <p:val>
                                            <p:strVal val="#ppt_y"/>
                                          </p:val>
                                        </p:tav>
                                      </p:tavLst>
                                    </p:anim>
                                    <p:animEffect transition="in" filter="wipe(down)">
                                      <p:cBhvr>
                                        <p:cTn id="17" dur="500"/>
                                        <p:tgtEl>
                                          <p:spTgt spid="5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p:tgtEl>
                                          <p:spTgt spid="58"/>
                                        </p:tgtEl>
                                        <p:attrNameLst>
                                          <p:attrName>ppt_y</p:attrName>
                                        </p:attrNameLst>
                                      </p:cBhvr>
                                      <p:tavLst>
                                        <p:tav tm="0">
                                          <p:val>
                                            <p:strVal val="#ppt_y-#ppt_h*1.125000"/>
                                          </p:val>
                                        </p:tav>
                                        <p:tav tm="100000">
                                          <p:val>
                                            <p:strVal val="#ppt_y"/>
                                          </p:val>
                                        </p:tav>
                                      </p:tavLst>
                                    </p:anim>
                                    <p:animEffect transition="in" filter="wipe(down)">
                                      <p:cBhvr>
                                        <p:cTn id="25" dur="500"/>
                                        <p:tgtEl>
                                          <p:spTgt spid="58"/>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2000"/>
                            </p:stCondLst>
                            <p:childTnLst>
                              <p:par>
                                <p:cTn id="33" presetID="1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p:tgtEl>
                                          <p:spTgt spid="63"/>
                                        </p:tgtEl>
                                        <p:attrNameLst>
                                          <p:attrName>ppt_x</p:attrName>
                                        </p:attrNameLst>
                                      </p:cBhvr>
                                      <p:tavLst>
                                        <p:tav tm="0">
                                          <p:val>
                                            <p:strVal val="#ppt_x-#ppt_w*1.125000"/>
                                          </p:val>
                                        </p:tav>
                                        <p:tav tm="100000">
                                          <p:val>
                                            <p:strVal val="#ppt_x"/>
                                          </p:val>
                                        </p:tav>
                                      </p:tavLst>
                                    </p:anim>
                                    <p:animEffect transition="in" filter="wipe(right)">
                                      <p:cBhvr>
                                        <p:cTn id="36" dur="500"/>
                                        <p:tgtEl>
                                          <p:spTgt spid="6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left)">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5" grpId="0"/>
      <p:bldP spid="56" grpId="0" animBg="1"/>
      <p:bldP spid="57" grpId="0" animBg="1"/>
      <p:bldP spid="58" grpId="0"/>
      <p:bldP spid="59" grpId="0"/>
      <p:bldP spid="6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69C740-5EE4-4EB0-BD2B-0C1DAE74B3E1}"/>
              </a:ext>
            </a:extLst>
          </p:cNvPr>
          <p:cNvSpPr txBox="1"/>
          <p:nvPr>
            <p:custDataLst>
              <p:tags r:id="rId2"/>
            </p:custDataLst>
          </p:nvPr>
        </p:nvSpPr>
        <p:spPr>
          <a:xfrm>
            <a:off x="1219200" y="634999"/>
            <a:ext cx="9753600" cy="5503153"/>
          </a:xfrm>
          <a:prstGeom prst="rect">
            <a:avLst/>
          </a:prstGeom>
          <a:noFill/>
        </p:spPr>
        <p:txBody>
          <a:bodyPr vert="horz" wrap="square" rtlCol="0" anchor="ctr" anchorCtr="0">
            <a:noAutofit/>
          </a:bodyPr>
          <a:lstStyle/>
          <a:p>
            <a:r>
              <a:rPr lang="zh-CN" altLang="en-US" sz="22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2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2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2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请将下面程序补充完整。</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A:</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____</a:t>
            </a:r>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____(self):</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B:</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____</a:t>
            </a:r>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____(self):</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print('B')</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a.display</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b=B()</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6861AACF-24F0-4BED-93C8-5D5B203B4B11}"/>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17CF23E8-ED4C-4097-86B9-411C1961D882}"/>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78B87A3-EDDE-4E4E-920B-CBE9C1ECFD45}"/>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80E532E9-D2E9-4829-85C1-F30B2E11500C}"/>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795E9128-9CF6-4A07-9F2E-3148E3EAB028}"/>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89E19124-89BB-4859-9608-3EDA0CDCDB2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E6C9C22F-AA51-41EB-B471-986861C2CBF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97E2FBB-F4E5-47BE-8C4F-513E9857A6C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692009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3747019" y="2767280"/>
            <a:ext cx="4697962" cy="1323439"/>
            <a:chOff x="3043159" y="2705725"/>
            <a:chExt cx="4697962" cy="1323439"/>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4660250" cy="1323439"/>
            </a:xfrm>
            <a:prstGeom prst="rect">
              <a:avLst/>
            </a:prstGeom>
            <a:noFill/>
          </p:spPr>
          <p:txBody>
            <a:bodyPr wrap="none" rtlCol="0">
              <a:spAutoFit/>
            </a:bodyPr>
            <a:lstStyle/>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super</a:t>
              </a:r>
              <a:r>
                <a:rPr lang="zh-CN" altLang="en-US" sz="8000" b="1" dirty="0">
                  <a:solidFill>
                    <a:srgbClr val="B1C400"/>
                  </a:solidFill>
                  <a:latin typeface="Bauhaus 93" panose="04030905020B02020C02" pitchFamily="82" charset="0"/>
                  <a:ea typeface="Adobe Gothic Std B" panose="020B0800000000000000" pitchFamily="34" charset="-128"/>
                </a:rPr>
                <a:t>方法</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705725"/>
              <a:ext cx="4660250" cy="1323439"/>
            </a:xfrm>
            <a:prstGeom prst="rect">
              <a:avLst/>
            </a:prstGeom>
            <a:noFill/>
          </p:spPr>
          <p:txBody>
            <a:bodyPr wrap="none" rtlCol="0">
              <a:spAutoFit/>
            </a:bodyPr>
            <a:lstStyle/>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super</a:t>
              </a:r>
              <a:r>
                <a:rPr lang="zh-CN" altLang="en-US" sz="8000" b="1" dirty="0">
                  <a:solidFill>
                    <a:srgbClr val="1950B2"/>
                  </a:solidFill>
                  <a:latin typeface="Bauhaus 93" panose="04030905020B02020C02" pitchFamily="82" charset="0"/>
                  <a:ea typeface="Adobe Gothic Std B" panose="020B0800000000000000" pitchFamily="34" charset="-128"/>
                </a:rPr>
                <a:t>方法</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19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3" name="矩形 2">
            <a:extLst>
              <a:ext uri="{FF2B5EF4-FFF2-40B4-BE49-F238E27FC236}">
                <a16:creationId xmlns:a16="http://schemas.microsoft.com/office/drawing/2014/main" id="{CD352A36-0FAB-466D-AED1-E2DB2EF0AC31}"/>
              </a:ext>
            </a:extLst>
          </p:cNvPr>
          <p:cNvSpPr/>
          <p:nvPr/>
        </p:nvSpPr>
        <p:spPr>
          <a:xfrm>
            <a:off x="1677585" y="2285558"/>
            <a:ext cx="9289360" cy="27959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方法用于获取父类的代理对象，以执行已在子类中被重写的父类方法，其语法格式为：</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rgbClr val="1950B2"/>
                </a:solidFill>
                <a:ea typeface="微软雅黑" panose="020B0503020204020204" pitchFamily="34" charset="-122"/>
              </a:rPr>
              <a:t>                           super([</a:t>
            </a:r>
            <a:r>
              <a:rPr lang="zh-CN" altLang="en-US" sz="2400" dirty="0">
                <a:solidFill>
                  <a:srgbClr val="1950B2"/>
                </a:solidFill>
                <a:ea typeface="微软雅黑" panose="020B0503020204020204" pitchFamily="34" charset="-122"/>
              </a:rPr>
              <a:t>类名</a:t>
            </a:r>
            <a:r>
              <a:rPr lang="en-US" altLang="zh-CN" sz="2400" dirty="0">
                <a:solidFill>
                  <a:srgbClr val="1950B2"/>
                </a:solidFill>
                <a:ea typeface="微软雅黑" panose="020B0503020204020204" pitchFamily="34" charset="-122"/>
              </a:rPr>
              <a:t>[, </a:t>
            </a:r>
            <a:r>
              <a:rPr lang="zh-CN" altLang="en-US" sz="2400" dirty="0">
                <a:solidFill>
                  <a:srgbClr val="1950B2"/>
                </a:solidFill>
                <a:ea typeface="微软雅黑" panose="020B0503020204020204" pitchFamily="34" charset="-122"/>
              </a:rPr>
              <a:t>对象名或类名</a:t>
            </a:r>
            <a:r>
              <a:rPr lang="en-US" altLang="zh-CN" sz="2400" dirty="0">
                <a:solidFill>
                  <a:srgbClr val="1950B2"/>
                </a:solidFill>
                <a:ea typeface="微软雅黑" panose="020B0503020204020204" pitchFamily="34" charset="-122"/>
              </a:rPr>
              <a:t>]])</a:t>
            </a:r>
          </a:p>
          <a:p>
            <a:pPr>
              <a:lnSpc>
                <a:spcPct val="150000"/>
              </a:lnSpc>
              <a:spcBef>
                <a:spcPct val="0"/>
              </a:spcBef>
              <a:defRPr/>
            </a:pPr>
            <a:endParaRPr lang="zh-CN" altLang="en-US" sz="2400" dirty="0">
              <a:solidFill>
                <a:schemeClr val="tx1">
                  <a:lumMod val="85000"/>
                  <a:lumOff val="15000"/>
                </a:schemeClr>
              </a:solidFill>
              <a:ea typeface="微软雅黑" panose="020B0503020204020204" pitchFamily="34" charset="-122"/>
            </a:endParaRPr>
          </a:p>
        </p:txBody>
      </p:sp>
      <p:sp>
        <p:nvSpPr>
          <p:cNvPr id="48" name="KSO_Shape">
            <a:extLst>
              <a:ext uri="{FF2B5EF4-FFF2-40B4-BE49-F238E27FC236}">
                <a16:creationId xmlns:a16="http://schemas.microsoft.com/office/drawing/2014/main" id="{7C10B4E9-275D-4EE6-A235-4852EBDFC2C3}"/>
              </a:ext>
            </a:extLst>
          </p:cNvPr>
          <p:cNvSpPr/>
          <p:nvPr/>
        </p:nvSpPr>
        <p:spPr>
          <a:xfrm>
            <a:off x="1341494" y="1991287"/>
            <a:ext cx="9625451" cy="3248925"/>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68130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11" name="矩形 10">
            <a:extLst>
              <a:ext uri="{FF2B5EF4-FFF2-40B4-BE49-F238E27FC236}">
                <a16:creationId xmlns:a16="http://schemas.microsoft.com/office/drawing/2014/main" id="{1F6E530E-7D25-4B0D-AE3F-3632CA209742}"/>
              </a:ext>
            </a:extLst>
          </p:cNvPr>
          <p:cNvSpPr/>
          <p:nvPr/>
        </p:nvSpPr>
        <p:spPr>
          <a:xfrm>
            <a:off x="1813611" y="1301898"/>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12" name="矩形 11">
            <a:extLst>
              <a:ext uri="{FF2B5EF4-FFF2-40B4-BE49-F238E27FC236}">
                <a16:creationId xmlns:a16="http://schemas.microsoft.com/office/drawing/2014/main" id="{EFE5DF21-B5D0-428E-A80F-76B5A4DB085D}"/>
              </a:ext>
            </a:extLst>
          </p:cNvPr>
          <p:cNvSpPr/>
          <p:nvPr/>
        </p:nvSpPr>
        <p:spPr>
          <a:xfrm>
            <a:off x="1680270" y="2083751"/>
            <a:ext cx="9289360" cy="3416320"/>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方法有两个参数：</a:t>
            </a:r>
          </a:p>
          <a:p>
            <a:pPr>
              <a:spcBef>
                <a:spcPct val="0"/>
              </a:spcBef>
              <a:defRPr/>
            </a:pPr>
            <a:r>
              <a:rPr lang="zh-CN" altLang="en-US" sz="2400" dirty="0">
                <a:solidFill>
                  <a:schemeClr val="tx1">
                    <a:lumMod val="85000"/>
                    <a:lumOff val="15000"/>
                  </a:schemeClr>
                </a:solidFill>
                <a:ea typeface="微软雅黑" panose="020B0503020204020204" pitchFamily="34" charset="-122"/>
              </a:rPr>
              <a:t>第一个参数是要获取父类代理对象的类名。</a:t>
            </a:r>
          </a:p>
          <a:p>
            <a:pPr>
              <a:spcBef>
                <a:spcPct val="0"/>
              </a:spcBef>
              <a:defRPr/>
            </a:pPr>
            <a:r>
              <a:rPr lang="zh-CN" altLang="en-US" sz="2400" dirty="0">
                <a:solidFill>
                  <a:schemeClr val="tx1">
                    <a:lumMod val="85000"/>
                    <a:lumOff val="15000"/>
                  </a:schemeClr>
                </a:solidFill>
                <a:ea typeface="微软雅黑" panose="020B0503020204020204" pitchFamily="34" charset="-122"/>
              </a:rPr>
              <a:t>第二个参数如果传入对象名，则该对象所属的类必须是第一个参数指定的类或该类的子类，找到的父类对象的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会绑定到这个对象上；如果传入类名，则该类必须是第一个参数指定的类的子类。</a:t>
            </a:r>
          </a:p>
          <a:p>
            <a:pPr>
              <a:spcBef>
                <a:spcPct val="0"/>
              </a:spcBef>
              <a:defRPr/>
            </a:pP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在一个类</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的定义中调用</a:t>
            </a: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方法时，可以将两个参数都省略，此时，</a:t>
            </a: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等价于</a:t>
            </a:r>
            <a:r>
              <a:rPr lang="en-US" altLang="zh-CN" sz="2400" dirty="0">
                <a:solidFill>
                  <a:schemeClr val="tx1">
                    <a:lumMod val="85000"/>
                    <a:lumOff val="15000"/>
                  </a:schemeClr>
                </a:solidFill>
                <a:ea typeface="微软雅黑" panose="020B0503020204020204" pitchFamily="34" charset="-122"/>
              </a:rPr>
              <a:t>super(A, self)</a:t>
            </a:r>
            <a:r>
              <a:rPr lang="zh-CN" altLang="en-US" sz="2400" dirty="0">
                <a:solidFill>
                  <a:schemeClr val="tx1">
                    <a:lumMod val="85000"/>
                    <a:lumOff val="15000"/>
                  </a:schemeClr>
                </a:solidFill>
                <a:ea typeface="微软雅黑" panose="020B0503020204020204" pitchFamily="34" charset="-122"/>
              </a:rPr>
              <a:t>，即获取</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的父类代理对象，且获取到的父类代理对象中的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绑定到当前</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类对象的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上。</a:t>
            </a:r>
          </a:p>
        </p:txBody>
      </p:sp>
      <p:cxnSp>
        <p:nvCxnSpPr>
          <p:cNvPr id="13" name="直接连接符 12">
            <a:extLst>
              <a:ext uri="{FF2B5EF4-FFF2-40B4-BE49-F238E27FC236}">
                <a16:creationId xmlns:a16="http://schemas.microsoft.com/office/drawing/2014/main" id="{B181A706-ACB8-4CD1-8D45-24F5E2A28C06}"/>
              </a:ext>
            </a:extLst>
          </p:cNvPr>
          <p:cNvCxnSpPr>
            <a:cxnSpLocks/>
          </p:cNvCxnSpPr>
          <p:nvPr/>
        </p:nvCxnSpPr>
        <p:spPr>
          <a:xfrm>
            <a:off x="1542350" y="17825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C540A9BB-27F2-4FD0-9CD5-3C0E8D63F4D8}"/>
              </a:ext>
            </a:extLst>
          </p:cNvPr>
          <p:cNvGrpSpPr/>
          <p:nvPr/>
        </p:nvGrpSpPr>
        <p:grpSpPr>
          <a:xfrm>
            <a:off x="597497" y="1343949"/>
            <a:ext cx="877274" cy="877274"/>
            <a:chOff x="7024688" y="1536700"/>
            <a:chExt cx="982663" cy="982663"/>
          </a:xfrm>
        </p:grpSpPr>
        <p:sp>
          <p:nvSpPr>
            <p:cNvPr id="15" name="Oval 4011">
              <a:extLst>
                <a:ext uri="{FF2B5EF4-FFF2-40B4-BE49-F238E27FC236}">
                  <a16:creationId xmlns:a16="http://schemas.microsoft.com/office/drawing/2014/main" id="{AE2E4567-3B15-4C26-8D21-D5AE42C9B169}"/>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6" name="Rectangle 4012">
              <a:extLst>
                <a:ext uri="{FF2B5EF4-FFF2-40B4-BE49-F238E27FC236}">
                  <a16:creationId xmlns:a16="http://schemas.microsoft.com/office/drawing/2014/main" id="{618B45DC-A1F7-4867-9297-F708865CC547}"/>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013">
              <a:extLst>
                <a:ext uri="{FF2B5EF4-FFF2-40B4-BE49-F238E27FC236}">
                  <a16:creationId xmlns:a16="http://schemas.microsoft.com/office/drawing/2014/main" id="{00EA5C9F-5E77-484A-B9FA-3D7DE6AFC0CE}"/>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014">
              <a:extLst>
                <a:ext uri="{FF2B5EF4-FFF2-40B4-BE49-F238E27FC236}">
                  <a16:creationId xmlns:a16="http://schemas.microsoft.com/office/drawing/2014/main" id="{A862A7A0-FE8C-4741-8792-BF74B027457B}"/>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15">
              <a:extLst>
                <a:ext uri="{FF2B5EF4-FFF2-40B4-BE49-F238E27FC236}">
                  <a16:creationId xmlns:a16="http://schemas.microsoft.com/office/drawing/2014/main" id="{3DDB874F-6A3B-4EFC-ACF6-FC78CDD4D9A7}"/>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16">
              <a:extLst>
                <a:ext uri="{FF2B5EF4-FFF2-40B4-BE49-F238E27FC236}">
                  <a16:creationId xmlns:a16="http://schemas.microsoft.com/office/drawing/2014/main" id="{ED293795-0EAA-403F-A52E-046BC7A0AA85}"/>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17">
              <a:extLst>
                <a:ext uri="{FF2B5EF4-FFF2-40B4-BE49-F238E27FC236}">
                  <a16:creationId xmlns:a16="http://schemas.microsoft.com/office/drawing/2014/main" id="{DA8B77A6-C1D3-49DD-8E90-0010907FCEB7}"/>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18">
              <a:extLst>
                <a:ext uri="{FF2B5EF4-FFF2-40B4-BE49-F238E27FC236}">
                  <a16:creationId xmlns:a16="http://schemas.microsoft.com/office/drawing/2014/main" id="{22E375E8-0E94-4E19-9629-E4757FF83EEC}"/>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19">
              <a:extLst>
                <a:ext uri="{FF2B5EF4-FFF2-40B4-BE49-F238E27FC236}">
                  <a16:creationId xmlns:a16="http://schemas.microsoft.com/office/drawing/2014/main" id="{BEA7AB9F-5FC5-47F1-8876-DB3616570D88}"/>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0">
              <a:extLst>
                <a:ext uri="{FF2B5EF4-FFF2-40B4-BE49-F238E27FC236}">
                  <a16:creationId xmlns:a16="http://schemas.microsoft.com/office/drawing/2014/main" id="{CE56E33E-90F2-41D2-B471-DA06960551C2}"/>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1">
              <a:extLst>
                <a:ext uri="{FF2B5EF4-FFF2-40B4-BE49-F238E27FC236}">
                  <a16:creationId xmlns:a16="http://schemas.microsoft.com/office/drawing/2014/main" id="{4B494587-5CE6-4BEF-9CE5-9744BC079801}"/>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2">
              <a:extLst>
                <a:ext uri="{FF2B5EF4-FFF2-40B4-BE49-F238E27FC236}">
                  <a16:creationId xmlns:a16="http://schemas.microsoft.com/office/drawing/2014/main" id="{6D7CA8C6-7AA8-4BB8-AF14-6841FB368A9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23">
              <a:extLst>
                <a:ext uri="{FF2B5EF4-FFF2-40B4-BE49-F238E27FC236}">
                  <a16:creationId xmlns:a16="http://schemas.microsoft.com/office/drawing/2014/main" id="{58B2AA8E-DF62-4DA9-9BDA-4E76DFA18CEC}"/>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24">
              <a:extLst>
                <a:ext uri="{FF2B5EF4-FFF2-40B4-BE49-F238E27FC236}">
                  <a16:creationId xmlns:a16="http://schemas.microsoft.com/office/drawing/2014/main" id="{220A5F39-0FA4-45B3-838D-467097B5F15A}"/>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26">
              <a:extLst>
                <a:ext uri="{FF2B5EF4-FFF2-40B4-BE49-F238E27FC236}">
                  <a16:creationId xmlns:a16="http://schemas.microsoft.com/office/drawing/2014/main" id="{49C8BD61-7717-4C2A-BE70-EA88F612381D}"/>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27">
              <a:extLst>
                <a:ext uri="{FF2B5EF4-FFF2-40B4-BE49-F238E27FC236}">
                  <a16:creationId xmlns:a16="http://schemas.microsoft.com/office/drawing/2014/main" id="{6E1A58FE-02A4-48E7-A89E-15291ECA82E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28">
              <a:extLst>
                <a:ext uri="{FF2B5EF4-FFF2-40B4-BE49-F238E27FC236}">
                  <a16:creationId xmlns:a16="http://schemas.microsoft.com/office/drawing/2014/main" id="{CFB8A06A-098F-4D24-9435-C8F904F1B6ED}"/>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4029">
              <a:extLst>
                <a:ext uri="{FF2B5EF4-FFF2-40B4-BE49-F238E27FC236}">
                  <a16:creationId xmlns:a16="http://schemas.microsoft.com/office/drawing/2014/main" id="{7B0B908A-E51F-41DF-A4AE-B5C98DDAAAF3}"/>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30">
              <a:extLst>
                <a:ext uri="{FF2B5EF4-FFF2-40B4-BE49-F238E27FC236}">
                  <a16:creationId xmlns:a16="http://schemas.microsoft.com/office/drawing/2014/main" id="{A98C8B4A-374C-4CDB-A14B-5D9943DE68E3}"/>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31">
              <a:extLst>
                <a:ext uri="{FF2B5EF4-FFF2-40B4-BE49-F238E27FC236}">
                  <a16:creationId xmlns:a16="http://schemas.microsoft.com/office/drawing/2014/main" id="{5D727366-58C6-4867-8E44-57B293E8CD7B}"/>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4032">
              <a:extLst>
                <a:ext uri="{FF2B5EF4-FFF2-40B4-BE49-F238E27FC236}">
                  <a16:creationId xmlns:a16="http://schemas.microsoft.com/office/drawing/2014/main" id="{327DB6FF-93CA-43D4-833B-5CFF95426AEB}"/>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33">
              <a:extLst>
                <a:ext uri="{FF2B5EF4-FFF2-40B4-BE49-F238E27FC236}">
                  <a16:creationId xmlns:a16="http://schemas.microsoft.com/office/drawing/2014/main" id="{6C246F76-A684-4747-8565-A4D82A4EF7FD}"/>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34">
              <a:extLst>
                <a:ext uri="{FF2B5EF4-FFF2-40B4-BE49-F238E27FC236}">
                  <a16:creationId xmlns:a16="http://schemas.microsoft.com/office/drawing/2014/main" id="{DC6DFF28-4577-4A18-B65D-E17133D9C736}"/>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35">
              <a:extLst>
                <a:ext uri="{FF2B5EF4-FFF2-40B4-BE49-F238E27FC236}">
                  <a16:creationId xmlns:a16="http://schemas.microsoft.com/office/drawing/2014/main" id="{DE7F5174-CAA3-4206-AFC6-459C6BFFBE2C}"/>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036">
              <a:extLst>
                <a:ext uri="{FF2B5EF4-FFF2-40B4-BE49-F238E27FC236}">
                  <a16:creationId xmlns:a16="http://schemas.microsoft.com/office/drawing/2014/main" id="{C82E4149-83CF-4572-A3D3-8299B95E36A9}"/>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37">
              <a:extLst>
                <a:ext uri="{FF2B5EF4-FFF2-40B4-BE49-F238E27FC236}">
                  <a16:creationId xmlns:a16="http://schemas.microsoft.com/office/drawing/2014/main" id="{3F06CAAD-0DF7-4FF9-B0A9-7BDDB8F7D964}"/>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038">
              <a:extLst>
                <a:ext uri="{FF2B5EF4-FFF2-40B4-BE49-F238E27FC236}">
                  <a16:creationId xmlns:a16="http://schemas.microsoft.com/office/drawing/2014/main" id="{F4DEB524-5652-4B51-8B02-609BE25961CA}"/>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39">
              <a:extLst>
                <a:ext uri="{FF2B5EF4-FFF2-40B4-BE49-F238E27FC236}">
                  <a16:creationId xmlns:a16="http://schemas.microsoft.com/office/drawing/2014/main" id="{50BAA065-F73D-484D-A458-5778DE2EA0A6}"/>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40">
              <a:extLst>
                <a:ext uri="{FF2B5EF4-FFF2-40B4-BE49-F238E27FC236}">
                  <a16:creationId xmlns:a16="http://schemas.microsoft.com/office/drawing/2014/main" id="{A09E451E-566A-4FA0-AA5E-003AA4D1B113}"/>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041">
              <a:extLst>
                <a:ext uri="{FF2B5EF4-FFF2-40B4-BE49-F238E27FC236}">
                  <a16:creationId xmlns:a16="http://schemas.microsoft.com/office/drawing/2014/main" id="{D102AF93-393E-42E7-9AF2-48DBA47641F8}"/>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042">
              <a:extLst>
                <a:ext uri="{FF2B5EF4-FFF2-40B4-BE49-F238E27FC236}">
                  <a16:creationId xmlns:a16="http://schemas.microsoft.com/office/drawing/2014/main" id="{B0F7C2AE-9A91-474D-8411-28BC57F603DA}"/>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KSO_Shape">
            <a:extLst>
              <a:ext uri="{FF2B5EF4-FFF2-40B4-BE49-F238E27FC236}">
                <a16:creationId xmlns:a16="http://schemas.microsoft.com/office/drawing/2014/main" id="{117EFDA0-1EDD-4EB0-89DF-DD1E2538E5ED}"/>
              </a:ext>
            </a:extLst>
          </p:cNvPr>
          <p:cNvSpPr/>
          <p:nvPr/>
        </p:nvSpPr>
        <p:spPr>
          <a:xfrm>
            <a:off x="1457055" y="1884146"/>
            <a:ext cx="9849853" cy="407237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149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5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11" name="矩形 10">
            <a:extLst>
              <a:ext uri="{FF2B5EF4-FFF2-40B4-BE49-F238E27FC236}">
                <a16:creationId xmlns:a16="http://schemas.microsoft.com/office/drawing/2014/main" id="{1EBCFE94-20C0-4F72-A246-68ABF91B1BE4}"/>
              </a:ext>
            </a:extLst>
          </p:cNvPr>
          <p:cNvSpPr/>
          <p:nvPr/>
        </p:nvSpPr>
        <p:spPr>
          <a:xfrm>
            <a:off x="3155721" y="1529841"/>
            <a:ext cx="4237266" cy="523220"/>
          </a:xfrm>
          <a:prstGeom prst="rect">
            <a:avLst/>
          </a:prstGeom>
        </p:spPr>
        <p:txBody>
          <a:bodyPr wrap="square">
            <a:spAutoFit/>
          </a:bodyPr>
          <a:lstStyle/>
          <a:p>
            <a:r>
              <a:rPr lang="zh-CN" altLang="en-US" sz="2800" b="1" dirty="0">
                <a:solidFill>
                  <a:schemeClr val="tx1">
                    <a:lumMod val="85000"/>
                    <a:lumOff val="15000"/>
                  </a:schemeClr>
                </a:solidFill>
                <a:ea typeface="微软雅黑" panose="020B0503020204020204" pitchFamily="34" charset="-122"/>
              </a:rPr>
              <a:t>例：</a:t>
            </a:r>
            <a:r>
              <a:rPr lang="en-US" altLang="zh-CN" sz="2800" b="1" dirty="0">
                <a:solidFill>
                  <a:schemeClr val="tx1">
                    <a:lumMod val="85000"/>
                    <a:lumOff val="15000"/>
                  </a:schemeClr>
                </a:solidFill>
                <a:ea typeface="微软雅黑" panose="020B0503020204020204" pitchFamily="34" charset="-122"/>
              </a:rPr>
              <a:t>super</a:t>
            </a:r>
            <a:r>
              <a:rPr lang="zh-CN" altLang="en-US" sz="2800" b="1" dirty="0">
                <a:solidFill>
                  <a:schemeClr val="tx1">
                    <a:lumMod val="85000"/>
                    <a:lumOff val="15000"/>
                  </a:schemeClr>
                </a:solidFill>
                <a:ea typeface="微软雅黑" panose="020B0503020204020204" pitchFamily="34" charset="-122"/>
              </a:rPr>
              <a:t>方法使用示例。</a:t>
            </a:r>
          </a:p>
        </p:txBody>
      </p:sp>
      <p:sp>
        <p:nvSpPr>
          <p:cNvPr id="12" name="矩形 11">
            <a:extLst>
              <a:ext uri="{FF2B5EF4-FFF2-40B4-BE49-F238E27FC236}">
                <a16:creationId xmlns:a16="http://schemas.microsoft.com/office/drawing/2014/main" id="{AA72C319-63E8-4884-9A14-44D468CBC384}"/>
              </a:ext>
            </a:extLst>
          </p:cNvPr>
          <p:cNvSpPr/>
          <p:nvPr/>
        </p:nvSpPr>
        <p:spPr>
          <a:xfrm>
            <a:off x="1534630" y="2091851"/>
            <a:ext cx="9753349" cy="4043351"/>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name): #</a:t>
            </a:r>
            <a:r>
              <a:rPr lang="zh-CN" altLang="en-US" sz="2400" dirty="0">
                <a:solidFill>
                  <a:schemeClr val="tx1">
                    <a:lumMod val="85000"/>
                    <a:lumOff val="15000"/>
                  </a:schemeClr>
                </a:solidFill>
                <a:ea typeface="微软雅黑" panose="020B0503020204020204" pitchFamily="34" charset="-122"/>
              </a:rPr>
              <a:t>定义构造方法</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3	        print('Person</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4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5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6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定义构造方法</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7	        print('Student</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p>
          <a:p>
            <a:pPr>
              <a:lnSpc>
                <a:spcPct val="120000"/>
              </a:lnSpc>
              <a:spcBef>
                <a:spcPct val="0"/>
              </a:spcBef>
              <a:defRPr/>
            </a:pPr>
            <a:r>
              <a:rPr lang="en-US" altLang="zh-CN" sz="2400" b="1" dirty="0">
                <a:solidFill>
                  <a:schemeClr val="tx1">
                    <a:lumMod val="85000"/>
                    <a:lumOff val="15000"/>
                  </a:schemeClr>
                </a:solidFill>
                <a:ea typeface="微软雅黑" panose="020B0503020204020204" pitchFamily="34" charset="-122"/>
              </a:rPr>
              <a:t>8	        super().__</a:t>
            </a:r>
            <a:r>
              <a:rPr lang="en-US" altLang="zh-CN" sz="2400" b="1" dirty="0" err="1">
                <a:solidFill>
                  <a:schemeClr val="tx1">
                    <a:lumMod val="85000"/>
                    <a:lumOff val="15000"/>
                  </a:schemeClr>
                </a:solidFill>
                <a:ea typeface="微软雅黑" panose="020B0503020204020204" pitchFamily="34" charset="-122"/>
              </a:rPr>
              <a:t>init</a:t>
            </a:r>
            <a:r>
              <a:rPr lang="en-US" altLang="zh-CN" sz="2400" b="1" dirty="0">
                <a:solidFill>
                  <a:schemeClr val="tx1">
                    <a:lumMod val="85000"/>
                    <a:lumOff val="15000"/>
                  </a:schemeClr>
                </a:solidFill>
                <a:ea typeface="微软雅黑" panose="020B0503020204020204" pitchFamily="34" charset="-122"/>
              </a:rPr>
              <a:t>__(name) #</a:t>
            </a:r>
            <a:r>
              <a:rPr lang="zh-CN" altLang="en-US" sz="2400" b="1" dirty="0">
                <a:solidFill>
                  <a:schemeClr val="tx1">
                    <a:lumMod val="85000"/>
                    <a:lumOff val="15000"/>
                  </a:schemeClr>
                </a:solidFill>
                <a:ea typeface="微软雅黑" panose="020B0503020204020204" pitchFamily="34" charset="-122"/>
              </a:rPr>
              <a:t>调用父类的构造方法</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p>
        </p:txBody>
      </p:sp>
      <p:cxnSp>
        <p:nvCxnSpPr>
          <p:cNvPr id="13" name="直接连接符 12">
            <a:extLst>
              <a:ext uri="{FF2B5EF4-FFF2-40B4-BE49-F238E27FC236}">
                <a16:creationId xmlns:a16="http://schemas.microsoft.com/office/drawing/2014/main" id="{FE0E5B46-FDFE-4FF4-A626-6AF1008B629C}"/>
              </a:ext>
            </a:extLst>
          </p:cNvPr>
          <p:cNvCxnSpPr>
            <a:cxnSpLocks/>
          </p:cNvCxnSpPr>
          <p:nvPr/>
        </p:nvCxnSpPr>
        <p:spPr>
          <a:xfrm>
            <a:off x="1637980" y="2053061"/>
            <a:ext cx="575500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F39E0A9-85B4-4064-9444-BD8BE887EBDB}"/>
              </a:ext>
            </a:extLst>
          </p:cNvPr>
          <p:cNvSpPr txBox="1"/>
          <p:nvPr/>
        </p:nvSpPr>
        <p:spPr>
          <a:xfrm>
            <a:off x="2072964" y="1451827"/>
            <a:ext cx="184731" cy="523220"/>
          </a:xfrm>
          <a:prstGeom prst="rect">
            <a:avLst/>
          </a:prstGeom>
          <a:noFill/>
        </p:spPr>
        <p:txBody>
          <a:bodyPr wrap="none" rtlCol="0">
            <a:spAutoFit/>
          </a:bodyPr>
          <a:lstStyle/>
          <a:p>
            <a:endParaRPr lang="zh-CN" altLang="en-US" sz="2800" dirty="0"/>
          </a:p>
        </p:txBody>
      </p:sp>
      <p:sp>
        <p:nvSpPr>
          <p:cNvPr id="15" name="KSO_Shape">
            <a:extLst>
              <a:ext uri="{FF2B5EF4-FFF2-40B4-BE49-F238E27FC236}">
                <a16:creationId xmlns:a16="http://schemas.microsoft.com/office/drawing/2014/main" id="{F1DCD002-7F07-48B3-8F6B-53271532759B}"/>
              </a:ext>
            </a:extLst>
          </p:cNvPr>
          <p:cNvSpPr/>
          <p:nvPr/>
        </p:nvSpPr>
        <p:spPr>
          <a:xfrm>
            <a:off x="1308420" y="1409258"/>
            <a:ext cx="9575160" cy="4954019"/>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38A521B1-79BB-4E56-9BE2-7AA3E87BE380}"/>
              </a:ext>
            </a:extLst>
          </p:cNvPr>
          <p:cNvGrpSpPr/>
          <p:nvPr/>
        </p:nvGrpSpPr>
        <p:grpSpPr>
          <a:xfrm>
            <a:off x="1928342" y="1140387"/>
            <a:ext cx="1082757" cy="1082757"/>
            <a:chOff x="2055662" y="1762598"/>
            <a:chExt cx="1082757" cy="1082757"/>
          </a:xfrm>
        </p:grpSpPr>
        <p:sp>
          <p:nvSpPr>
            <p:cNvPr id="17" name="KSO_Shape">
              <a:extLst>
                <a:ext uri="{FF2B5EF4-FFF2-40B4-BE49-F238E27FC236}">
                  <a16:creationId xmlns:a16="http://schemas.microsoft.com/office/drawing/2014/main" id="{6F881E24-4C13-4537-BF7F-0B6FED14E053}"/>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a:extLst>
                <a:ext uri="{FF2B5EF4-FFF2-40B4-BE49-F238E27FC236}">
                  <a16:creationId xmlns:a16="http://schemas.microsoft.com/office/drawing/2014/main" id="{B9BDC329-6376-47F5-A513-4960433FE1FC}"/>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mn-lt"/>
                <a:ea typeface="微软雅黑" panose="020B0503020204020204" pitchFamily="34" charset="-122"/>
              </a:endParaRPr>
            </a:p>
          </p:txBody>
        </p:sp>
      </p:grpSp>
    </p:spTree>
    <p:extLst>
      <p:ext uri="{BB962C8B-B14F-4D97-AF65-F5344CB8AC3E}">
        <p14:creationId xmlns:p14="http://schemas.microsoft.com/office/powerpoint/2010/main" val="342454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11" name="矩形 10">
            <a:extLst>
              <a:ext uri="{FF2B5EF4-FFF2-40B4-BE49-F238E27FC236}">
                <a16:creationId xmlns:a16="http://schemas.microsoft.com/office/drawing/2014/main" id="{1EBCFE94-20C0-4F72-A246-68ABF91B1BE4}"/>
              </a:ext>
            </a:extLst>
          </p:cNvPr>
          <p:cNvSpPr/>
          <p:nvPr/>
        </p:nvSpPr>
        <p:spPr>
          <a:xfrm>
            <a:off x="2637670" y="1663191"/>
            <a:ext cx="4237266" cy="523220"/>
          </a:xfrm>
          <a:prstGeom prst="rect">
            <a:avLst/>
          </a:prstGeom>
        </p:spPr>
        <p:txBody>
          <a:bodyPr wrap="square">
            <a:spAutoFit/>
          </a:bodyPr>
          <a:lstStyle/>
          <a:p>
            <a:r>
              <a:rPr lang="zh-CN" altLang="en-US" sz="2800" b="1" dirty="0">
                <a:solidFill>
                  <a:schemeClr val="tx1">
                    <a:lumMod val="85000"/>
                    <a:lumOff val="15000"/>
                  </a:schemeClr>
                </a:solidFill>
                <a:ea typeface="微软雅黑" panose="020B0503020204020204" pitchFamily="34" charset="-122"/>
              </a:rPr>
              <a:t>例：</a:t>
            </a:r>
            <a:r>
              <a:rPr lang="en-US" altLang="zh-CN" sz="2800" b="1" dirty="0">
                <a:solidFill>
                  <a:schemeClr val="tx1">
                    <a:lumMod val="85000"/>
                    <a:lumOff val="15000"/>
                  </a:schemeClr>
                </a:solidFill>
                <a:ea typeface="微软雅黑" panose="020B0503020204020204" pitchFamily="34" charset="-122"/>
              </a:rPr>
              <a:t>super</a:t>
            </a:r>
            <a:r>
              <a:rPr lang="zh-CN" altLang="en-US" sz="2800" b="1" dirty="0">
                <a:solidFill>
                  <a:schemeClr val="tx1">
                    <a:lumMod val="85000"/>
                    <a:lumOff val="15000"/>
                  </a:schemeClr>
                </a:solidFill>
                <a:ea typeface="微软雅黑" panose="020B0503020204020204" pitchFamily="34" charset="-122"/>
              </a:rPr>
              <a:t>方法使用示例。</a:t>
            </a:r>
          </a:p>
        </p:txBody>
      </p:sp>
      <p:sp>
        <p:nvSpPr>
          <p:cNvPr id="12" name="矩形 11">
            <a:extLst>
              <a:ext uri="{FF2B5EF4-FFF2-40B4-BE49-F238E27FC236}">
                <a16:creationId xmlns:a16="http://schemas.microsoft.com/office/drawing/2014/main" id="{AA72C319-63E8-4884-9A14-44D468CBC384}"/>
              </a:ext>
            </a:extLst>
          </p:cNvPr>
          <p:cNvSpPr/>
          <p:nvPr/>
        </p:nvSpPr>
        <p:spPr>
          <a:xfrm>
            <a:off x="1016579" y="2225201"/>
            <a:ext cx="10458078" cy="3600153"/>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10	class Postgraduate(Student):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Postgraduate</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11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tutor): #</a:t>
            </a:r>
            <a:r>
              <a:rPr lang="zh-CN" altLang="en-US" sz="2400" dirty="0">
                <a:solidFill>
                  <a:schemeClr val="tx1">
                    <a:lumMod val="85000"/>
                    <a:lumOff val="15000"/>
                  </a:schemeClr>
                </a:solidFill>
                <a:ea typeface="微软雅黑" panose="020B0503020204020204" pitchFamily="34" charset="-122"/>
              </a:rPr>
              <a:t>定义构造方法</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12	        print('Postgraduate</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p>
          <a:p>
            <a:pPr>
              <a:lnSpc>
                <a:spcPct val="120000"/>
              </a:lnSpc>
              <a:spcBef>
                <a:spcPct val="0"/>
              </a:spcBef>
              <a:defRPr/>
            </a:pPr>
            <a:r>
              <a:rPr lang="en-US" altLang="zh-CN" sz="2400" b="1" dirty="0">
                <a:solidFill>
                  <a:schemeClr val="tx1">
                    <a:lumMod val="85000"/>
                    <a:lumOff val="15000"/>
                  </a:schemeClr>
                </a:solidFill>
                <a:ea typeface="微软雅黑" panose="020B0503020204020204" pitchFamily="34" charset="-122"/>
              </a:rPr>
              <a:t>13	        super().__</a:t>
            </a:r>
            <a:r>
              <a:rPr lang="en-US" altLang="zh-CN" sz="2400" b="1" dirty="0" err="1">
                <a:solidFill>
                  <a:schemeClr val="tx1">
                    <a:lumMod val="85000"/>
                    <a:lumOff val="15000"/>
                  </a:schemeClr>
                </a:solidFill>
                <a:ea typeface="微软雅黑" panose="020B0503020204020204" pitchFamily="34" charset="-122"/>
              </a:rPr>
              <a:t>init</a:t>
            </a:r>
            <a:r>
              <a:rPr lang="en-US" altLang="zh-CN" sz="2400" b="1" dirty="0">
                <a:solidFill>
                  <a:schemeClr val="tx1">
                    <a:lumMod val="85000"/>
                    <a:lumOff val="15000"/>
                  </a:schemeClr>
                </a:solidFill>
                <a:ea typeface="微软雅黑" panose="020B0503020204020204" pitchFamily="34" charset="-122"/>
              </a:rPr>
              <a:t>__(</a:t>
            </a:r>
            <a:r>
              <a:rPr lang="en-US" altLang="zh-CN" sz="2400" b="1" dirty="0" err="1">
                <a:solidFill>
                  <a:schemeClr val="tx1">
                    <a:lumMod val="85000"/>
                    <a:lumOff val="15000"/>
                  </a:schemeClr>
                </a:solidFill>
                <a:ea typeface="微软雅黑" panose="020B0503020204020204" pitchFamily="34" charset="-122"/>
              </a:rPr>
              <a:t>sno</a:t>
            </a:r>
            <a:r>
              <a:rPr lang="en-US" altLang="zh-CN" sz="2400" b="1" dirty="0">
                <a:solidFill>
                  <a:schemeClr val="tx1">
                    <a:lumMod val="85000"/>
                    <a:lumOff val="15000"/>
                  </a:schemeClr>
                </a:solidFill>
                <a:ea typeface="微软雅黑" panose="020B0503020204020204" pitchFamily="34" charset="-122"/>
              </a:rPr>
              <a:t>, name) #</a:t>
            </a:r>
            <a:r>
              <a:rPr lang="zh-CN" altLang="en-US" sz="2400" b="1" dirty="0">
                <a:solidFill>
                  <a:schemeClr val="tx1">
                    <a:lumMod val="85000"/>
                    <a:lumOff val="15000"/>
                  </a:schemeClr>
                </a:solidFill>
                <a:ea typeface="微软雅黑" panose="020B0503020204020204" pitchFamily="34" charset="-122"/>
              </a:rPr>
              <a:t>调用父类的构造方法</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self.tutor</a:t>
            </a:r>
            <a:r>
              <a:rPr lang="en-US" altLang="zh-CN" sz="2400" dirty="0">
                <a:solidFill>
                  <a:schemeClr val="tx1">
                    <a:lumMod val="85000"/>
                    <a:lumOff val="15000"/>
                  </a:schemeClr>
                </a:solidFill>
                <a:ea typeface="微软雅黑" panose="020B0503020204020204" pitchFamily="34" charset="-122"/>
              </a:rPr>
              <a:t>=tutor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tutor</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tutor</a:t>
            </a:r>
            <a:r>
              <a:rPr lang="zh-CN" altLang="en-US" sz="2400" dirty="0">
                <a:solidFill>
                  <a:schemeClr val="tx1">
                    <a:lumMod val="85000"/>
                    <a:lumOff val="15000"/>
                  </a:schemeClr>
                </a:solidFill>
                <a:ea typeface="微软雅黑" panose="020B0503020204020204" pitchFamily="34" charset="-122"/>
              </a:rPr>
              <a:t>的值</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15	if __name__=='__main__':</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16	    </a:t>
            </a:r>
            <a:r>
              <a:rPr lang="en-US" altLang="zh-CN" sz="2400" dirty="0" err="1">
                <a:solidFill>
                  <a:schemeClr val="tx1">
                    <a:lumMod val="85000"/>
                    <a:lumOff val="15000"/>
                  </a:schemeClr>
                </a:solidFill>
                <a:ea typeface="微软雅黑" panose="020B0503020204020204" pitchFamily="34" charset="-122"/>
              </a:rPr>
              <a:t>pg</a:t>
            </a:r>
            <a:r>
              <a:rPr lang="en-US" altLang="zh-CN" sz="2400" dirty="0">
                <a:solidFill>
                  <a:schemeClr val="tx1">
                    <a:lumMod val="85000"/>
                    <a:lumOff val="15000"/>
                  </a:schemeClr>
                </a:solidFill>
                <a:ea typeface="微软雅黑" panose="020B0503020204020204" pitchFamily="34" charset="-122"/>
              </a:rPr>
              <a:t>=Postgraduate('1810100','</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Postgraduate</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pg</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，导师：</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pg.sno,pg.name,pg.tutor</a:t>
            </a:r>
            <a:r>
              <a:rPr lang="en-US" altLang="zh-CN" sz="2400" dirty="0">
                <a:solidFill>
                  <a:schemeClr val="tx1">
                    <a:lumMod val="85000"/>
                    <a:lumOff val="15000"/>
                  </a:schemeClr>
                </a:solidFill>
                <a:ea typeface="微软雅黑" panose="020B0503020204020204" pitchFamily="34" charset="-122"/>
              </a:rPr>
              <a:t>))</a:t>
            </a:r>
          </a:p>
        </p:txBody>
      </p:sp>
      <p:cxnSp>
        <p:nvCxnSpPr>
          <p:cNvPr id="13" name="直接连接符 12">
            <a:extLst>
              <a:ext uri="{FF2B5EF4-FFF2-40B4-BE49-F238E27FC236}">
                <a16:creationId xmlns:a16="http://schemas.microsoft.com/office/drawing/2014/main" id="{FE0E5B46-FDFE-4FF4-A626-6AF1008B629C}"/>
              </a:ext>
            </a:extLst>
          </p:cNvPr>
          <p:cNvCxnSpPr>
            <a:cxnSpLocks/>
          </p:cNvCxnSpPr>
          <p:nvPr/>
        </p:nvCxnSpPr>
        <p:spPr>
          <a:xfrm>
            <a:off x="1119929" y="2186411"/>
            <a:ext cx="575500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F39E0A9-85B4-4064-9444-BD8BE887EBDB}"/>
              </a:ext>
            </a:extLst>
          </p:cNvPr>
          <p:cNvSpPr txBox="1"/>
          <p:nvPr/>
        </p:nvSpPr>
        <p:spPr>
          <a:xfrm>
            <a:off x="1554913" y="1585177"/>
            <a:ext cx="184731" cy="523220"/>
          </a:xfrm>
          <a:prstGeom prst="rect">
            <a:avLst/>
          </a:prstGeom>
          <a:noFill/>
        </p:spPr>
        <p:txBody>
          <a:bodyPr wrap="none" rtlCol="0">
            <a:spAutoFit/>
          </a:bodyPr>
          <a:lstStyle/>
          <a:p>
            <a:endParaRPr lang="zh-CN" altLang="en-US" sz="2800" dirty="0"/>
          </a:p>
        </p:txBody>
      </p:sp>
      <p:sp>
        <p:nvSpPr>
          <p:cNvPr id="15" name="KSO_Shape">
            <a:extLst>
              <a:ext uri="{FF2B5EF4-FFF2-40B4-BE49-F238E27FC236}">
                <a16:creationId xmlns:a16="http://schemas.microsoft.com/office/drawing/2014/main" id="{F1DCD002-7F07-48B3-8F6B-53271532759B}"/>
              </a:ext>
            </a:extLst>
          </p:cNvPr>
          <p:cNvSpPr/>
          <p:nvPr/>
        </p:nvSpPr>
        <p:spPr>
          <a:xfrm>
            <a:off x="790369" y="1542608"/>
            <a:ext cx="10684288" cy="4499173"/>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38A521B1-79BB-4E56-9BE2-7AA3E87BE380}"/>
              </a:ext>
            </a:extLst>
          </p:cNvPr>
          <p:cNvGrpSpPr/>
          <p:nvPr/>
        </p:nvGrpSpPr>
        <p:grpSpPr>
          <a:xfrm>
            <a:off x="1410291" y="1273737"/>
            <a:ext cx="1082757" cy="1082757"/>
            <a:chOff x="2055662" y="1762598"/>
            <a:chExt cx="1082757" cy="1082757"/>
          </a:xfrm>
        </p:grpSpPr>
        <p:sp>
          <p:nvSpPr>
            <p:cNvPr id="17" name="KSO_Shape">
              <a:extLst>
                <a:ext uri="{FF2B5EF4-FFF2-40B4-BE49-F238E27FC236}">
                  <a16:creationId xmlns:a16="http://schemas.microsoft.com/office/drawing/2014/main" id="{6F881E24-4C13-4537-BF7F-0B6FED14E053}"/>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a:extLst>
                <a:ext uri="{FF2B5EF4-FFF2-40B4-BE49-F238E27FC236}">
                  <a16:creationId xmlns:a16="http://schemas.microsoft.com/office/drawing/2014/main" id="{B9BDC329-6376-47F5-A513-4960433FE1FC}"/>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mn-lt"/>
                <a:ea typeface="微软雅黑" panose="020B0503020204020204" pitchFamily="34" charset="-122"/>
              </a:endParaRPr>
            </a:p>
          </p:txBody>
        </p:sp>
      </p:grpSp>
    </p:spTree>
    <p:extLst>
      <p:ext uri="{BB962C8B-B14F-4D97-AF65-F5344CB8AC3E}">
        <p14:creationId xmlns:p14="http://schemas.microsoft.com/office/powerpoint/2010/main" val="410066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19" name="矩形 18">
            <a:extLst>
              <a:ext uri="{FF2B5EF4-FFF2-40B4-BE49-F238E27FC236}">
                <a16:creationId xmlns:a16="http://schemas.microsoft.com/office/drawing/2014/main" id="{0A76E6BC-C577-4CCF-A511-3D0D3CD7D46D}"/>
              </a:ext>
            </a:extLst>
          </p:cNvPr>
          <p:cNvSpPr/>
          <p:nvPr/>
        </p:nvSpPr>
        <p:spPr>
          <a:xfrm>
            <a:off x="1623056" y="1796652"/>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Postgraduate</a:t>
            </a:r>
            <a:r>
              <a:rPr lang="zh-CN" altLang="en-US" sz="2400" dirty="0">
                <a:solidFill>
                  <a:schemeClr val="tx1">
                    <a:lumMod val="85000"/>
                    <a:lumOff val="15000"/>
                  </a:schemeClr>
                </a:solidFill>
                <a:ea typeface="微软雅黑" panose="020B0503020204020204" pitchFamily="34" charset="-122"/>
              </a:rPr>
              <a:t>类构造方法被调用！</a:t>
            </a:r>
          </a:p>
        </p:txBody>
      </p:sp>
      <p:sp>
        <p:nvSpPr>
          <p:cNvPr id="20" name="KSO_Shape">
            <a:extLst>
              <a:ext uri="{FF2B5EF4-FFF2-40B4-BE49-F238E27FC236}">
                <a16:creationId xmlns:a16="http://schemas.microsoft.com/office/drawing/2014/main" id="{649FFE07-E8E8-4309-98E9-71EA0570FBAB}"/>
              </a:ext>
            </a:extLst>
          </p:cNvPr>
          <p:cNvSpPr/>
          <p:nvPr/>
        </p:nvSpPr>
        <p:spPr>
          <a:xfrm>
            <a:off x="1595303" y="1768878"/>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1" name="KSO_Shape">
            <a:extLst>
              <a:ext uri="{FF2B5EF4-FFF2-40B4-BE49-F238E27FC236}">
                <a16:creationId xmlns:a16="http://schemas.microsoft.com/office/drawing/2014/main" id="{38F73407-2045-42E4-A544-9EDC6ED26033}"/>
              </a:ext>
            </a:extLst>
          </p:cNvPr>
          <p:cNvSpPr/>
          <p:nvPr/>
        </p:nvSpPr>
        <p:spPr>
          <a:xfrm>
            <a:off x="1595303" y="2915496"/>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2" name="矩形 21">
            <a:extLst>
              <a:ext uri="{FF2B5EF4-FFF2-40B4-BE49-F238E27FC236}">
                <a16:creationId xmlns:a16="http://schemas.microsoft.com/office/drawing/2014/main" id="{CC37FF16-9426-4025-A4BF-1AB61B5D5939}"/>
              </a:ext>
            </a:extLst>
          </p:cNvPr>
          <p:cNvSpPr/>
          <p:nvPr/>
        </p:nvSpPr>
        <p:spPr>
          <a:xfrm>
            <a:off x="1623056" y="2915496"/>
            <a:ext cx="9289360" cy="581057"/>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类构造方法被调用！</a:t>
            </a:r>
          </a:p>
        </p:txBody>
      </p:sp>
      <p:sp>
        <p:nvSpPr>
          <p:cNvPr id="28" name="矩形 27">
            <a:extLst>
              <a:ext uri="{FF2B5EF4-FFF2-40B4-BE49-F238E27FC236}">
                <a16:creationId xmlns:a16="http://schemas.microsoft.com/office/drawing/2014/main" id="{16CFA2F9-5652-4E1E-8F9F-2E210BCCD791}"/>
              </a:ext>
            </a:extLst>
          </p:cNvPr>
          <p:cNvSpPr/>
          <p:nvPr/>
        </p:nvSpPr>
        <p:spPr>
          <a:xfrm>
            <a:off x="1623056" y="3950383"/>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类构造方法被调用！</a:t>
            </a:r>
          </a:p>
        </p:txBody>
      </p:sp>
      <p:sp>
        <p:nvSpPr>
          <p:cNvPr id="29" name="KSO_Shape">
            <a:extLst>
              <a:ext uri="{FF2B5EF4-FFF2-40B4-BE49-F238E27FC236}">
                <a16:creationId xmlns:a16="http://schemas.microsoft.com/office/drawing/2014/main" id="{63A1FEE2-BFAC-4777-9DE8-8506D3508FD6}"/>
              </a:ext>
            </a:extLst>
          </p:cNvPr>
          <p:cNvSpPr/>
          <p:nvPr/>
        </p:nvSpPr>
        <p:spPr>
          <a:xfrm>
            <a:off x="1595303" y="3922609"/>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a:extLst>
              <a:ext uri="{FF2B5EF4-FFF2-40B4-BE49-F238E27FC236}">
                <a16:creationId xmlns:a16="http://schemas.microsoft.com/office/drawing/2014/main" id="{26EE0390-F558-48B5-B9F3-647A91734FD5}"/>
              </a:ext>
            </a:extLst>
          </p:cNvPr>
          <p:cNvSpPr/>
          <p:nvPr/>
        </p:nvSpPr>
        <p:spPr>
          <a:xfrm>
            <a:off x="1595303" y="4985078"/>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a:extLst>
              <a:ext uri="{FF2B5EF4-FFF2-40B4-BE49-F238E27FC236}">
                <a16:creationId xmlns:a16="http://schemas.microsoft.com/office/drawing/2014/main" id="{0C718603-0219-451F-A043-5F4BCAC39EB2}"/>
              </a:ext>
            </a:extLst>
          </p:cNvPr>
          <p:cNvSpPr/>
          <p:nvPr/>
        </p:nvSpPr>
        <p:spPr>
          <a:xfrm>
            <a:off x="1623056" y="4985078"/>
            <a:ext cx="9289360" cy="581057"/>
          </a:xfrm>
          <a:prstGeom prst="rect">
            <a:avLst/>
          </a:prstGeom>
        </p:spPr>
        <p:txBody>
          <a:bodyPr wrap="square">
            <a:spAutoFit/>
          </a:bodyPr>
          <a:lstStyle/>
          <a:p>
            <a:pPr algn="ct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1810100</a:t>
            </a:r>
            <a:r>
              <a:rPr lang="zh-CN" altLang="en-US" sz="2400" dirty="0">
                <a:solidFill>
                  <a:schemeClr val="tx1">
                    <a:lumMod val="85000"/>
                    <a:lumOff val="15000"/>
                  </a:schemeClr>
                </a:solidFill>
                <a:ea typeface="微软雅黑" panose="020B0503020204020204" pitchFamily="34" charset="-122"/>
              </a:rPr>
              <a:t>，姓名：李晓明，导师：马红</a:t>
            </a:r>
          </a:p>
        </p:txBody>
      </p:sp>
    </p:spTree>
    <p:extLst>
      <p:ext uri="{BB962C8B-B14F-4D97-AF65-F5344CB8AC3E}">
        <p14:creationId xmlns:p14="http://schemas.microsoft.com/office/powerpoint/2010/main" val="205682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down)">
                                      <p:cBhvr>
                                        <p:cTn id="17" dur="500"/>
                                        <p:tgtEl>
                                          <p:spTgt spid="1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down)">
                                      <p:cBhvr>
                                        <p:cTn id="25" dur="500"/>
                                        <p:tgtEl>
                                          <p:spTgt spid="22"/>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down)">
                                      <p:cBhvr>
                                        <p:cTn id="33" dur="500"/>
                                        <p:tgtEl>
                                          <p:spTgt spid="28"/>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p:tgtEl>
                                          <p:spTgt spid="31"/>
                                        </p:tgtEl>
                                        <p:attrNameLst>
                                          <p:attrName>ppt_y</p:attrName>
                                        </p:attrNameLst>
                                      </p:cBhvr>
                                      <p:tavLst>
                                        <p:tav tm="0">
                                          <p:val>
                                            <p:strVal val="#ppt_y-#ppt_h*1.125000"/>
                                          </p:val>
                                        </p:tav>
                                        <p:tav tm="100000">
                                          <p:val>
                                            <p:strVal val="#ppt_y"/>
                                          </p:val>
                                        </p:tav>
                                      </p:tavLst>
                                    </p:anim>
                                    <p:animEffect transition="in" filter="wipe(down)">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animBg="1"/>
      <p:bldP spid="21" grpId="0" animBg="1"/>
      <p:bldP spid="22" grpId="0"/>
      <p:bldP spid="28" grpId="0"/>
      <p:bldP spid="29" grpId="0" animBg="1"/>
      <p:bldP spid="30"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p>
        </p:txBody>
      </p:sp>
      <p:sp>
        <p:nvSpPr>
          <p:cNvPr id="23" name="文本框 22">
            <a:extLst>
              <a:ext uri="{FF2B5EF4-FFF2-40B4-BE49-F238E27FC236}">
                <a16:creationId xmlns:a16="http://schemas.microsoft.com/office/drawing/2014/main" id="{67DEBE26-F3B6-4F20-88DD-C6A6B66D4BDD}"/>
              </a:ext>
            </a:extLst>
          </p:cNvPr>
          <p:cNvSpPr txBox="1"/>
          <p:nvPr/>
        </p:nvSpPr>
        <p:spPr>
          <a:xfrm>
            <a:off x="3963303" y="2584572"/>
            <a:ext cx="6586592" cy="1688856"/>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cs typeface="+mn-ea"/>
                <a:sym typeface="+mn-lt"/>
              </a:rPr>
              <a:t>将 “</a:t>
            </a:r>
            <a:r>
              <a:rPr lang="en-US" altLang="zh-CN" sz="2400" dirty="0">
                <a:cs typeface="+mn-ea"/>
                <a:sym typeface="+mn-lt"/>
              </a:rPr>
              <a:t>super().__</a:t>
            </a:r>
            <a:r>
              <a:rPr lang="en-US" altLang="zh-CN" sz="2400" dirty="0" err="1">
                <a:cs typeface="+mn-ea"/>
                <a:sym typeface="+mn-lt"/>
              </a:rPr>
              <a:t>init</a:t>
            </a:r>
            <a:r>
              <a:rPr lang="en-US" altLang="zh-CN" sz="2400" dirty="0">
                <a:cs typeface="+mn-ea"/>
                <a:sym typeface="+mn-lt"/>
              </a:rPr>
              <a:t>__(</a:t>
            </a:r>
            <a:r>
              <a:rPr lang="en-US" altLang="zh-CN" sz="2400" dirty="0" err="1">
                <a:cs typeface="+mn-ea"/>
                <a:sym typeface="+mn-lt"/>
              </a:rPr>
              <a:t>sno</a:t>
            </a:r>
            <a:r>
              <a:rPr lang="en-US" altLang="zh-CN" sz="2400" dirty="0">
                <a:cs typeface="+mn-ea"/>
                <a:sym typeface="+mn-lt"/>
              </a:rPr>
              <a:t>, name)</a:t>
            </a:r>
            <a:r>
              <a:rPr lang="en-US" altLang="zh-CN" sz="2400" dirty="0">
                <a:latin typeface="+mj-ea"/>
                <a:ea typeface="+mj-ea"/>
                <a:cs typeface="+mn-ea"/>
                <a:sym typeface="+mn-lt"/>
              </a:rPr>
              <a:t>”</a:t>
            </a:r>
            <a:r>
              <a:rPr lang="zh-CN" altLang="en-US" sz="2400" dirty="0">
                <a:cs typeface="+mn-ea"/>
                <a:sym typeface="+mn-lt"/>
              </a:rPr>
              <a:t>改为“</a:t>
            </a:r>
            <a:r>
              <a:rPr lang="en-US" altLang="zh-CN" sz="2400" dirty="0">
                <a:cs typeface="+mn-ea"/>
                <a:sym typeface="+mn-lt"/>
              </a:rPr>
              <a:t>super(</a:t>
            </a:r>
            <a:r>
              <a:rPr lang="en-US" altLang="zh-CN" sz="2400" dirty="0" err="1">
                <a:cs typeface="+mn-ea"/>
                <a:sym typeface="+mn-lt"/>
              </a:rPr>
              <a:t>Postgraduate,self</a:t>
            </a:r>
            <a:r>
              <a:rPr lang="en-US" altLang="zh-CN" sz="2400" dirty="0">
                <a:cs typeface="+mn-ea"/>
                <a:sym typeface="+mn-lt"/>
              </a:rPr>
              <a:t>).__</a:t>
            </a:r>
            <a:r>
              <a:rPr lang="en-US" altLang="zh-CN" sz="2400" dirty="0" err="1">
                <a:cs typeface="+mn-ea"/>
                <a:sym typeface="+mn-lt"/>
              </a:rPr>
              <a:t>init</a:t>
            </a:r>
            <a:r>
              <a:rPr lang="en-US" altLang="zh-CN" sz="2400" dirty="0">
                <a:cs typeface="+mn-ea"/>
                <a:sym typeface="+mn-lt"/>
              </a:rPr>
              <a:t>__(</a:t>
            </a:r>
            <a:r>
              <a:rPr lang="en-US" altLang="zh-CN" sz="2400" dirty="0" err="1">
                <a:cs typeface="+mn-ea"/>
                <a:sym typeface="+mn-lt"/>
              </a:rPr>
              <a:t>sno</a:t>
            </a:r>
            <a:r>
              <a:rPr lang="en-US" altLang="zh-CN" sz="2400" dirty="0">
                <a:cs typeface="+mn-ea"/>
                <a:sym typeface="+mn-lt"/>
              </a:rPr>
              <a:t>, </a:t>
            </a:r>
            <a:r>
              <a:rPr lang="en-US" altLang="zh-CN" sz="2400">
                <a:cs typeface="+mn-ea"/>
                <a:sym typeface="+mn-lt"/>
              </a:rPr>
              <a:t>name)</a:t>
            </a:r>
            <a:r>
              <a:rPr lang="en-US" altLang="zh-CN" sz="2400">
                <a:latin typeface="+mj-ea"/>
                <a:cs typeface="+mn-ea"/>
                <a:sym typeface="+mn-lt"/>
              </a:rPr>
              <a:t> ”</a:t>
            </a:r>
            <a:r>
              <a:rPr lang="zh-CN" altLang="en-US" sz="2400">
                <a:cs typeface="+mn-ea"/>
                <a:sym typeface="+mn-lt"/>
              </a:rPr>
              <a:t>，</a:t>
            </a:r>
            <a:r>
              <a:rPr lang="zh-CN" altLang="en-US" sz="2400" dirty="0">
                <a:cs typeface="+mn-ea"/>
                <a:sym typeface="+mn-lt"/>
              </a:rPr>
              <a:t>程序运行结果完全相同。</a:t>
            </a:r>
            <a:endParaRPr lang="en-US" altLang="zh-CN" sz="2400" dirty="0">
              <a:cs typeface="+mn-ea"/>
              <a:sym typeface="+mn-lt"/>
            </a:endParaRPr>
          </a:p>
        </p:txBody>
      </p:sp>
      <p:grpSp>
        <p:nvGrpSpPr>
          <p:cNvPr id="24" name="组合 23">
            <a:extLst>
              <a:ext uri="{FF2B5EF4-FFF2-40B4-BE49-F238E27FC236}">
                <a16:creationId xmlns:a16="http://schemas.microsoft.com/office/drawing/2014/main" id="{83BC7D70-59FB-42C4-AE97-EF8B1AB5D1A8}"/>
              </a:ext>
            </a:extLst>
          </p:cNvPr>
          <p:cNvGrpSpPr/>
          <p:nvPr/>
        </p:nvGrpSpPr>
        <p:grpSpPr>
          <a:xfrm>
            <a:off x="1985006" y="3083296"/>
            <a:ext cx="1370836" cy="656252"/>
            <a:chOff x="-8553" y="2593913"/>
            <a:chExt cx="1864069" cy="1096904"/>
          </a:xfrm>
        </p:grpSpPr>
        <p:sp>
          <p:nvSpPr>
            <p:cNvPr id="25" name="圆角矩形 32">
              <a:extLst>
                <a:ext uri="{FF2B5EF4-FFF2-40B4-BE49-F238E27FC236}">
                  <a16:creationId xmlns:a16="http://schemas.microsoft.com/office/drawing/2014/main" id="{4B20192C-E1C2-4B55-9DB4-79056BD0162A}"/>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26" name="文本框 25">
              <a:extLst>
                <a:ext uri="{FF2B5EF4-FFF2-40B4-BE49-F238E27FC236}">
                  <a16:creationId xmlns:a16="http://schemas.microsoft.com/office/drawing/2014/main" id="{3661651F-6D27-476A-8777-38B1360BE58B}"/>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提示</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27" name="等腰三角形 26">
            <a:extLst>
              <a:ext uri="{FF2B5EF4-FFF2-40B4-BE49-F238E27FC236}">
                <a16:creationId xmlns:a16="http://schemas.microsoft.com/office/drawing/2014/main" id="{E6D8B197-2CB1-4996-B3E9-4B3A0643026F}"/>
              </a:ext>
            </a:extLst>
          </p:cNvPr>
          <p:cNvSpPr/>
          <p:nvPr/>
        </p:nvSpPr>
        <p:spPr>
          <a:xfrm rot="5400000">
            <a:off x="3498911" y="3270051"/>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54456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ppt_x</p:attrName>
                                        </p:attrNameLst>
                                      </p:cBhvr>
                                      <p:tavLst>
                                        <p:tav tm="0">
                                          <p:val>
                                            <p:strVal val="#ppt_x-#ppt_w*1.125000"/>
                                          </p:val>
                                        </p:tav>
                                        <p:tav tm="100000">
                                          <p:val>
                                            <p:strVal val="#ppt_x"/>
                                          </p:val>
                                        </p:tav>
                                      </p:tavLst>
                                    </p:anim>
                                    <p:animEffect transition="in" filter="wipe(right)">
                                      <p:cBhvr>
                                        <p:cTn id="20" dur="500"/>
                                        <p:tgtEl>
                                          <p:spTgt spid="2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AAF4FE-831E-453F-AF48-62720645ECB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类的某个方法中，“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super()”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等价于（    ）。</a:t>
            </a:r>
          </a:p>
        </p:txBody>
      </p:sp>
      <p:sp>
        <p:nvSpPr>
          <p:cNvPr id="5" name="文本框 4">
            <a:extLst>
              <a:ext uri="{FF2B5EF4-FFF2-40B4-BE49-F238E27FC236}">
                <a16:creationId xmlns:a16="http://schemas.microsoft.com/office/drawing/2014/main" id="{DE75C24C-B768-4D8A-A8DD-0C6DB319DA2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super(A)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D02DB7E-BCE6-4E67-9940-A56F1E4C8BD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super(</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A,self</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2C34AF9-0691-4BBC-A36E-667139E32BC2}"/>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super(self)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BEF1BE6-6008-488B-A8BE-3BEE34968F17}"/>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super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0B76C54D-ED4A-49E5-973C-40A12368362D}"/>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046387A3-6BA7-45CB-987D-EC372F4CC169}"/>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81DC6C26-FB29-4650-AA63-9A15CD73BDCC}"/>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AF691FA4-43D1-437D-9269-0CD0733E1040}"/>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CF1B33BC-E8DA-4F85-AEAB-5394AA16BFE8}"/>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6B6A6315-4D46-4AD9-A11F-AFCE1F9AD7DE}"/>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BB2BB1CD-C466-467E-BB10-3BA6DB24DFA1}"/>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3A7212C8-8DFF-403C-A095-896773061829}"/>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662C7399-7901-4642-89BA-526B81CA1CA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42FF1A7-3C74-4F37-BC5A-C080B14958C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36CF42-C651-4EEF-867E-34CA180605C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72617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p>
        </p:txBody>
      </p:sp>
      <p:grpSp>
        <p:nvGrpSpPr>
          <p:cNvPr id="40" name="组合 39">
            <a:extLst>
              <a:ext uri="{FF2B5EF4-FFF2-40B4-BE49-F238E27FC236}">
                <a16:creationId xmlns:a16="http://schemas.microsoft.com/office/drawing/2014/main" id="{06FC0523-2593-4EC8-B92D-8DE04A834862}"/>
              </a:ext>
            </a:extLst>
          </p:cNvPr>
          <p:cNvGrpSpPr/>
          <p:nvPr/>
        </p:nvGrpSpPr>
        <p:grpSpPr>
          <a:xfrm>
            <a:off x="1331008" y="1134483"/>
            <a:ext cx="9537017" cy="2153448"/>
            <a:chOff x="1331008" y="1696577"/>
            <a:chExt cx="9537017" cy="2153448"/>
          </a:xfrm>
        </p:grpSpPr>
        <p:sp>
          <p:nvSpPr>
            <p:cNvPr id="3" name="矩形 2">
              <a:extLst>
                <a:ext uri="{FF2B5EF4-FFF2-40B4-BE49-F238E27FC236}">
                  <a16:creationId xmlns:a16="http://schemas.microsoft.com/office/drawing/2014/main" id="{CD352A36-0FAB-466D-AED1-E2DB2EF0AC31}"/>
                </a:ext>
              </a:extLst>
            </p:cNvPr>
            <p:cNvSpPr/>
            <p:nvPr/>
          </p:nvSpPr>
          <p:spPr>
            <a:xfrm>
              <a:off x="1454836" y="1920728"/>
              <a:ext cx="9406156" cy="175432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在一个类中，除了可以包含前面所说的属性，还可以包含各种方法。</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属性对应一个类可以用来保存哪些数据，而方法对应一个类可以支持哪些操作（即数据处理）。</a:t>
              </a:r>
            </a:p>
          </p:txBody>
        </p:sp>
        <p:sp>
          <p:nvSpPr>
            <p:cNvPr id="48" name="KSO_Shape">
              <a:extLst>
                <a:ext uri="{FF2B5EF4-FFF2-40B4-BE49-F238E27FC236}">
                  <a16:creationId xmlns:a16="http://schemas.microsoft.com/office/drawing/2014/main" id="{7C10B4E9-275D-4EE6-A235-4852EBDFC2C3}"/>
                </a:ext>
              </a:extLst>
            </p:cNvPr>
            <p:cNvSpPr/>
            <p:nvPr/>
          </p:nvSpPr>
          <p:spPr>
            <a:xfrm>
              <a:off x="1331008" y="1696577"/>
              <a:ext cx="9537017" cy="215344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endParaRPr lang="zh-CN" altLang="en-US"/>
            </a:p>
          </p:txBody>
        </p:sp>
      </p:grpSp>
      <p:grpSp>
        <p:nvGrpSpPr>
          <p:cNvPr id="51" name="组合 50">
            <a:extLst>
              <a:ext uri="{FF2B5EF4-FFF2-40B4-BE49-F238E27FC236}">
                <a16:creationId xmlns:a16="http://schemas.microsoft.com/office/drawing/2014/main" id="{F7E018D8-6ECD-4F16-8824-9DC51EEF2553}"/>
              </a:ext>
            </a:extLst>
          </p:cNvPr>
          <p:cNvGrpSpPr/>
          <p:nvPr/>
        </p:nvGrpSpPr>
        <p:grpSpPr>
          <a:xfrm>
            <a:off x="1331008" y="3407002"/>
            <a:ext cx="9537017" cy="3138942"/>
            <a:chOff x="1331008" y="1696577"/>
            <a:chExt cx="9537017" cy="3138942"/>
          </a:xfrm>
        </p:grpSpPr>
        <p:sp>
          <p:nvSpPr>
            <p:cNvPr id="52" name="矩形 51">
              <a:extLst>
                <a:ext uri="{FF2B5EF4-FFF2-40B4-BE49-F238E27FC236}">
                  <a16:creationId xmlns:a16="http://schemas.microsoft.com/office/drawing/2014/main" id="{8EC7295B-93AD-4E9D-8698-A89F13DEDD96}"/>
                </a:ext>
              </a:extLst>
            </p:cNvPr>
            <p:cNvSpPr/>
            <p:nvPr/>
          </p:nvSpPr>
          <p:spPr>
            <a:xfrm>
              <a:off x="1454836" y="1848158"/>
              <a:ext cx="928936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类的定义形式多样</a:t>
              </a: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我们既可以直接创建新的类，也可以基于一个或多个已有的类创建新的类；</a:t>
              </a: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我们既可以创建一个空的类，然后再动态添加属性和方法，也可以在创建类的同时设置属性和方法。</a:t>
              </a:r>
            </a:p>
          </p:txBody>
        </p:sp>
        <p:sp>
          <p:nvSpPr>
            <p:cNvPr id="53" name="KSO_Shape">
              <a:extLst>
                <a:ext uri="{FF2B5EF4-FFF2-40B4-BE49-F238E27FC236}">
                  <a16:creationId xmlns:a16="http://schemas.microsoft.com/office/drawing/2014/main" id="{436870C7-EE83-4DE2-985D-7362532B910A}"/>
                </a:ext>
              </a:extLst>
            </p:cNvPr>
            <p:cNvSpPr/>
            <p:nvPr/>
          </p:nvSpPr>
          <p:spPr>
            <a:xfrm>
              <a:off x="1331008" y="1696577"/>
              <a:ext cx="9537017" cy="313894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endParaRPr lang="zh-CN" altLang="en-US"/>
            </a:p>
          </p:txBody>
        </p:sp>
      </p:grpSp>
    </p:spTree>
    <p:extLst>
      <p:ext uri="{BB962C8B-B14F-4D97-AF65-F5344CB8AC3E}">
        <p14:creationId xmlns:p14="http://schemas.microsoft.com/office/powerpoint/2010/main" val="82789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485615" y="2065668"/>
            <a:ext cx="9898104" cy="2585907"/>
            <a:chOff x="3043159" y="2674363"/>
            <a:chExt cx="9898104" cy="2585907"/>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9860392" cy="2554545"/>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内置函数</a:t>
              </a:r>
              <a:r>
                <a:rPr lang="en-US" altLang="zh-CN" sz="8000" b="1" dirty="0" err="1">
                  <a:solidFill>
                    <a:srgbClr val="B1C400"/>
                  </a:solidFill>
                  <a:latin typeface="Bauhaus 93" panose="04030905020B02020C02" pitchFamily="82" charset="0"/>
                  <a:ea typeface="Adobe Gothic Std B" panose="020B0800000000000000" pitchFamily="34" charset="-128"/>
                </a:rPr>
                <a:t>isinstance</a:t>
              </a:r>
              <a:r>
                <a:rPr lang="zh-CN" altLang="en-US" sz="8000" b="1" dirty="0">
                  <a:solidFill>
                    <a:srgbClr val="B1C400"/>
                  </a:solidFill>
                  <a:latin typeface="Bauhaus 93" panose="04030905020B02020C02" pitchFamily="82" charset="0"/>
                  <a:ea typeface="Adobe Gothic Std B" panose="020B0800000000000000" pitchFamily="34" charset="-128"/>
                </a:rPr>
                <a:t>、</a:t>
              </a:r>
              <a:br>
                <a:rPr lang="zh-CN" altLang="en-US" sz="8000" b="1" dirty="0">
                  <a:solidFill>
                    <a:srgbClr val="B1C400"/>
                  </a:solidFill>
                  <a:latin typeface="Bauhaus 93" panose="04030905020B02020C02" pitchFamily="82" charset="0"/>
                  <a:ea typeface="Adobe Gothic Std B" panose="020B0800000000000000" pitchFamily="34" charset="-128"/>
                </a:rPr>
              </a:br>
              <a:r>
                <a:rPr lang="en-US" altLang="zh-CN" sz="8000" b="1" dirty="0" err="1">
                  <a:solidFill>
                    <a:srgbClr val="B1C400"/>
                  </a:solidFill>
                  <a:latin typeface="Bauhaus 93" panose="04030905020B02020C02" pitchFamily="82" charset="0"/>
                  <a:ea typeface="Adobe Gothic Std B" panose="020B0800000000000000" pitchFamily="34" charset="-128"/>
                </a:rPr>
                <a:t>issubclass</a:t>
              </a:r>
              <a:r>
                <a:rPr lang="zh-CN" altLang="en-US" sz="8000" b="1" dirty="0">
                  <a:solidFill>
                    <a:srgbClr val="B1C400"/>
                  </a:solidFill>
                  <a:latin typeface="Bauhaus 93" panose="04030905020B02020C02" pitchFamily="82" charset="0"/>
                  <a:ea typeface="Adobe Gothic Std B" panose="020B0800000000000000" pitchFamily="34" charset="-128"/>
                </a:rPr>
                <a:t>和</a:t>
              </a:r>
              <a:r>
                <a:rPr lang="en-US" altLang="zh-CN" sz="8000" b="1" dirty="0">
                  <a:solidFill>
                    <a:srgbClr val="B1C400"/>
                  </a:solidFill>
                  <a:latin typeface="Bauhaus 93" panose="04030905020B02020C02" pitchFamily="82" charset="0"/>
                  <a:ea typeface="Adobe Gothic Std B" panose="020B0800000000000000" pitchFamily="34" charset="-128"/>
                </a:rPr>
                <a:t>type</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674363"/>
              <a:ext cx="9860392" cy="2554545"/>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内置函数</a:t>
              </a:r>
              <a:r>
                <a:rPr lang="en-US" altLang="zh-CN" sz="8000" b="1" dirty="0" err="1">
                  <a:solidFill>
                    <a:srgbClr val="1950B2"/>
                  </a:solidFill>
                  <a:latin typeface="Bauhaus 93" panose="04030905020B02020C02" pitchFamily="82" charset="0"/>
                  <a:ea typeface="Adobe Gothic Std B" panose="020B0800000000000000" pitchFamily="34" charset="-128"/>
                </a:rPr>
                <a:t>isinstance</a:t>
              </a:r>
              <a:r>
                <a:rPr lang="zh-CN" altLang="en-US" sz="8000" b="1" dirty="0">
                  <a:solidFill>
                    <a:srgbClr val="1950B2"/>
                  </a:solidFill>
                  <a:latin typeface="Bauhaus 93" panose="04030905020B02020C02" pitchFamily="82" charset="0"/>
                  <a:ea typeface="Adobe Gothic Std B" panose="020B0800000000000000" pitchFamily="34" charset="-128"/>
                </a:rPr>
                <a:t>、</a:t>
              </a:r>
              <a:br>
                <a:rPr lang="zh-CN" altLang="en-US" sz="8000" b="1" dirty="0">
                  <a:solidFill>
                    <a:srgbClr val="1950B2"/>
                  </a:solidFill>
                  <a:latin typeface="Bauhaus 93" panose="04030905020B02020C02" pitchFamily="82" charset="0"/>
                  <a:ea typeface="Adobe Gothic Std B" panose="020B0800000000000000" pitchFamily="34" charset="-128"/>
                </a:rPr>
              </a:br>
              <a:r>
                <a:rPr lang="en-US" altLang="zh-CN" sz="8000" b="1" dirty="0" err="1">
                  <a:solidFill>
                    <a:srgbClr val="1950B2"/>
                  </a:solidFill>
                  <a:latin typeface="Bauhaus 93" panose="04030905020B02020C02" pitchFamily="82" charset="0"/>
                  <a:ea typeface="Adobe Gothic Std B" panose="020B0800000000000000" pitchFamily="34" charset="-128"/>
                </a:rPr>
                <a:t>issubclass</a:t>
              </a:r>
              <a:r>
                <a:rPr lang="zh-CN" altLang="en-US" sz="8000" b="1" dirty="0">
                  <a:solidFill>
                    <a:srgbClr val="1950B2"/>
                  </a:solidFill>
                  <a:latin typeface="Bauhaus 93" panose="04030905020B02020C02" pitchFamily="82" charset="0"/>
                  <a:ea typeface="Adobe Gothic Std B" panose="020B0800000000000000" pitchFamily="34" charset="-128"/>
                </a:rPr>
                <a:t>和</a:t>
              </a:r>
              <a:r>
                <a:rPr lang="en-US" altLang="zh-CN" sz="8000" b="1" dirty="0">
                  <a:solidFill>
                    <a:srgbClr val="1950B2"/>
                  </a:solidFill>
                  <a:latin typeface="Bauhaus 93" panose="04030905020B02020C02" pitchFamily="82" charset="0"/>
                  <a:ea typeface="Adobe Gothic Std B" panose="020B0800000000000000" pitchFamily="34" charset="-128"/>
                </a:rPr>
                <a:t>type</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34363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2411319" y="406432"/>
            <a:ext cx="7369363" cy="584775"/>
          </a:xfrm>
          <a:prstGeom prst="rect">
            <a:avLst/>
          </a:prstGeom>
        </p:spPr>
        <p:txBody>
          <a:bodyPr wrap="squar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功能简介</a:t>
            </a:r>
            <a:endParaRPr lang="zh-CN" altLang="en-US" sz="3200" b="1" dirty="0">
              <a:solidFill>
                <a:schemeClr val="tx1">
                  <a:lumMod val="85000"/>
                  <a:lumOff val="15000"/>
                </a:schemeClr>
              </a:solidFill>
              <a:effectLst/>
              <a:latin typeface="+mj-lt"/>
              <a:ea typeface="微软雅黑" panose="020B0503020204020204" pitchFamily="34" charset="-122"/>
            </a:endParaRPr>
          </a:p>
        </p:txBody>
      </p:sp>
      <p:grpSp>
        <p:nvGrpSpPr>
          <p:cNvPr id="23" name="组合 22">
            <a:extLst>
              <a:ext uri="{FF2B5EF4-FFF2-40B4-BE49-F238E27FC236}">
                <a16:creationId xmlns:a16="http://schemas.microsoft.com/office/drawing/2014/main" id="{71BC4C1B-6C3D-4F9B-B43D-80351FAE6C25}"/>
              </a:ext>
            </a:extLst>
          </p:cNvPr>
          <p:cNvGrpSpPr/>
          <p:nvPr/>
        </p:nvGrpSpPr>
        <p:grpSpPr>
          <a:xfrm rot="18900000">
            <a:off x="3951869" y="2587438"/>
            <a:ext cx="1524000" cy="1524000"/>
            <a:chOff x="4538249" y="1807005"/>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5" name="矩形 24">
              <a:extLst>
                <a:ext uri="{FF2B5EF4-FFF2-40B4-BE49-F238E27FC236}">
                  <a16:creationId xmlns:a16="http://schemas.microsoft.com/office/drawing/2014/main" id="{AD674C20-AA63-4F08-A659-9A48B6463E80}"/>
                </a:ext>
              </a:extLst>
            </p:cNvPr>
            <p:cNvSpPr/>
            <p:nvPr/>
          </p:nvSpPr>
          <p:spPr>
            <a:xfrm rot="2700000">
              <a:off x="4583935" y="2320953"/>
              <a:ext cx="1467068" cy="461665"/>
            </a:xfrm>
            <a:prstGeom prst="rect">
              <a:avLst/>
            </a:prstGeom>
          </p:spPr>
          <p:txBody>
            <a:bodyPr wrap="none">
              <a:spAutoFit/>
            </a:bodyPr>
            <a:lstStyle/>
            <a:p>
              <a:pPr algn="ctr">
                <a:spcBef>
                  <a:spcPct val="0"/>
                </a:spcBef>
                <a:defRPr/>
              </a:pPr>
              <a:r>
                <a:rPr lang="en-US" altLang="zh-CN" sz="2400" b="1" dirty="0" err="1">
                  <a:solidFill>
                    <a:schemeClr val="tx1">
                      <a:lumMod val="85000"/>
                      <a:lumOff val="15000"/>
                    </a:schemeClr>
                  </a:solidFill>
                  <a:latin typeface="+mj-lt"/>
                  <a:ea typeface="微软雅黑" panose="020B0503020204020204" pitchFamily="34" charset="-122"/>
                  <a:cs typeface="微软雅黑" panose="020B0503020204020204" pitchFamily="34" charset="-122"/>
                </a:rPr>
                <a:t>isinstance</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grpSp>
        <p:nvGrpSpPr>
          <p:cNvPr id="26" name="组合 25">
            <a:extLst>
              <a:ext uri="{FF2B5EF4-FFF2-40B4-BE49-F238E27FC236}">
                <a16:creationId xmlns:a16="http://schemas.microsoft.com/office/drawing/2014/main" id="{8F283251-4548-48D8-AE80-FCD19EE45757}"/>
              </a:ext>
            </a:extLst>
          </p:cNvPr>
          <p:cNvGrpSpPr/>
          <p:nvPr/>
        </p:nvGrpSpPr>
        <p:grpSpPr>
          <a:xfrm rot="18900000">
            <a:off x="5392733" y="1589368"/>
            <a:ext cx="1524000" cy="1524000"/>
            <a:chOff x="6157773" y="1285506"/>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8" name="矩形 27">
              <a:extLst>
                <a:ext uri="{FF2B5EF4-FFF2-40B4-BE49-F238E27FC236}">
                  <a16:creationId xmlns:a16="http://schemas.microsoft.com/office/drawing/2014/main" id="{056A68A7-DADA-471C-8AE1-09B761BC12FD}"/>
                </a:ext>
              </a:extLst>
            </p:cNvPr>
            <p:cNvSpPr/>
            <p:nvPr/>
          </p:nvSpPr>
          <p:spPr>
            <a:xfrm rot="2700000">
              <a:off x="6182551" y="1817292"/>
              <a:ext cx="1468672" cy="461665"/>
            </a:xfrm>
            <a:prstGeom prst="rect">
              <a:avLst/>
            </a:prstGeom>
          </p:spPr>
          <p:txBody>
            <a:bodyPr wrap="none">
              <a:spAutoFit/>
            </a:bodyPr>
            <a:lstStyle/>
            <a:p>
              <a:pPr algn="ctr">
                <a:spcBef>
                  <a:spcPct val="0"/>
                </a:spcBef>
                <a:defRPr/>
              </a:pPr>
              <a:r>
                <a:rPr lang="en-US" altLang="zh-CN" sz="2400" b="1" dirty="0" err="1">
                  <a:solidFill>
                    <a:schemeClr val="bg1"/>
                  </a:solidFill>
                  <a:latin typeface="+mj-lt"/>
                  <a:ea typeface="微软雅黑" panose="020B0503020204020204" pitchFamily="34" charset="-122"/>
                  <a:cs typeface="微软雅黑" panose="020B0503020204020204" pitchFamily="34" charset="-122"/>
                </a:rPr>
                <a:t>issubclass</a:t>
              </a:r>
              <a:endParaRPr lang="en-US" altLang="zh-CN" sz="2400" b="1" dirty="0">
                <a:solidFill>
                  <a:schemeClr val="bg1"/>
                </a:solidFill>
                <a:latin typeface="+mj-lt"/>
                <a:ea typeface="微软雅黑" panose="020B0503020204020204" pitchFamily="34" charset="-122"/>
                <a:cs typeface="微软雅黑" panose="020B0503020204020204" pitchFamily="34" charset="-122"/>
              </a:endParaRPr>
            </a:p>
          </p:txBody>
        </p:sp>
      </p:gr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56C1BCC-A3DF-42DE-A514-499D10A25DDA}"/>
              </a:ext>
            </a:extLst>
          </p:cNvPr>
          <p:cNvGrpSpPr/>
          <p:nvPr/>
        </p:nvGrpSpPr>
        <p:grpSpPr>
          <a:xfrm rot="18900000">
            <a:off x="6833596" y="2587438"/>
            <a:ext cx="1524000" cy="1524000"/>
            <a:chOff x="4538249" y="1807005"/>
            <a:chExt cx="1524000" cy="1524000"/>
          </a:xfrm>
        </p:grpSpPr>
        <p:sp>
          <p:nvSpPr>
            <p:cNvPr id="34" name="泪滴形 33">
              <a:extLst>
                <a:ext uri="{FF2B5EF4-FFF2-40B4-BE49-F238E27FC236}">
                  <a16:creationId xmlns:a16="http://schemas.microsoft.com/office/drawing/2014/main" id="{54426F03-3299-4BE2-9AE4-23B0E5C463D4}"/>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35" name="矩形 34">
              <a:extLst>
                <a:ext uri="{FF2B5EF4-FFF2-40B4-BE49-F238E27FC236}">
                  <a16:creationId xmlns:a16="http://schemas.microsoft.com/office/drawing/2014/main" id="{E54B5636-86BD-48D3-BC09-6C903F3E1B48}"/>
                </a:ext>
              </a:extLst>
            </p:cNvPr>
            <p:cNvSpPr/>
            <p:nvPr/>
          </p:nvSpPr>
          <p:spPr>
            <a:xfrm rot="2700000">
              <a:off x="4967361" y="2296598"/>
              <a:ext cx="74892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type</a:t>
              </a:r>
            </a:p>
          </p:txBody>
        </p:sp>
      </p:gr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74909" y="3436987"/>
            <a:ext cx="2996683"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用于判断一个对象所属的类是否是指定类或指定类的子类；</a:t>
            </a:r>
            <a:endParaRPr lang="zh-CN" altLang="en-US" sz="2400" dirty="0">
              <a:solidFill>
                <a:schemeClr val="tx1">
                  <a:lumMod val="85000"/>
                  <a:lumOff val="15000"/>
                </a:schemeClr>
              </a:solidFill>
              <a:effectLst/>
              <a:latin typeface="+mj-lt"/>
              <a:ea typeface="微软雅黑" panose="020B0503020204020204" pitchFamily="34" charset="-122"/>
              <a:cs typeface="微软雅黑" panose="020B0503020204020204" pitchFamily="34" charset="-122"/>
            </a:endParaRPr>
          </a:p>
        </p:txBody>
      </p:sp>
      <p:sp>
        <p:nvSpPr>
          <p:cNvPr id="40" name="矩形 39">
            <a:extLst>
              <a:ext uri="{FF2B5EF4-FFF2-40B4-BE49-F238E27FC236}">
                <a16:creationId xmlns:a16="http://schemas.microsoft.com/office/drawing/2014/main" id="{935F907C-5DF2-494E-BFA6-C3EE8AF2B9CA}"/>
              </a:ext>
            </a:extLst>
          </p:cNvPr>
          <p:cNvSpPr/>
          <p:nvPr/>
        </p:nvSpPr>
        <p:spPr>
          <a:xfrm>
            <a:off x="4848751" y="4340411"/>
            <a:ext cx="2567524" cy="1200329"/>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用于判断一个类是否是另一个类的子类；</a:t>
            </a:r>
            <a:endParaRPr lang="zh-CN" altLang="en-US" sz="2400" dirty="0">
              <a:solidFill>
                <a:schemeClr val="tx1">
                  <a:lumMod val="85000"/>
                  <a:lumOff val="15000"/>
                </a:schemeClr>
              </a:solidFill>
              <a:effectLst/>
              <a:latin typeface="+mj-lt"/>
              <a:ea typeface="微软雅黑" panose="020B0503020204020204" pitchFamily="34" charset="-122"/>
              <a:cs typeface="微软雅黑" panose="020B0503020204020204" pitchFamily="34" charset="-122"/>
            </a:endParaRPr>
          </a:p>
        </p:txBody>
      </p:sp>
      <p:sp>
        <p:nvSpPr>
          <p:cNvPr id="41" name="矩形 40">
            <a:extLst>
              <a:ext uri="{FF2B5EF4-FFF2-40B4-BE49-F238E27FC236}">
                <a16:creationId xmlns:a16="http://schemas.microsoft.com/office/drawing/2014/main" id="{24669355-913B-40DF-92CA-51D4466BCAC8}"/>
              </a:ext>
            </a:extLst>
          </p:cNvPr>
          <p:cNvSpPr/>
          <p:nvPr/>
        </p:nvSpPr>
        <p:spPr>
          <a:xfrm>
            <a:off x="8499130" y="3436987"/>
            <a:ext cx="2996684" cy="830997"/>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用于获取一个对象所属的类。</a:t>
            </a:r>
          </a:p>
        </p:txBody>
      </p:sp>
    </p:spTree>
    <p:extLst>
      <p:ext uri="{BB962C8B-B14F-4D97-AF65-F5344CB8AC3E}">
        <p14:creationId xmlns:p14="http://schemas.microsoft.com/office/powerpoint/2010/main" val="68412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951409" y="1317525"/>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p>
        </p:txBody>
      </p:sp>
      <p:sp>
        <p:nvSpPr>
          <p:cNvPr id="3" name="矩形 2">
            <a:extLst>
              <a:ext uri="{FF2B5EF4-FFF2-40B4-BE49-F238E27FC236}">
                <a16:creationId xmlns:a16="http://schemas.microsoft.com/office/drawing/2014/main" id="{CD352A36-0FAB-466D-AED1-E2DB2EF0AC31}"/>
              </a:ext>
            </a:extLst>
          </p:cNvPr>
          <p:cNvSpPr/>
          <p:nvPr/>
        </p:nvSpPr>
        <p:spPr>
          <a:xfrm>
            <a:off x="1778389" y="1971503"/>
            <a:ext cx="10074946" cy="335104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Person: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pass</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class Student(Person):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Student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pass</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class Flower: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类</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pass</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flipV="1">
            <a:off x="1696542" y="1779190"/>
            <a:ext cx="6380660" cy="19023"/>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638138" y="1880534"/>
            <a:ext cx="9183742" cy="3659941"/>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751689" y="1359576"/>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209031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760041" y="1317525"/>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p>
        </p:txBody>
      </p:sp>
      <p:sp>
        <p:nvSpPr>
          <p:cNvPr id="3" name="矩形 2">
            <a:extLst>
              <a:ext uri="{FF2B5EF4-FFF2-40B4-BE49-F238E27FC236}">
                <a16:creationId xmlns:a16="http://schemas.microsoft.com/office/drawing/2014/main" id="{CD352A36-0FAB-466D-AED1-E2DB2EF0AC31}"/>
              </a:ext>
            </a:extLst>
          </p:cNvPr>
          <p:cNvSpPr/>
          <p:nvPr/>
        </p:nvSpPr>
        <p:spPr>
          <a:xfrm>
            <a:off x="1391899" y="2021766"/>
            <a:ext cx="10532146" cy="27968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if __name__=='__main__':</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f=Flower()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对象</a:t>
            </a:r>
            <a:r>
              <a:rPr lang="en-US" altLang="zh-CN" sz="2400" dirty="0">
                <a:solidFill>
                  <a:schemeClr val="tx1">
                    <a:lumMod val="85000"/>
                    <a:lumOff val="15000"/>
                  </a:schemeClr>
                </a:solidFill>
                <a:latin typeface="+mj-lt"/>
                <a:ea typeface="微软雅黑" panose="020B0503020204020204" pitchFamily="34" charset="-122"/>
              </a:rPr>
              <a:t>f</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stu,Person</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stu,Student</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flipV="1">
            <a:off x="1505174" y="1779190"/>
            <a:ext cx="6380660" cy="19023"/>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407060" y="2040790"/>
            <a:ext cx="9393041" cy="2879886"/>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560321" y="1359576"/>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13" name="矩形 12">
            <a:extLst>
              <a:ext uri="{FF2B5EF4-FFF2-40B4-BE49-F238E27FC236}">
                <a16:creationId xmlns:a16="http://schemas.microsoft.com/office/drawing/2014/main" id="{CC531FFE-2723-4EE0-8045-6F42D81524C5}"/>
              </a:ext>
            </a:extLst>
          </p:cNvPr>
          <p:cNvSpPr/>
          <p:nvPr/>
        </p:nvSpPr>
        <p:spPr>
          <a:xfrm>
            <a:off x="2065530" y="5034961"/>
            <a:ext cx="9289360" cy="1134862"/>
          </a:xfrm>
          <a:prstGeom prst="rect">
            <a:avLst/>
          </a:prstGeom>
        </p:spPr>
        <p:txBody>
          <a:bodyPr wrap="square">
            <a:spAutoFit/>
          </a:bodyPr>
          <a:lstStyle/>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True</a:t>
            </a: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True</a:t>
            </a:r>
          </a:p>
        </p:txBody>
      </p:sp>
      <p:sp>
        <p:nvSpPr>
          <p:cNvPr id="14" name="KSO_Shape">
            <a:extLst>
              <a:ext uri="{FF2B5EF4-FFF2-40B4-BE49-F238E27FC236}">
                <a16:creationId xmlns:a16="http://schemas.microsoft.com/office/drawing/2014/main" id="{B5252038-9E02-48F1-AF21-F825C24159F3}"/>
              </a:ext>
            </a:extLst>
          </p:cNvPr>
          <p:cNvSpPr/>
          <p:nvPr/>
        </p:nvSpPr>
        <p:spPr>
          <a:xfrm>
            <a:off x="1418077" y="5053364"/>
            <a:ext cx="9382024" cy="1317204"/>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extLst>
      <p:ext uri="{BB962C8B-B14F-4D97-AF65-F5344CB8AC3E}">
        <p14:creationId xmlns:p14="http://schemas.microsoft.com/office/powerpoint/2010/main" val="194876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13" grpId="0"/>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13" name="矩形 12">
            <a:extLst>
              <a:ext uri="{FF2B5EF4-FFF2-40B4-BE49-F238E27FC236}">
                <a16:creationId xmlns:a16="http://schemas.microsoft.com/office/drawing/2014/main" id="{F41FB2ED-9068-4271-9EAC-8DAA0628C3F2}"/>
              </a:ext>
            </a:extLst>
          </p:cNvPr>
          <p:cNvSpPr/>
          <p:nvPr/>
        </p:nvSpPr>
        <p:spPr>
          <a:xfrm>
            <a:off x="1954053" y="1521350"/>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p>
        </p:txBody>
      </p:sp>
      <p:sp>
        <p:nvSpPr>
          <p:cNvPr id="14" name="矩形 13">
            <a:extLst>
              <a:ext uri="{FF2B5EF4-FFF2-40B4-BE49-F238E27FC236}">
                <a16:creationId xmlns:a16="http://schemas.microsoft.com/office/drawing/2014/main" id="{660BA90E-2009-41C9-AC2F-0C96E91667AA}"/>
              </a:ext>
            </a:extLst>
          </p:cNvPr>
          <p:cNvSpPr/>
          <p:nvPr/>
        </p:nvSpPr>
        <p:spPr>
          <a:xfrm>
            <a:off x="1781207" y="4648465"/>
            <a:ext cx="9289360"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False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 </a:t>
            </a:r>
            <a:r>
              <a:rPr lang="en-US" altLang="zh-CN" sz="2400" dirty="0">
                <a:solidFill>
                  <a:schemeClr val="tx1">
                    <a:lumMod val="85000"/>
                    <a:lumOff val="15000"/>
                  </a:schemeClr>
                </a:solidFill>
                <a:latin typeface="+mj-lt"/>
                <a:ea typeface="微软雅黑" panose="020B0503020204020204" pitchFamily="34" charset="-122"/>
              </a:rPr>
              <a:t>True</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 </a:t>
            </a:r>
            <a:r>
              <a:rPr lang="en-US" altLang="zh-CN" sz="2400" dirty="0">
                <a:solidFill>
                  <a:schemeClr val="tx1">
                    <a:lumMod val="85000"/>
                    <a:lumOff val="15000"/>
                  </a:schemeClr>
                </a:solidFill>
                <a:latin typeface="+mj-lt"/>
                <a:ea typeface="微软雅黑" panose="020B0503020204020204" pitchFamily="34" charset="-122"/>
              </a:rPr>
              <a:t>False</a:t>
            </a:r>
          </a:p>
        </p:txBody>
      </p:sp>
      <p:cxnSp>
        <p:nvCxnSpPr>
          <p:cNvPr id="15" name="直接连接符 14">
            <a:extLst>
              <a:ext uri="{FF2B5EF4-FFF2-40B4-BE49-F238E27FC236}">
                <a16:creationId xmlns:a16="http://schemas.microsoft.com/office/drawing/2014/main" id="{B0C7D0B9-1002-4793-8DD2-4E202F8005C1}"/>
              </a:ext>
            </a:extLst>
          </p:cNvPr>
          <p:cNvCxnSpPr>
            <a:cxnSpLocks/>
          </p:cNvCxnSpPr>
          <p:nvPr/>
        </p:nvCxnSpPr>
        <p:spPr>
          <a:xfrm>
            <a:off x="1781207" y="2001416"/>
            <a:ext cx="642176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6" name="KSO_Shape">
            <a:extLst>
              <a:ext uri="{FF2B5EF4-FFF2-40B4-BE49-F238E27FC236}">
                <a16:creationId xmlns:a16="http://schemas.microsoft.com/office/drawing/2014/main" id="{9BA7251E-97CF-4CDC-9194-1FEE2260C08B}"/>
              </a:ext>
            </a:extLst>
          </p:cNvPr>
          <p:cNvSpPr/>
          <p:nvPr/>
        </p:nvSpPr>
        <p:spPr>
          <a:xfrm>
            <a:off x="1417270" y="4544768"/>
            <a:ext cx="9382831" cy="2024950"/>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17" name="组合 16">
            <a:extLst>
              <a:ext uri="{FF2B5EF4-FFF2-40B4-BE49-F238E27FC236}">
                <a16:creationId xmlns:a16="http://schemas.microsoft.com/office/drawing/2014/main" id="{CB884A60-0CE5-469F-83A3-6B57F9CFF386}"/>
              </a:ext>
            </a:extLst>
          </p:cNvPr>
          <p:cNvGrpSpPr/>
          <p:nvPr/>
        </p:nvGrpSpPr>
        <p:grpSpPr>
          <a:xfrm>
            <a:off x="836354" y="1562779"/>
            <a:ext cx="877274" cy="877274"/>
            <a:chOff x="836354" y="1156380"/>
            <a:chExt cx="877274" cy="877274"/>
          </a:xfrm>
        </p:grpSpPr>
        <p:sp>
          <p:nvSpPr>
            <p:cNvPr id="18" name="Oval 4011">
              <a:extLst>
                <a:ext uri="{FF2B5EF4-FFF2-40B4-BE49-F238E27FC236}">
                  <a16:creationId xmlns:a16="http://schemas.microsoft.com/office/drawing/2014/main" id="{391FB37F-F872-49F2-91EC-8E607E250F9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19" name="组合 18">
              <a:extLst>
                <a:ext uri="{FF2B5EF4-FFF2-40B4-BE49-F238E27FC236}">
                  <a16:creationId xmlns:a16="http://schemas.microsoft.com/office/drawing/2014/main" id="{6FB6AD4F-CA49-4E6F-B498-A8102B59EEC1}"/>
                </a:ext>
              </a:extLst>
            </p:cNvPr>
            <p:cNvGrpSpPr/>
            <p:nvPr/>
          </p:nvGrpSpPr>
          <p:grpSpPr>
            <a:xfrm>
              <a:off x="844376" y="1343177"/>
              <a:ext cx="851540" cy="534049"/>
              <a:chOff x="4869372" y="3263288"/>
              <a:chExt cx="527535" cy="330848"/>
            </a:xfrm>
            <a:solidFill>
              <a:schemeClr val="bg1"/>
            </a:solidFill>
          </p:grpSpPr>
          <p:sp>
            <p:nvSpPr>
              <p:cNvPr id="20" name="Freeform 138">
                <a:extLst>
                  <a:ext uri="{FF2B5EF4-FFF2-40B4-BE49-F238E27FC236}">
                    <a16:creationId xmlns:a16="http://schemas.microsoft.com/office/drawing/2014/main" id="{33E414E0-20AA-4308-95BF-AB4CFDE025B4}"/>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1" name="Freeform 137">
                <a:extLst>
                  <a:ext uri="{FF2B5EF4-FFF2-40B4-BE49-F238E27FC236}">
                    <a16:creationId xmlns:a16="http://schemas.microsoft.com/office/drawing/2014/main" id="{1D0DD56E-AE9B-472C-84C9-BE8F13385C2E}"/>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138">
                <a:extLst>
                  <a:ext uri="{FF2B5EF4-FFF2-40B4-BE49-F238E27FC236}">
                    <a16:creationId xmlns:a16="http://schemas.microsoft.com/office/drawing/2014/main" id="{B6AD9142-0B98-416C-9E87-4E776FC680AB}"/>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139">
                <a:extLst>
                  <a:ext uri="{FF2B5EF4-FFF2-40B4-BE49-F238E27FC236}">
                    <a16:creationId xmlns:a16="http://schemas.microsoft.com/office/drawing/2014/main" id="{09B34B19-427E-42C1-981C-3D112E2DFE2E}"/>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140">
                <a:extLst>
                  <a:ext uri="{FF2B5EF4-FFF2-40B4-BE49-F238E27FC236}">
                    <a16:creationId xmlns:a16="http://schemas.microsoft.com/office/drawing/2014/main" id="{D6CA8647-3BCA-4F1D-9664-3A25D53396A5}"/>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141">
                <a:extLst>
                  <a:ext uri="{FF2B5EF4-FFF2-40B4-BE49-F238E27FC236}">
                    <a16:creationId xmlns:a16="http://schemas.microsoft.com/office/drawing/2014/main" id="{BE38BB28-59C5-4D9B-B488-A269F3ED99A9}"/>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26" name="矩形 25">
            <a:extLst>
              <a:ext uri="{FF2B5EF4-FFF2-40B4-BE49-F238E27FC236}">
                <a16:creationId xmlns:a16="http://schemas.microsoft.com/office/drawing/2014/main" id="{D5787CAD-4A7F-454A-8AE2-C802AD50806E}"/>
              </a:ext>
            </a:extLst>
          </p:cNvPr>
          <p:cNvSpPr/>
          <p:nvPr/>
        </p:nvSpPr>
        <p:spPr>
          <a:xfrm>
            <a:off x="1391899" y="2398840"/>
            <a:ext cx="10532146"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print('f</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f,Person</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print('Student</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issubclass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Student,Person</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print('Flower</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issubclass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Flower,Person</a:t>
            </a:r>
            <a:r>
              <a:rPr lang="en-US" altLang="zh-CN" sz="2400" dirty="0">
                <a:solidFill>
                  <a:schemeClr val="tx1">
                    <a:lumMod val="85000"/>
                    <a:lumOff val="15000"/>
                  </a:schemeClr>
                </a:solidFill>
                <a:latin typeface="+mj-lt"/>
                <a:ea typeface="微软雅黑" panose="020B0503020204020204" pitchFamily="34" charset="-122"/>
              </a:rPr>
              <a:t>))</a:t>
            </a:r>
          </a:p>
        </p:txBody>
      </p:sp>
      <p:sp>
        <p:nvSpPr>
          <p:cNvPr id="28" name="KSO_Shape">
            <a:extLst>
              <a:ext uri="{FF2B5EF4-FFF2-40B4-BE49-F238E27FC236}">
                <a16:creationId xmlns:a16="http://schemas.microsoft.com/office/drawing/2014/main" id="{8E0A2A4E-E4B3-446A-AB48-1C00E0542D60}"/>
              </a:ext>
            </a:extLst>
          </p:cNvPr>
          <p:cNvSpPr/>
          <p:nvPr/>
        </p:nvSpPr>
        <p:spPr>
          <a:xfrm>
            <a:off x="1407060" y="2417864"/>
            <a:ext cx="9393041" cy="1961684"/>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extLst>
      <p:ext uri="{BB962C8B-B14F-4D97-AF65-F5344CB8AC3E}">
        <p14:creationId xmlns:p14="http://schemas.microsoft.com/office/powerpoint/2010/main" val="281328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up)">
                                      <p:cBhvr>
                                        <p:cTn id="26" dur="500"/>
                                        <p:tgtEl>
                                          <p:spTgt spid="13"/>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down)">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p:tgtEl>
                                          <p:spTgt spid="26"/>
                                        </p:tgtEl>
                                        <p:attrNameLst>
                                          <p:attrName>ppt_y</p:attrName>
                                        </p:attrNameLst>
                                      </p:cBhvr>
                                      <p:tavLst>
                                        <p:tav tm="0">
                                          <p:val>
                                            <p:strVal val="#ppt_y-#ppt_h*1.125000"/>
                                          </p:val>
                                        </p:tav>
                                        <p:tav tm="100000">
                                          <p:val>
                                            <p:strVal val="#ppt_y"/>
                                          </p:val>
                                        </p:tav>
                                      </p:tavLst>
                                    </p:anim>
                                    <p:animEffect transition="in" filter="wipe(down)">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6" grpId="0" animBg="1"/>
      <p:bldP spid="26" grpId="0"/>
      <p:bldP spid="2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2078" y="511571"/>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2200284" y="2169509"/>
            <a:ext cx="9172405" cy="224305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对象所属的类：</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print('f</a:t>
            </a:r>
            <a:r>
              <a:rPr lang="zh-CN" altLang="en-US" sz="2400" dirty="0">
                <a:solidFill>
                  <a:schemeClr val="tx1">
                    <a:lumMod val="85000"/>
                    <a:lumOff val="15000"/>
                  </a:schemeClr>
                </a:solidFill>
                <a:latin typeface="+mj-lt"/>
                <a:ea typeface="微软雅黑" panose="020B0503020204020204" pitchFamily="34" charset="-122"/>
              </a:rPr>
              <a:t>对象所属的类：</a:t>
            </a:r>
            <a:r>
              <a:rPr lang="en-US" altLang="zh-CN" sz="2400" dirty="0">
                <a:solidFill>
                  <a:schemeClr val="tx1">
                    <a:lumMod val="85000"/>
                    <a:lumOff val="15000"/>
                  </a:schemeClr>
                </a:solidFill>
                <a:latin typeface="+mj-lt"/>
                <a:ea typeface="微软雅黑" panose="020B0503020204020204" pitchFamily="34" charset="-122"/>
              </a:rPr>
              <a:t>', type(f))</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)==Person)</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65300" y="1858370"/>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B9855CF-00E3-4A1E-8F5E-48B8FE8363FF}"/>
              </a:ext>
            </a:extLst>
          </p:cNvPr>
          <p:cNvSpPr txBox="1"/>
          <p:nvPr/>
        </p:nvSpPr>
        <p:spPr>
          <a:xfrm>
            <a:off x="2200284" y="1257136"/>
            <a:ext cx="184731" cy="523220"/>
          </a:xfrm>
          <a:prstGeom prst="rect">
            <a:avLst/>
          </a:prstGeom>
          <a:noFill/>
        </p:spPr>
        <p:txBody>
          <a:bodyPr wrap="none" rtlCol="0">
            <a:spAutoFit/>
          </a:bodyPr>
          <a:lstStyle/>
          <a:p>
            <a:endParaRPr lang="zh-CN" altLang="en-US" sz="2800" dirty="0">
              <a:latin typeface="+mj-lt"/>
            </a:endParaRPr>
          </a:p>
        </p:txBody>
      </p:sp>
      <p:sp>
        <p:nvSpPr>
          <p:cNvPr id="33" name="文本框 32">
            <a:extLst>
              <a:ext uri="{FF2B5EF4-FFF2-40B4-BE49-F238E27FC236}">
                <a16:creationId xmlns:a16="http://schemas.microsoft.com/office/drawing/2014/main" id="{7882C496-BFDE-4572-8959-585C03D56D62}"/>
              </a:ext>
            </a:extLst>
          </p:cNvPr>
          <p:cNvSpPr txBox="1"/>
          <p:nvPr/>
        </p:nvSpPr>
        <p:spPr>
          <a:xfrm>
            <a:off x="7187564" y="1214567"/>
            <a:ext cx="184731" cy="523220"/>
          </a:xfrm>
          <a:prstGeom prst="rect">
            <a:avLst/>
          </a:prstGeom>
          <a:noFill/>
        </p:spPr>
        <p:txBody>
          <a:bodyPr wrap="none" rtlCol="0">
            <a:spAutoFit/>
          </a:bodyPr>
          <a:lstStyle/>
          <a:p>
            <a:endParaRPr lang="zh-CN" altLang="en-US" sz="2800" dirty="0">
              <a:latin typeface="+mj-lt"/>
            </a:endParaRPr>
          </a:p>
        </p:txBody>
      </p:sp>
      <p:sp>
        <p:nvSpPr>
          <p:cNvPr id="38" name="KSO_Shape">
            <a:extLst>
              <a:ext uri="{FF2B5EF4-FFF2-40B4-BE49-F238E27FC236}">
                <a16:creationId xmlns:a16="http://schemas.microsoft.com/office/drawing/2014/main" id="{A2F7A776-D49D-42A6-8341-15A6263491E6}"/>
              </a:ext>
            </a:extLst>
          </p:cNvPr>
          <p:cNvSpPr/>
          <p:nvPr/>
        </p:nvSpPr>
        <p:spPr>
          <a:xfrm>
            <a:off x="1513412" y="2109878"/>
            <a:ext cx="9313292" cy="2331606"/>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a:extLst>
              <a:ext uri="{FF2B5EF4-FFF2-40B4-BE49-F238E27FC236}">
                <a16:creationId xmlns:a16="http://schemas.microsoft.com/office/drawing/2014/main" id="{C79A0750-A61F-4572-805B-9B771222B35A}"/>
              </a:ext>
            </a:extLst>
          </p:cNvPr>
          <p:cNvGrpSpPr/>
          <p:nvPr/>
        </p:nvGrpSpPr>
        <p:grpSpPr>
          <a:xfrm>
            <a:off x="1891617" y="945694"/>
            <a:ext cx="1082757" cy="1082757"/>
            <a:chOff x="2055662" y="1762598"/>
            <a:chExt cx="1082757" cy="1082757"/>
          </a:xfrm>
        </p:grpSpPr>
        <p:sp>
          <p:nvSpPr>
            <p:cNvPr id="34" name="KSO_Shape">
              <a:extLst>
                <a:ext uri="{FF2B5EF4-FFF2-40B4-BE49-F238E27FC236}">
                  <a16:creationId xmlns:a16="http://schemas.microsoft.com/office/drawing/2014/main" id="{ADC84460-C3E5-49FB-BF93-B0D54BC94F69}"/>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latin typeface="+mj-lt"/>
              </a:endParaRPr>
            </a:p>
          </p:txBody>
        </p:sp>
        <p:sp>
          <p:nvSpPr>
            <p:cNvPr id="29" name="KSO_Shape">
              <a:extLst>
                <a:ext uri="{FF2B5EF4-FFF2-40B4-BE49-F238E27FC236}">
                  <a16:creationId xmlns:a16="http://schemas.microsoft.com/office/drawing/2014/main" id="{EF182D5B-4D39-48BA-A381-EDD1C0EDEF02}"/>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mj-lt"/>
                <a:ea typeface="微软雅黑" panose="020B0503020204020204" pitchFamily="34" charset="-122"/>
              </a:endParaRPr>
            </a:p>
          </p:txBody>
        </p:sp>
      </p:grpSp>
      <p:sp>
        <p:nvSpPr>
          <p:cNvPr id="11" name="矩形 10">
            <a:extLst>
              <a:ext uri="{FF2B5EF4-FFF2-40B4-BE49-F238E27FC236}">
                <a16:creationId xmlns:a16="http://schemas.microsoft.com/office/drawing/2014/main" id="{D52191EE-BF4D-4C9C-AEB1-A4EF190E11BE}"/>
              </a:ext>
            </a:extLst>
          </p:cNvPr>
          <p:cNvSpPr/>
          <p:nvPr/>
        </p:nvSpPr>
        <p:spPr>
          <a:xfrm>
            <a:off x="2880202" y="4446128"/>
            <a:ext cx="7338307" cy="2243050"/>
          </a:xfrm>
          <a:prstGeom prst="rect">
            <a:avLst/>
          </a:prstGeom>
        </p:spPr>
        <p:txBody>
          <a:bodyPr wrap="square">
            <a:spAutoFit/>
          </a:bodyPr>
          <a:lstStyle/>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对象所属的类： </a:t>
            </a:r>
            <a:r>
              <a:rPr lang="en-US" altLang="zh-CN" sz="2400" dirty="0">
                <a:solidFill>
                  <a:schemeClr val="tx1">
                    <a:lumMod val="85000"/>
                    <a:lumOff val="15000"/>
                  </a:schemeClr>
                </a:solidFill>
                <a:latin typeface="+mj-lt"/>
                <a:ea typeface="微软雅黑" panose="020B0503020204020204" pitchFamily="34" charset="-122"/>
              </a:rPr>
              <a:t>&lt;class '__</a:t>
            </a:r>
            <a:r>
              <a:rPr lang="en-US" altLang="zh-CN" sz="2400" dirty="0" err="1">
                <a:solidFill>
                  <a:schemeClr val="tx1">
                    <a:lumMod val="85000"/>
                    <a:lumOff val="15000"/>
                  </a:schemeClr>
                </a:solidFill>
                <a:latin typeface="+mj-lt"/>
                <a:ea typeface="微软雅黑" panose="020B0503020204020204" pitchFamily="34" charset="-122"/>
              </a:rPr>
              <a:t>main__.Student</a:t>
            </a:r>
            <a:r>
              <a:rPr lang="en-US" altLang="zh-CN" sz="2400" dirty="0">
                <a:solidFill>
                  <a:schemeClr val="tx1">
                    <a:lumMod val="85000"/>
                    <a:lumOff val="15000"/>
                  </a:schemeClr>
                </a:solidFill>
                <a:latin typeface="+mj-lt"/>
                <a:ea typeface="微软雅黑" panose="020B0503020204020204" pitchFamily="34" charset="-122"/>
              </a:rPr>
              <a:t>'&gt;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a:t>
            </a:r>
            <a:r>
              <a:rPr lang="zh-CN" altLang="en-US" sz="2400" dirty="0">
                <a:solidFill>
                  <a:schemeClr val="tx1">
                    <a:lumMod val="85000"/>
                    <a:lumOff val="15000"/>
                  </a:schemeClr>
                </a:solidFill>
                <a:latin typeface="+mj-lt"/>
                <a:ea typeface="微软雅黑" panose="020B0503020204020204" pitchFamily="34" charset="-122"/>
              </a:rPr>
              <a:t>对象所属的类： </a:t>
            </a:r>
            <a:r>
              <a:rPr lang="en-US" altLang="zh-CN" sz="2400" dirty="0">
                <a:solidFill>
                  <a:schemeClr val="tx1">
                    <a:lumMod val="85000"/>
                    <a:lumOff val="15000"/>
                  </a:schemeClr>
                </a:solidFill>
                <a:latin typeface="+mj-lt"/>
                <a:ea typeface="微软雅黑" panose="020B0503020204020204" pitchFamily="34" charset="-122"/>
              </a:rPr>
              <a:t>&lt;class '__</a:t>
            </a:r>
            <a:r>
              <a:rPr lang="en-US" altLang="zh-CN" sz="2400" dirty="0" err="1">
                <a:solidFill>
                  <a:schemeClr val="tx1">
                    <a:lumMod val="85000"/>
                    <a:lumOff val="15000"/>
                  </a:schemeClr>
                </a:solidFill>
                <a:latin typeface="+mj-lt"/>
                <a:ea typeface="微软雅黑" panose="020B0503020204020204" pitchFamily="34" charset="-122"/>
              </a:rPr>
              <a:t>main__.Flower</a:t>
            </a:r>
            <a:r>
              <a:rPr lang="en-US" altLang="zh-CN" sz="2400" dirty="0">
                <a:solidFill>
                  <a:schemeClr val="tx1">
                    <a:lumMod val="85000"/>
                    <a:lumOff val="15000"/>
                  </a:schemeClr>
                </a:solidFill>
                <a:latin typeface="+mj-lt"/>
                <a:ea typeface="微软雅黑" panose="020B0503020204020204" pitchFamily="34" charset="-122"/>
              </a:rPr>
              <a:t>'&gt;</a:t>
            </a: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类对象： </a:t>
            </a:r>
            <a:r>
              <a:rPr lang="en-US" altLang="zh-CN" sz="2400" dirty="0">
                <a:solidFill>
                  <a:schemeClr val="tx1">
                    <a:lumMod val="85000"/>
                    <a:lumOff val="15000"/>
                  </a:schemeClr>
                </a:solidFill>
                <a:latin typeface="+mj-lt"/>
                <a:ea typeface="微软雅黑" panose="020B0503020204020204" pitchFamily="34" charset="-122"/>
              </a:rPr>
              <a:t>False</a:t>
            </a: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 </a:t>
            </a:r>
            <a:r>
              <a:rPr lang="en-US" altLang="zh-CN" sz="2400" dirty="0">
                <a:solidFill>
                  <a:schemeClr val="tx1">
                    <a:lumMod val="85000"/>
                    <a:lumOff val="15000"/>
                  </a:schemeClr>
                </a:solidFill>
                <a:latin typeface="+mj-lt"/>
                <a:ea typeface="微软雅黑" panose="020B0503020204020204" pitchFamily="34" charset="-122"/>
              </a:rPr>
              <a:t>True</a:t>
            </a:r>
          </a:p>
        </p:txBody>
      </p:sp>
      <p:sp>
        <p:nvSpPr>
          <p:cNvPr id="12" name="KSO_Shape">
            <a:extLst>
              <a:ext uri="{FF2B5EF4-FFF2-40B4-BE49-F238E27FC236}">
                <a16:creationId xmlns:a16="http://schemas.microsoft.com/office/drawing/2014/main" id="{05EC429E-E241-44AF-AC90-8398E6FE1AF3}"/>
              </a:ext>
            </a:extLst>
          </p:cNvPr>
          <p:cNvSpPr/>
          <p:nvPr/>
        </p:nvSpPr>
        <p:spPr>
          <a:xfrm>
            <a:off x="1513412" y="4522910"/>
            <a:ext cx="9313292" cy="2165933"/>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extLst>
      <p:ext uri="{BB962C8B-B14F-4D97-AF65-F5344CB8AC3E}">
        <p14:creationId xmlns:p14="http://schemas.microsoft.com/office/powerpoint/2010/main" val="126540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down)">
                                      <p:cBhvr>
                                        <p:cTn id="27" dur="500"/>
                                        <p:tgtEl>
                                          <p:spTgt spid="3"/>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heel(1)">
                                      <p:cBhvr>
                                        <p:cTn id="31" dur="1000"/>
                                        <p:tgtEl>
                                          <p:spTgt spid="12"/>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p:tgtEl>
                                          <p:spTgt spid="11"/>
                                        </p:tgtEl>
                                        <p:attrNameLst>
                                          <p:attrName>ppt_y</p:attrName>
                                        </p:attrNameLst>
                                      </p:cBhvr>
                                      <p:tavLst>
                                        <p:tav tm="0">
                                          <p:val>
                                            <p:strVal val="#ppt_y-#ppt_h*1.125000"/>
                                          </p:val>
                                        </p:tav>
                                        <p:tav tm="100000">
                                          <p:val>
                                            <p:strVal val="#ppt_y"/>
                                          </p:val>
                                        </p:tav>
                                      </p:tavLst>
                                    </p:anim>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8" grpId="0" animBg="1"/>
      <p:bldP spid="11" grpId="0"/>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2052469" y="1114329"/>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sp>
        <p:nvSpPr>
          <p:cNvPr id="3" name="矩形 2">
            <a:extLst>
              <a:ext uri="{FF2B5EF4-FFF2-40B4-BE49-F238E27FC236}">
                <a16:creationId xmlns:a16="http://schemas.microsoft.com/office/drawing/2014/main" id="{CD352A36-0FAB-466D-AED1-E2DB2EF0AC31}"/>
              </a:ext>
            </a:extLst>
          </p:cNvPr>
          <p:cNvSpPr/>
          <p:nvPr/>
        </p:nvSpPr>
        <p:spPr>
          <a:xfrm>
            <a:off x="1994104" y="2762395"/>
            <a:ext cx="928936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如果我们要判断一个对象的类型是否是指定类或该类的子类，则可以使用</a:t>
            </a:r>
            <a:r>
              <a:rPr lang="en-US" altLang="zh-CN" sz="2400" dirty="0" err="1">
                <a:solidFill>
                  <a:schemeClr val="tx1">
                    <a:lumMod val="85000"/>
                    <a:lumOff val="15000"/>
                  </a:schemeClr>
                </a:solidFill>
                <a:latin typeface="+mj-lt"/>
                <a:ea typeface="微软雅黑" panose="020B0503020204020204" pitchFamily="34" charset="-122"/>
              </a:rPr>
              <a:t>isinstance</a:t>
            </a:r>
            <a:r>
              <a:rPr lang="zh-CN" altLang="en-US" sz="2400" dirty="0">
                <a:solidFill>
                  <a:schemeClr val="tx1">
                    <a:lumMod val="85000"/>
                    <a:lumOff val="15000"/>
                  </a:schemeClr>
                </a:solidFill>
                <a:latin typeface="+mj-lt"/>
                <a:ea typeface="微软雅黑" panose="020B0503020204020204" pitchFamily="34" charset="-122"/>
              </a:rPr>
              <a:t>函数。</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如果我们要判断一个对象的类型是否是指定类，则可以使用“</a:t>
            </a:r>
            <a:r>
              <a:rPr lang="en-US" altLang="zh-CN" sz="2400" dirty="0">
                <a:solidFill>
                  <a:schemeClr val="tx1">
                    <a:lumMod val="85000"/>
                    <a:lumOff val="15000"/>
                  </a:schemeClr>
                </a:solidFill>
                <a:latin typeface="+mj-lt"/>
                <a:ea typeface="微软雅黑" panose="020B0503020204020204" pitchFamily="34" charset="-122"/>
              </a:rPr>
              <a:t>type(</a:t>
            </a:r>
            <a:r>
              <a:rPr lang="zh-CN" altLang="en-US" sz="2400" dirty="0">
                <a:solidFill>
                  <a:schemeClr val="tx1">
                    <a:lumMod val="85000"/>
                    <a:lumOff val="15000"/>
                  </a:schemeClr>
                </a:solidFill>
                <a:latin typeface="+mj-lt"/>
                <a:ea typeface="微软雅黑" panose="020B0503020204020204" pitchFamily="34" charset="-122"/>
              </a:rPr>
              <a:t>对象名</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类名”的方式。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sp>
        <p:nvSpPr>
          <p:cNvPr id="48" name="KSO_Shape">
            <a:extLst>
              <a:ext uri="{FF2B5EF4-FFF2-40B4-BE49-F238E27FC236}">
                <a16:creationId xmlns:a16="http://schemas.microsoft.com/office/drawing/2014/main" id="{7C10B4E9-275D-4EE6-A235-4852EBDFC2C3}"/>
              </a:ext>
            </a:extLst>
          </p:cNvPr>
          <p:cNvSpPr/>
          <p:nvPr/>
        </p:nvSpPr>
        <p:spPr>
          <a:xfrm>
            <a:off x="1638513" y="2198054"/>
            <a:ext cx="9493471" cy="33717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extLst>
      <p:ext uri="{BB962C8B-B14F-4D97-AF65-F5344CB8AC3E}">
        <p14:creationId xmlns:p14="http://schemas.microsoft.com/office/powerpoint/2010/main" val="76066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5C013B-A373-4556-9B5A-549782D5B69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的父类，</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类的对象，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类的对象，则下列选项中返回结果为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True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    ）。</a:t>
            </a:r>
          </a:p>
        </p:txBody>
      </p:sp>
      <p:sp>
        <p:nvSpPr>
          <p:cNvPr id="5" name="文本框 4">
            <a:extLst>
              <a:ext uri="{FF2B5EF4-FFF2-40B4-BE49-F238E27FC236}">
                <a16:creationId xmlns:a16="http://schemas.microsoft.com/office/drawing/2014/main" id="{3A31F1ED-A31B-4D24-BF14-8263966D0592}"/>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isinstance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5C74D0C0-03E3-461C-9308-01813306592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type(a)==A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2BABA7A-6A38-4A1F-8876-F0E32B864BB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issubclass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230F219-2250-4875-87A2-FE16146172E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issubclass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(type(a),type(b))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5236D748-AE7C-483E-967E-96B319E62607}"/>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B5B00B60-B6AE-4CA6-90A5-052D64DEC95B}"/>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D0D31BB9-56AB-4BA4-B298-5843202DD91D}"/>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1DAA8870-7FB1-4D2F-BC91-B27D2862238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88E9CBCA-D1D7-4192-89AE-69E0D5A0CF4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969672B9-3830-43A3-ADC6-F5FAB8A456F8}"/>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B6F586AE-5EF9-424B-93C0-479FAFF4CC40}"/>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40A1F95D-5D3D-4673-86B3-2427CF99C0F2}"/>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E5EA0C09-BBFF-4083-97F2-F2193379CD6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E3C81FDD-46ED-4E0C-901C-C0CA0B5E687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EBF5877-3DAB-4CC5-93FC-7F3EFCEAC6B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69425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881124" y="2751599"/>
            <a:ext cx="8429753" cy="1354801"/>
            <a:chOff x="3043159" y="2674363"/>
            <a:chExt cx="8429753"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8392041"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类方法和静态方法</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674363"/>
              <a:ext cx="8392041"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类方法和静态方法</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6155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3" y="525125"/>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p>
        </p:txBody>
      </p:sp>
      <p:grpSp>
        <p:nvGrpSpPr>
          <p:cNvPr id="29" name="组合 28">
            <a:extLst>
              <a:ext uri="{FF2B5EF4-FFF2-40B4-BE49-F238E27FC236}">
                <a16:creationId xmlns:a16="http://schemas.microsoft.com/office/drawing/2014/main" id="{F7628A0A-E100-4FA8-9BB3-2F48580F8F22}"/>
              </a:ext>
            </a:extLst>
          </p:cNvPr>
          <p:cNvGrpSpPr/>
          <p:nvPr/>
        </p:nvGrpSpPr>
        <p:grpSpPr>
          <a:xfrm>
            <a:off x="4538249" y="2207055"/>
            <a:ext cx="1524000" cy="1524000"/>
            <a:chOff x="4538249" y="1807005"/>
            <a:chExt cx="1524000" cy="1524000"/>
          </a:xfrm>
        </p:grpSpPr>
        <p:sp>
          <p:nvSpPr>
            <p:cNvPr id="5" name="泪滴形 4">
              <a:extLst>
                <a:ext uri="{FF2B5EF4-FFF2-40B4-BE49-F238E27FC236}">
                  <a16:creationId xmlns:a16="http://schemas.microsoft.com/office/drawing/2014/main" id="{833147A2-4A19-467E-AF0D-A0DC95FA95D3}"/>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8" name="矩形 7">
              <a:extLst>
                <a:ext uri="{FF2B5EF4-FFF2-40B4-BE49-F238E27FC236}">
                  <a16:creationId xmlns:a16="http://schemas.microsoft.com/office/drawing/2014/main" id="{BE314850-95C9-4C36-B5C4-65728E853F9B}"/>
                </a:ext>
              </a:extLst>
            </p:cNvPr>
            <p:cNvSpPr/>
            <p:nvPr/>
          </p:nvSpPr>
          <p:spPr>
            <a:xfrm>
              <a:off x="5059468" y="2173471"/>
              <a:ext cx="49244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01</a:t>
              </a:r>
            </a:p>
          </p:txBody>
        </p:sp>
      </p:grpSp>
      <p:grpSp>
        <p:nvGrpSpPr>
          <p:cNvPr id="30" name="组合 29">
            <a:extLst>
              <a:ext uri="{FF2B5EF4-FFF2-40B4-BE49-F238E27FC236}">
                <a16:creationId xmlns:a16="http://schemas.microsoft.com/office/drawing/2014/main" id="{A67CC659-A0F8-4166-8490-17AC01518EEB}"/>
              </a:ext>
            </a:extLst>
          </p:cNvPr>
          <p:cNvGrpSpPr/>
          <p:nvPr/>
        </p:nvGrpSpPr>
        <p:grpSpPr>
          <a:xfrm>
            <a:off x="6157773" y="1685556"/>
            <a:ext cx="1524000" cy="1524000"/>
            <a:chOff x="6157773" y="1285506"/>
            <a:chExt cx="1524000" cy="1524000"/>
          </a:xfrm>
        </p:grpSpPr>
        <p:sp>
          <p:nvSpPr>
            <p:cNvPr id="20" name="泪滴形 19">
              <a:extLst>
                <a:ext uri="{FF2B5EF4-FFF2-40B4-BE49-F238E27FC236}">
                  <a16:creationId xmlns:a16="http://schemas.microsoft.com/office/drawing/2014/main" id="{0540F78F-460F-4653-B229-6A303F9BF97C}"/>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1" name="矩形 20">
              <a:extLst>
                <a:ext uri="{FF2B5EF4-FFF2-40B4-BE49-F238E27FC236}">
                  <a16:creationId xmlns:a16="http://schemas.microsoft.com/office/drawing/2014/main" id="{B19304BF-55C1-4D63-B60B-D490BEB6CEE4}"/>
                </a:ext>
              </a:extLst>
            </p:cNvPr>
            <p:cNvSpPr/>
            <p:nvPr/>
          </p:nvSpPr>
          <p:spPr>
            <a:xfrm>
              <a:off x="6673551" y="1862840"/>
              <a:ext cx="492443" cy="461665"/>
            </a:xfrm>
            <a:prstGeom prst="rect">
              <a:avLst/>
            </a:prstGeom>
          </p:spPr>
          <p:txBody>
            <a:bodyPr wrap="none">
              <a:spAutoFit/>
            </a:bodyPr>
            <a:lstStyle/>
            <a:p>
              <a:pPr algn="ctr">
                <a:spcBef>
                  <a:spcPct val="0"/>
                </a:spcBef>
                <a:defRPr/>
              </a:pPr>
              <a:r>
                <a:rPr lang="en-US" altLang="zh-CN" sz="2400" b="1" dirty="0">
                  <a:solidFill>
                    <a:schemeClr val="bg1"/>
                  </a:solidFill>
                  <a:latin typeface="+mj-lt"/>
                  <a:ea typeface="微软雅黑" panose="020B0503020204020204" pitchFamily="34" charset="-122"/>
                  <a:cs typeface="微软雅黑" panose="020B0503020204020204" pitchFamily="34" charset="-122"/>
                </a:rPr>
                <a:t>02</a:t>
              </a:r>
            </a:p>
          </p:txBody>
        </p:sp>
      </p:grpSp>
      <p:cxnSp>
        <p:nvCxnSpPr>
          <p:cNvPr id="23" name="直接连接符 22">
            <a:extLst>
              <a:ext uri="{FF2B5EF4-FFF2-40B4-BE49-F238E27FC236}">
                <a16:creationId xmlns:a16="http://schemas.microsoft.com/office/drawing/2014/main" id="{6E035C0F-0ED7-4214-AFD4-98F2C130CF04}"/>
              </a:ext>
            </a:extLst>
          </p:cNvPr>
          <p:cNvCxnSpPr>
            <a:cxnSpLocks/>
          </p:cNvCxnSpPr>
          <p:nvPr/>
        </p:nvCxnSpPr>
        <p:spPr>
          <a:xfrm flipH="1" flipV="1">
            <a:off x="1924050" y="298902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DFAAC37-0C73-4B50-AAA1-2C5BC65180AE}"/>
              </a:ext>
            </a:extLst>
          </p:cNvPr>
          <p:cNvCxnSpPr>
            <a:cxnSpLocks/>
          </p:cNvCxnSpPr>
          <p:nvPr/>
        </p:nvCxnSpPr>
        <p:spPr>
          <a:xfrm flipV="1">
            <a:off x="7717527" y="2509657"/>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B6D9B5E-2019-47CB-97B0-831A94C2474E}"/>
              </a:ext>
            </a:extLst>
          </p:cNvPr>
          <p:cNvSpPr/>
          <p:nvPr/>
        </p:nvSpPr>
        <p:spPr>
          <a:xfrm>
            <a:off x="1293747" y="3243371"/>
            <a:ext cx="3244502" cy="2445991"/>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类方法是指使用</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classmethod</a:t>
            </a:r>
            <a:r>
              <a:rPr lang="zh-CN" altLang="en-US" sz="2400" dirty="0">
                <a:solidFill>
                  <a:schemeClr val="tx1">
                    <a:lumMod val="85000"/>
                    <a:lumOff val="15000"/>
                  </a:schemeClr>
                </a:solidFill>
                <a:latin typeface="+mj-lt"/>
                <a:ea typeface="微软雅黑" panose="020B0503020204020204" pitchFamily="34" charset="-122"/>
              </a:rPr>
              <a:t>修饰的方法，其第一个参数是类本身（而不是类的实例对象）。</a:t>
            </a:r>
          </a:p>
        </p:txBody>
      </p:sp>
      <p:sp>
        <p:nvSpPr>
          <p:cNvPr id="27" name="矩形 26">
            <a:extLst>
              <a:ext uri="{FF2B5EF4-FFF2-40B4-BE49-F238E27FC236}">
                <a16:creationId xmlns:a16="http://schemas.microsoft.com/office/drawing/2014/main" id="{6FAFBBD9-80FE-4808-9317-CA455F1708FB}"/>
              </a:ext>
            </a:extLst>
          </p:cNvPr>
          <p:cNvSpPr/>
          <p:nvPr/>
        </p:nvSpPr>
        <p:spPr>
          <a:xfrm>
            <a:off x="7637234" y="2804353"/>
            <a:ext cx="3211742"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类方法的特点是既可以通过类名直接调用，也可以通过类的实例对象调用。</a:t>
            </a:r>
          </a:p>
        </p:txBody>
      </p:sp>
    </p:spTree>
    <p:extLst>
      <p:ext uri="{BB962C8B-B14F-4D97-AF65-F5344CB8AC3E}">
        <p14:creationId xmlns:p14="http://schemas.microsoft.com/office/powerpoint/2010/main" val="223006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par>
                                <p:cTn id="15" presetID="12" presetClass="entr" presetSubtype="1"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p:tgtEl>
                                          <p:spTgt spid="30"/>
                                        </p:tgtEl>
                                        <p:attrNameLst>
                                          <p:attrName>ppt_y</p:attrName>
                                        </p:attrNameLst>
                                      </p:cBhvr>
                                      <p:tavLst>
                                        <p:tav tm="0">
                                          <p:val>
                                            <p:strVal val="#ppt_y-#ppt_h*1.125000"/>
                                          </p:val>
                                        </p:tav>
                                        <p:tav tm="100000">
                                          <p:val>
                                            <p:strVal val="#ppt_y"/>
                                          </p:val>
                                        </p:tav>
                                      </p:tavLst>
                                    </p:anim>
                                    <p:animEffect transition="in" filter="wipe(down)">
                                      <p:cBhvr>
                                        <p:cTn id="18" dur="500"/>
                                        <p:tgtEl>
                                          <p:spTgt spid="30"/>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8"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class Cylinder:&#10;    r,h=1,1&#10;    def __init__(self,r,h):&#10;        self.r=r&#10;        self.h=h&#10;    def GetVolume(self):&#10;        return 3.14*self.r*self.r*self.h&#10;    def PrintInfo(self):&#10;        print('半径：%f，高：%f'%(self.r,self.h))&#10;if __name__=='__main__':&#10;    c=Cylinder(3.1,2.5)&#10;    c.PrintInfo()&#10;    print('圆柱体体积为：%f'%c.GetVolum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类体的各语句需要采用缩进方式以表示它们是类中的语句，因此应将“pass”改为“    pass”（前面有4个空格）"/>
  <p:tag name="PROBLEMVOICEALLOWED" val="Fals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1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display&quot;,&quot;display&quot;],&quot;CaseSensitive&quot;:false,&quot;FuzzyMatch&quot;:false}]"/>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类方法的第一个形参对应调用类方法时所使用的类或对象所属的类，因此应将“def add(x,y):”改为“def add(cls,x,y):”。或者也可以将add改为静态方法，即将“@classmethod”改为“@staticmethod”"/>
  <p:tag name="PROBLEMVOICEALLOWED" val="False"/>
</p:tagLst>
</file>

<file path=ppt/tags/tag2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7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在类的setter和getter方法中使用self访问属性时，需要在属性名前加上下划线，否则系统会因不断递归调用而报错。因此，应将程序中的两处“self.t”改为“self._t”"/>
  <p:tag name="PROBLEMVOICEALLOWED" val="False"/>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Student.name&quot;,&quot;stu1.age&quot;],&quot;CaseSensitive&quot;:false,&quot;FuzzyMatch&quot;:false}]"/>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类中普通方法的第一个形参自动对应调用该普通方法时所使用的对象，不需要显式传递实参，因此应将“stu.SetName(stu,'李晓明')”改为“stu.SetName('李晓明')”。或者也可以在调用SetName方法时使用类，即将“stu.SetName(stu,'李晓明')”改为“Student.SetName(stu,'李晓明')”"/>
  <p:tag name="PROBLEMVOICEALLOWED" val="Fals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class Circle:&#10;    x,y,r=0,0,1&#10;    def SetCenter(self,x,y):&#10;        self.x=x&#10;        self.y=y&#10;    def SetRadius(self,r):&#10;        self.r=r&#10;    def PrintInfo(self):&#10;        print('圆心：(%f,%f)，半径：%f'%(self.x,self.y,self.r))&#10;    def GetArea(self):&#10;        return 3.14*self.r*self.r&#10;if __name__=='__main__':&#10;    c=Circle()&#10;    c.SetCenter(3.2,5.5)&#10;    c.SetRadius(1.5)&#10;    c.PrintInfo()&#10;    print('面积为：%f'%c.GetAre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5759</Words>
  <Application>Microsoft Office PowerPoint</Application>
  <PresentationFormat>宽屏</PresentationFormat>
  <Paragraphs>1025</Paragraphs>
  <Slides>124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124</vt:i4>
      </vt:variant>
    </vt:vector>
  </HeadingPairs>
  <TitlesOfParts>
    <vt:vector size="136" baseType="lpstr">
      <vt:lpstr>Adobe Gothic Std B</vt:lpstr>
      <vt:lpstr>Microsoft Yahei</vt:lpstr>
      <vt:lpstr>Times New Roman (标题)</vt:lpstr>
      <vt:lpstr>等线</vt:lpstr>
      <vt:lpstr>宋体</vt:lpstr>
      <vt:lpstr>微软雅黑</vt:lpstr>
      <vt:lpstr>Arial</vt:lpstr>
      <vt:lpstr>Bauhaus 93</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stu</cp:lastModifiedBy>
  <cp:revision>123</cp:revision>
  <dcterms:created xsi:type="dcterms:W3CDTF">2018-11-06T06:14:03Z</dcterms:created>
  <dcterms:modified xsi:type="dcterms:W3CDTF">2022-10-10T05:44:12Z</dcterms:modified>
</cp:coreProperties>
</file>