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6"/>
  </p:notesMasterIdLst>
  <p:sldIdLst>
    <p:sldId id="256" r:id="rId2"/>
    <p:sldId id="418" r:id="rId3"/>
    <p:sldId id="371" r:id="rId4"/>
    <p:sldId id="299" r:id="rId5"/>
    <p:sldId id="419" r:id="rId6"/>
    <p:sldId id="420" r:id="rId7"/>
    <p:sldId id="421" r:id="rId8"/>
    <p:sldId id="422" r:id="rId9"/>
    <p:sldId id="423" r:id="rId10"/>
    <p:sldId id="424" r:id="rId11"/>
    <p:sldId id="425" r:id="rId12"/>
    <p:sldId id="426" r:id="rId13"/>
    <p:sldId id="427" r:id="rId14"/>
    <p:sldId id="428" r:id="rId15"/>
    <p:sldId id="429" r:id="rId16"/>
    <p:sldId id="430" r:id="rId17"/>
    <p:sldId id="431" r:id="rId18"/>
    <p:sldId id="432" r:id="rId19"/>
    <p:sldId id="433" r:id="rId20"/>
    <p:sldId id="434" r:id="rId21"/>
    <p:sldId id="435" r:id="rId22"/>
    <p:sldId id="436" r:id="rId23"/>
    <p:sldId id="437" r:id="rId24"/>
    <p:sldId id="438" r:id="rId25"/>
    <p:sldId id="439" r:id="rId26"/>
    <p:sldId id="440" r:id="rId27"/>
    <p:sldId id="441" r:id="rId28"/>
    <p:sldId id="442" r:id="rId29"/>
    <p:sldId id="443" r:id="rId30"/>
    <p:sldId id="444" r:id="rId31"/>
    <p:sldId id="445" r:id="rId32"/>
    <p:sldId id="446" r:id="rId33"/>
    <p:sldId id="447" r:id="rId34"/>
    <p:sldId id="449" r:id="rId35"/>
    <p:sldId id="450" r:id="rId36"/>
    <p:sldId id="451" r:id="rId37"/>
    <p:sldId id="453" r:id="rId38"/>
    <p:sldId id="452" r:id="rId39"/>
    <p:sldId id="454" r:id="rId40"/>
    <p:sldId id="455" r:id="rId41"/>
    <p:sldId id="456" r:id="rId42"/>
    <p:sldId id="457" r:id="rId43"/>
    <p:sldId id="458" r:id="rId44"/>
    <p:sldId id="459" r:id="rId45"/>
    <p:sldId id="460" r:id="rId46"/>
    <p:sldId id="461" r:id="rId47"/>
    <p:sldId id="462" r:id="rId48"/>
    <p:sldId id="463" r:id="rId49"/>
    <p:sldId id="464" r:id="rId50"/>
    <p:sldId id="465" r:id="rId51"/>
    <p:sldId id="466" r:id="rId52"/>
    <p:sldId id="467" r:id="rId53"/>
    <p:sldId id="468" r:id="rId54"/>
    <p:sldId id="469" r:id="rId55"/>
    <p:sldId id="470" r:id="rId56"/>
    <p:sldId id="471" r:id="rId57"/>
    <p:sldId id="472" r:id="rId58"/>
    <p:sldId id="473" r:id="rId59"/>
    <p:sldId id="474" r:id="rId60"/>
    <p:sldId id="475" r:id="rId61"/>
    <p:sldId id="476" r:id="rId62"/>
    <p:sldId id="477" r:id="rId63"/>
    <p:sldId id="478" r:id="rId64"/>
    <p:sldId id="479" r:id="rId65"/>
    <p:sldId id="480" r:id="rId66"/>
    <p:sldId id="481" r:id="rId67"/>
    <p:sldId id="482" r:id="rId68"/>
    <p:sldId id="483" r:id="rId69"/>
    <p:sldId id="484" r:id="rId70"/>
    <p:sldId id="485" r:id="rId71"/>
    <p:sldId id="486" r:id="rId72"/>
    <p:sldId id="487" r:id="rId73"/>
    <p:sldId id="488" r:id="rId74"/>
    <p:sldId id="489" r:id="rId75"/>
    <p:sldId id="491" r:id="rId76"/>
    <p:sldId id="490" r:id="rId77"/>
    <p:sldId id="492" r:id="rId78"/>
    <p:sldId id="493" r:id="rId79"/>
    <p:sldId id="494" r:id="rId80"/>
    <p:sldId id="495" r:id="rId81"/>
    <p:sldId id="496" r:id="rId82"/>
    <p:sldId id="497" r:id="rId83"/>
    <p:sldId id="498" r:id="rId84"/>
    <p:sldId id="499" r:id="rId85"/>
    <p:sldId id="500" r:id="rId86"/>
    <p:sldId id="501" r:id="rId87"/>
    <p:sldId id="502" r:id="rId88"/>
    <p:sldId id="503" r:id="rId89"/>
    <p:sldId id="504" r:id="rId90"/>
    <p:sldId id="505" r:id="rId91"/>
    <p:sldId id="506" r:id="rId92"/>
    <p:sldId id="507" r:id="rId93"/>
    <p:sldId id="508" r:id="rId94"/>
    <p:sldId id="509" r:id="rId95"/>
    <p:sldId id="510" r:id="rId96"/>
    <p:sldId id="511" r:id="rId97"/>
    <p:sldId id="512" r:id="rId98"/>
    <p:sldId id="513" r:id="rId99"/>
    <p:sldId id="514" r:id="rId100"/>
    <p:sldId id="515" r:id="rId101"/>
    <p:sldId id="516" r:id="rId102"/>
    <p:sldId id="517" r:id="rId103"/>
    <p:sldId id="518" r:id="rId104"/>
    <p:sldId id="362" r:id="rId10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63" userDrawn="1">
          <p15:clr>
            <a:srgbClr val="A4A3A4"/>
          </p15:clr>
        </p15:guide>
        <p15:guide id="3" orient="horz" pos="57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27EE2"/>
    <a:srgbClr val="1950B2"/>
    <a:srgbClr val="B1C400"/>
    <a:srgbClr val="517DE1"/>
    <a:srgbClr val="DCF000"/>
    <a:srgbClr val="B5DAFF"/>
    <a:srgbClr val="ECFF33"/>
    <a:srgbClr val="F3FF85"/>
    <a:srgbClr val="2A5BFD"/>
    <a:srgbClr val="95F1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80" d="100"/>
          <a:sy n="80" d="100"/>
        </p:scale>
        <p:origin x="754" y="58"/>
      </p:cViewPr>
      <p:guideLst>
        <p:guide orient="horz" pos="2137"/>
        <p:guide pos="3863"/>
        <p:guide orient="horz" pos="57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presProps" Target="pres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ink/ink1.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10.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100.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11.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12.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13.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14.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15.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16.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17.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18.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19.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2.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20.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21.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22.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23.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24.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25.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26.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27.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28.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29.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3.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30.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31.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32.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33.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34.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35.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36.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37.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38.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39.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4.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40.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41.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42.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43.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44.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45.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46.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47.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48.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49.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5.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50.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51.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52.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53.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54.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55.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56.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57.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58.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59.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6.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60.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61.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62.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63.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64.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65.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66.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67.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68.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69.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7.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70.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71.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72.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73.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74.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75.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76.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77.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78.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79.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8.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80.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81.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82.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83.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84.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85.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86.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87.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88.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89.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9.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90.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91.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92.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93.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94.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95.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96.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97.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98.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99.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8E4E09-3505-4C28-B31B-5AFE7A94934B}" type="datetimeFigureOut">
              <a:rPr lang="zh-CN" altLang="en-US" smtClean="0"/>
              <a:t>2022/10/24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672A1A-3D73-4F8F-A01A-BBBAF9FC69FE}" type="slidenum">
              <a:rPr lang="zh-CN" altLang="en-US" smtClean="0"/>
              <a:t>‹#›</a:t>
            </a:fld>
            <a:endParaRPr lang="zh-CN" altLang="en-US"/>
          </a:p>
        </p:txBody>
      </p:sp>
    </p:spTree>
    <p:extLst>
      <p:ext uri="{BB962C8B-B14F-4D97-AF65-F5344CB8AC3E}">
        <p14:creationId xmlns:p14="http://schemas.microsoft.com/office/powerpoint/2010/main" val="2893993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a:alphaModFix amt="45000"/>
            <a:lum/>
          </a:blip>
          <a:srcRect/>
          <a:stretch>
            <a:fillRect/>
          </a:stretch>
        </a:blipFill>
        <a:effectLst/>
      </p:bgPr>
    </p:bg>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A1F18DBD-82D6-4587-9445-3A3F5710BF1C}"/>
              </a:ext>
            </a:extLst>
          </p:cNvPr>
          <p:cNvSpPr/>
          <p:nvPr userDrawn="1"/>
        </p:nvSpPr>
        <p:spPr>
          <a:xfrm>
            <a:off x="-56240" y="-24714"/>
            <a:ext cx="12208480" cy="6858000"/>
          </a:xfrm>
          <a:prstGeom prst="rect">
            <a:avLst/>
          </a:prstGeom>
          <a:blipFill dpi="0" rotWithShape="1">
            <a:blip r:embed="rId3">
              <a:alphaModFix amt="27000"/>
              <a:extLst>
                <a:ext uri="{BEBA8EAE-BF5A-486C-A8C5-ECC9F3942E4B}">
                  <a14:imgProps xmlns:a14="http://schemas.microsoft.com/office/drawing/2010/main">
                    <a14:imgLayer r:embed="rId4">
                      <a14:imgEffect>
                        <a14:brightnessContrast bright="-15000"/>
                      </a14:imgEffect>
                    </a14:imgLayer>
                  </a14:imgProps>
                </a:ext>
              </a:extLst>
            </a:blip>
            <a:srcRec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dirty="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nvGrpSpPr>
          <p:cNvPr id="16" name="组合 15">
            <a:extLst>
              <a:ext uri="{FF2B5EF4-FFF2-40B4-BE49-F238E27FC236}">
                <a16:creationId xmlns:a16="http://schemas.microsoft.com/office/drawing/2014/main" id="{B86BE879-DF22-42A7-A7F4-16189C55CE98}"/>
              </a:ext>
            </a:extLst>
          </p:cNvPr>
          <p:cNvGrpSpPr/>
          <p:nvPr userDrawn="1"/>
        </p:nvGrpSpPr>
        <p:grpSpPr>
          <a:xfrm>
            <a:off x="39759" y="53578"/>
            <a:ext cx="12096001" cy="6750844"/>
            <a:chOff x="-1" y="-1"/>
            <a:chExt cx="12192001" cy="6858001"/>
          </a:xfrm>
        </p:grpSpPr>
        <p:sp>
          <p:nvSpPr>
            <p:cNvPr id="7" name="矩形: 圆角 6">
              <a:extLst>
                <a:ext uri="{FF2B5EF4-FFF2-40B4-BE49-F238E27FC236}">
                  <a16:creationId xmlns:a16="http://schemas.microsoft.com/office/drawing/2014/main" id="{7FFA2659-2D2B-42D1-8BD3-5769F32040E3}"/>
                </a:ext>
              </a:extLst>
            </p:cNvPr>
            <p:cNvSpPr/>
            <p:nvPr userDrawn="1"/>
          </p:nvSpPr>
          <p:spPr>
            <a:xfrm>
              <a:off x="0" y="0"/>
              <a:ext cx="12192000" cy="6858000"/>
            </a:xfrm>
            <a:prstGeom prst="roundRect">
              <a:avLst>
                <a:gd name="adj" fmla="val 2945"/>
              </a:avLst>
            </a:prstGeom>
            <a:noFill/>
            <a:ln>
              <a:solidFill>
                <a:srgbClr val="1950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弧形 7">
              <a:extLst>
                <a:ext uri="{FF2B5EF4-FFF2-40B4-BE49-F238E27FC236}">
                  <a16:creationId xmlns:a16="http://schemas.microsoft.com/office/drawing/2014/main" id="{000543A4-6429-4E31-8B37-80853080FE5D}"/>
                </a:ext>
              </a:extLst>
            </p:cNvPr>
            <p:cNvSpPr/>
            <p:nvPr userDrawn="1"/>
          </p:nvSpPr>
          <p:spPr>
            <a:xfrm rot="16200000">
              <a:off x="-13317" y="13317"/>
              <a:ext cx="417251" cy="390617"/>
            </a:xfrm>
            <a:prstGeom prst="arc">
              <a:avLst/>
            </a:prstGeom>
            <a:ln w="38100">
              <a:solidFill>
                <a:srgbClr val="1950B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弧形 8">
              <a:extLst>
                <a:ext uri="{FF2B5EF4-FFF2-40B4-BE49-F238E27FC236}">
                  <a16:creationId xmlns:a16="http://schemas.microsoft.com/office/drawing/2014/main" id="{26D227D3-ED13-4326-9DF0-8BBCEDF97418}"/>
                </a:ext>
              </a:extLst>
            </p:cNvPr>
            <p:cNvSpPr/>
            <p:nvPr userDrawn="1"/>
          </p:nvSpPr>
          <p:spPr>
            <a:xfrm rot="10800000">
              <a:off x="-1" y="6467383"/>
              <a:ext cx="417251" cy="390617"/>
            </a:xfrm>
            <a:prstGeom prst="arc">
              <a:avLst/>
            </a:prstGeom>
            <a:ln w="38100">
              <a:solidFill>
                <a:srgbClr val="1950B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弧形 9">
              <a:extLst>
                <a:ext uri="{FF2B5EF4-FFF2-40B4-BE49-F238E27FC236}">
                  <a16:creationId xmlns:a16="http://schemas.microsoft.com/office/drawing/2014/main" id="{5EC06313-90C9-4F57-A46B-EE721F1C3EE5}"/>
                </a:ext>
              </a:extLst>
            </p:cNvPr>
            <p:cNvSpPr/>
            <p:nvPr userDrawn="1"/>
          </p:nvSpPr>
          <p:spPr>
            <a:xfrm rot="5400000" flipH="1">
              <a:off x="11788065" y="13316"/>
              <a:ext cx="417251" cy="390617"/>
            </a:xfrm>
            <a:prstGeom prst="arc">
              <a:avLst/>
            </a:prstGeom>
            <a:ln w="38100">
              <a:solidFill>
                <a:srgbClr val="1950B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弧形 10">
              <a:extLst>
                <a:ext uri="{FF2B5EF4-FFF2-40B4-BE49-F238E27FC236}">
                  <a16:creationId xmlns:a16="http://schemas.microsoft.com/office/drawing/2014/main" id="{7A875A65-4E9C-44A3-819E-42CEAABAB3CC}"/>
                </a:ext>
              </a:extLst>
            </p:cNvPr>
            <p:cNvSpPr/>
            <p:nvPr userDrawn="1"/>
          </p:nvSpPr>
          <p:spPr>
            <a:xfrm rot="16200000" flipH="1" flipV="1">
              <a:off x="11788066" y="6454066"/>
              <a:ext cx="417251" cy="390617"/>
            </a:xfrm>
            <a:prstGeom prst="arc">
              <a:avLst/>
            </a:prstGeom>
            <a:ln w="38100">
              <a:solidFill>
                <a:srgbClr val="1950B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3" name="直接连接符 12">
              <a:extLst>
                <a:ext uri="{FF2B5EF4-FFF2-40B4-BE49-F238E27FC236}">
                  <a16:creationId xmlns:a16="http://schemas.microsoft.com/office/drawing/2014/main" id="{3EE7358C-D982-4617-AEAE-FF56809135F8}"/>
                </a:ext>
              </a:extLst>
            </p:cNvPr>
            <p:cNvCxnSpPr/>
            <p:nvPr userDrawn="1"/>
          </p:nvCxnSpPr>
          <p:spPr>
            <a:xfrm>
              <a:off x="4832350" y="0"/>
              <a:ext cx="2527300" cy="0"/>
            </a:xfrm>
            <a:prstGeom prst="line">
              <a:avLst/>
            </a:prstGeom>
            <a:ln w="38100">
              <a:solidFill>
                <a:srgbClr val="1950B2"/>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A7FA3C80-131D-4019-B727-FE2F3BF9D8F8}"/>
                </a:ext>
              </a:extLst>
            </p:cNvPr>
            <p:cNvCxnSpPr/>
            <p:nvPr userDrawn="1"/>
          </p:nvCxnSpPr>
          <p:spPr>
            <a:xfrm>
              <a:off x="4832350" y="6858000"/>
              <a:ext cx="2527300" cy="0"/>
            </a:xfrm>
            <a:prstGeom prst="line">
              <a:avLst/>
            </a:prstGeom>
            <a:ln w="38100">
              <a:solidFill>
                <a:srgbClr val="1950B2"/>
              </a:solidFill>
            </a:ln>
          </p:spPr>
          <p:style>
            <a:lnRef idx="1">
              <a:schemeClr val="accent1"/>
            </a:lnRef>
            <a:fillRef idx="0">
              <a:schemeClr val="accent1"/>
            </a:fillRef>
            <a:effectRef idx="0">
              <a:schemeClr val="accent1"/>
            </a:effectRef>
            <a:fontRef idx="minor">
              <a:schemeClr val="tx1"/>
            </a:fontRef>
          </p:style>
        </p:cxnSp>
      </p:grpSp>
      <p:sp>
        <p:nvSpPr>
          <p:cNvPr id="21" name="文本框 20">
            <a:extLst>
              <a:ext uri="{FF2B5EF4-FFF2-40B4-BE49-F238E27FC236}">
                <a16:creationId xmlns:a16="http://schemas.microsoft.com/office/drawing/2014/main" id="{052961B7-AE07-4832-863B-848E3E3338B1}"/>
              </a:ext>
            </a:extLst>
          </p:cNvPr>
          <p:cNvSpPr txBox="1"/>
          <p:nvPr userDrawn="1"/>
        </p:nvSpPr>
        <p:spPr>
          <a:xfrm>
            <a:off x="2275030" y="970738"/>
            <a:ext cx="6922088" cy="1862048"/>
          </a:xfrm>
          <a:prstGeom prst="rect">
            <a:avLst/>
          </a:prstGeom>
          <a:noFill/>
        </p:spPr>
        <p:txBody>
          <a:bodyPr wrap="none" rtlCol="0">
            <a:spAutoFit/>
          </a:bodyPr>
          <a:lstStyle/>
          <a:p>
            <a:r>
              <a:rPr lang="zh-CN" altLang="en-US" sz="11500" b="0" cap="none" spc="0" dirty="0">
                <a:ln>
                  <a:noFill/>
                </a:ln>
                <a:solidFill>
                  <a:srgbClr val="B1C400"/>
                </a:solidFill>
                <a:effectLst/>
                <a:latin typeface="Bauhaus 93" panose="04030905020B02020C02" pitchFamily="82" charset="0"/>
                <a:ea typeface="Adobe Gothic Std B" panose="020B0800000000000000" pitchFamily="34" charset="-128"/>
              </a:rPr>
              <a:t>第</a:t>
            </a:r>
            <a:r>
              <a:rPr lang="en-US" altLang="zh-CN" sz="11500" b="0" cap="none" spc="0" dirty="0">
                <a:ln>
                  <a:noFill/>
                </a:ln>
                <a:solidFill>
                  <a:srgbClr val="B1C400"/>
                </a:solidFill>
                <a:effectLst/>
                <a:latin typeface="Bauhaus 93" panose="04030905020B02020C02" pitchFamily="82" charset="0"/>
                <a:ea typeface="Adobe Gothic Std B" panose="020B0800000000000000" pitchFamily="34" charset="-128"/>
              </a:rPr>
              <a:t>5</a:t>
            </a:r>
            <a:r>
              <a:rPr lang="zh-CN" altLang="en-US" sz="11500" b="0" cap="none" spc="0" dirty="0">
                <a:ln>
                  <a:noFill/>
                </a:ln>
                <a:solidFill>
                  <a:srgbClr val="B1C400"/>
                </a:solidFill>
                <a:effectLst/>
                <a:latin typeface="Bauhaus 93" panose="04030905020B02020C02" pitchFamily="82" charset="0"/>
                <a:ea typeface="Adobe Gothic Std B" panose="020B0800000000000000" pitchFamily="34" charset="-128"/>
              </a:rPr>
              <a:t>次课程</a:t>
            </a:r>
            <a:endParaRPr lang="zh-CN" altLang="en-US" sz="11500" b="0" cap="none" spc="0" dirty="0">
              <a:ln>
                <a:noFill/>
              </a:ln>
              <a:solidFill>
                <a:srgbClr val="B1C400"/>
              </a:solidFill>
              <a:effectLst/>
              <a:latin typeface="Bauhaus 93" panose="04030905020B02020C02" pitchFamily="82" charset="0"/>
            </a:endParaRPr>
          </a:p>
        </p:txBody>
      </p:sp>
      <p:sp>
        <p:nvSpPr>
          <p:cNvPr id="22" name="文本框 21">
            <a:extLst>
              <a:ext uri="{FF2B5EF4-FFF2-40B4-BE49-F238E27FC236}">
                <a16:creationId xmlns:a16="http://schemas.microsoft.com/office/drawing/2014/main" id="{78AE8561-6270-4561-8836-9AC4217D50B7}"/>
              </a:ext>
            </a:extLst>
          </p:cNvPr>
          <p:cNvSpPr txBox="1"/>
          <p:nvPr userDrawn="1"/>
        </p:nvSpPr>
        <p:spPr>
          <a:xfrm>
            <a:off x="2179378" y="2493990"/>
            <a:ext cx="8444941" cy="3046988"/>
          </a:xfrm>
          <a:prstGeom prst="rect">
            <a:avLst/>
          </a:prstGeom>
          <a:noFill/>
        </p:spPr>
        <p:txBody>
          <a:bodyPr wrap="none" rtlCol="0">
            <a:spAutoFit/>
          </a:bodyPr>
          <a:lstStyle/>
          <a:p>
            <a:r>
              <a:rPr lang="zh-CN" altLang="en-US" sz="9600" b="1" cap="none" spc="0" dirty="0">
                <a:ln>
                  <a:noFill/>
                </a:ln>
                <a:solidFill>
                  <a:srgbClr val="B1C400"/>
                </a:solidFill>
                <a:effectLst/>
                <a:latin typeface="+mj-ea"/>
                <a:ea typeface="+mj-ea"/>
              </a:rPr>
              <a:t>科学计算基础</a:t>
            </a:r>
            <a:endParaRPr lang="en-US" altLang="zh-CN" sz="9600" b="1" cap="none" spc="0" dirty="0">
              <a:ln>
                <a:noFill/>
              </a:ln>
              <a:solidFill>
                <a:srgbClr val="B1C400"/>
              </a:solidFill>
              <a:effectLst/>
              <a:latin typeface="+mj-ea"/>
              <a:ea typeface="+mj-ea"/>
            </a:endParaRPr>
          </a:p>
          <a:p>
            <a:r>
              <a:rPr lang="zh-CN" altLang="en-US" sz="9600" b="1" cap="none" spc="0" dirty="0">
                <a:ln>
                  <a:noFill/>
                </a:ln>
                <a:solidFill>
                  <a:srgbClr val="B1C400"/>
                </a:solidFill>
                <a:effectLst/>
                <a:latin typeface="+mj-ea"/>
                <a:ea typeface="+mj-ea"/>
              </a:rPr>
              <a:t>工具包</a:t>
            </a:r>
            <a:r>
              <a:rPr lang="en-US" altLang="zh-CN" sz="9600" b="1" cap="none" spc="0" dirty="0">
                <a:ln>
                  <a:noFill/>
                </a:ln>
                <a:solidFill>
                  <a:srgbClr val="B1C400"/>
                </a:solidFill>
                <a:effectLst/>
                <a:latin typeface="+mj-ea"/>
                <a:ea typeface="+mj-ea"/>
              </a:rPr>
              <a:t>NumPy</a:t>
            </a:r>
            <a:endParaRPr lang="zh-CN" altLang="en-US" sz="9600" b="1" cap="none" spc="0" dirty="0">
              <a:ln>
                <a:noFill/>
              </a:ln>
              <a:solidFill>
                <a:srgbClr val="B1C400"/>
              </a:solidFill>
              <a:effectLst/>
              <a:latin typeface="+mj-ea"/>
              <a:ea typeface="+mj-ea"/>
            </a:endParaRPr>
          </a:p>
        </p:txBody>
      </p:sp>
      <p:sp>
        <p:nvSpPr>
          <p:cNvPr id="19" name="文本框 18">
            <a:extLst>
              <a:ext uri="{FF2B5EF4-FFF2-40B4-BE49-F238E27FC236}">
                <a16:creationId xmlns:a16="http://schemas.microsoft.com/office/drawing/2014/main" id="{D902F019-C20E-482B-84C7-66B5B29C9F3A}"/>
              </a:ext>
            </a:extLst>
          </p:cNvPr>
          <p:cNvSpPr txBox="1"/>
          <p:nvPr userDrawn="1"/>
        </p:nvSpPr>
        <p:spPr>
          <a:xfrm>
            <a:off x="2240205" y="944611"/>
            <a:ext cx="6922088" cy="1862048"/>
          </a:xfrm>
          <a:prstGeom prst="rect">
            <a:avLst/>
          </a:prstGeom>
          <a:noFill/>
        </p:spPr>
        <p:txBody>
          <a:bodyPr wrap="none" rtlCol="0">
            <a:spAutoFit/>
          </a:bodyPr>
          <a:lstStyle/>
          <a:p>
            <a:r>
              <a:rPr lang="zh-CN" altLang="en-US" sz="11500" b="0" cap="none" spc="0" dirty="0">
                <a:ln>
                  <a:noFill/>
                </a:ln>
                <a:solidFill>
                  <a:srgbClr val="1950B2"/>
                </a:solidFill>
                <a:effectLst/>
                <a:latin typeface="Bauhaus 93" panose="04030905020B02020C02" pitchFamily="82" charset="0"/>
                <a:ea typeface="Adobe Gothic Std B" panose="020B0800000000000000" pitchFamily="34" charset="-128"/>
              </a:rPr>
              <a:t>第</a:t>
            </a:r>
            <a:r>
              <a:rPr lang="en-US" altLang="zh-CN" sz="11500" b="0" cap="none" spc="0" dirty="0">
                <a:ln>
                  <a:noFill/>
                </a:ln>
                <a:solidFill>
                  <a:srgbClr val="1950B2"/>
                </a:solidFill>
                <a:effectLst/>
                <a:latin typeface="Bauhaus 93" panose="04030905020B02020C02" pitchFamily="82" charset="0"/>
                <a:ea typeface="Adobe Gothic Std B" panose="020B0800000000000000" pitchFamily="34" charset="-128"/>
              </a:rPr>
              <a:t>5</a:t>
            </a:r>
            <a:r>
              <a:rPr lang="zh-CN" altLang="en-US" sz="11500" b="0" cap="none" spc="0" dirty="0">
                <a:ln>
                  <a:noFill/>
                </a:ln>
                <a:solidFill>
                  <a:srgbClr val="1950B2"/>
                </a:solidFill>
                <a:effectLst/>
                <a:latin typeface="Bauhaus 93" panose="04030905020B02020C02" pitchFamily="82" charset="0"/>
                <a:ea typeface="Adobe Gothic Std B" panose="020B0800000000000000" pitchFamily="34" charset="-128"/>
              </a:rPr>
              <a:t>次课程</a:t>
            </a:r>
            <a:endParaRPr lang="zh-CN" altLang="en-US" sz="11500" b="0" cap="none" spc="0" dirty="0">
              <a:ln>
                <a:noFill/>
              </a:ln>
              <a:solidFill>
                <a:srgbClr val="1950B2"/>
              </a:solidFill>
              <a:effectLst/>
              <a:latin typeface="Bauhaus 93" panose="04030905020B02020C02" pitchFamily="82" charset="0"/>
            </a:endParaRPr>
          </a:p>
        </p:txBody>
      </p:sp>
      <p:sp>
        <p:nvSpPr>
          <p:cNvPr id="20" name="文本框 19">
            <a:extLst>
              <a:ext uri="{FF2B5EF4-FFF2-40B4-BE49-F238E27FC236}">
                <a16:creationId xmlns:a16="http://schemas.microsoft.com/office/drawing/2014/main" id="{F0F8AD9F-7E91-4828-B7EA-8A5E5F1E8A3F}"/>
              </a:ext>
            </a:extLst>
          </p:cNvPr>
          <p:cNvSpPr txBox="1"/>
          <p:nvPr userDrawn="1"/>
        </p:nvSpPr>
        <p:spPr>
          <a:xfrm>
            <a:off x="2144553" y="2467863"/>
            <a:ext cx="8444941" cy="3046988"/>
          </a:xfrm>
          <a:prstGeom prst="rect">
            <a:avLst/>
          </a:prstGeom>
          <a:noFill/>
        </p:spPr>
        <p:txBody>
          <a:bodyPr wrap="none" rtlCol="0">
            <a:spAutoFit/>
          </a:bodyPr>
          <a:lstStyle/>
          <a:p>
            <a:r>
              <a:rPr lang="zh-CN" altLang="en-US" sz="9600" b="1" cap="none" spc="0" dirty="0">
                <a:ln>
                  <a:noFill/>
                </a:ln>
                <a:solidFill>
                  <a:srgbClr val="1950B2"/>
                </a:solidFill>
                <a:effectLst/>
                <a:latin typeface="+mj-ea"/>
                <a:ea typeface="+mj-ea"/>
              </a:rPr>
              <a:t>科学计算基础</a:t>
            </a:r>
            <a:endParaRPr lang="en-US" altLang="zh-CN" sz="9600" b="1" cap="none" spc="0" dirty="0">
              <a:ln>
                <a:noFill/>
              </a:ln>
              <a:solidFill>
                <a:srgbClr val="1950B2"/>
              </a:solidFill>
              <a:effectLst/>
              <a:latin typeface="+mj-ea"/>
              <a:ea typeface="+mj-ea"/>
            </a:endParaRPr>
          </a:p>
          <a:p>
            <a:r>
              <a:rPr lang="zh-CN" altLang="en-US" sz="9600" b="1" cap="none" spc="0" dirty="0">
                <a:ln>
                  <a:noFill/>
                </a:ln>
                <a:solidFill>
                  <a:srgbClr val="1950B2"/>
                </a:solidFill>
                <a:effectLst/>
                <a:latin typeface="+mj-ea"/>
                <a:ea typeface="+mj-ea"/>
              </a:rPr>
              <a:t>工具包</a:t>
            </a:r>
            <a:r>
              <a:rPr lang="en-US" altLang="zh-CN" sz="9600" b="1" cap="none" spc="0" dirty="0">
                <a:ln>
                  <a:noFill/>
                </a:ln>
                <a:solidFill>
                  <a:srgbClr val="1950B2"/>
                </a:solidFill>
                <a:effectLst/>
                <a:latin typeface="+mj-ea"/>
                <a:ea typeface="+mj-ea"/>
              </a:rPr>
              <a:t>NumPy</a:t>
            </a:r>
            <a:endParaRPr lang="zh-CN" altLang="en-US" sz="9600" b="1" cap="none" spc="0" dirty="0">
              <a:ln>
                <a:noFill/>
              </a:ln>
              <a:solidFill>
                <a:srgbClr val="1950B2"/>
              </a:solidFill>
              <a:effectLst/>
              <a:latin typeface="+mj-ea"/>
              <a:ea typeface="+mj-ea"/>
            </a:endParaRPr>
          </a:p>
        </p:txBody>
      </p:sp>
    </p:spTree>
    <p:extLst>
      <p:ext uri="{BB962C8B-B14F-4D97-AF65-F5344CB8AC3E}">
        <p14:creationId xmlns:p14="http://schemas.microsoft.com/office/powerpoint/2010/main" val="303778799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p:cTn id="12" dur="500" fill="hold"/>
                                        <p:tgtEl>
                                          <p:spTgt spid="22"/>
                                        </p:tgtEl>
                                        <p:attrNameLst>
                                          <p:attrName>ppt_w</p:attrName>
                                        </p:attrNameLst>
                                      </p:cBhvr>
                                      <p:tavLst>
                                        <p:tav tm="0">
                                          <p:val>
                                            <p:fltVal val="0"/>
                                          </p:val>
                                        </p:tav>
                                        <p:tav tm="100000">
                                          <p:val>
                                            <p:strVal val="#ppt_w"/>
                                          </p:val>
                                        </p:tav>
                                      </p:tavLst>
                                    </p:anim>
                                    <p:anim calcmode="lin" valueType="num">
                                      <p:cBhvr>
                                        <p:cTn id="13" dur="500" fill="hold"/>
                                        <p:tgtEl>
                                          <p:spTgt spid="22"/>
                                        </p:tgtEl>
                                        <p:attrNameLst>
                                          <p:attrName>ppt_h</p:attrName>
                                        </p:attrNameLst>
                                      </p:cBhvr>
                                      <p:tavLst>
                                        <p:tav tm="0">
                                          <p:val>
                                            <p:fltVal val="0"/>
                                          </p:val>
                                        </p:tav>
                                        <p:tav tm="100000">
                                          <p:val>
                                            <p:strVal val="#ppt_h"/>
                                          </p:val>
                                        </p:tav>
                                      </p:tavLst>
                                    </p:anim>
                                    <p:animEffect transition="in" filter="fade">
                                      <p:cBhvr>
                                        <p:cTn id="14" dur="500"/>
                                        <p:tgtEl>
                                          <p:spTgt spid="22"/>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p:cTn id="17" dur="500" fill="hold"/>
                                        <p:tgtEl>
                                          <p:spTgt spid="19"/>
                                        </p:tgtEl>
                                        <p:attrNameLst>
                                          <p:attrName>ppt_w</p:attrName>
                                        </p:attrNameLst>
                                      </p:cBhvr>
                                      <p:tavLst>
                                        <p:tav tm="0">
                                          <p:val>
                                            <p:fltVal val="0"/>
                                          </p:val>
                                        </p:tav>
                                        <p:tav tm="100000">
                                          <p:val>
                                            <p:strVal val="#ppt_w"/>
                                          </p:val>
                                        </p:tav>
                                      </p:tavLst>
                                    </p:anim>
                                    <p:anim calcmode="lin" valueType="num">
                                      <p:cBhvr>
                                        <p:cTn id="18" dur="500" fill="hold"/>
                                        <p:tgtEl>
                                          <p:spTgt spid="19"/>
                                        </p:tgtEl>
                                        <p:attrNameLst>
                                          <p:attrName>ppt_h</p:attrName>
                                        </p:attrNameLst>
                                      </p:cBhvr>
                                      <p:tavLst>
                                        <p:tav tm="0">
                                          <p:val>
                                            <p:fltVal val="0"/>
                                          </p:val>
                                        </p:tav>
                                        <p:tav tm="100000">
                                          <p:val>
                                            <p:strVal val="#ppt_h"/>
                                          </p:val>
                                        </p:tav>
                                      </p:tavLst>
                                    </p:anim>
                                    <p:animEffect transition="in" filter="fade">
                                      <p:cBhvr>
                                        <p:cTn id="19" dur="500"/>
                                        <p:tgtEl>
                                          <p:spTgt spid="19"/>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p:cTn id="22" dur="500" fill="hold"/>
                                        <p:tgtEl>
                                          <p:spTgt spid="20"/>
                                        </p:tgtEl>
                                        <p:attrNameLst>
                                          <p:attrName>ppt_w</p:attrName>
                                        </p:attrNameLst>
                                      </p:cBhvr>
                                      <p:tavLst>
                                        <p:tav tm="0">
                                          <p:val>
                                            <p:fltVal val="0"/>
                                          </p:val>
                                        </p:tav>
                                        <p:tav tm="100000">
                                          <p:val>
                                            <p:strVal val="#ppt_w"/>
                                          </p:val>
                                        </p:tav>
                                      </p:tavLst>
                                    </p:anim>
                                    <p:anim calcmode="lin" valueType="num">
                                      <p:cBhvr>
                                        <p:cTn id="23" dur="500" fill="hold"/>
                                        <p:tgtEl>
                                          <p:spTgt spid="20"/>
                                        </p:tgtEl>
                                        <p:attrNameLst>
                                          <p:attrName>ppt_h</p:attrName>
                                        </p:attrNameLst>
                                      </p:cBhvr>
                                      <p:tavLst>
                                        <p:tav tm="0">
                                          <p:val>
                                            <p:fltVal val="0"/>
                                          </p:val>
                                        </p:tav>
                                        <p:tav tm="100000">
                                          <p:val>
                                            <p:strVal val="#ppt_h"/>
                                          </p:val>
                                        </p:tav>
                                      </p:tavLst>
                                    </p:anim>
                                    <p:animEffect transition="in" filter="fade">
                                      <p:cBhvr>
                                        <p:cTn id="2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19" grpId="0"/>
      <p:bldP spid="20"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标题幻灯片">
    <p:bg>
      <p:bgRef idx="1001">
        <a:schemeClr val="bg1"/>
      </p:bgRef>
    </p:bg>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EBA2B308-CF45-47AC-A9B5-B467A553CCC9}"/>
              </a:ext>
            </a:extLst>
          </p:cNvPr>
          <p:cNvSpPr/>
          <p:nvPr userDrawn="1"/>
        </p:nvSpPr>
        <p:spPr>
          <a:xfrm>
            <a:off x="-8240" y="0"/>
            <a:ext cx="12208480" cy="6858000"/>
          </a:xfrm>
          <a:prstGeom prst="rect">
            <a:avLst/>
          </a:prstGeom>
          <a:blipFill dpi="0" rotWithShape="1">
            <a:blip r:embed="rId2">
              <a:alphaModFix amt="27000"/>
              <a:extLst>
                <a:ext uri="{BEBA8EAE-BF5A-486C-A8C5-ECC9F3942E4B}">
                  <a14:imgProps xmlns:a14="http://schemas.microsoft.com/office/drawing/2010/main">
                    <a14:imgLayer r:embed="rId3">
                      <a14:imgEffect>
                        <a14:brightnessContrast bright="-15000"/>
                      </a14:imgEffect>
                    </a14:imgLayer>
                  </a14:imgProps>
                </a:ext>
              </a:extLst>
            </a:blip>
            <a:srcRec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dirty="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2" name="矩形 11">
            <a:extLst>
              <a:ext uri="{FF2B5EF4-FFF2-40B4-BE49-F238E27FC236}">
                <a16:creationId xmlns:a16="http://schemas.microsoft.com/office/drawing/2014/main" id="{AFD6B2BE-A772-4472-96B7-A9675BCCB4B3}"/>
              </a:ext>
            </a:extLst>
          </p:cNvPr>
          <p:cNvSpPr/>
          <p:nvPr userDrawn="1"/>
        </p:nvSpPr>
        <p:spPr>
          <a:xfrm>
            <a:off x="-8240" y="0"/>
            <a:ext cx="12208480" cy="6858000"/>
          </a:xfrm>
          <a:prstGeom prst="rect">
            <a:avLst/>
          </a:prstGeom>
          <a:blipFill dpi="0" rotWithShape="1">
            <a:blip r:embed="rId4">
              <a:alphaModFix amt="27000"/>
            </a:blip>
            <a:srcRec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nvGrpSpPr>
          <p:cNvPr id="16" name="组合 15">
            <a:extLst>
              <a:ext uri="{FF2B5EF4-FFF2-40B4-BE49-F238E27FC236}">
                <a16:creationId xmlns:a16="http://schemas.microsoft.com/office/drawing/2014/main" id="{B86BE879-DF22-42A7-A7F4-16189C55CE98}"/>
              </a:ext>
            </a:extLst>
          </p:cNvPr>
          <p:cNvGrpSpPr/>
          <p:nvPr userDrawn="1"/>
        </p:nvGrpSpPr>
        <p:grpSpPr>
          <a:xfrm>
            <a:off x="39759" y="53578"/>
            <a:ext cx="12096001" cy="6750844"/>
            <a:chOff x="-1" y="-1"/>
            <a:chExt cx="12192001" cy="6858001"/>
          </a:xfrm>
        </p:grpSpPr>
        <p:sp>
          <p:nvSpPr>
            <p:cNvPr id="7" name="矩形: 圆角 6">
              <a:extLst>
                <a:ext uri="{FF2B5EF4-FFF2-40B4-BE49-F238E27FC236}">
                  <a16:creationId xmlns:a16="http://schemas.microsoft.com/office/drawing/2014/main" id="{7FFA2659-2D2B-42D1-8BD3-5769F32040E3}"/>
                </a:ext>
              </a:extLst>
            </p:cNvPr>
            <p:cNvSpPr/>
            <p:nvPr userDrawn="1"/>
          </p:nvSpPr>
          <p:spPr>
            <a:xfrm>
              <a:off x="0" y="0"/>
              <a:ext cx="12192000" cy="6858000"/>
            </a:xfrm>
            <a:prstGeom prst="roundRect">
              <a:avLst>
                <a:gd name="adj" fmla="val 2945"/>
              </a:avLst>
            </a:prstGeom>
            <a:noFill/>
            <a:ln>
              <a:solidFill>
                <a:srgbClr val="1950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弧形 7">
              <a:extLst>
                <a:ext uri="{FF2B5EF4-FFF2-40B4-BE49-F238E27FC236}">
                  <a16:creationId xmlns:a16="http://schemas.microsoft.com/office/drawing/2014/main" id="{000543A4-6429-4E31-8B37-80853080FE5D}"/>
                </a:ext>
              </a:extLst>
            </p:cNvPr>
            <p:cNvSpPr/>
            <p:nvPr userDrawn="1"/>
          </p:nvSpPr>
          <p:spPr>
            <a:xfrm rot="16200000">
              <a:off x="-13317" y="13317"/>
              <a:ext cx="417251" cy="390617"/>
            </a:xfrm>
            <a:prstGeom prst="arc">
              <a:avLst/>
            </a:prstGeom>
            <a:ln w="38100">
              <a:solidFill>
                <a:srgbClr val="1950B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弧形 8">
              <a:extLst>
                <a:ext uri="{FF2B5EF4-FFF2-40B4-BE49-F238E27FC236}">
                  <a16:creationId xmlns:a16="http://schemas.microsoft.com/office/drawing/2014/main" id="{26D227D3-ED13-4326-9DF0-8BBCEDF97418}"/>
                </a:ext>
              </a:extLst>
            </p:cNvPr>
            <p:cNvSpPr/>
            <p:nvPr userDrawn="1"/>
          </p:nvSpPr>
          <p:spPr>
            <a:xfrm rot="10800000">
              <a:off x="-1" y="6467383"/>
              <a:ext cx="417251" cy="390617"/>
            </a:xfrm>
            <a:prstGeom prst="arc">
              <a:avLst/>
            </a:prstGeom>
            <a:ln w="38100">
              <a:solidFill>
                <a:srgbClr val="1950B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弧形 9">
              <a:extLst>
                <a:ext uri="{FF2B5EF4-FFF2-40B4-BE49-F238E27FC236}">
                  <a16:creationId xmlns:a16="http://schemas.microsoft.com/office/drawing/2014/main" id="{5EC06313-90C9-4F57-A46B-EE721F1C3EE5}"/>
                </a:ext>
              </a:extLst>
            </p:cNvPr>
            <p:cNvSpPr/>
            <p:nvPr userDrawn="1"/>
          </p:nvSpPr>
          <p:spPr>
            <a:xfrm rot="5400000" flipH="1">
              <a:off x="11788065" y="13316"/>
              <a:ext cx="417251" cy="390617"/>
            </a:xfrm>
            <a:prstGeom prst="arc">
              <a:avLst/>
            </a:prstGeom>
            <a:ln w="38100">
              <a:solidFill>
                <a:srgbClr val="1950B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弧形 10">
              <a:extLst>
                <a:ext uri="{FF2B5EF4-FFF2-40B4-BE49-F238E27FC236}">
                  <a16:creationId xmlns:a16="http://schemas.microsoft.com/office/drawing/2014/main" id="{7A875A65-4E9C-44A3-819E-42CEAABAB3CC}"/>
                </a:ext>
              </a:extLst>
            </p:cNvPr>
            <p:cNvSpPr/>
            <p:nvPr userDrawn="1"/>
          </p:nvSpPr>
          <p:spPr>
            <a:xfrm rot="16200000" flipH="1" flipV="1">
              <a:off x="11788066" y="6454066"/>
              <a:ext cx="417251" cy="390617"/>
            </a:xfrm>
            <a:prstGeom prst="arc">
              <a:avLst/>
            </a:prstGeom>
            <a:ln w="38100">
              <a:solidFill>
                <a:srgbClr val="1950B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3" name="直接连接符 12">
              <a:extLst>
                <a:ext uri="{FF2B5EF4-FFF2-40B4-BE49-F238E27FC236}">
                  <a16:creationId xmlns:a16="http://schemas.microsoft.com/office/drawing/2014/main" id="{3EE7358C-D982-4617-AEAE-FF56809135F8}"/>
                </a:ext>
              </a:extLst>
            </p:cNvPr>
            <p:cNvCxnSpPr/>
            <p:nvPr userDrawn="1"/>
          </p:nvCxnSpPr>
          <p:spPr>
            <a:xfrm>
              <a:off x="4832350" y="0"/>
              <a:ext cx="2527300" cy="0"/>
            </a:xfrm>
            <a:prstGeom prst="line">
              <a:avLst/>
            </a:prstGeom>
            <a:ln w="38100">
              <a:solidFill>
                <a:srgbClr val="1950B2"/>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A7FA3C80-131D-4019-B727-FE2F3BF9D8F8}"/>
                </a:ext>
              </a:extLst>
            </p:cNvPr>
            <p:cNvCxnSpPr/>
            <p:nvPr userDrawn="1"/>
          </p:nvCxnSpPr>
          <p:spPr>
            <a:xfrm>
              <a:off x="4832350" y="6858000"/>
              <a:ext cx="2527300" cy="0"/>
            </a:xfrm>
            <a:prstGeom prst="line">
              <a:avLst/>
            </a:prstGeom>
            <a:ln w="38100">
              <a:solidFill>
                <a:srgbClr val="1950B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34931821"/>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标题幻灯片">
    <p:bg>
      <p:bgRef idx="1001">
        <a:schemeClr val="bg1"/>
      </p:bgRef>
    </p:bg>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9540358F-AA40-4F1A-949E-2CB0DACB6531}"/>
              </a:ext>
            </a:extLst>
          </p:cNvPr>
          <p:cNvSpPr/>
          <p:nvPr userDrawn="1"/>
        </p:nvSpPr>
        <p:spPr>
          <a:xfrm>
            <a:off x="0" y="0"/>
            <a:ext cx="12208480" cy="6858000"/>
          </a:xfrm>
          <a:prstGeom prst="rect">
            <a:avLst/>
          </a:prstGeom>
          <a:blipFill dpi="0" rotWithShape="1">
            <a:blip r:embed="rId2">
              <a:alphaModFix amt="27000"/>
              <a:extLst>
                <a:ext uri="{BEBA8EAE-BF5A-486C-A8C5-ECC9F3942E4B}">
                  <a14:imgProps xmlns:a14="http://schemas.microsoft.com/office/drawing/2010/main">
                    <a14:imgLayer r:embed="rId3">
                      <a14:imgEffect>
                        <a14:brightnessContrast bright="-15000"/>
                      </a14:imgEffect>
                    </a14:imgLayer>
                  </a14:imgProps>
                </a:ext>
              </a:extLst>
            </a:blip>
            <a:srcRec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dirty="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4" name="矩形 3">
            <a:extLst>
              <a:ext uri="{FF2B5EF4-FFF2-40B4-BE49-F238E27FC236}">
                <a16:creationId xmlns:a16="http://schemas.microsoft.com/office/drawing/2014/main" id="{73AEE276-A776-4E1F-902B-7A0594BAA72B}"/>
              </a:ext>
            </a:extLst>
          </p:cNvPr>
          <p:cNvSpPr/>
          <p:nvPr userDrawn="1"/>
        </p:nvSpPr>
        <p:spPr>
          <a:xfrm>
            <a:off x="-8240" y="0"/>
            <a:ext cx="12208480" cy="6858000"/>
          </a:xfrm>
          <a:prstGeom prst="rect">
            <a:avLst/>
          </a:prstGeom>
          <a:blipFill dpi="0" rotWithShape="1">
            <a:blip r:embed="rId4">
              <a:alphaModFix amt="27000"/>
            </a:blip>
            <a:srcRec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nvGrpSpPr>
          <p:cNvPr id="16" name="组合 15">
            <a:extLst>
              <a:ext uri="{FF2B5EF4-FFF2-40B4-BE49-F238E27FC236}">
                <a16:creationId xmlns:a16="http://schemas.microsoft.com/office/drawing/2014/main" id="{B86BE879-DF22-42A7-A7F4-16189C55CE98}"/>
              </a:ext>
            </a:extLst>
          </p:cNvPr>
          <p:cNvGrpSpPr/>
          <p:nvPr userDrawn="1"/>
        </p:nvGrpSpPr>
        <p:grpSpPr>
          <a:xfrm>
            <a:off x="39759" y="53578"/>
            <a:ext cx="12096001" cy="6750844"/>
            <a:chOff x="-1" y="-1"/>
            <a:chExt cx="12192001" cy="6858001"/>
          </a:xfrm>
        </p:grpSpPr>
        <p:sp>
          <p:nvSpPr>
            <p:cNvPr id="7" name="矩形: 圆角 6">
              <a:extLst>
                <a:ext uri="{FF2B5EF4-FFF2-40B4-BE49-F238E27FC236}">
                  <a16:creationId xmlns:a16="http://schemas.microsoft.com/office/drawing/2014/main" id="{7FFA2659-2D2B-42D1-8BD3-5769F32040E3}"/>
                </a:ext>
              </a:extLst>
            </p:cNvPr>
            <p:cNvSpPr/>
            <p:nvPr userDrawn="1"/>
          </p:nvSpPr>
          <p:spPr>
            <a:xfrm>
              <a:off x="0" y="0"/>
              <a:ext cx="12192000" cy="6858000"/>
            </a:xfrm>
            <a:prstGeom prst="roundRect">
              <a:avLst>
                <a:gd name="adj" fmla="val 2945"/>
              </a:avLst>
            </a:prstGeom>
            <a:noFill/>
            <a:ln>
              <a:solidFill>
                <a:srgbClr val="1950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弧形 7">
              <a:extLst>
                <a:ext uri="{FF2B5EF4-FFF2-40B4-BE49-F238E27FC236}">
                  <a16:creationId xmlns:a16="http://schemas.microsoft.com/office/drawing/2014/main" id="{000543A4-6429-4E31-8B37-80853080FE5D}"/>
                </a:ext>
              </a:extLst>
            </p:cNvPr>
            <p:cNvSpPr/>
            <p:nvPr userDrawn="1"/>
          </p:nvSpPr>
          <p:spPr>
            <a:xfrm rot="16200000">
              <a:off x="-13317" y="13317"/>
              <a:ext cx="417251" cy="390617"/>
            </a:xfrm>
            <a:prstGeom prst="arc">
              <a:avLst/>
            </a:prstGeom>
            <a:ln w="38100">
              <a:solidFill>
                <a:srgbClr val="1950B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弧形 8">
              <a:extLst>
                <a:ext uri="{FF2B5EF4-FFF2-40B4-BE49-F238E27FC236}">
                  <a16:creationId xmlns:a16="http://schemas.microsoft.com/office/drawing/2014/main" id="{26D227D3-ED13-4326-9DF0-8BBCEDF97418}"/>
                </a:ext>
              </a:extLst>
            </p:cNvPr>
            <p:cNvSpPr/>
            <p:nvPr userDrawn="1"/>
          </p:nvSpPr>
          <p:spPr>
            <a:xfrm rot="10800000">
              <a:off x="-1" y="6467383"/>
              <a:ext cx="417251" cy="390617"/>
            </a:xfrm>
            <a:prstGeom prst="arc">
              <a:avLst/>
            </a:prstGeom>
            <a:ln w="38100">
              <a:solidFill>
                <a:srgbClr val="1950B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弧形 9">
              <a:extLst>
                <a:ext uri="{FF2B5EF4-FFF2-40B4-BE49-F238E27FC236}">
                  <a16:creationId xmlns:a16="http://schemas.microsoft.com/office/drawing/2014/main" id="{5EC06313-90C9-4F57-A46B-EE721F1C3EE5}"/>
                </a:ext>
              </a:extLst>
            </p:cNvPr>
            <p:cNvSpPr/>
            <p:nvPr userDrawn="1"/>
          </p:nvSpPr>
          <p:spPr>
            <a:xfrm rot="5400000" flipH="1">
              <a:off x="11788065" y="13316"/>
              <a:ext cx="417251" cy="390617"/>
            </a:xfrm>
            <a:prstGeom prst="arc">
              <a:avLst/>
            </a:prstGeom>
            <a:ln w="38100">
              <a:solidFill>
                <a:srgbClr val="1950B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弧形 10">
              <a:extLst>
                <a:ext uri="{FF2B5EF4-FFF2-40B4-BE49-F238E27FC236}">
                  <a16:creationId xmlns:a16="http://schemas.microsoft.com/office/drawing/2014/main" id="{7A875A65-4E9C-44A3-819E-42CEAABAB3CC}"/>
                </a:ext>
              </a:extLst>
            </p:cNvPr>
            <p:cNvSpPr/>
            <p:nvPr userDrawn="1"/>
          </p:nvSpPr>
          <p:spPr>
            <a:xfrm rot="16200000" flipH="1" flipV="1">
              <a:off x="11788066" y="6454066"/>
              <a:ext cx="417251" cy="390617"/>
            </a:xfrm>
            <a:prstGeom prst="arc">
              <a:avLst/>
            </a:prstGeom>
            <a:ln w="38100">
              <a:solidFill>
                <a:srgbClr val="1950B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3" name="直接连接符 12">
              <a:extLst>
                <a:ext uri="{FF2B5EF4-FFF2-40B4-BE49-F238E27FC236}">
                  <a16:creationId xmlns:a16="http://schemas.microsoft.com/office/drawing/2014/main" id="{3EE7358C-D982-4617-AEAE-FF56809135F8}"/>
                </a:ext>
              </a:extLst>
            </p:cNvPr>
            <p:cNvCxnSpPr/>
            <p:nvPr userDrawn="1"/>
          </p:nvCxnSpPr>
          <p:spPr>
            <a:xfrm>
              <a:off x="4832350" y="0"/>
              <a:ext cx="2527300" cy="0"/>
            </a:xfrm>
            <a:prstGeom prst="line">
              <a:avLst/>
            </a:prstGeom>
            <a:ln w="38100">
              <a:solidFill>
                <a:srgbClr val="1950B2"/>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A7FA3C80-131D-4019-B727-FE2F3BF9D8F8}"/>
                </a:ext>
              </a:extLst>
            </p:cNvPr>
            <p:cNvCxnSpPr/>
            <p:nvPr userDrawn="1"/>
          </p:nvCxnSpPr>
          <p:spPr>
            <a:xfrm>
              <a:off x="4832350" y="6858000"/>
              <a:ext cx="2527300" cy="0"/>
            </a:xfrm>
            <a:prstGeom prst="line">
              <a:avLst/>
            </a:prstGeom>
            <a:ln w="38100">
              <a:solidFill>
                <a:srgbClr val="1950B2"/>
              </a:solidFill>
            </a:ln>
          </p:spPr>
          <p:style>
            <a:lnRef idx="1">
              <a:schemeClr val="accent1"/>
            </a:lnRef>
            <a:fillRef idx="0">
              <a:schemeClr val="accent1"/>
            </a:fillRef>
            <a:effectRef idx="0">
              <a:schemeClr val="accent1"/>
            </a:effectRef>
            <a:fontRef idx="minor">
              <a:schemeClr val="tx1"/>
            </a:fontRef>
          </p:style>
        </p:cxnSp>
      </p:grpSp>
      <p:sp>
        <p:nvSpPr>
          <p:cNvPr id="5" name="等腰三角形 4">
            <a:extLst>
              <a:ext uri="{FF2B5EF4-FFF2-40B4-BE49-F238E27FC236}">
                <a16:creationId xmlns:a16="http://schemas.microsoft.com/office/drawing/2014/main" id="{4E8DEF38-1097-4EF4-B315-097736D844C9}"/>
              </a:ext>
            </a:extLst>
          </p:cNvPr>
          <p:cNvSpPr/>
          <p:nvPr userDrawn="1"/>
        </p:nvSpPr>
        <p:spPr>
          <a:xfrm rot="10800000">
            <a:off x="5857779" y="53577"/>
            <a:ext cx="476442" cy="309096"/>
          </a:xfrm>
          <a:prstGeom prst="triangle">
            <a:avLst/>
          </a:prstGeom>
          <a:solidFill>
            <a:srgbClr val="1950B2"/>
          </a:solidFill>
          <a:ln>
            <a:solidFill>
              <a:srgbClr val="1950B2"/>
            </a:solid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Tree>
    <p:extLst>
      <p:ext uri="{BB962C8B-B14F-4D97-AF65-F5344CB8AC3E}">
        <p14:creationId xmlns:p14="http://schemas.microsoft.com/office/powerpoint/2010/main" val="150867828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46641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688195253"/>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E804E44-A59E-458E-9C7A-A8401E2F8EB8}" type="datetimeFigureOut">
              <a:rPr lang="zh-CN" altLang="en-US" smtClean="0"/>
              <a:t>2022/10/24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2F498D6-7C95-4467-A2D8-9AFB9C8C4318}" type="slidenum">
              <a:rPr lang="zh-CN" altLang="en-US" smtClean="0"/>
              <a:t>‹#›</a:t>
            </a:fld>
            <a:endParaRPr lang="zh-CN" altLang="en-US"/>
          </a:p>
        </p:txBody>
      </p:sp>
    </p:spTree>
    <p:extLst>
      <p:ext uri="{BB962C8B-B14F-4D97-AF65-F5344CB8AC3E}">
        <p14:creationId xmlns:p14="http://schemas.microsoft.com/office/powerpoint/2010/main" val="136173727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2898816"/>
      </p:ext>
    </p:extLst>
  </p:cSld>
  <p:clrMap bg1="lt1" tx1="dk1" bg2="lt2" tx2="dk2" accent1="accent1" accent2="accent2" accent3="accent3" accent4="accent4" accent5="accent5" accent6="accent6" hlink="hlink" folHlink="folHlink"/>
  <p:sldLayoutIdLst>
    <p:sldLayoutId id="2147483649" r:id="rId1"/>
    <p:sldLayoutId id="2147483652" r:id="rId2"/>
    <p:sldLayoutId id="2147483653" r:id="rId3"/>
    <p:sldLayoutId id="2147483650" r:id="rId4"/>
    <p:sldLayoutId id="2147483651" r:id="rId5"/>
    <p:sldLayoutId id="2147483654"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7.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97.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98.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99.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100.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11.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2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2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customXml" Target="../ink/ink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customXml" Target="../ink/ink2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2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2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30.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3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32.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3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34.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35.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customXml" Target="../ink/ink3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37.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38.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39.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40.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41.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42.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customXml" Target="../ink/ink43.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44.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45.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46.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customXml" Target="../ink/ink2.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47.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48.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customXml" Target="../ink/ink49.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50.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51.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52.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53.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54.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55.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56.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customXml" Target="../ink/ink3.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57.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58.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59.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60.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61.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62.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63.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64.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65.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6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4.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67.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68.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69.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70.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71.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72.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73.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74.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75.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7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5.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77.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78.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79.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80.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81.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82.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83.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84.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85.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8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6.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87.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88.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89.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customXml" Target="../ink/ink90.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91.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92.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93.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94.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95.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9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5290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4178650" y="477138"/>
            <a:ext cx="3834704"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为什么使用</a:t>
            </a:r>
            <a:r>
              <a:rPr lang="en-US" altLang="zh-CN" sz="3200" b="1" dirty="0" err="1">
                <a:solidFill>
                  <a:schemeClr val="tx1">
                    <a:lumMod val="85000"/>
                    <a:lumOff val="15000"/>
                  </a:schemeClr>
                </a:solidFill>
                <a:latin typeface="微软雅黑" panose="020B0503020204020204" pitchFamily="34" charset="-122"/>
                <a:ea typeface="微软雅黑" panose="020B0503020204020204" pitchFamily="34" charset="-122"/>
              </a:rPr>
              <a:t>ndarray</a:t>
            </a:r>
            <a:endPar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5569148"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列表和</a:t>
            </a:r>
            <a:r>
              <a:rPr lang="en-US" altLang="zh-CN" sz="2400" b="1" dirty="0" err="1">
                <a:solidFill>
                  <a:schemeClr val="tx1">
                    <a:lumMod val="85000"/>
                    <a:lumOff val="15000"/>
                  </a:schemeClr>
                </a:solidFill>
                <a:latin typeface="微软雅黑" panose="020B0503020204020204" pitchFamily="34" charset="-122"/>
                <a:ea typeface="微软雅黑" panose="020B0503020204020204" pitchFamily="34" charset="-122"/>
              </a:rPr>
              <a:t>ndarray</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排序和求和时间比较</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1" y="1730172"/>
            <a:ext cx="9289360" cy="3268652"/>
          </a:xfrm>
          <a:prstGeom prst="rect">
            <a:avLst/>
          </a:prstGeom>
        </p:spPr>
        <p:txBody>
          <a:bodyPr wrap="square">
            <a:spAutoFit/>
          </a:bodyPr>
          <a:lstStyle/>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22	    # </a:t>
            </a:r>
            <a:r>
              <a:rPr lang="en-US" altLang="zh-CN" sz="2000" dirty="0" err="1">
                <a:solidFill>
                  <a:schemeClr val="tx1">
                    <a:lumMod val="85000"/>
                    <a:lumOff val="15000"/>
                  </a:schemeClr>
                </a:solidFill>
                <a:latin typeface="+mj-lt"/>
                <a:ea typeface="微软雅黑" panose="020B0503020204020204" pitchFamily="34" charset="-122"/>
              </a:rPr>
              <a:t>ndarray</a:t>
            </a:r>
            <a:r>
              <a:rPr lang="zh-CN" altLang="en-US" sz="2000" dirty="0">
                <a:solidFill>
                  <a:schemeClr val="tx1">
                    <a:lumMod val="85000"/>
                    <a:lumOff val="15000"/>
                  </a:schemeClr>
                </a:solidFill>
                <a:latin typeface="+mj-lt"/>
                <a:ea typeface="微软雅黑" panose="020B0503020204020204" pitchFamily="34" charset="-122"/>
              </a:rPr>
              <a:t>数组元素排序时间统计</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23	    start = </a:t>
            </a:r>
            <a:r>
              <a:rPr lang="en-US" altLang="zh-CN" sz="2000" dirty="0" err="1">
                <a:solidFill>
                  <a:schemeClr val="tx1">
                    <a:lumMod val="85000"/>
                    <a:lumOff val="15000"/>
                  </a:schemeClr>
                </a:solidFill>
                <a:latin typeface="+mj-lt"/>
                <a:ea typeface="微软雅黑" panose="020B0503020204020204" pitchFamily="34" charset="-122"/>
              </a:rPr>
              <a:t>perf_counter</a:t>
            </a:r>
            <a:r>
              <a:rPr lang="en-US" altLang="zh-CN" sz="2000" dirty="0">
                <a:solidFill>
                  <a:schemeClr val="tx1">
                    <a:lumMod val="85000"/>
                    <a:lumOff val="15000"/>
                  </a:schemeClr>
                </a:solidFill>
                <a:latin typeface="+mj-lt"/>
                <a:ea typeface="微软雅黑" panose="020B0503020204020204" pitchFamily="34" charset="-122"/>
              </a:rPr>
              <a:t>() # </a:t>
            </a:r>
            <a:r>
              <a:rPr lang="zh-CN" altLang="en-US" sz="2000" dirty="0">
                <a:solidFill>
                  <a:schemeClr val="tx1">
                    <a:lumMod val="85000"/>
                    <a:lumOff val="15000"/>
                  </a:schemeClr>
                </a:solidFill>
                <a:latin typeface="+mj-lt"/>
                <a:ea typeface="微软雅黑" panose="020B0503020204020204" pitchFamily="34" charset="-122"/>
              </a:rPr>
              <a:t>排序前记录一个时间点</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24	    </a:t>
            </a:r>
            <a:r>
              <a:rPr lang="en-US" altLang="zh-CN" sz="2000" dirty="0" err="1">
                <a:solidFill>
                  <a:schemeClr val="tx1">
                    <a:lumMod val="85000"/>
                    <a:lumOff val="15000"/>
                  </a:schemeClr>
                </a:solidFill>
                <a:latin typeface="+mj-lt"/>
                <a:ea typeface="微软雅黑" panose="020B0503020204020204" pitchFamily="34" charset="-122"/>
              </a:rPr>
              <a:t>np.sort</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arr</a:t>
            </a:r>
            <a:r>
              <a:rPr lang="en-US" altLang="zh-CN" sz="2000" dirty="0">
                <a:solidFill>
                  <a:schemeClr val="tx1">
                    <a:lumMod val="85000"/>
                    <a:lumOff val="15000"/>
                  </a:schemeClr>
                </a:solidFill>
                <a:latin typeface="+mj-lt"/>
                <a:ea typeface="微软雅黑" panose="020B0503020204020204" pitchFamily="34" charset="-122"/>
              </a:rPr>
              <a:t>) # </a:t>
            </a:r>
            <a:r>
              <a:rPr lang="zh-CN" altLang="en-US" sz="2000" dirty="0">
                <a:solidFill>
                  <a:schemeClr val="tx1">
                    <a:lumMod val="85000"/>
                    <a:lumOff val="15000"/>
                  </a:schemeClr>
                </a:solidFill>
                <a:latin typeface="+mj-lt"/>
                <a:ea typeface="微软雅黑" panose="020B0503020204020204" pitchFamily="34" charset="-122"/>
              </a:rPr>
              <a:t>调用</a:t>
            </a:r>
            <a:r>
              <a:rPr lang="en-US" altLang="zh-CN" sz="2000" dirty="0" err="1">
                <a:solidFill>
                  <a:schemeClr val="tx1">
                    <a:lumMod val="85000"/>
                    <a:lumOff val="15000"/>
                  </a:schemeClr>
                </a:solidFill>
                <a:latin typeface="+mj-lt"/>
                <a:ea typeface="微软雅黑" panose="020B0503020204020204" pitchFamily="34" charset="-122"/>
              </a:rPr>
              <a:t>numpy</a:t>
            </a:r>
            <a:r>
              <a:rPr lang="zh-CN" altLang="en-US" sz="2000" dirty="0">
                <a:solidFill>
                  <a:schemeClr val="tx1">
                    <a:lumMod val="85000"/>
                    <a:lumOff val="15000"/>
                  </a:schemeClr>
                </a:solidFill>
                <a:latin typeface="+mj-lt"/>
                <a:ea typeface="微软雅黑" panose="020B0503020204020204" pitchFamily="34" charset="-122"/>
              </a:rPr>
              <a:t>的</a:t>
            </a:r>
            <a:r>
              <a:rPr lang="en-US" altLang="zh-CN" sz="2000" dirty="0">
                <a:solidFill>
                  <a:schemeClr val="tx1">
                    <a:lumMod val="85000"/>
                    <a:lumOff val="15000"/>
                  </a:schemeClr>
                </a:solidFill>
                <a:latin typeface="+mj-lt"/>
                <a:ea typeface="微软雅黑" panose="020B0503020204020204" pitchFamily="34" charset="-122"/>
              </a:rPr>
              <a:t>sort</a:t>
            </a:r>
            <a:r>
              <a:rPr lang="zh-CN" altLang="en-US" sz="2000" dirty="0">
                <a:solidFill>
                  <a:schemeClr val="tx1">
                    <a:lumMod val="85000"/>
                    <a:lumOff val="15000"/>
                  </a:schemeClr>
                </a:solidFill>
                <a:latin typeface="+mj-lt"/>
                <a:ea typeface="微软雅黑" panose="020B0503020204020204" pitchFamily="34" charset="-122"/>
              </a:rPr>
              <a:t>函数进行</a:t>
            </a:r>
            <a:r>
              <a:rPr lang="en-US" altLang="zh-CN" sz="2000" dirty="0" err="1">
                <a:solidFill>
                  <a:schemeClr val="tx1">
                    <a:lumMod val="85000"/>
                    <a:lumOff val="15000"/>
                  </a:schemeClr>
                </a:solidFill>
                <a:latin typeface="+mj-lt"/>
                <a:ea typeface="微软雅黑" panose="020B0503020204020204" pitchFamily="34" charset="-122"/>
              </a:rPr>
              <a:t>ndarray</a:t>
            </a:r>
            <a:r>
              <a:rPr lang="zh-CN" altLang="en-US" sz="2000" dirty="0">
                <a:solidFill>
                  <a:schemeClr val="tx1">
                    <a:lumMod val="85000"/>
                    <a:lumOff val="15000"/>
                  </a:schemeClr>
                </a:solidFill>
                <a:latin typeface="+mj-lt"/>
                <a:ea typeface="微软雅黑" panose="020B0503020204020204" pitchFamily="34" charset="-122"/>
              </a:rPr>
              <a:t>数组元素升序排序</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25	    end = </a:t>
            </a:r>
            <a:r>
              <a:rPr lang="en-US" altLang="zh-CN" sz="2000" dirty="0" err="1">
                <a:solidFill>
                  <a:schemeClr val="tx1">
                    <a:lumMod val="85000"/>
                    <a:lumOff val="15000"/>
                  </a:schemeClr>
                </a:solidFill>
                <a:latin typeface="+mj-lt"/>
                <a:ea typeface="微软雅黑" panose="020B0503020204020204" pitchFamily="34" charset="-122"/>
              </a:rPr>
              <a:t>perf_counter</a:t>
            </a:r>
            <a:r>
              <a:rPr lang="en-US" altLang="zh-CN" sz="2000" dirty="0">
                <a:solidFill>
                  <a:schemeClr val="tx1">
                    <a:lumMod val="85000"/>
                    <a:lumOff val="15000"/>
                  </a:schemeClr>
                </a:solidFill>
                <a:latin typeface="+mj-lt"/>
                <a:ea typeface="微软雅黑" panose="020B0503020204020204" pitchFamily="34" charset="-122"/>
              </a:rPr>
              <a:t>() # </a:t>
            </a:r>
            <a:r>
              <a:rPr lang="zh-CN" altLang="en-US" sz="2000" dirty="0">
                <a:solidFill>
                  <a:schemeClr val="tx1">
                    <a:lumMod val="85000"/>
                    <a:lumOff val="15000"/>
                  </a:schemeClr>
                </a:solidFill>
                <a:latin typeface="+mj-lt"/>
                <a:ea typeface="微软雅黑" panose="020B0503020204020204" pitchFamily="34" charset="-122"/>
              </a:rPr>
              <a:t>排序后记录一个时间点</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26	    </a:t>
            </a:r>
            <a:r>
              <a:rPr lang="en-US" altLang="zh-CN" sz="2000" dirty="0" err="1">
                <a:solidFill>
                  <a:schemeClr val="tx1">
                    <a:lumMod val="85000"/>
                    <a:lumOff val="15000"/>
                  </a:schemeClr>
                </a:solidFill>
                <a:latin typeface="+mj-lt"/>
                <a:ea typeface="微软雅黑" panose="020B0503020204020204" pitchFamily="34" charset="-122"/>
              </a:rPr>
              <a:t>arr_sort_total_seconds</a:t>
            </a:r>
            <a:r>
              <a:rPr lang="en-US" altLang="zh-CN" sz="2000" dirty="0">
                <a:solidFill>
                  <a:schemeClr val="tx1">
                    <a:lumMod val="85000"/>
                    <a:lumOff val="15000"/>
                  </a:schemeClr>
                </a:solidFill>
                <a:latin typeface="+mj-lt"/>
                <a:ea typeface="微软雅黑" panose="020B0503020204020204" pitchFamily="34" charset="-122"/>
              </a:rPr>
              <a:t> += end-start # </a:t>
            </a:r>
            <a:r>
              <a:rPr lang="zh-CN" altLang="en-US" sz="2000" dirty="0">
                <a:solidFill>
                  <a:schemeClr val="tx1">
                    <a:lumMod val="85000"/>
                    <a:lumOff val="15000"/>
                  </a:schemeClr>
                </a:solidFill>
                <a:latin typeface="+mj-lt"/>
                <a:ea typeface="微软雅黑" panose="020B0503020204020204" pitchFamily="34" charset="-122"/>
              </a:rPr>
              <a:t>两个时间点的差即为</a:t>
            </a:r>
            <a:r>
              <a:rPr lang="en-US" altLang="zh-CN" sz="2000" dirty="0" err="1">
                <a:solidFill>
                  <a:schemeClr val="tx1">
                    <a:lumMod val="85000"/>
                    <a:lumOff val="15000"/>
                  </a:schemeClr>
                </a:solidFill>
                <a:latin typeface="+mj-lt"/>
                <a:ea typeface="微软雅黑" panose="020B0503020204020204" pitchFamily="34" charset="-122"/>
              </a:rPr>
              <a:t>ndarray</a:t>
            </a:r>
            <a:r>
              <a:rPr lang="zh-CN" altLang="en-US" sz="2000" dirty="0">
                <a:solidFill>
                  <a:schemeClr val="tx1">
                    <a:lumMod val="85000"/>
                    <a:lumOff val="15000"/>
                  </a:schemeClr>
                </a:solidFill>
                <a:latin typeface="+mj-lt"/>
                <a:ea typeface="微软雅黑" panose="020B0503020204020204" pitchFamily="34" charset="-122"/>
              </a:rPr>
              <a:t>数组排序所用时间</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27	</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729650"/>
            <a:ext cx="9493471" cy="3433532"/>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Tree>
    <p:extLst>
      <p:ext uri="{BB962C8B-B14F-4D97-AF65-F5344CB8AC3E}">
        <p14:creationId xmlns:p14="http://schemas.microsoft.com/office/powerpoint/2010/main" val="3274688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1"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程序示例</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1419780"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提示</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1" y="1730172"/>
            <a:ext cx="9289360" cy="4192751"/>
          </a:xfrm>
          <a:prstGeom prst="rect">
            <a:avLst/>
          </a:prstGeom>
        </p:spPr>
        <p:txBody>
          <a:bodyPr wrap="square">
            <a:spAutoFit/>
          </a:bodyPr>
          <a:lstStyle/>
          <a:p>
            <a:pPr marL="342900" indent="-342900">
              <a:lnSpc>
                <a:spcPct val="150000"/>
              </a:lnSpc>
              <a:spcBef>
                <a:spcPct val="0"/>
              </a:spcBef>
              <a:buClr>
                <a:srgbClr val="B1C400"/>
              </a:buClr>
              <a:buFont typeface="Wingdings" panose="05000000000000000000" pitchFamily="2" charset="2"/>
              <a:buChar char="l"/>
              <a:defRPr/>
            </a:pPr>
            <a:r>
              <a:rPr lang="zh-CN" altLang="en-US" sz="2000" dirty="0">
                <a:solidFill>
                  <a:schemeClr val="tx1">
                    <a:lumMod val="85000"/>
                    <a:lumOff val="15000"/>
                  </a:schemeClr>
                </a:solidFill>
                <a:latin typeface="+mj-lt"/>
                <a:ea typeface="微软雅黑" panose="020B0503020204020204" pitchFamily="34" charset="-122"/>
              </a:rPr>
              <a:t>代码中，第</a:t>
            </a:r>
            <a:r>
              <a:rPr lang="en-US" altLang="zh-CN" sz="2000" dirty="0">
                <a:solidFill>
                  <a:schemeClr val="tx1">
                    <a:lumMod val="85000"/>
                    <a:lumOff val="15000"/>
                  </a:schemeClr>
                </a:solidFill>
                <a:latin typeface="+mj-lt"/>
                <a:ea typeface="微软雅黑" panose="020B0503020204020204" pitchFamily="34" charset="-122"/>
              </a:rPr>
              <a:t>4</a:t>
            </a:r>
            <a:r>
              <a:rPr lang="zh-CN" altLang="en-US" sz="2000" dirty="0">
                <a:solidFill>
                  <a:schemeClr val="tx1">
                    <a:lumMod val="85000"/>
                    <a:lumOff val="15000"/>
                  </a:schemeClr>
                </a:solidFill>
                <a:latin typeface="+mj-lt"/>
                <a:ea typeface="微软雅黑" panose="020B0503020204020204" pitchFamily="34" charset="-122"/>
              </a:rPr>
              <a:t>行代码得到了布尔数组</a:t>
            </a:r>
            <a:r>
              <a:rPr lang="en-US" altLang="zh-CN" sz="2000" dirty="0" err="1">
                <a:solidFill>
                  <a:schemeClr val="tx1">
                    <a:lumMod val="85000"/>
                    <a:lumOff val="15000"/>
                  </a:schemeClr>
                </a:solidFill>
                <a:latin typeface="+mj-lt"/>
                <a:ea typeface="微软雅黑" panose="020B0503020204020204" pitchFamily="34" charset="-122"/>
              </a:rPr>
              <a:t>boolidx</a:t>
            </a:r>
            <a:r>
              <a:rPr lang="zh-CN" altLang="en-US" sz="2000" dirty="0">
                <a:solidFill>
                  <a:schemeClr val="tx1">
                    <a:lumMod val="85000"/>
                    <a:lumOff val="15000"/>
                  </a:schemeClr>
                </a:solidFill>
                <a:latin typeface="+mj-lt"/>
                <a:ea typeface="微软雅黑" panose="020B0503020204020204" pitchFamily="34" charset="-122"/>
              </a:rPr>
              <a:t>，其中满足“收盘价大于开盘价”条件的元素对应位置的值为</a:t>
            </a:r>
            <a:r>
              <a:rPr lang="en-US" altLang="zh-CN" sz="2000" dirty="0">
                <a:solidFill>
                  <a:schemeClr val="tx1">
                    <a:lumMod val="85000"/>
                    <a:lumOff val="15000"/>
                  </a:schemeClr>
                </a:solidFill>
                <a:latin typeface="+mj-lt"/>
                <a:ea typeface="微软雅黑" panose="020B0503020204020204" pitchFamily="34" charset="-122"/>
              </a:rPr>
              <a:t>True</a:t>
            </a:r>
            <a:r>
              <a:rPr lang="zh-CN" altLang="en-US" sz="2000" dirty="0">
                <a:solidFill>
                  <a:schemeClr val="tx1">
                    <a:lumMod val="85000"/>
                    <a:lumOff val="15000"/>
                  </a:schemeClr>
                </a:solidFill>
                <a:latin typeface="+mj-lt"/>
                <a:ea typeface="微软雅黑" panose="020B0503020204020204" pitchFamily="34" charset="-122"/>
              </a:rPr>
              <a:t>，不满足该条件的元素对应位置的值为</a:t>
            </a:r>
            <a:r>
              <a:rPr lang="en-US" altLang="zh-CN" sz="2000" dirty="0">
                <a:solidFill>
                  <a:schemeClr val="tx1">
                    <a:lumMod val="85000"/>
                    <a:lumOff val="15000"/>
                  </a:schemeClr>
                </a:solidFill>
                <a:latin typeface="+mj-lt"/>
                <a:ea typeface="微软雅黑" panose="020B0503020204020204" pitchFamily="34" charset="-122"/>
              </a:rPr>
              <a:t>False</a:t>
            </a:r>
            <a:r>
              <a:rPr lang="zh-CN" altLang="en-US" sz="2000" dirty="0">
                <a:solidFill>
                  <a:schemeClr val="tx1">
                    <a:lumMod val="85000"/>
                    <a:lumOff val="15000"/>
                  </a:schemeClr>
                </a:solidFill>
                <a:latin typeface="+mj-lt"/>
                <a:ea typeface="微软雅黑" panose="020B0503020204020204" pitchFamily="34" charset="-122"/>
              </a:rPr>
              <a:t>。</a:t>
            </a:r>
            <a:endParaRPr lang="en-US" altLang="zh-CN" sz="2000" dirty="0">
              <a:solidFill>
                <a:schemeClr val="tx1">
                  <a:lumMod val="85000"/>
                  <a:lumOff val="15000"/>
                </a:schemeClr>
              </a:solidFill>
              <a:latin typeface="+mj-lt"/>
              <a:ea typeface="微软雅黑" panose="020B0503020204020204" pitchFamily="34" charset="-122"/>
            </a:endParaRPr>
          </a:p>
          <a:p>
            <a:pPr marL="342900" indent="-342900">
              <a:lnSpc>
                <a:spcPct val="150000"/>
              </a:lnSpc>
              <a:spcBef>
                <a:spcPct val="0"/>
              </a:spcBef>
              <a:buClr>
                <a:srgbClr val="B1C400"/>
              </a:buClr>
              <a:buFont typeface="Wingdings" panose="05000000000000000000" pitchFamily="2" charset="2"/>
              <a:buChar char="l"/>
              <a:defRPr/>
            </a:pPr>
            <a:r>
              <a:rPr lang="zh-CN" altLang="en-US" sz="2000" dirty="0">
                <a:solidFill>
                  <a:schemeClr val="tx1">
                    <a:lumMod val="85000"/>
                    <a:lumOff val="15000"/>
                  </a:schemeClr>
                </a:solidFill>
                <a:latin typeface="+mj-lt"/>
                <a:ea typeface="微软雅黑" panose="020B0503020204020204" pitchFamily="34" charset="-122"/>
              </a:rPr>
              <a:t>为了方便进行后继处理，第</a:t>
            </a:r>
            <a:r>
              <a:rPr lang="en-US" altLang="zh-CN" sz="2000" dirty="0">
                <a:solidFill>
                  <a:schemeClr val="tx1">
                    <a:lumMod val="85000"/>
                    <a:lumOff val="15000"/>
                  </a:schemeClr>
                </a:solidFill>
                <a:latin typeface="+mj-lt"/>
                <a:ea typeface="微软雅黑" panose="020B0503020204020204" pitchFamily="34" charset="-122"/>
              </a:rPr>
              <a:t>6</a:t>
            </a:r>
            <a:r>
              <a:rPr lang="zh-CN" altLang="en-US" sz="2000" dirty="0">
                <a:solidFill>
                  <a:schemeClr val="tx1">
                    <a:lumMod val="85000"/>
                    <a:lumOff val="15000"/>
                  </a:schemeClr>
                </a:solidFill>
                <a:latin typeface="+mj-lt"/>
                <a:ea typeface="微软雅黑" panose="020B0503020204020204" pitchFamily="34" charset="-122"/>
              </a:rPr>
              <a:t>行代码通过</a:t>
            </a:r>
            <a:r>
              <a:rPr lang="en-US" altLang="zh-CN" sz="2000" dirty="0" err="1">
                <a:solidFill>
                  <a:schemeClr val="tx1">
                    <a:lumMod val="85000"/>
                    <a:lumOff val="15000"/>
                  </a:schemeClr>
                </a:solidFill>
                <a:latin typeface="+mj-lt"/>
                <a:ea typeface="微软雅黑" panose="020B0503020204020204" pitchFamily="34" charset="-122"/>
              </a:rPr>
              <a:t>np.hstack</a:t>
            </a:r>
            <a:r>
              <a:rPr lang="zh-CN" altLang="en-US" sz="2000" dirty="0">
                <a:solidFill>
                  <a:schemeClr val="tx1">
                    <a:lumMod val="85000"/>
                    <a:lumOff val="15000"/>
                  </a:schemeClr>
                </a:solidFill>
                <a:latin typeface="+mj-lt"/>
                <a:ea typeface="微软雅黑" panose="020B0503020204020204" pitchFamily="34" charset="-122"/>
              </a:rPr>
              <a:t>将开盘价和收盘价进行了水平堆叠，得到的结果是包括</a:t>
            </a:r>
            <a:r>
              <a:rPr lang="en-US" altLang="zh-CN" sz="2000" dirty="0">
                <a:solidFill>
                  <a:schemeClr val="tx1">
                    <a:lumMod val="85000"/>
                    <a:lumOff val="15000"/>
                  </a:schemeClr>
                </a:solidFill>
                <a:latin typeface="+mj-lt"/>
                <a:ea typeface="微软雅黑" panose="020B0503020204020204" pitchFamily="34" charset="-122"/>
              </a:rPr>
              <a:t>2</a:t>
            </a:r>
            <a:r>
              <a:rPr lang="zh-CN" altLang="en-US" sz="2000" dirty="0">
                <a:solidFill>
                  <a:schemeClr val="tx1">
                    <a:lumMod val="85000"/>
                    <a:lumOff val="15000"/>
                  </a:schemeClr>
                </a:solidFill>
                <a:latin typeface="+mj-lt"/>
                <a:ea typeface="微软雅黑" panose="020B0503020204020204" pitchFamily="34" charset="-122"/>
              </a:rPr>
              <a:t>列数据的二维数组对象，第</a:t>
            </a:r>
            <a:r>
              <a:rPr lang="en-US" altLang="zh-CN" sz="2000" dirty="0">
                <a:solidFill>
                  <a:schemeClr val="tx1">
                    <a:lumMod val="85000"/>
                    <a:lumOff val="15000"/>
                  </a:schemeClr>
                </a:solidFill>
                <a:latin typeface="+mj-lt"/>
                <a:ea typeface="微软雅黑" panose="020B0503020204020204" pitchFamily="34" charset="-122"/>
              </a:rPr>
              <a:t>1</a:t>
            </a:r>
            <a:r>
              <a:rPr lang="zh-CN" altLang="en-US" sz="2000" dirty="0">
                <a:solidFill>
                  <a:schemeClr val="tx1">
                    <a:lumMod val="85000"/>
                    <a:lumOff val="15000"/>
                  </a:schemeClr>
                </a:solidFill>
                <a:latin typeface="+mj-lt"/>
                <a:ea typeface="微软雅黑" panose="020B0503020204020204" pitchFamily="34" charset="-122"/>
              </a:rPr>
              <a:t>列数据对应开盘价，第</a:t>
            </a:r>
            <a:r>
              <a:rPr lang="en-US" altLang="zh-CN" sz="2000" dirty="0">
                <a:solidFill>
                  <a:schemeClr val="tx1">
                    <a:lumMod val="85000"/>
                    <a:lumOff val="15000"/>
                  </a:schemeClr>
                </a:solidFill>
                <a:latin typeface="+mj-lt"/>
                <a:ea typeface="微软雅黑" panose="020B0503020204020204" pitchFamily="34" charset="-122"/>
              </a:rPr>
              <a:t>2</a:t>
            </a:r>
            <a:r>
              <a:rPr lang="zh-CN" altLang="en-US" sz="2000" dirty="0">
                <a:solidFill>
                  <a:schemeClr val="tx1">
                    <a:lumMod val="85000"/>
                    <a:lumOff val="15000"/>
                  </a:schemeClr>
                </a:solidFill>
                <a:latin typeface="+mj-lt"/>
                <a:ea typeface="微软雅黑" panose="020B0503020204020204" pitchFamily="34" charset="-122"/>
              </a:rPr>
              <a:t>列数据对应收盘价。</a:t>
            </a:r>
            <a:endParaRPr lang="en-US" altLang="zh-CN" sz="2000" dirty="0">
              <a:solidFill>
                <a:schemeClr val="tx1">
                  <a:lumMod val="85000"/>
                  <a:lumOff val="15000"/>
                </a:schemeClr>
              </a:solidFill>
              <a:latin typeface="+mj-lt"/>
              <a:ea typeface="微软雅黑" panose="020B0503020204020204" pitchFamily="34" charset="-122"/>
            </a:endParaRPr>
          </a:p>
          <a:p>
            <a:pPr marL="342900" indent="-342900">
              <a:lnSpc>
                <a:spcPct val="150000"/>
              </a:lnSpc>
              <a:spcBef>
                <a:spcPct val="0"/>
              </a:spcBef>
              <a:buClr>
                <a:srgbClr val="B1C400"/>
              </a:buClr>
              <a:buFont typeface="Wingdings" panose="05000000000000000000" pitchFamily="2" charset="2"/>
              <a:buChar char="l"/>
              <a:defRPr/>
            </a:pPr>
            <a:r>
              <a:rPr lang="zh-CN" altLang="en-US" sz="2000" dirty="0">
                <a:solidFill>
                  <a:schemeClr val="tx1">
                    <a:lumMod val="85000"/>
                    <a:lumOff val="15000"/>
                  </a:schemeClr>
                </a:solidFill>
                <a:latin typeface="+mj-lt"/>
                <a:ea typeface="微软雅黑" panose="020B0503020204020204" pitchFamily="34" charset="-122"/>
              </a:rPr>
              <a:t>第</a:t>
            </a:r>
            <a:r>
              <a:rPr lang="en-US" altLang="zh-CN" sz="2000" dirty="0">
                <a:solidFill>
                  <a:schemeClr val="tx1">
                    <a:lumMod val="85000"/>
                    <a:lumOff val="15000"/>
                  </a:schemeClr>
                </a:solidFill>
                <a:latin typeface="+mj-lt"/>
                <a:ea typeface="微软雅黑" panose="020B0503020204020204" pitchFamily="34" charset="-122"/>
              </a:rPr>
              <a:t>8</a:t>
            </a:r>
            <a:r>
              <a:rPr lang="zh-CN" altLang="en-US" sz="2000" dirty="0">
                <a:solidFill>
                  <a:schemeClr val="tx1">
                    <a:lumMod val="85000"/>
                    <a:lumOff val="15000"/>
                  </a:schemeClr>
                </a:solidFill>
                <a:latin typeface="+mj-lt"/>
                <a:ea typeface="微软雅黑" panose="020B0503020204020204" pitchFamily="34" charset="-122"/>
              </a:rPr>
              <a:t>行代码以</a:t>
            </a:r>
            <a:r>
              <a:rPr lang="en-US" altLang="zh-CN" sz="2000" dirty="0" err="1">
                <a:solidFill>
                  <a:schemeClr val="tx1">
                    <a:lumMod val="85000"/>
                    <a:lumOff val="15000"/>
                  </a:schemeClr>
                </a:solidFill>
                <a:latin typeface="+mj-lt"/>
                <a:ea typeface="微软雅黑" panose="020B0503020204020204" pitchFamily="34" charset="-122"/>
              </a:rPr>
              <a:t>boolidx</a:t>
            </a:r>
            <a:r>
              <a:rPr lang="zh-CN" altLang="en-US" sz="2000" dirty="0">
                <a:solidFill>
                  <a:schemeClr val="tx1">
                    <a:lumMod val="85000"/>
                    <a:lumOff val="15000"/>
                  </a:schemeClr>
                </a:solidFill>
                <a:latin typeface="+mj-lt"/>
                <a:ea typeface="微软雅黑" panose="020B0503020204020204" pitchFamily="34" charset="-122"/>
              </a:rPr>
              <a:t>作为布尔数组索引，获取收盘价大于开盘价的数据。</a:t>
            </a:r>
            <a:endParaRPr lang="en-US" altLang="zh-CN" sz="2000" dirty="0">
              <a:solidFill>
                <a:schemeClr val="tx1">
                  <a:lumMod val="85000"/>
                  <a:lumOff val="15000"/>
                </a:schemeClr>
              </a:solidFill>
              <a:latin typeface="+mj-lt"/>
              <a:ea typeface="微软雅黑" panose="020B0503020204020204" pitchFamily="34" charset="-122"/>
            </a:endParaRPr>
          </a:p>
          <a:p>
            <a:pPr marL="342900" indent="-342900">
              <a:lnSpc>
                <a:spcPct val="150000"/>
              </a:lnSpc>
              <a:spcBef>
                <a:spcPct val="0"/>
              </a:spcBef>
              <a:buClr>
                <a:srgbClr val="B1C400"/>
              </a:buClr>
              <a:buFont typeface="Wingdings" panose="05000000000000000000" pitchFamily="2" charset="2"/>
              <a:buChar char="l"/>
              <a:defRPr/>
            </a:pPr>
            <a:r>
              <a:rPr lang="zh-CN" altLang="en-US" sz="2000" dirty="0">
                <a:solidFill>
                  <a:schemeClr val="tx1">
                    <a:lumMod val="85000"/>
                    <a:lumOff val="15000"/>
                  </a:schemeClr>
                </a:solidFill>
                <a:latin typeface="+mj-lt"/>
                <a:ea typeface="微软雅黑" panose="020B0503020204020204" pitchFamily="34" charset="-122"/>
              </a:rPr>
              <a:t>第</a:t>
            </a:r>
            <a:r>
              <a:rPr lang="en-US" altLang="zh-CN" sz="2000" dirty="0">
                <a:solidFill>
                  <a:schemeClr val="tx1">
                    <a:lumMod val="85000"/>
                    <a:lumOff val="15000"/>
                  </a:schemeClr>
                </a:solidFill>
                <a:latin typeface="+mj-lt"/>
                <a:ea typeface="微软雅黑" panose="020B0503020204020204" pitchFamily="34" charset="-122"/>
              </a:rPr>
              <a:t>10</a:t>
            </a:r>
            <a:r>
              <a:rPr lang="zh-CN" altLang="en-US" sz="2000" dirty="0">
                <a:solidFill>
                  <a:schemeClr val="tx1">
                    <a:lumMod val="85000"/>
                    <a:lumOff val="15000"/>
                  </a:schemeClr>
                </a:solidFill>
                <a:latin typeface="+mj-lt"/>
                <a:ea typeface="微软雅黑" panose="020B0503020204020204" pitchFamily="34" charset="-122"/>
              </a:rPr>
              <a:t>行代码计算了收盘价大于开盘价的数据比例。</a:t>
            </a:r>
            <a:endParaRPr lang="en-US" altLang="zh-CN" sz="2000" dirty="0">
              <a:solidFill>
                <a:schemeClr val="tx1">
                  <a:lumMod val="85000"/>
                  <a:lumOff val="15000"/>
                </a:schemeClr>
              </a:solidFill>
              <a:latin typeface="+mj-lt"/>
              <a:ea typeface="微软雅黑" panose="020B0503020204020204" pitchFamily="34" charset="-122"/>
            </a:endParaRPr>
          </a:p>
          <a:p>
            <a:pPr marL="342900" indent="-342900">
              <a:lnSpc>
                <a:spcPct val="150000"/>
              </a:lnSpc>
              <a:spcBef>
                <a:spcPct val="0"/>
              </a:spcBef>
              <a:buClr>
                <a:srgbClr val="B1C400"/>
              </a:buClr>
              <a:buFont typeface="Wingdings" panose="05000000000000000000" pitchFamily="2" charset="2"/>
              <a:buChar char="l"/>
              <a:defRPr/>
            </a:pPr>
            <a:r>
              <a:rPr lang="zh-CN" altLang="en-US" sz="2000" dirty="0">
                <a:solidFill>
                  <a:schemeClr val="tx1">
                    <a:lumMod val="85000"/>
                    <a:lumOff val="15000"/>
                  </a:schemeClr>
                </a:solidFill>
                <a:latin typeface="+mj-lt"/>
                <a:ea typeface="微软雅黑" panose="020B0503020204020204" pitchFamily="34" charset="-122"/>
              </a:rPr>
              <a:t>第</a:t>
            </a:r>
            <a:r>
              <a:rPr lang="en-US" altLang="zh-CN" sz="2000" dirty="0">
                <a:solidFill>
                  <a:schemeClr val="tx1">
                    <a:lumMod val="85000"/>
                    <a:lumOff val="15000"/>
                  </a:schemeClr>
                </a:solidFill>
                <a:latin typeface="+mj-lt"/>
                <a:ea typeface="微软雅黑" panose="020B0503020204020204" pitchFamily="34" charset="-122"/>
              </a:rPr>
              <a:t>11</a:t>
            </a:r>
            <a:r>
              <a:rPr lang="zh-CN" altLang="en-US" sz="2000" dirty="0">
                <a:solidFill>
                  <a:schemeClr val="tx1">
                    <a:lumMod val="85000"/>
                    <a:lumOff val="15000"/>
                  </a:schemeClr>
                </a:solidFill>
                <a:latin typeface="+mj-lt"/>
                <a:ea typeface="微软雅黑" panose="020B0503020204020204" pitchFamily="34" charset="-122"/>
              </a:rPr>
              <a:t>行代码将多个运算写在一条语句中，完成了收盘价小于等于开盘价的数据比例的计算。</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664335"/>
            <a:ext cx="9493471" cy="4660892"/>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2709572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0"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程序示例</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4338885"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按周序号进行股票数据分组</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0" y="1730172"/>
            <a:ext cx="9493471" cy="4191981"/>
          </a:xfrm>
          <a:prstGeom prst="rect">
            <a:avLst/>
          </a:prstGeom>
        </p:spPr>
        <p:txBody>
          <a:bodyPr wrap="square">
            <a:spAutoFit/>
          </a:bodyPr>
          <a:lstStyle/>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	import </a:t>
            </a:r>
            <a:r>
              <a:rPr lang="en-US" altLang="zh-CN" sz="2000" dirty="0" err="1">
                <a:solidFill>
                  <a:schemeClr val="tx1">
                    <a:lumMod val="85000"/>
                    <a:lumOff val="15000"/>
                  </a:schemeClr>
                </a:solidFill>
                <a:latin typeface="+mj-lt"/>
                <a:ea typeface="微软雅黑" panose="020B0503020204020204" pitchFamily="34" charset="-122"/>
              </a:rPr>
              <a:t>numpy</a:t>
            </a:r>
            <a:r>
              <a:rPr lang="en-US" altLang="zh-CN" sz="2000" dirty="0">
                <a:solidFill>
                  <a:schemeClr val="tx1">
                    <a:lumMod val="85000"/>
                    <a:lumOff val="15000"/>
                  </a:schemeClr>
                </a:solidFill>
                <a:latin typeface="+mj-lt"/>
                <a:ea typeface="微软雅黑" panose="020B0503020204020204" pitchFamily="34" charset="-122"/>
              </a:rPr>
              <a:t> as np # </a:t>
            </a:r>
            <a:r>
              <a:rPr lang="zh-CN" altLang="en-US" sz="2000" dirty="0">
                <a:solidFill>
                  <a:schemeClr val="tx1">
                    <a:lumMod val="85000"/>
                    <a:lumOff val="15000"/>
                  </a:schemeClr>
                </a:solidFill>
                <a:latin typeface="+mj-lt"/>
                <a:ea typeface="微软雅黑" panose="020B0503020204020204" pitchFamily="34" charset="-122"/>
              </a:rPr>
              <a:t>导入</a:t>
            </a:r>
            <a:r>
              <a:rPr lang="en-US" altLang="zh-CN" sz="2000" dirty="0" err="1">
                <a:solidFill>
                  <a:schemeClr val="tx1">
                    <a:lumMod val="85000"/>
                    <a:lumOff val="15000"/>
                  </a:schemeClr>
                </a:solidFill>
                <a:latin typeface="+mj-lt"/>
                <a:ea typeface="微软雅黑" panose="020B0503020204020204" pitchFamily="34" charset="-122"/>
              </a:rPr>
              <a:t>numpy</a:t>
            </a:r>
            <a:endParaRPr lang="en-US" altLang="zh-CN" sz="2000" dirty="0">
              <a:solidFill>
                <a:schemeClr val="tx1">
                  <a:lumMod val="85000"/>
                  <a:lumOff val="15000"/>
                </a:schemeClr>
              </a:solidFill>
              <a:latin typeface="+mj-lt"/>
              <a:ea typeface="微软雅黑" panose="020B0503020204020204" pitchFamily="34" charset="-122"/>
            </a:endParaRP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2	from datetime import datetime # </a:t>
            </a:r>
            <a:r>
              <a:rPr lang="zh-CN" altLang="en-US" sz="2000" dirty="0">
                <a:solidFill>
                  <a:schemeClr val="tx1">
                    <a:lumMod val="85000"/>
                    <a:lumOff val="15000"/>
                  </a:schemeClr>
                </a:solidFill>
                <a:latin typeface="+mj-lt"/>
                <a:ea typeface="微软雅黑" panose="020B0503020204020204" pitchFamily="34" charset="-122"/>
              </a:rPr>
              <a:t>导入</a:t>
            </a:r>
            <a:r>
              <a:rPr lang="en-US" altLang="zh-CN" sz="2000" dirty="0">
                <a:solidFill>
                  <a:schemeClr val="tx1">
                    <a:lumMod val="85000"/>
                    <a:lumOff val="15000"/>
                  </a:schemeClr>
                </a:solidFill>
                <a:latin typeface="+mj-lt"/>
                <a:ea typeface="微软雅黑" panose="020B0503020204020204" pitchFamily="34" charset="-122"/>
              </a:rPr>
              <a:t>datetime</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3</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4	</a:t>
            </a:r>
            <a:r>
              <a:rPr lang="en-US" altLang="zh-CN" sz="2000" dirty="0" err="1">
                <a:solidFill>
                  <a:schemeClr val="tx1">
                    <a:lumMod val="85000"/>
                    <a:lumOff val="15000"/>
                  </a:schemeClr>
                </a:solidFill>
                <a:latin typeface="+mj-lt"/>
                <a:ea typeface="微软雅黑" panose="020B0503020204020204" pitchFamily="34" charset="-122"/>
              </a:rPr>
              <a:t>np.set_printoptions</a:t>
            </a:r>
            <a:r>
              <a:rPr lang="en-US" altLang="zh-CN" sz="2000" dirty="0">
                <a:solidFill>
                  <a:schemeClr val="tx1">
                    <a:lumMod val="85000"/>
                    <a:lumOff val="15000"/>
                  </a:schemeClr>
                </a:solidFill>
                <a:latin typeface="+mj-lt"/>
                <a:ea typeface="微软雅黑" panose="020B0503020204020204" pitchFamily="34" charset="-122"/>
              </a:rPr>
              <a:t>(suppress=True) # </a:t>
            </a:r>
            <a:r>
              <a:rPr lang="zh-CN" altLang="en-US" sz="2000" dirty="0">
                <a:solidFill>
                  <a:schemeClr val="tx1">
                    <a:lumMod val="85000"/>
                    <a:lumOff val="15000"/>
                  </a:schemeClr>
                </a:solidFill>
                <a:latin typeface="+mj-lt"/>
                <a:ea typeface="微软雅黑" panose="020B0503020204020204" pitchFamily="34" charset="-122"/>
              </a:rPr>
              <a:t>输出</a:t>
            </a:r>
            <a:r>
              <a:rPr lang="en-US" altLang="zh-CN" sz="2000" dirty="0" err="1">
                <a:solidFill>
                  <a:schemeClr val="tx1">
                    <a:lumMod val="85000"/>
                    <a:lumOff val="15000"/>
                  </a:schemeClr>
                </a:solidFill>
                <a:latin typeface="+mj-lt"/>
                <a:ea typeface="微软雅黑" panose="020B0503020204020204" pitchFamily="34" charset="-122"/>
              </a:rPr>
              <a:t>ndarray</a:t>
            </a:r>
            <a:r>
              <a:rPr lang="zh-CN" altLang="en-US" sz="2000" dirty="0">
                <a:solidFill>
                  <a:schemeClr val="tx1">
                    <a:lumMod val="85000"/>
                    <a:lumOff val="15000"/>
                  </a:schemeClr>
                </a:solidFill>
                <a:latin typeface="+mj-lt"/>
                <a:ea typeface="微软雅黑" panose="020B0503020204020204" pitchFamily="34" charset="-122"/>
              </a:rPr>
              <a:t>类数组对象时不用科学计数法</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5</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6	def datestr2num(s): # </a:t>
            </a:r>
            <a:r>
              <a:rPr lang="zh-CN" altLang="en-US" sz="2000" dirty="0">
                <a:solidFill>
                  <a:schemeClr val="tx1">
                    <a:lumMod val="85000"/>
                    <a:lumOff val="15000"/>
                  </a:schemeClr>
                </a:solidFill>
                <a:latin typeface="+mj-lt"/>
                <a:ea typeface="微软雅黑" panose="020B0503020204020204" pitchFamily="34" charset="-122"/>
              </a:rPr>
              <a:t>获取该日期属于一年中的第几周</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7	    return </a:t>
            </a:r>
            <a:r>
              <a:rPr lang="en-US" altLang="zh-CN" sz="2000" dirty="0" err="1">
                <a:solidFill>
                  <a:schemeClr val="tx1">
                    <a:lumMod val="85000"/>
                    <a:lumOff val="15000"/>
                  </a:schemeClr>
                </a:solidFill>
                <a:latin typeface="+mj-lt"/>
                <a:ea typeface="微软雅黑" panose="020B0503020204020204" pitchFamily="34" charset="-122"/>
              </a:rPr>
              <a:t>datetime.strptime</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s.decode</a:t>
            </a:r>
            <a:r>
              <a:rPr lang="en-US" altLang="zh-CN" sz="2000" dirty="0">
                <a:solidFill>
                  <a:schemeClr val="tx1">
                    <a:lumMod val="85000"/>
                    <a:lumOff val="15000"/>
                  </a:schemeClr>
                </a:solidFill>
                <a:latin typeface="+mj-lt"/>
                <a:ea typeface="微软雅黑" panose="020B0503020204020204" pitchFamily="34" charset="-122"/>
              </a:rPr>
              <a:t>('utf-8'),'%Y-%m-%d').date().</a:t>
            </a:r>
            <a:r>
              <a:rPr lang="en-US" altLang="zh-CN" sz="2000" dirty="0" err="1">
                <a:solidFill>
                  <a:schemeClr val="tx1">
                    <a:lumMod val="85000"/>
                    <a:lumOff val="15000"/>
                  </a:schemeClr>
                </a:solidFill>
                <a:latin typeface="+mj-lt"/>
                <a:ea typeface="微软雅黑" panose="020B0503020204020204" pitchFamily="34" charset="-122"/>
              </a:rPr>
              <a:t>isocalendar</a:t>
            </a:r>
            <a:r>
              <a:rPr lang="en-US" altLang="zh-CN" sz="2000" dirty="0">
                <a:solidFill>
                  <a:schemeClr val="tx1">
                    <a:lumMod val="85000"/>
                    <a:lumOff val="15000"/>
                  </a:schemeClr>
                </a:solidFill>
                <a:latin typeface="+mj-lt"/>
                <a:ea typeface="微软雅黑" panose="020B0503020204020204" pitchFamily="34" charset="-122"/>
              </a:rPr>
              <a:t>()[1]</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8</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729649"/>
            <a:ext cx="9493471" cy="4774604"/>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4111599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0"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程序示例</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4338885"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按周序号进行股票数据分组</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0" y="1730172"/>
            <a:ext cx="9493471" cy="4192751"/>
          </a:xfrm>
          <a:prstGeom prst="rect">
            <a:avLst/>
          </a:prstGeom>
        </p:spPr>
        <p:txBody>
          <a:bodyPr wrap="square">
            <a:spAutoFit/>
          </a:bodyPr>
          <a:lstStyle/>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9	data = </a:t>
            </a:r>
            <a:r>
              <a:rPr lang="en-US" altLang="zh-CN" sz="2000" dirty="0" err="1">
                <a:solidFill>
                  <a:schemeClr val="tx1">
                    <a:lumMod val="85000"/>
                    <a:lumOff val="15000"/>
                  </a:schemeClr>
                </a:solidFill>
                <a:latin typeface="+mj-lt"/>
                <a:ea typeface="微软雅黑" panose="020B0503020204020204" pitchFamily="34" charset="-122"/>
              </a:rPr>
              <a:t>np.loadtxt</a:t>
            </a:r>
            <a:r>
              <a:rPr lang="en-US" altLang="zh-CN" sz="2000" dirty="0">
                <a:solidFill>
                  <a:schemeClr val="tx1">
                    <a:lumMod val="85000"/>
                    <a:lumOff val="15000"/>
                  </a:schemeClr>
                </a:solidFill>
                <a:latin typeface="+mj-lt"/>
                <a:ea typeface="微软雅黑" panose="020B0503020204020204" pitchFamily="34" charset="-122"/>
              </a:rPr>
              <a:t>('./stock_600848_202003.csv', delimiter=',', converters={0:datestr2num}, </a:t>
            </a:r>
            <a:r>
              <a:rPr lang="en-US" altLang="zh-CN" sz="2000" dirty="0" err="1">
                <a:solidFill>
                  <a:schemeClr val="tx1">
                    <a:lumMod val="85000"/>
                    <a:lumOff val="15000"/>
                  </a:schemeClr>
                </a:solidFill>
                <a:latin typeface="+mj-lt"/>
                <a:ea typeface="微软雅黑" panose="020B0503020204020204" pitchFamily="34" charset="-122"/>
              </a:rPr>
              <a:t>usecols</a:t>
            </a:r>
            <a:r>
              <a:rPr lang="en-US" altLang="zh-CN" sz="2000" dirty="0">
                <a:solidFill>
                  <a:schemeClr val="tx1">
                    <a:lumMod val="85000"/>
                    <a:lumOff val="15000"/>
                  </a:schemeClr>
                </a:solidFill>
                <a:latin typeface="+mj-lt"/>
                <a:ea typeface="微软雅黑" panose="020B0503020204020204" pitchFamily="34" charset="-122"/>
              </a:rPr>
              <a:t>=range(6)) # </a:t>
            </a:r>
            <a:r>
              <a:rPr lang="zh-CN" altLang="en-US" sz="2000" dirty="0">
                <a:solidFill>
                  <a:schemeClr val="tx1">
                    <a:lumMod val="85000"/>
                    <a:lumOff val="15000"/>
                  </a:schemeClr>
                </a:solidFill>
                <a:latin typeface="+mj-lt"/>
                <a:ea typeface="微软雅黑" panose="020B0503020204020204" pitchFamily="34" charset="-122"/>
              </a:rPr>
              <a:t>从</a:t>
            </a:r>
            <a:r>
              <a:rPr lang="en-US" altLang="zh-CN" sz="2000" dirty="0">
                <a:solidFill>
                  <a:schemeClr val="tx1">
                    <a:lumMod val="85000"/>
                    <a:lumOff val="15000"/>
                  </a:schemeClr>
                </a:solidFill>
                <a:latin typeface="+mj-lt"/>
                <a:ea typeface="微软雅黑" panose="020B0503020204020204" pitchFamily="34" charset="-122"/>
              </a:rPr>
              <a:t>CSV</a:t>
            </a:r>
            <a:r>
              <a:rPr lang="zh-CN" altLang="en-US" sz="2000" dirty="0">
                <a:solidFill>
                  <a:schemeClr val="tx1">
                    <a:lumMod val="85000"/>
                    <a:lumOff val="15000"/>
                  </a:schemeClr>
                </a:solidFill>
                <a:latin typeface="+mj-lt"/>
                <a:ea typeface="微软雅黑" panose="020B0503020204020204" pitchFamily="34" charset="-122"/>
              </a:rPr>
              <a:t>文件读取前</a:t>
            </a:r>
            <a:r>
              <a:rPr lang="en-US" altLang="zh-CN" sz="2000" dirty="0">
                <a:solidFill>
                  <a:schemeClr val="tx1">
                    <a:lumMod val="85000"/>
                    <a:lumOff val="15000"/>
                  </a:schemeClr>
                </a:solidFill>
                <a:latin typeface="+mj-lt"/>
                <a:ea typeface="微软雅黑" panose="020B0503020204020204" pitchFamily="34" charset="-122"/>
              </a:rPr>
              <a:t>6</a:t>
            </a:r>
            <a:r>
              <a:rPr lang="zh-CN" altLang="en-US" sz="2000" dirty="0">
                <a:solidFill>
                  <a:schemeClr val="tx1">
                    <a:lumMod val="85000"/>
                    <a:lumOff val="15000"/>
                  </a:schemeClr>
                </a:solidFill>
                <a:latin typeface="+mj-lt"/>
                <a:ea typeface="微软雅黑" panose="020B0503020204020204" pitchFamily="34" charset="-122"/>
              </a:rPr>
              <a:t>列股票数据（分别对应股票日期及每日的开盘价、最高价、收盘价、最低价和成交量，其中股票日期会被转换为一年中的第几周）</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10	</a:t>
            </a:r>
            <a:r>
              <a:rPr lang="en-US" altLang="zh-CN" sz="2000" dirty="0" err="1">
                <a:solidFill>
                  <a:schemeClr val="tx1">
                    <a:lumMod val="85000"/>
                    <a:lumOff val="15000"/>
                  </a:schemeClr>
                </a:solidFill>
                <a:latin typeface="+mj-lt"/>
                <a:ea typeface="微软雅黑" panose="020B0503020204020204" pitchFamily="34" charset="-122"/>
              </a:rPr>
              <a:t>week_no</a:t>
            </a:r>
            <a:r>
              <a:rPr lang="en-US" altLang="zh-CN" sz="2000" dirty="0">
                <a:solidFill>
                  <a:schemeClr val="tx1">
                    <a:lumMod val="85000"/>
                    <a:lumOff val="15000"/>
                  </a:schemeClr>
                </a:solidFill>
                <a:latin typeface="+mj-lt"/>
                <a:ea typeface="微软雅黑" panose="020B0503020204020204" pitchFamily="34" charset="-122"/>
              </a:rPr>
              <a:t> = </a:t>
            </a:r>
            <a:r>
              <a:rPr lang="en-US" altLang="zh-CN" sz="2000" dirty="0" err="1">
                <a:solidFill>
                  <a:schemeClr val="tx1">
                    <a:lumMod val="85000"/>
                    <a:lumOff val="15000"/>
                  </a:schemeClr>
                </a:solidFill>
                <a:latin typeface="+mj-lt"/>
                <a:ea typeface="微软雅黑" panose="020B0503020204020204" pitchFamily="34" charset="-122"/>
              </a:rPr>
              <a:t>np.unique</a:t>
            </a:r>
            <a:r>
              <a:rPr lang="en-US" altLang="zh-CN" sz="2000" dirty="0">
                <a:solidFill>
                  <a:schemeClr val="tx1">
                    <a:lumMod val="85000"/>
                    <a:lumOff val="15000"/>
                  </a:schemeClr>
                </a:solidFill>
                <a:latin typeface="+mj-lt"/>
                <a:ea typeface="微软雅黑" panose="020B0503020204020204" pitchFamily="34" charset="-122"/>
              </a:rPr>
              <a:t>(data[:,0]) # </a:t>
            </a:r>
            <a:r>
              <a:rPr lang="zh-CN" altLang="en-US" sz="2000" dirty="0">
                <a:solidFill>
                  <a:schemeClr val="tx1">
                    <a:lumMod val="85000"/>
                    <a:lumOff val="15000"/>
                  </a:schemeClr>
                </a:solidFill>
                <a:latin typeface="+mj-lt"/>
                <a:ea typeface="微软雅黑" panose="020B0503020204020204" pitchFamily="34" charset="-122"/>
              </a:rPr>
              <a:t>获取所有周序号（即一年中的第几周，滤除重复的周序号）</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11	print('</a:t>
            </a:r>
            <a:r>
              <a:rPr lang="zh-CN" altLang="en-US" sz="2000" dirty="0">
                <a:solidFill>
                  <a:schemeClr val="tx1">
                    <a:lumMod val="85000"/>
                    <a:lumOff val="15000"/>
                  </a:schemeClr>
                </a:solidFill>
                <a:latin typeface="+mj-lt"/>
                <a:ea typeface="微软雅黑" panose="020B0503020204020204" pitchFamily="34" charset="-122"/>
              </a:rPr>
              <a:t>周序号：</a:t>
            </a:r>
            <a:r>
              <a:rPr lang="en-US" altLang="zh-CN" sz="2000" dirty="0">
                <a:solidFill>
                  <a:schemeClr val="tx1">
                    <a:lumMod val="85000"/>
                    <a:lumOff val="15000"/>
                  </a:schemeClr>
                </a:solidFill>
                <a:latin typeface="+mj-lt"/>
                <a:ea typeface="微软雅黑" panose="020B0503020204020204" pitchFamily="34" charset="-122"/>
              </a:rPr>
              <a:t>\n',</a:t>
            </a:r>
            <a:r>
              <a:rPr lang="en-US" altLang="zh-CN" sz="2000" dirty="0" err="1">
                <a:solidFill>
                  <a:schemeClr val="tx1">
                    <a:lumMod val="85000"/>
                    <a:lumOff val="15000"/>
                  </a:schemeClr>
                </a:solidFill>
                <a:latin typeface="+mj-lt"/>
                <a:ea typeface="微软雅黑" panose="020B0503020204020204" pitchFamily="34" charset="-122"/>
              </a:rPr>
              <a:t>week_no</a:t>
            </a:r>
            <a:r>
              <a:rPr lang="en-US" altLang="zh-CN" sz="2000" dirty="0">
                <a:solidFill>
                  <a:schemeClr val="tx1">
                    <a:lumMod val="85000"/>
                    <a:lumOff val="15000"/>
                  </a:schemeClr>
                </a:solidFill>
                <a:latin typeface="+mj-lt"/>
                <a:ea typeface="微软雅黑" panose="020B0503020204020204" pitchFamily="34" charset="-122"/>
              </a:rPr>
              <a:t>)</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12	</a:t>
            </a:r>
            <a:r>
              <a:rPr lang="en-US" altLang="zh-CN" sz="2000" dirty="0" err="1">
                <a:solidFill>
                  <a:schemeClr val="tx1">
                    <a:lumMod val="85000"/>
                    <a:lumOff val="15000"/>
                  </a:schemeClr>
                </a:solidFill>
                <a:latin typeface="+mj-lt"/>
                <a:ea typeface="微软雅黑" panose="020B0503020204020204" pitchFamily="34" charset="-122"/>
              </a:rPr>
              <a:t>week_data</a:t>
            </a:r>
            <a:r>
              <a:rPr lang="en-US" altLang="zh-CN" sz="2000" dirty="0">
                <a:solidFill>
                  <a:schemeClr val="tx1">
                    <a:lumMod val="85000"/>
                    <a:lumOff val="15000"/>
                  </a:schemeClr>
                </a:solidFill>
                <a:latin typeface="+mj-lt"/>
                <a:ea typeface="微软雅黑" panose="020B0503020204020204" pitchFamily="34" charset="-122"/>
              </a:rPr>
              <a:t> = [data[data[:,0]==x] for x in </a:t>
            </a:r>
            <a:r>
              <a:rPr lang="en-US" altLang="zh-CN" sz="2000" dirty="0" err="1">
                <a:solidFill>
                  <a:schemeClr val="tx1">
                    <a:lumMod val="85000"/>
                    <a:lumOff val="15000"/>
                  </a:schemeClr>
                </a:solidFill>
                <a:latin typeface="+mj-lt"/>
                <a:ea typeface="微软雅黑" panose="020B0503020204020204" pitchFamily="34" charset="-122"/>
              </a:rPr>
              <a:t>week_no</a:t>
            </a:r>
            <a:r>
              <a:rPr lang="en-US" altLang="zh-CN" sz="2000" dirty="0">
                <a:solidFill>
                  <a:schemeClr val="tx1">
                    <a:lumMod val="85000"/>
                    <a:lumOff val="15000"/>
                  </a:schemeClr>
                </a:solidFill>
                <a:latin typeface="+mj-lt"/>
                <a:ea typeface="微软雅黑" panose="020B0503020204020204" pitchFamily="34" charset="-122"/>
              </a:rPr>
              <a:t>]</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13	print('</a:t>
            </a:r>
            <a:r>
              <a:rPr lang="zh-CN" altLang="en-US" sz="2000" dirty="0">
                <a:solidFill>
                  <a:schemeClr val="tx1">
                    <a:lumMod val="85000"/>
                    <a:lumOff val="15000"/>
                  </a:schemeClr>
                </a:solidFill>
                <a:latin typeface="+mj-lt"/>
                <a:ea typeface="微软雅黑" panose="020B0503020204020204" pitchFamily="34" charset="-122"/>
              </a:rPr>
              <a:t>按周序号分组的数据：</a:t>
            </a:r>
            <a:r>
              <a:rPr lang="en-US" altLang="zh-CN" sz="2000" dirty="0">
                <a:solidFill>
                  <a:schemeClr val="tx1">
                    <a:lumMod val="85000"/>
                    <a:lumOff val="15000"/>
                  </a:schemeClr>
                </a:solidFill>
                <a:latin typeface="+mj-lt"/>
                <a:ea typeface="微软雅黑" panose="020B0503020204020204" pitchFamily="34" charset="-122"/>
              </a:rPr>
              <a:t>\n',</a:t>
            </a:r>
            <a:r>
              <a:rPr lang="en-US" altLang="zh-CN" sz="2000" dirty="0" err="1">
                <a:solidFill>
                  <a:schemeClr val="tx1">
                    <a:lumMod val="85000"/>
                    <a:lumOff val="15000"/>
                  </a:schemeClr>
                </a:solidFill>
                <a:latin typeface="+mj-lt"/>
                <a:ea typeface="微软雅黑" panose="020B0503020204020204" pitchFamily="34" charset="-122"/>
              </a:rPr>
              <a:t>week_data</a:t>
            </a:r>
            <a:r>
              <a:rPr lang="en-US" altLang="zh-CN" sz="2000" dirty="0">
                <a:solidFill>
                  <a:schemeClr val="tx1">
                    <a:lumMod val="85000"/>
                    <a:lumOff val="15000"/>
                  </a:schemeClr>
                </a:solidFill>
                <a:latin typeface="+mj-lt"/>
                <a:ea typeface="微软雅黑" panose="020B0503020204020204" pitchFamily="34" charset="-122"/>
              </a:rPr>
              <a:t>)</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729649"/>
            <a:ext cx="9493471" cy="4774604"/>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4051715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1"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程序示例</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1419780"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提示</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1" y="1730172"/>
            <a:ext cx="9289360" cy="4192751"/>
          </a:xfrm>
          <a:prstGeom prst="rect">
            <a:avLst/>
          </a:prstGeom>
        </p:spPr>
        <p:txBody>
          <a:bodyPr wrap="square">
            <a:spAutoFit/>
          </a:bodyPr>
          <a:lstStyle/>
          <a:p>
            <a:pPr marL="342900" indent="-342900">
              <a:lnSpc>
                <a:spcPct val="150000"/>
              </a:lnSpc>
              <a:spcBef>
                <a:spcPct val="0"/>
              </a:spcBef>
              <a:buClr>
                <a:srgbClr val="B1C400"/>
              </a:buClr>
              <a:buFont typeface="Wingdings" panose="05000000000000000000" pitchFamily="2" charset="2"/>
              <a:buChar char="l"/>
              <a:defRPr/>
            </a:pPr>
            <a:r>
              <a:rPr lang="zh-CN" altLang="en-US" sz="2000" dirty="0">
                <a:solidFill>
                  <a:schemeClr val="tx1">
                    <a:lumMod val="85000"/>
                    <a:lumOff val="15000"/>
                  </a:schemeClr>
                </a:solidFill>
                <a:latin typeface="+mj-lt"/>
                <a:ea typeface="微软雅黑" panose="020B0503020204020204" pitchFamily="34" charset="-122"/>
              </a:rPr>
              <a:t>代码中，第</a:t>
            </a:r>
            <a:r>
              <a:rPr lang="en-US" altLang="zh-CN" sz="2000" dirty="0">
                <a:solidFill>
                  <a:schemeClr val="tx1">
                    <a:lumMod val="85000"/>
                    <a:lumOff val="15000"/>
                  </a:schemeClr>
                </a:solidFill>
                <a:latin typeface="+mj-lt"/>
                <a:ea typeface="微软雅黑" panose="020B0503020204020204" pitchFamily="34" charset="-122"/>
              </a:rPr>
              <a:t>12</a:t>
            </a:r>
            <a:r>
              <a:rPr lang="zh-CN" altLang="en-US" sz="2000" dirty="0">
                <a:solidFill>
                  <a:schemeClr val="tx1">
                    <a:lumMod val="85000"/>
                    <a:lumOff val="15000"/>
                  </a:schemeClr>
                </a:solidFill>
                <a:latin typeface="+mj-lt"/>
                <a:ea typeface="微软雅黑" panose="020B0503020204020204" pitchFamily="34" charset="-122"/>
              </a:rPr>
              <a:t>行代码通过列表生成表达式得到了一个列表。</a:t>
            </a:r>
            <a:endParaRPr lang="en-US" altLang="zh-CN" sz="2000" dirty="0">
              <a:solidFill>
                <a:schemeClr val="tx1">
                  <a:lumMod val="85000"/>
                  <a:lumOff val="15000"/>
                </a:schemeClr>
              </a:solidFill>
              <a:latin typeface="+mj-lt"/>
              <a:ea typeface="微软雅黑" panose="020B0503020204020204" pitchFamily="34" charset="-122"/>
            </a:endParaRPr>
          </a:p>
          <a:p>
            <a:pPr marL="800100" lvl="1" indent="-342900">
              <a:lnSpc>
                <a:spcPct val="150000"/>
              </a:lnSpc>
              <a:spcBef>
                <a:spcPct val="0"/>
              </a:spcBef>
              <a:buClr>
                <a:srgbClr val="B1C400"/>
              </a:buClr>
              <a:buFont typeface="Wingdings" panose="05000000000000000000" pitchFamily="2" charset="2"/>
              <a:buChar char="l"/>
              <a:defRPr/>
            </a:pPr>
            <a:r>
              <a:rPr lang="zh-CN" altLang="en-US" sz="2000" dirty="0">
                <a:solidFill>
                  <a:schemeClr val="tx1">
                    <a:lumMod val="85000"/>
                    <a:lumOff val="15000"/>
                  </a:schemeClr>
                </a:solidFill>
                <a:latin typeface="+mj-lt"/>
                <a:ea typeface="微软雅黑" panose="020B0503020204020204" pitchFamily="34" charset="-122"/>
              </a:rPr>
              <a:t>其中，</a:t>
            </a:r>
            <a:r>
              <a:rPr lang="en-US" altLang="zh-CN" sz="2000" dirty="0">
                <a:solidFill>
                  <a:schemeClr val="tx1">
                    <a:lumMod val="85000"/>
                    <a:lumOff val="15000"/>
                  </a:schemeClr>
                </a:solidFill>
                <a:latin typeface="+mj-lt"/>
                <a:ea typeface="微软雅黑" panose="020B0503020204020204" pitchFamily="34" charset="-122"/>
              </a:rPr>
              <a:t>for</a:t>
            </a:r>
            <a:r>
              <a:rPr lang="zh-CN" altLang="en-US" sz="2000" dirty="0">
                <a:solidFill>
                  <a:schemeClr val="tx1">
                    <a:lumMod val="85000"/>
                    <a:lumOff val="15000"/>
                  </a:schemeClr>
                </a:solidFill>
                <a:latin typeface="+mj-lt"/>
                <a:ea typeface="微软雅黑" panose="020B0503020204020204" pitchFamily="34" charset="-122"/>
              </a:rPr>
              <a:t>循环使</a:t>
            </a:r>
            <a:r>
              <a:rPr lang="en-US" altLang="zh-CN" sz="2000" dirty="0">
                <a:solidFill>
                  <a:schemeClr val="tx1">
                    <a:lumMod val="85000"/>
                    <a:lumOff val="15000"/>
                  </a:schemeClr>
                </a:solidFill>
                <a:latin typeface="+mj-lt"/>
                <a:ea typeface="微软雅黑" panose="020B0503020204020204" pitchFamily="34" charset="-122"/>
              </a:rPr>
              <a:t>x</a:t>
            </a:r>
            <a:r>
              <a:rPr lang="zh-CN" altLang="en-US" sz="2000" dirty="0">
                <a:solidFill>
                  <a:schemeClr val="tx1">
                    <a:lumMod val="85000"/>
                    <a:lumOff val="15000"/>
                  </a:schemeClr>
                </a:solidFill>
                <a:latin typeface="+mj-lt"/>
                <a:ea typeface="微软雅黑" panose="020B0503020204020204" pitchFamily="34" charset="-122"/>
              </a:rPr>
              <a:t>能够依次取到每一个周序号；</a:t>
            </a:r>
            <a:endParaRPr lang="en-US" altLang="zh-CN" sz="2000" dirty="0">
              <a:solidFill>
                <a:schemeClr val="tx1">
                  <a:lumMod val="85000"/>
                  <a:lumOff val="15000"/>
                </a:schemeClr>
              </a:solidFill>
              <a:latin typeface="+mj-lt"/>
              <a:ea typeface="微软雅黑" panose="020B0503020204020204" pitchFamily="34" charset="-122"/>
            </a:endParaRPr>
          </a:p>
          <a:p>
            <a:pPr marL="800100" lvl="1" indent="-342900">
              <a:lnSpc>
                <a:spcPct val="150000"/>
              </a:lnSpc>
              <a:spcBef>
                <a:spcPct val="0"/>
              </a:spcBef>
              <a:buClr>
                <a:srgbClr val="B1C400"/>
              </a:buClr>
              <a:buFont typeface="Wingdings" panose="05000000000000000000" pitchFamily="2" charset="2"/>
              <a:buChar char="l"/>
              <a:defRPr/>
            </a:pPr>
            <a:r>
              <a:rPr lang="zh-CN" altLang="en-US" sz="2000" dirty="0">
                <a:solidFill>
                  <a:schemeClr val="tx1">
                    <a:lumMod val="85000"/>
                    <a:lumOff val="15000"/>
                  </a:schemeClr>
                </a:solidFill>
                <a:latin typeface="+mj-lt"/>
                <a:ea typeface="微软雅黑" panose="020B0503020204020204" pitchFamily="34" charset="-122"/>
              </a:rPr>
              <a:t>对于每一个</a:t>
            </a:r>
            <a:r>
              <a:rPr lang="en-US" altLang="zh-CN" sz="2000" dirty="0">
                <a:solidFill>
                  <a:schemeClr val="tx1">
                    <a:lumMod val="85000"/>
                    <a:lumOff val="15000"/>
                  </a:schemeClr>
                </a:solidFill>
                <a:latin typeface="+mj-lt"/>
                <a:ea typeface="微软雅黑" panose="020B0503020204020204" pitchFamily="34" charset="-122"/>
              </a:rPr>
              <a:t>x</a:t>
            </a:r>
            <a:r>
              <a:rPr lang="zh-CN" altLang="en-US" sz="2000" dirty="0">
                <a:solidFill>
                  <a:schemeClr val="tx1">
                    <a:lumMod val="85000"/>
                    <a:lumOff val="15000"/>
                  </a:schemeClr>
                </a:solidFill>
                <a:latin typeface="+mj-lt"/>
                <a:ea typeface="微软雅黑" panose="020B0503020204020204" pitchFamily="34" charset="-122"/>
              </a:rPr>
              <a:t>值，</a:t>
            </a:r>
            <a:r>
              <a:rPr lang="en-US" altLang="zh-CN" sz="2000" dirty="0">
                <a:solidFill>
                  <a:schemeClr val="tx1">
                    <a:lumMod val="85000"/>
                    <a:lumOff val="15000"/>
                  </a:schemeClr>
                </a:solidFill>
                <a:latin typeface="+mj-lt"/>
                <a:ea typeface="微软雅黑" panose="020B0503020204020204" pitchFamily="34" charset="-122"/>
              </a:rPr>
              <a:t>data[:,0]==x</a:t>
            </a:r>
            <a:r>
              <a:rPr lang="zh-CN" altLang="en-US" sz="2000" dirty="0">
                <a:solidFill>
                  <a:schemeClr val="tx1">
                    <a:lumMod val="85000"/>
                    <a:lumOff val="15000"/>
                  </a:schemeClr>
                </a:solidFill>
                <a:latin typeface="+mj-lt"/>
                <a:ea typeface="微软雅黑" panose="020B0503020204020204" pitchFamily="34" charset="-122"/>
              </a:rPr>
              <a:t>返回一个布尔数组；</a:t>
            </a:r>
            <a:endParaRPr lang="en-US" altLang="zh-CN" sz="2000" dirty="0">
              <a:solidFill>
                <a:schemeClr val="tx1">
                  <a:lumMod val="85000"/>
                  <a:lumOff val="15000"/>
                </a:schemeClr>
              </a:solidFill>
              <a:latin typeface="+mj-lt"/>
              <a:ea typeface="微软雅黑" panose="020B0503020204020204" pitchFamily="34" charset="-122"/>
            </a:endParaRPr>
          </a:p>
          <a:p>
            <a:pPr marL="800100" lvl="1" indent="-342900">
              <a:lnSpc>
                <a:spcPct val="150000"/>
              </a:lnSpc>
              <a:spcBef>
                <a:spcPct val="0"/>
              </a:spcBef>
              <a:buClr>
                <a:srgbClr val="B1C400"/>
              </a:buClr>
              <a:buFont typeface="Wingdings" panose="05000000000000000000" pitchFamily="2" charset="2"/>
              <a:buChar char="l"/>
              <a:defRPr/>
            </a:pPr>
            <a:r>
              <a:rPr lang="zh-CN" altLang="en-US" sz="2000" dirty="0">
                <a:solidFill>
                  <a:schemeClr val="tx1">
                    <a:lumMod val="85000"/>
                    <a:lumOff val="15000"/>
                  </a:schemeClr>
                </a:solidFill>
                <a:latin typeface="+mj-lt"/>
                <a:ea typeface="微软雅黑" panose="020B0503020204020204" pitchFamily="34" charset="-122"/>
              </a:rPr>
              <a:t>该布尔数组中元素的值由</a:t>
            </a:r>
            <a:r>
              <a:rPr lang="en-US" altLang="zh-CN" sz="2000" dirty="0">
                <a:solidFill>
                  <a:schemeClr val="tx1">
                    <a:lumMod val="85000"/>
                    <a:lumOff val="15000"/>
                  </a:schemeClr>
                </a:solidFill>
                <a:latin typeface="+mj-lt"/>
                <a:ea typeface="微软雅黑" panose="020B0503020204020204" pitchFamily="34" charset="-122"/>
              </a:rPr>
              <a:t>data</a:t>
            </a:r>
            <a:r>
              <a:rPr lang="zh-CN" altLang="en-US" sz="2000" dirty="0">
                <a:solidFill>
                  <a:schemeClr val="tx1">
                    <a:lumMod val="85000"/>
                    <a:lumOff val="15000"/>
                  </a:schemeClr>
                </a:solidFill>
                <a:latin typeface="+mj-lt"/>
                <a:ea typeface="微软雅黑" panose="020B0503020204020204" pitchFamily="34" charset="-122"/>
              </a:rPr>
              <a:t>每一行数据第</a:t>
            </a:r>
            <a:r>
              <a:rPr lang="en-US" altLang="zh-CN" sz="2000" dirty="0">
                <a:solidFill>
                  <a:schemeClr val="tx1">
                    <a:lumMod val="85000"/>
                    <a:lumOff val="15000"/>
                  </a:schemeClr>
                </a:solidFill>
                <a:latin typeface="+mj-lt"/>
                <a:ea typeface="微软雅黑" panose="020B0503020204020204" pitchFamily="34" charset="-122"/>
              </a:rPr>
              <a:t>1</a:t>
            </a:r>
            <a:r>
              <a:rPr lang="zh-CN" altLang="en-US" sz="2000" dirty="0">
                <a:solidFill>
                  <a:schemeClr val="tx1">
                    <a:lumMod val="85000"/>
                    <a:lumOff val="15000"/>
                  </a:schemeClr>
                </a:solidFill>
                <a:latin typeface="+mj-lt"/>
                <a:ea typeface="微软雅黑" panose="020B0503020204020204" pitchFamily="34" charset="-122"/>
              </a:rPr>
              <a:t>列（即周序号）的值确定，如果某行数据第</a:t>
            </a:r>
            <a:r>
              <a:rPr lang="en-US" altLang="zh-CN" sz="2000" dirty="0">
                <a:solidFill>
                  <a:schemeClr val="tx1">
                    <a:lumMod val="85000"/>
                    <a:lumOff val="15000"/>
                  </a:schemeClr>
                </a:solidFill>
                <a:latin typeface="+mj-lt"/>
                <a:ea typeface="微软雅黑" panose="020B0503020204020204" pitchFamily="34" charset="-122"/>
              </a:rPr>
              <a:t>1</a:t>
            </a:r>
            <a:r>
              <a:rPr lang="zh-CN" altLang="en-US" sz="2000" dirty="0">
                <a:solidFill>
                  <a:schemeClr val="tx1">
                    <a:lumMod val="85000"/>
                    <a:lumOff val="15000"/>
                  </a:schemeClr>
                </a:solidFill>
                <a:latin typeface="+mj-lt"/>
                <a:ea typeface="微软雅黑" panose="020B0503020204020204" pitchFamily="34" charset="-122"/>
              </a:rPr>
              <a:t>列的值等于</a:t>
            </a:r>
            <a:r>
              <a:rPr lang="en-US" altLang="zh-CN" sz="2000" dirty="0">
                <a:solidFill>
                  <a:schemeClr val="tx1">
                    <a:lumMod val="85000"/>
                    <a:lumOff val="15000"/>
                  </a:schemeClr>
                </a:solidFill>
                <a:latin typeface="+mj-lt"/>
                <a:ea typeface="微软雅黑" panose="020B0503020204020204" pitchFamily="34" charset="-122"/>
              </a:rPr>
              <a:t>x</a:t>
            </a:r>
            <a:r>
              <a:rPr lang="zh-CN" altLang="en-US" sz="2000" dirty="0">
                <a:solidFill>
                  <a:schemeClr val="tx1">
                    <a:lumMod val="85000"/>
                    <a:lumOff val="15000"/>
                  </a:schemeClr>
                </a:solidFill>
                <a:latin typeface="+mj-lt"/>
                <a:ea typeface="微软雅黑" panose="020B0503020204020204" pitchFamily="34" charset="-122"/>
              </a:rPr>
              <a:t>，则布尔数组对应元素值为</a:t>
            </a:r>
            <a:r>
              <a:rPr lang="en-US" altLang="zh-CN" sz="2000" dirty="0">
                <a:solidFill>
                  <a:schemeClr val="tx1">
                    <a:lumMod val="85000"/>
                    <a:lumOff val="15000"/>
                  </a:schemeClr>
                </a:solidFill>
                <a:latin typeface="+mj-lt"/>
                <a:ea typeface="微软雅黑" panose="020B0503020204020204" pitchFamily="34" charset="-122"/>
              </a:rPr>
              <a:t>True</a:t>
            </a:r>
            <a:r>
              <a:rPr lang="zh-CN" altLang="en-US" sz="2000" dirty="0">
                <a:solidFill>
                  <a:schemeClr val="tx1">
                    <a:lumMod val="85000"/>
                    <a:lumOff val="15000"/>
                  </a:schemeClr>
                </a:solidFill>
                <a:latin typeface="+mj-lt"/>
                <a:ea typeface="微软雅黑" panose="020B0503020204020204" pitchFamily="34" charset="-122"/>
              </a:rPr>
              <a:t>，否则布尔数组对应元素值为</a:t>
            </a:r>
            <a:r>
              <a:rPr lang="en-US" altLang="zh-CN" sz="2000" dirty="0">
                <a:solidFill>
                  <a:schemeClr val="tx1">
                    <a:lumMod val="85000"/>
                    <a:lumOff val="15000"/>
                  </a:schemeClr>
                </a:solidFill>
                <a:latin typeface="+mj-lt"/>
                <a:ea typeface="微软雅黑" panose="020B0503020204020204" pitchFamily="34" charset="-122"/>
              </a:rPr>
              <a:t>False</a:t>
            </a:r>
            <a:r>
              <a:rPr lang="zh-CN" altLang="en-US" sz="2000" dirty="0">
                <a:solidFill>
                  <a:schemeClr val="tx1">
                    <a:lumMod val="85000"/>
                    <a:lumOff val="15000"/>
                  </a:schemeClr>
                </a:solidFill>
                <a:latin typeface="+mj-lt"/>
                <a:ea typeface="微软雅黑" panose="020B0503020204020204" pitchFamily="34" charset="-122"/>
              </a:rPr>
              <a:t>；</a:t>
            </a:r>
            <a:endParaRPr lang="en-US" altLang="zh-CN" sz="2000" dirty="0">
              <a:solidFill>
                <a:schemeClr val="tx1">
                  <a:lumMod val="85000"/>
                  <a:lumOff val="15000"/>
                </a:schemeClr>
              </a:solidFill>
              <a:latin typeface="+mj-lt"/>
              <a:ea typeface="微软雅黑" panose="020B0503020204020204" pitchFamily="34" charset="-122"/>
            </a:endParaRPr>
          </a:p>
          <a:p>
            <a:pPr marL="800100" lvl="1" indent="-342900">
              <a:lnSpc>
                <a:spcPct val="150000"/>
              </a:lnSpc>
              <a:spcBef>
                <a:spcPct val="0"/>
              </a:spcBef>
              <a:buClr>
                <a:srgbClr val="B1C400"/>
              </a:buClr>
              <a:buFont typeface="Wingdings" panose="05000000000000000000" pitchFamily="2" charset="2"/>
              <a:buChar char="l"/>
              <a:defRPr/>
            </a:pPr>
            <a:r>
              <a:rPr lang="zh-CN" altLang="en-US" sz="2000" dirty="0">
                <a:solidFill>
                  <a:schemeClr val="tx1">
                    <a:lumMod val="85000"/>
                    <a:lumOff val="15000"/>
                  </a:schemeClr>
                </a:solidFill>
                <a:latin typeface="+mj-lt"/>
                <a:ea typeface="微软雅黑" panose="020B0503020204020204" pitchFamily="34" charset="-122"/>
              </a:rPr>
              <a:t>利用</a:t>
            </a:r>
            <a:r>
              <a:rPr lang="en-US" altLang="zh-CN" sz="2000" dirty="0">
                <a:solidFill>
                  <a:schemeClr val="tx1">
                    <a:lumMod val="85000"/>
                    <a:lumOff val="15000"/>
                  </a:schemeClr>
                </a:solidFill>
                <a:latin typeface="+mj-lt"/>
                <a:ea typeface="微软雅黑" panose="020B0503020204020204" pitchFamily="34" charset="-122"/>
              </a:rPr>
              <a:t>data[data[:,0]==x]</a:t>
            </a:r>
            <a:r>
              <a:rPr lang="zh-CN" altLang="en-US" sz="2000" dirty="0">
                <a:solidFill>
                  <a:schemeClr val="tx1">
                    <a:lumMod val="85000"/>
                    <a:lumOff val="15000"/>
                  </a:schemeClr>
                </a:solidFill>
                <a:latin typeface="+mj-lt"/>
                <a:ea typeface="微软雅黑" panose="020B0503020204020204" pitchFamily="34" charset="-122"/>
              </a:rPr>
              <a:t>即可得到</a:t>
            </a:r>
            <a:r>
              <a:rPr lang="en-US" altLang="zh-CN" sz="2000" dirty="0">
                <a:solidFill>
                  <a:schemeClr val="tx1">
                    <a:lumMod val="85000"/>
                    <a:lumOff val="15000"/>
                  </a:schemeClr>
                </a:solidFill>
                <a:latin typeface="+mj-lt"/>
                <a:ea typeface="微软雅黑" panose="020B0503020204020204" pitchFamily="34" charset="-122"/>
              </a:rPr>
              <a:t>data</a:t>
            </a:r>
            <a:r>
              <a:rPr lang="zh-CN" altLang="en-US" sz="2000" dirty="0">
                <a:solidFill>
                  <a:schemeClr val="tx1">
                    <a:lumMod val="85000"/>
                    <a:lumOff val="15000"/>
                  </a:schemeClr>
                </a:solidFill>
                <a:latin typeface="+mj-lt"/>
                <a:ea typeface="微软雅黑" panose="020B0503020204020204" pitchFamily="34" charset="-122"/>
              </a:rPr>
              <a:t>中周序号为</a:t>
            </a:r>
            <a:r>
              <a:rPr lang="en-US" altLang="zh-CN" sz="2000" dirty="0">
                <a:solidFill>
                  <a:schemeClr val="tx1">
                    <a:lumMod val="85000"/>
                    <a:lumOff val="15000"/>
                  </a:schemeClr>
                </a:solidFill>
                <a:latin typeface="+mj-lt"/>
                <a:ea typeface="微软雅黑" panose="020B0503020204020204" pitchFamily="34" charset="-122"/>
              </a:rPr>
              <a:t>x</a:t>
            </a:r>
            <a:r>
              <a:rPr lang="zh-CN" altLang="en-US" sz="2000" dirty="0">
                <a:solidFill>
                  <a:schemeClr val="tx1">
                    <a:lumMod val="85000"/>
                    <a:lumOff val="15000"/>
                  </a:schemeClr>
                </a:solidFill>
                <a:latin typeface="+mj-lt"/>
                <a:ea typeface="微软雅黑" panose="020B0503020204020204" pitchFamily="34" charset="-122"/>
              </a:rPr>
              <a:t>的数据组成的数组对象；</a:t>
            </a:r>
            <a:endParaRPr lang="en-US" altLang="zh-CN" sz="2000" dirty="0">
              <a:solidFill>
                <a:schemeClr val="tx1">
                  <a:lumMod val="85000"/>
                  <a:lumOff val="15000"/>
                </a:schemeClr>
              </a:solidFill>
              <a:latin typeface="+mj-lt"/>
              <a:ea typeface="微软雅黑" panose="020B0503020204020204" pitchFamily="34" charset="-122"/>
            </a:endParaRPr>
          </a:p>
          <a:p>
            <a:pPr marL="800100" lvl="1" indent="-342900">
              <a:lnSpc>
                <a:spcPct val="150000"/>
              </a:lnSpc>
              <a:spcBef>
                <a:spcPct val="0"/>
              </a:spcBef>
              <a:buClr>
                <a:srgbClr val="B1C400"/>
              </a:buClr>
              <a:buFont typeface="Wingdings" panose="05000000000000000000" pitchFamily="2" charset="2"/>
              <a:buChar char="l"/>
              <a:defRPr/>
            </a:pPr>
            <a:r>
              <a:rPr lang="zh-CN" altLang="en-US" sz="2000" dirty="0">
                <a:solidFill>
                  <a:schemeClr val="tx1">
                    <a:lumMod val="85000"/>
                    <a:lumOff val="15000"/>
                  </a:schemeClr>
                </a:solidFill>
                <a:latin typeface="+mj-lt"/>
                <a:ea typeface="微软雅黑" panose="020B0503020204020204" pitchFamily="34" charset="-122"/>
              </a:rPr>
              <a:t>最后</a:t>
            </a:r>
            <a:r>
              <a:rPr lang="en-US" altLang="zh-CN" sz="2000" dirty="0" err="1">
                <a:solidFill>
                  <a:schemeClr val="tx1">
                    <a:lumMod val="85000"/>
                    <a:lumOff val="15000"/>
                  </a:schemeClr>
                </a:solidFill>
                <a:latin typeface="+mj-lt"/>
                <a:ea typeface="微软雅黑" panose="020B0503020204020204" pitchFamily="34" charset="-122"/>
              </a:rPr>
              <a:t>week_data</a:t>
            </a:r>
            <a:r>
              <a:rPr lang="zh-CN" altLang="en-US" sz="2000" dirty="0">
                <a:solidFill>
                  <a:schemeClr val="tx1">
                    <a:lumMod val="85000"/>
                    <a:lumOff val="15000"/>
                  </a:schemeClr>
                </a:solidFill>
                <a:latin typeface="+mj-lt"/>
                <a:ea typeface="微软雅黑" panose="020B0503020204020204" pitchFamily="34" charset="-122"/>
              </a:rPr>
              <a:t>对应一个列表，列表中的每个元素是一个数组对象、对应某一周序号的全部数据。</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664335"/>
            <a:ext cx="9493471" cy="4660892"/>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2974998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D352A36-0FAB-466D-AED1-E2DB2EF0AC31}"/>
              </a:ext>
            </a:extLst>
          </p:cNvPr>
          <p:cNvSpPr/>
          <p:nvPr/>
        </p:nvSpPr>
        <p:spPr>
          <a:xfrm>
            <a:off x="1517141" y="2162835"/>
            <a:ext cx="9289360" cy="1034450"/>
          </a:xfrm>
          <a:prstGeom prst="rect">
            <a:avLst/>
          </a:prstGeom>
        </p:spPr>
        <p:txBody>
          <a:bodyPr wrap="square">
            <a:spAutoFit/>
          </a:bodyPr>
          <a:lstStyle/>
          <a:p>
            <a:pPr algn="ctr">
              <a:lnSpc>
                <a:spcPct val="110000"/>
              </a:lnSpc>
            </a:pPr>
            <a:r>
              <a:rPr lang="en-US" altLang="zh-CN" sz="6000" dirty="0">
                <a:latin typeface="Times New Roman" panose="02020603050405020304" pitchFamily="18" charset="0"/>
                <a:ea typeface="黑体" panose="02010609060101010101" pitchFamily="49" charset="-122"/>
                <a:cs typeface="Times New Roman" panose="02020603050405020304" pitchFamily="18" charset="0"/>
              </a:rPr>
              <a:t>Q &amp; A</a:t>
            </a:r>
          </a:p>
        </p:txBody>
      </p:sp>
    </p:spTree>
    <p:extLst>
      <p:ext uri="{BB962C8B-B14F-4D97-AF65-F5344CB8AC3E}">
        <p14:creationId xmlns:p14="http://schemas.microsoft.com/office/powerpoint/2010/main" val="2036616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down)">
                                      <p:cBhvr>
                                        <p:cTn id="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4178650" y="477138"/>
            <a:ext cx="3834704"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为什么使用</a:t>
            </a:r>
            <a:r>
              <a:rPr lang="en-US" altLang="zh-CN" sz="3200" b="1" dirty="0" err="1">
                <a:solidFill>
                  <a:schemeClr val="tx1">
                    <a:lumMod val="85000"/>
                    <a:lumOff val="15000"/>
                  </a:schemeClr>
                </a:solidFill>
                <a:latin typeface="微软雅黑" panose="020B0503020204020204" pitchFamily="34" charset="-122"/>
                <a:ea typeface="微软雅黑" panose="020B0503020204020204" pitchFamily="34" charset="-122"/>
              </a:rPr>
              <a:t>ndarray</a:t>
            </a:r>
            <a:endPar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5569148"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列表和</a:t>
            </a:r>
            <a:r>
              <a:rPr lang="en-US" altLang="zh-CN" sz="2400" b="1" dirty="0" err="1">
                <a:solidFill>
                  <a:schemeClr val="tx1">
                    <a:lumMod val="85000"/>
                    <a:lumOff val="15000"/>
                  </a:schemeClr>
                </a:solidFill>
                <a:latin typeface="微软雅黑" panose="020B0503020204020204" pitchFamily="34" charset="-122"/>
                <a:ea typeface="微软雅黑" panose="020B0503020204020204" pitchFamily="34" charset="-122"/>
              </a:rPr>
              <a:t>ndarray</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排序和求和时间比较</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1" y="1730172"/>
            <a:ext cx="9289360" cy="3268652"/>
          </a:xfrm>
          <a:prstGeom prst="rect">
            <a:avLst/>
          </a:prstGeom>
        </p:spPr>
        <p:txBody>
          <a:bodyPr wrap="square">
            <a:spAutoFit/>
          </a:bodyPr>
          <a:lstStyle/>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28	    # </a:t>
            </a:r>
            <a:r>
              <a:rPr lang="zh-CN" altLang="en-US" sz="2000" dirty="0">
                <a:solidFill>
                  <a:schemeClr val="tx1">
                    <a:lumMod val="85000"/>
                    <a:lumOff val="15000"/>
                  </a:schemeClr>
                </a:solidFill>
                <a:latin typeface="+mj-lt"/>
                <a:ea typeface="微软雅黑" panose="020B0503020204020204" pitchFamily="34" charset="-122"/>
              </a:rPr>
              <a:t>列表元素求和时间统计</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29	    start = </a:t>
            </a:r>
            <a:r>
              <a:rPr lang="en-US" altLang="zh-CN" sz="2000" dirty="0" err="1">
                <a:solidFill>
                  <a:schemeClr val="tx1">
                    <a:lumMod val="85000"/>
                    <a:lumOff val="15000"/>
                  </a:schemeClr>
                </a:solidFill>
                <a:latin typeface="+mj-lt"/>
                <a:ea typeface="微软雅黑" panose="020B0503020204020204" pitchFamily="34" charset="-122"/>
              </a:rPr>
              <a:t>perf_counter</a:t>
            </a:r>
            <a:r>
              <a:rPr lang="en-US" altLang="zh-CN" sz="2000" dirty="0">
                <a:solidFill>
                  <a:schemeClr val="tx1">
                    <a:lumMod val="85000"/>
                    <a:lumOff val="15000"/>
                  </a:schemeClr>
                </a:solidFill>
                <a:latin typeface="+mj-lt"/>
                <a:ea typeface="微软雅黑" panose="020B0503020204020204" pitchFamily="34" charset="-122"/>
              </a:rPr>
              <a:t>() # </a:t>
            </a:r>
            <a:r>
              <a:rPr lang="zh-CN" altLang="en-US" sz="2000" dirty="0">
                <a:solidFill>
                  <a:schemeClr val="tx1">
                    <a:lumMod val="85000"/>
                    <a:lumOff val="15000"/>
                  </a:schemeClr>
                </a:solidFill>
                <a:latin typeface="+mj-lt"/>
                <a:ea typeface="微软雅黑" panose="020B0503020204020204" pitchFamily="34" charset="-122"/>
              </a:rPr>
              <a:t>排序前记录一个时间点</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30	    </a:t>
            </a:r>
            <a:r>
              <a:rPr lang="en-US" altLang="zh-CN" sz="2000" dirty="0" err="1">
                <a:solidFill>
                  <a:schemeClr val="tx1">
                    <a:lumMod val="85000"/>
                    <a:lumOff val="15000"/>
                  </a:schemeClr>
                </a:solidFill>
                <a:latin typeface="+mj-lt"/>
                <a:ea typeface="微软雅黑" panose="020B0503020204020204" pitchFamily="34" charset="-122"/>
              </a:rPr>
              <a:t>ls_sum</a:t>
            </a:r>
            <a:r>
              <a:rPr lang="en-US" altLang="zh-CN" sz="2000" dirty="0">
                <a:solidFill>
                  <a:schemeClr val="tx1">
                    <a:lumMod val="85000"/>
                    <a:lumOff val="15000"/>
                  </a:schemeClr>
                </a:solidFill>
                <a:latin typeface="+mj-lt"/>
                <a:ea typeface="微软雅黑" panose="020B0503020204020204" pitchFamily="34" charset="-122"/>
              </a:rPr>
              <a:t> = sum(ls) # </a:t>
            </a:r>
            <a:r>
              <a:rPr lang="zh-CN" altLang="en-US" sz="2000" dirty="0">
                <a:solidFill>
                  <a:schemeClr val="tx1">
                    <a:lumMod val="85000"/>
                    <a:lumOff val="15000"/>
                  </a:schemeClr>
                </a:solidFill>
                <a:latin typeface="+mj-lt"/>
                <a:ea typeface="微软雅黑" panose="020B0503020204020204" pitchFamily="34" charset="-122"/>
              </a:rPr>
              <a:t>调用</a:t>
            </a:r>
            <a:r>
              <a:rPr lang="en-US" altLang="zh-CN" sz="2000" dirty="0">
                <a:solidFill>
                  <a:schemeClr val="tx1">
                    <a:lumMod val="85000"/>
                    <a:lumOff val="15000"/>
                  </a:schemeClr>
                </a:solidFill>
                <a:latin typeface="+mj-lt"/>
                <a:ea typeface="微软雅黑" panose="020B0503020204020204" pitchFamily="34" charset="-122"/>
              </a:rPr>
              <a:t>sum</a:t>
            </a:r>
            <a:r>
              <a:rPr lang="zh-CN" altLang="en-US" sz="2000" dirty="0">
                <a:solidFill>
                  <a:schemeClr val="tx1">
                    <a:lumMod val="85000"/>
                    <a:lumOff val="15000"/>
                  </a:schemeClr>
                </a:solidFill>
                <a:latin typeface="+mj-lt"/>
                <a:ea typeface="微软雅黑" panose="020B0503020204020204" pitchFamily="34" charset="-122"/>
              </a:rPr>
              <a:t>函数进行列表元素求和</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31	    end = </a:t>
            </a:r>
            <a:r>
              <a:rPr lang="en-US" altLang="zh-CN" sz="2000" dirty="0" err="1">
                <a:solidFill>
                  <a:schemeClr val="tx1">
                    <a:lumMod val="85000"/>
                    <a:lumOff val="15000"/>
                  </a:schemeClr>
                </a:solidFill>
                <a:latin typeface="+mj-lt"/>
                <a:ea typeface="微软雅黑" panose="020B0503020204020204" pitchFamily="34" charset="-122"/>
              </a:rPr>
              <a:t>perf_counter</a:t>
            </a:r>
            <a:r>
              <a:rPr lang="en-US" altLang="zh-CN" sz="2000" dirty="0">
                <a:solidFill>
                  <a:schemeClr val="tx1">
                    <a:lumMod val="85000"/>
                    <a:lumOff val="15000"/>
                  </a:schemeClr>
                </a:solidFill>
                <a:latin typeface="+mj-lt"/>
                <a:ea typeface="微软雅黑" panose="020B0503020204020204" pitchFamily="34" charset="-122"/>
              </a:rPr>
              <a:t>() # </a:t>
            </a:r>
            <a:r>
              <a:rPr lang="zh-CN" altLang="en-US" sz="2000" dirty="0">
                <a:solidFill>
                  <a:schemeClr val="tx1">
                    <a:lumMod val="85000"/>
                    <a:lumOff val="15000"/>
                  </a:schemeClr>
                </a:solidFill>
                <a:latin typeface="+mj-lt"/>
                <a:ea typeface="微软雅黑" panose="020B0503020204020204" pitchFamily="34" charset="-122"/>
              </a:rPr>
              <a:t>排序后记录一个时间点</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32	    </a:t>
            </a:r>
            <a:r>
              <a:rPr lang="en-US" altLang="zh-CN" sz="2000" dirty="0" err="1">
                <a:solidFill>
                  <a:schemeClr val="tx1">
                    <a:lumMod val="85000"/>
                    <a:lumOff val="15000"/>
                  </a:schemeClr>
                </a:solidFill>
                <a:latin typeface="+mj-lt"/>
                <a:ea typeface="微软雅黑" panose="020B0503020204020204" pitchFamily="34" charset="-122"/>
              </a:rPr>
              <a:t>ls_sum_total_seconds</a:t>
            </a:r>
            <a:r>
              <a:rPr lang="en-US" altLang="zh-CN" sz="2000" dirty="0">
                <a:solidFill>
                  <a:schemeClr val="tx1">
                    <a:lumMod val="85000"/>
                    <a:lumOff val="15000"/>
                  </a:schemeClr>
                </a:solidFill>
                <a:latin typeface="+mj-lt"/>
                <a:ea typeface="微软雅黑" panose="020B0503020204020204" pitchFamily="34" charset="-122"/>
              </a:rPr>
              <a:t> += end-start # </a:t>
            </a:r>
            <a:r>
              <a:rPr lang="zh-CN" altLang="en-US" sz="2000" dirty="0">
                <a:solidFill>
                  <a:schemeClr val="tx1">
                    <a:lumMod val="85000"/>
                    <a:lumOff val="15000"/>
                  </a:schemeClr>
                </a:solidFill>
                <a:latin typeface="+mj-lt"/>
                <a:ea typeface="微软雅黑" panose="020B0503020204020204" pitchFamily="34" charset="-122"/>
              </a:rPr>
              <a:t>两个时间点的差即为列表元素求和所用时间</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33	    </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729650"/>
            <a:ext cx="9493471" cy="3345902"/>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Tree>
    <p:extLst>
      <p:ext uri="{BB962C8B-B14F-4D97-AF65-F5344CB8AC3E}">
        <p14:creationId xmlns:p14="http://schemas.microsoft.com/office/powerpoint/2010/main" val="566136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4178650" y="477138"/>
            <a:ext cx="3834704"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为什么使用</a:t>
            </a:r>
            <a:r>
              <a:rPr lang="en-US" altLang="zh-CN" sz="3200" b="1" dirty="0" err="1">
                <a:solidFill>
                  <a:schemeClr val="tx1">
                    <a:lumMod val="85000"/>
                    <a:lumOff val="15000"/>
                  </a:schemeClr>
                </a:solidFill>
                <a:latin typeface="微软雅黑" panose="020B0503020204020204" pitchFamily="34" charset="-122"/>
                <a:ea typeface="微软雅黑" panose="020B0503020204020204" pitchFamily="34" charset="-122"/>
              </a:rPr>
              <a:t>ndarray</a:t>
            </a:r>
            <a:endPar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5569148"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列表和</a:t>
            </a:r>
            <a:r>
              <a:rPr lang="en-US" altLang="zh-CN" sz="2400" b="1" dirty="0" err="1">
                <a:solidFill>
                  <a:schemeClr val="tx1">
                    <a:lumMod val="85000"/>
                    <a:lumOff val="15000"/>
                  </a:schemeClr>
                </a:solidFill>
                <a:latin typeface="微软雅黑" panose="020B0503020204020204" pitchFamily="34" charset="-122"/>
                <a:ea typeface="微软雅黑" panose="020B0503020204020204" pitchFamily="34" charset="-122"/>
              </a:rPr>
              <a:t>ndarray</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排序和求和时间比较</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1" y="1730172"/>
            <a:ext cx="9289360" cy="3268652"/>
          </a:xfrm>
          <a:prstGeom prst="rect">
            <a:avLst/>
          </a:prstGeom>
        </p:spPr>
        <p:txBody>
          <a:bodyPr wrap="square">
            <a:spAutoFit/>
          </a:bodyPr>
          <a:lstStyle/>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34	    # </a:t>
            </a:r>
            <a:r>
              <a:rPr lang="en-US" altLang="zh-CN" sz="2000" dirty="0" err="1">
                <a:solidFill>
                  <a:schemeClr val="tx1">
                    <a:lumMod val="85000"/>
                    <a:lumOff val="15000"/>
                  </a:schemeClr>
                </a:solidFill>
                <a:latin typeface="+mj-lt"/>
                <a:ea typeface="微软雅黑" panose="020B0503020204020204" pitchFamily="34" charset="-122"/>
              </a:rPr>
              <a:t>ndarray</a:t>
            </a:r>
            <a:r>
              <a:rPr lang="zh-CN" altLang="en-US" sz="2000" dirty="0">
                <a:solidFill>
                  <a:schemeClr val="tx1">
                    <a:lumMod val="85000"/>
                    <a:lumOff val="15000"/>
                  </a:schemeClr>
                </a:solidFill>
                <a:latin typeface="+mj-lt"/>
                <a:ea typeface="微软雅黑" panose="020B0503020204020204" pitchFamily="34" charset="-122"/>
              </a:rPr>
              <a:t>数组元素求和时间统计</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35	    start = </a:t>
            </a:r>
            <a:r>
              <a:rPr lang="en-US" altLang="zh-CN" sz="2000" dirty="0" err="1">
                <a:solidFill>
                  <a:schemeClr val="tx1">
                    <a:lumMod val="85000"/>
                    <a:lumOff val="15000"/>
                  </a:schemeClr>
                </a:solidFill>
                <a:latin typeface="+mj-lt"/>
                <a:ea typeface="微软雅黑" panose="020B0503020204020204" pitchFamily="34" charset="-122"/>
              </a:rPr>
              <a:t>perf_counter</a:t>
            </a:r>
            <a:r>
              <a:rPr lang="en-US" altLang="zh-CN" sz="2000" dirty="0">
                <a:solidFill>
                  <a:schemeClr val="tx1">
                    <a:lumMod val="85000"/>
                    <a:lumOff val="15000"/>
                  </a:schemeClr>
                </a:solidFill>
                <a:latin typeface="+mj-lt"/>
                <a:ea typeface="微软雅黑" panose="020B0503020204020204" pitchFamily="34" charset="-122"/>
              </a:rPr>
              <a:t>() # </a:t>
            </a:r>
            <a:r>
              <a:rPr lang="zh-CN" altLang="en-US" sz="2000" dirty="0">
                <a:solidFill>
                  <a:schemeClr val="tx1">
                    <a:lumMod val="85000"/>
                    <a:lumOff val="15000"/>
                  </a:schemeClr>
                </a:solidFill>
                <a:latin typeface="+mj-lt"/>
                <a:ea typeface="微软雅黑" panose="020B0503020204020204" pitchFamily="34" charset="-122"/>
              </a:rPr>
              <a:t>排序前记录一个时间点</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36	    </a:t>
            </a:r>
            <a:r>
              <a:rPr lang="en-US" altLang="zh-CN" sz="2000" dirty="0" err="1">
                <a:solidFill>
                  <a:schemeClr val="tx1">
                    <a:lumMod val="85000"/>
                    <a:lumOff val="15000"/>
                  </a:schemeClr>
                </a:solidFill>
                <a:latin typeface="+mj-lt"/>
                <a:ea typeface="微软雅黑" panose="020B0503020204020204" pitchFamily="34" charset="-122"/>
              </a:rPr>
              <a:t>arr_sum</a:t>
            </a:r>
            <a:r>
              <a:rPr lang="en-US" altLang="zh-CN" sz="2000" dirty="0">
                <a:solidFill>
                  <a:schemeClr val="tx1">
                    <a:lumMod val="85000"/>
                    <a:lumOff val="15000"/>
                  </a:schemeClr>
                </a:solidFill>
                <a:latin typeface="+mj-lt"/>
                <a:ea typeface="微软雅黑" panose="020B0503020204020204" pitchFamily="34" charset="-122"/>
              </a:rPr>
              <a:t> = </a:t>
            </a:r>
            <a:r>
              <a:rPr lang="en-US" altLang="zh-CN" sz="2000" dirty="0" err="1">
                <a:solidFill>
                  <a:schemeClr val="tx1">
                    <a:lumMod val="85000"/>
                    <a:lumOff val="15000"/>
                  </a:schemeClr>
                </a:solidFill>
                <a:latin typeface="+mj-lt"/>
                <a:ea typeface="微软雅黑" panose="020B0503020204020204" pitchFamily="34" charset="-122"/>
              </a:rPr>
              <a:t>np.sum</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arr</a:t>
            </a:r>
            <a:r>
              <a:rPr lang="en-US" altLang="zh-CN" sz="2000" dirty="0">
                <a:solidFill>
                  <a:schemeClr val="tx1">
                    <a:lumMod val="85000"/>
                    <a:lumOff val="15000"/>
                  </a:schemeClr>
                </a:solidFill>
                <a:latin typeface="+mj-lt"/>
                <a:ea typeface="微软雅黑" panose="020B0503020204020204" pitchFamily="34" charset="-122"/>
              </a:rPr>
              <a:t>) # </a:t>
            </a:r>
            <a:r>
              <a:rPr lang="zh-CN" altLang="en-US" sz="2000" dirty="0">
                <a:solidFill>
                  <a:schemeClr val="tx1">
                    <a:lumMod val="85000"/>
                    <a:lumOff val="15000"/>
                  </a:schemeClr>
                </a:solidFill>
                <a:latin typeface="+mj-lt"/>
                <a:ea typeface="微软雅黑" panose="020B0503020204020204" pitchFamily="34" charset="-122"/>
              </a:rPr>
              <a:t>调用</a:t>
            </a:r>
            <a:r>
              <a:rPr lang="en-US" altLang="zh-CN" sz="2000" dirty="0" err="1">
                <a:solidFill>
                  <a:schemeClr val="tx1">
                    <a:lumMod val="85000"/>
                    <a:lumOff val="15000"/>
                  </a:schemeClr>
                </a:solidFill>
                <a:latin typeface="+mj-lt"/>
                <a:ea typeface="微软雅黑" panose="020B0503020204020204" pitchFamily="34" charset="-122"/>
              </a:rPr>
              <a:t>numpy</a:t>
            </a:r>
            <a:r>
              <a:rPr lang="zh-CN" altLang="en-US" sz="2000" dirty="0">
                <a:solidFill>
                  <a:schemeClr val="tx1">
                    <a:lumMod val="85000"/>
                    <a:lumOff val="15000"/>
                  </a:schemeClr>
                </a:solidFill>
                <a:latin typeface="+mj-lt"/>
                <a:ea typeface="微软雅黑" panose="020B0503020204020204" pitchFamily="34" charset="-122"/>
              </a:rPr>
              <a:t>的</a:t>
            </a:r>
            <a:r>
              <a:rPr lang="en-US" altLang="zh-CN" sz="2000" dirty="0">
                <a:solidFill>
                  <a:schemeClr val="tx1">
                    <a:lumMod val="85000"/>
                    <a:lumOff val="15000"/>
                  </a:schemeClr>
                </a:solidFill>
                <a:latin typeface="+mj-lt"/>
                <a:ea typeface="微软雅黑" panose="020B0503020204020204" pitchFamily="34" charset="-122"/>
              </a:rPr>
              <a:t>sum</a:t>
            </a:r>
            <a:r>
              <a:rPr lang="zh-CN" altLang="en-US" sz="2000" dirty="0">
                <a:solidFill>
                  <a:schemeClr val="tx1">
                    <a:lumMod val="85000"/>
                    <a:lumOff val="15000"/>
                  </a:schemeClr>
                </a:solidFill>
                <a:latin typeface="+mj-lt"/>
                <a:ea typeface="微软雅黑" panose="020B0503020204020204" pitchFamily="34" charset="-122"/>
              </a:rPr>
              <a:t>函数进行</a:t>
            </a:r>
            <a:r>
              <a:rPr lang="en-US" altLang="zh-CN" sz="2000" dirty="0" err="1">
                <a:solidFill>
                  <a:schemeClr val="tx1">
                    <a:lumMod val="85000"/>
                    <a:lumOff val="15000"/>
                  </a:schemeClr>
                </a:solidFill>
                <a:latin typeface="+mj-lt"/>
                <a:ea typeface="微软雅黑" panose="020B0503020204020204" pitchFamily="34" charset="-122"/>
              </a:rPr>
              <a:t>ndarray</a:t>
            </a:r>
            <a:r>
              <a:rPr lang="zh-CN" altLang="en-US" sz="2000" dirty="0">
                <a:solidFill>
                  <a:schemeClr val="tx1">
                    <a:lumMod val="85000"/>
                    <a:lumOff val="15000"/>
                  </a:schemeClr>
                </a:solidFill>
                <a:latin typeface="+mj-lt"/>
                <a:ea typeface="微软雅黑" panose="020B0503020204020204" pitchFamily="34" charset="-122"/>
              </a:rPr>
              <a:t>数组元素求和</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37	    end = </a:t>
            </a:r>
            <a:r>
              <a:rPr lang="en-US" altLang="zh-CN" sz="2000" dirty="0" err="1">
                <a:solidFill>
                  <a:schemeClr val="tx1">
                    <a:lumMod val="85000"/>
                    <a:lumOff val="15000"/>
                  </a:schemeClr>
                </a:solidFill>
                <a:latin typeface="+mj-lt"/>
                <a:ea typeface="微软雅黑" panose="020B0503020204020204" pitchFamily="34" charset="-122"/>
              </a:rPr>
              <a:t>perf_counter</a:t>
            </a:r>
            <a:r>
              <a:rPr lang="en-US" altLang="zh-CN" sz="2000" dirty="0">
                <a:solidFill>
                  <a:schemeClr val="tx1">
                    <a:lumMod val="85000"/>
                    <a:lumOff val="15000"/>
                  </a:schemeClr>
                </a:solidFill>
                <a:latin typeface="+mj-lt"/>
                <a:ea typeface="微软雅黑" panose="020B0503020204020204" pitchFamily="34" charset="-122"/>
              </a:rPr>
              <a:t>() # </a:t>
            </a:r>
            <a:r>
              <a:rPr lang="zh-CN" altLang="en-US" sz="2000" dirty="0">
                <a:solidFill>
                  <a:schemeClr val="tx1">
                    <a:lumMod val="85000"/>
                    <a:lumOff val="15000"/>
                  </a:schemeClr>
                </a:solidFill>
                <a:latin typeface="+mj-lt"/>
                <a:ea typeface="微软雅黑" panose="020B0503020204020204" pitchFamily="34" charset="-122"/>
              </a:rPr>
              <a:t>排序后记录一个时间点</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38	    </a:t>
            </a:r>
            <a:r>
              <a:rPr lang="en-US" altLang="zh-CN" sz="2000" dirty="0" err="1">
                <a:solidFill>
                  <a:schemeClr val="tx1">
                    <a:lumMod val="85000"/>
                    <a:lumOff val="15000"/>
                  </a:schemeClr>
                </a:solidFill>
                <a:latin typeface="+mj-lt"/>
                <a:ea typeface="微软雅黑" panose="020B0503020204020204" pitchFamily="34" charset="-122"/>
              </a:rPr>
              <a:t>arr_sum_total_seconds</a:t>
            </a:r>
            <a:r>
              <a:rPr lang="en-US" altLang="zh-CN" sz="2000" dirty="0">
                <a:solidFill>
                  <a:schemeClr val="tx1">
                    <a:lumMod val="85000"/>
                    <a:lumOff val="15000"/>
                  </a:schemeClr>
                </a:solidFill>
                <a:latin typeface="+mj-lt"/>
                <a:ea typeface="微软雅黑" panose="020B0503020204020204" pitchFamily="34" charset="-122"/>
              </a:rPr>
              <a:t> += end-start # </a:t>
            </a:r>
            <a:r>
              <a:rPr lang="zh-CN" altLang="en-US" sz="2000" dirty="0">
                <a:solidFill>
                  <a:schemeClr val="tx1">
                    <a:lumMod val="85000"/>
                    <a:lumOff val="15000"/>
                  </a:schemeClr>
                </a:solidFill>
                <a:latin typeface="+mj-lt"/>
                <a:ea typeface="微软雅黑" panose="020B0503020204020204" pitchFamily="34" charset="-122"/>
              </a:rPr>
              <a:t>两个时间点的差即为数组元素求和所用时间</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39	    </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729650"/>
            <a:ext cx="9493471" cy="3289214"/>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Tree>
    <p:extLst>
      <p:ext uri="{BB962C8B-B14F-4D97-AF65-F5344CB8AC3E}">
        <p14:creationId xmlns:p14="http://schemas.microsoft.com/office/powerpoint/2010/main" val="3834890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4178650" y="477138"/>
            <a:ext cx="3834704"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为什么使用</a:t>
            </a:r>
            <a:r>
              <a:rPr lang="en-US" altLang="zh-CN" sz="3200" b="1" dirty="0" err="1">
                <a:solidFill>
                  <a:schemeClr val="tx1">
                    <a:lumMod val="85000"/>
                    <a:lumOff val="15000"/>
                  </a:schemeClr>
                </a:solidFill>
                <a:latin typeface="微软雅黑" panose="020B0503020204020204" pitchFamily="34" charset="-122"/>
                <a:ea typeface="微软雅黑" panose="020B0503020204020204" pitchFamily="34" charset="-122"/>
              </a:rPr>
              <a:t>ndarray</a:t>
            </a:r>
            <a:endPar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5569148"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列表和</a:t>
            </a:r>
            <a:r>
              <a:rPr lang="en-US" altLang="zh-CN" sz="2400" b="1" dirty="0" err="1">
                <a:solidFill>
                  <a:schemeClr val="tx1">
                    <a:lumMod val="85000"/>
                    <a:lumOff val="15000"/>
                  </a:schemeClr>
                </a:solidFill>
                <a:latin typeface="微软雅黑" panose="020B0503020204020204" pitchFamily="34" charset="-122"/>
                <a:ea typeface="微软雅黑" panose="020B0503020204020204" pitchFamily="34" charset="-122"/>
              </a:rPr>
              <a:t>ndarray</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排序和求和时间比较</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1" y="1730172"/>
            <a:ext cx="9289360" cy="3731086"/>
          </a:xfrm>
          <a:prstGeom prst="rect">
            <a:avLst/>
          </a:prstGeom>
        </p:spPr>
        <p:txBody>
          <a:bodyPr wrap="square">
            <a:spAutoFit/>
          </a:bodyPr>
          <a:lstStyle/>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40	print('</a:t>
            </a:r>
            <a:r>
              <a:rPr lang="zh-CN" altLang="en-US" sz="2000" dirty="0">
                <a:solidFill>
                  <a:schemeClr val="tx1">
                    <a:lumMod val="85000"/>
                    <a:lumOff val="15000"/>
                  </a:schemeClr>
                </a:solidFill>
                <a:latin typeface="+mj-lt"/>
                <a:ea typeface="微软雅黑" panose="020B0503020204020204" pitchFamily="34" charset="-122"/>
              </a:rPr>
              <a:t>列表</a:t>
            </a:r>
            <a:r>
              <a:rPr lang="en-US" altLang="zh-CN" sz="2000" dirty="0">
                <a:solidFill>
                  <a:schemeClr val="tx1">
                    <a:lumMod val="85000"/>
                    <a:lumOff val="15000"/>
                  </a:schemeClr>
                </a:solidFill>
                <a:latin typeface="+mj-lt"/>
                <a:ea typeface="微软雅黑" panose="020B0503020204020204" pitchFamily="34" charset="-122"/>
              </a:rPr>
              <a:t>%6d</a:t>
            </a:r>
            <a:r>
              <a:rPr lang="zh-CN" altLang="en-US" sz="2000" dirty="0">
                <a:solidFill>
                  <a:schemeClr val="tx1">
                    <a:lumMod val="85000"/>
                    <a:lumOff val="15000"/>
                  </a:schemeClr>
                </a:solidFill>
                <a:latin typeface="+mj-lt"/>
                <a:ea typeface="微软雅黑" panose="020B0503020204020204" pitchFamily="34" charset="-122"/>
              </a:rPr>
              <a:t>个元素平均排序时间：</a:t>
            </a:r>
            <a:r>
              <a:rPr lang="en-US" altLang="zh-CN" sz="2000" dirty="0">
                <a:solidFill>
                  <a:schemeClr val="tx1">
                    <a:lumMod val="85000"/>
                    <a:lumOff val="15000"/>
                  </a:schemeClr>
                </a:solidFill>
                <a:latin typeface="+mj-lt"/>
                <a:ea typeface="微软雅黑" panose="020B0503020204020204" pitchFamily="34" charset="-122"/>
              </a:rPr>
              <a:t>%.8f</a:t>
            </a:r>
            <a:r>
              <a:rPr lang="zh-CN" altLang="en-US" sz="2000" dirty="0">
                <a:solidFill>
                  <a:schemeClr val="tx1">
                    <a:lumMod val="85000"/>
                    <a:lumOff val="15000"/>
                  </a:schemeClr>
                </a:solidFill>
                <a:latin typeface="+mj-lt"/>
                <a:ea typeface="微软雅黑" panose="020B0503020204020204" pitchFamily="34" charset="-122"/>
              </a:rPr>
              <a:t>秒</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n,ls_sort_total_seconds</a:t>
            </a:r>
            <a:r>
              <a:rPr lang="en-US" altLang="zh-CN" sz="2000" dirty="0">
                <a:solidFill>
                  <a:schemeClr val="tx1">
                    <a:lumMod val="85000"/>
                    <a:lumOff val="15000"/>
                  </a:schemeClr>
                </a:solidFill>
                <a:latin typeface="+mj-lt"/>
                <a:ea typeface="微软雅黑" panose="020B0503020204020204" pitchFamily="34" charset="-122"/>
              </a:rPr>
              <a:t>/repeats)) # </a:t>
            </a:r>
            <a:r>
              <a:rPr lang="zh-CN" altLang="en-US" sz="2000" dirty="0">
                <a:solidFill>
                  <a:schemeClr val="tx1">
                    <a:lumMod val="85000"/>
                    <a:lumOff val="15000"/>
                  </a:schemeClr>
                </a:solidFill>
                <a:latin typeface="+mj-lt"/>
                <a:ea typeface="微软雅黑" panose="020B0503020204020204" pitchFamily="34" charset="-122"/>
              </a:rPr>
              <a:t>输出列表</a:t>
            </a:r>
            <a:r>
              <a:rPr lang="en-US" altLang="zh-CN" sz="2000" dirty="0">
                <a:solidFill>
                  <a:schemeClr val="tx1">
                    <a:lumMod val="85000"/>
                    <a:lumOff val="15000"/>
                  </a:schemeClr>
                </a:solidFill>
                <a:latin typeface="+mj-lt"/>
                <a:ea typeface="微软雅黑" panose="020B0503020204020204" pitchFamily="34" charset="-122"/>
              </a:rPr>
              <a:t>n</a:t>
            </a:r>
            <a:r>
              <a:rPr lang="zh-CN" altLang="en-US" sz="2000" dirty="0">
                <a:solidFill>
                  <a:schemeClr val="tx1">
                    <a:lumMod val="85000"/>
                    <a:lumOff val="15000"/>
                  </a:schemeClr>
                </a:solidFill>
                <a:latin typeface="+mj-lt"/>
                <a:ea typeface="微软雅黑" panose="020B0503020204020204" pitchFamily="34" charset="-122"/>
              </a:rPr>
              <a:t>个元素的平均排序时间</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41	print('</a:t>
            </a:r>
            <a:r>
              <a:rPr lang="zh-CN" altLang="en-US" sz="2000" dirty="0">
                <a:solidFill>
                  <a:schemeClr val="tx1">
                    <a:lumMod val="85000"/>
                    <a:lumOff val="15000"/>
                  </a:schemeClr>
                </a:solidFill>
                <a:latin typeface="+mj-lt"/>
                <a:ea typeface="微软雅黑" panose="020B0503020204020204" pitchFamily="34" charset="-122"/>
              </a:rPr>
              <a:t>数组</a:t>
            </a:r>
            <a:r>
              <a:rPr lang="en-US" altLang="zh-CN" sz="2000" dirty="0">
                <a:solidFill>
                  <a:schemeClr val="tx1">
                    <a:lumMod val="85000"/>
                    <a:lumOff val="15000"/>
                  </a:schemeClr>
                </a:solidFill>
                <a:latin typeface="+mj-lt"/>
                <a:ea typeface="微软雅黑" panose="020B0503020204020204" pitchFamily="34" charset="-122"/>
              </a:rPr>
              <a:t>%6d</a:t>
            </a:r>
            <a:r>
              <a:rPr lang="zh-CN" altLang="en-US" sz="2000" dirty="0">
                <a:solidFill>
                  <a:schemeClr val="tx1">
                    <a:lumMod val="85000"/>
                    <a:lumOff val="15000"/>
                  </a:schemeClr>
                </a:solidFill>
                <a:latin typeface="+mj-lt"/>
                <a:ea typeface="微软雅黑" panose="020B0503020204020204" pitchFamily="34" charset="-122"/>
              </a:rPr>
              <a:t>个元素平均排序时间：</a:t>
            </a:r>
            <a:r>
              <a:rPr lang="en-US" altLang="zh-CN" sz="2000" dirty="0">
                <a:solidFill>
                  <a:schemeClr val="tx1">
                    <a:lumMod val="85000"/>
                    <a:lumOff val="15000"/>
                  </a:schemeClr>
                </a:solidFill>
                <a:latin typeface="+mj-lt"/>
                <a:ea typeface="微软雅黑" panose="020B0503020204020204" pitchFamily="34" charset="-122"/>
              </a:rPr>
              <a:t>%.8f</a:t>
            </a:r>
            <a:r>
              <a:rPr lang="zh-CN" altLang="en-US" sz="2000" dirty="0">
                <a:solidFill>
                  <a:schemeClr val="tx1">
                    <a:lumMod val="85000"/>
                    <a:lumOff val="15000"/>
                  </a:schemeClr>
                </a:solidFill>
                <a:latin typeface="+mj-lt"/>
                <a:ea typeface="微软雅黑" panose="020B0503020204020204" pitchFamily="34" charset="-122"/>
              </a:rPr>
              <a:t>秒</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n,arr_sort_total_seconds</a:t>
            </a:r>
            <a:r>
              <a:rPr lang="en-US" altLang="zh-CN" sz="2000" dirty="0">
                <a:solidFill>
                  <a:schemeClr val="tx1">
                    <a:lumMod val="85000"/>
                    <a:lumOff val="15000"/>
                  </a:schemeClr>
                </a:solidFill>
                <a:latin typeface="+mj-lt"/>
                <a:ea typeface="微软雅黑" panose="020B0503020204020204" pitchFamily="34" charset="-122"/>
              </a:rPr>
              <a:t>/repeats)) # </a:t>
            </a:r>
            <a:r>
              <a:rPr lang="zh-CN" altLang="en-US" sz="2000" dirty="0">
                <a:solidFill>
                  <a:schemeClr val="tx1">
                    <a:lumMod val="85000"/>
                    <a:lumOff val="15000"/>
                  </a:schemeClr>
                </a:solidFill>
                <a:latin typeface="+mj-lt"/>
                <a:ea typeface="微软雅黑" panose="020B0503020204020204" pitchFamily="34" charset="-122"/>
              </a:rPr>
              <a:t>输出</a:t>
            </a:r>
            <a:r>
              <a:rPr lang="en-US" altLang="zh-CN" sz="2000" dirty="0" err="1">
                <a:solidFill>
                  <a:schemeClr val="tx1">
                    <a:lumMod val="85000"/>
                    <a:lumOff val="15000"/>
                  </a:schemeClr>
                </a:solidFill>
                <a:latin typeface="+mj-lt"/>
                <a:ea typeface="微软雅黑" panose="020B0503020204020204" pitchFamily="34" charset="-122"/>
              </a:rPr>
              <a:t>ndarray</a:t>
            </a:r>
            <a:r>
              <a:rPr lang="zh-CN" altLang="en-US" sz="2000" dirty="0">
                <a:solidFill>
                  <a:schemeClr val="tx1">
                    <a:lumMod val="85000"/>
                    <a:lumOff val="15000"/>
                  </a:schemeClr>
                </a:solidFill>
                <a:latin typeface="+mj-lt"/>
                <a:ea typeface="微软雅黑" panose="020B0503020204020204" pitchFamily="34" charset="-122"/>
              </a:rPr>
              <a:t>数组</a:t>
            </a:r>
            <a:r>
              <a:rPr lang="en-US" altLang="zh-CN" sz="2000" dirty="0">
                <a:solidFill>
                  <a:schemeClr val="tx1">
                    <a:lumMod val="85000"/>
                    <a:lumOff val="15000"/>
                  </a:schemeClr>
                </a:solidFill>
                <a:latin typeface="+mj-lt"/>
                <a:ea typeface="微软雅黑" panose="020B0503020204020204" pitchFamily="34" charset="-122"/>
              </a:rPr>
              <a:t>n</a:t>
            </a:r>
            <a:r>
              <a:rPr lang="zh-CN" altLang="en-US" sz="2000" dirty="0">
                <a:solidFill>
                  <a:schemeClr val="tx1">
                    <a:lumMod val="85000"/>
                    <a:lumOff val="15000"/>
                  </a:schemeClr>
                </a:solidFill>
                <a:latin typeface="+mj-lt"/>
                <a:ea typeface="微软雅黑" panose="020B0503020204020204" pitchFamily="34" charset="-122"/>
              </a:rPr>
              <a:t>个元素的平均排序时间</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42	print('</a:t>
            </a:r>
            <a:r>
              <a:rPr lang="zh-CN" altLang="en-US" sz="2000" dirty="0">
                <a:solidFill>
                  <a:schemeClr val="tx1">
                    <a:lumMod val="85000"/>
                    <a:lumOff val="15000"/>
                  </a:schemeClr>
                </a:solidFill>
                <a:latin typeface="+mj-lt"/>
                <a:ea typeface="微软雅黑" panose="020B0503020204020204" pitchFamily="34" charset="-122"/>
              </a:rPr>
              <a:t>列表</a:t>
            </a:r>
            <a:r>
              <a:rPr lang="en-US" altLang="zh-CN" sz="2000" dirty="0">
                <a:solidFill>
                  <a:schemeClr val="tx1">
                    <a:lumMod val="85000"/>
                    <a:lumOff val="15000"/>
                  </a:schemeClr>
                </a:solidFill>
                <a:latin typeface="+mj-lt"/>
                <a:ea typeface="微软雅黑" panose="020B0503020204020204" pitchFamily="34" charset="-122"/>
              </a:rPr>
              <a:t>%6d</a:t>
            </a:r>
            <a:r>
              <a:rPr lang="zh-CN" altLang="en-US" sz="2000" dirty="0">
                <a:solidFill>
                  <a:schemeClr val="tx1">
                    <a:lumMod val="85000"/>
                    <a:lumOff val="15000"/>
                  </a:schemeClr>
                </a:solidFill>
                <a:latin typeface="+mj-lt"/>
                <a:ea typeface="微软雅黑" panose="020B0503020204020204" pitchFamily="34" charset="-122"/>
              </a:rPr>
              <a:t>个元素平均求和时间：</a:t>
            </a:r>
            <a:r>
              <a:rPr lang="en-US" altLang="zh-CN" sz="2000" dirty="0">
                <a:solidFill>
                  <a:schemeClr val="tx1">
                    <a:lumMod val="85000"/>
                    <a:lumOff val="15000"/>
                  </a:schemeClr>
                </a:solidFill>
                <a:latin typeface="+mj-lt"/>
                <a:ea typeface="微软雅黑" panose="020B0503020204020204" pitchFamily="34" charset="-122"/>
              </a:rPr>
              <a:t>%.8f</a:t>
            </a:r>
            <a:r>
              <a:rPr lang="zh-CN" altLang="en-US" sz="2000" dirty="0">
                <a:solidFill>
                  <a:schemeClr val="tx1">
                    <a:lumMod val="85000"/>
                    <a:lumOff val="15000"/>
                  </a:schemeClr>
                </a:solidFill>
                <a:latin typeface="+mj-lt"/>
                <a:ea typeface="微软雅黑" panose="020B0503020204020204" pitchFamily="34" charset="-122"/>
              </a:rPr>
              <a:t>秒</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n,ls_sum_total_seconds</a:t>
            </a:r>
            <a:r>
              <a:rPr lang="en-US" altLang="zh-CN" sz="2000" dirty="0">
                <a:solidFill>
                  <a:schemeClr val="tx1">
                    <a:lumMod val="85000"/>
                    <a:lumOff val="15000"/>
                  </a:schemeClr>
                </a:solidFill>
                <a:latin typeface="+mj-lt"/>
                <a:ea typeface="微软雅黑" panose="020B0503020204020204" pitchFamily="34" charset="-122"/>
              </a:rPr>
              <a:t>/repeats)) # </a:t>
            </a:r>
            <a:r>
              <a:rPr lang="zh-CN" altLang="en-US" sz="2000" dirty="0">
                <a:solidFill>
                  <a:schemeClr val="tx1">
                    <a:lumMod val="85000"/>
                    <a:lumOff val="15000"/>
                  </a:schemeClr>
                </a:solidFill>
                <a:latin typeface="+mj-lt"/>
                <a:ea typeface="微软雅黑" panose="020B0503020204020204" pitchFamily="34" charset="-122"/>
              </a:rPr>
              <a:t>输出列表</a:t>
            </a:r>
            <a:r>
              <a:rPr lang="en-US" altLang="zh-CN" sz="2000" dirty="0">
                <a:solidFill>
                  <a:schemeClr val="tx1">
                    <a:lumMod val="85000"/>
                    <a:lumOff val="15000"/>
                  </a:schemeClr>
                </a:solidFill>
                <a:latin typeface="+mj-lt"/>
                <a:ea typeface="微软雅黑" panose="020B0503020204020204" pitchFamily="34" charset="-122"/>
              </a:rPr>
              <a:t>n</a:t>
            </a:r>
            <a:r>
              <a:rPr lang="zh-CN" altLang="en-US" sz="2000" dirty="0">
                <a:solidFill>
                  <a:schemeClr val="tx1">
                    <a:lumMod val="85000"/>
                    <a:lumOff val="15000"/>
                  </a:schemeClr>
                </a:solidFill>
                <a:latin typeface="+mj-lt"/>
                <a:ea typeface="微软雅黑" panose="020B0503020204020204" pitchFamily="34" charset="-122"/>
              </a:rPr>
              <a:t>个元素的平均求和时间</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43	print('</a:t>
            </a:r>
            <a:r>
              <a:rPr lang="zh-CN" altLang="en-US" sz="2000" dirty="0">
                <a:solidFill>
                  <a:schemeClr val="tx1">
                    <a:lumMod val="85000"/>
                    <a:lumOff val="15000"/>
                  </a:schemeClr>
                </a:solidFill>
                <a:latin typeface="+mj-lt"/>
                <a:ea typeface="微软雅黑" panose="020B0503020204020204" pitchFamily="34" charset="-122"/>
              </a:rPr>
              <a:t>数组</a:t>
            </a:r>
            <a:r>
              <a:rPr lang="en-US" altLang="zh-CN" sz="2000" dirty="0">
                <a:solidFill>
                  <a:schemeClr val="tx1">
                    <a:lumMod val="85000"/>
                    <a:lumOff val="15000"/>
                  </a:schemeClr>
                </a:solidFill>
                <a:latin typeface="+mj-lt"/>
                <a:ea typeface="微软雅黑" panose="020B0503020204020204" pitchFamily="34" charset="-122"/>
              </a:rPr>
              <a:t>%6d</a:t>
            </a:r>
            <a:r>
              <a:rPr lang="zh-CN" altLang="en-US" sz="2000" dirty="0">
                <a:solidFill>
                  <a:schemeClr val="tx1">
                    <a:lumMod val="85000"/>
                    <a:lumOff val="15000"/>
                  </a:schemeClr>
                </a:solidFill>
                <a:latin typeface="+mj-lt"/>
                <a:ea typeface="微软雅黑" panose="020B0503020204020204" pitchFamily="34" charset="-122"/>
              </a:rPr>
              <a:t>个元素平均求和时间：</a:t>
            </a:r>
            <a:r>
              <a:rPr lang="en-US" altLang="zh-CN" sz="2000" dirty="0">
                <a:solidFill>
                  <a:schemeClr val="tx1">
                    <a:lumMod val="85000"/>
                    <a:lumOff val="15000"/>
                  </a:schemeClr>
                </a:solidFill>
                <a:latin typeface="+mj-lt"/>
                <a:ea typeface="微软雅黑" panose="020B0503020204020204" pitchFamily="34" charset="-122"/>
              </a:rPr>
              <a:t>%.8f</a:t>
            </a:r>
            <a:r>
              <a:rPr lang="zh-CN" altLang="en-US" sz="2000" dirty="0">
                <a:solidFill>
                  <a:schemeClr val="tx1">
                    <a:lumMod val="85000"/>
                    <a:lumOff val="15000"/>
                  </a:schemeClr>
                </a:solidFill>
                <a:latin typeface="+mj-lt"/>
                <a:ea typeface="微软雅黑" panose="020B0503020204020204" pitchFamily="34" charset="-122"/>
              </a:rPr>
              <a:t>秒</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n,arr_sum_total_seconds</a:t>
            </a:r>
            <a:r>
              <a:rPr lang="en-US" altLang="zh-CN" sz="2000" dirty="0">
                <a:solidFill>
                  <a:schemeClr val="tx1">
                    <a:lumMod val="85000"/>
                    <a:lumOff val="15000"/>
                  </a:schemeClr>
                </a:solidFill>
                <a:latin typeface="+mj-lt"/>
                <a:ea typeface="微软雅黑" panose="020B0503020204020204" pitchFamily="34" charset="-122"/>
              </a:rPr>
              <a:t>/repeats)) # </a:t>
            </a:r>
            <a:r>
              <a:rPr lang="zh-CN" altLang="en-US" sz="2000" dirty="0">
                <a:solidFill>
                  <a:schemeClr val="tx1">
                    <a:lumMod val="85000"/>
                    <a:lumOff val="15000"/>
                  </a:schemeClr>
                </a:solidFill>
                <a:latin typeface="+mj-lt"/>
                <a:ea typeface="微软雅黑" panose="020B0503020204020204" pitchFamily="34" charset="-122"/>
              </a:rPr>
              <a:t>输出</a:t>
            </a:r>
            <a:r>
              <a:rPr lang="en-US" altLang="zh-CN" sz="2000" dirty="0" err="1">
                <a:solidFill>
                  <a:schemeClr val="tx1">
                    <a:lumMod val="85000"/>
                    <a:lumOff val="15000"/>
                  </a:schemeClr>
                </a:solidFill>
                <a:latin typeface="+mj-lt"/>
                <a:ea typeface="微软雅黑" panose="020B0503020204020204" pitchFamily="34" charset="-122"/>
              </a:rPr>
              <a:t>ndarray</a:t>
            </a:r>
            <a:r>
              <a:rPr lang="zh-CN" altLang="en-US" sz="2000" dirty="0">
                <a:solidFill>
                  <a:schemeClr val="tx1">
                    <a:lumMod val="85000"/>
                    <a:lumOff val="15000"/>
                  </a:schemeClr>
                </a:solidFill>
                <a:latin typeface="+mj-lt"/>
                <a:ea typeface="微软雅黑" panose="020B0503020204020204" pitchFamily="34" charset="-122"/>
              </a:rPr>
              <a:t>数组</a:t>
            </a:r>
            <a:r>
              <a:rPr lang="en-US" altLang="zh-CN" sz="2000" dirty="0">
                <a:solidFill>
                  <a:schemeClr val="tx1">
                    <a:lumMod val="85000"/>
                    <a:lumOff val="15000"/>
                  </a:schemeClr>
                </a:solidFill>
                <a:latin typeface="+mj-lt"/>
                <a:ea typeface="微软雅黑" panose="020B0503020204020204" pitchFamily="34" charset="-122"/>
              </a:rPr>
              <a:t>n</a:t>
            </a:r>
            <a:r>
              <a:rPr lang="zh-CN" altLang="en-US" sz="2000" dirty="0">
                <a:solidFill>
                  <a:schemeClr val="tx1">
                    <a:lumMod val="85000"/>
                    <a:lumOff val="15000"/>
                  </a:schemeClr>
                </a:solidFill>
                <a:latin typeface="+mj-lt"/>
                <a:ea typeface="微软雅黑" panose="020B0503020204020204" pitchFamily="34" charset="-122"/>
              </a:rPr>
              <a:t>个元素的平均求和时间</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729650"/>
            <a:ext cx="9493471" cy="3772500"/>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3472515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4178650" y="477138"/>
            <a:ext cx="3834704"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为什么使用</a:t>
            </a:r>
            <a:r>
              <a:rPr lang="en-US" altLang="zh-CN" sz="3200" b="1" dirty="0" err="1">
                <a:solidFill>
                  <a:schemeClr val="tx1">
                    <a:lumMod val="85000"/>
                    <a:lumOff val="15000"/>
                  </a:schemeClr>
                </a:solidFill>
                <a:latin typeface="微软雅黑" panose="020B0503020204020204" pitchFamily="34" charset="-122"/>
                <a:ea typeface="微软雅黑" panose="020B0503020204020204" pitchFamily="34" charset="-122"/>
              </a:rPr>
              <a:t>ndarray</a:t>
            </a:r>
            <a:endPar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1995668"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提示</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pic>
        <p:nvPicPr>
          <p:cNvPr id="2050" name="Picture 2">
            <a:extLst>
              <a:ext uri="{FF2B5EF4-FFF2-40B4-BE49-F238E27FC236}">
                <a16:creationId xmlns:a16="http://schemas.microsoft.com/office/drawing/2014/main" id="{9920CECA-DFB7-49E8-B526-919AB5F98D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5313" y="1782099"/>
            <a:ext cx="6993813" cy="469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909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3768282" y="477138"/>
            <a:ext cx="4655441" cy="584775"/>
          </a:xfrm>
          <a:prstGeom prst="rect">
            <a:avLst/>
          </a:prstGeom>
        </p:spPr>
        <p:txBody>
          <a:bodyPr wrap="none">
            <a:spAutoFit/>
          </a:bodyPr>
          <a:lstStyle/>
          <a:p>
            <a:pPr algn="ctr"/>
            <a:r>
              <a:rPr lang="en-US" altLang="zh-CN" sz="3200" b="1" dirty="0" err="1">
                <a:solidFill>
                  <a:schemeClr val="tx1">
                    <a:lumMod val="85000"/>
                    <a:lumOff val="15000"/>
                  </a:schemeClr>
                </a:solidFill>
                <a:latin typeface="微软雅黑" panose="020B0503020204020204" pitchFamily="34" charset="-122"/>
                <a:ea typeface="微软雅黑" panose="020B0503020204020204" pitchFamily="34" charset="-122"/>
              </a:rPr>
              <a:t>ndarray</a:t>
            </a: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类对象常用属性</a:t>
            </a:r>
          </a:p>
        </p:txBody>
      </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graphicFrame>
        <p:nvGraphicFramePr>
          <p:cNvPr id="3" name="表格 2">
            <a:extLst>
              <a:ext uri="{FF2B5EF4-FFF2-40B4-BE49-F238E27FC236}">
                <a16:creationId xmlns:a16="http://schemas.microsoft.com/office/drawing/2014/main" id="{34963F16-2A11-4DBD-A923-98422CB3CBCB}"/>
              </a:ext>
            </a:extLst>
          </p:cNvPr>
          <p:cNvGraphicFramePr>
            <a:graphicFrameLocks noGrp="1"/>
          </p:cNvGraphicFramePr>
          <p:nvPr>
            <p:extLst>
              <p:ext uri="{D42A27DB-BD31-4B8C-83A1-F6EECF244321}">
                <p14:modId xmlns:p14="http://schemas.microsoft.com/office/powerpoint/2010/main" val="95557357"/>
              </p:ext>
            </p:extLst>
          </p:nvPr>
        </p:nvGraphicFramePr>
        <p:xfrm>
          <a:off x="716183" y="1143000"/>
          <a:ext cx="10741809" cy="5458984"/>
        </p:xfrm>
        <a:graphic>
          <a:graphicData uri="http://schemas.openxmlformats.org/drawingml/2006/table">
            <a:tbl>
              <a:tblPr firstRow="1" firstCol="1" bandRow="1">
                <a:tableStyleId>{5C22544A-7EE6-4342-B048-85BDC9FD1C3A}</a:tableStyleId>
              </a:tblPr>
              <a:tblGrid>
                <a:gridCol w="1980364">
                  <a:extLst>
                    <a:ext uri="{9D8B030D-6E8A-4147-A177-3AD203B41FA5}">
                      <a16:colId xmlns:a16="http://schemas.microsoft.com/office/drawing/2014/main" val="2941138633"/>
                    </a:ext>
                  </a:extLst>
                </a:gridCol>
                <a:gridCol w="8761445">
                  <a:extLst>
                    <a:ext uri="{9D8B030D-6E8A-4147-A177-3AD203B41FA5}">
                      <a16:colId xmlns:a16="http://schemas.microsoft.com/office/drawing/2014/main" val="507624390"/>
                    </a:ext>
                  </a:extLst>
                </a:gridCol>
              </a:tblGrid>
              <a:tr h="314968">
                <a:tc>
                  <a:txBody>
                    <a:bodyPr/>
                    <a:lstStyle/>
                    <a:p>
                      <a:pPr indent="127000" algn="ctr">
                        <a:lnSpc>
                          <a:spcPct val="150000"/>
                        </a:lnSpc>
                        <a:spcAft>
                          <a:spcPts val="0"/>
                        </a:spcAft>
                      </a:pPr>
                      <a:r>
                        <a:rPr lang="zh-CN" sz="1800" kern="100">
                          <a:effectLst/>
                        </a:rPr>
                        <a:t>属性名</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lnSpc>
                          <a:spcPct val="150000"/>
                        </a:lnSpc>
                        <a:spcAft>
                          <a:spcPts val="0"/>
                        </a:spcAft>
                      </a:pPr>
                      <a:r>
                        <a:rPr lang="zh-CN" sz="1800" kern="100">
                          <a:effectLst/>
                        </a:rPr>
                        <a:t>描述</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62225313"/>
                  </a:ext>
                </a:extLst>
              </a:tr>
              <a:tr h="314968">
                <a:tc>
                  <a:txBody>
                    <a:bodyPr/>
                    <a:lstStyle/>
                    <a:p>
                      <a:pPr indent="127000">
                        <a:lnSpc>
                          <a:spcPct val="150000"/>
                        </a:lnSpc>
                        <a:spcAft>
                          <a:spcPts val="0"/>
                        </a:spcAft>
                      </a:pPr>
                      <a:r>
                        <a:rPr lang="en-US" sz="1800" kern="100">
                          <a:effectLst/>
                        </a:rPr>
                        <a:t>ndarray.ndim</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marL="342900" lvl="0" indent="-342900">
                        <a:lnSpc>
                          <a:spcPct val="150000"/>
                        </a:lnSpc>
                        <a:spcAft>
                          <a:spcPts val="0"/>
                        </a:spcAft>
                        <a:buFont typeface="Wingdings" panose="05000000000000000000" pitchFamily="2" charset="2"/>
                        <a:buChar char=""/>
                      </a:pPr>
                      <a:r>
                        <a:rPr lang="zh-CN" sz="1800" kern="100">
                          <a:effectLst/>
                        </a:rPr>
                        <a:t>数组的轴数（维度）。</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24578949"/>
                  </a:ext>
                </a:extLst>
              </a:tr>
              <a:tr h="1743803">
                <a:tc>
                  <a:txBody>
                    <a:bodyPr/>
                    <a:lstStyle/>
                    <a:p>
                      <a:pPr indent="127000">
                        <a:lnSpc>
                          <a:spcPct val="150000"/>
                        </a:lnSpc>
                        <a:spcAft>
                          <a:spcPts val="0"/>
                        </a:spcAft>
                      </a:pPr>
                      <a:r>
                        <a:rPr lang="en-US" sz="1800" kern="100">
                          <a:effectLst/>
                        </a:rPr>
                        <a:t>ndarray.shape</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marL="342900" lvl="0" indent="-342900">
                        <a:lnSpc>
                          <a:spcPct val="150000"/>
                        </a:lnSpc>
                        <a:spcAft>
                          <a:spcPts val="0"/>
                        </a:spcAft>
                        <a:buFont typeface="Wingdings" panose="05000000000000000000" pitchFamily="2" charset="2"/>
                        <a:buChar char=""/>
                      </a:pPr>
                      <a:r>
                        <a:rPr lang="zh-CN" sz="1800" kern="100" dirty="0">
                          <a:effectLst/>
                        </a:rPr>
                        <a:t>一个整数元组，表示数组各维度的长度信息。元组中的一个元素即对应数组在某一个维度上的长度（尺寸）。例如，对于</a:t>
                      </a:r>
                      <a:r>
                        <a:rPr lang="en-US" sz="1800" kern="100" dirty="0">
                          <a:effectLst/>
                        </a:rPr>
                        <a:t>n</a:t>
                      </a:r>
                      <a:r>
                        <a:rPr lang="zh-CN" sz="1800" kern="100" dirty="0">
                          <a:effectLst/>
                        </a:rPr>
                        <a:t>行</a:t>
                      </a:r>
                      <a:r>
                        <a:rPr lang="en-US" sz="1800" kern="100" dirty="0">
                          <a:effectLst/>
                        </a:rPr>
                        <a:t>m</a:t>
                      </a:r>
                      <a:r>
                        <a:rPr lang="zh-CN" sz="1800" kern="100" dirty="0">
                          <a:effectLst/>
                        </a:rPr>
                        <a:t>列的二维数组，其</a:t>
                      </a:r>
                      <a:r>
                        <a:rPr lang="en-US" sz="1800" kern="100" dirty="0">
                          <a:effectLst/>
                        </a:rPr>
                        <a:t>shape</a:t>
                      </a:r>
                      <a:r>
                        <a:rPr lang="zh-CN" sz="1800" kern="100" dirty="0">
                          <a:effectLst/>
                        </a:rPr>
                        <a:t>属性值是</a:t>
                      </a:r>
                      <a:r>
                        <a:rPr lang="en-US" sz="1800" kern="100" dirty="0">
                          <a:effectLst/>
                        </a:rPr>
                        <a:t>(n, m)</a:t>
                      </a:r>
                      <a:r>
                        <a:rPr lang="zh-CN" sz="1800" kern="100" dirty="0">
                          <a:effectLst/>
                        </a:rPr>
                        <a:t>。</a:t>
                      </a:r>
                    </a:p>
                    <a:p>
                      <a:pPr marL="342900" lvl="0" indent="-342900">
                        <a:lnSpc>
                          <a:spcPct val="150000"/>
                        </a:lnSpc>
                        <a:spcAft>
                          <a:spcPts val="0"/>
                        </a:spcAft>
                        <a:buFont typeface="Wingdings" panose="05000000000000000000" pitchFamily="2" charset="2"/>
                        <a:buChar char=""/>
                      </a:pPr>
                      <a:r>
                        <a:rPr lang="zh-CN" sz="1800" kern="100" dirty="0">
                          <a:effectLst/>
                        </a:rPr>
                        <a:t>可见，</a:t>
                      </a:r>
                      <a:r>
                        <a:rPr lang="en-US" sz="1800" kern="100" dirty="0">
                          <a:effectLst/>
                        </a:rPr>
                        <a:t>shape</a:t>
                      </a:r>
                      <a:r>
                        <a:rPr lang="zh-CN" sz="1800" kern="100" dirty="0">
                          <a:effectLst/>
                        </a:rPr>
                        <a:t>元组的长度即是</a:t>
                      </a:r>
                      <a:r>
                        <a:rPr lang="en-US" sz="1800" kern="100" dirty="0" err="1">
                          <a:effectLst/>
                        </a:rPr>
                        <a:t>ndim</a:t>
                      </a:r>
                      <a:r>
                        <a:rPr lang="zh-CN" sz="1800" kern="100" dirty="0">
                          <a:effectLst/>
                        </a:rPr>
                        <a:t>属性的值。例如，对于</a:t>
                      </a:r>
                      <a:r>
                        <a:rPr lang="en-US" sz="1800" kern="100" dirty="0">
                          <a:effectLst/>
                        </a:rPr>
                        <a:t>n</a:t>
                      </a:r>
                      <a:r>
                        <a:rPr lang="zh-CN" sz="1800" kern="100" dirty="0">
                          <a:effectLst/>
                        </a:rPr>
                        <a:t>行</a:t>
                      </a:r>
                      <a:r>
                        <a:rPr lang="en-US" sz="1800" kern="100" dirty="0">
                          <a:effectLst/>
                        </a:rPr>
                        <a:t>m</a:t>
                      </a:r>
                      <a:r>
                        <a:rPr lang="zh-CN" sz="1800" kern="100" dirty="0">
                          <a:effectLst/>
                        </a:rPr>
                        <a:t>列的二维数组，其轴数是</a:t>
                      </a:r>
                      <a:r>
                        <a:rPr lang="en-US" sz="1800" kern="100" dirty="0">
                          <a:effectLst/>
                        </a:rPr>
                        <a:t>2</a:t>
                      </a:r>
                      <a:r>
                        <a:rPr lang="zh-CN" sz="1800" kern="100" dirty="0">
                          <a:effectLst/>
                        </a:rPr>
                        <a:t>。</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277901931"/>
                  </a:ext>
                </a:extLst>
              </a:tr>
              <a:tr h="314968">
                <a:tc>
                  <a:txBody>
                    <a:bodyPr/>
                    <a:lstStyle/>
                    <a:p>
                      <a:pPr indent="127000">
                        <a:lnSpc>
                          <a:spcPct val="150000"/>
                        </a:lnSpc>
                        <a:spcAft>
                          <a:spcPts val="0"/>
                        </a:spcAft>
                      </a:pPr>
                      <a:r>
                        <a:rPr lang="en-US" sz="1800" kern="100">
                          <a:effectLst/>
                        </a:rPr>
                        <a:t>ndarray.size</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marL="342900" lvl="0" indent="-342900">
                        <a:lnSpc>
                          <a:spcPct val="150000"/>
                        </a:lnSpc>
                        <a:spcAft>
                          <a:spcPts val="0"/>
                        </a:spcAft>
                        <a:buFont typeface="Wingdings" panose="05000000000000000000" pitchFamily="2" charset="2"/>
                        <a:buChar char=""/>
                      </a:pPr>
                      <a:r>
                        <a:rPr lang="zh-CN" sz="1800" kern="100">
                          <a:effectLst/>
                        </a:rPr>
                        <a:t>数组中的元素总数，其等于</a:t>
                      </a:r>
                      <a:r>
                        <a:rPr lang="en-US" sz="1800" kern="100">
                          <a:effectLst/>
                        </a:rPr>
                        <a:t>shape</a:t>
                      </a:r>
                      <a:r>
                        <a:rPr lang="zh-CN" sz="1800" kern="100">
                          <a:effectLst/>
                        </a:rPr>
                        <a:t>元组中各元素的乘积。</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651515389"/>
                  </a:ext>
                </a:extLst>
              </a:tr>
              <a:tr h="1029385">
                <a:tc>
                  <a:txBody>
                    <a:bodyPr/>
                    <a:lstStyle/>
                    <a:p>
                      <a:pPr indent="127000">
                        <a:lnSpc>
                          <a:spcPct val="150000"/>
                        </a:lnSpc>
                        <a:spcAft>
                          <a:spcPts val="0"/>
                        </a:spcAft>
                      </a:pPr>
                      <a:r>
                        <a:rPr lang="en-US" sz="1800" kern="100">
                          <a:effectLst/>
                        </a:rPr>
                        <a:t>ndarray.dtype</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marL="342900" lvl="0" indent="-342900">
                        <a:lnSpc>
                          <a:spcPct val="150000"/>
                        </a:lnSpc>
                        <a:spcAft>
                          <a:spcPts val="0"/>
                        </a:spcAft>
                        <a:buFont typeface="Wingdings" panose="05000000000000000000" pitchFamily="2" charset="2"/>
                        <a:buChar char=""/>
                      </a:pPr>
                      <a:r>
                        <a:rPr lang="zh-CN" sz="1800" kern="100">
                          <a:effectLst/>
                        </a:rPr>
                        <a:t>一个用于表示数组中元素类型的对象。该类型既可以是</a:t>
                      </a:r>
                      <a:r>
                        <a:rPr lang="en-US" sz="1800" kern="100">
                          <a:effectLst/>
                        </a:rPr>
                        <a:t>Python</a:t>
                      </a:r>
                      <a:r>
                        <a:rPr lang="zh-CN" sz="1800" kern="100">
                          <a:effectLst/>
                        </a:rPr>
                        <a:t>内置类型或自定义类型，也可以是</a:t>
                      </a:r>
                      <a:r>
                        <a:rPr lang="en-US" sz="1800" kern="100">
                          <a:effectLst/>
                        </a:rPr>
                        <a:t>NumPy</a:t>
                      </a:r>
                      <a:r>
                        <a:rPr lang="zh-CN" sz="1800" kern="100">
                          <a:effectLst/>
                        </a:rPr>
                        <a:t>提供的</a:t>
                      </a:r>
                      <a:r>
                        <a:rPr lang="en-US" sz="1800" kern="100">
                          <a:effectLst/>
                        </a:rPr>
                        <a:t>numpy.int32</a:t>
                      </a:r>
                      <a:r>
                        <a:rPr lang="zh-CN" sz="1800" kern="100">
                          <a:effectLst/>
                        </a:rPr>
                        <a:t>、</a:t>
                      </a:r>
                      <a:r>
                        <a:rPr lang="en-US" sz="1800" kern="100">
                          <a:effectLst/>
                        </a:rPr>
                        <a:t>numpy.int16</a:t>
                      </a:r>
                      <a:r>
                        <a:rPr lang="zh-CN" sz="1800" kern="100">
                          <a:effectLst/>
                        </a:rPr>
                        <a:t>和</a:t>
                      </a:r>
                      <a:r>
                        <a:rPr lang="en-US" sz="1800" kern="100">
                          <a:effectLst/>
                        </a:rPr>
                        <a:t>numpy.float64</a:t>
                      </a:r>
                      <a:r>
                        <a:rPr lang="zh-CN" sz="1800" kern="100">
                          <a:effectLst/>
                        </a:rPr>
                        <a:t>等数据类型。</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3041579"/>
                  </a:ext>
                </a:extLst>
              </a:tr>
              <a:tr h="1386594">
                <a:tc>
                  <a:txBody>
                    <a:bodyPr/>
                    <a:lstStyle/>
                    <a:p>
                      <a:pPr indent="127000">
                        <a:lnSpc>
                          <a:spcPct val="150000"/>
                        </a:lnSpc>
                        <a:spcAft>
                          <a:spcPts val="0"/>
                        </a:spcAft>
                      </a:pPr>
                      <a:r>
                        <a:rPr lang="en-US" sz="1800" kern="100">
                          <a:effectLst/>
                        </a:rPr>
                        <a:t>ndarray.itemsize</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marL="342900" lvl="0" indent="-342900">
                        <a:lnSpc>
                          <a:spcPct val="150000"/>
                        </a:lnSpc>
                        <a:spcAft>
                          <a:spcPts val="0"/>
                        </a:spcAft>
                        <a:buFont typeface="Wingdings" panose="05000000000000000000" pitchFamily="2" charset="2"/>
                        <a:buChar char=""/>
                      </a:pPr>
                      <a:r>
                        <a:rPr lang="zh-CN" sz="1800" kern="100" dirty="0">
                          <a:effectLst/>
                        </a:rPr>
                        <a:t>数组中每个元素所占用的字节数。例如，对于元素类型为</a:t>
                      </a:r>
                      <a:r>
                        <a:rPr lang="en-US" sz="1800" kern="100" dirty="0">
                          <a:effectLst/>
                        </a:rPr>
                        <a:t>float64</a:t>
                      </a:r>
                      <a:r>
                        <a:rPr lang="zh-CN" sz="1800" kern="100" dirty="0">
                          <a:effectLst/>
                        </a:rPr>
                        <a:t>的数组，其</a:t>
                      </a:r>
                      <a:r>
                        <a:rPr lang="en-US" sz="1800" kern="100" dirty="0" err="1">
                          <a:effectLst/>
                        </a:rPr>
                        <a:t>itemsize</a:t>
                      </a:r>
                      <a:r>
                        <a:rPr lang="zh-CN" sz="1800" kern="100" dirty="0">
                          <a:effectLst/>
                        </a:rPr>
                        <a:t>属性值是</a:t>
                      </a:r>
                      <a:r>
                        <a:rPr lang="en-US" sz="1800" kern="100" dirty="0">
                          <a:effectLst/>
                        </a:rPr>
                        <a:t>8</a:t>
                      </a:r>
                      <a:r>
                        <a:rPr lang="zh-CN" sz="1800" kern="100" dirty="0">
                          <a:effectLst/>
                        </a:rPr>
                        <a:t>（</a:t>
                      </a:r>
                      <a:r>
                        <a:rPr lang="en-US" sz="1800" kern="100" dirty="0">
                          <a:effectLst/>
                        </a:rPr>
                        <a:t>=64</a:t>
                      </a:r>
                      <a:r>
                        <a:rPr lang="zh-CN" sz="1800" kern="100" dirty="0">
                          <a:effectLst/>
                        </a:rPr>
                        <a:t>位÷</a:t>
                      </a:r>
                      <a:r>
                        <a:rPr lang="en-US" sz="1800" kern="100" dirty="0">
                          <a:effectLst/>
                        </a:rPr>
                        <a:t>8</a:t>
                      </a:r>
                      <a:r>
                        <a:rPr lang="zh-CN" sz="1800" kern="100" dirty="0">
                          <a:effectLst/>
                        </a:rPr>
                        <a:t>位</a:t>
                      </a:r>
                      <a:r>
                        <a:rPr lang="en-US" sz="1800" kern="100" dirty="0">
                          <a:effectLst/>
                        </a:rPr>
                        <a:t>/</a:t>
                      </a:r>
                      <a:r>
                        <a:rPr lang="zh-CN" sz="1800" kern="100" dirty="0">
                          <a:effectLst/>
                        </a:rPr>
                        <a:t>字节），元素类型为</a:t>
                      </a:r>
                      <a:r>
                        <a:rPr lang="en-US" sz="1800" kern="100" dirty="0">
                          <a:effectLst/>
                        </a:rPr>
                        <a:t>complex32</a:t>
                      </a:r>
                      <a:r>
                        <a:rPr lang="zh-CN" sz="1800" kern="100" dirty="0">
                          <a:effectLst/>
                        </a:rPr>
                        <a:t>的数组，其</a:t>
                      </a:r>
                      <a:r>
                        <a:rPr lang="en-US" sz="1800" kern="100" dirty="0" err="1">
                          <a:effectLst/>
                        </a:rPr>
                        <a:t>itemsize</a:t>
                      </a:r>
                      <a:r>
                        <a:rPr lang="zh-CN" sz="1800" kern="100" dirty="0">
                          <a:effectLst/>
                        </a:rPr>
                        <a:t>属性值是</a:t>
                      </a:r>
                      <a:r>
                        <a:rPr lang="en-US" sz="1800" kern="100" dirty="0">
                          <a:effectLst/>
                        </a:rPr>
                        <a:t>4</a:t>
                      </a:r>
                      <a:r>
                        <a:rPr lang="zh-CN" sz="1800" kern="100" dirty="0">
                          <a:effectLst/>
                        </a:rPr>
                        <a:t>（</a:t>
                      </a:r>
                      <a:r>
                        <a:rPr lang="en-US" sz="1800" kern="100" dirty="0">
                          <a:effectLst/>
                        </a:rPr>
                        <a:t>=32</a:t>
                      </a:r>
                      <a:r>
                        <a:rPr lang="zh-CN" sz="1800" kern="100" dirty="0">
                          <a:effectLst/>
                        </a:rPr>
                        <a:t>位÷</a:t>
                      </a:r>
                      <a:r>
                        <a:rPr lang="en-US" sz="1800" kern="100" dirty="0">
                          <a:effectLst/>
                        </a:rPr>
                        <a:t>8</a:t>
                      </a:r>
                      <a:r>
                        <a:rPr lang="zh-CN" sz="1800" kern="100" dirty="0">
                          <a:effectLst/>
                        </a:rPr>
                        <a:t>位</a:t>
                      </a:r>
                      <a:r>
                        <a:rPr lang="en-US" sz="1800" kern="100" dirty="0">
                          <a:effectLst/>
                        </a:rPr>
                        <a:t>/</a:t>
                      </a:r>
                      <a:r>
                        <a:rPr lang="zh-CN" sz="1800" kern="100" dirty="0">
                          <a:effectLst/>
                        </a:rPr>
                        <a:t>字节）。</a:t>
                      </a:r>
                    </a:p>
                    <a:p>
                      <a:pPr marL="342900" lvl="0" indent="-342900">
                        <a:lnSpc>
                          <a:spcPct val="150000"/>
                        </a:lnSpc>
                        <a:spcAft>
                          <a:spcPts val="0"/>
                        </a:spcAft>
                        <a:buFont typeface="Wingdings" panose="05000000000000000000" pitchFamily="2" charset="2"/>
                        <a:buChar char=""/>
                      </a:pPr>
                      <a:r>
                        <a:rPr lang="en-US" sz="1800" kern="100" dirty="0" err="1">
                          <a:effectLst/>
                        </a:rPr>
                        <a:t>ndarray.dtype.itemsize</a:t>
                      </a:r>
                      <a:r>
                        <a:rPr lang="zh-CN" sz="1800" kern="100" dirty="0">
                          <a:effectLst/>
                        </a:rPr>
                        <a:t>与</a:t>
                      </a:r>
                      <a:r>
                        <a:rPr lang="en-US" sz="1800" kern="100" dirty="0" err="1">
                          <a:effectLst/>
                        </a:rPr>
                        <a:t>ndarray.itemsize</a:t>
                      </a:r>
                      <a:r>
                        <a:rPr lang="zh-CN" sz="1800" kern="100" dirty="0">
                          <a:effectLst/>
                        </a:rPr>
                        <a:t>功能完全相同。</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286988623"/>
                  </a:ext>
                </a:extLst>
              </a:tr>
            </a:tbl>
          </a:graphicData>
        </a:graphic>
      </p:graphicFrame>
    </p:spTree>
    <p:extLst>
      <p:ext uri="{BB962C8B-B14F-4D97-AF65-F5344CB8AC3E}">
        <p14:creationId xmlns:p14="http://schemas.microsoft.com/office/powerpoint/2010/main" val="2627151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3768281" y="477138"/>
            <a:ext cx="4655442" cy="584775"/>
          </a:xfrm>
          <a:prstGeom prst="rect">
            <a:avLst/>
          </a:prstGeom>
        </p:spPr>
        <p:txBody>
          <a:bodyPr wrap="none">
            <a:spAutoFit/>
          </a:bodyPr>
          <a:lstStyle/>
          <a:p>
            <a:pPr algn="ctr"/>
            <a:r>
              <a:rPr lang="en-US" altLang="zh-CN" sz="3200" b="1" dirty="0" err="1">
                <a:solidFill>
                  <a:schemeClr val="tx1">
                    <a:lumMod val="85000"/>
                    <a:lumOff val="15000"/>
                  </a:schemeClr>
                </a:solidFill>
                <a:latin typeface="微软雅黑" panose="020B0503020204020204" pitchFamily="34" charset="-122"/>
                <a:ea typeface="微软雅黑" panose="020B0503020204020204" pitchFamily="34" charset="-122"/>
              </a:rPr>
              <a:t>ndarray</a:t>
            </a: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类对象常用属性</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7408478"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波士顿房价数据集中的</a:t>
            </a:r>
            <a:r>
              <a:rPr lang="en-US" altLang="zh-CN" sz="2400" b="1" dirty="0" err="1">
                <a:solidFill>
                  <a:schemeClr val="tx1">
                    <a:lumMod val="85000"/>
                    <a:lumOff val="15000"/>
                  </a:schemeClr>
                </a:solidFill>
                <a:latin typeface="微软雅黑" panose="020B0503020204020204" pitchFamily="34" charset="-122"/>
                <a:ea typeface="微软雅黑" panose="020B0503020204020204" pitchFamily="34" charset="-122"/>
              </a:rPr>
              <a:t>ndarray</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类对象常用属性示例</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1" y="1730172"/>
            <a:ext cx="9289360" cy="4654416"/>
          </a:xfrm>
          <a:prstGeom prst="rect">
            <a:avLst/>
          </a:prstGeom>
        </p:spPr>
        <p:txBody>
          <a:bodyPr wrap="square">
            <a:spAutoFit/>
          </a:bodyPr>
          <a:lstStyle/>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	from </a:t>
            </a:r>
            <a:r>
              <a:rPr lang="en-US" altLang="zh-CN" sz="2000" dirty="0" err="1">
                <a:solidFill>
                  <a:schemeClr val="tx1">
                    <a:lumMod val="85000"/>
                    <a:lumOff val="15000"/>
                  </a:schemeClr>
                </a:solidFill>
                <a:latin typeface="+mj-lt"/>
                <a:ea typeface="微软雅黑" panose="020B0503020204020204" pitchFamily="34" charset="-122"/>
              </a:rPr>
              <a:t>sklearn.datasets</a:t>
            </a:r>
            <a:r>
              <a:rPr lang="en-US" altLang="zh-CN" sz="2000" dirty="0">
                <a:solidFill>
                  <a:schemeClr val="tx1">
                    <a:lumMod val="85000"/>
                    <a:lumOff val="15000"/>
                  </a:schemeClr>
                </a:solidFill>
                <a:latin typeface="+mj-lt"/>
                <a:ea typeface="微软雅黑" panose="020B0503020204020204" pitchFamily="34" charset="-122"/>
              </a:rPr>
              <a:t> import </a:t>
            </a:r>
            <a:r>
              <a:rPr lang="en-US" altLang="zh-CN" sz="2000" dirty="0" err="1">
                <a:solidFill>
                  <a:schemeClr val="tx1">
                    <a:lumMod val="85000"/>
                    <a:lumOff val="15000"/>
                  </a:schemeClr>
                </a:solidFill>
                <a:latin typeface="+mj-lt"/>
                <a:ea typeface="微软雅黑" panose="020B0503020204020204" pitchFamily="34" charset="-122"/>
              </a:rPr>
              <a:t>load_boston</a:t>
            </a:r>
            <a:endParaRPr lang="en-US" altLang="zh-CN" sz="2000" dirty="0">
              <a:solidFill>
                <a:schemeClr val="tx1">
                  <a:lumMod val="85000"/>
                  <a:lumOff val="15000"/>
                </a:schemeClr>
              </a:solidFill>
              <a:latin typeface="+mj-lt"/>
              <a:ea typeface="微软雅黑" panose="020B0503020204020204" pitchFamily="34" charset="-122"/>
            </a:endParaRP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2	</a:t>
            </a:r>
            <a:r>
              <a:rPr lang="en-US" altLang="zh-CN" sz="2000" dirty="0" err="1">
                <a:solidFill>
                  <a:schemeClr val="tx1">
                    <a:lumMod val="85000"/>
                    <a:lumOff val="15000"/>
                  </a:schemeClr>
                </a:solidFill>
                <a:latin typeface="+mj-lt"/>
                <a:ea typeface="微软雅黑" panose="020B0503020204020204" pitchFamily="34" charset="-122"/>
              </a:rPr>
              <a:t>boston</a:t>
            </a:r>
            <a:r>
              <a:rPr lang="en-US" altLang="zh-CN" sz="2000" dirty="0">
                <a:solidFill>
                  <a:schemeClr val="tx1">
                    <a:lumMod val="85000"/>
                    <a:lumOff val="15000"/>
                  </a:schemeClr>
                </a:solidFill>
                <a:latin typeface="+mj-lt"/>
                <a:ea typeface="微软雅黑" panose="020B0503020204020204" pitchFamily="34" charset="-122"/>
              </a:rPr>
              <a:t> = </a:t>
            </a:r>
            <a:r>
              <a:rPr lang="en-US" altLang="zh-CN" sz="2000" dirty="0" err="1">
                <a:solidFill>
                  <a:schemeClr val="tx1">
                    <a:lumMod val="85000"/>
                    <a:lumOff val="15000"/>
                  </a:schemeClr>
                </a:solidFill>
                <a:latin typeface="+mj-lt"/>
                <a:ea typeface="微软雅黑" panose="020B0503020204020204" pitchFamily="34" charset="-122"/>
              </a:rPr>
              <a:t>load_boston</a:t>
            </a:r>
            <a:r>
              <a:rPr lang="en-US" altLang="zh-CN" sz="2000" dirty="0">
                <a:solidFill>
                  <a:schemeClr val="tx1">
                    <a:lumMod val="85000"/>
                    <a:lumOff val="15000"/>
                  </a:schemeClr>
                </a:solidFill>
                <a:latin typeface="+mj-lt"/>
                <a:ea typeface="微软雅黑" panose="020B0503020204020204" pitchFamily="34" charset="-122"/>
              </a:rPr>
              <a:t>() # </a:t>
            </a:r>
            <a:r>
              <a:rPr lang="zh-CN" altLang="en-US" sz="2000" dirty="0">
                <a:solidFill>
                  <a:schemeClr val="tx1">
                    <a:lumMod val="85000"/>
                    <a:lumOff val="15000"/>
                  </a:schemeClr>
                </a:solidFill>
                <a:latin typeface="+mj-lt"/>
                <a:ea typeface="微软雅黑" panose="020B0503020204020204" pitchFamily="34" charset="-122"/>
              </a:rPr>
              <a:t>加载</a:t>
            </a:r>
            <a:r>
              <a:rPr lang="en-US" altLang="zh-CN" sz="2000" dirty="0" err="1">
                <a:solidFill>
                  <a:schemeClr val="tx1">
                    <a:lumMod val="85000"/>
                    <a:lumOff val="15000"/>
                  </a:schemeClr>
                </a:solidFill>
                <a:latin typeface="+mj-lt"/>
                <a:ea typeface="微软雅黑" panose="020B0503020204020204" pitchFamily="34" charset="-122"/>
              </a:rPr>
              <a:t>sklearn</a:t>
            </a:r>
            <a:r>
              <a:rPr lang="zh-CN" altLang="en-US" sz="2000" dirty="0">
                <a:solidFill>
                  <a:schemeClr val="tx1">
                    <a:lumMod val="85000"/>
                    <a:lumOff val="15000"/>
                  </a:schemeClr>
                </a:solidFill>
                <a:latin typeface="+mj-lt"/>
                <a:ea typeface="微软雅黑" panose="020B0503020204020204" pitchFamily="34" charset="-122"/>
              </a:rPr>
              <a:t>包里提供的波士顿房价数据集</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3	data = </a:t>
            </a:r>
            <a:r>
              <a:rPr lang="en-US" altLang="zh-CN" sz="2000" dirty="0" err="1">
                <a:solidFill>
                  <a:schemeClr val="tx1">
                    <a:lumMod val="85000"/>
                    <a:lumOff val="15000"/>
                  </a:schemeClr>
                </a:solidFill>
                <a:latin typeface="+mj-lt"/>
                <a:ea typeface="微软雅黑" panose="020B0503020204020204" pitchFamily="34" charset="-122"/>
              </a:rPr>
              <a:t>boston.data</a:t>
            </a:r>
            <a:r>
              <a:rPr lang="en-US" altLang="zh-CN" sz="2000" dirty="0">
                <a:solidFill>
                  <a:schemeClr val="tx1">
                    <a:lumMod val="85000"/>
                    <a:lumOff val="15000"/>
                  </a:schemeClr>
                </a:solidFill>
                <a:latin typeface="+mj-lt"/>
                <a:ea typeface="微软雅黑" panose="020B0503020204020204" pitchFamily="34" charset="-122"/>
              </a:rPr>
              <a:t> # </a:t>
            </a:r>
            <a:r>
              <a:rPr lang="zh-CN" altLang="en-US" sz="2000" dirty="0">
                <a:solidFill>
                  <a:schemeClr val="tx1">
                    <a:lumMod val="85000"/>
                    <a:lumOff val="15000"/>
                  </a:schemeClr>
                </a:solidFill>
                <a:latin typeface="+mj-lt"/>
                <a:ea typeface="微软雅黑" panose="020B0503020204020204" pitchFamily="34" charset="-122"/>
              </a:rPr>
              <a:t>获取特征数据</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4	target = </a:t>
            </a:r>
            <a:r>
              <a:rPr lang="en-US" altLang="zh-CN" sz="2000" dirty="0" err="1">
                <a:solidFill>
                  <a:schemeClr val="tx1">
                    <a:lumMod val="85000"/>
                    <a:lumOff val="15000"/>
                  </a:schemeClr>
                </a:solidFill>
                <a:latin typeface="+mj-lt"/>
                <a:ea typeface="微软雅黑" panose="020B0503020204020204" pitchFamily="34" charset="-122"/>
              </a:rPr>
              <a:t>boston.target</a:t>
            </a:r>
            <a:r>
              <a:rPr lang="en-US" altLang="zh-CN" sz="2000" dirty="0">
                <a:solidFill>
                  <a:schemeClr val="tx1">
                    <a:lumMod val="85000"/>
                    <a:lumOff val="15000"/>
                  </a:schemeClr>
                </a:solidFill>
                <a:latin typeface="+mj-lt"/>
                <a:ea typeface="微软雅黑" panose="020B0503020204020204" pitchFamily="34" charset="-122"/>
              </a:rPr>
              <a:t> # </a:t>
            </a:r>
            <a:r>
              <a:rPr lang="zh-CN" altLang="en-US" sz="2000" dirty="0">
                <a:solidFill>
                  <a:schemeClr val="tx1">
                    <a:lumMod val="85000"/>
                    <a:lumOff val="15000"/>
                  </a:schemeClr>
                </a:solidFill>
                <a:latin typeface="+mj-lt"/>
                <a:ea typeface="微软雅黑" panose="020B0503020204020204" pitchFamily="34" charset="-122"/>
              </a:rPr>
              <a:t>获取目标房价</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5	print('data</a:t>
            </a:r>
            <a:r>
              <a:rPr lang="zh-CN" altLang="en-US" sz="2000" dirty="0">
                <a:solidFill>
                  <a:schemeClr val="tx1">
                    <a:lumMod val="85000"/>
                    <a:lumOff val="15000"/>
                  </a:schemeClr>
                </a:solidFill>
                <a:latin typeface="+mj-lt"/>
                <a:ea typeface="微软雅黑" panose="020B0503020204020204" pitchFamily="34" charset="-122"/>
              </a:rPr>
              <a:t>的</a:t>
            </a:r>
            <a:r>
              <a:rPr lang="en-US" altLang="zh-CN" sz="2000" dirty="0" err="1">
                <a:solidFill>
                  <a:schemeClr val="tx1">
                    <a:lumMod val="85000"/>
                    <a:lumOff val="15000"/>
                  </a:schemeClr>
                </a:solidFill>
                <a:latin typeface="+mj-lt"/>
                <a:ea typeface="微软雅黑" panose="020B0503020204020204" pitchFamily="34" charset="-122"/>
              </a:rPr>
              <a:t>ndim</a:t>
            </a:r>
            <a:r>
              <a:rPr lang="zh-CN" altLang="en-US" sz="2000" dirty="0">
                <a:solidFill>
                  <a:schemeClr val="tx1">
                    <a:lumMod val="85000"/>
                    <a:lumOff val="15000"/>
                  </a:schemeClr>
                </a:solidFill>
                <a:latin typeface="+mj-lt"/>
                <a:ea typeface="微软雅黑" panose="020B0503020204020204" pitchFamily="34" charset="-122"/>
              </a:rPr>
              <a:t>属性值是：</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data.ndim</a:t>
            </a:r>
            <a:r>
              <a:rPr lang="en-US" altLang="zh-CN" sz="2000" dirty="0">
                <a:solidFill>
                  <a:schemeClr val="tx1">
                    <a:lumMod val="85000"/>
                    <a:lumOff val="15000"/>
                  </a:schemeClr>
                </a:solidFill>
                <a:latin typeface="+mj-lt"/>
                <a:ea typeface="微软雅黑" panose="020B0503020204020204" pitchFamily="34" charset="-122"/>
              </a:rPr>
              <a:t>)</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6	print('data</a:t>
            </a:r>
            <a:r>
              <a:rPr lang="zh-CN" altLang="en-US" sz="2000" dirty="0">
                <a:solidFill>
                  <a:schemeClr val="tx1">
                    <a:lumMod val="85000"/>
                    <a:lumOff val="15000"/>
                  </a:schemeClr>
                </a:solidFill>
                <a:latin typeface="+mj-lt"/>
                <a:ea typeface="微软雅黑" panose="020B0503020204020204" pitchFamily="34" charset="-122"/>
              </a:rPr>
              <a:t>的</a:t>
            </a:r>
            <a:r>
              <a:rPr lang="en-US" altLang="zh-CN" sz="2000" dirty="0">
                <a:solidFill>
                  <a:schemeClr val="tx1">
                    <a:lumMod val="85000"/>
                    <a:lumOff val="15000"/>
                  </a:schemeClr>
                </a:solidFill>
                <a:latin typeface="+mj-lt"/>
                <a:ea typeface="微软雅黑" panose="020B0503020204020204" pitchFamily="34" charset="-122"/>
              </a:rPr>
              <a:t>shape</a:t>
            </a:r>
            <a:r>
              <a:rPr lang="zh-CN" altLang="en-US" sz="2000" dirty="0">
                <a:solidFill>
                  <a:schemeClr val="tx1">
                    <a:lumMod val="85000"/>
                    <a:lumOff val="15000"/>
                  </a:schemeClr>
                </a:solidFill>
                <a:latin typeface="+mj-lt"/>
                <a:ea typeface="微软雅黑" panose="020B0503020204020204" pitchFamily="34" charset="-122"/>
              </a:rPr>
              <a:t>属性值是：</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data.shape</a:t>
            </a:r>
            <a:r>
              <a:rPr lang="en-US" altLang="zh-CN" sz="2000" dirty="0">
                <a:solidFill>
                  <a:schemeClr val="tx1">
                    <a:lumMod val="85000"/>
                    <a:lumOff val="15000"/>
                  </a:schemeClr>
                </a:solidFill>
                <a:latin typeface="+mj-lt"/>
                <a:ea typeface="微软雅黑" panose="020B0503020204020204" pitchFamily="34" charset="-122"/>
              </a:rPr>
              <a:t>)</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7	print('data</a:t>
            </a:r>
            <a:r>
              <a:rPr lang="zh-CN" altLang="en-US" sz="2000" dirty="0">
                <a:solidFill>
                  <a:schemeClr val="tx1">
                    <a:lumMod val="85000"/>
                    <a:lumOff val="15000"/>
                  </a:schemeClr>
                </a:solidFill>
                <a:latin typeface="+mj-lt"/>
                <a:ea typeface="微软雅黑" panose="020B0503020204020204" pitchFamily="34" charset="-122"/>
              </a:rPr>
              <a:t>的</a:t>
            </a:r>
            <a:r>
              <a:rPr lang="en-US" altLang="zh-CN" sz="2000" dirty="0">
                <a:solidFill>
                  <a:schemeClr val="tx1">
                    <a:lumMod val="85000"/>
                    <a:lumOff val="15000"/>
                  </a:schemeClr>
                </a:solidFill>
                <a:latin typeface="+mj-lt"/>
                <a:ea typeface="微软雅黑" panose="020B0503020204020204" pitchFamily="34" charset="-122"/>
              </a:rPr>
              <a:t>size</a:t>
            </a:r>
            <a:r>
              <a:rPr lang="zh-CN" altLang="en-US" sz="2000" dirty="0">
                <a:solidFill>
                  <a:schemeClr val="tx1">
                    <a:lumMod val="85000"/>
                    <a:lumOff val="15000"/>
                  </a:schemeClr>
                </a:solidFill>
                <a:latin typeface="+mj-lt"/>
                <a:ea typeface="微软雅黑" panose="020B0503020204020204" pitchFamily="34" charset="-122"/>
              </a:rPr>
              <a:t>属性值是：</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data.size</a:t>
            </a:r>
            <a:r>
              <a:rPr lang="en-US" altLang="zh-CN" sz="2000" dirty="0">
                <a:solidFill>
                  <a:schemeClr val="tx1">
                    <a:lumMod val="85000"/>
                    <a:lumOff val="15000"/>
                  </a:schemeClr>
                </a:solidFill>
                <a:latin typeface="+mj-lt"/>
                <a:ea typeface="微软雅黑" panose="020B0503020204020204" pitchFamily="34" charset="-122"/>
              </a:rPr>
              <a:t>)</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8	print('data</a:t>
            </a:r>
            <a:r>
              <a:rPr lang="zh-CN" altLang="en-US" sz="2000" dirty="0">
                <a:solidFill>
                  <a:schemeClr val="tx1">
                    <a:lumMod val="85000"/>
                    <a:lumOff val="15000"/>
                  </a:schemeClr>
                </a:solidFill>
                <a:latin typeface="+mj-lt"/>
                <a:ea typeface="微软雅黑" panose="020B0503020204020204" pitchFamily="34" charset="-122"/>
              </a:rPr>
              <a:t>的</a:t>
            </a:r>
            <a:r>
              <a:rPr lang="en-US" altLang="zh-CN" sz="2000" dirty="0" err="1">
                <a:solidFill>
                  <a:schemeClr val="tx1">
                    <a:lumMod val="85000"/>
                    <a:lumOff val="15000"/>
                  </a:schemeClr>
                </a:solidFill>
                <a:latin typeface="+mj-lt"/>
                <a:ea typeface="微软雅黑" panose="020B0503020204020204" pitchFamily="34" charset="-122"/>
              </a:rPr>
              <a:t>dtype</a:t>
            </a:r>
            <a:r>
              <a:rPr lang="zh-CN" altLang="en-US" sz="2000" dirty="0">
                <a:solidFill>
                  <a:schemeClr val="tx1">
                    <a:lumMod val="85000"/>
                    <a:lumOff val="15000"/>
                  </a:schemeClr>
                </a:solidFill>
                <a:latin typeface="+mj-lt"/>
                <a:ea typeface="微软雅黑" panose="020B0503020204020204" pitchFamily="34" charset="-122"/>
              </a:rPr>
              <a:t>属性值是：</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data.dtype</a:t>
            </a:r>
            <a:r>
              <a:rPr lang="en-US" altLang="zh-CN" sz="2000" dirty="0">
                <a:solidFill>
                  <a:schemeClr val="tx1">
                    <a:lumMod val="85000"/>
                    <a:lumOff val="15000"/>
                  </a:schemeClr>
                </a:solidFill>
                <a:latin typeface="+mj-lt"/>
                <a:ea typeface="微软雅黑" panose="020B0503020204020204" pitchFamily="34" charset="-122"/>
              </a:rPr>
              <a:t>)</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9	print('data</a:t>
            </a:r>
            <a:r>
              <a:rPr lang="zh-CN" altLang="en-US" sz="2000" dirty="0">
                <a:solidFill>
                  <a:schemeClr val="tx1">
                    <a:lumMod val="85000"/>
                    <a:lumOff val="15000"/>
                  </a:schemeClr>
                </a:solidFill>
                <a:latin typeface="+mj-lt"/>
                <a:ea typeface="微软雅黑" panose="020B0503020204020204" pitchFamily="34" charset="-122"/>
              </a:rPr>
              <a:t>的</a:t>
            </a:r>
            <a:r>
              <a:rPr lang="en-US" altLang="zh-CN" sz="2000" dirty="0" err="1">
                <a:solidFill>
                  <a:schemeClr val="tx1">
                    <a:lumMod val="85000"/>
                    <a:lumOff val="15000"/>
                  </a:schemeClr>
                </a:solidFill>
                <a:latin typeface="+mj-lt"/>
                <a:ea typeface="微软雅黑" panose="020B0503020204020204" pitchFamily="34" charset="-122"/>
              </a:rPr>
              <a:t>itemsize</a:t>
            </a:r>
            <a:r>
              <a:rPr lang="zh-CN" altLang="en-US" sz="2000" dirty="0">
                <a:solidFill>
                  <a:schemeClr val="tx1">
                    <a:lumMod val="85000"/>
                    <a:lumOff val="15000"/>
                  </a:schemeClr>
                </a:solidFill>
                <a:latin typeface="+mj-lt"/>
                <a:ea typeface="微软雅黑" panose="020B0503020204020204" pitchFamily="34" charset="-122"/>
              </a:rPr>
              <a:t>属性值是：</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data.itemsize</a:t>
            </a:r>
            <a:r>
              <a:rPr lang="en-US" altLang="zh-CN" sz="2000" dirty="0">
                <a:solidFill>
                  <a:schemeClr val="tx1">
                    <a:lumMod val="85000"/>
                    <a:lumOff val="15000"/>
                  </a:schemeClr>
                </a:solidFill>
                <a:latin typeface="+mj-lt"/>
                <a:ea typeface="微软雅黑" panose="020B0503020204020204" pitchFamily="34" charset="-122"/>
              </a:rPr>
              <a:t>)</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10 	print('target</a:t>
            </a:r>
            <a:r>
              <a:rPr lang="zh-CN" altLang="en-US" sz="2000" dirty="0">
                <a:solidFill>
                  <a:schemeClr val="tx1">
                    <a:lumMod val="85000"/>
                    <a:lumOff val="15000"/>
                  </a:schemeClr>
                </a:solidFill>
                <a:latin typeface="+mj-lt"/>
                <a:ea typeface="微软雅黑" panose="020B0503020204020204" pitchFamily="34" charset="-122"/>
              </a:rPr>
              <a:t>的</a:t>
            </a:r>
            <a:r>
              <a:rPr lang="en-US" altLang="zh-CN" sz="2000" dirty="0" err="1">
                <a:solidFill>
                  <a:schemeClr val="tx1">
                    <a:lumMod val="85000"/>
                    <a:lumOff val="15000"/>
                  </a:schemeClr>
                </a:solidFill>
                <a:latin typeface="+mj-lt"/>
                <a:ea typeface="微软雅黑" panose="020B0503020204020204" pitchFamily="34" charset="-122"/>
              </a:rPr>
              <a:t>ndim</a:t>
            </a:r>
            <a:r>
              <a:rPr lang="zh-CN" altLang="en-US" sz="2000" dirty="0">
                <a:solidFill>
                  <a:schemeClr val="tx1">
                    <a:lumMod val="85000"/>
                    <a:lumOff val="15000"/>
                  </a:schemeClr>
                </a:solidFill>
                <a:latin typeface="+mj-lt"/>
                <a:ea typeface="微软雅黑" panose="020B0503020204020204" pitchFamily="34" charset="-122"/>
              </a:rPr>
              <a:t>属性值是：</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target.ndim</a:t>
            </a:r>
            <a:r>
              <a:rPr lang="en-US" altLang="zh-CN" sz="2000" dirty="0">
                <a:solidFill>
                  <a:schemeClr val="tx1">
                    <a:lumMod val="85000"/>
                    <a:lumOff val="15000"/>
                  </a:schemeClr>
                </a:solidFill>
                <a:latin typeface="+mj-lt"/>
                <a:ea typeface="微软雅黑" panose="020B0503020204020204" pitchFamily="34" charset="-122"/>
              </a:rPr>
              <a:t>)</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727178"/>
            <a:ext cx="9493471" cy="4653673"/>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2957805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3768281" y="477138"/>
            <a:ext cx="4655442" cy="584775"/>
          </a:xfrm>
          <a:prstGeom prst="rect">
            <a:avLst/>
          </a:prstGeom>
        </p:spPr>
        <p:txBody>
          <a:bodyPr wrap="none">
            <a:spAutoFit/>
          </a:bodyPr>
          <a:lstStyle/>
          <a:p>
            <a:pPr algn="ctr"/>
            <a:r>
              <a:rPr lang="en-US" altLang="zh-CN" sz="3200" b="1" dirty="0" err="1">
                <a:solidFill>
                  <a:schemeClr val="tx1">
                    <a:lumMod val="85000"/>
                    <a:lumOff val="15000"/>
                  </a:schemeClr>
                </a:solidFill>
                <a:latin typeface="微软雅黑" panose="020B0503020204020204" pitchFamily="34" charset="-122"/>
                <a:ea typeface="微软雅黑" panose="020B0503020204020204" pitchFamily="34" charset="-122"/>
              </a:rPr>
              <a:t>ndarray</a:t>
            </a: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类对象常用属性</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7408478"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波士顿房价数据集中的</a:t>
            </a:r>
            <a:r>
              <a:rPr lang="en-US" altLang="zh-CN" sz="2400" b="1" dirty="0" err="1">
                <a:solidFill>
                  <a:schemeClr val="tx1">
                    <a:lumMod val="85000"/>
                    <a:lumOff val="15000"/>
                  </a:schemeClr>
                </a:solidFill>
                <a:latin typeface="微软雅黑" panose="020B0503020204020204" pitchFamily="34" charset="-122"/>
                <a:ea typeface="微软雅黑" panose="020B0503020204020204" pitchFamily="34" charset="-122"/>
              </a:rPr>
              <a:t>ndarray</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类对象常用属性示例</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1" y="1730172"/>
            <a:ext cx="9289360" cy="1884427"/>
          </a:xfrm>
          <a:prstGeom prst="rect">
            <a:avLst/>
          </a:prstGeom>
        </p:spPr>
        <p:txBody>
          <a:bodyPr wrap="square">
            <a:spAutoFit/>
          </a:bodyPr>
          <a:lstStyle/>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11	print('target</a:t>
            </a:r>
            <a:r>
              <a:rPr lang="zh-CN" altLang="en-US" sz="2000" dirty="0">
                <a:solidFill>
                  <a:schemeClr val="tx1">
                    <a:lumMod val="85000"/>
                    <a:lumOff val="15000"/>
                  </a:schemeClr>
                </a:solidFill>
                <a:latin typeface="+mj-lt"/>
                <a:ea typeface="微软雅黑" panose="020B0503020204020204" pitchFamily="34" charset="-122"/>
              </a:rPr>
              <a:t>的</a:t>
            </a:r>
            <a:r>
              <a:rPr lang="en-US" altLang="zh-CN" sz="2000" dirty="0">
                <a:solidFill>
                  <a:schemeClr val="tx1">
                    <a:lumMod val="85000"/>
                    <a:lumOff val="15000"/>
                  </a:schemeClr>
                </a:solidFill>
                <a:latin typeface="+mj-lt"/>
                <a:ea typeface="微软雅黑" panose="020B0503020204020204" pitchFamily="34" charset="-122"/>
              </a:rPr>
              <a:t>shape</a:t>
            </a:r>
            <a:r>
              <a:rPr lang="zh-CN" altLang="en-US" sz="2000" dirty="0">
                <a:solidFill>
                  <a:schemeClr val="tx1">
                    <a:lumMod val="85000"/>
                    <a:lumOff val="15000"/>
                  </a:schemeClr>
                </a:solidFill>
                <a:latin typeface="+mj-lt"/>
                <a:ea typeface="微软雅黑" panose="020B0503020204020204" pitchFamily="34" charset="-122"/>
              </a:rPr>
              <a:t>属性值是：</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target.shape</a:t>
            </a:r>
            <a:r>
              <a:rPr lang="en-US" altLang="zh-CN" sz="2000" dirty="0">
                <a:solidFill>
                  <a:schemeClr val="tx1">
                    <a:lumMod val="85000"/>
                    <a:lumOff val="15000"/>
                  </a:schemeClr>
                </a:solidFill>
                <a:latin typeface="+mj-lt"/>
                <a:ea typeface="微软雅黑" panose="020B0503020204020204" pitchFamily="34" charset="-122"/>
              </a:rPr>
              <a:t>)</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12 	print('target</a:t>
            </a:r>
            <a:r>
              <a:rPr lang="zh-CN" altLang="en-US" sz="2000" dirty="0">
                <a:solidFill>
                  <a:schemeClr val="tx1">
                    <a:lumMod val="85000"/>
                    <a:lumOff val="15000"/>
                  </a:schemeClr>
                </a:solidFill>
                <a:latin typeface="+mj-lt"/>
                <a:ea typeface="微软雅黑" panose="020B0503020204020204" pitchFamily="34" charset="-122"/>
              </a:rPr>
              <a:t>的</a:t>
            </a:r>
            <a:r>
              <a:rPr lang="en-US" altLang="zh-CN" sz="2000" dirty="0">
                <a:solidFill>
                  <a:schemeClr val="tx1">
                    <a:lumMod val="85000"/>
                    <a:lumOff val="15000"/>
                  </a:schemeClr>
                </a:solidFill>
                <a:latin typeface="+mj-lt"/>
                <a:ea typeface="微软雅黑" panose="020B0503020204020204" pitchFamily="34" charset="-122"/>
              </a:rPr>
              <a:t>size</a:t>
            </a:r>
            <a:r>
              <a:rPr lang="zh-CN" altLang="en-US" sz="2000" dirty="0">
                <a:solidFill>
                  <a:schemeClr val="tx1">
                    <a:lumMod val="85000"/>
                    <a:lumOff val="15000"/>
                  </a:schemeClr>
                </a:solidFill>
                <a:latin typeface="+mj-lt"/>
                <a:ea typeface="微软雅黑" panose="020B0503020204020204" pitchFamily="34" charset="-122"/>
              </a:rPr>
              <a:t>属性值是：</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target.size</a:t>
            </a:r>
            <a:r>
              <a:rPr lang="en-US" altLang="zh-CN" sz="2000" dirty="0">
                <a:solidFill>
                  <a:schemeClr val="tx1">
                    <a:lumMod val="85000"/>
                    <a:lumOff val="15000"/>
                  </a:schemeClr>
                </a:solidFill>
                <a:latin typeface="+mj-lt"/>
                <a:ea typeface="微软雅黑" panose="020B0503020204020204" pitchFamily="34" charset="-122"/>
              </a:rPr>
              <a:t>)</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13 	print('target</a:t>
            </a:r>
            <a:r>
              <a:rPr lang="zh-CN" altLang="en-US" sz="2000" dirty="0">
                <a:solidFill>
                  <a:schemeClr val="tx1">
                    <a:lumMod val="85000"/>
                    <a:lumOff val="15000"/>
                  </a:schemeClr>
                </a:solidFill>
                <a:latin typeface="+mj-lt"/>
                <a:ea typeface="微软雅黑" panose="020B0503020204020204" pitchFamily="34" charset="-122"/>
              </a:rPr>
              <a:t>的</a:t>
            </a:r>
            <a:r>
              <a:rPr lang="en-US" altLang="zh-CN" sz="2000" dirty="0" err="1">
                <a:solidFill>
                  <a:schemeClr val="tx1">
                    <a:lumMod val="85000"/>
                    <a:lumOff val="15000"/>
                  </a:schemeClr>
                </a:solidFill>
                <a:latin typeface="+mj-lt"/>
                <a:ea typeface="微软雅黑" panose="020B0503020204020204" pitchFamily="34" charset="-122"/>
              </a:rPr>
              <a:t>dtype</a:t>
            </a:r>
            <a:r>
              <a:rPr lang="zh-CN" altLang="en-US" sz="2000" dirty="0">
                <a:solidFill>
                  <a:schemeClr val="tx1">
                    <a:lumMod val="85000"/>
                    <a:lumOff val="15000"/>
                  </a:schemeClr>
                </a:solidFill>
                <a:latin typeface="+mj-lt"/>
                <a:ea typeface="微软雅黑" panose="020B0503020204020204" pitchFamily="34" charset="-122"/>
              </a:rPr>
              <a:t>属性值是：</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target.dtype</a:t>
            </a:r>
            <a:r>
              <a:rPr lang="en-US" altLang="zh-CN" sz="2000" dirty="0">
                <a:solidFill>
                  <a:schemeClr val="tx1">
                    <a:lumMod val="85000"/>
                    <a:lumOff val="15000"/>
                  </a:schemeClr>
                </a:solidFill>
                <a:latin typeface="+mj-lt"/>
                <a:ea typeface="微软雅黑" panose="020B0503020204020204" pitchFamily="34" charset="-122"/>
              </a:rPr>
              <a:t>)</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14 	print('target</a:t>
            </a:r>
            <a:r>
              <a:rPr lang="zh-CN" altLang="en-US" sz="2000" dirty="0">
                <a:solidFill>
                  <a:schemeClr val="tx1">
                    <a:lumMod val="85000"/>
                    <a:lumOff val="15000"/>
                  </a:schemeClr>
                </a:solidFill>
                <a:latin typeface="+mj-lt"/>
                <a:ea typeface="微软雅黑" panose="020B0503020204020204" pitchFamily="34" charset="-122"/>
              </a:rPr>
              <a:t>的</a:t>
            </a:r>
            <a:r>
              <a:rPr lang="en-US" altLang="zh-CN" sz="2000" dirty="0" err="1">
                <a:solidFill>
                  <a:schemeClr val="tx1">
                    <a:lumMod val="85000"/>
                    <a:lumOff val="15000"/>
                  </a:schemeClr>
                </a:solidFill>
                <a:latin typeface="+mj-lt"/>
                <a:ea typeface="微软雅黑" panose="020B0503020204020204" pitchFamily="34" charset="-122"/>
              </a:rPr>
              <a:t>itemsize</a:t>
            </a:r>
            <a:r>
              <a:rPr lang="zh-CN" altLang="en-US" sz="2000" dirty="0">
                <a:solidFill>
                  <a:schemeClr val="tx1">
                    <a:lumMod val="85000"/>
                    <a:lumOff val="15000"/>
                  </a:schemeClr>
                </a:solidFill>
                <a:latin typeface="+mj-lt"/>
                <a:ea typeface="微软雅黑" panose="020B0503020204020204" pitchFamily="34" charset="-122"/>
              </a:rPr>
              <a:t>属性值是：</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target.itemsize</a:t>
            </a:r>
            <a:r>
              <a:rPr lang="en-US" altLang="zh-CN" sz="2000" dirty="0">
                <a:solidFill>
                  <a:schemeClr val="tx1">
                    <a:lumMod val="85000"/>
                    <a:lumOff val="15000"/>
                  </a:schemeClr>
                </a:solidFill>
                <a:latin typeface="+mj-lt"/>
                <a:ea typeface="微软雅黑" panose="020B0503020204020204" pitchFamily="34" charset="-122"/>
              </a:rPr>
              <a:t>)</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729650"/>
            <a:ext cx="9493471" cy="1884948"/>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
        <p:nvSpPr>
          <p:cNvPr id="3" name="矩形 2">
            <a:extLst>
              <a:ext uri="{FF2B5EF4-FFF2-40B4-BE49-F238E27FC236}">
                <a16:creationId xmlns:a16="http://schemas.microsoft.com/office/drawing/2014/main" id="{4DF3CA6F-816D-4502-B305-6725D0C4AE5C}"/>
              </a:ext>
            </a:extLst>
          </p:cNvPr>
          <p:cNvSpPr/>
          <p:nvPr/>
        </p:nvSpPr>
        <p:spPr>
          <a:xfrm>
            <a:off x="1414377" y="4371443"/>
            <a:ext cx="9392124" cy="874407"/>
          </a:xfrm>
          <a:prstGeom prst="rect">
            <a:avLst/>
          </a:prstGeom>
        </p:spPr>
        <p:txBody>
          <a:bodyPr wrap="square">
            <a:spAutoFit/>
          </a:bodyPr>
          <a:lstStyle/>
          <a:p>
            <a:pPr>
              <a:lnSpc>
                <a:spcPct val="150000"/>
              </a:lnSpc>
            </a:pPr>
            <a:r>
              <a:rPr lang="zh-CN" altLang="en-US" kern="100" dirty="0">
                <a:latin typeface="+mj-ea"/>
                <a:ea typeface="+mj-ea"/>
                <a:cs typeface="Times New Roman" panose="02020603050405020304" pitchFamily="18" charset="0"/>
              </a:rPr>
              <a:t>提示：</a:t>
            </a:r>
            <a:r>
              <a:rPr lang="zh-CN" altLang="zh-CN" kern="100" dirty="0">
                <a:latin typeface="+mj-ea"/>
                <a:ea typeface="+mj-ea"/>
                <a:cs typeface="Times New Roman" panose="02020603050405020304" pitchFamily="18" charset="0"/>
              </a:rPr>
              <a:t>数组中的元素类型既可以在</a:t>
            </a:r>
            <a:r>
              <a:rPr lang="zh-CN" altLang="zh-CN" kern="100" dirty="0">
                <a:solidFill>
                  <a:srgbClr val="FF0000"/>
                </a:solidFill>
                <a:latin typeface="+mj-ea"/>
                <a:ea typeface="+mj-ea"/>
                <a:cs typeface="Times New Roman" panose="02020603050405020304" pitchFamily="18" charset="0"/>
              </a:rPr>
              <a:t>创建</a:t>
            </a:r>
            <a:r>
              <a:rPr lang="en-US" altLang="zh-CN" kern="100" dirty="0" err="1">
                <a:solidFill>
                  <a:srgbClr val="FF0000"/>
                </a:solidFill>
                <a:latin typeface="+mj-ea"/>
                <a:ea typeface="+mj-ea"/>
              </a:rPr>
              <a:t>ndarray</a:t>
            </a:r>
            <a:r>
              <a:rPr lang="zh-CN" altLang="zh-CN" kern="100" dirty="0">
                <a:solidFill>
                  <a:srgbClr val="FF0000"/>
                </a:solidFill>
                <a:latin typeface="+mj-ea"/>
                <a:ea typeface="+mj-ea"/>
                <a:cs typeface="Times New Roman" panose="02020603050405020304" pitchFamily="18" charset="0"/>
              </a:rPr>
              <a:t>类对象</a:t>
            </a:r>
            <a:r>
              <a:rPr lang="zh-CN" altLang="zh-CN" kern="100" dirty="0">
                <a:latin typeface="+mj-ea"/>
                <a:ea typeface="+mj-ea"/>
                <a:cs typeface="Times New Roman" panose="02020603050405020304" pitchFamily="18" charset="0"/>
              </a:rPr>
              <a:t>时指定，也可以对已有的</a:t>
            </a:r>
            <a:r>
              <a:rPr lang="en-US" altLang="zh-CN" kern="100" dirty="0" err="1">
                <a:latin typeface="+mj-ea"/>
                <a:ea typeface="+mj-ea"/>
              </a:rPr>
              <a:t>ndarray</a:t>
            </a:r>
            <a:r>
              <a:rPr lang="zh-CN" altLang="zh-CN" kern="100" dirty="0">
                <a:latin typeface="+mj-ea"/>
                <a:ea typeface="+mj-ea"/>
                <a:cs typeface="Times New Roman" panose="02020603050405020304" pitchFamily="18" charset="0"/>
              </a:rPr>
              <a:t>类对象</a:t>
            </a:r>
            <a:r>
              <a:rPr lang="zh-CN" altLang="zh-CN" kern="100" dirty="0">
                <a:solidFill>
                  <a:srgbClr val="FF0000"/>
                </a:solidFill>
                <a:latin typeface="+mj-ea"/>
                <a:ea typeface="+mj-ea"/>
                <a:cs typeface="Times New Roman" panose="02020603050405020304" pitchFamily="18" charset="0"/>
              </a:rPr>
              <a:t>调用</a:t>
            </a:r>
            <a:r>
              <a:rPr lang="en-US" altLang="zh-CN" kern="100" dirty="0" err="1">
                <a:solidFill>
                  <a:srgbClr val="FF0000"/>
                </a:solidFill>
                <a:latin typeface="+mj-ea"/>
                <a:ea typeface="+mj-ea"/>
              </a:rPr>
              <a:t>astype</a:t>
            </a:r>
            <a:r>
              <a:rPr lang="zh-CN" altLang="zh-CN" kern="100" dirty="0">
                <a:solidFill>
                  <a:srgbClr val="FF0000"/>
                </a:solidFill>
                <a:latin typeface="+mj-ea"/>
                <a:ea typeface="+mj-ea"/>
                <a:cs typeface="Times New Roman" panose="02020603050405020304" pitchFamily="18" charset="0"/>
              </a:rPr>
              <a:t>方法</a:t>
            </a:r>
            <a:r>
              <a:rPr lang="zh-CN" altLang="zh-CN" kern="100" dirty="0">
                <a:latin typeface="+mj-ea"/>
                <a:ea typeface="+mj-ea"/>
                <a:cs typeface="Times New Roman" panose="02020603050405020304" pitchFamily="18" charset="0"/>
              </a:rPr>
              <a:t>进行元素类型的修改。</a:t>
            </a:r>
            <a:endParaRPr lang="zh-CN" altLang="en-US" dirty="0">
              <a:latin typeface="+mj-ea"/>
              <a:ea typeface="+mj-ea"/>
            </a:endParaRPr>
          </a:p>
        </p:txBody>
      </p:sp>
    </p:spTree>
    <p:extLst>
      <p:ext uri="{BB962C8B-B14F-4D97-AF65-F5344CB8AC3E}">
        <p14:creationId xmlns:p14="http://schemas.microsoft.com/office/powerpoint/2010/main" val="4010737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4178650" y="477138"/>
            <a:ext cx="3834704"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创建</a:t>
            </a:r>
            <a:r>
              <a:rPr lang="en-US" altLang="zh-CN" sz="3200" b="1" dirty="0" err="1">
                <a:solidFill>
                  <a:schemeClr val="tx1">
                    <a:lumMod val="85000"/>
                    <a:lumOff val="15000"/>
                  </a:schemeClr>
                </a:solidFill>
                <a:latin typeface="微软雅黑" panose="020B0503020204020204" pitchFamily="34" charset="-122"/>
                <a:ea typeface="微软雅黑" panose="020B0503020204020204" pitchFamily="34" charset="-122"/>
              </a:rPr>
              <a:t>ndarray</a:t>
            </a: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类对象</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4210324"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创建</a:t>
            </a:r>
            <a:r>
              <a:rPr lang="en-US" altLang="zh-CN" sz="2400" b="1" dirty="0" err="1">
                <a:solidFill>
                  <a:schemeClr val="tx1">
                    <a:lumMod val="85000"/>
                    <a:lumOff val="15000"/>
                  </a:schemeClr>
                </a:solidFill>
                <a:latin typeface="微软雅黑" panose="020B0503020204020204" pitchFamily="34" charset="-122"/>
                <a:ea typeface="微软雅黑" panose="020B0503020204020204" pitchFamily="34" charset="-122"/>
              </a:rPr>
              <a:t>ndarray</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类对象的方式</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1" y="1730172"/>
            <a:ext cx="9289360" cy="2063642"/>
          </a:xfrm>
          <a:prstGeom prst="rect">
            <a:avLst/>
          </a:prstGeom>
        </p:spPr>
        <p:txBody>
          <a:bodyPr wrap="square">
            <a:spAutoFit/>
          </a:bodyPr>
          <a:lstStyle/>
          <a:p>
            <a:pPr marL="342900" indent="-342900">
              <a:lnSpc>
                <a:spcPct val="150000"/>
              </a:lnSpc>
              <a:spcBef>
                <a:spcPct val="0"/>
              </a:spcBef>
              <a:buClr>
                <a:srgbClr val="B1C400"/>
              </a:buClr>
              <a:buFont typeface="Wingdings" panose="05000000000000000000" pitchFamily="2" charset="2"/>
              <a:buChar char="l"/>
              <a:defRPr/>
            </a:pPr>
            <a:r>
              <a:rPr lang="zh-CN" altLang="en-US" sz="2200" dirty="0">
                <a:solidFill>
                  <a:schemeClr val="tx1">
                    <a:lumMod val="85000"/>
                    <a:lumOff val="15000"/>
                  </a:schemeClr>
                </a:solidFill>
                <a:latin typeface="+mj-lt"/>
                <a:ea typeface="微软雅黑" panose="020B0503020204020204" pitchFamily="34" charset="-122"/>
              </a:rPr>
              <a:t>既可以使用</a:t>
            </a:r>
            <a:r>
              <a:rPr lang="en-US" altLang="zh-CN" sz="2200" dirty="0" err="1">
                <a:solidFill>
                  <a:schemeClr val="tx1">
                    <a:lumMod val="85000"/>
                    <a:lumOff val="15000"/>
                  </a:schemeClr>
                </a:solidFill>
                <a:latin typeface="+mj-lt"/>
                <a:ea typeface="微软雅黑" panose="020B0503020204020204" pitchFamily="34" charset="-122"/>
              </a:rPr>
              <a:t>numpy</a:t>
            </a:r>
            <a:r>
              <a:rPr lang="zh-CN" altLang="en-US" sz="2200" dirty="0">
                <a:solidFill>
                  <a:schemeClr val="tx1">
                    <a:lumMod val="85000"/>
                    <a:lumOff val="15000"/>
                  </a:schemeClr>
                </a:solidFill>
                <a:latin typeface="+mj-lt"/>
                <a:ea typeface="微软雅黑" panose="020B0503020204020204" pitchFamily="34" charset="-122"/>
              </a:rPr>
              <a:t>的</a:t>
            </a:r>
            <a:r>
              <a:rPr lang="en-US" altLang="zh-CN" sz="2200" dirty="0">
                <a:solidFill>
                  <a:srgbClr val="FF0000"/>
                </a:solidFill>
                <a:latin typeface="+mj-lt"/>
                <a:ea typeface="微软雅黑" panose="020B0503020204020204" pitchFamily="34" charset="-122"/>
              </a:rPr>
              <a:t>array</a:t>
            </a:r>
            <a:r>
              <a:rPr lang="zh-CN" altLang="en-US" sz="2200" dirty="0">
                <a:solidFill>
                  <a:srgbClr val="FF0000"/>
                </a:solidFill>
                <a:latin typeface="+mj-lt"/>
                <a:ea typeface="微软雅黑" panose="020B0503020204020204" pitchFamily="34" charset="-122"/>
              </a:rPr>
              <a:t>函数</a:t>
            </a:r>
            <a:r>
              <a:rPr lang="zh-CN" altLang="en-US" sz="2200" dirty="0">
                <a:solidFill>
                  <a:schemeClr val="tx1">
                    <a:lumMod val="85000"/>
                    <a:lumOff val="15000"/>
                  </a:schemeClr>
                </a:solidFill>
                <a:latin typeface="+mj-lt"/>
                <a:ea typeface="微软雅黑" panose="020B0503020204020204" pitchFamily="34" charset="-122"/>
              </a:rPr>
              <a:t>基于</a:t>
            </a:r>
            <a:r>
              <a:rPr lang="en-US" altLang="zh-CN" sz="2200" dirty="0">
                <a:solidFill>
                  <a:schemeClr val="tx1">
                    <a:lumMod val="85000"/>
                    <a:lumOff val="15000"/>
                  </a:schemeClr>
                </a:solidFill>
                <a:latin typeface="+mj-lt"/>
                <a:ea typeface="微软雅黑" panose="020B0503020204020204" pitchFamily="34" charset="-122"/>
              </a:rPr>
              <a:t>Python</a:t>
            </a:r>
            <a:r>
              <a:rPr lang="zh-CN" altLang="en-US" sz="2200" dirty="0">
                <a:solidFill>
                  <a:schemeClr val="tx1">
                    <a:lumMod val="85000"/>
                    <a:lumOff val="15000"/>
                  </a:schemeClr>
                </a:solidFill>
                <a:latin typeface="+mj-lt"/>
                <a:ea typeface="微软雅黑" panose="020B0503020204020204" pitchFamily="34" charset="-122"/>
              </a:rPr>
              <a:t>内置的列表和元组创建数组对象</a:t>
            </a:r>
            <a:endParaRPr lang="en-US" altLang="zh-CN" sz="2200" dirty="0">
              <a:solidFill>
                <a:schemeClr val="tx1">
                  <a:lumMod val="85000"/>
                  <a:lumOff val="15000"/>
                </a:schemeClr>
              </a:solidFill>
              <a:latin typeface="+mj-lt"/>
              <a:ea typeface="微软雅黑" panose="020B0503020204020204" pitchFamily="34" charset="-122"/>
            </a:endParaRPr>
          </a:p>
          <a:p>
            <a:pPr marL="342900" indent="-342900">
              <a:lnSpc>
                <a:spcPct val="150000"/>
              </a:lnSpc>
              <a:spcBef>
                <a:spcPct val="0"/>
              </a:spcBef>
              <a:buClr>
                <a:srgbClr val="B1C400"/>
              </a:buClr>
              <a:buFont typeface="Wingdings" panose="05000000000000000000" pitchFamily="2" charset="2"/>
              <a:buChar char="l"/>
              <a:defRPr/>
            </a:pPr>
            <a:r>
              <a:rPr lang="zh-CN" altLang="en-US" sz="2200" dirty="0">
                <a:solidFill>
                  <a:schemeClr val="tx1">
                    <a:lumMod val="85000"/>
                    <a:lumOff val="15000"/>
                  </a:schemeClr>
                </a:solidFill>
                <a:latin typeface="+mj-lt"/>
                <a:ea typeface="微软雅黑" panose="020B0503020204020204" pitchFamily="34" charset="-122"/>
              </a:rPr>
              <a:t>也可以使用</a:t>
            </a:r>
            <a:r>
              <a:rPr lang="en-US" altLang="zh-CN" sz="2200" dirty="0" err="1">
                <a:solidFill>
                  <a:schemeClr val="tx1">
                    <a:lumMod val="85000"/>
                    <a:lumOff val="15000"/>
                  </a:schemeClr>
                </a:solidFill>
                <a:latin typeface="+mj-lt"/>
                <a:ea typeface="微软雅黑" panose="020B0503020204020204" pitchFamily="34" charset="-122"/>
              </a:rPr>
              <a:t>numpy</a:t>
            </a:r>
            <a:r>
              <a:rPr lang="zh-CN" altLang="en-US" sz="2200" dirty="0">
                <a:solidFill>
                  <a:schemeClr val="tx1">
                    <a:lumMod val="85000"/>
                    <a:lumOff val="15000"/>
                  </a:schemeClr>
                </a:solidFill>
                <a:latin typeface="+mj-lt"/>
                <a:ea typeface="微软雅黑" panose="020B0503020204020204" pitchFamily="34" charset="-122"/>
              </a:rPr>
              <a:t>的</a:t>
            </a:r>
            <a:r>
              <a:rPr lang="en-US" altLang="zh-CN" sz="2200" dirty="0">
                <a:solidFill>
                  <a:srgbClr val="FF0000"/>
                </a:solidFill>
                <a:latin typeface="+mj-lt"/>
                <a:ea typeface="微软雅黑" panose="020B0503020204020204" pitchFamily="34" charset="-122"/>
              </a:rPr>
              <a:t>zeros</a:t>
            </a:r>
            <a:r>
              <a:rPr lang="zh-CN" altLang="en-US" sz="2200" dirty="0">
                <a:solidFill>
                  <a:srgbClr val="FF0000"/>
                </a:solidFill>
                <a:latin typeface="+mj-lt"/>
                <a:ea typeface="微软雅黑" panose="020B0503020204020204" pitchFamily="34" charset="-122"/>
              </a:rPr>
              <a:t>、</a:t>
            </a:r>
            <a:r>
              <a:rPr lang="en-US" altLang="zh-CN" sz="2200" dirty="0">
                <a:solidFill>
                  <a:srgbClr val="FF0000"/>
                </a:solidFill>
                <a:latin typeface="+mj-lt"/>
                <a:ea typeface="微软雅黑" panose="020B0503020204020204" pitchFamily="34" charset="-122"/>
              </a:rPr>
              <a:t>ones</a:t>
            </a:r>
            <a:r>
              <a:rPr lang="zh-CN" altLang="en-US" sz="2200" dirty="0">
                <a:solidFill>
                  <a:srgbClr val="FF0000"/>
                </a:solidFill>
                <a:latin typeface="+mj-lt"/>
                <a:ea typeface="微软雅黑" panose="020B0503020204020204" pitchFamily="34" charset="-122"/>
              </a:rPr>
              <a:t>、</a:t>
            </a:r>
            <a:r>
              <a:rPr lang="en-US" altLang="zh-CN" sz="2200" dirty="0">
                <a:solidFill>
                  <a:srgbClr val="FF0000"/>
                </a:solidFill>
                <a:latin typeface="+mj-lt"/>
                <a:ea typeface="微软雅黑" panose="020B0503020204020204" pitchFamily="34" charset="-122"/>
              </a:rPr>
              <a:t>empty</a:t>
            </a:r>
            <a:r>
              <a:rPr lang="zh-CN" altLang="en-US" sz="2200" dirty="0">
                <a:solidFill>
                  <a:srgbClr val="FF0000"/>
                </a:solidFill>
                <a:latin typeface="+mj-lt"/>
                <a:ea typeface="微软雅黑" panose="020B0503020204020204" pitchFamily="34" charset="-122"/>
              </a:rPr>
              <a:t>、</a:t>
            </a:r>
            <a:r>
              <a:rPr lang="en-US" altLang="zh-CN" sz="2200" dirty="0" err="1">
                <a:solidFill>
                  <a:srgbClr val="FF0000"/>
                </a:solidFill>
                <a:latin typeface="+mj-lt"/>
                <a:ea typeface="微软雅黑" panose="020B0503020204020204" pitchFamily="34" charset="-122"/>
              </a:rPr>
              <a:t>arange</a:t>
            </a:r>
            <a:r>
              <a:rPr lang="zh-CN" altLang="en-US" sz="2200" dirty="0">
                <a:solidFill>
                  <a:srgbClr val="FF0000"/>
                </a:solidFill>
                <a:latin typeface="+mj-lt"/>
                <a:ea typeface="微软雅黑" panose="020B0503020204020204" pitchFamily="34" charset="-122"/>
              </a:rPr>
              <a:t>、</a:t>
            </a:r>
            <a:r>
              <a:rPr lang="en-US" altLang="zh-CN" sz="2200" dirty="0" err="1">
                <a:solidFill>
                  <a:srgbClr val="FF0000"/>
                </a:solidFill>
                <a:latin typeface="+mj-lt"/>
                <a:ea typeface="微软雅黑" panose="020B0503020204020204" pitchFamily="34" charset="-122"/>
              </a:rPr>
              <a:t>linspace</a:t>
            </a:r>
            <a:r>
              <a:rPr lang="zh-CN" altLang="en-US" sz="2200" dirty="0">
                <a:solidFill>
                  <a:schemeClr val="tx1">
                    <a:lumMod val="85000"/>
                    <a:lumOff val="15000"/>
                  </a:schemeClr>
                </a:solidFill>
                <a:latin typeface="+mj-lt"/>
                <a:ea typeface="微软雅黑" panose="020B0503020204020204" pitchFamily="34" charset="-122"/>
              </a:rPr>
              <a:t>这些函数根据指定参数快速创建数组</a:t>
            </a:r>
            <a:endParaRPr lang="en-US" altLang="zh-CN" sz="2200" dirty="0">
              <a:solidFill>
                <a:schemeClr val="tx1">
                  <a:lumMod val="85000"/>
                  <a:lumOff val="15000"/>
                </a:schemeClr>
              </a:solidFill>
              <a:latin typeface="+mj-lt"/>
              <a:ea typeface="微软雅黑" panose="020B0503020204020204" pitchFamily="34" charset="-122"/>
            </a:endParaRPr>
          </a:p>
        </p:txBody>
      </p:sp>
      <p:sp>
        <p:nvSpPr>
          <p:cNvPr id="42" name="KSO_Shape">
            <a:extLst>
              <a:ext uri="{FF2B5EF4-FFF2-40B4-BE49-F238E27FC236}">
                <a16:creationId xmlns:a16="http://schemas.microsoft.com/office/drawing/2014/main" id="{6A0022B1-3E29-429D-8422-AA919FF16C3A}"/>
              </a:ext>
            </a:extLst>
          </p:cNvPr>
          <p:cNvSpPr/>
          <p:nvPr/>
        </p:nvSpPr>
        <p:spPr>
          <a:xfrm>
            <a:off x="1415086" y="1729650"/>
            <a:ext cx="9493471" cy="2156198"/>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2227230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4178650" y="477138"/>
            <a:ext cx="3834704"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创建</a:t>
            </a:r>
            <a:r>
              <a:rPr lang="en-US" altLang="zh-CN" sz="3200" b="1" dirty="0" err="1">
                <a:solidFill>
                  <a:schemeClr val="tx1">
                    <a:lumMod val="85000"/>
                    <a:lumOff val="15000"/>
                  </a:schemeClr>
                </a:solidFill>
                <a:latin typeface="微软雅黑" panose="020B0503020204020204" pitchFamily="34" charset="-122"/>
                <a:ea typeface="微软雅黑" panose="020B0503020204020204" pitchFamily="34" charset="-122"/>
              </a:rPr>
              <a:t>ndarray</a:t>
            </a: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类对象</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6323884"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用于创建</a:t>
            </a:r>
            <a:r>
              <a:rPr lang="en-US" altLang="zh-CN" sz="2400" b="1" dirty="0" err="1">
                <a:solidFill>
                  <a:schemeClr val="tx1">
                    <a:lumMod val="85000"/>
                    <a:lumOff val="15000"/>
                  </a:schemeClr>
                </a:solidFill>
                <a:latin typeface="微软雅黑" panose="020B0503020204020204" pitchFamily="34" charset="-122"/>
                <a:ea typeface="微软雅黑" panose="020B0503020204020204" pitchFamily="34" charset="-122"/>
              </a:rPr>
              <a:t>ndarray</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类对象的</a:t>
            </a:r>
            <a:r>
              <a:rPr lang="en-US" altLang="zh-CN" sz="2400" b="1" dirty="0" err="1">
                <a:solidFill>
                  <a:schemeClr val="tx1">
                    <a:lumMod val="85000"/>
                    <a:lumOff val="15000"/>
                  </a:schemeClr>
                </a:solidFill>
                <a:latin typeface="微软雅黑" panose="020B0503020204020204" pitchFamily="34" charset="-122"/>
                <a:ea typeface="微软雅黑" panose="020B0503020204020204" pitchFamily="34" charset="-122"/>
              </a:rPr>
              <a:t>numpy</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函数列表</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graphicFrame>
        <p:nvGraphicFramePr>
          <p:cNvPr id="39" name="表格 38">
            <a:extLst>
              <a:ext uri="{FF2B5EF4-FFF2-40B4-BE49-F238E27FC236}">
                <a16:creationId xmlns:a16="http://schemas.microsoft.com/office/drawing/2014/main" id="{FE530329-201E-4088-A130-3593C6A2D061}"/>
              </a:ext>
            </a:extLst>
          </p:cNvPr>
          <p:cNvGraphicFramePr>
            <a:graphicFrameLocks noGrp="1"/>
          </p:cNvGraphicFramePr>
          <p:nvPr>
            <p:extLst>
              <p:ext uri="{D42A27DB-BD31-4B8C-83A1-F6EECF244321}">
                <p14:modId xmlns:p14="http://schemas.microsoft.com/office/powerpoint/2010/main" val="3758550441"/>
              </p:ext>
            </p:extLst>
          </p:nvPr>
        </p:nvGraphicFramePr>
        <p:xfrm>
          <a:off x="1462568" y="1702275"/>
          <a:ext cx="9536149" cy="4016883"/>
        </p:xfrm>
        <a:graphic>
          <a:graphicData uri="http://schemas.openxmlformats.org/drawingml/2006/table">
            <a:tbl>
              <a:tblPr firstRow="1" firstCol="1" bandRow="1">
                <a:tableStyleId>{5C22544A-7EE6-4342-B048-85BDC9FD1C3A}</a:tableStyleId>
              </a:tblPr>
              <a:tblGrid>
                <a:gridCol w="2454985">
                  <a:extLst>
                    <a:ext uri="{9D8B030D-6E8A-4147-A177-3AD203B41FA5}">
                      <a16:colId xmlns:a16="http://schemas.microsoft.com/office/drawing/2014/main" val="915891558"/>
                    </a:ext>
                  </a:extLst>
                </a:gridCol>
                <a:gridCol w="7081164">
                  <a:extLst>
                    <a:ext uri="{9D8B030D-6E8A-4147-A177-3AD203B41FA5}">
                      <a16:colId xmlns:a16="http://schemas.microsoft.com/office/drawing/2014/main" val="2832090454"/>
                    </a:ext>
                  </a:extLst>
                </a:gridCol>
              </a:tblGrid>
              <a:tr h="53325">
                <a:tc>
                  <a:txBody>
                    <a:bodyPr/>
                    <a:lstStyle/>
                    <a:p>
                      <a:pPr indent="127000" algn="ctr">
                        <a:lnSpc>
                          <a:spcPct val="150000"/>
                        </a:lnSpc>
                        <a:spcAft>
                          <a:spcPts val="0"/>
                        </a:spcAft>
                      </a:pPr>
                      <a:r>
                        <a:rPr lang="zh-CN" sz="1800" kern="100">
                          <a:effectLst/>
                        </a:rPr>
                        <a:t>函数</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7446" marR="17446" marT="0" marB="0"/>
                </a:tc>
                <a:tc>
                  <a:txBody>
                    <a:bodyPr/>
                    <a:lstStyle/>
                    <a:p>
                      <a:pPr indent="127000" algn="ctr">
                        <a:lnSpc>
                          <a:spcPct val="150000"/>
                        </a:lnSpc>
                        <a:spcAft>
                          <a:spcPts val="0"/>
                        </a:spcAft>
                      </a:pPr>
                      <a:r>
                        <a:rPr lang="zh-CN" sz="1800" kern="100">
                          <a:effectLst/>
                        </a:rPr>
                        <a:t>描述</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7446" marR="17446" marT="0" marB="0"/>
                </a:tc>
                <a:extLst>
                  <a:ext uri="{0D108BD9-81ED-4DB2-BD59-A6C34878D82A}">
                    <a16:rowId xmlns:a16="http://schemas.microsoft.com/office/drawing/2014/main" val="1688676530"/>
                  </a:ext>
                </a:extLst>
              </a:tr>
              <a:tr h="1030746">
                <a:tc>
                  <a:txBody>
                    <a:bodyPr/>
                    <a:lstStyle/>
                    <a:p>
                      <a:pPr indent="127000">
                        <a:lnSpc>
                          <a:spcPct val="150000"/>
                        </a:lnSpc>
                        <a:spcAft>
                          <a:spcPts val="0"/>
                        </a:spcAft>
                      </a:pPr>
                      <a:r>
                        <a:rPr lang="en-US" sz="1800" kern="100">
                          <a:effectLst/>
                        </a:rPr>
                        <a:t>numpy.array(object, dtype=None)</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7446" marR="17446" marT="0" marB="0"/>
                </a:tc>
                <a:tc>
                  <a:txBody>
                    <a:bodyPr/>
                    <a:lstStyle/>
                    <a:p>
                      <a:pPr marL="342900" lvl="0" indent="-342900">
                        <a:lnSpc>
                          <a:spcPct val="150000"/>
                        </a:lnSpc>
                        <a:spcAft>
                          <a:spcPts val="0"/>
                        </a:spcAft>
                        <a:buFont typeface="Wingdings" panose="05000000000000000000" pitchFamily="2" charset="2"/>
                        <a:buChar char=""/>
                      </a:pPr>
                      <a:r>
                        <a:rPr lang="zh-CN" sz="1800" kern="100" dirty="0">
                          <a:effectLst/>
                        </a:rPr>
                        <a:t>参数：</a:t>
                      </a:r>
                      <a:r>
                        <a:rPr lang="en-US" sz="1800" kern="100" dirty="0">
                          <a:effectLst/>
                        </a:rPr>
                        <a:t>object</a:t>
                      </a:r>
                      <a:r>
                        <a:rPr lang="zh-CN" sz="1800" kern="100" dirty="0">
                          <a:effectLst/>
                        </a:rPr>
                        <a:t>是一个类似于数组的对象，可以是元组或列表；</a:t>
                      </a:r>
                      <a:r>
                        <a:rPr lang="en-US" sz="1800" kern="100" dirty="0" err="1">
                          <a:effectLst/>
                        </a:rPr>
                        <a:t>dtype</a:t>
                      </a:r>
                      <a:r>
                        <a:rPr lang="zh-CN" sz="1800" kern="100" dirty="0">
                          <a:effectLst/>
                        </a:rPr>
                        <a:t>用于指定元素类型，如果不指定则默认由系统自动确定元素类型。</a:t>
                      </a:r>
                    </a:p>
                    <a:p>
                      <a:pPr marL="342900" lvl="0" indent="-342900">
                        <a:lnSpc>
                          <a:spcPct val="150000"/>
                        </a:lnSpc>
                        <a:spcAft>
                          <a:spcPts val="0"/>
                        </a:spcAft>
                        <a:buFont typeface="Wingdings" panose="05000000000000000000" pitchFamily="2" charset="2"/>
                        <a:buChar char=""/>
                      </a:pPr>
                      <a:r>
                        <a:rPr lang="zh-CN" sz="1800" kern="100" dirty="0">
                          <a:effectLst/>
                        </a:rPr>
                        <a:t>返回值：一个</a:t>
                      </a:r>
                      <a:r>
                        <a:rPr lang="en-US" sz="1800" kern="100" dirty="0" err="1">
                          <a:effectLst/>
                        </a:rPr>
                        <a:t>ndarray</a:t>
                      </a:r>
                      <a:r>
                        <a:rPr lang="zh-CN" sz="1800" kern="100" dirty="0">
                          <a:effectLst/>
                        </a:rPr>
                        <a:t>对象。</a:t>
                      </a:r>
                    </a:p>
                    <a:p>
                      <a:pPr marL="342900" lvl="0" indent="-342900">
                        <a:lnSpc>
                          <a:spcPct val="150000"/>
                        </a:lnSpc>
                        <a:spcAft>
                          <a:spcPts val="0"/>
                        </a:spcAft>
                        <a:buFont typeface="Wingdings" panose="05000000000000000000" pitchFamily="2" charset="2"/>
                        <a:buChar char=""/>
                      </a:pPr>
                      <a:r>
                        <a:rPr lang="zh-CN" sz="1800" kern="100" dirty="0">
                          <a:effectLst/>
                        </a:rPr>
                        <a:t>提示：</a:t>
                      </a:r>
                      <a:r>
                        <a:rPr lang="en-US" sz="1800" kern="100" dirty="0">
                          <a:effectLst/>
                        </a:rPr>
                        <a:t>array</a:t>
                      </a:r>
                      <a:r>
                        <a:rPr lang="zh-CN" sz="1800" kern="100" dirty="0">
                          <a:effectLst/>
                        </a:rPr>
                        <a:t>函数除了</a:t>
                      </a:r>
                      <a:r>
                        <a:rPr lang="en-US" sz="1800" kern="100" dirty="0">
                          <a:effectLst/>
                        </a:rPr>
                        <a:t>object</a:t>
                      </a:r>
                      <a:r>
                        <a:rPr lang="zh-CN" sz="1800" kern="100" dirty="0">
                          <a:effectLst/>
                        </a:rPr>
                        <a:t>和</a:t>
                      </a:r>
                      <a:r>
                        <a:rPr lang="en-US" sz="1800" kern="100" dirty="0" err="1">
                          <a:effectLst/>
                        </a:rPr>
                        <a:t>dtype</a:t>
                      </a:r>
                      <a:r>
                        <a:rPr lang="zh-CN" sz="1800" kern="100" dirty="0">
                          <a:effectLst/>
                        </a:rPr>
                        <a:t>参数以外，还有其他参数。对于初学者来说，其他参数并不常用，因此本书不做相关介绍。后面给出的函数或方法中，也仅给出常用参数的解释，其他对于初学者不常用的参数直接使用默认值即可。</a:t>
                      </a:r>
                    </a:p>
                    <a:p>
                      <a:pPr marL="342900" lvl="0" indent="-342900">
                        <a:lnSpc>
                          <a:spcPct val="150000"/>
                        </a:lnSpc>
                        <a:spcAft>
                          <a:spcPts val="0"/>
                        </a:spcAft>
                        <a:buFont typeface="Wingdings" panose="05000000000000000000" pitchFamily="2" charset="2"/>
                        <a:buChar char=""/>
                      </a:pPr>
                      <a:r>
                        <a:rPr lang="zh-CN" sz="1800" kern="100" dirty="0">
                          <a:effectLst/>
                        </a:rPr>
                        <a:t>示例：</a:t>
                      </a:r>
                    </a:p>
                    <a:p>
                      <a:pPr marL="266700" indent="127000">
                        <a:lnSpc>
                          <a:spcPct val="150000"/>
                        </a:lnSpc>
                        <a:spcAft>
                          <a:spcPts val="0"/>
                        </a:spcAft>
                      </a:pP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7446" marR="17446" marT="0" marB="0"/>
                </a:tc>
                <a:extLst>
                  <a:ext uri="{0D108BD9-81ED-4DB2-BD59-A6C34878D82A}">
                    <a16:rowId xmlns:a16="http://schemas.microsoft.com/office/drawing/2014/main" val="2521241306"/>
                  </a:ext>
                </a:extLst>
              </a:tr>
            </a:tbl>
          </a:graphicData>
        </a:graphic>
      </p:graphicFrame>
    </p:spTree>
    <p:extLst>
      <p:ext uri="{BB962C8B-B14F-4D97-AF65-F5344CB8AC3E}">
        <p14:creationId xmlns:p14="http://schemas.microsoft.com/office/powerpoint/2010/main" val="2716396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a:extLst>
              <a:ext uri="{FF2B5EF4-FFF2-40B4-BE49-F238E27FC236}">
                <a16:creationId xmlns:a16="http://schemas.microsoft.com/office/drawing/2014/main" id="{F30CDAB3-151B-4C21-BDA6-79BAC442E5DD}"/>
              </a:ext>
            </a:extLst>
          </p:cNvPr>
          <p:cNvSpPr/>
          <p:nvPr/>
        </p:nvSpPr>
        <p:spPr>
          <a:xfrm>
            <a:off x="1007708" y="1371601"/>
            <a:ext cx="10300994" cy="2092881"/>
          </a:xfrm>
          <a:prstGeom prst="rect">
            <a:avLst/>
          </a:prstGeom>
        </p:spPr>
        <p:txBody>
          <a:bodyPr wrap="square">
            <a:spAutoFit/>
          </a:bodyPr>
          <a:lstStyle/>
          <a:p>
            <a:pPr marL="285750" indent="-285750">
              <a:spcAft>
                <a:spcPts val="600"/>
              </a:spcAft>
              <a:buFont typeface="Wingdings" panose="05000000000000000000" pitchFamily="2" charset="2"/>
              <a:buChar char="l"/>
            </a:pPr>
            <a:r>
              <a:rPr lang="en-US" altLang="zh-CN" sz="2600" kern="100" dirty="0">
                <a:solidFill>
                  <a:srgbClr val="FF0000"/>
                </a:solidFill>
                <a:latin typeface="+mj-ea"/>
                <a:ea typeface="+mj-ea"/>
                <a:cs typeface="Times New Roman" panose="02020603050405020304" pitchFamily="18" charset="0"/>
              </a:rPr>
              <a:t>NumPy</a:t>
            </a:r>
            <a:r>
              <a:rPr lang="zh-CN" altLang="en-US" sz="2600" kern="100" dirty="0">
                <a:latin typeface="+mj-ea"/>
                <a:ea typeface="+mj-ea"/>
                <a:cs typeface="Times New Roman" panose="02020603050405020304" pitchFamily="18" charset="0"/>
              </a:rPr>
              <a:t>是</a:t>
            </a:r>
            <a:r>
              <a:rPr lang="en-US" altLang="zh-CN" sz="2600" kern="100" dirty="0">
                <a:latin typeface="+mj-ea"/>
                <a:ea typeface="+mj-ea"/>
                <a:cs typeface="Times New Roman" panose="02020603050405020304" pitchFamily="18" charset="0"/>
              </a:rPr>
              <a:t>Python</a:t>
            </a:r>
            <a:r>
              <a:rPr lang="zh-CN" altLang="en-US" sz="2600" kern="100" dirty="0">
                <a:latin typeface="+mj-ea"/>
                <a:ea typeface="+mj-ea"/>
                <a:cs typeface="Times New Roman" panose="02020603050405020304" pitchFamily="18" charset="0"/>
              </a:rPr>
              <a:t>中</a:t>
            </a:r>
            <a:r>
              <a:rPr lang="zh-CN" altLang="en-US" sz="2600" kern="100" dirty="0">
                <a:solidFill>
                  <a:srgbClr val="FF0000"/>
                </a:solidFill>
                <a:latin typeface="+mj-ea"/>
                <a:ea typeface="+mj-ea"/>
                <a:cs typeface="Times New Roman" panose="02020603050405020304" pitchFamily="18" charset="0"/>
              </a:rPr>
              <a:t>用于科学计算的基础工具包</a:t>
            </a:r>
            <a:r>
              <a:rPr lang="zh-CN" altLang="en-US" sz="2600" kern="100" dirty="0">
                <a:latin typeface="+mj-ea"/>
                <a:ea typeface="+mj-ea"/>
                <a:cs typeface="Times New Roman" panose="02020603050405020304" pitchFamily="18" charset="0"/>
              </a:rPr>
              <a:t>，提供了</a:t>
            </a:r>
            <a:r>
              <a:rPr lang="zh-CN" altLang="en-US" sz="2600" kern="100" dirty="0">
                <a:solidFill>
                  <a:srgbClr val="FF0000"/>
                </a:solidFill>
                <a:latin typeface="+mj-ea"/>
                <a:ea typeface="+mj-ea"/>
                <a:cs typeface="Times New Roman" panose="02020603050405020304" pitchFamily="18" charset="0"/>
              </a:rPr>
              <a:t>多维数组对象</a:t>
            </a:r>
            <a:r>
              <a:rPr lang="zh-CN" altLang="en-US" sz="2600" kern="100" dirty="0">
                <a:latin typeface="+mj-ea"/>
                <a:ea typeface="+mj-ea"/>
                <a:cs typeface="Times New Roman" panose="02020603050405020304" pitchFamily="18" charset="0"/>
              </a:rPr>
              <a:t>用于对数组进行快速操作，包括了大量用于数据分析和处理的函数和方法，可方便高效地完成数学运算、逻辑运算、排序、选择、</a:t>
            </a:r>
            <a:r>
              <a:rPr lang="en-US" altLang="zh-CN" sz="2600" kern="100" dirty="0">
                <a:latin typeface="+mj-ea"/>
                <a:ea typeface="+mj-ea"/>
                <a:cs typeface="Times New Roman" panose="02020603050405020304" pitchFamily="18" charset="0"/>
              </a:rPr>
              <a:t>I/O</a:t>
            </a:r>
            <a:r>
              <a:rPr lang="zh-CN" altLang="en-US" sz="2600" kern="100" dirty="0">
                <a:latin typeface="+mj-ea"/>
                <a:ea typeface="+mj-ea"/>
                <a:cs typeface="Times New Roman" panose="02020603050405020304" pitchFamily="18" charset="0"/>
              </a:rPr>
              <a:t>（输入</a:t>
            </a:r>
            <a:r>
              <a:rPr lang="en-US" altLang="zh-CN" sz="2600" kern="100" dirty="0">
                <a:latin typeface="+mj-ea"/>
                <a:ea typeface="+mj-ea"/>
                <a:cs typeface="Times New Roman" panose="02020603050405020304" pitchFamily="18" charset="0"/>
              </a:rPr>
              <a:t>/</a:t>
            </a:r>
            <a:r>
              <a:rPr lang="zh-CN" altLang="en-US" sz="2600" kern="100" dirty="0">
                <a:latin typeface="+mj-ea"/>
                <a:ea typeface="+mj-ea"/>
                <a:cs typeface="Times New Roman" panose="02020603050405020304" pitchFamily="18" charset="0"/>
              </a:rPr>
              <a:t>输出）、离散傅立叶变换、基本线性代数、基本统计运算、随机模拟等操作。</a:t>
            </a:r>
            <a:endParaRPr lang="zh-CN" altLang="zh-CN" sz="2400" dirty="0"/>
          </a:p>
        </p:txBody>
      </p:sp>
    </p:spTree>
    <p:extLst>
      <p:ext uri="{BB962C8B-B14F-4D97-AF65-F5344CB8AC3E}">
        <p14:creationId xmlns:p14="http://schemas.microsoft.com/office/powerpoint/2010/main" val="41230271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4178650" y="477138"/>
            <a:ext cx="3834704"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创建</a:t>
            </a:r>
            <a:r>
              <a:rPr lang="en-US" altLang="zh-CN" sz="3200" b="1" dirty="0" err="1">
                <a:solidFill>
                  <a:schemeClr val="tx1">
                    <a:lumMod val="85000"/>
                    <a:lumOff val="15000"/>
                  </a:schemeClr>
                </a:solidFill>
                <a:latin typeface="微软雅黑" panose="020B0503020204020204" pitchFamily="34" charset="-122"/>
                <a:ea typeface="微软雅黑" panose="020B0503020204020204" pitchFamily="34" charset="-122"/>
              </a:rPr>
              <a:t>ndarray</a:t>
            </a: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类对象</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6323884"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用于创建</a:t>
            </a:r>
            <a:r>
              <a:rPr lang="en-US" altLang="zh-CN" sz="2400" b="1" dirty="0" err="1">
                <a:solidFill>
                  <a:schemeClr val="tx1">
                    <a:lumMod val="85000"/>
                    <a:lumOff val="15000"/>
                  </a:schemeClr>
                </a:solidFill>
                <a:latin typeface="微软雅黑" panose="020B0503020204020204" pitchFamily="34" charset="-122"/>
                <a:ea typeface="微软雅黑" panose="020B0503020204020204" pitchFamily="34" charset="-122"/>
              </a:rPr>
              <a:t>ndarray</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类对象的</a:t>
            </a:r>
            <a:r>
              <a:rPr lang="en-US" altLang="zh-CN" sz="2400" b="1" dirty="0" err="1">
                <a:solidFill>
                  <a:schemeClr val="tx1">
                    <a:lumMod val="85000"/>
                    <a:lumOff val="15000"/>
                  </a:schemeClr>
                </a:solidFill>
                <a:latin typeface="微软雅黑" panose="020B0503020204020204" pitchFamily="34" charset="-122"/>
                <a:ea typeface="微软雅黑" panose="020B0503020204020204" pitchFamily="34" charset="-122"/>
              </a:rPr>
              <a:t>numpy</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函数列表</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graphicFrame>
        <p:nvGraphicFramePr>
          <p:cNvPr id="39" name="表格 38">
            <a:extLst>
              <a:ext uri="{FF2B5EF4-FFF2-40B4-BE49-F238E27FC236}">
                <a16:creationId xmlns:a16="http://schemas.microsoft.com/office/drawing/2014/main" id="{FE530329-201E-4088-A130-3593C6A2D061}"/>
              </a:ext>
            </a:extLst>
          </p:cNvPr>
          <p:cNvGraphicFramePr>
            <a:graphicFrameLocks noGrp="1"/>
          </p:cNvGraphicFramePr>
          <p:nvPr>
            <p:extLst>
              <p:ext uri="{D42A27DB-BD31-4B8C-83A1-F6EECF244321}">
                <p14:modId xmlns:p14="http://schemas.microsoft.com/office/powerpoint/2010/main" val="2847971068"/>
              </p:ext>
            </p:extLst>
          </p:nvPr>
        </p:nvGraphicFramePr>
        <p:xfrm>
          <a:off x="1481230" y="1814241"/>
          <a:ext cx="9536149" cy="3605403"/>
        </p:xfrm>
        <a:graphic>
          <a:graphicData uri="http://schemas.openxmlformats.org/drawingml/2006/table">
            <a:tbl>
              <a:tblPr firstRow="1" firstCol="1" bandRow="1">
                <a:tableStyleId>{5C22544A-7EE6-4342-B048-85BDC9FD1C3A}</a:tableStyleId>
              </a:tblPr>
              <a:tblGrid>
                <a:gridCol w="2454985">
                  <a:extLst>
                    <a:ext uri="{9D8B030D-6E8A-4147-A177-3AD203B41FA5}">
                      <a16:colId xmlns:a16="http://schemas.microsoft.com/office/drawing/2014/main" val="915891558"/>
                    </a:ext>
                  </a:extLst>
                </a:gridCol>
                <a:gridCol w="7081164">
                  <a:extLst>
                    <a:ext uri="{9D8B030D-6E8A-4147-A177-3AD203B41FA5}">
                      <a16:colId xmlns:a16="http://schemas.microsoft.com/office/drawing/2014/main" val="2832090454"/>
                    </a:ext>
                  </a:extLst>
                </a:gridCol>
              </a:tblGrid>
              <a:tr h="53325">
                <a:tc>
                  <a:txBody>
                    <a:bodyPr/>
                    <a:lstStyle/>
                    <a:p>
                      <a:pPr indent="127000" algn="ctr">
                        <a:lnSpc>
                          <a:spcPct val="150000"/>
                        </a:lnSpc>
                        <a:spcAft>
                          <a:spcPts val="0"/>
                        </a:spcAft>
                      </a:pPr>
                      <a:r>
                        <a:rPr lang="zh-CN" sz="1800" kern="100">
                          <a:effectLst/>
                        </a:rPr>
                        <a:t>函数</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7446" marR="17446" marT="0" marB="0"/>
                </a:tc>
                <a:tc>
                  <a:txBody>
                    <a:bodyPr/>
                    <a:lstStyle/>
                    <a:p>
                      <a:pPr indent="127000" algn="ctr">
                        <a:lnSpc>
                          <a:spcPct val="150000"/>
                        </a:lnSpc>
                        <a:spcAft>
                          <a:spcPts val="0"/>
                        </a:spcAft>
                      </a:pPr>
                      <a:r>
                        <a:rPr lang="zh-CN" sz="1800" kern="100">
                          <a:effectLst/>
                        </a:rPr>
                        <a:t>描述</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7446" marR="17446" marT="0" marB="0"/>
                </a:tc>
                <a:extLst>
                  <a:ext uri="{0D108BD9-81ED-4DB2-BD59-A6C34878D82A}">
                    <a16:rowId xmlns:a16="http://schemas.microsoft.com/office/drawing/2014/main" val="1688676530"/>
                  </a:ext>
                </a:extLst>
              </a:tr>
              <a:tr h="1030746">
                <a:tc>
                  <a:txBody>
                    <a:bodyPr/>
                    <a:lstStyle/>
                    <a:p>
                      <a:pPr indent="127000">
                        <a:lnSpc>
                          <a:spcPct val="150000"/>
                        </a:lnSpc>
                        <a:spcAft>
                          <a:spcPts val="0"/>
                        </a:spcAft>
                      </a:pPr>
                      <a:r>
                        <a:rPr lang="en-US" sz="1800" kern="100">
                          <a:effectLst/>
                        </a:rPr>
                        <a:t>numpy.array(object, dtype=None)</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7446" marR="17446" marT="0" marB="0"/>
                </a:tc>
                <a:tc>
                  <a:txBody>
                    <a:bodyPr/>
                    <a:lstStyle/>
                    <a:p>
                      <a:pPr marL="266700" indent="127000">
                        <a:lnSpc>
                          <a:spcPct val="150000"/>
                        </a:lnSpc>
                        <a:spcAft>
                          <a:spcPts val="0"/>
                        </a:spcAft>
                      </a:pPr>
                      <a:r>
                        <a:rPr lang="en-US" sz="1800" kern="100" dirty="0">
                          <a:effectLst/>
                        </a:rPr>
                        <a:t>import </a:t>
                      </a:r>
                      <a:r>
                        <a:rPr lang="en-US" sz="1800" kern="100" dirty="0" err="1">
                          <a:effectLst/>
                        </a:rPr>
                        <a:t>numpy</a:t>
                      </a:r>
                      <a:r>
                        <a:rPr lang="en-US" sz="1800" kern="100" dirty="0">
                          <a:effectLst/>
                        </a:rPr>
                        <a:t> as np</a:t>
                      </a:r>
                      <a:endParaRPr lang="zh-CN" sz="1800" kern="100" dirty="0">
                        <a:effectLst/>
                      </a:endParaRPr>
                    </a:p>
                    <a:p>
                      <a:pPr marL="266700" indent="127000">
                        <a:lnSpc>
                          <a:spcPct val="150000"/>
                        </a:lnSpc>
                        <a:spcAft>
                          <a:spcPts val="0"/>
                        </a:spcAft>
                      </a:pPr>
                      <a:r>
                        <a:rPr lang="en-US" sz="1800" kern="100" dirty="0">
                          <a:effectLst/>
                        </a:rPr>
                        <a:t>x_int64 = </a:t>
                      </a:r>
                      <a:r>
                        <a:rPr lang="en-US" sz="1800" kern="100" dirty="0" err="1">
                          <a:effectLst/>
                        </a:rPr>
                        <a:t>np.array</a:t>
                      </a:r>
                      <a:r>
                        <a:rPr lang="en-US" sz="1800" kern="100" dirty="0">
                          <a:effectLst/>
                        </a:rPr>
                        <a:t>([2,3,4]) # </a:t>
                      </a:r>
                      <a:r>
                        <a:rPr lang="zh-CN" sz="1800" kern="100" dirty="0">
                          <a:effectLst/>
                        </a:rPr>
                        <a:t>根据列表创建一维数组</a:t>
                      </a:r>
                    </a:p>
                    <a:p>
                      <a:pPr marL="266700" indent="127000">
                        <a:lnSpc>
                          <a:spcPct val="150000"/>
                        </a:lnSpc>
                        <a:spcAft>
                          <a:spcPts val="0"/>
                        </a:spcAft>
                      </a:pPr>
                      <a:r>
                        <a:rPr lang="en-US" sz="1800" kern="100" dirty="0">
                          <a:effectLst/>
                        </a:rPr>
                        <a:t>x_float64 = </a:t>
                      </a:r>
                      <a:r>
                        <a:rPr lang="en-US" sz="1800" kern="100" dirty="0" err="1">
                          <a:effectLst/>
                        </a:rPr>
                        <a:t>np.array</a:t>
                      </a:r>
                      <a:r>
                        <a:rPr lang="en-US" sz="1800" kern="100" dirty="0">
                          <a:effectLst/>
                        </a:rPr>
                        <a:t>([2,3,4], </a:t>
                      </a:r>
                      <a:r>
                        <a:rPr lang="en-US" sz="1800" kern="100" dirty="0" err="1">
                          <a:effectLst/>
                        </a:rPr>
                        <a:t>dtype</a:t>
                      </a:r>
                      <a:r>
                        <a:rPr lang="en-US" sz="1800" kern="100" dirty="0">
                          <a:effectLst/>
                        </a:rPr>
                        <a:t>=np.float64) # </a:t>
                      </a:r>
                      <a:r>
                        <a:rPr lang="zh-CN" sz="1800" kern="100" dirty="0">
                          <a:effectLst/>
                        </a:rPr>
                        <a:t>指定元素类型</a:t>
                      </a:r>
                    </a:p>
                    <a:p>
                      <a:pPr marL="266700" indent="127000">
                        <a:lnSpc>
                          <a:spcPct val="150000"/>
                        </a:lnSpc>
                        <a:spcAft>
                          <a:spcPts val="0"/>
                        </a:spcAft>
                      </a:pPr>
                      <a:r>
                        <a:rPr lang="en-US" sz="1800" kern="100" dirty="0">
                          <a:effectLst/>
                        </a:rPr>
                        <a:t>print(x_int64) # </a:t>
                      </a:r>
                      <a:r>
                        <a:rPr lang="zh-CN" sz="1800" kern="100" dirty="0">
                          <a:effectLst/>
                        </a:rPr>
                        <a:t>输出</a:t>
                      </a:r>
                      <a:r>
                        <a:rPr lang="en-US" sz="1800" kern="100" dirty="0">
                          <a:effectLst/>
                        </a:rPr>
                        <a:t>[2 3 4]</a:t>
                      </a:r>
                      <a:endParaRPr lang="zh-CN" sz="1800" kern="100" dirty="0">
                        <a:effectLst/>
                      </a:endParaRPr>
                    </a:p>
                    <a:p>
                      <a:pPr marL="266700" indent="127000">
                        <a:lnSpc>
                          <a:spcPct val="150000"/>
                        </a:lnSpc>
                        <a:spcAft>
                          <a:spcPts val="0"/>
                        </a:spcAft>
                      </a:pPr>
                      <a:r>
                        <a:rPr lang="en-US" sz="1800" kern="100" dirty="0">
                          <a:effectLst/>
                        </a:rPr>
                        <a:t>print(x_float64) # </a:t>
                      </a:r>
                      <a:r>
                        <a:rPr lang="zh-CN" sz="1800" kern="100" dirty="0">
                          <a:effectLst/>
                        </a:rPr>
                        <a:t>输出</a:t>
                      </a:r>
                      <a:r>
                        <a:rPr lang="en-US" sz="1800" kern="100" dirty="0">
                          <a:effectLst/>
                        </a:rPr>
                        <a:t>[2. 3. 4.]</a:t>
                      </a:r>
                      <a:r>
                        <a:rPr lang="zh-CN" sz="1800" kern="100" dirty="0">
                          <a:effectLst/>
                        </a:rPr>
                        <a:t>，注意与</a:t>
                      </a:r>
                      <a:r>
                        <a:rPr lang="en-US" sz="1800" kern="100" dirty="0">
                          <a:effectLst/>
                        </a:rPr>
                        <a:t>x_int64</a:t>
                      </a:r>
                      <a:r>
                        <a:rPr lang="zh-CN" sz="1800" kern="100" dirty="0">
                          <a:effectLst/>
                        </a:rPr>
                        <a:t>元素类型的区别</a:t>
                      </a:r>
                    </a:p>
                    <a:p>
                      <a:pPr marL="266700" indent="127000">
                        <a:lnSpc>
                          <a:spcPct val="150000"/>
                        </a:lnSpc>
                        <a:spcAft>
                          <a:spcPts val="0"/>
                        </a:spcAft>
                      </a:pPr>
                      <a:r>
                        <a:rPr lang="en-US" sz="1800" kern="100" dirty="0">
                          <a:effectLst/>
                        </a:rPr>
                        <a:t>x_2d = </a:t>
                      </a:r>
                      <a:r>
                        <a:rPr lang="en-US" sz="1800" kern="100" dirty="0" err="1">
                          <a:effectLst/>
                        </a:rPr>
                        <a:t>np.array</a:t>
                      </a:r>
                      <a:r>
                        <a:rPr lang="en-US" sz="1800" kern="100" dirty="0">
                          <a:effectLst/>
                        </a:rPr>
                        <a:t>([[1,2,3], [4,5,6]]) # </a:t>
                      </a:r>
                      <a:r>
                        <a:rPr lang="zh-CN" sz="1800" kern="100" dirty="0">
                          <a:effectLst/>
                        </a:rPr>
                        <a:t>根据二维列表创建二维数组</a:t>
                      </a:r>
                    </a:p>
                    <a:p>
                      <a:pPr marL="266700" indent="127000">
                        <a:lnSpc>
                          <a:spcPct val="150000"/>
                        </a:lnSpc>
                        <a:spcAft>
                          <a:spcPts val="0"/>
                        </a:spcAft>
                      </a:pPr>
                      <a:r>
                        <a:rPr lang="en-US" sz="1800" kern="100" dirty="0">
                          <a:effectLst/>
                        </a:rPr>
                        <a:t>print(x_2d) # </a:t>
                      </a:r>
                      <a:r>
                        <a:rPr lang="zh-CN" sz="1800" kern="100" dirty="0">
                          <a:effectLst/>
                        </a:rPr>
                        <a:t>输出</a:t>
                      </a:r>
                      <a:r>
                        <a:rPr lang="en-US" sz="1800" kern="100" dirty="0">
                          <a:effectLst/>
                        </a:rPr>
                        <a:t>[[1 2 3]</a:t>
                      </a:r>
                      <a:endParaRPr lang="zh-CN" sz="1800" kern="100" dirty="0">
                        <a:effectLst/>
                      </a:endParaRPr>
                    </a:p>
                    <a:p>
                      <a:pPr marL="266700" indent="127000">
                        <a:lnSpc>
                          <a:spcPct val="150000"/>
                        </a:lnSpc>
                        <a:spcAft>
                          <a:spcPts val="0"/>
                        </a:spcAft>
                      </a:pPr>
                      <a:r>
                        <a:rPr lang="en-US" sz="1800" kern="100" dirty="0">
                          <a:effectLst/>
                        </a:rPr>
                        <a:t>                   #           [4 5 6]]</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7446" marR="17446" marT="0" marB="0"/>
                </a:tc>
                <a:extLst>
                  <a:ext uri="{0D108BD9-81ED-4DB2-BD59-A6C34878D82A}">
                    <a16:rowId xmlns:a16="http://schemas.microsoft.com/office/drawing/2014/main" val="2521241306"/>
                  </a:ext>
                </a:extLst>
              </a:tr>
            </a:tbl>
          </a:graphicData>
        </a:graphic>
      </p:graphicFrame>
    </p:spTree>
    <p:extLst>
      <p:ext uri="{BB962C8B-B14F-4D97-AF65-F5344CB8AC3E}">
        <p14:creationId xmlns:p14="http://schemas.microsoft.com/office/powerpoint/2010/main" val="3819879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4178650" y="477138"/>
            <a:ext cx="3834704"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创建</a:t>
            </a:r>
            <a:r>
              <a:rPr lang="en-US" altLang="zh-CN" sz="3200" b="1" dirty="0" err="1">
                <a:solidFill>
                  <a:schemeClr val="tx1">
                    <a:lumMod val="85000"/>
                    <a:lumOff val="15000"/>
                  </a:schemeClr>
                </a:solidFill>
                <a:latin typeface="微软雅黑" panose="020B0503020204020204" pitchFamily="34" charset="-122"/>
                <a:ea typeface="微软雅黑" panose="020B0503020204020204" pitchFamily="34" charset="-122"/>
              </a:rPr>
              <a:t>ndarray</a:t>
            </a: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类对象</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6323884"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用于创建</a:t>
            </a:r>
            <a:r>
              <a:rPr lang="en-US" altLang="zh-CN" sz="2400" b="1" dirty="0" err="1">
                <a:solidFill>
                  <a:schemeClr val="tx1">
                    <a:lumMod val="85000"/>
                    <a:lumOff val="15000"/>
                  </a:schemeClr>
                </a:solidFill>
                <a:latin typeface="微软雅黑" panose="020B0503020204020204" pitchFamily="34" charset="-122"/>
                <a:ea typeface="微软雅黑" panose="020B0503020204020204" pitchFamily="34" charset="-122"/>
              </a:rPr>
              <a:t>ndarray</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类对象的</a:t>
            </a:r>
            <a:r>
              <a:rPr lang="en-US" altLang="zh-CN" sz="2400" b="1" dirty="0" err="1">
                <a:solidFill>
                  <a:schemeClr val="tx1">
                    <a:lumMod val="85000"/>
                    <a:lumOff val="15000"/>
                  </a:schemeClr>
                </a:solidFill>
                <a:latin typeface="微软雅黑" panose="020B0503020204020204" pitchFamily="34" charset="-122"/>
                <a:ea typeface="微软雅黑" panose="020B0503020204020204" pitchFamily="34" charset="-122"/>
              </a:rPr>
              <a:t>numpy</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函数列表</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graphicFrame>
        <p:nvGraphicFramePr>
          <p:cNvPr id="39" name="表格 38">
            <a:extLst>
              <a:ext uri="{FF2B5EF4-FFF2-40B4-BE49-F238E27FC236}">
                <a16:creationId xmlns:a16="http://schemas.microsoft.com/office/drawing/2014/main" id="{FE530329-201E-4088-A130-3593C6A2D061}"/>
              </a:ext>
            </a:extLst>
          </p:cNvPr>
          <p:cNvGraphicFramePr>
            <a:graphicFrameLocks noGrp="1"/>
          </p:cNvGraphicFramePr>
          <p:nvPr>
            <p:extLst>
              <p:ext uri="{D42A27DB-BD31-4B8C-83A1-F6EECF244321}">
                <p14:modId xmlns:p14="http://schemas.microsoft.com/office/powerpoint/2010/main" val="869826389"/>
              </p:ext>
            </p:extLst>
          </p:nvPr>
        </p:nvGraphicFramePr>
        <p:xfrm>
          <a:off x="1481230" y="1954198"/>
          <a:ext cx="9536149" cy="1960118"/>
        </p:xfrm>
        <a:graphic>
          <a:graphicData uri="http://schemas.openxmlformats.org/drawingml/2006/table">
            <a:tbl>
              <a:tblPr firstRow="1" firstCol="1" bandRow="1">
                <a:tableStyleId>{5C22544A-7EE6-4342-B048-85BDC9FD1C3A}</a:tableStyleId>
              </a:tblPr>
              <a:tblGrid>
                <a:gridCol w="2454985">
                  <a:extLst>
                    <a:ext uri="{9D8B030D-6E8A-4147-A177-3AD203B41FA5}">
                      <a16:colId xmlns:a16="http://schemas.microsoft.com/office/drawing/2014/main" val="915891558"/>
                    </a:ext>
                  </a:extLst>
                </a:gridCol>
                <a:gridCol w="7081164">
                  <a:extLst>
                    <a:ext uri="{9D8B030D-6E8A-4147-A177-3AD203B41FA5}">
                      <a16:colId xmlns:a16="http://schemas.microsoft.com/office/drawing/2014/main" val="2832090454"/>
                    </a:ext>
                  </a:extLst>
                </a:gridCol>
              </a:tblGrid>
              <a:tr h="53325">
                <a:tc>
                  <a:txBody>
                    <a:bodyPr/>
                    <a:lstStyle/>
                    <a:p>
                      <a:pPr indent="127000" algn="ctr">
                        <a:lnSpc>
                          <a:spcPct val="150000"/>
                        </a:lnSpc>
                        <a:spcAft>
                          <a:spcPts val="0"/>
                        </a:spcAft>
                      </a:pPr>
                      <a:r>
                        <a:rPr lang="zh-CN" sz="1800" kern="100">
                          <a:effectLst/>
                        </a:rPr>
                        <a:t>函数</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7446" marR="17446" marT="0" marB="0"/>
                </a:tc>
                <a:tc>
                  <a:txBody>
                    <a:bodyPr/>
                    <a:lstStyle/>
                    <a:p>
                      <a:pPr indent="127000" algn="ctr">
                        <a:lnSpc>
                          <a:spcPct val="150000"/>
                        </a:lnSpc>
                        <a:spcAft>
                          <a:spcPts val="0"/>
                        </a:spcAft>
                      </a:pPr>
                      <a:r>
                        <a:rPr lang="zh-CN" sz="1800" kern="100">
                          <a:effectLst/>
                        </a:rPr>
                        <a:t>描述</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7446" marR="17446" marT="0" marB="0"/>
                </a:tc>
                <a:extLst>
                  <a:ext uri="{0D108BD9-81ED-4DB2-BD59-A6C34878D82A}">
                    <a16:rowId xmlns:a16="http://schemas.microsoft.com/office/drawing/2014/main" val="1688676530"/>
                  </a:ext>
                </a:extLst>
              </a:tr>
              <a:tr h="236933">
                <a:tc>
                  <a:txBody>
                    <a:bodyPr/>
                    <a:lstStyle/>
                    <a:p>
                      <a:pPr indent="127000">
                        <a:lnSpc>
                          <a:spcPct val="150000"/>
                        </a:lnSpc>
                        <a:spcAft>
                          <a:spcPts val="0"/>
                        </a:spcAft>
                      </a:pPr>
                      <a:r>
                        <a:rPr lang="en-US" sz="1800" kern="100">
                          <a:effectLst/>
                        </a:rPr>
                        <a:t>numpy.ones(shape, dtype=None)</a:t>
                      </a:r>
                      <a:endParaRPr lang="zh-CN" sz="1800" kern="100">
                        <a:effectLst/>
                      </a:endParaRPr>
                    </a:p>
                    <a:p>
                      <a:pPr indent="127000">
                        <a:lnSpc>
                          <a:spcPct val="150000"/>
                        </a:lnSpc>
                        <a:spcAft>
                          <a:spcPts val="0"/>
                        </a:spcAft>
                      </a:pPr>
                      <a:r>
                        <a:rPr lang="en-US" sz="1800" kern="100">
                          <a:effectLst/>
                        </a:rPr>
                        <a:t>numpy.empty(shape, dtype=float)</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7446" marR="17446" marT="0" marB="0"/>
                </a:tc>
                <a:tc>
                  <a:txBody>
                    <a:bodyPr/>
                    <a:lstStyle/>
                    <a:p>
                      <a:pPr marL="342900" lvl="0" indent="-342900">
                        <a:lnSpc>
                          <a:spcPct val="150000"/>
                        </a:lnSpc>
                        <a:spcAft>
                          <a:spcPts val="0"/>
                        </a:spcAft>
                        <a:buFont typeface="Wingdings" panose="05000000000000000000" pitchFamily="2" charset="2"/>
                        <a:buChar char=""/>
                      </a:pPr>
                      <a:r>
                        <a:rPr lang="zh-CN" sz="1800" kern="100" dirty="0">
                          <a:effectLst/>
                        </a:rPr>
                        <a:t>参数：与</a:t>
                      </a:r>
                      <a:r>
                        <a:rPr lang="en-US" sz="1800" kern="100" dirty="0" err="1">
                          <a:effectLst/>
                        </a:rPr>
                        <a:t>numpy.zeros</a:t>
                      </a:r>
                      <a:r>
                        <a:rPr lang="zh-CN" sz="1800" kern="100" dirty="0">
                          <a:effectLst/>
                        </a:rPr>
                        <a:t>参数含义相同。</a:t>
                      </a:r>
                    </a:p>
                    <a:p>
                      <a:pPr marL="342900" lvl="0" indent="-342900">
                        <a:lnSpc>
                          <a:spcPct val="150000"/>
                        </a:lnSpc>
                        <a:spcAft>
                          <a:spcPts val="0"/>
                        </a:spcAft>
                        <a:buFont typeface="Wingdings" panose="05000000000000000000" pitchFamily="2" charset="2"/>
                        <a:buChar char=""/>
                      </a:pPr>
                      <a:r>
                        <a:rPr lang="zh-CN" sz="1800" kern="100" dirty="0">
                          <a:effectLst/>
                        </a:rPr>
                        <a:t>返回值：</a:t>
                      </a:r>
                      <a:r>
                        <a:rPr lang="en-US" sz="1800" kern="100" dirty="0" err="1">
                          <a:effectLst/>
                        </a:rPr>
                        <a:t>numpy.ones</a:t>
                      </a:r>
                      <a:r>
                        <a:rPr lang="zh-CN" sz="1800" kern="100" dirty="0">
                          <a:effectLst/>
                        </a:rPr>
                        <a:t>用于创建一个所有元素值都是</a:t>
                      </a:r>
                      <a:r>
                        <a:rPr lang="en-US" sz="1800" kern="100" dirty="0">
                          <a:effectLst/>
                        </a:rPr>
                        <a:t>1</a:t>
                      </a:r>
                      <a:r>
                        <a:rPr lang="zh-CN" sz="1800" kern="100" dirty="0">
                          <a:effectLst/>
                        </a:rPr>
                        <a:t>的</a:t>
                      </a:r>
                      <a:r>
                        <a:rPr lang="en-US" sz="1800" kern="100" dirty="0" err="1">
                          <a:effectLst/>
                        </a:rPr>
                        <a:t>ndarray</a:t>
                      </a:r>
                      <a:r>
                        <a:rPr lang="zh-CN" sz="1800" kern="100" dirty="0">
                          <a:effectLst/>
                        </a:rPr>
                        <a:t>对象；</a:t>
                      </a:r>
                      <a:r>
                        <a:rPr lang="en-US" sz="1800" kern="100" dirty="0" err="1">
                          <a:effectLst/>
                        </a:rPr>
                        <a:t>numpy.empty</a:t>
                      </a:r>
                      <a:r>
                        <a:rPr lang="zh-CN" sz="1800" kern="100" dirty="0">
                          <a:effectLst/>
                        </a:rPr>
                        <a:t>用于创建一个元素值未初始化（随机值）的</a:t>
                      </a:r>
                      <a:r>
                        <a:rPr lang="en-US" sz="1800" kern="100" dirty="0" err="1">
                          <a:effectLst/>
                        </a:rPr>
                        <a:t>ndarray</a:t>
                      </a:r>
                      <a:r>
                        <a:rPr lang="zh-CN" sz="1800" kern="100" dirty="0">
                          <a:effectLst/>
                        </a:rPr>
                        <a:t>对象。</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7446" marR="17446" marT="0" marB="0"/>
                </a:tc>
                <a:extLst>
                  <a:ext uri="{0D108BD9-81ED-4DB2-BD59-A6C34878D82A}">
                    <a16:rowId xmlns:a16="http://schemas.microsoft.com/office/drawing/2014/main" val="1518144558"/>
                  </a:ext>
                </a:extLst>
              </a:tr>
            </a:tbl>
          </a:graphicData>
        </a:graphic>
      </p:graphicFrame>
    </p:spTree>
    <p:extLst>
      <p:ext uri="{BB962C8B-B14F-4D97-AF65-F5344CB8AC3E}">
        <p14:creationId xmlns:p14="http://schemas.microsoft.com/office/powerpoint/2010/main" val="2393783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4178650" y="477138"/>
            <a:ext cx="3834704"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创建</a:t>
            </a:r>
            <a:r>
              <a:rPr lang="en-US" altLang="zh-CN" sz="3200" b="1" dirty="0" err="1">
                <a:solidFill>
                  <a:schemeClr val="tx1">
                    <a:lumMod val="85000"/>
                    <a:lumOff val="15000"/>
                  </a:schemeClr>
                </a:solidFill>
                <a:latin typeface="微软雅黑" panose="020B0503020204020204" pitchFamily="34" charset="-122"/>
                <a:ea typeface="微软雅黑" panose="020B0503020204020204" pitchFamily="34" charset="-122"/>
              </a:rPr>
              <a:t>ndarray</a:t>
            </a: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类对象</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6323884"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用于创建</a:t>
            </a:r>
            <a:r>
              <a:rPr lang="en-US" altLang="zh-CN" sz="2400" b="1" dirty="0" err="1">
                <a:solidFill>
                  <a:schemeClr val="tx1">
                    <a:lumMod val="85000"/>
                    <a:lumOff val="15000"/>
                  </a:schemeClr>
                </a:solidFill>
                <a:latin typeface="微软雅黑" panose="020B0503020204020204" pitchFamily="34" charset="-122"/>
                <a:ea typeface="微软雅黑" panose="020B0503020204020204" pitchFamily="34" charset="-122"/>
              </a:rPr>
              <a:t>ndarray</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类对象的</a:t>
            </a:r>
            <a:r>
              <a:rPr lang="en-US" altLang="zh-CN" sz="2400" b="1" dirty="0" err="1">
                <a:solidFill>
                  <a:schemeClr val="tx1">
                    <a:lumMod val="85000"/>
                    <a:lumOff val="15000"/>
                  </a:schemeClr>
                </a:solidFill>
                <a:latin typeface="微软雅黑" panose="020B0503020204020204" pitchFamily="34" charset="-122"/>
                <a:ea typeface="微软雅黑" panose="020B0503020204020204" pitchFamily="34" charset="-122"/>
              </a:rPr>
              <a:t>numpy</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函数列表</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graphicFrame>
        <p:nvGraphicFramePr>
          <p:cNvPr id="39" name="表格 38">
            <a:extLst>
              <a:ext uri="{FF2B5EF4-FFF2-40B4-BE49-F238E27FC236}">
                <a16:creationId xmlns:a16="http://schemas.microsoft.com/office/drawing/2014/main" id="{FE530329-201E-4088-A130-3593C6A2D061}"/>
              </a:ext>
            </a:extLst>
          </p:cNvPr>
          <p:cNvGraphicFramePr>
            <a:graphicFrameLocks noGrp="1"/>
          </p:cNvGraphicFramePr>
          <p:nvPr>
            <p:extLst>
              <p:ext uri="{D42A27DB-BD31-4B8C-83A1-F6EECF244321}">
                <p14:modId xmlns:p14="http://schemas.microsoft.com/office/powerpoint/2010/main" val="3704421746"/>
              </p:ext>
            </p:extLst>
          </p:nvPr>
        </p:nvGraphicFramePr>
        <p:xfrm>
          <a:off x="1462568" y="1702275"/>
          <a:ext cx="9536149" cy="3605403"/>
        </p:xfrm>
        <a:graphic>
          <a:graphicData uri="http://schemas.openxmlformats.org/drawingml/2006/table">
            <a:tbl>
              <a:tblPr firstRow="1" firstCol="1" bandRow="1">
                <a:tableStyleId>{5C22544A-7EE6-4342-B048-85BDC9FD1C3A}</a:tableStyleId>
              </a:tblPr>
              <a:tblGrid>
                <a:gridCol w="2454985">
                  <a:extLst>
                    <a:ext uri="{9D8B030D-6E8A-4147-A177-3AD203B41FA5}">
                      <a16:colId xmlns:a16="http://schemas.microsoft.com/office/drawing/2014/main" val="915891558"/>
                    </a:ext>
                  </a:extLst>
                </a:gridCol>
                <a:gridCol w="7081164">
                  <a:extLst>
                    <a:ext uri="{9D8B030D-6E8A-4147-A177-3AD203B41FA5}">
                      <a16:colId xmlns:a16="http://schemas.microsoft.com/office/drawing/2014/main" val="2832090454"/>
                    </a:ext>
                  </a:extLst>
                </a:gridCol>
              </a:tblGrid>
              <a:tr h="53325">
                <a:tc>
                  <a:txBody>
                    <a:bodyPr/>
                    <a:lstStyle/>
                    <a:p>
                      <a:pPr indent="127000" algn="ctr">
                        <a:lnSpc>
                          <a:spcPct val="150000"/>
                        </a:lnSpc>
                        <a:spcAft>
                          <a:spcPts val="0"/>
                        </a:spcAft>
                      </a:pPr>
                      <a:r>
                        <a:rPr lang="zh-CN" sz="1800" kern="100">
                          <a:effectLst/>
                        </a:rPr>
                        <a:t>函数</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7446" marR="17446" marT="0" marB="0"/>
                </a:tc>
                <a:tc>
                  <a:txBody>
                    <a:bodyPr/>
                    <a:lstStyle/>
                    <a:p>
                      <a:pPr indent="127000" algn="ctr">
                        <a:lnSpc>
                          <a:spcPct val="150000"/>
                        </a:lnSpc>
                        <a:spcAft>
                          <a:spcPts val="0"/>
                        </a:spcAft>
                      </a:pPr>
                      <a:r>
                        <a:rPr lang="zh-CN" sz="1800" kern="100">
                          <a:effectLst/>
                        </a:rPr>
                        <a:t>描述</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7446" marR="17446" marT="0" marB="0"/>
                </a:tc>
                <a:extLst>
                  <a:ext uri="{0D108BD9-81ED-4DB2-BD59-A6C34878D82A}">
                    <a16:rowId xmlns:a16="http://schemas.microsoft.com/office/drawing/2014/main" val="1688676530"/>
                  </a:ext>
                </a:extLst>
              </a:tr>
              <a:tr h="1457764">
                <a:tc>
                  <a:txBody>
                    <a:bodyPr/>
                    <a:lstStyle/>
                    <a:p>
                      <a:pPr indent="127000">
                        <a:lnSpc>
                          <a:spcPct val="150000"/>
                        </a:lnSpc>
                        <a:spcAft>
                          <a:spcPts val="0"/>
                        </a:spcAft>
                      </a:pPr>
                      <a:r>
                        <a:rPr lang="en-US" sz="1800" kern="100" dirty="0" err="1">
                          <a:effectLst/>
                        </a:rPr>
                        <a:t>numpy.arange</a:t>
                      </a:r>
                      <a:r>
                        <a:rPr lang="en-US" sz="1800" kern="100" dirty="0">
                          <a:effectLst/>
                        </a:rPr>
                        <a:t>([start, ] stop[, step], </a:t>
                      </a:r>
                      <a:r>
                        <a:rPr lang="en-US" sz="1800" kern="100" dirty="0" err="1">
                          <a:effectLst/>
                        </a:rPr>
                        <a:t>dtype</a:t>
                      </a:r>
                      <a:r>
                        <a:rPr lang="en-US" sz="1800" kern="100" dirty="0">
                          <a:effectLst/>
                        </a:rPr>
                        <a:t>=None)</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7446" marR="17446" marT="0" marB="0"/>
                </a:tc>
                <a:tc>
                  <a:txBody>
                    <a:bodyPr/>
                    <a:lstStyle/>
                    <a:p>
                      <a:pPr marL="342900" lvl="0" indent="-342900">
                        <a:lnSpc>
                          <a:spcPct val="150000"/>
                        </a:lnSpc>
                        <a:spcAft>
                          <a:spcPts val="0"/>
                        </a:spcAft>
                        <a:buFont typeface="Wingdings" panose="05000000000000000000" pitchFamily="2" charset="2"/>
                        <a:buChar char=""/>
                      </a:pPr>
                      <a:r>
                        <a:rPr lang="zh-CN" sz="1800" kern="100" dirty="0">
                          <a:effectLst/>
                        </a:rPr>
                        <a:t>参数：</a:t>
                      </a:r>
                      <a:r>
                        <a:rPr lang="en-US" sz="1800" kern="100" dirty="0">
                          <a:effectLst/>
                        </a:rPr>
                        <a:t>start</a:t>
                      </a:r>
                      <a:r>
                        <a:rPr lang="zh-CN" sz="1800" kern="100" dirty="0">
                          <a:effectLst/>
                        </a:rPr>
                        <a:t>是区间的开始值，默认是</a:t>
                      </a:r>
                      <a:r>
                        <a:rPr lang="en-US" sz="1800" kern="100" dirty="0">
                          <a:effectLst/>
                        </a:rPr>
                        <a:t>0</a:t>
                      </a:r>
                      <a:r>
                        <a:rPr lang="zh-CN" sz="1800" kern="100" dirty="0">
                          <a:effectLst/>
                        </a:rPr>
                        <a:t>；</a:t>
                      </a:r>
                      <a:r>
                        <a:rPr lang="en-US" sz="1800" kern="100" dirty="0">
                          <a:effectLst/>
                        </a:rPr>
                        <a:t>stop</a:t>
                      </a:r>
                      <a:r>
                        <a:rPr lang="zh-CN" sz="1800" kern="100" dirty="0">
                          <a:effectLst/>
                        </a:rPr>
                        <a:t>是区间的结束值；</a:t>
                      </a:r>
                      <a:r>
                        <a:rPr lang="en-US" sz="1800" kern="100" dirty="0">
                          <a:effectLst/>
                        </a:rPr>
                        <a:t>step</a:t>
                      </a:r>
                      <a:r>
                        <a:rPr lang="zh-CN" sz="1800" kern="100" dirty="0">
                          <a:effectLst/>
                        </a:rPr>
                        <a:t>是步长，即所创建</a:t>
                      </a:r>
                      <a:r>
                        <a:rPr lang="en-US" sz="1800" kern="100" dirty="0" err="1">
                          <a:effectLst/>
                        </a:rPr>
                        <a:t>ndarray</a:t>
                      </a:r>
                      <a:r>
                        <a:rPr lang="zh-CN" sz="1800" kern="100" dirty="0">
                          <a:effectLst/>
                        </a:rPr>
                        <a:t>对象中后一个元素减前一个元素的差值，默认是</a:t>
                      </a:r>
                      <a:r>
                        <a:rPr lang="en-US" sz="1800" kern="100" dirty="0">
                          <a:effectLst/>
                        </a:rPr>
                        <a:t>1</a:t>
                      </a:r>
                      <a:r>
                        <a:rPr lang="zh-CN" sz="1800" kern="100" dirty="0">
                          <a:effectLst/>
                        </a:rPr>
                        <a:t>；</a:t>
                      </a:r>
                      <a:r>
                        <a:rPr lang="en-US" sz="1800" kern="100" dirty="0" err="1">
                          <a:effectLst/>
                        </a:rPr>
                        <a:t>dtype</a:t>
                      </a:r>
                      <a:r>
                        <a:rPr lang="zh-CN" sz="1800" kern="100" dirty="0">
                          <a:effectLst/>
                        </a:rPr>
                        <a:t>是所创建</a:t>
                      </a:r>
                      <a:r>
                        <a:rPr lang="en-US" sz="1800" kern="100" dirty="0" err="1">
                          <a:effectLst/>
                        </a:rPr>
                        <a:t>ndarray</a:t>
                      </a:r>
                      <a:r>
                        <a:rPr lang="zh-CN" sz="1800" kern="100" dirty="0">
                          <a:effectLst/>
                        </a:rPr>
                        <a:t>对象中元素的类型，如果未指定该参数值，则其由其他参数自动确定。</a:t>
                      </a:r>
                    </a:p>
                    <a:p>
                      <a:pPr marL="342900" lvl="0" indent="-342900">
                        <a:lnSpc>
                          <a:spcPct val="150000"/>
                        </a:lnSpc>
                        <a:spcAft>
                          <a:spcPts val="0"/>
                        </a:spcAft>
                        <a:buFont typeface="Wingdings" panose="05000000000000000000" pitchFamily="2" charset="2"/>
                        <a:buChar char=""/>
                      </a:pPr>
                      <a:r>
                        <a:rPr lang="zh-CN" sz="1800" kern="100" dirty="0">
                          <a:effectLst/>
                        </a:rPr>
                        <a:t>返回值：一个</a:t>
                      </a:r>
                      <a:r>
                        <a:rPr lang="en-US" sz="1800" kern="100" dirty="0" err="1">
                          <a:effectLst/>
                        </a:rPr>
                        <a:t>ndarray</a:t>
                      </a:r>
                      <a:r>
                        <a:rPr lang="zh-CN" sz="1800" kern="100" dirty="0">
                          <a:effectLst/>
                        </a:rPr>
                        <a:t>对象，在指定区间</a:t>
                      </a:r>
                      <a:r>
                        <a:rPr lang="en-US" sz="1800" kern="100" dirty="0">
                          <a:effectLst/>
                        </a:rPr>
                        <a:t>[start, stop)</a:t>
                      </a:r>
                      <a:r>
                        <a:rPr lang="zh-CN" sz="1800" kern="100" dirty="0">
                          <a:effectLst/>
                        </a:rPr>
                        <a:t>上以</a:t>
                      </a:r>
                      <a:r>
                        <a:rPr lang="en-US" sz="1800" kern="100" dirty="0">
                          <a:effectLst/>
                        </a:rPr>
                        <a:t>step</a:t>
                      </a:r>
                      <a:r>
                        <a:rPr lang="zh-CN" sz="1800" kern="100" dirty="0">
                          <a:effectLst/>
                        </a:rPr>
                        <a:t>为步长所生成的值组成了该</a:t>
                      </a:r>
                      <a:r>
                        <a:rPr lang="en-US" sz="1800" kern="100" dirty="0" err="1">
                          <a:effectLst/>
                        </a:rPr>
                        <a:t>ndarray</a:t>
                      </a:r>
                      <a:r>
                        <a:rPr lang="zh-CN" sz="1800" kern="100" dirty="0">
                          <a:effectLst/>
                        </a:rPr>
                        <a:t>对象的元素。</a:t>
                      </a:r>
                    </a:p>
                    <a:p>
                      <a:pPr marL="342900" lvl="0" indent="-342900">
                        <a:lnSpc>
                          <a:spcPct val="150000"/>
                        </a:lnSpc>
                        <a:spcAft>
                          <a:spcPts val="0"/>
                        </a:spcAft>
                        <a:buFont typeface="Wingdings" panose="05000000000000000000" pitchFamily="2" charset="2"/>
                        <a:buChar char=""/>
                      </a:pPr>
                      <a:r>
                        <a:rPr lang="zh-CN" sz="1800" kern="100" dirty="0">
                          <a:effectLst/>
                        </a:rPr>
                        <a:t>提示：</a:t>
                      </a:r>
                    </a:p>
                    <a:p>
                      <a:pPr marL="266700" indent="127000">
                        <a:lnSpc>
                          <a:spcPct val="150000"/>
                        </a:lnSpc>
                        <a:spcAft>
                          <a:spcPts val="0"/>
                        </a:spcAft>
                      </a:pP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7446" marR="17446" marT="0" marB="0"/>
                </a:tc>
                <a:extLst>
                  <a:ext uri="{0D108BD9-81ED-4DB2-BD59-A6C34878D82A}">
                    <a16:rowId xmlns:a16="http://schemas.microsoft.com/office/drawing/2014/main" val="960970483"/>
                  </a:ext>
                </a:extLst>
              </a:tr>
            </a:tbl>
          </a:graphicData>
        </a:graphic>
      </p:graphicFrame>
    </p:spTree>
    <p:extLst>
      <p:ext uri="{BB962C8B-B14F-4D97-AF65-F5344CB8AC3E}">
        <p14:creationId xmlns:p14="http://schemas.microsoft.com/office/powerpoint/2010/main" val="259334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4178650" y="477138"/>
            <a:ext cx="3834704"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创建</a:t>
            </a:r>
            <a:r>
              <a:rPr lang="en-US" altLang="zh-CN" sz="3200" b="1" dirty="0" err="1">
                <a:solidFill>
                  <a:schemeClr val="tx1">
                    <a:lumMod val="85000"/>
                    <a:lumOff val="15000"/>
                  </a:schemeClr>
                </a:solidFill>
                <a:latin typeface="微软雅黑" panose="020B0503020204020204" pitchFamily="34" charset="-122"/>
                <a:ea typeface="微软雅黑" panose="020B0503020204020204" pitchFamily="34" charset="-122"/>
              </a:rPr>
              <a:t>ndarray</a:t>
            </a: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类对象</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6323884"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用于创建</a:t>
            </a:r>
            <a:r>
              <a:rPr lang="en-US" altLang="zh-CN" sz="2400" b="1" dirty="0" err="1">
                <a:solidFill>
                  <a:schemeClr val="tx1">
                    <a:lumMod val="85000"/>
                    <a:lumOff val="15000"/>
                  </a:schemeClr>
                </a:solidFill>
                <a:latin typeface="微软雅黑" panose="020B0503020204020204" pitchFamily="34" charset="-122"/>
                <a:ea typeface="微软雅黑" panose="020B0503020204020204" pitchFamily="34" charset="-122"/>
              </a:rPr>
              <a:t>ndarray</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类对象的</a:t>
            </a:r>
            <a:r>
              <a:rPr lang="en-US" altLang="zh-CN" sz="2400" b="1" dirty="0" err="1">
                <a:solidFill>
                  <a:schemeClr val="tx1">
                    <a:lumMod val="85000"/>
                    <a:lumOff val="15000"/>
                  </a:schemeClr>
                </a:solidFill>
                <a:latin typeface="微软雅黑" panose="020B0503020204020204" pitchFamily="34" charset="-122"/>
                <a:ea typeface="微软雅黑" panose="020B0503020204020204" pitchFamily="34" charset="-122"/>
              </a:rPr>
              <a:t>numpy</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函数列表</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graphicFrame>
        <p:nvGraphicFramePr>
          <p:cNvPr id="39" name="表格 38">
            <a:extLst>
              <a:ext uri="{FF2B5EF4-FFF2-40B4-BE49-F238E27FC236}">
                <a16:creationId xmlns:a16="http://schemas.microsoft.com/office/drawing/2014/main" id="{FE530329-201E-4088-A130-3593C6A2D061}"/>
              </a:ext>
            </a:extLst>
          </p:cNvPr>
          <p:cNvGraphicFramePr>
            <a:graphicFrameLocks noGrp="1"/>
          </p:cNvGraphicFramePr>
          <p:nvPr>
            <p:extLst>
              <p:ext uri="{D42A27DB-BD31-4B8C-83A1-F6EECF244321}">
                <p14:modId xmlns:p14="http://schemas.microsoft.com/office/powerpoint/2010/main" val="1130992720"/>
              </p:ext>
            </p:extLst>
          </p:nvPr>
        </p:nvGraphicFramePr>
        <p:xfrm>
          <a:off x="1462568" y="1702275"/>
          <a:ext cx="9536149" cy="4016883"/>
        </p:xfrm>
        <a:graphic>
          <a:graphicData uri="http://schemas.openxmlformats.org/drawingml/2006/table">
            <a:tbl>
              <a:tblPr firstRow="1" firstCol="1" bandRow="1">
                <a:tableStyleId>{5C22544A-7EE6-4342-B048-85BDC9FD1C3A}</a:tableStyleId>
              </a:tblPr>
              <a:tblGrid>
                <a:gridCol w="2454985">
                  <a:extLst>
                    <a:ext uri="{9D8B030D-6E8A-4147-A177-3AD203B41FA5}">
                      <a16:colId xmlns:a16="http://schemas.microsoft.com/office/drawing/2014/main" val="915891558"/>
                    </a:ext>
                  </a:extLst>
                </a:gridCol>
                <a:gridCol w="7081164">
                  <a:extLst>
                    <a:ext uri="{9D8B030D-6E8A-4147-A177-3AD203B41FA5}">
                      <a16:colId xmlns:a16="http://schemas.microsoft.com/office/drawing/2014/main" val="2832090454"/>
                    </a:ext>
                  </a:extLst>
                </a:gridCol>
              </a:tblGrid>
              <a:tr h="53325">
                <a:tc>
                  <a:txBody>
                    <a:bodyPr/>
                    <a:lstStyle/>
                    <a:p>
                      <a:pPr indent="127000" algn="ctr">
                        <a:lnSpc>
                          <a:spcPct val="150000"/>
                        </a:lnSpc>
                        <a:spcAft>
                          <a:spcPts val="0"/>
                        </a:spcAft>
                      </a:pPr>
                      <a:r>
                        <a:rPr lang="zh-CN" sz="1800" kern="100">
                          <a:effectLst/>
                        </a:rPr>
                        <a:t>函数</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7446" marR="17446" marT="0" marB="0"/>
                </a:tc>
                <a:tc>
                  <a:txBody>
                    <a:bodyPr/>
                    <a:lstStyle/>
                    <a:p>
                      <a:pPr indent="127000" algn="ctr">
                        <a:lnSpc>
                          <a:spcPct val="150000"/>
                        </a:lnSpc>
                        <a:spcAft>
                          <a:spcPts val="0"/>
                        </a:spcAft>
                      </a:pPr>
                      <a:r>
                        <a:rPr lang="zh-CN" sz="1800" kern="100">
                          <a:effectLst/>
                        </a:rPr>
                        <a:t>描述</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7446" marR="17446" marT="0" marB="0"/>
                </a:tc>
                <a:extLst>
                  <a:ext uri="{0D108BD9-81ED-4DB2-BD59-A6C34878D82A}">
                    <a16:rowId xmlns:a16="http://schemas.microsoft.com/office/drawing/2014/main" val="1688676530"/>
                  </a:ext>
                </a:extLst>
              </a:tr>
              <a:tr h="1457764">
                <a:tc>
                  <a:txBody>
                    <a:bodyPr/>
                    <a:lstStyle/>
                    <a:p>
                      <a:pPr indent="127000">
                        <a:lnSpc>
                          <a:spcPct val="150000"/>
                        </a:lnSpc>
                        <a:spcAft>
                          <a:spcPts val="0"/>
                        </a:spcAft>
                      </a:pPr>
                      <a:r>
                        <a:rPr lang="en-US" sz="1800" kern="100" dirty="0" err="1">
                          <a:effectLst/>
                        </a:rPr>
                        <a:t>numpy.arange</a:t>
                      </a:r>
                      <a:r>
                        <a:rPr lang="en-US" sz="1800" kern="100" dirty="0">
                          <a:effectLst/>
                        </a:rPr>
                        <a:t>([start, ] stop[, step], </a:t>
                      </a:r>
                      <a:r>
                        <a:rPr lang="en-US" sz="1800" kern="100" dirty="0" err="1">
                          <a:effectLst/>
                        </a:rPr>
                        <a:t>dtype</a:t>
                      </a:r>
                      <a:r>
                        <a:rPr lang="en-US" sz="1800" kern="100" dirty="0">
                          <a:effectLst/>
                        </a:rPr>
                        <a:t>=None)</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7446" marR="17446" marT="0" marB="0"/>
                </a:tc>
                <a:tc>
                  <a:txBody>
                    <a:bodyPr/>
                    <a:lstStyle/>
                    <a:p>
                      <a:pPr marL="266700" indent="127000">
                        <a:lnSpc>
                          <a:spcPct val="150000"/>
                        </a:lnSpc>
                        <a:spcAft>
                          <a:spcPts val="0"/>
                        </a:spcAft>
                      </a:pPr>
                      <a:r>
                        <a:rPr lang="en-US" sz="1800" kern="100" dirty="0">
                          <a:effectLst/>
                        </a:rPr>
                        <a:t>1. </a:t>
                      </a:r>
                      <a:r>
                        <a:rPr lang="zh-CN" sz="1800" kern="100" dirty="0">
                          <a:effectLst/>
                        </a:rPr>
                        <a:t>该区间为左闭右开，即其生成的值中包括</a:t>
                      </a:r>
                      <a:r>
                        <a:rPr lang="en-US" sz="1800" kern="100" dirty="0">
                          <a:effectLst/>
                        </a:rPr>
                        <a:t>start</a:t>
                      </a:r>
                      <a:r>
                        <a:rPr lang="zh-CN" sz="1800" kern="100" dirty="0">
                          <a:effectLst/>
                        </a:rPr>
                        <a:t>、但不包括</a:t>
                      </a:r>
                      <a:r>
                        <a:rPr lang="en-US" sz="1800" kern="100" dirty="0">
                          <a:effectLst/>
                        </a:rPr>
                        <a:t>stop</a:t>
                      </a:r>
                      <a:r>
                        <a:rPr lang="zh-CN" sz="1800" kern="100" dirty="0">
                          <a:effectLst/>
                        </a:rPr>
                        <a:t>。</a:t>
                      </a:r>
                    </a:p>
                    <a:p>
                      <a:pPr marL="266700" indent="127000">
                        <a:lnSpc>
                          <a:spcPct val="150000"/>
                        </a:lnSpc>
                        <a:spcAft>
                          <a:spcPts val="0"/>
                        </a:spcAft>
                      </a:pPr>
                      <a:r>
                        <a:rPr lang="en-US" sz="1800" kern="100" dirty="0">
                          <a:effectLst/>
                        </a:rPr>
                        <a:t>2. </a:t>
                      </a:r>
                      <a:r>
                        <a:rPr lang="zh-CN" sz="1800" kern="100" dirty="0">
                          <a:effectLst/>
                        </a:rPr>
                        <a:t>对于整数步长情况，该函数与</a:t>
                      </a:r>
                      <a:r>
                        <a:rPr lang="en-US" sz="1800" kern="100" dirty="0">
                          <a:effectLst/>
                        </a:rPr>
                        <a:t>Python</a:t>
                      </a:r>
                      <a:r>
                        <a:rPr lang="zh-CN" sz="1800" kern="100" dirty="0">
                          <a:effectLst/>
                        </a:rPr>
                        <a:t>内置的</a:t>
                      </a:r>
                      <a:r>
                        <a:rPr lang="en-US" sz="1800" kern="100" dirty="0">
                          <a:effectLst/>
                        </a:rPr>
                        <a:t>range</a:t>
                      </a:r>
                      <a:r>
                        <a:rPr lang="zh-CN" sz="1800" kern="100" dirty="0">
                          <a:effectLst/>
                        </a:rPr>
                        <a:t>函数功能相同，区别是</a:t>
                      </a:r>
                      <a:r>
                        <a:rPr lang="en-US" sz="1800" kern="100" dirty="0" err="1">
                          <a:effectLst/>
                        </a:rPr>
                        <a:t>numpy.arange</a:t>
                      </a:r>
                      <a:r>
                        <a:rPr lang="zh-CN" sz="1800" kern="100" dirty="0">
                          <a:effectLst/>
                        </a:rPr>
                        <a:t>函数返回的是</a:t>
                      </a:r>
                      <a:r>
                        <a:rPr lang="en-US" sz="1800" kern="100" dirty="0" err="1">
                          <a:effectLst/>
                        </a:rPr>
                        <a:t>ndarray</a:t>
                      </a:r>
                      <a:r>
                        <a:rPr lang="zh-CN" sz="1800" kern="100" dirty="0">
                          <a:effectLst/>
                        </a:rPr>
                        <a:t>对象，而</a:t>
                      </a:r>
                      <a:r>
                        <a:rPr lang="en-US" sz="1800" kern="100" dirty="0">
                          <a:effectLst/>
                        </a:rPr>
                        <a:t>Python</a:t>
                      </a:r>
                      <a:r>
                        <a:rPr lang="zh-CN" sz="1800" kern="100" dirty="0">
                          <a:effectLst/>
                        </a:rPr>
                        <a:t>内置的</a:t>
                      </a:r>
                      <a:r>
                        <a:rPr lang="en-US" sz="1800" kern="100" dirty="0">
                          <a:effectLst/>
                        </a:rPr>
                        <a:t>range</a:t>
                      </a:r>
                      <a:r>
                        <a:rPr lang="zh-CN" sz="1800" kern="100" dirty="0">
                          <a:effectLst/>
                        </a:rPr>
                        <a:t>函数返回的是列表。</a:t>
                      </a:r>
                    </a:p>
                    <a:p>
                      <a:pPr marL="266700" indent="127000">
                        <a:lnSpc>
                          <a:spcPct val="150000"/>
                        </a:lnSpc>
                        <a:spcAft>
                          <a:spcPts val="0"/>
                        </a:spcAft>
                      </a:pPr>
                      <a:r>
                        <a:rPr lang="en-US" sz="1800" kern="100" dirty="0">
                          <a:effectLst/>
                        </a:rPr>
                        <a:t>3. </a:t>
                      </a:r>
                      <a:r>
                        <a:rPr lang="zh-CN" sz="1800" kern="100" dirty="0">
                          <a:effectLst/>
                        </a:rPr>
                        <a:t>对于非整数步长情况，可能会由于四舍五入影响所创建</a:t>
                      </a:r>
                      <a:r>
                        <a:rPr lang="en-US" sz="1800" kern="100" dirty="0" err="1">
                          <a:effectLst/>
                        </a:rPr>
                        <a:t>ndarray</a:t>
                      </a:r>
                      <a:r>
                        <a:rPr lang="zh-CN" sz="1800" kern="100" dirty="0">
                          <a:effectLst/>
                        </a:rPr>
                        <a:t>对象的长度（因四舍五入可能会包含值为</a:t>
                      </a:r>
                      <a:r>
                        <a:rPr lang="en-US" sz="1800" kern="100" dirty="0">
                          <a:effectLst/>
                        </a:rPr>
                        <a:t>stop</a:t>
                      </a:r>
                      <a:r>
                        <a:rPr lang="zh-CN" sz="1800" kern="100" dirty="0">
                          <a:effectLst/>
                        </a:rPr>
                        <a:t>的元素）。对于非整数步长情况，建议使用</a:t>
                      </a:r>
                      <a:r>
                        <a:rPr lang="en-US" sz="1800" kern="100" dirty="0" err="1">
                          <a:effectLst/>
                        </a:rPr>
                        <a:t>numpy.linspace</a:t>
                      </a:r>
                      <a:r>
                        <a:rPr lang="zh-CN" sz="1800" kern="100" dirty="0">
                          <a:effectLst/>
                        </a:rPr>
                        <a:t>。</a:t>
                      </a:r>
                    </a:p>
                    <a:p>
                      <a:pPr marL="342900" lvl="0" indent="-342900">
                        <a:lnSpc>
                          <a:spcPct val="150000"/>
                        </a:lnSpc>
                        <a:spcAft>
                          <a:spcPts val="0"/>
                        </a:spcAft>
                        <a:buFont typeface="Wingdings" panose="05000000000000000000" pitchFamily="2" charset="2"/>
                        <a:buChar char=""/>
                      </a:pPr>
                      <a:r>
                        <a:rPr lang="zh-CN" sz="1800" kern="100" dirty="0">
                          <a:effectLst/>
                        </a:rPr>
                        <a:t>示例：</a:t>
                      </a:r>
                    </a:p>
                    <a:p>
                      <a:pPr marL="266700" indent="127000">
                        <a:lnSpc>
                          <a:spcPct val="150000"/>
                        </a:lnSpc>
                        <a:spcAft>
                          <a:spcPts val="0"/>
                        </a:spcAft>
                      </a:pP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7446" marR="17446" marT="0" marB="0"/>
                </a:tc>
                <a:extLst>
                  <a:ext uri="{0D108BD9-81ED-4DB2-BD59-A6C34878D82A}">
                    <a16:rowId xmlns:a16="http://schemas.microsoft.com/office/drawing/2014/main" val="960970483"/>
                  </a:ext>
                </a:extLst>
              </a:tr>
            </a:tbl>
          </a:graphicData>
        </a:graphic>
      </p:graphicFrame>
    </p:spTree>
    <p:extLst>
      <p:ext uri="{BB962C8B-B14F-4D97-AF65-F5344CB8AC3E}">
        <p14:creationId xmlns:p14="http://schemas.microsoft.com/office/powerpoint/2010/main" val="261803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4178650" y="477138"/>
            <a:ext cx="3834704"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创建</a:t>
            </a:r>
            <a:r>
              <a:rPr lang="en-US" altLang="zh-CN" sz="3200" b="1" dirty="0" err="1">
                <a:solidFill>
                  <a:schemeClr val="tx1">
                    <a:lumMod val="85000"/>
                    <a:lumOff val="15000"/>
                  </a:schemeClr>
                </a:solidFill>
                <a:latin typeface="微软雅黑" panose="020B0503020204020204" pitchFamily="34" charset="-122"/>
                <a:ea typeface="微软雅黑" panose="020B0503020204020204" pitchFamily="34" charset="-122"/>
              </a:rPr>
              <a:t>ndarray</a:t>
            </a: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类对象</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6323884"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用于创建</a:t>
            </a:r>
            <a:r>
              <a:rPr lang="en-US" altLang="zh-CN" sz="2400" b="1" dirty="0" err="1">
                <a:solidFill>
                  <a:schemeClr val="tx1">
                    <a:lumMod val="85000"/>
                    <a:lumOff val="15000"/>
                  </a:schemeClr>
                </a:solidFill>
                <a:latin typeface="微软雅黑" panose="020B0503020204020204" pitchFamily="34" charset="-122"/>
                <a:ea typeface="微软雅黑" panose="020B0503020204020204" pitchFamily="34" charset="-122"/>
              </a:rPr>
              <a:t>ndarray</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类对象的</a:t>
            </a:r>
            <a:r>
              <a:rPr lang="en-US" altLang="zh-CN" sz="2400" b="1" dirty="0" err="1">
                <a:solidFill>
                  <a:schemeClr val="tx1">
                    <a:lumMod val="85000"/>
                    <a:lumOff val="15000"/>
                  </a:schemeClr>
                </a:solidFill>
                <a:latin typeface="微软雅黑" panose="020B0503020204020204" pitchFamily="34" charset="-122"/>
                <a:ea typeface="微软雅黑" panose="020B0503020204020204" pitchFamily="34" charset="-122"/>
              </a:rPr>
              <a:t>numpy</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函数列表</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graphicFrame>
        <p:nvGraphicFramePr>
          <p:cNvPr id="39" name="表格 38">
            <a:extLst>
              <a:ext uri="{FF2B5EF4-FFF2-40B4-BE49-F238E27FC236}">
                <a16:creationId xmlns:a16="http://schemas.microsoft.com/office/drawing/2014/main" id="{FE530329-201E-4088-A130-3593C6A2D061}"/>
              </a:ext>
            </a:extLst>
          </p:cNvPr>
          <p:cNvGraphicFramePr>
            <a:graphicFrameLocks noGrp="1"/>
          </p:cNvGraphicFramePr>
          <p:nvPr>
            <p:extLst>
              <p:ext uri="{D42A27DB-BD31-4B8C-83A1-F6EECF244321}">
                <p14:modId xmlns:p14="http://schemas.microsoft.com/office/powerpoint/2010/main" val="395549650"/>
              </p:ext>
            </p:extLst>
          </p:nvPr>
        </p:nvGraphicFramePr>
        <p:xfrm>
          <a:off x="1462568" y="1702275"/>
          <a:ext cx="9536149" cy="4017518"/>
        </p:xfrm>
        <a:graphic>
          <a:graphicData uri="http://schemas.openxmlformats.org/drawingml/2006/table">
            <a:tbl>
              <a:tblPr firstRow="1" firstCol="1" bandRow="1">
                <a:tableStyleId>{5C22544A-7EE6-4342-B048-85BDC9FD1C3A}</a:tableStyleId>
              </a:tblPr>
              <a:tblGrid>
                <a:gridCol w="2454985">
                  <a:extLst>
                    <a:ext uri="{9D8B030D-6E8A-4147-A177-3AD203B41FA5}">
                      <a16:colId xmlns:a16="http://schemas.microsoft.com/office/drawing/2014/main" val="915891558"/>
                    </a:ext>
                  </a:extLst>
                </a:gridCol>
                <a:gridCol w="7081164">
                  <a:extLst>
                    <a:ext uri="{9D8B030D-6E8A-4147-A177-3AD203B41FA5}">
                      <a16:colId xmlns:a16="http://schemas.microsoft.com/office/drawing/2014/main" val="2832090454"/>
                    </a:ext>
                  </a:extLst>
                </a:gridCol>
              </a:tblGrid>
              <a:tr h="53325">
                <a:tc>
                  <a:txBody>
                    <a:bodyPr/>
                    <a:lstStyle/>
                    <a:p>
                      <a:pPr indent="127000" algn="ctr">
                        <a:lnSpc>
                          <a:spcPct val="150000"/>
                        </a:lnSpc>
                        <a:spcAft>
                          <a:spcPts val="0"/>
                        </a:spcAft>
                      </a:pPr>
                      <a:r>
                        <a:rPr lang="zh-CN" sz="1800" kern="100">
                          <a:effectLst/>
                        </a:rPr>
                        <a:t>函数</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7446" marR="17446" marT="0" marB="0"/>
                </a:tc>
                <a:tc>
                  <a:txBody>
                    <a:bodyPr/>
                    <a:lstStyle/>
                    <a:p>
                      <a:pPr indent="127000" algn="ctr">
                        <a:lnSpc>
                          <a:spcPct val="150000"/>
                        </a:lnSpc>
                        <a:spcAft>
                          <a:spcPts val="0"/>
                        </a:spcAft>
                      </a:pPr>
                      <a:r>
                        <a:rPr lang="zh-CN" sz="1800" kern="100">
                          <a:effectLst/>
                        </a:rPr>
                        <a:t>描述</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7446" marR="17446" marT="0" marB="0"/>
                </a:tc>
                <a:extLst>
                  <a:ext uri="{0D108BD9-81ED-4DB2-BD59-A6C34878D82A}">
                    <a16:rowId xmlns:a16="http://schemas.microsoft.com/office/drawing/2014/main" val="1688676530"/>
                  </a:ext>
                </a:extLst>
              </a:tr>
              <a:tr h="1457764">
                <a:tc>
                  <a:txBody>
                    <a:bodyPr/>
                    <a:lstStyle/>
                    <a:p>
                      <a:pPr indent="127000">
                        <a:lnSpc>
                          <a:spcPct val="150000"/>
                        </a:lnSpc>
                        <a:spcAft>
                          <a:spcPts val="0"/>
                        </a:spcAft>
                      </a:pPr>
                      <a:r>
                        <a:rPr lang="en-US" sz="1800" kern="100" dirty="0" err="1">
                          <a:effectLst/>
                        </a:rPr>
                        <a:t>numpy.arange</a:t>
                      </a:r>
                      <a:r>
                        <a:rPr lang="en-US" sz="1800" kern="100" dirty="0">
                          <a:effectLst/>
                        </a:rPr>
                        <a:t>([start, ] stop[, step], </a:t>
                      </a:r>
                      <a:r>
                        <a:rPr lang="en-US" sz="1800" kern="100" dirty="0" err="1">
                          <a:effectLst/>
                        </a:rPr>
                        <a:t>dtype</a:t>
                      </a:r>
                      <a:r>
                        <a:rPr lang="en-US" sz="1800" kern="100" dirty="0">
                          <a:effectLst/>
                        </a:rPr>
                        <a:t>=None)</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7446" marR="17446" marT="0" marB="0"/>
                </a:tc>
                <a:tc>
                  <a:txBody>
                    <a:bodyPr/>
                    <a:lstStyle/>
                    <a:p>
                      <a:pPr marL="266700" indent="127000">
                        <a:lnSpc>
                          <a:spcPct val="150000"/>
                        </a:lnSpc>
                        <a:spcAft>
                          <a:spcPts val="0"/>
                        </a:spcAft>
                      </a:pPr>
                      <a:r>
                        <a:rPr lang="en-US" sz="1800" kern="100" dirty="0">
                          <a:effectLst/>
                        </a:rPr>
                        <a:t>import </a:t>
                      </a:r>
                      <a:r>
                        <a:rPr lang="en-US" sz="1800" kern="100" dirty="0" err="1">
                          <a:effectLst/>
                        </a:rPr>
                        <a:t>numpy</a:t>
                      </a:r>
                      <a:r>
                        <a:rPr lang="en-US" sz="1800" kern="100" dirty="0">
                          <a:effectLst/>
                        </a:rPr>
                        <a:t> as np</a:t>
                      </a:r>
                      <a:endParaRPr lang="zh-CN" sz="1800" kern="100" dirty="0">
                        <a:effectLst/>
                      </a:endParaRPr>
                    </a:p>
                    <a:p>
                      <a:pPr marL="266700" indent="127000">
                        <a:lnSpc>
                          <a:spcPct val="150000"/>
                        </a:lnSpc>
                        <a:spcAft>
                          <a:spcPts val="0"/>
                        </a:spcAft>
                      </a:pPr>
                      <a:r>
                        <a:rPr lang="en-US" sz="1800" kern="100" dirty="0">
                          <a:effectLst/>
                        </a:rPr>
                        <a:t>x = </a:t>
                      </a:r>
                      <a:r>
                        <a:rPr lang="en-US" sz="1800" kern="100" dirty="0" err="1">
                          <a:effectLst/>
                        </a:rPr>
                        <a:t>np.arange</a:t>
                      </a:r>
                      <a:r>
                        <a:rPr lang="en-US" sz="1800" kern="100" dirty="0">
                          <a:effectLst/>
                        </a:rPr>
                        <a:t>(2, 6, 2)</a:t>
                      </a:r>
                      <a:endParaRPr lang="zh-CN" sz="1800" kern="100" dirty="0">
                        <a:effectLst/>
                      </a:endParaRPr>
                    </a:p>
                    <a:p>
                      <a:pPr marL="266700" indent="127000">
                        <a:lnSpc>
                          <a:spcPct val="150000"/>
                        </a:lnSpc>
                        <a:spcAft>
                          <a:spcPts val="0"/>
                        </a:spcAft>
                      </a:pPr>
                      <a:r>
                        <a:rPr lang="en-US" sz="1800" kern="100" dirty="0">
                          <a:effectLst/>
                        </a:rPr>
                        <a:t>y = </a:t>
                      </a:r>
                      <a:r>
                        <a:rPr lang="en-US" sz="1800" kern="100" dirty="0" err="1">
                          <a:effectLst/>
                        </a:rPr>
                        <a:t>np.arange</a:t>
                      </a:r>
                      <a:r>
                        <a:rPr lang="en-US" sz="1800" kern="100" dirty="0">
                          <a:effectLst/>
                        </a:rPr>
                        <a:t>(6, 2, -2)</a:t>
                      </a:r>
                      <a:endParaRPr lang="zh-CN" sz="1800" kern="100" dirty="0">
                        <a:effectLst/>
                      </a:endParaRPr>
                    </a:p>
                    <a:p>
                      <a:pPr marL="266700" indent="127000">
                        <a:lnSpc>
                          <a:spcPct val="150000"/>
                        </a:lnSpc>
                        <a:spcAft>
                          <a:spcPts val="0"/>
                        </a:spcAft>
                      </a:pPr>
                      <a:r>
                        <a:rPr lang="en-US" sz="1800" kern="100" dirty="0">
                          <a:effectLst/>
                        </a:rPr>
                        <a:t>z = </a:t>
                      </a:r>
                      <a:r>
                        <a:rPr lang="en-US" sz="1800" kern="100" dirty="0" err="1">
                          <a:effectLst/>
                        </a:rPr>
                        <a:t>np.arange</a:t>
                      </a:r>
                      <a:r>
                        <a:rPr lang="en-US" sz="1800" kern="100" dirty="0">
                          <a:effectLst/>
                        </a:rPr>
                        <a:t>(5)</a:t>
                      </a:r>
                      <a:endParaRPr lang="zh-CN" sz="1800" kern="100" dirty="0">
                        <a:effectLst/>
                      </a:endParaRPr>
                    </a:p>
                    <a:p>
                      <a:pPr marL="266700" indent="127000">
                        <a:lnSpc>
                          <a:spcPct val="150000"/>
                        </a:lnSpc>
                        <a:spcAft>
                          <a:spcPts val="0"/>
                        </a:spcAft>
                      </a:pPr>
                      <a:r>
                        <a:rPr lang="en-US" sz="1800" kern="100" dirty="0">
                          <a:effectLst/>
                        </a:rPr>
                        <a:t>w = </a:t>
                      </a:r>
                      <a:r>
                        <a:rPr lang="en-US" sz="1800" kern="100" dirty="0" err="1">
                          <a:effectLst/>
                        </a:rPr>
                        <a:t>np.arange</a:t>
                      </a:r>
                      <a:r>
                        <a:rPr lang="en-US" sz="1800" kern="100" dirty="0">
                          <a:effectLst/>
                        </a:rPr>
                        <a:t>(3,6)</a:t>
                      </a:r>
                      <a:endParaRPr lang="zh-CN" sz="1800" kern="100" dirty="0">
                        <a:effectLst/>
                      </a:endParaRPr>
                    </a:p>
                    <a:p>
                      <a:pPr marL="266700" indent="127000">
                        <a:lnSpc>
                          <a:spcPct val="150000"/>
                        </a:lnSpc>
                        <a:spcAft>
                          <a:spcPts val="0"/>
                        </a:spcAft>
                      </a:pPr>
                      <a:r>
                        <a:rPr lang="en-US" sz="1800" kern="100" dirty="0">
                          <a:effectLst/>
                        </a:rPr>
                        <a:t>print(x) # </a:t>
                      </a:r>
                      <a:r>
                        <a:rPr lang="zh-CN" sz="1800" kern="100" dirty="0">
                          <a:effectLst/>
                        </a:rPr>
                        <a:t>输出</a:t>
                      </a:r>
                      <a:r>
                        <a:rPr lang="en-US" sz="1800" kern="100" dirty="0">
                          <a:effectLst/>
                        </a:rPr>
                        <a:t>[2 4]</a:t>
                      </a:r>
                      <a:endParaRPr lang="zh-CN" sz="1800" kern="100" dirty="0">
                        <a:effectLst/>
                      </a:endParaRPr>
                    </a:p>
                    <a:p>
                      <a:pPr marL="266700" indent="127000">
                        <a:lnSpc>
                          <a:spcPct val="150000"/>
                        </a:lnSpc>
                        <a:spcAft>
                          <a:spcPts val="0"/>
                        </a:spcAft>
                      </a:pPr>
                      <a:r>
                        <a:rPr lang="en-US" sz="1800" kern="100" dirty="0">
                          <a:effectLst/>
                        </a:rPr>
                        <a:t>print(y) # </a:t>
                      </a:r>
                      <a:r>
                        <a:rPr lang="zh-CN" sz="1800" kern="100" dirty="0">
                          <a:effectLst/>
                        </a:rPr>
                        <a:t>输出</a:t>
                      </a:r>
                      <a:r>
                        <a:rPr lang="en-US" sz="1800" kern="100" dirty="0">
                          <a:effectLst/>
                        </a:rPr>
                        <a:t>[6 4]</a:t>
                      </a:r>
                      <a:endParaRPr lang="zh-CN" sz="1800" kern="100" dirty="0">
                        <a:effectLst/>
                      </a:endParaRPr>
                    </a:p>
                    <a:p>
                      <a:pPr marL="266700" indent="127000">
                        <a:lnSpc>
                          <a:spcPct val="150000"/>
                        </a:lnSpc>
                        <a:spcAft>
                          <a:spcPts val="0"/>
                        </a:spcAft>
                      </a:pPr>
                      <a:r>
                        <a:rPr lang="en-US" sz="1800" kern="100" dirty="0">
                          <a:effectLst/>
                        </a:rPr>
                        <a:t>print(z) # </a:t>
                      </a:r>
                      <a:r>
                        <a:rPr lang="zh-CN" sz="1800" kern="100" dirty="0">
                          <a:effectLst/>
                        </a:rPr>
                        <a:t>输出</a:t>
                      </a:r>
                      <a:r>
                        <a:rPr lang="en-US" sz="1800" kern="100" dirty="0">
                          <a:effectLst/>
                        </a:rPr>
                        <a:t>[0 1 2 3 4]</a:t>
                      </a:r>
                      <a:endParaRPr lang="zh-CN" sz="1800" kern="100" dirty="0">
                        <a:effectLst/>
                      </a:endParaRPr>
                    </a:p>
                    <a:p>
                      <a:pPr marL="266700" indent="127000">
                        <a:lnSpc>
                          <a:spcPct val="150000"/>
                        </a:lnSpc>
                        <a:spcAft>
                          <a:spcPts val="0"/>
                        </a:spcAft>
                      </a:pPr>
                      <a:r>
                        <a:rPr lang="en-US" sz="1800" kern="100" dirty="0">
                          <a:effectLst/>
                        </a:rPr>
                        <a:t>print(w) # </a:t>
                      </a:r>
                      <a:r>
                        <a:rPr lang="zh-CN" sz="1800" kern="100" dirty="0">
                          <a:effectLst/>
                        </a:rPr>
                        <a:t>输出</a:t>
                      </a:r>
                      <a:r>
                        <a:rPr lang="en-US" sz="1800" kern="100" dirty="0">
                          <a:effectLst/>
                        </a:rPr>
                        <a:t>[3 4 5]</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7446" marR="17446" marT="0" marB="0"/>
                </a:tc>
                <a:extLst>
                  <a:ext uri="{0D108BD9-81ED-4DB2-BD59-A6C34878D82A}">
                    <a16:rowId xmlns:a16="http://schemas.microsoft.com/office/drawing/2014/main" val="960970483"/>
                  </a:ext>
                </a:extLst>
              </a:tr>
            </a:tbl>
          </a:graphicData>
        </a:graphic>
      </p:graphicFrame>
    </p:spTree>
    <p:extLst>
      <p:ext uri="{BB962C8B-B14F-4D97-AF65-F5344CB8AC3E}">
        <p14:creationId xmlns:p14="http://schemas.microsoft.com/office/powerpoint/2010/main" val="3289895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4178650" y="477138"/>
            <a:ext cx="3834704"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创建</a:t>
            </a:r>
            <a:r>
              <a:rPr lang="en-US" altLang="zh-CN" sz="3200" b="1" dirty="0" err="1">
                <a:solidFill>
                  <a:schemeClr val="tx1">
                    <a:lumMod val="85000"/>
                    <a:lumOff val="15000"/>
                  </a:schemeClr>
                </a:solidFill>
                <a:latin typeface="微软雅黑" panose="020B0503020204020204" pitchFamily="34" charset="-122"/>
                <a:ea typeface="微软雅黑" panose="020B0503020204020204" pitchFamily="34" charset="-122"/>
              </a:rPr>
              <a:t>ndarray</a:t>
            </a: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类对象</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6323884"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用于创建</a:t>
            </a:r>
            <a:r>
              <a:rPr lang="en-US" altLang="zh-CN" sz="2400" b="1" dirty="0" err="1">
                <a:solidFill>
                  <a:schemeClr val="tx1">
                    <a:lumMod val="85000"/>
                    <a:lumOff val="15000"/>
                  </a:schemeClr>
                </a:solidFill>
                <a:latin typeface="微软雅黑" panose="020B0503020204020204" pitchFamily="34" charset="-122"/>
                <a:ea typeface="微软雅黑" panose="020B0503020204020204" pitchFamily="34" charset="-122"/>
              </a:rPr>
              <a:t>ndarray</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类对象的</a:t>
            </a:r>
            <a:r>
              <a:rPr lang="en-US" altLang="zh-CN" sz="2400" b="1" dirty="0" err="1">
                <a:solidFill>
                  <a:schemeClr val="tx1">
                    <a:lumMod val="85000"/>
                    <a:lumOff val="15000"/>
                  </a:schemeClr>
                </a:solidFill>
                <a:latin typeface="微软雅黑" panose="020B0503020204020204" pitchFamily="34" charset="-122"/>
                <a:ea typeface="微软雅黑" panose="020B0503020204020204" pitchFamily="34" charset="-122"/>
              </a:rPr>
              <a:t>numpy</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函数列表</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graphicFrame>
        <p:nvGraphicFramePr>
          <p:cNvPr id="39" name="表格 38">
            <a:extLst>
              <a:ext uri="{FF2B5EF4-FFF2-40B4-BE49-F238E27FC236}">
                <a16:creationId xmlns:a16="http://schemas.microsoft.com/office/drawing/2014/main" id="{FE530329-201E-4088-A130-3593C6A2D061}"/>
              </a:ext>
            </a:extLst>
          </p:cNvPr>
          <p:cNvGraphicFramePr>
            <a:graphicFrameLocks noGrp="1"/>
          </p:cNvGraphicFramePr>
          <p:nvPr>
            <p:extLst>
              <p:ext uri="{D42A27DB-BD31-4B8C-83A1-F6EECF244321}">
                <p14:modId xmlns:p14="http://schemas.microsoft.com/office/powerpoint/2010/main" val="1156438446"/>
              </p:ext>
            </p:extLst>
          </p:nvPr>
        </p:nvGraphicFramePr>
        <p:xfrm>
          <a:off x="1462568" y="1702275"/>
          <a:ext cx="9536149" cy="4016883"/>
        </p:xfrm>
        <a:graphic>
          <a:graphicData uri="http://schemas.openxmlformats.org/drawingml/2006/table">
            <a:tbl>
              <a:tblPr firstRow="1" firstCol="1" bandRow="1">
                <a:tableStyleId>{5C22544A-7EE6-4342-B048-85BDC9FD1C3A}</a:tableStyleId>
              </a:tblPr>
              <a:tblGrid>
                <a:gridCol w="2454985">
                  <a:extLst>
                    <a:ext uri="{9D8B030D-6E8A-4147-A177-3AD203B41FA5}">
                      <a16:colId xmlns:a16="http://schemas.microsoft.com/office/drawing/2014/main" val="915891558"/>
                    </a:ext>
                  </a:extLst>
                </a:gridCol>
                <a:gridCol w="7081164">
                  <a:extLst>
                    <a:ext uri="{9D8B030D-6E8A-4147-A177-3AD203B41FA5}">
                      <a16:colId xmlns:a16="http://schemas.microsoft.com/office/drawing/2014/main" val="2832090454"/>
                    </a:ext>
                  </a:extLst>
                </a:gridCol>
              </a:tblGrid>
              <a:tr h="53325">
                <a:tc>
                  <a:txBody>
                    <a:bodyPr/>
                    <a:lstStyle/>
                    <a:p>
                      <a:pPr indent="127000" algn="ctr">
                        <a:lnSpc>
                          <a:spcPct val="150000"/>
                        </a:lnSpc>
                        <a:spcAft>
                          <a:spcPts val="0"/>
                        </a:spcAft>
                      </a:pPr>
                      <a:r>
                        <a:rPr lang="zh-CN" sz="1800" kern="100">
                          <a:effectLst/>
                        </a:rPr>
                        <a:t>函数</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7446" marR="17446" marT="0" marB="0"/>
                </a:tc>
                <a:tc>
                  <a:txBody>
                    <a:bodyPr/>
                    <a:lstStyle/>
                    <a:p>
                      <a:pPr indent="127000" algn="ctr">
                        <a:lnSpc>
                          <a:spcPct val="150000"/>
                        </a:lnSpc>
                        <a:spcAft>
                          <a:spcPts val="0"/>
                        </a:spcAft>
                      </a:pPr>
                      <a:r>
                        <a:rPr lang="zh-CN" sz="1800" kern="100">
                          <a:effectLst/>
                        </a:rPr>
                        <a:t>描述</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7446" marR="17446" marT="0" marB="0"/>
                </a:tc>
                <a:extLst>
                  <a:ext uri="{0D108BD9-81ED-4DB2-BD59-A6C34878D82A}">
                    <a16:rowId xmlns:a16="http://schemas.microsoft.com/office/drawing/2014/main" val="1688676530"/>
                  </a:ext>
                </a:extLst>
              </a:tr>
              <a:tr h="908201">
                <a:tc>
                  <a:txBody>
                    <a:bodyPr/>
                    <a:lstStyle/>
                    <a:p>
                      <a:pPr indent="127000">
                        <a:lnSpc>
                          <a:spcPct val="150000"/>
                        </a:lnSpc>
                        <a:spcAft>
                          <a:spcPts val="0"/>
                        </a:spcAft>
                      </a:pPr>
                      <a:r>
                        <a:rPr lang="en-US" sz="1800" kern="100">
                          <a:effectLst/>
                        </a:rPr>
                        <a:t>numpy.linspace(start, stop, num=50, endpoint=True, …, dtype=None)</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7446" marR="17446" marT="0" marB="0"/>
                </a:tc>
                <a:tc>
                  <a:txBody>
                    <a:bodyPr/>
                    <a:lstStyle/>
                    <a:p>
                      <a:pPr marL="342900" lvl="0" indent="-342900">
                        <a:lnSpc>
                          <a:spcPct val="150000"/>
                        </a:lnSpc>
                        <a:spcAft>
                          <a:spcPts val="0"/>
                        </a:spcAft>
                        <a:buFont typeface="Wingdings" panose="05000000000000000000" pitchFamily="2" charset="2"/>
                        <a:buChar char=""/>
                      </a:pPr>
                      <a:r>
                        <a:rPr lang="zh-CN" sz="1800" kern="100" dirty="0">
                          <a:effectLst/>
                        </a:rPr>
                        <a:t>参数：</a:t>
                      </a:r>
                      <a:r>
                        <a:rPr lang="en-US" sz="1800" kern="100" dirty="0">
                          <a:effectLst/>
                        </a:rPr>
                        <a:t>start</a:t>
                      </a:r>
                      <a:r>
                        <a:rPr lang="zh-CN" sz="1800" kern="100" dirty="0">
                          <a:effectLst/>
                        </a:rPr>
                        <a:t>是区间的开始值；</a:t>
                      </a:r>
                      <a:r>
                        <a:rPr lang="en-US" sz="1800" kern="100" dirty="0">
                          <a:effectLst/>
                        </a:rPr>
                        <a:t>stop</a:t>
                      </a:r>
                      <a:r>
                        <a:rPr lang="zh-CN" sz="1800" kern="100" dirty="0">
                          <a:effectLst/>
                        </a:rPr>
                        <a:t>是区间的结束值；</a:t>
                      </a:r>
                      <a:r>
                        <a:rPr lang="en-US" sz="1800" kern="100" dirty="0">
                          <a:effectLst/>
                        </a:rPr>
                        <a:t>num</a:t>
                      </a:r>
                      <a:r>
                        <a:rPr lang="zh-CN" sz="1800" kern="100" dirty="0">
                          <a:effectLst/>
                        </a:rPr>
                        <a:t>是所生成</a:t>
                      </a:r>
                      <a:r>
                        <a:rPr lang="en-US" sz="1800" kern="100" dirty="0" err="1">
                          <a:effectLst/>
                        </a:rPr>
                        <a:t>ndarray</a:t>
                      </a:r>
                      <a:r>
                        <a:rPr lang="zh-CN" sz="1800" kern="100" dirty="0">
                          <a:effectLst/>
                        </a:rPr>
                        <a:t>对象的元素数量，默认是</a:t>
                      </a:r>
                      <a:r>
                        <a:rPr lang="en-US" sz="1800" kern="100" dirty="0">
                          <a:effectLst/>
                        </a:rPr>
                        <a:t>50</a:t>
                      </a:r>
                      <a:r>
                        <a:rPr lang="zh-CN" sz="1800" kern="100" dirty="0">
                          <a:effectLst/>
                        </a:rPr>
                        <a:t>；</a:t>
                      </a:r>
                      <a:r>
                        <a:rPr lang="en-US" sz="1800" kern="100" dirty="0">
                          <a:effectLst/>
                        </a:rPr>
                        <a:t>endpoint</a:t>
                      </a:r>
                      <a:r>
                        <a:rPr lang="zh-CN" sz="1800" kern="100" dirty="0">
                          <a:effectLst/>
                        </a:rPr>
                        <a:t>指定生成元素中是否包括</a:t>
                      </a:r>
                      <a:r>
                        <a:rPr lang="en-US" sz="1800" kern="100" dirty="0">
                          <a:effectLst/>
                        </a:rPr>
                        <a:t>end</a:t>
                      </a:r>
                      <a:r>
                        <a:rPr lang="zh-CN" sz="1800" kern="100" dirty="0">
                          <a:effectLst/>
                        </a:rPr>
                        <a:t>，默认</a:t>
                      </a:r>
                      <a:r>
                        <a:rPr lang="en-US" sz="1800" kern="100" dirty="0">
                          <a:effectLst/>
                        </a:rPr>
                        <a:t>True</a:t>
                      </a:r>
                      <a:r>
                        <a:rPr lang="zh-CN" sz="1800" kern="100" dirty="0">
                          <a:effectLst/>
                        </a:rPr>
                        <a:t>表示包含</a:t>
                      </a:r>
                      <a:r>
                        <a:rPr lang="en-US" sz="1800" kern="100" dirty="0">
                          <a:effectLst/>
                        </a:rPr>
                        <a:t>end</a:t>
                      </a:r>
                      <a:r>
                        <a:rPr lang="zh-CN" sz="1800" kern="100" dirty="0">
                          <a:effectLst/>
                        </a:rPr>
                        <a:t>；</a:t>
                      </a:r>
                      <a:r>
                        <a:rPr lang="en-US" sz="1800" kern="100" dirty="0" err="1">
                          <a:effectLst/>
                        </a:rPr>
                        <a:t>dtype</a:t>
                      </a:r>
                      <a:r>
                        <a:rPr lang="zh-CN" sz="1800" kern="100" dirty="0">
                          <a:effectLst/>
                        </a:rPr>
                        <a:t>是所创建</a:t>
                      </a:r>
                      <a:r>
                        <a:rPr lang="en-US" sz="1800" kern="100" dirty="0" err="1">
                          <a:effectLst/>
                        </a:rPr>
                        <a:t>ndarray</a:t>
                      </a:r>
                      <a:r>
                        <a:rPr lang="zh-CN" sz="1800" kern="100" dirty="0">
                          <a:effectLst/>
                        </a:rPr>
                        <a:t>对象中元素的类型，如果未指定该参数值，则其由其他参数自动确定。</a:t>
                      </a:r>
                    </a:p>
                    <a:p>
                      <a:pPr marL="342900" lvl="0" indent="-342900">
                        <a:lnSpc>
                          <a:spcPct val="150000"/>
                        </a:lnSpc>
                        <a:spcAft>
                          <a:spcPts val="0"/>
                        </a:spcAft>
                        <a:buFont typeface="Wingdings" panose="05000000000000000000" pitchFamily="2" charset="2"/>
                        <a:buChar char=""/>
                      </a:pPr>
                      <a:r>
                        <a:rPr lang="zh-CN" sz="1800" kern="100" dirty="0">
                          <a:effectLst/>
                        </a:rPr>
                        <a:t>返回值：一个</a:t>
                      </a:r>
                      <a:r>
                        <a:rPr lang="en-US" sz="1800" kern="100" dirty="0" err="1">
                          <a:effectLst/>
                        </a:rPr>
                        <a:t>ndarray</a:t>
                      </a:r>
                      <a:r>
                        <a:rPr lang="zh-CN" sz="1800" kern="100" dirty="0">
                          <a:effectLst/>
                        </a:rPr>
                        <a:t>对象，在指定区间</a:t>
                      </a:r>
                      <a:r>
                        <a:rPr lang="en-US" sz="1800" kern="100" dirty="0">
                          <a:effectLst/>
                        </a:rPr>
                        <a:t>[start, stop]</a:t>
                      </a:r>
                      <a:r>
                        <a:rPr lang="zh-CN" sz="1800" kern="100" dirty="0">
                          <a:effectLst/>
                        </a:rPr>
                        <a:t>（</a:t>
                      </a:r>
                      <a:r>
                        <a:rPr lang="en-US" sz="1800" kern="100" dirty="0">
                          <a:effectLst/>
                        </a:rPr>
                        <a:t>endpoint</a:t>
                      </a:r>
                      <a:r>
                        <a:rPr lang="zh-CN" sz="1800" kern="100" dirty="0">
                          <a:effectLst/>
                        </a:rPr>
                        <a:t>参数值为</a:t>
                      </a:r>
                      <a:r>
                        <a:rPr lang="en-US" sz="1800" kern="100" dirty="0">
                          <a:effectLst/>
                        </a:rPr>
                        <a:t>True</a:t>
                      </a:r>
                      <a:r>
                        <a:rPr lang="zh-CN" sz="1800" kern="100" dirty="0">
                          <a:effectLst/>
                        </a:rPr>
                        <a:t>）或</a:t>
                      </a:r>
                      <a:r>
                        <a:rPr lang="en-US" sz="1800" kern="100" dirty="0">
                          <a:effectLst/>
                        </a:rPr>
                        <a:t>[start, stop)</a:t>
                      </a:r>
                      <a:r>
                        <a:rPr lang="zh-CN" sz="1800" kern="100" dirty="0">
                          <a:effectLst/>
                        </a:rPr>
                        <a:t>（</a:t>
                      </a:r>
                      <a:r>
                        <a:rPr lang="en-US" sz="1800" kern="100" dirty="0">
                          <a:effectLst/>
                        </a:rPr>
                        <a:t>endpoint</a:t>
                      </a:r>
                      <a:r>
                        <a:rPr lang="zh-CN" sz="1800" kern="100" dirty="0">
                          <a:effectLst/>
                        </a:rPr>
                        <a:t>参数值为</a:t>
                      </a:r>
                      <a:r>
                        <a:rPr lang="en-US" sz="1800" kern="100" dirty="0">
                          <a:effectLst/>
                        </a:rPr>
                        <a:t>False</a:t>
                      </a:r>
                      <a:r>
                        <a:rPr lang="zh-CN" sz="1800" kern="100" dirty="0">
                          <a:effectLst/>
                        </a:rPr>
                        <a:t>）上以等间隔生成的</a:t>
                      </a:r>
                      <a:r>
                        <a:rPr lang="en-US" sz="1800" kern="100" dirty="0">
                          <a:effectLst/>
                        </a:rPr>
                        <a:t>num</a:t>
                      </a:r>
                      <a:r>
                        <a:rPr lang="zh-CN" sz="1800" kern="100" dirty="0">
                          <a:effectLst/>
                        </a:rPr>
                        <a:t>个值组成了所创建</a:t>
                      </a:r>
                      <a:r>
                        <a:rPr lang="en-US" sz="1800" kern="100" dirty="0" err="1">
                          <a:effectLst/>
                        </a:rPr>
                        <a:t>ndarray</a:t>
                      </a:r>
                      <a:r>
                        <a:rPr lang="zh-CN" sz="1800" kern="100" dirty="0">
                          <a:effectLst/>
                        </a:rPr>
                        <a:t>对象的元素。</a:t>
                      </a:r>
                    </a:p>
                    <a:p>
                      <a:pPr marL="342900" lvl="0" indent="-342900">
                        <a:lnSpc>
                          <a:spcPct val="150000"/>
                        </a:lnSpc>
                        <a:spcAft>
                          <a:spcPts val="0"/>
                        </a:spcAft>
                        <a:buFont typeface="Wingdings" panose="05000000000000000000" pitchFamily="2" charset="2"/>
                        <a:buChar char=""/>
                      </a:pPr>
                      <a:r>
                        <a:rPr lang="zh-CN" sz="1800" kern="100" dirty="0">
                          <a:effectLst/>
                        </a:rPr>
                        <a:t>示例：</a:t>
                      </a:r>
                    </a:p>
                    <a:p>
                      <a:pPr marL="266700" indent="127000">
                        <a:lnSpc>
                          <a:spcPct val="150000"/>
                        </a:lnSpc>
                        <a:spcAft>
                          <a:spcPts val="0"/>
                        </a:spcAft>
                      </a:pP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7446" marR="17446" marT="0" marB="0"/>
                </a:tc>
                <a:extLst>
                  <a:ext uri="{0D108BD9-81ED-4DB2-BD59-A6C34878D82A}">
                    <a16:rowId xmlns:a16="http://schemas.microsoft.com/office/drawing/2014/main" val="3108471665"/>
                  </a:ext>
                </a:extLst>
              </a:tr>
            </a:tbl>
          </a:graphicData>
        </a:graphic>
      </p:graphicFrame>
    </p:spTree>
    <p:extLst>
      <p:ext uri="{BB962C8B-B14F-4D97-AF65-F5344CB8AC3E}">
        <p14:creationId xmlns:p14="http://schemas.microsoft.com/office/powerpoint/2010/main" val="688793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4178650" y="477138"/>
            <a:ext cx="3834704"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创建</a:t>
            </a:r>
            <a:r>
              <a:rPr lang="en-US" altLang="zh-CN" sz="3200" b="1" dirty="0" err="1">
                <a:solidFill>
                  <a:schemeClr val="tx1">
                    <a:lumMod val="85000"/>
                    <a:lumOff val="15000"/>
                  </a:schemeClr>
                </a:solidFill>
                <a:latin typeface="微软雅黑" panose="020B0503020204020204" pitchFamily="34" charset="-122"/>
                <a:ea typeface="微软雅黑" panose="020B0503020204020204" pitchFamily="34" charset="-122"/>
              </a:rPr>
              <a:t>ndarray</a:t>
            </a: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类对象</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6323884"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用于创建</a:t>
            </a:r>
            <a:r>
              <a:rPr lang="en-US" altLang="zh-CN" sz="2400" b="1" dirty="0" err="1">
                <a:solidFill>
                  <a:schemeClr val="tx1">
                    <a:lumMod val="85000"/>
                    <a:lumOff val="15000"/>
                  </a:schemeClr>
                </a:solidFill>
                <a:latin typeface="微软雅黑" panose="020B0503020204020204" pitchFamily="34" charset="-122"/>
                <a:ea typeface="微软雅黑" panose="020B0503020204020204" pitchFamily="34" charset="-122"/>
              </a:rPr>
              <a:t>ndarray</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类对象的</a:t>
            </a:r>
            <a:r>
              <a:rPr lang="en-US" altLang="zh-CN" sz="2400" b="1" dirty="0" err="1">
                <a:solidFill>
                  <a:schemeClr val="tx1">
                    <a:lumMod val="85000"/>
                    <a:lumOff val="15000"/>
                  </a:schemeClr>
                </a:solidFill>
                <a:latin typeface="微软雅黑" panose="020B0503020204020204" pitchFamily="34" charset="-122"/>
                <a:ea typeface="微软雅黑" panose="020B0503020204020204" pitchFamily="34" charset="-122"/>
              </a:rPr>
              <a:t>numpy</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函数列表</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graphicFrame>
        <p:nvGraphicFramePr>
          <p:cNvPr id="39" name="表格 38">
            <a:extLst>
              <a:ext uri="{FF2B5EF4-FFF2-40B4-BE49-F238E27FC236}">
                <a16:creationId xmlns:a16="http://schemas.microsoft.com/office/drawing/2014/main" id="{FE530329-201E-4088-A130-3593C6A2D061}"/>
              </a:ext>
            </a:extLst>
          </p:cNvPr>
          <p:cNvGraphicFramePr>
            <a:graphicFrameLocks noGrp="1"/>
          </p:cNvGraphicFramePr>
          <p:nvPr>
            <p:extLst>
              <p:ext uri="{D42A27DB-BD31-4B8C-83A1-F6EECF244321}">
                <p14:modId xmlns:p14="http://schemas.microsoft.com/office/powerpoint/2010/main" val="191848542"/>
              </p:ext>
            </p:extLst>
          </p:nvPr>
        </p:nvGraphicFramePr>
        <p:xfrm>
          <a:off x="1462568" y="1702275"/>
          <a:ext cx="9536149" cy="3194558"/>
        </p:xfrm>
        <a:graphic>
          <a:graphicData uri="http://schemas.openxmlformats.org/drawingml/2006/table">
            <a:tbl>
              <a:tblPr firstRow="1" firstCol="1" bandRow="1">
                <a:tableStyleId>{5C22544A-7EE6-4342-B048-85BDC9FD1C3A}</a:tableStyleId>
              </a:tblPr>
              <a:tblGrid>
                <a:gridCol w="2454985">
                  <a:extLst>
                    <a:ext uri="{9D8B030D-6E8A-4147-A177-3AD203B41FA5}">
                      <a16:colId xmlns:a16="http://schemas.microsoft.com/office/drawing/2014/main" val="915891558"/>
                    </a:ext>
                  </a:extLst>
                </a:gridCol>
                <a:gridCol w="7081164">
                  <a:extLst>
                    <a:ext uri="{9D8B030D-6E8A-4147-A177-3AD203B41FA5}">
                      <a16:colId xmlns:a16="http://schemas.microsoft.com/office/drawing/2014/main" val="2832090454"/>
                    </a:ext>
                  </a:extLst>
                </a:gridCol>
              </a:tblGrid>
              <a:tr h="53325">
                <a:tc>
                  <a:txBody>
                    <a:bodyPr/>
                    <a:lstStyle/>
                    <a:p>
                      <a:pPr indent="127000" algn="ctr">
                        <a:lnSpc>
                          <a:spcPct val="150000"/>
                        </a:lnSpc>
                        <a:spcAft>
                          <a:spcPts val="0"/>
                        </a:spcAft>
                      </a:pPr>
                      <a:r>
                        <a:rPr lang="zh-CN" sz="1800" kern="100">
                          <a:effectLst/>
                        </a:rPr>
                        <a:t>函数</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7446" marR="17446" marT="0" marB="0"/>
                </a:tc>
                <a:tc>
                  <a:txBody>
                    <a:bodyPr/>
                    <a:lstStyle/>
                    <a:p>
                      <a:pPr indent="127000" algn="ctr">
                        <a:lnSpc>
                          <a:spcPct val="150000"/>
                        </a:lnSpc>
                        <a:spcAft>
                          <a:spcPts val="0"/>
                        </a:spcAft>
                      </a:pPr>
                      <a:r>
                        <a:rPr lang="zh-CN" sz="1800" kern="100">
                          <a:effectLst/>
                        </a:rPr>
                        <a:t>描述</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7446" marR="17446" marT="0" marB="0"/>
                </a:tc>
                <a:extLst>
                  <a:ext uri="{0D108BD9-81ED-4DB2-BD59-A6C34878D82A}">
                    <a16:rowId xmlns:a16="http://schemas.microsoft.com/office/drawing/2014/main" val="1688676530"/>
                  </a:ext>
                </a:extLst>
              </a:tr>
              <a:tr h="908201">
                <a:tc>
                  <a:txBody>
                    <a:bodyPr/>
                    <a:lstStyle/>
                    <a:p>
                      <a:pPr indent="127000">
                        <a:lnSpc>
                          <a:spcPct val="150000"/>
                        </a:lnSpc>
                        <a:spcAft>
                          <a:spcPts val="0"/>
                        </a:spcAft>
                      </a:pPr>
                      <a:r>
                        <a:rPr lang="en-US" sz="1800" kern="100">
                          <a:effectLst/>
                        </a:rPr>
                        <a:t>numpy.linspace(start, stop, num=50, endpoint=True, …, dtype=None)</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7446" marR="17446" marT="0" marB="0"/>
                </a:tc>
                <a:tc>
                  <a:txBody>
                    <a:bodyPr/>
                    <a:lstStyle/>
                    <a:p>
                      <a:pPr marL="266700" indent="127000">
                        <a:lnSpc>
                          <a:spcPct val="150000"/>
                        </a:lnSpc>
                        <a:spcAft>
                          <a:spcPts val="0"/>
                        </a:spcAft>
                      </a:pPr>
                      <a:r>
                        <a:rPr lang="en-US" sz="1800" kern="100" dirty="0">
                          <a:effectLst/>
                        </a:rPr>
                        <a:t>import </a:t>
                      </a:r>
                      <a:r>
                        <a:rPr lang="en-US" sz="1800" kern="100" dirty="0" err="1">
                          <a:effectLst/>
                        </a:rPr>
                        <a:t>numpy</a:t>
                      </a:r>
                      <a:r>
                        <a:rPr lang="en-US" sz="1800" kern="100" dirty="0">
                          <a:effectLst/>
                        </a:rPr>
                        <a:t> as np</a:t>
                      </a:r>
                      <a:endParaRPr lang="zh-CN" sz="1800" kern="100" dirty="0">
                        <a:effectLst/>
                      </a:endParaRPr>
                    </a:p>
                    <a:p>
                      <a:pPr marL="266700" indent="127000">
                        <a:lnSpc>
                          <a:spcPct val="150000"/>
                        </a:lnSpc>
                        <a:spcAft>
                          <a:spcPts val="0"/>
                        </a:spcAft>
                      </a:pPr>
                      <a:r>
                        <a:rPr lang="en-US" sz="1800" kern="100" dirty="0">
                          <a:effectLst/>
                        </a:rPr>
                        <a:t>x = </a:t>
                      </a:r>
                      <a:r>
                        <a:rPr lang="en-US" sz="1800" kern="100" dirty="0" err="1">
                          <a:effectLst/>
                        </a:rPr>
                        <a:t>np.linspace</a:t>
                      </a:r>
                      <a:r>
                        <a:rPr lang="en-US" sz="1800" kern="100" dirty="0">
                          <a:effectLst/>
                        </a:rPr>
                        <a:t>(0, 1, 6)</a:t>
                      </a:r>
                      <a:endParaRPr lang="zh-CN" sz="1800" kern="100" dirty="0">
                        <a:effectLst/>
                      </a:endParaRPr>
                    </a:p>
                    <a:p>
                      <a:pPr marL="266700" indent="127000">
                        <a:lnSpc>
                          <a:spcPct val="150000"/>
                        </a:lnSpc>
                        <a:spcAft>
                          <a:spcPts val="0"/>
                        </a:spcAft>
                      </a:pPr>
                      <a:r>
                        <a:rPr lang="en-US" sz="1800" kern="100" dirty="0">
                          <a:effectLst/>
                        </a:rPr>
                        <a:t>y = </a:t>
                      </a:r>
                      <a:r>
                        <a:rPr lang="en-US" sz="1800" kern="100" dirty="0" err="1">
                          <a:effectLst/>
                        </a:rPr>
                        <a:t>np.linspace</a:t>
                      </a:r>
                      <a:r>
                        <a:rPr lang="en-US" sz="1800" kern="100" dirty="0">
                          <a:effectLst/>
                        </a:rPr>
                        <a:t>(0, 1, 5, endpoint=False)</a:t>
                      </a:r>
                      <a:endParaRPr lang="zh-CN" sz="1800" kern="100" dirty="0">
                        <a:effectLst/>
                      </a:endParaRPr>
                    </a:p>
                    <a:p>
                      <a:pPr marL="266700" indent="127000">
                        <a:lnSpc>
                          <a:spcPct val="150000"/>
                        </a:lnSpc>
                        <a:spcAft>
                          <a:spcPts val="0"/>
                        </a:spcAft>
                      </a:pPr>
                      <a:r>
                        <a:rPr lang="en-US" sz="1800" kern="100" dirty="0">
                          <a:effectLst/>
                        </a:rPr>
                        <a:t>z = </a:t>
                      </a:r>
                      <a:r>
                        <a:rPr lang="en-US" sz="1800" kern="100" dirty="0" err="1">
                          <a:effectLst/>
                        </a:rPr>
                        <a:t>np.linspace</a:t>
                      </a:r>
                      <a:r>
                        <a:rPr lang="en-US" sz="1800" kern="100" dirty="0">
                          <a:effectLst/>
                        </a:rPr>
                        <a:t>(1, 0, 6)</a:t>
                      </a:r>
                      <a:endParaRPr lang="zh-CN" sz="1800" kern="100" dirty="0">
                        <a:effectLst/>
                      </a:endParaRPr>
                    </a:p>
                    <a:p>
                      <a:pPr marL="266700" indent="127000">
                        <a:lnSpc>
                          <a:spcPct val="150000"/>
                        </a:lnSpc>
                        <a:spcAft>
                          <a:spcPts val="0"/>
                        </a:spcAft>
                      </a:pPr>
                      <a:r>
                        <a:rPr lang="en-US" sz="1800" kern="100" dirty="0">
                          <a:effectLst/>
                        </a:rPr>
                        <a:t>print(x) # </a:t>
                      </a:r>
                      <a:r>
                        <a:rPr lang="zh-CN" sz="1800" kern="100" dirty="0">
                          <a:effectLst/>
                        </a:rPr>
                        <a:t>输出</a:t>
                      </a:r>
                      <a:r>
                        <a:rPr lang="en-US" sz="1800" kern="100" dirty="0">
                          <a:effectLst/>
                        </a:rPr>
                        <a:t>[0.  0.2 0.4 0.6 0.8 1. ]</a:t>
                      </a:r>
                      <a:endParaRPr lang="zh-CN" sz="1800" kern="100" dirty="0">
                        <a:effectLst/>
                      </a:endParaRPr>
                    </a:p>
                    <a:p>
                      <a:pPr marL="266700" indent="127000">
                        <a:lnSpc>
                          <a:spcPct val="150000"/>
                        </a:lnSpc>
                        <a:spcAft>
                          <a:spcPts val="0"/>
                        </a:spcAft>
                      </a:pPr>
                      <a:r>
                        <a:rPr lang="en-US" sz="1800" kern="100" dirty="0">
                          <a:effectLst/>
                        </a:rPr>
                        <a:t>print(y) # </a:t>
                      </a:r>
                      <a:r>
                        <a:rPr lang="zh-CN" sz="1800" kern="100" dirty="0">
                          <a:effectLst/>
                        </a:rPr>
                        <a:t>输出</a:t>
                      </a:r>
                      <a:r>
                        <a:rPr lang="en-US" sz="1800" kern="100" dirty="0">
                          <a:effectLst/>
                        </a:rPr>
                        <a:t>[0.  0.2 0.4 0.6 0.8]</a:t>
                      </a:r>
                      <a:endParaRPr lang="zh-CN" sz="1800" kern="100" dirty="0">
                        <a:effectLst/>
                      </a:endParaRPr>
                    </a:p>
                    <a:p>
                      <a:pPr marL="266700" indent="127000">
                        <a:lnSpc>
                          <a:spcPct val="150000"/>
                        </a:lnSpc>
                        <a:spcAft>
                          <a:spcPts val="0"/>
                        </a:spcAft>
                      </a:pPr>
                      <a:r>
                        <a:rPr lang="en-US" sz="1800" kern="100" dirty="0">
                          <a:effectLst/>
                        </a:rPr>
                        <a:t>print(z) # </a:t>
                      </a:r>
                      <a:r>
                        <a:rPr lang="zh-CN" sz="1800" kern="100" dirty="0">
                          <a:effectLst/>
                        </a:rPr>
                        <a:t>输出</a:t>
                      </a:r>
                      <a:r>
                        <a:rPr lang="en-US" sz="1800" kern="100" dirty="0">
                          <a:effectLst/>
                        </a:rPr>
                        <a:t>[1.  0.8 0.6 0.4 0.2 0. ]</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7446" marR="17446" marT="0" marB="0"/>
                </a:tc>
                <a:extLst>
                  <a:ext uri="{0D108BD9-81ED-4DB2-BD59-A6C34878D82A}">
                    <a16:rowId xmlns:a16="http://schemas.microsoft.com/office/drawing/2014/main" val="3108471665"/>
                  </a:ext>
                </a:extLst>
              </a:tr>
            </a:tbl>
          </a:graphicData>
        </a:graphic>
      </p:graphicFrame>
    </p:spTree>
    <p:extLst>
      <p:ext uri="{BB962C8B-B14F-4D97-AF65-F5344CB8AC3E}">
        <p14:creationId xmlns:p14="http://schemas.microsoft.com/office/powerpoint/2010/main" val="763143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4178650" y="477138"/>
            <a:ext cx="3834704"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创建</a:t>
            </a:r>
            <a:r>
              <a:rPr lang="en-US" altLang="zh-CN" sz="3200" b="1" dirty="0" err="1">
                <a:solidFill>
                  <a:schemeClr val="tx1">
                    <a:lumMod val="85000"/>
                    <a:lumOff val="15000"/>
                  </a:schemeClr>
                </a:solidFill>
                <a:latin typeface="微软雅黑" panose="020B0503020204020204" pitchFamily="34" charset="-122"/>
                <a:ea typeface="微软雅黑" panose="020B0503020204020204" pitchFamily="34" charset="-122"/>
              </a:rPr>
              <a:t>ndarray</a:t>
            </a: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类对象</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3031954" cy="461665"/>
          </a:xfrm>
          <a:prstGeom prst="rect">
            <a:avLst/>
          </a:prstGeom>
        </p:spPr>
        <p:txBody>
          <a:bodyPr wrap="square">
            <a:spAutoFit/>
          </a:bodyPr>
          <a:lstStyle/>
          <a:p>
            <a:pPr algn="ctr"/>
            <a:r>
              <a:rPr lang="en-US" altLang="zh-CN" sz="2400" b="1" dirty="0" err="1">
                <a:solidFill>
                  <a:schemeClr val="tx1">
                    <a:lumMod val="85000"/>
                    <a:lumOff val="15000"/>
                  </a:schemeClr>
                </a:solidFill>
                <a:latin typeface="微软雅黑" panose="020B0503020204020204" pitchFamily="34" charset="-122"/>
                <a:ea typeface="微软雅黑" panose="020B0503020204020204" pitchFamily="34" charset="-122"/>
              </a:rPr>
              <a:t>ndarray.reshape</a:t>
            </a:r>
            <a:endPar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3" name="矩形 2">
            <a:extLst>
              <a:ext uri="{FF2B5EF4-FFF2-40B4-BE49-F238E27FC236}">
                <a16:creationId xmlns:a16="http://schemas.microsoft.com/office/drawing/2014/main" id="{A18BB06D-1595-4B88-A341-8CD92526C7E1}"/>
              </a:ext>
            </a:extLst>
          </p:cNvPr>
          <p:cNvSpPr/>
          <p:nvPr/>
        </p:nvSpPr>
        <p:spPr>
          <a:xfrm>
            <a:off x="1599327" y="1864652"/>
            <a:ext cx="10035945" cy="1631216"/>
          </a:xfrm>
          <a:prstGeom prst="rect">
            <a:avLst/>
          </a:prstGeom>
        </p:spPr>
        <p:txBody>
          <a:bodyPr wrap="square">
            <a:spAutoFit/>
          </a:bodyPr>
          <a:lstStyle/>
          <a:p>
            <a:pPr>
              <a:spcAft>
                <a:spcPts val="600"/>
              </a:spcAft>
            </a:pPr>
            <a:r>
              <a:rPr lang="zh-CN" altLang="zh-CN" kern="100" dirty="0">
                <a:latin typeface="+mj-ea"/>
                <a:ea typeface="+mj-ea"/>
                <a:cs typeface="Times New Roman" panose="02020603050405020304" pitchFamily="18" charset="0"/>
              </a:rPr>
              <a:t>对于</a:t>
            </a:r>
            <a:r>
              <a:rPr lang="en-US" altLang="zh-CN" kern="100" dirty="0" err="1">
                <a:latin typeface="+mj-ea"/>
                <a:ea typeface="+mj-ea"/>
              </a:rPr>
              <a:t>numpy.arange</a:t>
            </a:r>
            <a:r>
              <a:rPr lang="zh-CN" altLang="zh-CN" kern="100" dirty="0">
                <a:latin typeface="+mj-ea"/>
                <a:ea typeface="+mj-ea"/>
                <a:cs typeface="Times New Roman" panose="02020603050405020304" pitchFamily="18" charset="0"/>
              </a:rPr>
              <a:t>和</a:t>
            </a:r>
            <a:r>
              <a:rPr lang="en-US" altLang="zh-CN" kern="100" dirty="0" err="1">
                <a:latin typeface="+mj-ea"/>
                <a:ea typeface="+mj-ea"/>
              </a:rPr>
              <a:t>numpy.linspace</a:t>
            </a:r>
            <a:r>
              <a:rPr lang="zh-CN" altLang="zh-CN" kern="100" dirty="0">
                <a:latin typeface="+mj-ea"/>
                <a:ea typeface="+mj-ea"/>
                <a:cs typeface="Times New Roman" panose="02020603050405020304" pitchFamily="18" charset="0"/>
              </a:rPr>
              <a:t>可以生成包含等间隔值元素的</a:t>
            </a:r>
            <a:r>
              <a:rPr lang="en-US" altLang="zh-CN" kern="100" dirty="0" err="1">
                <a:latin typeface="+mj-ea"/>
                <a:ea typeface="+mj-ea"/>
              </a:rPr>
              <a:t>ndarray</a:t>
            </a:r>
            <a:r>
              <a:rPr lang="zh-CN" altLang="zh-CN" kern="100" dirty="0">
                <a:latin typeface="+mj-ea"/>
                <a:ea typeface="+mj-ea"/>
                <a:cs typeface="Times New Roman" panose="02020603050405020304" pitchFamily="18" charset="0"/>
              </a:rPr>
              <a:t>对象，但都仅能生成一维数组。</a:t>
            </a:r>
            <a:endParaRPr lang="en-US" altLang="zh-CN" kern="100" dirty="0">
              <a:latin typeface="+mj-ea"/>
              <a:ea typeface="+mj-ea"/>
              <a:cs typeface="Times New Roman" panose="02020603050405020304" pitchFamily="18" charset="0"/>
            </a:endParaRPr>
          </a:p>
          <a:p>
            <a:pPr>
              <a:spcAft>
                <a:spcPts val="600"/>
              </a:spcAft>
            </a:pPr>
            <a:r>
              <a:rPr lang="zh-CN" altLang="zh-CN" kern="100" dirty="0">
                <a:latin typeface="+mj-ea"/>
                <a:ea typeface="+mj-ea"/>
                <a:cs typeface="Times New Roman" panose="02020603050405020304" pitchFamily="18" charset="0"/>
              </a:rPr>
              <a:t>如果希望生成多维数组，则可以与</a:t>
            </a:r>
            <a:r>
              <a:rPr lang="en-US" altLang="zh-CN" kern="100" dirty="0" err="1">
                <a:latin typeface="+mj-ea"/>
                <a:ea typeface="+mj-ea"/>
              </a:rPr>
              <a:t>ndarray</a:t>
            </a:r>
            <a:r>
              <a:rPr lang="zh-CN" altLang="zh-CN" kern="100" dirty="0">
                <a:latin typeface="+mj-ea"/>
                <a:ea typeface="+mj-ea"/>
                <a:cs typeface="Times New Roman" panose="02020603050405020304" pitchFamily="18" charset="0"/>
              </a:rPr>
              <a:t>对象的</a:t>
            </a:r>
            <a:r>
              <a:rPr lang="en-US" altLang="zh-CN" kern="100" dirty="0">
                <a:latin typeface="+mj-ea"/>
                <a:ea typeface="+mj-ea"/>
              </a:rPr>
              <a:t>reshape</a:t>
            </a:r>
            <a:r>
              <a:rPr lang="zh-CN" altLang="zh-CN" kern="100" dirty="0">
                <a:latin typeface="+mj-ea"/>
                <a:ea typeface="+mj-ea"/>
                <a:cs typeface="Times New Roman" panose="02020603050405020304" pitchFamily="18" charset="0"/>
              </a:rPr>
              <a:t>方法结合使用。</a:t>
            </a:r>
            <a:r>
              <a:rPr lang="en-US" altLang="zh-CN" kern="100" dirty="0" err="1">
                <a:latin typeface="+mj-ea"/>
                <a:ea typeface="+mj-ea"/>
              </a:rPr>
              <a:t>ndarray.reshape</a:t>
            </a:r>
            <a:r>
              <a:rPr lang="zh-CN" altLang="zh-CN" kern="100" dirty="0">
                <a:latin typeface="+mj-ea"/>
                <a:ea typeface="+mj-ea"/>
                <a:cs typeface="Times New Roman" panose="02020603050405020304" pitchFamily="18" charset="0"/>
              </a:rPr>
              <a:t>方法的语法格式为：</a:t>
            </a:r>
            <a:endParaRPr lang="en-US" altLang="zh-CN" kern="100" dirty="0">
              <a:latin typeface="+mj-ea"/>
              <a:ea typeface="+mj-ea"/>
              <a:cs typeface="Times New Roman" panose="02020603050405020304" pitchFamily="18" charset="0"/>
            </a:endParaRPr>
          </a:p>
          <a:p>
            <a:pPr algn="ctr">
              <a:spcAft>
                <a:spcPts val="600"/>
              </a:spcAft>
            </a:pPr>
            <a:r>
              <a:rPr lang="en-US" altLang="zh-CN" dirty="0" err="1">
                <a:solidFill>
                  <a:srgbClr val="FF0000"/>
                </a:solidFill>
                <a:latin typeface="+mj-ea"/>
                <a:ea typeface="+mj-ea"/>
              </a:rPr>
              <a:t>ndarray.reshape</a:t>
            </a:r>
            <a:r>
              <a:rPr lang="en-US" altLang="zh-CN" dirty="0">
                <a:solidFill>
                  <a:srgbClr val="FF0000"/>
                </a:solidFill>
                <a:latin typeface="+mj-ea"/>
                <a:ea typeface="+mj-ea"/>
              </a:rPr>
              <a:t>(</a:t>
            </a:r>
            <a:r>
              <a:rPr lang="en-US" altLang="zh-CN" dirty="0" err="1">
                <a:solidFill>
                  <a:srgbClr val="FF0000"/>
                </a:solidFill>
                <a:latin typeface="+mj-ea"/>
                <a:ea typeface="+mj-ea"/>
              </a:rPr>
              <a:t>newshape</a:t>
            </a:r>
            <a:r>
              <a:rPr lang="en-US" altLang="zh-CN" dirty="0">
                <a:solidFill>
                  <a:srgbClr val="FF0000"/>
                </a:solidFill>
                <a:latin typeface="+mj-ea"/>
                <a:ea typeface="+mj-ea"/>
              </a:rPr>
              <a:t>)</a:t>
            </a:r>
            <a:endParaRPr lang="zh-CN" altLang="en-US" dirty="0">
              <a:solidFill>
                <a:srgbClr val="FF0000"/>
              </a:solidFill>
              <a:latin typeface="+mj-ea"/>
              <a:ea typeface="+mj-ea"/>
            </a:endParaRPr>
          </a:p>
        </p:txBody>
      </p:sp>
      <p:sp>
        <p:nvSpPr>
          <p:cNvPr id="40" name="矩形 39">
            <a:extLst>
              <a:ext uri="{FF2B5EF4-FFF2-40B4-BE49-F238E27FC236}">
                <a16:creationId xmlns:a16="http://schemas.microsoft.com/office/drawing/2014/main" id="{865BD7EF-3173-4EAB-A6BD-6C7BAD313697}"/>
              </a:ext>
            </a:extLst>
          </p:cNvPr>
          <p:cNvSpPr/>
          <p:nvPr/>
        </p:nvSpPr>
        <p:spPr>
          <a:xfrm>
            <a:off x="1666907" y="3657231"/>
            <a:ext cx="9865730" cy="1985159"/>
          </a:xfrm>
          <a:prstGeom prst="rect">
            <a:avLst/>
          </a:prstGeom>
        </p:spPr>
        <p:txBody>
          <a:bodyPr wrap="square">
            <a:spAutoFit/>
          </a:bodyPr>
          <a:lstStyle/>
          <a:p>
            <a:pPr>
              <a:spcAft>
                <a:spcPts val="600"/>
              </a:spcAft>
            </a:pPr>
            <a:r>
              <a:rPr lang="en-US" altLang="zh-CN" kern="100" dirty="0" err="1">
                <a:latin typeface="+mj-ea"/>
                <a:ea typeface="+mj-ea"/>
              </a:rPr>
              <a:t>newshape</a:t>
            </a:r>
            <a:r>
              <a:rPr lang="zh-CN" altLang="zh-CN" kern="100" dirty="0">
                <a:latin typeface="+mj-ea"/>
                <a:ea typeface="+mj-ea"/>
                <a:cs typeface="Times New Roman" panose="02020603050405020304" pitchFamily="18" charset="0"/>
              </a:rPr>
              <a:t>是一个整数或一个整数元组，用于指定将数组改变为的形状。需要注意，指定的形状必须能够与原来形状兼容（即改变形状后的数组尺寸与改变形状前的数组尺寸应一致）。</a:t>
            </a:r>
            <a:endParaRPr lang="en-US" altLang="zh-CN" kern="100" dirty="0">
              <a:latin typeface="+mj-ea"/>
              <a:ea typeface="+mj-ea"/>
              <a:cs typeface="Times New Roman" panose="02020603050405020304" pitchFamily="18" charset="0"/>
            </a:endParaRPr>
          </a:p>
          <a:p>
            <a:pPr marL="285750" indent="-285750">
              <a:spcAft>
                <a:spcPts val="600"/>
              </a:spcAft>
              <a:buFont typeface="Arial" panose="020B0604020202020204" pitchFamily="34" charset="0"/>
              <a:buChar char="•"/>
            </a:pPr>
            <a:r>
              <a:rPr lang="zh-CN" altLang="zh-CN" kern="100" dirty="0">
                <a:latin typeface="+mj-ea"/>
                <a:ea typeface="+mj-ea"/>
                <a:cs typeface="Times New Roman" panose="02020603050405020304" pitchFamily="18" charset="0"/>
              </a:rPr>
              <a:t>如果</a:t>
            </a:r>
            <a:r>
              <a:rPr lang="en-US" altLang="zh-CN" kern="100" dirty="0" err="1">
                <a:latin typeface="+mj-ea"/>
                <a:ea typeface="+mj-ea"/>
              </a:rPr>
              <a:t>newshape</a:t>
            </a:r>
            <a:r>
              <a:rPr lang="zh-CN" altLang="zh-CN" kern="100" dirty="0">
                <a:latin typeface="+mj-ea"/>
                <a:ea typeface="+mj-ea"/>
                <a:cs typeface="Times New Roman" panose="02020603050405020304" pitchFamily="18" charset="0"/>
              </a:rPr>
              <a:t>是一个整数，那么将得到一个长度为</a:t>
            </a:r>
            <a:r>
              <a:rPr lang="en-US" altLang="zh-CN" kern="100" dirty="0" err="1">
                <a:latin typeface="+mj-ea"/>
                <a:ea typeface="+mj-ea"/>
              </a:rPr>
              <a:t>newshape</a:t>
            </a:r>
            <a:r>
              <a:rPr lang="zh-CN" altLang="zh-CN" kern="100" dirty="0">
                <a:latin typeface="+mj-ea"/>
                <a:ea typeface="+mj-ea"/>
                <a:cs typeface="Times New Roman" panose="02020603050405020304" pitchFamily="18" charset="0"/>
              </a:rPr>
              <a:t>的一维数组；</a:t>
            </a:r>
            <a:endParaRPr lang="en-US" altLang="zh-CN" kern="100" dirty="0">
              <a:latin typeface="+mj-ea"/>
              <a:ea typeface="+mj-ea"/>
              <a:cs typeface="Times New Roman" panose="02020603050405020304" pitchFamily="18" charset="0"/>
            </a:endParaRPr>
          </a:p>
          <a:p>
            <a:pPr marL="285750" indent="-285750">
              <a:spcAft>
                <a:spcPts val="600"/>
              </a:spcAft>
              <a:buFont typeface="Arial" panose="020B0604020202020204" pitchFamily="34" charset="0"/>
              <a:buChar char="•"/>
            </a:pPr>
            <a:r>
              <a:rPr lang="zh-CN" altLang="zh-CN" kern="100" dirty="0">
                <a:latin typeface="+mj-ea"/>
                <a:ea typeface="+mj-ea"/>
                <a:cs typeface="Times New Roman" panose="02020603050405020304" pitchFamily="18" charset="0"/>
              </a:rPr>
              <a:t>如果</a:t>
            </a:r>
            <a:r>
              <a:rPr lang="en-US" altLang="zh-CN" kern="100" dirty="0" err="1">
                <a:latin typeface="+mj-ea"/>
                <a:ea typeface="+mj-ea"/>
              </a:rPr>
              <a:t>newshape</a:t>
            </a:r>
            <a:r>
              <a:rPr lang="zh-CN" altLang="zh-CN" kern="100" dirty="0">
                <a:latin typeface="+mj-ea"/>
                <a:ea typeface="+mj-ea"/>
                <a:cs typeface="Times New Roman" panose="02020603050405020304" pitchFamily="18" charset="0"/>
              </a:rPr>
              <a:t>是一个整数元组，则元组中各元素的值即为数组各维度的长度；</a:t>
            </a:r>
            <a:endParaRPr lang="en-US" altLang="zh-CN" kern="100" dirty="0">
              <a:latin typeface="+mj-ea"/>
              <a:ea typeface="+mj-ea"/>
              <a:cs typeface="Times New Roman" panose="02020603050405020304" pitchFamily="18" charset="0"/>
            </a:endParaRPr>
          </a:p>
          <a:p>
            <a:pPr marL="285750" indent="-285750">
              <a:spcAft>
                <a:spcPts val="600"/>
              </a:spcAft>
              <a:buFont typeface="Arial" panose="020B0604020202020204" pitchFamily="34" charset="0"/>
              <a:buChar char="•"/>
            </a:pPr>
            <a:r>
              <a:rPr lang="zh-CN" altLang="zh-CN" kern="100" dirty="0">
                <a:latin typeface="+mj-ea"/>
                <a:ea typeface="+mj-ea"/>
                <a:cs typeface="Times New Roman" panose="02020603050405020304" pitchFamily="18" charset="0"/>
              </a:rPr>
              <a:t>如果</a:t>
            </a:r>
            <a:r>
              <a:rPr lang="en-US" altLang="zh-CN" kern="100" dirty="0" err="1">
                <a:latin typeface="+mj-ea"/>
                <a:ea typeface="+mj-ea"/>
              </a:rPr>
              <a:t>newshape</a:t>
            </a:r>
            <a:r>
              <a:rPr lang="zh-CN" altLang="zh-CN" kern="100" dirty="0">
                <a:latin typeface="+mj-ea"/>
                <a:ea typeface="+mj-ea"/>
                <a:cs typeface="Times New Roman" panose="02020603050405020304" pitchFamily="18" charset="0"/>
              </a:rPr>
              <a:t>的值是</a:t>
            </a:r>
            <a:r>
              <a:rPr lang="en-US" altLang="zh-CN" kern="100" dirty="0">
                <a:latin typeface="+mj-ea"/>
                <a:ea typeface="+mj-ea"/>
              </a:rPr>
              <a:t>-1</a:t>
            </a:r>
            <a:r>
              <a:rPr lang="zh-CN" altLang="zh-CN" kern="100" dirty="0">
                <a:latin typeface="+mj-ea"/>
                <a:ea typeface="+mj-ea"/>
                <a:cs typeface="Times New Roman" panose="02020603050405020304" pitchFamily="18" charset="0"/>
              </a:rPr>
              <a:t>或其某个元素值是</a:t>
            </a:r>
            <a:r>
              <a:rPr lang="en-US" altLang="zh-CN" kern="100" dirty="0">
                <a:latin typeface="+mj-ea"/>
                <a:ea typeface="+mj-ea"/>
              </a:rPr>
              <a:t>-1</a:t>
            </a:r>
            <a:r>
              <a:rPr lang="zh-CN" altLang="zh-CN" kern="100" dirty="0">
                <a:latin typeface="+mj-ea"/>
                <a:ea typeface="+mj-ea"/>
                <a:cs typeface="Times New Roman" panose="02020603050405020304" pitchFamily="18" charset="0"/>
              </a:rPr>
              <a:t>，则</a:t>
            </a:r>
            <a:r>
              <a:rPr lang="en-US" altLang="zh-CN" kern="100" dirty="0" err="1">
                <a:latin typeface="+mj-ea"/>
                <a:ea typeface="+mj-ea"/>
              </a:rPr>
              <a:t>ndarray.reshape</a:t>
            </a:r>
            <a:r>
              <a:rPr lang="zh-CN" altLang="zh-CN" kern="100" dirty="0">
                <a:latin typeface="+mj-ea"/>
                <a:ea typeface="+mj-ea"/>
                <a:cs typeface="Times New Roman" panose="02020603050405020304" pitchFamily="18" charset="0"/>
              </a:rPr>
              <a:t>方法会根据数组尺寸和其他各维度长度自动确定</a:t>
            </a:r>
            <a:r>
              <a:rPr lang="en-US" altLang="zh-CN" kern="100" dirty="0">
                <a:latin typeface="+mj-ea"/>
                <a:ea typeface="+mj-ea"/>
              </a:rPr>
              <a:t>-1</a:t>
            </a:r>
            <a:r>
              <a:rPr lang="zh-CN" altLang="zh-CN" kern="100" dirty="0">
                <a:latin typeface="+mj-ea"/>
                <a:ea typeface="+mj-ea"/>
                <a:cs typeface="Times New Roman" panose="02020603050405020304" pitchFamily="18" charset="0"/>
              </a:rPr>
              <a:t>所对应维度的长度。</a:t>
            </a:r>
            <a:endParaRPr lang="zh-CN" altLang="en-US" dirty="0">
              <a:latin typeface="+mj-ea"/>
              <a:ea typeface="+mj-ea"/>
            </a:endParaRPr>
          </a:p>
        </p:txBody>
      </p:sp>
    </p:spTree>
    <p:extLst>
      <p:ext uri="{BB962C8B-B14F-4D97-AF65-F5344CB8AC3E}">
        <p14:creationId xmlns:p14="http://schemas.microsoft.com/office/powerpoint/2010/main" val="1505386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4178650" y="477138"/>
            <a:ext cx="3834704"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创建</a:t>
            </a:r>
            <a:r>
              <a:rPr lang="en-US" altLang="zh-CN" sz="3200" b="1" dirty="0" err="1">
                <a:solidFill>
                  <a:schemeClr val="tx1">
                    <a:lumMod val="85000"/>
                    <a:lumOff val="15000"/>
                  </a:schemeClr>
                </a:solidFill>
                <a:latin typeface="微软雅黑" panose="020B0503020204020204" pitchFamily="34" charset="-122"/>
                <a:ea typeface="微软雅黑" panose="020B0503020204020204" pitchFamily="34" charset="-122"/>
              </a:rPr>
              <a:t>ndarray</a:t>
            </a: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类对象</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4840316" cy="461665"/>
          </a:xfrm>
          <a:prstGeom prst="rect">
            <a:avLst/>
          </a:prstGeom>
        </p:spPr>
        <p:txBody>
          <a:bodyPr wrap="square">
            <a:spAutoFit/>
          </a:bodyPr>
          <a:lstStyle/>
          <a:p>
            <a:pPr algn="ctr"/>
            <a:r>
              <a:rPr lang="en-US" altLang="zh-CN" sz="2400" b="1" dirty="0" err="1">
                <a:solidFill>
                  <a:schemeClr val="tx1">
                    <a:lumMod val="85000"/>
                    <a:lumOff val="15000"/>
                  </a:schemeClr>
                </a:solidFill>
                <a:latin typeface="微软雅黑" panose="020B0503020204020204" pitchFamily="34" charset="-122"/>
                <a:ea typeface="微软雅黑" panose="020B0503020204020204" pitchFamily="34" charset="-122"/>
              </a:rPr>
              <a:t>ndarray.reshape</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方法使用示例</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1" y="1730172"/>
            <a:ext cx="9289360" cy="4192751"/>
          </a:xfrm>
          <a:prstGeom prst="rect">
            <a:avLst/>
          </a:prstGeom>
        </p:spPr>
        <p:txBody>
          <a:bodyPr wrap="square">
            <a:spAutoFit/>
          </a:bodyPr>
          <a:lstStyle/>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	import </a:t>
            </a:r>
            <a:r>
              <a:rPr lang="en-US" altLang="zh-CN" sz="2000" dirty="0" err="1">
                <a:solidFill>
                  <a:schemeClr val="tx1">
                    <a:lumMod val="85000"/>
                    <a:lumOff val="15000"/>
                  </a:schemeClr>
                </a:solidFill>
                <a:latin typeface="+mj-lt"/>
                <a:ea typeface="微软雅黑" panose="020B0503020204020204" pitchFamily="34" charset="-122"/>
              </a:rPr>
              <a:t>numpy</a:t>
            </a:r>
            <a:r>
              <a:rPr lang="en-US" altLang="zh-CN" sz="2000" dirty="0">
                <a:solidFill>
                  <a:schemeClr val="tx1">
                    <a:lumMod val="85000"/>
                    <a:lumOff val="15000"/>
                  </a:schemeClr>
                </a:solidFill>
                <a:latin typeface="+mj-lt"/>
                <a:ea typeface="微软雅黑" panose="020B0503020204020204" pitchFamily="34" charset="-122"/>
              </a:rPr>
              <a:t> as np</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2	x = </a:t>
            </a:r>
            <a:r>
              <a:rPr lang="en-US" altLang="zh-CN" sz="2000" dirty="0" err="1">
                <a:solidFill>
                  <a:schemeClr val="tx1">
                    <a:lumMod val="85000"/>
                    <a:lumOff val="15000"/>
                  </a:schemeClr>
                </a:solidFill>
                <a:latin typeface="+mj-lt"/>
                <a:ea typeface="微软雅黑" panose="020B0503020204020204" pitchFamily="34" charset="-122"/>
              </a:rPr>
              <a:t>np.linspace</a:t>
            </a:r>
            <a:r>
              <a:rPr lang="en-US" altLang="zh-CN" sz="2000" dirty="0">
                <a:solidFill>
                  <a:schemeClr val="tx1">
                    <a:lumMod val="85000"/>
                    <a:lumOff val="15000"/>
                  </a:schemeClr>
                </a:solidFill>
                <a:latin typeface="+mj-lt"/>
                <a:ea typeface="微软雅黑" panose="020B0503020204020204" pitchFamily="34" charset="-122"/>
              </a:rPr>
              <a:t>(1,12,12,dtype=int)</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3	y = </a:t>
            </a:r>
            <a:r>
              <a:rPr lang="en-US" altLang="zh-CN" sz="2000" dirty="0" err="1">
                <a:solidFill>
                  <a:schemeClr val="tx1">
                    <a:lumMod val="85000"/>
                    <a:lumOff val="15000"/>
                  </a:schemeClr>
                </a:solidFill>
                <a:latin typeface="+mj-lt"/>
                <a:ea typeface="微软雅黑" panose="020B0503020204020204" pitchFamily="34" charset="-122"/>
              </a:rPr>
              <a:t>x.reshape</a:t>
            </a:r>
            <a:r>
              <a:rPr lang="en-US" altLang="zh-CN" sz="2000" dirty="0">
                <a:solidFill>
                  <a:schemeClr val="tx1">
                    <a:lumMod val="85000"/>
                    <a:lumOff val="15000"/>
                  </a:schemeClr>
                </a:solidFill>
                <a:latin typeface="+mj-lt"/>
                <a:ea typeface="微软雅黑" panose="020B0503020204020204" pitchFamily="34" charset="-122"/>
              </a:rPr>
              <a:t>((3,4)) # </a:t>
            </a:r>
            <a:r>
              <a:rPr lang="zh-CN" altLang="en-US" sz="2000" dirty="0">
                <a:solidFill>
                  <a:schemeClr val="tx1">
                    <a:lumMod val="85000"/>
                    <a:lumOff val="15000"/>
                  </a:schemeClr>
                </a:solidFill>
                <a:latin typeface="+mj-lt"/>
                <a:ea typeface="微软雅黑" panose="020B0503020204020204" pitchFamily="34" charset="-122"/>
              </a:rPr>
              <a:t>得到一维数组</a:t>
            </a:r>
            <a:r>
              <a:rPr lang="en-US" altLang="zh-CN" sz="2000" dirty="0">
                <a:solidFill>
                  <a:schemeClr val="tx1">
                    <a:lumMod val="85000"/>
                    <a:lumOff val="15000"/>
                  </a:schemeClr>
                </a:solidFill>
                <a:latin typeface="+mj-lt"/>
                <a:ea typeface="微软雅黑" panose="020B0503020204020204" pitchFamily="34" charset="-122"/>
              </a:rPr>
              <a:t>x</a:t>
            </a:r>
            <a:r>
              <a:rPr lang="zh-CN" altLang="en-US" sz="2000" dirty="0">
                <a:solidFill>
                  <a:schemeClr val="tx1">
                    <a:lumMod val="85000"/>
                    <a:lumOff val="15000"/>
                  </a:schemeClr>
                </a:solidFill>
                <a:latin typeface="+mj-lt"/>
                <a:ea typeface="微软雅黑" panose="020B0503020204020204" pitchFamily="34" charset="-122"/>
              </a:rPr>
              <a:t>的</a:t>
            </a:r>
            <a:r>
              <a:rPr lang="en-US" altLang="zh-CN" sz="2000" dirty="0">
                <a:solidFill>
                  <a:schemeClr val="tx1">
                    <a:lumMod val="85000"/>
                    <a:lumOff val="15000"/>
                  </a:schemeClr>
                </a:solidFill>
                <a:latin typeface="+mj-lt"/>
                <a:ea typeface="微软雅黑" panose="020B0503020204020204" pitchFamily="34" charset="-122"/>
              </a:rPr>
              <a:t>3</a:t>
            </a:r>
            <a:r>
              <a:rPr lang="zh-CN" altLang="en-US" sz="2000" dirty="0">
                <a:solidFill>
                  <a:schemeClr val="tx1">
                    <a:lumMod val="85000"/>
                    <a:lumOff val="15000"/>
                  </a:schemeClr>
                </a:solidFill>
                <a:latin typeface="+mj-lt"/>
                <a:ea typeface="微软雅黑" panose="020B0503020204020204" pitchFamily="34" charset="-122"/>
              </a:rPr>
              <a:t>行</a:t>
            </a:r>
            <a:r>
              <a:rPr lang="en-US" altLang="zh-CN" sz="2000" dirty="0">
                <a:solidFill>
                  <a:schemeClr val="tx1">
                    <a:lumMod val="85000"/>
                    <a:lumOff val="15000"/>
                  </a:schemeClr>
                </a:solidFill>
                <a:latin typeface="+mj-lt"/>
                <a:ea typeface="微软雅黑" panose="020B0503020204020204" pitchFamily="34" charset="-122"/>
              </a:rPr>
              <a:t>4</a:t>
            </a:r>
            <a:r>
              <a:rPr lang="zh-CN" altLang="en-US" sz="2000" dirty="0">
                <a:solidFill>
                  <a:schemeClr val="tx1">
                    <a:lumMod val="85000"/>
                    <a:lumOff val="15000"/>
                  </a:schemeClr>
                </a:solidFill>
                <a:latin typeface="+mj-lt"/>
                <a:ea typeface="微软雅黑" panose="020B0503020204020204" pitchFamily="34" charset="-122"/>
              </a:rPr>
              <a:t>列二维数组表示形式</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4	z = </a:t>
            </a:r>
            <a:r>
              <a:rPr lang="en-US" altLang="zh-CN" sz="2000" dirty="0" err="1">
                <a:solidFill>
                  <a:schemeClr val="tx1">
                    <a:lumMod val="85000"/>
                    <a:lumOff val="15000"/>
                  </a:schemeClr>
                </a:solidFill>
                <a:latin typeface="+mj-lt"/>
                <a:ea typeface="微软雅黑" panose="020B0503020204020204" pitchFamily="34" charset="-122"/>
              </a:rPr>
              <a:t>x.reshape</a:t>
            </a:r>
            <a:r>
              <a:rPr lang="en-US" altLang="zh-CN" sz="2000" dirty="0">
                <a:solidFill>
                  <a:schemeClr val="tx1">
                    <a:lumMod val="85000"/>
                    <a:lumOff val="15000"/>
                  </a:schemeClr>
                </a:solidFill>
                <a:latin typeface="+mj-lt"/>
                <a:ea typeface="微软雅黑" panose="020B0503020204020204" pitchFamily="34" charset="-122"/>
              </a:rPr>
              <a:t>((4,-1)) # </a:t>
            </a:r>
            <a:r>
              <a:rPr lang="zh-CN" altLang="en-US" sz="2000" dirty="0">
                <a:solidFill>
                  <a:schemeClr val="tx1">
                    <a:lumMod val="85000"/>
                    <a:lumOff val="15000"/>
                  </a:schemeClr>
                </a:solidFill>
                <a:latin typeface="+mj-lt"/>
                <a:ea typeface="微软雅黑" panose="020B0503020204020204" pitchFamily="34" charset="-122"/>
              </a:rPr>
              <a:t>得到一维数组</a:t>
            </a:r>
            <a:r>
              <a:rPr lang="en-US" altLang="zh-CN" sz="2000" dirty="0">
                <a:solidFill>
                  <a:schemeClr val="tx1">
                    <a:lumMod val="85000"/>
                    <a:lumOff val="15000"/>
                  </a:schemeClr>
                </a:solidFill>
                <a:latin typeface="+mj-lt"/>
                <a:ea typeface="微软雅黑" panose="020B0503020204020204" pitchFamily="34" charset="-122"/>
              </a:rPr>
              <a:t>x</a:t>
            </a:r>
            <a:r>
              <a:rPr lang="zh-CN" altLang="en-US" sz="2000" dirty="0">
                <a:solidFill>
                  <a:schemeClr val="tx1">
                    <a:lumMod val="85000"/>
                    <a:lumOff val="15000"/>
                  </a:schemeClr>
                </a:solidFill>
                <a:latin typeface="+mj-lt"/>
                <a:ea typeface="微软雅黑" panose="020B0503020204020204" pitchFamily="34" charset="-122"/>
              </a:rPr>
              <a:t>的</a:t>
            </a:r>
            <a:r>
              <a:rPr lang="en-US" altLang="zh-CN" sz="2000" dirty="0">
                <a:solidFill>
                  <a:schemeClr val="tx1">
                    <a:lumMod val="85000"/>
                    <a:lumOff val="15000"/>
                  </a:schemeClr>
                </a:solidFill>
                <a:latin typeface="+mj-lt"/>
                <a:ea typeface="微软雅黑" panose="020B0503020204020204" pitchFamily="34" charset="-122"/>
              </a:rPr>
              <a:t>4</a:t>
            </a:r>
            <a:r>
              <a:rPr lang="zh-CN" altLang="en-US" sz="2000" dirty="0">
                <a:solidFill>
                  <a:schemeClr val="tx1">
                    <a:lumMod val="85000"/>
                    <a:lumOff val="15000"/>
                  </a:schemeClr>
                </a:solidFill>
                <a:latin typeface="+mj-lt"/>
                <a:ea typeface="微软雅黑" panose="020B0503020204020204" pitchFamily="34" charset="-122"/>
              </a:rPr>
              <a:t>行</a:t>
            </a:r>
            <a:r>
              <a:rPr lang="en-US" altLang="zh-CN" sz="2000" dirty="0">
                <a:solidFill>
                  <a:schemeClr val="tx1">
                    <a:lumMod val="85000"/>
                    <a:lumOff val="15000"/>
                  </a:schemeClr>
                </a:solidFill>
                <a:latin typeface="+mj-lt"/>
                <a:ea typeface="微软雅黑" panose="020B0503020204020204" pitchFamily="34" charset="-122"/>
              </a:rPr>
              <a:t>3</a:t>
            </a:r>
            <a:r>
              <a:rPr lang="zh-CN" altLang="en-US" sz="2000" dirty="0">
                <a:solidFill>
                  <a:schemeClr val="tx1">
                    <a:lumMod val="85000"/>
                    <a:lumOff val="15000"/>
                  </a:schemeClr>
                </a:solidFill>
                <a:latin typeface="+mj-lt"/>
                <a:ea typeface="微软雅黑" panose="020B0503020204020204" pitchFamily="34" charset="-122"/>
              </a:rPr>
              <a:t>列二维数组表示形式</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5	w = </a:t>
            </a:r>
            <a:r>
              <a:rPr lang="en-US" altLang="zh-CN" sz="2000" dirty="0" err="1">
                <a:solidFill>
                  <a:schemeClr val="tx1">
                    <a:lumMod val="85000"/>
                    <a:lumOff val="15000"/>
                  </a:schemeClr>
                </a:solidFill>
                <a:latin typeface="+mj-lt"/>
                <a:ea typeface="微软雅黑" panose="020B0503020204020204" pitchFamily="34" charset="-122"/>
              </a:rPr>
              <a:t>z.reshape</a:t>
            </a:r>
            <a:r>
              <a:rPr lang="en-US" altLang="zh-CN" sz="2000" dirty="0">
                <a:solidFill>
                  <a:schemeClr val="tx1">
                    <a:lumMod val="85000"/>
                    <a:lumOff val="15000"/>
                  </a:schemeClr>
                </a:solidFill>
                <a:latin typeface="+mj-lt"/>
                <a:ea typeface="微软雅黑" panose="020B0503020204020204" pitchFamily="34" charset="-122"/>
              </a:rPr>
              <a:t>(-1) # </a:t>
            </a:r>
            <a:r>
              <a:rPr lang="zh-CN" altLang="en-US" sz="2000" dirty="0">
                <a:solidFill>
                  <a:schemeClr val="tx1">
                    <a:lumMod val="85000"/>
                    <a:lumOff val="15000"/>
                  </a:schemeClr>
                </a:solidFill>
                <a:latin typeface="+mj-lt"/>
                <a:ea typeface="微软雅黑" panose="020B0503020204020204" pitchFamily="34" charset="-122"/>
              </a:rPr>
              <a:t>得到二维数组</a:t>
            </a:r>
            <a:r>
              <a:rPr lang="en-US" altLang="zh-CN" sz="2000" dirty="0">
                <a:solidFill>
                  <a:schemeClr val="tx1">
                    <a:lumMod val="85000"/>
                    <a:lumOff val="15000"/>
                  </a:schemeClr>
                </a:solidFill>
                <a:latin typeface="+mj-lt"/>
                <a:ea typeface="微软雅黑" panose="020B0503020204020204" pitchFamily="34" charset="-122"/>
              </a:rPr>
              <a:t>z</a:t>
            </a:r>
            <a:r>
              <a:rPr lang="zh-CN" altLang="en-US" sz="2000" dirty="0">
                <a:solidFill>
                  <a:schemeClr val="tx1">
                    <a:lumMod val="85000"/>
                    <a:lumOff val="15000"/>
                  </a:schemeClr>
                </a:solidFill>
                <a:latin typeface="+mj-lt"/>
                <a:ea typeface="微软雅黑" panose="020B0503020204020204" pitchFamily="34" charset="-122"/>
              </a:rPr>
              <a:t>的一维数组表示形式</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6	print('x:\n', x) # </a:t>
            </a:r>
            <a:r>
              <a:rPr lang="zh-CN" altLang="en-US" sz="2000" dirty="0">
                <a:solidFill>
                  <a:schemeClr val="tx1">
                    <a:lumMod val="85000"/>
                    <a:lumOff val="15000"/>
                  </a:schemeClr>
                </a:solidFill>
                <a:latin typeface="+mj-lt"/>
                <a:ea typeface="微软雅黑" panose="020B0503020204020204" pitchFamily="34" charset="-122"/>
              </a:rPr>
              <a:t>输出</a:t>
            </a:r>
            <a:r>
              <a:rPr lang="en-US" altLang="zh-CN" sz="2000" dirty="0">
                <a:solidFill>
                  <a:schemeClr val="tx1">
                    <a:lumMod val="85000"/>
                    <a:lumOff val="15000"/>
                  </a:schemeClr>
                </a:solidFill>
                <a:latin typeface="+mj-lt"/>
                <a:ea typeface="微软雅黑" panose="020B0503020204020204" pitchFamily="34" charset="-122"/>
              </a:rPr>
              <a:t>x</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7	print('y:\n', y) # </a:t>
            </a:r>
            <a:r>
              <a:rPr lang="zh-CN" altLang="en-US" sz="2000" dirty="0">
                <a:solidFill>
                  <a:schemeClr val="tx1">
                    <a:lumMod val="85000"/>
                    <a:lumOff val="15000"/>
                  </a:schemeClr>
                </a:solidFill>
                <a:latin typeface="+mj-lt"/>
                <a:ea typeface="微软雅黑" panose="020B0503020204020204" pitchFamily="34" charset="-122"/>
              </a:rPr>
              <a:t>输出</a:t>
            </a:r>
            <a:r>
              <a:rPr lang="en-US" altLang="zh-CN" sz="2000" dirty="0">
                <a:solidFill>
                  <a:schemeClr val="tx1">
                    <a:lumMod val="85000"/>
                    <a:lumOff val="15000"/>
                  </a:schemeClr>
                </a:solidFill>
                <a:latin typeface="+mj-lt"/>
                <a:ea typeface="微软雅黑" panose="020B0503020204020204" pitchFamily="34" charset="-122"/>
              </a:rPr>
              <a:t>y</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8	print('z:\n', z) # </a:t>
            </a:r>
            <a:r>
              <a:rPr lang="zh-CN" altLang="en-US" sz="2000" dirty="0">
                <a:solidFill>
                  <a:schemeClr val="tx1">
                    <a:lumMod val="85000"/>
                    <a:lumOff val="15000"/>
                  </a:schemeClr>
                </a:solidFill>
                <a:latin typeface="+mj-lt"/>
                <a:ea typeface="微软雅黑" panose="020B0503020204020204" pitchFamily="34" charset="-122"/>
              </a:rPr>
              <a:t>输出</a:t>
            </a:r>
            <a:r>
              <a:rPr lang="en-US" altLang="zh-CN" sz="2000" dirty="0">
                <a:solidFill>
                  <a:schemeClr val="tx1">
                    <a:lumMod val="85000"/>
                    <a:lumOff val="15000"/>
                  </a:schemeClr>
                </a:solidFill>
                <a:latin typeface="+mj-lt"/>
                <a:ea typeface="微软雅黑" panose="020B0503020204020204" pitchFamily="34" charset="-122"/>
              </a:rPr>
              <a:t>z</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9	print('w:\n', w) # </a:t>
            </a:r>
            <a:r>
              <a:rPr lang="zh-CN" altLang="en-US" sz="2000" dirty="0">
                <a:solidFill>
                  <a:schemeClr val="tx1">
                    <a:lumMod val="85000"/>
                    <a:lumOff val="15000"/>
                  </a:schemeClr>
                </a:solidFill>
                <a:latin typeface="+mj-lt"/>
                <a:ea typeface="微软雅黑" panose="020B0503020204020204" pitchFamily="34" charset="-122"/>
              </a:rPr>
              <a:t>输出</a:t>
            </a:r>
            <a:r>
              <a:rPr lang="en-US" altLang="zh-CN" sz="2000" dirty="0">
                <a:solidFill>
                  <a:schemeClr val="tx1">
                    <a:lumMod val="85000"/>
                    <a:lumOff val="15000"/>
                  </a:schemeClr>
                </a:solidFill>
                <a:latin typeface="+mj-lt"/>
                <a:ea typeface="微软雅黑" panose="020B0503020204020204" pitchFamily="34" charset="-122"/>
              </a:rPr>
              <a:t>w</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729649"/>
            <a:ext cx="9493471" cy="4192749"/>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728266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4178650" y="477138"/>
            <a:ext cx="3834704"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创建</a:t>
            </a:r>
            <a:r>
              <a:rPr lang="en-US" altLang="zh-CN" sz="3200" b="1" dirty="0" err="1">
                <a:solidFill>
                  <a:schemeClr val="tx1">
                    <a:lumMod val="85000"/>
                    <a:lumOff val="15000"/>
                  </a:schemeClr>
                </a:solidFill>
                <a:latin typeface="微软雅黑" panose="020B0503020204020204" pitchFamily="34" charset="-122"/>
                <a:ea typeface="微软雅黑" panose="020B0503020204020204" pitchFamily="34" charset="-122"/>
              </a:rPr>
              <a:t>ndarray</a:t>
            </a: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类对象</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1419780"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提示</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1" y="1730172"/>
            <a:ext cx="9289360" cy="2807756"/>
          </a:xfrm>
          <a:prstGeom prst="rect">
            <a:avLst/>
          </a:prstGeom>
        </p:spPr>
        <p:txBody>
          <a:bodyPr wrap="square">
            <a:spAutoFit/>
          </a:bodyPr>
          <a:lstStyle/>
          <a:p>
            <a:pPr marL="342900" indent="-342900">
              <a:lnSpc>
                <a:spcPct val="150000"/>
              </a:lnSpc>
              <a:spcBef>
                <a:spcPct val="0"/>
              </a:spcBef>
              <a:buClr>
                <a:srgbClr val="B1C400"/>
              </a:buClr>
              <a:buFont typeface="Wingdings" panose="05000000000000000000" pitchFamily="2" charset="2"/>
              <a:buChar char="l"/>
              <a:defRPr/>
            </a:pPr>
            <a:r>
              <a:rPr lang="en-US" altLang="zh-CN" sz="2000" dirty="0" err="1">
                <a:solidFill>
                  <a:schemeClr val="tx1">
                    <a:lumMod val="85000"/>
                    <a:lumOff val="15000"/>
                  </a:schemeClr>
                </a:solidFill>
                <a:latin typeface="+mj-lt"/>
                <a:ea typeface="微软雅黑" panose="020B0503020204020204" pitchFamily="34" charset="-122"/>
              </a:rPr>
              <a:t>ndarray</a:t>
            </a:r>
            <a:r>
              <a:rPr lang="zh-CN" altLang="en-US" sz="2000" dirty="0">
                <a:solidFill>
                  <a:schemeClr val="tx1">
                    <a:lumMod val="85000"/>
                    <a:lumOff val="15000"/>
                  </a:schemeClr>
                </a:solidFill>
                <a:latin typeface="+mj-lt"/>
                <a:ea typeface="微软雅黑" panose="020B0503020204020204" pitchFamily="34" charset="-122"/>
              </a:rPr>
              <a:t>类提供了</a:t>
            </a:r>
            <a:r>
              <a:rPr lang="en-US" altLang="zh-CN" sz="2000" dirty="0">
                <a:solidFill>
                  <a:schemeClr val="tx1">
                    <a:lumMod val="85000"/>
                    <a:lumOff val="15000"/>
                  </a:schemeClr>
                </a:solidFill>
                <a:latin typeface="+mj-lt"/>
                <a:ea typeface="微软雅黑" panose="020B0503020204020204" pitchFamily="34" charset="-122"/>
              </a:rPr>
              <a:t>reshape</a:t>
            </a:r>
            <a:r>
              <a:rPr lang="zh-CN" altLang="en-US" sz="2000" dirty="0">
                <a:solidFill>
                  <a:schemeClr val="tx1">
                    <a:lumMod val="85000"/>
                    <a:lumOff val="15000"/>
                  </a:schemeClr>
                </a:solidFill>
                <a:latin typeface="+mj-lt"/>
                <a:ea typeface="微软雅黑" panose="020B0503020204020204" pitchFamily="34" charset="-122"/>
              </a:rPr>
              <a:t>和</a:t>
            </a:r>
            <a:r>
              <a:rPr lang="en-US" altLang="zh-CN" sz="2000" dirty="0">
                <a:solidFill>
                  <a:schemeClr val="tx1">
                    <a:lumMod val="85000"/>
                    <a:lumOff val="15000"/>
                  </a:schemeClr>
                </a:solidFill>
                <a:latin typeface="+mj-lt"/>
                <a:ea typeface="微软雅黑" panose="020B0503020204020204" pitchFamily="34" charset="-122"/>
              </a:rPr>
              <a:t>resize</a:t>
            </a:r>
            <a:r>
              <a:rPr lang="zh-CN" altLang="en-US" sz="2000" dirty="0">
                <a:solidFill>
                  <a:schemeClr val="tx1">
                    <a:lumMod val="85000"/>
                    <a:lumOff val="15000"/>
                  </a:schemeClr>
                </a:solidFill>
                <a:latin typeface="+mj-lt"/>
                <a:ea typeface="微软雅黑" panose="020B0503020204020204" pitchFamily="34" charset="-122"/>
              </a:rPr>
              <a:t>两种方法用于改变数组的形状，二者的区别在于：</a:t>
            </a:r>
            <a:r>
              <a:rPr lang="en-US" altLang="zh-CN" sz="2000" dirty="0">
                <a:solidFill>
                  <a:schemeClr val="tx1">
                    <a:lumMod val="85000"/>
                    <a:lumOff val="15000"/>
                  </a:schemeClr>
                </a:solidFill>
                <a:latin typeface="+mj-lt"/>
                <a:ea typeface="微软雅黑" panose="020B0503020204020204" pitchFamily="34" charset="-122"/>
              </a:rPr>
              <a:t>reshape</a:t>
            </a:r>
            <a:r>
              <a:rPr lang="zh-CN" altLang="en-US" sz="2000" dirty="0">
                <a:solidFill>
                  <a:schemeClr val="tx1">
                    <a:lumMod val="85000"/>
                    <a:lumOff val="15000"/>
                  </a:schemeClr>
                </a:solidFill>
                <a:latin typeface="+mj-lt"/>
                <a:ea typeface="微软雅黑" panose="020B0503020204020204" pitchFamily="34" charset="-122"/>
              </a:rPr>
              <a:t>方法不会更改原数组的形状、而是将指定形状的数组表示形式作为返回值，而</a:t>
            </a:r>
            <a:r>
              <a:rPr lang="en-US" altLang="zh-CN" sz="2000" dirty="0">
                <a:solidFill>
                  <a:schemeClr val="tx1">
                    <a:lumMod val="85000"/>
                    <a:lumOff val="15000"/>
                  </a:schemeClr>
                </a:solidFill>
                <a:latin typeface="+mj-lt"/>
                <a:ea typeface="微软雅黑" panose="020B0503020204020204" pitchFamily="34" charset="-122"/>
              </a:rPr>
              <a:t>resize</a:t>
            </a:r>
            <a:r>
              <a:rPr lang="zh-CN" altLang="en-US" sz="2000" dirty="0">
                <a:solidFill>
                  <a:schemeClr val="tx1">
                    <a:lumMod val="85000"/>
                    <a:lumOff val="15000"/>
                  </a:schemeClr>
                </a:solidFill>
                <a:latin typeface="+mj-lt"/>
                <a:ea typeface="微软雅黑" panose="020B0503020204020204" pitchFamily="34" charset="-122"/>
              </a:rPr>
              <a:t>方法会直接改变原数组的形状。</a:t>
            </a:r>
          </a:p>
          <a:p>
            <a:pPr marL="342900" indent="-342900">
              <a:lnSpc>
                <a:spcPct val="150000"/>
              </a:lnSpc>
              <a:spcBef>
                <a:spcPct val="0"/>
              </a:spcBef>
              <a:buClr>
                <a:srgbClr val="B1C400"/>
              </a:buClr>
              <a:buFont typeface="Wingdings" panose="05000000000000000000" pitchFamily="2" charset="2"/>
              <a:buChar char="l"/>
              <a:defRPr/>
            </a:pPr>
            <a:r>
              <a:rPr lang="zh-CN" altLang="en-US" sz="2000" dirty="0">
                <a:solidFill>
                  <a:schemeClr val="tx1">
                    <a:lumMod val="85000"/>
                    <a:lumOff val="15000"/>
                  </a:schemeClr>
                </a:solidFill>
                <a:latin typeface="+mj-lt"/>
                <a:ea typeface="微软雅黑" panose="020B0503020204020204" pitchFamily="34" charset="-122"/>
              </a:rPr>
              <a:t>如果需要获取一维数组表示形式，也可以直接使用</a:t>
            </a:r>
            <a:r>
              <a:rPr lang="en-US" altLang="zh-CN" sz="2000" dirty="0" err="1">
                <a:solidFill>
                  <a:schemeClr val="tx1">
                    <a:lumMod val="85000"/>
                    <a:lumOff val="15000"/>
                  </a:schemeClr>
                </a:solidFill>
                <a:latin typeface="+mj-lt"/>
                <a:ea typeface="微软雅黑" panose="020B0503020204020204" pitchFamily="34" charset="-122"/>
              </a:rPr>
              <a:t>ndarray</a:t>
            </a:r>
            <a:r>
              <a:rPr lang="zh-CN" altLang="en-US" sz="2000" dirty="0">
                <a:solidFill>
                  <a:schemeClr val="tx1">
                    <a:lumMod val="85000"/>
                    <a:lumOff val="15000"/>
                  </a:schemeClr>
                </a:solidFill>
                <a:latin typeface="+mj-lt"/>
                <a:ea typeface="微软雅黑" panose="020B0503020204020204" pitchFamily="34" charset="-122"/>
              </a:rPr>
              <a:t>类提供的</a:t>
            </a:r>
            <a:r>
              <a:rPr lang="en-US" altLang="zh-CN" sz="2000" dirty="0">
                <a:solidFill>
                  <a:schemeClr val="tx1">
                    <a:lumMod val="85000"/>
                    <a:lumOff val="15000"/>
                  </a:schemeClr>
                </a:solidFill>
                <a:latin typeface="+mj-lt"/>
                <a:ea typeface="微软雅黑" panose="020B0503020204020204" pitchFamily="34" charset="-122"/>
              </a:rPr>
              <a:t>ravel</a:t>
            </a:r>
            <a:r>
              <a:rPr lang="zh-CN" altLang="en-US" sz="2000" dirty="0">
                <a:solidFill>
                  <a:schemeClr val="tx1">
                    <a:lumMod val="85000"/>
                    <a:lumOff val="15000"/>
                  </a:schemeClr>
                </a:solidFill>
                <a:latin typeface="+mj-lt"/>
                <a:ea typeface="微软雅黑" panose="020B0503020204020204" pitchFamily="34" charset="-122"/>
              </a:rPr>
              <a:t>方法或</a:t>
            </a:r>
            <a:r>
              <a:rPr lang="en-US" altLang="zh-CN" sz="2000" dirty="0">
                <a:solidFill>
                  <a:schemeClr val="tx1">
                    <a:lumMod val="85000"/>
                    <a:lumOff val="15000"/>
                  </a:schemeClr>
                </a:solidFill>
                <a:latin typeface="+mj-lt"/>
                <a:ea typeface="微软雅黑" panose="020B0503020204020204" pitchFamily="34" charset="-122"/>
              </a:rPr>
              <a:t>flat</a:t>
            </a:r>
            <a:r>
              <a:rPr lang="zh-CN" altLang="en-US" sz="2000" dirty="0">
                <a:solidFill>
                  <a:schemeClr val="tx1">
                    <a:lumMod val="85000"/>
                    <a:lumOff val="15000"/>
                  </a:schemeClr>
                </a:solidFill>
                <a:latin typeface="+mj-lt"/>
                <a:ea typeface="微软雅黑" panose="020B0503020204020204" pitchFamily="34" charset="-122"/>
              </a:rPr>
              <a:t>属性。</a:t>
            </a:r>
          </a:p>
          <a:p>
            <a:pPr marL="342900" indent="-342900">
              <a:lnSpc>
                <a:spcPct val="150000"/>
              </a:lnSpc>
              <a:spcBef>
                <a:spcPct val="0"/>
              </a:spcBef>
              <a:buClr>
                <a:srgbClr val="B1C400"/>
              </a:buClr>
              <a:buFont typeface="Wingdings" panose="05000000000000000000" pitchFamily="2" charset="2"/>
              <a:buChar char="l"/>
              <a:defRPr/>
            </a:pPr>
            <a:r>
              <a:rPr lang="zh-CN" altLang="en-US" sz="2000" dirty="0">
                <a:solidFill>
                  <a:schemeClr val="tx1">
                    <a:lumMod val="85000"/>
                    <a:lumOff val="15000"/>
                  </a:schemeClr>
                </a:solidFill>
                <a:latin typeface="+mj-lt"/>
                <a:ea typeface="微软雅黑" panose="020B0503020204020204" pitchFamily="34" charset="-122"/>
              </a:rPr>
              <a:t>使用</a:t>
            </a:r>
            <a:r>
              <a:rPr lang="en-US" altLang="zh-CN" sz="2000" dirty="0" err="1">
                <a:solidFill>
                  <a:schemeClr val="tx1">
                    <a:lumMod val="85000"/>
                    <a:lumOff val="15000"/>
                  </a:schemeClr>
                </a:solidFill>
                <a:latin typeface="+mj-lt"/>
                <a:ea typeface="微软雅黑" panose="020B0503020204020204" pitchFamily="34" charset="-122"/>
              </a:rPr>
              <a:t>ndarray</a:t>
            </a:r>
            <a:r>
              <a:rPr lang="zh-CN" altLang="en-US" sz="2000" dirty="0">
                <a:solidFill>
                  <a:schemeClr val="tx1">
                    <a:lumMod val="85000"/>
                    <a:lumOff val="15000"/>
                  </a:schemeClr>
                </a:solidFill>
                <a:latin typeface="+mj-lt"/>
                <a:ea typeface="微软雅黑" panose="020B0503020204020204" pitchFamily="34" charset="-122"/>
              </a:rPr>
              <a:t>类提供的</a:t>
            </a:r>
            <a:r>
              <a:rPr lang="en-US" altLang="zh-CN" sz="2000" dirty="0">
                <a:solidFill>
                  <a:schemeClr val="tx1">
                    <a:lumMod val="85000"/>
                    <a:lumOff val="15000"/>
                  </a:schemeClr>
                </a:solidFill>
                <a:latin typeface="+mj-lt"/>
                <a:ea typeface="微软雅黑" panose="020B0503020204020204" pitchFamily="34" charset="-122"/>
              </a:rPr>
              <a:t>T</a:t>
            </a:r>
            <a:r>
              <a:rPr lang="zh-CN" altLang="en-US" sz="2000" dirty="0">
                <a:solidFill>
                  <a:schemeClr val="tx1">
                    <a:lumMod val="85000"/>
                    <a:lumOff val="15000"/>
                  </a:schemeClr>
                </a:solidFill>
                <a:latin typeface="+mj-lt"/>
                <a:ea typeface="微软雅黑" panose="020B0503020204020204" pitchFamily="34" charset="-122"/>
              </a:rPr>
              <a:t>属性可以得到数组的转置。</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729649"/>
            <a:ext cx="9493471" cy="4192749"/>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1739841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0"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本章内容</a:t>
            </a:r>
          </a:p>
        </p:txBody>
      </p:sp>
      <p:sp>
        <p:nvSpPr>
          <p:cNvPr id="3" name="矩形 2">
            <a:extLst>
              <a:ext uri="{FF2B5EF4-FFF2-40B4-BE49-F238E27FC236}">
                <a16:creationId xmlns:a16="http://schemas.microsoft.com/office/drawing/2014/main" id="{CD352A36-0FAB-466D-AED1-E2DB2EF0AC31}"/>
              </a:ext>
            </a:extLst>
          </p:cNvPr>
          <p:cNvSpPr/>
          <p:nvPr/>
        </p:nvSpPr>
        <p:spPr>
          <a:xfrm>
            <a:off x="1201267" y="1313839"/>
            <a:ext cx="9789465" cy="4277581"/>
          </a:xfrm>
          <a:prstGeom prst="rect">
            <a:avLst/>
          </a:prstGeom>
        </p:spPr>
        <p:txBody>
          <a:bodyPr wrap="square">
            <a:spAutoFit/>
          </a:bodyPr>
          <a:lstStyle/>
          <a:p>
            <a:pPr marL="342900" indent="-342900">
              <a:lnSpc>
                <a:spcPct val="150000"/>
              </a:lnSpc>
              <a:spcBef>
                <a:spcPct val="0"/>
              </a:spcBef>
              <a:spcAft>
                <a:spcPts val="600"/>
              </a:spcAft>
              <a:buClr>
                <a:srgbClr val="B1C400"/>
              </a:buClr>
              <a:buFont typeface="Wingdings" panose="05000000000000000000" pitchFamily="2" charset="2"/>
              <a:buChar char="l"/>
              <a:defRPr/>
            </a:pPr>
            <a:r>
              <a:rPr lang="en-US" altLang="zh-CN" sz="2800" dirty="0" err="1">
                <a:solidFill>
                  <a:srgbClr val="FF0000"/>
                </a:solidFill>
                <a:latin typeface="+mj-lt"/>
                <a:ea typeface="微软雅黑" panose="020B0503020204020204" pitchFamily="34" charset="-122"/>
              </a:rPr>
              <a:t>ndarray</a:t>
            </a:r>
            <a:r>
              <a:rPr lang="zh-CN" altLang="en-US" sz="2800" dirty="0">
                <a:solidFill>
                  <a:srgbClr val="FF0000"/>
                </a:solidFill>
                <a:latin typeface="+mj-lt"/>
                <a:ea typeface="微软雅黑" panose="020B0503020204020204" pitchFamily="34" charset="-122"/>
              </a:rPr>
              <a:t>类</a:t>
            </a:r>
            <a:endParaRPr lang="en-US" altLang="zh-CN" sz="2800" dirty="0">
              <a:solidFill>
                <a:srgbClr val="FF0000"/>
              </a:solidFill>
              <a:latin typeface="+mj-lt"/>
              <a:ea typeface="微软雅黑" panose="020B0503020204020204" pitchFamily="34" charset="-122"/>
            </a:endParaRPr>
          </a:p>
          <a:p>
            <a:pPr marL="342900" indent="-342900">
              <a:lnSpc>
                <a:spcPct val="150000"/>
              </a:lnSpc>
              <a:spcBef>
                <a:spcPct val="0"/>
              </a:spcBef>
              <a:spcAft>
                <a:spcPts val="600"/>
              </a:spcAft>
              <a:buClr>
                <a:srgbClr val="B1C400"/>
              </a:buClr>
              <a:buFont typeface="Wingdings" panose="05000000000000000000" pitchFamily="2" charset="2"/>
              <a:buChar char="l"/>
              <a:defRPr/>
            </a:pPr>
            <a:r>
              <a:rPr lang="zh-CN" altLang="en-US" sz="2800" dirty="0">
                <a:solidFill>
                  <a:schemeClr val="tx1">
                    <a:lumMod val="85000"/>
                    <a:lumOff val="15000"/>
                  </a:schemeClr>
                </a:solidFill>
                <a:latin typeface="+mj-lt"/>
                <a:ea typeface="微软雅黑" panose="020B0503020204020204" pitchFamily="34" charset="-122"/>
              </a:rPr>
              <a:t>本章示例数据</a:t>
            </a:r>
            <a:endParaRPr lang="en-US" altLang="zh-CN" sz="2800" dirty="0">
              <a:solidFill>
                <a:schemeClr val="tx1">
                  <a:lumMod val="85000"/>
                  <a:lumOff val="15000"/>
                </a:schemeClr>
              </a:solidFill>
              <a:latin typeface="+mj-lt"/>
              <a:ea typeface="微软雅黑" panose="020B0503020204020204" pitchFamily="34" charset="-122"/>
            </a:endParaRPr>
          </a:p>
          <a:p>
            <a:pPr marL="342900" indent="-342900">
              <a:lnSpc>
                <a:spcPct val="150000"/>
              </a:lnSpc>
              <a:spcBef>
                <a:spcPct val="0"/>
              </a:spcBef>
              <a:spcAft>
                <a:spcPts val="600"/>
              </a:spcAft>
              <a:buClr>
                <a:srgbClr val="B1C400"/>
              </a:buClr>
              <a:buFont typeface="Wingdings" panose="05000000000000000000" pitchFamily="2" charset="2"/>
              <a:buChar char="l"/>
              <a:defRPr/>
            </a:pPr>
            <a:r>
              <a:rPr lang="zh-CN" altLang="en-US" sz="2800" dirty="0">
                <a:solidFill>
                  <a:schemeClr val="tx1">
                    <a:lumMod val="85000"/>
                    <a:lumOff val="15000"/>
                  </a:schemeClr>
                </a:solidFill>
                <a:latin typeface="+mj-lt"/>
                <a:ea typeface="微软雅黑" panose="020B0503020204020204" pitchFamily="34" charset="-122"/>
              </a:rPr>
              <a:t>索引和切片基础</a:t>
            </a:r>
            <a:endParaRPr lang="en-US" altLang="zh-CN" sz="2800" dirty="0">
              <a:solidFill>
                <a:schemeClr val="tx1">
                  <a:lumMod val="85000"/>
                  <a:lumOff val="15000"/>
                </a:schemeClr>
              </a:solidFill>
              <a:latin typeface="+mj-lt"/>
              <a:ea typeface="微软雅黑" panose="020B0503020204020204" pitchFamily="34" charset="-122"/>
            </a:endParaRPr>
          </a:p>
          <a:p>
            <a:pPr marL="342900" indent="-342900">
              <a:lnSpc>
                <a:spcPct val="150000"/>
              </a:lnSpc>
              <a:spcBef>
                <a:spcPct val="0"/>
              </a:spcBef>
              <a:spcAft>
                <a:spcPts val="600"/>
              </a:spcAft>
              <a:buClr>
                <a:srgbClr val="B1C400"/>
              </a:buClr>
              <a:buFont typeface="Wingdings" panose="05000000000000000000" pitchFamily="2" charset="2"/>
              <a:buChar char="l"/>
              <a:defRPr/>
            </a:pPr>
            <a:r>
              <a:rPr lang="zh-CN" altLang="en-US" sz="2800" dirty="0">
                <a:solidFill>
                  <a:schemeClr val="tx1">
                    <a:lumMod val="85000"/>
                    <a:lumOff val="15000"/>
                  </a:schemeClr>
                </a:solidFill>
                <a:latin typeface="+mj-lt"/>
                <a:ea typeface="微软雅黑" panose="020B0503020204020204" pitchFamily="34" charset="-122"/>
              </a:rPr>
              <a:t>数据拷贝</a:t>
            </a:r>
            <a:endParaRPr lang="en-US" altLang="zh-CN" sz="2800" dirty="0">
              <a:solidFill>
                <a:schemeClr val="tx1">
                  <a:lumMod val="85000"/>
                  <a:lumOff val="15000"/>
                </a:schemeClr>
              </a:solidFill>
              <a:latin typeface="+mj-lt"/>
              <a:ea typeface="微软雅黑" panose="020B0503020204020204" pitchFamily="34" charset="-122"/>
            </a:endParaRPr>
          </a:p>
          <a:p>
            <a:pPr marL="342900" indent="-342900">
              <a:lnSpc>
                <a:spcPct val="150000"/>
              </a:lnSpc>
              <a:spcBef>
                <a:spcPct val="0"/>
              </a:spcBef>
              <a:spcAft>
                <a:spcPts val="600"/>
              </a:spcAft>
              <a:buClr>
                <a:srgbClr val="B1C400"/>
              </a:buClr>
              <a:buFont typeface="Wingdings" panose="05000000000000000000" pitchFamily="2" charset="2"/>
              <a:buChar char="l"/>
              <a:defRPr/>
            </a:pPr>
            <a:r>
              <a:rPr lang="zh-CN" altLang="en-US" sz="2800" dirty="0">
                <a:solidFill>
                  <a:schemeClr val="tx1">
                    <a:lumMod val="85000"/>
                    <a:lumOff val="15000"/>
                  </a:schemeClr>
                </a:solidFill>
                <a:latin typeface="+mj-lt"/>
                <a:ea typeface="微软雅黑" panose="020B0503020204020204" pitchFamily="34" charset="-122"/>
              </a:rPr>
              <a:t>数据处理</a:t>
            </a:r>
            <a:endParaRPr lang="en-US" altLang="zh-CN" sz="2800" dirty="0">
              <a:solidFill>
                <a:schemeClr val="tx1">
                  <a:lumMod val="85000"/>
                  <a:lumOff val="15000"/>
                </a:schemeClr>
              </a:solidFill>
              <a:latin typeface="+mj-lt"/>
              <a:ea typeface="微软雅黑" panose="020B0503020204020204" pitchFamily="34" charset="-122"/>
            </a:endParaRPr>
          </a:p>
          <a:p>
            <a:pPr marL="342900" indent="-342900">
              <a:lnSpc>
                <a:spcPct val="150000"/>
              </a:lnSpc>
              <a:spcBef>
                <a:spcPct val="0"/>
              </a:spcBef>
              <a:spcAft>
                <a:spcPts val="600"/>
              </a:spcAft>
              <a:buClr>
                <a:srgbClr val="B1C400"/>
              </a:buClr>
              <a:buFont typeface="Wingdings" panose="05000000000000000000" pitchFamily="2" charset="2"/>
              <a:buChar char="l"/>
              <a:defRPr/>
            </a:pPr>
            <a:r>
              <a:rPr lang="zh-CN" altLang="en-US" sz="2800" dirty="0">
                <a:solidFill>
                  <a:schemeClr val="tx1">
                    <a:lumMod val="85000"/>
                    <a:lumOff val="15000"/>
                  </a:schemeClr>
                </a:solidFill>
                <a:latin typeface="+mj-lt"/>
                <a:ea typeface="微软雅黑" panose="020B0503020204020204" pitchFamily="34" charset="-122"/>
              </a:rPr>
              <a:t>高级索引</a:t>
            </a:r>
          </a:p>
        </p:txBody>
      </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1104840"/>
              <a:ext cx="360" cy="360"/>
            </p14:xfrm>
          </p:contentPart>
        </mc:Choice>
        <mc:Fallback xmlns="">
          <p:pic>
            <p:nvPicPr>
              <p:cNvPr id="5" name="墨迹 4"/>
              <p:cNvPicPr/>
              <p:nvPr/>
            </p:nvPicPr>
            <p:blipFill>
              <a:blip r:embed="rId3"/>
              <a:stretch>
                <a:fillRect/>
              </a:stretch>
            </p:blipFill>
            <p:spPr>
              <a:xfrm>
                <a:off x="7064640" y="1095480"/>
                <a:ext cx="19080" cy="19080"/>
              </a:xfrm>
              <a:prstGeom prst="rect">
                <a:avLst/>
              </a:prstGeom>
            </p:spPr>
          </p:pic>
        </mc:Fallback>
      </mc:AlternateContent>
    </p:spTree>
    <p:extLst>
      <p:ext uri="{BB962C8B-B14F-4D97-AF65-F5344CB8AC3E}">
        <p14:creationId xmlns:p14="http://schemas.microsoft.com/office/powerpoint/2010/main" val="907301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par>
                                <p:cTn id="10" presetID="12" presetClass="entr" presetSubtype="1"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p:tgtEl>
                                          <p:spTgt spid="3"/>
                                        </p:tgtEl>
                                        <p:attrNameLst>
                                          <p:attrName>ppt_y</p:attrName>
                                        </p:attrNameLst>
                                      </p:cBhvr>
                                      <p:tavLst>
                                        <p:tav tm="0">
                                          <p:val>
                                            <p:strVal val="#ppt_y-#ppt_h*1.125000"/>
                                          </p:val>
                                        </p:tav>
                                        <p:tav tm="100000">
                                          <p:val>
                                            <p:strVal val="#ppt_y"/>
                                          </p:val>
                                        </p:tav>
                                      </p:tavLst>
                                    </p:anim>
                                    <p:animEffect transition="in" filter="wipe(down)">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0"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本章内容</a:t>
            </a:r>
          </a:p>
        </p:txBody>
      </p:sp>
      <p:sp>
        <p:nvSpPr>
          <p:cNvPr id="3" name="矩形 2">
            <a:extLst>
              <a:ext uri="{FF2B5EF4-FFF2-40B4-BE49-F238E27FC236}">
                <a16:creationId xmlns:a16="http://schemas.microsoft.com/office/drawing/2014/main" id="{CD352A36-0FAB-466D-AED1-E2DB2EF0AC31}"/>
              </a:ext>
            </a:extLst>
          </p:cNvPr>
          <p:cNvSpPr/>
          <p:nvPr/>
        </p:nvSpPr>
        <p:spPr>
          <a:xfrm>
            <a:off x="1201267" y="1313839"/>
            <a:ext cx="9789465" cy="4277581"/>
          </a:xfrm>
          <a:prstGeom prst="rect">
            <a:avLst/>
          </a:prstGeom>
        </p:spPr>
        <p:txBody>
          <a:bodyPr wrap="square">
            <a:spAutoFit/>
          </a:bodyPr>
          <a:lstStyle/>
          <a:p>
            <a:pPr marL="342900" indent="-342900">
              <a:lnSpc>
                <a:spcPct val="150000"/>
              </a:lnSpc>
              <a:spcBef>
                <a:spcPct val="0"/>
              </a:spcBef>
              <a:spcAft>
                <a:spcPts val="600"/>
              </a:spcAft>
              <a:buClr>
                <a:srgbClr val="B1C400"/>
              </a:buClr>
              <a:buFont typeface="Wingdings" panose="05000000000000000000" pitchFamily="2" charset="2"/>
              <a:buChar char="l"/>
              <a:defRPr/>
            </a:pPr>
            <a:r>
              <a:rPr lang="en-US" altLang="zh-CN" sz="2800" dirty="0" err="1">
                <a:latin typeface="+mj-lt"/>
                <a:ea typeface="微软雅黑" panose="020B0503020204020204" pitchFamily="34" charset="-122"/>
              </a:rPr>
              <a:t>ndarray</a:t>
            </a:r>
            <a:r>
              <a:rPr lang="zh-CN" altLang="en-US" sz="2800" dirty="0">
                <a:latin typeface="+mj-lt"/>
                <a:ea typeface="微软雅黑" panose="020B0503020204020204" pitchFamily="34" charset="-122"/>
              </a:rPr>
              <a:t>类</a:t>
            </a:r>
            <a:endParaRPr lang="en-US" altLang="zh-CN" sz="2800" dirty="0">
              <a:latin typeface="+mj-lt"/>
              <a:ea typeface="微软雅黑" panose="020B0503020204020204" pitchFamily="34" charset="-122"/>
            </a:endParaRPr>
          </a:p>
          <a:p>
            <a:pPr marL="342900" indent="-342900">
              <a:lnSpc>
                <a:spcPct val="150000"/>
              </a:lnSpc>
              <a:spcBef>
                <a:spcPct val="0"/>
              </a:spcBef>
              <a:spcAft>
                <a:spcPts val="600"/>
              </a:spcAft>
              <a:buClr>
                <a:srgbClr val="B1C400"/>
              </a:buClr>
              <a:buFont typeface="Wingdings" panose="05000000000000000000" pitchFamily="2" charset="2"/>
              <a:buChar char="l"/>
              <a:defRPr/>
            </a:pPr>
            <a:r>
              <a:rPr lang="zh-CN" altLang="en-US" sz="2800" dirty="0">
                <a:solidFill>
                  <a:srgbClr val="FF0000"/>
                </a:solidFill>
                <a:latin typeface="+mj-lt"/>
                <a:ea typeface="微软雅黑" panose="020B0503020204020204" pitchFamily="34" charset="-122"/>
              </a:rPr>
              <a:t>本章示例数据</a:t>
            </a:r>
            <a:endParaRPr lang="en-US" altLang="zh-CN" sz="2800" dirty="0">
              <a:solidFill>
                <a:srgbClr val="FF0000"/>
              </a:solidFill>
              <a:latin typeface="+mj-lt"/>
              <a:ea typeface="微软雅黑" panose="020B0503020204020204" pitchFamily="34" charset="-122"/>
            </a:endParaRPr>
          </a:p>
          <a:p>
            <a:pPr marL="342900" indent="-342900">
              <a:lnSpc>
                <a:spcPct val="150000"/>
              </a:lnSpc>
              <a:spcBef>
                <a:spcPct val="0"/>
              </a:spcBef>
              <a:spcAft>
                <a:spcPts val="600"/>
              </a:spcAft>
              <a:buClr>
                <a:srgbClr val="B1C400"/>
              </a:buClr>
              <a:buFont typeface="Wingdings" panose="05000000000000000000" pitchFamily="2" charset="2"/>
              <a:buChar char="l"/>
              <a:defRPr/>
            </a:pPr>
            <a:r>
              <a:rPr lang="zh-CN" altLang="en-US" sz="2800" dirty="0">
                <a:solidFill>
                  <a:schemeClr val="tx1">
                    <a:lumMod val="85000"/>
                    <a:lumOff val="15000"/>
                  </a:schemeClr>
                </a:solidFill>
                <a:latin typeface="+mj-lt"/>
                <a:ea typeface="微软雅黑" panose="020B0503020204020204" pitchFamily="34" charset="-122"/>
              </a:rPr>
              <a:t>索引和切片基础</a:t>
            </a:r>
            <a:endParaRPr lang="en-US" altLang="zh-CN" sz="2800" dirty="0">
              <a:solidFill>
                <a:schemeClr val="tx1">
                  <a:lumMod val="85000"/>
                  <a:lumOff val="15000"/>
                </a:schemeClr>
              </a:solidFill>
              <a:latin typeface="+mj-lt"/>
              <a:ea typeface="微软雅黑" panose="020B0503020204020204" pitchFamily="34" charset="-122"/>
            </a:endParaRPr>
          </a:p>
          <a:p>
            <a:pPr marL="342900" indent="-342900">
              <a:lnSpc>
                <a:spcPct val="150000"/>
              </a:lnSpc>
              <a:spcBef>
                <a:spcPct val="0"/>
              </a:spcBef>
              <a:spcAft>
                <a:spcPts val="600"/>
              </a:spcAft>
              <a:buClr>
                <a:srgbClr val="B1C400"/>
              </a:buClr>
              <a:buFont typeface="Wingdings" panose="05000000000000000000" pitchFamily="2" charset="2"/>
              <a:buChar char="l"/>
              <a:defRPr/>
            </a:pPr>
            <a:r>
              <a:rPr lang="zh-CN" altLang="en-US" sz="2800" dirty="0">
                <a:solidFill>
                  <a:schemeClr val="tx1">
                    <a:lumMod val="85000"/>
                    <a:lumOff val="15000"/>
                  </a:schemeClr>
                </a:solidFill>
                <a:latin typeface="+mj-lt"/>
                <a:ea typeface="微软雅黑" panose="020B0503020204020204" pitchFamily="34" charset="-122"/>
              </a:rPr>
              <a:t>数据拷贝</a:t>
            </a:r>
            <a:endParaRPr lang="en-US" altLang="zh-CN" sz="2800" dirty="0">
              <a:solidFill>
                <a:schemeClr val="tx1">
                  <a:lumMod val="85000"/>
                  <a:lumOff val="15000"/>
                </a:schemeClr>
              </a:solidFill>
              <a:latin typeface="+mj-lt"/>
              <a:ea typeface="微软雅黑" panose="020B0503020204020204" pitchFamily="34" charset="-122"/>
            </a:endParaRPr>
          </a:p>
          <a:p>
            <a:pPr marL="342900" indent="-342900">
              <a:lnSpc>
                <a:spcPct val="150000"/>
              </a:lnSpc>
              <a:spcBef>
                <a:spcPct val="0"/>
              </a:spcBef>
              <a:spcAft>
                <a:spcPts val="600"/>
              </a:spcAft>
              <a:buClr>
                <a:srgbClr val="B1C400"/>
              </a:buClr>
              <a:buFont typeface="Wingdings" panose="05000000000000000000" pitchFamily="2" charset="2"/>
              <a:buChar char="l"/>
              <a:defRPr/>
            </a:pPr>
            <a:r>
              <a:rPr lang="zh-CN" altLang="en-US" sz="2800" dirty="0">
                <a:solidFill>
                  <a:schemeClr val="tx1">
                    <a:lumMod val="85000"/>
                    <a:lumOff val="15000"/>
                  </a:schemeClr>
                </a:solidFill>
                <a:latin typeface="+mj-lt"/>
                <a:ea typeface="微软雅黑" panose="020B0503020204020204" pitchFamily="34" charset="-122"/>
              </a:rPr>
              <a:t>数据处理</a:t>
            </a:r>
            <a:endParaRPr lang="en-US" altLang="zh-CN" sz="2800" dirty="0">
              <a:solidFill>
                <a:schemeClr val="tx1">
                  <a:lumMod val="85000"/>
                  <a:lumOff val="15000"/>
                </a:schemeClr>
              </a:solidFill>
              <a:latin typeface="+mj-lt"/>
              <a:ea typeface="微软雅黑" panose="020B0503020204020204" pitchFamily="34" charset="-122"/>
            </a:endParaRPr>
          </a:p>
          <a:p>
            <a:pPr marL="342900" indent="-342900">
              <a:lnSpc>
                <a:spcPct val="150000"/>
              </a:lnSpc>
              <a:spcBef>
                <a:spcPct val="0"/>
              </a:spcBef>
              <a:spcAft>
                <a:spcPts val="600"/>
              </a:spcAft>
              <a:buClr>
                <a:srgbClr val="B1C400"/>
              </a:buClr>
              <a:buFont typeface="Wingdings" panose="05000000000000000000" pitchFamily="2" charset="2"/>
              <a:buChar char="l"/>
              <a:defRPr/>
            </a:pPr>
            <a:r>
              <a:rPr lang="zh-CN" altLang="en-US" sz="2800" dirty="0">
                <a:solidFill>
                  <a:schemeClr val="tx1">
                    <a:lumMod val="85000"/>
                    <a:lumOff val="15000"/>
                  </a:schemeClr>
                </a:solidFill>
                <a:latin typeface="+mj-lt"/>
                <a:ea typeface="微软雅黑" panose="020B0503020204020204" pitchFamily="34" charset="-122"/>
              </a:rPr>
              <a:t>高级索引</a:t>
            </a:r>
          </a:p>
        </p:txBody>
      </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1104840"/>
              <a:ext cx="360" cy="360"/>
            </p14:xfrm>
          </p:contentPart>
        </mc:Choice>
        <mc:Fallback xmlns="">
          <p:pic>
            <p:nvPicPr>
              <p:cNvPr id="5" name="墨迹 4"/>
              <p:cNvPicPr/>
              <p:nvPr/>
            </p:nvPicPr>
            <p:blipFill>
              <a:blip r:embed="rId3"/>
              <a:stretch>
                <a:fillRect/>
              </a:stretch>
            </p:blipFill>
            <p:spPr>
              <a:xfrm>
                <a:off x="7064640" y="1095480"/>
                <a:ext cx="19080" cy="19080"/>
              </a:xfrm>
              <a:prstGeom prst="rect">
                <a:avLst/>
              </a:prstGeom>
            </p:spPr>
          </p:pic>
        </mc:Fallback>
      </mc:AlternateContent>
    </p:spTree>
    <p:extLst>
      <p:ext uri="{BB962C8B-B14F-4D97-AF65-F5344CB8AC3E}">
        <p14:creationId xmlns:p14="http://schemas.microsoft.com/office/powerpoint/2010/main" val="1879849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par>
                                <p:cTn id="10" presetID="12" presetClass="entr" presetSubtype="1"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p:tgtEl>
                                          <p:spTgt spid="3"/>
                                        </p:tgtEl>
                                        <p:attrNameLst>
                                          <p:attrName>ppt_y</p:attrName>
                                        </p:attrNameLst>
                                      </p:cBhvr>
                                      <p:tavLst>
                                        <p:tav tm="0">
                                          <p:val>
                                            <p:strVal val="#ppt_y-#ppt_h*1.125000"/>
                                          </p:val>
                                        </p:tav>
                                        <p:tav tm="100000">
                                          <p:val>
                                            <p:strVal val="#ppt_y"/>
                                          </p:val>
                                        </p:tav>
                                      </p:tavLst>
                                    </p:anim>
                                    <p:animEffect transition="in" filter="wipe(down)">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4584915" y="477138"/>
            <a:ext cx="3022174" cy="584775"/>
          </a:xfrm>
          <a:prstGeom prst="rect">
            <a:avLst/>
          </a:prstGeom>
        </p:spPr>
        <p:txBody>
          <a:bodyPr wrap="none">
            <a:spAutoFit/>
          </a:bodyPr>
          <a:lstStyle/>
          <a:p>
            <a:pPr algn="ctr"/>
            <a:r>
              <a:rPr lang="en-US" altLang="zh-CN" sz="3200" b="1" dirty="0" err="1">
                <a:solidFill>
                  <a:schemeClr val="tx1">
                    <a:lumMod val="85000"/>
                    <a:lumOff val="15000"/>
                  </a:schemeClr>
                </a:solidFill>
                <a:latin typeface="微软雅黑" panose="020B0503020204020204" pitchFamily="34" charset="-122"/>
                <a:ea typeface="微软雅黑" panose="020B0503020204020204" pitchFamily="34" charset="-122"/>
              </a:rPr>
              <a:t>tushare</a:t>
            </a: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工具包</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1419780"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简介</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1" y="1730172"/>
            <a:ext cx="9289360" cy="1884427"/>
          </a:xfrm>
          <a:prstGeom prst="rect">
            <a:avLst/>
          </a:prstGeom>
        </p:spPr>
        <p:txBody>
          <a:bodyPr wrap="square">
            <a:spAutoFit/>
          </a:bodyPr>
          <a:lstStyle/>
          <a:p>
            <a:pPr marL="342900" indent="-342900">
              <a:lnSpc>
                <a:spcPct val="150000"/>
              </a:lnSpc>
              <a:spcBef>
                <a:spcPct val="0"/>
              </a:spcBef>
              <a:buClr>
                <a:srgbClr val="B1C400"/>
              </a:buClr>
              <a:buFont typeface="Wingdings" panose="05000000000000000000" pitchFamily="2" charset="2"/>
              <a:buChar char="l"/>
              <a:defRPr/>
            </a:pPr>
            <a:r>
              <a:rPr lang="zh-CN" altLang="en-US" sz="2000" dirty="0">
                <a:solidFill>
                  <a:schemeClr val="tx1">
                    <a:lumMod val="85000"/>
                    <a:lumOff val="15000"/>
                  </a:schemeClr>
                </a:solidFill>
                <a:latin typeface="+mj-lt"/>
                <a:ea typeface="微软雅黑" panose="020B0503020204020204" pitchFamily="34" charset="-122"/>
              </a:rPr>
              <a:t>为了能够更好掌握</a:t>
            </a:r>
            <a:r>
              <a:rPr lang="en-US" altLang="zh-CN" sz="2000" dirty="0">
                <a:solidFill>
                  <a:schemeClr val="tx1">
                    <a:lumMod val="85000"/>
                    <a:lumOff val="15000"/>
                  </a:schemeClr>
                </a:solidFill>
                <a:latin typeface="+mj-lt"/>
                <a:ea typeface="微软雅黑" panose="020B0503020204020204" pitchFamily="34" charset="-122"/>
              </a:rPr>
              <a:t>NumPy</a:t>
            </a:r>
            <a:r>
              <a:rPr lang="zh-CN" altLang="en-US" sz="2000" dirty="0">
                <a:solidFill>
                  <a:schemeClr val="tx1">
                    <a:lumMod val="85000"/>
                    <a:lumOff val="15000"/>
                  </a:schemeClr>
                </a:solidFill>
                <a:latin typeface="+mj-lt"/>
                <a:ea typeface="微软雅黑" panose="020B0503020204020204" pitchFamily="34" charset="-122"/>
              </a:rPr>
              <a:t>工具包在实际中的具体应用方法，本章将以股票数据为例介绍</a:t>
            </a:r>
            <a:r>
              <a:rPr lang="en-US" altLang="zh-CN" sz="2000" dirty="0">
                <a:solidFill>
                  <a:schemeClr val="tx1">
                    <a:lumMod val="85000"/>
                    <a:lumOff val="15000"/>
                  </a:schemeClr>
                </a:solidFill>
                <a:latin typeface="+mj-lt"/>
                <a:ea typeface="微软雅黑" panose="020B0503020204020204" pitchFamily="34" charset="-122"/>
              </a:rPr>
              <a:t>NumPy</a:t>
            </a:r>
            <a:r>
              <a:rPr lang="zh-CN" altLang="en-US" sz="2000" dirty="0">
                <a:solidFill>
                  <a:schemeClr val="tx1">
                    <a:lumMod val="85000"/>
                    <a:lumOff val="15000"/>
                  </a:schemeClr>
                </a:solidFill>
                <a:latin typeface="+mj-lt"/>
                <a:ea typeface="微软雅黑" panose="020B0503020204020204" pitchFamily="34" charset="-122"/>
              </a:rPr>
              <a:t>的相关使用。</a:t>
            </a:r>
            <a:endParaRPr lang="en-US" altLang="zh-CN" sz="2000" dirty="0">
              <a:solidFill>
                <a:schemeClr val="tx1">
                  <a:lumMod val="85000"/>
                  <a:lumOff val="15000"/>
                </a:schemeClr>
              </a:solidFill>
              <a:latin typeface="+mj-lt"/>
              <a:ea typeface="微软雅黑" panose="020B0503020204020204" pitchFamily="34" charset="-122"/>
            </a:endParaRPr>
          </a:p>
          <a:p>
            <a:pPr marL="342900" indent="-342900">
              <a:lnSpc>
                <a:spcPct val="150000"/>
              </a:lnSpc>
              <a:spcBef>
                <a:spcPct val="0"/>
              </a:spcBef>
              <a:buClr>
                <a:srgbClr val="B1C400"/>
              </a:buClr>
              <a:buFont typeface="Wingdings" panose="05000000000000000000" pitchFamily="2" charset="2"/>
              <a:buChar char="l"/>
              <a:defRPr/>
            </a:pPr>
            <a:r>
              <a:rPr lang="en-US" altLang="zh-CN" sz="2000" dirty="0" err="1">
                <a:solidFill>
                  <a:schemeClr val="tx1">
                    <a:lumMod val="85000"/>
                    <a:lumOff val="15000"/>
                  </a:schemeClr>
                </a:solidFill>
                <a:latin typeface="+mj-lt"/>
                <a:ea typeface="微软雅黑" panose="020B0503020204020204" pitchFamily="34" charset="-122"/>
              </a:rPr>
              <a:t>tushare</a:t>
            </a:r>
            <a:r>
              <a:rPr lang="zh-CN" altLang="en-US" sz="2000" dirty="0">
                <a:solidFill>
                  <a:schemeClr val="tx1">
                    <a:lumMod val="85000"/>
                    <a:lumOff val="15000"/>
                  </a:schemeClr>
                </a:solidFill>
                <a:latin typeface="+mj-lt"/>
                <a:ea typeface="微软雅黑" panose="020B0503020204020204" pitchFamily="34" charset="-122"/>
              </a:rPr>
              <a:t>是一个免费、开源的</a:t>
            </a:r>
            <a:r>
              <a:rPr lang="en-US" altLang="zh-CN" sz="2000" dirty="0">
                <a:solidFill>
                  <a:schemeClr val="tx1">
                    <a:lumMod val="85000"/>
                    <a:lumOff val="15000"/>
                  </a:schemeClr>
                </a:solidFill>
                <a:latin typeface="+mj-lt"/>
                <a:ea typeface="微软雅黑" panose="020B0503020204020204" pitchFamily="34" charset="-122"/>
              </a:rPr>
              <a:t>Python</a:t>
            </a:r>
            <a:r>
              <a:rPr lang="zh-CN" altLang="en-US" sz="2000" dirty="0">
                <a:solidFill>
                  <a:schemeClr val="tx1">
                    <a:lumMod val="85000"/>
                    <a:lumOff val="15000"/>
                  </a:schemeClr>
                </a:solidFill>
                <a:latin typeface="+mj-lt"/>
                <a:ea typeface="微软雅黑" panose="020B0503020204020204" pitchFamily="34" charset="-122"/>
              </a:rPr>
              <a:t>财经数据接口包，这里先给出利用</a:t>
            </a:r>
            <a:r>
              <a:rPr lang="en-US" altLang="zh-CN" sz="2000" dirty="0" err="1">
                <a:solidFill>
                  <a:schemeClr val="tx1">
                    <a:lumMod val="85000"/>
                    <a:lumOff val="15000"/>
                  </a:schemeClr>
                </a:solidFill>
                <a:latin typeface="+mj-lt"/>
                <a:ea typeface="微软雅黑" panose="020B0503020204020204" pitchFamily="34" charset="-122"/>
              </a:rPr>
              <a:t>tushare</a:t>
            </a:r>
            <a:r>
              <a:rPr lang="zh-CN" altLang="en-US" sz="2000" dirty="0">
                <a:solidFill>
                  <a:schemeClr val="tx1">
                    <a:lumMod val="85000"/>
                    <a:lumOff val="15000"/>
                  </a:schemeClr>
                </a:solidFill>
                <a:latin typeface="+mj-lt"/>
                <a:ea typeface="微软雅黑" panose="020B0503020204020204" pitchFamily="34" charset="-122"/>
              </a:rPr>
              <a:t>工具包获取本章所使用的股票数据的方法。</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729650"/>
            <a:ext cx="9493471" cy="1989612"/>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665478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4584915" y="477138"/>
            <a:ext cx="3022174" cy="584775"/>
          </a:xfrm>
          <a:prstGeom prst="rect">
            <a:avLst/>
          </a:prstGeom>
        </p:spPr>
        <p:txBody>
          <a:bodyPr wrap="none">
            <a:spAutoFit/>
          </a:bodyPr>
          <a:lstStyle/>
          <a:p>
            <a:pPr algn="ctr"/>
            <a:r>
              <a:rPr lang="en-US" altLang="zh-CN" sz="3200" b="1" dirty="0" err="1">
                <a:solidFill>
                  <a:schemeClr val="tx1">
                    <a:lumMod val="85000"/>
                    <a:lumOff val="15000"/>
                  </a:schemeClr>
                </a:solidFill>
                <a:latin typeface="微软雅黑" panose="020B0503020204020204" pitchFamily="34" charset="-122"/>
                <a:ea typeface="微软雅黑" panose="020B0503020204020204" pitchFamily="34" charset="-122"/>
              </a:rPr>
              <a:t>tushare</a:t>
            </a: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工具包</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2811614" cy="461665"/>
          </a:xfrm>
          <a:prstGeom prst="rect">
            <a:avLst/>
          </a:prstGeom>
        </p:spPr>
        <p:txBody>
          <a:bodyPr wrap="square">
            <a:spAutoFit/>
          </a:bodyPr>
          <a:lstStyle/>
          <a:p>
            <a:pPr algn="ctr"/>
            <a:r>
              <a:rPr lang="en-US" altLang="zh-CN" sz="2400" b="1" dirty="0" err="1">
                <a:solidFill>
                  <a:schemeClr val="tx1">
                    <a:lumMod val="85000"/>
                    <a:lumOff val="15000"/>
                  </a:schemeClr>
                </a:solidFill>
                <a:latin typeface="+mj-lt"/>
                <a:ea typeface="微软雅黑" panose="020B0503020204020204" pitchFamily="34" charset="-122"/>
              </a:rPr>
              <a:t>get_k_data</a:t>
            </a:r>
            <a:r>
              <a:rPr lang="zh-CN" altLang="en-US" sz="2400" b="1" dirty="0">
                <a:solidFill>
                  <a:schemeClr val="tx1">
                    <a:lumMod val="85000"/>
                    <a:lumOff val="15000"/>
                  </a:schemeClr>
                </a:solidFill>
                <a:latin typeface="+mj-lt"/>
                <a:ea typeface="微软雅黑" panose="020B0503020204020204" pitchFamily="34" charset="-122"/>
              </a:rPr>
              <a:t>函数</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1" y="1730172"/>
            <a:ext cx="9289360" cy="4654416"/>
          </a:xfrm>
          <a:prstGeom prst="rect">
            <a:avLst/>
          </a:prstGeom>
        </p:spPr>
        <p:txBody>
          <a:bodyPr wrap="square">
            <a:spAutoFit/>
          </a:bodyPr>
          <a:lstStyle/>
          <a:p>
            <a:pPr marL="342900" indent="-342900">
              <a:lnSpc>
                <a:spcPct val="150000"/>
              </a:lnSpc>
              <a:spcBef>
                <a:spcPct val="0"/>
              </a:spcBef>
              <a:buClr>
                <a:srgbClr val="B1C400"/>
              </a:buClr>
              <a:buFont typeface="Wingdings" panose="05000000000000000000" pitchFamily="2" charset="2"/>
              <a:buChar char="l"/>
              <a:defRPr/>
            </a:pPr>
            <a:r>
              <a:rPr lang="zh-CN" altLang="en-US" sz="2000" dirty="0">
                <a:solidFill>
                  <a:schemeClr val="tx1">
                    <a:lumMod val="85000"/>
                    <a:lumOff val="15000"/>
                  </a:schemeClr>
                </a:solidFill>
                <a:latin typeface="+mj-lt"/>
                <a:ea typeface="微软雅黑" panose="020B0503020204020204" pitchFamily="34" charset="-122"/>
              </a:rPr>
              <a:t>使用</a:t>
            </a:r>
            <a:r>
              <a:rPr lang="en-US" altLang="zh-CN" sz="2000" dirty="0" err="1">
                <a:solidFill>
                  <a:schemeClr val="tx1">
                    <a:lumMod val="85000"/>
                    <a:lumOff val="15000"/>
                  </a:schemeClr>
                </a:solidFill>
                <a:latin typeface="+mj-lt"/>
                <a:ea typeface="微软雅黑" panose="020B0503020204020204" pitchFamily="34" charset="-122"/>
              </a:rPr>
              <a:t>tushare</a:t>
            </a:r>
            <a:r>
              <a:rPr lang="zh-CN" altLang="en-US" sz="2000" dirty="0">
                <a:solidFill>
                  <a:schemeClr val="tx1">
                    <a:lumMod val="85000"/>
                    <a:lumOff val="15000"/>
                  </a:schemeClr>
                </a:solidFill>
                <a:latin typeface="+mj-lt"/>
                <a:ea typeface="微软雅黑" panose="020B0503020204020204" pitchFamily="34" charset="-122"/>
              </a:rPr>
              <a:t>工具包的</a:t>
            </a:r>
            <a:r>
              <a:rPr lang="en-US" altLang="zh-CN" sz="2000" dirty="0" err="1">
                <a:solidFill>
                  <a:schemeClr val="tx1">
                    <a:lumMod val="85000"/>
                    <a:lumOff val="15000"/>
                  </a:schemeClr>
                </a:solidFill>
                <a:latin typeface="+mj-lt"/>
                <a:ea typeface="微软雅黑" panose="020B0503020204020204" pitchFamily="34" charset="-122"/>
              </a:rPr>
              <a:t>get_k_data</a:t>
            </a:r>
            <a:r>
              <a:rPr lang="zh-CN" altLang="en-US" sz="2000" dirty="0">
                <a:solidFill>
                  <a:schemeClr val="tx1">
                    <a:lumMod val="85000"/>
                    <a:lumOff val="15000"/>
                  </a:schemeClr>
                </a:solidFill>
                <a:latin typeface="+mj-lt"/>
                <a:ea typeface="微软雅黑" panose="020B0503020204020204" pitchFamily="34" charset="-122"/>
              </a:rPr>
              <a:t>函数可以获取股票的</a:t>
            </a:r>
            <a:r>
              <a:rPr lang="en-US" altLang="zh-CN" sz="2000" dirty="0">
                <a:solidFill>
                  <a:schemeClr val="tx1">
                    <a:lumMod val="85000"/>
                    <a:lumOff val="15000"/>
                  </a:schemeClr>
                </a:solidFill>
                <a:latin typeface="+mj-lt"/>
                <a:ea typeface="微软雅黑" panose="020B0503020204020204" pitchFamily="34" charset="-122"/>
              </a:rPr>
              <a:t>k</a:t>
            </a:r>
            <a:r>
              <a:rPr lang="zh-CN" altLang="en-US" sz="2000" dirty="0">
                <a:solidFill>
                  <a:schemeClr val="tx1">
                    <a:lumMod val="85000"/>
                    <a:lumOff val="15000"/>
                  </a:schemeClr>
                </a:solidFill>
                <a:latin typeface="+mj-lt"/>
                <a:ea typeface="微软雅黑" panose="020B0503020204020204" pitchFamily="34" charset="-122"/>
              </a:rPr>
              <a:t>线数据，其调用格式为：</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		</a:t>
            </a:r>
            <a:r>
              <a:rPr lang="en-US" altLang="zh-CN" sz="2000" dirty="0" err="1">
                <a:solidFill>
                  <a:srgbClr val="FF0000"/>
                </a:solidFill>
                <a:latin typeface="+mj-lt"/>
                <a:ea typeface="微软雅黑" panose="020B0503020204020204" pitchFamily="34" charset="-122"/>
              </a:rPr>
              <a:t>tushare.get_k_data</a:t>
            </a:r>
            <a:r>
              <a:rPr lang="en-US" altLang="zh-CN" sz="2000" dirty="0">
                <a:solidFill>
                  <a:srgbClr val="FF0000"/>
                </a:solidFill>
                <a:latin typeface="+mj-lt"/>
                <a:ea typeface="微软雅黑" panose="020B0503020204020204" pitchFamily="34" charset="-122"/>
              </a:rPr>
              <a:t>(code=None, start='', end='', </a:t>
            </a:r>
            <a:r>
              <a:rPr lang="en-US" altLang="zh-CN" sz="2000" dirty="0" err="1">
                <a:solidFill>
                  <a:srgbClr val="FF0000"/>
                </a:solidFill>
                <a:latin typeface="+mj-lt"/>
                <a:ea typeface="微软雅黑" panose="020B0503020204020204" pitchFamily="34" charset="-122"/>
              </a:rPr>
              <a:t>ktype</a:t>
            </a:r>
            <a:r>
              <a:rPr lang="en-US" altLang="zh-CN" sz="2000" dirty="0">
                <a:solidFill>
                  <a:srgbClr val="FF0000"/>
                </a:solidFill>
                <a:latin typeface="+mj-lt"/>
                <a:ea typeface="微软雅黑" panose="020B0503020204020204" pitchFamily="34" charset="-122"/>
              </a:rPr>
              <a:t>='D', …)</a:t>
            </a:r>
          </a:p>
          <a:p>
            <a:pPr marL="342900" indent="-342900">
              <a:lnSpc>
                <a:spcPct val="150000"/>
              </a:lnSpc>
              <a:spcBef>
                <a:spcPct val="0"/>
              </a:spcBef>
              <a:buClr>
                <a:srgbClr val="B1C400"/>
              </a:buClr>
              <a:buFont typeface="Wingdings" panose="05000000000000000000" pitchFamily="2" charset="2"/>
              <a:buChar char="l"/>
              <a:defRPr/>
            </a:pPr>
            <a:r>
              <a:rPr lang="zh-CN" altLang="en-US" sz="2000" dirty="0">
                <a:solidFill>
                  <a:schemeClr val="tx1">
                    <a:lumMod val="85000"/>
                    <a:lumOff val="15000"/>
                  </a:schemeClr>
                </a:solidFill>
                <a:latin typeface="+mj-lt"/>
                <a:ea typeface="微软雅黑" panose="020B0503020204020204" pitchFamily="34" charset="-122"/>
              </a:rPr>
              <a:t>其中，</a:t>
            </a:r>
            <a:r>
              <a:rPr lang="en-US" altLang="zh-CN" sz="2000" dirty="0">
                <a:solidFill>
                  <a:schemeClr val="tx1">
                    <a:lumMod val="85000"/>
                    <a:lumOff val="15000"/>
                  </a:schemeClr>
                </a:solidFill>
                <a:latin typeface="+mj-lt"/>
                <a:ea typeface="微软雅黑" panose="020B0503020204020204" pitchFamily="34" charset="-122"/>
              </a:rPr>
              <a:t>code</a:t>
            </a:r>
            <a:r>
              <a:rPr lang="zh-CN" altLang="en-US" sz="2000" dirty="0">
                <a:solidFill>
                  <a:schemeClr val="tx1">
                    <a:lumMod val="85000"/>
                    <a:lumOff val="15000"/>
                  </a:schemeClr>
                </a:solidFill>
                <a:latin typeface="+mj-lt"/>
                <a:ea typeface="微软雅黑" panose="020B0503020204020204" pitchFamily="34" charset="-122"/>
              </a:rPr>
              <a:t>是字符串形式的股票代码；</a:t>
            </a:r>
            <a:r>
              <a:rPr lang="en-US" altLang="zh-CN" sz="2000" dirty="0">
                <a:solidFill>
                  <a:schemeClr val="tx1">
                    <a:lumMod val="85000"/>
                    <a:lumOff val="15000"/>
                  </a:schemeClr>
                </a:solidFill>
                <a:latin typeface="+mj-lt"/>
                <a:ea typeface="微软雅黑" panose="020B0503020204020204" pitchFamily="34" charset="-122"/>
              </a:rPr>
              <a:t>start</a:t>
            </a:r>
            <a:r>
              <a:rPr lang="zh-CN" altLang="en-US" sz="2000" dirty="0">
                <a:solidFill>
                  <a:schemeClr val="tx1">
                    <a:lumMod val="85000"/>
                    <a:lumOff val="15000"/>
                  </a:schemeClr>
                </a:solidFill>
                <a:latin typeface="+mj-lt"/>
                <a:ea typeface="微软雅黑" panose="020B0503020204020204" pitchFamily="34" charset="-122"/>
              </a:rPr>
              <a:t>是所获取股票数据的开始日期，其格式为</a:t>
            </a:r>
            <a:r>
              <a:rPr lang="en-US" altLang="zh-CN" sz="2000" dirty="0">
                <a:solidFill>
                  <a:schemeClr val="tx1">
                    <a:lumMod val="85000"/>
                    <a:lumOff val="15000"/>
                  </a:schemeClr>
                </a:solidFill>
                <a:latin typeface="+mj-lt"/>
                <a:ea typeface="微软雅黑" panose="020B0503020204020204" pitchFamily="34" charset="-122"/>
              </a:rPr>
              <a:t>'YYYY-MM-DD'</a:t>
            </a:r>
            <a:r>
              <a:rPr lang="zh-CN" altLang="en-US" sz="2000" dirty="0">
                <a:solidFill>
                  <a:schemeClr val="tx1">
                    <a:lumMod val="85000"/>
                    <a:lumOff val="15000"/>
                  </a:schemeClr>
                </a:solidFill>
                <a:latin typeface="+mj-lt"/>
                <a:ea typeface="微软雅黑" panose="020B0503020204020204" pitchFamily="34" charset="-122"/>
              </a:rPr>
              <a:t>，如果为空串则取上市首日；</a:t>
            </a:r>
            <a:r>
              <a:rPr lang="en-US" altLang="zh-CN" sz="2000" dirty="0">
                <a:solidFill>
                  <a:schemeClr val="tx1">
                    <a:lumMod val="85000"/>
                    <a:lumOff val="15000"/>
                  </a:schemeClr>
                </a:solidFill>
                <a:latin typeface="+mj-lt"/>
                <a:ea typeface="微软雅黑" panose="020B0503020204020204" pitchFamily="34" charset="-122"/>
              </a:rPr>
              <a:t>end</a:t>
            </a:r>
            <a:r>
              <a:rPr lang="zh-CN" altLang="en-US" sz="2000" dirty="0">
                <a:solidFill>
                  <a:schemeClr val="tx1">
                    <a:lumMod val="85000"/>
                    <a:lumOff val="15000"/>
                  </a:schemeClr>
                </a:solidFill>
                <a:latin typeface="+mj-lt"/>
                <a:ea typeface="微软雅黑" panose="020B0503020204020204" pitchFamily="34" charset="-122"/>
              </a:rPr>
              <a:t>是所获取股票数据的结束日期，其格式为</a:t>
            </a:r>
            <a:r>
              <a:rPr lang="en-US" altLang="zh-CN" sz="2000" dirty="0">
                <a:solidFill>
                  <a:schemeClr val="tx1">
                    <a:lumMod val="85000"/>
                    <a:lumOff val="15000"/>
                  </a:schemeClr>
                </a:solidFill>
                <a:latin typeface="+mj-lt"/>
                <a:ea typeface="微软雅黑" panose="020B0503020204020204" pitchFamily="34" charset="-122"/>
              </a:rPr>
              <a:t>'YYYY-MM-DD'</a:t>
            </a:r>
            <a:r>
              <a:rPr lang="zh-CN" altLang="en-US" sz="2000" dirty="0">
                <a:solidFill>
                  <a:schemeClr val="tx1">
                    <a:lumMod val="85000"/>
                    <a:lumOff val="15000"/>
                  </a:schemeClr>
                </a:solidFill>
                <a:latin typeface="+mj-lt"/>
                <a:ea typeface="微软雅黑" panose="020B0503020204020204" pitchFamily="34" charset="-122"/>
              </a:rPr>
              <a:t>，如果为空串则取最近一个交易日；</a:t>
            </a:r>
            <a:r>
              <a:rPr lang="en-US" altLang="zh-CN" sz="2000" dirty="0" err="1">
                <a:solidFill>
                  <a:schemeClr val="tx1">
                    <a:lumMod val="85000"/>
                    <a:lumOff val="15000"/>
                  </a:schemeClr>
                </a:solidFill>
                <a:latin typeface="+mj-lt"/>
                <a:ea typeface="微软雅黑" panose="020B0503020204020204" pitchFamily="34" charset="-122"/>
              </a:rPr>
              <a:t>ktype</a:t>
            </a:r>
            <a:r>
              <a:rPr lang="zh-CN" altLang="en-US" sz="2000" dirty="0">
                <a:solidFill>
                  <a:schemeClr val="tx1">
                    <a:lumMod val="85000"/>
                    <a:lumOff val="15000"/>
                  </a:schemeClr>
                </a:solidFill>
                <a:latin typeface="+mj-lt"/>
                <a:ea typeface="微软雅黑" panose="020B0503020204020204" pitchFamily="34" charset="-122"/>
              </a:rPr>
              <a:t>是获取数据类型，默认</a:t>
            </a:r>
            <a:r>
              <a:rPr lang="en-US" altLang="zh-CN" sz="2000" dirty="0">
                <a:solidFill>
                  <a:schemeClr val="tx1">
                    <a:lumMod val="85000"/>
                    <a:lumOff val="15000"/>
                  </a:schemeClr>
                </a:solidFill>
                <a:latin typeface="+mj-lt"/>
                <a:ea typeface="微软雅黑" panose="020B0503020204020204" pitchFamily="34" charset="-122"/>
              </a:rPr>
              <a:t>'D'</a:t>
            </a:r>
            <a:r>
              <a:rPr lang="zh-CN" altLang="en-US" sz="2000" dirty="0">
                <a:solidFill>
                  <a:schemeClr val="tx1">
                    <a:lumMod val="85000"/>
                    <a:lumOff val="15000"/>
                  </a:schemeClr>
                </a:solidFill>
                <a:latin typeface="+mj-lt"/>
                <a:ea typeface="微软雅黑" panose="020B0503020204020204" pitchFamily="34" charset="-122"/>
              </a:rPr>
              <a:t>表示日</a:t>
            </a:r>
            <a:r>
              <a:rPr lang="en-US" altLang="zh-CN" sz="2000" dirty="0">
                <a:solidFill>
                  <a:schemeClr val="tx1">
                    <a:lumMod val="85000"/>
                    <a:lumOff val="15000"/>
                  </a:schemeClr>
                </a:solidFill>
                <a:latin typeface="+mj-lt"/>
                <a:ea typeface="微软雅黑" panose="020B0503020204020204" pitchFamily="34" charset="-122"/>
              </a:rPr>
              <a:t>k</a:t>
            </a:r>
            <a:r>
              <a:rPr lang="zh-CN" altLang="en-US" sz="2000" dirty="0">
                <a:solidFill>
                  <a:schemeClr val="tx1">
                    <a:lumMod val="85000"/>
                    <a:lumOff val="15000"/>
                  </a:schemeClr>
                </a:solidFill>
                <a:latin typeface="+mj-lt"/>
                <a:ea typeface="微软雅黑" panose="020B0503020204020204" pitchFamily="34" charset="-122"/>
              </a:rPr>
              <a:t>线，</a:t>
            </a:r>
            <a:r>
              <a:rPr lang="en-US" altLang="zh-CN" sz="2000" dirty="0">
                <a:solidFill>
                  <a:schemeClr val="tx1">
                    <a:lumMod val="85000"/>
                    <a:lumOff val="15000"/>
                  </a:schemeClr>
                </a:solidFill>
                <a:latin typeface="+mj-lt"/>
                <a:ea typeface="微软雅黑" panose="020B0503020204020204" pitchFamily="34" charset="-122"/>
              </a:rPr>
              <a:t>'W'</a:t>
            </a:r>
            <a:r>
              <a:rPr lang="zh-CN" altLang="en-US" sz="2000" dirty="0">
                <a:solidFill>
                  <a:schemeClr val="tx1">
                    <a:lumMod val="85000"/>
                    <a:lumOff val="15000"/>
                  </a:schemeClr>
                </a:solidFill>
                <a:latin typeface="+mj-lt"/>
                <a:ea typeface="微软雅黑" panose="020B0503020204020204" pitchFamily="34" charset="-122"/>
              </a:rPr>
              <a:t>表示周，</a:t>
            </a:r>
            <a:r>
              <a:rPr lang="en-US" altLang="zh-CN" sz="2000" dirty="0">
                <a:solidFill>
                  <a:schemeClr val="tx1">
                    <a:lumMod val="85000"/>
                    <a:lumOff val="15000"/>
                  </a:schemeClr>
                </a:solidFill>
                <a:latin typeface="+mj-lt"/>
                <a:ea typeface="微软雅黑" panose="020B0503020204020204" pitchFamily="34" charset="-122"/>
              </a:rPr>
              <a:t>'M'</a:t>
            </a:r>
            <a:r>
              <a:rPr lang="zh-CN" altLang="en-US" sz="2000" dirty="0">
                <a:solidFill>
                  <a:schemeClr val="tx1">
                    <a:lumMod val="85000"/>
                    <a:lumOff val="15000"/>
                  </a:schemeClr>
                </a:solidFill>
                <a:latin typeface="+mj-lt"/>
                <a:ea typeface="微软雅黑" panose="020B0503020204020204" pitchFamily="34" charset="-122"/>
              </a:rPr>
              <a:t>表示月，</a:t>
            </a:r>
            <a:r>
              <a:rPr lang="en-US" altLang="zh-CN" sz="2000" dirty="0">
                <a:solidFill>
                  <a:schemeClr val="tx1">
                    <a:lumMod val="85000"/>
                    <a:lumOff val="15000"/>
                  </a:schemeClr>
                </a:solidFill>
                <a:latin typeface="+mj-lt"/>
                <a:ea typeface="微软雅黑" panose="020B0503020204020204" pitchFamily="34" charset="-122"/>
              </a:rPr>
              <a:t>5</a:t>
            </a:r>
            <a:r>
              <a:rPr lang="zh-CN" altLang="en-US" sz="2000" dirty="0">
                <a:solidFill>
                  <a:schemeClr val="tx1">
                    <a:lumMod val="85000"/>
                    <a:lumOff val="15000"/>
                  </a:schemeClr>
                </a:solidFill>
                <a:latin typeface="+mj-lt"/>
                <a:ea typeface="微软雅黑" panose="020B0503020204020204" pitchFamily="34" charset="-122"/>
              </a:rPr>
              <a:t>、</a:t>
            </a:r>
            <a:r>
              <a:rPr lang="en-US" altLang="zh-CN" sz="2000" dirty="0">
                <a:solidFill>
                  <a:schemeClr val="tx1">
                    <a:lumMod val="85000"/>
                    <a:lumOff val="15000"/>
                  </a:schemeClr>
                </a:solidFill>
                <a:latin typeface="+mj-lt"/>
                <a:ea typeface="微软雅黑" panose="020B0503020204020204" pitchFamily="34" charset="-122"/>
              </a:rPr>
              <a:t>15</a:t>
            </a:r>
            <a:r>
              <a:rPr lang="zh-CN" altLang="en-US" sz="2000" dirty="0">
                <a:solidFill>
                  <a:schemeClr val="tx1">
                    <a:lumMod val="85000"/>
                    <a:lumOff val="15000"/>
                  </a:schemeClr>
                </a:solidFill>
                <a:latin typeface="+mj-lt"/>
                <a:ea typeface="微软雅黑" panose="020B0503020204020204" pitchFamily="34" charset="-122"/>
              </a:rPr>
              <a:t>、</a:t>
            </a:r>
            <a:r>
              <a:rPr lang="en-US" altLang="zh-CN" sz="2000" dirty="0">
                <a:solidFill>
                  <a:schemeClr val="tx1">
                    <a:lumMod val="85000"/>
                    <a:lumOff val="15000"/>
                  </a:schemeClr>
                </a:solidFill>
                <a:latin typeface="+mj-lt"/>
                <a:ea typeface="微软雅黑" panose="020B0503020204020204" pitchFamily="34" charset="-122"/>
              </a:rPr>
              <a:t>30</a:t>
            </a:r>
            <a:r>
              <a:rPr lang="zh-CN" altLang="en-US" sz="2000" dirty="0">
                <a:solidFill>
                  <a:schemeClr val="tx1">
                    <a:lumMod val="85000"/>
                    <a:lumOff val="15000"/>
                  </a:schemeClr>
                </a:solidFill>
                <a:latin typeface="+mj-lt"/>
                <a:ea typeface="微软雅黑" panose="020B0503020204020204" pitchFamily="34" charset="-122"/>
              </a:rPr>
              <a:t>和</a:t>
            </a:r>
            <a:r>
              <a:rPr lang="en-US" altLang="zh-CN" sz="2000" dirty="0">
                <a:solidFill>
                  <a:schemeClr val="tx1">
                    <a:lumMod val="85000"/>
                    <a:lumOff val="15000"/>
                  </a:schemeClr>
                </a:solidFill>
                <a:latin typeface="+mj-lt"/>
                <a:ea typeface="微软雅黑" panose="020B0503020204020204" pitchFamily="34" charset="-122"/>
              </a:rPr>
              <a:t>60</a:t>
            </a:r>
            <a:r>
              <a:rPr lang="zh-CN" altLang="en-US" sz="2000" dirty="0">
                <a:solidFill>
                  <a:schemeClr val="tx1">
                    <a:lumMod val="85000"/>
                    <a:lumOff val="15000"/>
                  </a:schemeClr>
                </a:solidFill>
                <a:latin typeface="+mj-lt"/>
                <a:ea typeface="微软雅黑" panose="020B0503020204020204" pitchFamily="34" charset="-122"/>
              </a:rPr>
              <a:t>分别表示</a:t>
            </a:r>
            <a:r>
              <a:rPr lang="en-US" altLang="zh-CN" sz="2000" dirty="0">
                <a:solidFill>
                  <a:schemeClr val="tx1">
                    <a:lumMod val="85000"/>
                    <a:lumOff val="15000"/>
                  </a:schemeClr>
                </a:solidFill>
                <a:latin typeface="+mj-lt"/>
                <a:ea typeface="微软雅黑" panose="020B0503020204020204" pitchFamily="34" charset="-122"/>
              </a:rPr>
              <a:t>5</a:t>
            </a:r>
            <a:r>
              <a:rPr lang="zh-CN" altLang="en-US" sz="2000" dirty="0">
                <a:solidFill>
                  <a:schemeClr val="tx1">
                    <a:lumMod val="85000"/>
                    <a:lumOff val="15000"/>
                  </a:schemeClr>
                </a:solidFill>
                <a:latin typeface="+mj-lt"/>
                <a:ea typeface="微软雅黑" panose="020B0503020204020204" pitchFamily="34" charset="-122"/>
              </a:rPr>
              <a:t>分钟、</a:t>
            </a:r>
            <a:r>
              <a:rPr lang="en-US" altLang="zh-CN" sz="2000" dirty="0">
                <a:solidFill>
                  <a:schemeClr val="tx1">
                    <a:lumMod val="85000"/>
                    <a:lumOff val="15000"/>
                  </a:schemeClr>
                </a:solidFill>
                <a:latin typeface="+mj-lt"/>
                <a:ea typeface="微软雅黑" panose="020B0503020204020204" pitchFamily="34" charset="-122"/>
              </a:rPr>
              <a:t>15</a:t>
            </a:r>
            <a:r>
              <a:rPr lang="zh-CN" altLang="en-US" sz="2000" dirty="0">
                <a:solidFill>
                  <a:schemeClr val="tx1">
                    <a:lumMod val="85000"/>
                    <a:lumOff val="15000"/>
                  </a:schemeClr>
                </a:solidFill>
                <a:latin typeface="+mj-lt"/>
                <a:ea typeface="微软雅黑" panose="020B0503020204020204" pitchFamily="34" charset="-122"/>
              </a:rPr>
              <a:t>分钟、</a:t>
            </a:r>
            <a:r>
              <a:rPr lang="en-US" altLang="zh-CN" sz="2000" dirty="0">
                <a:solidFill>
                  <a:schemeClr val="tx1">
                    <a:lumMod val="85000"/>
                    <a:lumOff val="15000"/>
                  </a:schemeClr>
                </a:solidFill>
                <a:latin typeface="+mj-lt"/>
                <a:ea typeface="微软雅黑" panose="020B0503020204020204" pitchFamily="34" charset="-122"/>
              </a:rPr>
              <a:t>30</a:t>
            </a:r>
            <a:r>
              <a:rPr lang="zh-CN" altLang="en-US" sz="2000" dirty="0">
                <a:solidFill>
                  <a:schemeClr val="tx1">
                    <a:lumMod val="85000"/>
                    <a:lumOff val="15000"/>
                  </a:schemeClr>
                </a:solidFill>
                <a:latin typeface="+mj-lt"/>
                <a:ea typeface="微软雅黑" panose="020B0503020204020204" pitchFamily="34" charset="-122"/>
              </a:rPr>
              <a:t>分钟和</a:t>
            </a:r>
            <a:r>
              <a:rPr lang="en-US" altLang="zh-CN" sz="2000" dirty="0">
                <a:solidFill>
                  <a:schemeClr val="tx1">
                    <a:lumMod val="85000"/>
                    <a:lumOff val="15000"/>
                  </a:schemeClr>
                </a:solidFill>
                <a:latin typeface="+mj-lt"/>
                <a:ea typeface="微软雅黑" panose="020B0503020204020204" pitchFamily="34" charset="-122"/>
              </a:rPr>
              <a:t>60</a:t>
            </a:r>
            <a:r>
              <a:rPr lang="zh-CN" altLang="en-US" sz="2000" dirty="0">
                <a:solidFill>
                  <a:schemeClr val="tx1">
                    <a:lumMod val="85000"/>
                    <a:lumOff val="15000"/>
                  </a:schemeClr>
                </a:solidFill>
                <a:latin typeface="+mj-lt"/>
                <a:ea typeface="微软雅黑" panose="020B0503020204020204" pitchFamily="34" charset="-122"/>
              </a:rPr>
              <a:t>分钟；省略号</a:t>
            </a:r>
            <a:r>
              <a:rPr lang="en-US" altLang="zh-CN" sz="2000" dirty="0">
                <a:solidFill>
                  <a:schemeClr val="tx1">
                    <a:lumMod val="85000"/>
                    <a:lumOff val="15000"/>
                  </a:schemeClr>
                </a:solidFill>
                <a:latin typeface="+mj-lt"/>
                <a:ea typeface="微软雅黑" panose="020B0503020204020204" pitchFamily="34" charset="-122"/>
              </a:rPr>
              <a:t>…</a:t>
            </a:r>
            <a:r>
              <a:rPr lang="zh-CN" altLang="en-US" sz="2000" dirty="0">
                <a:solidFill>
                  <a:schemeClr val="tx1">
                    <a:lumMod val="85000"/>
                    <a:lumOff val="15000"/>
                  </a:schemeClr>
                </a:solidFill>
                <a:latin typeface="+mj-lt"/>
                <a:ea typeface="微软雅黑" panose="020B0503020204020204" pitchFamily="34" charset="-122"/>
              </a:rPr>
              <a:t>表示该函数还有本书中不会使用的其他参数，读者可在导入</a:t>
            </a:r>
            <a:r>
              <a:rPr lang="en-US" altLang="zh-CN" sz="2000" dirty="0" err="1">
                <a:solidFill>
                  <a:schemeClr val="tx1">
                    <a:lumMod val="85000"/>
                    <a:lumOff val="15000"/>
                  </a:schemeClr>
                </a:solidFill>
                <a:latin typeface="+mj-lt"/>
                <a:ea typeface="微软雅黑" panose="020B0503020204020204" pitchFamily="34" charset="-122"/>
              </a:rPr>
              <a:t>tushare</a:t>
            </a:r>
            <a:r>
              <a:rPr lang="zh-CN" altLang="en-US" sz="2000" dirty="0">
                <a:solidFill>
                  <a:schemeClr val="tx1">
                    <a:lumMod val="85000"/>
                    <a:lumOff val="15000"/>
                  </a:schemeClr>
                </a:solidFill>
                <a:latin typeface="+mj-lt"/>
                <a:ea typeface="微软雅黑" panose="020B0503020204020204" pitchFamily="34" charset="-122"/>
              </a:rPr>
              <a:t>后通过</a:t>
            </a:r>
            <a:r>
              <a:rPr lang="en-US" altLang="zh-CN" sz="2000" dirty="0">
                <a:solidFill>
                  <a:schemeClr val="tx1">
                    <a:lumMod val="85000"/>
                    <a:lumOff val="15000"/>
                  </a:schemeClr>
                </a:solidFill>
                <a:latin typeface="+mj-lt"/>
                <a:ea typeface="微软雅黑" panose="020B0503020204020204" pitchFamily="34" charset="-122"/>
              </a:rPr>
              <a:t>help(</a:t>
            </a:r>
            <a:r>
              <a:rPr lang="en-US" altLang="zh-CN" sz="2000" dirty="0" err="1">
                <a:solidFill>
                  <a:schemeClr val="tx1">
                    <a:lumMod val="85000"/>
                    <a:lumOff val="15000"/>
                  </a:schemeClr>
                </a:solidFill>
                <a:latin typeface="+mj-lt"/>
                <a:ea typeface="微软雅黑" panose="020B0503020204020204" pitchFamily="34" charset="-122"/>
              </a:rPr>
              <a:t>tushare.get_k_data</a:t>
            </a:r>
            <a:r>
              <a:rPr lang="en-US" altLang="zh-CN" sz="2000" dirty="0">
                <a:solidFill>
                  <a:schemeClr val="tx1">
                    <a:lumMod val="85000"/>
                    <a:lumOff val="15000"/>
                  </a:schemeClr>
                </a:solidFill>
                <a:latin typeface="+mj-lt"/>
                <a:ea typeface="微软雅黑" panose="020B0503020204020204" pitchFamily="34" charset="-122"/>
              </a:rPr>
              <a:t>)</a:t>
            </a:r>
            <a:r>
              <a:rPr lang="zh-CN" altLang="en-US" sz="2000" dirty="0">
                <a:solidFill>
                  <a:schemeClr val="tx1">
                    <a:lumMod val="85000"/>
                    <a:lumOff val="15000"/>
                  </a:schemeClr>
                </a:solidFill>
                <a:latin typeface="+mj-lt"/>
                <a:ea typeface="微软雅黑" panose="020B0503020204020204" pitchFamily="34" charset="-122"/>
              </a:rPr>
              <a:t>查看其他参数的具体含义。</a:t>
            </a:r>
            <a:endParaRPr lang="en-US" altLang="zh-CN" sz="2000" dirty="0">
              <a:solidFill>
                <a:schemeClr val="tx1">
                  <a:lumMod val="85000"/>
                  <a:lumOff val="15000"/>
                </a:schemeClr>
              </a:solidFill>
              <a:latin typeface="+mj-lt"/>
              <a:ea typeface="微软雅黑" panose="020B0503020204020204" pitchFamily="34" charset="-122"/>
            </a:endParaRPr>
          </a:p>
          <a:p>
            <a:pPr marL="342900" indent="-342900">
              <a:lnSpc>
                <a:spcPct val="150000"/>
              </a:lnSpc>
              <a:spcBef>
                <a:spcPct val="0"/>
              </a:spcBef>
              <a:buClr>
                <a:srgbClr val="B1C400"/>
              </a:buClr>
              <a:buFont typeface="Wingdings" panose="05000000000000000000" pitchFamily="2" charset="2"/>
              <a:buChar char="l"/>
              <a:defRPr/>
            </a:pPr>
            <a:r>
              <a:rPr lang="zh-CN" altLang="en-US" sz="2000" dirty="0">
                <a:solidFill>
                  <a:schemeClr val="tx1">
                    <a:lumMod val="85000"/>
                    <a:lumOff val="15000"/>
                  </a:schemeClr>
                </a:solidFill>
                <a:latin typeface="+mj-lt"/>
                <a:ea typeface="微软雅黑" panose="020B0503020204020204" pitchFamily="34" charset="-122"/>
              </a:rPr>
              <a:t>其返回的是一个</a:t>
            </a:r>
            <a:r>
              <a:rPr lang="en-US" altLang="zh-CN" sz="2000" dirty="0" err="1">
                <a:solidFill>
                  <a:schemeClr val="tx1">
                    <a:lumMod val="85000"/>
                    <a:lumOff val="15000"/>
                  </a:schemeClr>
                </a:solidFill>
                <a:latin typeface="+mj-lt"/>
                <a:ea typeface="微软雅黑" panose="020B0503020204020204" pitchFamily="34" charset="-122"/>
              </a:rPr>
              <a:t>DataFrame</a:t>
            </a:r>
            <a:r>
              <a:rPr lang="zh-CN" altLang="en-US" sz="2000" dirty="0">
                <a:solidFill>
                  <a:schemeClr val="tx1">
                    <a:lumMod val="85000"/>
                    <a:lumOff val="15000"/>
                  </a:schemeClr>
                </a:solidFill>
                <a:latin typeface="+mj-lt"/>
                <a:ea typeface="微软雅黑" panose="020B0503020204020204" pitchFamily="34" charset="-122"/>
              </a:rPr>
              <a:t>对象，其包含多列数据，分别是：</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729649"/>
            <a:ext cx="9493471" cy="4720047"/>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116612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4584915" y="477138"/>
            <a:ext cx="3022174" cy="584775"/>
          </a:xfrm>
          <a:prstGeom prst="rect">
            <a:avLst/>
          </a:prstGeom>
        </p:spPr>
        <p:txBody>
          <a:bodyPr wrap="none">
            <a:spAutoFit/>
          </a:bodyPr>
          <a:lstStyle/>
          <a:p>
            <a:pPr algn="ctr"/>
            <a:r>
              <a:rPr lang="en-US" altLang="zh-CN" sz="3200" b="1" dirty="0" err="1">
                <a:solidFill>
                  <a:schemeClr val="tx1">
                    <a:lumMod val="85000"/>
                    <a:lumOff val="15000"/>
                  </a:schemeClr>
                </a:solidFill>
                <a:latin typeface="微软雅黑" panose="020B0503020204020204" pitchFamily="34" charset="-122"/>
                <a:ea typeface="微软雅黑" panose="020B0503020204020204" pitchFamily="34" charset="-122"/>
              </a:rPr>
              <a:t>tushare</a:t>
            </a: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工具包</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2605458" cy="461665"/>
          </a:xfrm>
          <a:prstGeom prst="rect">
            <a:avLst/>
          </a:prstGeom>
        </p:spPr>
        <p:txBody>
          <a:bodyPr wrap="square">
            <a:spAutoFit/>
          </a:bodyPr>
          <a:lstStyle/>
          <a:p>
            <a:pPr algn="ctr"/>
            <a:r>
              <a:rPr lang="en-US" altLang="zh-CN" sz="2400" b="1" dirty="0" err="1">
                <a:solidFill>
                  <a:schemeClr val="tx1">
                    <a:lumMod val="85000"/>
                    <a:lumOff val="15000"/>
                  </a:schemeClr>
                </a:solidFill>
                <a:ea typeface="微软雅黑" panose="020B0503020204020204" pitchFamily="34" charset="-122"/>
              </a:rPr>
              <a:t>get_k_data</a:t>
            </a:r>
            <a:r>
              <a:rPr lang="zh-CN" altLang="en-US" sz="2400" b="1" dirty="0">
                <a:solidFill>
                  <a:schemeClr val="tx1">
                    <a:lumMod val="85000"/>
                    <a:lumOff val="15000"/>
                  </a:schemeClr>
                </a:solidFill>
                <a:ea typeface="微软雅黑" panose="020B0503020204020204" pitchFamily="34" charset="-122"/>
              </a:rPr>
              <a:t>函数</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1" y="1730172"/>
            <a:ext cx="9289360" cy="4192751"/>
          </a:xfrm>
          <a:prstGeom prst="rect">
            <a:avLst/>
          </a:prstGeom>
        </p:spPr>
        <p:txBody>
          <a:bodyPr wrap="square">
            <a:spAutoFit/>
          </a:bodyPr>
          <a:lstStyle/>
          <a:p>
            <a:pPr marL="800100" lvl="1" indent="-342900">
              <a:lnSpc>
                <a:spcPct val="150000"/>
              </a:lnSpc>
              <a:spcBef>
                <a:spcPct val="0"/>
              </a:spcBef>
              <a:buClr>
                <a:srgbClr val="B1C400"/>
              </a:buClr>
              <a:buFont typeface="Wingdings" panose="05000000000000000000" pitchFamily="2" charset="2"/>
              <a:buChar char="l"/>
              <a:defRPr/>
            </a:pPr>
            <a:r>
              <a:rPr lang="en-US" altLang="zh-CN" sz="2000" dirty="0">
                <a:solidFill>
                  <a:schemeClr val="tx1">
                    <a:lumMod val="85000"/>
                    <a:lumOff val="15000"/>
                  </a:schemeClr>
                </a:solidFill>
                <a:latin typeface="+mj-lt"/>
                <a:ea typeface="微软雅黑" panose="020B0503020204020204" pitchFamily="34" charset="-122"/>
              </a:rPr>
              <a:t>date</a:t>
            </a:r>
            <a:r>
              <a:rPr lang="zh-CN" altLang="en-US" sz="2000" dirty="0">
                <a:solidFill>
                  <a:schemeClr val="tx1">
                    <a:lumMod val="85000"/>
                    <a:lumOff val="15000"/>
                  </a:schemeClr>
                </a:solidFill>
                <a:latin typeface="+mj-lt"/>
                <a:ea typeface="微软雅黑" panose="020B0503020204020204" pitchFamily="34" charset="-122"/>
              </a:rPr>
              <a:t>：交易日期</a:t>
            </a:r>
          </a:p>
          <a:p>
            <a:pPr marL="800100" lvl="1" indent="-342900">
              <a:lnSpc>
                <a:spcPct val="150000"/>
              </a:lnSpc>
              <a:spcBef>
                <a:spcPct val="0"/>
              </a:spcBef>
              <a:buClr>
                <a:srgbClr val="B1C400"/>
              </a:buClr>
              <a:buFont typeface="Wingdings" panose="05000000000000000000" pitchFamily="2" charset="2"/>
              <a:buChar char="l"/>
              <a:defRPr/>
            </a:pPr>
            <a:r>
              <a:rPr lang="en-US" altLang="zh-CN" sz="2000" dirty="0">
                <a:solidFill>
                  <a:schemeClr val="tx1">
                    <a:lumMod val="85000"/>
                    <a:lumOff val="15000"/>
                  </a:schemeClr>
                </a:solidFill>
                <a:latin typeface="+mj-lt"/>
                <a:ea typeface="微软雅黑" panose="020B0503020204020204" pitchFamily="34" charset="-122"/>
              </a:rPr>
              <a:t>open</a:t>
            </a:r>
            <a:r>
              <a:rPr lang="zh-CN" altLang="en-US" sz="2000" dirty="0">
                <a:solidFill>
                  <a:schemeClr val="tx1">
                    <a:lumMod val="85000"/>
                    <a:lumOff val="15000"/>
                  </a:schemeClr>
                </a:solidFill>
                <a:latin typeface="+mj-lt"/>
                <a:ea typeface="微软雅黑" panose="020B0503020204020204" pitchFamily="34" charset="-122"/>
              </a:rPr>
              <a:t>：开盘价</a:t>
            </a:r>
          </a:p>
          <a:p>
            <a:pPr marL="800100" lvl="1" indent="-342900">
              <a:lnSpc>
                <a:spcPct val="150000"/>
              </a:lnSpc>
              <a:spcBef>
                <a:spcPct val="0"/>
              </a:spcBef>
              <a:buClr>
                <a:srgbClr val="B1C400"/>
              </a:buClr>
              <a:buFont typeface="Wingdings" panose="05000000000000000000" pitchFamily="2" charset="2"/>
              <a:buChar char="l"/>
              <a:defRPr/>
            </a:pPr>
            <a:r>
              <a:rPr lang="en-US" altLang="zh-CN" sz="2000" dirty="0">
                <a:solidFill>
                  <a:schemeClr val="tx1">
                    <a:lumMod val="85000"/>
                    <a:lumOff val="15000"/>
                  </a:schemeClr>
                </a:solidFill>
                <a:latin typeface="+mj-lt"/>
                <a:ea typeface="微软雅黑" panose="020B0503020204020204" pitchFamily="34" charset="-122"/>
              </a:rPr>
              <a:t>high</a:t>
            </a:r>
            <a:r>
              <a:rPr lang="zh-CN" altLang="en-US" sz="2000" dirty="0">
                <a:solidFill>
                  <a:schemeClr val="tx1">
                    <a:lumMod val="85000"/>
                    <a:lumOff val="15000"/>
                  </a:schemeClr>
                </a:solidFill>
                <a:latin typeface="+mj-lt"/>
                <a:ea typeface="微软雅黑" panose="020B0503020204020204" pitchFamily="34" charset="-122"/>
              </a:rPr>
              <a:t>：最高价</a:t>
            </a:r>
          </a:p>
          <a:p>
            <a:pPr marL="800100" lvl="1" indent="-342900">
              <a:lnSpc>
                <a:spcPct val="150000"/>
              </a:lnSpc>
              <a:spcBef>
                <a:spcPct val="0"/>
              </a:spcBef>
              <a:buClr>
                <a:srgbClr val="B1C400"/>
              </a:buClr>
              <a:buFont typeface="Wingdings" panose="05000000000000000000" pitchFamily="2" charset="2"/>
              <a:buChar char="l"/>
              <a:defRPr/>
            </a:pPr>
            <a:r>
              <a:rPr lang="en-US" altLang="zh-CN" sz="2000" dirty="0">
                <a:solidFill>
                  <a:schemeClr val="tx1">
                    <a:lumMod val="85000"/>
                    <a:lumOff val="15000"/>
                  </a:schemeClr>
                </a:solidFill>
                <a:latin typeface="+mj-lt"/>
                <a:ea typeface="微软雅黑" panose="020B0503020204020204" pitchFamily="34" charset="-122"/>
              </a:rPr>
              <a:t>close</a:t>
            </a:r>
            <a:r>
              <a:rPr lang="zh-CN" altLang="en-US" sz="2000" dirty="0">
                <a:solidFill>
                  <a:schemeClr val="tx1">
                    <a:lumMod val="85000"/>
                    <a:lumOff val="15000"/>
                  </a:schemeClr>
                </a:solidFill>
                <a:latin typeface="+mj-lt"/>
                <a:ea typeface="微软雅黑" panose="020B0503020204020204" pitchFamily="34" charset="-122"/>
              </a:rPr>
              <a:t>：收盘价</a:t>
            </a:r>
          </a:p>
          <a:p>
            <a:pPr marL="800100" lvl="1" indent="-342900">
              <a:lnSpc>
                <a:spcPct val="150000"/>
              </a:lnSpc>
              <a:spcBef>
                <a:spcPct val="0"/>
              </a:spcBef>
              <a:buClr>
                <a:srgbClr val="B1C400"/>
              </a:buClr>
              <a:buFont typeface="Wingdings" panose="05000000000000000000" pitchFamily="2" charset="2"/>
              <a:buChar char="l"/>
              <a:defRPr/>
            </a:pPr>
            <a:r>
              <a:rPr lang="en-US" altLang="zh-CN" sz="2000" dirty="0">
                <a:solidFill>
                  <a:schemeClr val="tx1">
                    <a:lumMod val="85000"/>
                    <a:lumOff val="15000"/>
                  </a:schemeClr>
                </a:solidFill>
                <a:latin typeface="+mj-lt"/>
                <a:ea typeface="微软雅黑" panose="020B0503020204020204" pitchFamily="34" charset="-122"/>
              </a:rPr>
              <a:t>low</a:t>
            </a:r>
            <a:r>
              <a:rPr lang="zh-CN" altLang="en-US" sz="2000" dirty="0">
                <a:solidFill>
                  <a:schemeClr val="tx1">
                    <a:lumMod val="85000"/>
                    <a:lumOff val="15000"/>
                  </a:schemeClr>
                </a:solidFill>
                <a:latin typeface="+mj-lt"/>
                <a:ea typeface="微软雅黑" panose="020B0503020204020204" pitchFamily="34" charset="-122"/>
              </a:rPr>
              <a:t>：最低价</a:t>
            </a:r>
          </a:p>
          <a:p>
            <a:pPr marL="800100" lvl="1" indent="-342900">
              <a:lnSpc>
                <a:spcPct val="150000"/>
              </a:lnSpc>
              <a:spcBef>
                <a:spcPct val="0"/>
              </a:spcBef>
              <a:buClr>
                <a:srgbClr val="B1C400"/>
              </a:buClr>
              <a:buFont typeface="Wingdings" panose="05000000000000000000" pitchFamily="2" charset="2"/>
              <a:buChar char="l"/>
              <a:defRPr/>
            </a:pPr>
            <a:r>
              <a:rPr lang="en-US" altLang="zh-CN" sz="2000" dirty="0">
                <a:solidFill>
                  <a:schemeClr val="tx1">
                    <a:lumMod val="85000"/>
                    <a:lumOff val="15000"/>
                  </a:schemeClr>
                </a:solidFill>
                <a:latin typeface="+mj-lt"/>
                <a:ea typeface="微软雅黑" panose="020B0503020204020204" pitchFamily="34" charset="-122"/>
              </a:rPr>
              <a:t>volume</a:t>
            </a:r>
            <a:r>
              <a:rPr lang="zh-CN" altLang="en-US" sz="2000" dirty="0">
                <a:solidFill>
                  <a:schemeClr val="tx1">
                    <a:lumMod val="85000"/>
                    <a:lumOff val="15000"/>
                  </a:schemeClr>
                </a:solidFill>
                <a:latin typeface="+mj-lt"/>
                <a:ea typeface="微软雅黑" panose="020B0503020204020204" pitchFamily="34" charset="-122"/>
              </a:rPr>
              <a:t>：成交量</a:t>
            </a:r>
          </a:p>
          <a:p>
            <a:pPr marL="800100" lvl="1" indent="-342900">
              <a:lnSpc>
                <a:spcPct val="150000"/>
              </a:lnSpc>
              <a:spcBef>
                <a:spcPct val="0"/>
              </a:spcBef>
              <a:buClr>
                <a:srgbClr val="B1C400"/>
              </a:buClr>
              <a:buFont typeface="Wingdings" panose="05000000000000000000" pitchFamily="2" charset="2"/>
              <a:buChar char="l"/>
              <a:defRPr/>
            </a:pPr>
            <a:r>
              <a:rPr lang="en-US" altLang="zh-CN" sz="2000" dirty="0">
                <a:solidFill>
                  <a:schemeClr val="tx1">
                    <a:lumMod val="85000"/>
                    <a:lumOff val="15000"/>
                  </a:schemeClr>
                </a:solidFill>
                <a:latin typeface="+mj-lt"/>
                <a:ea typeface="微软雅黑" panose="020B0503020204020204" pitchFamily="34" charset="-122"/>
              </a:rPr>
              <a:t>code</a:t>
            </a:r>
            <a:r>
              <a:rPr lang="zh-CN" altLang="en-US" sz="2000" dirty="0">
                <a:solidFill>
                  <a:schemeClr val="tx1">
                    <a:lumMod val="85000"/>
                    <a:lumOff val="15000"/>
                  </a:schemeClr>
                </a:solidFill>
                <a:latin typeface="+mj-lt"/>
                <a:ea typeface="微软雅黑" panose="020B0503020204020204" pitchFamily="34" charset="-122"/>
              </a:rPr>
              <a:t>：股票代码</a:t>
            </a:r>
          </a:p>
          <a:p>
            <a:pPr marL="342900" indent="-342900">
              <a:lnSpc>
                <a:spcPct val="150000"/>
              </a:lnSpc>
              <a:spcBef>
                <a:spcPct val="0"/>
              </a:spcBef>
              <a:buClr>
                <a:srgbClr val="B1C400"/>
              </a:buClr>
              <a:buFont typeface="Wingdings" panose="05000000000000000000" pitchFamily="2" charset="2"/>
              <a:buChar char="l"/>
              <a:defRPr/>
            </a:pPr>
            <a:r>
              <a:rPr lang="zh-CN" altLang="en-US" sz="2000" dirty="0">
                <a:solidFill>
                  <a:schemeClr val="tx1">
                    <a:lumMod val="85000"/>
                    <a:lumOff val="15000"/>
                  </a:schemeClr>
                </a:solidFill>
                <a:latin typeface="+mj-lt"/>
                <a:ea typeface="微软雅黑" panose="020B0503020204020204" pitchFamily="34" charset="-122"/>
              </a:rPr>
              <a:t>关于</a:t>
            </a:r>
            <a:r>
              <a:rPr lang="en-US" altLang="zh-CN" sz="2000" dirty="0" err="1">
                <a:solidFill>
                  <a:schemeClr val="tx1">
                    <a:lumMod val="85000"/>
                    <a:lumOff val="15000"/>
                  </a:schemeClr>
                </a:solidFill>
                <a:latin typeface="+mj-lt"/>
                <a:ea typeface="微软雅黑" panose="020B0503020204020204" pitchFamily="34" charset="-122"/>
              </a:rPr>
              <a:t>DataFrame</a:t>
            </a:r>
            <a:r>
              <a:rPr lang="zh-CN" altLang="en-US" sz="2000" dirty="0">
                <a:solidFill>
                  <a:schemeClr val="tx1">
                    <a:lumMod val="85000"/>
                    <a:lumOff val="15000"/>
                  </a:schemeClr>
                </a:solidFill>
                <a:latin typeface="+mj-lt"/>
                <a:ea typeface="微软雅黑" panose="020B0503020204020204" pitchFamily="34" charset="-122"/>
              </a:rPr>
              <a:t>数据类型的介绍将在下一章中给出，本章直接通过</a:t>
            </a:r>
            <a:r>
              <a:rPr lang="en-US" altLang="zh-CN" sz="2000" dirty="0" err="1">
                <a:solidFill>
                  <a:schemeClr val="tx1">
                    <a:lumMod val="85000"/>
                    <a:lumOff val="15000"/>
                  </a:schemeClr>
                </a:solidFill>
                <a:latin typeface="+mj-lt"/>
                <a:ea typeface="微软雅黑" panose="020B0503020204020204" pitchFamily="34" charset="-122"/>
              </a:rPr>
              <a:t>DataFrame</a:t>
            </a:r>
            <a:r>
              <a:rPr lang="zh-CN" altLang="en-US" sz="2000" dirty="0">
                <a:solidFill>
                  <a:schemeClr val="tx1">
                    <a:lumMod val="85000"/>
                    <a:lumOff val="15000"/>
                  </a:schemeClr>
                </a:solidFill>
                <a:latin typeface="+mj-lt"/>
                <a:ea typeface="微软雅黑" panose="020B0503020204020204" pitchFamily="34" charset="-122"/>
              </a:rPr>
              <a:t>对象的</a:t>
            </a:r>
            <a:r>
              <a:rPr lang="en-US" altLang="zh-CN" sz="2000" dirty="0">
                <a:solidFill>
                  <a:schemeClr val="tx1">
                    <a:lumMod val="85000"/>
                    <a:lumOff val="15000"/>
                  </a:schemeClr>
                </a:solidFill>
                <a:latin typeface="+mj-lt"/>
                <a:ea typeface="微软雅黑" panose="020B0503020204020204" pitchFamily="34" charset="-122"/>
              </a:rPr>
              <a:t>values</a:t>
            </a:r>
            <a:r>
              <a:rPr lang="zh-CN" altLang="en-US" sz="2000" dirty="0">
                <a:solidFill>
                  <a:schemeClr val="tx1">
                    <a:lumMod val="85000"/>
                    <a:lumOff val="15000"/>
                  </a:schemeClr>
                </a:solidFill>
                <a:latin typeface="+mj-lt"/>
                <a:ea typeface="微软雅黑" panose="020B0503020204020204" pitchFamily="34" charset="-122"/>
              </a:rPr>
              <a:t>属性获取</a:t>
            </a:r>
            <a:r>
              <a:rPr lang="en-US" altLang="zh-CN" sz="2000" dirty="0" err="1">
                <a:solidFill>
                  <a:schemeClr val="tx1">
                    <a:lumMod val="85000"/>
                    <a:lumOff val="15000"/>
                  </a:schemeClr>
                </a:solidFill>
                <a:latin typeface="+mj-lt"/>
                <a:ea typeface="微软雅黑" panose="020B0503020204020204" pitchFamily="34" charset="-122"/>
              </a:rPr>
              <a:t>ndarray</a:t>
            </a:r>
            <a:r>
              <a:rPr lang="zh-CN" altLang="en-US" sz="2000" dirty="0">
                <a:solidFill>
                  <a:schemeClr val="tx1">
                    <a:lumMod val="85000"/>
                    <a:lumOff val="15000"/>
                  </a:schemeClr>
                </a:solidFill>
                <a:latin typeface="+mj-lt"/>
                <a:ea typeface="微软雅黑" panose="020B0503020204020204" pitchFamily="34" charset="-122"/>
              </a:rPr>
              <a:t>类类型的数据并进行相关操作。</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729649"/>
            <a:ext cx="9493471" cy="4192749"/>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447405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4774967" y="477138"/>
            <a:ext cx="2642070" cy="584775"/>
          </a:xfrm>
          <a:prstGeom prst="rect">
            <a:avLst/>
          </a:prstGeom>
        </p:spPr>
        <p:txBody>
          <a:bodyPr wrap="none">
            <a:spAutoFit/>
          </a:bodyPr>
          <a:lstStyle/>
          <a:p>
            <a:pPr algn="ctr"/>
            <a:r>
              <a:rPr lang="en-US" altLang="zh-CN" sz="3200" b="1" dirty="0">
                <a:solidFill>
                  <a:schemeClr val="tx1">
                    <a:lumMod val="85000"/>
                    <a:lumOff val="15000"/>
                  </a:schemeClr>
                </a:solidFill>
                <a:latin typeface="微软雅黑" panose="020B0503020204020204" pitchFamily="34" charset="-122"/>
                <a:ea typeface="微软雅黑" panose="020B0503020204020204" pitchFamily="34" charset="-122"/>
              </a:rPr>
              <a:t>CSV</a:t>
            </a: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文件操作</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2435262" cy="461665"/>
          </a:xfrm>
          <a:prstGeom prst="rect">
            <a:avLst/>
          </a:prstGeom>
        </p:spPr>
        <p:txBody>
          <a:bodyPr wrap="square">
            <a:spAutoFit/>
          </a:bodyPr>
          <a:lstStyle/>
          <a:p>
            <a:pPr algn="ctr"/>
            <a:r>
              <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rPr>
              <a:t>CSV</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文件保存</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1" y="1730172"/>
            <a:ext cx="9289360" cy="2346091"/>
          </a:xfrm>
          <a:prstGeom prst="rect">
            <a:avLst/>
          </a:prstGeom>
        </p:spPr>
        <p:txBody>
          <a:bodyPr wrap="square">
            <a:spAutoFit/>
          </a:bodyPr>
          <a:lstStyle/>
          <a:p>
            <a:pPr marL="342900" indent="-342900">
              <a:lnSpc>
                <a:spcPct val="150000"/>
              </a:lnSpc>
              <a:spcBef>
                <a:spcPct val="0"/>
              </a:spcBef>
              <a:buClr>
                <a:srgbClr val="B1C400"/>
              </a:buClr>
              <a:buFont typeface="Wingdings" panose="05000000000000000000" pitchFamily="2" charset="2"/>
              <a:buChar char="l"/>
              <a:defRPr/>
            </a:pPr>
            <a:r>
              <a:rPr lang="zh-CN" altLang="en-US" sz="2000" dirty="0">
                <a:solidFill>
                  <a:schemeClr val="tx1">
                    <a:lumMod val="85000"/>
                    <a:lumOff val="15000"/>
                  </a:schemeClr>
                </a:solidFill>
                <a:latin typeface="+mj-lt"/>
                <a:ea typeface="微软雅黑" panose="020B0503020204020204" pitchFamily="34" charset="-122"/>
              </a:rPr>
              <a:t>我们从网络上获取数据后通常会将其存储到文件中，以便在进行数据分析时直接从本地文件读取并进行数据分析。</a:t>
            </a:r>
            <a:endParaRPr lang="en-US" altLang="zh-CN" sz="2000" dirty="0">
              <a:solidFill>
                <a:schemeClr val="tx1">
                  <a:lumMod val="85000"/>
                  <a:lumOff val="15000"/>
                </a:schemeClr>
              </a:solidFill>
              <a:latin typeface="+mj-lt"/>
              <a:ea typeface="微软雅黑" panose="020B0503020204020204" pitchFamily="34" charset="-122"/>
            </a:endParaRPr>
          </a:p>
          <a:p>
            <a:pPr marL="342900" indent="-342900">
              <a:lnSpc>
                <a:spcPct val="150000"/>
              </a:lnSpc>
              <a:spcBef>
                <a:spcPct val="0"/>
              </a:spcBef>
              <a:buClr>
                <a:srgbClr val="B1C400"/>
              </a:buClr>
              <a:buFont typeface="Wingdings" panose="05000000000000000000" pitchFamily="2" charset="2"/>
              <a:buChar char="l"/>
              <a:defRPr/>
            </a:pPr>
            <a:r>
              <a:rPr lang="zh-CN" altLang="en-US" sz="2000" dirty="0">
                <a:solidFill>
                  <a:schemeClr val="tx1">
                    <a:lumMod val="85000"/>
                    <a:lumOff val="15000"/>
                  </a:schemeClr>
                </a:solidFill>
                <a:latin typeface="+mj-lt"/>
                <a:ea typeface="微软雅黑" panose="020B0503020204020204" pitchFamily="34" charset="-122"/>
              </a:rPr>
              <a:t>除了使用</a:t>
            </a:r>
            <a:r>
              <a:rPr lang="en-US" altLang="zh-CN" sz="2000" dirty="0">
                <a:solidFill>
                  <a:schemeClr val="tx1">
                    <a:lumMod val="85000"/>
                    <a:lumOff val="15000"/>
                  </a:schemeClr>
                </a:solidFill>
                <a:latin typeface="+mj-lt"/>
                <a:ea typeface="微软雅黑" panose="020B0503020204020204" pitchFamily="34" charset="-122"/>
              </a:rPr>
              <a:t>csv</a:t>
            </a:r>
            <a:r>
              <a:rPr lang="zh-CN" altLang="en-US" sz="2000" dirty="0">
                <a:solidFill>
                  <a:schemeClr val="tx1">
                    <a:lumMod val="85000"/>
                    <a:lumOff val="15000"/>
                  </a:schemeClr>
                </a:solidFill>
                <a:latin typeface="+mj-lt"/>
                <a:ea typeface="微软雅黑" panose="020B0503020204020204" pitchFamily="34" charset="-122"/>
              </a:rPr>
              <a:t>模块操作</a:t>
            </a:r>
            <a:r>
              <a:rPr lang="en-US" altLang="zh-CN" sz="2000" dirty="0">
                <a:solidFill>
                  <a:schemeClr val="tx1">
                    <a:lumMod val="85000"/>
                    <a:lumOff val="15000"/>
                  </a:schemeClr>
                </a:solidFill>
                <a:latin typeface="+mj-lt"/>
                <a:ea typeface="微软雅黑" panose="020B0503020204020204" pitchFamily="34" charset="-122"/>
              </a:rPr>
              <a:t>CSV</a:t>
            </a:r>
            <a:r>
              <a:rPr lang="zh-CN" altLang="en-US" sz="2000" dirty="0">
                <a:solidFill>
                  <a:schemeClr val="tx1">
                    <a:lumMod val="85000"/>
                    <a:lumOff val="15000"/>
                  </a:schemeClr>
                </a:solidFill>
                <a:latin typeface="+mj-lt"/>
                <a:ea typeface="微软雅黑" panose="020B0503020204020204" pitchFamily="34" charset="-122"/>
              </a:rPr>
              <a:t>文件，也可以直接利用</a:t>
            </a:r>
            <a:r>
              <a:rPr lang="en-US" altLang="zh-CN" sz="2000" dirty="0" err="1">
                <a:solidFill>
                  <a:schemeClr val="tx1">
                    <a:lumMod val="85000"/>
                    <a:lumOff val="15000"/>
                  </a:schemeClr>
                </a:solidFill>
                <a:latin typeface="+mj-lt"/>
                <a:ea typeface="微软雅黑" panose="020B0503020204020204" pitchFamily="34" charset="-122"/>
              </a:rPr>
              <a:t>numpy</a:t>
            </a:r>
            <a:r>
              <a:rPr lang="zh-CN" altLang="en-US" sz="2000" dirty="0">
                <a:solidFill>
                  <a:schemeClr val="tx1">
                    <a:lumMod val="85000"/>
                    <a:lumOff val="15000"/>
                  </a:schemeClr>
                </a:solidFill>
                <a:latin typeface="+mj-lt"/>
                <a:ea typeface="微软雅黑" panose="020B0503020204020204" pitchFamily="34" charset="-122"/>
              </a:rPr>
              <a:t>提供的</a:t>
            </a:r>
            <a:r>
              <a:rPr lang="en-US" altLang="zh-CN" sz="2000" dirty="0" err="1">
                <a:solidFill>
                  <a:schemeClr val="tx1">
                    <a:lumMod val="85000"/>
                    <a:lumOff val="15000"/>
                  </a:schemeClr>
                </a:solidFill>
                <a:latin typeface="+mj-lt"/>
                <a:ea typeface="微软雅黑" panose="020B0503020204020204" pitchFamily="34" charset="-122"/>
              </a:rPr>
              <a:t>savetxt</a:t>
            </a:r>
            <a:r>
              <a:rPr lang="zh-CN" altLang="en-US" sz="2000" dirty="0">
                <a:solidFill>
                  <a:schemeClr val="tx1">
                    <a:lumMod val="85000"/>
                    <a:lumOff val="15000"/>
                  </a:schemeClr>
                </a:solidFill>
                <a:latin typeface="+mj-lt"/>
                <a:ea typeface="微软雅黑" panose="020B0503020204020204" pitchFamily="34" charset="-122"/>
              </a:rPr>
              <a:t>和</a:t>
            </a:r>
            <a:r>
              <a:rPr lang="en-US" altLang="zh-CN" sz="2000" dirty="0" err="1">
                <a:solidFill>
                  <a:schemeClr val="tx1">
                    <a:lumMod val="85000"/>
                    <a:lumOff val="15000"/>
                  </a:schemeClr>
                </a:solidFill>
                <a:latin typeface="+mj-lt"/>
                <a:ea typeface="微软雅黑" panose="020B0503020204020204" pitchFamily="34" charset="-122"/>
              </a:rPr>
              <a:t>loadtxt</a:t>
            </a:r>
            <a:r>
              <a:rPr lang="zh-CN" altLang="en-US" sz="2000" dirty="0">
                <a:solidFill>
                  <a:schemeClr val="tx1">
                    <a:lumMod val="85000"/>
                    <a:lumOff val="15000"/>
                  </a:schemeClr>
                </a:solidFill>
                <a:latin typeface="+mj-lt"/>
                <a:ea typeface="微软雅黑" panose="020B0503020204020204" pitchFamily="34" charset="-122"/>
              </a:rPr>
              <a:t>函数完成</a:t>
            </a:r>
            <a:r>
              <a:rPr lang="en-US" altLang="zh-CN" sz="2000" dirty="0">
                <a:solidFill>
                  <a:schemeClr val="tx1">
                    <a:lumMod val="85000"/>
                    <a:lumOff val="15000"/>
                  </a:schemeClr>
                </a:solidFill>
                <a:latin typeface="+mj-lt"/>
                <a:ea typeface="微软雅黑" panose="020B0503020204020204" pitchFamily="34" charset="-122"/>
              </a:rPr>
              <a:t>CSV</a:t>
            </a:r>
            <a:r>
              <a:rPr lang="zh-CN" altLang="en-US" sz="2000" dirty="0">
                <a:solidFill>
                  <a:schemeClr val="tx1">
                    <a:lumMod val="85000"/>
                    <a:lumOff val="15000"/>
                  </a:schemeClr>
                </a:solidFill>
                <a:latin typeface="+mj-lt"/>
                <a:ea typeface="微软雅黑" panose="020B0503020204020204" pitchFamily="34" charset="-122"/>
              </a:rPr>
              <a:t>文件的读写，下面分别给出了</a:t>
            </a:r>
            <a:r>
              <a:rPr lang="en-US" altLang="zh-CN" sz="2000" dirty="0" err="1">
                <a:solidFill>
                  <a:schemeClr val="tx1">
                    <a:lumMod val="85000"/>
                    <a:lumOff val="15000"/>
                  </a:schemeClr>
                </a:solidFill>
                <a:latin typeface="+mj-lt"/>
                <a:ea typeface="微软雅黑" panose="020B0503020204020204" pitchFamily="34" charset="-122"/>
              </a:rPr>
              <a:t>numpy.savetxt</a:t>
            </a:r>
            <a:r>
              <a:rPr lang="zh-CN" altLang="en-US" sz="2000" dirty="0">
                <a:solidFill>
                  <a:schemeClr val="tx1">
                    <a:lumMod val="85000"/>
                    <a:lumOff val="15000"/>
                  </a:schemeClr>
                </a:solidFill>
                <a:latin typeface="+mj-lt"/>
                <a:ea typeface="微软雅黑" panose="020B0503020204020204" pitchFamily="34" charset="-122"/>
              </a:rPr>
              <a:t>和</a:t>
            </a:r>
            <a:r>
              <a:rPr lang="en-US" altLang="zh-CN" sz="2000" dirty="0" err="1">
                <a:solidFill>
                  <a:schemeClr val="tx1">
                    <a:lumMod val="85000"/>
                    <a:lumOff val="15000"/>
                  </a:schemeClr>
                </a:solidFill>
                <a:latin typeface="+mj-lt"/>
                <a:ea typeface="微软雅黑" panose="020B0503020204020204" pitchFamily="34" charset="-122"/>
              </a:rPr>
              <a:t>numpy.loadtxt</a:t>
            </a:r>
            <a:r>
              <a:rPr lang="zh-CN" altLang="en-US" sz="2000" dirty="0">
                <a:solidFill>
                  <a:schemeClr val="tx1">
                    <a:lumMod val="85000"/>
                    <a:lumOff val="15000"/>
                  </a:schemeClr>
                </a:solidFill>
                <a:latin typeface="+mj-lt"/>
                <a:ea typeface="微软雅黑" panose="020B0503020204020204" pitchFamily="34" charset="-122"/>
              </a:rPr>
              <a:t>的调用格式：</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729649"/>
            <a:ext cx="9493471" cy="4651208"/>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
        <p:nvSpPr>
          <p:cNvPr id="3" name="矩形 2">
            <a:extLst>
              <a:ext uri="{FF2B5EF4-FFF2-40B4-BE49-F238E27FC236}">
                <a16:creationId xmlns:a16="http://schemas.microsoft.com/office/drawing/2014/main" id="{889F610D-BB29-48F4-BF99-C08894F60CEF}"/>
              </a:ext>
            </a:extLst>
          </p:cNvPr>
          <p:cNvSpPr/>
          <p:nvPr/>
        </p:nvSpPr>
        <p:spPr>
          <a:xfrm>
            <a:off x="3344754" y="4186720"/>
            <a:ext cx="5334537" cy="369332"/>
          </a:xfrm>
          <a:prstGeom prst="rect">
            <a:avLst/>
          </a:prstGeom>
        </p:spPr>
        <p:txBody>
          <a:bodyPr wrap="none">
            <a:spAutoFit/>
          </a:bodyPr>
          <a:lstStyle/>
          <a:p>
            <a:r>
              <a:rPr lang="en-US" altLang="zh-CN" kern="100" dirty="0" err="1">
                <a:solidFill>
                  <a:srgbClr val="FF0000"/>
                </a:solidFill>
                <a:latin typeface="Times New Roman" panose="02020603050405020304" pitchFamily="18" charset="0"/>
                <a:ea typeface="宋体" panose="02010600030101010101" pitchFamily="2" charset="-122"/>
              </a:rPr>
              <a:t>numpy.savetxt</a:t>
            </a:r>
            <a:r>
              <a:rPr lang="en-US" altLang="zh-CN" kern="100" dirty="0">
                <a:latin typeface="Times New Roman" panose="02020603050405020304" pitchFamily="18" charset="0"/>
                <a:ea typeface="宋体" panose="02010600030101010101" pitchFamily="2" charset="-122"/>
              </a:rPr>
              <a:t>(</a:t>
            </a:r>
            <a:r>
              <a:rPr lang="en-US" altLang="zh-CN" kern="100" dirty="0" err="1">
                <a:latin typeface="Times New Roman" panose="02020603050405020304" pitchFamily="18" charset="0"/>
                <a:ea typeface="宋体" panose="02010600030101010101" pitchFamily="2" charset="-122"/>
              </a:rPr>
              <a:t>fname</a:t>
            </a:r>
            <a:r>
              <a:rPr lang="en-US" altLang="zh-CN" kern="100" dirty="0">
                <a:latin typeface="Times New Roman" panose="02020603050405020304" pitchFamily="18" charset="0"/>
                <a:ea typeface="宋体" panose="02010600030101010101" pitchFamily="2" charset="-122"/>
              </a:rPr>
              <a:t>, X, </a:t>
            </a:r>
            <a:r>
              <a:rPr lang="en-US" altLang="zh-CN" kern="100" dirty="0" err="1">
                <a:latin typeface="Times New Roman" panose="02020603050405020304" pitchFamily="18" charset="0"/>
                <a:ea typeface="宋体" panose="02010600030101010101" pitchFamily="2" charset="-122"/>
              </a:rPr>
              <a:t>fmt</a:t>
            </a:r>
            <a:r>
              <a:rPr lang="en-US" altLang="zh-CN" kern="100" dirty="0">
                <a:latin typeface="Times New Roman" panose="02020603050405020304" pitchFamily="18" charset="0"/>
                <a:ea typeface="宋体" panose="02010600030101010101" pitchFamily="2" charset="-122"/>
              </a:rPr>
              <a:t>='%.18e', delimiter=' ', …)</a:t>
            </a:r>
            <a:endParaRPr lang="zh-CN" altLang="en-US" dirty="0"/>
          </a:p>
        </p:txBody>
      </p:sp>
      <p:sp>
        <p:nvSpPr>
          <p:cNvPr id="39" name="矩形 38">
            <a:extLst>
              <a:ext uri="{FF2B5EF4-FFF2-40B4-BE49-F238E27FC236}">
                <a16:creationId xmlns:a16="http://schemas.microsoft.com/office/drawing/2014/main" id="{FD707539-9F22-4275-B1CE-FFBC6E69495C}"/>
              </a:ext>
            </a:extLst>
          </p:cNvPr>
          <p:cNvSpPr/>
          <p:nvPr/>
        </p:nvSpPr>
        <p:spPr>
          <a:xfrm>
            <a:off x="1847461" y="4761727"/>
            <a:ext cx="8929453" cy="1323439"/>
          </a:xfrm>
          <a:prstGeom prst="rect">
            <a:avLst/>
          </a:prstGeom>
        </p:spPr>
        <p:txBody>
          <a:bodyPr wrap="square">
            <a:spAutoFit/>
          </a:bodyPr>
          <a:lstStyle/>
          <a:p>
            <a:r>
              <a:rPr lang="zh-CN" altLang="en-US" sz="2000" kern="100" dirty="0">
                <a:latin typeface="Times New Roman" panose="02020603050405020304" pitchFamily="18" charset="0"/>
                <a:cs typeface="Times New Roman" panose="02020603050405020304" pitchFamily="18" charset="0"/>
              </a:rPr>
              <a:t>　　</a:t>
            </a:r>
            <a:r>
              <a:rPr lang="zh-CN" altLang="zh-CN" sz="2000" kern="100" dirty="0">
                <a:latin typeface="Times New Roman" panose="02020603050405020304" pitchFamily="18" charset="0"/>
                <a:cs typeface="Times New Roman" panose="02020603050405020304" pitchFamily="18" charset="0"/>
              </a:rPr>
              <a:t>其中，</a:t>
            </a:r>
            <a:r>
              <a:rPr lang="en-US" altLang="zh-CN" sz="2000" kern="100" dirty="0" err="1">
                <a:solidFill>
                  <a:srgbClr val="FF0000"/>
                </a:solidFill>
                <a:latin typeface="Times New Roman" panose="02020603050405020304" pitchFamily="18" charset="0"/>
              </a:rPr>
              <a:t>fname</a:t>
            </a:r>
            <a:r>
              <a:rPr lang="zh-CN" altLang="zh-CN" sz="2000" kern="100" dirty="0">
                <a:latin typeface="Times New Roman" panose="02020603050405020304" pitchFamily="18" charset="0"/>
                <a:cs typeface="Times New Roman" panose="02020603050405020304" pitchFamily="18" charset="0"/>
              </a:rPr>
              <a:t>是保存数据的文件路径；</a:t>
            </a:r>
            <a:r>
              <a:rPr lang="en-US" altLang="zh-CN" sz="2000" kern="100" dirty="0">
                <a:solidFill>
                  <a:srgbClr val="FF0000"/>
                </a:solidFill>
                <a:latin typeface="Times New Roman" panose="02020603050405020304" pitchFamily="18" charset="0"/>
              </a:rPr>
              <a:t>X</a:t>
            </a:r>
            <a:r>
              <a:rPr lang="zh-CN" altLang="zh-CN" sz="2000" kern="100" dirty="0">
                <a:latin typeface="Times New Roman" panose="02020603050405020304" pitchFamily="18" charset="0"/>
                <a:cs typeface="Times New Roman" panose="02020603050405020304" pitchFamily="18" charset="0"/>
              </a:rPr>
              <a:t>是待保存到文件中的数据；</a:t>
            </a:r>
            <a:r>
              <a:rPr lang="en-US" altLang="zh-CN" sz="2000" kern="100" dirty="0" err="1">
                <a:solidFill>
                  <a:srgbClr val="FF0000"/>
                </a:solidFill>
                <a:latin typeface="Times New Roman" panose="02020603050405020304" pitchFamily="18" charset="0"/>
              </a:rPr>
              <a:t>fmt</a:t>
            </a:r>
            <a:r>
              <a:rPr lang="zh-CN" altLang="zh-CN" sz="2000" kern="100" dirty="0">
                <a:latin typeface="Times New Roman" panose="02020603050405020304" pitchFamily="18" charset="0"/>
                <a:cs typeface="Times New Roman" panose="02020603050405020304" pitchFamily="18" charset="0"/>
              </a:rPr>
              <a:t>用于指定数据存储格式，注意如果存储数据中有字符串等非数值型数据则不可使用默认值；</a:t>
            </a:r>
            <a:r>
              <a:rPr lang="en-US" altLang="zh-CN" sz="2000" kern="100" dirty="0">
                <a:solidFill>
                  <a:srgbClr val="FF0000"/>
                </a:solidFill>
                <a:latin typeface="Times New Roman" panose="02020603050405020304" pitchFamily="18" charset="0"/>
              </a:rPr>
              <a:t>delimiter</a:t>
            </a:r>
            <a:r>
              <a:rPr lang="zh-CN" altLang="zh-CN" sz="2000" kern="100" dirty="0">
                <a:latin typeface="Times New Roman" panose="02020603050405020304" pitchFamily="18" charset="0"/>
                <a:cs typeface="Times New Roman" panose="02020603050405020304" pitchFamily="18" charset="0"/>
              </a:rPr>
              <a:t>是各列数据之间的分隔符，默认为空格，对于</a:t>
            </a:r>
            <a:r>
              <a:rPr lang="en-US" altLang="zh-CN" sz="2000" kern="100" dirty="0">
                <a:latin typeface="Times New Roman" panose="02020603050405020304" pitchFamily="18" charset="0"/>
              </a:rPr>
              <a:t>CSV</a:t>
            </a:r>
            <a:r>
              <a:rPr lang="zh-CN" altLang="zh-CN" sz="2000" kern="100" dirty="0">
                <a:latin typeface="Times New Roman" panose="02020603050405020304" pitchFamily="18" charset="0"/>
                <a:cs typeface="Times New Roman" panose="02020603050405020304" pitchFamily="18" charset="0"/>
              </a:rPr>
              <a:t>文件应将该参数指定为</a:t>
            </a:r>
            <a:r>
              <a:rPr lang="en-US" altLang="zh-CN" sz="2000" kern="100" dirty="0">
                <a:latin typeface="Times New Roman" panose="02020603050405020304" pitchFamily="18" charset="0"/>
              </a:rPr>
              <a:t>','</a:t>
            </a:r>
            <a:r>
              <a:rPr lang="zh-CN" altLang="zh-CN" sz="2000" kern="100" dirty="0">
                <a:latin typeface="Times New Roman" panose="02020603050405020304" pitchFamily="18" charset="0"/>
                <a:cs typeface="Times New Roman" panose="02020603050405020304" pitchFamily="18" charset="0"/>
              </a:rPr>
              <a:t>，即各列数据之间以逗号分隔。</a:t>
            </a:r>
            <a:endParaRPr lang="zh-CN" altLang="en-US" sz="2000" dirty="0">
              <a:latin typeface="Times New Roman" panose="02020603050405020304" pitchFamily="18" charset="0"/>
            </a:endParaRPr>
          </a:p>
        </p:txBody>
      </p:sp>
    </p:spTree>
    <p:extLst>
      <p:ext uri="{BB962C8B-B14F-4D97-AF65-F5344CB8AC3E}">
        <p14:creationId xmlns:p14="http://schemas.microsoft.com/office/powerpoint/2010/main" val="264231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4774967" y="477138"/>
            <a:ext cx="2642070" cy="584775"/>
          </a:xfrm>
          <a:prstGeom prst="rect">
            <a:avLst/>
          </a:prstGeom>
        </p:spPr>
        <p:txBody>
          <a:bodyPr wrap="none">
            <a:spAutoFit/>
          </a:bodyPr>
          <a:lstStyle/>
          <a:p>
            <a:pPr algn="ctr"/>
            <a:r>
              <a:rPr lang="en-US" altLang="zh-CN" sz="3200" b="1" dirty="0">
                <a:solidFill>
                  <a:schemeClr val="tx1">
                    <a:lumMod val="85000"/>
                    <a:lumOff val="15000"/>
                  </a:schemeClr>
                </a:solidFill>
                <a:latin typeface="微软雅黑" panose="020B0503020204020204" pitchFamily="34" charset="-122"/>
                <a:ea typeface="微软雅黑" panose="020B0503020204020204" pitchFamily="34" charset="-122"/>
              </a:rPr>
              <a:t>CSV</a:t>
            </a: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文件操作</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2435262" cy="461665"/>
          </a:xfrm>
          <a:prstGeom prst="rect">
            <a:avLst/>
          </a:prstGeom>
        </p:spPr>
        <p:txBody>
          <a:bodyPr wrap="square">
            <a:spAutoFit/>
          </a:bodyPr>
          <a:lstStyle/>
          <a:p>
            <a:pPr algn="ctr"/>
            <a:r>
              <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rPr>
              <a:t>CSV</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文件读取</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2" name="KSO_Shape">
            <a:extLst>
              <a:ext uri="{FF2B5EF4-FFF2-40B4-BE49-F238E27FC236}">
                <a16:creationId xmlns:a16="http://schemas.microsoft.com/office/drawing/2014/main" id="{6A0022B1-3E29-429D-8422-AA919FF16C3A}"/>
              </a:ext>
            </a:extLst>
          </p:cNvPr>
          <p:cNvSpPr/>
          <p:nvPr/>
        </p:nvSpPr>
        <p:spPr>
          <a:xfrm>
            <a:off x="1415086" y="1729649"/>
            <a:ext cx="9493471" cy="4651208"/>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
        <p:nvSpPr>
          <p:cNvPr id="39" name="矩形 38">
            <a:extLst>
              <a:ext uri="{FF2B5EF4-FFF2-40B4-BE49-F238E27FC236}">
                <a16:creationId xmlns:a16="http://schemas.microsoft.com/office/drawing/2014/main" id="{FD707539-9F22-4275-B1CE-FFBC6E69495C}"/>
              </a:ext>
            </a:extLst>
          </p:cNvPr>
          <p:cNvSpPr/>
          <p:nvPr/>
        </p:nvSpPr>
        <p:spPr>
          <a:xfrm>
            <a:off x="1707501" y="2569026"/>
            <a:ext cx="8929453" cy="3785652"/>
          </a:xfrm>
          <a:prstGeom prst="rect">
            <a:avLst/>
          </a:prstGeom>
        </p:spPr>
        <p:txBody>
          <a:bodyPr wrap="square">
            <a:spAutoFit/>
          </a:bodyPr>
          <a:lstStyle/>
          <a:p>
            <a:pPr marL="342900" indent="-342900" algn="just">
              <a:buFont typeface="Wingdings" panose="05000000000000000000" pitchFamily="2" charset="2"/>
              <a:buChar char="l"/>
            </a:pPr>
            <a:r>
              <a:rPr lang="en-US" altLang="zh-CN" sz="2000" dirty="0" err="1">
                <a:solidFill>
                  <a:srgbClr val="FF0000"/>
                </a:solidFill>
              </a:rPr>
              <a:t>fname</a:t>
            </a:r>
            <a:r>
              <a:rPr lang="zh-CN" altLang="zh-CN" sz="2000" dirty="0"/>
              <a:t>是读取数据的文件路径</a:t>
            </a:r>
            <a:r>
              <a:rPr lang="zh-CN" altLang="en-US" sz="2000" dirty="0"/>
              <a:t>；</a:t>
            </a:r>
            <a:endParaRPr lang="en-US" altLang="zh-CN" sz="2000" dirty="0"/>
          </a:p>
          <a:p>
            <a:pPr marL="342900" indent="-342900" algn="just">
              <a:buFont typeface="Wingdings" panose="05000000000000000000" pitchFamily="2" charset="2"/>
              <a:buChar char="l"/>
            </a:pPr>
            <a:r>
              <a:rPr lang="en-US" altLang="zh-CN" sz="2000" dirty="0" err="1">
                <a:solidFill>
                  <a:srgbClr val="FF0000"/>
                </a:solidFill>
              </a:rPr>
              <a:t>dtype</a:t>
            </a:r>
            <a:r>
              <a:rPr lang="zh-CN" altLang="zh-CN" sz="2000" dirty="0"/>
              <a:t>是读取数据的类型，默认为</a:t>
            </a:r>
            <a:r>
              <a:rPr lang="en-US" altLang="zh-CN" sz="2000" dirty="0"/>
              <a:t>float</a:t>
            </a:r>
            <a:r>
              <a:rPr lang="zh-CN" altLang="zh-CN" sz="2000" dirty="0"/>
              <a:t>，注意如果读取数据时遇到无法转换为</a:t>
            </a:r>
            <a:r>
              <a:rPr lang="en-US" altLang="zh-CN" sz="2000" dirty="0" err="1"/>
              <a:t>dtype</a:t>
            </a:r>
            <a:r>
              <a:rPr lang="zh-CN" altLang="zh-CN" sz="2000" dirty="0"/>
              <a:t>类型的数据，则会报错</a:t>
            </a:r>
            <a:r>
              <a:rPr lang="zh-CN" altLang="en-US" sz="2000" dirty="0"/>
              <a:t>；</a:t>
            </a:r>
            <a:endParaRPr lang="en-US" altLang="zh-CN" sz="2000" dirty="0"/>
          </a:p>
          <a:p>
            <a:pPr marL="342900" indent="-342900" algn="just">
              <a:buFont typeface="Wingdings" panose="05000000000000000000" pitchFamily="2" charset="2"/>
              <a:buChar char="l"/>
            </a:pPr>
            <a:r>
              <a:rPr lang="en-US" altLang="zh-CN" sz="2000" dirty="0">
                <a:solidFill>
                  <a:srgbClr val="FF0000"/>
                </a:solidFill>
              </a:rPr>
              <a:t>delimiter</a:t>
            </a:r>
            <a:r>
              <a:rPr lang="zh-CN" altLang="zh-CN" sz="2000" dirty="0"/>
              <a:t>是所读取各列数据之间的分割符，默认为空格，对于</a:t>
            </a:r>
            <a:r>
              <a:rPr lang="en-US" altLang="zh-CN" sz="2000" dirty="0"/>
              <a:t>CSV</a:t>
            </a:r>
            <a:r>
              <a:rPr lang="zh-CN" altLang="zh-CN" sz="2000" dirty="0"/>
              <a:t>文件应将该参数指定为</a:t>
            </a:r>
            <a:r>
              <a:rPr lang="en-US" altLang="zh-CN" sz="2000" dirty="0"/>
              <a:t>','</a:t>
            </a:r>
            <a:r>
              <a:rPr lang="zh-CN" altLang="zh-CN" sz="2000" dirty="0"/>
              <a:t>，即所读取的</a:t>
            </a:r>
            <a:r>
              <a:rPr lang="en-US" altLang="zh-CN" sz="2000" dirty="0"/>
              <a:t>CSV</a:t>
            </a:r>
            <a:r>
              <a:rPr lang="zh-CN" altLang="zh-CN" sz="2000" dirty="0"/>
              <a:t>文件中各列数据之间以逗号分隔</a:t>
            </a:r>
            <a:r>
              <a:rPr lang="zh-CN" altLang="en-US" sz="2000" dirty="0"/>
              <a:t>；</a:t>
            </a:r>
            <a:endParaRPr lang="en-US" altLang="zh-CN" sz="2000" dirty="0"/>
          </a:p>
          <a:p>
            <a:pPr marL="342900" indent="-342900" algn="just">
              <a:buFont typeface="Wingdings" panose="05000000000000000000" pitchFamily="2" charset="2"/>
              <a:buChar char="l"/>
            </a:pPr>
            <a:r>
              <a:rPr lang="en-US" altLang="zh-CN" sz="2000" dirty="0">
                <a:solidFill>
                  <a:srgbClr val="FF0000"/>
                </a:solidFill>
              </a:rPr>
              <a:t>converters</a:t>
            </a:r>
            <a:r>
              <a:rPr lang="zh-CN" altLang="zh-CN" sz="2000" dirty="0"/>
              <a:t>是一个字典，可以通过映射函数对指定列的数据进行转换</a:t>
            </a:r>
            <a:r>
              <a:rPr lang="zh-CN" altLang="en-US" sz="2000" dirty="0"/>
              <a:t>；</a:t>
            </a:r>
            <a:endParaRPr lang="en-US" altLang="zh-CN" sz="2000" dirty="0"/>
          </a:p>
          <a:p>
            <a:pPr marL="342900" indent="-342900" algn="just">
              <a:buFont typeface="Wingdings" panose="05000000000000000000" pitchFamily="2" charset="2"/>
              <a:buChar char="l"/>
            </a:pPr>
            <a:r>
              <a:rPr lang="en-US" altLang="zh-CN" sz="2000" dirty="0" err="1">
                <a:solidFill>
                  <a:srgbClr val="FF0000"/>
                </a:solidFill>
              </a:rPr>
              <a:t>usecols</a:t>
            </a:r>
            <a:r>
              <a:rPr lang="zh-CN" altLang="zh-CN" sz="2000" dirty="0"/>
              <a:t>用于指定读取哪些列的数据，可以是一个整数表示只读取某一列数据，也可以是由多个整数组成的序列表示读取指定多列数据，注意列号从</a:t>
            </a:r>
            <a:r>
              <a:rPr lang="en-US" altLang="zh-CN" sz="2000" dirty="0"/>
              <a:t>0</a:t>
            </a:r>
            <a:r>
              <a:rPr lang="zh-CN" altLang="zh-CN" sz="2000" dirty="0"/>
              <a:t>开始计算，默认读取</a:t>
            </a:r>
            <a:r>
              <a:rPr lang="en-US" altLang="zh-CN" sz="2000" dirty="0"/>
              <a:t>CSV</a:t>
            </a:r>
            <a:r>
              <a:rPr lang="zh-CN" altLang="zh-CN" sz="2000" dirty="0"/>
              <a:t>文件中所有列的数据</a:t>
            </a:r>
            <a:r>
              <a:rPr lang="zh-CN" altLang="en-US" sz="2000" dirty="0"/>
              <a:t>；</a:t>
            </a:r>
            <a:endParaRPr lang="en-US" altLang="zh-CN" sz="2000" dirty="0"/>
          </a:p>
          <a:p>
            <a:pPr marL="342900" indent="-342900" algn="just">
              <a:buFont typeface="Wingdings" panose="05000000000000000000" pitchFamily="2" charset="2"/>
              <a:buChar char="l"/>
            </a:pPr>
            <a:r>
              <a:rPr lang="en-US" altLang="zh-CN" sz="2000" dirty="0">
                <a:solidFill>
                  <a:srgbClr val="FF0000"/>
                </a:solidFill>
              </a:rPr>
              <a:t>unpack</a:t>
            </a:r>
            <a:r>
              <a:rPr lang="zh-CN" altLang="zh-CN" sz="2000" dirty="0"/>
              <a:t>用于指定是否将读取的多列数据分开存储，默认值</a:t>
            </a:r>
            <a:r>
              <a:rPr lang="en-US" altLang="zh-CN" sz="2000" dirty="0"/>
              <a:t>False</a:t>
            </a:r>
            <a:r>
              <a:rPr lang="zh-CN" altLang="zh-CN" sz="2000" dirty="0"/>
              <a:t>表示读取的多列数据存储在一个</a:t>
            </a:r>
            <a:r>
              <a:rPr lang="en-US" altLang="zh-CN" sz="2000" dirty="0" err="1"/>
              <a:t>ndarray</a:t>
            </a:r>
            <a:r>
              <a:rPr lang="zh-CN" altLang="zh-CN" sz="2000" dirty="0"/>
              <a:t>类数组对象中，指定为</a:t>
            </a:r>
            <a:r>
              <a:rPr lang="en-US" altLang="zh-CN" sz="2000" dirty="0"/>
              <a:t>True</a:t>
            </a:r>
            <a:r>
              <a:rPr lang="zh-CN" altLang="zh-CN" sz="2000" dirty="0"/>
              <a:t>则表示每列数据存储在一个一维</a:t>
            </a:r>
            <a:r>
              <a:rPr lang="en-US" altLang="zh-CN" sz="2000" dirty="0" err="1"/>
              <a:t>ndarray</a:t>
            </a:r>
            <a:r>
              <a:rPr lang="zh-CN" altLang="zh-CN" sz="2000" dirty="0"/>
              <a:t>类数组对象中。</a:t>
            </a:r>
            <a:endParaRPr lang="zh-CN" altLang="en-US" sz="2000" dirty="0">
              <a:latin typeface="Times New Roman" panose="02020603050405020304" pitchFamily="18" charset="0"/>
            </a:endParaRPr>
          </a:p>
        </p:txBody>
      </p:sp>
      <p:sp>
        <p:nvSpPr>
          <p:cNvPr id="40" name="矩形 39">
            <a:extLst>
              <a:ext uri="{FF2B5EF4-FFF2-40B4-BE49-F238E27FC236}">
                <a16:creationId xmlns:a16="http://schemas.microsoft.com/office/drawing/2014/main" id="{6AEBA1ED-2B41-401E-8D0C-BCD96EA4BDC5}"/>
              </a:ext>
            </a:extLst>
          </p:cNvPr>
          <p:cNvSpPr/>
          <p:nvPr/>
        </p:nvSpPr>
        <p:spPr>
          <a:xfrm>
            <a:off x="1765146" y="1920843"/>
            <a:ext cx="9011767" cy="646331"/>
          </a:xfrm>
          <a:prstGeom prst="rect">
            <a:avLst/>
          </a:prstGeom>
        </p:spPr>
        <p:txBody>
          <a:bodyPr wrap="square">
            <a:spAutoFit/>
          </a:bodyPr>
          <a:lstStyle/>
          <a:p>
            <a:r>
              <a:rPr lang="en-US" altLang="zh-CN" kern="100" dirty="0" err="1">
                <a:solidFill>
                  <a:srgbClr val="FF0000"/>
                </a:solidFill>
                <a:latin typeface="Times New Roman" panose="02020603050405020304" pitchFamily="18" charset="0"/>
                <a:ea typeface="宋体" panose="02010600030101010101" pitchFamily="2" charset="-122"/>
              </a:rPr>
              <a:t>numpy.loadtxt</a:t>
            </a:r>
            <a:r>
              <a:rPr lang="en-US" altLang="zh-CN" kern="100" dirty="0">
                <a:latin typeface="Times New Roman" panose="02020603050405020304" pitchFamily="18" charset="0"/>
                <a:ea typeface="宋体" panose="02010600030101010101" pitchFamily="2" charset="-122"/>
              </a:rPr>
              <a:t>(</a:t>
            </a:r>
            <a:r>
              <a:rPr lang="en-US" altLang="zh-CN" kern="100" dirty="0" err="1">
                <a:latin typeface="Times New Roman" panose="02020603050405020304" pitchFamily="18" charset="0"/>
                <a:ea typeface="宋体" panose="02010600030101010101" pitchFamily="2" charset="-122"/>
              </a:rPr>
              <a:t>fname</a:t>
            </a:r>
            <a:r>
              <a:rPr lang="en-US" altLang="zh-CN" kern="100" dirty="0">
                <a:latin typeface="Times New Roman" panose="02020603050405020304" pitchFamily="18" charset="0"/>
                <a:ea typeface="宋体" panose="02010600030101010101" pitchFamily="2" charset="-122"/>
              </a:rPr>
              <a:t>, </a:t>
            </a:r>
            <a:r>
              <a:rPr lang="en-US" altLang="zh-CN" kern="100" dirty="0" err="1">
                <a:latin typeface="Times New Roman" panose="02020603050405020304" pitchFamily="18" charset="0"/>
                <a:ea typeface="宋体" panose="02010600030101010101" pitchFamily="2" charset="-122"/>
              </a:rPr>
              <a:t>dtype</a:t>
            </a:r>
            <a:r>
              <a:rPr lang="en-US" altLang="zh-CN" kern="100" dirty="0">
                <a:latin typeface="Times New Roman" panose="02020603050405020304" pitchFamily="18" charset="0"/>
                <a:ea typeface="宋体" panose="02010600030101010101" pitchFamily="2" charset="-122"/>
              </a:rPr>
              <a:t>=float, …, delimiter=' ', converters=None, …, </a:t>
            </a:r>
            <a:r>
              <a:rPr lang="en-US" altLang="zh-CN" kern="100" dirty="0" err="1">
                <a:latin typeface="Times New Roman" panose="02020603050405020304" pitchFamily="18" charset="0"/>
                <a:ea typeface="宋体" panose="02010600030101010101" pitchFamily="2" charset="-122"/>
              </a:rPr>
              <a:t>usecols</a:t>
            </a:r>
            <a:r>
              <a:rPr lang="en-US" altLang="zh-CN" kern="100" dirty="0">
                <a:latin typeface="Times New Roman" panose="02020603050405020304" pitchFamily="18" charset="0"/>
                <a:ea typeface="宋体" panose="02010600030101010101" pitchFamily="2" charset="-122"/>
              </a:rPr>
              <a:t>=None, 	unpack=False, …)</a:t>
            </a:r>
            <a:endParaRPr lang="zh-CN" altLang="en-US" dirty="0"/>
          </a:p>
        </p:txBody>
      </p:sp>
    </p:spTree>
    <p:extLst>
      <p:ext uri="{BB962C8B-B14F-4D97-AF65-F5344CB8AC3E}">
        <p14:creationId xmlns:p14="http://schemas.microsoft.com/office/powerpoint/2010/main" val="157333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4774967" y="477138"/>
            <a:ext cx="2642069" cy="584775"/>
          </a:xfrm>
          <a:prstGeom prst="rect">
            <a:avLst/>
          </a:prstGeom>
        </p:spPr>
        <p:txBody>
          <a:bodyPr wrap="none">
            <a:spAutoFit/>
          </a:bodyPr>
          <a:lstStyle/>
          <a:p>
            <a:pPr algn="ctr"/>
            <a:r>
              <a:rPr lang="en-US" altLang="zh-CN" sz="3200" b="1" dirty="0">
                <a:solidFill>
                  <a:schemeClr val="tx1">
                    <a:lumMod val="85000"/>
                    <a:lumOff val="15000"/>
                  </a:schemeClr>
                </a:solidFill>
                <a:latin typeface="微软雅黑" panose="020B0503020204020204" pitchFamily="34" charset="-122"/>
                <a:ea typeface="微软雅黑" panose="020B0503020204020204" pitchFamily="34" charset="-122"/>
              </a:rPr>
              <a:t>CSV</a:t>
            </a: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文件操作</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4484858"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股票数据获取及文件读写示例</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1" y="1730172"/>
            <a:ext cx="9289360" cy="3730317"/>
          </a:xfrm>
          <a:prstGeom prst="rect">
            <a:avLst/>
          </a:prstGeom>
        </p:spPr>
        <p:txBody>
          <a:bodyPr wrap="square">
            <a:spAutoFit/>
          </a:bodyPr>
          <a:lstStyle/>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	import </a:t>
            </a:r>
            <a:r>
              <a:rPr lang="en-US" altLang="zh-CN" sz="2000" dirty="0" err="1">
                <a:solidFill>
                  <a:schemeClr val="tx1">
                    <a:lumMod val="85000"/>
                    <a:lumOff val="15000"/>
                  </a:schemeClr>
                </a:solidFill>
                <a:latin typeface="+mj-lt"/>
                <a:ea typeface="微软雅黑" panose="020B0503020204020204" pitchFamily="34" charset="-122"/>
              </a:rPr>
              <a:t>tushare</a:t>
            </a:r>
            <a:r>
              <a:rPr lang="en-US" altLang="zh-CN" sz="2000" dirty="0">
                <a:solidFill>
                  <a:schemeClr val="tx1">
                    <a:lumMod val="85000"/>
                    <a:lumOff val="15000"/>
                  </a:schemeClr>
                </a:solidFill>
                <a:latin typeface="+mj-lt"/>
                <a:ea typeface="微软雅黑" panose="020B0503020204020204" pitchFamily="34" charset="-122"/>
              </a:rPr>
              <a:t> as </a:t>
            </a:r>
            <a:r>
              <a:rPr lang="en-US" altLang="zh-CN" sz="2000" dirty="0" err="1">
                <a:solidFill>
                  <a:schemeClr val="tx1">
                    <a:lumMod val="85000"/>
                    <a:lumOff val="15000"/>
                  </a:schemeClr>
                </a:solidFill>
                <a:latin typeface="+mj-lt"/>
                <a:ea typeface="微软雅黑" panose="020B0503020204020204" pitchFamily="34" charset="-122"/>
              </a:rPr>
              <a:t>ts</a:t>
            </a:r>
            <a:r>
              <a:rPr lang="en-US" altLang="zh-CN" sz="2000" dirty="0">
                <a:solidFill>
                  <a:schemeClr val="tx1">
                    <a:lumMod val="85000"/>
                    <a:lumOff val="15000"/>
                  </a:schemeClr>
                </a:solidFill>
                <a:latin typeface="+mj-lt"/>
                <a:ea typeface="微软雅黑" panose="020B0503020204020204" pitchFamily="34" charset="-122"/>
              </a:rPr>
              <a:t> # </a:t>
            </a:r>
            <a:r>
              <a:rPr lang="zh-CN" altLang="en-US" sz="2000" dirty="0">
                <a:solidFill>
                  <a:schemeClr val="tx1">
                    <a:lumMod val="85000"/>
                    <a:lumOff val="15000"/>
                  </a:schemeClr>
                </a:solidFill>
                <a:latin typeface="+mj-lt"/>
                <a:ea typeface="微软雅黑" panose="020B0503020204020204" pitchFamily="34" charset="-122"/>
              </a:rPr>
              <a:t>导入</a:t>
            </a:r>
            <a:r>
              <a:rPr lang="en-US" altLang="zh-CN" sz="2000" dirty="0" err="1">
                <a:solidFill>
                  <a:schemeClr val="tx1">
                    <a:lumMod val="85000"/>
                    <a:lumOff val="15000"/>
                  </a:schemeClr>
                </a:solidFill>
                <a:latin typeface="+mj-lt"/>
                <a:ea typeface="微软雅黑" panose="020B0503020204020204" pitchFamily="34" charset="-122"/>
              </a:rPr>
              <a:t>tushare</a:t>
            </a:r>
            <a:endParaRPr lang="en-US" altLang="zh-CN" sz="2000" dirty="0">
              <a:solidFill>
                <a:schemeClr val="tx1">
                  <a:lumMod val="85000"/>
                  <a:lumOff val="15000"/>
                </a:schemeClr>
              </a:solidFill>
              <a:latin typeface="+mj-lt"/>
              <a:ea typeface="微软雅黑" panose="020B0503020204020204" pitchFamily="34" charset="-122"/>
            </a:endParaRP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2	import </a:t>
            </a:r>
            <a:r>
              <a:rPr lang="en-US" altLang="zh-CN" sz="2000" dirty="0" err="1">
                <a:solidFill>
                  <a:schemeClr val="tx1">
                    <a:lumMod val="85000"/>
                    <a:lumOff val="15000"/>
                  </a:schemeClr>
                </a:solidFill>
                <a:latin typeface="+mj-lt"/>
                <a:ea typeface="微软雅黑" panose="020B0503020204020204" pitchFamily="34" charset="-122"/>
              </a:rPr>
              <a:t>numpy</a:t>
            </a:r>
            <a:r>
              <a:rPr lang="en-US" altLang="zh-CN" sz="2000" dirty="0">
                <a:solidFill>
                  <a:schemeClr val="tx1">
                    <a:lumMod val="85000"/>
                    <a:lumOff val="15000"/>
                  </a:schemeClr>
                </a:solidFill>
                <a:latin typeface="+mj-lt"/>
                <a:ea typeface="微软雅黑" panose="020B0503020204020204" pitchFamily="34" charset="-122"/>
              </a:rPr>
              <a:t> as np # </a:t>
            </a:r>
            <a:r>
              <a:rPr lang="zh-CN" altLang="en-US" sz="2000" dirty="0">
                <a:solidFill>
                  <a:schemeClr val="tx1">
                    <a:lumMod val="85000"/>
                    <a:lumOff val="15000"/>
                  </a:schemeClr>
                </a:solidFill>
                <a:latin typeface="+mj-lt"/>
                <a:ea typeface="微软雅黑" panose="020B0503020204020204" pitchFamily="34" charset="-122"/>
              </a:rPr>
              <a:t>导入</a:t>
            </a:r>
            <a:r>
              <a:rPr lang="en-US" altLang="zh-CN" sz="2000" dirty="0" err="1">
                <a:solidFill>
                  <a:schemeClr val="tx1">
                    <a:lumMod val="85000"/>
                    <a:lumOff val="15000"/>
                  </a:schemeClr>
                </a:solidFill>
                <a:latin typeface="+mj-lt"/>
                <a:ea typeface="微软雅黑" panose="020B0503020204020204" pitchFamily="34" charset="-122"/>
              </a:rPr>
              <a:t>numpy</a:t>
            </a:r>
            <a:endParaRPr lang="en-US" altLang="zh-CN" sz="2000" dirty="0">
              <a:solidFill>
                <a:schemeClr val="tx1">
                  <a:lumMod val="85000"/>
                  <a:lumOff val="15000"/>
                </a:schemeClr>
              </a:solidFill>
              <a:latin typeface="+mj-lt"/>
              <a:ea typeface="微软雅黑" panose="020B0503020204020204" pitchFamily="34" charset="-122"/>
            </a:endParaRP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3	from datetime import datetime # </a:t>
            </a:r>
            <a:r>
              <a:rPr lang="zh-CN" altLang="en-US" sz="2000" dirty="0">
                <a:solidFill>
                  <a:schemeClr val="tx1">
                    <a:lumMod val="85000"/>
                    <a:lumOff val="15000"/>
                  </a:schemeClr>
                </a:solidFill>
                <a:latin typeface="+mj-lt"/>
                <a:ea typeface="微软雅黑" panose="020B0503020204020204" pitchFamily="34" charset="-122"/>
              </a:rPr>
              <a:t>导入</a:t>
            </a:r>
            <a:r>
              <a:rPr lang="en-US" altLang="zh-CN" sz="2000" dirty="0">
                <a:solidFill>
                  <a:schemeClr val="tx1">
                    <a:lumMod val="85000"/>
                    <a:lumOff val="15000"/>
                  </a:schemeClr>
                </a:solidFill>
                <a:latin typeface="+mj-lt"/>
                <a:ea typeface="微软雅黑" panose="020B0503020204020204" pitchFamily="34" charset="-122"/>
              </a:rPr>
              <a:t>datetime</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4	</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5	def datestr2num(s): # </a:t>
            </a:r>
            <a:r>
              <a:rPr lang="zh-CN" altLang="en-US" sz="2000" dirty="0">
                <a:solidFill>
                  <a:schemeClr val="tx1">
                    <a:lumMod val="85000"/>
                    <a:lumOff val="15000"/>
                  </a:schemeClr>
                </a:solidFill>
                <a:latin typeface="+mj-lt"/>
                <a:ea typeface="微软雅黑" panose="020B0503020204020204" pitchFamily="34" charset="-122"/>
              </a:rPr>
              <a:t>根据日期获取一周的第几天（</a:t>
            </a:r>
            <a:r>
              <a:rPr lang="en-US" altLang="zh-CN" sz="2000" dirty="0">
                <a:solidFill>
                  <a:schemeClr val="tx1">
                    <a:lumMod val="85000"/>
                    <a:lumOff val="15000"/>
                  </a:schemeClr>
                </a:solidFill>
                <a:latin typeface="+mj-lt"/>
                <a:ea typeface="微软雅黑" panose="020B0503020204020204" pitchFamily="34" charset="-122"/>
              </a:rPr>
              <a:t>0</a:t>
            </a:r>
            <a:r>
              <a:rPr lang="zh-CN" altLang="en-US" sz="2000" dirty="0">
                <a:solidFill>
                  <a:schemeClr val="tx1">
                    <a:lumMod val="85000"/>
                    <a:lumOff val="15000"/>
                  </a:schemeClr>
                </a:solidFill>
                <a:latin typeface="+mj-lt"/>
                <a:ea typeface="微软雅黑" panose="020B0503020204020204" pitchFamily="34" charset="-122"/>
              </a:rPr>
              <a:t>表示周一，</a:t>
            </a:r>
            <a:r>
              <a:rPr lang="en-US" altLang="zh-CN" sz="2000" dirty="0">
                <a:solidFill>
                  <a:schemeClr val="tx1">
                    <a:lumMod val="85000"/>
                    <a:lumOff val="15000"/>
                  </a:schemeClr>
                </a:solidFill>
                <a:latin typeface="+mj-lt"/>
                <a:ea typeface="微软雅黑" panose="020B0503020204020204" pitchFamily="34" charset="-122"/>
              </a:rPr>
              <a:t>1</a:t>
            </a:r>
            <a:r>
              <a:rPr lang="zh-CN" altLang="en-US" sz="2000" dirty="0">
                <a:solidFill>
                  <a:schemeClr val="tx1">
                    <a:lumMod val="85000"/>
                    <a:lumOff val="15000"/>
                  </a:schemeClr>
                </a:solidFill>
                <a:latin typeface="+mj-lt"/>
                <a:ea typeface="微软雅黑" panose="020B0503020204020204" pitchFamily="34" charset="-122"/>
              </a:rPr>
              <a:t>表示周二，</a:t>
            </a:r>
            <a:r>
              <a:rPr lang="en-US" altLang="zh-CN" sz="2000" dirty="0">
                <a:solidFill>
                  <a:schemeClr val="tx1">
                    <a:lumMod val="85000"/>
                    <a:lumOff val="15000"/>
                  </a:schemeClr>
                </a:solidFill>
                <a:latin typeface="+mj-lt"/>
                <a:ea typeface="微软雅黑" panose="020B0503020204020204" pitchFamily="34" charset="-122"/>
              </a:rPr>
              <a:t>…</a:t>
            </a:r>
            <a:r>
              <a:rPr lang="zh-CN" altLang="en-US" sz="2000" dirty="0">
                <a:solidFill>
                  <a:schemeClr val="tx1">
                    <a:lumMod val="85000"/>
                    <a:lumOff val="15000"/>
                  </a:schemeClr>
                </a:solidFill>
                <a:latin typeface="+mj-lt"/>
                <a:ea typeface="微软雅黑" panose="020B0503020204020204" pitchFamily="34" charset="-122"/>
              </a:rPr>
              <a:t>）</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6	    return </a:t>
            </a:r>
            <a:r>
              <a:rPr lang="en-US" altLang="zh-CN" sz="2000" dirty="0" err="1">
                <a:solidFill>
                  <a:schemeClr val="tx1">
                    <a:lumMod val="85000"/>
                    <a:lumOff val="15000"/>
                  </a:schemeClr>
                </a:solidFill>
                <a:latin typeface="+mj-lt"/>
                <a:ea typeface="微软雅黑" panose="020B0503020204020204" pitchFamily="34" charset="-122"/>
              </a:rPr>
              <a:t>datetime.strptime</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s.decode</a:t>
            </a:r>
            <a:r>
              <a:rPr lang="en-US" altLang="zh-CN" sz="2000" dirty="0">
                <a:solidFill>
                  <a:schemeClr val="tx1">
                    <a:lumMod val="85000"/>
                    <a:lumOff val="15000"/>
                  </a:schemeClr>
                </a:solidFill>
                <a:latin typeface="+mj-lt"/>
                <a:ea typeface="微软雅黑" panose="020B0503020204020204" pitchFamily="34" charset="-122"/>
              </a:rPr>
              <a:t>('utf-8'),'%Y-%m-%d').date().weekday()</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7</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729649"/>
            <a:ext cx="9493471" cy="4192749"/>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2641911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4774967" y="477138"/>
            <a:ext cx="2642069" cy="584775"/>
          </a:xfrm>
          <a:prstGeom prst="rect">
            <a:avLst/>
          </a:prstGeom>
        </p:spPr>
        <p:txBody>
          <a:bodyPr wrap="none">
            <a:spAutoFit/>
          </a:bodyPr>
          <a:lstStyle/>
          <a:p>
            <a:pPr algn="ctr"/>
            <a:r>
              <a:rPr lang="en-US" altLang="zh-CN" sz="3200" b="1" dirty="0">
                <a:solidFill>
                  <a:schemeClr val="tx1">
                    <a:lumMod val="85000"/>
                    <a:lumOff val="15000"/>
                  </a:schemeClr>
                </a:solidFill>
                <a:latin typeface="微软雅黑" panose="020B0503020204020204" pitchFamily="34" charset="-122"/>
                <a:ea typeface="微软雅黑" panose="020B0503020204020204" pitchFamily="34" charset="-122"/>
              </a:rPr>
              <a:t>CSV</a:t>
            </a: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文件操作</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4484858"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股票数据获取及文件读写示例</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1" y="1730172"/>
            <a:ext cx="9289360" cy="3269421"/>
          </a:xfrm>
          <a:prstGeom prst="rect">
            <a:avLst/>
          </a:prstGeom>
        </p:spPr>
        <p:txBody>
          <a:bodyPr wrap="square">
            <a:spAutoFit/>
          </a:bodyPr>
          <a:lstStyle/>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8	df = </a:t>
            </a:r>
            <a:r>
              <a:rPr lang="en-US" altLang="zh-CN" sz="2000" dirty="0" err="1">
                <a:solidFill>
                  <a:schemeClr val="tx1">
                    <a:lumMod val="85000"/>
                    <a:lumOff val="15000"/>
                  </a:schemeClr>
                </a:solidFill>
                <a:latin typeface="+mj-lt"/>
                <a:ea typeface="微软雅黑" panose="020B0503020204020204" pitchFamily="34" charset="-122"/>
              </a:rPr>
              <a:t>ts.get_k_data</a:t>
            </a:r>
            <a:r>
              <a:rPr lang="en-US" altLang="zh-CN" sz="2000" dirty="0">
                <a:solidFill>
                  <a:schemeClr val="tx1">
                    <a:lumMod val="85000"/>
                    <a:lumOff val="15000"/>
                  </a:schemeClr>
                </a:solidFill>
                <a:latin typeface="+mj-lt"/>
                <a:ea typeface="微软雅黑" panose="020B0503020204020204" pitchFamily="34" charset="-122"/>
              </a:rPr>
              <a:t>('600848', '2020-03-01', '2020-03-31') # </a:t>
            </a:r>
            <a:r>
              <a:rPr lang="zh-CN" altLang="en-US" sz="2000" dirty="0">
                <a:solidFill>
                  <a:schemeClr val="tx1">
                    <a:lumMod val="85000"/>
                    <a:lumOff val="15000"/>
                  </a:schemeClr>
                </a:solidFill>
                <a:latin typeface="+mj-lt"/>
                <a:ea typeface="微软雅黑" panose="020B0503020204020204" pitchFamily="34" charset="-122"/>
              </a:rPr>
              <a:t>获取股票代码为</a:t>
            </a:r>
            <a:r>
              <a:rPr lang="en-US" altLang="zh-CN" sz="2000" dirty="0">
                <a:solidFill>
                  <a:schemeClr val="tx1">
                    <a:lumMod val="85000"/>
                    <a:lumOff val="15000"/>
                  </a:schemeClr>
                </a:solidFill>
                <a:latin typeface="+mj-lt"/>
                <a:ea typeface="微软雅黑" panose="020B0503020204020204" pitchFamily="34" charset="-122"/>
              </a:rPr>
              <a:t>600848</a:t>
            </a:r>
            <a:r>
              <a:rPr lang="zh-CN" altLang="en-US" sz="2000" dirty="0">
                <a:solidFill>
                  <a:schemeClr val="tx1">
                    <a:lumMod val="85000"/>
                    <a:lumOff val="15000"/>
                  </a:schemeClr>
                </a:solidFill>
                <a:latin typeface="+mj-lt"/>
                <a:ea typeface="微软雅黑" panose="020B0503020204020204" pitchFamily="34" charset="-122"/>
              </a:rPr>
              <a:t>在</a:t>
            </a:r>
            <a:r>
              <a:rPr lang="en-US" altLang="zh-CN" sz="2000" dirty="0">
                <a:solidFill>
                  <a:schemeClr val="tx1">
                    <a:lumMod val="85000"/>
                    <a:lumOff val="15000"/>
                  </a:schemeClr>
                </a:solidFill>
                <a:latin typeface="+mj-lt"/>
                <a:ea typeface="微软雅黑" panose="020B0503020204020204" pitchFamily="34" charset="-122"/>
              </a:rPr>
              <a:t>2020</a:t>
            </a:r>
            <a:r>
              <a:rPr lang="zh-CN" altLang="en-US" sz="2000" dirty="0">
                <a:solidFill>
                  <a:schemeClr val="tx1">
                    <a:lumMod val="85000"/>
                    <a:lumOff val="15000"/>
                  </a:schemeClr>
                </a:solidFill>
                <a:latin typeface="+mj-lt"/>
                <a:ea typeface="微软雅黑" panose="020B0503020204020204" pitchFamily="34" charset="-122"/>
              </a:rPr>
              <a:t>年</a:t>
            </a:r>
            <a:r>
              <a:rPr lang="en-US" altLang="zh-CN" sz="2000" dirty="0">
                <a:solidFill>
                  <a:schemeClr val="tx1">
                    <a:lumMod val="85000"/>
                    <a:lumOff val="15000"/>
                  </a:schemeClr>
                </a:solidFill>
                <a:latin typeface="+mj-lt"/>
                <a:ea typeface="微软雅黑" panose="020B0503020204020204" pitchFamily="34" charset="-122"/>
              </a:rPr>
              <a:t>3</a:t>
            </a:r>
            <a:r>
              <a:rPr lang="zh-CN" altLang="en-US" sz="2000" dirty="0">
                <a:solidFill>
                  <a:schemeClr val="tx1">
                    <a:lumMod val="85000"/>
                    <a:lumOff val="15000"/>
                  </a:schemeClr>
                </a:solidFill>
                <a:latin typeface="+mj-lt"/>
                <a:ea typeface="微软雅黑" panose="020B0503020204020204" pitchFamily="34" charset="-122"/>
              </a:rPr>
              <a:t>月的日</a:t>
            </a:r>
            <a:r>
              <a:rPr lang="en-US" altLang="zh-CN" sz="2000" dirty="0">
                <a:solidFill>
                  <a:schemeClr val="tx1">
                    <a:lumMod val="85000"/>
                    <a:lumOff val="15000"/>
                  </a:schemeClr>
                </a:solidFill>
                <a:latin typeface="+mj-lt"/>
                <a:ea typeface="微软雅黑" panose="020B0503020204020204" pitchFamily="34" charset="-122"/>
              </a:rPr>
              <a:t>k</a:t>
            </a:r>
            <a:r>
              <a:rPr lang="zh-CN" altLang="en-US" sz="2000" dirty="0">
                <a:solidFill>
                  <a:schemeClr val="tx1">
                    <a:lumMod val="85000"/>
                    <a:lumOff val="15000"/>
                  </a:schemeClr>
                </a:solidFill>
                <a:latin typeface="+mj-lt"/>
                <a:ea typeface="微软雅黑" panose="020B0503020204020204" pitchFamily="34" charset="-122"/>
              </a:rPr>
              <a:t>线数据</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9	</a:t>
            </a:r>
            <a:r>
              <a:rPr lang="en-US" altLang="zh-CN" sz="2000" dirty="0" err="1">
                <a:solidFill>
                  <a:schemeClr val="tx1">
                    <a:lumMod val="85000"/>
                    <a:lumOff val="15000"/>
                  </a:schemeClr>
                </a:solidFill>
                <a:latin typeface="+mj-lt"/>
                <a:ea typeface="微软雅黑" panose="020B0503020204020204" pitchFamily="34" charset="-122"/>
              </a:rPr>
              <a:t>arr</a:t>
            </a:r>
            <a:r>
              <a:rPr lang="en-US" altLang="zh-CN" sz="2000" dirty="0">
                <a:solidFill>
                  <a:schemeClr val="tx1">
                    <a:lumMod val="85000"/>
                    <a:lumOff val="15000"/>
                  </a:schemeClr>
                </a:solidFill>
                <a:latin typeface="+mj-lt"/>
                <a:ea typeface="微软雅黑" panose="020B0503020204020204" pitchFamily="34" charset="-122"/>
              </a:rPr>
              <a:t> = </a:t>
            </a:r>
            <a:r>
              <a:rPr lang="en-US" altLang="zh-CN" sz="2000" dirty="0" err="1">
                <a:solidFill>
                  <a:schemeClr val="tx1">
                    <a:lumMod val="85000"/>
                    <a:lumOff val="15000"/>
                  </a:schemeClr>
                </a:solidFill>
                <a:latin typeface="+mj-lt"/>
                <a:ea typeface="微软雅黑" panose="020B0503020204020204" pitchFamily="34" charset="-122"/>
              </a:rPr>
              <a:t>df.values</a:t>
            </a:r>
            <a:r>
              <a:rPr lang="en-US" altLang="zh-CN" sz="2000" dirty="0">
                <a:solidFill>
                  <a:schemeClr val="tx1">
                    <a:lumMod val="85000"/>
                    <a:lumOff val="15000"/>
                  </a:schemeClr>
                </a:solidFill>
                <a:latin typeface="+mj-lt"/>
                <a:ea typeface="微软雅黑" panose="020B0503020204020204" pitchFamily="34" charset="-122"/>
              </a:rPr>
              <a:t> # </a:t>
            </a:r>
            <a:r>
              <a:rPr lang="zh-CN" altLang="en-US" sz="2000" dirty="0">
                <a:solidFill>
                  <a:schemeClr val="tx1">
                    <a:lumMod val="85000"/>
                    <a:lumOff val="15000"/>
                  </a:schemeClr>
                </a:solidFill>
                <a:latin typeface="+mj-lt"/>
                <a:ea typeface="微软雅黑" panose="020B0503020204020204" pitchFamily="34" charset="-122"/>
              </a:rPr>
              <a:t>获取</a:t>
            </a:r>
            <a:r>
              <a:rPr lang="en-US" altLang="zh-CN" sz="2000" dirty="0" err="1">
                <a:solidFill>
                  <a:schemeClr val="tx1">
                    <a:lumMod val="85000"/>
                    <a:lumOff val="15000"/>
                  </a:schemeClr>
                </a:solidFill>
                <a:latin typeface="+mj-lt"/>
                <a:ea typeface="微软雅黑" panose="020B0503020204020204" pitchFamily="34" charset="-122"/>
              </a:rPr>
              <a:t>ndarray</a:t>
            </a:r>
            <a:r>
              <a:rPr lang="zh-CN" altLang="en-US" sz="2000" dirty="0">
                <a:solidFill>
                  <a:schemeClr val="tx1">
                    <a:lumMod val="85000"/>
                    <a:lumOff val="15000"/>
                  </a:schemeClr>
                </a:solidFill>
                <a:latin typeface="+mj-lt"/>
                <a:ea typeface="微软雅黑" panose="020B0503020204020204" pitchFamily="34" charset="-122"/>
              </a:rPr>
              <a:t>类形式的股票数据</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10	print('</a:t>
            </a:r>
            <a:r>
              <a:rPr lang="zh-CN" altLang="en-US" sz="2000" dirty="0">
                <a:solidFill>
                  <a:schemeClr val="tx1">
                    <a:lumMod val="85000"/>
                    <a:lumOff val="15000"/>
                  </a:schemeClr>
                </a:solidFill>
                <a:latin typeface="+mj-lt"/>
                <a:ea typeface="微软雅黑" panose="020B0503020204020204" pitchFamily="34" charset="-122"/>
              </a:rPr>
              <a:t>所有列数据：</a:t>
            </a:r>
            <a:r>
              <a:rPr lang="en-US" altLang="zh-CN" sz="2000" dirty="0">
                <a:solidFill>
                  <a:schemeClr val="tx1">
                    <a:lumMod val="85000"/>
                    <a:lumOff val="15000"/>
                  </a:schemeClr>
                </a:solidFill>
                <a:latin typeface="+mj-lt"/>
                <a:ea typeface="微软雅黑" panose="020B0503020204020204" pitchFamily="34" charset="-122"/>
              </a:rPr>
              <a:t>')</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11	print(</a:t>
            </a:r>
            <a:r>
              <a:rPr lang="en-US" altLang="zh-CN" sz="2000" dirty="0" err="1">
                <a:solidFill>
                  <a:schemeClr val="tx1">
                    <a:lumMod val="85000"/>
                    <a:lumOff val="15000"/>
                  </a:schemeClr>
                </a:solidFill>
                <a:latin typeface="+mj-lt"/>
                <a:ea typeface="微软雅黑" panose="020B0503020204020204" pitchFamily="34" charset="-122"/>
              </a:rPr>
              <a:t>arr</a:t>
            </a:r>
            <a:r>
              <a:rPr lang="en-US" altLang="zh-CN" sz="2000" dirty="0">
                <a:solidFill>
                  <a:schemeClr val="tx1">
                    <a:lumMod val="85000"/>
                    <a:lumOff val="15000"/>
                  </a:schemeClr>
                </a:solidFill>
                <a:latin typeface="+mj-lt"/>
                <a:ea typeface="微软雅黑" panose="020B0503020204020204" pitchFamily="34" charset="-122"/>
              </a:rPr>
              <a:t>) # </a:t>
            </a:r>
            <a:r>
              <a:rPr lang="zh-CN" altLang="en-US" sz="2000" dirty="0">
                <a:solidFill>
                  <a:schemeClr val="tx1">
                    <a:lumMod val="85000"/>
                    <a:lumOff val="15000"/>
                  </a:schemeClr>
                </a:solidFill>
                <a:latin typeface="+mj-lt"/>
                <a:ea typeface="微软雅黑" panose="020B0503020204020204" pitchFamily="34" charset="-122"/>
              </a:rPr>
              <a:t>输出股票数据</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12	</a:t>
            </a:r>
            <a:r>
              <a:rPr lang="en-US" altLang="zh-CN" sz="2000" dirty="0" err="1">
                <a:solidFill>
                  <a:schemeClr val="tx1">
                    <a:lumMod val="85000"/>
                    <a:lumOff val="15000"/>
                  </a:schemeClr>
                </a:solidFill>
                <a:latin typeface="+mj-lt"/>
                <a:ea typeface="微软雅黑" panose="020B0503020204020204" pitchFamily="34" charset="-122"/>
              </a:rPr>
              <a:t>np.savetxt</a:t>
            </a:r>
            <a:r>
              <a:rPr lang="en-US" altLang="zh-CN" sz="2000" dirty="0">
                <a:solidFill>
                  <a:schemeClr val="tx1">
                    <a:lumMod val="85000"/>
                    <a:lumOff val="15000"/>
                  </a:schemeClr>
                </a:solidFill>
                <a:latin typeface="+mj-lt"/>
                <a:ea typeface="微软雅黑" panose="020B0503020204020204" pitchFamily="34" charset="-122"/>
              </a:rPr>
              <a:t>('./stock_600848_202003.csv', </a:t>
            </a:r>
            <a:r>
              <a:rPr lang="en-US" altLang="zh-CN" sz="2000" dirty="0" err="1">
                <a:solidFill>
                  <a:schemeClr val="tx1">
                    <a:lumMod val="85000"/>
                    <a:lumOff val="15000"/>
                  </a:schemeClr>
                </a:solidFill>
                <a:latin typeface="+mj-lt"/>
                <a:ea typeface="微软雅黑" panose="020B0503020204020204" pitchFamily="34" charset="-122"/>
              </a:rPr>
              <a:t>arr</a:t>
            </a:r>
            <a:r>
              <a:rPr lang="en-US" altLang="zh-CN" sz="2000" dirty="0">
                <a:solidFill>
                  <a:schemeClr val="tx1">
                    <a:lumMod val="85000"/>
                    <a:lumOff val="15000"/>
                  </a:schemeClr>
                </a:solidFill>
                <a:latin typeface="+mj-lt"/>
                <a:ea typeface="微软雅黑" panose="020B0503020204020204" pitchFamily="34" charset="-122"/>
              </a:rPr>
              <a:t>, </a:t>
            </a:r>
            <a:r>
              <a:rPr lang="en-US" altLang="zh-CN" sz="2000" dirty="0" err="1">
                <a:solidFill>
                  <a:schemeClr val="tx1">
                    <a:lumMod val="85000"/>
                    <a:lumOff val="15000"/>
                  </a:schemeClr>
                </a:solidFill>
                <a:latin typeface="+mj-lt"/>
                <a:ea typeface="微软雅黑" panose="020B0503020204020204" pitchFamily="34" charset="-122"/>
              </a:rPr>
              <a:t>fmt</a:t>
            </a:r>
            <a:r>
              <a:rPr lang="en-US" altLang="zh-CN" sz="2000" dirty="0">
                <a:solidFill>
                  <a:schemeClr val="tx1">
                    <a:lumMod val="85000"/>
                    <a:lumOff val="15000"/>
                  </a:schemeClr>
                </a:solidFill>
                <a:latin typeface="+mj-lt"/>
                <a:ea typeface="微软雅黑" panose="020B0503020204020204" pitchFamily="34" charset="-122"/>
              </a:rPr>
              <a:t>='%s', delimiter=',') # </a:t>
            </a:r>
            <a:r>
              <a:rPr lang="zh-CN" altLang="en-US" sz="2000" dirty="0">
                <a:solidFill>
                  <a:schemeClr val="tx1">
                    <a:lumMod val="85000"/>
                    <a:lumOff val="15000"/>
                  </a:schemeClr>
                </a:solidFill>
                <a:latin typeface="+mj-lt"/>
                <a:ea typeface="微软雅黑" panose="020B0503020204020204" pitchFamily="34" charset="-122"/>
              </a:rPr>
              <a:t>将股票数据写入</a:t>
            </a:r>
            <a:r>
              <a:rPr lang="en-US" altLang="zh-CN" sz="2000" dirty="0">
                <a:solidFill>
                  <a:schemeClr val="tx1">
                    <a:lumMod val="85000"/>
                    <a:lumOff val="15000"/>
                  </a:schemeClr>
                </a:solidFill>
                <a:latin typeface="+mj-lt"/>
                <a:ea typeface="微软雅黑" panose="020B0503020204020204" pitchFamily="34" charset="-122"/>
              </a:rPr>
              <a:t>CSV</a:t>
            </a:r>
            <a:r>
              <a:rPr lang="zh-CN" altLang="en-US" sz="2000" dirty="0">
                <a:solidFill>
                  <a:schemeClr val="tx1">
                    <a:lumMod val="85000"/>
                    <a:lumOff val="15000"/>
                  </a:schemeClr>
                </a:solidFill>
                <a:latin typeface="+mj-lt"/>
                <a:ea typeface="微软雅黑" panose="020B0503020204020204" pitchFamily="34" charset="-122"/>
              </a:rPr>
              <a:t>文件，注意各列数据用逗号分隔</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729649"/>
            <a:ext cx="9493471" cy="4192749"/>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2563649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4774967" y="477138"/>
            <a:ext cx="2642069" cy="584775"/>
          </a:xfrm>
          <a:prstGeom prst="rect">
            <a:avLst/>
          </a:prstGeom>
        </p:spPr>
        <p:txBody>
          <a:bodyPr wrap="none">
            <a:spAutoFit/>
          </a:bodyPr>
          <a:lstStyle/>
          <a:p>
            <a:pPr algn="ctr"/>
            <a:r>
              <a:rPr lang="en-US" altLang="zh-CN" sz="3200" b="1" dirty="0">
                <a:solidFill>
                  <a:schemeClr val="tx1">
                    <a:lumMod val="85000"/>
                    <a:lumOff val="15000"/>
                  </a:schemeClr>
                </a:solidFill>
                <a:latin typeface="微软雅黑" panose="020B0503020204020204" pitchFamily="34" charset="-122"/>
                <a:ea typeface="微软雅黑" panose="020B0503020204020204" pitchFamily="34" charset="-122"/>
              </a:rPr>
              <a:t>CSV</a:t>
            </a: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文件操作</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4484858"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股票数据获取及文件读写示例</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1" y="1730172"/>
            <a:ext cx="9289360" cy="3731086"/>
          </a:xfrm>
          <a:prstGeom prst="rect">
            <a:avLst/>
          </a:prstGeom>
        </p:spPr>
        <p:txBody>
          <a:bodyPr wrap="square">
            <a:spAutoFit/>
          </a:bodyPr>
          <a:lstStyle/>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13	data = </a:t>
            </a:r>
            <a:r>
              <a:rPr lang="en-US" altLang="zh-CN" sz="2000" dirty="0" err="1">
                <a:solidFill>
                  <a:schemeClr val="tx1">
                    <a:lumMod val="85000"/>
                    <a:lumOff val="15000"/>
                  </a:schemeClr>
                </a:solidFill>
                <a:latin typeface="+mj-lt"/>
                <a:ea typeface="微软雅黑" panose="020B0503020204020204" pitchFamily="34" charset="-122"/>
              </a:rPr>
              <a:t>np.loadtxt</a:t>
            </a:r>
            <a:r>
              <a:rPr lang="en-US" altLang="zh-CN" sz="2000" dirty="0">
                <a:solidFill>
                  <a:schemeClr val="tx1">
                    <a:lumMod val="85000"/>
                    <a:lumOff val="15000"/>
                  </a:schemeClr>
                </a:solidFill>
                <a:latin typeface="+mj-lt"/>
                <a:ea typeface="微软雅黑" panose="020B0503020204020204" pitchFamily="34" charset="-122"/>
              </a:rPr>
              <a:t>('./stock_600848_202003.csv', delimiter=',', converters={0:datestr2num}, </a:t>
            </a:r>
            <a:r>
              <a:rPr lang="en-US" altLang="zh-CN" sz="2000" dirty="0" err="1">
                <a:solidFill>
                  <a:schemeClr val="tx1">
                    <a:lumMod val="85000"/>
                    <a:lumOff val="15000"/>
                  </a:schemeClr>
                </a:solidFill>
                <a:latin typeface="+mj-lt"/>
                <a:ea typeface="微软雅黑" panose="020B0503020204020204" pitchFamily="34" charset="-122"/>
              </a:rPr>
              <a:t>usecols</a:t>
            </a:r>
            <a:r>
              <a:rPr lang="en-US" altLang="zh-CN" sz="2000" dirty="0">
                <a:solidFill>
                  <a:schemeClr val="tx1">
                    <a:lumMod val="85000"/>
                    <a:lumOff val="15000"/>
                  </a:schemeClr>
                </a:solidFill>
                <a:latin typeface="+mj-lt"/>
                <a:ea typeface="微软雅黑" panose="020B0503020204020204" pitchFamily="34" charset="-122"/>
              </a:rPr>
              <a:t>=(0,1,3)) # </a:t>
            </a:r>
            <a:r>
              <a:rPr lang="zh-CN" altLang="en-US" sz="2000" dirty="0">
                <a:solidFill>
                  <a:schemeClr val="tx1">
                    <a:lumMod val="85000"/>
                    <a:lumOff val="15000"/>
                  </a:schemeClr>
                </a:solidFill>
                <a:latin typeface="+mj-lt"/>
                <a:ea typeface="微软雅黑" panose="020B0503020204020204" pitchFamily="34" charset="-122"/>
              </a:rPr>
              <a:t>从</a:t>
            </a:r>
            <a:r>
              <a:rPr lang="en-US" altLang="zh-CN" sz="2000" dirty="0">
                <a:solidFill>
                  <a:schemeClr val="tx1">
                    <a:lumMod val="85000"/>
                    <a:lumOff val="15000"/>
                  </a:schemeClr>
                </a:solidFill>
                <a:latin typeface="+mj-lt"/>
                <a:ea typeface="微软雅黑" panose="020B0503020204020204" pitchFamily="34" charset="-122"/>
              </a:rPr>
              <a:t>CSV</a:t>
            </a:r>
            <a:r>
              <a:rPr lang="zh-CN" altLang="en-US" sz="2000" dirty="0">
                <a:solidFill>
                  <a:schemeClr val="tx1">
                    <a:lumMod val="85000"/>
                    <a:lumOff val="15000"/>
                  </a:schemeClr>
                </a:solidFill>
                <a:latin typeface="+mj-lt"/>
                <a:ea typeface="微软雅黑" panose="020B0503020204020204" pitchFamily="34" charset="-122"/>
              </a:rPr>
              <a:t>文件读取股票数据</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14	print('</a:t>
            </a:r>
            <a:r>
              <a:rPr lang="zh-CN" altLang="en-US" sz="2000" dirty="0">
                <a:solidFill>
                  <a:schemeClr val="tx1">
                    <a:lumMod val="85000"/>
                    <a:lumOff val="15000"/>
                  </a:schemeClr>
                </a:solidFill>
                <a:latin typeface="+mj-lt"/>
                <a:ea typeface="微软雅黑" panose="020B0503020204020204" pitchFamily="34" charset="-122"/>
              </a:rPr>
              <a:t>读取的第</a:t>
            </a:r>
            <a:r>
              <a:rPr lang="en-US" altLang="zh-CN" sz="2000" dirty="0">
                <a:solidFill>
                  <a:schemeClr val="tx1">
                    <a:lumMod val="85000"/>
                    <a:lumOff val="15000"/>
                  </a:schemeClr>
                </a:solidFill>
                <a:latin typeface="+mj-lt"/>
                <a:ea typeface="微软雅黑" panose="020B0503020204020204" pitchFamily="34" charset="-122"/>
              </a:rPr>
              <a:t>1</a:t>
            </a:r>
            <a:r>
              <a:rPr lang="zh-CN" altLang="en-US" sz="2000" dirty="0">
                <a:solidFill>
                  <a:schemeClr val="tx1">
                    <a:lumMod val="85000"/>
                    <a:lumOff val="15000"/>
                  </a:schemeClr>
                </a:solidFill>
                <a:latin typeface="+mj-lt"/>
                <a:ea typeface="微软雅黑" panose="020B0503020204020204" pitchFamily="34" charset="-122"/>
              </a:rPr>
              <a:t>、</a:t>
            </a:r>
            <a:r>
              <a:rPr lang="en-US" altLang="zh-CN" sz="2000" dirty="0">
                <a:solidFill>
                  <a:schemeClr val="tx1">
                    <a:lumMod val="85000"/>
                    <a:lumOff val="15000"/>
                  </a:schemeClr>
                </a:solidFill>
                <a:latin typeface="+mj-lt"/>
                <a:ea typeface="微软雅黑" panose="020B0503020204020204" pitchFamily="34" charset="-122"/>
              </a:rPr>
              <a:t>2</a:t>
            </a:r>
            <a:r>
              <a:rPr lang="zh-CN" altLang="en-US" sz="2000" dirty="0">
                <a:solidFill>
                  <a:schemeClr val="tx1">
                    <a:lumMod val="85000"/>
                    <a:lumOff val="15000"/>
                  </a:schemeClr>
                </a:solidFill>
                <a:latin typeface="+mj-lt"/>
                <a:ea typeface="微软雅黑" panose="020B0503020204020204" pitchFamily="34" charset="-122"/>
              </a:rPr>
              <a:t>、</a:t>
            </a:r>
            <a:r>
              <a:rPr lang="en-US" altLang="zh-CN" sz="2000" dirty="0">
                <a:solidFill>
                  <a:schemeClr val="tx1">
                    <a:lumMod val="85000"/>
                    <a:lumOff val="15000"/>
                  </a:schemeClr>
                </a:solidFill>
                <a:latin typeface="+mj-lt"/>
                <a:ea typeface="微软雅黑" panose="020B0503020204020204" pitchFamily="34" charset="-122"/>
              </a:rPr>
              <a:t>4</a:t>
            </a:r>
            <a:r>
              <a:rPr lang="zh-CN" altLang="en-US" sz="2000" dirty="0">
                <a:solidFill>
                  <a:schemeClr val="tx1">
                    <a:lumMod val="85000"/>
                    <a:lumOff val="15000"/>
                  </a:schemeClr>
                </a:solidFill>
                <a:latin typeface="+mj-lt"/>
                <a:ea typeface="微软雅黑" panose="020B0503020204020204" pitchFamily="34" charset="-122"/>
              </a:rPr>
              <a:t>列数据：</a:t>
            </a:r>
            <a:r>
              <a:rPr lang="en-US" altLang="zh-CN" sz="2000" dirty="0">
                <a:solidFill>
                  <a:schemeClr val="tx1">
                    <a:lumMod val="85000"/>
                    <a:lumOff val="15000"/>
                  </a:schemeClr>
                </a:solidFill>
                <a:latin typeface="+mj-lt"/>
                <a:ea typeface="微软雅黑" panose="020B0503020204020204" pitchFamily="34" charset="-122"/>
              </a:rPr>
              <a:t>')</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15	print(data)</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16	</a:t>
            </a:r>
            <a:r>
              <a:rPr lang="en-US" altLang="zh-CN" sz="2000" dirty="0" err="1">
                <a:solidFill>
                  <a:schemeClr val="tx1">
                    <a:lumMod val="85000"/>
                    <a:lumOff val="15000"/>
                  </a:schemeClr>
                </a:solidFill>
                <a:latin typeface="+mj-lt"/>
                <a:ea typeface="微软雅黑" panose="020B0503020204020204" pitchFamily="34" charset="-122"/>
              </a:rPr>
              <a:t>open_price,close_price</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np.loadtxt</a:t>
            </a:r>
            <a:r>
              <a:rPr lang="en-US" altLang="zh-CN" sz="2000" dirty="0">
                <a:solidFill>
                  <a:schemeClr val="tx1">
                    <a:lumMod val="85000"/>
                    <a:lumOff val="15000"/>
                  </a:schemeClr>
                </a:solidFill>
                <a:latin typeface="+mj-lt"/>
                <a:ea typeface="微软雅黑" panose="020B0503020204020204" pitchFamily="34" charset="-122"/>
              </a:rPr>
              <a:t>('./stock_600848_202003.csv', delimiter=',', </a:t>
            </a:r>
            <a:r>
              <a:rPr lang="en-US" altLang="zh-CN" sz="2000" dirty="0" err="1">
                <a:solidFill>
                  <a:schemeClr val="tx1">
                    <a:lumMod val="85000"/>
                    <a:lumOff val="15000"/>
                  </a:schemeClr>
                </a:solidFill>
                <a:latin typeface="+mj-lt"/>
                <a:ea typeface="微软雅黑" panose="020B0503020204020204" pitchFamily="34" charset="-122"/>
              </a:rPr>
              <a:t>usecols</a:t>
            </a:r>
            <a:r>
              <a:rPr lang="en-US" altLang="zh-CN" sz="2000" dirty="0">
                <a:solidFill>
                  <a:schemeClr val="tx1">
                    <a:lumMod val="85000"/>
                    <a:lumOff val="15000"/>
                  </a:schemeClr>
                </a:solidFill>
                <a:latin typeface="+mj-lt"/>
                <a:ea typeface="微软雅黑" panose="020B0503020204020204" pitchFamily="34" charset="-122"/>
              </a:rPr>
              <a:t>=(1,3), unpack=True) # </a:t>
            </a:r>
            <a:r>
              <a:rPr lang="zh-CN" altLang="en-US" sz="2000" dirty="0">
                <a:solidFill>
                  <a:schemeClr val="tx1">
                    <a:lumMod val="85000"/>
                    <a:lumOff val="15000"/>
                  </a:schemeClr>
                </a:solidFill>
                <a:latin typeface="+mj-lt"/>
                <a:ea typeface="微软雅黑" panose="020B0503020204020204" pitchFamily="34" charset="-122"/>
              </a:rPr>
              <a:t>从</a:t>
            </a:r>
            <a:r>
              <a:rPr lang="en-US" altLang="zh-CN" sz="2000" dirty="0">
                <a:solidFill>
                  <a:schemeClr val="tx1">
                    <a:lumMod val="85000"/>
                    <a:lumOff val="15000"/>
                  </a:schemeClr>
                </a:solidFill>
                <a:latin typeface="+mj-lt"/>
                <a:ea typeface="微软雅黑" panose="020B0503020204020204" pitchFamily="34" charset="-122"/>
              </a:rPr>
              <a:t>CSV</a:t>
            </a:r>
            <a:r>
              <a:rPr lang="zh-CN" altLang="en-US" sz="2000" dirty="0">
                <a:solidFill>
                  <a:schemeClr val="tx1">
                    <a:lumMod val="85000"/>
                    <a:lumOff val="15000"/>
                  </a:schemeClr>
                </a:solidFill>
                <a:latin typeface="+mj-lt"/>
                <a:ea typeface="微软雅黑" panose="020B0503020204020204" pitchFamily="34" charset="-122"/>
              </a:rPr>
              <a:t>文件读取股票数据（每列数据单独存储）</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17	print('</a:t>
            </a:r>
            <a:r>
              <a:rPr lang="zh-CN" altLang="en-US" sz="2000" dirty="0">
                <a:solidFill>
                  <a:schemeClr val="tx1">
                    <a:lumMod val="85000"/>
                    <a:lumOff val="15000"/>
                  </a:schemeClr>
                </a:solidFill>
                <a:latin typeface="+mj-lt"/>
                <a:ea typeface="微软雅黑" panose="020B0503020204020204" pitchFamily="34" charset="-122"/>
              </a:rPr>
              <a:t>开盘价：</a:t>
            </a:r>
            <a:r>
              <a:rPr lang="en-US" altLang="zh-CN" sz="2000" dirty="0">
                <a:solidFill>
                  <a:schemeClr val="tx1">
                    <a:lumMod val="85000"/>
                    <a:lumOff val="15000"/>
                  </a:schemeClr>
                </a:solidFill>
                <a:latin typeface="+mj-lt"/>
                <a:ea typeface="微软雅黑" panose="020B0503020204020204" pitchFamily="34" charset="-122"/>
              </a:rPr>
              <a:t>\n', </a:t>
            </a:r>
            <a:r>
              <a:rPr lang="en-US" altLang="zh-CN" sz="2000" dirty="0" err="1">
                <a:solidFill>
                  <a:schemeClr val="tx1">
                    <a:lumMod val="85000"/>
                    <a:lumOff val="15000"/>
                  </a:schemeClr>
                </a:solidFill>
                <a:latin typeface="+mj-lt"/>
                <a:ea typeface="微软雅黑" panose="020B0503020204020204" pitchFamily="34" charset="-122"/>
              </a:rPr>
              <a:t>open_price</a:t>
            </a:r>
            <a:r>
              <a:rPr lang="en-US" altLang="zh-CN" sz="2000" dirty="0">
                <a:solidFill>
                  <a:schemeClr val="tx1">
                    <a:lumMod val="85000"/>
                    <a:lumOff val="15000"/>
                  </a:schemeClr>
                </a:solidFill>
                <a:latin typeface="+mj-lt"/>
                <a:ea typeface="微软雅黑" panose="020B0503020204020204" pitchFamily="34" charset="-122"/>
              </a:rPr>
              <a:t>)</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18	print('</a:t>
            </a:r>
            <a:r>
              <a:rPr lang="zh-CN" altLang="en-US" sz="2000" dirty="0">
                <a:solidFill>
                  <a:schemeClr val="tx1">
                    <a:lumMod val="85000"/>
                    <a:lumOff val="15000"/>
                  </a:schemeClr>
                </a:solidFill>
                <a:latin typeface="+mj-lt"/>
                <a:ea typeface="微软雅黑" panose="020B0503020204020204" pitchFamily="34" charset="-122"/>
              </a:rPr>
              <a:t>收盘价：</a:t>
            </a:r>
            <a:r>
              <a:rPr lang="en-US" altLang="zh-CN" sz="2000" dirty="0">
                <a:solidFill>
                  <a:schemeClr val="tx1">
                    <a:lumMod val="85000"/>
                    <a:lumOff val="15000"/>
                  </a:schemeClr>
                </a:solidFill>
                <a:latin typeface="+mj-lt"/>
                <a:ea typeface="微软雅黑" panose="020B0503020204020204" pitchFamily="34" charset="-122"/>
              </a:rPr>
              <a:t>\n', </a:t>
            </a:r>
            <a:r>
              <a:rPr lang="en-US" altLang="zh-CN" sz="2000" dirty="0" err="1">
                <a:solidFill>
                  <a:schemeClr val="tx1">
                    <a:lumMod val="85000"/>
                    <a:lumOff val="15000"/>
                  </a:schemeClr>
                </a:solidFill>
                <a:latin typeface="+mj-lt"/>
                <a:ea typeface="微软雅黑" panose="020B0503020204020204" pitchFamily="34" charset="-122"/>
              </a:rPr>
              <a:t>close_price</a:t>
            </a:r>
            <a:r>
              <a:rPr lang="en-US" altLang="zh-CN" sz="2000" dirty="0">
                <a:solidFill>
                  <a:schemeClr val="tx1">
                    <a:lumMod val="85000"/>
                    <a:lumOff val="15000"/>
                  </a:schemeClr>
                </a:solidFill>
                <a:latin typeface="+mj-lt"/>
                <a:ea typeface="微软雅黑" panose="020B0503020204020204" pitchFamily="34" charset="-122"/>
              </a:rPr>
              <a:t>)</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729649"/>
            <a:ext cx="9493471" cy="4192749"/>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2170890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0"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本章内容</a:t>
            </a:r>
          </a:p>
        </p:txBody>
      </p:sp>
      <p:sp>
        <p:nvSpPr>
          <p:cNvPr id="3" name="矩形 2">
            <a:extLst>
              <a:ext uri="{FF2B5EF4-FFF2-40B4-BE49-F238E27FC236}">
                <a16:creationId xmlns:a16="http://schemas.microsoft.com/office/drawing/2014/main" id="{CD352A36-0FAB-466D-AED1-E2DB2EF0AC31}"/>
              </a:ext>
            </a:extLst>
          </p:cNvPr>
          <p:cNvSpPr/>
          <p:nvPr/>
        </p:nvSpPr>
        <p:spPr>
          <a:xfrm>
            <a:off x="1201267" y="1313839"/>
            <a:ext cx="9789465" cy="4277581"/>
          </a:xfrm>
          <a:prstGeom prst="rect">
            <a:avLst/>
          </a:prstGeom>
        </p:spPr>
        <p:txBody>
          <a:bodyPr wrap="square">
            <a:spAutoFit/>
          </a:bodyPr>
          <a:lstStyle/>
          <a:p>
            <a:pPr marL="342900" indent="-342900">
              <a:lnSpc>
                <a:spcPct val="150000"/>
              </a:lnSpc>
              <a:spcBef>
                <a:spcPct val="0"/>
              </a:spcBef>
              <a:spcAft>
                <a:spcPts val="600"/>
              </a:spcAft>
              <a:buClr>
                <a:srgbClr val="B1C400"/>
              </a:buClr>
              <a:buFont typeface="Wingdings" panose="05000000000000000000" pitchFamily="2" charset="2"/>
              <a:buChar char="l"/>
              <a:defRPr/>
            </a:pPr>
            <a:r>
              <a:rPr lang="en-US" altLang="zh-CN" sz="2800" dirty="0" err="1">
                <a:latin typeface="+mj-lt"/>
                <a:ea typeface="微软雅黑" panose="020B0503020204020204" pitchFamily="34" charset="-122"/>
              </a:rPr>
              <a:t>ndarray</a:t>
            </a:r>
            <a:r>
              <a:rPr lang="zh-CN" altLang="en-US" sz="2800" dirty="0">
                <a:latin typeface="+mj-lt"/>
                <a:ea typeface="微软雅黑" panose="020B0503020204020204" pitchFamily="34" charset="-122"/>
              </a:rPr>
              <a:t>类</a:t>
            </a:r>
            <a:endParaRPr lang="en-US" altLang="zh-CN" sz="2800" dirty="0">
              <a:latin typeface="+mj-lt"/>
              <a:ea typeface="微软雅黑" panose="020B0503020204020204" pitchFamily="34" charset="-122"/>
            </a:endParaRPr>
          </a:p>
          <a:p>
            <a:pPr marL="342900" indent="-342900">
              <a:lnSpc>
                <a:spcPct val="150000"/>
              </a:lnSpc>
              <a:spcBef>
                <a:spcPct val="0"/>
              </a:spcBef>
              <a:spcAft>
                <a:spcPts val="600"/>
              </a:spcAft>
              <a:buClr>
                <a:srgbClr val="B1C400"/>
              </a:buClr>
              <a:buFont typeface="Wingdings" panose="05000000000000000000" pitchFamily="2" charset="2"/>
              <a:buChar char="l"/>
              <a:defRPr/>
            </a:pPr>
            <a:r>
              <a:rPr lang="zh-CN" altLang="en-US" sz="2800" dirty="0">
                <a:latin typeface="+mj-lt"/>
                <a:ea typeface="微软雅黑" panose="020B0503020204020204" pitchFamily="34" charset="-122"/>
              </a:rPr>
              <a:t>本章示例数据</a:t>
            </a:r>
            <a:endParaRPr lang="en-US" altLang="zh-CN" sz="2800" dirty="0">
              <a:latin typeface="+mj-lt"/>
              <a:ea typeface="微软雅黑" panose="020B0503020204020204" pitchFamily="34" charset="-122"/>
            </a:endParaRPr>
          </a:p>
          <a:p>
            <a:pPr marL="342900" indent="-342900">
              <a:lnSpc>
                <a:spcPct val="150000"/>
              </a:lnSpc>
              <a:spcBef>
                <a:spcPct val="0"/>
              </a:spcBef>
              <a:spcAft>
                <a:spcPts val="600"/>
              </a:spcAft>
              <a:buClr>
                <a:srgbClr val="B1C400"/>
              </a:buClr>
              <a:buFont typeface="Wingdings" panose="05000000000000000000" pitchFamily="2" charset="2"/>
              <a:buChar char="l"/>
              <a:defRPr/>
            </a:pPr>
            <a:r>
              <a:rPr lang="zh-CN" altLang="en-US" sz="2800" dirty="0">
                <a:solidFill>
                  <a:srgbClr val="FF0000"/>
                </a:solidFill>
                <a:latin typeface="+mj-lt"/>
                <a:ea typeface="微软雅黑" panose="020B0503020204020204" pitchFamily="34" charset="-122"/>
              </a:rPr>
              <a:t>索引和切片基础</a:t>
            </a:r>
            <a:endParaRPr lang="en-US" altLang="zh-CN" sz="2800" dirty="0">
              <a:solidFill>
                <a:srgbClr val="FF0000"/>
              </a:solidFill>
              <a:latin typeface="+mj-lt"/>
              <a:ea typeface="微软雅黑" panose="020B0503020204020204" pitchFamily="34" charset="-122"/>
            </a:endParaRPr>
          </a:p>
          <a:p>
            <a:pPr marL="342900" indent="-342900">
              <a:lnSpc>
                <a:spcPct val="150000"/>
              </a:lnSpc>
              <a:spcBef>
                <a:spcPct val="0"/>
              </a:spcBef>
              <a:spcAft>
                <a:spcPts val="600"/>
              </a:spcAft>
              <a:buClr>
                <a:srgbClr val="B1C400"/>
              </a:buClr>
              <a:buFont typeface="Wingdings" panose="05000000000000000000" pitchFamily="2" charset="2"/>
              <a:buChar char="l"/>
              <a:defRPr/>
            </a:pPr>
            <a:r>
              <a:rPr lang="zh-CN" altLang="en-US" sz="2800" dirty="0">
                <a:solidFill>
                  <a:schemeClr val="tx1">
                    <a:lumMod val="85000"/>
                    <a:lumOff val="15000"/>
                  </a:schemeClr>
                </a:solidFill>
                <a:latin typeface="+mj-lt"/>
                <a:ea typeface="微软雅黑" panose="020B0503020204020204" pitchFamily="34" charset="-122"/>
              </a:rPr>
              <a:t>数据拷贝</a:t>
            </a:r>
            <a:endParaRPr lang="en-US" altLang="zh-CN" sz="2800" dirty="0">
              <a:solidFill>
                <a:schemeClr val="tx1">
                  <a:lumMod val="85000"/>
                  <a:lumOff val="15000"/>
                </a:schemeClr>
              </a:solidFill>
              <a:latin typeface="+mj-lt"/>
              <a:ea typeface="微软雅黑" panose="020B0503020204020204" pitchFamily="34" charset="-122"/>
            </a:endParaRPr>
          </a:p>
          <a:p>
            <a:pPr marL="342900" indent="-342900">
              <a:lnSpc>
                <a:spcPct val="150000"/>
              </a:lnSpc>
              <a:spcBef>
                <a:spcPct val="0"/>
              </a:spcBef>
              <a:spcAft>
                <a:spcPts val="600"/>
              </a:spcAft>
              <a:buClr>
                <a:srgbClr val="B1C400"/>
              </a:buClr>
              <a:buFont typeface="Wingdings" panose="05000000000000000000" pitchFamily="2" charset="2"/>
              <a:buChar char="l"/>
              <a:defRPr/>
            </a:pPr>
            <a:r>
              <a:rPr lang="zh-CN" altLang="en-US" sz="2800" dirty="0">
                <a:solidFill>
                  <a:schemeClr val="tx1">
                    <a:lumMod val="85000"/>
                    <a:lumOff val="15000"/>
                  </a:schemeClr>
                </a:solidFill>
                <a:latin typeface="+mj-lt"/>
                <a:ea typeface="微软雅黑" panose="020B0503020204020204" pitchFamily="34" charset="-122"/>
              </a:rPr>
              <a:t>数据处理</a:t>
            </a:r>
            <a:endParaRPr lang="en-US" altLang="zh-CN" sz="2800" dirty="0">
              <a:solidFill>
                <a:schemeClr val="tx1">
                  <a:lumMod val="85000"/>
                  <a:lumOff val="15000"/>
                </a:schemeClr>
              </a:solidFill>
              <a:latin typeface="+mj-lt"/>
              <a:ea typeface="微软雅黑" panose="020B0503020204020204" pitchFamily="34" charset="-122"/>
            </a:endParaRPr>
          </a:p>
          <a:p>
            <a:pPr marL="342900" indent="-342900">
              <a:lnSpc>
                <a:spcPct val="150000"/>
              </a:lnSpc>
              <a:spcBef>
                <a:spcPct val="0"/>
              </a:spcBef>
              <a:spcAft>
                <a:spcPts val="600"/>
              </a:spcAft>
              <a:buClr>
                <a:srgbClr val="B1C400"/>
              </a:buClr>
              <a:buFont typeface="Wingdings" panose="05000000000000000000" pitchFamily="2" charset="2"/>
              <a:buChar char="l"/>
              <a:defRPr/>
            </a:pPr>
            <a:r>
              <a:rPr lang="zh-CN" altLang="en-US" sz="2800" dirty="0">
                <a:solidFill>
                  <a:schemeClr val="tx1">
                    <a:lumMod val="85000"/>
                    <a:lumOff val="15000"/>
                  </a:schemeClr>
                </a:solidFill>
                <a:latin typeface="+mj-lt"/>
                <a:ea typeface="微软雅黑" panose="020B0503020204020204" pitchFamily="34" charset="-122"/>
              </a:rPr>
              <a:t>高级索引</a:t>
            </a:r>
          </a:p>
        </p:txBody>
      </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1104840"/>
              <a:ext cx="360" cy="360"/>
            </p14:xfrm>
          </p:contentPart>
        </mc:Choice>
        <mc:Fallback xmlns="">
          <p:pic>
            <p:nvPicPr>
              <p:cNvPr id="5" name="墨迹 4"/>
              <p:cNvPicPr/>
              <p:nvPr/>
            </p:nvPicPr>
            <p:blipFill>
              <a:blip r:embed="rId3"/>
              <a:stretch>
                <a:fillRect/>
              </a:stretch>
            </p:blipFill>
            <p:spPr>
              <a:xfrm>
                <a:off x="7064640" y="1095480"/>
                <a:ext cx="19080" cy="19080"/>
              </a:xfrm>
              <a:prstGeom prst="rect">
                <a:avLst/>
              </a:prstGeom>
            </p:spPr>
          </p:pic>
        </mc:Fallback>
      </mc:AlternateContent>
    </p:spTree>
    <p:extLst>
      <p:ext uri="{BB962C8B-B14F-4D97-AF65-F5344CB8AC3E}">
        <p14:creationId xmlns:p14="http://schemas.microsoft.com/office/powerpoint/2010/main" val="1778981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par>
                                <p:cTn id="10" presetID="12" presetClass="entr" presetSubtype="1"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p:tgtEl>
                                          <p:spTgt spid="3"/>
                                        </p:tgtEl>
                                        <p:attrNameLst>
                                          <p:attrName>ppt_y</p:attrName>
                                        </p:attrNameLst>
                                      </p:cBhvr>
                                      <p:tavLst>
                                        <p:tav tm="0">
                                          <p:val>
                                            <p:strVal val="#ppt_y-#ppt_h*1.125000"/>
                                          </p:val>
                                        </p:tav>
                                        <p:tav tm="100000">
                                          <p:val>
                                            <p:strVal val="#ppt_y"/>
                                          </p:val>
                                        </p:tav>
                                      </p:tavLst>
                                    </p:anim>
                                    <p:animEffect transition="in" filter="wipe(down)">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4548143" y="477138"/>
            <a:ext cx="3095719" cy="584775"/>
          </a:xfrm>
          <a:prstGeom prst="rect">
            <a:avLst/>
          </a:prstGeom>
        </p:spPr>
        <p:txBody>
          <a:bodyPr wrap="none">
            <a:spAutoFit/>
          </a:bodyPr>
          <a:lstStyle/>
          <a:p>
            <a:pPr algn="ctr"/>
            <a:r>
              <a:rPr lang="en-US" altLang="zh-CN" sz="3200" b="1" dirty="0" err="1">
                <a:solidFill>
                  <a:schemeClr val="tx1">
                    <a:lumMod val="85000"/>
                    <a:lumOff val="15000"/>
                  </a:schemeClr>
                </a:solidFill>
                <a:latin typeface="微软雅黑" panose="020B0503020204020204" pitchFamily="34" charset="-122"/>
                <a:ea typeface="微软雅黑" panose="020B0503020204020204" pitchFamily="34" charset="-122"/>
              </a:rPr>
              <a:t>Ndarray</a:t>
            </a: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类简介</a:t>
            </a:r>
          </a:p>
        </p:txBody>
      </p:sp>
      <p:sp>
        <p:nvSpPr>
          <p:cNvPr id="39" name="矩形 38">
            <a:extLst>
              <a:ext uri="{FF2B5EF4-FFF2-40B4-BE49-F238E27FC236}">
                <a16:creationId xmlns:a16="http://schemas.microsoft.com/office/drawing/2014/main" id="{F30CDAB3-151B-4C21-BDA6-79BAC442E5DD}"/>
              </a:ext>
            </a:extLst>
          </p:cNvPr>
          <p:cNvSpPr/>
          <p:nvPr/>
        </p:nvSpPr>
        <p:spPr>
          <a:xfrm>
            <a:off x="1007708" y="1371601"/>
            <a:ext cx="10300994" cy="1646605"/>
          </a:xfrm>
          <a:prstGeom prst="rect">
            <a:avLst/>
          </a:prstGeom>
        </p:spPr>
        <p:txBody>
          <a:bodyPr wrap="square">
            <a:spAutoFit/>
          </a:bodyPr>
          <a:lstStyle/>
          <a:p>
            <a:pPr marL="285750" indent="-285750" algn="just">
              <a:spcAft>
                <a:spcPts val="600"/>
              </a:spcAft>
              <a:buFont typeface="Wingdings" panose="05000000000000000000" pitchFamily="2" charset="2"/>
              <a:buChar char="l"/>
            </a:pPr>
            <a:r>
              <a:rPr lang="en-US" altLang="zh-CN" sz="2400" dirty="0"/>
              <a:t>NumPy</a:t>
            </a:r>
            <a:r>
              <a:rPr lang="zh-CN" altLang="en-US" sz="2400" dirty="0"/>
              <a:t>是使用</a:t>
            </a:r>
            <a:r>
              <a:rPr lang="en-US" altLang="zh-CN" sz="2400" dirty="0"/>
              <a:t>Python</a:t>
            </a:r>
            <a:r>
              <a:rPr lang="zh-CN" altLang="en-US" sz="2400" dirty="0"/>
              <a:t>进行科学计算的基础工具包，其提供了</a:t>
            </a:r>
            <a:r>
              <a:rPr lang="en-US" altLang="zh-CN" sz="2400" dirty="0" err="1">
                <a:solidFill>
                  <a:srgbClr val="FF0000"/>
                </a:solidFill>
              </a:rPr>
              <a:t>ndarray</a:t>
            </a:r>
            <a:r>
              <a:rPr lang="zh-CN" altLang="en-US" sz="2400" dirty="0"/>
              <a:t>（</a:t>
            </a:r>
            <a:r>
              <a:rPr lang="en-US" altLang="zh-CN" sz="2400" dirty="0"/>
              <a:t>N-dimension Array</a:t>
            </a:r>
            <a:r>
              <a:rPr lang="zh-CN" altLang="en-US" sz="2400" dirty="0"/>
              <a:t>，即</a:t>
            </a:r>
            <a:r>
              <a:rPr lang="en-US" altLang="zh-CN" sz="2400" dirty="0"/>
              <a:t>N</a:t>
            </a:r>
            <a:r>
              <a:rPr lang="zh-CN" altLang="en-US" sz="2400" dirty="0"/>
              <a:t>维数组）类用于数组数据的存储。</a:t>
            </a:r>
            <a:endParaRPr lang="en-US" altLang="zh-CN" sz="2400" dirty="0"/>
          </a:p>
          <a:p>
            <a:pPr marL="285750" indent="-285750" algn="just">
              <a:spcAft>
                <a:spcPts val="600"/>
              </a:spcAft>
              <a:buFont typeface="Wingdings" panose="05000000000000000000" pitchFamily="2" charset="2"/>
              <a:buChar char="l"/>
            </a:pPr>
            <a:r>
              <a:rPr lang="en-US" altLang="zh-CN" sz="2400" dirty="0" err="1"/>
              <a:t>ndarray</a:t>
            </a:r>
            <a:r>
              <a:rPr lang="zh-CN" altLang="en-US" sz="2400" dirty="0"/>
              <a:t>类在数据分析任务中被广泛使用，如在第</a:t>
            </a:r>
            <a:r>
              <a:rPr lang="en-US" altLang="zh-CN" sz="2400" dirty="0"/>
              <a:t>1</a:t>
            </a:r>
            <a:r>
              <a:rPr lang="zh-CN" altLang="en-US" sz="2400" dirty="0"/>
              <a:t>章中所使用的波士顿房价数据集，其中就涉及到了</a:t>
            </a:r>
            <a:r>
              <a:rPr lang="en-US" altLang="zh-CN" sz="2400" dirty="0" err="1"/>
              <a:t>ndarray</a:t>
            </a:r>
            <a:r>
              <a:rPr lang="zh-CN" altLang="en-US" sz="2400" dirty="0"/>
              <a:t>类。</a:t>
            </a:r>
            <a:endParaRPr lang="zh-CN" altLang="zh-CN" sz="2400" dirty="0"/>
          </a:p>
        </p:txBody>
      </p:sp>
    </p:spTree>
    <p:extLst>
      <p:ext uri="{BB962C8B-B14F-4D97-AF65-F5344CB8AC3E}">
        <p14:creationId xmlns:p14="http://schemas.microsoft.com/office/powerpoint/2010/main" val="400205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593300" y="477138"/>
            <a:ext cx="1005404"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索引</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1975819"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语法格式</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1" y="1730172"/>
            <a:ext cx="9289360" cy="1422762"/>
          </a:xfrm>
          <a:prstGeom prst="rect">
            <a:avLst/>
          </a:prstGeom>
        </p:spPr>
        <p:txBody>
          <a:bodyPr wrap="square">
            <a:spAutoFit/>
          </a:bodyPr>
          <a:lstStyle/>
          <a:p>
            <a:pPr marL="342900" indent="-342900">
              <a:lnSpc>
                <a:spcPct val="150000"/>
              </a:lnSpc>
              <a:spcBef>
                <a:spcPct val="0"/>
              </a:spcBef>
              <a:buClr>
                <a:srgbClr val="B1C400"/>
              </a:buClr>
              <a:buFont typeface="Wingdings" panose="05000000000000000000" pitchFamily="2" charset="2"/>
              <a:buChar char="l"/>
              <a:defRPr/>
            </a:pPr>
            <a:r>
              <a:rPr lang="zh-CN" altLang="en-US" sz="2000" dirty="0">
                <a:solidFill>
                  <a:schemeClr val="tx1">
                    <a:lumMod val="85000"/>
                    <a:lumOff val="15000"/>
                  </a:schemeClr>
                </a:solidFill>
                <a:latin typeface="+mj-lt"/>
                <a:ea typeface="微软雅黑" panose="020B0503020204020204" pitchFamily="34" charset="-122"/>
              </a:rPr>
              <a:t>与</a:t>
            </a:r>
            <a:r>
              <a:rPr lang="en-US" altLang="zh-CN" sz="2000" dirty="0">
                <a:solidFill>
                  <a:schemeClr val="tx1">
                    <a:lumMod val="85000"/>
                    <a:lumOff val="15000"/>
                  </a:schemeClr>
                </a:solidFill>
                <a:latin typeface="+mj-lt"/>
                <a:ea typeface="微软雅黑" panose="020B0503020204020204" pitchFamily="34" charset="-122"/>
              </a:rPr>
              <a:t>Python</a:t>
            </a:r>
            <a:r>
              <a:rPr lang="zh-CN" altLang="en-US" sz="2000" dirty="0">
                <a:solidFill>
                  <a:schemeClr val="tx1">
                    <a:lumMod val="85000"/>
                    <a:lumOff val="15000"/>
                  </a:schemeClr>
                </a:solidFill>
                <a:latin typeface="+mj-lt"/>
                <a:ea typeface="微软雅黑" panose="020B0503020204020204" pitchFamily="34" charset="-122"/>
              </a:rPr>
              <a:t>内置的列表、元组和字符串这些序列类型相同，</a:t>
            </a:r>
            <a:r>
              <a:rPr lang="en-US" altLang="zh-CN" sz="2000" dirty="0" err="1">
                <a:solidFill>
                  <a:schemeClr val="tx1">
                    <a:lumMod val="85000"/>
                    <a:lumOff val="15000"/>
                  </a:schemeClr>
                </a:solidFill>
                <a:latin typeface="+mj-lt"/>
                <a:ea typeface="微软雅黑" panose="020B0503020204020204" pitchFamily="34" charset="-122"/>
              </a:rPr>
              <a:t>ndarray</a:t>
            </a:r>
            <a:r>
              <a:rPr lang="zh-CN" altLang="en-US" sz="2000" dirty="0">
                <a:solidFill>
                  <a:schemeClr val="tx1">
                    <a:lumMod val="85000"/>
                    <a:lumOff val="15000"/>
                  </a:schemeClr>
                </a:solidFill>
                <a:latin typeface="+mj-lt"/>
                <a:ea typeface="微软雅黑" panose="020B0503020204020204" pitchFamily="34" charset="-122"/>
              </a:rPr>
              <a:t>类数组也可以使用索引和切片方式进行元素的操作。对于具有</a:t>
            </a:r>
            <a:r>
              <a:rPr lang="en-US" altLang="zh-CN" sz="2000" dirty="0">
                <a:solidFill>
                  <a:schemeClr val="tx1">
                    <a:lumMod val="85000"/>
                    <a:lumOff val="15000"/>
                  </a:schemeClr>
                </a:solidFill>
                <a:latin typeface="+mj-lt"/>
                <a:ea typeface="微软雅黑" panose="020B0503020204020204" pitchFamily="34" charset="-122"/>
              </a:rPr>
              <a:t>n</a:t>
            </a:r>
            <a:r>
              <a:rPr lang="zh-CN" altLang="en-US" sz="2000" dirty="0">
                <a:solidFill>
                  <a:schemeClr val="tx1">
                    <a:lumMod val="85000"/>
                    <a:lumOff val="15000"/>
                  </a:schemeClr>
                </a:solidFill>
                <a:latin typeface="+mj-lt"/>
                <a:ea typeface="微软雅黑" panose="020B0503020204020204" pitchFamily="34" charset="-122"/>
              </a:rPr>
              <a:t>个维度的</a:t>
            </a:r>
            <a:r>
              <a:rPr lang="en-US" altLang="zh-CN" sz="2000" dirty="0" err="1">
                <a:solidFill>
                  <a:schemeClr val="tx1">
                    <a:lumMod val="85000"/>
                    <a:lumOff val="15000"/>
                  </a:schemeClr>
                </a:solidFill>
                <a:latin typeface="+mj-lt"/>
                <a:ea typeface="微软雅黑" panose="020B0503020204020204" pitchFamily="34" charset="-122"/>
              </a:rPr>
              <a:t>ndarray</a:t>
            </a:r>
            <a:r>
              <a:rPr lang="zh-CN" altLang="en-US" sz="2000" dirty="0">
                <a:solidFill>
                  <a:schemeClr val="tx1">
                    <a:lumMod val="85000"/>
                    <a:lumOff val="15000"/>
                  </a:schemeClr>
                </a:solidFill>
                <a:latin typeface="+mj-lt"/>
                <a:ea typeface="微软雅黑" panose="020B0503020204020204" pitchFamily="34" charset="-122"/>
              </a:rPr>
              <a:t>对象</a:t>
            </a:r>
            <a:r>
              <a:rPr lang="en-US" altLang="zh-CN" sz="2000" dirty="0" err="1">
                <a:solidFill>
                  <a:schemeClr val="tx1">
                    <a:lumMod val="85000"/>
                    <a:lumOff val="15000"/>
                  </a:schemeClr>
                </a:solidFill>
                <a:latin typeface="+mj-lt"/>
                <a:ea typeface="微软雅黑" panose="020B0503020204020204" pitchFamily="34" charset="-122"/>
              </a:rPr>
              <a:t>arr</a:t>
            </a:r>
            <a:r>
              <a:rPr lang="zh-CN" altLang="en-US" sz="2000" dirty="0">
                <a:solidFill>
                  <a:schemeClr val="tx1">
                    <a:lumMod val="85000"/>
                    <a:lumOff val="15000"/>
                  </a:schemeClr>
                </a:solidFill>
                <a:latin typeface="+mj-lt"/>
                <a:ea typeface="微软雅黑" panose="020B0503020204020204" pitchFamily="34" charset="-122"/>
              </a:rPr>
              <a:t>，通过索引访问单个元素的语法格式为：</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729649"/>
            <a:ext cx="9493471" cy="4651208"/>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
        <p:nvSpPr>
          <p:cNvPr id="3" name="矩形 2">
            <a:extLst>
              <a:ext uri="{FF2B5EF4-FFF2-40B4-BE49-F238E27FC236}">
                <a16:creationId xmlns:a16="http://schemas.microsoft.com/office/drawing/2014/main" id="{889F610D-BB29-48F4-BF99-C08894F60CEF}"/>
              </a:ext>
            </a:extLst>
          </p:cNvPr>
          <p:cNvSpPr/>
          <p:nvPr/>
        </p:nvSpPr>
        <p:spPr>
          <a:xfrm>
            <a:off x="3894758" y="3236712"/>
            <a:ext cx="3397084" cy="369332"/>
          </a:xfrm>
          <a:prstGeom prst="rect">
            <a:avLst/>
          </a:prstGeom>
        </p:spPr>
        <p:txBody>
          <a:bodyPr wrap="none">
            <a:spAutoFit/>
          </a:bodyPr>
          <a:lstStyle/>
          <a:p>
            <a:r>
              <a:rPr lang="en-US" altLang="zh-CN" dirty="0" err="1"/>
              <a:t>arr</a:t>
            </a:r>
            <a:r>
              <a:rPr lang="en-US" altLang="zh-CN" dirty="0"/>
              <a:t>[idx_1,idx_2,…,</a:t>
            </a:r>
            <a:r>
              <a:rPr lang="en-US" altLang="zh-CN" dirty="0" err="1"/>
              <a:t>idx_i</a:t>
            </a:r>
            <a:r>
              <a:rPr lang="en-US" altLang="zh-CN" dirty="0"/>
              <a:t>,…,</a:t>
            </a:r>
            <a:r>
              <a:rPr lang="en-US" altLang="zh-CN" dirty="0" err="1"/>
              <a:t>idx_n</a:t>
            </a:r>
            <a:r>
              <a:rPr lang="en-US" altLang="zh-CN" dirty="0"/>
              <a:t>]</a:t>
            </a:r>
            <a:endParaRPr lang="zh-CN" altLang="en-US" dirty="0"/>
          </a:p>
        </p:txBody>
      </p:sp>
      <p:sp>
        <p:nvSpPr>
          <p:cNvPr id="39" name="矩形 38">
            <a:extLst>
              <a:ext uri="{FF2B5EF4-FFF2-40B4-BE49-F238E27FC236}">
                <a16:creationId xmlns:a16="http://schemas.microsoft.com/office/drawing/2014/main" id="{FD707539-9F22-4275-B1CE-FFBC6E69495C}"/>
              </a:ext>
            </a:extLst>
          </p:cNvPr>
          <p:cNvSpPr/>
          <p:nvPr/>
        </p:nvSpPr>
        <p:spPr>
          <a:xfrm>
            <a:off x="1847461" y="4015274"/>
            <a:ext cx="8929453" cy="707886"/>
          </a:xfrm>
          <a:prstGeom prst="rect">
            <a:avLst/>
          </a:prstGeom>
        </p:spPr>
        <p:txBody>
          <a:bodyPr wrap="square">
            <a:spAutoFit/>
          </a:bodyPr>
          <a:lstStyle/>
          <a:p>
            <a:r>
              <a:rPr lang="zh-CN" altLang="en-US" sz="2000" kern="100" dirty="0">
                <a:latin typeface="Times New Roman" panose="02020603050405020304" pitchFamily="18" charset="0"/>
                <a:cs typeface="Times New Roman" panose="02020603050405020304" pitchFamily="18" charset="0"/>
              </a:rPr>
              <a:t>其中，</a:t>
            </a:r>
            <a:r>
              <a:rPr lang="en-US" altLang="zh-CN" sz="2000" kern="100" dirty="0" err="1">
                <a:solidFill>
                  <a:srgbClr val="FF0000"/>
                </a:solidFill>
                <a:latin typeface="Times New Roman" panose="02020603050405020304" pitchFamily="18" charset="0"/>
                <a:cs typeface="Times New Roman" panose="02020603050405020304" pitchFamily="18" charset="0"/>
              </a:rPr>
              <a:t>idx_i</a:t>
            </a:r>
            <a:r>
              <a:rPr lang="zh-CN" altLang="en-US" sz="2000" kern="100" dirty="0">
                <a:latin typeface="Times New Roman" panose="02020603050405020304" pitchFamily="18" charset="0"/>
                <a:cs typeface="Times New Roman" panose="02020603050405020304" pitchFamily="18" charset="0"/>
              </a:rPr>
              <a:t>（</a:t>
            </a:r>
            <a:r>
              <a:rPr lang="en-US" altLang="zh-CN" sz="2000" kern="100" dirty="0" err="1">
                <a:latin typeface="Times New Roman" panose="02020603050405020304" pitchFamily="18" charset="0"/>
                <a:cs typeface="Times New Roman" panose="02020603050405020304" pitchFamily="18" charset="0"/>
              </a:rPr>
              <a:t>i</a:t>
            </a:r>
            <a:r>
              <a:rPr lang="en-US" altLang="zh-CN" sz="2000" kern="100" dirty="0">
                <a:latin typeface="Times New Roman" panose="02020603050405020304" pitchFamily="18" charset="0"/>
                <a:cs typeface="Times New Roman" panose="02020603050405020304" pitchFamily="18" charset="0"/>
              </a:rPr>
              <a:t>=1, 2, …, n</a:t>
            </a:r>
            <a:r>
              <a:rPr lang="zh-CN" altLang="en-US" sz="2000" kern="100" dirty="0">
                <a:latin typeface="Times New Roman" panose="02020603050405020304" pitchFamily="18" charset="0"/>
                <a:cs typeface="Times New Roman" panose="02020603050405020304" pitchFamily="18" charset="0"/>
              </a:rPr>
              <a:t>）是待操作元素在每个维度的索引值，与</a:t>
            </a:r>
            <a:r>
              <a:rPr lang="en-US" altLang="zh-CN" sz="2000" kern="100" dirty="0">
                <a:latin typeface="Times New Roman" panose="02020603050405020304" pitchFamily="18" charset="0"/>
                <a:cs typeface="Times New Roman" panose="02020603050405020304" pitchFamily="18" charset="0"/>
              </a:rPr>
              <a:t>Python</a:t>
            </a:r>
            <a:r>
              <a:rPr lang="zh-CN" altLang="en-US" sz="2000" kern="100" dirty="0">
                <a:latin typeface="Times New Roman" panose="02020603050405020304" pitchFamily="18" charset="0"/>
                <a:cs typeface="Times New Roman" panose="02020603050405020304" pitchFamily="18" charset="0"/>
              </a:rPr>
              <a:t>内置序列类型数据索引方式相同，数组索引从</a:t>
            </a:r>
            <a:r>
              <a:rPr lang="en-US" altLang="zh-CN" sz="2000" kern="100" dirty="0">
                <a:latin typeface="Times New Roman" panose="02020603050405020304" pitchFamily="18" charset="0"/>
                <a:cs typeface="Times New Roman" panose="02020603050405020304" pitchFamily="18" charset="0"/>
              </a:rPr>
              <a:t>0</a:t>
            </a:r>
            <a:r>
              <a:rPr lang="zh-CN" altLang="en-US" sz="2000" kern="100" dirty="0">
                <a:latin typeface="Times New Roman" panose="02020603050405020304" pitchFamily="18" charset="0"/>
                <a:cs typeface="Times New Roman" panose="02020603050405020304" pitchFamily="18" charset="0"/>
              </a:rPr>
              <a:t>开始。</a:t>
            </a:r>
            <a:endParaRPr lang="zh-CN" altLang="en-US" sz="2000" dirty="0">
              <a:latin typeface="Times New Roman" panose="02020603050405020304" pitchFamily="18" charset="0"/>
            </a:endParaRPr>
          </a:p>
        </p:txBody>
      </p:sp>
    </p:spTree>
    <p:extLst>
      <p:ext uri="{BB962C8B-B14F-4D97-AF65-F5344CB8AC3E}">
        <p14:creationId xmlns:p14="http://schemas.microsoft.com/office/powerpoint/2010/main" val="2070726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593300" y="477138"/>
            <a:ext cx="1005404"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切片</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1975819"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语法格式</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1" y="1730172"/>
            <a:ext cx="9289360" cy="499432"/>
          </a:xfrm>
          <a:prstGeom prst="rect">
            <a:avLst/>
          </a:prstGeom>
        </p:spPr>
        <p:txBody>
          <a:bodyPr wrap="square">
            <a:spAutoFit/>
          </a:bodyPr>
          <a:lstStyle/>
          <a:p>
            <a:pPr marL="342900" indent="-342900">
              <a:lnSpc>
                <a:spcPct val="150000"/>
              </a:lnSpc>
              <a:spcBef>
                <a:spcPct val="0"/>
              </a:spcBef>
              <a:buClr>
                <a:srgbClr val="B1C400"/>
              </a:buClr>
              <a:buFont typeface="Wingdings" panose="05000000000000000000" pitchFamily="2" charset="2"/>
              <a:buChar char="l"/>
              <a:defRPr/>
            </a:pPr>
            <a:r>
              <a:rPr lang="zh-CN" altLang="en-US" sz="2000" dirty="0">
                <a:solidFill>
                  <a:schemeClr val="tx1">
                    <a:lumMod val="85000"/>
                    <a:lumOff val="15000"/>
                  </a:schemeClr>
                </a:solidFill>
                <a:latin typeface="+mj-lt"/>
                <a:ea typeface="微软雅黑" panose="020B0503020204020204" pitchFamily="34" charset="-122"/>
              </a:rPr>
              <a:t>切片的语法格式为：</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729649"/>
            <a:ext cx="9493471" cy="4651208"/>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
        <p:nvSpPr>
          <p:cNvPr id="3" name="矩形 2">
            <a:extLst>
              <a:ext uri="{FF2B5EF4-FFF2-40B4-BE49-F238E27FC236}">
                <a16:creationId xmlns:a16="http://schemas.microsoft.com/office/drawing/2014/main" id="{889F610D-BB29-48F4-BF99-C08894F60CEF}"/>
              </a:ext>
            </a:extLst>
          </p:cNvPr>
          <p:cNvSpPr/>
          <p:nvPr/>
        </p:nvSpPr>
        <p:spPr>
          <a:xfrm>
            <a:off x="3458741" y="2349466"/>
            <a:ext cx="4269117" cy="369332"/>
          </a:xfrm>
          <a:prstGeom prst="rect">
            <a:avLst/>
          </a:prstGeom>
        </p:spPr>
        <p:txBody>
          <a:bodyPr wrap="none">
            <a:spAutoFit/>
          </a:bodyPr>
          <a:lstStyle/>
          <a:p>
            <a:r>
              <a:rPr lang="en-US" altLang="zh-CN" dirty="0" err="1"/>
              <a:t>arr</a:t>
            </a:r>
            <a:r>
              <a:rPr lang="en-US" altLang="zh-CN" dirty="0"/>
              <a:t>[range_1,range_2,…,</a:t>
            </a:r>
            <a:r>
              <a:rPr lang="en-US" altLang="zh-CN" dirty="0" err="1"/>
              <a:t>range_i</a:t>
            </a:r>
            <a:r>
              <a:rPr lang="en-US" altLang="zh-CN" dirty="0"/>
              <a:t>,…,</a:t>
            </a:r>
            <a:r>
              <a:rPr lang="en-US" altLang="zh-CN" dirty="0" err="1"/>
              <a:t>range_n</a:t>
            </a:r>
            <a:r>
              <a:rPr lang="en-US" altLang="zh-CN" dirty="0"/>
              <a:t>]</a:t>
            </a:r>
            <a:endParaRPr lang="zh-CN" altLang="en-US" dirty="0"/>
          </a:p>
        </p:txBody>
      </p:sp>
      <p:sp>
        <p:nvSpPr>
          <p:cNvPr id="39" name="矩形 38">
            <a:extLst>
              <a:ext uri="{FF2B5EF4-FFF2-40B4-BE49-F238E27FC236}">
                <a16:creationId xmlns:a16="http://schemas.microsoft.com/office/drawing/2014/main" id="{FD707539-9F22-4275-B1CE-FFBC6E69495C}"/>
              </a:ext>
            </a:extLst>
          </p:cNvPr>
          <p:cNvSpPr/>
          <p:nvPr/>
        </p:nvSpPr>
        <p:spPr>
          <a:xfrm>
            <a:off x="1838130" y="3007568"/>
            <a:ext cx="8929453" cy="1938992"/>
          </a:xfrm>
          <a:prstGeom prst="rect">
            <a:avLst/>
          </a:prstGeom>
        </p:spPr>
        <p:txBody>
          <a:bodyPr wrap="square">
            <a:spAutoFit/>
          </a:bodyPr>
          <a:lstStyle/>
          <a:p>
            <a:r>
              <a:rPr lang="zh-CN" altLang="en-US" sz="2000" kern="100" dirty="0">
                <a:latin typeface="Times New Roman" panose="02020603050405020304" pitchFamily="18" charset="0"/>
                <a:cs typeface="Times New Roman" panose="02020603050405020304" pitchFamily="18" charset="0"/>
              </a:rPr>
              <a:t>其中，</a:t>
            </a:r>
            <a:r>
              <a:rPr lang="en-US" altLang="zh-CN" sz="2000" kern="100" dirty="0" err="1">
                <a:solidFill>
                  <a:srgbClr val="FF0000"/>
                </a:solidFill>
                <a:latin typeface="Times New Roman" panose="02020603050405020304" pitchFamily="18" charset="0"/>
                <a:cs typeface="Times New Roman" panose="02020603050405020304" pitchFamily="18" charset="0"/>
              </a:rPr>
              <a:t>range_i</a:t>
            </a:r>
            <a:r>
              <a:rPr lang="zh-CN" altLang="en-US" sz="2000" kern="100" dirty="0">
                <a:latin typeface="Times New Roman" panose="02020603050405020304" pitchFamily="18" charset="0"/>
                <a:cs typeface="Times New Roman" panose="02020603050405020304" pitchFamily="18" charset="0"/>
              </a:rPr>
              <a:t>（</a:t>
            </a:r>
            <a:r>
              <a:rPr lang="en-US" altLang="zh-CN" sz="2000" kern="100" dirty="0" err="1">
                <a:latin typeface="Times New Roman" panose="02020603050405020304" pitchFamily="18" charset="0"/>
                <a:cs typeface="Times New Roman" panose="02020603050405020304" pitchFamily="18" charset="0"/>
              </a:rPr>
              <a:t>i</a:t>
            </a:r>
            <a:r>
              <a:rPr lang="en-US" altLang="zh-CN" sz="2000" kern="100" dirty="0">
                <a:latin typeface="Times New Roman" panose="02020603050405020304" pitchFamily="18" charset="0"/>
                <a:cs typeface="Times New Roman" panose="02020603050405020304" pitchFamily="18" charset="0"/>
              </a:rPr>
              <a:t>=1, 2, …, n</a:t>
            </a:r>
            <a:r>
              <a:rPr lang="zh-CN" altLang="en-US" sz="2000" kern="100" dirty="0">
                <a:latin typeface="Times New Roman" panose="02020603050405020304" pitchFamily="18" charset="0"/>
                <a:cs typeface="Times New Roman" panose="02020603050405020304" pitchFamily="18" charset="0"/>
              </a:rPr>
              <a:t>）既可以是一个索引值，也可以是一个包含多个索引值的序列，还可以是</a:t>
            </a:r>
            <a:r>
              <a:rPr lang="en-US" altLang="zh-CN" sz="2000" kern="100" dirty="0" err="1">
                <a:latin typeface="Times New Roman" panose="02020603050405020304" pitchFamily="18" charset="0"/>
                <a:cs typeface="Times New Roman" panose="02020603050405020304" pitchFamily="18" charset="0"/>
              </a:rPr>
              <a:t>beg_i:end_i:step_i</a:t>
            </a:r>
            <a:r>
              <a:rPr lang="zh-CN" altLang="en-US" sz="2000" kern="100" dirty="0">
                <a:latin typeface="Times New Roman" panose="02020603050405020304" pitchFamily="18" charset="0"/>
                <a:cs typeface="Times New Roman" panose="02020603050405020304" pitchFamily="18" charset="0"/>
              </a:rPr>
              <a:t>这种形式。</a:t>
            </a:r>
            <a:endParaRPr lang="en-US" altLang="zh-CN" sz="2000" kern="100" dirty="0">
              <a:latin typeface="Times New Roman" panose="02020603050405020304" pitchFamily="18" charset="0"/>
              <a:cs typeface="Times New Roman" panose="02020603050405020304" pitchFamily="18" charset="0"/>
            </a:endParaRPr>
          </a:p>
          <a:p>
            <a:endParaRPr lang="en-US" altLang="zh-CN" sz="2000" kern="100" dirty="0">
              <a:latin typeface="Times New Roman" panose="02020603050405020304" pitchFamily="18" charset="0"/>
              <a:cs typeface="Times New Roman" panose="02020603050405020304" pitchFamily="18" charset="0"/>
            </a:endParaRPr>
          </a:p>
          <a:p>
            <a:r>
              <a:rPr lang="zh-CN" altLang="en-US" sz="2000" kern="100" dirty="0">
                <a:latin typeface="Times New Roman" panose="02020603050405020304" pitchFamily="18" charset="0"/>
                <a:cs typeface="Times New Roman" panose="02020603050405020304" pitchFamily="18" charset="0"/>
              </a:rPr>
              <a:t>对于</a:t>
            </a:r>
            <a:r>
              <a:rPr lang="en-US" altLang="zh-CN" sz="2000" kern="100" dirty="0" err="1">
                <a:solidFill>
                  <a:srgbClr val="FF0000"/>
                </a:solidFill>
                <a:latin typeface="Times New Roman" panose="02020603050405020304" pitchFamily="18" charset="0"/>
                <a:cs typeface="Times New Roman" panose="02020603050405020304" pitchFamily="18" charset="0"/>
              </a:rPr>
              <a:t>beg_i:end_i:step_i</a:t>
            </a:r>
            <a:r>
              <a:rPr lang="zh-CN" altLang="en-US" sz="2000" kern="100" dirty="0">
                <a:latin typeface="Times New Roman" panose="02020603050405020304" pitchFamily="18" charset="0"/>
                <a:cs typeface="Times New Roman" panose="02020603050405020304" pitchFamily="18" charset="0"/>
              </a:rPr>
              <a:t>，与</a:t>
            </a:r>
            <a:r>
              <a:rPr lang="en-US" altLang="zh-CN" sz="2000" kern="100" dirty="0">
                <a:latin typeface="Times New Roman" panose="02020603050405020304" pitchFamily="18" charset="0"/>
                <a:cs typeface="Times New Roman" panose="02020603050405020304" pitchFamily="18" charset="0"/>
              </a:rPr>
              <a:t>Python</a:t>
            </a:r>
            <a:r>
              <a:rPr lang="zh-CN" altLang="en-US" sz="2000" kern="100" dirty="0">
                <a:latin typeface="Times New Roman" panose="02020603050405020304" pitchFamily="18" charset="0"/>
                <a:cs typeface="Times New Roman" panose="02020603050405020304" pitchFamily="18" charset="0"/>
              </a:rPr>
              <a:t>内置序列类型数据切片方式相同，</a:t>
            </a:r>
            <a:r>
              <a:rPr lang="en-US" altLang="zh-CN" sz="2000" kern="100" dirty="0" err="1">
                <a:latin typeface="Times New Roman" panose="02020603050405020304" pitchFamily="18" charset="0"/>
                <a:cs typeface="Times New Roman" panose="02020603050405020304" pitchFamily="18" charset="0"/>
              </a:rPr>
              <a:t>beg_i</a:t>
            </a:r>
            <a:r>
              <a:rPr lang="zh-CN" altLang="en-US" sz="2000" kern="100" dirty="0">
                <a:latin typeface="Times New Roman" panose="02020603050405020304" pitchFamily="18" charset="0"/>
                <a:cs typeface="Times New Roman" panose="02020603050405020304" pitchFamily="18" charset="0"/>
              </a:rPr>
              <a:t>缺省、则从索引为</a:t>
            </a:r>
            <a:r>
              <a:rPr lang="en-US" altLang="zh-CN" sz="2000" kern="100" dirty="0">
                <a:latin typeface="Times New Roman" panose="02020603050405020304" pitchFamily="18" charset="0"/>
                <a:cs typeface="Times New Roman" panose="02020603050405020304" pitchFamily="18" charset="0"/>
              </a:rPr>
              <a:t>0</a:t>
            </a:r>
            <a:r>
              <a:rPr lang="zh-CN" altLang="en-US" sz="2000" kern="100" dirty="0">
                <a:latin typeface="Times New Roman" panose="02020603050405020304" pitchFamily="18" charset="0"/>
                <a:cs typeface="Times New Roman" panose="02020603050405020304" pitchFamily="18" charset="0"/>
              </a:rPr>
              <a:t>的元素开始截取，</a:t>
            </a:r>
            <a:r>
              <a:rPr lang="en-US" altLang="zh-CN" sz="2000" kern="100" dirty="0" err="1">
                <a:latin typeface="Times New Roman" panose="02020603050405020304" pitchFamily="18" charset="0"/>
                <a:cs typeface="Times New Roman" panose="02020603050405020304" pitchFamily="18" charset="0"/>
              </a:rPr>
              <a:t>end_i</a:t>
            </a:r>
            <a:r>
              <a:rPr lang="zh-CN" altLang="en-US" sz="2000" kern="100" dirty="0">
                <a:latin typeface="Times New Roman" panose="02020603050405020304" pitchFamily="18" charset="0"/>
                <a:cs typeface="Times New Roman" panose="02020603050405020304" pitchFamily="18" charset="0"/>
              </a:rPr>
              <a:t>缺省、则截取到最后一个元素，</a:t>
            </a:r>
            <a:r>
              <a:rPr lang="en-US" altLang="zh-CN" sz="2000" kern="100" dirty="0" err="1">
                <a:latin typeface="Times New Roman" panose="02020603050405020304" pitchFamily="18" charset="0"/>
                <a:cs typeface="Times New Roman" panose="02020603050405020304" pitchFamily="18" charset="0"/>
              </a:rPr>
              <a:t>step_i</a:t>
            </a:r>
            <a:r>
              <a:rPr lang="zh-CN" altLang="en-US" sz="2000" kern="100" dirty="0">
                <a:latin typeface="Times New Roman" panose="02020603050405020304" pitchFamily="18" charset="0"/>
                <a:cs typeface="Times New Roman" panose="02020603050405020304" pitchFamily="18" charset="0"/>
              </a:rPr>
              <a:t>缺省、则以</a:t>
            </a:r>
            <a:r>
              <a:rPr lang="en-US" altLang="zh-CN" sz="2000" kern="100" dirty="0">
                <a:latin typeface="Times New Roman" panose="02020603050405020304" pitchFamily="18" charset="0"/>
                <a:cs typeface="Times New Roman" panose="02020603050405020304" pitchFamily="18" charset="0"/>
              </a:rPr>
              <a:t>1</a:t>
            </a:r>
            <a:r>
              <a:rPr lang="zh-CN" altLang="en-US" sz="2000" kern="100" dirty="0">
                <a:latin typeface="Times New Roman" panose="02020603050405020304" pitchFamily="18" charset="0"/>
                <a:cs typeface="Times New Roman" panose="02020603050405020304" pitchFamily="18" charset="0"/>
              </a:rPr>
              <a:t>为步长。</a:t>
            </a:r>
            <a:endParaRPr lang="zh-CN" altLang="en-US" sz="2000" dirty="0">
              <a:latin typeface="Times New Roman" panose="02020603050405020304" pitchFamily="18" charset="0"/>
            </a:endParaRPr>
          </a:p>
        </p:txBody>
      </p:sp>
    </p:spTree>
    <p:extLst>
      <p:ext uri="{BB962C8B-B14F-4D97-AF65-F5344CB8AC3E}">
        <p14:creationId xmlns:p14="http://schemas.microsoft.com/office/powerpoint/2010/main" val="3768594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0"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程序示例</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2857705"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索引和切片示例</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1" y="1730172"/>
            <a:ext cx="9289360" cy="3268652"/>
          </a:xfrm>
          <a:prstGeom prst="rect">
            <a:avLst/>
          </a:prstGeom>
        </p:spPr>
        <p:txBody>
          <a:bodyPr wrap="square">
            <a:spAutoFit/>
          </a:bodyPr>
          <a:lstStyle/>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	import </a:t>
            </a:r>
            <a:r>
              <a:rPr lang="en-US" altLang="zh-CN" sz="2000" dirty="0" err="1">
                <a:solidFill>
                  <a:schemeClr val="tx1">
                    <a:lumMod val="85000"/>
                    <a:lumOff val="15000"/>
                  </a:schemeClr>
                </a:solidFill>
                <a:latin typeface="+mj-lt"/>
                <a:ea typeface="微软雅黑" panose="020B0503020204020204" pitchFamily="34" charset="-122"/>
              </a:rPr>
              <a:t>numpy</a:t>
            </a:r>
            <a:r>
              <a:rPr lang="en-US" altLang="zh-CN" sz="2000" dirty="0">
                <a:solidFill>
                  <a:schemeClr val="tx1">
                    <a:lumMod val="85000"/>
                    <a:lumOff val="15000"/>
                  </a:schemeClr>
                </a:solidFill>
                <a:latin typeface="+mj-lt"/>
                <a:ea typeface="微软雅黑" panose="020B0503020204020204" pitchFamily="34" charset="-122"/>
              </a:rPr>
              <a:t> as np # </a:t>
            </a:r>
            <a:r>
              <a:rPr lang="zh-CN" altLang="en-US" sz="2000" dirty="0">
                <a:solidFill>
                  <a:schemeClr val="tx1">
                    <a:lumMod val="85000"/>
                    <a:lumOff val="15000"/>
                  </a:schemeClr>
                </a:solidFill>
                <a:latin typeface="+mj-lt"/>
                <a:ea typeface="微软雅黑" panose="020B0503020204020204" pitchFamily="34" charset="-122"/>
              </a:rPr>
              <a:t>导入</a:t>
            </a:r>
            <a:r>
              <a:rPr lang="en-US" altLang="zh-CN" sz="2000" dirty="0" err="1">
                <a:solidFill>
                  <a:schemeClr val="tx1">
                    <a:lumMod val="85000"/>
                    <a:lumOff val="15000"/>
                  </a:schemeClr>
                </a:solidFill>
                <a:latin typeface="+mj-lt"/>
                <a:ea typeface="微软雅黑" panose="020B0503020204020204" pitchFamily="34" charset="-122"/>
              </a:rPr>
              <a:t>numpy</a:t>
            </a:r>
            <a:endParaRPr lang="en-US" altLang="zh-CN" sz="2000" dirty="0">
              <a:solidFill>
                <a:schemeClr val="tx1">
                  <a:lumMod val="85000"/>
                  <a:lumOff val="15000"/>
                </a:schemeClr>
              </a:solidFill>
              <a:latin typeface="+mj-lt"/>
              <a:ea typeface="微软雅黑" panose="020B0503020204020204" pitchFamily="34" charset="-122"/>
            </a:endParaRP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2	from datetime import datetime # </a:t>
            </a:r>
            <a:r>
              <a:rPr lang="zh-CN" altLang="en-US" sz="2000" dirty="0">
                <a:solidFill>
                  <a:schemeClr val="tx1">
                    <a:lumMod val="85000"/>
                    <a:lumOff val="15000"/>
                  </a:schemeClr>
                </a:solidFill>
                <a:latin typeface="+mj-lt"/>
                <a:ea typeface="微软雅黑" panose="020B0503020204020204" pitchFamily="34" charset="-122"/>
              </a:rPr>
              <a:t>导入</a:t>
            </a:r>
            <a:r>
              <a:rPr lang="en-US" altLang="zh-CN" sz="2000" dirty="0">
                <a:solidFill>
                  <a:schemeClr val="tx1">
                    <a:lumMod val="85000"/>
                    <a:lumOff val="15000"/>
                  </a:schemeClr>
                </a:solidFill>
                <a:latin typeface="+mj-lt"/>
                <a:ea typeface="微软雅黑" panose="020B0503020204020204" pitchFamily="34" charset="-122"/>
              </a:rPr>
              <a:t>datetime</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3</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4	def datestr2num(s): # </a:t>
            </a:r>
            <a:r>
              <a:rPr lang="zh-CN" altLang="en-US" sz="2000" dirty="0">
                <a:solidFill>
                  <a:schemeClr val="tx1">
                    <a:lumMod val="85000"/>
                    <a:lumOff val="15000"/>
                  </a:schemeClr>
                </a:solidFill>
                <a:latin typeface="+mj-lt"/>
                <a:ea typeface="微软雅黑" panose="020B0503020204020204" pitchFamily="34" charset="-122"/>
              </a:rPr>
              <a:t>根据日期获取一周的第几天（</a:t>
            </a:r>
            <a:r>
              <a:rPr lang="en-US" altLang="zh-CN" sz="2000" dirty="0">
                <a:solidFill>
                  <a:schemeClr val="tx1">
                    <a:lumMod val="85000"/>
                    <a:lumOff val="15000"/>
                  </a:schemeClr>
                </a:solidFill>
                <a:latin typeface="+mj-lt"/>
                <a:ea typeface="微软雅黑" panose="020B0503020204020204" pitchFamily="34" charset="-122"/>
              </a:rPr>
              <a:t>0</a:t>
            </a:r>
            <a:r>
              <a:rPr lang="zh-CN" altLang="en-US" sz="2000" dirty="0">
                <a:solidFill>
                  <a:schemeClr val="tx1">
                    <a:lumMod val="85000"/>
                    <a:lumOff val="15000"/>
                  </a:schemeClr>
                </a:solidFill>
                <a:latin typeface="+mj-lt"/>
                <a:ea typeface="微软雅黑" panose="020B0503020204020204" pitchFamily="34" charset="-122"/>
              </a:rPr>
              <a:t>表示周一，</a:t>
            </a:r>
            <a:r>
              <a:rPr lang="en-US" altLang="zh-CN" sz="2000" dirty="0">
                <a:solidFill>
                  <a:schemeClr val="tx1">
                    <a:lumMod val="85000"/>
                    <a:lumOff val="15000"/>
                  </a:schemeClr>
                </a:solidFill>
                <a:latin typeface="+mj-lt"/>
                <a:ea typeface="微软雅黑" panose="020B0503020204020204" pitchFamily="34" charset="-122"/>
              </a:rPr>
              <a:t>1</a:t>
            </a:r>
            <a:r>
              <a:rPr lang="zh-CN" altLang="en-US" sz="2000" dirty="0">
                <a:solidFill>
                  <a:schemeClr val="tx1">
                    <a:lumMod val="85000"/>
                    <a:lumOff val="15000"/>
                  </a:schemeClr>
                </a:solidFill>
                <a:latin typeface="+mj-lt"/>
                <a:ea typeface="微软雅黑" panose="020B0503020204020204" pitchFamily="34" charset="-122"/>
              </a:rPr>
              <a:t>表示周二，</a:t>
            </a:r>
            <a:r>
              <a:rPr lang="en-US" altLang="zh-CN" sz="2000" dirty="0">
                <a:solidFill>
                  <a:schemeClr val="tx1">
                    <a:lumMod val="85000"/>
                    <a:lumOff val="15000"/>
                  </a:schemeClr>
                </a:solidFill>
                <a:latin typeface="+mj-lt"/>
                <a:ea typeface="微软雅黑" panose="020B0503020204020204" pitchFamily="34" charset="-122"/>
              </a:rPr>
              <a:t>…</a:t>
            </a:r>
            <a:r>
              <a:rPr lang="zh-CN" altLang="en-US" sz="2000" dirty="0">
                <a:solidFill>
                  <a:schemeClr val="tx1">
                    <a:lumMod val="85000"/>
                    <a:lumOff val="15000"/>
                  </a:schemeClr>
                </a:solidFill>
                <a:latin typeface="+mj-lt"/>
                <a:ea typeface="微软雅黑" panose="020B0503020204020204" pitchFamily="34" charset="-122"/>
              </a:rPr>
              <a:t>）</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5	    return </a:t>
            </a:r>
            <a:r>
              <a:rPr lang="en-US" altLang="zh-CN" sz="2000" dirty="0" err="1">
                <a:solidFill>
                  <a:schemeClr val="tx1">
                    <a:lumMod val="85000"/>
                    <a:lumOff val="15000"/>
                  </a:schemeClr>
                </a:solidFill>
                <a:latin typeface="+mj-lt"/>
                <a:ea typeface="微软雅黑" panose="020B0503020204020204" pitchFamily="34" charset="-122"/>
              </a:rPr>
              <a:t>datetime.strptime</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s.decode</a:t>
            </a:r>
            <a:r>
              <a:rPr lang="en-US" altLang="zh-CN" sz="2000" dirty="0">
                <a:solidFill>
                  <a:schemeClr val="tx1">
                    <a:lumMod val="85000"/>
                    <a:lumOff val="15000"/>
                  </a:schemeClr>
                </a:solidFill>
                <a:latin typeface="+mj-lt"/>
                <a:ea typeface="微软雅黑" panose="020B0503020204020204" pitchFamily="34" charset="-122"/>
              </a:rPr>
              <a:t>('utf-8'),'%Y-%m-%d').date().weekday()</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6</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729649"/>
            <a:ext cx="9493471" cy="4192749"/>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459313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0"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程序示例</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2857705"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索引和切片示例</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1" y="1730172"/>
            <a:ext cx="9289360" cy="4192751"/>
          </a:xfrm>
          <a:prstGeom prst="rect">
            <a:avLst/>
          </a:prstGeom>
        </p:spPr>
        <p:txBody>
          <a:bodyPr wrap="square">
            <a:spAutoFit/>
          </a:bodyPr>
          <a:lstStyle/>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7	data = </a:t>
            </a:r>
            <a:r>
              <a:rPr lang="en-US" altLang="zh-CN" sz="2000" dirty="0" err="1">
                <a:solidFill>
                  <a:schemeClr val="tx1">
                    <a:lumMod val="85000"/>
                    <a:lumOff val="15000"/>
                  </a:schemeClr>
                </a:solidFill>
                <a:latin typeface="+mj-lt"/>
                <a:ea typeface="微软雅黑" panose="020B0503020204020204" pitchFamily="34" charset="-122"/>
              </a:rPr>
              <a:t>np.loadtxt</a:t>
            </a:r>
            <a:r>
              <a:rPr lang="en-US" altLang="zh-CN" sz="2000" dirty="0">
                <a:solidFill>
                  <a:schemeClr val="tx1">
                    <a:lumMod val="85000"/>
                    <a:lumOff val="15000"/>
                  </a:schemeClr>
                </a:solidFill>
                <a:latin typeface="+mj-lt"/>
                <a:ea typeface="微软雅黑" panose="020B0503020204020204" pitchFamily="34" charset="-122"/>
              </a:rPr>
              <a:t>('./stock_600848_202003.csv', delimiter=',', converters={0:datestr2num}, </a:t>
            </a:r>
            <a:r>
              <a:rPr lang="en-US" altLang="zh-CN" sz="2000" dirty="0" err="1">
                <a:solidFill>
                  <a:schemeClr val="tx1">
                    <a:lumMod val="85000"/>
                    <a:lumOff val="15000"/>
                  </a:schemeClr>
                </a:solidFill>
                <a:latin typeface="+mj-lt"/>
                <a:ea typeface="微软雅黑" panose="020B0503020204020204" pitchFamily="34" charset="-122"/>
              </a:rPr>
              <a:t>usecols</a:t>
            </a:r>
            <a:r>
              <a:rPr lang="en-US" altLang="zh-CN" sz="2000" dirty="0">
                <a:solidFill>
                  <a:schemeClr val="tx1">
                    <a:lumMod val="85000"/>
                    <a:lumOff val="15000"/>
                  </a:schemeClr>
                </a:solidFill>
                <a:latin typeface="+mj-lt"/>
                <a:ea typeface="微软雅黑" panose="020B0503020204020204" pitchFamily="34" charset="-122"/>
              </a:rPr>
              <a:t>=range(5)) # </a:t>
            </a:r>
            <a:r>
              <a:rPr lang="zh-CN" altLang="en-US" sz="2000" dirty="0">
                <a:solidFill>
                  <a:schemeClr val="tx1">
                    <a:lumMod val="85000"/>
                    <a:lumOff val="15000"/>
                  </a:schemeClr>
                </a:solidFill>
                <a:latin typeface="+mj-lt"/>
                <a:ea typeface="微软雅黑" panose="020B0503020204020204" pitchFamily="34" charset="-122"/>
              </a:rPr>
              <a:t>从</a:t>
            </a:r>
            <a:r>
              <a:rPr lang="en-US" altLang="zh-CN" sz="2000" dirty="0">
                <a:solidFill>
                  <a:schemeClr val="tx1">
                    <a:lumMod val="85000"/>
                    <a:lumOff val="15000"/>
                  </a:schemeClr>
                </a:solidFill>
                <a:latin typeface="+mj-lt"/>
                <a:ea typeface="微软雅黑" panose="020B0503020204020204" pitchFamily="34" charset="-122"/>
              </a:rPr>
              <a:t>CSV</a:t>
            </a:r>
            <a:r>
              <a:rPr lang="zh-CN" altLang="en-US" sz="2000" dirty="0">
                <a:solidFill>
                  <a:schemeClr val="tx1">
                    <a:lumMod val="85000"/>
                    <a:lumOff val="15000"/>
                  </a:schemeClr>
                </a:solidFill>
                <a:latin typeface="+mj-lt"/>
                <a:ea typeface="微软雅黑" panose="020B0503020204020204" pitchFamily="34" charset="-122"/>
              </a:rPr>
              <a:t>文件读取前</a:t>
            </a:r>
            <a:r>
              <a:rPr lang="en-US" altLang="zh-CN" sz="2000" dirty="0">
                <a:solidFill>
                  <a:schemeClr val="tx1">
                    <a:lumMod val="85000"/>
                    <a:lumOff val="15000"/>
                  </a:schemeClr>
                </a:solidFill>
                <a:latin typeface="+mj-lt"/>
                <a:ea typeface="微软雅黑" panose="020B0503020204020204" pitchFamily="34" charset="-122"/>
              </a:rPr>
              <a:t>5</a:t>
            </a:r>
            <a:r>
              <a:rPr lang="zh-CN" altLang="en-US" sz="2000" dirty="0">
                <a:solidFill>
                  <a:schemeClr val="tx1">
                    <a:lumMod val="85000"/>
                    <a:lumOff val="15000"/>
                  </a:schemeClr>
                </a:solidFill>
                <a:latin typeface="+mj-lt"/>
                <a:ea typeface="微软雅黑" panose="020B0503020204020204" pitchFamily="34" charset="-122"/>
              </a:rPr>
              <a:t>列股票数据</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8	print('</a:t>
            </a:r>
            <a:r>
              <a:rPr lang="zh-CN" altLang="en-US" sz="2000" dirty="0">
                <a:solidFill>
                  <a:schemeClr val="tx1">
                    <a:lumMod val="85000"/>
                    <a:lumOff val="15000"/>
                  </a:schemeClr>
                </a:solidFill>
                <a:latin typeface="+mj-lt"/>
                <a:ea typeface="微软雅黑" panose="020B0503020204020204" pitchFamily="34" charset="-122"/>
              </a:rPr>
              <a:t>输出前</a:t>
            </a:r>
            <a:r>
              <a:rPr lang="en-US" altLang="zh-CN" sz="2000" dirty="0">
                <a:solidFill>
                  <a:schemeClr val="tx1">
                    <a:lumMod val="85000"/>
                    <a:lumOff val="15000"/>
                  </a:schemeClr>
                </a:solidFill>
                <a:latin typeface="+mj-lt"/>
                <a:ea typeface="微软雅黑" panose="020B0503020204020204" pitchFamily="34" charset="-122"/>
              </a:rPr>
              <a:t>5</a:t>
            </a:r>
            <a:r>
              <a:rPr lang="zh-CN" altLang="en-US" sz="2000" dirty="0">
                <a:solidFill>
                  <a:schemeClr val="tx1">
                    <a:lumMod val="85000"/>
                    <a:lumOff val="15000"/>
                  </a:schemeClr>
                </a:solidFill>
                <a:latin typeface="+mj-lt"/>
                <a:ea typeface="微软雅黑" panose="020B0503020204020204" pitchFamily="34" charset="-122"/>
              </a:rPr>
              <a:t>行元素：</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n',data</a:t>
            </a:r>
            <a:r>
              <a:rPr lang="en-US" altLang="zh-CN" sz="2000" dirty="0">
                <a:solidFill>
                  <a:schemeClr val="tx1">
                    <a:lumMod val="85000"/>
                    <a:lumOff val="15000"/>
                  </a:schemeClr>
                </a:solidFill>
                <a:latin typeface="+mj-lt"/>
                <a:ea typeface="微软雅黑" panose="020B0503020204020204" pitchFamily="34" charset="-122"/>
              </a:rPr>
              <a:t>[0:5,:])</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9	print('</a:t>
            </a:r>
            <a:r>
              <a:rPr lang="zh-CN" altLang="en-US" sz="2000" dirty="0">
                <a:solidFill>
                  <a:schemeClr val="tx1">
                    <a:lumMod val="85000"/>
                    <a:lumOff val="15000"/>
                  </a:schemeClr>
                </a:solidFill>
                <a:latin typeface="+mj-lt"/>
                <a:ea typeface="微软雅黑" panose="020B0503020204020204" pitchFamily="34" charset="-122"/>
              </a:rPr>
              <a:t>输出前</a:t>
            </a:r>
            <a:r>
              <a:rPr lang="en-US" altLang="zh-CN" sz="2000" dirty="0">
                <a:solidFill>
                  <a:schemeClr val="tx1">
                    <a:lumMod val="85000"/>
                    <a:lumOff val="15000"/>
                  </a:schemeClr>
                </a:solidFill>
                <a:latin typeface="+mj-lt"/>
                <a:ea typeface="微软雅黑" panose="020B0503020204020204" pitchFamily="34" charset="-122"/>
              </a:rPr>
              <a:t>5</a:t>
            </a:r>
            <a:r>
              <a:rPr lang="zh-CN" altLang="en-US" sz="2000" dirty="0">
                <a:solidFill>
                  <a:schemeClr val="tx1">
                    <a:lumMod val="85000"/>
                    <a:lumOff val="15000"/>
                  </a:schemeClr>
                </a:solidFill>
                <a:latin typeface="+mj-lt"/>
                <a:ea typeface="微软雅黑" panose="020B0503020204020204" pitchFamily="34" charset="-122"/>
              </a:rPr>
              <a:t>行的第</a:t>
            </a:r>
            <a:r>
              <a:rPr lang="en-US" altLang="zh-CN" sz="2000" dirty="0">
                <a:solidFill>
                  <a:schemeClr val="tx1">
                    <a:lumMod val="85000"/>
                    <a:lumOff val="15000"/>
                  </a:schemeClr>
                </a:solidFill>
                <a:latin typeface="+mj-lt"/>
                <a:ea typeface="微软雅黑" panose="020B0503020204020204" pitchFamily="34" charset="-122"/>
              </a:rPr>
              <a:t>2</a:t>
            </a:r>
            <a:r>
              <a:rPr lang="zh-CN" altLang="en-US" sz="2000" dirty="0">
                <a:solidFill>
                  <a:schemeClr val="tx1">
                    <a:lumMod val="85000"/>
                    <a:lumOff val="15000"/>
                  </a:schemeClr>
                </a:solidFill>
                <a:latin typeface="+mj-lt"/>
                <a:ea typeface="微软雅黑" panose="020B0503020204020204" pitchFamily="34" charset="-122"/>
              </a:rPr>
              <a:t>列和第</a:t>
            </a:r>
            <a:r>
              <a:rPr lang="en-US" altLang="zh-CN" sz="2000" dirty="0">
                <a:solidFill>
                  <a:schemeClr val="tx1">
                    <a:lumMod val="85000"/>
                    <a:lumOff val="15000"/>
                  </a:schemeClr>
                </a:solidFill>
                <a:latin typeface="+mj-lt"/>
                <a:ea typeface="微软雅黑" panose="020B0503020204020204" pitchFamily="34" charset="-122"/>
              </a:rPr>
              <a:t>3</a:t>
            </a:r>
            <a:r>
              <a:rPr lang="zh-CN" altLang="en-US" sz="2000" dirty="0">
                <a:solidFill>
                  <a:schemeClr val="tx1">
                    <a:lumMod val="85000"/>
                    <a:lumOff val="15000"/>
                  </a:schemeClr>
                </a:solidFill>
                <a:latin typeface="+mj-lt"/>
                <a:ea typeface="微软雅黑" panose="020B0503020204020204" pitchFamily="34" charset="-122"/>
              </a:rPr>
              <a:t>列元素：</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n',data</a:t>
            </a:r>
            <a:r>
              <a:rPr lang="en-US" altLang="zh-CN" sz="2000" dirty="0">
                <a:solidFill>
                  <a:schemeClr val="tx1">
                    <a:lumMod val="85000"/>
                    <a:lumOff val="15000"/>
                  </a:schemeClr>
                </a:solidFill>
                <a:latin typeface="+mj-lt"/>
                <a:ea typeface="微软雅黑" panose="020B0503020204020204" pitchFamily="34" charset="-122"/>
              </a:rPr>
              <a:t>[0:5,1:3])</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10	print('</a:t>
            </a:r>
            <a:r>
              <a:rPr lang="zh-CN" altLang="en-US" sz="2000" dirty="0">
                <a:solidFill>
                  <a:schemeClr val="tx1">
                    <a:lumMod val="85000"/>
                    <a:lumOff val="15000"/>
                  </a:schemeClr>
                </a:solidFill>
                <a:latin typeface="+mj-lt"/>
                <a:ea typeface="微软雅黑" panose="020B0503020204020204" pitchFamily="34" charset="-122"/>
              </a:rPr>
              <a:t>输出前</a:t>
            </a:r>
            <a:r>
              <a:rPr lang="en-US" altLang="zh-CN" sz="2000" dirty="0">
                <a:solidFill>
                  <a:schemeClr val="tx1">
                    <a:lumMod val="85000"/>
                    <a:lumOff val="15000"/>
                  </a:schemeClr>
                </a:solidFill>
                <a:latin typeface="+mj-lt"/>
                <a:ea typeface="微软雅黑" panose="020B0503020204020204" pitchFamily="34" charset="-122"/>
              </a:rPr>
              <a:t>5</a:t>
            </a:r>
            <a:r>
              <a:rPr lang="zh-CN" altLang="en-US" sz="2000" dirty="0">
                <a:solidFill>
                  <a:schemeClr val="tx1">
                    <a:lumMod val="85000"/>
                    <a:lumOff val="15000"/>
                  </a:schemeClr>
                </a:solidFill>
                <a:latin typeface="+mj-lt"/>
                <a:ea typeface="微软雅黑" panose="020B0503020204020204" pitchFamily="34" charset="-122"/>
              </a:rPr>
              <a:t>行的第</a:t>
            </a:r>
            <a:r>
              <a:rPr lang="en-US" altLang="zh-CN" sz="2000" dirty="0">
                <a:solidFill>
                  <a:schemeClr val="tx1">
                    <a:lumMod val="85000"/>
                    <a:lumOff val="15000"/>
                  </a:schemeClr>
                </a:solidFill>
                <a:latin typeface="+mj-lt"/>
                <a:ea typeface="微软雅黑" panose="020B0503020204020204" pitchFamily="34" charset="-122"/>
              </a:rPr>
              <a:t>2</a:t>
            </a:r>
            <a:r>
              <a:rPr lang="zh-CN" altLang="en-US" sz="2000" dirty="0">
                <a:solidFill>
                  <a:schemeClr val="tx1">
                    <a:lumMod val="85000"/>
                    <a:lumOff val="15000"/>
                  </a:schemeClr>
                </a:solidFill>
                <a:latin typeface="+mj-lt"/>
                <a:ea typeface="微软雅黑" panose="020B0503020204020204" pitchFamily="34" charset="-122"/>
              </a:rPr>
              <a:t>列和第</a:t>
            </a:r>
            <a:r>
              <a:rPr lang="en-US" altLang="zh-CN" sz="2000" dirty="0">
                <a:solidFill>
                  <a:schemeClr val="tx1">
                    <a:lumMod val="85000"/>
                    <a:lumOff val="15000"/>
                  </a:schemeClr>
                </a:solidFill>
                <a:latin typeface="+mj-lt"/>
                <a:ea typeface="微软雅黑" panose="020B0503020204020204" pitchFamily="34" charset="-122"/>
              </a:rPr>
              <a:t>4</a:t>
            </a:r>
            <a:r>
              <a:rPr lang="zh-CN" altLang="en-US" sz="2000" dirty="0">
                <a:solidFill>
                  <a:schemeClr val="tx1">
                    <a:lumMod val="85000"/>
                    <a:lumOff val="15000"/>
                  </a:schemeClr>
                </a:solidFill>
                <a:latin typeface="+mj-lt"/>
                <a:ea typeface="微软雅黑" panose="020B0503020204020204" pitchFamily="34" charset="-122"/>
              </a:rPr>
              <a:t>列元素：</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n',data</a:t>
            </a:r>
            <a:r>
              <a:rPr lang="en-US" altLang="zh-CN" sz="2000" dirty="0">
                <a:solidFill>
                  <a:schemeClr val="tx1">
                    <a:lumMod val="85000"/>
                    <a:lumOff val="15000"/>
                  </a:schemeClr>
                </a:solidFill>
                <a:latin typeface="+mj-lt"/>
                <a:ea typeface="微软雅黑" panose="020B0503020204020204" pitchFamily="34" charset="-122"/>
              </a:rPr>
              <a:t>[0:5,(1,3)])</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11	print('</a:t>
            </a:r>
            <a:r>
              <a:rPr lang="zh-CN" altLang="en-US" sz="2000" dirty="0">
                <a:solidFill>
                  <a:schemeClr val="tx1">
                    <a:lumMod val="85000"/>
                    <a:lumOff val="15000"/>
                  </a:schemeClr>
                </a:solidFill>
                <a:latin typeface="+mj-lt"/>
                <a:ea typeface="微软雅黑" panose="020B0503020204020204" pitchFamily="34" charset="-122"/>
              </a:rPr>
              <a:t>输出前</a:t>
            </a:r>
            <a:r>
              <a:rPr lang="en-US" altLang="zh-CN" sz="2000" dirty="0">
                <a:solidFill>
                  <a:schemeClr val="tx1">
                    <a:lumMod val="85000"/>
                    <a:lumOff val="15000"/>
                  </a:schemeClr>
                </a:solidFill>
                <a:latin typeface="+mj-lt"/>
                <a:ea typeface="微软雅黑" panose="020B0503020204020204" pitchFamily="34" charset="-122"/>
              </a:rPr>
              <a:t>5</a:t>
            </a:r>
            <a:r>
              <a:rPr lang="zh-CN" altLang="en-US" sz="2000" dirty="0">
                <a:solidFill>
                  <a:schemeClr val="tx1">
                    <a:lumMod val="85000"/>
                    <a:lumOff val="15000"/>
                  </a:schemeClr>
                </a:solidFill>
                <a:latin typeface="+mj-lt"/>
                <a:ea typeface="微软雅黑" panose="020B0503020204020204" pitchFamily="34" charset="-122"/>
              </a:rPr>
              <a:t>行的第</a:t>
            </a:r>
            <a:r>
              <a:rPr lang="en-US" altLang="zh-CN" sz="2000" dirty="0">
                <a:solidFill>
                  <a:schemeClr val="tx1">
                    <a:lumMod val="85000"/>
                    <a:lumOff val="15000"/>
                  </a:schemeClr>
                </a:solidFill>
                <a:latin typeface="+mj-lt"/>
                <a:ea typeface="微软雅黑" panose="020B0503020204020204" pitchFamily="34" charset="-122"/>
              </a:rPr>
              <a:t>2</a:t>
            </a:r>
            <a:r>
              <a:rPr lang="zh-CN" altLang="en-US" sz="2000" dirty="0">
                <a:solidFill>
                  <a:schemeClr val="tx1">
                    <a:lumMod val="85000"/>
                    <a:lumOff val="15000"/>
                  </a:schemeClr>
                </a:solidFill>
                <a:latin typeface="+mj-lt"/>
                <a:ea typeface="微软雅黑" panose="020B0503020204020204" pitchFamily="34" charset="-122"/>
              </a:rPr>
              <a:t>列元素：</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n',data</a:t>
            </a:r>
            <a:r>
              <a:rPr lang="en-US" altLang="zh-CN" sz="2000" dirty="0">
                <a:solidFill>
                  <a:schemeClr val="tx1">
                    <a:lumMod val="85000"/>
                    <a:lumOff val="15000"/>
                  </a:schemeClr>
                </a:solidFill>
                <a:latin typeface="+mj-lt"/>
                <a:ea typeface="微软雅黑" panose="020B0503020204020204" pitchFamily="34" charset="-122"/>
              </a:rPr>
              <a:t>[0:5,1])</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12	print('</a:t>
            </a:r>
            <a:r>
              <a:rPr lang="zh-CN" altLang="en-US" sz="2000" dirty="0">
                <a:solidFill>
                  <a:schemeClr val="tx1">
                    <a:lumMod val="85000"/>
                    <a:lumOff val="15000"/>
                  </a:schemeClr>
                </a:solidFill>
                <a:latin typeface="+mj-lt"/>
                <a:ea typeface="微软雅黑" panose="020B0503020204020204" pitchFamily="34" charset="-122"/>
              </a:rPr>
              <a:t>输出第</a:t>
            </a:r>
            <a:r>
              <a:rPr lang="en-US" altLang="zh-CN" sz="2000" dirty="0">
                <a:solidFill>
                  <a:schemeClr val="tx1">
                    <a:lumMod val="85000"/>
                    <a:lumOff val="15000"/>
                  </a:schemeClr>
                </a:solidFill>
                <a:latin typeface="+mj-lt"/>
                <a:ea typeface="微软雅黑" panose="020B0503020204020204" pitchFamily="34" charset="-122"/>
              </a:rPr>
              <a:t>3</a:t>
            </a:r>
            <a:r>
              <a:rPr lang="zh-CN" altLang="en-US" sz="2000" dirty="0">
                <a:solidFill>
                  <a:schemeClr val="tx1">
                    <a:lumMod val="85000"/>
                    <a:lumOff val="15000"/>
                  </a:schemeClr>
                </a:solidFill>
                <a:latin typeface="+mj-lt"/>
                <a:ea typeface="微软雅黑" panose="020B0503020204020204" pitchFamily="34" charset="-122"/>
              </a:rPr>
              <a:t>行和第</a:t>
            </a:r>
            <a:r>
              <a:rPr lang="en-US" altLang="zh-CN" sz="2000" dirty="0">
                <a:solidFill>
                  <a:schemeClr val="tx1">
                    <a:lumMod val="85000"/>
                    <a:lumOff val="15000"/>
                  </a:schemeClr>
                </a:solidFill>
                <a:latin typeface="+mj-lt"/>
                <a:ea typeface="微软雅黑" panose="020B0503020204020204" pitchFamily="34" charset="-122"/>
              </a:rPr>
              <a:t>5</a:t>
            </a:r>
            <a:r>
              <a:rPr lang="zh-CN" altLang="en-US" sz="2000" dirty="0">
                <a:solidFill>
                  <a:schemeClr val="tx1">
                    <a:lumMod val="85000"/>
                    <a:lumOff val="15000"/>
                  </a:schemeClr>
                </a:solidFill>
                <a:latin typeface="+mj-lt"/>
                <a:ea typeface="微软雅黑" panose="020B0503020204020204" pitchFamily="34" charset="-122"/>
              </a:rPr>
              <a:t>行的第</a:t>
            </a:r>
            <a:r>
              <a:rPr lang="en-US" altLang="zh-CN" sz="2000" dirty="0">
                <a:solidFill>
                  <a:schemeClr val="tx1">
                    <a:lumMod val="85000"/>
                    <a:lumOff val="15000"/>
                  </a:schemeClr>
                </a:solidFill>
                <a:latin typeface="+mj-lt"/>
                <a:ea typeface="微软雅黑" panose="020B0503020204020204" pitchFamily="34" charset="-122"/>
              </a:rPr>
              <a:t>2</a:t>
            </a:r>
            <a:r>
              <a:rPr lang="zh-CN" altLang="en-US" sz="2000" dirty="0">
                <a:solidFill>
                  <a:schemeClr val="tx1">
                    <a:lumMod val="85000"/>
                    <a:lumOff val="15000"/>
                  </a:schemeClr>
                </a:solidFill>
                <a:latin typeface="+mj-lt"/>
                <a:ea typeface="微软雅黑" panose="020B0503020204020204" pitchFamily="34" charset="-122"/>
              </a:rPr>
              <a:t>列和第</a:t>
            </a:r>
            <a:r>
              <a:rPr lang="en-US" altLang="zh-CN" sz="2000" dirty="0">
                <a:solidFill>
                  <a:schemeClr val="tx1">
                    <a:lumMod val="85000"/>
                    <a:lumOff val="15000"/>
                  </a:schemeClr>
                </a:solidFill>
                <a:latin typeface="+mj-lt"/>
                <a:ea typeface="微软雅黑" panose="020B0503020204020204" pitchFamily="34" charset="-122"/>
              </a:rPr>
              <a:t>4</a:t>
            </a:r>
            <a:r>
              <a:rPr lang="zh-CN" altLang="en-US" sz="2000" dirty="0">
                <a:solidFill>
                  <a:schemeClr val="tx1">
                    <a:lumMod val="85000"/>
                    <a:lumOff val="15000"/>
                  </a:schemeClr>
                </a:solidFill>
                <a:latin typeface="+mj-lt"/>
                <a:ea typeface="微软雅黑" panose="020B0503020204020204" pitchFamily="34" charset="-122"/>
              </a:rPr>
              <a:t>列元素：</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n',data</a:t>
            </a:r>
            <a:r>
              <a:rPr lang="en-US" altLang="zh-CN" sz="2000" dirty="0">
                <a:solidFill>
                  <a:schemeClr val="tx1">
                    <a:lumMod val="85000"/>
                    <a:lumOff val="15000"/>
                  </a:schemeClr>
                </a:solidFill>
                <a:latin typeface="+mj-lt"/>
                <a:ea typeface="微软雅黑" panose="020B0503020204020204" pitchFamily="34" charset="-122"/>
              </a:rPr>
              <a:t>[(2,4),:][:,(1,3)])</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13	print('</a:t>
            </a:r>
            <a:r>
              <a:rPr lang="zh-CN" altLang="en-US" sz="2000" dirty="0">
                <a:solidFill>
                  <a:schemeClr val="tx1">
                    <a:lumMod val="85000"/>
                    <a:lumOff val="15000"/>
                  </a:schemeClr>
                </a:solidFill>
                <a:latin typeface="+mj-lt"/>
                <a:ea typeface="微软雅黑" panose="020B0503020204020204" pitchFamily="34" charset="-122"/>
              </a:rPr>
              <a:t>输出倒数第</a:t>
            </a:r>
            <a:r>
              <a:rPr lang="en-US" altLang="zh-CN" sz="2000" dirty="0">
                <a:solidFill>
                  <a:schemeClr val="tx1">
                    <a:lumMod val="85000"/>
                    <a:lumOff val="15000"/>
                  </a:schemeClr>
                </a:solidFill>
                <a:latin typeface="+mj-lt"/>
                <a:ea typeface="微软雅黑" panose="020B0503020204020204" pitchFamily="34" charset="-122"/>
              </a:rPr>
              <a:t>2</a:t>
            </a:r>
            <a:r>
              <a:rPr lang="zh-CN" altLang="en-US" sz="2000" dirty="0">
                <a:solidFill>
                  <a:schemeClr val="tx1">
                    <a:lumMod val="85000"/>
                    <a:lumOff val="15000"/>
                  </a:schemeClr>
                </a:solidFill>
                <a:latin typeface="+mj-lt"/>
                <a:ea typeface="微软雅黑" panose="020B0503020204020204" pitchFamily="34" charset="-122"/>
              </a:rPr>
              <a:t>、</a:t>
            </a:r>
            <a:r>
              <a:rPr lang="en-US" altLang="zh-CN" sz="2000" dirty="0">
                <a:solidFill>
                  <a:schemeClr val="tx1">
                    <a:lumMod val="85000"/>
                    <a:lumOff val="15000"/>
                  </a:schemeClr>
                </a:solidFill>
                <a:latin typeface="+mj-lt"/>
                <a:ea typeface="微软雅黑" panose="020B0503020204020204" pitchFamily="34" charset="-122"/>
              </a:rPr>
              <a:t>3</a:t>
            </a:r>
            <a:r>
              <a:rPr lang="zh-CN" altLang="en-US" sz="2000" dirty="0">
                <a:solidFill>
                  <a:schemeClr val="tx1">
                    <a:lumMod val="85000"/>
                    <a:lumOff val="15000"/>
                  </a:schemeClr>
                </a:solidFill>
                <a:latin typeface="+mj-lt"/>
                <a:ea typeface="微软雅黑" panose="020B0503020204020204" pitchFamily="34" charset="-122"/>
              </a:rPr>
              <a:t>行的第</a:t>
            </a:r>
            <a:r>
              <a:rPr lang="en-US" altLang="zh-CN" sz="2000" dirty="0">
                <a:solidFill>
                  <a:schemeClr val="tx1">
                    <a:lumMod val="85000"/>
                    <a:lumOff val="15000"/>
                  </a:schemeClr>
                </a:solidFill>
                <a:latin typeface="+mj-lt"/>
                <a:ea typeface="微软雅黑" panose="020B0503020204020204" pitchFamily="34" charset="-122"/>
              </a:rPr>
              <a:t>2</a:t>
            </a:r>
            <a:r>
              <a:rPr lang="zh-CN" altLang="en-US" sz="2000" dirty="0">
                <a:solidFill>
                  <a:schemeClr val="tx1">
                    <a:lumMod val="85000"/>
                    <a:lumOff val="15000"/>
                  </a:schemeClr>
                </a:solidFill>
                <a:latin typeface="+mj-lt"/>
                <a:ea typeface="微软雅黑" panose="020B0503020204020204" pitchFamily="34" charset="-122"/>
              </a:rPr>
              <a:t>列和第</a:t>
            </a:r>
            <a:r>
              <a:rPr lang="en-US" altLang="zh-CN" sz="2000" dirty="0">
                <a:solidFill>
                  <a:schemeClr val="tx1">
                    <a:lumMod val="85000"/>
                    <a:lumOff val="15000"/>
                  </a:schemeClr>
                </a:solidFill>
                <a:latin typeface="+mj-lt"/>
                <a:ea typeface="微软雅黑" panose="020B0503020204020204" pitchFamily="34" charset="-122"/>
              </a:rPr>
              <a:t>4</a:t>
            </a:r>
            <a:r>
              <a:rPr lang="zh-CN" altLang="en-US" sz="2000" dirty="0">
                <a:solidFill>
                  <a:schemeClr val="tx1">
                    <a:lumMod val="85000"/>
                    <a:lumOff val="15000"/>
                  </a:schemeClr>
                </a:solidFill>
                <a:latin typeface="+mj-lt"/>
                <a:ea typeface="微软雅黑" panose="020B0503020204020204" pitchFamily="34" charset="-122"/>
              </a:rPr>
              <a:t>列元素：</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n',data</a:t>
            </a:r>
            <a:r>
              <a:rPr lang="en-US" altLang="zh-CN" sz="2000" dirty="0">
                <a:solidFill>
                  <a:schemeClr val="tx1">
                    <a:lumMod val="85000"/>
                    <a:lumOff val="15000"/>
                  </a:schemeClr>
                </a:solidFill>
                <a:latin typeface="+mj-lt"/>
                <a:ea typeface="微软雅黑" panose="020B0503020204020204" pitchFamily="34" charset="-122"/>
              </a:rPr>
              <a:t>[(-2,-3),:][:,(1,3)])</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14	print('</a:t>
            </a:r>
            <a:r>
              <a:rPr lang="zh-CN" altLang="en-US" sz="2000" dirty="0">
                <a:solidFill>
                  <a:schemeClr val="tx1">
                    <a:lumMod val="85000"/>
                    <a:lumOff val="15000"/>
                  </a:schemeClr>
                </a:solidFill>
                <a:latin typeface="+mj-lt"/>
                <a:ea typeface="微软雅黑" panose="020B0503020204020204" pitchFamily="34" charset="-122"/>
              </a:rPr>
              <a:t>输出第</a:t>
            </a:r>
            <a:r>
              <a:rPr lang="en-US" altLang="zh-CN" sz="2000" dirty="0">
                <a:solidFill>
                  <a:schemeClr val="tx1">
                    <a:lumMod val="85000"/>
                    <a:lumOff val="15000"/>
                  </a:schemeClr>
                </a:solidFill>
                <a:latin typeface="+mj-lt"/>
                <a:ea typeface="微软雅黑" panose="020B0503020204020204" pitchFamily="34" charset="-122"/>
              </a:rPr>
              <a:t>3</a:t>
            </a:r>
            <a:r>
              <a:rPr lang="zh-CN" altLang="en-US" sz="2000" dirty="0">
                <a:solidFill>
                  <a:schemeClr val="tx1">
                    <a:lumMod val="85000"/>
                    <a:lumOff val="15000"/>
                  </a:schemeClr>
                </a:solidFill>
                <a:latin typeface="+mj-lt"/>
                <a:ea typeface="微软雅黑" panose="020B0503020204020204" pitchFamily="34" charset="-122"/>
              </a:rPr>
              <a:t>行的第</a:t>
            </a:r>
            <a:r>
              <a:rPr lang="en-US" altLang="zh-CN" sz="2000" dirty="0">
                <a:solidFill>
                  <a:schemeClr val="tx1">
                    <a:lumMod val="85000"/>
                    <a:lumOff val="15000"/>
                  </a:schemeClr>
                </a:solidFill>
                <a:latin typeface="+mj-lt"/>
                <a:ea typeface="微软雅黑" panose="020B0503020204020204" pitchFamily="34" charset="-122"/>
              </a:rPr>
              <a:t>2</a:t>
            </a:r>
            <a:r>
              <a:rPr lang="zh-CN" altLang="en-US" sz="2000" dirty="0">
                <a:solidFill>
                  <a:schemeClr val="tx1">
                    <a:lumMod val="85000"/>
                    <a:lumOff val="15000"/>
                  </a:schemeClr>
                </a:solidFill>
                <a:latin typeface="+mj-lt"/>
                <a:ea typeface="微软雅黑" panose="020B0503020204020204" pitchFamily="34" charset="-122"/>
              </a:rPr>
              <a:t>列元素：</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n',data</a:t>
            </a:r>
            <a:r>
              <a:rPr lang="en-US" altLang="zh-CN" sz="2000" dirty="0">
                <a:solidFill>
                  <a:schemeClr val="tx1">
                    <a:lumMod val="85000"/>
                    <a:lumOff val="15000"/>
                  </a:schemeClr>
                </a:solidFill>
                <a:latin typeface="+mj-lt"/>
                <a:ea typeface="微软雅黑" panose="020B0503020204020204" pitchFamily="34" charset="-122"/>
              </a:rPr>
              <a:t>[2,1])</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729649"/>
            <a:ext cx="9493471" cy="4192749"/>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153741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0"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程序示例</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2857705"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索引和切片示例</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1" y="1730172"/>
            <a:ext cx="9289360" cy="1422762"/>
          </a:xfrm>
          <a:prstGeom prst="rect">
            <a:avLst/>
          </a:prstGeom>
        </p:spPr>
        <p:txBody>
          <a:bodyPr wrap="square">
            <a:spAutoFit/>
          </a:bodyPr>
          <a:lstStyle/>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15	data[2,(1,3)]=-1 # </a:t>
            </a:r>
            <a:r>
              <a:rPr lang="zh-CN" altLang="en-US" sz="2000" dirty="0">
                <a:solidFill>
                  <a:schemeClr val="tx1">
                    <a:lumMod val="85000"/>
                    <a:lumOff val="15000"/>
                  </a:schemeClr>
                </a:solidFill>
                <a:latin typeface="+mj-lt"/>
                <a:ea typeface="微软雅黑" panose="020B0503020204020204" pitchFamily="34" charset="-122"/>
              </a:rPr>
              <a:t>将第</a:t>
            </a:r>
            <a:r>
              <a:rPr lang="en-US" altLang="zh-CN" sz="2000" dirty="0">
                <a:solidFill>
                  <a:schemeClr val="tx1">
                    <a:lumMod val="85000"/>
                    <a:lumOff val="15000"/>
                  </a:schemeClr>
                </a:solidFill>
                <a:latin typeface="+mj-lt"/>
                <a:ea typeface="微软雅黑" panose="020B0503020204020204" pitchFamily="34" charset="-122"/>
              </a:rPr>
              <a:t>3</a:t>
            </a:r>
            <a:r>
              <a:rPr lang="zh-CN" altLang="en-US" sz="2000" dirty="0">
                <a:solidFill>
                  <a:schemeClr val="tx1">
                    <a:lumMod val="85000"/>
                    <a:lumOff val="15000"/>
                  </a:schemeClr>
                </a:solidFill>
                <a:latin typeface="+mj-lt"/>
                <a:ea typeface="微软雅黑" panose="020B0503020204020204" pitchFamily="34" charset="-122"/>
              </a:rPr>
              <a:t>行的第</a:t>
            </a:r>
            <a:r>
              <a:rPr lang="en-US" altLang="zh-CN" sz="2000" dirty="0">
                <a:solidFill>
                  <a:schemeClr val="tx1">
                    <a:lumMod val="85000"/>
                    <a:lumOff val="15000"/>
                  </a:schemeClr>
                </a:solidFill>
                <a:latin typeface="+mj-lt"/>
                <a:ea typeface="微软雅黑" panose="020B0503020204020204" pitchFamily="34" charset="-122"/>
              </a:rPr>
              <a:t>2</a:t>
            </a:r>
            <a:r>
              <a:rPr lang="zh-CN" altLang="en-US" sz="2000" dirty="0">
                <a:solidFill>
                  <a:schemeClr val="tx1">
                    <a:lumMod val="85000"/>
                    <a:lumOff val="15000"/>
                  </a:schemeClr>
                </a:solidFill>
                <a:latin typeface="+mj-lt"/>
                <a:ea typeface="微软雅黑" panose="020B0503020204020204" pitchFamily="34" charset="-122"/>
              </a:rPr>
              <a:t>列元素和第</a:t>
            </a:r>
            <a:r>
              <a:rPr lang="en-US" altLang="zh-CN" sz="2000" dirty="0">
                <a:solidFill>
                  <a:schemeClr val="tx1">
                    <a:lumMod val="85000"/>
                    <a:lumOff val="15000"/>
                  </a:schemeClr>
                </a:solidFill>
                <a:latin typeface="+mj-lt"/>
                <a:ea typeface="微软雅黑" panose="020B0503020204020204" pitchFamily="34" charset="-122"/>
              </a:rPr>
              <a:t>4</a:t>
            </a:r>
            <a:r>
              <a:rPr lang="zh-CN" altLang="en-US" sz="2000" dirty="0">
                <a:solidFill>
                  <a:schemeClr val="tx1">
                    <a:lumMod val="85000"/>
                    <a:lumOff val="15000"/>
                  </a:schemeClr>
                </a:solidFill>
                <a:latin typeface="+mj-lt"/>
                <a:ea typeface="微软雅黑" panose="020B0503020204020204" pitchFamily="34" charset="-122"/>
              </a:rPr>
              <a:t>列元素置为</a:t>
            </a:r>
            <a:r>
              <a:rPr lang="en-US" altLang="zh-CN" sz="2000" dirty="0">
                <a:solidFill>
                  <a:schemeClr val="tx1">
                    <a:lumMod val="85000"/>
                    <a:lumOff val="15000"/>
                  </a:schemeClr>
                </a:solidFill>
                <a:latin typeface="+mj-lt"/>
                <a:ea typeface="微软雅黑" panose="020B0503020204020204" pitchFamily="34" charset="-122"/>
              </a:rPr>
              <a:t>-1</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16	print('</a:t>
            </a:r>
            <a:r>
              <a:rPr lang="zh-CN" altLang="en-US" sz="2000" dirty="0">
                <a:solidFill>
                  <a:schemeClr val="tx1">
                    <a:lumMod val="85000"/>
                    <a:lumOff val="15000"/>
                  </a:schemeClr>
                </a:solidFill>
                <a:latin typeface="+mj-lt"/>
                <a:ea typeface="微软雅黑" panose="020B0503020204020204" pitchFamily="34" charset="-122"/>
              </a:rPr>
              <a:t>部分元素赋值为</a:t>
            </a:r>
            <a:r>
              <a:rPr lang="en-US" altLang="zh-CN" sz="2000" dirty="0">
                <a:solidFill>
                  <a:schemeClr val="tx1">
                    <a:lumMod val="85000"/>
                    <a:lumOff val="15000"/>
                  </a:schemeClr>
                </a:solidFill>
                <a:latin typeface="+mj-lt"/>
                <a:ea typeface="微软雅黑" panose="020B0503020204020204" pitchFamily="34" charset="-122"/>
              </a:rPr>
              <a:t>-1</a:t>
            </a:r>
            <a:r>
              <a:rPr lang="zh-CN" altLang="en-US" sz="2000" dirty="0">
                <a:solidFill>
                  <a:schemeClr val="tx1">
                    <a:lumMod val="85000"/>
                    <a:lumOff val="15000"/>
                  </a:schemeClr>
                </a:solidFill>
                <a:latin typeface="+mj-lt"/>
                <a:ea typeface="微软雅黑" panose="020B0503020204020204" pitchFamily="34" charset="-122"/>
              </a:rPr>
              <a:t>后输出前</a:t>
            </a:r>
            <a:r>
              <a:rPr lang="en-US" altLang="zh-CN" sz="2000" dirty="0">
                <a:solidFill>
                  <a:schemeClr val="tx1">
                    <a:lumMod val="85000"/>
                    <a:lumOff val="15000"/>
                  </a:schemeClr>
                </a:solidFill>
                <a:latin typeface="+mj-lt"/>
                <a:ea typeface="微软雅黑" panose="020B0503020204020204" pitchFamily="34" charset="-122"/>
              </a:rPr>
              <a:t>5</a:t>
            </a:r>
            <a:r>
              <a:rPr lang="zh-CN" altLang="en-US" sz="2000" dirty="0">
                <a:solidFill>
                  <a:schemeClr val="tx1">
                    <a:lumMod val="85000"/>
                    <a:lumOff val="15000"/>
                  </a:schemeClr>
                </a:solidFill>
                <a:latin typeface="+mj-lt"/>
                <a:ea typeface="微软雅黑" panose="020B0503020204020204" pitchFamily="34" charset="-122"/>
              </a:rPr>
              <a:t>行元素：</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n',data</a:t>
            </a:r>
            <a:r>
              <a:rPr lang="en-US" altLang="zh-CN" sz="2000" dirty="0">
                <a:solidFill>
                  <a:schemeClr val="tx1">
                    <a:lumMod val="85000"/>
                    <a:lumOff val="15000"/>
                  </a:schemeClr>
                </a:solidFill>
                <a:latin typeface="+mj-lt"/>
                <a:ea typeface="微软雅黑" panose="020B0503020204020204" pitchFamily="34" charset="-122"/>
              </a:rPr>
              <a:t>[0:5,:])</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17	print('</a:t>
            </a:r>
            <a:r>
              <a:rPr lang="zh-CN" altLang="en-US" sz="2000" dirty="0">
                <a:solidFill>
                  <a:schemeClr val="tx1">
                    <a:lumMod val="85000"/>
                    <a:lumOff val="15000"/>
                  </a:schemeClr>
                </a:solidFill>
                <a:latin typeface="+mj-lt"/>
                <a:ea typeface="微软雅黑" panose="020B0503020204020204" pitchFamily="34" charset="-122"/>
              </a:rPr>
              <a:t>输出第</a:t>
            </a:r>
            <a:r>
              <a:rPr lang="en-US" altLang="zh-CN" sz="2000" dirty="0">
                <a:solidFill>
                  <a:schemeClr val="tx1">
                    <a:lumMod val="85000"/>
                    <a:lumOff val="15000"/>
                  </a:schemeClr>
                </a:solidFill>
                <a:latin typeface="+mj-lt"/>
                <a:ea typeface="微软雅黑" panose="020B0503020204020204" pitchFamily="34" charset="-122"/>
              </a:rPr>
              <a:t>3</a:t>
            </a:r>
            <a:r>
              <a:rPr lang="zh-CN" altLang="en-US" sz="2000" dirty="0">
                <a:solidFill>
                  <a:schemeClr val="tx1">
                    <a:lumMod val="85000"/>
                    <a:lumOff val="15000"/>
                  </a:schemeClr>
                </a:solidFill>
                <a:latin typeface="+mj-lt"/>
                <a:ea typeface="微软雅黑" panose="020B0503020204020204" pitchFamily="34" charset="-122"/>
              </a:rPr>
              <a:t>行元素：</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n',data</a:t>
            </a:r>
            <a:r>
              <a:rPr lang="en-US" altLang="zh-CN" sz="2000" dirty="0">
                <a:solidFill>
                  <a:schemeClr val="tx1">
                    <a:lumMod val="85000"/>
                    <a:lumOff val="15000"/>
                  </a:schemeClr>
                </a:solidFill>
                <a:latin typeface="+mj-lt"/>
                <a:ea typeface="微软雅黑" panose="020B0503020204020204" pitchFamily="34" charset="-122"/>
              </a:rPr>
              <a:t>[2])</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729649"/>
            <a:ext cx="9493471" cy="4192749"/>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1874207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4567378" y="477138"/>
            <a:ext cx="3057248"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索引和切片基础</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1419780"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提示</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1" y="1730172"/>
            <a:ext cx="9289360" cy="5029197"/>
          </a:xfrm>
          <a:prstGeom prst="rect">
            <a:avLst/>
          </a:prstGeom>
        </p:spPr>
        <p:txBody>
          <a:bodyPr wrap="square">
            <a:spAutoFit/>
          </a:bodyPr>
          <a:lstStyle/>
          <a:p>
            <a:pPr marL="342900" indent="-342900">
              <a:lnSpc>
                <a:spcPct val="150000"/>
              </a:lnSpc>
              <a:spcBef>
                <a:spcPct val="0"/>
              </a:spcBef>
              <a:buClr>
                <a:srgbClr val="B1C400"/>
              </a:buClr>
              <a:buFont typeface="Wingdings" panose="05000000000000000000" pitchFamily="2" charset="2"/>
              <a:buChar char="l"/>
              <a:defRPr/>
            </a:pPr>
            <a:r>
              <a:rPr lang="zh-CN" altLang="en-US" dirty="0">
                <a:solidFill>
                  <a:schemeClr val="tx1">
                    <a:lumMod val="85000"/>
                    <a:lumOff val="15000"/>
                  </a:schemeClr>
                </a:solidFill>
                <a:latin typeface="+mj-lt"/>
                <a:ea typeface="微软雅黑" panose="020B0503020204020204" pitchFamily="34" charset="-122"/>
              </a:rPr>
              <a:t>在</a:t>
            </a:r>
            <a:r>
              <a:rPr lang="en-US" altLang="zh-CN" dirty="0" err="1">
                <a:solidFill>
                  <a:schemeClr val="tx1">
                    <a:lumMod val="85000"/>
                    <a:lumOff val="15000"/>
                  </a:schemeClr>
                </a:solidFill>
                <a:latin typeface="+mj-lt"/>
                <a:ea typeface="微软雅黑" panose="020B0503020204020204" pitchFamily="34" charset="-122"/>
              </a:rPr>
              <a:t>ndarray</a:t>
            </a:r>
            <a:r>
              <a:rPr lang="zh-CN" altLang="en-US" dirty="0">
                <a:solidFill>
                  <a:schemeClr val="tx1">
                    <a:lumMod val="85000"/>
                    <a:lumOff val="15000"/>
                  </a:schemeClr>
                </a:solidFill>
                <a:latin typeface="+mj-lt"/>
                <a:ea typeface="微软雅黑" panose="020B0503020204020204" pitchFamily="34" charset="-122"/>
              </a:rPr>
              <a:t>类数组的切片操作中，还可以使用</a:t>
            </a:r>
            <a:r>
              <a:rPr lang="en-US" altLang="zh-CN" dirty="0">
                <a:solidFill>
                  <a:schemeClr val="tx1">
                    <a:lumMod val="85000"/>
                    <a:lumOff val="15000"/>
                  </a:schemeClr>
                </a:solidFill>
                <a:latin typeface="+mj-lt"/>
                <a:ea typeface="微软雅黑" panose="020B0503020204020204" pitchFamily="34" charset="-122"/>
              </a:rPr>
              <a:t>3</a:t>
            </a:r>
            <a:r>
              <a:rPr lang="zh-CN" altLang="en-US" dirty="0">
                <a:solidFill>
                  <a:schemeClr val="tx1">
                    <a:lumMod val="85000"/>
                    <a:lumOff val="15000"/>
                  </a:schemeClr>
                </a:solidFill>
                <a:latin typeface="+mj-lt"/>
                <a:ea typeface="微软雅黑" panose="020B0503020204020204" pitchFamily="34" charset="-122"/>
              </a:rPr>
              <a:t>个连续的点（</a:t>
            </a:r>
            <a:r>
              <a:rPr lang="en-US" altLang="zh-CN" dirty="0">
                <a:solidFill>
                  <a:schemeClr val="tx1">
                    <a:lumMod val="85000"/>
                    <a:lumOff val="15000"/>
                  </a:schemeClr>
                </a:solidFill>
                <a:latin typeface="+mj-lt"/>
                <a:ea typeface="微软雅黑" panose="020B0503020204020204" pitchFamily="34" charset="-122"/>
              </a:rPr>
              <a:t>...</a:t>
            </a:r>
            <a:r>
              <a:rPr lang="zh-CN" altLang="en-US" dirty="0">
                <a:solidFill>
                  <a:schemeClr val="tx1">
                    <a:lumMod val="85000"/>
                    <a:lumOff val="15000"/>
                  </a:schemeClr>
                </a:solidFill>
                <a:latin typeface="+mj-lt"/>
                <a:ea typeface="微软雅黑" panose="020B0503020204020204" pitchFamily="34" charset="-122"/>
              </a:rPr>
              <a:t>）表示任意多个逗号分开的冒号（</a:t>
            </a:r>
            <a:r>
              <a:rPr lang="en-US" altLang="zh-CN" dirty="0">
                <a:solidFill>
                  <a:schemeClr val="tx1">
                    <a:lumMod val="85000"/>
                    <a:lumOff val="15000"/>
                  </a:schemeClr>
                </a:solidFill>
                <a:latin typeface="+mj-lt"/>
                <a:ea typeface="微软雅黑" panose="020B0503020204020204" pitchFamily="34" charset="-122"/>
              </a:rPr>
              <a:t>:</a:t>
            </a:r>
            <a:r>
              <a:rPr lang="zh-CN" altLang="en-US" dirty="0">
                <a:solidFill>
                  <a:schemeClr val="tx1">
                    <a:lumMod val="85000"/>
                    <a:lumOff val="15000"/>
                  </a:schemeClr>
                </a:solidFill>
                <a:latin typeface="+mj-lt"/>
                <a:ea typeface="微软雅黑" panose="020B0503020204020204" pitchFamily="34" charset="-122"/>
              </a:rPr>
              <a:t>）、以形成与待切片数组维度相同的索引项。例如，</a:t>
            </a:r>
            <a:r>
              <a:rPr lang="en-US" altLang="zh-CN" dirty="0">
                <a:solidFill>
                  <a:schemeClr val="tx1">
                    <a:lumMod val="85000"/>
                    <a:lumOff val="15000"/>
                  </a:schemeClr>
                </a:solidFill>
                <a:latin typeface="+mj-lt"/>
                <a:ea typeface="微软雅黑" panose="020B0503020204020204" pitchFamily="34" charset="-122"/>
              </a:rPr>
              <a:t>x</a:t>
            </a:r>
            <a:r>
              <a:rPr lang="zh-CN" altLang="en-US" dirty="0">
                <a:solidFill>
                  <a:schemeClr val="tx1">
                    <a:lumMod val="85000"/>
                    <a:lumOff val="15000"/>
                  </a:schemeClr>
                </a:solidFill>
                <a:latin typeface="+mj-lt"/>
                <a:ea typeface="微软雅黑" panose="020B0503020204020204" pitchFamily="34" charset="-122"/>
              </a:rPr>
              <a:t>是一个具有</a:t>
            </a:r>
            <a:r>
              <a:rPr lang="en-US" altLang="zh-CN" dirty="0">
                <a:solidFill>
                  <a:schemeClr val="tx1">
                    <a:lumMod val="85000"/>
                    <a:lumOff val="15000"/>
                  </a:schemeClr>
                </a:solidFill>
                <a:latin typeface="+mj-lt"/>
                <a:ea typeface="微软雅黑" panose="020B0503020204020204" pitchFamily="34" charset="-122"/>
              </a:rPr>
              <a:t>5</a:t>
            </a:r>
            <a:r>
              <a:rPr lang="zh-CN" altLang="en-US" dirty="0">
                <a:solidFill>
                  <a:schemeClr val="tx1">
                    <a:lumMod val="85000"/>
                    <a:lumOff val="15000"/>
                  </a:schemeClr>
                </a:solidFill>
                <a:latin typeface="+mj-lt"/>
                <a:ea typeface="微软雅黑" panose="020B0503020204020204" pitchFamily="34" charset="-122"/>
              </a:rPr>
              <a:t>个维度的</a:t>
            </a:r>
            <a:r>
              <a:rPr lang="en-US" altLang="zh-CN" dirty="0" err="1">
                <a:solidFill>
                  <a:schemeClr val="tx1">
                    <a:lumMod val="85000"/>
                    <a:lumOff val="15000"/>
                  </a:schemeClr>
                </a:solidFill>
                <a:latin typeface="+mj-lt"/>
                <a:ea typeface="微软雅黑" panose="020B0503020204020204" pitchFamily="34" charset="-122"/>
              </a:rPr>
              <a:t>ndarray</a:t>
            </a:r>
            <a:r>
              <a:rPr lang="zh-CN" altLang="en-US" dirty="0">
                <a:solidFill>
                  <a:schemeClr val="tx1">
                    <a:lumMod val="85000"/>
                    <a:lumOff val="15000"/>
                  </a:schemeClr>
                </a:solidFill>
                <a:latin typeface="+mj-lt"/>
                <a:ea typeface="微软雅黑" panose="020B0503020204020204" pitchFamily="34" charset="-122"/>
              </a:rPr>
              <a:t>类数组，则有以下等价写法成立：</a:t>
            </a:r>
          </a:p>
          <a:p>
            <a:pPr marL="800100" lvl="1" indent="-342900">
              <a:lnSpc>
                <a:spcPct val="150000"/>
              </a:lnSpc>
              <a:spcBef>
                <a:spcPct val="0"/>
              </a:spcBef>
              <a:buClr>
                <a:srgbClr val="B1C400"/>
              </a:buClr>
              <a:buFont typeface="Wingdings" panose="05000000000000000000" pitchFamily="2" charset="2"/>
              <a:buChar char="l"/>
              <a:defRPr/>
            </a:pPr>
            <a:r>
              <a:rPr lang="en-US" altLang="zh-CN" dirty="0">
                <a:solidFill>
                  <a:schemeClr val="tx1">
                    <a:lumMod val="85000"/>
                    <a:lumOff val="15000"/>
                  </a:schemeClr>
                </a:solidFill>
                <a:latin typeface="+mj-lt"/>
                <a:ea typeface="微软雅黑" panose="020B0503020204020204" pitchFamily="34" charset="-122"/>
              </a:rPr>
              <a:t>x[1,2,...] # </a:t>
            </a:r>
            <a:r>
              <a:rPr lang="zh-CN" altLang="en-US" dirty="0">
                <a:solidFill>
                  <a:schemeClr val="tx1">
                    <a:lumMod val="85000"/>
                    <a:lumOff val="15000"/>
                  </a:schemeClr>
                </a:solidFill>
                <a:latin typeface="+mj-lt"/>
                <a:ea typeface="微软雅黑" panose="020B0503020204020204" pitchFamily="34" charset="-122"/>
              </a:rPr>
              <a:t>等价于</a:t>
            </a:r>
            <a:r>
              <a:rPr lang="en-US" altLang="zh-CN" dirty="0">
                <a:solidFill>
                  <a:schemeClr val="tx1">
                    <a:lumMod val="85000"/>
                    <a:lumOff val="15000"/>
                  </a:schemeClr>
                </a:solidFill>
                <a:latin typeface="+mj-lt"/>
                <a:ea typeface="微软雅黑" panose="020B0503020204020204" pitchFamily="34" charset="-122"/>
              </a:rPr>
              <a:t>x[1,2,:,:,:]</a:t>
            </a:r>
            <a:r>
              <a:rPr lang="zh-CN" altLang="en-US" dirty="0">
                <a:solidFill>
                  <a:schemeClr val="tx1">
                    <a:lumMod val="85000"/>
                    <a:lumOff val="15000"/>
                  </a:schemeClr>
                </a:solidFill>
                <a:latin typeface="+mj-lt"/>
                <a:ea typeface="微软雅黑" panose="020B0503020204020204" pitchFamily="34" charset="-122"/>
              </a:rPr>
              <a:t>，即前</a:t>
            </a:r>
            <a:r>
              <a:rPr lang="en-US" altLang="zh-CN" dirty="0">
                <a:solidFill>
                  <a:schemeClr val="tx1">
                    <a:lumMod val="85000"/>
                    <a:lumOff val="15000"/>
                  </a:schemeClr>
                </a:solidFill>
                <a:latin typeface="+mj-lt"/>
                <a:ea typeface="微软雅黑" panose="020B0503020204020204" pitchFamily="34" charset="-122"/>
              </a:rPr>
              <a:t>2</a:t>
            </a:r>
            <a:r>
              <a:rPr lang="zh-CN" altLang="en-US" dirty="0">
                <a:solidFill>
                  <a:schemeClr val="tx1">
                    <a:lumMod val="85000"/>
                    <a:lumOff val="15000"/>
                  </a:schemeClr>
                </a:solidFill>
                <a:latin typeface="+mj-lt"/>
                <a:ea typeface="微软雅黑" panose="020B0503020204020204" pitchFamily="34" charset="-122"/>
              </a:rPr>
              <a:t>个维度仅分别取索引为</a:t>
            </a:r>
            <a:r>
              <a:rPr lang="en-US" altLang="zh-CN" dirty="0">
                <a:solidFill>
                  <a:schemeClr val="tx1">
                    <a:lumMod val="85000"/>
                    <a:lumOff val="15000"/>
                  </a:schemeClr>
                </a:solidFill>
                <a:latin typeface="+mj-lt"/>
                <a:ea typeface="微软雅黑" panose="020B0503020204020204" pitchFamily="34" charset="-122"/>
              </a:rPr>
              <a:t>1</a:t>
            </a:r>
            <a:r>
              <a:rPr lang="zh-CN" altLang="en-US" dirty="0">
                <a:solidFill>
                  <a:schemeClr val="tx1">
                    <a:lumMod val="85000"/>
                    <a:lumOff val="15000"/>
                  </a:schemeClr>
                </a:solidFill>
                <a:latin typeface="+mj-lt"/>
                <a:ea typeface="微软雅黑" panose="020B0503020204020204" pitchFamily="34" charset="-122"/>
              </a:rPr>
              <a:t>和索引为</a:t>
            </a:r>
            <a:r>
              <a:rPr lang="en-US" altLang="zh-CN" dirty="0">
                <a:solidFill>
                  <a:schemeClr val="tx1">
                    <a:lumMod val="85000"/>
                    <a:lumOff val="15000"/>
                  </a:schemeClr>
                </a:solidFill>
                <a:latin typeface="+mj-lt"/>
                <a:ea typeface="微软雅黑" panose="020B0503020204020204" pitchFamily="34" charset="-122"/>
              </a:rPr>
              <a:t>2</a:t>
            </a:r>
            <a:r>
              <a:rPr lang="zh-CN" altLang="en-US" dirty="0">
                <a:solidFill>
                  <a:schemeClr val="tx1">
                    <a:lumMod val="85000"/>
                    <a:lumOff val="15000"/>
                  </a:schemeClr>
                </a:solidFill>
                <a:latin typeface="+mj-lt"/>
                <a:ea typeface="微软雅黑" panose="020B0503020204020204" pitchFamily="34" charset="-122"/>
              </a:rPr>
              <a:t>的元素，后</a:t>
            </a:r>
            <a:r>
              <a:rPr lang="en-US" altLang="zh-CN" dirty="0">
                <a:solidFill>
                  <a:schemeClr val="tx1">
                    <a:lumMod val="85000"/>
                    <a:lumOff val="15000"/>
                  </a:schemeClr>
                </a:solidFill>
                <a:latin typeface="+mj-lt"/>
                <a:ea typeface="微软雅黑" panose="020B0503020204020204" pitchFamily="34" charset="-122"/>
              </a:rPr>
              <a:t>3</a:t>
            </a:r>
            <a:r>
              <a:rPr lang="zh-CN" altLang="en-US" dirty="0">
                <a:solidFill>
                  <a:schemeClr val="tx1">
                    <a:lumMod val="85000"/>
                    <a:lumOff val="15000"/>
                  </a:schemeClr>
                </a:solidFill>
                <a:latin typeface="+mj-lt"/>
                <a:ea typeface="微软雅黑" panose="020B0503020204020204" pitchFamily="34" charset="-122"/>
              </a:rPr>
              <a:t>个维度的数据则全部截取</a:t>
            </a:r>
          </a:p>
          <a:p>
            <a:pPr marL="800100" lvl="1" indent="-342900">
              <a:lnSpc>
                <a:spcPct val="150000"/>
              </a:lnSpc>
              <a:spcBef>
                <a:spcPct val="0"/>
              </a:spcBef>
              <a:buClr>
                <a:srgbClr val="B1C400"/>
              </a:buClr>
              <a:buFont typeface="Wingdings" panose="05000000000000000000" pitchFamily="2" charset="2"/>
              <a:buChar char="l"/>
              <a:defRPr/>
            </a:pPr>
            <a:r>
              <a:rPr lang="en-US" altLang="zh-CN" dirty="0">
                <a:solidFill>
                  <a:schemeClr val="tx1">
                    <a:lumMod val="85000"/>
                    <a:lumOff val="15000"/>
                  </a:schemeClr>
                </a:solidFill>
                <a:latin typeface="+mj-lt"/>
                <a:ea typeface="微软雅黑" panose="020B0503020204020204" pitchFamily="34" charset="-122"/>
              </a:rPr>
              <a:t>x[...,3] # </a:t>
            </a:r>
            <a:r>
              <a:rPr lang="zh-CN" altLang="en-US" dirty="0">
                <a:solidFill>
                  <a:schemeClr val="tx1">
                    <a:lumMod val="85000"/>
                    <a:lumOff val="15000"/>
                  </a:schemeClr>
                </a:solidFill>
                <a:latin typeface="+mj-lt"/>
                <a:ea typeface="微软雅黑" panose="020B0503020204020204" pitchFamily="34" charset="-122"/>
              </a:rPr>
              <a:t>等价于</a:t>
            </a:r>
            <a:r>
              <a:rPr lang="en-US" altLang="zh-CN" dirty="0">
                <a:solidFill>
                  <a:schemeClr val="tx1">
                    <a:lumMod val="85000"/>
                    <a:lumOff val="15000"/>
                  </a:schemeClr>
                </a:solidFill>
                <a:latin typeface="+mj-lt"/>
                <a:ea typeface="微软雅黑" panose="020B0503020204020204" pitchFamily="34" charset="-122"/>
              </a:rPr>
              <a:t>x[:,:,:,:,3]</a:t>
            </a:r>
            <a:r>
              <a:rPr lang="zh-CN" altLang="en-US" dirty="0">
                <a:solidFill>
                  <a:schemeClr val="tx1">
                    <a:lumMod val="85000"/>
                    <a:lumOff val="15000"/>
                  </a:schemeClr>
                </a:solidFill>
                <a:latin typeface="+mj-lt"/>
                <a:ea typeface="微软雅黑" panose="020B0503020204020204" pitchFamily="34" charset="-122"/>
              </a:rPr>
              <a:t>，即前</a:t>
            </a:r>
            <a:r>
              <a:rPr lang="en-US" altLang="zh-CN" dirty="0">
                <a:solidFill>
                  <a:schemeClr val="tx1">
                    <a:lumMod val="85000"/>
                    <a:lumOff val="15000"/>
                  </a:schemeClr>
                </a:solidFill>
                <a:latin typeface="+mj-lt"/>
                <a:ea typeface="微软雅黑" panose="020B0503020204020204" pitchFamily="34" charset="-122"/>
              </a:rPr>
              <a:t>4</a:t>
            </a:r>
            <a:r>
              <a:rPr lang="zh-CN" altLang="en-US" dirty="0">
                <a:solidFill>
                  <a:schemeClr val="tx1">
                    <a:lumMod val="85000"/>
                    <a:lumOff val="15000"/>
                  </a:schemeClr>
                </a:solidFill>
                <a:latin typeface="+mj-lt"/>
                <a:ea typeface="微软雅黑" panose="020B0503020204020204" pitchFamily="34" charset="-122"/>
              </a:rPr>
              <a:t>个维度的数据全部截取，第</a:t>
            </a:r>
            <a:r>
              <a:rPr lang="en-US" altLang="zh-CN" dirty="0">
                <a:solidFill>
                  <a:schemeClr val="tx1">
                    <a:lumMod val="85000"/>
                    <a:lumOff val="15000"/>
                  </a:schemeClr>
                </a:solidFill>
                <a:latin typeface="+mj-lt"/>
                <a:ea typeface="微软雅黑" panose="020B0503020204020204" pitchFamily="34" charset="-122"/>
              </a:rPr>
              <a:t>5</a:t>
            </a:r>
            <a:r>
              <a:rPr lang="zh-CN" altLang="en-US" dirty="0">
                <a:solidFill>
                  <a:schemeClr val="tx1">
                    <a:lumMod val="85000"/>
                    <a:lumOff val="15000"/>
                  </a:schemeClr>
                </a:solidFill>
                <a:latin typeface="+mj-lt"/>
                <a:ea typeface="微软雅黑" panose="020B0503020204020204" pitchFamily="34" charset="-122"/>
              </a:rPr>
              <a:t>个维度仅取索引为</a:t>
            </a:r>
            <a:r>
              <a:rPr lang="en-US" altLang="zh-CN" dirty="0">
                <a:solidFill>
                  <a:schemeClr val="tx1">
                    <a:lumMod val="85000"/>
                    <a:lumOff val="15000"/>
                  </a:schemeClr>
                </a:solidFill>
                <a:latin typeface="+mj-lt"/>
                <a:ea typeface="微软雅黑" panose="020B0503020204020204" pitchFamily="34" charset="-122"/>
              </a:rPr>
              <a:t>3</a:t>
            </a:r>
            <a:r>
              <a:rPr lang="zh-CN" altLang="en-US" dirty="0">
                <a:solidFill>
                  <a:schemeClr val="tx1">
                    <a:lumMod val="85000"/>
                    <a:lumOff val="15000"/>
                  </a:schemeClr>
                </a:solidFill>
                <a:latin typeface="+mj-lt"/>
                <a:ea typeface="微软雅黑" panose="020B0503020204020204" pitchFamily="34" charset="-122"/>
              </a:rPr>
              <a:t>的元素</a:t>
            </a:r>
          </a:p>
          <a:p>
            <a:pPr marL="800100" lvl="1" indent="-342900">
              <a:lnSpc>
                <a:spcPct val="150000"/>
              </a:lnSpc>
              <a:spcBef>
                <a:spcPct val="0"/>
              </a:spcBef>
              <a:buClr>
                <a:srgbClr val="B1C400"/>
              </a:buClr>
              <a:buFont typeface="Wingdings" panose="05000000000000000000" pitchFamily="2" charset="2"/>
              <a:buChar char="l"/>
              <a:defRPr/>
            </a:pPr>
            <a:r>
              <a:rPr lang="en-US" altLang="zh-CN" dirty="0">
                <a:solidFill>
                  <a:schemeClr val="tx1">
                    <a:lumMod val="85000"/>
                    <a:lumOff val="15000"/>
                  </a:schemeClr>
                </a:solidFill>
                <a:latin typeface="+mj-lt"/>
                <a:ea typeface="微软雅黑" panose="020B0503020204020204" pitchFamily="34" charset="-122"/>
              </a:rPr>
              <a:t>x[4,...,5,:] # </a:t>
            </a:r>
            <a:r>
              <a:rPr lang="zh-CN" altLang="en-US" dirty="0">
                <a:solidFill>
                  <a:schemeClr val="tx1">
                    <a:lumMod val="85000"/>
                    <a:lumOff val="15000"/>
                  </a:schemeClr>
                </a:solidFill>
                <a:latin typeface="+mj-lt"/>
                <a:ea typeface="微软雅黑" panose="020B0503020204020204" pitchFamily="34" charset="-122"/>
              </a:rPr>
              <a:t>等价于</a:t>
            </a:r>
            <a:r>
              <a:rPr lang="en-US" altLang="zh-CN" dirty="0">
                <a:solidFill>
                  <a:schemeClr val="tx1">
                    <a:lumMod val="85000"/>
                    <a:lumOff val="15000"/>
                  </a:schemeClr>
                </a:solidFill>
                <a:latin typeface="+mj-lt"/>
                <a:ea typeface="微软雅黑" panose="020B0503020204020204" pitchFamily="34" charset="-122"/>
              </a:rPr>
              <a:t>x[4,:,:,5,:]</a:t>
            </a:r>
            <a:r>
              <a:rPr lang="zh-CN" altLang="en-US" dirty="0">
                <a:solidFill>
                  <a:schemeClr val="tx1">
                    <a:lumMod val="85000"/>
                    <a:lumOff val="15000"/>
                  </a:schemeClr>
                </a:solidFill>
                <a:latin typeface="+mj-lt"/>
                <a:ea typeface="微软雅黑" panose="020B0503020204020204" pitchFamily="34" charset="-122"/>
              </a:rPr>
              <a:t>，即第</a:t>
            </a:r>
            <a:r>
              <a:rPr lang="en-US" altLang="zh-CN" dirty="0">
                <a:solidFill>
                  <a:schemeClr val="tx1">
                    <a:lumMod val="85000"/>
                    <a:lumOff val="15000"/>
                  </a:schemeClr>
                </a:solidFill>
                <a:latin typeface="+mj-lt"/>
                <a:ea typeface="微软雅黑" panose="020B0503020204020204" pitchFamily="34" charset="-122"/>
              </a:rPr>
              <a:t>1</a:t>
            </a:r>
            <a:r>
              <a:rPr lang="zh-CN" altLang="en-US" dirty="0">
                <a:solidFill>
                  <a:schemeClr val="tx1">
                    <a:lumMod val="85000"/>
                    <a:lumOff val="15000"/>
                  </a:schemeClr>
                </a:solidFill>
                <a:latin typeface="+mj-lt"/>
                <a:ea typeface="微软雅黑" panose="020B0503020204020204" pitchFamily="34" charset="-122"/>
              </a:rPr>
              <a:t>个维度和第</a:t>
            </a:r>
            <a:r>
              <a:rPr lang="en-US" altLang="zh-CN" dirty="0">
                <a:solidFill>
                  <a:schemeClr val="tx1">
                    <a:lumMod val="85000"/>
                    <a:lumOff val="15000"/>
                  </a:schemeClr>
                </a:solidFill>
                <a:latin typeface="+mj-lt"/>
                <a:ea typeface="微软雅黑" panose="020B0503020204020204" pitchFamily="34" charset="-122"/>
              </a:rPr>
              <a:t>4</a:t>
            </a:r>
            <a:r>
              <a:rPr lang="zh-CN" altLang="en-US" dirty="0">
                <a:solidFill>
                  <a:schemeClr val="tx1">
                    <a:lumMod val="85000"/>
                    <a:lumOff val="15000"/>
                  </a:schemeClr>
                </a:solidFill>
                <a:latin typeface="+mj-lt"/>
                <a:ea typeface="微软雅黑" panose="020B0503020204020204" pitchFamily="34" charset="-122"/>
              </a:rPr>
              <a:t>个维度分别取索引为</a:t>
            </a:r>
            <a:r>
              <a:rPr lang="en-US" altLang="zh-CN" dirty="0">
                <a:solidFill>
                  <a:schemeClr val="tx1">
                    <a:lumMod val="85000"/>
                    <a:lumOff val="15000"/>
                  </a:schemeClr>
                </a:solidFill>
                <a:latin typeface="+mj-lt"/>
                <a:ea typeface="微软雅黑" panose="020B0503020204020204" pitchFamily="34" charset="-122"/>
              </a:rPr>
              <a:t>4</a:t>
            </a:r>
            <a:r>
              <a:rPr lang="zh-CN" altLang="en-US" dirty="0">
                <a:solidFill>
                  <a:schemeClr val="tx1">
                    <a:lumMod val="85000"/>
                    <a:lumOff val="15000"/>
                  </a:schemeClr>
                </a:solidFill>
                <a:latin typeface="+mj-lt"/>
                <a:ea typeface="微软雅黑" panose="020B0503020204020204" pitchFamily="34" charset="-122"/>
              </a:rPr>
              <a:t>和索引为</a:t>
            </a:r>
            <a:r>
              <a:rPr lang="en-US" altLang="zh-CN" dirty="0">
                <a:solidFill>
                  <a:schemeClr val="tx1">
                    <a:lumMod val="85000"/>
                    <a:lumOff val="15000"/>
                  </a:schemeClr>
                </a:solidFill>
                <a:latin typeface="+mj-lt"/>
                <a:ea typeface="微软雅黑" panose="020B0503020204020204" pitchFamily="34" charset="-122"/>
              </a:rPr>
              <a:t>5</a:t>
            </a:r>
            <a:r>
              <a:rPr lang="zh-CN" altLang="en-US" dirty="0">
                <a:solidFill>
                  <a:schemeClr val="tx1">
                    <a:lumMod val="85000"/>
                    <a:lumOff val="15000"/>
                  </a:schemeClr>
                </a:solidFill>
                <a:latin typeface="+mj-lt"/>
                <a:ea typeface="微软雅黑" panose="020B0503020204020204" pitchFamily="34" charset="-122"/>
              </a:rPr>
              <a:t>的元素，其他</a:t>
            </a:r>
            <a:r>
              <a:rPr lang="en-US" altLang="zh-CN" dirty="0">
                <a:solidFill>
                  <a:schemeClr val="tx1">
                    <a:lumMod val="85000"/>
                    <a:lumOff val="15000"/>
                  </a:schemeClr>
                </a:solidFill>
                <a:latin typeface="+mj-lt"/>
                <a:ea typeface="微软雅黑" panose="020B0503020204020204" pitchFamily="34" charset="-122"/>
              </a:rPr>
              <a:t>3</a:t>
            </a:r>
            <a:r>
              <a:rPr lang="zh-CN" altLang="en-US" dirty="0">
                <a:solidFill>
                  <a:schemeClr val="tx1">
                    <a:lumMod val="85000"/>
                    <a:lumOff val="15000"/>
                  </a:schemeClr>
                </a:solidFill>
                <a:latin typeface="+mj-lt"/>
                <a:ea typeface="微软雅黑" panose="020B0503020204020204" pitchFamily="34" charset="-122"/>
              </a:rPr>
              <a:t>个维度的数据则全部截取</a:t>
            </a:r>
          </a:p>
          <a:p>
            <a:pPr marL="342900" indent="-342900">
              <a:lnSpc>
                <a:spcPct val="150000"/>
              </a:lnSpc>
              <a:spcBef>
                <a:spcPct val="0"/>
              </a:spcBef>
              <a:buClr>
                <a:srgbClr val="B1C400"/>
              </a:buClr>
              <a:buFont typeface="Wingdings" panose="05000000000000000000" pitchFamily="2" charset="2"/>
              <a:buChar char="l"/>
              <a:defRPr/>
            </a:pPr>
            <a:r>
              <a:rPr lang="zh-CN" altLang="en-US" dirty="0">
                <a:solidFill>
                  <a:schemeClr val="tx1">
                    <a:lumMod val="85000"/>
                    <a:lumOff val="15000"/>
                  </a:schemeClr>
                </a:solidFill>
                <a:latin typeface="+mj-lt"/>
                <a:ea typeface="微软雅黑" panose="020B0503020204020204" pitchFamily="34" charset="-122"/>
              </a:rPr>
              <a:t>在数据分析中，一维数据和二维数据的处理最为常见，三维及更高维数据使用较少。对于初学者来说，建议循序渐进，先重点掌握一维和二维数据的处理方法、暂时忽略三维及更高维数据的情况。</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664335"/>
            <a:ext cx="9493471" cy="5038336"/>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3196340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0"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本章内容</a:t>
            </a:r>
          </a:p>
        </p:txBody>
      </p:sp>
      <p:sp>
        <p:nvSpPr>
          <p:cNvPr id="3" name="矩形 2">
            <a:extLst>
              <a:ext uri="{FF2B5EF4-FFF2-40B4-BE49-F238E27FC236}">
                <a16:creationId xmlns:a16="http://schemas.microsoft.com/office/drawing/2014/main" id="{CD352A36-0FAB-466D-AED1-E2DB2EF0AC31}"/>
              </a:ext>
            </a:extLst>
          </p:cNvPr>
          <p:cNvSpPr/>
          <p:nvPr/>
        </p:nvSpPr>
        <p:spPr>
          <a:xfrm>
            <a:off x="1201267" y="1313839"/>
            <a:ext cx="9789465" cy="4277581"/>
          </a:xfrm>
          <a:prstGeom prst="rect">
            <a:avLst/>
          </a:prstGeom>
        </p:spPr>
        <p:txBody>
          <a:bodyPr wrap="square">
            <a:spAutoFit/>
          </a:bodyPr>
          <a:lstStyle/>
          <a:p>
            <a:pPr marL="342900" indent="-342900">
              <a:lnSpc>
                <a:spcPct val="150000"/>
              </a:lnSpc>
              <a:spcBef>
                <a:spcPct val="0"/>
              </a:spcBef>
              <a:spcAft>
                <a:spcPts val="600"/>
              </a:spcAft>
              <a:buClr>
                <a:srgbClr val="B1C400"/>
              </a:buClr>
              <a:buFont typeface="Wingdings" panose="05000000000000000000" pitchFamily="2" charset="2"/>
              <a:buChar char="l"/>
              <a:defRPr/>
            </a:pPr>
            <a:r>
              <a:rPr lang="en-US" altLang="zh-CN" sz="2800" dirty="0" err="1">
                <a:latin typeface="+mj-lt"/>
                <a:ea typeface="微软雅黑" panose="020B0503020204020204" pitchFamily="34" charset="-122"/>
              </a:rPr>
              <a:t>ndarray</a:t>
            </a:r>
            <a:r>
              <a:rPr lang="zh-CN" altLang="en-US" sz="2800" dirty="0">
                <a:latin typeface="+mj-lt"/>
                <a:ea typeface="微软雅黑" panose="020B0503020204020204" pitchFamily="34" charset="-122"/>
              </a:rPr>
              <a:t>类</a:t>
            </a:r>
            <a:endParaRPr lang="en-US" altLang="zh-CN" sz="2800" dirty="0">
              <a:latin typeface="+mj-lt"/>
              <a:ea typeface="微软雅黑" panose="020B0503020204020204" pitchFamily="34" charset="-122"/>
            </a:endParaRPr>
          </a:p>
          <a:p>
            <a:pPr marL="342900" indent="-342900">
              <a:lnSpc>
                <a:spcPct val="150000"/>
              </a:lnSpc>
              <a:spcBef>
                <a:spcPct val="0"/>
              </a:spcBef>
              <a:spcAft>
                <a:spcPts val="600"/>
              </a:spcAft>
              <a:buClr>
                <a:srgbClr val="B1C400"/>
              </a:buClr>
              <a:buFont typeface="Wingdings" panose="05000000000000000000" pitchFamily="2" charset="2"/>
              <a:buChar char="l"/>
              <a:defRPr/>
            </a:pPr>
            <a:r>
              <a:rPr lang="zh-CN" altLang="en-US" sz="2800" dirty="0">
                <a:latin typeface="+mj-lt"/>
                <a:ea typeface="微软雅黑" panose="020B0503020204020204" pitchFamily="34" charset="-122"/>
              </a:rPr>
              <a:t>本章示例数据</a:t>
            </a:r>
            <a:endParaRPr lang="en-US" altLang="zh-CN" sz="2800" dirty="0">
              <a:latin typeface="+mj-lt"/>
              <a:ea typeface="微软雅黑" panose="020B0503020204020204" pitchFamily="34" charset="-122"/>
            </a:endParaRPr>
          </a:p>
          <a:p>
            <a:pPr marL="342900" indent="-342900">
              <a:lnSpc>
                <a:spcPct val="150000"/>
              </a:lnSpc>
              <a:spcBef>
                <a:spcPct val="0"/>
              </a:spcBef>
              <a:spcAft>
                <a:spcPts val="600"/>
              </a:spcAft>
              <a:buClr>
                <a:srgbClr val="B1C400"/>
              </a:buClr>
              <a:buFont typeface="Wingdings" panose="05000000000000000000" pitchFamily="2" charset="2"/>
              <a:buChar char="l"/>
              <a:defRPr/>
            </a:pPr>
            <a:r>
              <a:rPr lang="zh-CN" altLang="en-US" sz="2800" dirty="0">
                <a:latin typeface="+mj-lt"/>
                <a:ea typeface="微软雅黑" panose="020B0503020204020204" pitchFamily="34" charset="-122"/>
              </a:rPr>
              <a:t>索引和切片基础</a:t>
            </a:r>
            <a:endParaRPr lang="en-US" altLang="zh-CN" sz="2800" dirty="0">
              <a:latin typeface="+mj-lt"/>
              <a:ea typeface="微软雅黑" panose="020B0503020204020204" pitchFamily="34" charset="-122"/>
            </a:endParaRPr>
          </a:p>
          <a:p>
            <a:pPr marL="342900" indent="-342900">
              <a:lnSpc>
                <a:spcPct val="150000"/>
              </a:lnSpc>
              <a:spcBef>
                <a:spcPct val="0"/>
              </a:spcBef>
              <a:spcAft>
                <a:spcPts val="600"/>
              </a:spcAft>
              <a:buClr>
                <a:srgbClr val="B1C400"/>
              </a:buClr>
              <a:buFont typeface="Wingdings" panose="05000000000000000000" pitchFamily="2" charset="2"/>
              <a:buChar char="l"/>
              <a:defRPr/>
            </a:pPr>
            <a:r>
              <a:rPr lang="zh-CN" altLang="en-US" sz="2800" dirty="0">
                <a:solidFill>
                  <a:srgbClr val="FF0000"/>
                </a:solidFill>
                <a:latin typeface="+mj-lt"/>
                <a:ea typeface="微软雅黑" panose="020B0503020204020204" pitchFamily="34" charset="-122"/>
              </a:rPr>
              <a:t>数据拷贝</a:t>
            </a:r>
            <a:endParaRPr lang="en-US" altLang="zh-CN" sz="2800" dirty="0">
              <a:solidFill>
                <a:srgbClr val="FF0000"/>
              </a:solidFill>
              <a:latin typeface="+mj-lt"/>
              <a:ea typeface="微软雅黑" panose="020B0503020204020204" pitchFamily="34" charset="-122"/>
            </a:endParaRPr>
          </a:p>
          <a:p>
            <a:pPr marL="342900" indent="-342900">
              <a:lnSpc>
                <a:spcPct val="150000"/>
              </a:lnSpc>
              <a:spcBef>
                <a:spcPct val="0"/>
              </a:spcBef>
              <a:spcAft>
                <a:spcPts val="600"/>
              </a:spcAft>
              <a:buClr>
                <a:srgbClr val="B1C400"/>
              </a:buClr>
              <a:buFont typeface="Wingdings" panose="05000000000000000000" pitchFamily="2" charset="2"/>
              <a:buChar char="l"/>
              <a:defRPr/>
            </a:pPr>
            <a:r>
              <a:rPr lang="zh-CN" altLang="en-US" sz="2800" dirty="0">
                <a:solidFill>
                  <a:schemeClr val="tx1">
                    <a:lumMod val="85000"/>
                    <a:lumOff val="15000"/>
                  </a:schemeClr>
                </a:solidFill>
                <a:latin typeface="+mj-lt"/>
                <a:ea typeface="微软雅黑" panose="020B0503020204020204" pitchFamily="34" charset="-122"/>
              </a:rPr>
              <a:t>数据处理</a:t>
            </a:r>
            <a:endParaRPr lang="en-US" altLang="zh-CN" sz="2800" dirty="0">
              <a:solidFill>
                <a:schemeClr val="tx1">
                  <a:lumMod val="85000"/>
                  <a:lumOff val="15000"/>
                </a:schemeClr>
              </a:solidFill>
              <a:latin typeface="+mj-lt"/>
              <a:ea typeface="微软雅黑" panose="020B0503020204020204" pitchFamily="34" charset="-122"/>
            </a:endParaRPr>
          </a:p>
          <a:p>
            <a:pPr marL="342900" indent="-342900">
              <a:lnSpc>
                <a:spcPct val="150000"/>
              </a:lnSpc>
              <a:spcBef>
                <a:spcPct val="0"/>
              </a:spcBef>
              <a:spcAft>
                <a:spcPts val="600"/>
              </a:spcAft>
              <a:buClr>
                <a:srgbClr val="B1C400"/>
              </a:buClr>
              <a:buFont typeface="Wingdings" panose="05000000000000000000" pitchFamily="2" charset="2"/>
              <a:buChar char="l"/>
              <a:defRPr/>
            </a:pPr>
            <a:r>
              <a:rPr lang="zh-CN" altLang="en-US" sz="2800" dirty="0">
                <a:solidFill>
                  <a:schemeClr val="tx1">
                    <a:lumMod val="85000"/>
                    <a:lumOff val="15000"/>
                  </a:schemeClr>
                </a:solidFill>
                <a:latin typeface="+mj-lt"/>
                <a:ea typeface="微软雅黑" panose="020B0503020204020204" pitchFamily="34" charset="-122"/>
              </a:rPr>
              <a:t>高级索引</a:t>
            </a:r>
          </a:p>
        </p:txBody>
      </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1104840"/>
              <a:ext cx="360" cy="360"/>
            </p14:xfrm>
          </p:contentPart>
        </mc:Choice>
        <mc:Fallback xmlns="">
          <p:pic>
            <p:nvPicPr>
              <p:cNvPr id="5" name="墨迹 4"/>
              <p:cNvPicPr/>
              <p:nvPr/>
            </p:nvPicPr>
            <p:blipFill>
              <a:blip r:embed="rId3"/>
              <a:stretch>
                <a:fillRect/>
              </a:stretch>
            </p:blipFill>
            <p:spPr>
              <a:xfrm>
                <a:off x="7064640" y="1095480"/>
                <a:ext cx="19080" cy="19080"/>
              </a:xfrm>
              <a:prstGeom prst="rect">
                <a:avLst/>
              </a:prstGeom>
            </p:spPr>
          </p:pic>
        </mc:Fallback>
      </mc:AlternateContent>
    </p:spTree>
    <p:extLst>
      <p:ext uri="{BB962C8B-B14F-4D97-AF65-F5344CB8AC3E}">
        <p14:creationId xmlns:p14="http://schemas.microsoft.com/office/powerpoint/2010/main" val="2359978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par>
                                <p:cTn id="10" presetID="12" presetClass="entr" presetSubtype="1"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p:tgtEl>
                                          <p:spTgt spid="3"/>
                                        </p:tgtEl>
                                        <p:attrNameLst>
                                          <p:attrName>ppt_y</p:attrName>
                                        </p:attrNameLst>
                                      </p:cBhvr>
                                      <p:tavLst>
                                        <p:tav tm="0">
                                          <p:val>
                                            <p:strVal val="#ppt_y-#ppt_h*1.125000"/>
                                          </p:val>
                                        </p:tav>
                                        <p:tav tm="100000">
                                          <p:val>
                                            <p:strVal val="#ppt_y"/>
                                          </p:val>
                                        </p:tav>
                                      </p:tavLst>
                                    </p:anim>
                                    <p:animEffect transition="in" filter="wipe(down)">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1"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数据拷贝</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1419780"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概述</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1" y="1730172"/>
            <a:ext cx="9289360" cy="2242858"/>
          </a:xfrm>
          <a:prstGeom prst="rect">
            <a:avLst/>
          </a:prstGeom>
        </p:spPr>
        <p:txBody>
          <a:bodyPr wrap="square">
            <a:spAutoFit/>
          </a:bodyPr>
          <a:lstStyle/>
          <a:p>
            <a:pPr marL="342900" indent="-342900">
              <a:lnSpc>
                <a:spcPct val="150000"/>
              </a:lnSpc>
              <a:spcBef>
                <a:spcPct val="0"/>
              </a:spcBef>
              <a:buClr>
                <a:srgbClr val="B1C400"/>
              </a:buClr>
              <a:buFont typeface="Wingdings" panose="05000000000000000000" pitchFamily="2" charset="2"/>
              <a:buChar char="l"/>
              <a:defRPr/>
            </a:pPr>
            <a:r>
              <a:rPr lang="zh-CN" altLang="en-US" sz="2400" dirty="0">
                <a:solidFill>
                  <a:schemeClr val="tx1">
                    <a:lumMod val="85000"/>
                    <a:lumOff val="15000"/>
                  </a:schemeClr>
                </a:solidFill>
                <a:latin typeface="+mj-lt"/>
                <a:ea typeface="微软雅黑" panose="020B0503020204020204" pitchFamily="34" charset="-122"/>
              </a:rPr>
              <a:t>如果需要实现一个</a:t>
            </a:r>
            <a:r>
              <a:rPr lang="en-US" altLang="zh-CN" sz="2400" dirty="0" err="1">
                <a:solidFill>
                  <a:schemeClr val="tx1">
                    <a:lumMod val="85000"/>
                    <a:lumOff val="15000"/>
                  </a:schemeClr>
                </a:solidFill>
                <a:latin typeface="+mj-lt"/>
                <a:ea typeface="微软雅黑" panose="020B0503020204020204" pitchFamily="34" charset="-122"/>
              </a:rPr>
              <a:t>ndarray</a:t>
            </a:r>
            <a:r>
              <a:rPr lang="zh-CN" altLang="en-US" sz="2400" dirty="0">
                <a:solidFill>
                  <a:schemeClr val="tx1">
                    <a:lumMod val="85000"/>
                    <a:lumOff val="15000"/>
                  </a:schemeClr>
                </a:solidFill>
                <a:latin typeface="+mj-lt"/>
                <a:ea typeface="微软雅黑" panose="020B0503020204020204" pitchFamily="34" charset="-122"/>
              </a:rPr>
              <a:t>类数组对象中数据的拷贝，则应使用数组对象调用</a:t>
            </a:r>
            <a:r>
              <a:rPr lang="en-US" altLang="zh-CN" sz="2400" dirty="0">
                <a:solidFill>
                  <a:schemeClr val="tx1">
                    <a:lumMod val="85000"/>
                    <a:lumOff val="15000"/>
                  </a:schemeClr>
                </a:solidFill>
                <a:latin typeface="+mj-lt"/>
                <a:ea typeface="微软雅黑" panose="020B0503020204020204" pitchFamily="34" charset="-122"/>
              </a:rPr>
              <a:t>copy</a:t>
            </a:r>
            <a:r>
              <a:rPr lang="zh-CN" altLang="en-US" sz="2400" dirty="0">
                <a:solidFill>
                  <a:schemeClr val="tx1">
                    <a:lumMod val="85000"/>
                    <a:lumOff val="15000"/>
                  </a:schemeClr>
                </a:solidFill>
                <a:latin typeface="+mj-lt"/>
                <a:ea typeface="微软雅黑" panose="020B0503020204020204" pitchFamily="34" charset="-122"/>
              </a:rPr>
              <a:t>方法生成数组对象的一个副本。</a:t>
            </a:r>
            <a:endParaRPr lang="en-US" altLang="zh-CN" sz="2400" dirty="0">
              <a:solidFill>
                <a:schemeClr val="tx1">
                  <a:lumMod val="85000"/>
                  <a:lumOff val="15000"/>
                </a:schemeClr>
              </a:solidFill>
              <a:latin typeface="+mj-lt"/>
              <a:ea typeface="微软雅黑" panose="020B0503020204020204" pitchFamily="34" charset="-122"/>
            </a:endParaRPr>
          </a:p>
          <a:p>
            <a:pPr marL="342900" indent="-342900">
              <a:lnSpc>
                <a:spcPct val="150000"/>
              </a:lnSpc>
              <a:spcBef>
                <a:spcPct val="0"/>
              </a:spcBef>
              <a:buClr>
                <a:srgbClr val="B1C400"/>
              </a:buClr>
              <a:buFont typeface="Wingdings" panose="05000000000000000000" pitchFamily="2" charset="2"/>
              <a:buChar char="l"/>
              <a:defRPr/>
            </a:pPr>
            <a:r>
              <a:rPr lang="zh-CN" altLang="en-US" sz="2400" dirty="0">
                <a:solidFill>
                  <a:schemeClr val="tx1">
                    <a:lumMod val="85000"/>
                    <a:lumOff val="15000"/>
                  </a:schemeClr>
                </a:solidFill>
                <a:latin typeface="+mj-lt"/>
                <a:ea typeface="微软雅黑" panose="020B0503020204020204" pitchFamily="34" charset="-122"/>
              </a:rPr>
              <a:t>该副本与原数组对象完全独立，即对原数组对象的修改，不会对副本数组对象有任何影响，反之亦然。</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664335"/>
            <a:ext cx="9493471" cy="5038336"/>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1033859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0"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程序示例</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4308472"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数组对象</a:t>
            </a:r>
            <a:r>
              <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rPr>
              <a:t>copy</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方法使用示例</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1" y="1730172"/>
            <a:ext cx="9289360" cy="3269421"/>
          </a:xfrm>
          <a:prstGeom prst="rect">
            <a:avLst/>
          </a:prstGeom>
        </p:spPr>
        <p:txBody>
          <a:bodyPr wrap="square">
            <a:spAutoFit/>
          </a:bodyPr>
          <a:lstStyle/>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	a = </a:t>
            </a:r>
            <a:r>
              <a:rPr lang="en-US" altLang="zh-CN" sz="2000" dirty="0" err="1">
                <a:solidFill>
                  <a:schemeClr val="tx1">
                    <a:lumMod val="85000"/>
                    <a:lumOff val="15000"/>
                  </a:schemeClr>
                </a:solidFill>
                <a:latin typeface="+mj-lt"/>
                <a:ea typeface="微软雅黑" panose="020B0503020204020204" pitchFamily="34" charset="-122"/>
              </a:rPr>
              <a:t>np.arange</a:t>
            </a:r>
            <a:r>
              <a:rPr lang="en-US" altLang="zh-CN" sz="2000" dirty="0">
                <a:solidFill>
                  <a:schemeClr val="tx1">
                    <a:lumMod val="85000"/>
                    <a:lumOff val="15000"/>
                  </a:schemeClr>
                </a:solidFill>
                <a:latin typeface="+mj-lt"/>
                <a:ea typeface="微软雅黑" panose="020B0503020204020204" pitchFamily="34" charset="-122"/>
              </a:rPr>
              <a:t>(1,13).reshape(3,4) # </a:t>
            </a:r>
            <a:r>
              <a:rPr lang="zh-CN" altLang="en-US" sz="2000" dirty="0">
                <a:solidFill>
                  <a:schemeClr val="tx1">
                    <a:lumMod val="85000"/>
                    <a:lumOff val="15000"/>
                  </a:schemeClr>
                </a:solidFill>
                <a:latin typeface="+mj-lt"/>
                <a:ea typeface="微软雅黑" panose="020B0503020204020204" pitchFamily="34" charset="-122"/>
              </a:rPr>
              <a:t>创建一个</a:t>
            </a:r>
            <a:r>
              <a:rPr lang="en-US" altLang="zh-CN" sz="2000" dirty="0">
                <a:solidFill>
                  <a:schemeClr val="tx1">
                    <a:lumMod val="85000"/>
                    <a:lumOff val="15000"/>
                  </a:schemeClr>
                </a:solidFill>
                <a:latin typeface="+mj-lt"/>
                <a:ea typeface="微软雅黑" panose="020B0503020204020204" pitchFamily="34" charset="-122"/>
              </a:rPr>
              <a:t>3</a:t>
            </a:r>
            <a:r>
              <a:rPr lang="zh-CN" altLang="en-US" sz="2000" dirty="0">
                <a:solidFill>
                  <a:schemeClr val="tx1">
                    <a:lumMod val="85000"/>
                    <a:lumOff val="15000"/>
                  </a:schemeClr>
                </a:solidFill>
                <a:latin typeface="+mj-lt"/>
                <a:ea typeface="微软雅黑" panose="020B0503020204020204" pitchFamily="34" charset="-122"/>
              </a:rPr>
              <a:t>行</a:t>
            </a:r>
            <a:r>
              <a:rPr lang="en-US" altLang="zh-CN" sz="2000" dirty="0">
                <a:solidFill>
                  <a:schemeClr val="tx1">
                    <a:lumMod val="85000"/>
                    <a:lumOff val="15000"/>
                  </a:schemeClr>
                </a:solidFill>
                <a:latin typeface="+mj-lt"/>
                <a:ea typeface="微软雅黑" panose="020B0503020204020204" pitchFamily="34" charset="-122"/>
              </a:rPr>
              <a:t>4</a:t>
            </a:r>
            <a:r>
              <a:rPr lang="zh-CN" altLang="en-US" sz="2000" dirty="0">
                <a:solidFill>
                  <a:schemeClr val="tx1">
                    <a:lumMod val="85000"/>
                    <a:lumOff val="15000"/>
                  </a:schemeClr>
                </a:solidFill>
                <a:latin typeface="+mj-lt"/>
                <a:ea typeface="微软雅黑" panose="020B0503020204020204" pitchFamily="34" charset="-122"/>
              </a:rPr>
              <a:t>列的二维数组对象</a:t>
            </a:r>
            <a:r>
              <a:rPr lang="en-US" altLang="zh-CN" sz="2000" dirty="0">
                <a:solidFill>
                  <a:schemeClr val="tx1">
                    <a:lumMod val="85000"/>
                    <a:lumOff val="15000"/>
                  </a:schemeClr>
                </a:solidFill>
                <a:latin typeface="+mj-lt"/>
                <a:ea typeface="微软雅黑" panose="020B0503020204020204" pitchFamily="34" charset="-122"/>
              </a:rPr>
              <a:t>a</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2	print('a:\</a:t>
            </a:r>
            <a:r>
              <a:rPr lang="en-US" altLang="zh-CN" sz="2000" dirty="0" err="1">
                <a:solidFill>
                  <a:schemeClr val="tx1">
                    <a:lumMod val="85000"/>
                    <a:lumOff val="15000"/>
                  </a:schemeClr>
                </a:solidFill>
                <a:latin typeface="+mj-lt"/>
                <a:ea typeface="微软雅黑" panose="020B0503020204020204" pitchFamily="34" charset="-122"/>
              </a:rPr>
              <a:t>n',a</a:t>
            </a:r>
            <a:r>
              <a:rPr lang="en-US" altLang="zh-CN" sz="2000" dirty="0">
                <a:solidFill>
                  <a:schemeClr val="tx1">
                    <a:lumMod val="85000"/>
                    <a:lumOff val="15000"/>
                  </a:schemeClr>
                </a:solidFill>
                <a:latin typeface="+mj-lt"/>
                <a:ea typeface="微软雅黑" panose="020B0503020204020204" pitchFamily="34" charset="-122"/>
              </a:rPr>
              <a:t>) # </a:t>
            </a:r>
            <a:r>
              <a:rPr lang="zh-CN" altLang="en-US" sz="2000" dirty="0">
                <a:solidFill>
                  <a:schemeClr val="tx1">
                    <a:lumMod val="85000"/>
                    <a:lumOff val="15000"/>
                  </a:schemeClr>
                </a:solidFill>
                <a:latin typeface="+mj-lt"/>
                <a:ea typeface="微软雅黑" panose="020B0503020204020204" pitchFamily="34" charset="-122"/>
              </a:rPr>
              <a:t>输出</a:t>
            </a:r>
            <a:r>
              <a:rPr lang="en-US" altLang="zh-CN" sz="2000" dirty="0">
                <a:solidFill>
                  <a:schemeClr val="tx1">
                    <a:lumMod val="85000"/>
                    <a:lumOff val="15000"/>
                  </a:schemeClr>
                </a:solidFill>
                <a:latin typeface="+mj-lt"/>
                <a:ea typeface="微软雅黑" panose="020B0503020204020204" pitchFamily="34" charset="-122"/>
              </a:rPr>
              <a:t>a</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3	b = </a:t>
            </a:r>
            <a:r>
              <a:rPr lang="en-US" altLang="zh-CN" sz="2000" dirty="0" err="1">
                <a:solidFill>
                  <a:schemeClr val="tx1">
                    <a:lumMod val="85000"/>
                    <a:lumOff val="15000"/>
                  </a:schemeClr>
                </a:solidFill>
                <a:latin typeface="+mj-lt"/>
                <a:ea typeface="微软雅黑" panose="020B0503020204020204" pitchFamily="34" charset="-122"/>
              </a:rPr>
              <a:t>a.copy</a:t>
            </a:r>
            <a:r>
              <a:rPr lang="en-US" altLang="zh-CN" sz="2000" dirty="0">
                <a:solidFill>
                  <a:schemeClr val="tx1">
                    <a:lumMod val="85000"/>
                    <a:lumOff val="15000"/>
                  </a:schemeClr>
                </a:solidFill>
                <a:latin typeface="+mj-lt"/>
                <a:ea typeface="微软雅黑" panose="020B0503020204020204" pitchFamily="34" charset="-122"/>
              </a:rPr>
              <a:t>() # </a:t>
            </a:r>
            <a:r>
              <a:rPr lang="zh-CN" altLang="en-US" sz="2000" dirty="0">
                <a:solidFill>
                  <a:schemeClr val="tx1">
                    <a:lumMod val="85000"/>
                    <a:lumOff val="15000"/>
                  </a:schemeClr>
                </a:solidFill>
                <a:latin typeface="+mj-lt"/>
                <a:ea typeface="微软雅黑" panose="020B0503020204020204" pitchFamily="34" charset="-122"/>
              </a:rPr>
              <a:t>调用</a:t>
            </a:r>
            <a:r>
              <a:rPr lang="en-US" altLang="zh-CN" sz="2000" dirty="0">
                <a:solidFill>
                  <a:schemeClr val="tx1">
                    <a:lumMod val="85000"/>
                    <a:lumOff val="15000"/>
                  </a:schemeClr>
                </a:solidFill>
                <a:latin typeface="+mj-lt"/>
                <a:ea typeface="微软雅黑" panose="020B0503020204020204" pitchFamily="34" charset="-122"/>
              </a:rPr>
              <a:t>copy</a:t>
            </a:r>
            <a:r>
              <a:rPr lang="zh-CN" altLang="en-US" sz="2000" dirty="0">
                <a:solidFill>
                  <a:schemeClr val="tx1">
                    <a:lumMod val="85000"/>
                    <a:lumOff val="15000"/>
                  </a:schemeClr>
                </a:solidFill>
                <a:latin typeface="+mj-lt"/>
                <a:ea typeface="微软雅黑" panose="020B0503020204020204" pitchFamily="34" charset="-122"/>
              </a:rPr>
              <a:t>方法生成</a:t>
            </a:r>
            <a:r>
              <a:rPr lang="en-US" altLang="zh-CN" sz="2000" dirty="0">
                <a:solidFill>
                  <a:schemeClr val="tx1">
                    <a:lumMod val="85000"/>
                    <a:lumOff val="15000"/>
                  </a:schemeClr>
                </a:solidFill>
                <a:latin typeface="+mj-lt"/>
                <a:ea typeface="微软雅黑" panose="020B0503020204020204" pitchFamily="34" charset="-122"/>
              </a:rPr>
              <a:t>a</a:t>
            </a:r>
            <a:r>
              <a:rPr lang="zh-CN" altLang="en-US" sz="2000" dirty="0">
                <a:solidFill>
                  <a:schemeClr val="tx1">
                    <a:lumMod val="85000"/>
                    <a:lumOff val="15000"/>
                  </a:schemeClr>
                </a:solidFill>
                <a:latin typeface="+mj-lt"/>
                <a:ea typeface="微软雅黑" panose="020B0503020204020204" pitchFamily="34" charset="-122"/>
              </a:rPr>
              <a:t>的副本并赋给</a:t>
            </a:r>
            <a:r>
              <a:rPr lang="en-US" altLang="zh-CN" sz="2000" dirty="0">
                <a:solidFill>
                  <a:schemeClr val="tx1">
                    <a:lumMod val="85000"/>
                    <a:lumOff val="15000"/>
                  </a:schemeClr>
                </a:solidFill>
                <a:latin typeface="+mj-lt"/>
                <a:ea typeface="微软雅黑" panose="020B0503020204020204" pitchFamily="34" charset="-122"/>
              </a:rPr>
              <a:t>b</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4	print('b is a:',b is a) # </a:t>
            </a:r>
            <a:r>
              <a:rPr lang="zh-CN" altLang="en-US" sz="2000" dirty="0">
                <a:solidFill>
                  <a:schemeClr val="tx1">
                    <a:lumMod val="85000"/>
                    <a:lumOff val="15000"/>
                  </a:schemeClr>
                </a:solidFill>
                <a:latin typeface="+mj-lt"/>
                <a:ea typeface="微软雅黑" panose="020B0503020204020204" pitchFamily="34" charset="-122"/>
              </a:rPr>
              <a:t>使用</a:t>
            </a:r>
            <a:r>
              <a:rPr lang="en-US" altLang="zh-CN" sz="2000" dirty="0">
                <a:solidFill>
                  <a:schemeClr val="tx1">
                    <a:lumMod val="85000"/>
                    <a:lumOff val="15000"/>
                  </a:schemeClr>
                </a:solidFill>
                <a:latin typeface="+mj-lt"/>
                <a:ea typeface="微软雅黑" panose="020B0503020204020204" pitchFamily="34" charset="-122"/>
              </a:rPr>
              <a:t>is</a:t>
            </a:r>
            <a:r>
              <a:rPr lang="zh-CN" altLang="en-US" sz="2000" dirty="0">
                <a:solidFill>
                  <a:schemeClr val="tx1">
                    <a:lumMod val="85000"/>
                    <a:lumOff val="15000"/>
                  </a:schemeClr>
                </a:solidFill>
                <a:latin typeface="+mj-lt"/>
                <a:ea typeface="微软雅黑" panose="020B0503020204020204" pitchFamily="34" charset="-122"/>
              </a:rPr>
              <a:t>判断</a:t>
            </a:r>
            <a:r>
              <a:rPr lang="en-US" altLang="zh-CN" sz="2000" dirty="0">
                <a:solidFill>
                  <a:schemeClr val="tx1">
                    <a:lumMod val="85000"/>
                    <a:lumOff val="15000"/>
                  </a:schemeClr>
                </a:solidFill>
                <a:latin typeface="+mj-lt"/>
                <a:ea typeface="微软雅黑" panose="020B0503020204020204" pitchFamily="34" charset="-122"/>
              </a:rPr>
              <a:t>b</a:t>
            </a:r>
            <a:r>
              <a:rPr lang="zh-CN" altLang="en-US" sz="2000" dirty="0">
                <a:solidFill>
                  <a:schemeClr val="tx1">
                    <a:lumMod val="85000"/>
                    <a:lumOff val="15000"/>
                  </a:schemeClr>
                </a:solidFill>
                <a:latin typeface="+mj-lt"/>
                <a:ea typeface="微软雅黑" panose="020B0503020204020204" pitchFamily="34" charset="-122"/>
              </a:rPr>
              <a:t>和</a:t>
            </a:r>
            <a:r>
              <a:rPr lang="en-US" altLang="zh-CN" sz="2000" dirty="0">
                <a:solidFill>
                  <a:schemeClr val="tx1">
                    <a:lumMod val="85000"/>
                    <a:lumOff val="15000"/>
                  </a:schemeClr>
                </a:solidFill>
                <a:latin typeface="+mj-lt"/>
                <a:ea typeface="微软雅黑" panose="020B0503020204020204" pitchFamily="34" charset="-122"/>
              </a:rPr>
              <a:t>a</a:t>
            </a:r>
            <a:r>
              <a:rPr lang="zh-CN" altLang="en-US" sz="2000" dirty="0">
                <a:solidFill>
                  <a:schemeClr val="tx1">
                    <a:lumMod val="85000"/>
                    <a:lumOff val="15000"/>
                  </a:schemeClr>
                </a:solidFill>
                <a:latin typeface="+mj-lt"/>
                <a:ea typeface="微软雅黑" panose="020B0503020204020204" pitchFamily="34" charset="-122"/>
              </a:rPr>
              <a:t>是否对应同一个数组对象</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5	a[2,1] = -1 # </a:t>
            </a:r>
            <a:r>
              <a:rPr lang="zh-CN" altLang="en-US" sz="2000" dirty="0">
                <a:solidFill>
                  <a:schemeClr val="tx1">
                    <a:lumMod val="85000"/>
                    <a:lumOff val="15000"/>
                  </a:schemeClr>
                </a:solidFill>
                <a:latin typeface="+mj-lt"/>
                <a:ea typeface="微软雅黑" panose="020B0503020204020204" pitchFamily="34" charset="-122"/>
              </a:rPr>
              <a:t>将</a:t>
            </a:r>
            <a:r>
              <a:rPr lang="en-US" altLang="zh-CN" sz="2000" dirty="0">
                <a:solidFill>
                  <a:schemeClr val="tx1">
                    <a:lumMod val="85000"/>
                    <a:lumOff val="15000"/>
                  </a:schemeClr>
                </a:solidFill>
                <a:latin typeface="+mj-lt"/>
                <a:ea typeface="微软雅黑" panose="020B0503020204020204" pitchFamily="34" charset="-122"/>
              </a:rPr>
              <a:t>a</a:t>
            </a:r>
            <a:r>
              <a:rPr lang="zh-CN" altLang="en-US" sz="2000" dirty="0">
                <a:solidFill>
                  <a:schemeClr val="tx1">
                    <a:lumMod val="85000"/>
                    <a:lumOff val="15000"/>
                  </a:schemeClr>
                </a:solidFill>
                <a:latin typeface="+mj-lt"/>
                <a:ea typeface="微软雅黑" panose="020B0503020204020204" pitchFamily="34" charset="-122"/>
              </a:rPr>
              <a:t>中第</a:t>
            </a:r>
            <a:r>
              <a:rPr lang="en-US" altLang="zh-CN" sz="2000" dirty="0">
                <a:solidFill>
                  <a:schemeClr val="tx1">
                    <a:lumMod val="85000"/>
                    <a:lumOff val="15000"/>
                  </a:schemeClr>
                </a:solidFill>
                <a:latin typeface="+mj-lt"/>
                <a:ea typeface="微软雅黑" panose="020B0503020204020204" pitchFamily="34" charset="-122"/>
              </a:rPr>
              <a:t>3</a:t>
            </a:r>
            <a:r>
              <a:rPr lang="zh-CN" altLang="en-US" sz="2000" dirty="0">
                <a:solidFill>
                  <a:schemeClr val="tx1">
                    <a:lumMod val="85000"/>
                    <a:lumOff val="15000"/>
                  </a:schemeClr>
                </a:solidFill>
                <a:latin typeface="+mj-lt"/>
                <a:ea typeface="微软雅黑" panose="020B0503020204020204" pitchFamily="34" charset="-122"/>
              </a:rPr>
              <a:t>行第</a:t>
            </a:r>
            <a:r>
              <a:rPr lang="en-US" altLang="zh-CN" sz="2000" dirty="0">
                <a:solidFill>
                  <a:schemeClr val="tx1">
                    <a:lumMod val="85000"/>
                    <a:lumOff val="15000"/>
                  </a:schemeClr>
                </a:solidFill>
                <a:latin typeface="+mj-lt"/>
                <a:ea typeface="微软雅黑" panose="020B0503020204020204" pitchFamily="34" charset="-122"/>
              </a:rPr>
              <a:t>2</a:t>
            </a:r>
            <a:r>
              <a:rPr lang="zh-CN" altLang="en-US" sz="2000" dirty="0">
                <a:solidFill>
                  <a:schemeClr val="tx1">
                    <a:lumMod val="85000"/>
                    <a:lumOff val="15000"/>
                  </a:schemeClr>
                </a:solidFill>
                <a:latin typeface="+mj-lt"/>
                <a:ea typeface="微软雅黑" panose="020B0503020204020204" pitchFamily="34" charset="-122"/>
              </a:rPr>
              <a:t>列的元素修改为</a:t>
            </a:r>
            <a:r>
              <a:rPr lang="en-US" altLang="zh-CN" sz="2000" dirty="0">
                <a:solidFill>
                  <a:schemeClr val="tx1">
                    <a:lumMod val="85000"/>
                    <a:lumOff val="15000"/>
                  </a:schemeClr>
                </a:solidFill>
                <a:latin typeface="+mj-lt"/>
                <a:ea typeface="微软雅黑" panose="020B0503020204020204" pitchFamily="34" charset="-122"/>
              </a:rPr>
              <a:t>-1</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6	print('a:\</a:t>
            </a:r>
            <a:r>
              <a:rPr lang="en-US" altLang="zh-CN" sz="2000" dirty="0" err="1">
                <a:solidFill>
                  <a:schemeClr val="tx1">
                    <a:lumMod val="85000"/>
                    <a:lumOff val="15000"/>
                  </a:schemeClr>
                </a:solidFill>
                <a:latin typeface="+mj-lt"/>
                <a:ea typeface="微软雅黑" panose="020B0503020204020204" pitchFamily="34" charset="-122"/>
              </a:rPr>
              <a:t>n',a</a:t>
            </a:r>
            <a:r>
              <a:rPr lang="en-US" altLang="zh-CN" sz="2000" dirty="0">
                <a:solidFill>
                  <a:schemeClr val="tx1">
                    <a:lumMod val="85000"/>
                    <a:lumOff val="15000"/>
                  </a:schemeClr>
                </a:solidFill>
                <a:latin typeface="+mj-lt"/>
                <a:ea typeface="微软雅黑" panose="020B0503020204020204" pitchFamily="34" charset="-122"/>
              </a:rPr>
              <a:t>) # </a:t>
            </a:r>
            <a:r>
              <a:rPr lang="zh-CN" altLang="en-US" sz="2000" dirty="0">
                <a:solidFill>
                  <a:schemeClr val="tx1">
                    <a:lumMod val="85000"/>
                    <a:lumOff val="15000"/>
                  </a:schemeClr>
                </a:solidFill>
                <a:latin typeface="+mj-lt"/>
                <a:ea typeface="微软雅黑" panose="020B0503020204020204" pitchFamily="34" charset="-122"/>
              </a:rPr>
              <a:t>输出</a:t>
            </a:r>
            <a:r>
              <a:rPr lang="en-US" altLang="zh-CN" sz="2000" dirty="0">
                <a:solidFill>
                  <a:schemeClr val="tx1">
                    <a:lumMod val="85000"/>
                    <a:lumOff val="15000"/>
                  </a:schemeClr>
                </a:solidFill>
                <a:latin typeface="+mj-lt"/>
                <a:ea typeface="微软雅黑" panose="020B0503020204020204" pitchFamily="34" charset="-122"/>
              </a:rPr>
              <a:t>a</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7	print('b:\</a:t>
            </a:r>
            <a:r>
              <a:rPr lang="en-US" altLang="zh-CN" sz="2000" dirty="0" err="1">
                <a:solidFill>
                  <a:schemeClr val="tx1">
                    <a:lumMod val="85000"/>
                    <a:lumOff val="15000"/>
                  </a:schemeClr>
                </a:solidFill>
                <a:latin typeface="+mj-lt"/>
                <a:ea typeface="微软雅黑" panose="020B0503020204020204" pitchFamily="34" charset="-122"/>
              </a:rPr>
              <a:t>n',b</a:t>
            </a:r>
            <a:r>
              <a:rPr lang="en-US" altLang="zh-CN" sz="2000" dirty="0">
                <a:solidFill>
                  <a:schemeClr val="tx1">
                    <a:lumMod val="85000"/>
                    <a:lumOff val="15000"/>
                  </a:schemeClr>
                </a:solidFill>
                <a:latin typeface="+mj-lt"/>
                <a:ea typeface="微软雅黑" panose="020B0503020204020204" pitchFamily="34" charset="-122"/>
              </a:rPr>
              <a:t>) # </a:t>
            </a:r>
            <a:r>
              <a:rPr lang="zh-CN" altLang="en-US" sz="2000" dirty="0">
                <a:solidFill>
                  <a:schemeClr val="tx1">
                    <a:lumMod val="85000"/>
                    <a:lumOff val="15000"/>
                  </a:schemeClr>
                </a:solidFill>
                <a:latin typeface="+mj-lt"/>
                <a:ea typeface="微软雅黑" panose="020B0503020204020204" pitchFamily="34" charset="-122"/>
              </a:rPr>
              <a:t>输出</a:t>
            </a:r>
            <a:r>
              <a:rPr lang="en-US" altLang="zh-CN" sz="2000" dirty="0">
                <a:solidFill>
                  <a:schemeClr val="tx1">
                    <a:lumMod val="85000"/>
                    <a:lumOff val="15000"/>
                  </a:schemeClr>
                </a:solidFill>
                <a:latin typeface="+mj-lt"/>
                <a:ea typeface="微软雅黑" panose="020B0503020204020204" pitchFamily="34" charset="-122"/>
              </a:rPr>
              <a:t>b</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729649"/>
            <a:ext cx="9493471" cy="4192749"/>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800239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1"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数据拷贝</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1419780"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提示</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1" y="1730172"/>
            <a:ext cx="9289360" cy="4654416"/>
          </a:xfrm>
          <a:prstGeom prst="rect">
            <a:avLst/>
          </a:prstGeom>
        </p:spPr>
        <p:txBody>
          <a:bodyPr wrap="square">
            <a:spAutoFit/>
          </a:bodyPr>
          <a:lstStyle/>
          <a:p>
            <a:pPr marL="342900" indent="-342900">
              <a:lnSpc>
                <a:spcPct val="150000"/>
              </a:lnSpc>
              <a:spcBef>
                <a:spcPct val="0"/>
              </a:spcBef>
              <a:buClr>
                <a:srgbClr val="B1C400"/>
              </a:buClr>
              <a:buFont typeface="Wingdings" panose="05000000000000000000" pitchFamily="2" charset="2"/>
              <a:buChar char="l"/>
              <a:defRPr/>
            </a:pPr>
            <a:r>
              <a:rPr lang="zh-CN" altLang="en-US" sz="2000" dirty="0">
                <a:solidFill>
                  <a:schemeClr val="tx1">
                    <a:lumMod val="85000"/>
                    <a:lumOff val="15000"/>
                  </a:schemeClr>
                </a:solidFill>
                <a:latin typeface="+mj-lt"/>
                <a:ea typeface="微软雅黑" panose="020B0503020204020204" pitchFamily="34" charset="-122"/>
              </a:rPr>
              <a:t>使用</a:t>
            </a:r>
            <a:r>
              <a:rPr lang="en-US" altLang="zh-CN" sz="2000" dirty="0">
                <a:solidFill>
                  <a:schemeClr val="tx1">
                    <a:lumMod val="85000"/>
                    <a:lumOff val="15000"/>
                  </a:schemeClr>
                </a:solidFill>
                <a:latin typeface="+mj-lt"/>
                <a:ea typeface="微软雅黑" panose="020B0503020204020204" pitchFamily="34" charset="-122"/>
              </a:rPr>
              <a:t>copy</a:t>
            </a:r>
            <a:r>
              <a:rPr lang="zh-CN" altLang="en-US" sz="2000" dirty="0">
                <a:solidFill>
                  <a:schemeClr val="tx1">
                    <a:lumMod val="85000"/>
                    <a:lumOff val="15000"/>
                  </a:schemeClr>
                </a:solidFill>
                <a:latin typeface="+mj-lt"/>
                <a:ea typeface="微软雅黑" panose="020B0503020204020204" pitchFamily="34" charset="-122"/>
              </a:rPr>
              <a:t>方法进行数组对象拷贝，能够使得生成的副本数组对象与原副本对象完全独立。这种拷贝方法被称为</a:t>
            </a:r>
            <a:r>
              <a:rPr lang="zh-CN" altLang="en-US" sz="2000" dirty="0">
                <a:solidFill>
                  <a:srgbClr val="FF0000"/>
                </a:solidFill>
                <a:latin typeface="+mj-lt"/>
                <a:ea typeface="微软雅黑" panose="020B0503020204020204" pitchFamily="34" charset="-122"/>
              </a:rPr>
              <a:t>深拷贝</a:t>
            </a:r>
            <a:r>
              <a:rPr lang="zh-CN" altLang="en-US" sz="2000" dirty="0">
                <a:solidFill>
                  <a:schemeClr val="tx1">
                    <a:lumMod val="85000"/>
                    <a:lumOff val="15000"/>
                  </a:schemeClr>
                </a:solidFill>
                <a:latin typeface="+mj-lt"/>
                <a:ea typeface="微软雅黑" panose="020B0503020204020204" pitchFamily="34" charset="-122"/>
              </a:rPr>
              <a:t>。</a:t>
            </a:r>
          </a:p>
          <a:p>
            <a:pPr marL="342900" indent="-342900">
              <a:lnSpc>
                <a:spcPct val="150000"/>
              </a:lnSpc>
              <a:spcBef>
                <a:spcPct val="0"/>
              </a:spcBef>
              <a:buClr>
                <a:srgbClr val="B1C400"/>
              </a:buClr>
              <a:buFont typeface="Wingdings" panose="05000000000000000000" pitchFamily="2" charset="2"/>
              <a:buChar char="l"/>
              <a:defRPr/>
            </a:pPr>
            <a:r>
              <a:rPr lang="zh-CN" altLang="en-US" sz="2000" dirty="0">
                <a:solidFill>
                  <a:schemeClr val="tx1">
                    <a:lumMod val="85000"/>
                    <a:lumOff val="15000"/>
                  </a:schemeClr>
                </a:solidFill>
                <a:latin typeface="+mj-lt"/>
                <a:ea typeface="微软雅黑" panose="020B0503020204020204" pitchFamily="34" charset="-122"/>
              </a:rPr>
              <a:t>不使用</a:t>
            </a:r>
            <a:r>
              <a:rPr lang="en-US" altLang="zh-CN" sz="2000" dirty="0">
                <a:solidFill>
                  <a:schemeClr val="tx1">
                    <a:lumMod val="85000"/>
                    <a:lumOff val="15000"/>
                  </a:schemeClr>
                </a:solidFill>
                <a:latin typeface="+mj-lt"/>
                <a:ea typeface="微软雅黑" panose="020B0503020204020204" pitchFamily="34" charset="-122"/>
              </a:rPr>
              <a:t>copy</a:t>
            </a:r>
            <a:r>
              <a:rPr lang="zh-CN" altLang="en-US" sz="2000" dirty="0">
                <a:solidFill>
                  <a:schemeClr val="tx1">
                    <a:lumMod val="85000"/>
                    <a:lumOff val="15000"/>
                  </a:schemeClr>
                </a:solidFill>
                <a:latin typeface="+mj-lt"/>
                <a:ea typeface="微软雅黑" panose="020B0503020204020204" pitchFamily="34" charset="-122"/>
              </a:rPr>
              <a:t>方法，而是采用直接赋值的方式，两个变量将对应同一个数组对象。此时，通过一个变量修改数组对象的值，则使用另一个变量访问数组对象时也会看到修改后的值。</a:t>
            </a:r>
          </a:p>
          <a:p>
            <a:pPr marL="342900" indent="-342900">
              <a:lnSpc>
                <a:spcPct val="150000"/>
              </a:lnSpc>
              <a:spcBef>
                <a:spcPct val="0"/>
              </a:spcBef>
              <a:buClr>
                <a:srgbClr val="B1C400"/>
              </a:buClr>
              <a:buFont typeface="Wingdings" panose="05000000000000000000" pitchFamily="2" charset="2"/>
              <a:buChar char="l"/>
              <a:defRPr/>
            </a:pPr>
            <a:r>
              <a:rPr lang="zh-CN" altLang="en-US" sz="2000" dirty="0">
                <a:solidFill>
                  <a:schemeClr val="tx1">
                    <a:lumMod val="85000"/>
                    <a:lumOff val="15000"/>
                  </a:schemeClr>
                </a:solidFill>
                <a:latin typeface="+mj-lt"/>
                <a:ea typeface="微软雅黑" panose="020B0503020204020204" pitchFamily="34" charset="-122"/>
              </a:rPr>
              <a:t>使用</a:t>
            </a:r>
            <a:r>
              <a:rPr lang="en-US" altLang="zh-CN" sz="2000" dirty="0">
                <a:solidFill>
                  <a:schemeClr val="tx1">
                    <a:lumMod val="85000"/>
                    <a:lumOff val="15000"/>
                  </a:schemeClr>
                </a:solidFill>
                <a:latin typeface="+mj-lt"/>
                <a:ea typeface="微软雅黑" panose="020B0503020204020204" pitchFamily="34" charset="-122"/>
              </a:rPr>
              <a:t>reshape</a:t>
            </a:r>
            <a:r>
              <a:rPr lang="zh-CN" altLang="en-US" sz="2000" dirty="0">
                <a:solidFill>
                  <a:schemeClr val="tx1">
                    <a:lumMod val="85000"/>
                    <a:lumOff val="15000"/>
                  </a:schemeClr>
                </a:solidFill>
                <a:latin typeface="+mj-lt"/>
                <a:ea typeface="微软雅黑" panose="020B0503020204020204" pitchFamily="34" charset="-122"/>
              </a:rPr>
              <a:t>、</a:t>
            </a:r>
            <a:r>
              <a:rPr lang="en-US" altLang="zh-CN" sz="2000" dirty="0">
                <a:solidFill>
                  <a:schemeClr val="tx1">
                    <a:lumMod val="85000"/>
                    <a:lumOff val="15000"/>
                  </a:schemeClr>
                </a:solidFill>
                <a:latin typeface="+mj-lt"/>
                <a:ea typeface="微软雅黑" panose="020B0503020204020204" pitchFamily="34" charset="-122"/>
              </a:rPr>
              <a:t>T</a:t>
            </a:r>
            <a:r>
              <a:rPr lang="zh-CN" altLang="en-US" sz="2000" dirty="0">
                <a:solidFill>
                  <a:schemeClr val="tx1">
                    <a:lumMod val="85000"/>
                    <a:lumOff val="15000"/>
                  </a:schemeClr>
                </a:solidFill>
                <a:latin typeface="+mj-lt"/>
                <a:ea typeface="微软雅黑" panose="020B0503020204020204" pitchFamily="34" charset="-122"/>
              </a:rPr>
              <a:t>等方法或属性获取改变形状后的数组对象，以及使用切片操作得到由数组对象部分或全部元素组成的数组对象，新的数组对象实际上是原数组对象的一个视图（或称为</a:t>
            </a:r>
            <a:r>
              <a:rPr lang="zh-CN" altLang="en-US" sz="2000" dirty="0">
                <a:solidFill>
                  <a:srgbClr val="FF0000"/>
                </a:solidFill>
                <a:latin typeface="+mj-lt"/>
                <a:ea typeface="微软雅黑" panose="020B0503020204020204" pitchFamily="34" charset="-122"/>
              </a:rPr>
              <a:t>浅拷贝</a:t>
            </a:r>
            <a:r>
              <a:rPr lang="zh-CN" altLang="en-US" sz="2000" dirty="0">
                <a:solidFill>
                  <a:schemeClr val="tx1">
                    <a:lumMod val="85000"/>
                    <a:lumOff val="15000"/>
                  </a:schemeClr>
                </a:solidFill>
                <a:latin typeface="+mj-lt"/>
                <a:ea typeface="微软雅黑" panose="020B0503020204020204" pitchFamily="34" charset="-122"/>
              </a:rPr>
              <a:t>）。新数组对象与原数组对象虽然对应不同对象，但其数据元素不具有独立性，对一个对象中的元素做修改，则另一个对象中的元素也会随之改变。</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664335"/>
            <a:ext cx="9493471" cy="5038336"/>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771996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2"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程序示例</a:t>
            </a:r>
          </a:p>
        </p:txBody>
      </p:sp>
      <p:sp>
        <p:nvSpPr>
          <p:cNvPr id="2" name="矩形 1">
            <a:extLst>
              <a:ext uri="{FF2B5EF4-FFF2-40B4-BE49-F238E27FC236}">
                <a16:creationId xmlns:a16="http://schemas.microsoft.com/office/drawing/2014/main" id="{83E11107-0AC9-4E43-BA11-92F2A6599A1B}"/>
              </a:ext>
            </a:extLst>
          </p:cNvPr>
          <p:cNvSpPr/>
          <p:nvPr/>
        </p:nvSpPr>
        <p:spPr>
          <a:xfrm>
            <a:off x="1476508" y="923829"/>
            <a:ext cx="4689587"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波士顿房价数据集数据类型分析</a:t>
            </a:r>
          </a:p>
        </p:txBody>
      </p:sp>
      <p:sp>
        <p:nvSpPr>
          <p:cNvPr id="3" name="矩形 2">
            <a:extLst>
              <a:ext uri="{FF2B5EF4-FFF2-40B4-BE49-F238E27FC236}">
                <a16:creationId xmlns:a16="http://schemas.microsoft.com/office/drawing/2014/main" id="{CD352A36-0FAB-466D-AED1-E2DB2EF0AC31}"/>
              </a:ext>
            </a:extLst>
          </p:cNvPr>
          <p:cNvSpPr/>
          <p:nvPr/>
        </p:nvSpPr>
        <p:spPr>
          <a:xfrm>
            <a:off x="1517141" y="1580878"/>
            <a:ext cx="9289360" cy="3269421"/>
          </a:xfrm>
          <a:prstGeom prst="rect">
            <a:avLst/>
          </a:prstGeom>
        </p:spPr>
        <p:txBody>
          <a:bodyPr wrap="square">
            <a:spAutoFit/>
          </a:bodyPr>
          <a:lstStyle/>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	from </a:t>
            </a:r>
            <a:r>
              <a:rPr lang="en-US" altLang="zh-CN" sz="2000" dirty="0" err="1">
                <a:solidFill>
                  <a:schemeClr val="tx1">
                    <a:lumMod val="85000"/>
                    <a:lumOff val="15000"/>
                  </a:schemeClr>
                </a:solidFill>
                <a:latin typeface="+mj-lt"/>
                <a:ea typeface="微软雅黑" panose="020B0503020204020204" pitchFamily="34" charset="-122"/>
              </a:rPr>
              <a:t>sklearn.datasets</a:t>
            </a:r>
            <a:r>
              <a:rPr lang="en-US" altLang="zh-CN" sz="2000" dirty="0">
                <a:solidFill>
                  <a:schemeClr val="tx1">
                    <a:lumMod val="85000"/>
                    <a:lumOff val="15000"/>
                  </a:schemeClr>
                </a:solidFill>
                <a:latin typeface="+mj-lt"/>
                <a:ea typeface="微软雅黑" panose="020B0503020204020204" pitchFamily="34" charset="-122"/>
              </a:rPr>
              <a:t> import </a:t>
            </a:r>
            <a:r>
              <a:rPr lang="en-US" altLang="zh-CN" sz="2000" dirty="0" err="1">
                <a:solidFill>
                  <a:schemeClr val="tx1">
                    <a:lumMod val="85000"/>
                    <a:lumOff val="15000"/>
                  </a:schemeClr>
                </a:solidFill>
                <a:latin typeface="+mj-lt"/>
                <a:ea typeface="微软雅黑" panose="020B0503020204020204" pitchFamily="34" charset="-122"/>
              </a:rPr>
              <a:t>load_boston</a:t>
            </a:r>
            <a:endParaRPr lang="en-US" altLang="zh-CN" sz="2000" dirty="0">
              <a:solidFill>
                <a:schemeClr val="tx1">
                  <a:lumMod val="85000"/>
                  <a:lumOff val="15000"/>
                </a:schemeClr>
              </a:solidFill>
              <a:latin typeface="+mj-lt"/>
              <a:ea typeface="微软雅黑" panose="020B0503020204020204" pitchFamily="34" charset="-122"/>
            </a:endParaRP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2	</a:t>
            </a:r>
            <a:r>
              <a:rPr lang="en-US" altLang="zh-CN" sz="2000" dirty="0" err="1">
                <a:solidFill>
                  <a:schemeClr val="tx1">
                    <a:lumMod val="85000"/>
                    <a:lumOff val="15000"/>
                  </a:schemeClr>
                </a:solidFill>
                <a:latin typeface="+mj-lt"/>
                <a:ea typeface="微软雅黑" panose="020B0503020204020204" pitchFamily="34" charset="-122"/>
              </a:rPr>
              <a:t>boston</a:t>
            </a:r>
            <a:r>
              <a:rPr lang="en-US" altLang="zh-CN" sz="2000" dirty="0">
                <a:solidFill>
                  <a:schemeClr val="tx1">
                    <a:lumMod val="85000"/>
                    <a:lumOff val="15000"/>
                  </a:schemeClr>
                </a:solidFill>
                <a:latin typeface="+mj-lt"/>
                <a:ea typeface="微软雅黑" panose="020B0503020204020204" pitchFamily="34" charset="-122"/>
              </a:rPr>
              <a:t> = </a:t>
            </a:r>
            <a:r>
              <a:rPr lang="en-US" altLang="zh-CN" sz="2000" dirty="0" err="1">
                <a:solidFill>
                  <a:schemeClr val="tx1">
                    <a:lumMod val="85000"/>
                    <a:lumOff val="15000"/>
                  </a:schemeClr>
                </a:solidFill>
                <a:latin typeface="+mj-lt"/>
                <a:ea typeface="微软雅黑" panose="020B0503020204020204" pitchFamily="34" charset="-122"/>
              </a:rPr>
              <a:t>load_boston</a:t>
            </a:r>
            <a:r>
              <a:rPr lang="en-US" altLang="zh-CN" sz="2000" dirty="0">
                <a:solidFill>
                  <a:schemeClr val="tx1">
                    <a:lumMod val="85000"/>
                    <a:lumOff val="15000"/>
                  </a:schemeClr>
                </a:solidFill>
                <a:latin typeface="+mj-lt"/>
                <a:ea typeface="微软雅黑" panose="020B0503020204020204" pitchFamily="34" charset="-122"/>
              </a:rPr>
              <a:t>() # </a:t>
            </a:r>
            <a:r>
              <a:rPr lang="zh-CN" altLang="en-US" sz="2000" dirty="0">
                <a:solidFill>
                  <a:schemeClr val="tx1">
                    <a:lumMod val="85000"/>
                    <a:lumOff val="15000"/>
                  </a:schemeClr>
                </a:solidFill>
                <a:latin typeface="+mj-lt"/>
                <a:ea typeface="微软雅黑" panose="020B0503020204020204" pitchFamily="34" charset="-122"/>
              </a:rPr>
              <a:t>加载</a:t>
            </a:r>
            <a:r>
              <a:rPr lang="en-US" altLang="zh-CN" sz="2000" dirty="0" err="1">
                <a:solidFill>
                  <a:schemeClr val="tx1">
                    <a:lumMod val="85000"/>
                    <a:lumOff val="15000"/>
                  </a:schemeClr>
                </a:solidFill>
                <a:latin typeface="+mj-lt"/>
                <a:ea typeface="微软雅黑" panose="020B0503020204020204" pitchFamily="34" charset="-122"/>
              </a:rPr>
              <a:t>sklearn</a:t>
            </a:r>
            <a:r>
              <a:rPr lang="zh-CN" altLang="en-US" sz="2000" dirty="0">
                <a:solidFill>
                  <a:schemeClr val="tx1">
                    <a:lumMod val="85000"/>
                    <a:lumOff val="15000"/>
                  </a:schemeClr>
                </a:solidFill>
                <a:latin typeface="+mj-lt"/>
                <a:ea typeface="微软雅黑" panose="020B0503020204020204" pitchFamily="34" charset="-122"/>
              </a:rPr>
              <a:t>包里提供的波士顿房价数据集</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3	print('</a:t>
            </a:r>
            <a:r>
              <a:rPr lang="en-US" altLang="zh-CN" sz="2000" dirty="0" err="1">
                <a:solidFill>
                  <a:schemeClr val="tx1">
                    <a:lumMod val="85000"/>
                    <a:lumOff val="15000"/>
                  </a:schemeClr>
                </a:solidFill>
                <a:latin typeface="+mj-lt"/>
                <a:ea typeface="微软雅黑" panose="020B0503020204020204" pitchFamily="34" charset="-122"/>
              </a:rPr>
              <a:t>boston</a:t>
            </a:r>
            <a:r>
              <a:rPr lang="zh-CN" altLang="en-US" sz="2000" dirty="0">
                <a:solidFill>
                  <a:schemeClr val="tx1">
                    <a:lumMod val="85000"/>
                    <a:lumOff val="15000"/>
                  </a:schemeClr>
                </a:solidFill>
                <a:latin typeface="+mj-lt"/>
                <a:ea typeface="微软雅黑" panose="020B0503020204020204" pitchFamily="34" charset="-122"/>
              </a:rPr>
              <a:t>对象的数据类型：</a:t>
            </a:r>
            <a:r>
              <a:rPr lang="en-US" altLang="zh-CN" sz="2000" dirty="0">
                <a:solidFill>
                  <a:schemeClr val="tx1">
                    <a:lumMod val="85000"/>
                    <a:lumOff val="15000"/>
                  </a:schemeClr>
                </a:solidFill>
                <a:latin typeface="+mj-lt"/>
                <a:ea typeface="微软雅黑" panose="020B0503020204020204" pitchFamily="34" charset="-122"/>
              </a:rPr>
              <a:t>',type(</a:t>
            </a:r>
            <a:r>
              <a:rPr lang="en-US" altLang="zh-CN" sz="2000" dirty="0" err="1">
                <a:solidFill>
                  <a:schemeClr val="tx1">
                    <a:lumMod val="85000"/>
                    <a:lumOff val="15000"/>
                  </a:schemeClr>
                </a:solidFill>
                <a:latin typeface="+mj-lt"/>
                <a:ea typeface="微软雅黑" panose="020B0503020204020204" pitchFamily="34" charset="-122"/>
              </a:rPr>
              <a:t>boston</a:t>
            </a:r>
            <a:r>
              <a:rPr lang="en-US" altLang="zh-CN" sz="2000" dirty="0">
                <a:solidFill>
                  <a:schemeClr val="tx1">
                    <a:lumMod val="85000"/>
                    <a:lumOff val="15000"/>
                  </a:schemeClr>
                </a:solidFill>
                <a:latin typeface="+mj-lt"/>
                <a:ea typeface="微软雅黑" panose="020B0503020204020204" pitchFamily="34" charset="-122"/>
              </a:rPr>
              <a:t>)) # </a:t>
            </a:r>
            <a:r>
              <a:rPr lang="zh-CN" altLang="en-US" sz="2000" dirty="0">
                <a:solidFill>
                  <a:schemeClr val="tx1">
                    <a:lumMod val="85000"/>
                    <a:lumOff val="15000"/>
                  </a:schemeClr>
                </a:solidFill>
                <a:latin typeface="+mj-lt"/>
                <a:ea typeface="微软雅黑" panose="020B0503020204020204" pitchFamily="34" charset="-122"/>
              </a:rPr>
              <a:t>输出</a:t>
            </a:r>
            <a:r>
              <a:rPr lang="en-US" altLang="zh-CN" sz="2000" dirty="0" err="1">
                <a:solidFill>
                  <a:schemeClr val="tx1">
                    <a:lumMod val="85000"/>
                    <a:lumOff val="15000"/>
                  </a:schemeClr>
                </a:solidFill>
                <a:latin typeface="+mj-lt"/>
                <a:ea typeface="微软雅黑" panose="020B0503020204020204" pitchFamily="34" charset="-122"/>
              </a:rPr>
              <a:t>boston</a:t>
            </a:r>
            <a:r>
              <a:rPr lang="zh-CN" altLang="en-US" sz="2000" dirty="0">
                <a:solidFill>
                  <a:schemeClr val="tx1">
                    <a:lumMod val="85000"/>
                    <a:lumOff val="15000"/>
                  </a:schemeClr>
                </a:solidFill>
                <a:latin typeface="+mj-lt"/>
                <a:ea typeface="微软雅黑" panose="020B0503020204020204" pitchFamily="34" charset="-122"/>
              </a:rPr>
              <a:t>对象的数据类型</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4	print('</a:t>
            </a:r>
            <a:r>
              <a:rPr lang="en-US" altLang="zh-CN" sz="2000" dirty="0" err="1">
                <a:solidFill>
                  <a:schemeClr val="tx1">
                    <a:lumMod val="85000"/>
                    <a:lumOff val="15000"/>
                  </a:schemeClr>
                </a:solidFill>
                <a:latin typeface="+mj-lt"/>
                <a:ea typeface="微软雅黑" panose="020B0503020204020204" pitchFamily="34" charset="-122"/>
              </a:rPr>
              <a:t>boston.data</a:t>
            </a:r>
            <a:r>
              <a:rPr lang="zh-CN" altLang="en-US" sz="2000" dirty="0">
                <a:solidFill>
                  <a:schemeClr val="tx1">
                    <a:lumMod val="85000"/>
                    <a:lumOff val="15000"/>
                  </a:schemeClr>
                </a:solidFill>
                <a:latin typeface="+mj-lt"/>
                <a:ea typeface="微软雅黑" panose="020B0503020204020204" pitchFamily="34" charset="-122"/>
              </a:rPr>
              <a:t>的数据类型：</a:t>
            </a:r>
            <a:r>
              <a:rPr lang="en-US" altLang="zh-CN" sz="2000" dirty="0">
                <a:solidFill>
                  <a:schemeClr val="tx1">
                    <a:lumMod val="85000"/>
                    <a:lumOff val="15000"/>
                  </a:schemeClr>
                </a:solidFill>
                <a:latin typeface="+mj-lt"/>
                <a:ea typeface="微软雅黑" panose="020B0503020204020204" pitchFamily="34" charset="-122"/>
              </a:rPr>
              <a:t>',type(</a:t>
            </a:r>
            <a:r>
              <a:rPr lang="en-US" altLang="zh-CN" sz="2000" dirty="0" err="1">
                <a:solidFill>
                  <a:schemeClr val="tx1">
                    <a:lumMod val="85000"/>
                    <a:lumOff val="15000"/>
                  </a:schemeClr>
                </a:solidFill>
                <a:latin typeface="+mj-lt"/>
                <a:ea typeface="微软雅黑" panose="020B0503020204020204" pitchFamily="34" charset="-122"/>
              </a:rPr>
              <a:t>boston.data</a:t>
            </a:r>
            <a:r>
              <a:rPr lang="en-US" altLang="zh-CN" sz="2000" dirty="0">
                <a:solidFill>
                  <a:schemeClr val="tx1">
                    <a:lumMod val="85000"/>
                    <a:lumOff val="15000"/>
                  </a:schemeClr>
                </a:solidFill>
                <a:latin typeface="+mj-lt"/>
                <a:ea typeface="微软雅黑" panose="020B0503020204020204" pitchFamily="34" charset="-122"/>
              </a:rPr>
              <a:t>)) # </a:t>
            </a:r>
            <a:r>
              <a:rPr lang="zh-CN" altLang="en-US" sz="2000" dirty="0">
                <a:solidFill>
                  <a:schemeClr val="tx1">
                    <a:lumMod val="85000"/>
                    <a:lumOff val="15000"/>
                  </a:schemeClr>
                </a:solidFill>
                <a:latin typeface="+mj-lt"/>
                <a:ea typeface="微软雅黑" panose="020B0503020204020204" pitchFamily="34" charset="-122"/>
              </a:rPr>
              <a:t>输出</a:t>
            </a:r>
            <a:r>
              <a:rPr lang="en-US" altLang="zh-CN" sz="2000" dirty="0" err="1">
                <a:solidFill>
                  <a:schemeClr val="tx1">
                    <a:lumMod val="85000"/>
                    <a:lumOff val="15000"/>
                  </a:schemeClr>
                </a:solidFill>
                <a:latin typeface="+mj-lt"/>
                <a:ea typeface="微软雅黑" panose="020B0503020204020204" pitchFamily="34" charset="-122"/>
              </a:rPr>
              <a:t>boston.data</a:t>
            </a:r>
            <a:r>
              <a:rPr lang="zh-CN" altLang="en-US" sz="2000" dirty="0">
                <a:solidFill>
                  <a:schemeClr val="tx1">
                    <a:lumMod val="85000"/>
                    <a:lumOff val="15000"/>
                  </a:schemeClr>
                </a:solidFill>
                <a:latin typeface="+mj-lt"/>
                <a:ea typeface="微软雅黑" panose="020B0503020204020204" pitchFamily="34" charset="-122"/>
              </a:rPr>
              <a:t>的数据类型</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5	print('</a:t>
            </a:r>
            <a:r>
              <a:rPr lang="en-US" altLang="zh-CN" sz="2000" dirty="0" err="1">
                <a:solidFill>
                  <a:schemeClr val="tx1">
                    <a:lumMod val="85000"/>
                    <a:lumOff val="15000"/>
                  </a:schemeClr>
                </a:solidFill>
                <a:latin typeface="+mj-lt"/>
                <a:ea typeface="微软雅黑" panose="020B0503020204020204" pitchFamily="34" charset="-122"/>
              </a:rPr>
              <a:t>boston.target</a:t>
            </a:r>
            <a:r>
              <a:rPr lang="zh-CN" altLang="en-US" sz="2000" dirty="0">
                <a:solidFill>
                  <a:schemeClr val="tx1">
                    <a:lumMod val="85000"/>
                    <a:lumOff val="15000"/>
                  </a:schemeClr>
                </a:solidFill>
                <a:latin typeface="+mj-lt"/>
                <a:ea typeface="微软雅黑" panose="020B0503020204020204" pitchFamily="34" charset="-122"/>
              </a:rPr>
              <a:t>的数据类型：</a:t>
            </a:r>
            <a:r>
              <a:rPr lang="en-US" altLang="zh-CN" sz="2000" dirty="0">
                <a:solidFill>
                  <a:schemeClr val="tx1">
                    <a:lumMod val="85000"/>
                    <a:lumOff val="15000"/>
                  </a:schemeClr>
                </a:solidFill>
                <a:latin typeface="+mj-lt"/>
                <a:ea typeface="微软雅黑" panose="020B0503020204020204" pitchFamily="34" charset="-122"/>
              </a:rPr>
              <a:t>',type(</a:t>
            </a:r>
            <a:r>
              <a:rPr lang="en-US" altLang="zh-CN" sz="2000" dirty="0" err="1">
                <a:solidFill>
                  <a:schemeClr val="tx1">
                    <a:lumMod val="85000"/>
                    <a:lumOff val="15000"/>
                  </a:schemeClr>
                </a:solidFill>
                <a:latin typeface="+mj-lt"/>
                <a:ea typeface="微软雅黑" panose="020B0503020204020204" pitchFamily="34" charset="-122"/>
              </a:rPr>
              <a:t>boston.target</a:t>
            </a:r>
            <a:r>
              <a:rPr lang="en-US" altLang="zh-CN" sz="2000" dirty="0">
                <a:solidFill>
                  <a:schemeClr val="tx1">
                    <a:lumMod val="85000"/>
                    <a:lumOff val="15000"/>
                  </a:schemeClr>
                </a:solidFill>
                <a:latin typeface="+mj-lt"/>
                <a:ea typeface="微软雅黑" panose="020B0503020204020204" pitchFamily="34" charset="-122"/>
              </a:rPr>
              <a:t>)) # </a:t>
            </a:r>
            <a:r>
              <a:rPr lang="zh-CN" altLang="en-US" sz="2000" dirty="0">
                <a:solidFill>
                  <a:schemeClr val="tx1">
                    <a:lumMod val="85000"/>
                    <a:lumOff val="15000"/>
                  </a:schemeClr>
                </a:solidFill>
                <a:latin typeface="+mj-lt"/>
                <a:ea typeface="微软雅黑" panose="020B0503020204020204" pitchFamily="34" charset="-122"/>
              </a:rPr>
              <a:t>输出</a:t>
            </a:r>
            <a:r>
              <a:rPr lang="en-US" altLang="zh-CN" sz="2000" dirty="0" err="1">
                <a:solidFill>
                  <a:schemeClr val="tx1">
                    <a:lumMod val="85000"/>
                    <a:lumOff val="15000"/>
                  </a:schemeClr>
                </a:solidFill>
                <a:latin typeface="+mj-lt"/>
                <a:ea typeface="微软雅黑" panose="020B0503020204020204" pitchFamily="34" charset="-122"/>
              </a:rPr>
              <a:t>boston.target</a:t>
            </a:r>
            <a:r>
              <a:rPr lang="zh-CN" altLang="en-US" sz="2000" dirty="0">
                <a:solidFill>
                  <a:schemeClr val="tx1">
                    <a:lumMod val="85000"/>
                    <a:lumOff val="15000"/>
                  </a:schemeClr>
                </a:solidFill>
                <a:latin typeface="+mj-lt"/>
                <a:ea typeface="微软雅黑" panose="020B0503020204020204" pitchFamily="34" charset="-122"/>
              </a:rPr>
              <a:t>的数据类型</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404517"/>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965880"/>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48" name="KSO_Shape">
            <a:extLst>
              <a:ext uri="{FF2B5EF4-FFF2-40B4-BE49-F238E27FC236}">
                <a16:creationId xmlns:a16="http://schemas.microsoft.com/office/drawing/2014/main" id="{7C10B4E9-275D-4EE6-A235-4852EBDFC2C3}"/>
              </a:ext>
            </a:extLst>
          </p:cNvPr>
          <p:cNvSpPr/>
          <p:nvPr/>
        </p:nvSpPr>
        <p:spPr>
          <a:xfrm>
            <a:off x="1415086" y="1642504"/>
            <a:ext cx="9493471" cy="3241078"/>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1104840"/>
              <a:ext cx="360" cy="360"/>
            </p14:xfrm>
          </p:contentPart>
        </mc:Choice>
        <mc:Fallback xmlns="">
          <p:pic>
            <p:nvPicPr>
              <p:cNvPr id="5" name="墨迹 4"/>
              <p:cNvPicPr/>
              <p:nvPr/>
            </p:nvPicPr>
            <p:blipFill>
              <a:blip r:embed="rId3"/>
              <a:stretch>
                <a:fillRect/>
              </a:stretch>
            </p:blipFill>
            <p:spPr>
              <a:xfrm>
                <a:off x="7064640" y="1095480"/>
                <a:ext cx="19080" cy="19080"/>
              </a:xfrm>
              <a:prstGeom prst="rect">
                <a:avLst/>
              </a:prstGeom>
            </p:spPr>
          </p:pic>
        </mc:Fallback>
      </mc:AlternateContent>
      <p:sp>
        <p:nvSpPr>
          <p:cNvPr id="40" name="矩形 39">
            <a:extLst>
              <a:ext uri="{FF2B5EF4-FFF2-40B4-BE49-F238E27FC236}">
                <a16:creationId xmlns:a16="http://schemas.microsoft.com/office/drawing/2014/main" id="{7AA0F573-E24A-4419-BB3D-17E4DE4EC025}"/>
              </a:ext>
            </a:extLst>
          </p:cNvPr>
          <p:cNvSpPr/>
          <p:nvPr/>
        </p:nvSpPr>
        <p:spPr>
          <a:xfrm>
            <a:off x="1275183" y="5012197"/>
            <a:ext cx="8214050" cy="1701748"/>
          </a:xfrm>
          <a:prstGeom prst="rect">
            <a:avLst/>
          </a:prstGeom>
        </p:spPr>
        <p:txBody>
          <a:bodyPr wrap="square">
            <a:spAutoFit/>
          </a:bodyPr>
          <a:lstStyle/>
          <a:p>
            <a:pPr indent="266700">
              <a:lnSpc>
                <a:spcPct val="150000"/>
              </a:lnSpc>
              <a:spcAft>
                <a:spcPts val="0"/>
              </a:spcAft>
            </a:pPr>
            <a:r>
              <a:rPr lang="zh-CN" altLang="en-US" kern="100" dirty="0">
                <a:solidFill>
                  <a:srgbClr val="FF0000"/>
                </a:solidFill>
                <a:latin typeface="+mj-ea"/>
                <a:ea typeface="+mj-ea"/>
              </a:rPr>
              <a:t>运行结果：</a:t>
            </a:r>
            <a:endParaRPr lang="en-US" altLang="zh-CN" kern="100" dirty="0">
              <a:solidFill>
                <a:srgbClr val="FF0000"/>
              </a:solidFill>
              <a:latin typeface="+mj-ea"/>
              <a:ea typeface="+mj-ea"/>
            </a:endParaRPr>
          </a:p>
          <a:p>
            <a:pPr indent="266700">
              <a:lnSpc>
                <a:spcPct val="150000"/>
              </a:lnSpc>
              <a:spcAft>
                <a:spcPts val="0"/>
              </a:spcAft>
            </a:pPr>
            <a:r>
              <a:rPr lang="en-US" altLang="zh-CN" kern="100" dirty="0" err="1">
                <a:latin typeface="+mj-ea"/>
                <a:ea typeface="+mj-ea"/>
              </a:rPr>
              <a:t>boston</a:t>
            </a:r>
            <a:r>
              <a:rPr lang="zh-CN" altLang="zh-CN" kern="100" dirty="0">
                <a:latin typeface="+mj-ea"/>
                <a:ea typeface="+mj-ea"/>
              </a:rPr>
              <a:t>对象的数据类型：</a:t>
            </a:r>
            <a:r>
              <a:rPr lang="en-US" altLang="zh-CN" kern="100" dirty="0">
                <a:latin typeface="+mj-ea"/>
                <a:ea typeface="+mj-ea"/>
              </a:rPr>
              <a:t> &lt;class '</a:t>
            </a:r>
            <a:r>
              <a:rPr lang="en-US" altLang="zh-CN" kern="100" dirty="0" err="1">
                <a:latin typeface="+mj-ea"/>
                <a:ea typeface="+mj-ea"/>
              </a:rPr>
              <a:t>sklearn.utils.Bunch</a:t>
            </a:r>
            <a:r>
              <a:rPr lang="en-US" altLang="zh-CN" kern="100" dirty="0">
                <a:latin typeface="+mj-ea"/>
                <a:ea typeface="+mj-ea"/>
              </a:rPr>
              <a:t>’&gt;</a:t>
            </a:r>
          </a:p>
          <a:p>
            <a:pPr indent="266700">
              <a:lnSpc>
                <a:spcPct val="150000"/>
              </a:lnSpc>
              <a:spcAft>
                <a:spcPts val="0"/>
              </a:spcAft>
            </a:pPr>
            <a:r>
              <a:rPr lang="en-US" altLang="zh-CN" kern="100" dirty="0" err="1">
                <a:latin typeface="+mj-ea"/>
                <a:ea typeface="+mj-ea"/>
              </a:rPr>
              <a:t>boston.data</a:t>
            </a:r>
            <a:r>
              <a:rPr lang="zh-CN" altLang="zh-CN" kern="100" dirty="0">
                <a:latin typeface="+mj-ea"/>
                <a:ea typeface="+mj-ea"/>
              </a:rPr>
              <a:t>的数据类型：</a:t>
            </a:r>
            <a:r>
              <a:rPr lang="en-US" altLang="zh-CN" kern="100" dirty="0">
                <a:latin typeface="+mj-ea"/>
                <a:ea typeface="+mj-ea"/>
              </a:rPr>
              <a:t> &lt;class '</a:t>
            </a:r>
            <a:r>
              <a:rPr lang="en-US" altLang="zh-CN" kern="100" dirty="0" err="1">
                <a:latin typeface="+mj-ea"/>
                <a:ea typeface="+mj-ea"/>
              </a:rPr>
              <a:t>numpy.ndarray</a:t>
            </a:r>
            <a:r>
              <a:rPr lang="en-US" altLang="zh-CN" kern="100" dirty="0">
                <a:latin typeface="+mj-ea"/>
                <a:ea typeface="+mj-ea"/>
              </a:rPr>
              <a:t>’&gt;</a:t>
            </a:r>
          </a:p>
          <a:p>
            <a:pPr indent="266700">
              <a:lnSpc>
                <a:spcPct val="150000"/>
              </a:lnSpc>
              <a:spcAft>
                <a:spcPts val="0"/>
              </a:spcAft>
            </a:pPr>
            <a:r>
              <a:rPr lang="en-US" altLang="zh-CN" kern="100" dirty="0" err="1">
                <a:latin typeface="+mj-ea"/>
                <a:ea typeface="+mj-ea"/>
              </a:rPr>
              <a:t>boston.target</a:t>
            </a:r>
            <a:r>
              <a:rPr lang="zh-CN" altLang="zh-CN" kern="100" dirty="0">
                <a:latin typeface="+mj-ea"/>
                <a:ea typeface="+mj-ea"/>
                <a:cs typeface="Times New Roman" panose="02020603050405020304" pitchFamily="18" charset="0"/>
              </a:rPr>
              <a:t>的数据类型：</a:t>
            </a:r>
            <a:r>
              <a:rPr lang="en-US" altLang="zh-CN" kern="100" dirty="0">
                <a:latin typeface="+mj-ea"/>
                <a:ea typeface="+mj-ea"/>
              </a:rPr>
              <a:t> &lt;class '</a:t>
            </a:r>
            <a:r>
              <a:rPr lang="en-US" altLang="zh-CN" kern="100" dirty="0" err="1">
                <a:latin typeface="+mj-ea"/>
                <a:ea typeface="+mj-ea"/>
              </a:rPr>
              <a:t>numpy.ndarray</a:t>
            </a:r>
            <a:r>
              <a:rPr lang="en-US" altLang="zh-CN" kern="100" dirty="0">
                <a:latin typeface="+mj-ea"/>
                <a:ea typeface="+mj-ea"/>
              </a:rPr>
              <a:t>'&gt;</a:t>
            </a:r>
            <a:endParaRPr lang="zh-CN" altLang="en-US" dirty="0">
              <a:latin typeface="+mj-ea"/>
              <a:ea typeface="+mj-ea"/>
            </a:endParaRPr>
          </a:p>
        </p:txBody>
      </p:sp>
    </p:spTree>
    <p:extLst>
      <p:ext uri="{BB962C8B-B14F-4D97-AF65-F5344CB8AC3E}">
        <p14:creationId xmlns:p14="http://schemas.microsoft.com/office/powerpoint/2010/main" val="822033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fade">
                                      <p:cBhvr>
                                        <p:cTn id="22" dur="500"/>
                                        <p:tgtEl>
                                          <p:spTgt spid="48"/>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p:tgtEl>
                                          <p:spTgt spid="2"/>
                                        </p:tgtEl>
                                        <p:attrNameLst>
                                          <p:attrName>ppt_y</p:attrName>
                                        </p:attrNameLst>
                                      </p:cBhvr>
                                      <p:tavLst>
                                        <p:tav tm="0">
                                          <p:val>
                                            <p:strVal val="#ppt_y+#ppt_h*1.125000"/>
                                          </p:val>
                                        </p:tav>
                                        <p:tav tm="100000">
                                          <p:val>
                                            <p:strVal val="#ppt_y"/>
                                          </p:val>
                                        </p:tav>
                                      </p:tavLst>
                                    </p:anim>
                                    <p:animEffect transition="in" filter="wipe(up)">
                                      <p:cBhvr>
                                        <p:cTn id="26" dur="500"/>
                                        <p:tgtEl>
                                          <p:spTgt spid="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additive="base">
                                        <p:cTn id="29" dur="500"/>
                                        <p:tgtEl>
                                          <p:spTgt spid="3"/>
                                        </p:tgtEl>
                                        <p:attrNameLst>
                                          <p:attrName>ppt_y</p:attrName>
                                        </p:attrNameLst>
                                      </p:cBhvr>
                                      <p:tavLst>
                                        <p:tav tm="0">
                                          <p:val>
                                            <p:strVal val="#ppt_y-#ppt_h*1.125000"/>
                                          </p:val>
                                        </p:tav>
                                        <p:tav tm="100000">
                                          <p:val>
                                            <p:strVal val="#ppt_y"/>
                                          </p:val>
                                        </p:tav>
                                      </p:tavLst>
                                    </p:anim>
                                    <p:animEffect transition="in" filter="wipe(down)">
                                      <p:cBhvr>
                                        <p:cTn id="3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3" grpId="0"/>
      <p:bldP spid="48"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0"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程序示例</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5208700"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数组对象直接赋值和浅拷贝程序示例</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1" y="1730172"/>
            <a:ext cx="9289360" cy="3731086"/>
          </a:xfrm>
          <a:prstGeom prst="rect">
            <a:avLst/>
          </a:prstGeom>
        </p:spPr>
        <p:txBody>
          <a:bodyPr wrap="square">
            <a:spAutoFit/>
          </a:bodyPr>
          <a:lstStyle/>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	a = </a:t>
            </a:r>
            <a:r>
              <a:rPr lang="en-US" altLang="zh-CN" sz="2000" dirty="0" err="1">
                <a:solidFill>
                  <a:schemeClr val="tx1">
                    <a:lumMod val="85000"/>
                    <a:lumOff val="15000"/>
                  </a:schemeClr>
                </a:solidFill>
                <a:latin typeface="+mj-lt"/>
                <a:ea typeface="微软雅黑" panose="020B0503020204020204" pitchFamily="34" charset="-122"/>
              </a:rPr>
              <a:t>np.arange</a:t>
            </a:r>
            <a:r>
              <a:rPr lang="en-US" altLang="zh-CN" sz="2000" dirty="0">
                <a:solidFill>
                  <a:schemeClr val="tx1">
                    <a:lumMod val="85000"/>
                    <a:lumOff val="15000"/>
                  </a:schemeClr>
                </a:solidFill>
                <a:latin typeface="+mj-lt"/>
                <a:ea typeface="微软雅黑" panose="020B0503020204020204" pitchFamily="34" charset="-122"/>
              </a:rPr>
              <a:t>(1,13).reshape(3,4) # </a:t>
            </a:r>
            <a:r>
              <a:rPr lang="zh-CN" altLang="en-US" sz="2000" dirty="0">
                <a:solidFill>
                  <a:schemeClr val="tx1">
                    <a:lumMod val="85000"/>
                    <a:lumOff val="15000"/>
                  </a:schemeClr>
                </a:solidFill>
                <a:latin typeface="+mj-lt"/>
                <a:ea typeface="微软雅黑" panose="020B0503020204020204" pitchFamily="34" charset="-122"/>
              </a:rPr>
              <a:t>创建一个</a:t>
            </a:r>
            <a:r>
              <a:rPr lang="en-US" altLang="zh-CN" sz="2000" dirty="0">
                <a:solidFill>
                  <a:schemeClr val="tx1">
                    <a:lumMod val="85000"/>
                    <a:lumOff val="15000"/>
                  </a:schemeClr>
                </a:solidFill>
                <a:latin typeface="+mj-lt"/>
                <a:ea typeface="微软雅黑" panose="020B0503020204020204" pitchFamily="34" charset="-122"/>
              </a:rPr>
              <a:t>3</a:t>
            </a:r>
            <a:r>
              <a:rPr lang="zh-CN" altLang="en-US" sz="2000" dirty="0">
                <a:solidFill>
                  <a:schemeClr val="tx1">
                    <a:lumMod val="85000"/>
                    <a:lumOff val="15000"/>
                  </a:schemeClr>
                </a:solidFill>
                <a:latin typeface="+mj-lt"/>
                <a:ea typeface="微软雅黑" panose="020B0503020204020204" pitchFamily="34" charset="-122"/>
              </a:rPr>
              <a:t>行</a:t>
            </a:r>
            <a:r>
              <a:rPr lang="en-US" altLang="zh-CN" sz="2000" dirty="0">
                <a:solidFill>
                  <a:schemeClr val="tx1">
                    <a:lumMod val="85000"/>
                    <a:lumOff val="15000"/>
                  </a:schemeClr>
                </a:solidFill>
                <a:latin typeface="+mj-lt"/>
                <a:ea typeface="微软雅黑" panose="020B0503020204020204" pitchFamily="34" charset="-122"/>
              </a:rPr>
              <a:t>4</a:t>
            </a:r>
            <a:r>
              <a:rPr lang="zh-CN" altLang="en-US" sz="2000" dirty="0">
                <a:solidFill>
                  <a:schemeClr val="tx1">
                    <a:lumMod val="85000"/>
                    <a:lumOff val="15000"/>
                  </a:schemeClr>
                </a:solidFill>
                <a:latin typeface="+mj-lt"/>
                <a:ea typeface="微软雅黑" panose="020B0503020204020204" pitchFamily="34" charset="-122"/>
              </a:rPr>
              <a:t>列的二维数组对象</a:t>
            </a:r>
            <a:r>
              <a:rPr lang="en-US" altLang="zh-CN" sz="2000" dirty="0">
                <a:solidFill>
                  <a:schemeClr val="tx1">
                    <a:lumMod val="85000"/>
                    <a:lumOff val="15000"/>
                  </a:schemeClr>
                </a:solidFill>
                <a:latin typeface="+mj-lt"/>
                <a:ea typeface="微软雅黑" panose="020B0503020204020204" pitchFamily="34" charset="-122"/>
              </a:rPr>
              <a:t>a</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2	print('a:\</a:t>
            </a:r>
            <a:r>
              <a:rPr lang="en-US" altLang="zh-CN" sz="2000" dirty="0" err="1">
                <a:solidFill>
                  <a:schemeClr val="tx1">
                    <a:lumMod val="85000"/>
                    <a:lumOff val="15000"/>
                  </a:schemeClr>
                </a:solidFill>
                <a:latin typeface="+mj-lt"/>
                <a:ea typeface="微软雅黑" panose="020B0503020204020204" pitchFamily="34" charset="-122"/>
              </a:rPr>
              <a:t>n',a</a:t>
            </a:r>
            <a:r>
              <a:rPr lang="en-US" altLang="zh-CN" sz="2000" dirty="0">
                <a:solidFill>
                  <a:schemeClr val="tx1">
                    <a:lumMod val="85000"/>
                    <a:lumOff val="15000"/>
                  </a:schemeClr>
                </a:solidFill>
                <a:latin typeface="+mj-lt"/>
                <a:ea typeface="微软雅黑" panose="020B0503020204020204" pitchFamily="34" charset="-122"/>
              </a:rPr>
              <a:t>) # </a:t>
            </a:r>
            <a:r>
              <a:rPr lang="zh-CN" altLang="en-US" sz="2000" dirty="0">
                <a:solidFill>
                  <a:schemeClr val="tx1">
                    <a:lumMod val="85000"/>
                    <a:lumOff val="15000"/>
                  </a:schemeClr>
                </a:solidFill>
                <a:latin typeface="+mj-lt"/>
                <a:ea typeface="微软雅黑" panose="020B0503020204020204" pitchFamily="34" charset="-122"/>
              </a:rPr>
              <a:t>输出</a:t>
            </a:r>
            <a:r>
              <a:rPr lang="en-US" altLang="zh-CN" sz="2000" dirty="0">
                <a:solidFill>
                  <a:schemeClr val="tx1">
                    <a:lumMod val="85000"/>
                    <a:lumOff val="15000"/>
                  </a:schemeClr>
                </a:solidFill>
                <a:latin typeface="+mj-lt"/>
                <a:ea typeface="微软雅黑" panose="020B0503020204020204" pitchFamily="34" charset="-122"/>
              </a:rPr>
              <a:t>a</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3	b = a</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4	print('b is a:',b is a) # </a:t>
            </a:r>
            <a:r>
              <a:rPr lang="zh-CN" altLang="en-US" sz="2000" dirty="0">
                <a:solidFill>
                  <a:schemeClr val="tx1">
                    <a:lumMod val="85000"/>
                    <a:lumOff val="15000"/>
                  </a:schemeClr>
                </a:solidFill>
                <a:latin typeface="+mj-lt"/>
                <a:ea typeface="微软雅黑" panose="020B0503020204020204" pitchFamily="34" charset="-122"/>
              </a:rPr>
              <a:t>使用</a:t>
            </a:r>
            <a:r>
              <a:rPr lang="en-US" altLang="zh-CN" sz="2000" dirty="0">
                <a:solidFill>
                  <a:schemeClr val="tx1">
                    <a:lumMod val="85000"/>
                    <a:lumOff val="15000"/>
                  </a:schemeClr>
                </a:solidFill>
                <a:latin typeface="+mj-lt"/>
                <a:ea typeface="微软雅黑" panose="020B0503020204020204" pitchFamily="34" charset="-122"/>
              </a:rPr>
              <a:t>is</a:t>
            </a:r>
            <a:r>
              <a:rPr lang="zh-CN" altLang="en-US" sz="2000" dirty="0">
                <a:solidFill>
                  <a:schemeClr val="tx1">
                    <a:lumMod val="85000"/>
                    <a:lumOff val="15000"/>
                  </a:schemeClr>
                </a:solidFill>
                <a:latin typeface="+mj-lt"/>
                <a:ea typeface="微软雅黑" panose="020B0503020204020204" pitchFamily="34" charset="-122"/>
              </a:rPr>
              <a:t>判断</a:t>
            </a:r>
            <a:r>
              <a:rPr lang="en-US" altLang="zh-CN" sz="2000" dirty="0">
                <a:solidFill>
                  <a:schemeClr val="tx1">
                    <a:lumMod val="85000"/>
                    <a:lumOff val="15000"/>
                  </a:schemeClr>
                </a:solidFill>
                <a:latin typeface="+mj-lt"/>
                <a:ea typeface="微软雅黑" panose="020B0503020204020204" pitchFamily="34" charset="-122"/>
              </a:rPr>
              <a:t>b</a:t>
            </a:r>
            <a:r>
              <a:rPr lang="zh-CN" altLang="en-US" sz="2000" dirty="0">
                <a:solidFill>
                  <a:schemeClr val="tx1">
                    <a:lumMod val="85000"/>
                    <a:lumOff val="15000"/>
                  </a:schemeClr>
                </a:solidFill>
                <a:latin typeface="+mj-lt"/>
                <a:ea typeface="微软雅黑" panose="020B0503020204020204" pitchFamily="34" charset="-122"/>
              </a:rPr>
              <a:t>和</a:t>
            </a:r>
            <a:r>
              <a:rPr lang="en-US" altLang="zh-CN" sz="2000" dirty="0">
                <a:solidFill>
                  <a:schemeClr val="tx1">
                    <a:lumMod val="85000"/>
                    <a:lumOff val="15000"/>
                  </a:schemeClr>
                </a:solidFill>
                <a:latin typeface="+mj-lt"/>
                <a:ea typeface="微软雅黑" panose="020B0503020204020204" pitchFamily="34" charset="-122"/>
              </a:rPr>
              <a:t>a</a:t>
            </a:r>
            <a:r>
              <a:rPr lang="zh-CN" altLang="en-US" sz="2000" dirty="0">
                <a:solidFill>
                  <a:schemeClr val="tx1">
                    <a:lumMod val="85000"/>
                    <a:lumOff val="15000"/>
                  </a:schemeClr>
                </a:solidFill>
                <a:latin typeface="+mj-lt"/>
                <a:ea typeface="微软雅黑" panose="020B0503020204020204" pitchFamily="34" charset="-122"/>
              </a:rPr>
              <a:t>是否对应同一个数组对象</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5	c = a[:,:] # </a:t>
            </a:r>
            <a:r>
              <a:rPr lang="zh-CN" altLang="en-US" sz="2000" dirty="0">
                <a:solidFill>
                  <a:schemeClr val="tx1">
                    <a:lumMod val="85000"/>
                    <a:lumOff val="15000"/>
                  </a:schemeClr>
                </a:solidFill>
                <a:latin typeface="+mj-lt"/>
                <a:ea typeface="微软雅黑" panose="020B0503020204020204" pitchFamily="34" charset="-122"/>
              </a:rPr>
              <a:t>将对</a:t>
            </a:r>
            <a:r>
              <a:rPr lang="en-US" altLang="zh-CN" sz="2000" dirty="0">
                <a:solidFill>
                  <a:schemeClr val="tx1">
                    <a:lumMod val="85000"/>
                    <a:lumOff val="15000"/>
                  </a:schemeClr>
                </a:solidFill>
                <a:latin typeface="+mj-lt"/>
                <a:ea typeface="微软雅黑" panose="020B0503020204020204" pitchFamily="34" charset="-122"/>
              </a:rPr>
              <a:t>a</a:t>
            </a:r>
            <a:r>
              <a:rPr lang="zh-CN" altLang="en-US" sz="2000" dirty="0">
                <a:solidFill>
                  <a:schemeClr val="tx1">
                    <a:lumMod val="85000"/>
                    <a:lumOff val="15000"/>
                  </a:schemeClr>
                </a:solidFill>
                <a:latin typeface="+mj-lt"/>
                <a:ea typeface="微软雅黑" panose="020B0503020204020204" pitchFamily="34" charset="-122"/>
              </a:rPr>
              <a:t>切片操作的返回结果赋给</a:t>
            </a:r>
            <a:r>
              <a:rPr lang="en-US" altLang="zh-CN" sz="2000" dirty="0">
                <a:solidFill>
                  <a:schemeClr val="tx1">
                    <a:lumMod val="85000"/>
                    <a:lumOff val="15000"/>
                  </a:schemeClr>
                </a:solidFill>
                <a:latin typeface="+mj-lt"/>
                <a:ea typeface="微软雅黑" panose="020B0503020204020204" pitchFamily="34" charset="-122"/>
              </a:rPr>
              <a:t>c</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6	print('c is a:',c is a) # </a:t>
            </a:r>
            <a:r>
              <a:rPr lang="zh-CN" altLang="en-US" sz="2000" dirty="0">
                <a:solidFill>
                  <a:schemeClr val="tx1">
                    <a:lumMod val="85000"/>
                    <a:lumOff val="15000"/>
                  </a:schemeClr>
                </a:solidFill>
                <a:latin typeface="+mj-lt"/>
                <a:ea typeface="微软雅黑" panose="020B0503020204020204" pitchFamily="34" charset="-122"/>
              </a:rPr>
              <a:t>使用</a:t>
            </a:r>
            <a:r>
              <a:rPr lang="en-US" altLang="zh-CN" sz="2000" dirty="0">
                <a:solidFill>
                  <a:schemeClr val="tx1">
                    <a:lumMod val="85000"/>
                    <a:lumOff val="15000"/>
                  </a:schemeClr>
                </a:solidFill>
                <a:latin typeface="+mj-lt"/>
                <a:ea typeface="微软雅黑" panose="020B0503020204020204" pitchFamily="34" charset="-122"/>
              </a:rPr>
              <a:t>is</a:t>
            </a:r>
            <a:r>
              <a:rPr lang="zh-CN" altLang="en-US" sz="2000" dirty="0">
                <a:solidFill>
                  <a:schemeClr val="tx1">
                    <a:lumMod val="85000"/>
                    <a:lumOff val="15000"/>
                  </a:schemeClr>
                </a:solidFill>
                <a:latin typeface="+mj-lt"/>
                <a:ea typeface="微软雅黑" panose="020B0503020204020204" pitchFamily="34" charset="-122"/>
              </a:rPr>
              <a:t>判断</a:t>
            </a:r>
            <a:r>
              <a:rPr lang="en-US" altLang="zh-CN" sz="2000" dirty="0">
                <a:solidFill>
                  <a:schemeClr val="tx1">
                    <a:lumMod val="85000"/>
                    <a:lumOff val="15000"/>
                  </a:schemeClr>
                </a:solidFill>
                <a:latin typeface="+mj-lt"/>
                <a:ea typeface="微软雅黑" panose="020B0503020204020204" pitchFamily="34" charset="-122"/>
              </a:rPr>
              <a:t>c</a:t>
            </a:r>
            <a:r>
              <a:rPr lang="zh-CN" altLang="en-US" sz="2000" dirty="0">
                <a:solidFill>
                  <a:schemeClr val="tx1">
                    <a:lumMod val="85000"/>
                    <a:lumOff val="15000"/>
                  </a:schemeClr>
                </a:solidFill>
                <a:latin typeface="+mj-lt"/>
                <a:ea typeface="微软雅黑" panose="020B0503020204020204" pitchFamily="34" charset="-122"/>
              </a:rPr>
              <a:t>和</a:t>
            </a:r>
            <a:r>
              <a:rPr lang="en-US" altLang="zh-CN" sz="2000" dirty="0">
                <a:solidFill>
                  <a:schemeClr val="tx1">
                    <a:lumMod val="85000"/>
                    <a:lumOff val="15000"/>
                  </a:schemeClr>
                </a:solidFill>
                <a:latin typeface="+mj-lt"/>
                <a:ea typeface="微软雅黑" panose="020B0503020204020204" pitchFamily="34" charset="-122"/>
              </a:rPr>
              <a:t>a</a:t>
            </a:r>
            <a:r>
              <a:rPr lang="zh-CN" altLang="en-US" sz="2000" dirty="0">
                <a:solidFill>
                  <a:schemeClr val="tx1">
                    <a:lumMod val="85000"/>
                    <a:lumOff val="15000"/>
                  </a:schemeClr>
                </a:solidFill>
                <a:latin typeface="+mj-lt"/>
                <a:ea typeface="微软雅黑" panose="020B0503020204020204" pitchFamily="34" charset="-122"/>
              </a:rPr>
              <a:t>是否对应同一个数组对象</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7	d = </a:t>
            </a:r>
            <a:r>
              <a:rPr lang="en-US" altLang="zh-CN" sz="2000" dirty="0" err="1">
                <a:solidFill>
                  <a:schemeClr val="tx1">
                    <a:lumMod val="85000"/>
                    <a:lumOff val="15000"/>
                  </a:schemeClr>
                </a:solidFill>
                <a:latin typeface="+mj-lt"/>
                <a:ea typeface="微软雅黑" panose="020B0503020204020204" pitchFamily="34" charset="-122"/>
              </a:rPr>
              <a:t>a.reshape</a:t>
            </a:r>
            <a:r>
              <a:rPr lang="en-US" altLang="zh-CN" sz="2000" dirty="0">
                <a:solidFill>
                  <a:schemeClr val="tx1">
                    <a:lumMod val="85000"/>
                    <a:lumOff val="15000"/>
                  </a:schemeClr>
                </a:solidFill>
                <a:latin typeface="+mj-lt"/>
                <a:ea typeface="微软雅黑" panose="020B0503020204020204" pitchFamily="34" charset="-122"/>
              </a:rPr>
              <a:t>(4,3) # </a:t>
            </a:r>
            <a:r>
              <a:rPr lang="zh-CN" altLang="en-US" sz="2000" dirty="0">
                <a:solidFill>
                  <a:schemeClr val="tx1">
                    <a:lumMod val="85000"/>
                    <a:lumOff val="15000"/>
                  </a:schemeClr>
                </a:solidFill>
                <a:latin typeface="+mj-lt"/>
                <a:ea typeface="微软雅黑" panose="020B0503020204020204" pitchFamily="34" charset="-122"/>
              </a:rPr>
              <a:t>将</a:t>
            </a:r>
            <a:r>
              <a:rPr lang="en-US" altLang="zh-CN" sz="2000" dirty="0" err="1">
                <a:solidFill>
                  <a:schemeClr val="tx1">
                    <a:lumMod val="85000"/>
                    <a:lumOff val="15000"/>
                  </a:schemeClr>
                </a:solidFill>
                <a:latin typeface="+mj-lt"/>
                <a:ea typeface="微软雅黑" panose="020B0503020204020204" pitchFamily="34" charset="-122"/>
              </a:rPr>
              <a:t>a.reshape</a:t>
            </a:r>
            <a:r>
              <a:rPr lang="zh-CN" altLang="en-US" sz="2000" dirty="0">
                <a:solidFill>
                  <a:schemeClr val="tx1">
                    <a:lumMod val="85000"/>
                    <a:lumOff val="15000"/>
                  </a:schemeClr>
                </a:solidFill>
                <a:latin typeface="+mj-lt"/>
                <a:ea typeface="微软雅黑" panose="020B0503020204020204" pitchFamily="34" charset="-122"/>
              </a:rPr>
              <a:t>返回的</a:t>
            </a:r>
            <a:r>
              <a:rPr lang="en-US" altLang="zh-CN" sz="2000" dirty="0">
                <a:solidFill>
                  <a:schemeClr val="tx1">
                    <a:lumMod val="85000"/>
                    <a:lumOff val="15000"/>
                  </a:schemeClr>
                </a:solidFill>
                <a:latin typeface="+mj-lt"/>
                <a:ea typeface="微软雅黑" panose="020B0503020204020204" pitchFamily="34" charset="-122"/>
              </a:rPr>
              <a:t>4</a:t>
            </a:r>
            <a:r>
              <a:rPr lang="zh-CN" altLang="en-US" sz="2000" dirty="0">
                <a:solidFill>
                  <a:schemeClr val="tx1">
                    <a:lumMod val="85000"/>
                    <a:lumOff val="15000"/>
                  </a:schemeClr>
                </a:solidFill>
                <a:latin typeface="+mj-lt"/>
                <a:ea typeface="微软雅黑" panose="020B0503020204020204" pitchFamily="34" charset="-122"/>
              </a:rPr>
              <a:t>行</a:t>
            </a:r>
            <a:r>
              <a:rPr lang="en-US" altLang="zh-CN" sz="2000" dirty="0">
                <a:solidFill>
                  <a:schemeClr val="tx1">
                    <a:lumMod val="85000"/>
                    <a:lumOff val="15000"/>
                  </a:schemeClr>
                </a:solidFill>
                <a:latin typeface="+mj-lt"/>
                <a:ea typeface="微软雅黑" panose="020B0503020204020204" pitchFamily="34" charset="-122"/>
              </a:rPr>
              <a:t>3</a:t>
            </a:r>
            <a:r>
              <a:rPr lang="zh-CN" altLang="en-US" sz="2000" dirty="0">
                <a:solidFill>
                  <a:schemeClr val="tx1">
                    <a:lumMod val="85000"/>
                    <a:lumOff val="15000"/>
                  </a:schemeClr>
                </a:solidFill>
                <a:latin typeface="+mj-lt"/>
                <a:ea typeface="微软雅黑" panose="020B0503020204020204" pitchFamily="34" charset="-122"/>
              </a:rPr>
              <a:t>列二维数组对象赋给</a:t>
            </a:r>
            <a:r>
              <a:rPr lang="en-US" altLang="zh-CN" sz="2000" dirty="0">
                <a:solidFill>
                  <a:schemeClr val="tx1">
                    <a:lumMod val="85000"/>
                    <a:lumOff val="15000"/>
                  </a:schemeClr>
                </a:solidFill>
                <a:latin typeface="+mj-lt"/>
                <a:ea typeface="微软雅黑" panose="020B0503020204020204" pitchFamily="34" charset="-122"/>
              </a:rPr>
              <a:t>d</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8	print('d is a:',d is a) # </a:t>
            </a:r>
            <a:r>
              <a:rPr lang="zh-CN" altLang="en-US" sz="2000" dirty="0">
                <a:solidFill>
                  <a:schemeClr val="tx1">
                    <a:lumMod val="85000"/>
                    <a:lumOff val="15000"/>
                  </a:schemeClr>
                </a:solidFill>
                <a:latin typeface="+mj-lt"/>
                <a:ea typeface="微软雅黑" panose="020B0503020204020204" pitchFamily="34" charset="-122"/>
              </a:rPr>
              <a:t>使用</a:t>
            </a:r>
            <a:r>
              <a:rPr lang="en-US" altLang="zh-CN" sz="2000" dirty="0">
                <a:solidFill>
                  <a:schemeClr val="tx1">
                    <a:lumMod val="85000"/>
                    <a:lumOff val="15000"/>
                  </a:schemeClr>
                </a:solidFill>
                <a:latin typeface="+mj-lt"/>
                <a:ea typeface="微软雅黑" panose="020B0503020204020204" pitchFamily="34" charset="-122"/>
              </a:rPr>
              <a:t>is</a:t>
            </a:r>
            <a:r>
              <a:rPr lang="zh-CN" altLang="en-US" sz="2000" dirty="0">
                <a:solidFill>
                  <a:schemeClr val="tx1">
                    <a:lumMod val="85000"/>
                    <a:lumOff val="15000"/>
                  </a:schemeClr>
                </a:solidFill>
                <a:latin typeface="+mj-lt"/>
                <a:ea typeface="微软雅黑" panose="020B0503020204020204" pitchFamily="34" charset="-122"/>
              </a:rPr>
              <a:t>判断</a:t>
            </a:r>
            <a:r>
              <a:rPr lang="en-US" altLang="zh-CN" sz="2000" dirty="0">
                <a:solidFill>
                  <a:schemeClr val="tx1">
                    <a:lumMod val="85000"/>
                    <a:lumOff val="15000"/>
                  </a:schemeClr>
                </a:solidFill>
                <a:latin typeface="+mj-lt"/>
                <a:ea typeface="微软雅黑" panose="020B0503020204020204" pitchFamily="34" charset="-122"/>
              </a:rPr>
              <a:t>d</a:t>
            </a:r>
            <a:r>
              <a:rPr lang="zh-CN" altLang="en-US" sz="2000" dirty="0">
                <a:solidFill>
                  <a:schemeClr val="tx1">
                    <a:lumMod val="85000"/>
                    <a:lumOff val="15000"/>
                  </a:schemeClr>
                </a:solidFill>
                <a:latin typeface="+mj-lt"/>
                <a:ea typeface="微软雅黑" panose="020B0503020204020204" pitchFamily="34" charset="-122"/>
              </a:rPr>
              <a:t>和</a:t>
            </a:r>
            <a:r>
              <a:rPr lang="en-US" altLang="zh-CN" sz="2000" dirty="0">
                <a:solidFill>
                  <a:schemeClr val="tx1">
                    <a:lumMod val="85000"/>
                    <a:lumOff val="15000"/>
                  </a:schemeClr>
                </a:solidFill>
                <a:latin typeface="+mj-lt"/>
                <a:ea typeface="微软雅黑" panose="020B0503020204020204" pitchFamily="34" charset="-122"/>
              </a:rPr>
              <a:t>a</a:t>
            </a:r>
            <a:r>
              <a:rPr lang="zh-CN" altLang="en-US" sz="2000" dirty="0">
                <a:solidFill>
                  <a:schemeClr val="tx1">
                    <a:lumMod val="85000"/>
                    <a:lumOff val="15000"/>
                  </a:schemeClr>
                </a:solidFill>
                <a:latin typeface="+mj-lt"/>
                <a:ea typeface="微软雅黑" panose="020B0503020204020204" pitchFamily="34" charset="-122"/>
              </a:rPr>
              <a:t>是否对应同一个数组对象</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729649"/>
            <a:ext cx="9493471" cy="4192749"/>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9560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0"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程序示例</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5208700"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数组对象直接赋值和浅拷贝程序示例</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1" y="1730172"/>
            <a:ext cx="9289360" cy="3731086"/>
          </a:xfrm>
          <a:prstGeom prst="rect">
            <a:avLst/>
          </a:prstGeom>
        </p:spPr>
        <p:txBody>
          <a:bodyPr wrap="square">
            <a:spAutoFit/>
          </a:bodyPr>
          <a:lstStyle/>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9	e = </a:t>
            </a:r>
            <a:r>
              <a:rPr lang="en-US" altLang="zh-CN" sz="2000" dirty="0" err="1">
                <a:solidFill>
                  <a:schemeClr val="tx1">
                    <a:lumMod val="85000"/>
                    <a:lumOff val="15000"/>
                  </a:schemeClr>
                </a:solidFill>
                <a:latin typeface="+mj-lt"/>
                <a:ea typeface="微软雅黑" panose="020B0503020204020204" pitchFamily="34" charset="-122"/>
              </a:rPr>
              <a:t>a.T</a:t>
            </a:r>
            <a:r>
              <a:rPr lang="en-US" altLang="zh-CN" sz="2000" dirty="0">
                <a:solidFill>
                  <a:schemeClr val="tx1">
                    <a:lumMod val="85000"/>
                    <a:lumOff val="15000"/>
                  </a:schemeClr>
                </a:solidFill>
                <a:latin typeface="+mj-lt"/>
                <a:ea typeface="微软雅黑" panose="020B0503020204020204" pitchFamily="34" charset="-122"/>
              </a:rPr>
              <a:t> # </a:t>
            </a:r>
            <a:r>
              <a:rPr lang="zh-CN" altLang="en-US" sz="2000" dirty="0">
                <a:solidFill>
                  <a:schemeClr val="tx1">
                    <a:lumMod val="85000"/>
                    <a:lumOff val="15000"/>
                  </a:schemeClr>
                </a:solidFill>
                <a:latin typeface="+mj-lt"/>
                <a:ea typeface="微软雅黑" panose="020B0503020204020204" pitchFamily="34" charset="-122"/>
              </a:rPr>
              <a:t>将</a:t>
            </a:r>
            <a:r>
              <a:rPr lang="en-US" altLang="zh-CN" sz="2000" dirty="0" err="1">
                <a:solidFill>
                  <a:schemeClr val="tx1">
                    <a:lumMod val="85000"/>
                    <a:lumOff val="15000"/>
                  </a:schemeClr>
                </a:solidFill>
                <a:latin typeface="+mj-lt"/>
                <a:ea typeface="微软雅黑" panose="020B0503020204020204" pitchFamily="34" charset="-122"/>
              </a:rPr>
              <a:t>a.T</a:t>
            </a:r>
            <a:r>
              <a:rPr lang="zh-CN" altLang="en-US" sz="2000" dirty="0">
                <a:solidFill>
                  <a:schemeClr val="tx1">
                    <a:lumMod val="85000"/>
                    <a:lumOff val="15000"/>
                  </a:schemeClr>
                </a:solidFill>
                <a:latin typeface="+mj-lt"/>
                <a:ea typeface="微软雅黑" panose="020B0503020204020204" pitchFamily="34" charset="-122"/>
              </a:rPr>
              <a:t>返回的</a:t>
            </a:r>
            <a:r>
              <a:rPr lang="en-US" altLang="zh-CN" sz="2000" dirty="0">
                <a:solidFill>
                  <a:schemeClr val="tx1">
                    <a:lumMod val="85000"/>
                    <a:lumOff val="15000"/>
                  </a:schemeClr>
                </a:solidFill>
                <a:latin typeface="+mj-lt"/>
                <a:ea typeface="微软雅黑" panose="020B0503020204020204" pitchFamily="34" charset="-122"/>
              </a:rPr>
              <a:t>a</a:t>
            </a:r>
            <a:r>
              <a:rPr lang="zh-CN" altLang="en-US" sz="2000" dirty="0">
                <a:solidFill>
                  <a:schemeClr val="tx1">
                    <a:lumMod val="85000"/>
                    <a:lumOff val="15000"/>
                  </a:schemeClr>
                </a:solidFill>
                <a:latin typeface="+mj-lt"/>
                <a:ea typeface="微软雅黑" panose="020B0503020204020204" pitchFamily="34" charset="-122"/>
              </a:rPr>
              <a:t>的转置结果赋给</a:t>
            </a:r>
            <a:r>
              <a:rPr lang="en-US" altLang="zh-CN" sz="2000" dirty="0">
                <a:solidFill>
                  <a:schemeClr val="tx1">
                    <a:lumMod val="85000"/>
                    <a:lumOff val="15000"/>
                  </a:schemeClr>
                </a:solidFill>
                <a:latin typeface="+mj-lt"/>
                <a:ea typeface="微软雅黑" panose="020B0503020204020204" pitchFamily="34" charset="-122"/>
              </a:rPr>
              <a:t>e</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10	print('e is a:',e is a) # </a:t>
            </a:r>
            <a:r>
              <a:rPr lang="zh-CN" altLang="en-US" sz="2000" dirty="0">
                <a:solidFill>
                  <a:schemeClr val="tx1">
                    <a:lumMod val="85000"/>
                    <a:lumOff val="15000"/>
                  </a:schemeClr>
                </a:solidFill>
                <a:latin typeface="+mj-lt"/>
                <a:ea typeface="微软雅黑" panose="020B0503020204020204" pitchFamily="34" charset="-122"/>
              </a:rPr>
              <a:t>使用</a:t>
            </a:r>
            <a:r>
              <a:rPr lang="en-US" altLang="zh-CN" sz="2000" dirty="0">
                <a:solidFill>
                  <a:schemeClr val="tx1">
                    <a:lumMod val="85000"/>
                    <a:lumOff val="15000"/>
                  </a:schemeClr>
                </a:solidFill>
                <a:latin typeface="+mj-lt"/>
                <a:ea typeface="微软雅黑" panose="020B0503020204020204" pitchFamily="34" charset="-122"/>
              </a:rPr>
              <a:t>is</a:t>
            </a:r>
            <a:r>
              <a:rPr lang="zh-CN" altLang="en-US" sz="2000" dirty="0">
                <a:solidFill>
                  <a:schemeClr val="tx1">
                    <a:lumMod val="85000"/>
                    <a:lumOff val="15000"/>
                  </a:schemeClr>
                </a:solidFill>
                <a:latin typeface="+mj-lt"/>
                <a:ea typeface="微软雅黑" panose="020B0503020204020204" pitchFamily="34" charset="-122"/>
              </a:rPr>
              <a:t>判断</a:t>
            </a:r>
            <a:r>
              <a:rPr lang="en-US" altLang="zh-CN" sz="2000" dirty="0">
                <a:solidFill>
                  <a:schemeClr val="tx1">
                    <a:lumMod val="85000"/>
                    <a:lumOff val="15000"/>
                  </a:schemeClr>
                </a:solidFill>
                <a:latin typeface="+mj-lt"/>
                <a:ea typeface="微软雅黑" panose="020B0503020204020204" pitchFamily="34" charset="-122"/>
              </a:rPr>
              <a:t>e</a:t>
            </a:r>
            <a:r>
              <a:rPr lang="zh-CN" altLang="en-US" sz="2000" dirty="0">
                <a:solidFill>
                  <a:schemeClr val="tx1">
                    <a:lumMod val="85000"/>
                    <a:lumOff val="15000"/>
                  </a:schemeClr>
                </a:solidFill>
                <a:latin typeface="+mj-lt"/>
                <a:ea typeface="微软雅黑" panose="020B0503020204020204" pitchFamily="34" charset="-122"/>
              </a:rPr>
              <a:t>和</a:t>
            </a:r>
            <a:r>
              <a:rPr lang="en-US" altLang="zh-CN" sz="2000" dirty="0">
                <a:solidFill>
                  <a:schemeClr val="tx1">
                    <a:lumMod val="85000"/>
                    <a:lumOff val="15000"/>
                  </a:schemeClr>
                </a:solidFill>
                <a:latin typeface="+mj-lt"/>
                <a:ea typeface="微软雅黑" panose="020B0503020204020204" pitchFamily="34" charset="-122"/>
              </a:rPr>
              <a:t>a</a:t>
            </a:r>
            <a:r>
              <a:rPr lang="zh-CN" altLang="en-US" sz="2000" dirty="0">
                <a:solidFill>
                  <a:schemeClr val="tx1">
                    <a:lumMod val="85000"/>
                    <a:lumOff val="15000"/>
                  </a:schemeClr>
                </a:solidFill>
                <a:latin typeface="+mj-lt"/>
                <a:ea typeface="微软雅黑" panose="020B0503020204020204" pitchFamily="34" charset="-122"/>
              </a:rPr>
              <a:t>是否对应同一个数组对象</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11	a[2,1] = -1 # </a:t>
            </a:r>
            <a:r>
              <a:rPr lang="zh-CN" altLang="en-US" sz="2000" dirty="0">
                <a:solidFill>
                  <a:schemeClr val="tx1">
                    <a:lumMod val="85000"/>
                    <a:lumOff val="15000"/>
                  </a:schemeClr>
                </a:solidFill>
                <a:latin typeface="+mj-lt"/>
                <a:ea typeface="微软雅黑" panose="020B0503020204020204" pitchFamily="34" charset="-122"/>
              </a:rPr>
              <a:t>将</a:t>
            </a:r>
            <a:r>
              <a:rPr lang="en-US" altLang="zh-CN" sz="2000" dirty="0">
                <a:solidFill>
                  <a:schemeClr val="tx1">
                    <a:lumMod val="85000"/>
                    <a:lumOff val="15000"/>
                  </a:schemeClr>
                </a:solidFill>
                <a:latin typeface="+mj-lt"/>
                <a:ea typeface="微软雅黑" panose="020B0503020204020204" pitchFamily="34" charset="-122"/>
              </a:rPr>
              <a:t>a</a:t>
            </a:r>
            <a:r>
              <a:rPr lang="zh-CN" altLang="en-US" sz="2000" dirty="0">
                <a:solidFill>
                  <a:schemeClr val="tx1">
                    <a:lumMod val="85000"/>
                    <a:lumOff val="15000"/>
                  </a:schemeClr>
                </a:solidFill>
                <a:latin typeface="+mj-lt"/>
                <a:ea typeface="微软雅黑" panose="020B0503020204020204" pitchFamily="34" charset="-122"/>
              </a:rPr>
              <a:t>中第</a:t>
            </a:r>
            <a:r>
              <a:rPr lang="en-US" altLang="zh-CN" sz="2000" dirty="0">
                <a:solidFill>
                  <a:schemeClr val="tx1">
                    <a:lumMod val="85000"/>
                    <a:lumOff val="15000"/>
                  </a:schemeClr>
                </a:solidFill>
                <a:latin typeface="+mj-lt"/>
                <a:ea typeface="微软雅黑" panose="020B0503020204020204" pitchFamily="34" charset="-122"/>
              </a:rPr>
              <a:t>3</a:t>
            </a:r>
            <a:r>
              <a:rPr lang="zh-CN" altLang="en-US" sz="2000" dirty="0">
                <a:solidFill>
                  <a:schemeClr val="tx1">
                    <a:lumMod val="85000"/>
                    <a:lumOff val="15000"/>
                  </a:schemeClr>
                </a:solidFill>
                <a:latin typeface="+mj-lt"/>
                <a:ea typeface="微软雅黑" panose="020B0503020204020204" pitchFamily="34" charset="-122"/>
              </a:rPr>
              <a:t>行第</a:t>
            </a:r>
            <a:r>
              <a:rPr lang="en-US" altLang="zh-CN" sz="2000" dirty="0">
                <a:solidFill>
                  <a:schemeClr val="tx1">
                    <a:lumMod val="85000"/>
                    <a:lumOff val="15000"/>
                  </a:schemeClr>
                </a:solidFill>
                <a:latin typeface="+mj-lt"/>
                <a:ea typeface="微软雅黑" panose="020B0503020204020204" pitchFamily="34" charset="-122"/>
              </a:rPr>
              <a:t>2</a:t>
            </a:r>
            <a:r>
              <a:rPr lang="zh-CN" altLang="en-US" sz="2000" dirty="0">
                <a:solidFill>
                  <a:schemeClr val="tx1">
                    <a:lumMod val="85000"/>
                    <a:lumOff val="15000"/>
                  </a:schemeClr>
                </a:solidFill>
                <a:latin typeface="+mj-lt"/>
                <a:ea typeface="微软雅黑" panose="020B0503020204020204" pitchFamily="34" charset="-122"/>
              </a:rPr>
              <a:t>列的元素修改为</a:t>
            </a:r>
            <a:r>
              <a:rPr lang="en-US" altLang="zh-CN" sz="2000" dirty="0">
                <a:solidFill>
                  <a:schemeClr val="tx1">
                    <a:lumMod val="85000"/>
                    <a:lumOff val="15000"/>
                  </a:schemeClr>
                </a:solidFill>
                <a:latin typeface="+mj-lt"/>
                <a:ea typeface="微软雅黑" panose="020B0503020204020204" pitchFamily="34" charset="-122"/>
              </a:rPr>
              <a:t>-1</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12	print('a:\</a:t>
            </a:r>
            <a:r>
              <a:rPr lang="en-US" altLang="zh-CN" sz="2000" dirty="0" err="1">
                <a:solidFill>
                  <a:schemeClr val="tx1">
                    <a:lumMod val="85000"/>
                    <a:lumOff val="15000"/>
                  </a:schemeClr>
                </a:solidFill>
                <a:latin typeface="+mj-lt"/>
                <a:ea typeface="微软雅黑" panose="020B0503020204020204" pitchFamily="34" charset="-122"/>
              </a:rPr>
              <a:t>n',a</a:t>
            </a:r>
            <a:r>
              <a:rPr lang="en-US" altLang="zh-CN" sz="2000" dirty="0">
                <a:solidFill>
                  <a:schemeClr val="tx1">
                    <a:lumMod val="85000"/>
                    <a:lumOff val="15000"/>
                  </a:schemeClr>
                </a:solidFill>
                <a:latin typeface="+mj-lt"/>
                <a:ea typeface="微软雅黑" panose="020B0503020204020204" pitchFamily="34" charset="-122"/>
              </a:rPr>
              <a:t>) # </a:t>
            </a:r>
            <a:r>
              <a:rPr lang="zh-CN" altLang="en-US" sz="2000" dirty="0">
                <a:solidFill>
                  <a:schemeClr val="tx1">
                    <a:lumMod val="85000"/>
                    <a:lumOff val="15000"/>
                  </a:schemeClr>
                </a:solidFill>
                <a:latin typeface="+mj-lt"/>
                <a:ea typeface="微软雅黑" panose="020B0503020204020204" pitchFamily="34" charset="-122"/>
              </a:rPr>
              <a:t>输出</a:t>
            </a:r>
            <a:r>
              <a:rPr lang="en-US" altLang="zh-CN" sz="2000" dirty="0">
                <a:solidFill>
                  <a:schemeClr val="tx1">
                    <a:lumMod val="85000"/>
                    <a:lumOff val="15000"/>
                  </a:schemeClr>
                </a:solidFill>
                <a:latin typeface="+mj-lt"/>
                <a:ea typeface="微软雅黑" panose="020B0503020204020204" pitchFamily="34" charset="-122"/>
              </a:rPr>
              <a:t>a</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13	print('b:\</a:t>
            </a:r>
            <a:r>
              <a:rPr lang="en-US" altLang="zh-CN" sz="2000" dirty="0" err="1">
                <a:solidFill>
                  <a:schemeClr val="tx1">
                    <a:lumMod val="85000"/>
                    <a:lumOff val="15000"/>
                  </a:schemeClr>
                </a:solidFill>
                <a:latin typeface="+mj-lt"/>
                <a:ea typeface="微软雅黑" panose="020B0503020204020204" pitchFamily="34" charset="-122"/>
              </a:rPr>
              <a:t>n',b</a:t>
            </a:r>
            <a:r>
              <a:rPr lang="en-US" altLang="zh-CN" sz="2000" dirty="0">
                <a:solidFill>
                  <a:schemeClr val="tx1">
                    <a:lumMod val="85000"/>
                    <a:lumOff val="15000"/>
                  </a:schemeClr>
                </a:solidFill>
                <a:latin typeface="+mj-lt"/>
                <a:ea typeface="微软雅黑" panose="020B0503020204020204" pitchFamily="34" charset="-122"/>
              </a:rPr>
              <a:t>) # </a:t>
            </a:r>
            <a:r>
              <a:rPr lang="zh-CN" altLang="en-US" sz="2000" dirty="0">
                <a:solidFill>
                  <a:schemeClr val="tx1">
                    <a:lumMod val="85000"/>
                    <a:lumOff val="15000"/>
                  </a:schemeClr>
                </a:solidFill>
                <a:latin typeface="+mj-lt"/>
                <a:ea typeface="微软雅黑" panose="020B0503020204020204" pitchFamily="34" charset="-122"/>
              </a:rPr>
              <a:t>输出</a:t>
            </a:r>
            <a:r>
              <a:rPr lang="en-US" altLang="zh-CN" sz="2000" dirty="0">
                <a:solidFill>
                  <a:schemeClr val="tx1">
                    <a:lumMod val="85000"/>
                    <a:lumOff val="15000"/>
                  </a:schemeClr>
                </a:solidFill>
                <a:latin typeface="+mj-lt"/>
                <a:ea typeface="微软雅黑" panose="020B0503020204020204" pitchFamily="34" charset="-122"/>
              </a:rPr>
              <a:t>b</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14	print('c:\</a:t>
            </a:r>
            <a:r>
              <a:rPr lang="en-US" altLang="zh-CN" sz="2000" dirty="0" err="1">
                <a:solidFill>
                  <a:schemeClr val="tx1">
                    <a:lumMod val="85000"/>
                    <a:lumOff val="15000"/>
                  </a:schemeClr>
                </a:solidFill>
                <a:latin typeface="+mj-lt"/>
                <a:ea typeface="微软雅黑" panose="020B0503020204020204" pitchFamily="34" charset="-122"/>
              </a:rPr>
              <a:t>n',c</a:t>
            </a:r>
            <a:r>
              <a:rPr lang="en-US" altLang="zh-CN" sz="2000" dirty="0">
                <a:solidFill>
                  <a:schemeClr val="tx1">
                    <a:lumMod val="85000"/>
                    <a:lumOff val="15000"/>
                  </a:schemeClr>
                </a:solidFill>
                <a:latin typeface="+mj-lt"/>
                <a:ea typeface="微软雅黑" panose="020B0503020204020204" pitchFamily="34" charset="-122"/>
              </a:rPr>
              <a:t>) # </a:t>
            </a:r>
            <a:r>
              <a:rPr lang="zh-CN" altLang="en-US" sz="2000" dirty="0">
                <a:solidFill>
                  <a:schemeClr val="tx1">
                    <a:lumMod val="85000"/>
                    <a:lumOff val="15000"/>
                  </a:schemeClr>
                </a:solidFill>
                <a:latin typeface="+mj-lt"/>
                <a:ea typeface="微软雅黑" panose="020B0503020204020204" pitchFamily="34" charset="-122"/>
              </a:rPr>
              <a:t>输出</a:t>
            </a:r>
            <a:r>
              <a:rPr lang="en-US" altLang="zh-CN" sz="2000" dirty="0">
                <a:solidFill>
                  <a:schemeClr val="tx1">
                    <a:lumMod val="85000"/>
                    <a:lumOff val="15000"/>
                  </a:schemeClr>
                </a:solidFill>
                <a:latin typeface="+mj-lt"/>
                <a:ea typeface="微软雅黑" panose="020B0503020204020204" pitchFamily="34" charset="-122"/>
              </a:rPr>
              <a:t>c</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15	print('d:\</a:t>
            </a:r>
            <a:r>
              <a:rPr lang="en-US" altLang="zh-CN" sz="2000" dirty="0" err="1">
                <a:solidFill>
                  <a:schemeClr val="tx1">
                    <a:lumMod val="85000"/>
                    <a:lumOff val="15000"/>
                  </a:schemeClr>
                </a:solidFill>
                <a:latin typeface="+mj-lt"/>
                <a:ea typeface="微软雅黑" panose="020B0503020204020204" pitchFamily="34" charset="-122"/>
              </a:rPr>
              <a:t>n',d</a:t>
            </a:r>
            <a:r>
              <a:rPr lang="en-US" altLang="zh-CN" sz="2000" dirty="0">
                <a:solidFill>
                  <a:schemeClr val="tx1">
                    <a:lumMod val="85000"/>
                    <a:lumOff val="15000"/>
                  </a:schemeClr>
                </a:solidFill>
                <a:latin typeface="+mj-lt"/>
                <a:ea typeface="微软雅黑" panose="020B0503020204020204" pitchFamily="34" charset="-122"/>
              </a:rPr>
              <a:t>) # </a:t>
            </a:r>
            <a:r>
              <a:rPr lang="zh-CN" altLang="en-US" sz="2000" dirty="0">
                <a:solidFill>
                  <a:schemeClr val="tx1">
                    <a:lumMod val="85000"/>
                    <a:lumOff val="15000"/>
                  </a:schemeClr>
                </a:solidFill>
                <a:latin typeface="+mj-lt"/>
                <a:ea typeface="微软雅黑" panose="020B0503020204020204" pitchFamily="34" charset="-122"/>
              </a:rPr>
              <a:t>输出</a:t>
            </a:r>
            <a:r>
              <a:rPr lang="en-US" altLang="zh-CN" sz="2000" dirty="0">
                <a:solidFill>
                  <a:schemeClr val="tx1">
                    <a:lumMod val="85000"/>
                    <a:lumOff val="15000"/>
                  </a:schemeClr>
                </a:solidFill>
                <a:latin typeface="+mj-lt"/>
                <a:ea typeface="微软雅黑" panose="020B0503020204020204" pitchFamily="34" charset="-122"/>
              </a:rPr>
              <a:t>d</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16	print('e:\</a:t>
            </a:r>
            <a:r>
              <a:rPr lang="en-US" altLang="zh-CN" sz="2000" dirty="0" err="1">
                <a:solidFill>
                  <a:schemeClr val="tx1">
                    <a:lumMod val="85000"/>
                    <a:lumOff val="15000"/>
                  </a:schemeClr>
                </a:solidFill>
                <a:latin typeface="+mj-lt"/>
                <a:ea typeface="微软雅黑" panose="020B0503020204020204" pitchFamily="34" charset="-122"/>
              </a:rPr>
              <a:t>n',e</a:t>
            </a:r>
            <a:r>
              <a:rPr lang="en-US" altLang="zh-CN" sz="2000" dirty="0">
                <a:solidFill>
                  <a:schemeClr val="tx1">
                    <a:lumMod val="85000"/>
                    <a:lumOff val="15000"/>
                  </a:schemeClr>
                </a:solidFill>
                <a:latin typeface="+mj-lt"/>
                <a:ea typeface="微软雅黑" panose="020B0503020204020204" pitchFamily="34" charset="-122"/>
              </a:rPr>
              <a:t>) # </a:t>
            </a:r>
            <a:r>
              <a:rPr lang="zh-CN" altLang="en-US" sz="2000" dirty="0">
                <a:solidFill>
                  <a:schemeClr val="tx1">
                    <a:lumMod val="85000"/>
                    <a:lumOff val="15000"/>
                  </a:schemeClr>
                </a:solidFill>
                <a:latin typeface="+mj-lt"/>
                <a:ea typeface="微软雅黑" panose="020B0503020204020204" pitchFamily="34" charset="-122"/>
              </a:rPr>
              <a:t>输出</a:t>
            </a:r>
            <a:r>
              <a:rPr lang="en-US" altLang="zh-CN" sz="2000" dirty="0">
                <a:solidFill>
                  <a:schemeClr val="tx1">
                    <a:lumMod val="85000"/>
                    <a:lumOff val="15000"/>
                  </a:schemeClr>
                </a:solidFill>
                <a:latin typeface="+mj-lt"/>
                <a:ea typeface="微软雅黑" panose="020B0503020204020204" pitchFamily="34" charset="-122"/>
              </a:rPr>
              <a:t>e</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729649"/>
            <a:ext cx="9493471" cy="4192749"/>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2205851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0"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本章内容</a:t>
            </a:r>
          </a:p>
        </p:txBody>
      </p:sp>
      <p:sp>
        <p:nvSpPr>
          <p:cNvPr id="3" name="矩形 2">
            <a:extLst>
              <a:ext uri="{FF2B5EF4-FFF2-40B4-BE49-F238E27FC236}">
                <a16:creationId xmlns:a16="http://schemas.microsoft.com/office/drawing/2014/main" id="{CD352A36-0FAB-466D-AED1-E2DB2EF0AC31}"/>
              </a:ext>
            </a:extLst>
          </p:cNvPr>
          <p:cNvSpPr/>
          <p:nvPr/>
        </p:nvSpPr>
        <p:spPr>
          <a:xfrm>
            <a:off x="1201267" y="1313839"/>
            <a:ext cx="9789465" cy="4277581"/>
          </a:xfrm>
          <a:prstGeom prst="rect">
            <a:avLst/>
          </a:prstGeom>
        </p:spPr>
        <p:txBody>
          <a:bodyPr wrap="square">
            <a:spAutoFit/>
          </a:bodyPr>
          <a:lstStyle/>
          <a:p>
            <a:pPr marL="342900" indent="-342900">
              <a:lnSpc>
                <a:spcPct val="150000"/>
              </a:lnSpc>
              <a:spcBef>
                <a:spcPct val="0"/>
              </a:spcBef>
              <a:spcAft>
                <a:spcPts val="600"/>
              </a:spcAft>
              <a:buClr>
                <a:srgbClr val="B1C400"/>
              </a:buClr>
              <a:buFont typeface="Wingdings" panose="05000000000000000000" pitchFamily="2" charset="2"/>
              <a:buChar char="l"/>
              <a:defRPr/>
            </a:pPr>
            <a:r>
              <a:rPr lang="en-US" altLang="zh-CN" sz="2800" dirty="0" err="1">
                <a:latin typeface="+mj-lt"/>
                <a:ea typeface="微软雅黑" panose="020B0503020204020204" pitchFamily="34" charset="-122"/>
              </a:rPr>
              <a:t>ndarray</a:t>
            </a:r>
            <a:r>
              <a:rPr lang="zh-CN" altLang="en-US" sz="2800" dirty="0">
                <a:latin typeface="+mj-lt"/>
                <a:ea typeface="微软雅黑" panose="020B0503020204020204" pitchFamily="34" charset="-122"/>
              </a:rPr>
              <a:t>类</a:t>
            </a:r>
            <a:endParaRPr lang="en-US" altLang="zh-CN" sz="2800" dirty="0">
              <a:latin typeface="+mj-lt"/>
              <a:ea typeface="微软雅黑" panose="020B0503020204020204" pitchFamily="34" charset="-122"/>
            </a:endParaRPr>
          </a:p>
          <a:p>
            <a:pPr marL="342900" indent="-342900">
              <a:lnSpc>
                <a:spcPct val="150000"/>
              </a:lnSpc>
              <a:spcBef>
                <a:spcPct val="0"/>
              </a:spcBef>
              <a:spcAft>
                <a:spcPts val="600"/>
              </a:spcAft>
              <a:buClr>
                <a:srgbClr val="B1C400"/>
              </a:buClr>
              <a:buFont typeface="Wingdings" panose="05000000000000000000" pitchFamily="2" charset="2"/>
              <a:buChar char="l"/>
              <a:defRPr/>
            </a:pPr>
            <a:r>
              <a:rPr lang="zh-CN" altLang="en-US" sz="2800" dirty="0">
                <a:latin typeface="+mj-lt"/>
                <a:ea typeface="微软雅黑" panose="020B0503020204020204" pitchFamily="34" charset="-122"/>
              </a:rPr>
              <a:t>本章示例数据</a:t>
            </a:r>
            <a:endParaRPr lang="en-US" altLang="zh-CN" sz="2800" dirty="0">
              <a:latin typeface="+mj-lt"/>
              <a:ea typeface="微软雅黑" panose="020B0503020204020204" pitchFamily="34" charset="-122"/>
            </a:endParaRPr>
          </a:p>
          <a:p>
            <a:pPr marL="342900" indent="-342900">
              <a:lnSpc>
                <a:spcPct val="150000"/>
              </a:lnSpc>
              <a:spcBef>
                <a:spcPct val="0"/>
              </a:spcBef>
              <a:spcAft>
                <a:spcPts val="600"/>
              </a:spcAft>
              <a:buClr>
                <a:srgbClr val="B1C400"/>
              </a:buClr>
              <a:buFont typeface="Wingdings" panose="05000000000000000000" pitchFamily="2" charset="2"/>
              <a:buChar char="l"/>
              <a:defRPr/>
            </a:pPr>
            <a:r>
              <a:rPr lang="zh-CN" altLang="en-US" sz="2800" dirty="0">
                <a:latin typeface="+mj-lt"/>
                <a:ea typeface="微软雅黑" panose="020B0503020204020204" pitchFamily="34" charset="-122"/>
              </a:rPr>
              <a:t>索引和切片基础</a:t>
            </a:r>
            <a:endParaRPr lang="en-US" altLang="zh-CN" sz="2800" dirty="0">
              <a:latin typeface="+mj-lt"/>
              <a:ea typeface="微软雅黑" panose="020B0503020204020204" pitchFamily="34" charset="-122"/>
            </a:endParaRPr>
          </a:p>
          <a:p>
            <a:pPr marL="342900" indent="-342900">
              <a:lnSpc>
                <a:spcPct val="150000"/>
              </a:lnSpc>
              <a:spcBef>
                <a:spcPct val="0"/>
              </a:spcBef>
              <a:spcAft>
                <a:spcPts val="600"/>
              </a:spcAft>
              <a:buClr>
                <a:srgbClr val="B1C400"/>
              </a:buClr>
              <a:buFont typeface="Wingdings" panose="05000000000000000000" pitchFamily="2" charset="2"/>
              <a:buChar char="l"/>
              <a:defRPr/>
            </a:pPr>
            <a:r>
              <a:rPr lang="zh-CN" altLang="en-US" sz="2800" dirty="0">
                <a:latin typeface="+mj-lt"/>
                <a:ea typeface="微软雅黑" panose="020B0503020204020204" pitchFamily="34" charset="-122"/>
              </a:rPr>
              <a:t>数据拷贝</a:t>
            </a:r>
            <a:endParaRPr lang="en-US" altLang="zh-CN" sz="2800" dirty="0">
              <a:latin typeface="+mj-lt"/>
              <a:ea typeface="微软雅黑" panose="020B0503020204020204" pitchFamily="34" charset="-122"/>
            </a:endParaRPr>
          </a:p>
          <a:p>
            <a:pPr marL="342900" indent="-342900">
              <a:lnSpc>
                <a:spcPct val="150000"/>
              </a:lnSpc>
              <a:spcBef>
                <a:spcPct val="0"/>
              </a:spcBef>
              <a:spcAft>
                <a:spcPts val="600"/>
              </a:spcAft>
              <a:buClr>
                <a:srgbClr val="B1C400"/>
              </a:buClr>
              <a:buFont typeface="Wingdings" panose="05000000000000000000" pitchFamily="2" charset="2"/>
              <a:buChar char="l"/>
              <a:defRPr/>
            </a:pPr>
            <a:r>
              <a:rPr lang="zh-CN" altLang="en-US" sz="2800" dirty="0">
                <a:solidFill>
                  <a:srgbClr val="FF0000"/>
                </a:solidFill>
                <a:latin typeface="+mj-lt"/>
                <a:ea typeface="微软雅黑" panose="020B0503020204020204" pitchFamily="34" charset="-122"/>
              </a:rPr>
              <a:t>数据处理</a:t>
            </a:r>
            <a:endParaRPr lang="en-US" altLang="zh-CN" sz="2800" dirty="0">
              <a:solidFill>
                <a:srgbClr val="FF0000"/>
              </a:solidFill>
              <a:latin typeface="+mj-lt"/>
              <a:ea typeface="微软雅黑" panose="020B0503020204020204" pitchFamily="34" charset="-122"/>
            </a:endParaRPr>
          </a:p>
          <a:p>
            <a:pPr marL="342900" indent="-342900">
              <a:lnSpc>
                <a:spcPct val="150000"/>
              </a:lnSpc>
              <a:spcBef>
                <a:spcPct val="0"/>
              </a:spcBef>
              <a:spcAft>
                <a:spcPts val="600"/>
              </a:spcAft>
              <a:buClr>
                <a:srgbClr val="B1C400"/>
              </a:buClr>
              <a:buFont typeface="Wingdings" panose="05000000000000000000" pitchFamily="2" charset="2"/>
              <a:buChar char="l"/>
              <a:defRPr/>
            </a:pPr>
            <a:r>
              <a:rPr lang="zh-CN" altLang="en-US" sz="2800" dirty="0">
                <a:solidFill>
                  <a:schemeClr val="tx1">
                    <a:lumMod val="85000"/>
                    <a:lumOff val="15000"/>
                  </a:schemeClr>
                </a:solidFill>
                <a:latin typeface="+mj-lt"/>
                <a:ea typeface="微软雅黑" panose="020B0503020204020204" pitchFamily="34" charset="-122"/>
              </a:rPr>
              <a:t>高级索引</a:t>
            </a:r>
          </a:p>
        </p:txBody>
      </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1104840"/>
              <a:ext cx="360" cy="360"/>
            </p14:xfrm>
          </p:contentPart>
        </mc:Choice>
        <mc:Fallback xmlns="">
          <p:pic>
            <p:nvPicPr>
              <p:cNvPr id="5" name="墨迹 4"/>
              <p:cNvPicPr/>
              <p:nvPr/>
            </p:nvPicPr>
            <p:blipFill>
              <a:blip r:embed="rId3"/>
              <a:stretch>
                <a:fillRect/>
              </a:stretch>
            </p:blipFill>
            <p:spPr>
              <a:xfrm>
                <a:off x="7064640" y="1095480"/>
                <a:ext cx="19080" cy="19080"/>
              </a:xfrm>
              <a:prstGeom prst="rect">
                <a:avLst/>
              </a:prstGeom>
            </p:spPr>
          </p:pic>
        </mc:Fallback>
      </mc:AlternateContent>
    </p:spTree>
    <p:extLst>
      <p:ext uri="{BB962C8B-B14F-4D97-AF65-F5344CB8AC3E}">
        <p14:creationId xmlns:p14="http://schemas.microsoft.com/office/powerpoint/2010/main" val="1790371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par>
                                <p:cTn id="10" presetID="12" presetClass="entr" presetSubtype="1"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p:tgtEl>
                                          <p:spTgt spid="3"/>
                                        </p:tgtEl>
                                        <p:attrNameLst>
                                          <p:attrName>ppt_y</p:attrName>
                                        </p:attrNameLst>
                                      </p:cBhvr>
                                      <p:tavLst>
                                        <p:tav tm="0">
                                          <p:val>
                                            <p:strVal val="#ppt_y-#ppt_h*1.125000"/>
                                          </p:val>
                                        </p:tav>
                                        <p:tav tm="100000">
                                          <p:val>
                                            <p:strVal val="#ppt_y"/>
                                          </p:val>
                                        </p:tav>
                                      </p:tavLst>
                                    </p:anim>
                                    <p:animEffect transition="in" filter="wipe(down)">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1"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数据处理</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1419780"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概述</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1" y="1730172"/>
            <a:ext cx="9289360" cy="2242858"/>
          </a:xfrm>
          <a:prstGeom prst="rect">
            <a:avLst/>
          </a:prstGeom>
        </p:spPr>
        <p:txBody>
          <a:bodyPr wrap="square">
            <a:spAutoFit/>
          </a:bodyPr>
          <a:lstStyle/>
          <a:p>
            <a:pPr marL="342900" indent="-342900">
              <a:lnSpc>
                <a:spcPct val="150000"/>
              </a:lnSpc>
              <a:spcBef>
                <a:spcPct val="0"/>
              </a:spcBef>
              <a:buClr>
                <a:srgbClr val="B1C400"/>
              </a:buClr>
              <a:buFont typeface="Wingdings" panose="05000000000000000000" pitchFamily="2" charset="2"/>
              <a:buChar char="l"/>
              <a:defRPr/>
            </a:pPr>
            <a:r>
              <a:rPr lang="zh-CN" altLang="en-US" sz="2400" dirty="0">
                <a:solidFill>
                  <a:schemeClr val="tx1">
                    <a:lumMod val="85000"/>
                    <a:lumOff val="15000"/>
                  </a:schemeClr>
                </a:solidFill>
                <a:latin typeface="+mj-lt"/>
                <a:ea typeface="微软雅黑" panose="020B0503020204020204" pitchFamily="34" charset="-122"/>
              </a:rPr>
              <a:t>在对</a:t>
            </a:r>
            <a:r>
              <a:rPr lang="en-US" altLang="zh-CN" sz="2400" dirty="0" err="1">
                <a:solidFill>
                  <a:schemeClr val="tx1">
                    <a:lumMod val="85000"/>
                    <a:lumOff val="15000"/>
                  </a:schemeClr>
                </a:solidFill>
                <a:latin typeface="+mj-lt"/>
                <a:ea typeface="微软雅黑" panose="020B0503020204020204" pitchFamily="34" charset="-122"/>
              </a:rPr>
              <a:t>ndarray</a:t>
            </a:r>
            <a:r>
              <a:rPr lang="zh-CN" altLang="en-US" sz="2400" dirty="0">
                <a:solidFill>
                  <a:schemeClr val="tx1">
                    <a:lumMod val="85000"/>
                    <a:lumOff val="15000"/>
                  </a:schemeClr>
                </a:solidFill>
                <a:latin typeface="+mj-lt"/>
                <a:ea typeface="微软雅黑" panose="020B0503020204020204" pitchFamily="34" charset="-122"/>
              </a:rPr>
              <a:t>类数组对象进行数据处理时，可以使用运算符、函数或方法，通过运算符的一次运算或函数</a:t>
            </a:r>
            <a:r>
              <a:rPr lang="en-US" altLang="zh-CN" sz="2400" dirty="0">
                <a:solidFill>
                  <a:schemeClr val="tx1">
                    <a:lumMod val="85000"/>
                    <a:lumOff val="15000"/>
                  </a:schemeClr>
                </a:solidFill>
                <a:latin typeface="+mj-lt"/>
                <a:ea typeface="微软雅黑" panose="020B0503020204020204" pitchFamily="34" charset="-122"/>
              </a:rPr>
              <a:t>/</a:t>
            </a:r>
            <a:r>
              <a:rPr lang="zh-CN" altLang="en-US" sz="2400" dirty="0">
                <a:solidFill>
                  <a:schemeClr val="tx1">
                    <a:lumMod val="85000"/>
                    <a:lumOff val="15000"/>
                  </a:schemeClr>
                </a:solidFill>
                <a:latin typeface="+mj-lt"/>
                <a:ea typeface="微软雅黑" panose="020B0503020204020204" pitchFamily="34" charset="-122"/>
              </a:rPr>
              <a:t>方法的一次调用完成数组对象中所有元素的处理。</a:t>
            </a:r>
            <a:endParaRPr lang="en-US" altLang="zh-CN" sz="2400" dirty="0">
              <a:solidFill>
                <a:schemeClr val="tx1">
                  <a:lumMod val="85000"/>
                  <a:lumOff val="15000"/>
                </a:schemeClr>
              </a:solidFill>
              <a:latin typeface="+mj-lt"/>
              <a:ea typeface="微软雅黑" panose="020B0503020204020204" pitchFamily="34" charset="-122"/>
            </a:endParaRPr>
          </a:p>
          <a:p>
            <a:pPr marL="342900" indent="-342900">
              <a:lnSpc>
                <a:spcPct val="150000"/>
              </a:lnSpc>
              <a:spcBef>
                <a:spcPct val="0"/>
              </a:spcBef>
              <a:buClr>
                <a:srgbClr val="B1C400"/>
              </a:buClr>
              <a:buFont typeface="Wingdings" panose="05000000000000000000" pitchFamily="2" charset="2"/>
              <a:buChar char="l"/>
              <a:defRPr/>
            </a:pPr>
            <a:r>
              <a:rPr lang="zh-CN" altLang="en-US" sz="2400" dirty="0">
                <a:solidFill>
                  <a:schemeClr val="tx1">
                    <a:lumMod val="85000"/>
                    <a:lumOff val="15000"/>
                  </a:schemeClr>
                </a:solidFill>
                <a:latin typeface="+mj-lt"/>
                <a:ea typeface="微软雅黑" panose="020B0503020204020204" pitchFamily="34" charset="-122"/>
              </a:rPr>
              <a:t>本节分别介绍</a:t>
            </a:r>
            <a:r>
              <a:rPr lang="zh-CN" altLang="en-US" sz="2400" dirty="0">
                <a:solidFill>
                  <a:srgbClr val="FF0000"/>
                </a:solidFill>
                <a:latin typeface="+mj-lt"/>
                <a:ea typeface="微软雅黑" panose="020B0503020204020204" pitchFamily="34" charset="-122"/>
              </a:rPr>
              <a:t>基础运算</a:t>
            </a:r>
            <a:r>
              <a:rPr lang="zh-CN" altLang="en-US" sz="2400" dirty="0">
                <a:solidFill>
                  <a:schemeClr val="tx1">
                    <a:lumMod val="85000"/>
                    <a:lumOff val="15000"/>
                  </a:schemeClr>
                </a:solidFill>
                <a:latin typeface="+mj-lt"/>
                <a:ea typeface="微软雅黑" panose="020B0503020204020204" pitchFamily="34" charset="-122"/>
              </a:rPr>
              <a:t>、</a:t>
            </a:r>
            <a:r>
              <a:rPr lang="zh-CN" altLang="en-US" sz="2400" dirty="0">
                <a:solidFill>
                  <a:srgbClr val="FF0000"/>
                </a:solidFill>
                <a:latin typeface="+mj-lt"/>
                <a:ea typeface="微软雅黑" panose="020B0503020204020204" pitchFamily="34" charset="-122"/>
              </a:rPr>
              <a:t>广播机制</a:t>
            </a:r>
            <a:r>
              <a:rPr lang="zh-CN" altLang="en-US" sz="2400" dirty="0">
                <a:solidFill>
                  <a:schemeClr val="tx1">
                    <a:lumMod val="85000"/>
                    <a:lumOff val="15000"/>
                  </a:schemeClr>
                </a:solidFill>
                <a:latin typeface="+mj-lt"/>
                <a:ea typeface="微软雅黑" panose="020B0503020204020204" pitchFamily="34" charset="-122"/>
              </a:rPr>
              <a:t>、</a:t>
            </a:r>
            <a:r>
              <a:rPr lang="zh-CN" altLang="en-US" sz="2400" dirty="0">
                <a:solidFill>
                  <a:srgbClr val="FF0000"/>
                </a:solidFill>
                <a:latin typeface="+mj-lt"/>
                <a:ea typeface="微软雅黑" panose="020B0503020204020204" pitchFamily="34" charset="-122"/>
              </a:rPr>
              <a:t>通用函数</a:t>
            </a:r>
            <a:r>
              <a:rPr lang="zh-CN" altLang="en-US" sz="2400" dirty="0">
                <a:solidFill>
                  <a:schemeClr val="tx1">
                    <a:lumMod val="85000"/>
                    <a:lumOff val="15000"/>
                  </a:schemeClr>
                </a:solidFill>
                <a:latin typeface="+mj-lt"/>
                <a:ea typeface="微软雅黑" panose="020B0503020204020204" pitchFamily="34" charset="-122"/>
              </a:rPr>
              <a:t>及</a:t>
            </a:r>
            <a:r>
              <a:rPr lang="zh-CN" altLang="en-US" sz="2400" dirty="0">
                <a:solidFill>
                  <a:srgbClr val="FF0000"/>
                </a:solidFill>
                <a:latin typeface="+mj-lt"/>
                <a:ea typeface="微软雅黑" panose="020B0503020204020204" pitchFamily="34" charset="-122"/>
              </a:rPr>
              <a:t>常用函数和方法</a:t>
            </a:r>
            <a:r>
              <a:rPr lang="zh-CN" altLang="en-US" sz="2400" dirty="0">
                <a:solidFill>
                  <a:schemeClr val="tx1">
                    <a:lumMod val="85000"/>
                    <a:lumOff val="15000"/>
                  </a:schemeClr>
                </a:solidFill>
                <a:latin typeface="+mj-lt"/>
                <a:ea typeface="微软雅黑" panose="020B0503020204020204" pitchFamily="34" charset="-122"/>
              </a:rPr>
              <a:t>。</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664335"/>
            <a:ext cx="9493471" cy="5038336"/>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809216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2" y="477138"/>
            <a:ext cx="1826141"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基础运算</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1419780"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概述</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1" y="1730172"/>
            <a:ext cx="9289360" cy="1134862"/>
          </a:xfrm>
          <a:prstGeom prst="rect">
            <a:avLst/>
          </a:prstGeom>
        </p:spPr>
        <p:txBody>
          <a:bodyPr wrap="square">
            <a:spAutoFit/>
          </a:bodyPr>
          <a:lstStyle/>
          <a:p>
            <a:pPr marL="342900" indent="-342900">
              <a:lnSpc>
                <a:spcPct val="150000"/>
              </a:lnSpc>
              <a:spcBef>
                <a:spcPct val="0"/>
              </a:spcBef>
              <a:buClr>
                <a:srgbClr val="B1C400"/>
              </a:buClr>
              <a:buFont typeface="Wingdings" panose="05000000000000000000" pitchFamily="2" charset="2"/>
              <a:buChar char="l"/>
              <a:defRPr/>
            </a:pPr>
            <a:r>
              <a:rPr lang="zh-CN" altLang="en-US" sz="2400" dirty="0">
                <a:solidFill>
                  <a:schemeClr val="tx1">
                    <a:lumMod val="85000"/>
                    <a:lumOff val="15000"/>
                  </a:schemeClr>
                </a:solidFill>
                <a:latin typeface="+mj-lt"/>
                <a:ea typeface="微软雅黑" panose="020B0503020204020204" pitchFamily="34" charset="-122"/>
              </a:rPr>
              <a:t>在对</a:t>
            </a:r>
            <a:r>
              <a:rPr lang="en-US" altLang="zh-CN" sz="2400" dirty="0" err="1">
                <a:solidFill>
                  <a:schemeClr val="tx1">
                    <a:lumMod val="85000"/>
                    <a:lumOff val="15000"/>
                  </a:schemeClr>
                </a:solidFill>
                <a:latin typeface="+mj-lt"/>
                <a:ea typeface="微软雅黑" panose="020B0503020204020204" pitchFamily="34" charset="-122"/>
              </a:rPr>
              <a:t>ndarray</a:t>
            </a:r>
            <a:r>
              <a:rPr lang="zh-CN" altLang="en-US" sz="2400" dirty="0">
                <a:solidFill>
                  <a:schemeClr val="tx1">
                    <a:lumMod val="85000"/>
                    <a:lumOff val="15000"/>
                  </a:schemeClr>
                </a:solidFill>
                <a:latin typeface="+mj-lt"/>
                <a:ea typeface="微软雅黑" panose="020B0503020204020204" pitchFamily="34" charset="-122"/>
              </a:rPr>
              <a:t>类数组对象</a:t>
            </a:r>
            <a:r>
              <a:rPr lang="zh-CN" altLang="en-US" sz="2400" dirty="0">
                <a:solidFill>
                  <a:srgbClr val="FF0000"/>
                </a:solidFill>
                <a:latin typeface="+mj-lt"/>
                <a:ea typeface="微软雅黑" panose="020B0503020204020204" pitchFamily="34" charset="-122"/>
              </a:rPr>
              <a:t>应用运算符</a:t>
            </a:r>
            <a:r>
              <a:rPr lang="zh-CN" altLang="en-US" sz="2400" dirty="0">
                <a:solidFill>
                  <a:schemeClr val="tx1">
                    <a:lumMod val="85000"/>
                    <a:lumOff val="15000"/>
                  </a:schemeClr>
                </a:solidFill>
                <a:latin typeface="+mj-lt"/>
                <a:ea typeface="微软雅黑" panose="020B0503020204020204" pitchFamily="34" charset="-122"/>
              </a:rPr>
              <a:t>进行处理时，其实际上是</a:t>
            </a:r>
            <a:r>
              <a:rPr lang="zh-CN" altLang="en-US" sz="2400" dirty="0">
                <a:solidFill>
                  <a:srgbClr val="FF0000"/>
                </a:solidFill>
                <a:latin typeface="+mj-lt"/>
                <a:ea typeface="微软雅黑" panose="020B0503020204020204" pitchFamily="34" charset="-122"/>
              </a:rPr>
              <a:t>逐元素</a:t>
            </a:r>
            <a:r>
              <a:rPr lang="zh-CN" altLang="en-US" sz="2400" dirty="0">
                <a:solidFill>
                  <a:schemeClr val="tx1">
                    <a:lumMod val="85000"/>
                    <a:lumOff val="15000"/>
                  </a:schemeClr>
                </a:solidFill>
                <a:latin typeface="+mj-lt"/>
                <a:ea typeface="微软雅黑" panose="020B0503020204020204" pitchFamily="34" charset="-122"/>
              </a:rPr>
              <a:t>完成运算。</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664335"/>
            <a:ext cx="9493471" cy="1209269"/>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
        <p:nvSpPr>
          <p:cNvPr id="40" name="矩形 39">
            <a:extLst>
              <a:ext uri="{FF2B5EF4-FFF2-40B4-BE49-F238E27FC236}">
                <a16:creationId xmlns:a16="http://schemas.microsoft.com/office/drawing/2014/main" id="{C881F2AB-EF4A-4E45-9675-2A5ED6E181FA}"/>
              </a:ext>
            </a:extLst>
          </p:cNvPr>
          <p:cNvSpPr/>
          <p:nvPr/>
        </p:nvSpPr>
        <p:spPr>
          <a:xfrm>
            <a:off x="1476508" y="3088525"/>
            <a:ext cx="4795908" cy="461665"/>
          </a:xfrm>
          <a:prstGeom prst="rect">
            <a:avLst/>
          </a:prstGeom>
        </p:spPr>
        <p:txBody>
          <a:bodyPr wrap="square">
            <a:spAutoFit/>
          </a:bodyPr>
          <a:lstStyle/>
          <a:p>
            <a:pPr algn="ctr"/>
            <a:r>
              <a:rPr lang="en-US" altLang="zh-CN" sz="2400" b="1" dirty="0" err="1">
                <a:solidFill>
                  <a:schemeClr val="tx1">
                    <a:lumMod val="85000"/>
                    <a:lumOff val="15000"/>
                  </a:schemeClr>
                </a:solidFill>
                <a:latin typeface="微软雅黑" panose="020B0503020204020204" pitchFamily="34" charset="-122"/>
                <a:ea typeface="微软雅黑" panose="020B0503020204020204" pitchFamily="34" charset="-122"/>
              </a:rPr>
              <a:t>ndarray</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类对象基础运算示例</a:t>
            </a:r>
          </a:p>
        </p:txBody>
      </p:sp>
      <p:cxnSp>
        <p:nvCxnSpPr>
          <p:cNvPr id="43" name="直接连接符 42">
            <a:extLst>
              <a:ext uri="{FF2B5EF4-FFF2-40B4-BE49-F238E27FC236}">
                <a16:creationId xmlns:a16="http://schemas.microsoft.com/office/drawing/2014/main" id="{0FC3F258-6C1C-4681-98E4-DC39FA99723A}"/>
              </a:ext>
            </a:extLst>
          </p:cNvPr>
          <p:cNvCxnSpPr>
            <a:cxnSpLocks/>
          </p:cNvCxnSpPr>
          <p:nvPr/>
        </p:nvCxnSpPr>
        <p:spPr>
          <a:xfrm>
            <a:off x="1666907" y="3569213"/>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44" name="组合 43">
            <a:extLst>
              <a:ext uri="{FF2B5EF4-FFF2-40B4-BE49-F238E27FC236}">
                <a16:creationId xmlns:a16="http://schemas.microsoft.com/office/drawing/2014/main" id="{3F353A54-10F0-4770-AFEF-83E2B5ECC11C}"/>
              </a:ext>
            </a:extLst>
          </p:cNvPr>
          <p:cNvGrpSpPr/>
          <p:nvPr/>
        </p:nvGrpSpPr>
        <p:grpSpPr>
          <a:xfrm>
            <a:off x="722054" y="3055932"/>
            <a:ext cx="877274" cy="877274"/>
            <a:chOff x="7024688" y="1536700"/>
            <a:chExt cx="982663" cy="982663"/>
          </a:xfrm>
        </p:grpSpPr>
        <p:sp>
          <p:nvSpPr>
            <p:cNvPr id="45" name="Oval 4011">
              <a:extLst>
                <a:ext uri="{FF2B5EF4-FFF2-40B4-BE49-F238E27FC236}">
                  <a16:creationId xmlns:a16="http://schemas.microsoft.com/office/drawing/2014/main" id="{17868347-75A4-4F75-917C-D2CD0E6D7126}"/>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46" name="Rectangle 4012">
              <a:extLst>
                <a:ext uri="{FF2B5EF4-FFF2-40B4-BE49-F238E27FC236}">
                  <a16:creationId xmlns:a16="http://schemas.microsoft.com/office/drawing/2014/main" id="{DACD6951-1565-4411-B112-E235C570B555}"/>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7" name="Freeform 4013">
              <a:extLst>
                <a:ext uri="{FF2B5EF4-FFF2-40B4-BE49-F238E27FC236}">
                  <a16:creationId xmlns:a16="http://schemas.microsoft.com/office/drawing/2014/main" id="{A23F073E-DA1A-4679-A62B-07D6FB6214EF}"/>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4014">
              <a:extLst>
                <a:ext uri="{FF2B5EF4-FFF2-40B4-BE49-F238E27FC236}">
                  <a16:creationId xmlns:a16="http://schemas.microsoft.com/office/drawing/2014/main" id="{CD2FE90C-4C75-460A-9696-476B0CA51E53}"/>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4015">
              <a:extLst>
                <a:ext uri="{FF2B5EF4-FFF2-40B4-BE49-F238E27FC236}">
                  <a16:creationId xmlns:a16="http://schemas.microsoft.com/office/drawing/2014/main" id="{ECD11F7B-6483-4EBD-A93F-566ED59B0DE7}"/>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Rectangle 4016">
              <a:extLst>
                <a:ext uri="{FF2B5EF4-FFF2-40B4-BE49-F238E27FC236}">
                  <a16:creationId xmlns:a16="http://schemas.microsoft.com/office/drawing/2014/main" id="{088E7415-9E10-49CF-B78F-5CE63F11FD39}"/>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Rectangle 4017">
              <a:extLst>
                <a:ext uri="{FF2B5EF4-FFF2-40B4-BE49-F238E27FC236}">
                  <a16:creationId xmlns:a16="http://schemas.microsoft.com/office/drawing/2014/main" id="{6397D39E-3909-472E-B08F-99A20D0FDA16}"/>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Rectangle 4018">
              <a:extLst>
                <a:ext uri="{FF2B5EF4-FFF2-40B4-BE49-F238E27FC236}">
                  <a16:creationId xmlns:a16="http://schemas.microsoft.com/office/drawing/2014/main" id="{FCF4FF36-AC05-4588-A44C-F1D1D2733D06}"/>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Rectangle 4019">
              <a:extLst>
                <a:ext uri="{FF2B5EF4-FFF2-40B4-BE49-F238E27FC236}">
                  <a16:creationId xmlns:a16="http://schemas.microsoft.com/office/drawing/2014/main" id="{262F70BB-CC42-4030-874C-766FBBAF7C9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Rectangle 4020">
              <a:extLst>
                <a:ext uri="{FF2B5EF4-FFF2-40B4-BE49-F238E27FC236}">
                  <a16:creationId xmlns:a16="http://schemas.microsoft.com/office/drawing/2014/main" id="{75698780-BA0B-4104-92D3-EF343990EF2D}"/>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Rectangle 4021">
              <a:extLst>
                <a:ext uri="{FF2B5EF4-FFF2-40B4-BE49-F238E27FC236}">
                  <a16:creationId xmlns:a16="http://schemas.microsoft.com/office/drawing/2014/main" id="{12E58B6C-CB47-42CB-B7C7-68F0EE9A7997}"/>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Rectangle 4022">
              <a:extLst>
                <a:ext uri="{FF2B5EF4-FFF2-40B4-BE49-F238E27FC236}">
                  <a16:creationId xmlns:a16="http://schemas.microsoft.com/office/drawing/2014/main" id="{43E6FD1D-277D-4C72-A54E-463D0B065F7E}"/>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Rectangle 4023">
              <a:extLst>
                <a:ext uri="{FF2B5EF4-FFF2-40B4-BE49-F238E27FC236}">
                  <a16:creationId xmlns:a16="http://schemas.microsoft.com/office/drawing/2014/main" id="{E88B9E66-77ED-4181-99D5-710681B40D9C}"/>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Rectangle 4024">
              <a:extLst>
                <a:ext uri="{FF2B5EF4-FFF2-40B4-BE49-F238E27FC236}">
                  <a16:creationId xmlns:a16="http://schemas.microsoft.com/office/drawing/2014/main" id="{1901008B-CE98-465A-92BB-28D746C9FD4D}"/>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Rectangle 4026">
              <a:extLst>
                <a:ext uri="{FF2B5EF4-FFF2-40B4-BE49-F238E27FC236}">
                  <a16:creationId xmlns:a16="http://schemas.microsoft.com/office/drawing/2014/main" id="{65A50EF6-7228-46EA-ABA7-E44B716A64BD}"/>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Rectangle 4027">
              <a:extLst>
                <a:ext uri="{FF2B5EF4-FFF2-40B4-BE49-F238E27FC236}">
                  <a16:creationId xmlns:a16="http://schemas.microsoft.com/office/drawing/2014/main" id="{35FD3B42-D6C2-4E50-A6DF-CAB2C58FD610}"/>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Rectangle 4028">
              <a:extLst>
                <a:ext uri="{FF2B5EF4-FFF2-40B4-BE49-F238E27FC236}">
                  <a16:creationId xmlns:a16="http://schemas.microsoft.com/office/drawing/2014/main" id="{7B67867C-62E1-47DA-AB15-9B5761B4D5E9}"/>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Oval 4029">
              <a:extLst>
                <a:ext uri="{FF2B5EF4-FFF2-40B4-BE49-F238E27FC236}">
                  <a16:creationId xmlns:a16="http://schemas.microsoft.com/office/drawing/2014/main" id="{77F13AC2-B5D5-4FFA-AA3E-A069094A37A5}"/>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Rectangle 4030">
              <a:extLst>
                <a:ext uri="{FF2B5EF4-FFF2-40B4-BE49-F238E27FC236}">
                  <a16:creationId xmlns:a16="http://schemas.microsoft.com/office/drawing/2014/main" id="{8F209CEE-6ACE-4881-85D7-EEC80BF7FDD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4031">
              <a:extLst>
                <a:ext uri="{FF2B5EF4-FFF2-40B4-BE49-F238E27FC236}">
                  <a16:creationId xmlns:a16="http://schemas.microsoft.com/office/drawing/2014/main" id="{D22C92DB-0C23-4283-9789-997AD8596F53}"/>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Oval 4032">
              <a:extLst>
                <a:ext uri="{FF2B5EF4-FFF2-40B4-BE49-F238E27FC236}">
                  <a16:creationId xmlns:a16="http://schemas.microsoft.com/office/drawing/2014/main" id="{5EDD635C-C83A-41D3-A666-35A07BEEB9E8}"/>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Rectangle 4033">
              <a:extLst>
                <a:ext uri="{FF2B5EF4-FFF2-40B4-BE49-F238E27FC236}">
                  <a16:creationId xmlns:a16="http://schemas.microsoft.com/office/drawing/2014/main" id="{FEE87C73-35E1-464B-B0E9-153CDD5D5A4B}"/>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Oval 4034">
              <a:extLst>
                <a:ext uri="{FF2B5EF4-FFF2-40B4-BE49-F238E27FC236}">
                  <a16:creationId xmlns:a16="http://schemas.microsoft.com/office/drawing/2014/main" id="{DBAB38C8-5212-436F-AE8E-F45C9796DD94}"/>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Rectangle 4035">
              <a:extLst>
                <a:ext uri="{FF2B5EF4-FFF2-40B4-BE49-F238E27FC236}">
                  <a16:creationId xmlns:a16="http://schemas.microsoft.com/office/drawing/2014/main" id="{F396ACBB-F0D4-4F84-8C50-59E209A4C6B4}"/>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Rectangle 4036">
              <a:extLst>
                <a:ext uri="{FF2B5EF4-FFF2-40B4-BE49-F238E27FC236}">
                  <a16:creationId xmlns:a16="http://schemas.microsoft.com/office/drawing/2014/main" id="{CA722C05-1712-4463-A0E2-3B43080C8BF5}"/>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Rectangle 4037">
              <a:extLst>
                <a:ext uri="{FF2B5EF4-FFF2-40B4-BE49-F238E27FC236}">
                  <a16:creationId xmlns:a16="http://schemas.microsoft.com/office/drawing/2014/main" id="{B50A4C4A-15D3-4D36-91D7-77042F29BA76}"/>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Rectangle 4038">
              <a:extLst>
                <a:ext uri="{FF2B5EF4-FFF2-40B4-BE49-F238E27FC236}">
                  <a16:creationId xmlns:a16="http://schemas.microsoft.com/office/drawing/2014/main" id="{93AE99B4-ED64-4CEA-95A1-DF9A1815A7B4}"/>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Rectangle 4039">
              <a:extLst>
                <a:ext uri="{FF2B5EF4-FFF2-40B4-BE49-F238E27FC236}">
                  <a16:creationId xmlns:a16="http://schemas.microsoft.com/office/drawing/2014/main" id="{C5A5F26B-525F-4EC3-870C-8349F34576ED}"/>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Rectangle 4040">
              <a:extLst>
                <a:ext uri="{FF2B5EF4-FFF2-40B4-BE49-F238E27FC236}">
                  <a16:creationId xmlns:a16="http://schemas.microsoft.com/office/drawing/2014/main" id="{C61DCC96-D74A-46A6-A592-7A19FB09F990}"/>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Rectangle 4041">
              <a:extLst>
                <a:ext uri="{FF2B5EF4-FFF2-40B4-BE49-F238E27FC236}">
                  <a16:creationId xmlns:a16="http://schemas.microsoft.com/office/drawing/2014/main" id="{2BFE9458-14D0-46C4-B971-C9B50BECE8BA}"/>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Rectangle 4042">
              <a:extLst>
                <a:ext uri="{FF2B5EF4-FFF2-40B4-BE49-F238E27FC236}">
                  <a16:creationId xmlns:a16="http://schemas.microsoft.com/office/drawing/2014/main" id="{3EEAF227-334E-40A7-B0EF-5539822705D6}"/>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76" name="矩形 75">
            <a:extLst>
              <a:ext uri="{FF2B5EF4-FFF2-40B4-BE49-F238E27FC236}">
                <a16:creationId xmlns:a16="http://schemas.microsoft.com/office/drawing/2014/main" id="{DD6BCD38-16C1-4DFE-B00D-E9AF355496A2}"/>
              </a:ext>
            </a:extLst>
          </p:cNvPr>
          <p:cNvSpPr/>
          <p:nvPr/>
        </p:nvSpPr>
        <p:spPr>
          <a:xfrm>
            <a:off x="1517141" y="3689599"/>
            <a:ext cx="9289360" cy="2345322"/>
          </a:xfrm>
          <a:prstGeom prst="rect">
            <a:avLst/>
          </a:prstGeom>
        </p:spPr>
        <p:txBody>
          <a:bodyPr wrap="square">
            <a:spAutoFit/>
          </a:bodyPr>
          <a:lstStyle/>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	import </a:t>
            </a:r>
            <a:r>
              <a:rPr lang="en-US" altLang="zh-CN" sz="2000" dirty="0" err="1">
                <a:solidFill>
                  <a:schemeClr val="tx1">
                    <a:lumMod val="85000"/>
                    <a:lumOff val="15000"/>
                  </a:schemeClr>
                </a:solidFill>
                <a:latin typeface="+mj-lt"/>
                <a:ea typeface="微软雅黑" panose="020B0503020204020204" pitchFamily="34" charset="-122"/>
              </a:rPr>
              <a:t>numpy</a:t>
            </a:r>
            <a:r>
              <a:rPr lang="en-US" altLang="zh-CN" sz="2000" dirty="0">
                <a:solidFill>
                  <a:schemeClr val="tx1">
                    <a:lumMod val="85000"/>
                    <a:lumOff val="15000"/>
                  </a:schemeClr>
                </a:solidFill>
                <a:latin typeface="+mj-lt"/>
                <a:ea typeface="微软雅黑" panose="020B0503020204020204" pitchFamily="34" charset="-122"/>
              </a:rPr>
              <a:t> as np</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2	x=</a:t>
            </a:r>
            <a:r>
              <a:rPr lang="en-US" altLang="zh-CN" sz="2000" dirty="0" err="1">
                <a:solidFill>
                  <a:schemeClr val="tx1">
                    <a:lumMod val="85000"/>
                    <a:lumOff val="15000"/>
                  </a:schemeClr>
                </a:solidFill>
                <a:latin typeface="+mj-lt"/>
                <a:ea typeface="微软雅黑" panose="020B0503020204020204" pitchFamily="34" charset="-122"/>
              </a:rPr>
              <a:t>np.arange</a:t>
            </a:r>
            <a:r>
              <a:rPr lang="en-US" altLang="zh-CN" sz="2000" dirty="0">
                <a:solidFill>
                  <a:schemeClr val="tx1">
                    <a:lumMod val="85000"/>
                    <a:lumOff val="15000"/>
                  </a:schemeClr>
                </a:solidFill>
                <a:latin typeface="+mj-lt"/>
                <a:ea typeface="微软雅黑" panose="020B0503020204020204" pitchFamily="34" charset="-122"/>
              </a:rPr>
              <a:t>(1,7).reshape(2,3)</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3	y=</a:t>
            </a:r>
            <a:r>
              <a:rPr lang="en-US" altLang="zh-CN" sz="2000" dirty="0" err="1">
                <a:solidFill>
                  <a:schemeClr val="tx1">
                    <a:lumMod val="85000"/>
                    <a:lumOff val="15000"/>
                  </a:schemeClr>
                </a:solidFill>
                <a:latin typeface="+mj-lt"/>
                <a:ea typeface="微软雅黑" panose="020B0503020204020204" pitchFamily="34" charset="-122"/>
              </a:rPr>
              <a:t>np.arange</a:t>
            </a:r>
            <a:r>
              <a:rPr lang="en-US" altLang="zh-CN" sz="2000" dirty="0">
                <a:solidFill>
                  <a:schemeClr val="tx1">
                    <a:lumMod val="85000"/>
                    <a:lumOff val="15000"/>
                  </a:schemeClr>
                </a:solidFill>
                <a:latin typeface="+mj-lt"/>
                <a:ea typeface="微软雅黑" panose="020B0503020204020204" pitchFamily="34" charset="-122"/>
              </a:rPr>
              <a:t>(7,13).reshape(2,3)</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4	z=</a:t>
            </a:r>
            <a:r>
              <a:rPr lang="en-US" altLang="zh-CN" sz="2000" dirty="0" err="1">
                <a:solidFill>
                  <a:schemeClr val="tx1">
                    <a:lumMod val="85000"/>
                    <a:lumOff val="15000"/>
                  </a:schemeClr>
                </a:solidFill>
                <a:latin typeface="+mj-lt"/>
                <a:ea typeface="微软雅黑" panose="020B0503020204020204" pitchFamily="34" charset="-122"/>
              </a:rPr>
              <a:t>x.T</a:t>
            </a:r>
            <a:r>
              <a:rPr lang="en-US" altLang="zh-CN" sz="2000" dirty="0">
                <a:solidFill>
                  <a:schemeClr val="tx1">
                    <a:lumMod val="85000"/>
                    <a:lumOff val="15000"/>
                  </a:schemeClr>
                </a:solidFill>
                <a:latin typeface="+mj-lt"/>
                <a:ea typeface="微软雅黑" panose="020B0503020204020204" pitchFamily="34" charset="-122"/>
              </a:rPr>
              <a:t> # z</a:t>
            </a:r>
            <a:r>
              <a:rPr lang="zh-CN" altLang="en-US" sz="2000" dirty="0">
                <a:solidFill>
                  <a:schemeClr val="tx1">
                    <a:lumMod val="85000"/>
                    <a:lumOff val="15000"/>
                  </a:schemeClr>
                </a:solidFill>
                <a:latin typeface="+mj-lt"/>
                <a:ea typeface="微软雅黑" panose="020B0503020204020204" pitchFamily="34" charset="-122"/>
              </a:rPr>
              <a:t>为</a:t>
            </a:r>
            <a:r>
              <a:rPr lang="en-US" altLang="zh-CN" sz="2000" dirty="0">
                <a:solidFill>
                  <a:schemeClr val="tx1">
                    <a:lumMod val="85000"/>
                    <a:lumOff val="15000"/>
                  </a:schemeClr>
                </a:solidFill>
                <a:latin typeface="+mj-lt"/>
                <a:ea typeface="微软雅黑" panose="020B0503020204020204" pitchFamily="34" charset="-122"/>
              </a:rPr>
              <a:t>x</a:t>
            </a:r>
            <a:r>
              <a:rPr lang="zh-CN" altLang="en-US" sz="2000" dirty="0">
                <a:solidFill>
                  <a:schemeClr val="tx1">
                    <a:lumMod val="85000"/>
                    <a:lumOff val="15000"/>
                  </a:schemeClr>
                </a:solidFill>
                <a:latin typeface="+mj-lt"/>
                <a:ea typeface="微软雅黑" panose="020B0503020204020204" pitchFamily="34" charset="-122"/>
              </a:rPr>
              <a:t>的转置</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5	w=</a:t>
            </a:r>
            <a:r>
              <a:rPr lang="en-US" altLang="zh-CN" sz="2000" dirty="0" err="1">
                <a:solidFill>
                  <a:schemeClr val="tx1">
                    <a:lumMod val="85000"/>
                    <a:lumOff val="15000"/>
                  </a:schemeClr>
                </a:solidFill>
                <a:latin typeface="+mj-lt"/>
                <a:ea typeface="微软雅黑" panose="020B0503020204020204" pitchFamily="34" charset="-122"/>
              </a:rPr>
              <a:t>np.array</a:t>
            </a:r>
            <a:r>
              <a:rPr lang="en-US" altLang="zh-CN" sz="2000" dirty="0">
                <a:solidFill>
                  <a:schemeClr val="tx1">
                    <a:lumMod val="85000"/>
                    <a:lumOff val="15000"/>
                  </a:schemeClr>
                </a:solidFill>
                <a:latin typeface="+mj-lt"/>
                <a:ea typeface="微软雅黑" panose="020B0503020204020204" pitchFamily="34" charset="-122"/>
              </a:rPr>
              <a:t>([[1,2,3],[3,2,1]])</a:t>
            </a:r>
          </a:p>
        </p:txBody>
      </p:sp>
      <p:sp>
        <p:nvSpPr>
          <p:cNvPr id="77" name="KSO_Shape">
            <a:extLst>
              <a:ext uri="{FF2B5EF4-FFF2-40B4-BE49-F238E27FC236}">
                <a16:creationId xmlns:a16="http://schemas.microsoft.com/office/drawing/2014/main" id="{CB7B8D9F-7E0B-49F0-ACAA-D3F21D286E12}"/>
              </a:ext>
            </a:extLst>
          </p:cNvPr>
          <p:cNvSpPr/>
          <p:nvPr/>
        </p:nvSpPr>
        <p:spPr>
          <a:xfrm>
            <a:off x="1415086" y="3689077"/>
            <a:ext cx="9493471" cy="2691786"/>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4048281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par>
                          <p:cTn id="31" fill="hold">
                            <p:stCondLst>
                              <p:cond delay="1500"/>
                            </p:stCondLst>
                            <p:childTnLst>
                              <p:par>
                                <p:cTn id="32" presetID="53" presetClass="entr" presetSubtype="16" fill="hold" nodeType="afterEffect">
                                  <p:stCondLst>
                                    <p:cond delay="0"/>
                                  </p:stCondLst>
                                  <p:childTnLst>
                                    <p:set>
                                      <p:cBhvr>
                                        <p:cTn id="33" dur="1" fill="hold">
                                          <p:stCondLst>
                                            <p:cond delay="0"/>
                                          </p:stCondLst>
                                        </p:cTn>
                                        <p:tgtEl>
                                          <p:spTgt spid="44"/>
                                        </p:tgtEl>
                                        <p:attrNameLst>
                                          <p:attrName>style.visibility</p:attrName>
                                        </p:attrNameLst>
                                      </p:cBhvr>
                                      <p:to>
                                        <p:strVal val="visible"/>
                                      </p:to>
                                    </p:set>
                                    <p:anim calcmode="lin" valueType="num">
                                      <p:cBhvr>
                                        <p:cTn id="34" dur="500" fill="hold"/>
                                        <p:tgtEl>
                                          <p:spTgt spid="44"/>
                                        </p:tgtEl>
                                        <p:attrNameLst>
                                          <p:attrName>ppt_w</p:attrName>
                                        </p:attrNameLst>
                                      </p:cBhvr>
                                      <p:tavLst>
                                        <p:tav tm="0">
                                          <p:val>
                                            <p:fltVal val="0"/>
                                          </p:val>
                                        </p:tav>
                                        <p:tav tm="100000">
                                          <p:val>
                                            <p:strVal val="#ppt_w"/>
                                          </p:val>
                                        </p:tav>
                                      </p:tavLst>
                                    </p:anim>
                                    <p:anim calcmode="lin" valueType="num">
                                      <p:cBhvr>
                                        <p:cTn id="35" dur="500" fill="hold"/>
                                        <p:tgtEl>
                                          <p:spTgt spid="44"/>
                                        </p:tgtEl>
                                        <p:attrNameLst>
                                          <p:attrName>ppt_h</p:attrName>
                                        </p:attrNameLst>
                                      </p:cBhvr>
                                      <p:tavLst>
                                        <p:tav tm="0">
                                          <p:val>
                                            <p:fltVal val="0"/>
                                          </p:val>
                                        </p:tav>
                                        <p:tav tm="100000">
                                          <p:val>
                                            <p:strVal val="#ppt_h"/>
                                          </p:val>
                                        </p:tav>
                                      </p:tavLst>
                                    </p:anim>
                                    <p:animEffect transition="in" filter="fade">
                                      <p:cBhvr>
                                        <p:cTn id="36" dur="500"/>
                                        <p:tgtEl>
                                          <p:spTgt spid="44"/>
                                        </p:tgtEl>
                                      </p:cBhvr>
                                    </p:animEffect>
                                  </p:childTnLst>
                                </p:cTn>
                              </p:par>
                            </p:childTnLst>
                          </p:cTn>
                        </p:par>
                        <p:par>
                          <p:cTn id="37" fill="hold">
                            <p:stCondLst>
                              <p:cond delay="2000"/>
                            </p:stCondLst>
                            <p:childTnLst>
                              <p:par>
                                <p:cTn id="38" presetID="16" presetClass="entr" presetSubtype="21" fill="hold" nodeType="afterEffect">
                                  <p:stCondLst>
                                    <p:cond delay="0"/>
                                  </p:stCondLst>
                                  <p:childTnLst>
                                    <p:set>
                                      <p:cBhvr>
                                        <p:cTn id="39" dur="1" fill="hold">
                                          <p:stCondLst>
                                            <p:cond delay="0"/>
                                          </p:stCondLst>
                                        </p:cTn>
                                        <p:tgtEl>
                                          <p:spTgt spid="43"/>
                                        </p:tgtEl>
                                        <p:attrNameLst>
                                          <p:attrName>style.visibility</p:attrName>
                                        </p:attrNameLst>
                                      </p:cBhvr>
                                      <p:to>
                                        <p:strVal val="visible"/>
                                      </p:to>
                                    </p:set>
                                    <p:animEffect transition="in" filter="barn(inVertical)">
                                      <p:cBhvr>
                                        <p:cTn id="40" dur="500"/>
                                        <p:tgtEl>
                                          <p:spTgt spid="43"/>
                                        </p:tgtEl>
                                      </p:cBhvr>
                                    </p:animEffect>
                                  </p:childTnLst>
                                </p:cTn>
                              </p:par>
                              <p:par>
                                <p:cTn id="41" presetID="12" presetClass="entr" presetSubtype="4" fill="hold" grpId="0" nodeType="withEffect">
                                  <p:stCondLst>
                                    <p:cond delay="0"/>
                                  </p:stCondLst>
                                  <p:childTnLst>
                                    <p:set>
                                      <p:cBhvr>
                                        <p:cTn id="42" dur="1" fill="hold">
                                          <p:stCondLst>
                                            <p:cond delay="0"/>
                                          </p:stCondLst>
                                        </p:cTn>
                                        <p:tgtEl>
                                          <p:spTgt spid="40"/>
                                        </p:tgtEl>
                                        <p:attrNameLst>
                                          <p:attrName>style.visibility</p:attrName>
                                        </p:attrNameLst>
                                      </p:cBhvr>
                                      <p:to>
                                        <p:strVal val="visible"/>
                                      </p:to>
                                    </p:set>
                                    <p:anim calcmode="lin" valueType="num">
                                      <p:cBhvr additive="base">
                                        <p:cTn id="43" dur="500"/>
                                        <p:tgtEl>
                                          <p:spTgt spid="40"/>
                                        </p:tgtEl>
                                        <p:attrNameLst>
                                          <p:attrName>ppt_y</p:attrName>
                                        </p:attrNameLst>
                                      </p:cBhvr>
                                      <p:tavLst>
                                        <p:tav tm="0">
                                          <p:val>
                                            <p:strVal val="#ppt_y+#ppt_h*1.125000"/>
                                          </p:val>
                                        </p:tav>
                                        <p:tav tm="100000">
                                          <p:val>
                                            <p:strVal val="#ppt_y"/>
                                          </p:val>
                                        </p:tav>
                                      </p:tavLst>
                                    </p:anim>
                                    <p:animEffect transition="in" filter="wipe(up)">
                                      <p:cBhvr>
                                        <p:cTn id="44" dur="500"/>
                                        <p:tgtEl>
                                          <p:spTgt spid="40"/>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77"/>
                                        </p:tgtEl>
                                        <p:attrNameLst>
                                          <p:attrName>style.visibility</p:attrName>
                                        </p:attrNameLst>
                                      </p:cBhvr>
                                      <p:to>
                                        <p:strVal val="visible"/>
                                      </p:to>
                                    </p:set>
                                    <p:animEffect transition="in" filter="fade">
                                      <p:cBhvr>
                                        <p:cTn id="47" dur="500"/>
                                        <p:tgtEl>
                                          <p:spTgt spid="77"/>
                                        </p:tgtEl>
                                      </p:cBhvr>
                                    </p:animEffect>
                                  </p:childTnLst>
                                </p:cTn>
                              </p:par>
                              <p:par>
                                <p:cTn id="48" presetID="12" presetClass="entr" presetSubtype="1" fill="hold" grpId="0" nodeType="withEffect">
                                  <p:stCondLst>
                                    <p:cond delay="0"/>
                                  </p:stCondLst>
                                  <p:childTnLst>
                                    <p:set>
                                      <p:cBhvr>
                                        <p:cTn id="49" dur="1" fill="hold">
                                          <p:stCondLst>
                                            <p:cond delay="0"/>
                                          </p:stCondLst>
                                        </p:cTn>
                                        <p:tgtEl>
                                          <p:spTgt spid="76"/>
                                        </p:tgtEl>
                                        <p:attrNameLst>
                                          <p:attrName>style.visibility</p:attrName>
                                        </p:attrNameLst>
                                      </p:cBhvr>
                                      <p:to>
                                        <p:strVal val="visible"/>
                                      </p:to>
                                    </p:set>
                                    <p:anim calcmode="lin" valueType="num">
                                      <p:cBhvr additive="base">
                                        <p:cTn id="50" dur="500"/>
                                        <p:tgtEl>
                                          <p:spTgt spid="76"/>
                                        </p:tgtEl>
                                        <p:attrNameLst>
                                          <p:attrName>ppt_y</p:attrName>
                                        </p:attrNameLst>
                                      </p:cBhvr>
                                      <p:tavLst>
                                        <p:tav tm="0">
                                          <p:val>
                                            <p:strVal val="#ppt_y-#ppt_h*1.125000"/>
                                          </p:val>
                                        </p:tav>
                                        <p:tav tm="100000">
                                          <p:val>
                                            <p:strVal val="#ppt_y"/>
                                          </p:val>
                                        </p:tav>
                                      </p:tavLst>
                                    </p:anim>
                                    <p:animEffect transition="in" filter="wipe(down)">
                                      <p:cBhvr>
                                        <p:cTn id="51"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P spid="40" grpId="0"/>
      <p:bldP spid="76" grpId="0"/>
      <p:bldP spid="77"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0"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程序示例</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4564220" cy="461665"/>
          </a:xfrm>
          <a:prstGeom prst="rect">
            <a:avLst/>
          </a:prstGeom>
        </p:spPr>
        <p:txBody>
          <a:bodyPr wrap="square">
            <a:spAutoFit/>
          </a:bodyPr>
          <a:lstStyle/>
          <a:p>
            <a:pPr algn="ctr"/>
            <a:r>
              <a:rPr lang="en-US" altLang="zh-CN" sz="2400" b="1" dirty="0" err="1">
                <a:solidFill>
                  <a:schemeClr val="tx1">
                    <a:lumMod val="85000"/>
                    <a:lumOff val="15000"/>
                  </a:schemeClr>
                </a:solidFill>
                <a:latin typeface="微软雅黑" panose="020B0503020204020204" pitchFamily="34" charset="-122"/>
                <a:ea typeface="微软雅黑" panose="020B0503020204020204" pitchFamily="34" charset="-122"/>
              </a:rPr>
              <a:t>ndarray</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类对象基础运算示例</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1" y="1730172"/>
            <a:ext cx="9289360" cy="3269421"/>
          </a:xfrm>
          <a:prstGeom prst="rect">
            <a:avLst/>
          </a:prstGeom>
        </p:spPr>
        <p:txBody>
          <a:bodyPr wrap="square">
            <a:spAutoFit/>
          </a:bodyPr>
          <a:lstStyle/>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6	print('x:\</a:t>
            </a:r>
            <a:r>
              <a:rPr lang="en-US" altLang="zh-CN" sz="2000" dirty="0" err="1">
                <a:solidFill>
                  <a:schemeClr val="tx1">
                    <a:lumMod val="85000"/>
                    <a:lumOff val="15000"/>
                  </a:schemeClr>
                </a:solidFill>
                <a:latin typeface="+mj-lt"/>
                <a:ea typeface="微软雅黑" panose="020B0503020204020204" pitchFamily="34" charset="-122"/>
              </a:rPr>
              <a:t>n',x</a:t>
            </a:r>
            <a:r>
              <a:rPr lang="en-US" altLang="zh-CN" sz="2000" dirty="0">
                <a:solidFill>
                  <a:schemeClr val="tx1">
                    <a:lumMod val="85000"/>
                    <a:lumOff val="15000"/>
                  </a:schemeClr>
                </a:solidFill>
                <a:latin typeface="+mj-lt"/>
                <a:ea typeface="微软雅黑" panose="020B0503020204020204" pitchFamily="34" charset="-122"/>
              </a:rPr>
              <a:t>)</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7	print('y:\</a:t>
            </a:r>
            <a:r>
              <a:rPr lang="en-US" altLang="zh-CN" sz="2000" dirty="0" err="1">
                <a:solidFill>
                  <a:schemeClr val="tx1">
                    <a:lumMod val="85000"/>
                    <a:lumOff val="15000"/>
                  </a:schemeClr>
                </a:solidFill>
                <a:latin typeface="+mj-lt"/>
                <a:ea typeface="微软雅黑" panose="020B0503020204020204" pitchFamily="34" charset="-122"/>
              </a:rPr>
              <a:t>n',y</a:t>
            </a:r>
            <a:r>
              <a:rPr lang="en-US" altLang="zh-CN" sz="2000" dirty="0">
                <a:solidFill>
                  <a:schemeClr val="tx1">
                    <a:lumMod val="85000"/>
                    <a:lumOff val="15000"/>
                  </a:schemeClr>
                </a:solidFill>
                <a:latin typeface="+mj-lt"/>
                <a:ea typeface="微软雅黑" panose="020B0503020204020204" pitchFamily="34" charset="-122"/>
              </a:rPr>
              <a:t>)</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8	print('z:\</a:t>
            </a:r>
            <a:r>
              <a:rPr lang="en-US" altLang="zh-CN" sz="2000" dirty="0" err="1">
                <a:solidFill>
                  <a:schemeClr val="tx1">
                    <a:lumMod val="85000"/>
                    <a:lumOff val="15000"/>
                  </a:schemeClr>
                </a:solidFill>
                <a:latin typeface="+mj-lt"/>
                <a:ea typeface="微软雅黑" panose="020B0503020204020204" pitchFamily="34" charset="-122"/>
              </a:rPr>
              <a:t>n',z</a:t>
            </a:r>
            <a:r>
              <a:rPr lang="en-US" altLang="zh-CN" sz="2000" dirty="0">
                <a:solidFill>
                  <a:schemeClr val="tx1">
                    <a:lumMod val="85000"/>
                    <a:lumOff val="15000"/>
                  </a:schemeClr>
                </a:solidFill>
                <a:latin typeface="+mj-lt"/>
                <a:ea typeface="微软雅黑" panose="020B0503020204020204" pitchFamily="34" charset="-122"/>
              </a:rPr>
              <a:t>)</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9	print('w:\</a:t>
            </a:r>
            <a:r>
              <a:rPr lang="en-US" altLang="zh-CN" sz="2000" dirty="0" err="1">
                <a:solidFill>
                  <a:schemeClr val="tx1">
                    <a:lumMod val="85000"/>
                    <a:lumOff val="15000"/>
                  </a:schemeClr>
                </a:solidFill>
                <a:latin typeface="+mj-lt"/>
                <a:ea typeface="微软雅黑" panose="020B0503020204020204" pitchFamily="34" charset="-122"/>
              </a:rPr>
              <a:t>n',w</a:t>
            </a:r>
            <a:r>
              <a:rPr lang="en-US" altLang="zh-CN" sz="2000" dirty="0">
                <a:solidFill>
                  <a:schemeClr val="tx1">
                    <a:lumMod val="85000"/>
                    <a:lumOff val="15000"/>
                  </a:schemeClr>
                </a:solidFill>
                <a:latin typeface="+mj-lt"/>
                <a:ea typeface="微软雅黑" panose="020B0503020204020204" pitchFamily="34" charset="-122"/>
              </a:rPr>
              <a:t>)</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10	print('</a:t>
            </a:r>
            <a:r>
              <a:rPr lang="en-US" altLang="zh-CN" sz="2000" dirty="0" err="1">
                <a:solidFill>
                  <a:schemeClr val="tx1">
                    <a:lumMod val="85000"/>
                    <a:lumOff val="15000"/>
                  </a:schemeClr>
                </a:solidFill>
                <a:latin typeface="+mj-lt"/>
                <a:ea typeface="微软雅黑" panose="020B0503020204020204" pitchFamily="34" charset="-122"/>
              </a:rPr>
              <a:t>x+y</a:t>
            </a:r>
            <a:r>
              <a:rPr lang="en-US" altLang="zh-CN" sz="2000" dirty="0">
                <a:solidFill>
                  <a:schemeClr val="tx1">
                    <a:lumMod val="85000"/>
                    <a:lumOff val="15000"/>
                  </a:schemeClr>
                </a:solidFill>
                <a:latin typeface="+mj-lt"/>
                <a:ea typeface="微软雅黑" panose="020B0503020204020204" pitchFamily="34" charset="-122"/>
              </a:rPr>
              <a:t>:\n',</a:t>
            </a:r>
            <a:r>
              <a:rPr lang="en-US" altLang="zh-CN" sz="2000" dirty="0" err="1">
                <a:solidFill>
                  <a:schemeClr val="tx1">
                    <a:lumMod val="85000"/>
                    <a:lumOff val="15000"/>
                  </a:schemeClr>
                </a:solidFill>
                <a:latin typeface="+mj-lt"/>
                <a:ea typeface="微软雅黑" panose="020B0503020204020204" pitchFamily="34" charset="-122"/>
              </a:rPr>
              <a:t>x+y</a:t>
            </a:r>
            <a:r>
              <a:rPr lang="en-US" altLang="zh-CN" sz="2000" dirty="0">
                <a:solidFill>
                  <a:schemeClr val="tx1">
                    <a:lumMod val="85000"/>
                    <a:lumOff val="15000"/>
                  </a:schemeClr>
                </a:solidFill>
                <a:latin typeface="+mj-lt"/>
                <a:ea typeface="微软雅黑" panose="020B0503020204020204" pitchFamily="34" charset="-122"/>
              </a:rPr>
              <a:t>) # </a:t>
            </a:r>
            <a:r>
              <a:rPr lang="zh-CN" altLang="en-US" sz="2000" dirty="0">
                <a:solidFill>
                  <a:schemeClr val="tx1">
                    <a:lumMod val="85000"/>
                    <a:lumOff val="15000"/>
                  </a:schemeClr>
                </a:solidFill>
                <a:latin typeface="+mj-lt"/>
                <a:ea typeface="微软雅黑" panose="020B0503020204020204" pitchFamily="34" charset="-122"/>
              </a:rPr>
              <a:t>输出</a:t>
            </a:r>
            <a:r>
              <a:rPr lang="en-US" altLang="zh-CN" sz="2000" dirty="0">
                <a:solidFill>
                  <a:schemeClr val="tx1">
                    <a:lumMod val="85000"/>
                    <a:lumOff val="15000"/>
                  </a:schemeClr>
                </a:solidFill>
                <a:latin typeface="+mj-lt"/>
                <a:ea typeface="微软雅黑" panose="020B0503020204020204" pitchFamily="34" charset="-122"/>
              </a:rPr>
              <a:t>x</a:t>
            </a:r>
            <a:r>
              <a:rPr lang="zh-CN" altLang="en-US" sz="2000" dirty="0">
                <a:solidFill>
                  <a:schemeClr val="tx1">
                    <a:lumMod val="85000"/>
                    <a:lumOff val="15000"/>
                  </a:schemeClr>
                </a:solidFill>
                <a:latin typeface="+mj-lt"/>
                <a:ea typeface="微软雅黑" panose="020B0503020204020204" pitchFamily="34" charset="-122"/>
              </a:rPr>
              <a:t>和</a:t>
            </a:r>
            <a:r>
              <a:rPr lang="en-US" altLang="zh-CN" sz="2000" dirty="0">
                <a:solidFill>
                  <a:schemeClr val="tx1">
                    <a:lumMod val="85000"/>
                    <a:lumOff val="15000"/>
                  </a:schemeClr>
                </a:solidFill>
                <a:latin typeface="+mj-lt"/>
                <a:ea typeface="微软雅黑" panose="020B0503020204020204" pitchFamily="34" charset="-122"/>
              </a:rPr>
              <a:t>y</a:t>
            </a:r>
            <a:r>
              <a:rPr lang="zh-CN" altLang="en-US" sz="2000" dirty="0">
                <a:solidFill>
                  <a:schemeClr val="tx1">
                    <a:lumMod val="85000"/>
                    <a:lumOff val="15000"/>
                  </a:schemeClr>
                </a:solidFill>
                <a:latin typeface="+mj-lt"/>
                <a:ea typeface="微软雅黑" panose="020B0503020204020204" pitchFamily="34" charset="-122"/>
              </a:rPr>
              <a:t>的逐元素加法结果（</a:t>
            </a:r>
            <a:r>
              <a:rPr lang="en-US" altLang="zh-CN" sz="2000" dirty="0">
                <a:solidFill>
                  <a:schemeClr val="tx1">
                    <a:lumMod val="85000"/>
                    <a:lumOff val="15000"/>
                  </a:schemeClr>
                </a:solidFill>
                <a:latin typeface="+mj-lt"/>
                <a:ea typeface="微软雅黑" panose="020B0503020204020204" pitchFamily="34" charset="-122"/>
              </a:rPr>
              <a:t>x</a:t>
            </a:r>
            <a:r>
              <a:rPr lang="zh-CN" altLang="en-US" sz="2000" dirty="0">
                <a:solidFill>
                  <a:schemeClr val="tx1">
                    <a:lumMod val="85000"/>
                    <a:lumOff val="15000"/>
                  </a:schemeClr>
                </a:solidFill>
                <a:latin typeface="+mj-lt"/>
                <a:ea typeface="微软雅黑" panose="020B0503020204020204" pitchFamily="34" charset="-122"/>
              </a:rPr>
              <a:t>和</a:t>
            </a:r>
            <a:r>
              <a:rPr lang="en-US" altLang="zh-CN" sz="2000" dirty="0">
                <a:solidFill>
                  <a:schemeClr val="tx1">
                    <a:lumMod val="85000"/>
                    <a:lumOff val="15000"/>
                  </a:schemeClr>
                </a:solidFill>
                <a:latin typeface="+mj-lt"/>
                <a:ea typeface="微软雅黑" panose="020B0503020204020204" pitchFamily="34" charset="-122"/>
              </a:rPr>
              <a:t>y</a:t>
            </a:r>
            <a:r>
              <a:rPr lang="zh-CN" altLang="en-US" sz="2000" dirty="0">
                <a:solidFill>
                  <a:schemeClr val="tx1">
                    <a:lumMod val="85000"/>
                    <a:lumOff val="15000"/>
                  </a:schemeClr>
                </a:solidFill>
                <a:latin typeface="+mj-lt"/>
                <a:ea typeface="微软雅黑" panose="020B0503020204020204" pitchFamily="34" charset="-122"/>
              </a:rPr>
              <a:t>的值均不变）</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11	print('x+2:\n',x+2) # </a:t>
            </a:r>
            <a:r>
              <a:rPr lang="zh-CN" altLang="en-US" sz="2000" dirty="0">
                <a:solidFill>
                  <a:schemeClr val="tx1">
                    <a:lumMod val="85000"/>
                    <a:lumOff val="15000"/>
                  </a:schemeClr>
                </a:solidFill>
                <a:latin typeface="+mj-lt"/>
                <a:ea typeface="微软雅黑" panose="020B0503020204020204" pitchFamily="34" charset="-122"/>
              </a:rPr>
              <a:t>输出</a:t>
            </a:r>
            <a:r>
              <a:rPr lang="en-US" altLang="zh-CN" sz="2000" dirty="0">
                <a:solidFill>
                  <a:schemeClr val="tx1">
                    <a:lumMod val="85000"/>
                    <a:lumOff val="15000"/>
                  </a:schemeClr>
                </a:solidFill>
                <a:latin typeface="+mj-lt"/>
                <a:ea typeface="微软雅黑" panose="020B0503020204020204" pitchFamily="34" charset="-122"/>
              </a:rPr>
              <a:t>x</a:t>
            </a:r>
            <a:r>
              <a:rPr lang="zh-CN" altLang="en-US" sz="2000" dirty="0">
                <a:solidFill>
                  <a:schemeClr val="tx1">
                    <a:lumMod val="85000"/>
                    <a:lumOff val="15000"/>
                  </a:schemeClr>
                </a:solidFill>
                <a:latin typeface="+mj-lt"/>
                <a:ea typeface="微软雅黑" panose="020B0503020204020204" pitchFamily="34" charset="-122"/>
              </a:rPr>
              <a:t>逐元素加</a:t>
            </a:r>
            <a:r>
              <a:rPr lang="en-US" altLang="zh-CN" sz="2000" dirty="0">
                <a:solidFill>
                  <a:schemeClr val="tx1">
                    <a:lumMod val="85000"/>
                    <a:lumOff val="15000"/>
                  </a:schemeClr>
                </a:solidFill>
                <a:latin typeface="+mj-lt"/>
                <a:ea typeface="微软雅黑" panose="020B0503020204020204" pitchFamily="34" charset="-122"/>
              </a:rPr>
              <a:t>2</a:t>
            </a:r>
            <a:r>
              <a:rPr lang="zh-CN" altLang="en-US" sz="2000" dirty="0">
                <a:solidFill>
                  <a:schemeClr val="tx1">
                    <a:lumMod val="85000"/>
                    <a:lumOff val="15000"/>
                  </a:schemeClr>
                </a:solidFill>
                <a:latin typeface="+mj-lt"/>
                <a:ea typeface="微软雅黑" panose="020B0503020204020204" pitchFamily="34" charset="-122"/>
              </a:rPr>
              <a:t>的运算结果（</a:t>
            </a:r>
            <a:r>
              <a:rPr lang="en-US" altLang="zh-CN" sz="2000" dirty="0">
                <a:solidFill>
                  <a:schemeClr val="tx1">
                    <a:lumMod val="85000"/>
                    <a:lumOff val="15000"/>
                  </a:schemeClr>
                </a:solidFill>
                <a:latin typeface="+mj-lt"/>
                <a:ea typeface="微软雅黑" panose="020B0503020204020204" pitchFamily="34" charset="-122"/>
              </a:rPr>
              <a:t>x</a:t>
            </a:r>
            <a:r>
              <a:rPr lang="zh-CN" altLang="en-US" sz="2000" dirty="0">
                <a:solidFill>
                  <a:schemeClr val="tx1">
                    <a:lumMod val="85000"/>
                    <a:lumOff val="15000"/>
                  </a:schemeClr>
                </a:solidFill>
                <a:latin typeface="+mj-lt"/>
                <a:ea typeface="微软雅黑" panose="020B0503020204020204" pitchFamily="34" charset="-122"/>
              </a:rPr>
              <a:t>的值不变）</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12	print('x**2:\</a:t>
            </a:r>
            <a:r>
              <a:rPr lang="en-US" altLang="zh-CN" sz="2000" dirty="0" err="1">
                <a:solidFill>
                  <a:schemeClr val="tx1">
                    <a:lumMod val="85000"/>
                    <a:lumOff val="15000"/>
                  </a:schemeClr>
                </a:solidFill>
                <a:latin typeface="+mj-lt"/>
                <a:ea typeface="微软雅黑" panose="020B0503020204020204" pitchFamily="34" charset="-122"/>
              </a:rPr>
              <a:t>n',x</a:t>
            </a:r>
            <a:r>
              <a:rPr lang="en-US" altLang="zh-CN" sz="2000" dirty="0">
                <a:solidFill>
                  <a:schemeClr val="tx1">
                    <a:lumMod val="85000"/>
                    <a:lumOff val="15000"/>
                  </a:schemeClr>
                </a:solidFill>
                <a:latin typeface="+mj-lt"/>
                <a:ea typeface="微软雅黑" panose="020B0503020204020204" pitchFamily="34" charset="-122"/>
              </a:rPr>
              <a:t>**2) # </a:t>
            </a:r>
            <a:r>
              <a:rPr lang="zh-CN" altLang="en-US" sz="2000" dirty="0">
                <a:solidFill>
                  <a:schemeClr val="tx1">
                    <a:lumMod val="85000"/>
                    <a:lumOff val="15000"/>
                  </a:schemeClr>
                </a:solidFill>
                <a:latin typeface="+mj-lt"/>
                <a:ea typeface="微软雅黑" panose="020B0503020204020204" pitchFamily="34" charset="-122"/>
              </a:rPr>
              <a:t>输出</a:t>
            </a:r>
            <a:r>
              <a:rPr lang="en-US" altLang="zh-CN" sz="2000" dirty="0">
                <a:solidFill>
                  <a:schemeClr val="tx1">
                    <a:lumMod val="85000"/>
                    <a:lumOff val="15000"/>
                  </a:schemeClr>
                </a:solidFill>
                <a:latin typeface="+mj-lt"/>
                <a:ea typeface="微软雅黑" panose="020B0503020204020204" pitchFamily="34" charset="-122"/>
              </a:rPr>
              <a:t>x</a:t>
            </a:r>
            <a:r>
              <a:rPr lang="zh-CN" altLang="en-US" sz="2000" dirty="0">
                <a:solidFill>
                  <a:schemeClr val="tx1">
                    <a:lumMod val="85000"/>
                    <a:lumOff val="15000"/>
                  </a:schemeClr>
                </a:solidFill>
                <a:latin typeface="+mj-lt"/>
                <a:ea typeface="微软雅黑" panose="020B0503020204020204" pitchFamily="34" charset="-122"/>
              </a:rPr>
              <a:t>的逐元素乘方运算结果（</a:t>
            </a:r>
            <a:r>
              <a:rPr lang="en-US" altLang="zh-CN" sz="2000" dirty="0">
                <a:solidFill>
                  <a:schemeClr val="tx1">
                    <a:lumMod val="85000"/>
                    <a:lumOff val="15000"/>
                  </a:schemeClr>
                </a:solidFill>
                <a:latin typeface="+mj-lt"/>
                <a:ea typeface="微软雅黑" panose="020B0503020204020204" pitchFamily="34" charset="-122"/>
              </a:rPr>
              <a:t>x</a:t>
            </a:r>
            <a:r>
              <a:rPr lang="zh-CN" altLang="en-US" sz="2000" dirty="0">
                <a:solidFill>
                  <a:schemeClr val="tx1">
                    <a:lumMod val="85000"/>
                    <a:lumOff val="15000"/>
                  </a:schemeClr>
                </a:solidFill>
                <a:latin typeface="+mj-lt"/>
                <a:ea typeface="微软雅黑" panose="020B0503020204020204" pitchFamily="34" charset="-122"/>
              </a:rPr>
              <a:t>的值不变）</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729649"/>
            <a:ext cx="9493471" cy="4192749"/>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3726958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0"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程序示例</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4564220" cy="461665"/>
          </a:xfrm>
          <a:prstGeom prst="rect">
            <a:avLst/>
          </a:prstGeom>
        </p:spPr>
        <p:txBody>
          <a:bodyPr wrap="square">
            <a:spAutoFit/>
          </a:bodyPr>
          <a:lstStyle/>
          <a:p>
            <a:pPr algn="ctr"/>
            <a:r>
              <a:rPr lang="en-US" altLang="zh-CN" sz="2400" b="1" dirty="0" err="1">
                <a:solidFill>
                  <a:schemeClr val="tx1">
                    <a:lumMod val="85000"/>
                    <a:lumOff val="15000"/>
                  </a:schemeClr>
                </a:solidFill>
                <a:latin typeface="微软雅黑" panose="020B0503020204020204" pitchFamily="34" charset="-122"/>
                <a:ea typeface="微软雅黑" panose="020B0503020204020204" pitchFamily="34" charset="-122"/>
              </a:rPr>
              <a:t>ndarray</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类对象基础运算示例</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1" y="1730172"/>
            <a:ext cx="9289360" cy="3269421"/>
          </a:xfrm>
          <a:prstGeom prst="rect">
            <a:avLst/>
          </a:prstGeom>
        </p:spPr>
        <p:txBody>
          <a:bodyPr wrap="square">
            <a:spAutoFit/>
          </a:bodyPr>
          <a:lstStyle/>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13	print('x*y:\</a:t>
            </a:r>
            <a:r>
              <a:rPr lang="en-US" altLang="zh-CN" sz="2000" dirty="0" err="1">
                <a:solidFill>
                  <a:schemeClr val="tx1">
                    <a:lumMod val="85000"/>
                    <a:lumOff val="15000"/>
                  </a:schemeClr>
                </a:solidFill>
                <a:latin typeface="+mj-lt"/>
                <a:ea typeface="微软雅黑" panose="020B0503020204020204" pitchFamily="34" charset="-122"/>
              </a:rPr>
              <a:t>n',x</a:t>
            </a:r>
            <a:r>
              <a:rPr lang="en-US" altLang="zh-CN" sz="2000" dirty="0">
                <a:solidFill>
                  <a:schemeClr val="tx1">
                    <a:lumMod val="85000"/>
                    <a:lumOff val="15000"/>
                  </a:schemeClr>
                </a:solidFill>
                <a:latin typeface="+mj-lt"/>
                <a:ea typeface="微软雅黑" panose="020B0503020204020204" pitchFamily="34" charset="-122"/>
              </a:rPr>
              <a:t>*y) # </a:t>
            </a:r>
            <a:r>
              <a:rPr lang="zh-CN" altLang="en-US" sz="2000" dirty="0">
                <a:solidFill>
                  <a:schemeClr val="tx1">
                    <a:lumMod val="85000"/>
                    <a:lumOff val="15000"/>
                  </a:schemeClr>
                </a:solidFill>
                <a:latin typeface="+mj-lt"/>
                <a:ea typeface="微软雅黑" panose="020B0503020204020204" pitchFamily="34" charset="-122"/>
              </a:rPr>
              <a:t>输出</a:t>
            </a:r>
            <a:r>
              <a:rPr lang="en-US" altLang="zh-CN" sz="2000" dirty="0">
                <a:solidFill>
                  <a:schemeClr val="tx1">
                    <a:lumMod val="85000"/>
                    <a:lumOff val="15000"/>
                  </a:schemeClr>
                </a:solidFill>
                <a:latin typeface="+mj-lt"/>
                <a:ea typeface="微软雅黑" panose="020B0503020204020204" pitchFamily="34" charset="-122"/>
              </a:rPr>
              <a:t>x</a:t>
            </a:r>
            <a:r>
              <a:rPr lang="zh-CN" altLang="en-US" sz="2000" dirty="0">
                <a:solidFill>
                  <a:schemeClr val="tx1">
                    <a:lumMod val="85000"/>
                    <a:lumOff val="15000"/>
                  </a:schemeClr>
                </a:solidFill>
                <a:latin typeface="+mj-lt"/>
                <a:ea typeface="微软雅黑" panose="020B0503020204020204" pitchFamily="34" charset="-122"/>
              </a:rPr>
              <a:t>和</a:t>
            </a:r>
            <a:r>
              <a:rPr lang="en-US" altLang="zh-CN" sz="2000" dirty="0">
                <a:solidFill>
                  <a:schemeClr val="tx1">
                    <a:lumMod val="85000"/>
                    <a:lumOff val="15000"/>
                  </a:schemeClr>
                </a:solidFill>
                <a:latin typeface="+mj-lt"/>
                <a:ea typeface="微软雅黑" panose="020B0503020204020204" pitchFamily="34" charset="-122"/>
              </a:rPr>
              <a:t>y</a:t>
            </a:r>
            <a:r>
              <a:rPr lang="zh-CN" altLang="en-US" sz="2000" dirty="0">
                <a:solidFill>
                  <a:schemeClr val="tx1">
                    <a:lumMod val="85000"/>
                    <a:lumOff val="15000"/>
                  </a:schemeClr>
                </a:solidFill>
                <a:latin typeface="+mj-lt"/>
                <a:ea typeface="微软雅黑" panose="020B0503020204020204" pitchFamily="34" charset="-122"/>
              </a:rPr>
              <a:t>的逐元素乘法结果（</a:t>
            </a:r>
            <a:r>
              <a:rPr lang="en-US" altLang="zh-CN" sz="2000" dirty="0">
                <a:solidFill>
                  <a:schemeClr val="tx1">
                    <a:lumMod val="85000"/>
                    <a:lumOff val="15000"/>
                  </a:schemeClr>
                </a:solidFill>
                <a:latin typeface="+mj-lt"/>
                <a:ea typeface="微软雅黑" panose="020B0503020204020204" pitchFamily="34" charset="-122"/>
              </a:rPr>
              <a:t>x</a:t>
            </a:r>
            <a:r>
              <a:rPr lang="zh-CN" altLang="en-US" sz="2000" dirty="0">
                <a:solidFill>
                  <a:schemeClr val="tx1">
                    <a:lumMod val="85000"/>
                    <a:lumOff val="15000"/>
                  </a:schemeClr>
                </a:solidFill>
                <a:latin typeface="+mj-lt"/>
                <a:ea typeface="微软雅黑" panose="020B0503020204020204" pitchFamily="34" charset="-122"/>
              </a:rPr>
              <a:t>和</a:t>
            </a:r>
            <a:r>
              <a:rPr lang="en-US" altLang="zh-CN" sz="2000" dirty="0">
                <a:solidFill>
                  <a:schemeClr val="tx1">
                    <a:lumMod val="85000"/>
                    <a:lumOff val="15000"/>
                  </a:schemeClr>
                </a:solidFill>
                <a:latin typeface="+mj-lt"/>
                <a:ea typeface="微软雅黑" panose="020B0503020204020204" pitchFamily="34" charset="-122"/>
              </a:rPr>
              <a:t>y</a:t>
            </a:r>
            <a:r>
              <a:rPr lang="zh-CN" altLang="en-US" sz="2000" dirty="0">
                <a:solidFill>
                  <a:schemeClr val="tx1">
                    <a:lumMod val="85000"/>
                    <a:lumOff val="15000"/>
                  </a:schemeClr>
                </a:solidFill>
                <a:latin typeface="+mj-lt"/>
                <a:ea typeface="微软雅黑" panose="020B0503020204020204" pitchFamily="34" charset="-122"/>
              </a:rPr>
              <a:t>的值均不变）</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14	print('</a:t>
            </a:r>
            <a:r>
              <a:rPr lang="en-US" altLang="zh-CN" sz="2000" dirty="0" err="1">
                <a:solidFill>
                  <a:schemeClr val="tx1">
                    <a:lumMod val="85000"/>
                    <a:lumOff val="15000"/>
                  </a:schemeClr>
                </a:solidFill>
                <a:latin typeface="+mj-lt"/>
                <a:ea typeface="微软雅黑" panose="020B0503020204020204" pitchFamily="34" charset="-122"/>
              </a:rPr>
              <a:t>x@z</a:t>
            </a:r>
            <a:r>
              <a:rPr lang="en-US" altLang="zh-CN" sz="2000" dirty="0">
                <a:solidFill>
                  <a:schemeClr val="tx1">
                    <a:lumMod val="85000"/>
                    <a:lumOff val="15000"/>
                  </a:schemeClr>
                </a:solidFill>
                <a:latin typeface="+mj-lt"/>
                <a:ea typeface="微软雅黑" panose="020B0503020204020204" pitchFamily="34" charset="-122"/>
              </a:rPr>
              <a:t>:\n',</a:t>
            </a:r>
            <a:r>
              <a:rPr lang="en-US" altLang="zh-CN" sz="2000" dirty="0" err="1">
                <a:solidFill>
                  <a:schemeClr val="tx1">
                    <a:lumMod val="85000"/>
                    <a:lumOff val="15000"/>
                  </a:schemeClr>
                </a:solidFill>
                <a:latin typeface="+mj-lt"/>
                <a:ea typeface="微软雅黑" panose="020B0503020204020204" pitchFamily="34" charset="-122"/>
              </a:rPr>
              <a:t>x@z</a:t>
            </a:r>
            <a:r>
              <a:rPr lang="en-US" altLang="zh-CN" sz="2000" dirty="0">
                <a:solidFill>
                  <a:schemeClr val="tx1">
                    <a:lumMod val="85000"/>
                    <a:lumOff val="15000"/>
                  </a:schemeClr>
                </a:solidFill>
                <a:latin typeface="+mj-lt"/>
                <a:ea typeface="微软雅黑" panose="020B0503020204020204" pitchFamily="34" charset="-122"/>
              </a:rPr>
              <a:t>) # </a:t>
            </a:r>
            <a:r>
              <a:rPr lang="zh-CN" altLang="en-US" sz="2000" dirty="0">
                <a:solidFill>
                  <a:schemeClr val="tx1">
                    <a:lumMod val="85000"/>
                    <a:lumOff val="15000"/>
                  </a:schemeClr>
                </a:solidFill>
                <a:latin typeface="+mj-lt"/>
                <a:ea typeface="微软雅黑" panose="020B0503020204020204" pitchFamily="34" charset="-122"/>
              </a:rPr>
              <a:t>输出</a:t>
            </a:r>
            <a:r>
              <a:rPr lang="en-US" altLang="zh-CN" sz="2000" dirty="0">
                <a:solidFill>
                  <a:schemeClr val="tx1">
                    <a:lumMod val="85000"/>
                    <a:lumOff val="15000"/>
                  </a:schemeClr>
                </a:solidFill>
                <a:latin typeface="+mj-lt"/>
                <a:ea typeface="微软雅黑" panose="020B0503020204020204" pitchFamily="34" charset="-122"/>
              </a:rPr>
              <a:t>x</a:t>
            </a:r>
            <a:r>
              <a:rPr lang="zh-CN" altLang="en-US" sz="2000" dirty="0">
                <a:solidFill>
                  <a:schemeClr val="tx1">
                    <a:lumMod val="85000"/>
                    <a:lumOff val="15000"/>
                  </a:schemeClr>
                </a:solidFill>
                <a:latin typeface="+mj-lt"/>
                <a:ea typeface="微软雅黑" panose="020B0503020204020204" pitchFamily="34" charset="-122"/>
              </a:rPr>
              <a:t>和</a:t>
            </a:r>
            <a:r>
              <a:rPr lang="en-US" altLang="zh-CN" sz="2000" dirty="0">
                <a:solidFill>
                  <a:schemeClr val="tx1">
                    <a:lumMod val="85000"/>
                    <a:lumOff val="15000"/>
                  </a:schemeClr>
                </a:solidFill>
                <a:latin typeface="+mj-lt"/>
                <a:ea typeface="微软雅黑" panose="020B0503020204020204" pitchFamily="34" charset="-122"/>
              </a:rPr>
              <a:t>z</a:t>
            </a:r>
            <a:r>
              <a:rPr lang="zh-CN" altLang="en-US" sz="2000" dirty="0">
                <a:solidFill>
                  <a:schemeClr val="tx1">
                    <a:lumMod val="85000"/>
                    <a:lumOff val="15000"/>
                  </a:schemeClr>
                </a:solidFill>
                <a:latin typeface="+mj-lt"/>
                <a:ea typeface="微软雅黑" panose="020B0503020204020204" pitchFamily="34" charset="-122"/>
              </a:rPr>
              <a:t>的矩阵乘法结果（</a:t>
            </a:r>
            <a:r>
              <a:rPr lang="en-US" altLang="zh-CN" sz="2000" dirty="0">
                <a:solidFill>
                  <a:schemeClr val="tx1">
                    <a:lumMod val="85000"/>
                    <a:lumOff val="15000"/>
                  </a:schemeClr>
                </a:solidFill>
                <a:latin typeface="+mj-lt"/>
                <a:ea typeface="微软雅黑" panose="020B0503020204020204" pitchFamily="34" charset="-122"/>
              </a:rPr>
              <a:t>x</a:t>
            </a:r>
            <a:r>
              <a:rPr lang="zh-CN" altLang="en-US" sz="2000" dirty="0">
                <a:solidFill>
                  <a:schemeClr val="tx1">
                    <a:lumMod val="85000"/>
                    <a:lumOff val="15000"/>
                  </a:schemeClr>
                </a:solidFill>
                <a:latin typeface="+mj-lt"/>
                <a:ea typeface="微软雅黑" panose="020B0503020204020204" pitchFamily="34" charset="-122"/>
              </a:rPr>
              <a:t>和</a:t>
            </a:r>
            <a:r>
              <a:rPr lang="en-US" altLang="zh-CN" sz="2000" dirty="0">
                <a:solidFill>
                  <a:schemeClr val="tx1">
                    <a:lumMod val="85000"/>
                    <a:lumOff val="15000"/>
                  </a:schemeClr>
                </a:solidFill>
                <a:latin typeface="+mj-lt"/>
                <a:ea typeface="微软雅黑" panose="020B0503020204020204" pitchFamily="34" charset="-122"/>
              </a:rPr>
              <a:t>z</a:t>
            </a:r>
            <a:r>
              <a:rPr lang="zh-CN" altLang="en-US" sz="2000" dirty="0">
                <a:solidFill>
                  <a:schemeClr val="tx1">
                    <a:lumMod val="85000"/>
                    <a:lumOff val="15000"/>
                  </a:schemeClr>
                </a:solidFill>
                <a:latin typeface="+mj-lt"/>
                <a:ea typeface="微软雅黑" panose="020B0503020204020204" pitchFamily="34" charset="-122"/>
              </a:rPr>
              <a:t>的值均不变）</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15	print('x**w:\</a:t>
            </a:r>
            <a:r>
              <a:rPr lang="en-US" altLang="zh-CN" sz="2000" dirty="0" err="1">
                <a:solidFill>
                  <a:schemeClr val="tx1">
                    <a:lumMod val="85000"/>
                    <a:lumOff val="15000"/>
                  </a:schemeClr>
                </a:solidFill>
                <a:latin typeface="+mj-lt"/>
                <a:ea typeface="微软雅黑" panose="020B0503020204020204" pitchFamily="34" charset="-122"/>
              </a:rPr>
              <a:t>n',x</a:t>
            </a:r>
            <a:r>
              <a:rPr lang="en-US" altLang="zh-CN" sz="2000" dirty="0">
                <a:solidFill>
                  <a:schemeClr val="tx1">
                    <a:lumMod val="85000"/>
                    <a:lumOff val="15000"/>
                  </a:schemeClr>
                </a:solidFill>
                <a:latin typeface="+mj-lt"/>
                <a:ea typeface="微软雅黑" panose="020B0503020204020204" pitchFamily="34" charset="-122"/>
              </a:rPr>
              <a:t>**w) # </a:t>
            </a:r>
            <a:r>
              <a:rPr lang="zh-CN" altLang="en-US" sz="2000" dirty="0">
                <a:solidFill>
                  <a:schemeClr val="tx1">
                    <a:lumMod val="85000"/>
                    <a:lumOff val="15000"/>
                  </a:schemeClr>
                </a:solidFill>
                <a:latin typeface="+mj-lt"/>
                <a:ea typeface="微软雅黑" panose="020B0503020204020204" pitchFamily="34" charset="-122"/>
              </a:rPr>
              <a:t>输出</a:t>
            </a:r>
            <a:r>
              <a:rPr lang="en-US" altLang="zh-CN" sz="2000" dirty="0">
                <a:solidFill>
                  <a:schemeClr val="tx1">
                    <a:lumMod val="85000"/>
                    <a:lumOff val="15000"/>
                  </a:schemeClr>
                </a:solidFill>
                <a:latin typeface="+mj-lt"/>
                <a:ea typeface="微软雅黑" panose="020B0503020204020204" pitchFamily="34" charset="-122"/>
              </a:rPr>
              <a:t>x</a:t>
            </a:r>
            <a:r>
              <a:rPr lang="zh-CN" altLang="en-US" sz="2000" dirty="0">
                <a:solidFill>
                  <a:schemeClr val="tx1">
                    <a:lumMod val="85000"/>
                    <a:lumOff val="15000"/>
                  </a:schemeClr>
                </a:solidFill>
                <a:latin typeface="+mj-lt"/>
                <a:ea typeface="微软雅黑" panose="020B0503020204020204" pitchFamily="34" charset="-122"/>
              </a:rPr>
              <a:t>与</a:t>
            </a:r>
            <a:r>
              <a:rPr lang="en-US" altLang="zh-CN" sz="2000" dirty="0">
                <a:solidFill>
                  <a:schemeClr val="tx1">
                    <a:lumMod val="85000"/>
                    <a:lumOff val="15000"/>
                  </a:schemeClr>
                </a:solidFill>
                <a:latin typeface="+mj-lt"/>
                <a:ea typeface="微软雅黑" panose="020B0503020204020204" pitchFamily="34" charset="-122"/>
              </a:rPr>
              <a:t>w</a:t>
            </a:r>
            <a:r>
              <a:rPr lang="zh-CN" altLang="en-US" sz="2000" dirty="0">
                <a:solidFill>
                  <a:schemeClr val="tx1">
                    <a:lumMod val="85000"/>
                    <a:lumOff val="15000"/>
                  </a:schemeClr>
                </a:solidFill>
                <a:latin typeface="+mj-lt"/>
                <a:ea typeface="微软雅黑" panose="020B0503020204020204" pitchFamily="34" charset="-122"/>
              </a:rPr>
              <a:t>的逐元素幂运算结果（</a:t>
            </a:r>
            <a:r>
              <a:rPr lang="en-US" altLang="zh-CN" sz="2000" dirty="0">
                <a:solidFill>
                  <a:schemeClr val="tx1">
                    <a:lumMod val="85000"/>
                    <a:lumOff val="15000"/>
                  </a:schemeClr>
                </a:solidFill>
                <a:latin typeface="+mj-lt"/>
                <a:ea typeface="微软雅黑" panose="020B0503020204020204" pitchFamily="34" charset="-122"/>
              </a:rPr>
              <a:t>x</a:t>
            </a:r>
            <a:r>
              <a:rPr lang="zh-CN" altLang="en-US" sz="2000" dirty="0">
                <a:solidFill>
                  <a:schemeClr val="tx1">
                    <a:lumMod val="85000"/>
                    <a:lumOff val="15000"/>
                  </a:schemeClr>
                </a:solidFill>
                <a:latin typeface="+mj-lt"/>
                <a:ea typeface="微软雅黑" panose="020B0503020204020204" pitchFamily="34" charset="-122"/>
              </a:rPr>
              <a:t>和</a:t>
            </a:r>
            <a:r>
              <a:rPr lang="en-US" altLang="zh-CN" sz="2000" dirty="0">
                <a:solidFill>
                  <a:schemeClr val="tx1">
                    <a:lumMod val="85000"/>
                    <a:lumOff val="15000"/>
                  </a:schemeClr>
                </a:solidFill>
                <a:latin typeface="+mj-lt"/>
                <a:ea typeface="微软雅黑" panose="020B0503020204020204" pitchFamily="34" charset="-122"/>
              </a:rPr>
              <a:t>w</a:t>
            </a:r>
            <a:r>
              <a:rPr lang="zh-CN" altLang="en-US" sz="2000" dirty="0">
                <a:solidFill>
                  <a:schemeClr val="tx1">
                    <a:lumMod val="85000"/>
                    <a:lumOff val="15000"/>
                  </a:schemeClr>
                </a:solidFill>
                <a:latin typeface="+mj-lt"/>
                <a:ea typeface="微软雅黑" panose="020B0503020204020204" pitchFamily="34" charset="-122"/>
              </a:rPr>
              <a:t>的值均不变）</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16	print('x before x+=y:\</a:t>
            </a:r>
            <a:r>
              <a:rPr lang="en-US" altLang="zh-CN" sz="2000" dirty="0" err="1">
                <a:solidFill>
                  <a:schemeClr val="tx1">
                    <a:lumMod val="85000"/>
                    <a:lumOff val="15000"/>
                  </a:schemeClr>
                </a:solidFill>
                <a:latin typeface="+mj-lt"/>
                <a:ea typeface="微软雅黑" panose="020B0503020204020204" pitchFamily="34" charset="-122"/>
              </a:rPr>
              <a:t>n',x</a:t>
            </a:r>
            <a:r>
              <a:rPr lang="en-US" altLang="zh-CN" sz="2000" dirty="0">
                <a:solidFill>
                  <a:schemeClr val="tx1">
                    <a:lumMod val="85000"/>
                    <a:lumOff val="15000"/>
                  </a:schemeClr>
                </a:solidFill>
                <a:latin typeface="+mj-lt"/>
                <a:ea typeface="微软雅黑" panose="020B0503020204020204" pitchFamily="34" charset="-122"/>
              </a:rPr>
              <a:t>) # </a:t>
            </a:r>
            <a:r>
              <a:rPr lang="zh-CN" altLang="en-US" sz="2000" dirty="0">
                <a:solidFill>
                  <a:schemeClr val="tx1">
                    <a:lumMod val="85000"/>
                    <a:lumOff val="15000"/>
                  </a:schemeClr>
                </a:solidFill>
                <a:latin typeface="+mj-lt"/>
                <a:ea typeface="微软雅黑" panose="020B0503020204020204" pitchFamily="34" charset="-122"/>
              </a:rPr>
              <a:t>输出</a:t>
            </a:r>
            <a:r>
              <a:rPr lang="en-US" altLang="zh-CN" sz="2000" dirty="0">
                <a:solidFill>
                  <a:schemeClr val="tx1">
                    <a:lumMod val="85000"/>
                    <a:lumOff val="15000"/>
                  </a:schemeClr>
                </a:solidFill>
                <a:latin typeface="+mj-lt"/>
                <a:ea typeface="微软雅黑" panose="020B0503020204020204" pitchFamily="34" charset="-122"/>
              </a:rPr>
              <a:t>x+=y</a:t>
            </a:r>
            <a:r>
              <a:rPr lang="zh-CN" altLang="en-US" sz="2000" dirty="0">
                <a:solidFill>
                  <a:schemeClr val="tx1">
                    <a:lumMod val="85000"/>
                    <a:lumOff val="15000"/>
                  </a:schemeClr>
                </a:solidFill>
                <a:latin typeface="+mj-lt"/>
                <a:ea typeface="微软雅黑" panose="020B0503020204020204" pitchFamily="34" charset="-122"/>
              </a:rPr>
              <a:t>运算前的</a:t>
            </a:r>
            <a:r>
              <a:rPr lang="en-US" altLang="zh-CN" sz="2000" dirty="0">
                <a:solidFill>
                  <a:schemeClr val="tx1">
                    <a:lumMod val="85000"/>
                    <a:lumOff val="15000"/>
                  </a:schemeClr>
                </a:solidFill>
                <a:latin typeface="+mj-lt"/>
                <a:ea typeface="微软雅黑" panose="020B0503020204020204" pitchFamily="34" charset="-122"/>
              </a:rPr>
              <a:t>x</a:t>
            </a:r>
            <a:r>
              <a:rPr lang="zh-CN" altLang="en-US" sz="2000" dirty="0">
                <a:solidFill>
                  <a:schemeClr val="tx1">
                    <a:lumMod val="85000"/>
                    <a:lumOff val="15000"/>
                  </a:schemeClr>
                </a:solidFill>
                <a:latin typeface="+mj-lt"/>
                <a:ea typeface="微软雅黑" panose="020B0503020204020204" pitchFamily="34" charset="-122"/>
              </a:rPr>
              <a:t>值</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17	x+=y # </a:t>
            </a:r>
            <a:r>
              <a:rPr lang="zh-CN" altLang="en-US" sz="2000" dirty="0">
                <a:solidFill>
                  <a:schemeClr val="tx1">
                    <a:lumMod val="85000"/>
                    <a:lumOff val="15000"/>
                  </a:schemeClr>
                </a:solidFill>
                <a:latin typeface="+mj-lt"/>
                <a:ea typeface="微软雅黑" panose="020B0503020204020204" pitchFamily="34" charset="-122"/>
              </a:rPr>
              <a:t>将</a:t>
            </a:r>
            <a:r>
              <a:rPr lang="en-US" altLang="zh-CN" sz="2000" dirty="0">
                <a:solidFill>
                  <a:schemeClr val="tx1">
                    <a:lumMod val="85000"/>
                    <a:lumOff val="15000"/>
                  </a:schemeClr>
                </a:solidFill>
                <a:latin typeface="+mj-lt"/>
                <a:ea typeface="微软雅黑" panose="020B0503020204020204" pitchFamily="34" charset="-122"/>
              </a:rPr>
              <a:t>y</a:t>
            </a:r>
            <a:r>
              <a:rPr lang="zh-CN" altLang="en-US" sz="2000" dirty="0">
                <a:solidFill>
                  <a:schemeClr val="tx1">
                    <a:lumMod val="85000"/>
                    <a:lumOff val="15000"/>
                  </a:schemeClr>
                </a:solidFill>
                <a:latin typeface="+mj-lt"/>
                <a:ea typeface="微软雅黑" panose="020B0503020204020204" pitchFamily="34" charset="-122"/>
              </a:rPr>
              <a:t>逐元素加到</a:t>
            </a:r>
            <a:r>
              <a:rPr lang="en-US" altLang="zh-CN" sz="2000" dirty="0">
                <a:solidFill>
                  <a:schemeClr val="tx1">
                    <a:lumMod val="85000"/>
                    <a:lumOff val="15000"/>
                  </a:schemeClr>
                </a:solidFill>
                <a:latin typeface="+mj-lt"/>
                <a:ea typeface="微软雅黑" panose="020B0503020204020204" pitchFamily="34" charset="-122"/>
              </a:rPr>
              <a:t>x</a:t>
            </a:r>
            <a:r>
              <a:rPr lang="zh-CN" altLang="en-US" sz="2000" dirty="0">
                <a:solidFill>
                  <a:schemeClr val="tx1">
                    <a:lumMod val="85000"/>
                    <a:lumOff val="15000"/>
                  </a:schemeClr>
                </a:solidFill>
                <a:latin typeface="+mj-lt"/>
                <a:ea typeface="微软雅黑" panose="020B0503020204020204" pitchFamily="34" charset="-122"/>
              </a:rPr>
              <a:t>上（</a:t>
            </a:r>
            <a:r>
              <a:rPr lang="en-US" altLang="zh-CN" sz="2000" dirty="0">
                <a:solidFill>
                  <a:schemeClr val="tx1">
                    <a:lumMod val="85000"/>
                    <a:lumOff val="15000"/>
                  </a:schemeClr>
                </a:solidFill>
                <a:latin typeface="+mj-lt"/>
                <a:ea typeface="微软雅黑" panose="020B0503020204020204" pitchFamily="34" charset="-122"/>
              </a:rPr>
              <a:t>x</a:t>
            </a:r>
            <a:r>
              <a:rPr lang="zh-CN" altLang="en-US" sz="2000" dirty="0">
                <a:solidFill>
                  <a:schemeClr val="tx1">
                    <a:lumMod val="85000"/>
                    <a:lumOff val="15000"/>
                  </a:schemeClr>
                </a:solidFill>
                <a:latin typeface="+mj-lt"/>
                <a:ea typeface="微软雅黑" panose="020B0503020204020204" pitchFamily="34" charset="-122"/>
              </a:rPr>
              <a:t>的值改变、</a:t>
            </a:r>
            <a:r>
              <a:rPr lang="en-US" altLang="zh-CN" sz="2000" dirty="0">
                <a:solidFill>
                  <a:schemeClr val="tx1">
                    <a:lumMod val="85000"/>
                    <a:lumOff val="15000"/>
                  </a:schemeClr>
                </a:solidFill>
                <a:latin typeface="+mj-lt"/>
                <a:ea typeface="微软雅黑" panose="020B0503020204020204" pitchFamily="34" charset="-122"/>
              </a:rPr>
              <a:t>y</a:t>
            </a:r>
            <a:r>
              <a:rPr lang="zh-CN" altLang="en-US" sz="2000" dirty="0">
                <a:solidFill>
                  <a:schemeClr val="tx1">
                    <a:lumMod val="85000"/>
                    <a:lumOff val="15000"/>
                  </a:schemeClr>
                </a:solidFill>
                <a:latin typeface="+mj-lt"/>
                <a:ea typeface="微软雅黑" panose="020B0503020204020204" pitchFamily="34" charset="-122"/>
              </a:rPr>
              <a:t>的值不变）</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18	print('x after x+=y:\</a:t>
            </a:r>
            <a:r>
              <a:rPr lang="en-US" altLang="zh-CN" sz="2000" dirty="0" err="1">
                <a:solidFill>
                  <a:schemeClr val="tx1">
                    <a:lumMod val="85000"/>
                    <a:lumOff val="15000"/>
                  </a:schemeClr>
                </a:solidFill>
                <a:latin typeface="+mj-lt"/>
                <a:ea typeface="微软雅黑" panose="020B0503020204020204" pitchFamily="34" charset="-122"/>
              </a:rPr>
              <a:t>n',x</a:t>
            </a:r>
            <a:r>
              <a:rPr lang="en-US" altLang="zh-CN" sz="2000" dirty="0">
                <a:solidFill>
                  <a:schemeClr val="tx1">
                    <a:lumMod val="85000"/>
                    <a:lumOff val="15000"/>
                  </a:schemeClr>
                </a:solidFill>
                <a:latin typeface="+mj-lt"/>
                <a:ea typeface="微软雅黑" panose="020B0503020204020204" pitchFamily="34" charset="-122"/>
              </a:rPr>
              <a:t>) # </a:t>
            </a:r>
            <a:r>
              <a:rPr lang="zh-CN" altLang="en-US" sz="2000" dirty="0">
                <a:solidFill>
                  <a:schemeClr val="tx1">
                    <a:lumMod val="85000"/>
                    <a:lumOff val="15000"/>
                  </a:schemeClr>
                </a:solidFill>
                <a:latin typeface="+mj-lt"/>
                <a:ea typeface="微软雅黑" panose="020B0503020204020204" pitchFamily="34" charset="-122"/>
              </a:rPr>
              <a:t>输出</a:t>
            </a:r>
            <a:r>
              <a:rPr lang="en-US" altLang="zh-CN" sz="2000" dirty="0">
                <a:solidFill>
                  <a:schemeClr val="tx1">
                    <a:lumMod val="85000"/>
                    <a:lumOff val="15000"/>
                  </a:schemeClr>
                </a:solidFill>
                <a:latin typeface="+mj-lt"/>
                <a:ea typeface="微软雅黑" panose="020B0503020204020204" pitchFamily="34" charset="-122"/>
              </a:rPr>
              <a:t>x+=y</a:t>
            </a:r>
            <a:r>
              <a:rPr lang="zh-CN" altLang="en-US" sz="2000" dirty="0">
                <a:solidFill>
                  <a:schemeClr val="tx1">
                    <a:lumMod val="85000"/>
                    <a:lumOff val="15000"/>
                  </a:schemeClr>
                </a:solidFill>
                <a:latin typeface="+mj-lt"/>
                <a:ea typeface="微软雅黑" panose="020B0503020204020204" pitchFamily="34" charset="-122"/>
              </a:rPr>
              <a:t>运算后的</a:t>
            </a:r>
            <a:r>
              <a:rPr lang="en-US" altLang="zh-CN" sz="2000" dirty="0">
                <a:solidFill>
                  <a:schemeClr val="tx1">
                    <a:lumMod val="85000"/>
                    <a:lumOff val="15000"/>
                  </a:schemeClr>
                </a:solidFill>
                <a:latin typeface="+mj-lt"/>
                <a:ea typeface="微软雅黑" panose="020B0503020204020204" pitchFamily="34" charset="-122"/>
              </a:rPr>
              <a:t>x</a:t>
            </a:r>
            <a:r>
              <a:rPr lang="zh-CN" altLang="en-US" sz="2000" dirty="0">
                <a:solidFill>
                  <a:schemeClr val="tx1">
                    <a:lumMod val="85000"/>
                    <a:lumOff val="15000"/>
                  </a:schemeClr>
                </a:solidFill>
                <a:latin typeface="+mj-lt"/>
                <a:ea typeface="微软雅黑" panose="020B0503020204020204" pitchFamily="34" charset="-122"/>
              </a:rPr>
              <a:t>值</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19	print('y&gt;10:\</a:t>
            </a:r>
            <a:r>
              <a:rPr lang="en-US" altLang="zh-CN" sz="2000" dirty="0" err="1">
                <a:solidFill>
                  <a:schemeClr val="tx1">
                    <a:lumMod val="85000"/>
                    <a:lumOff val="15000"/>
                  </a:schemeClr>
                </a:solidFill>
                <a:latin typeface="+mj-lt"/>
                <a:ea typeface="微软雅黑" panose="020B0503020204020204" pitchFamily="34" charset="-122"/>
              </a:rPr>
              <a:t>n',y</a:t>
            </a:r>
            <a:r>
              <a:rPr lang="en-US" altLang="zh-CN" sz="2000" dirty="0">
                <a:solidFill>
                  <a:schemeClr val="tx1">
                    <a:lumMod val="85000"/>
                    <a:lumOff val="15000"/>
                  </a:schemeClr>
                </a:solidFill>
                <a:latin typeface="+mj-lt"/>
                <a:ea typeface="微软雅黑" panose="020B0503020204020204" pitchFamily="34" charset="-122"/>
              </a:rPr>
              <a:t>&gt;10) # </a:t>
            </a:r>
            <a:r>
              <a:rPr lang="zh-CN" altLang="en-US" sz="2000" dirty="0">
                <a:solidFill>
                  <a:schemeClr val="tx1">
                    <a:lumMod val="85000"/>
                    <a:lumOff val="15000"/>
                  </a:schemeClr>
                </a:solidFill>
                <a:latin typeface="+mj-lt"/>
                <a:ea typeface="微软雅黑" panose="020B0503020204020204" pitchFamily="34" charset="-122"/>
              </a:rPr>
              <a:t>输出</a:t>
            </a:r>
            <a:r>
              <a:rPr lang="en-US" altLang="zh-CN" sz="2000" dirty="0">
                <a:solidFill>
                  <a:schemeClr val="tx1">
                    <a:lumMod val="85000"/>
                    <a:lumOff val="15000"/>
                  </a:schemeClr>
                </a:solidFill>
                <a:latin typeface="+mj-lt"/>
                <a:ea typeface="微软雅黑" panose="020B0503020204020204" pitchFamily="34" charset="-122"/>
              </a:rPr>
              <a:t>y</a:t>
            </a:r>
            <a:r>
              <a:rPr lang="zh-CN" altLang="en-US" sz="2000" dirty="0">
                <a:solidFill>
                  <a:schemeClr val="tx1">
                    <a:lumMod val="85000"/>
                    <a:lumOff val="15000"/>
                  </a:schemeClr>
                </a:solidFill>
                <a:latin typeface="+mj-lt"/>
                <a:ea typeface="微软雅黑" panose="020B0503020204020204" pitchFamily="34" charset="-122"/>
              </a:rPr>
              <a:t>与</a:t>
            </a:r>
            <a:r>
              <a:rPr lang="en-US" altLang="zh-CN" sz="2000" dirty="0">
                <a:solidFill>
                  <a:schemeClr val="tx1">
                    <a:lumMod val="85000"/>
                    <a:lumOff val="15000"/>
                  </a:schemeClr>
                </a:solidFill>
                <a:latin typeface="+mj-lt"/>
                <a:ea typeface="微软雅黑" panose="020B0503020204020204" pitchFamily="34" charset="-122"/>
              </a:rPr>
              <a:t>10</a:t>
            </a:r>
            <a:r>
              <a:rPr lang="zh-CN" altLang="en-US" sz="2000" dirty="0">
                <a:solidFill>
                  <a:schemeClr val="tx1">
                    <a:lumMod val="85000"/>
                    <a:lumOff val="15000"/>
                  </a:schemeClr>
                </a:solidFill>
                <a:latin typeface="+mj-lt"/>
                <a:ea typeface="微软雅黑" panose="020B0503020204020204" pitchFamily="34" charset="-122"/>
              </a:rPr>
              <a:t>逐元素比较的结果</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729649"/>
            <a:ext cx="9493471" cy="4192749"/>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2345646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1"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基础运算</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1419780"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提示</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1" y="1730172"/>
            <a:ext cx="9289360" cy="5115311"/>
          </a:xfrm>
          <a:prstGeom prst="rect">
            <a:avLst/>
          </a:prstGeom>
        </p:spPr>
        <p:txBody>
          <a:bodyPr wrap="square">
            <a:spAutoFit/>
          </a:bodyPr>
          <a:lstStyle/>
          <a:p>
            <a:pPr marL="342900" indent="-342900">
              <a:lnSpc>
                <a:spcPct val="150000"/>
              </a:lnSpc>
              <a:spcBef>
                <a:spcPct val="0"/>
              </a:spcBef>
              <a:buClr>
                <a:srgbClr val="B1C400"/>
              </a:buClr>
              <a:buFont typeface="Wingdings" panose="05000000000000000000" pitchFamily="2" charset="2"/>
              <a:buChar char="l"/>
              <a:defRPr/>
            </a:pPr>
            <a:r>
              <a:rPr lang="zh-CN" altLang="en-US" sz="2000" dirty="0">
                <a:solidFill>
                  <a:schemeClr val="tx1">
                    <a:lumMod val="85000"/>
                    <a:lumOff val="15000"/>
                  </a:schemeClr>
                </a:solidFill>
                <a:latin typeface="+mj-lt"/>
                <a:ea typeface="微软雅黑" panose="020B0503020204020204" pitchFamily="34" charset="-122"/>
              </a:rPr>
              <a:t>在进行</a:t>
            </a:r>
            <a:r>
              <a:rPr lang="en-US" altLang="zh-CN" sz="2000" dirty="0" err="1">
                <a:solidFill>
                  <a:schemeClr val="tx1">
                    <a:lumMod val="85000"/>
                    <a:lumOff val="15000"/>
                  </a:schemeClr>
                </a:solidFill>
                <a:latin typeface="+mj-lt"/>
                <a:ea typeface="微软雅黑" panose="020B0503020204020204" pitchFamily="34" charset="-122"/>
              </a:rPr>
              <a:t>ndarray</a:t>
            </a:r>
            <a:r>
              <a:rPr lang="zh-CN" altLang="en-US" sz="2000" dirty="0">
                <a:solidFill>
                  <a:schemeClr val="tx1">
                    <a:lumMod val="85000"/>
                    <a:lumOff val="15000"/>
                  </a:schemeClr>
                </a:solidFill>
                <a:latin typeface="+mj-lt"/>
                <a:ea typeface="微软雅黑" panose="020B0503020204020204" pitchFamily="34" charset="-122"/>
              </a:rPr>
              <a:t>类数组对象的逐像素运算（如加、减、乘、除、乘方、关系运算等），要求两个运算数必须是具有相同形状的数组（或者可以通过广播机制自动调整为相同形状），否则程序执行时会报错。例如，如果执行</a:t>
            </a:r>
            <a:r>
              <a:rPr lang="en-US" altLang="zh-CN" sz="2000" dirty="0">
                <a:solidFill>
                  <a:schemeClr val="tx1">
                    <a:lumMod val="85000"/>
                    <a:lumOff val="15000"/>
                  </a:schemeClr>
                </a:solidFill>
                <a:latin typeface="+mj-lt"/>
                <a:ea typeface="微软雅黑" panose="020B0503020204020204" pitchFamily="34" charset="-122"/>
              </a:rPr>
              <a:t>x*z</a:t>
            </a:r>
            <a:r>
              <a:rPr lang="zh-CN" altLang="en-US" sz="2000" dirty="0">
                <a:solidFill>
                  <a:schemeClr val="tx1">
                    <a:lumMod val="85000"/>
                    <a:lumOff val="15000"/>
                  </a:schemeClr>
                </a:solidFill>
                <a:latin typeface="+mj-lt"/>
                <a:ea typeface="微软雅黑" panose="020B0503020204020204" pitchFamily="34" charset="-122"/>
              </a:rPr>
              <a:t>则会报如下错误：</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	</a:t>
            </a:r>
            <a:r>
              <a:rPr lang="en-US" altLang="zh-CN" sz="2000" dirty="0" err="1">
                <a:solidFill>
                  <a:schemeClr val="tx1">
                    <a:lumMod val="85000"/>
                    <a:lumOff val="15000"/>
                  </a:schemeClr>
                </a:solidFill>
                <a:latin typeface="+mj-lt"/>
                <a:ea typeface="微软雅黑" panose="020B0503020204020204" pitchFamily="34" charset="-122"/>
              </a:rPr>
              <a:t>ValueError</a:t>
            </a:r>
            <a:r>
              <a:rPr lang="en-US" altLang="zh-CN" sz="2000" dirty="0">
                <a:solidFill>
                  <a:schemeClr val="tx1">
                    <a:lumMod val="85000"/>
                    <a:lumOff val="15000"/>
                  </a:schemeClr>
                </a:solidFill>
                <a:latin typeface="+mj-lt"/>
                <a:ea typeface="微软雅黑" panose="020B0503020204020204" pitchFamily="34" charset="-122"/>
              </a:rPr>
              <a:t>: operands could not be broadcast together with shapes (2,3) (3,2)</a:t>
            </a:r>
          </a:p>
          <a:p>
            <a:pPr marL="342900" indent="-342900">
              <a:lnSpc>
                <a:spcPct val="150000"/>
              </a:lnSpc>
              <a:spcBef>
                <a:spcPct val="0"/>
              </a:spcBef>
              <a:buClr>
                <a:srgbClr val="B1C400"/>
              </a:buClr>
              <a:buFont typeface="Wingdings" panose="05000000000000000000" pitchFamily="2" charset="2"/>
              <a:buChar char="l"/>
              <a:defRPr/>
            </a:pPr>
            <a:r>
              <a:rPr lang="en-US" altLang="zh-CN" sz="2000" dirty="0">
                <a:solidFill>
                  <a:schemeClr val="tx1">
                    <a:lumMod val="85000"/>
                    <a:lumOff val="15000"/>
                  </a:schemeClr>
                </a:solidFill>
                <a:latin typeface="+mj-lt"/>
                <a:ea typeface="微软雅黑" panose="020B0503020204020204" pitchFamily="34" charset="-122"/>
              </a:rPr>
              <a:t>@</a:t>
            </a:r>
            <a:r>
              <a:rPr lang="zh-CN" altLang="en-US" sz="2000" dirty="0">
                <a:solidFill>
                  <a:schemeClr val="tx1">
                    <a:lumMod val="85000"/>
                    <a:lumOff val="15000"/>
                  </a:schemeClr>
                </a:solidFill>
                <a:latin typeface="+mj-lt"/>
                <a:ea typeface="微软雅黑" panose="020B0503020204020204" pitchFamily="34" charset="-122"/>
              </a:rPr>
              <a:t>是矩阵乘法运算，</a:t>
            </a:r>
            <a:r>
              <a:rPr lang="en-US" altLang="zh-CN" sz="2000" dirty="0">
                <a:solidFill>
                  <a:schemeClr val="tx1">
                    <a:lumMod val="85000"/>
                    <a:lumOff val="15000"/>
                  </a:schemeClr>
                </a:solidFill>
                <a:latin typeface="+mj-lt"/>
                <a:ea typeface="微软雅黑" panose="020B0503020204020204" pitchFamily="34" charset="-122"/>
              </a:rPr>
              <a:t>Python3.5</a:t>
            </a:r>
            <a:r>
              <a:rPr lang="zh-CN" altLang="en-US" sz="2000" dirty="0">
                <a:solidFill>
                  <a:schemeClr val="tx1">
                    <a:lumMod val="85000"/>
                    <a:lumOff val="15000"/>
                  </a:schemeClr>
                </a:solidFill>
                <a:latin typeface="+mj-lt"/>
                <a:ea typeface="微软雅黑" panose="020B0503020204020204" pitchFamily="34" charset="-122"/>
              </a:rPr>
              <a:t>或以上版本支持该运算。根据矩阵乘法规则，左操作数数组对象的列数应与右操作数对象的行数相同，否则程序执行时会报错。例如，如果执行</a:t>
            </a:r>
            <a:r>
              <a:rPr lang="en-US" altLang="zh-CN" sz="2000" dirty="0" err="1">
                <a:solidFill>
                  <a:schemeClr val="tx1">
                    <a:lumMod val="85000"/>
                    <a:lumOff val="15000"/>
                  </a:schemeClr>
                </a:solidFill>
                <a:latin typeface="+mj-lt"/>
                <a:ea typeface="微软雅黑" panose="020B0503020204020204" pitchFamily="34" charset="-122"/>
              </a:rPr>
              <a:t>x@y</a:t>
            </a:r>
            <a:r>
              <a:rPr lang="zh-CN" altLang="en-US" sz="2000" dirty="0">
                <a:solidFill>
                  <a:schemeClr val="tx1">
                    <a:lumMod val="85000"/>
                    <a:lumOff val="15000"/>
                  </a:schemeClr>
                </a:solidFill>
                <a:latin typeface="+mj-lt"/>
                <a:ea typeface="微软雅黑" panose="020B0503020204020204" pitchFamily="34" charset="-122"/>
              </a:rPr>
              <a:t>则会报如下错误：</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	</a:t>
            </a:r>
            <a:r>
              <a:rPr lang="en-US" altLang="zh-CN" sz="2000" dirty="0" err="1">
                <a:solidFill>
                  <a:schemeClr val="tx1">
                    <a:lumMod val="85000"/>
                    <a:lumOff val="15000"/>
                  </a:schemeClr>
                </a:solidFill>
                <a:latin typeface="+mj-lt"/>
                <a:ea typeface="微软雅黑" panose="020B0503020204020204" pitchFamily="34" charset="-122"/>
              </a:rPr>
              <a:t>ValueError</a:t>
            </a:r>
            <a:r>
              <a:rPr lang="en-US" altLang="zh-CN" sz="2000" dirty="0">
                <a:solidFill>
                  <a:schemeClr val="tx1">
                    <a:lumMod val="85000"/>
                    <a:lumOff val="15000"/>
                  </a:schemeClr>
                </a:solidFill>
                <a:latin typeface="+mj-lt"/>
                <a:ea typeface="微软雅黑" panose="020B0503020204020204" pitchFamily="34" charset="-122"/>
              </a:rPr>
              <a:t>: </a:t>
            </a:r>
            <a:r>
              <a:rPr lang="en-US" altLang="zh-CN" sz="2000" dirty="0" err="1">
                <a:solidFill>
                  <a:schemeClr val="tx1">
                    <a:lumMod val="85000"/>
                    <a:lumOff val="15000"/>
                  </a:schemeClr>
                </a:solidFill>
                <a:latin typeface="+mj-lt"/>
                <a:ea typeface="微软雅黑" panose="020B0503020204020204" pitchFamily="34" charset="-122"/>
              </a:rPr>
              <a:t>matmul</a:t>
            </a:r>
            <a:r>
              <a:rPr lang="en-US" altLang="zh-CN" sz="2000" dirty="0">
                <a:solidFill>
                  <a:schemeClr val="tx1">
                    <a:lumMod val="85000"/>
                    <a:lumOff val="15000"/>
                  </a:schemeClr>
                </a:solidFill>
                <a:latin typeface="+mj-lt"/>
                <a:ea typeface="微软雅黑" panose="020B0503020204020204" pitchFamily="34" charset="-122"/>
              </a:rPr>
              <a:t>: Input operand 1 has a mismatch in its core dimension 0, with </a:t>
            </a:r>
            <a:r>
              <a:rPr lang="en-US" altLang="zh-CN" sz="2000" dirty="0" err="1">
                <a:solidFill>
                  <a:schemeClr val="tx1">
                    <a:lumMod val="85000"/>
                    <a:lumOff val="15000"/>
                  </a:schemeClr>
                </a:solidFill>
                <a:latin typeface="+mj-lt"/>
                <a:ea typeface="微软雅黑" panose="020B0503020204020204" pitchFamily="34" charset="-122"/>
              </a:rPr>
              <a:t>gufunc</a:t>
            </a:r>
            <a:r>
              <a:rPr lang="en-US" altLang="zh-CN" sz="2000" dirty="0">
                <a:solidFill>
                  <a:schemeClr val="tx1">
                    <a:lumMod val="85000"/>
                    <a:lumOff val="15000"/>
                  </a:schemeClr>
                </a:solidFill>
                <a:latin typeface="+mj-lt"/>
                <a:ea typeface="微软雅黑" panose="020B0503020204020204" pitchFamily="34" charset="-122"/>
              </a:rPr>
              <a:t> signature (</a:t>
            </a:r>
            <a:r>
              <a:rPr lang="en-US" altLang="zh-CN" sz="2000" dirty="0" err="1">
                <a:solidFill>
                  <a:schemeClr val="tx1">
                    <a:lumMod val="85000"/>
                    <a:lumOff val="15000"/>
                  </a:schemeClr>
                </a:solidFill>
                <a:latin typeface="+mj-lt"/>
                <a:ea typeface="微软雅黑" panose="020B0503020204020204" pitchFamily="34" charset="-122"/>
              </a:rPr>
              <a:t>n?,k</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k,m</a:t>
            </a:r>
            <a:r>
              <a:rPr lang="en-US" altLang="zh-CN" sz="2000" dirty="0">
                <a:solidFill>
                  <a:schemeClr val="tx1">
                    <a:lumMod val="85000"/>
                    <a:lumOff val="15000"/>
                  </a:schemeClr>
                </a:solidFill>
                <a:latin typeface="+mj-lt"/>
                <a:ea typeface="微软雅黑" panose="020B0503020204020204" pitchFamily="34" charset="-122"/>
              </a:rPr>
              <a:t>?)-&gt;(</a:t>
            </a:r>
            <a:r>
              <a:rPr lang="en-US" altLang="zh-CN" sz="2000" dirty="0" err="1">
                <a:solidFill>
                  <a:schemeClr val="tx1">
                    <a:lumMod val="85000"/>
                    <a:lumOff val="15000"/>
                  </a:schemeClr>
                </a:solidFill>
                <a:latin typeface="+mj-lt"/>
                <a:ea typeface="微软雅黑" panose="020B0503020204020204" pitchFamily="34" charset="-122"/>
              </a:rPr>
              <a:t>n?,m</a:t>
            </a:r>
            <a:r>
              <a:rPr lang="en-US" altLang="zh-CN" sz="2000" dirty="0">
                <a:solidFill>
                  <a:schemeClr val="tx1">
                    <a:lumMod val="85000"/>
                    <a:lumOff val="15000"/>
                  </a:schemeClr>
                </a:solidFill>
                <a:latin typeface="+mj-lt"/>
                <a:ea typeface="微软雅黑" panose="020B0503020204020204" pitchFamily="34" charset="-122"/>
              </a:rPr>
              <a:t>?) (size 2 is different from 3)</a:t>
            </a:r>
          </a:p>
          <a:p>
            <a:pPr marL="342900" indent="-342900">
              <a:lnSpc>
                <a:spcPct val="150000"/>
              </a:lnSpc>
              <a:spcBef>
                <a:spcPct val="0"/>
              </a:spcBef>
              <a:buClr>
                <a:srgbClr val="B1C400"/>
              </a:buClr>
              <a:buFont typeface="Wingdings" panose="05000000000000000000" pitchFamily="2" charset="2"/>
              <a:buChar char="l"/>
              <a:defRPr/>
            </a:pPr>
            <a:endParaRPr lang="zh-CN" altLang="en-US" sz="2000" dirty="0">
              <a:solidFill>
                <a:schemeClr val="tx1">
                  <a:lumMod val="85000"/>
                  <a:lumOff val="15000"/>
                </a:schemeClr>
              </a:solidFill>
              <a:latin typeface="+mj-lt"/>
              <a:ea typeface="微软雅黑" panose="020B0503020204020204" pitchFamily="34" charset="-122"/>
            </a:endParaRPr>
          </a:p>
        </p:txBody>
      </p:sp>
      <p:sp>
        <p:nvSpPr>
          <p:cNvPr id="42" name="KSO_Shape">
            <a:extLst>
              <a:ext uri="{FF2B5EF4-FFF2-40B4-BE49-F238E27FC236}">
                <a16:creationId xmlns:a16="http://schemas.microsoft.com/office/drawing/2014/main" id="{6A0022B1-3E29-429D-8422-AA919FF16C3A}"/>
              </a:ext>
            </a:extLst>
          </p:cNvPr>
          <p:cNvSpPr/>
          <p:nvPr/>
        </p:nvSpPr>
        <p:spPr>
          <a:xfrm>
            <a:off x="1415086" y="1664335"/>
            <a:ext cx="9493471" cy="5038336"/>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4058339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0"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程序示例</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4259222"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计算股票各项数据的平均值</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1" y="1730172"/>
            <a:ext cx="9289360" cy="3269421"/>
          </a:xfrm>
          <a:prstGeom prst="rect">
            <a:avLst/>
          </a:prstGeom>
        </p:spPr>
        <p:txBody>
          <a:bodyPr wrap="square">
            <a:spAutoFit/>
          </a:bodyPr>
          <a:lstStyle/>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	import </a:t>
            </a:r>
            <a:r>
              <a:rPr lang="en-US" altLang="zh-CN" sz="2000" dirty="0" err="1">
                <a:solidFill>
                  <a:schemeClr val="tx1">
                    <a:lumMod val="85000"/>
                    <a:lumOff val="15000"/>
                  </a:schemeClr>
                </a:solidFill>
                <a:latin typeface="+mj-lt"/>
                <a:ea typeface="微软雅黑" panose="020B0503020204020204" pitchFamily="34" charset="-122"/>
              </a:rPr>
              <a:t>numpy</a:t>
            </a:r>
            <a:r>
              <a:rPr lang="en-US" altLang="zh-CN" sz="2000" dirty="0">
                <a:solidFill>
                  <a:schemeClr val="tx1">
                    <a:lumMod val="85000"/>
                    <a:lumOff val="15000"/>
                  </a:schemeClr>
                </a:solidFill>
                <a:latin typeface="+mj-lt"/>
                <a:ea typeface="微软雅黑" panose="020B0503020204020204" pitchFamily="34" charset="-122"/>
              </a:rPr>
              <a:t> as np # </a:t>
            </a:r>
            <a:r>
              <a:rPr lang="zh-CN" altLang="en-US" sz="2000" dirty="0">
                <a:solidFill>
                  <a:schemeClr val="tx1">
                    <a:lumMod val="85000"/>
                    <a:lumOff val="15000"/>
                  </a:schemeClr>
                </a:solidFill>
                <a:latin typeface="+mj-lt"/>
                <a:ea typeface="微软雅黑" panose="020B0503020204020204" pitchFamily="34" charset="-122"/>
              </a:rPr>
              <a:t>导入</a:t>
            </a:r>
            <a:r>
              <a:rPr lang="en-US" altLang="zh-CN" sz="2000" dirty="0" err="1">
                <a:solidFill>
                  <a:schemeClr val="tx1">
                    <a:lumMod val="85000"/>
                    <a:lumOff val="15000"/>
                  </a:schemeClr>
                </a:solidFill>
                <a:latin typeface="+mj-lt"/>
                <a:ea typeface="微软雅黑" panose="020B0503020204020204" pitchFamily="34" charset="-122"/>
              </a:rPr>
              <a:t>numpy</a:t>
            </a:r>
            <a:endParaRPr lang="en-US" altLang="zh-CN" sz="2000" dirty="0">
              <a:solidFill>
                <a:schemeClr val="tx1">
                  <a:lumMod val="85000"/>
                  <a:lumOff val="15000"/>
                </a:schemeClr>
              </a:solidFill>
              <a:latin typeface="+mj-lt"/>
              <a:ea typeface="微软雅黑" panose="020B0503020204020204" pitchFamily="34" charset="-122"/>
            </a:endParaRP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2</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3	data = </a:t>
            </a:r>
            <a:r>
              <a:rPr lang="en-US" altLang="zh-CN" sz="2000" dirty="0" err="1">
                <a:solidFill>
                  <a:schemeClr val="tx1">
                    <a:lumMod val="85000"/>
                    <a:lumOff val="15000"/>
                  </a:schemeClr>
                </a:solidFill>
                <a:latin typeface="+mj-lt"/>
                <a:ea typeface="微软雅黑" panose="020B0503020204020204" pitchFamily="34" charset="-122"/>
              </a:rPr>
              <a:t>np.loadtxt</a:t>
            </a:r>
            <a:r>
              <a:rPr lang="en-US" altLang="zh-CN" sz="2000" dirty="0">
                <a:solidFill>
                  <a:schemeClr val="tx1">
                    <a:lumMod val="85000"/>
                    <a:lumOff val="15000"/>
                  </a:schemeClr>
                </a:solidFill>
                <a:latin typeface="+mj-lt"/>
                <a:ea typeface="微软雅黑" panose="020B0503020204020204" pitchFamily="34" charset="-122"/>
              </a:rPr>
              <a:t>('./stock_600848_202003.csv', delimiter=',', </a:t>
            </a:r>
            <a:r>
              <a:rPr lang="en-US" altLang="zh-CN" sz="2000" dirty="0" err="1">
                <a:solidFill>
                  <a:schemeClr val="tx1">
                    <a:lumMod val="85000"/>
                    <a:lumOff val="15000"/>
                  </a:schemeClr>
                </a:solidFill>
                <a:latin typeface="+mj-lt"/>
                <a:ea typeface="微软雅黑" panose="020B0503020204020204" pitchFamily="34" charset="-122"/>
              </a:rPr>
              <a:t>usecols</a:t>
            </a:r>
            <a:r>
              <a:rPr lang="en-US" altLang="zh-CN" sz="2000" dirty="0">
                <a:solidFill>
                  <a:schemeClr val="tx1">
                    <a:lumMod val="85000"/>
                    <a:lumOff val="15000"/>
                  </a:schemeClr>
                </a:solidFill>
                <a:latin typeface="+mj-lt"/>
                <a:ea typeface="微软雅黑" panose="020B0503020204020204" pitchFamily="34" charset="-122"/>
              </a:rPr>
              <a:t>=range(1,6)) # </a:t>
            </a:r>
            <a:r>
              <a:rPr lang="zh-CN" altLang="en-US" sz="2000" dirty="0">
                <a:solidFill>
                  <a:schemeClr val="tx1">
                    <a:lumMod val="85000"/>
                    <a:lumOff val="15000"/>
                  </a:schemeClr>
                </a:solidFill>
                <a:latin typeface="+mj-lt"/>
                <a:ea typeface="微软雅黑" panose="020B0503020204020204" pitchFamily="34" charset="-122"/>
              </a:rPr>
              <a:t>从</a:t>
            </a:r>
            <a:r>
              <a:rPr lang="en-US" altLang="zh-CN" sz="2000" dirty="0">
                <a:solidFill>
                  <a:schemeClr val="tx1">
                    <a:lumMod val="85000"/>
                    <a:lumOff val="15000"/>
                  </a:schemeClr>
                </a:solidFill>
                <a:latin typeface="+mj-lt"/>
                <a:ea typeface="微软雅黑" panose="020B0503020204020204" pitchFamily="34" charset="-122"/>
              </a:rPr>
              <a:t>CSV</a:t>
            </a:r>
            <a:r>
              <a:rPr lang="zh-CN" altLang="en-US" sz="2000" dirty="0">
                <a:solidFill>
                  <a:schemeClr val="tx1">
                    <a:lumMod val="85000"/>
                    <a:lumOff val="15000"/>
                  </a:schemeClr>
                </a:solidFill>
                <a:latin typeface="+mj-lt"/>
                <a:ea typeface="微软雅黑" panose="020B0503020204020204" pitchFamily="34" charset="-122"/>
              </a:rPr>
              <a:t>文件读取第</a:t>
            </a:r>
            <a:r>
              <a:rPr lang="en-US" altLang="zh-CN" sz="2000" dirty="0">
                <a:solidFill>
                  <a:schemeClr val="tx1">
                    <a:lumMod val="85000"/>
                    <a:lumOff val="15000"/>
                  </a:schemeClr>
                </a:solidFill>
                <a:latin typeface="+mj-lt"/>
                <a:ea typeface="微软雅黑" panose="020B0503020204020204" pitchFamily="34" charset="-122"/>
              </a:rPr>
              <a:t>2-6</a:t>
            </a:r>
            <a:r>
              <a:rPr lang="zh-CN" altLang="en-US" sz="2000" dirty="0">
                <a:solidFill>
                  <a:schemeClr val="tx1">
                    <a:lumMod val="85000"/>
                    <a:lumOff val="15000"/>
                  </a:schemeClr>
                </a:solidFill>
                <a:latin typeface="+mj-lt"/>
                <a:ea typeface="微软雅黑" panose="020B0503020204020204" pitchFamily="34" charset="-122"/>
              </a:rPr>
              <a:t>列股票数据（分别对应股票每日的开盘价、最高价、收盘价、最低价和成交量）</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4	print('data.shape:',</a:t>
            </a:r>
            <a:r>
              <a:rPr lang="en-US" altLang="zh-CN" sz="2000" dirty="0" err="1">
                <a:solidFill>
                  <a:schemeClr val="tx1">
                    <a:lumMod val="85000"/>
                    <a:lumOff val="15000"/>
                  </a:schemeClr>
                </a:solidFill>
                <a:latin typeface="+mj-lt"/>
                <a:ea typeface="微软雅黑" panose="020B0503020204020204" pitchFamily="34" charset="-122"/>
              </a:rPr>
              <a:t>data.shape</a:t>
            </a:r>
            <a:r>
              <a:rPr lang="en-US" altLang="zh-CN" sz="2000" dirty="0">
                <a:solidFill>
                  <a:schemeClr val="tx1">
                    <a:lumMod val="85000"/>
                    <a:lumOff val="15000"/>
                  </a:schemeClr>
                </a:solidFill>
                <a:latin typeface="+mj-lt"/>
                <a:ea typeface="微软雅黑" panose="020B0503020204020204" pitchFamily="34" charset="-122"/>
              </a:rPr>
              <a:t>)</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5	avg = </a:t>
            </a:r>
            <a:r>
              <a:rPr lang="en-US" altLang="zh-CN" sz="2000" dirty="0" err="1">
                <a:solidFill>
                  <a:schemeClr val="tx1">
                    <a:lumMod val="85000"/>
                    <a:lumOff val="15000"/>
                  </a:schemeClr>
                </a:solidFill>
                <a:latin typeface="+mj-lt"/>
                <a:ea typeface="微软雅黑" panose="020B0503020204020204" pitchFamily="34" charset="-122"/>
              </a:rPr>
              <a:t>np.zeros</a:t>
            </a:r>
            <a:r>
              <a:rPr lang="en-US" altLang="zh-CN" sz="2000" dirty="0">
                <a:solidFill>
                  <a:schemeClr val="tx1">
                    <a:lumMod val="85000"/>
                    <a:lumOff val="15000"/>
                  </a:schemeClr>
                </a:solidFill>
                <a:latin typeface="+mj-lt"/>
                <a:ea typeface="微软雅黑" panose="020B0503020204020204" pitchFamily="34" charset="-122"/>
              </a:rPr>
              <a:t>(5) # </a:t>
            </a:r>
            <a:r>
              <a:rPr lang="zh-CN" altLang="en-US" sz="2000" dirty="0">
                <a:solidFill>
                  <a:schemeClr val="tx1">
                    <a:lumMod val="85000"/>
                    <a:lumOff val="15000"/>
                  </a:schemeClr>
                </a:solidFill>
                <a:latin typeface="+mj-lt"/>
                <a:ea typeface="微软雅黑" panose="020B0503020204020204" pitchFamily="34" charset="-122"/>
              </a:rPr>
              <a:t>用于保存平均值</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729649"/>
            <a:ext cx="9493471" cy="4192749"/>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4278807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0"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程序示例</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4259222"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计算股票各项数据的平均值</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1" y="1730172"/>
            <a:ext cx="9289360" cy="2807756"/>
          </a:xfrm>
          <a:prstGeom prst="rect">
            <a:avLst/>
          </a:prstGeom>
        </p:spPr>
        <p:txBody>
          <a:bodyPr wrap="square">
            <a:spAutoFit/>
          </a:bodyPr>
          <a:lstStyle/>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6	print('</a:t>
            </a:r>
            <a:r>
              <a:rPr lang="zh-CN" altLang="en-US" sz="2000" dirty="0">
                <a:solidFill>
                  <a:schemeClr val="tx1">
                    <a:lumMod val="85000"/>
                    <a:lumOff val="15000"/>
                  </a:schemeClr>
                </a:solidFill>
                <a:latin typeface="+mj-lt"/>
                <a:ea typeface="微软雅黑" panose="020B0503020204020204" pitchFamily="34" charset="-122"/>
              </a:rPr>
              <a:t>每日的开盘价、最高价、收盘价、最低价和成交量数据：</a:t>
            </a:r>
            <a:r>
              <a:rPr lang="en-US" altLang="zh-CN" sz="2000" dirty="0">
                <a:solidFill>
                  <a:schemeClr val="tx1">
                    <a:lumMod val="85000"/>
                    <a:lumOff val="15000"/>
                  </a:schemeClr>
                </a:solidFill>
                <a:latin typeface="+mj-lt"/>
                <a:ea typeface="微软雅黑" panose="020B0503020204020204" pitchFamily="34" charset="-122"/>
              </a:rPr>
              <a:t>')</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7	for d in data: # </a:t>
            </a:r>
            <a:r>
              <a:rPr lang="zh-CN" altLang="en-US" sz="2000" dirty="0">
                <a:solidFill>
                  <a:schemeClr val="tx1">
                    <a:lumMod val="85000"/>
                    <a:lumOff val="15000"/>
                  </a:schemeClr>
                </a:solidFill>
                <a:latin typeface="+mj-lt"/>
                <a:ea typeface="微软雅黑" panose="020B0503020204020204" pitchFamily="34" charset="-122"/>
              </a:rPr>
              <a:t>循环获取每日的股票数据</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8	    print(d) # </a:t>
            </a:r>
            <a:r>
              <a:rPr lang="zh-CN" altLang="en-US" sz="2000" dirty="0">
                <a:solidFill>
                  <a:schemeClr val="tx1">
                    <a:lumMod val="85000"/>
                    <a:lumOff val="15000"/>
                  </a:schemeClr>
                </a:solidFill>
                <a:latin typeface="+mj-lt"/>
                <a:ea typeface="微软雅黑" panose="020B0503020204020204" pitchFamily="34" charset="-122"/>
              </a:rPr>
              <a:t>输出每日的股票数据</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9	    avg += d # </a:t>
            </a:r>
            <a:r>
              <a:rPr lang="zh-CN" altLang="en-US" sz="2000" dirty="0">
                <a:solidFill>
                  <a:schemeClr val="tx1">
                    <a:lumMod val="85000"/>
                    <a:lumOff val="15000"/>
                  </a:schemeClr>
                </a:solidFill>
                <a:latin typeface="+mj-lt"/>
                <a:ea typeface="微软雅黑" panose="020B0503020204020204" pitchFamily="34" charset="-122"/>
              </a:rPr>
              <a:t>将每日数据直接加到</a:t>
            </a:r>
            <a:r>
              <a:rPr lang="en-US" altLang="zh-CN" sz="2000" dirty="0">
                <a:solidFill>
                  <a:schemeClr val="tx1">
                    <a:lumMod val="85000"/>
                    <a:lumOff val="15000"/>
                  </a:schemeClr>
                </a:solidFill>
                <a:latin typeface="+mj-lt"/>
                <a:ea typeface="微软雅黑" panose="020B0503020204020204" pitchFamily="34" charset="-122"/>
              </a:rPr>
              <a:t>avg</a:t>
            </a:r>
            <a:r>
              <a:rPr lang="zh-CN" altLang="en-US" sz="2000" dirty="0">
                <a:solidFill>
                  <a:schemeClr val="tx1">
                    <a:lumMod val="85000"/>
                    <a:lumOff val="15000"/>
                  </a:schemeClr>
                </a:solidFill>
                <a:latin typeface="+mj-lt"/>
                <a:ea typeface="微软雅黑" panose="020B0503020204020204" pitchFamily="34" charset="-122"/>
              </a:rPr>
              <a:t>中</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10	avg /= </a:t>
            </a:r>
            <a:r>
              <a:rPr lang="en-US" altLang="zh-CN" sz="2000" dirty="0" err="1">
                <a:solidFill>
                  <a:schemeClr val="tx1">
                    <a:lumMod val="85000"/>
                    <a:lumOff val="15000"/>
                  </a:schemeClr>
                </a:solidFill>
                <a:latin typeface="+mj-lt"/>
                <a:ea typeface="微软雅黑" panose="020B0503020204020204" pitchFamily="34" charset="-122"/>
              </a:rPr>
              <a:t>data.shape</a:t>
            </a:r>
            <a:r>
              <a:rPr lang="en-US" altLang="zh-CN" sz="2000" dirty="0">
                <a:solidFill>
                  <a:schemeClr val="tx1">
                    <a:lumMod val="85000"/>
                    <a:lumOff val="15000"/>
                  </a:schemeClr>
                </a:solidFill>
                <a:latin typeface="+mj-lt"/>
                <a:ea typeface="微软雅黑" panose="020B0503020204020204" pitchFamily="34" charset="-122"/>
              </a:rPr>
              <a:t>[0] # </a:t>
            </a:r>
            <a:r>
              <a:rPr lang="zh-CN" altLang="en-US" sz="2000" dirty="0">
                <a:solidFill>
                  <a:schemeClr val="tx1">
                    <a:lumMod val="85000"/>
                    <a:lumOff val="15000"/>
                  </a:schemeClr>
                </a:solidFill>
                <a:latin typeface="+mj-lt"/>
                <a:ea typeface="微软雅黑" panose="020B0503020204020204" pitchFamily="34" charset="-122"/>
              </a:rPr>
              <a:t>除以数据条数（即天数）得到各项数据平均值</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11	print('</a:t>
            </a:r>
            <a:r>
              <a:rPr lang="zh-CN" altLang="en-US" sz="2000" dirty="0">
                <a:solidFill>
                  <a:schemeClr val="tx1">
                    <a:lumMod val="85000"/>
                    <a:lumOff val="15000"/>
                  </a:schemeClr>
                </a:solidFill>
                <a:latin typeface="+mj-lt"/>
                <a:ea typeface="微软雅黑" panose="020B0503020204020204" pitchFamily="34" charset="-122"/>
              </a:rPr>
              <a:t>开盘价、最高价、收盘价、最低价和成交量的平均值：</a:t>
            </a:r>
            <a:r>
              <a:rPr lang="en-US" altLang="zh-CN" sz="2000" dirty="0">
                <a:solidFill>
                  <a:schemeClr val="tx1">
                    <a:lumMod val="85000"/>
                    <a:lumOff val="15000"/>
                  </a:schemeClr>
                </a:solidFill>
                <a:latin typeface="+mj-lt"/>
                <a:ea typeface="微软雅黑" panose="020B0503020204020204" pitchFamily="34" charset="-122"/>
              </a:rPr>
              <a:t>\n', avg)</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729649"/>
            <a:ext cx="9493471" cy="4192749"/>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889514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2"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程序示例</a:t>
            </a:r>
          </a:p>
        </p:txBody>
      </p:sp>
      <p:sp>
        <p:nvSpPr>
          <p:cNvPr id="2" name="矩形 1">
            <a:extLst>
              <a:ext uri="{FF2B5EF4-FFF2-40B4-BE49-F238E27FC236}">
                <a16:creationId xmlns:a16="http://schemas.microsoft.com/office/drawing/2014/main" id="{83E11107-0AC9-4E43-BA11-92F2A6599A1B}"/>
              </a:ext>
            </a:extLst>
          </p:cNvPr>
          <p:cNvSpPr/>
          <p:nvPr/>
        </p:nvSpPr>
        <p:spPr>
          <a:xfrm>
            <a:off x="1476508" y="923829"/>
            <a:ext cx="2003183"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提示</a:t>
            </a:r>
          </a:p>
        </p:txBody>
      </p:sp>
      <p:sp>
        <p:nvSpPr>
          <p:cNvPr id="3" name="矩形 2">
            <a:extLst>
              <a:ext uri="{FF2B5EF4-FFF2-40B4-BE49-F238E27FC236}">
                <a16:creationId xmlns:a16="http://schemas.microsoft.com/office/drawing/2014/main" id="{CD352A36-0FAB-466D-AED1-E2DB2EF0AC31}"/>
              </a:ext>
            </a:extLst>
          </p:cNvPr>
          <p:cNvSpPr/>
          <p:nvPr/>
        </p:nvSpPr>
        <p:spPr>
          <a:xfrm>
            <a:off x="1517141" y="1580878"/>
            <a:ext cx="9289360" cy="4654416"/>
          </a:xfrm>
          <a:prstGeom prst="rect">
            <a:avLst/>
          </a:prstGeom>
        </p:spPr>
        <p:txBody>
          <a:bodyPr wrap="square">
            <a:spAutoFit/>
          </a:bodyPr>
          <a:lstStyle/>
          <a:p>
            <a:pPr marL="342900" indent="-342900" algn="just">
              <a:lnSpc>
                <a:spcPct val="150000"/>
              </a:lnSpc>
              <a:spcBef>
                <a:spcPct val="0"/>
              </a:spcBef>
              <a:buClr>
                <a:srgbClr val="B1C400"/>
              </a:buClr>
              <a:buFont typeface="Wingdings" panose="05000000000000000000" pitchFamily="2" charset="2"/>
              <a:buChar char="l"/>
              <a:defRPr/>
            </a:pPr>
            <a:r>
              <a:rPr lang="zh-CN" altLang="en-US" sz="2000" dirty="0">
                <a:solidFill>
                  <a:schemeClr val="tx1">
                    <a:lumMod val="85000"/>
                    <a:lumOff val="15000"/>
                  </a:schemeClr>
                </a:solidFill>
                <a:latin typeface="+mj-lt"/>
                <a:ea typeface="微软雅黑" panose="020B0503020204020204" pitchFamily="34" charset="-122"/>
              </a:rPr>
              <a:t>在学习一个新的工具包时，首先应先掌握该工具包提供的数据类型（即可以用于存储哪些数据），然后再根据需要掌握常用的数据操作方法（即可以对数据做哪些操作）。我们在做系统设计时亦是如此，先确定系统中涉及的数据，再考虑可以对这些数据进行哪些具体操作。</a:t>
            </a:r>
          </a:p>
          <a:p>
            <a:pPr marL="342900" indent="-342900" algn="just">
              <a:lnSpc>
                <a:spcPct val="150000"/>
              </a:lnSpc>
              <a:spcBef>
                <a:spcPct val="0"/>
              </a:spcBef>
              <a:buClr>
                <a:srgbClr val="B1C400"/>
              </a:buClr>
              <a:buFont typeface="Wingdings" panose="05000000000000000000" pitchFamily="2" charset="2"/>
              <a:buChar char="l"/>
              <a:defRPr/>
            </a:pPr>
            <a:r>
              <a:rPr lang="zh-CN" altLang="en-US" sz="2000" dirty="0">
                <a:solidFill>
                  <a:schemeClr val="tx1">
                    <a:lumMod val="85000"/>
                    <a:lumOff val="15000"/>
                  </a:schemeClr>
                </a:solidFill>
                <a:latin typeface="+mj-lt"/>
                <a:ea typeface="微软雅黑" panose="020B0503020204020204" pitchFamily="34" charset="-122"/>
              </a:rPr>
              <a:t>使用</a:t>
            </a:r>
            <a:r>
              <a:rPr lang="en-US" altLang="zh-CN" sz="2000" dirty="0" err="1">
                <a:solidFill>
                  <a:schemeClr val="tx1">
                    <a:lumMod val="85000"/>
                    <a:lumOff val="15000"/>
                  </a:schemeClr>
                </a:solidFill>
                <a:latin typeface="+mj-lt"/>
                <a:ea typeface="微软雅黑" panose="020B0503020204020204" pitchFamily="34" charset="-122"/>
              </a:rPr>
              <a:t>dir</a:t>
            </a:r>
            <a:r>
              <a:rPr lang="en-US" altLang="zh-CN" sz="2000" dirty="0">
                <a:solidFill>
                  <a:schemeClr val="tx1">
                    <a:lumMod val="85000"/>
                    <a:lumOff val="15000"/>
                  </a:schemeClr>
                </a:solidFill>
                <a:latin typeface="+mj-lt"/>
                <a:ea typeface="微软雅黑" panose="020B0503020204020204" pitchFamily="34" charset="-122"/>
              </a:rPr>
              <a:t>(</a:t>
            </a:r>
            <a:r>
              <a:rPr lang="zh-CN" altLang="en-US" sz="2000" dirty="0">
                <a:solidFill>
                  <a:schemeClr val="tx1">
                    <a:lumMod val="85000"/>
                    <a:lumOff val="15000"/>
                  </a:schemeClr>
                </a:solidFill>
                <a:latin typeface="+mj-lt"/>
                <a:ea typeface="微软雅黑" panose="020B0503020204020204" pitchFamily="34" charset="-122"/>
              </a:rPr>
              <a:t>类名或对象名</a:t>
            </a:r>
            <a:r>
              <a:rPr lang="en-US" altLang="zh-CN" sz="2000" dirty="0">
                <a:solidFill>
                  <a:schemeClr val="tx1">
                    <a:lumMod val="85000"/>
                    <a:lumOff val="15000"/>
                  </a:schemeClr>
                </a:solidFill>
                <a:latin typeface="+mj-lt"/>
                <a:ea typeface="微软雅黑" panose="020B0503020204020204" pitchFamily="34" charset="-122"/>
              </a:rPr>
              <a:t>)</a:t>
            </a:r>
            <a:r>
              <a:rPr lang="zh-CN" altLang="en-US" sz="2000" dirty="0">
                <a:solidFill>
                  <a:schemeClr val="tx1">
                    <a:lumMod val="85000"/>
                    <a:lumOff val="15000"/>
                  </a:schemeClr>
                </a:solidFill>
                <a:latin typeface="+mj-lt"/>
                <a:ea typeface="微软雅黑" panose="020B0503020204020204" pitchFamily="34" charset="-122"/>
              </a:rPr>
              <a:t>可以看到类中包括的方法和属性名称列表。如通过</a:t>
            </a:r>
            <a:r>
              <a:rPr lang="en-US" altLang="zh-CN" sz="2000" dirty="0" err="1">
                <a:solidFill>
                  <a:schemeClr val="tx1">
                    <a:lumMod val="85000"/>
                    <a:lumOff val="15000"/>
                  </a:schemeClr>
                </a:solidFill>
                <a:latin typeface="+mj-lt"/>
                <a:ea typeface="微软雅黑" panose="020B0503020204020204" pitchFamily="34" charset="-122"/>
              </a:rPr>
              <a:t>dir</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boston</a:t>
            </a:r>
            <a:r>
              <a:rPr lang="en-US" altLang="zh-CN" sz="2000" dirty="0">
                <a:solidFill>
                  <a:schemeClr val="tx1">
                    <a:lumMod val="85000"/>
                    <a:lumOff val="15000"/>
                  </a:schemeClr>
                </a:solidFill>
                <a:latin typeface="+mj-lt"/>
                <a:ea typeface="微软雅黑" panose="020B0503020204020204" pitchFamily="34" charset="-122"/>
              </a:rPr>
              <a:t>)</a:t>
            </a:r>
            <a:r>
              <a:rPr lang="zh-CN" altLang="en-US" sz="2000" dirty="0">
                <a:solidFill>
                  <a:schemeClr val="tx1">
                    <a:lumMod val="85000"/>
                    <a:lumOff val="15000"/>
                  </a:schemeClr>
                </a:solidFill>
                <a:latin typeface="+mj-lt"/>
                <a:ea typeface="微软雅黑" panose="020B0503020204020204" pitchFamily="34" charset="-122"/>
              </a:rPr>
              <a:t>可以看到</a:t>
            </a:r>
            <a:r>
              <a:rPr lang="en-US" altLang="zh-CN" sz="2000" dirty="0" err="1">
                <a:solidFill>
                  <a:schemeClr val="tx1">
                    <a:lumMod val="85000"/>
                    <a:lumOff val="15000"/>
                  </a:schemeClr>
                </a:solidFill>
                <a:latin typeface="+mj-lt"/>
                <a:ea typeface="微软雅黑" panose="020B0503020204020204" pitchFamily="34" charset="-122"/>
              </a:rPr>
              <a:t>boston</a:t>
            </a:r>
            <a:r>
              <a:rPr lang="zh-CN" altLang="en-US" sz="2000" dirty="0">
                <a:solidFill>
                  <a:schemeClr val="tx1">
                    <a:lumMod val="85000"/>
                    <a:lumOff val="15000"/>
                  </a:schemeClr>
                </a:solidFill>
                <a:latin typeface="+mj-lt"/>
                <a:ea typeface="微软雅黑" panose="020B0503020204020204" pitchFamily="34" charset="-122"/>
              </a:rPr>
              <a:t>对象中具有</a:t>
            </a:r>
            <a:r>
              <a:rPr lang="en-US" altLang="zh-CN" sz="2000" dirty="0">
                <a:solidFill>
                  <a:schemeClr val="tx1">
                    <a:lumMod val="85000"/>
                    <a:lumOff val="15000"/>
                  </a:schemeClr>
                </a:solidFill>
                <a:latin typeface="+mj-lt"/>
                <a:ea typeface="微软雅黑" panose="020B0503020204020204" pitchFamily="34" charset="-122"/>
              </a:rPr>
              <a:t>DESCR</a:t>
            </a:r>
            <a:r>
              <a:rPr lang="zh-CN" altLang="en-US" sz="2000" dirty="0">
                <a:solidFill>
                  <a:schemeClr val="tx1">
                    <a:lumMod val="85000"/>
                    <a:lumOff val="15000"/>
                  </a:schemeClr>
                </a:solidFill>
                <a:latin typeface="+mj-lt"/>
                <a:ea typeface="微软雅黑" panose="020B0503020204020204" pitchFamily="34" charset="-122"/>
              </a:rPr>
              <a:t>、</a:t>
            </a:r>
            <a:r>
              <a:rPr lang="en-US" altLang="zh-CN" sz="2000" dirty="0">
                <a:solidFill>
                  <a:schemeClr val="tx1">
                    <a:lumMod val="85000"/>
                    <a:lumOff val="15000"/>
                  </a:schemeClr>
                </a:solidFill>
                <a:latin typeface="+mj-lt"/>
                <a:ea typeface="微软雅黑" panose="020B0503020204020204" pitchFamily="34" charset="-122"/>
              </a:rPr>
              <a:t>data</a:t>
            </a:r>
            <a:r>
              <a:rPr lang="zh-CN" altLang="en-US"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feature_names</a:t>
            </a:r>
            <a:r>
              <a:rPr lang="zh-CN" altLang="en-US" sz="2000" dirty="0">
                <a:solidFill>
                  <a:schemeClr val="tx1">
                    <a:lumMod val="85000"/>
                    <a:lumOff val="15000"/>
                  </a:schemeClr>
                </a:solidFill>
                <a:latin typeface="+mj-lt"/>
                <a:ea typeface="微软雅黑" panose="020B0503020204020204" pitchFamily="34" charset="-122"/>
              </a:rPr>
              <a:t>、</a:t>
            </a:r>
            <a:r>
              <a:rPr lang="en-US" altLang="zh-CN" sz="2000" dirty="0">
                <a:solidFill>
                  <a:schemeClr val="tx1">
                    <a:lumMod val="85000"/>
                    <a:lumOff val="15000"/>
                  </a:schemeClr>
                </a:solidFill>
                <a:latin typeface="+mj-lt"/>
                <a:ea typeface="微软雅黑" panose="020B0503020204020204" pitchFamily="34" charset="-122"/>
              </a:rPr>
              <a:t>filename</a:t>
            </a:r>
            <a:r>
              <a:rPr lang="zh-CN" altLang="en-US" sz="2000" dirty="0">
                <a:solidFill>
                  <a:schemeClr val="tx1">
                    <a:lumMod val="85000"/>
                    <a:lumOff val="15000"/>
                  </a:schemeClr>
                </a:solidFill>
                <a:latin typeface="+mj-lt"/>
                <a:ea typeface="微软雅黑" panose="020B0503020204020204" pitchFamily="34" charset="-122"/>
              </a:rPr>
              <a:t>和</a:t>
            </a:r>
            <a:r>
              <a:rPr lang="en-US" altLang="zh-CN" sz="2000" dirty="0">
                <a:solidFill>
                  <a:schemeClr val="tx1">
                    <a:lumMod val="85000"/>
                    <a:lumOff val="15000"/>
                  </a:schemeClr>
                </a:solidFill>
                <a:latin typeface="+mj-lt"/>
                <a:ea typeface="微软雅黑" panose="020B0503020204020204" pitchFamily="34" charset="-122"/>
              </a:rPr>
              <a:t>target</a:t>
            </a:r>
            <a:r>
              <a:rPr lang="zh-CN" altLang="en-US" sz="2000" dirty="0">
                <a:solidFill>
                  <a:schemeClr val="tx1">
                    <a:lumMod val="85000"/>
                    <a:lumOff val="15000"/>
                  </a:schemeClr>
                </a:solidFill>
                <a:latin typeface="+mj-lt"/>
                <a:ea typeface="微软雅黑" panose="020B0503020204020204" pitchFamily="34" charset="-122"/>
              </a:rPr>
              <a:t>等属性</a:t>
            </a:r>
            <a:r>
              <a:rPr lang="en-US" altLang="zh-CN" sz="2000" dirty="0">
                <a:solidFill>
                  <a:schemeClr val="tx1">
                    <a:lumMod val="85000"/>
                    <a:lumOff val="15000"/>
                  </a:schemeClr>
                </a:solidFill>
                <a:latin typeface="+mj-lt"/>
                <a:ea typeface="微软雅黑" panose="020B0503020204020204" pitchFamily="34" charset="-122"/>
              </a:rPr>
              <a:t>/</a:t>
            </a:r>
            <a:r>
              <a:rPr lang="zh-CN" altLang="en-US" sz="2000" dirty="0">
                <a:solidFill>
                  <a:schemeClr val="tx1">
                    <a:lumMod val="85000"/>
                    <a:lumOff val="15000"/>
                  </a:schemeClr>
                </a:solidFill>
                <a:latin typeface="+mj-lt"/>
                <a:ea typeface="微软雅黑" panose="020B0503020204020204" pitchFamily="34" charset="-122"/>
              </a:rPr>
              <a:t>方法名（这里都是属性名）。</a:t>
            </a:r>
            <a:endParaRPr lang="en-US" altLang="zh-CN" sz="2000" dirty="0">
              <a:solidFill>
                <a:schemeClr val="tx1">
                  <a:lumMod val="85000"/>
                  <a:lumOff val="15000"/>
                </a:schemeClr>
              </a:solidFill>
              <a:latin typeface="+mj-lt"/>
              <a:ea typeface="微软雅黑" panose="020B0503020204020204" pitchFamily="34" charset="-122"/>
            </a:endParaRPr>
          </a:p>
          <a:p>
            <a:pPr marL="342900" indent="-342900" algn="just">
              <a:lnSpc>
                <a:spcPct val="150000"/>
              </a:lnSpc>
              <a:spcBef>
                <a:spcPct val="0"/>
              </a:spcBef>
              <a:buClr>
                <a:srgbClr val="B1C400"/>
              </a:buClr>
              <a:buFont typeface="Wingdings" panose="05000000000000000000" pitchFamily="2" charset="2"/>
              <a:buChar char="l"/>
              <a:defRPr/>
            </a:pPr>
            <a:endParaRPr lang="en-US" altLang="zh-CN" sz="2000" dirty="0">
              <a:solidFill>
                <a:schemeClr val="tx1">
                  <a:lumMod val="85000"/>
                  <a:lumOff val="15000"/>
                </a:schemeClr>
              </a:solidFill>
              <a:latin typeface="+mj-lt"/>
              <a:ea typeface="微软雅黑" panose="020B0503020204020204" pitchFamily="34" charset="-122"/>
            </a:endParaRPr>
          </a:p>
          <a:p>
            <a:pPr marL="342900" indent="-342900" algn="just">
              <a:lnSpc>
                <a:spcPct val="150000"/>
              </a:lnSpc>
              <a:spcBef>
                <a:spcPct val="0"/>
              </a:spcBef>
              <a:buClr>
                <a:srgbClr val="B1C400"/>
              </a:buClr>
              <a:buFont typeface="Wingdings" panose="05000000000000000000" pitchFamily="2" charset="2"/>
              <a:buChar char="l"/>
              <a:defRPr/>
            </a:pPr>
            <a:endParaRPr lang="en-US" altLang="zh-CN" sz="2000" dirty="0">
              <a:solidFill>
                <a:schemeClr val="tx1">
                  <a:lumMod val="85000"/>
                  <a:lumOff val="15000"/>
                </a:schemeClr>
              </a:solidFill>
              <a:latin typeface="+mj-lt"/>
              <a:ea typeface="微软雅黑" panose="020B0503020204020204" pitchFamily="34" charset="-122"/>
            </a:endParaRPr>
          </a:p>
          <a:p>
            <a:pPr marL="342900" indent="-342900" algn="just">
              <a:lnSpc>
                <a:spcPct val="150000"/>
              </a:lnSpc>
              <a:spcBef>
                <a:spcPct val="0"/>
              </a:spcBef>
              <a:buClr>
                <a:srgbClr val="B1C400"/>
              </a:buClr>
              <a:buFont typeface="Wingdings" panose="05000000000000000000" pitchFamily="2" charset="2"/>
              <a:buChar char="l"/>
              <a:defRPr/>
            </a:pPr>
            <a:r>
              <a:rPr lang="zh-CN" altLang="en-US" sz="2000" dirty="0">
                <a:solidFill>
                  <a:schemeClr val="tx1">
                    <a:lumMod val="85000"/>
                    <a:lumOff val="15000"/>
                  </a:schemeClr>
                </a:solidFill>
                <a:latin typeface="+mj-lt"/>
                <a:ea typeface="微软雅黑" panose="020B0503020204020204" pitchFamily="34" charset="-122"/>
              </a:rPr>
              <a:t>当需要查看一个数据的类型时，可以使用</a:t>
            </a:r>
            <a:r>
              <a:rPr lang="en-US" altLang="zh-CN" sz="2000" dirty="0">
                <a:solidFill>
                  <a:schemeClr val="tx1">
                    <a:lumMod val="85000"/>
                    <a:lumOff val="15000"/>
                  </a:schemeClr>
                </a:solidFill>
                <a:latin typeface="+mj-lt"/>
                <a:ea typeface="微软雅黑" panose="020B0503020204020204" pitchFamily="34" charset="-122"/>
              </a:rPr>
              <a:t>Python</a:t>
            </a:r>
            <a:r>
              <a:rPr lang="zh-CN" altLang="en-US" sz="2000" dirty="0">
                <a:solidFill>
                  <a:schemeClr val="tx1">
                    <a:lumMod val="85000"/>
                    <a:lumOff val="15000"/>
                  </a:schemeClr>
                </a:solidFill>
                <a:latin typeface="+mj-lt"/>
                <a:ea typeface="微软雅黑" panose="020B0503020204020204" pitchFamily="34" charset="-122"/>
              </a:rPr>
              <a:t>内置的</a:t>
            </a:r>
            <a:r>
              <a:rPr lang="en-US" altLang="zh-CN" sz="2000" dirty="0">
                <a:solidFill>
                  <a:schemeClr val="tx1">
                    <a:lumMod val="85000"/>
                    <a:lumOff val="15000"/>
                  </a:schemeClr>
                </a:solidFill>
                <a:latin typeface="+mj-lt"/>
                <a:ea typeface="微软雅黑" panose="020B0503020204020204" pitchFamily="34" charset="-122"/>
              </a:rPr>
              <a:t>type</a:t>
            </a:r>
            <a:r>
              <a:rPr lang="zh-CN" altLang="en-US" sz="2000" dirty="0">
                <a:solidFill>
                  <a:schemeClr val="tx1">
                    <a:lumMod val="85000"/>
                    <a:lumOff val="15000"/>
                  </a:schemeClr>
                </a:solidFill>
                <a:latin typeface="+mj-lt"/>
                <a:ea typeface="微软雅黑" panose="020B0503020204020204" pitchFamily="34" charset="-122"/>
              </a:rPr>
              <a:t>函数。</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404517"/>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965880"/>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48" name="KSO_Shape">
            <a:extLst>
              <a:ext uri="{FF2B5EF4-FFF2-40B4-BE49-F238E27FC236}">
                <a16:creationId xmlns:a16="http://schemas.microsoft.com/office/drawing/2014/main" id="{7C10B4E9-275D-4EE6-A235-4852EBDFC2C3}"/>
              </a:ext>
            </a:extLst>
          </p:cNvPr>
          <p:cNvSpPr/>
          <p:nvPr/>
        </p:nvSpPr>
        <p:spPr>
          <a:xfrm>
            <a:off x="1415086" y="1642504"/>
            <a:ext cx="9493471" cy="4769150"/>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1104840"/>
              <a:ext cx="360" cy="360"/>
            </p14:xfrm>
          </p:contentPart>
        </mc:Choice>
        <mc:Fallback xmlns="">
          <p:pic>
            <p:nvPicPr>
              <p:cNvPr id="5" name="墨迹 4"/>
              <p:cNvPicPr/>
              <p:nvPr/>
            </p:nvPicPr>
            <p:blipFill>
              <a:blip r:embed="rId3"/>
              <a:stretch>
                <a:fillRect/>
              </a:stretch>
            </p:blipFill>
            <p:spPr>
              <a:xfrm>
                <a:off x="7064640" y="1095480"/>
                <a:ext cx="19080" cy="19080"/>
              </a:xfrm>
              <a:prstGeom prst="rect">
                <a:avLst/>
              </a:prstGeom>
            </p:spPr>
          </p:pic>
        </mc:Fallback>
      </mc:AlternateContent>
      <p:pic>
        <p:nvPicPr>
          <p:cNvPr id="1026" name="Picture 2">
            <a:extLst>
              <a:ext uri="{FF2B5EF4-FFF2-40B4-BE49-F238E27FC236}">
                <a16:creationId xmlns:a16="http://schemas.microsoft.com/office/drawing/2014/main" id="{4D15EB8E-207F-4ADA-BCCC-DA325295E0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27293" y="4815106"/>
            <a:ext cx="7025833" cy="943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35358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fade">
                                      <p:cBhvr>
                                        <p:cTn id="22" dur="500"/>
                                        <p:tgtEl>
                                          <p:spTgt spid="48"/>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p:tgtEl>
                                          <p:spTgt spid="2"/>
                                        </p:tgtEl>
                                        <p:attrNameLst>
                                          <p:attrName>ppt_y</p:attrName>
                                        </p:attrNameLst>
                                      </p:cBhvr>
                                      <p:tavLst>
                                        <p:tav tm="0">
                                          <p:val>
                                            <p:strVal val="#ppt_y+#ppt_h*1.125000"/>
                                          </p:val>
                                        </p:tav>
                                        <p:tav tm="100000">
                                          <p:val>
                                            <p:strVal val="#ppt_y"/>
                                          </p:val>
                                        </p:tav>
                                      </p:tavLst>
                                    </p:anim>
                                    <p:animEffect transition="in" filter="wipe(up)">
                                      <p:cBhvr>
                                        <p:cTn id="26" dur="500"/>
                                        <p:tgtEl>
                                          <p:spTgt spid="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additive="base">
                                        <p:cTn id="29" dur="500"/>
                                        <p:tgtEl>
                                          <p:spTgt spid="3"/>
                                        </p:tgtEl>
                                        <p:attrNameLst>
                                          <p:attrName>ppt_y</p:attrName>
                                        </p:attrNameLst>
                                      </p:cBhvr>
                                      <p:tavLst>
                                        <p:tav tm="0">
                                          <p:val>
                                            <p:strVal val="#ppt_y-#ppt_h*1.125000"/>
                                          </p:val>
                                        </p:tav>
                                        <p:tav tm="100000">
                                          <p:val>
                                            <p:strVal val="#ppt_y"/>
                                          </p:val>
                                        </p:tav>
                                      </p:tavLst>
                                    </p:anim>
                                    <p:animEffect transition="in" filter="wipe(down)">
                                      <p:cBhvr>
                                        <p:cTn id="3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3" grpId="0"/>
      <p:bldP spid="48"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2" y="477138"/>
            <a:ext cx="1826141"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广播机制</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1419780"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概述</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1" y="1730172"/>
            <a:ext cx="9289360" cy="2242858"/>
          </a:xfrm>
          <a:prstGeom prst="rect">
            <a:avLst/>
          </a:prstGeom>
        </p:spPr>
        <p:txBody>
          <a:bodyPr wrap="square">
            <a:spAutoFit/>
          </a:bodyPr>
          <a:lstStyle/>
          <a:p>
            <a:pPr marL="342900" indent="-342900">
              <a:lnSpc>
                <a:spcPct val="150000"/>
              </a:lnSpc>
              <a:spcBef>
                <a:spcPct val="0"/>
              </a:spcBef>
              <a:buClr>
                <a:srgbClr val="B1C400"/>
              </a:buClr>
              <a:buFont typeface="Wingdings" panose="05000000000000000000" pitchFamily="2" charset="2"/>
              <a:buChar char="l"/>
              <a:defRPr/>
            </a:pPr>
            <a:r>
              <a:rPr lang="zh-CN" altLang="en-US" sz="2400" dirty="0">
                <a:solidFill>
                  <a:schemeClr val="tx1">
                    <a:lumMod val="85000"/>
                    <a:lumOff val="15000"/>
                  </a:schemeClr>
                </a:solidFill>
                <a:latin typeface="+mj-lt"/>
                <a:ea typeface="微软雅黑" panose="020B0503020204020204" pitchFamily="34" charset="-122"/>
              </a:rPr>
              <a:t>当使用</a:t>
            </a:r>
            <a:r>
              <a:rPr lang="en-US" altLang="zh-CN" sz="2400" dirty="0" err="1">
                <a:solidFill>
                  <a:schemeClr val="tx1">
                    <a:lumMod val="85000"/>
                    <a:lumOff val="15000"/>
                  </a:schemeClr>
                </a:solidFill>
                <a:latin typeface="+mj-lt"/>
                <a:ea typeface="微软雅黑" panose="020B0503020204020204" pitchFamily="34" charset="-122"/>
              </a:rPr>
              <a:t>ndarray</a:t>
            </a:r>
            <a:r>
              <a:rPr lang="zh-CN" altLang="en-US" sz="2400" dirty="0">
                <a:solidFill>
                  <a:schemeClr val="tx1">
                    <a:lumMod val="85000"/>
                    <a:lumOff val="15000"/>
                  </a:schemeClr>
                </a:solidFill>
                <a:latin typeface="+mj-lt"/>
                <a:ea typeface="微软雅黑" panose="020B0503020204020204" pitchFamily="34" charset="-122"/>
              </a:rPr>
              <a:t>类数组对象进行运算时，如果数组对象的形状不满足运算要求，则系统会</a:t>
            </a:r>
            <a:r>
              <a:rPr lang="zh-CN" altLang="en-US" sz="2400" dirty="0">
                <a:solidFill>
                  <a:srgbClr val="FF0000"/>
                </a:solidFill>
                <a:latin typeface="+mj-lt"/>
                <a:ea typeface="微软雅黑" panose="020B0503020204020204" pitchFamily="34" charset="-122"/>
              </a:rPr>
              <a:t>通过简单的元素复制操作自动对长度为</a:t>
            </a:r>
            <a:r>
              <a:rPr lang="en-US" altLang="zh-CN" sz="2400" dirty="0">
                <a:solidFill>
                  <a:srgbClr val="FF0000"/>
                </a:solidFill>
                <a:latin typeface="+mj-lt"/>
                <a:ea typeface="微软雅黑" panose="020B0503020204020204" pitchFamily="34" charset="-122"/>
              </a:rPr>
              <a:t>1</a:t>
            </a:r>
            <a:r>
              <a:rPr lang="zh-CN" altLang="en-US" sz="2400" dirty="0">
                <a:solidFill>
                  <a:srgbClr val="FF0000"/>
                </a:solidFill>
                <a:latin typeface="+mj-lt"/>
                <a:ea typeface="微软雅黑" panose="020B0503020204020204" pitchFamily="34" charset="-122"/>
              </a:rPr>
              <a:t>的维度进行拉伸</a:t>
            </a:r>
            <a:r>
              <a:rPr lang="zh-CN" altLang="en-US" sz="2400" dirty="0">
                <a:solidFill>
                  <a:schemeClr val="tx1">
                    <a:lumMod val="85000"/>
                    <a:lumOff val="15000"/>
                  </a:schemeClr>
                </a:solidFill>
                <a:latin typeface="+mj-lt"/>
                <a:ea typeface="微软雅黑" panose="020B0503020204020204" pitchFamily="34" charset="-122"/>
              </a:rPr>
              <a:t>，以使得数组对象可以支持相应运算，这就是</a:t>
            </a:r>
            <a:r>
              <a:rPr lang="en-US" altLang="zh-CN" sz="2400" dirty="0">
                <a:solidFill>
                  <a:schemeClr val="tx1">
                    <a:lumMod val="85000"/>
                    <a:lumOff val="15000"/>
                  </a:schemeClr>
                </a:solidFill>
                <a:latin typeface="+mj-lt"/>
                <a:ea typeface="微软雅黑" panose="020B0503020204020204" pitchFamily="34" charset="-122"/>
              </a:rPr>
              <a:t>NumPy</a:t>
            </a:r>
            <a:r>
              <a:rPr lang="zh-CN" altLang="en-US" sz="2400" dirty="0">
                <a:solidFill>
                  <a:schemeClr val="tx1">
                    <a:lumMod val="85000"/>
                    <a:lumOff val="15000"/>
                  </a:schemeClr>
                </a:solidFill>
                <a:latin typeface="+mj-lt"/>
                <a:ea typeface="微软雅黑" panose="020B0503020204020204" pitchFamily="34" charset="-122"/>
              </a:rPr>
              <a:t>中的广播机制。</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664335"/>
            <a:ext cx="9493471" cy="3438480"/>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2377971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0"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程序示例</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2582561"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广播机制示例</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1" y="1730172"/>
            <a:ext cx="9289360" cy="4654416"/>
          </a:xfrm>
          <a:prstGeom prst="rect">
            <a:avLst/>
          </a:prstGeom>
        </p:spPr>
        <p:txBody>
          <a:bodyPr wrap="square">
            <a:spAutoFit/>
          </a:bodyPr>
          <a:lstStyle/>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	import </a:t>
            </a:r>
            <a:r>
              <a:rPr lang="en-US" altLang="zh-CN" sz="2000" dirty="0" err="1">
                <a:solidFill>
                  <a:schemeClr val="tx1">
                    <a:lumMod val="85000"/>
                    <a:lumOff val="15000"/>
                  </a:schemeClr>
                </a:solidFill>
                <a:latin typeface="+mj-lt"/>
                <a:ea typeface="微软雅黑" panose="020B0503020204020204" pitchFamily="34" charset="-122"/>
              </a:rPr>
              <a:t>numpy</a:t>
            </a:r>
            <a:r>
              <a:rPr lang="en-US" altLang="zh-CN" sz="2000" dirty="0">
                <a:solidFill>
                  <a:schemeClr val="tx1">
                    <a:lumMod val="85000"/>
                    <a:lumOff val="15000"/>
                  </a:schemeClr>
                </a:solidFill>
                <a:latin typeface="+mj-lt"/>
                <a:ea typeface="微软雅黑" panose="020B0503020204020204" pitchFamily="34" charset="-122"/>
              </a:rPr>
              <a:t> as np</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2	x=</a:t>
            </a:r>
            <a:r>
              <a:rPr lang="en-US" altLang="zh-CN" sz="2000" dirty="0" err="1">
                <a:solidFill>
                  <a:schemeClr val="tx1">
                    <a:lumMod val="85000"/>
                    <a:lumOff val="15000"/>
                  </a:schemeClr>
                </a:solidFill>
                <a:latin typeface="+mj-lt"/>
                <a:ea typeface="微软雅黑" panose="020B0503020204020204" pitchFamily="34" charset="-122"/>
              </a:rPr>
              <a:t>np.arange</a:t>
            </a:r>
            <a:r>
              <a:rPr lang="en-US" altLang="zh-CN" sz="2000" dirty="0">
                <a:solidFill>
                  <a:schemeClr val="tx1">
                    <a:lumMod val="85000"/>
                    <a:lumOff val="15000"/>
                  </a:schemeClr>
                </a:solidFill>
                <a:latin typeface="+mj-lt"/>
                <a:ea typeface="微软雅黑" panose="020B0503020204020204" pitchFamily="34" charset="-122"/>
              </a:rPr>
              <a:t>(1,7).reshape(2,3)</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3	y=</a:t>
            </a:r>
            <a:r>
              <a:rPr lang="en-US" altLang="zh-CN" sz="2000" dirty="0" err="1">
                <a:solidFill>
                  <a:schemeClr val="tx1">
                    <a:lumMod val="85000"/>
                    <a:lumOff val="15000"/>
                  </a:schemeClr>
                </a:solidFill>
                <a:latin typeface="+mj-lt"/>
                <a:ea typeface="微软雅黑" panose="020B0503020204020204" pitchFamily="34" charset="-122"/>
              </a:rPr>
              <a:t>np.arange</a:t>
            </a:r>
            <a:r>
              <a:rPr lang="en-US" altLang="zh-CN" sz="2000" dirty="0">
                <a:solidFill>
                  <a:schemeClr val="tx1">
                    <a:lumMod val="85000"/>
                    <a:lumOff val="15000"/>
                  </a:schemeClr>
                </a:solidFill>
                <a:latin typeface="+mj-lt"/>
                <a:ea typeface="微软雅黑" panose="020B0503020204020204" pitchFamily="34" charset="-122"/>
              </a:rPr>
              <a:t>(7,10)</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4	z=</a:t>
            </a:r>
            <a:r>
              <a:rPr lang="en-US" altLang="zh-CN" sz="2000" dirty="0" err="1">
                <a:solidFill>
                  <a:schemeClr val="tx1">
                    <a:lumMod val="85000"/>
                    <a:lumOff val="15000"/>
                  </a:schemeClr>
                </a:solidFill>
                <a:latin typeface="+mj-lt"/>
                <a:ea typeface="微软雅黑" panose="020B0503020204020204" pitchFamily="34" charset="-122"/>
              </a:rPr>
              <a:t>np.arange</a:t>
            </a:r>
            <a:r>
              <a:rPr lang="en-US" altLang="zh-CN" sz="2000" dirty="0">
                <a:solidFill>
                  <a:schemeClr val="tx1">
                    <a:lumMod val="85000"/>
                    <a:lumOff val="15000"/>
                  </a:schemeClr>
                </a:solidFill>
                <a:latin typeface="+mj-lt"/>
                <a:ea typeface="微软雅黑" panose="020B0503020204020204" pitchFamily="34" charset="-122"/>
              </a:rPr>
              <a:t>(7,9).reshape(2,1)</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5	print('x:\</a:t>
            </a:r>
            <a:r>
              <a:rPr lang="en-US" altLang="zh-CN" sz="2000" dirty="0" err="1">
                <a:solidFill>
                  <a:schemeClr val="tx1">
                    <a:lumMod val="85000"/>
                    <a:lumOff val="15000"/>
                  </a:schemeClr>
                </a:solidFill>
                <a:latin typeface="+mj-lt"/>
                <a:ea typeface="微软雅黑" panose="020B0503020204020204" pitchFamily="34" charset="-122"/>
              </a:rPr>
              <a:t>n',x</a:t>
            </a:r>
            <a:r>
              <a:rPr lang="en-US" altLang="zh-CN" sz="2000" dirty="0">
                <a:solidFill>
                  <a:schemeClr val="tx1">
                    <a:lumMod val="85000"/>
                    <a:lumOff val="15000"/>
                  </a:schemeClr>
                </a:solidFill>
                <a:latin typeface="+mj-lt"/>
                <a:ea typeface="微软雅黑" panose="020B0503020204020204" pitchFamily="34" charset="-122"/>
              </a:rPr>
              <a:t>)</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6	print('y:\</a:t>
            </a:r>
            <a:r>
              <a:rPr lang="en-US" altLang="zh-CN" sz="2000" dirty="0" err="1">
                <a:solidFill>
                  <a:schemeClr val="tx1">
                    <a:lumMod val="85000"/>
                    <a:lumOff val="15000"/>
                  </a:schemeClr>
                </a:solidFill>
                <a:latin typeface="+mj-lt"/>
                <a:ea typeface="微软雅黑" panose="020B0503020204020204" pitchFamily="34" charset="-122"/>
              </a:rPr>
              <a:t>n',y</a:t>
            </a:r>
            <a:r>
              <a:rPr lang="en-US" altLang="zh-CN" sz="2000" dirty="0">
                <a:solidFill>
                  <a:schemeClr val="tx1">
                    <a:lumMod val="85000"/>
                    <a:lumOff val="15000"/>
                  </a:schemeClr>
                </a:solidFill>
                <a:latin typeface="+mj-lt"/>
                <a:ea typeface="微软雅黑" panose="020B0503020204020204" pitchFamily="34" charset="-122"/>
              </a:rPr>
              <a:t>)</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7	print('z:\</a:t>
            </a:r>
            <a:r>
              <a:rPr lang="en-US" altLang="zh-CN" sz="2000" dirty="0" err="1">
                <a:solidFill>
                  <a:schemeClr val="tx1">
                    <a:lumMod val="85000"/>
                    <a:lumOff val="15000"/>
                  </a:schemeClr>
                </a:solidFill>
                <a:latin typeface="+mj-lt"/>
                <a:ea typeface="微软雅黑" panose="020B0503020204020204" pitchFamily="34" charset="-122"/>
              </a:rPr>
              <a:t>n',z</a:t>
            </a:r>
            <a:r>
              <a:rPr lang="en-US" altLang="zh-CN" sz="2000" dirty="0">
                <a:solidFill>
                  <a:schemeClr val="tx1">
                    <a:lumMod val="85000"/>
                    <a:lumOff val="15000"/>
                  </a:schemeClr>
                </a:solidFill>
                <a:latin typeface="+mj-lt"/>
                <a:ea typeface="微软雅黑" panose="020B0503020204020204" pitchFamily="34" charset="-122"/>
              </a:rPr>
              <a:t>)</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8	print('x*2:\</a:t>
            </a:r>
            <a:r>
              <a:rPr lang="en-US" altLang="zh-CN" sz="2000" dirty="0" err="1">
                <a:solidFill>
                  <a:schemeClr val="tx1">
                    <a:lumMod val="85000"/>
                    <a:lumOff val="15000"/>
                  </a:schemeClr>
                </a:solidFill>
                <a:latin typeface="+mj-lt"/>
                <a:ea typeface="微软雅黑" panose="020B0503020204020204" pitchFamily="34" charset="-122"/>
              </a:rPr>
              <a:t>n',x</a:t>
            </a:r>
            <a:r>
              <a:rPr lang="en-US" altLang="zh-CN" sz="2000" dirty="0">
                <a:solidFill>
                  <a:schemeClr val="tx1">
                    <a:lumMod val="85000"/>
                    <a:lumOff val="15000"/>
                  </a:schemeClr>
                </a:solidFill>
                <a:latin typeface="+mj-lt"/>
                <a:ea typeface="微软雅黑" panose="020B0503020204020204" pitchFamily="34" charset="-122"/>
              </a:rPr>
              <a:t>*2) # </a:t>
            </a:r>
            <a:r>
              <a:rPr lang="zh-CN" altLang="en-US" sz="2000" dirty="0">
                <a:solidFill>
                  <a:schemeClr val="tx1">
                    <a:lumMod val="85000"/>
                    <a:lumOff val="15000"/>
                  </a:schemeClr>
                </a:solidFill>
                <a:latin typeface="+mj-lt"/>
                <a:ea typeface="微软雅黑" panose="020B0503020204020204" pitchFamily="34" charset="-122"/>
              </a:rPr>
              <a:t>输出</a:t>
            </a:r>
            <a:r>
              <a:rPr lang="en-US" altLang="zh-CN" sz="2000" dirty="0">
                <a:solidFill>
                  <a:schemeClr val="tx1">
                    <a:lumMod val="85000"/>
                    <a:lumOff val="15000"/>
                  </a:schemeClr>
                </a:solidFill>
                <a:latin typeface="+mj-lt"/>
                <a:ea typeface="微软雅黑" panose="020B0503020204020204" pitchFamily="34" charset="-122"/>
              </a:rPr>
              <a:t>x</a:t>
            </a:r>
            <a:r>
              <a:rPr lang="zh-CN" altLang="en-US" sz="2000" dirty="0">
                <a:solidFill>
                  <a:schemeClr val="tx1">
                    <a:lumMod val="85000"/>
                    <a:lumOff val="15000"/>
                  </a:schemeClr>
                </a:solidFill>
                <a:latin typeface="+mj-lt"/>
                <a:ea typeface="微软雅黑" panose="020B0503020204020204" pitchFamily="34" charset="-122"/>
              </a:rPr>
              <a:t>逐元素乘</a:t>
            </a:r>
            <a:r>
              <a:rPr lang="en-US" altLang="zh-CN" sz="2000" dirty="0">
                <a:solidFill>
                  <a:schemeClr val="tx1">
                    <a:lumMod val="85000"/>
                    <a:lumOff val="15000"/>
                  </a:schemeClr>
                </a:solidFill>
                <a:latin typeface="+mj-lt"/>
                <a:ea typeface="微软雅黑" panose="020B0503020204020204" pitchFamily="34" charset="-122"/>
              </a:rPr>
              <a:t>2</a:t>
            </a:r>
            <a:r>
              <a:rPr lang="zh-CN" altLang="en-US" sz="2000" dirty="0">
                <a:solidFill>
                  <a:schemeClr val="tx1">
                    <a:lumMod val="85000"/>
                    <a:lumOff val="15000"/>
                  </a:schemeClr>
                </a:solidFill>
                <a:latin typeface="+mj-lt"/>
                <a:ea typeface="微软雅黑" panose="020B0503020204020204" pitchFamily="34" charset="-122"/>
              </a:rPr>
              <a:t>的运算结果</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9	print('x*y:\</a:t>
            </a:r>
            <a:r>
              <a:rPr lang="en-US" altLang="zh-CN" sz="2000" dirty="0" err="1">
                <a:solidFill>
                  <a:schemeClr val="tx1">
                    <a:lumMod val="85000"/>
                    <a:lumOff val="15000"/>
                  </a:schemeClr>
                </a:solidFill>
                <a:latin typeface="+mj-lt"/>
                <a:ea typeface="微软雅黑" panose="020B0503020204020204" pitchFamily="34" charset="-122"/>
              </a:rPr>
              <a:t>n',x</a:t>
            </a:r>
            <a:r>
              <a:rPr lang="en-US" altLang="zh-CN" sz="2000" dirty="0">
                <a:solidFill>
                  <a:schemeClr val="tx1">
                    <a:lumMod val="85000"/>
                    <a:lumOff val="15000"/>
                  </a:schemeClr>
                </a:solidFill>
                <a:latin typeface="+mj-lt"/>
                <a:ea typeface="微软雅黑" panose="020B0503020204020204" pitchFamily="34" charset="-122"/>
              </a:rPr>
              <a:t>*y) # </a:t>
            </a:r>
            <a:r>
              <a:rPr lang="zh-CN" altLang="en-US" sz="2000" dirty="0">
                <a:solidFill>
                  <a:schemeClr val="tx1">
                    <a:lumMod val="85000"/>
                    <a:lumOff val="15000"/>
                  </a:schemeClr>
                </a:solidFill>
                <a:latin typeface="+mj-lt"/>
                <a:ea typeface="微软雅黑" panose="020B0503020204020204" pitchFamily="34" charset="-122"/>
              </a:rPr>
              <a:t>输出</a:t>
            </a:r>
            <a:r>
              <a:rPr lang="en-US" altLang="zh-CN" sz="2000" dirty="0">
                <a:solidFill>
                  <a:schemeClr val="tx1">
                    <a:lumMod val="85000"/>
                    <a:lumOff val="15000"/>
                  </a:schemeClr>
                </a:solidFill>
                <a:latin typeface="+mj-lt"/>
                <a:ea typeface="微软雅黑" panose="020B0503020204020204" pitchFamily="34" charset="-122"/>
              </a:rPr>
              <a:t>x</a:t>
            </a:r>
            <a:r>
              <a:rPr lang="zh-CN" altLang="en-US" sz="2000" dirty="0">
                <a:solidFill>
                  <a:schemeClr val="tx1">
                    <a:lumMod val="85000"/>
                    <a:lumOff val="15000"/>
                  </a:schemeClr>
                </a:solidFill>
                <a:latin typeface="+mj-lt"/>
                <a:ea typeface="微软雅黑" panose="020B0503020204020204" pitchFamily="34" charset="-122"/>
              </a:rPr>
              <a:t>和</a:t>
            </a:r>
            <a:r>
              <a:rPr lang="en-US" altLang="zh-CN" sz="2000" dirty="0">
                <a:solidFill>
                  <a:schemeClr val="tx1">
                    <a:lumMod val="85000"/>
                    <a:lumOff val="15000"/>
                  </a:schemeClr>
                </a:solidFill>
                <a:latin typeface="+mj-lt"/>
                <a:ea typeface="微软雅黑" panose="020B0503020204020204" pitchFamily="34" charset="-122"/>
              </a:rPr>
              <a:t>y</a:t>
            </a:r>
            <a:r>
              <a:rPr lang="zh-CN" altLang="en-US" sz="2000" dirty="0">
                <a:solidFill>
                  <a:schemeClr val="tx1">
                    <a:lumMod val="85000"/>
                    <a:lumOff val="15000"/>
                  </a:schemeClr>
                </a:solidFill>
                <a:latin typeface="+mj-lt"/>
                <a:ea typeface="微软雅黑" panose="020B0503020204020204" pitchFamily="34" charset="-122"/>
              </a:rPr>
              <a:t>逐元素相乘的运算结果</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10	print('x*z:\</a:t>
            </a:r>
            <a:r>
              <a:rPr lang="en-US" altLang="zh-CN" sz="2000" dirty="0" err="1">
                <a:solidFill>
                  <a:schemeClr val="tx1">
                    <a:lumMod val="85000"/>
                    <a:lumOff val="15000"/>
                  </a:schemeClr>
                </a:solidFill>
                <a:latin typeface="+mj-lt"/>
                <a:ea typeface="微软雅黑" panose="020B0503020204020204" pitchFamily="34" charset="-122"/>
              </a:rPr>
              <a:t>n',x</a:t>
            </a:r>
            <a:r>
              <a:rPr lang="en-US" altLang="zh-CN" sz="2000" dirty="0">
                <a:solidFill>
                  <a:schemeClr val="tx1">
                    <a:lumMod val="85000"/>
                    <a:lumOff val="15000"/>
                  </a:schemeClr>
                </a:solidFill>
                <a:latin typeface="+mj-lt"/>
                <a:ea typeface="微软雅黑" panose="020B0503020204020204" pitchFamily="34" charset="-122"/>
              </a:rPr>
              <a:t>*z) # </a:t>
            </a:r>
            <a:r>
              <a:rPr lang="zh-CN" altLang="en-US" sz="2000" dirty="0">
                <a:solidFill>
                  <a:schemeClr val="tx1">
                    <a:lumMod val="85000"/>
                    <a:lumOff val="15000"/>
                  </a:schemeClr>
                </a:solidFill>
                <a:latin typeface="+mj-lt"/>
                <a:ea typeface="微软雅黑" panose="020B0503020204020204" pitchFamily="34" charset="-122"/>
              </a:rPr>
              <a:t>输出</a:t>
            </a:r>
            <a:r>
              <a:rPr lang="en-US" altLang="zh-CN" sz="2000" dirty="0">
                <a:solidFill>
                  <a:schemeClr val="tx1">
                    <a:lumMod val="85000"/>
                    <a:lumOff val="15000"/>
                  </a:schemeClr>
                </a:solidFill>
                <a:latin typeface="+mj-lt"/>
                <a:ea typeface="微软雅黑" panose="020B0503020204020204" pitchFamily="34" charset="-122"/>
              </a:rPr>
              <a:t>x</a:t>
            </a:r>
            <a:r>
              <a:rPr lang="zh-CN" altLang="en-US" sz="2000" dirty="0">
                <a:solidFill>
                  <a:schemeClr val="tx1">
                    <a:lumMod val="85000"/>
                    <a:lumOff val="15000"/>
                  </a:schemeClr>
                </a:solidFill>
                <a:latin typeface="+mj-lt"/>
                <a:ea typeface="微软雅黑" panose="020B0503020204020204" pitchFamily="34" charset="-122"/>
              </a:rPr>
              <a:t>和</a:t>
            </a:r>
            <a:r>
              <a:rPr lang="en-US" altLang="zh-CN" sz="2000" dirty="0">
                <a:solidFill>
                  <a:schemeClr val="tx1">
                    <a:lumMod val="85000"/>
                    <a:lumOff val="15000"/>
                  </a:schemeClr>
                </a:solidFill>
                <a:latin typeface="+mj-lt"/>
                <a:ea typeface="微软雅黑" panose="020B0503020204020204" pitchFamily="34" charset="-122"/>
              </a:rPr>
              <a:t>z</a:t>
            </a:r>
            <a:r>
              <a:rPr lang="zh-CN" altLang="en-US" sz="2000" dirty="0">
                <a:solidFill>
                  <a:schemeClr val="tx1">
                    <a:lumMod val="85000"/>
                    <a:lumOff val="15000"/>
                  </a:schemeClr>
                </a:solidFill>
                <a:latin typeface="+mj-lt"/>
                <a:ea typeface="微软雅黑" panose="020B0503020204020204" pitchFamily="34" charset="-122"/>
              </a:rPr>
              <a:t>逐元素相乘的运算结果</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729649"/>
            <a:ext cx="9493471" cy="4718971"/>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3669136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1"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广播机制</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1419780"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提示</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1" y="1618203"/>
            <a:ext cx="9289360" cy="5576976"/>
          </a:xfrm>
          <a:prstGeom prst="rect">
            <a:avLst/>
          </a:prstGeom>
        </p:spPr>
        <p:txBody>
          <a:bodyPr wrap="square">
            <a:spAutoFit/>
          </a:bodyPr>
          <a:lstStyle/>
          <a:p>
            <a:pPr marL="342900" indent="-342900">
              <a:lnSpc>
                <a:spcPct val="150000"/>
              </a:lnSpc>
              <a:spcBef>
                <a:spcPct val="0"/>
              </a:spcBef>
              <a:buClr>
                <a:srgbClr val="B1C400"/>
              </a:buClr>
              <a:buFont typeface="Wingdings" panose="05000000000000000000" pitchFamily="2" charset="2"/>
              <a:buChar char="l"/>
              <a:defRPr/>
            </a:pPr>
            <a:r>
              <a:rPr lang="zh-CN" altLang="en-US" sz="2000" dirty="0">
                <a:solidFill>
                  <a:schemeClr val="tx1">
                    <a:lumMod val="85000"/>
                    <a:lumOff val="15000"/>
                  </a:schemeClr>
                </a:solidFill>
                <a:latin typeface="+mj-lt"/>
                <a:ea typeface="微软雅黑" panose="020B0503020204020204" pitchFamily="34" charset="-122"/>
              </a:rPr>
              <a:t>对于维度较少的数组对象，会自动在其前面追加长度为</a:t>
            </a:r>
            <a:r>
              <a:rPr lang="en-US" altLang="zh-CN" sz="2000" dirty="0">
                <a:solidFill>
                  <a:schemeClr val="tx1">
                    <a:lumMod val="85000"/>
                    <a:lumOff val="15000"/>
                  </a:schemeClr>
                </a:solidFill>
                <a:latin typeface="+mj-lt"/>
                <a:ea typeface="微软雅黑" panose="020B0503020204020204" pitchFamily="34" charset="-122"/>
              </a:rPr>
              <a:t>1</a:t>
            </a:r>
            <a:r>
              <a:rPr lang="zh-CN" altLang="en-US" sz="2000" dirty="0">
                <a:solidFill>
                  <a:schemeClr val="tx1">
                    <a:lumMod val="85000"/>
                    <a:lumOff val="15000"/>
                  </a:schemeClr>
                </a:solidFill>
                <a:latin typeface="+mj-lt"/>
                <a:ea typeface="微软雅黑" panose="020B0503020204020204" pitchFamily="34" charset="-122"/>
              </a:rPr>
              <a:t>的维度。例如，在代码中，</a:t>
            </a:r>
            <a:r>
              <a:rPr lang="en-US" altLang="zh-CN" sz="2000" dirty="0">
                <a:solidFill>
                  <a:schemeClr val="tx1">
                    <a:lumMod val="85000"/>
                    <a:lumOff val="15000"/>
                  </a:schemeClr>
                </a:solidFill>
                <a:latin typeface="+mj-lt"/>
                <a:ea typeface="微软雅黑" panose="020B0503020204020204" pitchFamily="34" charset="-122"/>
              </a:rPr>
              <a:t>x</a:t>
            </a:r>
            <a:r>
              <a:rPr lang="zh-CN" altLang="en-US" sz="2000" dirty="0">
                <a:solidFill>
                  <a:schemeClr val="tx1">
                    <a:lumMod val="85000"/>
                    <a:lumOff val="15000"/>
                  </a:schemeClr>
                </a:solidFill>
                <a:latin typeface="+mj-lt"/>
                <a:ea typeface="微软雅黑" panose="020B0503020204020204" pitchFamily="34" charset="-122"/>
              </a:rPr>
              <a:t>是一个</a:t>
            </a:r>
            <a:r>
              <a:rPr lang="en-US" altLang="zh-CN" sz="2000" dirty="0">
                <a:solidFill>
                  <a:schemeClr val="tx1">
                    <a:lumMod val="85000"/>
                    <a:lumOff val="15000"/>
                  </a:schemeClr>
                </a:solidFill>
                <a:latin typeface="+mj-lt"/>
                <a:ea typeface="微软雅黑" panose="020B0503020204020204" pitchFamily="34" charset="-122"/>
              </a:rPr>
              <a:t>2</a:t>
            </a:r>
            <a:r>
              <a:rPr lang="zh-CN" altLang="en-US" sz="2000" dirty="0">
                <a:solidFill>
                  <a:schemeClr val="tx1">
                    <a:lumMod val="85000"/>
                    <a:lumOff val="15000"/>
                  </a:schemeClr>
                </a:solidFill>
                <a:latin typeface="+mj-lt"/>
                <a:ea typeface="微软雅黑" panose="020B0503020204020204" pitchFamily="34" charset="-122"/>
              </a:rPr>
              <a:t>行</a:t>
            </a:r>
            <a:r>
              <a:rPr lang="en-US" altLang="zh-CN" sz="2000" dirty="0">
                <a:solidFill>
                  <a:schemeClr val="tx1">
                    <a:lumMod val="85000"/>
                    <a:lumOff val="15000"/>
                  </a:schemeClr>
                </a:solidFill>
                <a:latin typeface="+mj-lt"/>
                <a:ea typeface="微软雅黑" panose="020B0503020204020204" pitchFamily="34" charset="-122"/>
              </a:rPr>
              <a:t>3</a:t>
            </a:r>
            <a:r>
              <a:rPr lang="zh-CN" altLang="en-US" sz="2000" dirty="0">
                <a:solidFill>
                  <a:schemeClr val="tx1">
                    <a:lumMod val="85000"/>
                    <a:lumOff val="15000"/>
                  </a:schemeClr>
                </a:solidFill>
                <a:latin typeface="+mj-lt"/>
                <a:ea typeface="微软雅黑" panose="020B0503020204020204" pitchFamily="34" charset="-122"/>
              </a:rPr>
              <a:t>列的二维数组，而</a:t>
            </a:r>
            <a:r>
              <a:rPr lang="en-US" altLang="zh-CN" sz="2000" dirty="0">
                <a:solidFill>
                  <a:schemeClr val="tx1">
                    <a:lumMod val="85000"/>
                    <a:lumOff val="15000"/>
                  </a:schemeClr>
                </a:solidFill>
                <a:latin typeface="+mj-lt"/>
                <a:ea typeface="微软雅黑" panose="020B0503020204020204" pitchFamily="34" charset="-122"/>
              </a:rPr>
              <a:t>y</a:t>
            </a:r>
            <a:r>
              <a:rPr lang="zh-CN" altLang="en-US" sz="2000" dirty="0">
                <a:solidFill>
                  <a:schemeClr val="tx1">
                    <a:lumMod val="85000"/>
                    <a:lumOff val="15000"/>
                  </a:schemeClr>
                </a:solidFill>
                <a:latin typeface="+mj-lt"/>
                <a:ea typeface="微软雅黑" panose="020B0503020204020204" pitchFamily="34" charset="-122"/>
              </a:rPr>
              <a:t>是一个包含</a:t>
            </a:r>
            <a:r>
              <a:rPr lang="en-US" altLang="zh-CN" sz="2000" dirty="0">
                <a:solidFill>
                  <a:schemeClr val="tx1">
                    <a:lumMod val="85000"/>
                    <a:lumOff val="15000"/>
                  </a:schemeClr>
                </a:solidFill>
                <a:latin typeface="+mj-lt"/>
                <a:ea typeface="微软雅黑" panose="020B0503020204020204" pitchFamily="34" charset="-122"/>
              </a:rPr>
              <a:t>3</a:t>
            </a:r>
            <a:r>
              <a:rPr lang="zh-CN" altLang="en-US" sz="2000" dirty="0">
                <a:solidFill>
                  <a:schemeClr val="tx1">
                    <a:lumMod val="85000"/>
                    <a:lumOff val="15000"/>
                  </a:schemeClr>
                </a:solidFill>
                <a:latin typeface="+mj-lt"/>
                <a:ea typeface="微软雅黑" panose="020B0503020204020204" pitchFamily="34" charset="-122"/>
              </a:rPr>
              <a:t>个元素的一维数组；在进行</a:t>
            </a:r>
            <a:r>
              <a:rPr lang="en-US" altLang="zh-CN" sz="2000" dirty="0">
                <a:solidFill>
                  <a:schemeClr val="tx1">
                    <a:lumMod val="85000"/>
                    <a:lumOff val="15000"/>
                  </a:schemeClr>
                </a:solidFill>
                <a:latin typeface="+mj-lt"/>
                <a:ea typeface="微软雅黑" panose="020B0503020204020204" pitchFamily="34" charset="-122"/>
              </a:rPr>
              <a:t>x*y</a:t>
            </a:r>
            <a:r>
              <a:rPr lang="zh-CN" altLang="en-US" sz="2000" dirty="0">
                <a:solidFill>
                  <a:schemeClr val="tx1">
                    <a:lumMod val="85000"/>
                    <a:lumOff val="15000"/>
                  </a:schemeClr>
                </a:solidFill>
                <a:latin typeface="+mj-lt"/>
                <a:ea typeface="微软雅黑" panose="020B0503020204020204" pitchFamily="34" charset="-122"/>
              </a:rPr>
              <a:t>的运算时，先通过在</a:t>
            </a:r>
            <a:r>
              <a:rPr lang="en-US" altLang="zh-CN" sz="2000" dirty="0">
                <a:solidFill>
                  <a:schemeClr val="tx1">
                    <a:lumMod val="85000"/>
                    <a:lumOff val="15000"/>
                  </a:schemeClr>
                </a:solidFill>
                <a:latin typeface="+mj-lt"/>
                <a:ea typeface="微软雅黑" panose="020B0503020204020204" pitchFamily="34" charset="-122"/>
              </a:rPr>
              <a:t>y</a:t>
            </a:r>
            <a:r>
              <a:rPr lang="zh-CN" altLang="en-US" sz="2000" dirty="0">
                <a:solidFill>
                  <a:schemeClr val="tx1">
                    <a:lumMod val="85000"/>
                    <a:lumOff val="15000"/>
                  </a:schemeClr>
                </a:solidFill>
                <a:latin typeface="+mj-lt"/>
                <a:ea typeface="微软雅黑" panose="020B0503020204020204" pitchFamily="34" charset="-122"/>
              </a:rPr>
              <a:t>前面追加一个长度为</a:t>
            </a:r>
            <a:r>
              <a:rPr lang="en-US" altLang="zh-CN" sz="2000" dirty="0">
                <a:solidFill>
                  <a:schemeClr val="tx1">
                    <a:lumMod val="85000"/>
                    <a:lumOff val="15000"/>
                  </a:schemeClr>
                </a:solidFill>
                <a:latin typeface="+mj-lt"/>
                <a:ea typeface="微软雅黑" panose="020B0503020204020204" pitchFamily="34" charset="-122"/>
              </a:rPr>
              <a:t>1</a:t>
            </a:r>
            <a:r>
              <a:rPr lang="zh-CN" altLang="en-US" sz="2000" dirty="0">
                <a:solidFill>
                  <a:schemeClr val="tx1">
                    <a:lumMod val="85000"/>
                    <a:lumOff val="15000"/>
                  </a:schemeClr>
                </a:solidFill>
                <a:latin typeface="+mj-lt"/>
                <a:ea typeface="微软雅黑" panose="020B0503020204020204" pitchFamily="34" charset="-122"/>
              </a:rPr>
              <a:t>的维度得到一个</a:t>
            </a:r>
            <a:r>
              <a:rPr lang="en-US" altLang="zh-CN" sz="2000" dirty="0">
                <a:solidFill>
                  <a:schemeClr val="tx1">
                    <a:lumMod val="85000"/>
                    <a:lumOff val="15000"/>
                  </a:schemeClr>
                </a:solidFill>
                <a:latin typeface="+mj-lt"/>
                <a:ea typeface="微软雅黑" panose="020B0503020204020204" pitchFamily="34" charset="-122"/>
              </a:rPr>
              <a:t>1</a:t>
            </a:r>
            <a:r>
              <a:rPr lang="zh-CN" altLang="en-US" sz="2000" dirty="0">
                <a:solidFill>
                  <a:schemeClr val="tx1">
                    <a:lumMod val="85000"/>
                    <a:lumOff val="15000"/>
                  </a:schemeClr>
                </a:solidFill>
                <a:latin typeface="+mj-lt"/>
                <a:ea typeface="微软雅黑" panose="020B0503020204020204" pitchFamily="34" charset="-122"/>
              </a:rPr>
              <a:t>行</a:t>
            </a:r>
            <a:r>
              <a:rPr lang="en-US" altLang="zh-CN" sz="2000" dirty="0">
                <a:solidFill>
                  <a:schemeClr val="tx1">
                    <a:lumMod val="85000"/>
                    <a:lumOff val="15000"/>
                  </a:schemeClr>
                </a:solidFill>
                <a:latin typeface="+mj-lt"/>
                <a:ea typeface="微软雅黑" panose="020B0503020204020204" pitchFamily="34" charset="-122"/>
              </a:rPr>
              <a:t>3</a:t>
            </a:r>
            <a:r>
              <a:rPr lang="zh-CN" altLang="en-US" sz="2000" dirty="0">
                <a:solidFill>
                  <a:schemeClr val="tx1">
                    <a:lumMod val="85000"/>
                    <a:lumOff val="15000"/>
                  </a:schemeClr>
                </a:solidFill>
                <a:latin typeface="+mj-lt"/>
                <a:ea typeface="微软雅黑" panose="020B0503020204020204" pitchFamily="34" charset="-122"/>
              </a:rPr>
              <a:t>列的二维数组（即</a:t>
            </a:r>
            <a:r>
              <a:rPr lang="en-US" altLang="zh-CN" sz="2000" dirty="0">
                <a:solidFill>
                  <a:schemeClr val="tx1">
                    <a:lumMod val="85000"/>
                    <a:lumOff val="15000"/>
                  </a:schemeClr>
                </a:solidFill>
                <a:latin typeface="+mj-lt"/>
                <a:ea typeface="微软雅黑" panose="020B0503020204020204" pitchFamily="34" charset="-122"/>
              </a:rPr>
              <a:t>[[7,8,9]]</a:t>
            </a:r>
            <a:r>
              <a:rPr lang="zh-CN" altLang="en-US" sz="2000" dirty="0">
                <a:solidFill>
                  <a:schemeClr val="tx1">
                    <a:lumMod val="85000"/>
                    <a:lumOff val="15000"/>
                  </a:schemeClr>
                </a:solidFill>
                <a:latin typeface="+mj-lt"/>
                <a:ea typeface="微软雅黑" panose="020B0503020204020204" pitchFamily="34" charset="-122"/>
              </a:rPr>
              <a:t>），再通过对新追加的长度为</a:t>
            </a:r>
            <a:r>
              <a:rPr lang="en-US" altLang="zh-CN" sz="2000" dirty="0">
                <a:solidFill>
                  <a:schemeClr val="tx1">
                    <a:lumMod val="85000"/>
                    <a:lumOff val="15000"/>
                  </a:schemeClr>
                </a:solidFill>
                <a:latin typeface="+mj-lt"/>
                <a:ea typeface="微软雅黑" panose="020B0503020204020204" pitchFamily="34" charset="-122"/>
              </a:rPr>
              <a:t>1</a:t>
            </a:r>
            <a:r>
              <a:rPr lang="zh-CN" altLang="en-US" sz="2000" dirty="0">
                <a:solidFill>
                  <a:schemeClr val="tx1">
                    <a:lumMod val="85000"/>
                    <a:lumOff val="15000"/>
                  </a:schemeClr>
                </a:solidFill>
                <a:latin typeface="+mj-lt"/>
                <a:ea typeface="微软雅黑" panose="020B0503020204020204" pitchFamily="34" charset="-122"/>
              </a:rPr>
              <a:t>的第一个维度进行拉伸得到与</a:t>
            </a:r>
            <a:r>
              <a:rPr lang="en-US" altLang="zh-CN" sz="2000" dirty="0">
                <a:solidFill>
                  <a:schemeClr val="tx1">
                    <a:lumMod val="85000"/>
                    <a:lumOff val="15000"/>
                  </a:schemeClr>
                </a:solidFill>
                <a:latin typeface="+mj-lt"/>
                <a:ea typeface="微软雅黑" panose="020B0503020204020204" pitchFamily="34" charset="-122"/>
              </a:rPr>
              <a:t>x</a:t>
            </a:r>
            <a:r>
              <a:rPr lang="zh-CN" altLang="en-US" sz="2000" dirty="0">
                <a:solidFill>
                  <a:schemeClr val="tx1">
                    <a:lumMod val="85000"/>
                    <a:lumOff val="15000"/>
                  </a:schemeClr>
                </a:solidFill>
                <a:latin typeface="+mj-lt"/>
                <a:ea typeface="微软雅黑" panose="020B0503020204020204" pitchFamily="34" charset="-122"/>
              </a:rPr>
              <a:t>形状相同的</a:t>
            </a:r>
            <a:r>
              <a:rPr lang="en-US" altLang="zh-CN" sz="2000" dirty="0">
                <a:solidFill>
                  <a:schemeClr val="tx1">
                    <a:lumMod val="85000"/>
                    <a:lumOff val="15000"/>
                  </a:schemeClr>
                </a:solidFill>
                <a:latin typeface="+mj-lt"/>
                <a:ea typeface="微软雅黑" panose="020B0503020204020204" pitchFamily="34" charset="-122"/>
              </a:rPr>
              <a:t>2</a:t>
            </a:r>
            <a:r>
              <a:rPr lang="zh-CN" altLang="en-US" sz="2000" dirty="0">
                <a:solidFill>
                  <a:schemeClr val="tx1">
                    <a:lumMod val="85000"/>
                    <a:lumOff val="15000"/>
                  </a:schemeClr>
                </a:solidFill>
                <a:latin typeface="+mj-lt"/>
                <a:ea typeface="微软雅黑" panose="020B0503020204020204" pitchFamily="34" charset="-122"/>
              </a:rPr>
              <a:t>行</a:t>
            </a:r>
            <a:r>
              <a:rPr lang="en-US" altLang="zh-CN" sz="2000" dirty="0">
                <a:solidFill>
                  <a:schemeClr val="tx1">
                    <a:lumMod val="85000"/>
                    <a:lumOff val="15000"/>
                  </a:schemeClr>
                </a:solidFill>
                <a:latin typeface="+mj-lt"/>
                <a:ea typeface="微软雅黑" panose="020B0503020204020204" pitchFamily="34" charset="-122"/>
              </a:rPr>
              <a:t>3</a:t>
            </a:r>
            <a:r>
              <a:rPr lang="zh-CN" altLang="en-US" sz="2000" dirty="0">
                <a:solidFill>
                  <a:schemeClr val="tx1">
                    <a:lumMod val="85000"/>
                    <a:lumOff val="15000"/>
                  </a:schemeClr>
                </a:solidFill>
                <a:latin typeface="+mj-lt"/>
                <a:ea typeface="微软雅黑" panose="020B0503020204020204" pitchFamily="34" charset="-122"/>
              </a:rPr>
              <a:t>列二维数组对象（即</a:t>
            </a:r>
            <a:r>
              <a:rPr lang="en-US" altLang="zh-CN" sz="2000" dirty="0">
                <a:solidFill>
                  <a:schemeClr val="tx1">
                    <a:lumMod val="85000"/>
                    <a:lumOff val="15000"/>
                  </a:schemeClr>
                </a:solidFill>
                <a:latin typeface="+mj-lt"/>
                <a:ea typeface="微软雅黑" panose="020B0503020204020204" pitchFamily="34" charset="-122"/>
              </a:rPr>
              <a:t>[[7,8,9],[7,8,9]]</a:t>
            </a:r>
            <a:r>
              <a:rPr lang="zh-CN" altLang="en-US" sz="2000" dirty="0">
                <a:solidFill>
                  <a:schemeClr val="tx1">
                    <a:lumMod val="85000"/>
                    <a:lumOff val="15000"/>
                  </a:schemeClr>
                </a:solidFill>
                <a:latin typeface="+mj-lt"/>
                <a:ea typeface="微软雅黑" panose="020B0503020204020204" pitchFamily="34" charset="-122"/>
              </a:rPr>
              <a:t>）。在进行</a:t>
            </a:r>
            <a:r>
              <a:rPr lang="en-US" altLang="zh-CN" sz="2000" dirty="0">
                <a:solidFill>
                  <a:schemeClr val="tx1">
                    <a:lumMod val="85000"/>
                    <a:lumOff val="15000"/>
                  </a:schemeClr>
                </a:solidFill>
                <a:latin typeface="+mj-lt"/>
                <a:ea typeface="微软雅黑" panose="020B0503020204020204" pitchFamily="34" charset="-122"/>
              </a:rPr>
              <a:t>x*2</a:t>
            </a:r>
            <a:r>
              <a:rPr lang="zh-CN" altLang="en-US" sz="2000" dirty="0">
                <a:solidFill>
                  <a:schemeClr val="tx1">
                    <a:lumMod val="85000"/>
                    <a:lumOff val="15000"/>
                  </a:schemeClr>
                </a:solidFill>
                <a:latin typeface="+mj-lt"/>
                <a:ea typeface="微软雅黑" panose="020B0503020204020204" pitchFamily="34" charset="-122"/>
              </a:rPr>
              <a:t>的运算时也是类似，先根据右运算数</a:t>
            </a:r>
            <a:r>
              <a:rPr lang="en-US" altLang="zh-CN" sz="2000" dirty="0">
                <a:solidFill>
                  <a:schemeClr val="tx1">
                    <a:lumMod val="85000"/>
                    <a:lumOff val="15000"/>
                  </a:schemeClr>
                </a:solidFill>
                <a:latin typeface="+mj-lt"/>
                <a:ea typeface="微软雅黑" panose="020B0503020204020204" pitchFamily="34" charset="-122"/>
              </a:rPr>
              <a:t>2</a:t>
            </a:r>
            <a:r>
              <a:rPr lang="zh-CN" altLang="en-US" sz="2000" dirty="0">
                <a:solidFill>
                  <a:schemeClr val="tx1">
                    <a:lumMod val="85000"/>
                    <a:lumOff val="15000"/>
                  </a:schemeClr>
                </a:solidFill>
                <a:latin typeface="+mj-lt"/>
                <a:ea typeface="微软雅黑" panose="020B0503020204020204" pitchFamily="34" charset="-122"/>
              </a:rPr>
              <a:t>生成只有一个元素的一维数组对象（即</a:t>
            </a:r>
            <a:r>
              <a:rPr lang="en-US" altLang="zh-CN" sz="2000" dirty="0">
                <a:solidFill>
                  <a:schemeClr val="tx1">
                    <a:lumMod val="85000"/>
                    <a:lumOff val="15000"/>
                  </a:schemeClr>
                </a:solidFill>
                <a:latin typeface="+mj-lt"/>
                <a:ea typeface="微软雅黑" panose="020B0503020204020204" pitchFamily="34" charset="-122"/>
              </a:rPr>
              <a:t>[2]</a:t>
            </a:r>
            <a:r>
              <a:rPr lang="zh-CN" altLang="en-US" sz="2000" dirty="0">
                <a:solidFill>
                  <a:schemeClr val="tx1">
                    <a:lumMod val="85000"/>
                    <a:lumOff val="15000"/>
                  </a:schemeClr>
                </a:solidFill>
                <a:latin typeface="+mj-lt"/>
                <a:ea typeface="微软雅黑" panose="020B0503020204020204" pitchFamily="34" charset="-122"/>
              </a:rPr>
              <a:t>），再通过在前面追加一个长度为</a:t>
            </a:r>
            <a:r>
              <a:rPr lang="en-US" altLang="zh-CN" sz="2000" dirty="0">
                <a:solidFill>
                  <a:schemeClr val="tx1">
                    <a:lumMod val="85000"/>
                    <a:lumOff val="15000"/>
                  </a:schemeClr>
                </a:solidFill>
                <a:latin typeface="+mj-lt"/>
                <a:ea typeface="微软雅黑" panose="020B0503020204020204" pitchFamily="34" charset="-122"/>
              </a:rPr>
              <a:t>1</a:t>
            </a:r>
            <a:r>
              <a:rPr lang="zh-CN" altLang="en-US" sz="2000" dirty="0">
                <a:solidFill>
                  <a:schemeClr val="tx1">
                    <a:lumMod val="85000"/>
                    <a:lumOff val="15000"/>
                  </a:schemeClr>
                </a:solidFill>
                <a:latin typeface="+mj-lt"/>
                <a:ea typeface="微软雅黑" panose="020B0503020204020204" pitchFamily="34" charset="-122"/>
              </a:rPr>
              <a:t>的维度得到一个</a:t>
            </a:r>
            <a:r>
              <a:rPr lang="en-US" altLang="zh-CN" sz="2000" dirty="0">
                <a:solidFill>
                  <a:schemeClr val="tx1">
                    <a:lumMod val="85000"/>
                    <a:lumOff val="15000"/>
                  </a:schemeClr>
                </a:solidFill>
                <a:latin typeface="+mj-lt"/>
                <a:ea typeface="微软雅黑" panose="020B0503020204020204" pitchFamily="34" charset="-122"/>
              </a:rPr>
              <a:t>1</a:t>
            </a:r>
            <a:r>
              <a:rPr lang="zh-CN" altLang="en-US" sz="2000" dirty="0">
                <a:solidFill>
                  <a:schemeClr val="tx1">
                    <a:lumMod val="85000"/>
                    <a:lumOff val="15000"/>
                  </a:schemeClr>
                </a:solidFill>
                <a:latin typeface="+mj-lt"/>
                <a:ea typeface="微软雅黑" panose="020B0503020204020204" pitchFamily="34" charset="-122"/>
              </a:rPr>
              <a:t>行</a:t>
            </a:r>
            <a:r>
              <a:rPr lang="en-US" altLang="zh-CN" sz="2000" dirty="0">
                <a:solidFill>
                  <a:schemeClr val="tx1">
                    <a:lumMod val="85000"/>
                    <a:lumOff val="15000"/>
                  </a:schemeClr>
                </a:solidFill>
                <a:latin typeface="+mj-lt"/>
                <a:ea typeface="微软雅黑" panose="020B0503020204020204" pitchFamily="34" charset="-122"/>
              </a:rPr>
              <a:t>1</a:t>
            </a:r>
            <a:r>
              <a:rPr lang="zh-CN" altLang="en-US" sz="2000" dirty="0">
                <a:solidFill>
                  <a:schemeClr val="tx1">
                    <a:lumMod val="85000"/>
                    <a:lumOff val="15000"/>
                  </a:schemeClr>
                </a:solidFill>
                <a:latin typeface="+mj-lt"/>
                <a:ea typeface="微软雅黑" panose="020B0503020204020204" pitchFamily="34" charset="-122"/>
              </a:rPr>
              <a:t>列的二维数组（即</a:t>
            </a:r>
            <a:r>
              <a:rPr lang="en-US" altLang="zh-CN" sz="2000" dirty="0">
                <a:solidFill>
                  <a:schemeClr val="tx1">
                    <a:lumMod val="85000"/>
                    <a:lumOff val="15000"/>
                  </a:schemeClr>
                </a:solidFill>
                <a:latin typeface="+mj-lt"/>
                <a:ea typeface="微软雅黑" panose="020B0503020204020204" pitchFamily="34" charset="-122"/>
              </a:rPr>
              <a:t>[[2]]</a:t>
            </a:r>
            <a:r>
              <a:rPr lang="zh-CN" altLang="en-US" sz="2000" dirty="0">
                <a:solidFill>
                  <a:schemeClr val="tx1">
                    <a:lumMod val="85000"/>
                    <a:lumOff val="15000"/>
                  </a:schemeClr>
                </a:solidFill>
                <a:latin typeface="+mj-lt"/>
                <a:ea typeface="微软雅黑" panose="020B0503020204020204" pitchFamily="34" charset="-122"/>
              </a:rPr>
              <a:t>），最后通过对长度为</a:t>
            </a:r>
            <a:r>
              <a:rPr lang="en-US" altLang="zh-CN" sz="2000" dirty="0">
                <a:solidFill>
                  <a:schemeClr val="tx1">
                    <a:lumMod val="85000"/>
                    <a:lumOff val="15000"/>
                  </a:schemeClr>
                </a:solidFill>
                <a:latin typeface="+mj-lt"/>
                <a:ea typeface="微软雅黑" panose="020B0503020204020204" pitchFamily="34" charset="-122"/>
              </a:rPr>
              <a:t>1</a:t>
            </a:r>
            <a:r>
              <a:rPr lang="zh-CN" altLang="en-US" sz="2000" dirty="0">
                <a:solidFill>
                  <a:schemeClr val="tx1">
                    <a:lumMod val="85000"/>
                    <a:lumOff val="15000"/>
                  </a:schemeClr>
                </a:solidFill>
                <a:latin typeface="+mj-lt"/>
                <a:ea typeface="微软雅黑" panose="020B0503020204020204" pitchFamily="34" charset="-122"/>
              </a:rPr>
              <a:t>的两个维度分别进行拉伸得到与</a:t>
            </a:r>
            <a:r>
              <a:rPr lang="en-US" altLang="zh-CN" sz="2000" dirty="0">
                <a:solidFill>
                  <a:schemeClr val="tx1">
                    <a:lumMod val="85000"/>
                    <a:lumOff val="15000"/>
                  </a:schemeClr>
                </a:solidFill>
                <a:latin typeface="+mj-lt"/>
                <a:ea typeface="微软雅黑" panose="020B0503020204020204" pitchFamily="34" charset="-122"/>
              </a:rPr>
              <a:t>x</a:t>
            </a:r>
            <a:r>
              <a:rPr lang="zh-CN" altLang="en-US" sz="2000" dirty="0">
                <a:solidFill>
                  <a:schemeClr val="tx1">
                    <a:lumMod val="85000"/>
                    <a:lumOff val="15000"/>
                  </a:schemeClr>
                </a:solidFill>
                <a:latin typeface="+mj-lt"/>
                <a:ea typeface="微软雅黑" panose="020B0503020204020204" pitchFamily="34" charset="-122"/>
              </a:rPr>
              <a:t>形状相同的</a:t>
            </a:r>
            <a:r>
              <a:rPr lang="en-US" altLang="zh-CN" sz="2000" dirty="0">
                <a:solidFill>
                  <a:schemeClr val="tx1">
                    <a:lumMod val="85000"/>
                    <a:lumOff val="15000"/>
                  </a:schemeClr>
                </a:solidFill>
                <a:latin typeface="+mj-lt"/>
                <a:ea typeface="微软雅黑" panose="020B0503020204020204" pitchFamily="34" charset="-122"/>
              </a:rPr>
              <a:t>2</a:t>
            </a:r>
            <a:r>
              <a:rPr lang="zh-CN" altLang="en-US" sz="2000" dirty="0">
                <a:solidFill>
                  <a:schemeClr val="tx1">
                    <a:lumMod val="85000"/>
                    <a:lumOff val="15000"/>
                  </a:schemeClr>
                </a:solidFill>
                <a:latin typeface="+mj-lt"/>
                <a:ea typeface="微软雅黑" panose="020B0503020204020204" pitchFamily="34" charset="-122"/>
              </a:rPr>
              <a:t>行</a:t>
            </a:r>
            <a:r>
              <a:rPr lang="en-US" altLang="zh-CN" sz="2000" dirty="0">
                <a:solidFill>
                  <a:schemeClr val="tx1">
                    <a:lumMod val="85000"/>
                    <a:lumOff val="15000"/>
                  </a:schemeClr>
                </a:solidFill>
                <a:latin typeface="+mj-lt"/>
                <a:ea typeface="微软雅黑" panose="020B0503020204020204" pitchFamily="34" charset="-122"/>
              </a:rPr>
              <a:t>3</a:t>
            </a:r>
            <a:r>
              <a:rPr lang="zh-CN" altLang="en-US" sz="2000" dirty="0">
                <a:solidFill>
                  <a:schemeClr val="tx1">
                    <a:lumMod val="85000"/>
                    <a:lumOff val="15000"/>
                  </a:schemeClr>
                </a:solidFill>
                <a:latin typeface="+mj-lt"/>
                <a:ea typeface="微软雅黑" panose="020B0503020204020204" pitchFamily="34" charset="-122"/>
              </a:rPr>
              <a:t>列二维数组对象（即</a:t>
            </a:r>
            <a:r>
              <a:rPr lang="en-US" altLang="zh-CN" sz="2000" dirty="0">
                <a:solidFill>
                  <a:schemeClr val="tx1">
                    <a:lumMod val="85000"/>
                    <a:lumOff val="15000"/>
                  </a:schemeClr>
                </a:solidFill>
                <a:latin typeface="+mj-lt"/>
                <a:ea typeface="微软雅黑" panose="020B0503020204020204" pitchFamily="34" charset="-122"/>
              </a:rPr>
              <a:t>[[2,2,2],[2,2,2]]</a:t>
            </a:r>
            <a:r>
              <a:rPr lang="zh-CN" altLang="en-US" sz="2000" dirty="0">
                <a:solidFill>
                  <a:schemeClr val="tx1">
                    <a:lumMod val="85000"/>
                    <a:lumOff val="15000"/>
                  </a:schemeClr>
                </a:solidFill>
                <a:latin typeface="+mj-lt"/>
                <a:ea typeface="微软雅黑" panose="020B0503020204020204" pitchFamily="34" charset="-122"/>
              </a:rPr>
              <a:t>）。</a:t>
            </a:r>
          </a:p>
          <a:p>
            <a:pPr marL="342900" indent="-342900">
              <a:lnSpc>
                <a:spcPct val="150000"/>
              </a:lnSpc>
              <a:spcBef>
                <a:spcPct val="0"/>
              </a:spcBef>
              <a:buClr>
                <a:srgbClr val="B1C400"/>
              </a:buClr>
              <a:buFont typeface="Wingdings" panose="05000000000000000000" pitchFamily="2" charset="2"/>
              <a:buChar char="l"/>
              <a:defRPr/>
            </a:pPr>
            <a:r>
              <a:rPr lang="zh-CN" altLang="en-US" sz="2000" dirty="0">
                <a:solidFill>
                  <a:schemeClr val="tx1">
                    <a:lumMod val="85000"/>
                    <a:lumOff val="15000"/>
                  </a:schemeClr>
                </a:solidFill>
                <a:latin typeface="+mj-lt"/>
                <a:ea typeface="微软雅黑" panose="020B0503020204020204" pitchFamily="34" charset="-122"/>
              </a:rPr>
              <a:t>广播机制只是概念上对数组对象长度为</a:t>
            </a:r>
            <a:r>
              <a:rPr lang="en-US" altLang="zh-CN" sz="2000" dirty="0">
                <a:solidFill>
                  <a:schemeClr val="tx1">
                    <a:lumMod val="85000"/>
                    <a:lumOff val="15000"/>
                  </a:schemeClr>
                </a:solidFill>
                <a:latin typeface="+mj-lt"/>
                <a:ea typeface="微软雅黑" panose="020B0503020204020204" pitchFamily="34" charset="-122"/>
              </a:rPr>
              <a:t>1</a:t>
            </a:r>
            <a:r>
              <a:rPr lang="zh-CN" altLang="en-US" sz="2000" dirty="0">
                <a:solidFill>
                  <a:schemeClr val="tx1">
                    <a:lumMod val="85000"/>
                    <a:lumOff val="15000"/>
                  </a:schemeClr>
                </a:solidFill>
                <a:latin typeface="+mj-lt"/>
                <a:ea typeface="微软雅黑" panose="020B0503020204020204" pitchFamily="34" charset="-122"/>
              </a:rPr>
              <a:t>的维度进行了拉伸，其实际上并不会真的进行元素复制操作、而是通过</a:t>
            </a:r>
            <a:r>
              <a:rPr lang="en-US" altLang="zh-CN" sz="2000" dirty="0">
                <a:solidFill>
                  <a:schemeClr val="tx1">
                    <a:lumMod val="85000"/>
                    <a:lumOff val="15000"/>
                  </a:schemeClr>
                </a:solidFill>
                <a:latin typeface="+mj-lt"/>
                <a:ea typeface="微软雅黑" panose="020B0503020204020204" pitchFamily="34" charset="-122"/>
              </a:rPr>
              <a:t>C</a:t>
            </a:r>
            <a:r>
              <a:rPr lang="zh-CN" altLang="en-US" sz="2000" dirty="0">
                <a:solidFill>
                  <a:schemeClr val="tx1">
                    <a:lumMod val="85000"/>
                    <a:lumOff val="15000"/>
                  </a:schemeClr>
                </a:solidFill>
                <a:latin typeface="+mj-lt"/>
                <a:ea typeface="微软雅黑" panose="020B0503020204020204" pitchFamily="34" charset="-122"/>
              </a:rPr>
              <a:t>语言的循环实现更加高效的处理。</a:t>
            </a:r>
          </a:p>
          <a:p>
            <a:pPr marL="342900" indent="-342900">
              <a:lnSpc>
                <a:spcPct val="150000"/>
              </a:lnSpc>
              <a:spcBef>
                <a:spcPct val="0"/>
              </a:spcBef>
              <a:buClr>
                <a:srgbClr val="B1C400"/>
              </a:buClr>
              <a:buFont typeface="Wingdings" panose="05000000000000000000" pitchFamily="2" charset="2"/>
              <a:buChar char="l"/>
              <a:defRPr/>
            </a:pPr>
            <a:endParaRPr lang="zh-CN" altLang="en-US" sz="2000" dirty="0">
              <a:solidFill>
                <a:schemeClr val="tx1">
                  <a:lumMod val="85000"/>
                  <a:lumOff val="15000"/>
                </a:schemeClr>
              </a:solidFill>
              <a:latin typeface="+mj-lt"/>
              <a:ea typeface="微软雅黑" panose="020B0503020204020204" pitchFamily="34" charset="-122"/>
            </a:endParaRPr>
          </a:p>
        </p:txBody>
      </p:sp>
      <p:sp>
        <p:nvSpPr>
          <p:cNvPr id="42" name="KSO_Shape">
            <a:extLst>
              <a:ext uri="{FF2B5EF4-FFF2-40B4-BE49-F238E27FC236}">
                <a16:creationId xmlns:a16="http://schemas.microsoft.com/office/drawing/2014/main" id="{6A0022B1-3E29-429D-8422-AA919FF16C3A}"/>
              </a:ext>
            </a:extLst>
          </p:cNvPr>
          <p:cNvSpPr/>
          <p:nvPr/>
        </p:nvSpPr>
        <p:spPr>
          <a:xfrm>
            <a:off x="1415086" y="1664335"/>
            <a:ext cx="9493471" cy="5038336"/>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3071347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2" y="477138"/>
            <a:ext cx="1826141"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通用函数</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1419780"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概述</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1" y="1730172"/>
            <a:ext cx="9289360" cy="4458849"/>
          </a:xfrm>
          <a:prstGeom prst="rect">
            <a:avLst/>
          </a:prstGeom>
        </p:spPr>
        <p:txBody>
          <a:bodyPr wrap="square">
            <a:spAutoFit/>
          </a:bodyPr>
          <a:lstStyle/>
          <a:p>
            <a:pPr marL="342900" indent="-342900">
              <a:lnSpc>
                <a:spcPct val="150000"/>
              </a:lnSpc>
              <a:spcBef>
                <a:spcPct val="0"/>
              </a:spcBef>
              <a:buClr>
                <a:srgbClr val="B1C400"/>
              </a:buClr>
              <a:buFont typeface="Wingdings" panose="05000000000000000000" pitchFamily="2" charset="2"/>
              <a:buChar char="l"/>
              <a:defRPr/>
            </a:pPr>
            <a:r>
              <a:rPr lang="zh-CN" altLang="en-US" sz="2400" dirty="0">
                <a:solidFill>
                  <a:schemeClr val="tx1">
                    <a:lumMod val="85000"/>
                    <a:lumOff val="15000"/>
                  </a:schemeClr>
                </a:solidFill>
                <a:latin typeface="+mj-lt"/>
                <a:ea typeface="微软雅黑" panose="020B0503020204020204" pitchFamily="34" charset="-122"/>
              </a:rPr>
              <a:t>通用函数（</a:t>
            </a:r>
            <a:r>
              <a:rPr lang="en-US" altLang="zh-CN" sz="2400" dirty="0">
                <a:solidFill>
                  <a:schemeClr val="tx1">
                    <a:lumMod val="85000"/>
                    <a:lumOff val="15000"/>
                  </a:schemeClr>
                </a:solidFill>
                <a:latin typeface="+mj-lt"/>
                <a:ea typeface="微软雅黑" panose="020B0503020204020204" pitchFamily="34" charset="-122"/>
              </a:rPr>
              <a:t>universal functions</a:t>
            </a:r>
            <a:r>
              <a:rPr lang="zh-CN" altLang="en-US" sz="2400" dirty="0">
                <a:solidFill>
                  <a:schemeClr val="tx1">
                    <a:lumMod val="85000"/>
                    <a:lumOff val="15000"/>
                  </a:schemeClr>
                </a:solidFill>
                <a:latin typeface="+mj-lt"/>
                <a:ea typeface="微软雅黑" panose="020B0503020204020204" pitchFamily="34" charset="-122"/>
              </a:rPr>
              <a:t>，简写为</a:t>
            </a:r>
            <a:r>
              <a:rPr lang="en-US" altLang="zh-CN" sz="2400" dirty="0" err="1">
                <a:solidFill>
                  <a:schemeClr val="tx1">
                    <a:lumMod val="85000"/>
                    <a:lumOff val="15000"/>
                  </a:schemeClr>
                </a:solidFill>
                <a:latin typeface="+mj-lt"/>
                <a:ea typeface="微软雅黑" panose="020B0503020204020204" pitchFamily="34" charset="-122"/>
              </a:rPr>
              <a:t>ufunc</a:t>
            </a:r>
            <a:r>
              <a:rPr lang="zh-CN" altLang="en-US" sz="2400" dirty="0">
                <a:solidFill>
                  <a:schemeClr val="tx1">
                    <a:lumMod val="85000"/>
                    <a:lumOff val="15000"/>
                  </a:schemeClr>
                </a:solidFill>
                <a:latin typeface="+mj-lt"/>
                <a:ea typeface="微软雅黑" panose="020B0503020204020204" pitchFamily="34" charset="-122"/>
              </a:rPr>
              <a:t>）是指对传入的</a:t>
            </a:r>
            <a:r>
              <a:rPr lang="en-US" altLang="zh-CN" sz="2400" dirty="0" err="1">
                <a:solidFill>
                  <a:schemeClr val="tx1">
                    <a:lumMod val="85000"/>
                    <a:lumOff val="15000"/>
                  </a:schemeClr>
                </a:solidFill>
                <a:latin typeface="+mj-lt"/>
                <a:ea typeface="微软雅黑" panose="020B0503020204020204" pitchFamily="34" charset="-122"/>
              </a:rPr>
              <a:t>ndarray</a:t>
            </a:r>
            <a:r>
              <a:rPr lang="zh-CN" altLang="en-US" sz="2400" dirty="0">
                <a:solidFill>
                  <a:schemeClr val="tx1">
                    <a:lumMod val="85000"/>
                    <a:lumOff val="15000"/>
                  </a:schemeClr>
                </a:solidFill>
                <a:latin typeface="+mj-lt"/>
                <a:ea typeface="微软雅黑" panose="020B0503020204020204" pitchFamily="34" charset="-122"/>
              </a:rPr>
              <a:t>类数组对象以</a:t>
            </a:r>
            <a:r>
              <a:rPr lang="zh-CN" altLang="en-US" sz="2400" dirty="0">
                <a:solidFill>
                  <a:srgbClr val="FF0000"/>
                </a:solidFill>
                <a:latin typeface="+mj-lt"/>
                <a:ea typeface="微软雅黑" panose="020B0503020204020204" pitchFamily="34" charset="-122"/>
              </a:rPr>
              <a:t>逐元素</a:t>
            </a:r>
            <a:r>
              <a:rPr lang="zh-CN" altLang="en-US" sz="2400" dirty="0">
                <a:solidFill>
                  <a:schemeClr val="tx1">
                    <a:lumMod val="85000"/>
                    <a:lumOff val="15000"/>
                  </a:schemeClr>
                </a:solidFill>
                <a:latin typeface="+mj-lt"/>
                <a:ea typeface="微软雅黑" panose="020B0503020204020204" pitchFamily="34" charset="-122"/>
              </a:rPr>
              <a:t>的方式进行运算，运算结果仍然是</a:t>
            </a:r>
            <a:r>
              <a:rPr lang="en-US" altLang="zh-CN" sz="2400" dirty="0" err="1">
                <a:solidFill>
                  <a:srgbClr val="FF0000"/>
                </a:solidFill>
                <a:latin typeface="+mj-lt"/>
                <a:ea typeface="微软雅黑" panose="020B0503020204020204" pitchFamily="34" charset="-122"/>
              </a:rPr>
              <a:t>ndarray</a:t>
            </a:r>
            <a:r>
              <a:rPr lang="zh-CN" altLang="en-US" sz="2400" dirty="0">
                <a:solidFill>
                  <a:srgbClr val="FF0000"/>
                </a:solidFill>
                <a:latin typeface="+mj-lt"/>
                <a:ea typeface="微软雅黑" panose="020B0503020204020204" pitchFamily="34" charset="-122"/>
              </a:rPr>
              <a:t>类数组对象</a:t>
            </a:r>
            <a:r>
              <a:rPr lang="zh-CN" altLang="en-US" sz="2400" dirty="0">
                <a:solidFill>
                  <a:schemeClr val="tx1">
                    <a:lumMod val="85000"/>
                    <a:lumOff val="15000"/>
                  </a:schemeClr>
                </a:solidFill>
                <a:latin typeface="+mj-lt"/>
                <a:ea typeface="微软雅黑" panose="020B0503020204020204" pitchFamily="34" charset="-122"/>
              </a:rPr>
              <a:t>。</a:t>
            </a:r>
            <a:endParaRPr lang="en-US" altLang="zh-CN" sz="2400" dirty="0">
              <a:solidFill>
                <a:schemeClr val="tx1">
                  <a:lumMod val="85000"/>
                  <a:lumOff val="15000"/>
                </a:schemeClr>
              </a:solidFill>
              <a:latin typeface="+mj-lt"/>
              <a:ea typeface="微软雅黑" panose="020B0503020204020204" pitchFamily="34" charset="-122"/>
            </a:endParaRPr>
          </a:p>
          <a:p>
            <a:pPr marL="342900" indent="-342900">
              <a:lnSpc>
                <a:spcPct val="150000"/>
              </a:lnSpc>
              <a:spcBef>
                <a:spcPct val="0"/>
              </a:spcBef>
              <a:buClr>
                <a:srgbClr val="B1C400"/>
              </a:buClr>
              <a:buFont typeface="Wingdings" panose="05000000000000000000" pitchFamily="2" charset="2"/>
              <a:buChar char="l"/>
              <a:defRPr/>
            </a:pPr>
            <a:r>
              <a:rPr lang="zh-CN" altLang="en-US" sz="2400" dirty="0">
                <a:solidFill>
                  <a:schemeClr val="tx1">
                    <a:lumMod val="85000"/>
                    <a:lumOff val="15000"/>
                  </a:schemeClr>
                </a:solidFill>
                <a:latin typeface="+mj-lt"/>
                <a:ea typeface="微软雅黑" panose="020B0503020204020204" pitchFamily="34" charset="-122"/>
              </a:rPr>
              <a:t>例如，</a:t>
            </a:r>
            <a:r>
              <a:rPr lang="en-US" altLang="zh-CN" sz="2400" dirty="0">
                <a:solidFill>
                  <a:schemeClr val="tx1">
                    <a:lumMod val="85000"/>
                    <a:lumOff val="15000"/>
                  </a:schemeClr>
                </a:solidFill>
                <a:latin typeface="+mj-lt"/>
                <a:ea typeface="微软雅黑" panose="020B0503020204020204" pitchFamily="34" charset="-122"/>
              </a:rPr>
              <a:t>NumPy</a:t>
            </a:r>
            <a:r>
              <a:rPr lang="zh-CN" altLang="en-US" sz="2400" dirty="0">
                <a:solidFill>
                  <a:schemeClr val="tx1">
                    <a:lumMod val="85000"/>
                    <a:lumOff val="15000"/>
                  </a:schemeClr>
                </a:solidFill>
                <a:latin typeface="+mj-lt"/>
                <a:ea typeface="微软雅黑" panose="020B0503020204020204" pitchFamily="34" charset="-122"/>
              </a:rPr>
              <a:t>提供了</a:t>
            </a:r>
            <a:r>
              <a:rPr lang="en-US" altLang="zh-CN" sz="2400" dirty="0">
                <a:solidFill>
                  <a:schemeClr val="tx1">
                    <a:lumMod val="85000"/>
                    <a:lumOff val="15000"/>
                  </a:schemeClr>
                </a:solidFill>
                <a:latin typeface="+mj-lt"/>
                <a:ea typeface="微软雅黑" panose="020B0503020204020204" pitchFamily="34" charset="-122"/>
              </a:rPr>
              <a:t>sin</a:t>
            </a:r>
            <a:r>
              <a:rPr lang="zh-CN" altLang="en-US" sz="2400" dirty="0">
                <a:solidFill>
                  <a:schemeClr val="tx1">
                    <a:lumMod val="85000"/>
                    <a:lumOff val="15000"/>
                  </a:schemeClr>
                </a:solidFill>
                <a:latin typeface="+mj-lt"/>
                <a:ea typeface="微软雅黑" panose="020B0503020204020204" pitchFamily="34" charset="-122"/>
              </a:rPr>
              <a:t>、</a:t>
            </a:r>
            <a:r>
              <a:rPr lang="en-US" altLang="zh-CN" sz="2400" dirty="0">
                <a:solidFill>
                  <a:schemeClr val="tx1">
                    <a:lumMod val="85000"/>
                    <a:lumOff val="15000"/>
                  </a:schemeClr>
                </a:solidFill>
                <a:latin typeface="+mj-lt"/>
                <a:ea typeface="微软雅黑" panose="020B0503020204020204" pitchFamily="34" charset="-122"/>
              </a:rPr>
              <a:t>cos</a:t>
            </a:r>
            <a:r>
              <a:rPr lang="zh-CN" altLang="en-US" sz="2400" dirty="0">
                <a:solidFill>
                  <a:schemeClr val="tx1">
                    <a:lumMod val="85000"/>
                    <a:lumOff val="15000"/>
                  </a:schemeClr>
                </a:solidFill>
                <a:latin typeface="+mj-lt"/>
                <a:ea typeface="微软雅黑" panose="020B0503020204020204" pitchFamily="34" charset="-122"/>
              </a:rPr>
              <a:t>、</a:t>
            </a:r>
            <a:r>
              <a:rPr lang="en-US" altLang="zh-CN" sz="2400" dirty="0">
                <a:solidFill>
                  <a:schemeClr val="tx1">
                    <a:lumMod val="85000"/>
                    <a:lumOff val="15000"/>
                  </a:schemeClr>
                </a:solidFill>
                <a:latin typeface="+mj-lt"/>
                <a:ea typeface="微软雅黑" panose="020B0503020204020204" pitchFamily="34" charset="-122"/>
              </a:rPr>
              <a:t>exp</a:t>
            </a:r>
            <a:r>
              <a:rPr lang="zh-CN" altLang="en-US" sz="2400" dirty="0">
                <a:solidFill>
                  <a:schemeClr val="tx1">
                    <a:lumMod val="85000"/>
                    <a:lumOff val="15000"/>
                  </a:schemeClr>
                </a:solidFill>
                <a:latin typeface="+mj-lt"/>
                <a:ea typeface="微软雅黑" panose="020B0503020204020204" pitchFamily="34" charset="-122"/>
              </a:rPr>
              <a:t>等数学函数，与</a:t>
            </a:r>
            <a:r>
              <a:rPr lang="en-US" altLang="zh-CN" sz="2400" dirty="0">
                <a:solidFill>
                  <a:schemeClr val="tx1">
                    <a:lumMod val="85000"/>
                    <a:lumOff val="15000"/>
                  </a:schemeClr>
                </a:solidFill>
                <a:latin typeface="+mj-lt"/>
                <a:ea typeface="微软雅黑" panose="020B0503020204020204" pitchFamily="34" charset="-122"/>
              </a:rPr>
              <a:t>math</a:t>
            </a:r>
            <a:r>
              <a:rPr lang="zh-CN" altLang="en-US" sz="2400" dirty="0">
                <a:solidFill>
                  <a:schemeClr val="tx1">
                    <a:lumMod val="85000"/>
                    <a:lumOff val="15000"/>
                  </a:schemeClr>
                </a:solidFill>
                <a:latin typeface="+mj-lt"/>
                <a:ea typeface="微软雅黑" panose="020B0503020204020204" pitchFamily="34" charset="-122"/>
              </a:rPr>
              <a:t>模块提供的数学函数相比，</a:t>
            </a:r>
            <a:r>
              <a:rPr lang="en-US" altLang="zh-CN" sz="2400" dirty="0">
                <a:solidFill>
                  <a:schemeClr val="tx1">
                    <a:lumMod val="85000"/>
                    <a:lumOff val="15000"/>
                  </a:schemeClr>
                </a:solidFill>
                <a:latin typeface="+mj-lt"/>
                <a:ea typeface="微软雅黑" panose="020B0503020204020204" pitchFamily="34" charset="-122"/>
              </a:rPr>
              <a:t>NumPy</a:t>
            </a:r>
            <a:r>
              <a:rPr lang="zh-CN" altLang="en-US" sz="2400" dirty="0">
                <a:solidFill>
                  <a:schemeClr val="tx1">
                    <a:lumMod val="85000"/>
                    <a:lumOff val="15000"/>
                  </a:schemeClr>
                </a:solidFill>
                <a:latin typeface="+mj-lt"/>
                <a:ea typeface="微软雅黑" panose="020B0503020204020204" pitchFamily="34" charset="-122"/>
              </a:rPr>
              <a:t>提供的这些函数可以对数组对象进行逐元素的运算并返回保存运算结果的数组对象。</a:t>
            </a:r>
            <a:endParaRPr lang="en-US" altLang="zh-CN" sz="2400" dirty="0">
              <a:solidFill>
                <a:schemeClr val="tx1">
                  <a:lumMod val="85000"/>
                  <a:lumOff val="15000"/>
                </a:schemeClr>
              </a:solidFill>
              <a:latin typeface="+mj-lt"/>
              <a:ea typeface="微软雅黑" panose="020B0503020204020204" pitchFamily="34" charset="-122"/>
            </a:endParaRPr>
          </a:p>
          <a:p>
            <a:pPr marL="342900" indent="-342900">
              <a:lnSpc>
                <a:spcPct val="150000"/>
              </a:lnSpc>
              <a:spcBef>
                <a:spcPct val="0"/>
              </a:spcBef>
              <a:buClr>
                <a:srgbClr val="B1C400"/>
              </a:buClr>
              <a:buFont typeface="Wingdings" panose="05000000000000000000" pitchFamily="2" charset="2"/>
              <a:buChar char="l"/>
              <a:defRPr/>
            </a:pPr>
            <a:r>
              <a:rPr lang="zh-CN" altLang="en-US" sz="2400" dirty="0">
                <a:solidFill>
                  <a:schemeClr val="tx1">
                    <a:lumMod val="85000"/>
                    <a:lumOff val="15000"/>
                  </a:schemeClr>
                </a:solidFill>
                <a:latin typeface="+mj-lt"/>
                <a:ea typeface="微软雅黑" panose="020B0503020204020204" pitchFamily="34" charset="-122"/>
              </a:rPr>
              <a:t>根据</a:t>
            </a:r>
            <a:r>
              <a:rPr lang="en-US" altLang="zh-CN" sz="2400" dirty="0">
                <a:solidFill>
                  <a:schemeClr val="tx1">
                    <a:lumMod val="85000"/>
                    <a:lumOff val="15000"/>
                  </a:schemeClr>
                </a:solidFill>
                <a:latin typeface="+mj-lt"/>
                <a:ea typeface="微软雅黑" panose="020B0503020204020204" pitchFamily="34" charset="-122"/>
              </a:rPr>
              <a:t>NumPy</a:t>
            </a:r>
            <a:r>
              <a:rPr lang="zh-CN" altLang="en-US" sz="2400" dirty="0">
                <a:solidFill>
                  <a:schemeClr val="tx1">
                    <a:lumMod val="85000"/>
                    <a:lumOff val="15000"/>
                  </a:schemeClr>
                </a:solidFill>
                <a:latin typeface="+mj-lt"/>
                <a:ea typeface="微软雅黑" panose="020B0503020204020204" pitchFamily="34" charset="-122"/>
              </a:rPr>
              <a:t>的官方文档 ，通用函数分为</a:t>
            </a:r>
            <a:r>
              <a:rPr lang="zh-CN" altLang="en-US" sz="2400" dirty="0">
                <a:solidFill>
                  <a:srgbClr val="FF0000"/>
                </a:solidFill>
                <a:latin typeface="+mj-lt"/>
                <a:ea typeface="微软雅黑" panose="020B0503020204020204" pitchFamily="34" charset="-122"/>
              </a:rPr>
              <a:t>数学运算函数</a:t>
            </a:r>
            <a:r>
              <a:rPr lang="zh-CN" altLang="en-US" sz="2400" dirty="0">
                <a:solidFill>
                  <a:schemeClr val="tx1">
                    <a:lumMod val="85000"/>
                    <a:lumOff val="15000"/>
                  </a:schemeClr>
                </a:solidFill>
                <a:latin typeface="+mj-lt"/>
                <a:ea typeface="微软雅黑" panose="020B0503020204020204" pitchFamily="34" charset="-122"/>
              </a:rPr>
              <a:t>、</a:t>
            </a:r>
            <a:r>
              <a:rPr lang="zh-CN" altLang="en-US" sz="2400" dirty="0">
                <a:solidFill>
                  <a:srgbClr val="FF0000"/>
                </a:solidFill>
                <a:latin typeface="+mj-lt"/>
                <a:ea typeface="微软雅黑" panose="020B0503020204020204" pitchFamily="34" charset="-122"/>
              </a:rPr>
              <a:t>三角运算函数</a:t>
            </a:r>
            <a:r>
              <a:rPr lang="zh-CN" altLang="en-US" sz="2400" dirty="0">
                <a:solidFill>
                  <a:schemeClr val="tx1">
                    <a:lumMod val="85000"/>
                    <a:lumOff val="15000"/>
                  </a:schemeClr>
                </a:solidFill>
                <a:latin typeface="+mj-lt"/>
                <a:ea typeface="微软雅黑" panose="020B0503020204020204" pitchFamily="34" charset="-122"/>
              </a:rPr>
              <a:t>、</a:t>
            </a:r>
            <a:r>
              <a:rPr lang="zh-CN" altLang="en-US" sz="2400" dirty="0">
                <a:solidFill>
                  <a:srgbClr val="FF0000"/>
                </a:solidFill>
                <a:latin typeface="+mj-lt"/>
                <a:ea typeface="微软雅黑" panose="020B0503020204020204" pitchFamily="34" charset="-122"/>
              </a:rPr>
              <a:t>位运算函数</a:t>
            </a:r>
            <a:r>
              <a:rPr lang="zh-CN" altLang="en-US" sz="2400" dirty="0">
                <a:solidFill>
                  <a:schemeClr val="tx1">
                    <a:lumMod val="85000"/>
                    <a:lumOff val="15000"/>
                  </a:schemeClr>
                </a:solidFill>
                <a:latin typeface="+mj-lt"/>
                <a:ea typeface="微软雅黑" panose="020B0503020204020204" pitchFamily="34" charset="-122"/>
              </a:rPr>
              <a:t>、</a:t>
            </a:r>
            <a:r>
              <a:rPr lang="zh-CN" altLang="en-US" sz="2400" dirty="0">
                <a:solidFill>
                  <a:srgbClr val="FF0000"/>
                </a:solidFill>
                <a:latin typeface="+mj-lt"/>
                <a:ea typeface="微软雅黑" panose="020B0503020204020204" pitchFamily="34" charset="-122"/>
              </a:rPr>
              <a:t>比较运算函数</a:t>
            </a:r>
            <a:r>
              <a:rPr lang="zh-CN" altLang="en-US" sz="2400" dirty="0">
                <a:solidFill>
                  <a:schemeClr val="tx1">
                    <a:lumMod val="85000"/>
                    <a:lumOff val="15000"/>
                  </a:schemeClr>
                </a:solidFill>
                <a:latin typeface="+mj-lt"/>
                <a:ea typeface="微软雅黑" panose="020B0503020204020204" pitchFamily="34" charset="-122"/>
              </a:rPr>
              <a:t>和</a:t>
            </a:r>
            <a:r>
              <a:rPr lang="zh-CN" altLang="en-US" sz="2400" dirty="0">
                <a:solidFill>
                  <a:srgbClr val="FF0000"/>
                </a:solidFill>
                <a:latin typeface="+mj-lt"/>
                <a:ea typeface="微软雅黑" panose="020B0503020204020204" pitchFamily="34" charset="-122"/>
              </a:rPr>
              <a:t>浮点运算函数</a:t>
            </a:r>
            <a:r>
              <a:rPr lang="zh-CN" altLang="en-US" sz="2400" dirty="0">
                <a:solidFill>
                  <a:schemeClr val="tx1">
                    <a:lumMod val="85000"/>
                    <a:lumOff val="15000"/>
                  </a:schemeClr>
                </a:solidFill>
                <a:latin typeface="+mj-lt"/>
                <a:ea typeface="微软雅黑" panose="020B0503020204020204" pitchFamily="34" charset="-122"/>
              </a:rPr>
              <a:t>。</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664335"/>
            <a:ext cx="9493471" cy="4660892"/>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3638393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2" y="477138"/>
            <a:ext cx="1826141"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通用函数</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1419780"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提示</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1" y="1730172"/>
            <a:ext cx="9289360" cy="3349956"/>
          </a:xfrm>
          <a:prstGeom prst="rect">
            <a:avLst/>
          </a:prstGeom>
        </p:spPr>
        <p:txBody>
          <a:bodyPr wrap="square">
            <a:spAutoFit/>
          </a:bodyPr>
          <a:lstStyle/>
          <a:p>
            <a:pPr marL="342900" indent="-342900">
              <a:lnSpc>
                <a:spcPct val="150000"/>
              </a:lnSpc>
              <a:spcBef>
                <a:spcPct val="0"/>
              </a:spcBef>
              <a:buClr>
                <a:srgbClr val="B1C400"/>
              </a:buClr>
              <a:buFont typeface="Wingdings" panose="05000000000000000000" pitchFamily="2" charset="2"/>
              <a:buChar char="l"/>
              <a:defRPr/>
            </a:pPr>
            <a:r>
              <a:rPr lang="zh-CN" altLang="en-US" sz="2400" dirty="0">
                <a:solidFill>
                  <a:schemeClr val="tx1">
                    <a:lumMod val="85000"/>
                    <a:lumOff val="15000"/>
                  </a:schemeClr>
                </a:solidFill>
                <a:latin typeface="+mj-lt"/>
                <a:ea typeface="微软雅黑" panose="020B0503020204020204" pitchFamily="34" charset="-122"/>
              </a:rPr>
              <a:t>对于</a:t>
            </a:r>
            <a:r>
              <a:rPr lang="en-US" altLang="zh-CN" sz="2400" dirty="0">
                <a:solidFill>
                  <a:schemeClr val="tx1">
                    <a:lumMod val="85000"/>
                    <a:lumOff val="15000"/>
                  </a:schemeClr>
                </a:solidFill>
                <a:latin typeface="+mj-lt"/>
                <a:ea typeface="微软雅黑" panose="020B0503020204020204" pitchFamily="34" charset="-122"/>
              </a:rPr>
              <a:t>NumPy</a:t>
            </a:r>
            <a:r>
              <a:rPr lang="zh-CN" altLang="en-US" sz="2400" dirty="0">
                <a:solidFill>
                  <a:schemeClr val="tx1">
                    <a:lumMod val="85000"/>
                    <a:lumOff val="15000"/>
                  </a:schemeClr>
                </a:solidFill>
                <a:latin typeface="+mj-lt"/>
                <a:ea typeface="微软雅黑" panose="020B0503020204020204" pitchFamily="34" charset="-122"/>
              </a:rPr>
              <a:t>提供的通用函数，可以使用</a:t>
            </a:r>
            <a:r>
              <a:rPr lang="en-US" altLang="zh-CN" sz="2400" dirty="0">
                <a:solidFill>
                  <a:srgbClr val="FF0000"/>
                </a:solidFill>
                <a:latin typeface="+mj-lt"/>
                <a:ea typeface="微软雅黑" panose="020B0503020204020204" pitchFamily="34" charset="-122"/>
              </a:rPr>
              <a:t>numpy.info</a:t>
            </a:r>
            <a:r>
              <a:rPr lang="zh-CN" altLang="en-US" sz="2400" dirty="0">
                <a:solidFill>
                  <a:schemeClr val="tx1">
                    <a:lumMod val="85000"/>
                    <a:lumOff val="15000"/>
                  </a:schemeClr>
                </a:solidFill>
                <a:latin typeface="+mj-lt"/>
                <a:ea typeface="微软雅黑" panose="020B0503020204020204" pitchFamily="34" charset="-122"/>
              </a:rPr>
              <a:t>查看相关使用信息。例如，执行下面代码后，可查看</a:t>
            </a:r>
            <a:r>
              <a:rPr lang="en-US" altLang="zh-CN" sz="2400" dirty="0" err="1">
                <a:solidFill>
                  <a:schemeClr val="tx1">
                    <a:lumMod val="85000"/>
                    <a:lumOff val="15000"/>
                  </a:schemeClr>
                </a:solidFill>
                <a:latin typeface="+mj-lt"/>
                <a:ea typeface="微软雅黑" panose="020B0503020204020204" pitchFamily="34" charset="-122"/>
              </a:rPr>
              <a:t>numpy.add</a:t>
            </a:r>
            <a:r>
              <a:rPr lang="zh-CN" altLang="en-US" sz="2400" dirty="0">
                <a:solidFill>
                  <a:schemeClr val="tx1">
                    <a:lumMod val="85000"/>
                    <a:lumOff val="15000"/>
                  </a:schemeClr>
                </a:solidFill>
                <a:latin typeface="+mj-lt"/>
                <a:ea typeface="微软雅黑" panose="020B0503020204020204" pitchFamily="34" charset="-122"/>
              </a:rPr>
              <a:t>通用函数的详细信息。从</a:t>
            </a:r>
            <a:r>
              <a:rPr lang="en-US" altLang="zh-CN" sz="2400" dirty="0">
                <a:solidFill>
                  <a:schemeClr val="tx1">
                    <a:lumMod val="85000"/>
                    <a:lumOff val="15000"/>
                  </a:schemeClr>
                </a:solidFill>
                <a:latin typeface="+mj-lt"/>
                <a:ea typeface="微软雅黑" panose="020B0503020204020204" pitchFamily="34" charset="-122"/>
              </a:rPr>
              <a:t>Notes</a:t>
            </a:r>
            <a:r>
              <a:rPr lang="zh-CN" altLang="en-US" sz="2400" dirty="0">
                <a:solidFill>
                  <a:schemeClr val="tx1">
                    <a:lumMod val="85000"/>
                    <a:lumOff val="15000"/>
                  </a:schemeClr>
                </a:solidFill>
                <a:latin typeface="+mj-lt"/>
                <a:ea typeface="微软雅黑" panose="020B0503020204020204" pitchFamily="34" charset="-122"/>
              </a:rPr>
              <a:t>中可以看到，对于两个</a:t>
            </a:r>
            <a:r>
              <a:rPr lang="en-US" altLang="zh-CN" sz="2400" dirty="0" err="1">
                <a:solidFill>
                  <a:schemeClr val="tx1">
                    <a:lumMod val="85000"/>
                    <a:lumOff val="15000"/>
                  </a:schemeClr>
                </a:solidFill>
                <a:latin typeface="+mj-lt"/>
                <a:ea typeface="微软雅黑" panose="020B0503020204020204" pitchFamily="34" charset="-122"/>
              </a:rPr>
              <a:t>ndarray</a:t>
            </a:r>
            <a:r>
              <a:rPr lang="zh-CN" altLang="en-US" sz="2400" dirty="0">
                <a:solidFill>
                  <a:schemeClr val="tx1">
                    <a:lumMod val="85000"/>
                    <a:lumOff val="15000"/>
                  </a:schemeClr>
                </a:solidFill>
                <a:latin typeface="+mj-lt"/>
                <a:ea typeface="微软雅黑" panose="020B0503020204020204" pitchFamily="34" charset="-122"/>
              </a:rPr>
              <a:t>类数组对象</a:t>
            </a:r>
            <a:r>
              <a:rPr lang="en-US" altLang="zh-CN" sz="2400" dirty="0">
                <a:solidFill>
                  <a:schemeClr val="tx1">
                    <a:lumMod val="85000"/>
                    <a:lumOff val="15000"/>
                  </a:schemeClr>
                </a:solidFill>
                <a:latin typeface="+mj-lt"/>
                <a:ea typeface="微软雅黑" panose="020B0503020204020204" pitchFamily="34" charset="-122"/>
              </a:rPr>
              <a:t>x1</a:t>
            </a:r>
            <a:r>
              <a:rPr lang="zh-CN" altLang="en-US" sz="2400" dirty="0">
                <a:solidFill>
                  <a:schemeClr val="tx1">
                    <a:lumMod val="85000"/>
                    <a:lumOff val="15000"/>
                  </a:schemeClr>
                </a:solidFill>
                <a:latin typeface="+mj-lt"/>
                <a:ea typeface="微软雅黑" panose="020B0503020204020204" pitchFamily="34" charset="-122"/>
              </a:rPr>
              <a:t>和</a:t>
            </a:r>
            <a:r>
              <a:rPr lang="en-US" altLang="zh-CN" sz="2400" dirty="0">
                <a:solidFill>
                  <a:schemeClr val="tx1">
                    <a:lumMod val="85000"/>
                    <a:lumOff val="15000"/>
                  </a:schemeClr>
                </a:solidFill>
                <a:latin typeface="+mj-lt"/>
                <a:ea typeface="微软雅黑" panose="020B0503020204020204" pitchFamily="34" charset="-122"/>
              </a:rPr>
              <a:t>x2</a:t>
            </a:r>
            <a:r>
              <a:rPr lang="zh-CN" altLang="en-US" sz="2400" dirty="0">
                <a:solidFill>
                  <a:schemeClr val="tx1">
                    <a:lumMod val="85000"/>
                    <a:lumOff val="15000"/>
                  </a:schemeClr>
                </a:solidFill>
                <a:latin typeface="+mj-lt"/>
                <a:ea typeface="微软雅黑" panose="020B0503020204020204" pitchFamily="34" charset="-122"/>
              </a:rPr>
              <a:t>，</a:t>
            </a:r>
            <a:r>
              <a:rPr lang="en-US" altLang="zh-CN" sz="2400" dirty="0" err="1">
                <a:solidFill>
                  <a:schemeClr val="tx1">
                    <a:lumMod val="85000"/>
                    <a:lumOff val="15000"/>
                  </a:schemeClr>
                </a:solidFill>
                <a:latin typeface="+mj-lt"/>
                <a:ea typeface="微软雅黑" panose="020B0503020204020204" pitchFamily="34" charset="-122"/>
              </a:rPr>
              <a:t>numpy.add</a:t>
            </a:r>
            <a:r>
              <a:rPr lang="en-US" altLang="zh-CN" sz="2400" dirty="0">
                <a:solidFill>
                  <a:schemeClr val="tx1">
                    <a:lumMod val="85000"/>
                    <a:lumOff val="15000"/>
                  </a:schemeClr>
                </a:solidFill>
                <a:latin typeface="+mj-lt"/>
                <a:ea typeface="微软雅黑" panose="020B0503020204020204" pitchFamily="34" charset="-122"/>
              </a:rPr>
              <a:t>(x1,x2)</a:t>
            </a:r>
            <a:r>
              <a:rPr lang="zh-CN" altLang="en-US" sz="2400" dirty="0">
                <a:solidFill>
                  <a:schemeClr val="tx1">
                    <a:lumMod val="85000"/>
                    <a:lumOff val="15000"/>
                  </a:schemeClr>
                </a:solidFill>
                <a:latin typeface="+mj-lt"/>
                <a:ea typeface="微软雅黑" panose="020B0503020204020204" pitchFamily="34" charset="-122"/>
              </a:rPr>
              <a:t>等价于</a:t>
            </a:r>
            <a:r>
              <a:rPr lang="en-US" altLang="zh-CN" sz="2400" dirty="0">
                <a:solidFill>
                  <a:schemeClr val="tx1">
                    <a:lumMod val="85000"/>
                    <a:lumOff val="15000"/>
                  </a:schemeClr>
                </a:solidFill>
                <a:latin typeface="+mj-lt"/>
                <a:ea typeface="微软雅黑" panose="020B0503020204020204" pitchFamily="34" charset="-122"/>
              </a:rPr>
              <a:t>x1+x2</a:t>
            </a:r>
            <a:r>
              <a:rPr lang="zh-CN" altLang="en-US" sz="2400" dirty="0">
                <a:solidFill>
                  <a:schemeClr val="tx1">
                    <a:lumMod val="85000"/>
                    <a:lumOff val="15000"/>
                  </a:schemeClr>
                </a:solidFill>
                <a:latin typeface="+mj-lt"/>
                <a:ea typeface="微软雅黑" panose="020B0503020204020204" pitchFamily="34" charset="-122"/>
              </a:rPr>
              <a:t>。</a:t>
            </a:r>
          </a:p>
          <a:p>
            <a:pPr>
              <a:lnSpc>
                <a:spcPct val="150000"/>
              </a:lnSpc>
              <a:spcBef>
                <a:spcPct val="0"/>
              </a:spcBef>
              <a:buClr>
                <a:srgbClr val="B1C400"/>
              </a:buClr>
              <a:defRPr/>
            </a:pPr>
            <a:r>
              <a:rPr lang="en-US" altLang="zh-CN" sz="2400" dirty="0">
                <a:solidFill>
                  <a:schemeClr val="tx1">
                    <a:lumMod val="85000"/>
                    <a:lumOff val="15000"/>
                  </a:schemeClr>
                </a:solidFill>
                <a:latin typeface="+mj-lt"/>
                <a:ea typeface="微软雅黑" panose="020B0503020204020204" pitchFamily="34" charset="-122"/>
              </a:rPr>
              <a:t>	import </a:t>
            </a:r>
            <a:r>
              <a:rPr lang="en-US" altLang="zh-CN" sz="2400" dirty="0" err="1">
                <a:solidFill>
                  <a:schemeClr val="tx1">
                    <a:lumMod val="85000"/>
                    <a:lumOff val="15000"/>
                  </a:schemeClr>
                </a:solidFill>
                <a:latin typeface="+mj-lt"/>
                <a:ea typeface="微软雅黑" panose="020B0503020204020204" pitchFamily="34" charset="-122"/>
              </a:rPr>
              <a:t>numpy</a:t>
            </a:r>
            <a:r>
              <a:rPr lang="en-US" altLang="zh-CN" sz="2400" dirty="0">
                <a:solidFill>
                  <a:schemeClr val="tx1">
                    <a:lumMod val="85000"/>
                    <a:lumOff val="15000"/>
                  </a:schemeClr>
                </a:solidFill>
                <a:latin typeface="+mj-lt"/>
                <a:ea typeface="微软雅黑" panose="020B0503020204020204" pitchFamily="34" charset="-122"/>
              </a:rPr>
              <a:t> as np</a:t>
            </a:r>
          </a:p>
          <a:p>
            <a:pPr>
              <a:lnSpc>
                <a:spcPct val="150000"/>
              </a:lnSpc>
              <a:spcBef>
                <a:spcPct val="0"/>
              </a:spcBef>
              <a:buClr>
                <a:srgbClr val="B1C400"/>
              </a:buClr>
              <a:defRPr/>
            </a:pPr>
            <a:r>
              <a:rPr lang="en-US" altLang="zh-CN" sz="2400" dirty="0">
                <a:solidFill>
                  <a:schemeClr val="tx1">
                    <a:lumMod val="85000"/>
                    <a:lumOff val="15000"/>
                  </a:schemeClr>
                </a:solidFill>
                <a:latin typeface="+mj-lt"/>
                <a:ea typeface="微软雅黑" panose="020B0503020204020204" pitchFamily="34" charset="-122"/>
              </a:rPr>
              <a:t>	np.info(</a:t>
            </a:r>
            <a:r>
              <a:rPr lang="en-US" altLang="zh-CN" sz="2400" dirty="0" err="1">
                <a:solidFill>
                  <a:schemeClr val="tx1">
                    <a:lumMod val="85000"/>
                    <a:lumOff val="15000"/>
                  </a:schemeClr>
                </a:solidFill>
                <a:latin typeface="+mj-lt"/>
                <a:ea typeface="微软雅黑" panose="020B0503020204020204" pitchFamily="34" charset="-122"/>
              </a:rPr>
              <a:t>np.add</a:t>
            </a:r>
            <a:r>
              <a:rPr lang="en-US" altLang="zh-CN" sz="2400" dirty="0">
                <a:solidFill>
                  <a:schemeClr val="tx1">
                    <a:lumMod val="85000"/>
                    <a:lumOff val="15000"/>
                  </a:schemeClr>
                </a:solidFill>
                <a:latin typeface="+mj-lt"/>
                <a:ea typeface="微软雅黑" panose="020B0503020204020204" pitchFamily="34" charset="-122"/>
              </a:rPr>
              <a:t>)</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664335"/>
            <a:ext cx="9493471" cy="4660892"/>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3104409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0"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程序示例</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5357988"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计算股票各项数据的最大值和最小值</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1" y="1730172"/>
            <a:ext cx="9289360" cy="4192751"/>
          </a:xfrm>
          <a:prstGeom prst="rect">
            <a:avLst/>
          </a:prstGeom>
        </p:spPr>
        <p:txBody>
          <a:bodyPr wrap="square">
            <a:spAutoFit/>
          </a:bodyPr>
          <a:lstStyle/>
          <a:p>
            <a:pPr marL="342900" indent="-342900">
              <a:lnSpc>
                <a:spcPct val="150000"/>
              </a:lnSpc>
              <a:spcBef>
                <a:spcPct val="0"/>
              </a:spcBef>
              <a:buClr>
                <a:srgbClr val="B1C400"/>
              </a:buClr>
              <a:buFont typeface="Wingdings" panose="05000000000000000000" pitchFamily="2" charset="2"/>
              <a:buChar char="l"/>
              <a:defRPr/>
            </a:pPr>
            <a:r>
              <a:rPr lang="zh-CN" altLang="en-US" sz="2000" dirty="0">
                <a:solidFill>
                  <a:schemeClr val="tx1">
                    <a:lumMod val="85000"/>
                    <a:lumOff val="15000"/>
                  </a:schemeClr>
                </a:solidFill>
                <a:latin typeface="+mj-lt"/>
                <a:ea typeface="微软雅黑" panose="020B0503020204020204" pitchFamily="34" charset="-122"/>
              </a:rPr>
              <a:t>用到了两个通用函数</a:t>
            </a:r>
            <a:r>
              <a:rPr lang="en-US" altLang="zh-CN" sz="2000" dirty="0">
                <a:solidFill>
                  <a:srgbClr val="FF0000"/>
                </a:solidFill>
                <a:latin typeface="+mj-lt"/>
                <a:ea typeface="微软雅黑" panose="020B0503020204020204" pitchFamily="34" charset="-122"/>
              </a:rPr>
              <a:t>maximum</a:t>
            </a:r>
            <a:r>
              <a:rPr lang="zh-CN" altLang="en-US" sz="2000" dirty="0">
                <a:solidFill>
                  <a:schemeClr val="tx1">
                    <a:lumMod val="85000"/>
                    <a:lumOff val="15000"/>
                  </a:schemeClr>
                </a:solidFill>
                <a:latin typeface="+mj-lt"/>
                <a:ea typeface="微软雅黑" panose="020B0503020204020204" pitchFamily="34" charset="-122"/>
              </a:rPr>
              <a:t>和</a:t>
            </a:r>
            <a:r>
              <a:rPr lang="en-US" altLang="zh-CN" sz="2000" dirty="0">
                <a:solidFill>
                  <a:srgbClr val="FF0000"/>
                </a:solidFill>
                <a:latin typeface="+mj-lt"/>
                <a:ea typeface="微软雅黑" panose="020B0503020204020204" pitchFamily="34" charset="-122"/>
              </a:rPr>
              <a:t>minimum</a:t>
            </a:r>
            <a:r>
              <a:rPr lang="zh-CN" altLang="en-US" sz="2000" dirty="0">
                <a:solidFill>
                  <a:schemeClr val="tx1">
                    <a:lumMod val="85000"/>
                    <a:lumOff val="15000"/>
                  </a:schemeClr>
                </a:solidFill>
                <a:latin typeface="+mj-lt"/>
                <a:ea typeface="微软雅黑" panose="020B0503020204020204" pitchFamily="34" charset="-122"/>
              </a:rPr>
              <a:t>，他们的语法格式为：</a:t>
            </a:r>
            <a:endParaRPr lang="en-US" altLang="zh-CN" sz="2000" dirty="0">
              <a:solidFill>
                <a:schemeClr val="tx1">
                  <a:lumMod val="85000"/>
                  <a:lumOff val="15000"/>
                </a:schemeClr>
              </a:solidFill>
              <a:latin typeface="+mj-lt"/>
              <a:ea typeface="微软雅黑" panose="020B0503020204020204" pitchFamily="34" charset="-122"/>
            </a:endParaRP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	</a:t>
            </a:r>
            <a:r>
              <a:rPr lang="en-US" altLang="zh-CN" sz="2000" dirty="0" err="1">
                <a:solidFill>
                  <a:schemeClr val="tx1">
                    <a:lumMod val="85000"/>
                    <a:lumOff val="15000"/>
                  </a:schemeClr>
                </a:solidFill>
                <a:latin typeface="+mj-lt"/>
                <a:ea typeface="微软雅黑" panose="020B0503020204020204" pitchFamily="34" charset="-122"/>
              </a:rPr>
              <a:t>numpy.maximum</a:t>
            </a:r>
            <a:r>
              <a:rPr lang="en-US" altLang="zh-CN" sz="2000" dirty="0">
                <a:solidFill>
                  <a:schemeClr val="tx1">
                    <a:lumMod val="85000"/>
                    <a:lumOff val="15000"/>
                  </a:schemeClr>
                </a:solidFill>
                <a:latin typeface="+mj-lt"/>
                <a:ea typeface="微软雅黑" panose="020B0503020204020204" pitchFamily="34" charset="-122"/>
              </a:rPr>
              <a:t>(x1,x2)</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	</a:t>
            </a:r>
            <a:r>
              <a:rPr lang="en-US" altLang="zh-CN" sz="2000" dirty="0" err="1">
                <a:solidFill>
                  <a:schemeClr val="tx1">
                    <a:lumMod val="85000"/>
                    <a:lumOff val="15000"/>
                  </a:schemeClr>
                </a:solidFill>
                <a:latin typeface="+mj-lt"/>
                <a:ea typeface="微软雅黑" panose="020B0503020204020204" pitchFamily="34" charset="-122"/>
              </a:rPr>
              <a:t>numpy.minimum</a:t>
            </a:r>
            <a:r>
              <a:rPr lang="en-US" altLang="zh-CN" sz="2000" dirty="0">
                <a:solidFill>
                  <a:schemeClr val="tx1">
                    <a:lumMod val="85000"/>
                    <a:lumOff val="15000"/>
                  </a:schemeClr>
                </a:solidFill>
                <a:latin typeface="+mj-lt"/>
                <a:ea typeface="微软雅黑" panose="020B0503020204020204" pitchFamily="34" charset="-122"/>
              </a:rPr>
              <a:t>(x1,x2)</a:t>
            </a:r>
          </a:p>
          <a:p>
            <a:pPr marL="342900" indent="-342900">
              <a:lnSpc>
                <a:spcPct val="150000"/>
              </a:lnSpc>
              <a:spcBef>
                <a:spcPct val="0"/>
              </a:spcBef>
              <a:buClr>
                <a:srgbClr val="B1C400"/>
              </a:buClr>
              <a:buFont typeface="Wingdings" panose="05000000000000000000" pitchFamily="2" charset="2"/>
              <a:buChar char="l"/>
              <a:defRPr/>
            </a:pPr>
            <a:r>
              <a:rPr lang="en-US" altLang="zh-CN" sz="2000" dirty="0">
                <a:solidFill>
                  <a:schemeClr val="tx1">
                    <a:lumMod val="85000"/>
                    <a:lumOff val="15000"/>
                  </a:schemeClr>
                </a:solidFill>
                <a:latin typeface="+mj-lt"/>
                <a:ea typeface="微软雅黑" panose="020B0503020204020204" pitchFamily="34" charset="-122"/>
              </a:rPr>
              <a:t>x1</a:t>
            </a:r>
            <a:r>
              <a:rPr lang="zh-CN" altLang="en-US" sz="2000" dirty="0">
                <a:solidFill>
                  <a:schemeClr val="tx1">
                    <a:lumMod val="85000"/>
                    <a:lumOff val="15000"/>
                  </a:schemeClr>
                </a:solidFill>
                <a:latin typeface="+mj-lt"/>
                <a:ea typeface="微软雅黑" panose="020B0503020204020204" pitchFamily="34" charset="-122"/>
              </a:rPr>
              <a:t>和</a:t>
            </a:r>
            <a:r>
              <a:rPr lang="en-US" altLang="zh-CN" sz="2000" dirty="0">
                <a:solidFill>
                  <a:schemeClr val="tx1">
                    <a:lumMod val="85000"/>
                    <a:lumOff val="15000"/>
                  </a:schemeClr>
                </a:solidFill>
                <a:latin typeface="+mj-lt"/>
                <a:ea typeface="微软雅黑" panose="020B0503020204020204" pitchFamily="34" charset="-122"/>
              </a:rPr>
              <a:t>x2</a:t>
            </a:r>
            <a:r>
              <a:rPr lang="zh-CN" altLang="en-US" sz="2000" dirty="0">
                <a:solidFill>
                  <a:schemeClr val="tx1">
                    <a:lumMod val="85000"/>
                    <a:lumOff val="15000"/>
                  </a:schemeClr>
                </a:solidFill>
                <a:latin typeface="+mj-lt"/>
                <a:ea typeface="微软雅黑" panose="020B0503020204020204" pitchFamily="34" charset="-122"/>
              </a:rPr>
              <a:t>是两个具有相同形状（或可通过广播机制拉伸为相同形状）的</a:t>
            </a:r>
            <a:r>
              <a:rPr lang="en-US" altLang="zh-CN" sz="2000" dirty="0" err="1">
                <a:solidFill>
                  <a:schemeClr val="tx1">
                    <a:lumMod val="85000"/>
                    <a:lumOff val="15000"/>
                  </a:schemeClr>
                </a:solidFill>
                <a:latin typeface="+mj-lt"/>
                <a:ea typeface="微软雅黑" panose="020B0503020204020204" pitchFamily="34" charset="-122"/>
              </a:rPr>
              <a:t>ndarray</a:t>
            </a:r>
            <a:r>
              <a:rPr lang="zh-CN" altLang="en-US" sz="2000" dirty="0">
                <a:solidFill>
                  <a:schemeClr val="tx1">
                    <a:lumMod val="85000"/>
                    <a:lumOff val="15000"/>
                  </a:schemeClr>
                </a:solidFill>
                <a:latin typeface="+mj-lt"/>
                <a:ea typeface="微软雅黑" panose="020B0503020204020204" pitchFamily="34" charset="-122"/>
              </a:rPr>
              <a:t>类数组对象。</a:t>
            </a:r>
            <a:endParaRPr lang="en-US" altLang="zh-CN" sz="2000" dirty="0">
              <a:solidFill>
                <a:schemeClr val="tx1">
                  <a:lumMod val="85000"/>
                  <a:lumOff val="15000"/>
                </a:schemeClr>
              </a:solidFill>
              <a:latin typeface="+mj-lt"/>
              <a:ea typeface="微软雅黑" panose="020B0503020204020204" pitchFamily="34" charset="-122"/>
            </a:endParaRPr>
          </a:p>
          <a:p>
            <a:pPr marL="342900" indent="-342900">
              <a:lnSpc>
                <a:spcPct val="150000"/>
              </a:lnSpc>
              <a:spcBef>
                <a:spcPct val="0"/>
              </a:spcBef>
              <a:buClr>
                <a:srgbClr val="B1C400"/>
              </a:buClr>
              <a:buFont typeface="Wingdings" panose="05000000000000000000" pitchFamily="2" charset="2"/>
              <a:buChar char="l"/>
              <a:defRPr/>
            </a:pPr>
            <a:r>
              <a:rPr lang="en-US" altLang="zh-CN" sz="2000" dirty="0" err="1">
                <a:solidFill>
                  <a:schemeClr val="tx1">
                    <a:lumMod val="85000"/>
                    <a:lumOff val="15000"/>
                  </a:schemeClr>
                </a:solidFill>
                <a:latin typeface="+mj-lt"/>
                <a:ea typeface="微软雅黑" panose="020B0503020204020204" pitchFamily="34" charset="-122"/>
              </a:rPr>
              <a:t>numpy.maximum</a:t>
            </a:r>
            <a:r>
              <a:rPr lang="en-US" altLang="zh-CN" sz="2000" dirty="0">
                <a:solidFill>
                  <a:schemeClr val="tx1">
                    <a:lumMod val="85000"/>
                    <a:lumOff val="15000"/>
                  </a:schemeClr>
                </a:solidFill>
                <a:latin typeface="+mj-lt"/>
                <a:ea typeface="微软雅黑" panose="020B0503020204020204" pitchFamily="34" charset="-122"/>
              </a:rPr>
              <a:t>(x1,x2)</a:t>
            </a:r>
            <a:r>
              <a:rPr lang="zh-CN" altLang="en-US" sz="2000" dirty="0">
                <a:solidFill>
                  <a:schemeClr val="tx1">
                    <a:lumMod val="85000"/>
                    <a:lumOff val="15000"/>
                  </a:schemeClr>
                </a:solidFill>
                <a:latin typeface="+mj-lt"/>
                <a:ea typeface="微软雅黑" panose="020B0503020204020204" pitchFamily="34" charset="-122"/>
              </a:rPr>
              <a:t>返回一个与</a:t>
            </a:r>
            <a:r>
              <a:rPr lang="en-US" altLang="zh-CN" sz="2000" dirty="0">
                <a:solidFill>
                  <a:schemeClr val="tx1">
                    <a:lumMod val="85000"/>
                    <a:lumOff val="15000"/>
                  </a:schemeClr>
                </a:solidFill>
                <a:latin typeface="+mj-lt"/>
                <a:ea typeface="微软雅黑" panose="020B0503020204020204" pitchFamily="34" charset="-122"/>
              </a:rPr>
              <a:t>x1</a:t>
            </a:r>
            <a:r>
              <a:rPr lang="zh-CN" altLang="en-US" sz="2000" dirty="0">
                <a:solidFill>
                  <a:schemeClr val="tx1">
                    <a:lumMod val="85000"/>
                    <a:lumOff val="15000"/>
                  </a:schemeClr>
                </a:solidFill>
                <a:latin typeface="+mj-lt"/>
                <a:ea typeface="微软雅黑" panose="020B0503020204020204" pitchFamily="34" charset="-122"/>
              </a:rPr>
              <a:t>和</a:t>
            </a:r>
            <a:r>
              <a:rPr lang="en-US" altLang="zh-CN" sz="2000" dirty="0">
                <a:solidFill>
                  <a:schemeClr val="tx1">
                    <a:lumMod val="85000"/>
                    <a:lumOff val="15000"/>
                  </a:schemeClr>
                </a:solidFill>
                <a:latin typeface="+mj-lt"/>
                <a:ea typeface="微软雅黑" panose="020B0503020204020204" pitchFamily="34" charset="-122"/>
              </a:rPr>
              <a:t>x2</a:t>
            </a:r>
            <a:r>
              <a:rPr lang="zh-CN" altLang="en-US" sz="2000" dirty="0">
                <a:solidFill>
                  <a:schemeClr val="tx1">
                    <a:lumMod val="85000"/>
                    <a:lumOff val="15000"/>
                  </a:schemeClr>
                </a:solidFill>
                <a:latin typeface="+mj-lt"/>
                <a:ea typeface="微软雅黑" panose="020B0503020204020204" pitchFamily="34" charset="-122"/>
              </a:rPr>
              <a:t>形状相同的</a:t>
            </a:r>
            <a:r>
              <a:rPr lang="en-US" altLang="zh-CN" sz="2000" dirty="0" err="1">
                <a:solidFill>
                  <a:schemeClr val="tx1">
                    <a:lumMod val="85000"/>
                    <a:lumOff val="15000"/>
                  </a:schemeClr>
                </a:solidFill>
                <a:latin typeface="+mj-lt"/>
                <a:ea typeface="微软雅黑" panose="020B0503020204020204" pitchFamily="34" charset="-122"/>
              </a:rPr>
              <a:t>ndarray</a:t>
            </a:r>
            <a:r>
              <a:rPr lang="zh-CN" altLang="en-US" sz="2000" dirty="0">
                <a:solidFill>
                  <a:schemeClr val="tx1">
                    <a:lumMod val="85000"/>
                    <a:lumOff val="15000"/>
                  </a:schemeClr>
                </a:solidFill>
                <a:latin typeface="+mj-lt"/>
                <a:ea typeface="微软雅黑" panose="020B0503020204020204" pitchFamily="34" charset="-122"/>
              </a:rPr>
              <a:t>类数组对象，其每个位置上的元素的值对应</a:t>
            </a:r>
            <a:r>
              <a:rPr lang="en-US" altLang="zh-CN" sz="2000" dirty="0">
                <a:solidFill>
                  <a:schemeClr val="tx1">
                    <a:lumMod val="85000"/>
                    <a:lumOff val="15000"/>
                  </a:schemeClr>
                </a:solidFill>
                <a:latin typeface="+mj-lt"/>
                <a:ea typeface="微软雅黑" panose="020B0503020204020204" pitchFamily="34" charset="-122"/>
              </a:rPr>
              <a:t>x1</a:t>
            </a:r>
            <a:r>
              <a:rPr lang="zh-CN" altLang="en-US" sz="2000" dirty="0">
                <a:solidFill>
                  <a:schemeClr val="tx1">
                    <a:lumMod val="85000"/>
                    <a:lumOff val="15000"/>
                  </a:schemeClr>
                </a:solidFill>
                <a:latin typeface="+mj-lt"/>
                <a:ea typeface="微软雅黑" panose="020B0503020204020204" pitchFamily="34" charset="-122"/>
              </a:rPr>
              <a:t>和</a:t>
            </a:r>
            <a:r>
              <a:rPr lang="en-US" altLang="zh-CN" sz="2000" dirty="0">
                <a:solidFill>
                  <a:schemeClr val="tx1">
                    <a:lumMod val="85000"/>
                    <a:lumOff val="15000"/>
                  </a:schemeClr>
                </a:solidFill>
                <a:latin typeface="+mj-lt"/>
                <a:ea typeface="微软雅黑" panose="020B0503020204020204" pitchFamily="34" charset="-122"/>
              </a:rPr>
              <a:t>x2</a:t>
            </a:r>
            <a:r>
              <a:rPr lang="zh-CN" altLang="en-US" sz="2000" dirty="0">
                <a:solidFill>
                  <a:schemeClr val="tx1">
                    <a:lumMod val="85000"/>
                    <a:lumOff val="15000"/>
                  </a:schemeClr>
                </a:solidFill>
                <a:latin typeface="+mj-lt"/>
                <a:ea typeface="微软雅黑" panose="020B0503020204020204" pitchFamily="34" charset="-122"/>
              </a:rPr>
              <a:t>中相应位置上的元素的</a:t>
            </a:r>
            <a:r>
              <a:rPr lang="zh-CN" altLang="en-US" sz="2000" dirty="0">
                <a:solidFill>
                  <a:srgbClr val="FF0000"/>
                </a:solidFill>
                <a:latin typeface="+mj-lt"/>
                <a:ea typeface="微软雅黑" panose="020B0503020204020204" pitchFamily="34" charset="-122"/>
              </a:rPr>
              <a:t>最大值</a:t>
            </a:r>
            <a:r>
              <a:rPr lang="zh-CN" altLang="en-US" sz="2000" dirty="0">
                <a:solidFill>
                  <a:schemeClr val="tx1">
                    <a:lumMod val="85000"/>
                    <a:lumOff val="15000"/>
                  </a:schemeClr>
                </a:solidFill>
                <a:latin typeface="+mj-lt"/>
                <a:ea typeface="微软雅黑" panose="020B0503020204020204" pitchFamily="34" charset="-122"/>
              </a:rPr>
              <a:t>。</a:t>
            </a:r>
            <a:endParaRPr lang="en-US" altLang="zh-CN" sz="2000" dirty="0">
              <a:solidFill>
                <a:schemeClr val="tx1">
                  <a:lumMod val="85000"/>
                  <a:lumOff val="15000"/>
                </a:schemeClr>
              </a:solidFill>
              <a:latin typeface="+mj-lt"/>
              <a:ea typeface="微软雅黑" panose="020B0503020204020204" pitchFamily="34" charset="-122"/>
            </a:endParaRPr>
          </a:p>
          <a:p>
            <a:pPr marL="342900" indent="-342900">
              <a:lnSpc>
                <a:spcPct val="150000"/>
              </a:lnSpc>
              <a:spcBef>
                <a:spcPct val="0"/>
              </a:spcBef>
              <a:buClr>
                <a:srgbClr val="B1C400"/>
              </a:buClr>
              <a:buFont typeface="Wingdings" panose="05000000000000000000" pitchFamily="2" charset="2"/>
              <a:buChar char="l"/>
              <a:defRPr/>
            </a:pPr>
            <a:r>
              <a:rPr lang="en-US" altLang="zh-CN" sz="2000" dirty="0" err="1">
                <a:solidFill>
                  <a:schemeClr val="tx1">
                    <a:lumMod val="85000"/>
                    <a:lumOff val="15000"/>
                  </a:schemeClr>
                </a:solidFill>
                <a:latin typeface="+mj-lt"/>
                <a:ea typeface="微软雅黑" panose="020B0503020204020204" pitchFamily="34" charset="-122"/>
              </a:rPr>
              <a:t>numpy.minimum</a:t>
            </a:r>
            <a:r>
              <a:rPr lang="en-US" altLang="zh-CN" sz="2000" dirty="0">
                <a:solidFill>
                  <a:schemeClr val="tx1">
                    <a:lumMod val="85000"/>
                    <a:lumOff val="15000"/>
                  </a:schemeClr>
                </a:solidFill>
                <a:latin typeface="+mj-lt"/>
                <a:ea typeface="微软雅黑" panose="020B0503020204020204" pitchFamily="34" charset="-122"/>
              </a:rPr>
              <a:t>(x1,x2)</a:t>
            </a:r>
            <a:r>
              <a:rPr lang="zh-CN" altLang="en-US" sz="2000" dirty="0">
                <a:solidFill>
                  <a:schemeClr val="tx1">
                    <a:lumMod val="85000"/>
                    <a:lumOff val="15000"/>
                  </a:schemeClr>
                </a:solidFill>
                <a:latin typeface="+mj-lt"/>
                <a:ea typeface="微软雅黑" panose="020B0503020204020204" pitchFamily="34" charset="-122"/>
              </a:rPr>
              <a:t>功能正好相反，其返回的</a:t>
            </a:r>
            <a:r>
              <a:rPr lang="en-US" altLang="zh-CN" sz="2000" dirty="0" err="1">
                <a:solidFill>
                  <a:schemeClr val="tx1">
                    <a:lumMod val="85000"/>
                    <a:lumOff val="15000"/>
                  </a:schemeClr>
                </a:solidFill>
                <a:latin typeface="+mj-lt"/>
                <a:ea typeface="微软雅黑" panose="020B0503020204020204" pitchFamily="34" charset="-122"/>
              </a:rPr>
              <a:t>ndarray</a:t>
            </a:r>
            <a:r>
              <a:rPr lang="zh-CN" altLang="en-US" sz="2000" dirty="0">
                <a:solidFill>
                  <a:schemeClr val="tx1">
                    <a:lumMod val="85000"/>
                    <a:lumOff val="15000"/>
                  </a:schemeClr>
                </a:solidFill>
                <a:latin typeface="+mj-lt"/>
                <a:ea typeface="微软雅黑" panose="020B0503020204020204" pitchFamily="34" charset="-122"/>
              </a:rPr>
              <a:t>数组对象中，每个位置上的元素的值对应</a:t>
            </a:r>
            <a:r>
              <a:rPr lang="en-US" altLang="zh-CN" sz="2000" dirty="0">
                <a:solidFill>
                  <a:schemeClr val="tx1">
                    <a:lumMod val="85000"/>
                    <a:lumOff val="15000"/>
                  </a:schemeClr>
                </a:solidFill>
                <a:latin typeface="+mj-lt"/>
                <a:ea typeface="微软雅黑" panose="020B0503020204020204" pitchFamily="34" charset="-122"/>
              </a:rPr>
              <a:t>x1</a:t>
            </a:r>
            <a:r>
              <a:rPr lang="zh-CN" altLang="en-US" sz="2000" dirty="0">
                <a:solidFill>
                  <a:schemeClr val="tx1">
                    <a:lumMod val="85000"/>
                    <a:lumOff val="15000"/>
                  </a:schemeClr>
                </a:solidFill>
                <a:latin typeface="+mj-lt"/>
                <a:ea typeface="微软雅黑" panose="020B0503020204020204" pitchFamily="34" charset="-122"/>
              </a:rPr>
              <a:t>和</a:t>
            </a:r>
            <a:r>
              <a:rPr lang="en-US" altLang="zh-CN" sz="2000" dirty="0">
                <a:solidFill>
                  <a:schemeClr val="tx1">
                    <a:lumMod val="85000"/>
                    <a:lumOff val="15000"/>
                  </a:schemeClr>
                </a:solidFill>
                <a:latin typeface="+mj-lt"/>
                <a:ea typeface="微软雅黑" panose="020B0503020204020204" pitchFamily="34" charset="-122"/>
              </a:rPr>
              <a:t>x2</a:t>
            </a:r>
            <a:r>
              <a:rPr lang="zh-CN" altLang="en-US" sz="2000" dirty="0">
                <a:solidFill>
                  <a:schemeClr val="tx1">
                    <a:lumMod val="85000"/>
                    <a:lumOff val="15000"/>
                  </a:schemeClr>
                </a:solidFill>
                <a:latin typeface="+mj-lt"/>
                <a:ea typeface="微软雅黑" panose="020B0503020204020204" pitchFamily="34" charset="-122"/>
              </a:rPr>
              <a:t>中相应位置上的元素的</a:t>
            </a:r>
            <a:r>
              <a:rPr lang="zh-CN" altLang="en-US" sz="2000" dirty="0">
                <a:solidFill>
                  <a:srgbClr val="FF0000"/>
                </a:solidFill>
                <a:latin typeface="+mj-lt"/>
                <a:ea typeface="微软雅黑" panose="020B0503020204020204" pitchFamily="34" charset="-122"/>
              </a:rPr>
              <a:t>最小值</a:t>
            </a:r>
            <a:r>
              <a:rPr lang="zh-CN" altLang="en-US" sz="2000" dirty="0">
                <a:solidFill>
                  <a:schemeClr val="tx1">
                    <a:lumMod val="85000"/>
                    <a:lumOff val="15000"/>
                  </a:schemeClr>
                </a:solidFill>
                <a:latin typeface="+mj-lt"/>
                <a:ea typeface="微软雅黑" panose="020B0503020204020204" pitchFamily="34" charset="-122"/>
              </a:rPr>
              <a:t>。</a:t>
            </a:r>
            <a:endParaRPr lang="en-US" altLang="zh-CN" sz="2000" dirty="0">
              <a:solidFill>
                <a:schemeClr val="tx1">
                  <a:lumMod val="85000"/>
                  <a:lumOff val="15000"/>
                </a:schemeClr>
              </a:solidFill>
              <a:latin typeface="+mj-lt"/>
              <a:ea typeface="微软雅黑" panose="020B0503020204020204" pitchFamily="34" charset="-122"/>
            </a:endParaRPr>
          </a:p>
        </p:txBody>
      </p:sp>
      <p:sp>
        <p:nvSpPr>
          <p:cNvPr id="42" name="KSO_Shape">
            <a:extLst>
              <a:ext uri="{FF2B5EF4-FFF2-40B4-BE49-F238E27FC236}">
                <a16:creationId xmlns:a16="http://schemas.microsoft.com/office/drawing/2014/main" id="{6A0022B1-3E29-429D-8422-AA919FF16C3A}"/>
              </a:ext>
            </a:extLst>
          </p:cNvPr>
          <p:cNvSpPr/>
          <p:nvPr/>
        </p:nvSpPr>
        <p:spPr>
          <a:xfrm>
            <a:off x="1415086" y="1729649"/>
            <a:ext cx="9493471" cy="4192749"/>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2340548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0"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程序示例</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5357988"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计算股票各项数据的最大值和最小值</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0" y="1730172"/>
            <a:ext cx="9493471" cy="4192751"/>
          </a:xfrm>
          <a:prstGeom prst="rect">
            <a:avLst/>
          </a:prstGeom>
        </p:spPr>
        <p:txBody>
          <a:bodyPr wrap="square">
            <a:spAutoFit/>
          </a:bodyPr>
          <a:lstStyle/>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	import </a:t>
            </a:r>
            <a:r>
              <a:rPr lang="en-US" altLang="zh-CN" sz="2000" dirty="0" err="1">
                <a:solidFill>
                  <a:schemeClr val="tx1">
                    <a:lumMod val="85000"/>
                    <a:lumOff val="15000"/>
                  </a:schemeClr>
                </a:solidFill>
                <a:latin typeface="+mj-lt"/>
                <a:ea typeface="微软雅黑" panose="020B0503020204020204" pitchFamily="34" charset="-122"/>
              </a:rPr>
              <a:t>numpy</a:t>
            </a:r>
            <a:r>
              <a:rPr lang="en-US" altLang="zh-CN" sz="2000" dirty="0">
                <a:solidFill>
                  <a:schemeClr val="tx1">
                    <a:lumMod val="85000"/>
                    <a:lumOff val="15000"/>
                  </a:schemeClr>
                </a:solidFill>
                <a:latin typeface="+mj-lt"/>
                <a:ea typeface="微软雅黑" panose="020B0503020204020204" pitchFamily="34" charset="-122"/>
              </a:rPr>
              <a:t> as np # </a:t>
            </a:r>
            <a:r>
              <a:rPr lang="zh-CN" altLang="en-US" sz="2000" dirty="0">
                <a:solidFill>
                  <a:schemeClr val="tx1">
                    <a:lumMod val="85000"/>
                    <a:lumOff val="15000"/>
                  </a:schemeClr>
                </a:solidFill>
                <a:latin typeface="+mj-lt"/>
                <a:ea typeface="微软雅黑" panose="020B0503020204020204" pitchFamily="34" charset="-122"/>
              </a:rPr>
              <a:t>导入</a:t>
            </a:r>
            <a:r>
              <a:rPr lang="en-US" altLang="zh-CN" sz="2000" dirty="0" err="1">
                <a:solidFill>
                  <a:schemeClr val="tx1">
                    <a:lumMod val="85000"/>
                    <a:lumOff val="15000"/>
                  </a:schemeClr>
                </a:solidFill>
                <a:latin typeface="+mj-lt"/>
                <a:ea typeface="微软雅黑" panose="020B0503020204020204" pitchFamily="34" charset="-122"/>
              </a:rPr>
              <a:t>numpy</a:t>
            </a:r>
            <a:endParaRPr lang="en-US" altLang="zh-CN" sz="2000" dirty="0">
              <a:solidFill>
                <a:schemeClr val="tx1">
                  <a:lumMod val="85000"/>
                  <a:lumOff val="15000"/>
                </a:schemeClr>
              </a:solidFill>
              <a:latin typeface="+mj-lt"/>
              <a:ea typeface="微软雅黑" panose="020B0503020204020204" pitchFamily="34" charset="-122"/>
            </a:endParaRP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2</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3	data = </a:t>
            </a:r>
            <a:r>
              <a:rPr lang="en-US" altLang="zh-CN" sz="2000" dirty="0" err="1">
                <a:solidFill>
                  <a:schemeClr val="tx1">
                    <a:lumMod val="85000"/>
                    <a:lumOff val="15000"/>
                  </a:schemeClr>
                </a:solidFill>
                <a:latin typeface="+mj-lt"/>
                <a:ea typeface="微软雅黑" panose="020B0503020204020204" pitchFamily="34" charset="-122"/>
              </a:rPr>
              <a:t>np.loadtxt</a:t>
            </a:r>
            <a:r>
              <a:rPr lang="en-US" altLang="zh-CN" sz="2000" dirty="0">
                <a:solidFill>
                  <a:schemeClr val="tx1">
                    <a:lumMod val="85000"/>
                    <a:lumOff val="15000"/>
                  </a:schemeClr>
                </a:solidFill>
                <a:latin typeface="+mj-lt"/>
                <a:ea typeface="微软雅黑" panose="020B0503020204020204" pitchFamily="34" charset="-122"/>
              </a:rPr>
              <a:t>('./stock_600848_202003.csv', delimiter=',', </a:t>
            </a:r>
            <a:r>
              <a:rPr lang="en-US" altLang="zh-CN" sz="2000" dirty="0" err="1">
                <a:solidFill>
                  <a:schemeClr val="tx1">
                    <a:lumMod val="85000"/>
                    <a:lumOff val="15000"/>
                  </a:schemeClr>
                </a:solidFill>
                <a:latin typeface="+mj-lt"/>
                <a:ea typeface="微软雅黑" panose="020B0503020204020204" pitchFamily="34" charset="-122"/>
              </a:rPr>
              <a:t>usecols</a:t>
            </a:r>
            <a:r>
              <a:rPr lang="en-US" altLang="zh-CN" sz="2000" dirty="0">
                <a:solidFill>
                  <a:schemeClr val="tx1">
                    <a:lumMod val="85000"/>
                    <a:lumOff val="15000"/>
                  </a:schemeClr>
                </a:solidFill>
                <a:latin typeface="+mj-lt"/>
                <a:ea typeface="微软雅黑" panose="020B0503020204020204" pitchFamily="34" charset="-122"/>
              </a:rPr>
              <a:t>=range(1,6)) # </a:t>
            </a:r>
            <a:r>
              <a:rPr lang="zh-CN" altLang="en-US" sz="2000" dirty="0">
                <a:solidFill>
                  <a:schemeClr val="tx1">
                    <a:lumMod val="85000"/>
                    <a:lumOff val="15000"/>
                  </a:schemeClr>
                </a:solidFill>
                <a:latin typeface="+mj-lt"/>
                <a:ea typeface="微软雅黑" panose="020B0503020204020204" pitchFamily="34" charset="-122"/>
              </a:rPr>
              <a:t>从</a:t>
            </a:r>
            <a:r>
              <a:rPr lang="en-US" altLang="zh-CN" sz="2000" dirty="0">
                <a:solidFill>
                  <a:schemeClr val="tx1">
                    <a:lumMod val="85000"/>
                    <a:lumOff val="15000"/>
                  </a:schemeClr>
                </a:solidFill>
                <a:latin typeface="+mj-lt"/>
                <a:ea typeface="微软雅黑" panose="020B0503020204020204" pitchFamily="34" charset="-122"/>
              </a:rPr>
              <a:t>CSV</a:t>
            </a:r>
            <a:r>
              <a:rPr lang="zh-CN" altLang="en-US" sz="2000" dirty="0">
                <a:solidFill>
                  <a:schemeClr val="tx1">
                    <a:lumMod val="85000"/>
                    <a:lumOff val="15000"/>
                  </a:schemeClr>
                </a:solidFill>
                <a:latin typeface="+mj-lt"/>
                <a:ea typeface="微软雅黑" panose="020B0503020204020204" pitchFamily="34" charset="-122"/>
              </a:rPr>
              <a:t>文件读取第</a:t>
            </a:r>
            <a:r>
              <a:rPr lang="en-US" altLang="zh-CN" sz="2000" dirty="0">
                <a:solidFill>
                  <a:schemeClr val="tx1">
                    <a:lumMod val="85000"/>
                    <a:lumOff val="15000"/>
                  </a:schemeClr>
                </a:solidFill>
                <a:latin typeface="+mj-lt"/>
                <a:ea typeface="微软雅黑" panose="020B0503020204020204" pitchFamily="34" charset="-122"/>
              </a:rPr>
              <a:t>2-6</a:t>
            </a:r>
            <a:r>
              <a:rPr lang="zh-CN" altLang="en-US" sz="2000" dirty="0">
                <a:solidFill>
                  <a:schemeClr val="tx1">
                    <a:lumMod val="85000"/>
                    <a:lumOff val="15000"/>
                  </a:schemeClr>
                </a:solidFill>
                <a:latin typeface="+mj-lt"/>
                <a:ea typeface="微软雅黑" panose="020B0503020204020204" pitchFamily="34" charset="-122"/>
              </a:rPr>
              <a:t>列股票数据（分别对应股票每日的开盘价、最高价、收盘价、最低价和成交量）</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4	print('data.shape:',</a:t>
            </a:r>
            <a:r>
              <a:rPr lang="en-US" altLang="zh-CN" sz="2000" dirty="0" err="1">
                <a:solidFill>
                  <a:schemeClr val="tx1">
                    <a:lumMod val="85000"/>
                    <a:lumOff val="15000"/>
                  </a:schemeClr>
                </a:solidFill>
                <a:latin typeface="+mj-lt"/>
                <a:ea typeface="微软雅黑" panose="020B0503020204020204" pitchFamily="34" charset="-122"/>
              </a:rPr>
              <a:t>data.shape</a:t>
            </a:r>
            <a:r>
              <a:rPr lang="en-US" altLang="zh-CN" sz="2000" dirty="0">
                <a:solidFill>
                  <a:schemeClr val="tx1">
                    <a:lumMod val="85000"/>
                    <a:lumOff val="15000"/>
                  </a:schemeClr>
                </a:solidFill>
                <a:latin typeface="+mj-lt"/>
                <a:ea typeface="微软雅黑" panose="020B0503020204020204" pitchFamily="34" charset="-122"/>
              </a:rPr>
              <a:t>)</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5	print('</a:t>
            </a:r>
            <a:r>
              <a:rPr lang="zh-CN" altLang="en-US" sz="2000" dirty="0">
                <a:solidFill>
                  <a:schemeClr val="tx1">
                    <a:lumMod val="85000"/>
                    <a:lumOff val="15000"/>
                  </a:schemeClr>
                </a:solidFill>
                <a:latin typeface="+mj-lt"/>
                <a:ea typeface="微软雅黑" panose="020B0503020204020204" pitchFamily="34" charset="-122"/>
              </a:rPr>
              <a:t>每日的开盘价、最高价、收盘价、最低价和成交量数据：</a:t>
            </a:r>
            <a:r>
              <a:rPr lang="en-US" altLang="zh-CN" sz="2000" dirty="0">
                <a:solidFill>
                  <a:schemeClr val="tx1">
                    <a:lumMod val="85000"/>
                    <a:lumOff val="15000"/>
                  </a:schemeClr>
                </a:solidFill>
                <a:latin typeface="+mj-lt"/>
                <a:ea typeface="微软雅黑" panose="020B0503020204020204" pitchFamily="34" charset="-122"/>
              </a:rPr>
              <a:t>')</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6	</a:t>
            </a:r>
            <a:r>
              <a:rPr lang="en-US" altLang="zh-CN" sz="2000" dirty="0" err="1">
                <a:solidFill>
                  <a:schemeClr val="tx1">
                    <a:lumMod val="85000"/>
                    <a:lumOff val="15000"/>
                  </a:schemeClr>
                </a:solidFill>
                <a:latin typeface="+mj-lt"/>
                <a:ea typeface="微软雅黑" panose="020B0503020204020204" pitchFamily="34" charset="-122"/>
              </a:rPr>
              <a:t>maxval</a:t>
            </a:r>
            <a:r>
              <a:rPr lang="en-US" altLang="zh-CN" sz="2000" dirty="0">
                <a:solidFill>
                  <a:schemeClr val="tx1">
                    <a:lumMod val="85000"/>
                    <a:lumOff val="15000"/>
                  </a:schemeClr>
                </a:solidFill>
                <a:latin typeface="+mj-lt"/>
                <a:ea typeface="微软雅黑" panose="020B0503020204020204" pitchFamily="34" charset="-122"/>
              </a:rPr>
              <a:t> = data[0] # </a:t>
            </a:r>
            <a:r>
              <a:rPr lang="zh-CN" altLang="en-US" sz="2000" dirty="0">
                <a:solidFill>
                  <a:schemeClr val="tx1">
                    <a:lumMod val="85000"/>
                    <a:lumOff val="15000"/>
                  </a:schemeClr>
                </a:solidFill>
                <a:latin typeface="+mj-lt"/>
                <a:ea typeface="微软雅黑" panose="020B0503020204020204" pitchFamily="34" charset="-122"/>
              </a:rPr>
              <a:t>用于保存最大值（先假设第</a:t>
            </a:r>
            <a:r>
              <a:rPr lang="en-US" altLang="zh-CN" sz="2000" dirty="0">
                <a:solidFill>
                  <a:schemeClr val="tx1">
                    <a:lumMod val="85000"/>
                    <a:lumOff val="15000"/>
                  </a:schemeClr>
                </a:solidFill>
                <a:latin typeface="+mj-lt"/>
                <a:ea typeface="微软雅黑" panose="020B0503020204020204" pitchFamily="34" charset="-122"/>
              </a:rPr>
              <a:t>1</a:t>
            </a:r>
            <a:r>
              <a:rPr lang="zh-CN" altLang="en-US" sz="2000" dirty="0">
                <a:solidFill>
                  <a:schemeClr val="tx1">
                    <a:lumMod val="85000"/>
                    <a:lumOff val="15000"/>
                  </a:schemeClr>
                </a:solidFill>
                <a:latin typeface="+mj-lt"/>
                <a:ea typeface="微软雅黑" panose="020B0503020204020204" pitchFamily="34" charset="-122"/>
              </a:rPr>
              <a:t>天的股票各数据项为最大值）</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7	</a:t>
            </a:r>
            <a:r>
              <a:rPr lang="en-US" altLang="zh-CN" sz="2000" dirty="0" err="1">
                <a:solidFill>
                  <a:schemeClr val="tx1">
                    <a:lumMod val="85000"/>
                    <a:lumOff val="15000"/>
                  </a:schemeClr>
                </a:solidFill>
                <a:latin typeface="+mj-lt"/>
                <a:ea typeface="微软雅黑" panose="020B0503020204020204" pitchFamily="34" charset="-122"/>
              </a:rPr>
              <a:t>minval</a:t>
            </a:r>
            <a:r>
              <a:rPr lang="en-US" altLang="zh-CN" sz="2000" dirty="0">
                <a:solidFill>
                  <a:schemeClr val="tx1">
                    <a:lumMod val="85000"/>
                    <a:lumOff val="15000"/>
                  </a:schemeClr>
                </a:solidFill>
                <a:latin typeface="+mj-lt"/>
                <a:ea typeface="微软雅黑" panose="020B0503020204020204" pitchFamily="34" charset="-122"/>
              </a:rPr>
              <a:t> = data[0] # </a:t>
            </a:r>
            <a:r>
              <a:rPr lang="zh-CN" altLang="en-US" sz="2000" dirty="0">
                <a:solidFill>
                  <a:schemeClr val="tx1">
                    <a:lumMod val="85000"/>
                    <a:lumOff val="15000"/>
                  </a:schemeClr>
                </a:solidFill>
                <a:latin typeface="+mj-lt"/>
                <a:ea typeface="微软雅黑" panose="020B0503020204020204" pitchFamily="34" charset="-122"/>
              </a:rPr>
              <a:t>用于保存最小值（先假设第</a:t>
            </a:r>
            <a:r>
              <a:rPr lang="en-US" altLang="zh-CN" sz="2000" dirty="0">
                <a:solidFill>
                  <a:schemeClr val="tx1">
                    <a:lumMod val="85000"/>
                    <a:lumOff val="15000"/>
                  </a:schemeClr>
                </a:solidFill>
                <a:latin typeface="+mj-lt"/>
                <a:ea typeface="微软雅黑" panose="020B0503020204020204" pitchFamily="34" charset="-122"/>
              </a:rPr>
              <a:t>1</a:t>
            </a:r>
            <a:r>
              <a:rPr lang="zh-CN" altLang="en-US" sz="2000" dirty="0">
                <a:solidFill>
                  <a:schemeClr val="tx1">
                    <a:lumMod val="85000"/>
                    <a:lumOff val="15000"/>
                  </a:schemeClr>
                </a:solidFill>
                <a:latin typeface="+mj-lt"/>
                <a:ea typeface="微软雅黑" panose="020B0503020204020204" pitchFamily="34" charset="-122"/>
              </a:rPr>
              <a:t>天的股票各数据项为最小值）</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729649"/>
            <a:ext cx="9493471" cy="4192749"/>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2983189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0"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程序示例</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5357988"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计算股票各项数据的最大值和最小值</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0" y="1730172"/>
            <a:ext cx="9493471" cy="4653646"/>
          </a:xfrm>
          <a:prstGeom prst="rect">
            <a:avLst/>
          </a:prstGeom>
        </p:spPr>
        <p:txBody>
          <a:bodyPr wrap="square">
            <a:spAutoFit/>
          </a:bodyPr>
          <a:lstStyle/>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8	print(data[0]) # </a:t>
            </a:r>
            <a:r>
              <a:rPr lang="zh-CN" altLang="en-US" sz="2000" dirty="0">
                <a:solidFill>
                  <a:schemeClr val="tx1">
                    <a:lumMod val="85000"/>
                    <a:lumOff val="15000"/>
                  </a:schemeClr>
                </a:solidFill>
                <a:latin typeface="+mj-lt"/>
                <a:ea typeface="微软雅黑" panose="020B0503020204020204" pitchFamily="34" charset="-122"/>
              </a:rPr>
              <a:t>输出第</a:t>
            </a:r>
            <a:r>
              <a:rPr lang="en-US" altLang="zh-CN" sz="2000" dirty="0">
                <a:solidFill>
                  <a:schemeClr val="tx1">
                    <a:lumMod val="85000"/>
                    <a:lumOff val="15000"/>
                  </a:schemeClr>
                </a:solidFill>
                <a:latin typeface="+mj-lt"/>
                <a:ea typeface="微软雅黑" panose="020B0503020204020204" pitchFamily="34" charset="-122"/>
              </a:rPr>
              <a:t>1</a:t>
            </a:r>
            <a:r>
              <a:rPr lang="zh-CN" altLang="en-US" sz="2000" dirty="0">
                <a:solidFill>
                  <a:schemeClr val="tx1">
                    <a:lumMod val="85000"/>
                    <a:lumOff val="15000"/>
                  </a:schemeClr>
                </a:solidFill>
                <a:latin typeface="+mj-lt"/>
                <a:ea typeface="微软雅黑" panose="020B0503020204020204" pitchFamily="34" charset="-122"/>
              </a:rPr>
              <a:t>天的股票数据</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9	for </a:t>
            </a:r>
            <a:r>
              <a:rPr lang="en-US" altLang="zh-CN" sz="2000" dirty="0" err="1">
                <a:solidFill>
                  <a:schemeClr val="tx1">
                    <a:lumMod val="85000"/>
                    <a:lumOff val="15000"/>
                  </a:schemeClr>
                </a:solidFill>
                <a:latin typeface="+mj-lt"/>
                <a:ea typeface="微软雅黑" panose="020B0503020204020204" pitchFamily="34" charset="-122"/>
              </a:rPr>
              <a:t>i</a:t>
            </a:r>
            <a:r>
              <a:rPr lang="en-US" altLang="zh-CN" sz="2000" dirty="0">
                <a:solidFill>
                  <a:schemeClr val="tx1">
                    <a:lumMod val="85000"/>
                    <a:lumOff val="15000"/>
                  </a:schemeClr>
                </a:solidFill>
                <a:latin typeface="+mj-lt"/>
                <a:ea typeface="微软雅黑" panose="020B0503020204020204" pitchFamily="34" charset="-122"/>
              </a:rPr>
              <a:t> in range(1,data.shape[0]): # </a:t>
            </a:r>
            <a:r>
              <a:rPr lang="zh-CN" altLang="en-US" sz="2000" dirty="0">
                <a:solidFill>
                  <a:schemeClr val="tx1">
                    <a:lumMod val="85000"/>
                    <a:lumOff val="15000"/>
                  </a:schemeClr>
                </a:solidFill>
                <a:latin typeface="+mj-lt"/>
                <a:ea typeface="微软雅黑" panose="020B0503020204020204" pitchFamily="34" charset="-122"/>
              </a:rPr>
              <a:t>循环获取每日的股票数据</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10	    print(data[</a:t>
            </a:r>
            <a:r>
              <a:rPr lang="en-US" altLang="zh-CN" sz="2000" dirty="0" err="1">
                <a:solidFill>
                  <a:schemeClr val="tx1">
                    <a:lumMod val="85000"/>
                    <a:lumOff val="15000"/>
                  </a:schemeClr>
                </a:solidFill>
                <a:latin typeface="+mj-lt"/>
                <a:ea typeface="微软雅黑" panose="020B0503020204020204" pitchFamily="34" charset="-122"/>
              </a:rPr>
              <a:t>i</a:t>
            </a:r>
            <a:r>
              <a:rPr lang="en-US" altLang="zh-CN" sz="2000" dirty="0">
                <a:solidFill>
                  <a:schemeClr val="tx1">
                    <a:lumMod val="85000"/>
                    <a:lumOff val="15000"/>
                  </a:schemeClr>
                </a:solidFill>
                <a:latin typeface="+mj-lt"/>
                <a:ea typeface="微软雅黑" panose="020B0503020204020204" pitchFamily="34" charset="-122"/>
              </a:rPr>
              <a:t>]) # </a:t>
            </a:r>
            <a:r>
              <a:rPr lang="zh-CN" altLang="en-US" sz="2000" dirty="0">
                <a:solidFill>
                  <a:schemeClr val="tx1">
                    <a:lumMod val="85000"/>
                    <a:lumOff val="15000"/>
                  </a:schemeClr>
                </a:solidFill>
                <a:latin typeface="+mj-lt"/>
                <a:ea typeface="微软雅黑" panose="020B0503020204020204" pitchFamily="34" charset="-122"/>
              </a:rPr>
              <a:t>输出每日的股票数据</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11	    </a:t>
            </a:r>
            <a:r>
              <a:rPr lang="en-US" altLang="zh-CN" sz="2000" dirty="0" err="1">
                <a:solidFill>
                  <a:schemeClr val="tx1">
                    <a:lumMod val="85000"/>
                    <a:lumOff val="15000"/>
                  </a:schemeClr>
                </a:solidFill>
                <a:latin typeface="+mj-lt"/>
                <a:ea typeface="微软雅黑" panose="020B0503020204020204" pitchFamily="34" charset="-122"/>
              </a:rPr>
              <a:t>maxval</a:t>
            </a:r>
            <a:r>
              <a:rPr lang="en-US" altLang="zh-CN" sz="2000" dirty="0">
                <a:solidFill>
                  <a:schemeClr val="tx1">
                    <a:lumMod val="85000"/>
                    <a:lumOff val="15000"/>
                  </a:schemeClr>
                </a:solidFill>
                <a:latin typeface="+mj-lt"/>
                <a:ea typeface="微软雅黑" panose="020B0503020204020204" pitchFamily="34" charset="-122"/>
              </a:rPr>
              <a:t> = </a:t>
            </a:r>
            <a:r>
              <a:rPr lang="en-US" altLang="zh-CN" sz="2000" dirty="0" err="1">
                <a:solidFill>
                  <a:schemeClr val="tx1">
                    <a:lumMod val="85000"/>
                    <a:lumOff val="15000"/>
                  </a:schemeClr>
                </a:solidFill>
                <a:latin typeface="+mj-lt"/>
                <a:ea typeface="微软雅黑" panose="020B0503020204020204" pitchFamily="34" charset="-122"/>
              </a:rPr>
              <a:t>np.maximum</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maxval</a:t>
            </a:r>
            <a:r>
              <a:rPr lang="en-US" altLang="zh-CN" sz="2000" dirty="0">
                <a:solidFill>
                  <a:schemeClr val="tx1">
                    <a:lumMod val="85000"/>
                    <a:lumOff val="15000"/>
                  </a:schemeClr>
                </a:solidFill>
                <a:latin typeface="+mj-lt"/>
                <a:ea typeface="微软雅黑" panose="020B0503020204020204" pitchFamily="34" charset="-122"/>
              </a:rPr>
              <a:t>, data[</a:t>
            </a:r>
            <a:r>
              <a:rPr lang="en-US" altLang="zh-CN" sz="2000" dirty="0" err="1">
                <a:solidFill>
                  <a:schemeClr val="tx1">
                    <a:lumMod val="85000"/>
                    <a:lumOff val="15000"/>
                  </a:schemeClr>
                </a:solidFill>
                <a:latin typeface="+mj-lt"/>
                <a:ea typeface="微软雅黑" panose="020B0503020204020204" pitchFamily="34" charset="-122"/>
              </a:rPr>
              <a:t>i</a:t>
            </a:r>
            <a:r>
              <a:rPr lang="en-US" altLang="zh-CN" sz="2000" dirty="0">
                <a:solidFill>
                  <a:schemeClr val="tx1">
                    <a:lumMod val="85000"/>
                    <a:lumOff val="15000"/>
                  </a:schemeClr>
                </a:solidFill>
                <a:latin typeface="+mj-lt"/>
                <a:ea typeface="微软雅黑" panose="020B0503020204020204" pitchFamily="34" charset="-122"/>
              </a:rPr>
              <a:t>]) # </a:t>
            </a:r>
            <a:r>
              <a:rPr lang="zh-CN" altLang="en-US" sz="2000" dirty="0">
                <a:solidFill>
                  <a:schemeClr val="tx1">
                    <a:lumMod val="85000"/>
                    <a:lumOff val="15000"/>
                  </a:schemeClr>
                </a:solidFill>
                <a:latin typeface="+mj-lt"/>
                <a:ea typeface="微软雅黑" panose="020B0503020204020204" pitchFamily="34" charset="-122"/>
              </a:rPr>
              <a:t>用当前股票数据更新当前保存的各数据项最大值</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12	    </a:t>
            </a:r>
            <a:r>
              <a:rPr lang="en-US" altLang="zh-CN" sz="2000" dirty="0" err="1">
                <a:solidFill>
                  <a:schemeClr val="tx1">
                    <a:lumMod val="85000"/>
                    <a:lumOff val="15000"/>
                  </a:schemeClr>
                </a:solidFill>
                <a:latin typeface="+mj-lt"/>
                <a:ea typeface="微软雅黑" panose="020B0503020204020204" pitchFamily="34" charset="-122"/>
              </a:rPr>
              <a:t>minval</a:t>
            </a:r>
            <a:r>
              <a:rPr lang="en-US" altLang="zh-CN" sz="2000" dirty="0">
                <a:solidFill>
                  <a:schemeClr val="tx1">
                    <a:lumMod val="85000"/>
                    <a:lumOff val="15000"/>
                  </a:schemeClr>
                </a:solidFill>
                <a:latin typeface="+mj-lt"/>
                <a:ea typeface="微软雅黑" panose="020B0503020204020204" pitchFamily="34" charset="-122"/>
              </a:rPr>
              <a:t> = </a:t>
            </a:r>
            <a:r>
              <a:rPr lang="en-US" altLang="zh-CN" sz="2000" dirty="0" err="1">
                <a:solidFill>
                  <a:schemeClr val="tx1">
                    <a:lumMod val="85000"/>
                    <a:lumOff val="15000"/>
                  </a:schemeClr>
                </a:solidFill>
                <a:latin typeface="+mj-lt"/>
                <a:ea typeface="微软雅黑" panose="020B0503020204020204" pitchFamily="34" charset="-122"/>
              </a:rPr>
              <a:t>np.minimum</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minval</a:t>
            </a:r>
            <a:r>
              <a:rPr lang="en-US" altLang="zh-CN" sz="2000" dirty="0">
                <a:solidFill>
                  <a:schemeClr val="tx1">
                    <a:lumMod val="85000"/>
                    <a:lumOff val="15000"/>
                  </a:schemeClr>
                </a:solidFill>
                <a:latin typeface="+mj-lt"/>
                <a:ea typeface="微软雅黑" panose="020B0503020204020204" pitchFamily="34" charset="-122"/>
              </a:rPr>
              <a:t>, data[</a:t>
            </a:r>
            <a:r>
              <a:rPr lang="en-US" altLang="zh-CN" sz="2000" dirty="0" err="1">
                <a:solidFill>
                  <a:schemeClr val="tx1">
                    <a:lumMod val="85000"/>
                    <a:lumOff val="15000"/>
                  </a:schemeClr>
                </a:solidFill>
                <a:latin typeface="+mj-lt"/>
                <a:ea typeface="微软雅黑" panose="020B0503020204020204" pitchFamily="34" charset="-122"/>
              </a:rPr>
              <a:t>i</a:t>
            </a:r>
            <a:r>
              <a:rPr lang="en-US" altLang="zh-CN" sz="2000" dirty="0">
                <a:solidFill>
                  <a:schemeClr val="tx1">
                    <a:lumMod val="85000"/>
                    <a:lumOff val="15000"/>
                  </a:schemeClr>
                </a:solidFill>
                <a:latin typeface="+mj-lt"/>
                <a:ea typeface="微软雅黑" panose="020B0503020204020204" pitchFamily="34" charset="-122"/>
              </a:rPr>
              <a:t>]) # </a:t>
            </a:r>
            <a:r>
              <a:rPr lang="zh-CN" altLang="en-US" sz="2000" dirty="0">
                <a:solidFill>
                  <a:schemeClr val="tx1">
                    <a:lumMod val="85000"/>
                    <a:lumOff val="15000"/>
                  </a:schemeClr>
                </a:solidFill>
                <a:latin typeface="+mj-lt"/>
                <a:ea typeface="微软雅黑" panose="020B0503020204020204" pitchFamily="34" charset="-122"/>
              </a:rPr>
              <a:t>用当前股票数据更新当前保存的各数据项最小值</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13	print('</a:t>
            </a:r>
            <a:r>
              <a:rPr lang="zh-CN" altLang="en-US" sz="2000" dirty="0">
                <a:solidFill>
                  <a:schemeClr val="tx1">
                    <a:lumMod val="85000"/>
                    <a:lumOff val="15000"/>
                  </a:schemeClr>
                </a:solidFill>
                <a:latin typeface="+mj-lt"/>
                <a:ea typeface="微软雅黑" panose="020B0503020204020204" pitchFamily="34" charset="-122"/>
              </a:rPr>
              <a:t>开盘价、最高价、收盘价、最低价和成交量的最大值：</a:t>
            </a:r>
            <a:r>
              <a:rPr lang="en-US" altLang="zh-CN" sz="2000" dirty="0">
                <a:solidFill>
                  <a:schemeClr val="tx1">
                    <a:lumMod val="85000"/>
                    <a:lumOff val="15000"/>
                  </a:schemeClr>
                </a:solidFill>
                <a:latin typeface="+mj-lt"/>
                <a:ea typeface="微软雅黑" panose="020B0503020204020204" pitchFamily="34" charset="-122"/>
              </a:rPr>
              <a:t>\n', </a:t>
            </a:r>
            <a:r>
              <a:rPr lang="en-US" altLang="zh-CN" sz="2000" dirty="0" err="1">
                <a:solidFill>
                  <a:schemeClr val="tx1">
                    <a:lumMod val="85000"/>
                    <a:lumOff val="15000"/>
                  </a:schemeClr>
                </a:solidFill>
                <a:latin typeface="+mj-lt"/>
                <a:ea typeface="微软雅黑" panose="020B0503020204020204" pitchFamily="34" charset="-122"/>
              </a:rPr>
              <a:t>maxval</a:t>
            </a:r>
            <a:r>
              <a:rPr lang="en-US" altLang="zh-CN" sz="2000" dirty="0">
                <a:solidFill>
                  <a:schemeClr val="tx1">
                    <a:lumMod val="85000"/>
                    <a:lumOff val="15000"/>
                  </a:schemeClr>
                </a:solidFill>
                <a:latin typeface="+mj-lt"/>
                <a:ea typeface="微软雅黑" panose="020B0503020204020204" pitchFamily="34" charset="-122"/>
              </a:rPr>
              <a:t>)</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14	print('</a:t>
            </a:r>
            <a:r>
              <a:rPr lang="zh-CN" altLang="en-US" sz="2000" dirty="0">
                <a:solidFill>
                  <a:schemeClr val="tx1">
                    <a:lumMod val="85000"/>
                    <a:lumOff val="15000"/>
                  </a:schemeClr>
                </a:solidFill>
                <a:latin typeface="+mj-lt"/>
                <a:ea typeface="微软雅黑" panose="020B0503020204020204" pitchFamily="34" charset="-122"/>
              </a:rPr>
              <a:t>开盘价、最高价、收盘价、最低价和成交量的最小值：</a:t>
            </a:r>
            <a:r>
              <a:rPr lang="en-US" altLang="zh-CN" sz="2000" dirty="0">
                <a:solidFill>
                  <a:schemeClr val="tx1">
                    <a:lumMod val="85000"/>
                    <a:lumOff val="15000"/>
                  </a:schemeClr>
                </a:solidFill>
                <a:latin typeface="+mj-lt"/>
                <a:ea typeface="微软雅黑" panose="020B0503020204020204" pitchFamily="34" charset="-122"/>
              </a:rPr>
              <a:t>\n', </a:t>
            </a:r>
            <a:r>
              <a:rPr lang="en-US" altLang="zh-CN" sz="2000" dirty="0" err="1">
                <a:solidFill>
                  <a:schemeClr val="tx1">
                    <a:lumMod val="85000"/>
                    <a:lumOff val="15000"/>
                  </a:schemeClr>
                </a:solidFill>
                <a:latin typeface="+mj-lt"/>
                <a:ea typeface="微软雅黑" panose="020B0503020204020204" pitchFamily="34" charset="-122"/>
              </a:rPr>
              <a:t>minval</a:t>
            </a:r>
            <a:r>
              <a:rPr lang="en-US" altLang="zh-CN" sz="2000" dirty="0">
                <a:solidFill>
                  <a:schemeClr val="tx1">
                    <a:lumMod val="85000"/>
                    <a:lumOff val="15000"/>
                  </a:schemeClr>
                </a:solidFill>
                <a:latin typeface="+mj-lt"/>
                <a:ea typeface="微软雅黑" panose="020B0503020204020204" pitchFamily="34" charset="-122"/>
              </a:rPr>
              <a:t>)</a:t>
            </a:r>
          </a:p>
          <a:p>
            <a:pPr>
              <a:lnSpc>
                <a:spcPct val="150000"/>
              </a:lnSpc>
              <a:spcBef>
                <a:spcPct val="0"/>
              </a:spcBef>
              <a:buClr>
                <a:srgbClr val="B1C400"/>
              </a:buClr>
              <a:defRPr/>
            </a:pPr>
            <a:endParaRPr lang="en-US" altLang="zh-CN" sz="2000" dirty="0">
              <a:solidFill>
                <a:schemeClr val="tx1">
                  <a:lumMod val="85000"/>
                  <a:lumOff val="15000"/>
                </a:schemeClr>
              </a:solidFill>
              <a:latin typeface="+mj-lt"/>
              <a:ea typeface="微软雅黑" panose="020B0503020204020204" pitchFamily="34" charset="-122"/>
            </a:endParaRPr>
          </a:p>
        </p:txBody>
      </p:sp>
      <p:sp>
        <p:nvSpPr>
          <p:cNvPr id="42" name="KSO_Shape">
            <a:extLst>
              <a:ext uri="{FF2B5EF4-FFF2-40B4-BE49-F238E27FC236}">
                <a16:creationId xmlns:a16="http://schemas.microsoft.com/office/drawing/2014/main" id="{6A0022B1-3E29-429D-8422-AA919FF16C3A}"/>
              </a:ext>
            </a:extLst>
          </p:cNvPr>
          <p:cNvSpPr/>
          <p:nvPr/>
        </p:nvSpPr>
        <p:spPr>
          <a:xfrm>
            <a:off x="1415086" y="1729649"/>
            <a:ext cx="9493471" cy="4192749"/>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1692311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4567379" y="477138"/>
            <a:ext cx="3057248"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常用函数和方法</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1419780"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概述</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1" y="1730172"/>
            <a:ext cx="9289360" cy="1134862"/>
          </a:xfrm>
          <a:prstGeom prst="rect">
            <a:avLst/>
          </a:prstGeom>
        </p:spPr>
        <p:txBody>
          <a:bodyPr wrap="square">
            <a:spAutoFit/>
          </a:bodyPr>
          <a:lstStyle/>
          <a:p>
            <a:pPr marL="342900" indent="-342900">
              <a:lnSpc>
                <a:spcPct val="150000"/>
              </a:lnSpc>
              <a:spcBef>
                <a:spcPct val="0"/>
              </a:spcBef>
              <a:buClr>
                <a:srgbClr val="B1C400"/>
              </a:buClr>
              <a:buFont typeface="Wingdings" panose="05000000000000000000" pitchFamily="2" charset="2"/>
              <a:buChar char="l"/>
              <a:defRPr/>
            </a:pPr>
            <a:r>
              <a:rPr lang="en-US" altLang="zh-CN" sz="2400" dirty="0">
                <a:solidFill>
                  <a:schemeClr val="tx1">
                    <a:lumMod val="85000"/>
                    <a:lumOff val="15000"/>
                  </a:schemeClr>
                </a:solidFill>
                <a:latin typeface="+mj-lt"/>
                <a:ea typeface="微软雅黑" panose="020B0503020204020204" pitchFamily="34" charset="-122"/>
              </a:rPr>
              <a:t>NumPy</a:t>
            </a:r>
            <a:r>
              <a:rPr lang="zh-CN" altLang="en-US" sz="2400" dirty="0">
                <a:solidFill>
                  <a:schemeClr val="tx1">
                    <a:lumMod val="85000"/>
                    <a:lumOff val="15000"/>
                  </a:schemeClr>
                </a:solidFill>
                <a:latin typeface="+mj-lt"/>
                <a:ea typeface="微软雅黑" panose="020B0503020204020204" pitchFamily="34" charset="-122"/>
              </a:rPr>
              <a:t>提供了大量对</a:t>
            </a:r>
            <a:r>
              <a:rPr lang="en-US" altLang="zh-CN" sz="2400" dirty="0" err="1">
                <a:solidFill>
                  <a:schemeClr val="tx1">
                    <a:lumMod val="85000"/>
                    <a:lumOff val="15000"/>
                  </a:schemeClr>
                </a:solidFill>
                <a:latin typeface="+mj-lt"/>
                <a:ea typeface="微软雅黑" panose="020B0503020204020204" pitchFamily="34" charset="-122"/>
              </a:rPr>
              <a:t>ndarray</a:t>
            </a:r>
            <a:r>
              <a:rPr lang="zh-CN" altLang="en-US" sz="2400" dirty="0">
                <a:solidFill>
                  <a:schemeClr val="tx1">
                    <a:lumMod val="85000"/>
                    <a:lumOff val="15000"/>
                  </a:schemeClr>
                </a:solidFill>
                <a:latin typeface="+mj-lt"/>
                <a:ea typeface="微软雅黑" panose="020B0503020204020204" pitchFamily="34" charset="-122"/>
              </a:rPr>
              <a:t>类数组对象进行处理的函数和方法 ，这里仅介绍本节程序示例所涉及的函数。</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664335"/>
            <a:ext cx="9493471" cy="1282768"/>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graphicFrame>
        <p:nvGraphicFramePr>
          <p:cNvPr id="3" name="表格 2">
            <a:extLst>
              <a:ext uri="{FF2B5EF4-FFF2-40B4-BE49-F238E27FC236}">
                <a16:creationId xmlns:a16="http://schemas.microsoft.com/office/drawing/2014/main" id="{66E7A05D-8084-499D-ABDE-1C3FB581407B}"/>
              </a:ext>
            </a:extLst>
          </p:cNvPr>
          <p:cNvGraphicFramePr>
            <a:graphicFrameLocks noGrp="1"/>
          </p:cNvGraphicFramePr>
          <p:nvPr>
            <p:extLst>
              <p:ext uri="{D42A27DB-BD31-4B8C-83A1-F6EECF244321}">
                <p14:modId xmlns:p14="http://schemas.microsoft.com/office/powerpoint/2010/main" val="4200055436"/>
              </p:ext>
            </p:extLst>
          </p:nvPr>
        </p:nvGraphicFramePr>
        <p:xfrm>
          <a:off x="1417919" y="2942944"/>
          <a:ext cx="9486548" cy="3194558"/>
        </p:xfrm>
        <a:graphic>
          <a:graphicData uri="http://schemas.openxmlformats.org/drawingml/2006/table">
            <a:tbl>
              <a:tblPr firstRow="1" firstCol="1" bandRow="1">
                <a:tableStyleId>{5C22544A-7EE6-4342-B048-85BDC9FD1C3A}</a:tableStyleId>
              </a:tblPr>
              <a:tblGrid>
                <a:gridCol w="2970784">
                  <a:extLst>
                    <a:ext uri="{9D8B030D-6E8A-4147-A177-3AD203B41FA5}">
                      <a16:colId xmlns:a16="http://schemas.microsoft.com/office/drawing/2014/main" val="2500421993"/>
                    </a:ext>
                  </a:extLst>
                </a:gridCol>
                <a:gridCol w="6515764">
                  <a:extLst>
                    <a:ext uri="{9D8B030D-6E8A-4147-A177-3AD203B41FA5}">
                      <a16:colId xmlns:a16="http://schemas.microsoft.com/office/drawing/2014/main" val="762291384"/>
                    </a:ext>
                  </a:extLst>
                </a:gridCol>
              </a:tblGrid>
              <a:tr h="34623">
                <a:tc>
                  <a:txBody>
                    <a:bodyPr/>
                    <a:lstStyle/>
                    <a:p>
                      <a:pPr indent="127000" algn="ctr">
                        <a:lnSpc>
                          <a:spcPct val="150000"/>
                        </a:lnSpc>
                        <a:spcAft>
                          <a:spcPts val="0"/>
                        </a:spcAft>
                      </a:pPr>
                      <a:r>
                        <a:rPr lang="zh-CN" sz="1800" kern="100">
                          <a:effectLst/>
                        </a:rPr>
                        <a:t>函数</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1328" marR="11328" marT="0" marB="0"/>
                </a:tc>
                <a:tc>
                  <a:txBody>
                    <a:bodyPr/>
                    <a:lstStyle/>
                    <a:p>
                      <a:pPr indent="127000" algn="ctr">
                        <a:lnSpc>
                          <a:spcPct val="150000"/>
                        </a:lnSpc>
                        <a:spcAft>
                          <a:spcPts val="0"/>
                        </a:spcAft>
                      </a:pPr>
                      <a:r>
                        <a:rPr lang="zh-CN" sz="1800" kern="100">
                          <a:effectLst/>
                        </a:rPr>
                        <a:t>描述</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1328" marR="11328" marT="0" marB="0"/>
                </a:tc>
                <a:extLst>
                  <a:ext uri="{0D108BD9-81ED-4DB2-BD59-A6C34878D82A}">
                    <a16:rowId xmlns:a16="http://schemas.microsoft.com/office/drawing/2014/main" val="2909776830"/>
                  </a:ext>
                </a:extLst>
              </a:tr>
              <a:tr h="748259">
                <a:tc>
                  <a:txBody>
                    <a:bodyPr/>
                    <a:lstStyle/>
                    <a:p>
                      <a:pPr indent="127000">
                        <a:lnSpc>
                          <a:spcPct val="150000"/>
                        </a:lnSpc>
                        <a:spcAft>
                          <a:spcPts val="0"/>
                        </a:spcAft>
                      </a:pPr>
                      <a:r>
                        <a:rPr lang="en-US" sz="1800" kern="100">
                          <a:effectLst/>
                        </a:rPr>
                        <a:t>numpy.amax(a, axis=None)</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1328" marR="11328" marT="0" marB="0"/>
                </a:tc>
                <a:tc>
                  <a:txBody>
                    <a:bodyPr/>
                    <a:lstStyle/>
                    <a:p>
                      <a:pPr marL="342900" lvl="0" indent="-342900">
                        <a:lnSpc>
                          <a:spcPct val="150000"/>
                        </a:lnSpc>
                        <a:spcAft>
                          <a:spcPts val="0"/>
                        </a:spcAft>
                        <a:buFont typeface="Wingdings" panose="05000000000000000000" pitchFamily="2" charset="2"/>
                        <a:buChar char=""/>
                      </a:pPr>
                      <a:r>
                        <a:rPr lang="zh-CN" sz="1800" kern="100" dirty="0">
                          <a:effectLst/>
                        </a:rPr>
                        <a:t>参数：</a:t>
                      </a:r>
                      <a:r>
                        <a:rPr lang="en-US" sz="1800" kern="100" dirty="0">
                          <a:effectLst/>
                        </a:rPr>
                        <a:t>a</a:t>
                      </a:r>
                      <a:r>
                        <a:rPr lang="zh-CN" sz="1800" kern="100" dirty="0">
                          <a:effectLst/>
                        </a:rPr>
                        <a:t>是一个</a:t>
                      </a:r>
                      <a:r>
                        <a:rPr lang="en-US" sz="1800" kern="100" dirty="0" err="1">
                          <a:effectLst/>
                        </a:rPr>
                        <a:t>ndarray</a:t>
                      </a:r>
                      <a:r>
                        <a:rPr lang="zh-CN" sz="1800" kern="100" dirty="0">
                          <a:effectLst/>
                        </a:rPr>
                        <a:t>类数组对象；</a:t>
                      </a:r>
                      <a:r>
                        <a:rPr lang="en-US" sz="1800" kern="100" dirty="0">
                          <a:effectLst/>
                        </a:rPr>
                        <a:t>axis</a:t>
                      </a:r>
                      <a:r>
                        <a:rPr lang="zh-CN" sz="1800" kern="100" dirty="0">
                          <a:effectLst/>
                        </a:rPr>
                        <a:t>是整数，用于指定计算的轴，即沿哪个维度进行求最大值的计算，默认值</a:t>
                      </a:r>
                      <a:r>
                        <a:rPr lang="en-US" sz="1800" kern="100" dirty="0">
                          <a:effectLst/>
                        </a:rPr>
                        <a:t>None</a:t>
                      </a:r>
                      <a:r>
                        <a:rPr lang="zh-CN" sz="1800" kern="100" dirty="0">
                          <a:effectLst/>
                        </a:rPr>
                        <a:t>表示对</a:t>
                      </a:r>
                      <a:r>
                        <a:rPr lang="en-US" sz="1800" kern="100" dirty="0">
                          <a:effectLst/>
                        </a:rPr>
                        <a:t>a</a:t>
                      </a:r>
                      <a:r>
                        <a:rPr lang="zh-CN" sz="1800" kern="100" dirty="0">
                          <a:effectLst/>
                        </a:rPr>
                        <a:t>中的所有元素进行求最大值的计算。</a:t>
                      </a:r>
                    </a:p>
                    <a:p>
                      <a:pPr marL="342900" lvl="0" indent="-342900">
                        <a:lnSpc>
                          <a:spcPct val="150000"/>
                        </a:lnSpc>
                        <a:spcAft>
                          <a:spcPts val="0"/>
                        </a:spcAft>
                        <a:buFont typeface="Wingdings" panose="05000000000000000000" pitchFamily="2" charset="2"/>
                        <a:buChar char=""/>
                      </a:pPr>
                      <a:r>
                        <a:rPr lang="zh-CN" sz="1800" kern="100" dirty="0">
                          <a:effectLst/>
                        </a:rPr>
                        <a:t>返回值：</a:t>
                      </a:r>
                      <a:r>
                        <a:rPr lang="en-US" sz="1800" kern="100" dirty="0">
                          <a:effectLst/>
                        </a:rPr>
                        <a:t>axis</a:t>
                      </a:r>
                      <a:r>
                        <a:rPr lang="zh-CN" sz="1800" kern="100" dirty="0">
                          <a:effectLst/>
                        </a:rPr>
                        <a:t>为</a:t>
                      </a:r>
                      <a:r>
                        <a:rPr lang="en-US" sz="1800" kern="100" dirty="0">
                          <a:effectLst/>
                        </a:rPr>
                        <a:t>None</a:t>
                      </a:r>
                      <a:r>
                        <a:rPr lang="zh-CN" sz="1800" kern="100" dirty="0">
                          <a:effectLst/>
                        </a:rPr>
                        <a:t>则返回一个标量，其对应数组对象</a:t>
                      </a:r>
                      <a:r>
                        <a:rPr lang="en-US" sz="1800" kern="100" dirty="0">
                          <a:effectLst/>
                        </a:rPr>
                        <a:t>a</a:t>
                      </a:r>
                      <a:r>
                        <a:rPr lang="zh-CN" sz="1800" kern="100" dirty="0">
                          <a:effectLst/>
                        </a:rPr>
                        <a:t>中所有元素的最大值；否则返回一个</a:t>
                      </a:r>
                      <a:r>
                        <a:rPr lang="en-US" sz="1800" kern="100" dirty="0">
                          <a:effectLst/>
                        </a:rPr>
                        <a:t>a.ndim-1</a:t>
                      </a:r>
                      <a:r>
                        <a:rPr lang="zh-CN" sz="1800" kern="100" dirty="0">
                          <a:effectLst/>
                        </a:rPr>
                        <a:t>维的数组，数组中的每个元素对应沿</a:t>
                      </a:r>
                      <a:r>
                        <a:rPr lang="en-US" sz="1800" kern="100" dirty="0">
                          <a:effectLst/>
                        </a:rPr>
                        <a:t>axis</a:t>
                      </a:r>
                      <a:r>
                        <a:rPr lang="zh-CN" sz="1800" kern="100" dirty="0">
                          <a:effectLst/>
                        </a:rPr>
                        <a:t>维度计算得到的一个最大值。</a:t>
                      </a:r>
                    </a:p>
                    <a:p>
                      <a:pPr marL="342900" lvl="0" indent="-342900">
                        <a:lnSpc>
                          <a:spcPct val="150000"/>
                        </a:lnSpc>
                        <a:spcAft>
                          <a:spcPts val="0"/>
                        </a:spcAft>
                        <a:buFont typeface="Wingdings" panose="05000000000000000000" pitchFamily="2" charset="2"/>
                        <a:buChar char=""/>
                      </a:pPr>
                      <a:r>
                        <a:rPr lang="zh-CN" sz="1800" kern="100" dirty="0">
                          <a:effectLst/>
                        </a:rPr>
                        <a:t>示例</a:t>
                      </a:r>
                      <a:r>
                        <a:rPr lang="zh-CN" altLang="en-US" sz="1800" kern="100" dirty="0">
                          <a:effectLst/>
                        </a:rPr>
                        <a:t>：</a:t>
                      </a:r>
                      <a:endParaRPr lang="zh-CN" sz="1800" kern="100" dirty="0">
                        <a:effectLst/>
                      </a:endParaRPr>
                    </a:p>
                  </a:txBody>
                  <a:tcPr marL="11328" marR="11328" marT="0" marB="0"/>
                </a:tc>
                <a:extLst>
                  <a:ext uri="{0D108BD9-81ED-4DB2-BD59-A6C34878D82A}">
                    <a16:rowId xmlns:a16="http://schemas.microsoft.com/office/drawing/2014/main" val="3332839271"/>
                  </a:ext>
                </a:extLst>
              </a:tr>
            </a:tbl>
          </a:graphicData>
        </a:graphic>
      </p:graphicFrame>
    </p:spTree>
    <p:extLst>
      <p:ext uri="{BB962C8B-B14F-4D97-AF65-F5344CB8AC3E}">
        <p14:creationId xmlns:p14="http://schemas.microsoft.com/office/powerpoint/2010/main" val="2190696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4567379" y="477138"/>
            <a:ext cx="3057248"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常用函数和方法</a:t>
            </a:r>
          </a:p>
        </p:txBody>
      </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graphicFrame>
        <p:nvGraphicFramePr>
          <p:cNvPr id="3" name="表格 2">
            <a:extLst>
              <a:ext uri="{FF2B5EF4-FFF2-40B4-BE49-F238E27FC236}">
                <a16:creationId xmlns:a16="http://schemas.microsoft.com/office/drawing/2014/main" id="{66E7A05D-8084-499D-ABDE-1C3FB581407B}"/>
              </a:ext>
            </a:extLst>
          </p:cNvPr>
          <p:cNvGraphicFramePr>
            <a:graphicFrameLocks noGrp="1"/>
          </p:cNvGraphicFramePr>
          <p:nvPr>
            <p:extLst>
              <p:ext uri="{D42A27DB-BD31-4B8C-83A1-F6EECF244321}">
                <p14:modId xmlns:p14="http://schemas.microsoft.com/office/powerpoint/2010/main" val="829208083"/>
              </p:ext>
            </p:extLst>
          </p:nvPr>
        </p:nvGraphicFramePr>
        <p:xfrm>
          <a:off x="1417919" y="1226100"/>
          <a:ext cx="9486548" cy="5203317"/>
        </p:xfrm>
        <a:graphic>
          <a:graphicData uri="http://schemas.openxmlformats.org/drawingml/2006/table">
            <a:tbl>
              <a:tblPr firstRow="1" firstCol="1" bandRow="1">
                <a:tableStyleId>{5C22544A-7EE6-4342-B048-85BDC9FD1C3A}</a:tableStyleId>
              </a:tblPr>
              <a:tblGrid>
                <a:gridCol w="2970784">
                  <a:extLst>
                    <a:ext uri="{9D8B030D-6E8A-4147-A177-3AD203B41FA5}">
                      <a16:colId xmlns:a16="http://schemas.microsoft.com/office/drawing/2014/main" val="2500421993"/>
                    </a:ext>
                  </a:extLst>
                </a:gridCol>
                <a:gridCol w="6515764">
                  <a:extLst>
                    <a:ext uri="{9D8B030D-6E8A-4147-A177-3AD203B41FA5}">
                      <a16:colId xmlns:a16="http://schemas.microsoft.com/office/drawing/2014/main" val="762291384"/>
                    </a:ext>
                  </a:extLst>
                </a:gridCol>
              </a:tblGrid>
              <a:tr h="34623">
                <a:tc>
                  <a:txBody>
                    <a:bodyPr/>
                    <a:lstStyle/>
                    <a:p>
                      <a:pPr indent="127000" algn="ctr">
                        <a:lnSpc>
                          <a:spcPct val="150000"/>
                        </a:lnSpc>
                        <a:spcAft>
                          <a:spcPts val="0"/>
                        </a:spcAft>
                      </a:pPr>
                      <a:r>
                        <a:rPr lang="zh-CN" sz="1800" kern="100">
                          <a:effectLst/>
                        </a:rPr>
                        <a:t>函数</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1328" marR="11328" marT="0" marB="0"/>
                </a:tc>
                <a:tc>
                  <a:txBody>
                    <a:bodyPr/>
                    <a:lstStyle/>
                    <a:p>
                      <a:pPr indent="127000" algn="ctr">
                        <a:lnSpc>
                          <a:spcPct val="150000"/>
                        </a:lnSpc>
                        <a:spcAft>
                          <a:spcPts val="0"/>
                        </a:spcAft>
                      </a:pPr>
                      <a:r>
                        <a:rPr lang="zh-CN" sz="1800" kern="100">
                          <a:effectLst/>
                        </a:rPr>
                        <a:t>描述</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1328" marR="11328" marT="0" marB="0"/>
                </a:tc>
                <a:extLst>
                  <a:ext uri="{0D108BD9-81ED-4DB2-BD59-A6C34878D82A}">
                    <a16:rowId xmlns:a16="http://schemas.microsoft.com/office/drawing/2014/main" val="2909776830"/>
                  </a:ext>
                </a:extLst>
              </a:tr>
              <a:tr h="748259">
                <a:tc>
                  <a:txBody>
                    <a:bodyPr/>
                    <a:lstStyle/>
                    <a:p>
                      <a:pPr indent="127000">
                        <a:lnSpc>
                          <a:spcPct val="150000"/>
                        </a:lnSpc>
                        <a:spcAft>
                          <a:spcPts val="0"/>
                        </a:spcAft>
                      </a:pPr>
                      <a:r>
                        <a:rPr lang="en-US" sz="1800" kern="100">
                          <a:effectLst/>
                        </a:rPr>
                        <a:t>numpy.amax(a, axis=None)</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1328" marR="11328" marT="0" marB="0"/>
                </a:tc>
                <a:tc>
                  <a:txBody>
                    <a:bodyPr/>
                    <a:lstStyle/>
                    <a:p>
                      <a:pPr marL="266700" indent="127000">
                        <a:lnSpc>
                          <a:spcPct val="150000"/>
                        </a:lnSpc>
                        <a:spcAft>
                          <a:spcPts val="0"/>
                        </a:spcAft>
                      </a:pPr>
                      <a:r>
                        <a:rPr lang="en-US" sz="1800" kern="100" dirty="0">
                          <a:effectLst/>
                        </a:rPr>
                        <a:t>import </a:t>
                      </a:r>
                      <a:r>
                        <a:rPr lang="en-US" sz="1800" kern="100" dirty="0" err="1">
                          <a:effectLst/>
                        </a:rPr>
                        <a:t>numpy</a:t>
                      </a:r>
                      <a:r>
                        <a:rPr lang="en-US" sz="1800" kern="100" dirty="0">
                          <a:effectLst/>
                        </a:rPr>
                        <a:t> as np</a:t>
                      </a:r>
                      <a:endParaRPr lang="zh-CN" sz="1800" kern="100" dirty="0">
                        <a:effectLst/>
                      </a:endParaRPr>
                    </a:p>
                    <a:p>
                      <a:pPr marL="266700" indent="127000">
                        <a:lnSpc>
                          <a:spcPct val="150000"/>
                        </a:lnSpc>
                        <a:spcAft>
                          <a:spcPts val="0"/>
                        </a:spcAft>
                      </a:pPr>
                      <a:r>
                        <a:rPr lang="en-US" sz="1800" kern="100" dirty="0">
                          <a:effectLst/>
                        </a:rPr>
                        <a:t>x = </a:t>
                      </a:r>
                      <a:r>
                        <a:rPr lang="en-US" sz="1800" kern="100" dirty="0" err="1">
                          <a:effectLst/>
                        </a:rPr>
                        <a:t>np.arange</a:t>
                      </a:r>
                      <a:r>
                        <a:rPr lang="en-US" sz="1800" kern="100" dirty="0">
                          <a:effectLst/>
                        </a:rPr>
                        <a:t>(1,13).reshape(3,4) # </a:t>
                      </a:r>
                      <a:r>
                        <a:rPr lang="zh-CN" sz="1800" kern="100" dirty="0">
                          <a:effectLst/>
                        </a:rPr>
                        <a:t>创建一个</a:t>
                      </a:r>
                      <a:r>
                        <a:rPr lang="en-US" sz="1800" kern="100" dirty="0">
                          <a:effectLst/>
                        </a:rPr>
                        <a:t>3</a:t>
                      </a:r>
                      <a:r>
                        <a:rPr lang="zh-CN" sz="1800" kern="100" dirty="0">
                          <a:effectLst/>
                        </a:rPr>
                        <a:t>行</a:t>
                      </a:r>
                      <a:r>
                        <a:rPr lang="en-US" sz="1800" kern="100" dirty="0">
                          <a:effectLst/>
                        </a:rPr>
                        <a:t>4</a:t>
                      </a:r>
                      <a:r>
                        <a:rPr lang="zh-CN" sz="1800" kern="100" dirty="0">
                          <a:effectLst/>
                        </a:rPr>
                        <a:t>列的二维数组</a:t>
                      </a:r>
                    </a:p>
                    <a:p>
                      <a:pPr marL="266700" indent="127000">
                        <a:lnSpc>
                          <a:spcPct val="150000"/>
                        </a:lnSpc>
                        <a:spcAft>
                          <a:spcPts val="0"/>
                        </a:spcAft>
                      </a:pPr>
                      <a:r>
                        <a:rPr lang="en-US" sz="1800" kern="100" dirty="0">
                          <a:effectLst/>
                        </a:rPr>
                        <a:t>print(x) # </a:t>
                      </a:r>
                      <a:r>
                        <a:rPr lang="zh-CN" sz="1800" kern="100" dirty="0">
                          <a:effectLst/>
                        </a:rPr>
                        <a:t>输出</a:t>
                      </a:r>
                      <a:r>
                        <a:rPr lang="en-US" sz="1800" kern="100" dirty="0">
                          <a:effectLst/>
                        </a:rPr>
                        <a:t>[[ 1  2  3  4]</a:t>
                      </a:r>
                      <a:endParaRPr lang="zh-CN" sz="1800" kern="100" dirty="0">
                        <a:effectLst/>
                      </a:endParaRPr>
                    </a:p>
                    <a:p>
                      <a:pPr indent="726440">
                        <a:lnSpc>
                          <a:spcPct val="150000"/>
                        </a:lnSpc>
                        <a:spcAft>
                          <a:spcPts val="0"/>
                        </a:spcAft>
                      </a:pPr>
                      <a:r>
                        <a:rPr lang="en-US" sz="1800" kern="100" dirty="0">
                          <a:effectLst/>
                        </a:rPr>
                        <a:t>        #          [ 5  6  7  8]</a:t>
                      </a:r>
                      <a:endParaRPr lang="zh-CN" sz="1800" kern="100" dirty="0">
                        <a:effectLst/>
                      </a:endParaRPr>
                    </a:p>
                    <a:p>
                      <a:pPr marL="266700" indent="466725">
                        <a:lnSpc>
                          <a:spcPct val="150000"/>
                        </a:lnSpc>
                        <a:spcAft>
                          <a:spcPts val="0"/>
                        </a:spcAft>
                      </a:pPr>
                      <a:r>
                        <a:rPr lang="en-US" sz="1800" kern="100" dirty="0">
                          <a:effectLst/>
                        </a:rPr>
                        <a:t>        #          [ 9 10 11 12]]</a:t>
                      </a:r>
                      <a:endParaRPr lang="zh-CN" sz="1800" kern="100" dirty="0">
                        <a:effectLst/>
                      </a:endParaRPr>
                    </a:p>
                    <a:p>
                      <a:pPr marL="266700" indent="127000">
                        <a:lnSpc>
                          <a:spcPct val="150000"/>
                        </a:lnSpc>
                        <a:spcAft>
                          <a:spcPts val="0"/>
                        </a:spcAft>
                      </a:pPr>
                      <a:r>
                        <a:rPr lang="en-US" sz="1800" kern="100" dirty="0">
                          <a:effectLst/>
                        </a:rPr>
                        <a:t>print(</a:t>
                      </a:r>
                      <a:r>
                        <a:rPr lang="en-US" sz="1800" kern="100" dirty="0" err="1">
                          <a:effectLst/>
                        </a:rPr>
                        <a:t>np.amax</a:t>
                      </a:r>
                      <a:r>
                        <a:rPr lang="en-US" sz="1800" kern="100" dirty="0">
                          <a:effectLst/>
                        </a:rPr>
                        <a:t>(x)) # </a:t>
                      </a:r>
                      <a:r>
                        <a:rPr lang="zh-CN" sz="1800" kern="100" dirty="0">
                          <a:effectLst/>
                        </a:rPr>
                        <a:t>输出</a:t>
                      </a:r>
                      <a:r>
                        <a:rPr lang="en-US" sz="1800" kern="100" dirty="0">
                          <a:effectLst/>
                        </a:rPr>
                        <a:t>12</a:t>
                      </a:r>
                      <a:endParaRPr lang="zh-CN" sz="1800" kern="100" dirty="0">
                        <a:effectLst/>
                      </a:endParaRPr>
                    </a:p>
                    <a:p>
                      <a:pPr marL="266700" indent="127000">
                        <a:lnSpc>
                          <a:spcPct val="150000"/>
                        </a:lnSpc>
                        <a:spcAft>
                          <a:spcPts val="0"/>
                        </a:spcAft>
                      </a:pPr>
                      <a:r>
                        <a:rPr lang="en-US" sz="1800" kern="100" dirty="0">
                          <a:effectLst/>
                        </a:rPr>
                        <a:t>print(</a:t>
                      </a:r>
                      <a:r>
                        <a:rPr lang="en-US" sz="1800" kern="100" dirty="0" err="1">
                          <a:effectLst/>
                        </a:rPr>
                        <a:t>np.amax</a:t>
                      </a:r>
                      <a:r>
                        <a:rPr lang="en-US" sz="1800" kern="100" dirty="0">
                          <a:effectLst/>
                        </a:rPr>
                        <a:t>(x, axis=0)) # </a:t>
                      </a:r>
                      <a:r>
                        <a:rPr lang="zh-CN" sz="1800" kern="100" dirty="0">
                          <a:effectLst/>
                        </a:rPr>
                        <a:t>输出</a:t>
                      </a:r>
                      <a:r>
                        <a:rPr lang="en-US" sz="1800" kern="100" dirty="0">
                          <a:effectLst/>
                        </a:rPr>
                        <a:t>[ 9 10 11 12]</a:t>
                      </a:r>
                      <a:r>
                        <a:rPr lang="zh-CN" sz="1800" kern="100" dirty="0">
                          <a:effectLst/>
                        </a:rPr>
                        <a:t>，</a:t>
                      </a:r>
                      <a:r>
                        <a:rPr lang="en-US" sz="1800" kern="100" dirty="0">
                          <a:effectLst/>
                        </a:rPr>
                        <a:t>axis=0</a:t>
                      </a:r>
                      <a:r>
                        <a:rPr lang="zh-CN" sz="1800" kern="100" dirty="0">
                          <a:effectLst/>
                        </a:rPr>
                        <a:t>表示沿行的方向计算最大值，即结果中的每个元素对应一列的最大值</a:t>
                      </a:r>
                    </a:p>
                    <a:p>
                      <a:pPr marL="266700" indent="127000">
                        <a:lnSpc>
                          <a:spcPct val="150000"/>
                        </a:lnSpc>
                        <a:spcAft>
                          <a:spcPts val="0"/>
                        </a:spcAft>
                      </a:pPr>
                      <a:r>
                        <a:rPr lang="en-US" sz="1800" kern="100" dirty="0">
                          <a:effectLst/>
                        </a:rPr>
                        <a:t>print(</a:t>
                      </a:r>
                      <a:r>
                        <a:rPr lang="en-US" sz="1800" kern="100" dirty="0" err="1">
                          <a:effectLst/>
                        </a:rPr>
                        <a:t>np.amax</a:t>
                      </a:r>
                      <a:r>
                        <a:rPr lang="en-US" sz="1800" kern="100" dirty="0">
                          <a:effectLst/>
                        </a:rPr>
                        <a:t>(x, axis=1)) # </a:t>
                      </a:r>
                      <a:r>
                        <a:rPr lang="zh-CN" sz="1800" kern="100" dirty="0">
                          <a:effectLst/>
                        </a:rPr>
                        <a:t>输出</a:t>
                      </a:r>
                      <a:r>
                        <a:rPr lang="en-US" sz="1800" kern="100" dirty="0">
                          <a:effectLst/>
                        </a:rPr>
                        <a:t>[ 4  8 12]</a:t>
                      </a:r>
                      <a:r>
                        <a:rPr lang="zh-CN" sz="1800" kern="100" dirty="0">
                          <a:effectLst/>
                        </a:rPr>
                        <a:t>，</a:t>
                      </a:r>
                      <a:r>
                        <a:rPr lang="en-US" sz="1800" kern="100" dirty="0">
                          <a:effectLst/>
                        </a:rPr>
                        <a:t>axis=1</a:t>
                      </a:r>
                      <a:r>
                        <a:rPr lang="zh-CN" sz="1800" kern="100" dirty="0">
                          <a:effectLst/>
                        </a:rPr>
                        <a:t>表示沿列的方向计算最大值，即结果中的每个元素对应一行的最大值</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1328" marR="11328" marT="0" marB="0"/>
                </a:tc>
                <a:extLst>
                  <a:ext uri="{0D108BD9-81ED-4DB2-BD59-A6C34878D82A}">
                    <a16:rowId xmlns:a16="http://schemas.microsoft.com/office/drawing/2014/main" val="3332839271"/>
                  </a:ext>
                </a:extLst>
              </a:tr>
              <a:tr h="74269">
                <a:tc>
                  <a:txBody>
                    <a:bodyPr/>
                    <a:lstStyle/>
                    <a:p>
                      <a:pPr indent="127000">
                        <a:lnSpc>
                          <a:spcPct val="150000"/>
                        </a:lnSpc>
                        <a:spcAft>
                          <a:spcPts val="0"/>
                        </a:spcAft>
                      </a:pPr>
                      <a:r>
                        <a:rPr lang="en-US" sz="1800" kern="100" dirty="0" err="1">
                          <a:effectLst/>
                        </a:rPr>
                        <a:t>numpy.amin</a:t>
                      </a:r>
                      <a:r>
                        <a:rPr lang="en-US" sz="1800" kern="100" dirty="0">
                          <a:effectLst/>
                        </a:rPr>
                        <a:t>(a, axis=None)</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1328" marR="11328" marT="0" marB="0"/>
                </a:tc>
                <a:tc>
                  <a:txBody>
                    <a:bodyPr/>
                    <a:lstStyle/>
                    <a:p>
                      <a:pPr marL="342900" lvl="0" indent="-342900">
                        <a:lnSpc>
                          <a:spcPct val="150000"/>
                        </a:lnSpc>
                        <a:spcAft>
                          <a:spcPts val="0"/>
                        </a:spcAft>
                        <a:buFont typeface="Wingdings" panose="05000000000000000000" pitchFamily="2" charset="2"/>
                        <a:buChar char=""/>
                      </a:pPr>
                      <a:r>
                        <a:rPr lang="zh-CN" sz="1800" kern="100" dirty="0">
                          <a:effectLst/>
                        </a:rPr>
                        <a:t>用于计算数组对象</a:t>
                      </a:r>
                      <a:r>
                        <a:rPr lang="en-US" sz="1800" kern="100" dirty="0">
                          <a:effectLst/>
                        </a:rPr>
                        <a:t>a</a:t>
                      </a:r>
                      <a:r>
                        <a:rPr lang="zh-CN" sz="1800" kern="100" dirty="0">
                          <a:effectLst/>
                        </a:rPr>
                        <a:t>中所有元素的最小值，或沿指定轴</a:t>
                      </a:r>
                      <a:r>
                        <a:rPr lang="en-US" sz="1800" kern="100" dirty="0">
                          <a:effectLst/>
                        </a:rPr>
                        <a:t>axis</a:t>
                      </a:r>
                      <a:r>
                        <a:rPr lang="zh-CN" sz="1800" kern="100" dirty="0">
                          <a:effectLst/>
                        </a:rPr>
                        <a:t>计算元素最小值。</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1328" marR="11328" marT="0" marB="0"/>
                </a:tc>
                <a:extLst>
                  <a:ext uri="{0D108BD9-81ED-4DB2-BD59-A6C34878D82A}">
                    <a16:rowId xmlns:a16="http://schemas.microsoft.com/office/drawing/2014/main" val="2307700787"/>
                  </a:ext>
                </a:extLst>
              </a:tr>
            </a:tbl>
          </a:graphicData>
        </a:graphic>
      </p:graphicFrame>
    </p:spTree>
    <p:extLst>
      <p:ext uri="{BB962C8B-B14F-4D97-AF65-F5344CB8AC3E}">
        <p14:creationId xmlns:p14="http://schemas.microsoft.com/office/powerpoint/2010/main" val="349188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4178650" y="477138"/>
            <a:ext cx="3834704"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为什么使用</a:t>
            </a:r>
            <a:r>
              <a:rPr lang="en-US" altLang="zh-CN" sz="3200" b="1" dirty="0" err="1">
                <a:solidFill>
                  <a:schemeClr val="tx1">
                    <a:lumMod val="85000"/>
                    <a:lumOff val="15000"/>
                  </a:schemeClr>
                </a:solidFill>
                <a:latin typeface="微软雅黑" panose="020B0503020204020204" pitchFamily="34" charset="-122"/>
                <a:ea typeface="微软雅黑" panose="020B0503020204020204" pitchFamily="34" charset="-122"/>
              </a:rPr>
              <a:t>ndarray</a:t>
            </a:r>
            <a:endPar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83E11107-0AC9-4E43-BA11-92F2A6599A1B}"/>
              </a:ext>
            </a:extLst>
          </p:cNvPr>
          <p:cNvSpPr/>
          <p:nvPr/>
        </p:nvSpPr>
        <p:spPr>
          <a:xfrm>
            <a:off x="1476508" y="2136808"/>
            <a:ext cx="5569148"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列表和</a:t>
            </a:r>
            <a:r>
              <a:rPr lang="en-US" altLang="zh-CN" sz="2400" b="1" dirty="0" err="1">
                <a:solidFill>
                  <a:schemeClr val="tx1">
                    <a:lumMod val="85000"/>
                    <a:lumOff val="15000"/>
                  </a:schemeClr>
                </a:solidFill>
                <a:latin typeface="微软雅黑" panose="020B0503020204020204" pitchFamily="34" charset="-122"/>
                <a:ea typeface="微软雅黑" panose="020B0503020204020204" pitchFamily="34" charset="-122"/>
              </a:rPr>
              <a:t>ndarray</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排序和求和时间比较</a:t>
            </a:r>
          </a:p>
        </p:txBody>
      </p:sp>
      <p:sp>
        <p:nvSpPr>
          <p:cNvPr id="3" name="矩形 2">
            <a:extLst>
              <a:ext uri="{FF2B5EF4-FFF2-40B4-BE49-F238E27FC236}">
                <a16:creationId xmlns:a16="http://schemas.microsoft.com/office/drawing/2014/main" id="{CD352A36-0FAB-466D-AED1-E2DB2EF0AC31}"/>
              </a:ext>
            </a:extLst>
          </p:cNvPr>
          <p:cNvSpPr/>
          <p:nvPr/>
        </p:nvSpPr>
        <p:spPr>
          <a:xfrm>
            <a:off x="1517141" y="1086352"/>
            <a:ext cx="9289360" cy="961097"/>
          </a:xfrm>
          <a:prstGeom prst="rect">
            <a:avLst/>
          </a:prstGeom>
        </p:spPr>
        <p:txBody>
          <a:bodyPr wrap="square">
            <a:spAutoFit/>
          </a:bodyPr>
          <a:lstStyle/>
          <a:p>
            <a:pPr marL="342900" indent="-342900" algn="just">
              <a:lnSpc>
                <a:spcPct val="150000"/>
              </a:lnSpc>
              <a:spcBef>
                <a:spcPct val="0"/>
              </a:spcBef>
              <a:buClr>
                <a:srgbClr val="B1C400"/>
              </a:buClr>
              <a:buFont typeface="Wingdings" panose="05000000000000000000" pitchFamily="2" charset="2"/>
              <a:buChar char="l"/>
              <a:defRPr/>
            </a:pPr>
            <a:r>
              <a:rPr lang="en-US" altLang="zh-CN" sz="2000" dirty="0" err="1">
                <a:solidFill>
                  <a:schemeClr val="tx1">
                    <a:lumMod val="85000"/>
                    <a:lumOff val="15000"/>
                  </a:schemeClr>
                </a:solidFill>
                <a:latin typeface="+mj-lt"/>
                <a:ea typeface="微软雅黑" panose="020B0503020204020204" pitchFamily="34" charset="-122"/>
              </a:rPr>
              <a:t>ndarray</a:t>
            </a:r>
            <a:r>
              <a:rPr lang="zh-CN" altLang="en-US" sz="2000" dirty="0">
                <a:solidFill>
                  <a:schemeClr val="tx1">
                    <a:lumMod val="85000"/>
                    <a:lumOff val="15000"/>
                  </a:schemeClr>
                </a:solidFill>
                <a:latin typeface="+mj-lt"/>
                <a:ea typeface="微软雅黑" panose="020B0503020204020204" pitchFamily="34" charset="-122"/>
              </a:rPr>
              <a:t>类与</a:t>
            </a:r>
            <a:r>
              <a:rPr lang="en-US" altLang="zh-CN" sz="2000" dirty="0">
                <a:solidFill>
                  <a:schemeClr val="tx1">
                    <a:lumMod val="85000"/>
                    <a:lumOff val="15000"/>
                  </a:schemeClr>
                </a:solidFill>
                <a:latin typeface="+mj-lt"/>
                <a:ea typeface="微软雅黑" panose="020B0503020204020204" pitchFamily="34" charset="-122"/>
              </a:rPr>
              <a:t>Python</a:t>
            </a:r>
            <a:r>
              <a:rPr lang="zh-CN" altLang="en-US" sz="2000" dirty="0">
                <a:solidFill>
                  <a:schemeClr val="tx1">
                    <a:lumMod val="85000"/>
                    <a:lumOff val="15000"/>
                  </a:schemeClr>
                </a:solidFill>
                <a:latin typeface="+mj-lt"/>
                <a:ea typeface="微软雅黑" panose="020B0503020204020204" pitchFamily="34" charset="-122"/>
              </a:rPr>
              <a:t>内置的列表数据类型类似，但</a:t>
            </a:r>
            <a:r>
              <a:rPr lang="en-US" altLang="zh-CN" sz="2000" dirty="0" err="1">
                <a:solidFill>
                  <a:schemeClr val="tx1">
                    <a:lumMod val="85000"/>
                    <a:lumOff val="15000"/>
                  </a:schemeClr>
                </a:solidFill>
                <a:latin typeface="+mj-lt"/>
                <a:ea typeface="微软雅黑" panose="020B0503020204020204" pitchFamily="34" charset="-122"/>
              </a:rPr>
              <a:t>ndarray</a:t>
            </a:r>
            <a:r>
              <a:rPr lang="zh-CN" altLang="en-US" sz="2000" dirty="0">
                <a:solidFill>
                  <a:schemeClr val="tx1">
                    <a:lumMod val="85000"/>
                    <a:lumOff val="15000"/>
                  </a:schemeClr>
                </a:solidFill>
                <a:latin typeface="+mj-lt"/>
                <a:ea typeface="微软雅黑" panose="020B0503020204020204" pitchFamily="34" charset="-122"/>
              </a:rPr>
              <a:t>的计算效率明显优于列表。</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261749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210421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48" name="KSO_Shape">
            <a:extLst>
              <a:ext uri="{FF2B5EF4-FFF2-40B4-BE49-F238E27FC236}">
                <a16:creationId xmlns:a16="http://schemas.microsoft.com/office/drawing/2014/main" id="{7C10B4E9-275D-4EE6-A235-4852EBDFC2C3}"/>
              </a:ext>
            </a:extLst>
          </p:cNvPr>
          <p:cNvSpPr/>
          <p:nvPr/>
        </p:nvSpPr>
        <p:spPr>
          <a:xfrm>
            <a:off x="1415086" y="1147979"/>
            <a:ext cx="9493471" cy="961098"/>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1" y="2793860"/>
            <a:ext cx="9289360" cy="3730317"/>
          </a:xfrm>
          <a:prstGeom prst="rect">
            <a:avLst/>
          </a:prstGeom>
        </p:spPr>
        <p:txBody>
          <a:bodyPr wrap="square">
            <a:spAutoFit/>
          </a:bodyPr>
          <a:lstStyle/>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	import random # </a:t>
            </a:r>
            <a:r>
              <a:rPr lang="zh-CN" altLang="en-US" sz="2000" dirty="0">
                <a:solidFill>
                  <a:schemeClr val="tx1">
                    <a:lumMod val="85000"/>
                    <a:lumOff val="15000"/>
                  </a:schemeClr>
                </a:solidFill>
                <a:latin typeface="+mj-lt"/>
                <a:ea typeface="微软雅黑" panose="020B0503020204020204" pitchFamily="34" charset="-122"/>
              </a:rPr>
              <a:t>导入</a:t>
            </a:r>
            <a:r>
              <a:rPr lang="en-US" altLang="zh-CN" sz="2000" dirty="0">
                <a:solidFill>
                  <a:schemeClr val="tx1">
                    <a:lumMod val="85000"/>
                    <a:lumOff val="15000"/>
                  </a:schemeClr>
                </a:solidFill>
                <a:latin typeface="+mj-lt"/>
                <a:ea typeface="微软雅黑" panose="020B0503020204020204" pitchFamily="34" charset="-122"/>
              </a:rPr>
              <a:t>random</a:t>
            </a:r>
            <a:r>
              <a:rPr lang="zh-CN" altLang="en-US" sz="2000" dirty="0">
                <a:solidFill>
                  <a:schemeClr val="tx1">
                    <a:lumMod val="85000"/>
                    <a:lumOff val="15000"/>
                  </a:schemeClr>
                </a:solidFill>
                <a:latin typeface="+mj-lt"/>
                <a:ea typeface="微软雅黑" panose="020B0503020204020204" pitchFamily="34" charset="-122"/>
              </a:rPr>
              <a:t>模块</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2	from time import </a:t>
            </a:r>
            <a:r>
              <a:rPr lang="en-US" altLang="zh-CN" sz="2000" dirty="0" err="1">
                <a:solidFill>
                  <a:schemeClr val="tx1">
                    <a:lumMod val="85000"/>
                    <a:lumOff val="15000"/>
                  </a:schemeClr>
                </a:solidFill>
                <a:latin typeface="+mj-lt"/>
                <a:ea typeface="微软雅黑" panose="020B0503020204020204" pitchFamily="34" charset="-122"/>
              </a:rPr>
              <a:t>perf_counter</a:t>
            </a:r>
            <a:r>
              <a:rPr lang="en-US" altLang="zh-CN" sz="2000" dirty="0">
                <a:solidFill>
                  <a:schemeClr val="tx1">
                    <a:lumMod val="85000"/>
                    <a:lumOff val="15000"/>
                  </a:schemeClr>
                </a:solidFill>
                <a:latin typeface="+mj-lt"/>
                <a:ea typeface="微软雅黑" panose="020B0503020204020204" pitchFamily="34" charset="-122"/>
              </a:rPr>
              <a:t> # </a:t>
            </a:r>
            <a:r>
              <a:rPr lang="zh-CN" altLang="en-US" sz="2000" dirty="0">
                <a:solidFill>
                  <a:schemeClr val="tx1">
                    <a:lumMod val="85000"/>
                    <a:lumOff val="15000"/>
                  </a:schemeClr>
                </a:solidFill>
                <a:latin typeface="+mj-lt"/>
                <a:ea typeface="微软雅黑" panose="020B0503020204020204" pitchFamily="34" charset="-122"/>
              </a:rPr>
              <a:t>从</a:t>
            </a:r>
            <a:r>
              <a:rPr lang="en-US" altLang="zh-CN" sz="2000" dirty="0">
                <a:solidFill>
                  <a:schemeClr val="tx1">
                    <a:lumMod val="85000"/>
                    <a:lumOff val="15000"/>
                  </a:schemeClr>
                </a:solidFill>
                <a:latin typeface="+mj-lt"/>
                <a:ea typeface="微软雅黑" panose="020B0503020204020204" pitchFamily="34" charset="-122"/>
              </a:rPr>
              <a:t>time</a:t>
            </a:r>
            <a:r>
              <a:rPr lang="zh-CN" altLang="en-US" sz="2000" dirty="0">
                <a:solidFill>
                  <a:schemeClr val="tx1">
                    <a:lumMod val="85000"/>
                    <a:lumOff val="15000"/>
                  </a:schemeClr>
                </a:solidFill>
                <a:latin typeface="+mj-lt"/>
                <a:ea typeface="微软雅黑" panose="020B0503020204020204" pitchFamily="34" charset="-122"/>
              </a:rPr>
              <a:t>模块导入</a:t>
            </a:r>
            <a:r>
              <a:rPr lang="en-US" altLang="zh-CN" sz="2000" dirty="0" err="1">
                <a:solidFill>
                  <a:schemeClr val="tx1">
                    <a:lumMod val="85000"/>
                    <a:lumOff val="15000"/>
                  </a:schemeClr>
                </a:solidFill>
                <a:latin typeface="+mj-lt"/>
                <a:ea typeface="微软雅黑" panose="020B0503020204020204" pitchFamily="34" charset="-122"/>
              </a:rPr>
              <a:t>perf_counter</a:t>
            </a:r>
            <a:endParaRPr lang="en-US" altLang="zh-CN" sz="2000" dirty="0">
              <a:solidFill>
                <a:schemeClr val="tx1">
                  <a:lumMod val="85000"/>
                  <a:lumOff val="15000"/>
                </a:schemeClr>
              </a:solidFill>
              <a:latin typeface="+mj-lt"/>
              <a:ea typeface="微软雅黑" panose="020B0503020204020204" pitchFamily="34" charset="-122"/>
            </a:endParaRP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3	import </a:t>
            </a:r>
            <a:r>
              <a:rPr lang="en-US" altLang="zh-CN" sz="2000" dirty="0" err="1">
                <a:solidFill>
                  <a:schemeClr val="tx1">
                    <a:lumMod val="85000"/>
                    <a:lumOff val="15000"/>
                  </a:schemeClr>
                </a:solidFill>
                <a:latin typeface="+mj-lt"/>
                <a:ea typeface="微软雅黑" panose="020B0503020204020204" pitchFamily="34" charset="-122"/>
              </a:rPr>
              <a:t>numpy</a:t>
            </a:r>
            <a:r>
              <a:rPr lang="en-US" altLang="zh-CN" sz="2000" dirty="0">
                <a:solidFill>
                  <a:schemeClr val="tx1">
                    <a:lumMod val="85000"/>
                    <a:lumOff val="15000"/>
                  </a:schemeClr>
                </a:solidFill>
                <a:latin typeface="+mj-lt"/>
                <a:ea typeface="微软雅黑" panose="020B0503020204020204" pitchFamily="34" charset="-122"/>
              </a:rPr>
              <a:t> as np # </a:t>
            </a:r>
            <a:r>
              <a:rPr lang="zh-CN" altLang="en-US" sz="2000" dirty="0">
                <a:solidFill>
                  <a:schemeClr val="tx1">
                    <a:lumMod val="85000"/>
                    <a:lumOff val="15000"/>
                  </a:schemeClr>
                </a:solidFill>
                <a:latin typeface="+mj-lt"/>
                <a:ea typeface="微软雅黑" panose="020B0503020204020204" pitchFamily="34" charset="-122"/>
              </a:rPr>
              <a:t>导入</a:t>
            </a:r>
            <a:r>
              <a:rPr lang="en-US" altLang="zh-CN" sz="2000" dirty="0" err="1">
                <a:solidFill>
                  <a:schemeClr val="tx1">
                    <a:lumMod val="85000"/>
                    <a:lumOff val="15000"/>
                  </a:schemeClr>
                </a:solidFill>
                <a:latin typeface="+mj-lt"/>
                <a:ea typeface="微软雅黑" panose="020B0503020204020204" pitchFamily="34" charset="-122"/>
              </a:rPr>
              <a:t>numpy</a:t>
            </a:r>
            <a:r>
              <a:rPr lang="zh-CN" altLang="en-US" sz="2000" dirty="0">
                <a:solidFill>
                  <a:schemeClr val="tx1">
                    <a:lumMod val="85000"/>
                    <a:lumOff val="15000"/>
                  </a:schemeClr>
                </a:solidFill>
                <a:latin typeface="+mj-lt"/>
                <a:ea typeface="微软雅黑" panose="020B0503020204020204" pitchFamily="34" charset="-122"/>
              </a:rPr>
              <a:t>模块并通过</a:t>
            </a:r>
            <a:r>
              <a:rPr lang="en-US" altLang="zh-CN" sz="2000" dirty="0">
                <a:solidFill>
                  <a:schemeClr val="tx1">
                    <a:lumMod val="85000"/>
                    <a:lumOff val="15000"/>
                  </a:schemeClr>
                </a:solidFill>
                <a:latin typeface="+mj-lt"/>
                <a:ea typeface="微软雅黑" panose="020B0503020204020204" pitchFamily="34" charset="-122"/>
              </a:rPr>
              <a:t>as</a:t>
            </a:r>
            <a:r>
              <a:rPr lang="zh-CN" altLang="en-US" sz="2000" dirty="0">
                <a:solidFill>
                  <a:schemeClr val="tx1">
                    <a:lumMod val="85000"/>
                    <a:lumOff val="15000"/>
                  </a:schemeClr>
                </a:solidFill>
                <a:latin typeface="+mj-lt"/>
                <a:ea typeface="微软雅黑" panose="020B0503020204020204" pitchFamily="34" charset="-122"/>
              </a:rPr>
              <a:t>将其重命名为</a:t>
            </a:r>
            <a:r>
              <a:rPr lang="en-US" altLang="zh-CN" sz="2000" dirty="0">
                <a:solidFill>
                  <a:schemeClr val="tx1">
                    <a:lumMod val="85000"/>
                    <a:lumOff val="15000"/>
                  </a:schemeClr>
                </a:solidFill>
                <a:latin typeface="+mj-lt"/>
                <a:ea typeface="微软雅黑" panose="020B0503020204020204" pitchFamily="34" charset="-122"/>
              </a:rPr>
              <a:t>np</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4	</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5	n=100000 # </a:t>
            </a:r>
            <a:r>
              <a:rPr lang="zh-CN" altLang="en-US" sz="2000" dirty="0">
                <a:solidFill>
                  <a:schemeClr val="tx1">
                    <a:lumMod val="85000"/>
                    <a:lumOff val="15000"/>
                  </a:schemeClr>
                </a:solidFill>
                <a:latin typeface="+mj-lt"/>
                <a:ea typeface="微软雅黑" panose="020B0503020204020204" pitchFamily="34" charset="-122"/>
              </a:rPr>
              <a:t>待处理的元素数量</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6	repeats = 10 # </a:t>
            </a:r>
            <a:r>
              <a:rPr lang="zh-CN" altLang="en-US" sz="2000" dirty="0">
                <a:solidFill>
                  <a:schemeClr val="tx1">
                    <a:lumMod val="85000"/>
                    <a:lumOff val="15000"/>
                  </a:schemeClr>
                </a:solidFill>
                <a:latin typeface="+mj-lt"/>
                <a:ea typeface="微软雅黑" panose="020B0503020204020204" pitchFamily="34" charset="-122"/>
              </a:rPr>
              <a:t>实验重复次数（重复多次实验取平均计算时间以使结果更加稳定）</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7	</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2737359"/>
            <a:ext cx="9493471" cy="3902137"/>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Tree>
    <p:extLst>
      <p:ext uri="{BB962C8B-B14F-4D97-AF65-F5344CB8AC3E}">
        <p14:creationId xmlns:p14="http://schemas.microsoft.com/office/powerpoint/2010/main" val="3394816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fade">
                                      <p:cBhvr>
                                        <p:cTn id="22" dur="500"/>
                                        <p:tgtEl>
                                          <p:spTgt spid="48"/>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p:tgtEl>
                                          <p:spTgt spid="2"/>
                                        </p:tgtEl>
                                        <p:attrNameLst>
                                          <p:attrName>ppt_y</p:attrName>
                                        </p:attrNameLst>
                                      </p:cBhvr>
                                      <p:tavLst>
                                        <p:tav tm="0">
                                          <p:val>
                                            <p:strVal val="#ppt_y+#ppt_h*1.125000"/>
                                          </p:val>
                                        </p:tav>
                                        <p:tav tm="100000">
                                          <p:val>
                                            <p:strVal val="#ppt_y"/>
                                          </p:val>
                                        </p:tav>
                                      </p:tavLst>
                                    </p:anim>
                                    <p:animEffect transition="in" filter="wipe(up)">
                                      <p:cBhvr>
                                        <p:cTn id="26" dur="500"/>
                                        <p:tgtEl>
                                          <p:spTgt spid="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additive="base">
                                        <p:cTn id="29" dur="500"/>
                                        <p:tgtEl>
                                          <p:spTgt spid="3"/>
                                        </p:tgtEl>
                                        <p:attrNameLst>
                                          <p:attrName>ppt_y</p:attrName>
                                        </p:attrNameLst>
                                      </p:cBhvr>
                                      <p:tavLst>
                                        <p:tav tm="0">
                                          <p:val>
                                            <p:strVal val="#ppt_y-#ppt_h*1.125000"/>
                                          </p:val>
                                        </p:tav>
                                        <p:tav tm="100000">
                                          <p:val>
                                            <p:strVal val="#ppt_y"/>
                                          </p:val>
                                        </p:tav>
                                      </p:tavLst>
                                    </p:anim>
                                    <p:animEffect transition="in" filter="wipe(down)">
                                      <p:cBhvr>
                                        <p:cTn id="30" dur="500"/>
                                        <p:tgtEl>
                                          <p:spTgt spid="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animEffect transition="in" filter="fade">
                                      <p:cBhvr>
                                        <p:cTn id="33" dur="500"/>
                                        <p:tgtEl>
                                          <p:spTgt spid="42"/>
                                        </p:tgtEl>
                                      </p:cBhvr>
                                    </p:animEffect>
                                  </p:childTnLst>
                                </p:cTn>
                              </p:par>
                              <p:par>
                                <p:cTn id="34" presetID="12" presetClass="entr" presetSubtype="1" fill="hold" grpId="0" nodeType="withEffect">
                                  <p:stCondLst>
                                    <p:cond delay="0"/>
                                  </p:stCondLst>
                                  <p:childTnLst>
                                    <p:set>
                                      <p:cBhvr>
                                        <p:cTn id="35" dur="1" fill="hold">
                                          <p:stCondLst>
                                            <p:cond delay="0"/>
                                          </p:stCondLst>
                                        </p:cTn>
                                        <p:tgtEl>
                                          <p:spTgt spid="41"/>
                                        </p:tgtEl>
                                        <p:attrNameLst>
                                          <p:attrName>style.visibility</p:attrName>
                                        </p:attrNameLst>
                                      </p:cBhvr>
                                      <p:to>
                                        <p:strVal val="visible"/>
                                      </p:to>
                                    </p:set>
                                    <p:anim calcmode="lin" valueType="num">
                                      <p:cBhvr additive="base">
                                        <p:cTn id="36" dur="500"/>
                                        <p:tgtEl>
                                          <p:spTgt spid="41"/>
                                        </p:tgtEl>
                                        <p:attrNameLst>
                                          <p:attrName>ppt_y</p:attrName>
                                        </p:attrNameLst>
                                      </p:cBhvr>
                                      <p:tavLst>
                                        <p:tav tm="0">
                                          <p:val>
                                            <p:strVal val="#ppt_y-#ppt_h*1.125000"/>
                                          </p:val>
                                        </p:tav>
                                        <p:tav tm="100000">
                                          <p:val>
                                            <p:strVal val="#ppt_y"/>
                                          </p:val>
                                        </p:tav>
                                      </p:tavLst>
                                    </p:anim>
                                    <p:animEffect transition="in" filter="wipe(down)">
                                      <p:cBhvr>
                                        <p:cTn id="3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3" grpId="0"/>
      <p:bldP spid="48" grpId="0" animBg="1"/>
      <p:bldP spid="41" grpId="0"/>
      <p:bldP spid="42"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4567379" y="477138"/>
            <a:ext cx="3057248"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常用函数和方法</a:t>
            </a:r>
          </a:p>
        </p:txBody>
      </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graphicFrame>
        <p:nvGraphicFramePr>
          <p:cNvPr id="3" name="表格 2">
            <a:extLst>
              <a:ext uri="{FF2B5EF4-FFF2-40B4-BE49-F238E27FC236}">
                <a16:creationId xmlns:a16="http://schemas.microsoft.com/office/drawing/2014/main" id="{66E7A05D-8084-499D-ABDE-1C3FB581407B}"/>
              </a:ext>
            </a:extLst>
          </p:cNvPr>
          <p:cNvGraphicFramePr>
            <a:graphicFrameLocks noGrp="1"/>
          </p:cNvGraphicFramePr>
          <p:nvPr>
            <p:extLst>
              <p:ext uri="{D42A27DB-BD31-4B8C-83A1-F6EECF244321}">
                <p14:modId xmlns:p14="http://schemas.microsoft.com/office/powerpoint/2010/main" val="1134484936"/>
              </p:ext>
            </p:extLst>
          </p:nvPr>
        </p:nvGraphicFramePr>
        <p:xfrm>
          <a:off x="1417919" y="1226100"/>
          <a:ext cx="9486548" cy="5008753"/>
        </p:xfrm>
        <a:graphic>
          <a:graphicData uri="http://schemas.openxmlformats.org/drawingml/2006/table">
            <a:tbl>
              <a:tblPr firstRow="1" firstCol="1" bandRow="1">
                <a:tableStyleId>{5C22544A-7EE6-4342-B048-85BDC9FD1C3A}</a:tableStyleId>
              </a:tblPr>
              <a:tblGrid>
                <a:gridCol w="2970784">
                  <a:extLst>
                    <a:ext uri="{9D8B030D-6E8A-4147-A177-3AD203B41FA5}">
                      <a16:colId xmlns:a16="http://schemas.microsoft.com/office/drawing/2014/main" val="2500421993"/>
                    </a:ext>
                  </a:extLst>
                </a:gridCol>
                <a:gridCol w="6515764">
                  <a:extLst>
                    <a:ext uri="{9D8B030D-6E8A-4147-A177-3AD203B41FA5}">
                      <a16:colId xmlns:a16="http://schemas.microsoft.com/office/drawing/2014/main" val="762291384"/>
                    </a:ext>
                  </a:extLst>
                </a:gridCol>
              </a:tblGrid>
              <a:tr h="34623">
                <a:tc>
                  <a:txBody>
                    <a:bodyPr/>
                    <a:lstStyle/>
                    <a:p>
                      <a:pPr indent="127000" algn="ctr">
                        <a:lnSpc>
                          <a:spcPct val="150000"/>
                        </a:lnSpc>
                        <a:spcAft>
                          <a:spcPts val="0"/>
                        </a:spcAft>
                      </a:pPr>
                      <a:r>
                        <a:rPr lang="zh-CN" sz="1800" kern="100">
                          <a:effectLst/>
                        </a:rPr>
                        <a:t>函数</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1328" marR="11328" marT="0" marB="0"/>
                </a:tc>
                <a:tc>
                  <a:txBody>
                    <a:bodyPr/>
                    <a:lstStyle/>
                    <a:p>
                      <a:pPr indent="127000" algn="ctr">
                        <a:lnSpc>
                          <a:spcPct val="150000"/>
                        </a:lnSpc>
                        <a:spcAft>
                          <a:spcPts val="0"/>
                        </a:spcAft>
                      </a:pPr>
                      <a:r>
                        <a:rPr lang="zh-CN" sz="1800" kern="100">
                          <a:effectLst/>
                        </a:rPr>
                        <a:t>描述</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1328" marR="11328" marT="0" marB="0"/>
                </a:tc>
                <a:extLst>
                  <a:ext uri="{0D108BD9-81ED-4DB2-BD59-A6C34878D82A}">
                    <a16:rowId xmlns:a16="http://schemas.microsoft.com/office/drawing/2014/main" val="2909776830"/>
                  </a:ext>
                </a:extLst>
              </a:tr>
              <a:tr h="74269">
                <a:tc>
                  <a:txBody>
                    <a:bodyPr/>
                    <a:lstStyle/>
                    <a:p>
                      <a:pPr indent="127000">
                        <a:lnSpc>
                          <a:spcPct val="150000"/>
                        </a:lnSpc>
                        <a:spcAft>
                          <a:spcPts val="0"/>
                        </a:spcAft>
                      </a:pPr>
                      <a:r>
                        <a:rPr lang="en-US" sz="1800" kern="100">
                          <a:effectLst/>
                        </a:rPr>
                        <a:t>numpy.ptp(a, axis=None)</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1328" marR="11328" marT="0" marB="0"/>
                </a:tc>
                <a:tc>
                  <a:txBody>
                    <a:bodyPr/>
                    <a:lstStyle/>
                    <a:p>
                      <a:pPr marL="342900" lvl="0" indent="-342900">
                        <a:lnSpc>
                          <a:spcPct val="150000"/>
                        </a:lnSpc>
                        <a:spcAft>
                          <a:spcPts val="0"/>
                        </a:spcAft>
                        <a:buFont typeface="Wingdings" panose="05000000000000000000" pitchFamily="2" charset="2"/>
                        <a:buChar char=""/>
                      </a:pPr>
                      <a:r>
                        <a:rPr lang="zh-CN" sz="1800" kern="100" dirty="0">
                          <a:effectLst/>
                        </a:rPr>
                        <a:t>用于计算数组对象</a:t>
                      </a:r>
                      <a:r>
                        <a:rPr lang="en-US" sz="1800" kern="100" dirty="0">
                          <a:effectLst/>
                        </a:rPr>
                        <a:t>a</a:t>
                      </a:r>
                      <a:r>
                        <a:rPr lang="zh-CN" sz="1800" kern="100" dirty="0">
                          <a:effectLst/>
                        </a:rPr>
                        <a:t>中所有元素的波动幅度（即最大值</a:t>
                      </a:r>
                      <a:r>
                        <a:rPr lang="en-US" sz="1800" kern="100" dirty="0">
                          <a:effectLst/>
                        </a:rPr>
                        <a:t>-</a:t>
                      </a:r>
                      <a:r>
                        <a:rPr lang="zh-CN" sz="1800" kern="100" dirty="0">
                          <a:effectLst/>
                        </a:rPr>
                        <a:t>最小值），或沿指定轴</a:t>
                      </a:r>
                      <a:r>
                        <a:rPr lang="en-US" sz="1800" kern="100" dirty="0">
                          <a:effectLst/>
                        </a:rPr>
                        <a:t>axis</a:t>
                      </a:r>
                      <a:r>
                        <a:rPr lang="zh-CN" sz="1800" kern="100" dirty="0">
                          <a:effectLst/>
                        </a:rPr>
                        <a:t>计算元素波动幅度。</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1328" marR="11328" marT="0" marB="0"/>
                </a:tc>
                <a:extLst>
                  <a:ext uri="{0D108BD9-81ED-4DB2-BD59-A6C34878D82A}">
                    <a16:rowId xmlns:a16="http://schemas.microsoft.com/office/drawing/2014/main" val="257424621"/>
                  </a:ext>
                </a:extLst>
              </a:tr>
              <a:tr h="74542">
                <a:tc>
                  <a:txBody>
                    <a:bodyPr/>
                    <a:lstStyle/>
                    <a:p>
                      <a:pPr indent="127000">
                        <a:lnSpc>
                          <a:spcPct val="150000"/>
                        </a:lnSpc>
                        <a:spcAft>
                          <a:spcPts val="0"/>
                        </a:spcAft>
                      </a:pPr>
                      <a:r>
                        <a:rPr lang="en-US" sz="1800" kern="100">
                          <a:effectLst/>
                        </a:rPr>
                        <a:t>numpy.median(a, axis=None)</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1328" marR="11328" marT="0" marB="0"/>
                </a:tc>
                <a:tc>
                  <a:txBody>
                    <a:bodyPr/>
                    <a:lstStyle/>
                    <a:p>
                      <a:pPr marL="342900" lvl="0" indent="-342900">
                        <a:lnSpc>
                          <a:spcPct val="150000"/>
                        </a:lnSpc>
                        <a:spcAft>
                          <a:spcPts val="0"/>
                        </a:spcAft>
                        <a:buFont typeface="Wingdings" panose="05000000000000000000" pitchFamily="2" charset="2"/>
                        <a:buChar char=""/>
                      </a:pPr>
                      <a:r>
                        <a:rPr lang="zh-CN" sz="1800" kern="100" dirty="0">
                          <a:effectLst/>
                        </a:rPr>
                        <a:t>用于计算数组对象</a:t>
                      </a:r>
                      <a:r>
                        <a:rPr lang="en-US" sz="1800" kern="100" dirty="0">
                          <a:effectLst/>
                        </a:rPr>
                        <a:t>a</a:t>
                      </a:r>
                      <a:r>
                        <a:rPr lang="zh-CN" sz="1800" kern="100" dirty="0">
                          <a:effectLst/>
                        </a:rPr>
                        <a:t>中所有元素的中值，或沿指定轴</a:t>
                      </a:r>
                      <a:r>
                        <a:rPr lang="en-US" sz="1800" kern="100" dirty="0">
                          <a:effectLst/>
                        </a:rPr>
                        <a:t>axis</a:t>
                      </a:r>
                      <a:r>
                        <a:rPr lang="zh-CN" sz="1800" kern="100" dirty="0">
                          <a:effectLst/>
                        </a:rPr>
                        <a:t>计算元素中值。</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1328" marR="11328" marT="0" marB="0"/>
                </a:tc>
                <a:extLst>
                  <a:ext uri="{0D108BD9-81ED-4DB2-BD59-A6C34878D82A}">
                    <a16:rowId xmlns:a16="http://schemas.microsoft.com/office/drawing/2014/main" val="4276986646"/>
                  </a:ext>
                </a:extLst>
              </a:tr>
              <a:tr h="74542">
                <a:tc>
                  <a:txBody>
                    <a:bodyPr/>
                    <a:lstStyle/>
                    <a:p>
                      <a:pPr indent="127000">
                        <a:lnSpc>
                          <a:spcPct val="150000"/>
                        </a:lnSpc>
                        <a:spcAft>
                          <a:spcPts val="0"/>
                        </a:spcAft>
                      </a:pPr>
                      <a:r>
                        <a:rPr lang="en-US" sz="1800" kern="100">
                          <a:effectLst/>
                        </a:rPr>
                        <a:t>numpy.percentile(a, q, axis=None)</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1328" marR="11328" marT="0" marB="0"/>
                </a:tc>
                <a:tc>
                  <a:txBody>
                    <a:bodyPr/>
                    <a:lstStyle/>
                    <a:p>
                      <a:pPr marL="342900" lvl="0" indent="-342900">
                        <a:lnSpc>
                          <a:spcPct val="150000"/>
                        </a:lnSpc>
                        <a:spcAft>
                          <a:spcPts val="0"/>
                        </a:spcAft>
                        <a:buFont typeface="Wingdings" panose="05000000000000000000" pitchFamily="2" charset="2"/>
                        <a:buChar char=""/>
                      </a:pPr>
                      <a:r>
                        <a:rPr lang="zh-CN" sz="1800" kern="100">
                          <a:effectLst/>
                        </a:rPr>
                        <a:t>用于计算数组对象</a:t>
                      </a:r>
                      <a:r>
                        <a:rPr lang="en-US" sz="1800" kern="100">
                          <a:effectLst/>
                        </a:rPr>
                        <a:t>a</a:t>
                      </a:r>
                      <a:r>
                        <a:rPr lang="zh-CN" sz="1800" kern="100">
                          <a:effectLst/>
                        </a:rPr>
                        <a:t>中所有元素的</a:t>
                      </a:r>
                      <a:r>
                        <a:rPr lang="en-US" sz="1800" kern="100">
                          <a:effectLst/>
                        </a:rPr>
                        <a:t>q</a:t>
                      </a:r>
                      <a:r>
                        <a:rPr lang="zh-CN" sz="1800" kern="100">
                          <a:effectLst/>
                        </a:rPr>
                        <a:t>百分位数，或沿指定轴</a:t>
                      </a:r>
                      <a:r>
                        <a:rPr lang="en-US" sz="1800" kern="100">
                          <a:effectLst/>
                        </a:rPr>
                        <a:t>axis</a:t>
                      </a:r>
                      <a:r>
                        <a:rPr lang="zh-CN" sz="1800" kern="100">
                          <a:effectLst/>
                        </a:rPr>
                        <a:t>计算元素的</a:t>
                      </a:r>
                      <a:r>
                        <a:rPr lang="en-US" sz="1800" kern="100">
                          <a:effectLst/>
                        </a:rPr>
                        <a:t>q</a:t>
                      </a:r>
                      <a:r>
                        <a:rPr lang="zh-CN" sz="1800" kern="100">
                          <a:effectLst/>
                        </a:rPr>
                        <a:t>百分位数（</a:t>
                      </a:r>
                      <a:r>
                        <a:rPr lang="en-US" sz="1800" kern="100">
                          <a:effectLst/>
                        </a:rPr>
                        <a:t>q</a:t>
                      </a:r>
                      <a:r>
                        <a:rPr lang="zh-CN" sz="1800" kern="100">
                          <a:effectLst/>
                        </a:rPr>
                        <a:t>在</a:t>
                      </a:r>
                      <a:r>
                        <a:rPr lang="en-US" sz="1800" kern="100">
                          <a:effectLst/>
                        </a:rPr>
                        <a:t>[0,100]</a:t>
                      </a:r>
                      <a:r>
                        <a:rPr lang="zh-CN" sz="1800" kern="100">
                          <a:effectLst/>
                        </a:rPr>
                        <a:t>区间上取值）。</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1328" marR="11328" marT="0" marB="0"/>
                </a:tc>
                <a:extLst>
                  <a:ext uri="{0D108BD9-81ED-4DB2-BD59-A6C34878D82A}">
                    <a16:rowId xmlns:a16="http://schemas.microsoft.com/office/drawing/2014/main" val="3590821634"/>
                  </a:ext>
                </a:extLst>
              </a:tr>
              <a:tr h="74269">
                <a:tc>
                  <a:txBody>
                    <a:bodyPr/>
                    <a:lstStyle/>
                    <a:p>
                      <a:pPr indent="127000">
                        <a:lnSpc>
                          <a:spcPct val="150000"/>
                        </a:lnSpc>
                        <a:spcAft>
                          <a:spcPts val="0"/>
                        </a:spcAft>
                      </a:pPr>
                      <a:r>
                        <a:rPr lang="en-US" sz="1800" kern="100">
                          <a:effectLst/>
                        </a:rPr>
                        <a:t>numpy.mean(a, axis=None)</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1328" marR="11328" marT="0" marB="0"/>
                </a:tc>
                <a:tc>
                  <a:txBody>
                    <a:bodyPr/>
                    <a:lstStyle/>
                    <a:p>
                      <a:pPr marL="342900" lvl="0" indent="-342900">
                        <a:lnSpc>
                          <a:spcPct val="150000"/>
                        </a:lnSpc>
                        <a:spcAft>
                          <a:spcPts val="0"/>
                        </a:spcAft>
                        <a:buFont typeface="Wingdings" panose="05000000000000000000" pitchFamily="2" charset="2"/>
                        <a:buChar char=""/>
                      </a:pPr>
                      <a:r>
                        <a:rPr lang="zh-CN" sz="1800" kern="100">
                          <a:effectLst/>
                        </a:rPr>
                        <a:t>用于计算数组对象</a:t>
                      </a:r>
                      <a:r>
                        <a:rPr lang="en-US" sz="1800" kern="100">
                          <a:effectLst/>
                        </a:rPr>
                        <a:t>a</a:t>
                      </a:r>
                      <a:r>
                        <a:rPr lang="zh-CN" sz="1800" kern="100">
                          <a:effectLst/>
                        </a:rPr>
                        <a:t>中所有元素的均值，或沿指定轴</a:t>
                      </a:r>
                      <a:r>
                        <a:rPr lang="en-US" sz="1800" kern="100">
                          <a:effectLst/>
                        </a:rPr>
                        <a:t>axis</a:t>
                      </a:r>
                      <a:r>
                        <a:rPr lang="zh-CN" sz="1800" kern="100">
                          <a:effectLst/>
                        </a:rPr>
                        <a:t>计算元素均值。</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1328" marR="11328" marT="0" marB="0"/>
                </a:tc>
                <a:extLst>
                  <a:ext uri="{0D108BD9-81ED-4DB2-BD59-A6C34878D82A}">
                    <a16:rowId xmlns:a16="http://schemas.microsoft.com/office/drawing/2014/main" val="1464004473"/>
                  </a:ext>
                </a:extLst>
              </a:tr>
              <a:tr h="74269">
                <a:tc>
                  <a:txBody>
                    <a:bodyPr/>
                    <a:lstStyle/>
                    <a:p>
                      <a:pPr indent="127000">
                        <a:lnSpc>
                          <a:spcPct val="150000"/>
                        </a:lnSpc>
                        <a:spcAft>
                          <a:spcPts val="0"/>
                        </a:spcAft>
                      </a:pPr>
                      <a:r>
                        <a:rPr lang="en-US" sz="1800" kern="100">
                          <a:effectLst/>
                        </a:rPr>
                        <a:t>numpy.var(a, axis=None)</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1328" marR="11328" marT="0" marB="0"/>
                </a:tc>
                <a:tc>
                  <a:txBody>
                    <a:bodyPr/>
                    <a:lstStyle/>
                    <a:p>
                      <a:pPr marL="342900" lvl="0" indent="-342900">
                        <a:lnSpc>
                          <a:spcPct val="150000"/>
                        </a:lnSpc>
                        <a:spcAft>
                          <a:spcPts val="0"/>
                        </a:spcAft>
                        <a:buFont typeface="Wingdings" panose="05000000000000000000" pitchFamily="2" charset="2"/>
                        <a:buChar char=""/>
                      </a:pPr>
                      <a:r>
                        <a:rPr lang="zh-CN" sz="1800" kern="100">
                          <a:effectLst/>
                        </a:rPr>
                        <a:t>用于计算数组对象</a:t>
                      </a:r>
                      <a:r>
                        <a:rPr lang="en-US" sz="1800" kern="100">
                          <a:effectLst/>
                        </a:rPr>
                        <a:t>a</a:t>
                      </a:r>
                      <a:r>
                        <a:rPr lang="zh-CN" sz="1800" kern="100">
                          <a:effectLst/>
                        </a:rPr>
                        <a:t>中所有元素的方差，或沿指定轴</a:t>
                      </a:r>
                      <a:r>
                        <a:rPr lang="en-US" sz="1800" kern="100">
                          <a:effectLst/>
                        </a:rPr>
                        <a:t>axis</a:t>
                      </a:r>
                      <a:r>
                        <a:rPr lang="zh-CN" sz="1800" kern="100">
                          <a:effectLst/>
                        </a:rPr>
                        <a:t>计算元素方差。</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1328" marR="11328" marT="0" marB="0"/>
                </a:tc>
                <a:extLst>
                  <a:ext uri="{0D108BD9-81ED-4DB2-BD59-A6C34878D82A}">
                    <a16:rowId xmlns:a16="http://schemas.microsoft.com/office/drawing/2014/main" val="3087461267"/>
                  </a:ext>
                </a:extLst>
              </a:tr>
              <a:tr h="74269">
                <a:tc>
                  <a:txBody>
                    <a:bodyPr/>
                    <a:lstStyle/>
                    <a:p>
                      <a:pPr indent="127000">
                        <a:lnSpc>
                          <a:spcPct val="150000"/>
                        </a:lnSpc>
                        <a:spcAft>
                          <a:spcPts val="0"/>
                        </a:spcAft>
                      </a:pPr>
                      <a:r>
                        <a:rPr lang="en-US" sz="1800" kern="100">
                          <a:effectLst/>
                        </a:rPr>
                        <a:t>numpy.std(a, axis=None)</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1328" marR="11328" marT="0" marB="0"/>
                </a:tc>
                <a:tc>
                  <a:txBody>
                    <a:bodyPr/>
                    <a:lstStyle/>
                    <a:p>
                      <a:pPr marL="342900" lvl="0" indent="-342900">
                        <a:lnSpc>
                          <a:spcPct val="150000"/>
                        </a:lnSpc>
                        <a:spcAft>
                          <a:spcPts val="0"/>
                        </a:spcAft>
                        <a:buFont typeface="Wingdings" panose="05000000000000000000" pitchFamily="2" charset="2"/>
                        <a:buChar char=""/>
                      </a:pPr>
                      <a:r>
                        <a:rPr lang="zh-CN" sz="1800" kern="100" dirty="0">
                          <a:effectLst/>
                        </a:rPr>
                        <a:t>用于计算数组对象</a:t>
                      </a:r>
                      <a:r>
                        <a:rPr lang="en-US" sz="1800" kern="100" dirty="0">
                          <a:effectLst/>
                        </a:rPr>
                        <a:t>a</a:t>
                      </a:r>
                      <a:r>
                        <a:rPr lang="zh-CN" sz="1800" kern="100" dirty="0">
                          <a:effectLst/>
                        </a:rPr>
                        <a:t>中所有元素的标准差，或沿指定轴</a:t>
                      </a:r>
                      <a:r>
                        <a:rPr lang="en-US" sz="1800" kern="100" dirty="0">
                          <a:effectLst/>
                        </a:rPr>
                        <a:t>axis</a:t>
                      </a:r>
                      <a:r>
                        <a:rPr lang="zh-CN" sz="1800" kern="100" dirty="0">
                          <a:effectLst/>
                        </a:rPr>
                        <a:t>计算元素标准差。</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1328" marR="11328" marT="0" marB="0"/>
                </a:tc>
                <a:extLst>
                  <a:ext uri="{0D108BD9-81ED-4DB2-BD59-A6C34878D82A}">
                    <a16:rowId xmlns:a16="http://schemas.microsoft.com/office/drawing/2014/main" val="2301822321"/>
                  </a:ext>
                </a:extLst>
              </a:tr>
            </a:tbl>
          </a:graphicData>
        </a:graphic>
      </p:graphicFrame>
    </p:spTree>
    <p:extLst>
      <p:ext uri="{BB962C8B-B14F-4D97-AF65-F5344CB8AC3E}">
        <p14:creationId xmlns:p14="http://schemas.microsoft.com/office/powerpoint/2010/main" val="1582455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4567379" y="477138"/>
            <a:ext cx="3057248"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常用函数和方法</a:t>
            </a:r>
          </a:p>
        </p:txBody>
      </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graphicFrame>
        <p:nvGraphicFramePr>
          <p:cNvPr id="3" name="表格 2">
            <a:extLst>
              <a:ext uri="{FF2B5EF4-FFF2-40B4-BE49-F238E27FC236}">
                <a16:creationId xmlns:a16="http://schemas.microsoft.com/office/drawing/2014/main" id="{66E7A05D-8084-499D-ABDE-1C3FB581407B}"/>
              </a:ext>
            </a:extLst>
          </p:cNvPr>
          <p:cNvGraphicFramePr>
            <a:graphicFrameLocks noGrp="1"/>
          </p:cNvGraphicFramePr>
          <p:nvPr>
            <p:extLst>
              <p:ext uri="{D42A27DB-BD31-4B8C-83A1-F6EECF244321}">
                <p14:modId xmlns:p14="http://schemas.microsoft.com/office/powerpoint/2010/main" val="2436907904"/>
              </p:ext>
            </p:extLst>
          </p:nvPr>
        </p:nvGraphicFramePr>
        <p:xfrm>
          <a:off x="1417919" y="1039488"/>
          <a:ext cx="9486548" cy="5203317"/>
        </p:xfrm>
        <a:graphic>
          <a:graphicData uri="http://schemas.openxmlformats.org/drawingml/2006/table">
            <a:tbl>
              <a:tblPr firstRow="1" firstCol="1" bandRow="1">
                <a:tableStyleId>{5C22544A-7EE6-4342-B048-85BDC9FD1C3A}</a:tableStyleId>
              </a:tblPr>
              <a:tblGrid>
                <a:gridCol w="2970784">
                  <a:extLst>
                    <a:ext uri="{9D8B030D-6E8A-4147-A177-3AD203B41FA5}">
                      <a16:colId xmlns:a16="http://schemas.microsoft.com/office/drawing/2014/main" val="2500421993"/>
                    </a:ext>
                  </a:extLst>
                </a:gridCol>
                <a:gridCol w="6515764">
                  <a:extLst>
                    <a:ext uri="{9D8B030D-6E8A-4147-A177-3AD203B41FA5}">
                      <a16:colId xmlns:a16="http://schemas.microsoft.com/office/drawing/2014/main" val="762291384"/>
                    </a:ext>
                  </a:extLst>
                </a:gridCol>
              </a:tblGrid>
              <a:tr h="34623">
                <a:tc>
                  <a:txBody>
                    <a:bodyPr/>
                    <a:lstStyle/>
                    <a:p>
                      <a:pPr indent="127000" algn="ctr">
                        <a:lnSpc>
                          <a:spcPct val="150000"/>
                        </a:lnSpc>
                        <a:spcAft>
                          <a:spcPts val="0"/>
                        </a:spcAft>
                      </a:pPr>
                      <a:r>
                        <a:rPr lang="zh-CN" sz="1800" kern="100">
                          <a:effectLst/>
                        </a:rPr>
                        <a:t>函数</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1328" marR="11328" marT="0" marB="0"/>
                </a:tc>
                <a:tc>
                  <a:txBody>
                    <a:bodyPr/>
                    <a:lstStyle/>
                    <a:p>
                      <a:pPr indent="127000" algn="ctr">
                        <a:lnSpc>
                          <a:spcPct val="150000"/>
                        </a:lnSpc>
                        <a:spcAft>
                          <a:spcPts val="0"/>
                        </a:spcAft>
                      </a:pPr>
                      <a:r>
                        <a:rPr lang="zh-CN" sz="1800" kern="100">
                          <a:effectLst/>
                        </a:rPr>
                        <a:t>描述</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1328" marR="11328" marT="0" marB="0"/>
                </a:tc>
                <a:extLst>
                  <a:ext uri="{0D108BD9-81ED-4DB2-BD59-A6C34878D82A}">
                    <a16:rowId xmlns:a16="http://schemas.microsoft.com/office/drawing/2014/main" val="2909776830"/>
                  </a:ext>
                </a:extLst>
              </a:tr>
              <a:tr h="391441">
                <a:tc>
                  <a:txBody>
                    <a:bodyPr/>
                    <a:lstStyle/>
                    <a:p>
                      <a:pPr indent="127000">
                        <a:lnSpc>
                          <a:spcPct val="150000"/>
                        </a:lnSpc>
                        <a:spcAft>
                          <a:spcPts val="0"/>
                        </a:spcAft>
                      </a:pPr>
                      <a:r>
                        <a:rPr lang="en-US" sz="1800" kern="100" dirty="0" err="1">
                          <a:effectLst/>
                        </a:rPr>
                        <a:t>numpy.average</a:t>
                      </a:r>
                      <a:r>
                        <a:rPr lang="en-US" sz="1800" kern="100" dirty="0">
                          <a:effectLst/>
                        </a:rPr>
                        <a:t>(a, axis=None, weights=None)</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1328" marR="11328" marT="0" marB="0"/>
                </a:tc>
                <a:tc>
                  <a:txBody>
                    <a:bodyPr/>
                    <a:lstStyle/>
                    <a:p>
                      <a:pPr marL="342900" lvl="0" indent="-342900">
                        <a:lnSpc>
                          <a:spcPct val="150000"/>
                        </a:lnSpc>
                        <a:spcAft>
                          <a:spcPts val="0"/>
                        </a:spcAft>
                        <a:buFont typeface="Wingdings" panose="05000000000000000000" pitchFamily="2" charset="2"/>
                        <a:buChar char=""/>
                      </a:pPr>
                      <a:r>
                        <a:rPr lang="zh-CN" sz="1800" kern="100" dirty="0">
                          <a:effectLst/>
                        </a:rPr>
                        <a:t>用于计算数组对象</a:t>
                      </a:r>
                      <a:r>
                        <a:rPr lang="en-US" sz="1800" kern="100" dirty="0">
                          <a:effectLst/>
                        </a:rPr>
                        <a:t>a</a:t>
                      </a:r>
                      <a:r>
                        <a:rPr lang="zh-CN" sz="1800" kern="100" dirty="0">
                          <a:effectLst/>
                        </a:rPr>
                        <a:t>中所有元素的加权平均值，或沿指定轴</a:t>
                      </a:r>
                      <a:r>
                        <a:rPr lang="en-US" sz="1800" kern="100" dirty="0">
                          <a:effectLst/>
                        </a:rPr>
                        <a:t>axis</a:t>
                      </a:r>
                      <a:r>
                        <a:rPr lang="zh-CN" sz="1800" kern="100" dirty="0">
                          <a:effectLst/>
                        </a:rPr>
                        <a:t>计算元素的加权平均值。其中</a:t>
                      </a:r>
                      <a:r>
                        <a:rPr lang="en-US" sz="1800" kern="100" dirty="0">
                          <a:effectLst/>
                        </a:rPr>
                        <a:t>weights</a:t>
                      </a:r>
                      <a:r>
                        <a:rPr lang="zh-CN" sz="1800" kern="100" dirty="0">
                          <a:effectLst/>
                        </a:rPr>
                        <a:t>参数指定权值。</a:t>
                      </a:r>
                    </a:p>
                    <a:p>
                      <a:pPr marL="342900" lvl="0" indent="-342900">
                        <a:lnSpc>
                          <a:spcPct val="150000"/>
                        </a:lnSpc>
                        <a:spcAft>
                          <a:spcPts val="0"/>
                        </a:spcAft>
                        <a:buFont typeface="Wingdings" panose="05000000000000000000" pitchFamily="2" charset="2"/>
                        <a:buChar char=""/>
                      </a:pPr>
                      <a:r>
                        <a:rPr lang="zh-CN" sz="1800" kern="100" dirty="0">
                          <a:effectLst/>
                        </a:rPr>
                        <a:t>示例：</a:t>
                      </a:r>
                    </a:p>
                    <a:p>
                      <a:pPr marL="266700" indent="127000">
                        <a:lnSpc>
                          <a:spcPct val="150000"/>
                        </a:lnSpc>
                        <a:spcAft>
                          <a:spcPts val="0"/>
                        </a:spcAft>
                      </a:pPr>
                      <a:r>
                        <a:rPr lang="en-US" sz="1800" kern="100" dirty="0">
                          <a:effectLst/>
                        </a:rPr>
                        <a:t>import </a:t>
                      </a:r>
                      <a:r>
                        <a:rPr lang="en-US" sz="1800" kern="100" dirty="0" err="1">
                          <a:effectLst/>
                        </a:rPr>
                        <a:t>numpy</a:t>
                      </a:r>
                      <a:r>
                        <a:rPr lang="en-US" sz="1800" kern="100" dirty="0">
                          <a:effectLst/>
                        </a:rPr>
                        <a:t> as np</a:t>
                      </a:r>
                      <a:endParaRPr lang="zh-CN" sz="1800" kern="100" dirty="0">
                        <a:effectLst/>
                      </a:endParaRPr>
                    </a:p>
                    <a:p>
                      <a:pPr marL="266700" indent="127000">
                        <a:lnSpc>
                          <a:spcPct val="150000"/>
                        </a:lnSpc>
                        <a:spcAft>
                          <a:spcPts val="0"/>
                        </a:spcAft>
                      </a:pPr>
                      <a:r>
                        <a:rPr lang="en-US" sz="1800" kern="100" dirty="0">
                          <a:effectLst/>
                        </a:rPr>
                        <a:t>a=</a:t>
                      </a:r>
                      <a:r>
                        <a:rPr lang="en-US" sz="1800" kern="100" dirty="0" err="1">
                          <a:effectLst/>
                        </a:rPr>
                        <a:t>np.arange</a:t>
                      </a:r>
                      <a:r>
                        <a:rPr lang="en-US" sz="1800" kern="100" dirty="0">
                          <a:effectLst/>
                        </a:rPr>
                        <a:t>(1,7).reshape(2,3) # </a:t>
                      </a:r>
                      <a:r>
                        <a:rPr lang="zh-CN" sz="1800" kern="100" dirty="0">
                          <a:effectLst/>
                        </a:rPr>
                        <a:t>创建</a:t>
                      </a:r>
                      <a:r>
                        <a:rPr lang="en-US" sz="1800" kern="100" dirty="0">
                          <a:effectLst/>
                        </a:rPr>
                        <a:t>2</a:t>
                      </a:r>
                      <a:r>
                        <a:rPr lang="zh-CN" sz="1800" kern="100" dirty="0">
                          <a:effectLst/>
                        </a:rPr>
                        <a:t>行</a:t>
                      </a:r>
                      <a:r>
                        <a:rPr lang="en-US" sz="1800" kern="100" dirty="0">
                          <a:effectLst/>
                        </a:rPr>
                        <a:t>3</a:t>
                      </a:r>
                      <a:r>
                        <a:rPr lang="zh-CN" sz="1800" kern="100" dirty="0">
                          <a:effectLst/>
                        </a:rPr>
                        <a:t>列的二维数组对象</a:t>
                      </a:r>
                    </a:p>
                    <a:p>
                      <a:pPr marL="266700" indent="127000">
                        <a:lnSpc>
                          <a:spcPct val="150000"/>
                        </a:lnSpc>
                        <a:spcAft>
                          <a:spcPts val="0"/>
                        </a:spcAft>
                      </a:pPr>
                      <a:r>
                        <a:rPr lang="en-US" sz="1800" kern="100" dirty="0">
                          <a:effectLst/>
                        </a:rPr>
                        <a:t>print(a) # </a:t>
                      </a:r>
                      <a:r>
                        <a:rPr lang="zh-CN" sz="1800" kern="100" dirty="0">
                          <a:effectLst/>
                        </a:rPr>
                        <a:t>输出</a:t>
                      </a:r>
                      <a:r>
                        <a:rPr lang="en-US" sz="1800" kern="100" dirty="0">
                          <a:effectLst/>
                        </a:rPr>
                        <a:t>[[1 2 3]</a:t>
                      </a:r>
                      <a:endParaRPr lang="zh-CN" sz="1800" kern="100" dirty="0">
                        <a:effectLst/>
                      </a:endParaRPr>
                    </a:p>
                    <a:p>
                      <a:pPr marL="266700" indent="466725">
                        <a:lnSpc>
                          <a:spcPct val="150000"/>
                        </a:lnSpc>
                        <a:spcAft>
                          <a:spcPts val="0"/>
                        </a:spcAft>
                      </a:pPr>
                      <a:r>
                        <a:rPr lang="en-US" sz="1800" kern="100" dirty="0">
                          <a:effectLst/>
                        </a:rPr>
                        <a:t>#     [4 5 6]]</a:t>
                      </a:r>
                      <a:endParaRPr lang="zh-CN" sz="1800" kern="100" dirty="0">
                        <a:effectLst/>
                      </a:endParaRPr>
                    </a:p>
                    <a:p>
                      <a:pPr marL="266700" indent="127000">
                        <a:lnSpc>
                          <a:spcPct val="150000"/>
                        </a:lnSpc>
                        <a:spcAft>
                          <a:spcPts val="0"/>
                        </a:spcAft>
                      </a:pPr>
                      <a:r>
                        <a:rPr lang="en-US" sz="1800" kern="100" dirty="0">
                          <a:effectLst/>
                        </a:rPr>
                        <a:t>w = [0.1, 0.3, 0.6] # </a:t>
                      </a:r>
                      <a:r>
                        <a:rPr lang="zh-CN" sz="1800" kern="100" dirty="0">
                          <a:effectLst/>
                        </a:rPr>
                        <a:t>设置权值</a:t>
                      </a:r>
                    </a:p>
                    <a:p>
                      <a:pPr marL="266700" indent="127000">
                        <a:lnSpc>
                          <a:spcPct val="150000"/>
                        </a:lnSpc>
                        <a:spcAft>
                          <a:spcPts val="0"/>
                        </a:spcAft>
                      </a:pPr>
                      <a:r>
                        <a:rPr lang="en-US" sz="1800" kern="100" dirty="0">
                          <a:effectLst/>
                        </a:rPr>
                        <a:t>print(</a:t>
                      </a:r>
                      <a:r>
                        <a:rPr lang="en-US" sz="1800" kern="100" dirty="0" err="1">
                          <a:effectLst/>
                        </a:rPr>
                        <a:t>np.average</a:t>
                      </a:r>
                      <a:r>
                        <a:rPr lang="en-US" sz="1800" kern="100" dirty="0">
                          <a:effectLst/>
                        </a:rPr>
                        <a:t>(a, axis=1, weights=w)) # </a:t>
                      </a:r>
                      <a:r>
                        <a:rPr lang="zh-CN" sz="1800" kern="100" dirty="0">
                          <a:effectLst/>
                        </a:rPr>
                        <a:t>输出</a:t>
                      </a:r>
                      <a:r>
                        <a:rPr lang="en-US" sz="1800" kern="100" dirty="0">
                          <a:effectLst/>
                        </a:rPr>
                        <a:t>[2.5 5.5]</a:t>
                      </a:r>
                      <a:r>
                        <a:rPr lang="zh-CN" sz="1800" kern="100" dirty="0">
                          <a:effectLst/>
                        </a:rPr>
                        <a:t>，即</a:t>
                      </a:r>
                      <a:r>
                        <a:rPr lang="en-US" sz="1800" kern="100" dirty="0">
                          <a:effectLst/>
                        </a:rPr>
                        <a:t>1*0.1+2*0.3+3*0.6=2.5</a:t>
                      </a:r>
                      <a:r>
                        <a:rPr lang="zh-CN" sz="1800" kern="100" dirty="0">
                          <a:effectLst/>
                        </a:rPr>
                        <a:t>、</a:t>
                      </a:r>
                      <a:r>
                        <a:rPr lang="en-US" sz="1800" kern="100" dirty="0">
                          <a:effectLst/>
                        </a:rPr>
                        <a:t>4*0.1+5*0.3+6*0.6=5.5</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1328" marR="11328" marT="0" marB="0"/>
                </a:tc>
                <a:extLst>
                  <a:ext uri="{0D108BD9-81ED-4DB2-BD59-A6C34878D82A}">
                    <a16:rowId xmlns:a16="http://schemas.microsoft.com/office/drawing/2014/main" val="2004349544"/>
                  </a:ext>
                </a:extLst>
              </a:tr>
              <a:tr h="113916">
                <a:tc>
                  <a:txBody>
                    <a:bodyPr/>
                    <a:lstStyle/>
                    <a:p>
                      <a:pPr indent="127000">
                        <a:lnSpc>
                          <a:spcPct val="150000"/>
                        </a:lnSpc>
                        <a:spcAft>
                          <a:spcPts val="0"/>
                        </a:spcAft>
                      </a:pPr>
                      <a:r>
                        <a:rPr lang="en-US" sz="1800" kern="100" dirty="0" err="1">
                          <a:effectLst/>
                        </a:rPr>
                        <a:t>numpy.sort</a:t>
                      </a:r>
                      <a:r>
                        <a:rPr lang="en-US" sz="1800" kern="100" dirty="0">
                          <a:effectLst/>
                        </a:rPr>
                        <a:t>(a, axis=-1, order=None)</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1328" marR="11328" marT="0" marB="0"/>
                </a:tc>
                <a:tc>
                  <a:txBody>
                    <a:bodyPr/>
                    <a:lstStyle/>
                    <a:p>
                      <a:pPr marL="342900" lvl="0" indent="-342900">
                        <a:lnSpc>
                          <a:spcPct val="150000"/>
                        </a:lnSpc>
                        <a:spcAft>
                          <a:spcPts val="0"/>
                        </a:spcAft>
                        <a:buFont typeface="Wingdings" panose="05000000000000000000" pitchFamily="2" charset="2"/>
                        <a:buChar char=""/>
                      </a:pPr>
                      <a:r>
                        <a:rPr lang="zh-CN" sz="1800" kern="100" dirty="0">
                          <a:effectLst/>
                        </a:rPr>
                        <a:t>用于沿指定轴</a:t>
                      </a:r>
                      <a:r>
                        <a:rPr lang="en-US" sz="1800" kern="100" dirty="0">
                          <a:effectLst/>
                        </a:rPr>
                        <a:t>axis</a:t>
                      </a:r>
                      <a:r>
                        <a:rPr lang="zh-CN" sz="1800" kern="100" dirty="0">
                          <a:effectLst/>
                        </a:rPr>
                        <a:t>对数组对象</a:t>
                      </a:r>
                      <a:r>
                        <a:rPr lang="en-US" sz="1800" kern="100" dirty="0">
                          <a:effectLst/>
                        </a:rPr>
                        <a:t>a</a:t>
                      </a:r>
                      <a:r>
                        <a:rPr lang="zh-CN" sz="1800" kern="100" dirty="0">
                          <a:effectLst/>
                        </a:rPr>
                        <a:t>进行排序，默认值</a:t>
                      </a:r>
                      <a:r>
                        <a:rPr lang="en-US" sz="1800" kern="100" dirty="0">
                          <a:effectLst/>
                        </a:rPr>
                        <a:t>axis=-1</a:t>
                      </a:r>
                      <a:r>
                        <a:rPr lang="zh-CN" sz="1800" kern="100" dirty="0">
                          <a:effectLst/>
                        </a:rPr>
                        <a:t>表示沿最后一个轴排序。使用</a:t>
                      </a:r>
                      <a:r>
                        <a:rPr lang="en-US" sz="1800" kern="100" dirty="0">
                          <a:effectLst/>
                        </a:rPr>
                        <a:t>order</a:t>
                      </a:r>
                      <a:r>
                        <a:rPr lang="zh-CN" sz="1800" kern="100" dirty="0">
                          <a:effectLst/>
                        </a:rPr>
                        <a:t>参数可指定排序字段的顺序</a:t>
                      </a:r>
                      <a:r>
                        <a:rPr lang="en-US" sz="1800" kern="100" dirty="0">
                          <a:effectLst/>
                        </a:rPr>
                        <a:t> </a:t>
                      </a:r>
                      <a:r>
                        <a:rPr lang="zh-CN" sz="1800" kern="100" dirty="0">
                          <a:effectLst/>
                        </a:rPr>
                        <a:t>。</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1328" marR="11328" marT="0" marB="0"/>
                </a:tc>
                <a:extLst>
                  <a:ext uri="{0D108BD9-81ED-4DB2-BD59-A6C34878D82A}">
                    <a16:rowId xmlns:a16="http://schemas.microsoft.com/office/drawing/2014/main" val="4003327110"/>
                  </a:ext>
                </a:extLst>
              </a:tr>
            </a:tbl>
          </a:graphicData>
        </a:graphic>
      </p:graphicFrame>
    </p:spTree>
    <p:extLst>
      <p:ext uri="{BB962C8B-B14F-4D97-AF65-F5344CB8AC3E}">
        <p14:creationId xmlns:p14="http://schemas.microsoft.com/office/powerpoint/2010/main" val="3805273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4567379" y="477138"/>
            <a:ext cx="3057248"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常用函数和方法</a:t>
            </a:r>
          </a:p>
        </p:txBody>
      </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graphicFrame>
        <p:nvGraphicFramePr>
          <p:cNvPr id="3" name="表格 2">
            <a:extLst>
              <a:ext uri="{FF2B5EF4-FFF2-40B4-BE49-F238E27FC236}">
                <a16:creationId xmlns:a16="http://schemas.microsoft.com/office/drawing/2014/main" id="{66E7A05D-8084-499D-ABDE-1C3FB581407B}"/>
              </a:ext>
            </a:extLst>
          </p:cNvPr>
          <p:cNvGraphicFramePr>
            <a:graphicFrameLocks noGrp="1"/>
          </p:cNvGraphicFramePr>
          <p:nvPr>
            <p:extLst>
              <p:ext uri="{D42A27DB-BD31-4B8C-83A1-F6EECF244321}">
                <p14:modId xmlns:p14="http://schemas.microsoft.com/office/powerpoint/2010/main" val="3715211568"/>
              </p:ext>
            </p:extLst>
          </p:nvPr>
        </p:nvGraphicFramePr>
        <p:xfrm>
          <a:off x="1417919" y="1058145"/>
          <a:ext cx="9486548" cy="5662803"/>
        </p:xfrm>
        <a:graphic>
          <a:graphicData uri="http://schemas.openxmlformats.org/drawingml/2006/table">
            <a:tbl>
              <a:tblPr firstRow="1" firstCol="1" bandRow="1">
                <a:tableStyleId>{5C22544A-7EE6-4342-B048-85BDC9FD1C3A}</a:tableStyleId>
              </a:tblPr>
              <a:tblGrid>
                <a:gridCol w="2970784">
                  <a:extLst>
                    <a:ext uri="{9D8B030D-6E8A-4147-A177-3AD203B41FA5}">
                      <a16:colId xmlns:a16="http://schemas.microsoft.com/office/drawing/2014/main" val="2500421993"/>
                    </a:ext>
                  </a:extLst>
                </a:gridCol>
                <a:gridCol w="6515764">
                  <a:extLst>
                    <a:ext uri="{9D8B030D-6E8A-4147-A177-3AD203B41FA5}">
                      <a16:colId xmlns:a16="http://schemas.microsoft.com/office/drawing/2014/main" val="762291384"/>
                    </a:ext>
                  </a:extLst>
                </a:gridCol>
              </a:tblGrid>
              <a:tr h="34623">
                <a:tc>
                  <a:txBody>
                    <a:bodyPr/>
                    <a:lstStyle/>
                    <a:p>
                      <a:pPr indent="127000" algn="ctr">
                        <a:lnSpc>
                          <a:spcPct val="150000"/>
                        </a:lnSpc>
                        <a:spcAft>
                          <a:spcPts val="0"/>
                        </a:spcAft>
                      </a:pPr>
                      <a:r>
                        <a:rPr lang="zh-CN" sz="1800" kern="100">
                          <a:effectLst/>
                        </a:rPr>
                        <a:t>函数</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1328" marR="11328" marT="0" marB="0"/>
                </a:tc>
                <a:tc>
                  <a:txBody>
                    <a:bodyPr/>
                    <a:lstStyle/>
                    <a:p>
                      <a:pPr indent="127000" algn="ctr">
                        <a:lnSpc>
                          <a:spcPct val="150000"/>
                        </a:lnSpc>
                        <a:spcAft>
                          <a:spcPts val="0"/>
                        </a:spcAft>
                      </a:pPr>
                      <a:r>
                        <a:rPr lang="zh-CN" sz="1800" kern="100">
                          <a:effectLst/>
                        </a:rPr>
                        <a:t>描述</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1328" marR="11328" marT="0" marB="0"/>
                </a:tc>
                <a:extLst>
                  <a:ext uri="{0D108BD9-81ED-4DB2-BD59-A6C34878D82A}">
                    <a16:rowId xmlns:a16="http://schemas.microsoft.com/office/drawing/2014/main" val="2909776830"/>
                  </a:ext>
                </a:extLst>
              </a:tr>
              <a:tr h="510653">
                <a:tc>
                  <a:txBody>
                    <a:bodyPr/>
                    <a:lstStyle/>
                    <a:p>
                      <a:pPr indent="127000">
                        <a:lnSpc>
                          <a:spcPct val="150000"/>
                        </a:lnSpc>
                        <a:spcAft>
                          <a:spcPts val="0"/>
                        </a:spcAft>
                      </a:pPr>
                      <a:r>
                        <a:rPr lang="en-US" sz="1800" kern="100">
                          <a:effectLst/>
                        </a:rPr>
                        <a:t>numpy.diff(a, axis=-1)</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1328" marR="11328" marT="0" marB="0"/>
                </a:tc>
                <a:tc>
                  <a:txBody>
                    <a:bodyPr/>
                    <a:lstStyle/>
                    <a:p>
                      <a:pPr marL="342900" lvl="0" indent="-342900">
                        <a:lnSpc>
                          <a:spcPct val="150000"/>
                        </a:lnSpc>
                        <a:spcAft>
                          <a:spcPts val="0"/>
                        </a:spcAft>
                        <a:buFont typeface="Wingdings" panose="05000000000000000000" pitchFamily="2" charset="2"/>
                        <a:buChar char=""/>
                      </a:pPr>
                      <a:r>
                        <a:rPr lang="zh-CN" sz="1800" kern="100" dirty="0">
                          <a:effectLst/>
                        </a:rPr>
                        <a:t>用于沿指定轴</a:t>
                      </a:r>
                      <a:r>
                        <a:rPr lang="en-US" sz="1800" kern="100" dirty="0">
                          <a:effectLst/>
                        </a:rPr>
                        <a:t>axis</a:t>
                      </a:r>
                      <a:r>
                        <a:rPr lang="zh-CN" sz="1800" kern="100" dirty="0">
                          <a:effectLst/>
                        </a:rPr>
                        <a:t>对数组对象</a:t>
                      </a:r>
                      <a:r>
                        <a:rPr lang="en-US" sz="1800" kern="100" dirty="0">
                          <a:effectLst/>
                        </a:rPr>
                        <a:t>a</a:t>
                      </a:r>
                      <a:r>
                        <a:rPr lang="zh-CN" sz="1800" kern="100" dirty="0">
                          <a:effectLst/>
                        </a:rPr>
                        <a:t>中相邻两个元素计算差值（后一个元素</a:t>
                      </a:r>
                      <a:r>
                        <a:rPr lang="en-US" sz="1800" kern="100" dirty="0">
                          <a:effectLst/>
                        </a:rPr>
                        <a:t>-</a:t>
                      </a:r>
                      <a:r>
                        <a:rPr lang="zh-CN" sz="1800" kern="100" dirty="0">
                          <a:effectLst/>
                        </a:rPr>
                        <a:t>前一个元素）。默认值</a:t>
                      </a:r>
                      <a:r>
                        <a:rPr lang="en-US" sz="1800" kern="100" dirty="0">
                          <a:effectLst/>
                        </a:rPr>
                        <a:t>axis=-1</a:t>
                      </a:r>
                      <a:r>
                        <a:rPr lang="zh-CN" sz="1800" kern="100" dirty="0">
                          <a:effectLst/>
                        </a:rPr>
                        <a:t>表示沿最后一个轴计算。</a:t>
                      </a:r>
                    </a:p>
                    <a:p>
                      <a:pPr marL="342900" lvl="0" indent="-342900">
                        <a:lnSpc>
                          <a:spcPct val="150000"/>
                        </a:lnSpc>
                        <a:spcAft>
                          <a:spcPts val="0"/>
                        </a:spcAft>
                        <a:buFont typeface="Wingdings" panose="05000000000000000000" pitchFamily="2" charset="2"/>
                        <a:buChar char=""/>
                      </a:pPr>
                      <a:r>
                        <a:rPr lang="zh-CN" sz="1800" kern="100" dirty="0">
                          <a:effectLst/>
                        </a:rPr>
                        <a:t>示例：</a:t>
                      </a:r>
                    </a:p>
                    <a:p>
                      <a:pPr marL="266700" indent="127000">
                        <a:lnSpc>
                          <a:spcPct val="150000"/>
                        </a:lnSpc>
                        <a:spcAft>
                          <a:spcPts val="0"/>
                        </a:spcAft>
                      </a:pPr>
                      <a:r>
                        <a:rPr lang="en-US" sz="1800" kern="100" dirty="0">
                          <a:effectLst/>
                        </a:rPr>
                        <a:t>import </a:t>
                      </a:r>
                      <a:r>
                        <a:rPr lang="en-US" sz="1800" kern="100" dirty="0" err="1">
                          <a:effectLst/>
                        </a:rPr>
                        <a:t>numpy</a:t>
                      </a:r>
                      <a:r>
                        <a:rPr lang="en-US" sz="1800" kern="100" dirty="0">
                          <a:effectLst/>
                        </a:rPr>
                        <a:t> as np</a:t>
                      </a:r>
                      <a:endParaRPr lang="zh-CN" sz="1800" kern="100" dirty="0">
                        <a:effectLst/>
                      </a:endParaRPr>
                    </a:p>
                    <a:p>
                      <a:pPr marL="266700" indent="127000">
                        <a:lnSpc>
                          <a:spcPct val="150000"/>
                        </a:lnSpc>
                        <a:spcAft>
                          <a:spcPts val="0"/>
                        </a:spcAft>
                      </a:pPr>
                      <a:r>
                        <a:rPr lang="en-US" sz="1800" kern="100" dirty="0">
                          <a:effectLst/>
                        </a:rPr>
                        <a:t>a = </a:t>
                      </a:r>
                      <a:r>
                        <a:rPr lang="en-US" sz="1800" kern="100" dirty="0" err="1">
                          <a:effectLst/>
                        </a:rPr>
                        <a:t>np.array</a:t>
                      </a:r>
                      <a:r>
                        <a:rPr lang="en-US" sz="1800" kern="100" dirty="0">
                          <a:effectLst/>
                        </a:rPr>
                        <a:t>([[1.1,2.3,1.5],</a:t>
                      </a:r>
                      <a:endParaRPr lang="zh-CN" sz="1800" kern="100" dirty="0">
                        <a:effectLst/>
                      </a:endParaRPr>
                    </a:p>
                    <a:p>
                      <a:pPr marL="266700" indent="733425">
                        <a:lnSpc>
                          <a:spcPct val="150000"/>
                        </a:lnSpc>
                        <a:spcAft>
                          <a:spcPts val="0"/>
                        </a:spcAft>
                      </a:pPr>
                      <a:r>
                        <a:rPr lang="en-US" sz="1800" kern="100" dirty="0">
                          <a:effectLst/>
                        </a:rPr>
                        <a:t>[2.1,1.9,0.7],</a:t>
                      </a:r>
                      <a:endParaRPr lang="zh-CN" sz="1800" kern="100" dirty="0">
                        <a:effectLst/>
                      </a:endParaRPr>
                    </a:p>
                    <a:p>
                      <a:pPr marL="266700" indent="733425">
                        <a:lnSpc>
                          <a:spcPct val="150000"/>
                        </a:lnSpc>
                        <a:spcAft>
                          <a:spcPts val="0"/>
                        </a:spcAft>
                      </a:pPr>
                      <a:r>
                        <a:rPr lang="en-US" sz="1800" kern="100" dirty="0">
                          <a:effectLst/>
                        </a:rPr>
                        <a:t>[1.5,3.5,0.9]])</a:t>
                      </a:r>
                      <a:endParaRPr lang="zh-CN" sz="1800" kern="100" dirty="0">
                        <a:effectLst/>
                      </a:endParaRPr>
                    </a:p>
                    <a:p>
                      <a:pPr marL="266700" indent="127000">
                        <a:lnSpc>
                          <a:spcPct val="150000"/>
                        </a:lnSpc>
                        <a:spcAft>
                          <a:spcPts val="0"/>
                        </a:spcAft>
                      </a:pPr>
                      <a:r>
                        <a:rPr lang="en-US" sz="1800" kern="100" dirty="0">
                          <a:effectLst/>
                        </a:rPr>
                        <a:t>print(</a:t>
                      </a:r>
                      <a:r>
                        <a:rPr lang="en-US" sz="1800" kern="100" dirty="0" err="1">
                          <a:effectLst/>
                        </a:rPr>
                        <a:t>np.diff</a:t>
                      </a:r>
                      <a:r>
                        <a:rPr lang="en-US" sz="1800" kern="100" dirty="0">
                          <a:effectLst/>
                        </a:rPr>
                        <a:t>(a, axis=0)) # </a:t>
                      </a:r>
                      <a:r>
                        <a:rPr lang="zh-CN" sz="1800" kern="100" dirty="0">
                          <a:effectLst/>
                        </a:rPr>
                        <a:t>输出</a:t>
                      </a:r>
                      <a:r>
                        <a:rPr lang="en-US" sz="1800" kern="100" dirty="0">
                          <a:effectLst/>
                        </a:rPr>
                        <a:t>[[ 1.  -0.4 -0.8]</a:t>
                      </a:r>
                      <a:endParaRPr lang="zh-CN" sz="1800" kern="100" dirty="0">
                        <a:effectLst/>
                      </a:endParaRPr>
                    </a:p>
                    <a:p>
                      <a:pPr marL="266700" indent="127000">
                        <a:lnSpc>
                          <a:spcPct val="150000"/>
                        </a:lnSpc>
                        <a:spcAft>
                          <a:spcPts val="0"/>
                        </a:spcAft>
                      </a:pPr>
                      <a:r>
                        <a:rPr lang="en-US" sz="1800" kern="100" dirty="0">
                          <a:effectLst/>
                        </a:rPr>
                        <a:t>                    #     [-0.6  1.6  0.2]]</a:t>
                      </a:r>
                      <a:endParaRPr lang="zh-CN" sz="1800" kern="100" dirty="0">
                        <a:effectLst/>
                      </a:endParaRPr>
                    </a:p>
                    <a:p>
                      <a:pPr marL="266700" indent="127000">
                        <a:lnSpc>
                          <a:spcPct val="150000"/>
                        </a:lnSpc>
                        <a:spcAft>
                          <a:spcPts val="0"/>
                        </a:spcAft>
                      </a:pPr>
                      <a:r>
                        <a:rPr lang="en-US" sz="1800" kern="100" dirty="0">
                          <a:effectLst/>
                        </a:rPr>
                        <a:t>print(</a:t>
                      </a:r>
                      <a:r>
                        <a:rPr lang="en-US" sz="1800" kern="100" dirty="0" err="1">
                          <a:effectLst/>
                        </a:rPr>
                        <a:t>np.diff</a:t>
                      </a:r>
                      <a:r>
                        <a:rPr lang="en-US" sz="1800" kern="100" dirty="0">
                          <a:effectLst/>
                        </a:rPr>
                        <a:t>(a, axis=1)) # </a:t>
                      </a:r>
                      <a:r>
                        <a:rPr lang="zh-CN" sz="1800" kern="100" dirty="0">
                          <a:effectLst/>
                        </a:rPr>
                        <a:t>输出</a:t>
                      </a:r>
                      <a:r>
                        <a:rPr lang="en-US" sz="1800" kern="100" dirty="0">
                          <a:effectLst/>
                        </a:rPr>
                        <a:t>[[ 1.2 -0.8]</a:t>
                      </a:r>
                      <a:endParaRPr lang="zh-CN" sz="1800" kern="100" dirty="0">
                        <a:effectLst/>
                      </a:endParaRPr>
                    </a:p>
                    <a:p>
                      <a:pPr marL="266700" indent="127000">
                        <a:lnSpc>
                          <a:spcPct val="150000"/>
                        </a:lnSpc>
                        <a:spcAft>
                          <a:spcPts val="0"/>
                        </a:spcAft>
                      </a:pPr>
                      <a:r>
                        <a:rPr lang="en-US" sz="1800" kern="100" dirty="0">
                          <a:effectLst/>
                        </a:rPr>
                        <a:t>                    #     [-0.2 -1.2]</a:t>
                      </a:r>
                      <a:endParaRPr lang="zh-CN" sz="1800" kern="100" dirty="0">
                        <a:effectLst/>
                      </a:endParaRPr>
                    </a:p>
                    <a:p>
                      <a:pPr marL="266700" indent="127000">
                        <a:lnSpc>
                          <a:spcPct val="150000"/>
                        </a:lnSpc>
                        <a:spcAft>
                          <a:spcPts val="0"/>
                        </a:spcAft>
                      </a:pPr>
                      <a:r>
                        <a:rPr lang="en-US" sz="1800" kern="100" dirty="0">
                          <a:effectLst/>
                        </a:rPr>
                        <a:t>                    #     [ 2.  -2.6]]</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1328" marR="11328" marT="0" marB="0"/>
                </a:tc>
                <a:extLst>
                  <a:ext uri="{0D108BD9-81ED-4DB2-BD59-A6C34878D82A}">
                    <a16:rowId xmlns:a16="http://schemas.microsoft.com/office/drawing/2014/main" val="374541423"/>
                  </a:ext>
                </a:extLst>
              </a:tr>
            </a:tbl>
          </a:graphicData>
        </a:graphic>
      </p:graphicFrame>
    </p:spTree>
    <p:extLst>
      <p:ext uri="{BB962C8B-B14F-4D97-AF65-F5344CB8AC3E}">
        <p14:creationId xmlns:p14="http://schemas.microsoft.com/office/powerpoint/2010/main" val="4118929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4567379" y="477138"/>
            <a:ext cx="3057248"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常用函数和方法</a:t>
            </a:r>
          </a:p>
        </p:txBody>
      </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graphicFrame>
        <p:nvGraphicFramePr>
          <p:cNvPr id="3" name="表格 2">
            <a:extLst>
              <a:ext uri="{FF2B5EF4-FFF2-40B4-BE49-F238E27FC236}">
                <a16:creationId xmlns:a16="http://schemas.microsoft.com/office/drawing/2014/main" id="{66E7A05D-8084-499D-ABDE-1C3FB581407B}"/>
              </a:ext>
            </a:extLst>
          </p:cNvPr>
          <p:cNvGraphicFramePr>
            <a:graphicFrameLocks noGrp="1"/>
          </p:cNvGraphicFramePr>
          <p:nvPr>
            <p:extLst>
              <p:ext uri="{D42A27DB-BD31-4B8C-83A1-F6EECF244321}">
                <p14:modId xmlns:p14="http://schemas.microsoft.com/office/powerpoint/2010/main" val="2893303348"/>
              </p:ext>
            </p:extLst>
          </p:nvPr>
        </p:nvGraphicFramePr>
        <p:xfrm>
          <a:off x="1417919" y="1076808"/>
          <a:ext cx="9486548" cy="5614797"/>
        </p:xfrm>
        <a:graphic>
          <a:graphicData uri="http://schemas.openxmlformats.org/drawingml/2006/table">
            <a:tbl>
              <a:tblPr firstRow="1" firstCol="1" bandRow="1">
                <a:tableStyleId>{5C22544A-7EE6-4342-B048-85BDC9FD1C3A}</a:tableStyleId>
              </a:tblPr>
              <a:tblGrid>
                <a:gridCol w="2970784">
                  <a:extLst>
                    <a:ext uri="{9D8B030D-6E8A-4147-A177-3AD203B41FA5}">
                      <a16:colId xmlns:a16="http://schemas.microsoft.com/office/drawing/2014/main" val="2500421993"/>
                    </a:ext>
                  </a:extLst>
                </a:gridCol>
                <a:gridCol w="6515764">
                  <a:extLst>
                    <a:ext uri="{9D8B030D-6E8A-4147-A177-3AD203B41FA5}">
                      <a16:colId xmlns:a16="http://schemas.microsoft.com/office/drawing/2014/main" val="762291384"/>
                    </a:ext>
                  </a:extLst>
                </a:gridCol>
              </a:tblGrid>
              <a:tr h="34623">
                <a:tc>
                  <a:txBody>
                    <a:bodyPr/>
                    <a:lstStyle/>
                    <a:p>
                      <a:pPr indent="127000" algn="ctr">
                        <a:lnSpc>
                          <a:spcPct val="150000"/>
                        </a:lnSpc>
                        <a:spcAft>
                          <a:spcPts val="0"/>
                        </a:spcAft>
                      </a:pPr>
                      <a:r>
                        <a:rPr lang="zh-CN" sz="1800" kern="100">
                          <a:effectLst/>
                        </a:rPr>
                        <a:t>函数</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1328" marR="11328" marT="0" marB="0"/>
                </a:tc>
                <a:tc>
                  <a:txBody>
                    <a:bodyPr/>
                    <a:lstStyle/>
                    <a:p>
                      <a:pPr indent="127000" algn="ctr">
                        <a:lnSpc>
                          <a:spcPct val="150000"/>
                        </a:lnSpc>
                        <a:spcAft>
                          <a:spcPts val="0"/>
                        </a:spcAft>
                      </a:pPr>
                      <a:r>
                        <a:rPr lang="zh-CN" sz="1800" kern="100">
                          <a:effectLst/>
                        </a:rPr>
                        <a:t>描述</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1328" marR="11328" marT="0" marB="0"/>
                </a:tc>
                <a:extLst>
                  <a:ext uri="{0D108BD9-81ED-4DB2-BD59-A6C34878D82A}">
                    <a16:rowId xmlns:a16="http://schemas.microsoft.com/office/drawing/2014/main" val="2909776830"/>
                  </a:ext>
                </a:extLst>
              </a:tr>
              <a:tr h="470734">
                <a:tc>
                  <a:txBody>
                    <a:bodyPr/>
                    <a:lstStyle/>
                    <a:p>
                      <a:pPr indent="127000">
                        <a:lnSpc>
                          <a:spcPct val="150000"/>
                        </a:lnSpc>
                        <a:spcAft>
                          <a:spcPts val="0"/>
                        </a:spcAft>
                      </a:pPr>
                      <a:r>
                        <a:rPr lang="en-US" sz="1800" kern="100">
                          <a:effectLst/>
                        </a:rPr>
                        <a:t>numpy.where(conditions)</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1328" marR="11328" marT="0" marB="0"/>
                </a:tc>
                <a:tc>
                  <a:txBody>
                    <a:bodyPr/>
                    <a:lstStyle/>
                    <a:p>
                      <a:pPr marL="342900" lvl="0" indent="-342900">
                        <a:lnSpc>
                          <a:spcPct val="150000"/>
                        </a:lnSpc>
                        <a:spcAft>
                          <a:spcPts val="0"/>
                        </a:spcAft>
                        <a:buFont typeface="Wingdings" panose="05000000000000000000" pitchFamily="2" charset="2"/>
                        <a:buChar char=""/>
                      </a:pPr>
                      <a:r>
                        <a:rPr lang="zh-CN" sz="1800" kern="100" dirty="0">
                          <a:effectLst/>
                        </a:rPr>
                        <a:t>用于获取条件</a:t>
                      </a:r>
                      <a:r>
                        <a:rPr lang="en-US" sz="1800" kern="100" dirty="0">
                          <a:effectLst/>
                        </a:rPr>
                        <a:t>conditions</a:t>
                      </a:r>
                      <a:r>
                        <a:rPr lang="zh-CN" sz="1800" kern="100" dirty="0">
                          <a:effectLst/>
                        </a:rPr>
                        <a:t>返回结果为真的元素所对应的索引。</a:t>
                      </a:r>
                    </a:p>
                    <a:p>
                      <a:pPr marL="342900" lvl="0" indent="-342900">
                        <a:lnSpc>
                          <a:spcPct val="150000"/>
                        </a:lnSpc>
                        <a:spcAft>
                          <a:spcPts val="0"/>
                        </a:spcAft>
                        <a:buFont typeface="Wingdings" panose="05000000000000000000" pitchFamily="2" charset="2"/>
                        <a:buChar char=""/>
                      </a:pPr>
                      <a:r>
                        <a:rPr lang="zh-CN" sz="1800" kern="100" dirty="0">
                          <a:effectLst/>
                        </a:rPr>
                        <a:t>示例：</a:t>
                      </a:r>
                    </a:p>
                    <a:p>
                      <a:pPr marL="266700" indent="127000">
                        <a:lnSpc>
                          <a:spcPct val="150000"/>
                        </a:lnSpc>
                        <a:spcAft>
                          <a:spcPts val="0"/>
                        </a:spcAft>
                      </a:pPr>
                      <a:r>
                        <a:rPr lang="en-US" sz="1800" kern="100" dirty="0">
                          <a:effectLst/>
                        </a:rPr>
                        <a:t>import </a:t>
                      </a:r>
                      <a:r>
                        <a:rPr lang="en-US" sz="1800" kern="100" dirty="0" err="1">
                          <a:effectLst/>
                        </a:rPr>
                        <a:t>numpy</a:t>
                      </a:r>
                      <a:r>
                        <a:rPr lang="en-US" sz="1800" kern="100" dirty="0">
                          <a:effectLst/>
                        </a:rPr>
                        <a:t> as np</a:t>
                      </a:r>
                      <a:endParaRPr lang="zh-CN" sz="1800" kern="100" dirty="0">
                        <a:effectLst/>
                      </a:endParaRPr>
                    </a:p>
                    <a:p>
                      <a:pPr marL="266700" indent="127000">
                        <a:lnSpc>
                          <a:spcPct val="150000"/>
                        </a:lnSpc>
                        <a:spcAft>
                          <a:spcPts val="0"/>
                        </a:spcAft>
                      </a:pPr>
                      <a:r>
                        <a:rPr lang="en-US" sz="1800" kern="100" dirty="0">
                          <a:effectLst/>
                        </a:rPr>
                        <a:t>a = </a:t>
                      </a:r>
                      <a:r>
                        <a:rPr lang="en-US" sz="1800" kern="100" dirty="0" err="1">
                          <a:effectLst/>
                        </a:rPr>
                        <a:t>np.array</a:t>
                      </a:r>
                      <a:r>
                        <a:rPr lang="en-US" sz="1800" kern="100" dirty="0">
                          <a:effectLst/>
                        </a:rPr>
                        <a:t>([1.1,2.3,1.5])</a:t>
                      </a:r>
                      <a:endParaRPr lang="zh-CN" sz="1800" kern="100" dirty="0">
                        <a:effectLst/>
                      </a:endParaRPr>
                    </a:p>
                    <a:p>
                      <a:pPr marL="266700" indent="127000">
                        <a:lnSpc>
                          <a:spcPct val="150000"/>
                        </a:lnSpc>
                        <a:spcAft>
                          <a:spcPts val="0"/>
                        </a:spcAft>
                      </a:pPr>
                      <a:r>
                        <a:rPr lang="en-US" sz="1800" kern="100" dirty="0">
                          <a:effectLst/>
                        </a:rPr>
                        <a:t>print(</a:t>
                      </a:r>
                      <a:r>
                        <a:rPr lang="en-US" sz="1800" kern="100" dirty="0" err="1">
                          <a:effectLst/>
                        </a:rPr>
                        <a:t>np.where</a:t>
                      </a:r>
                      <a:r>
                        <a:rPr lang="en-US" sz="1800" kern="100" dirty="0">
                          <a:effectLst/>
                        </a:rPr>
                        <a:t>(a&gt;1.2)) # </a:t>
                      </a:r>
                      <a:r>
                        <a:rPr lang="zh-CN" sz="1800" kern="100" dirty="0">
                          <a:effectLst/>
                        </a:rPr>
                        <a:t>输出</a:t>
                      </a:r>
                      <a:r>
                        <a:rPr lang="en-US" sz="1800" kern="100" dirty="0">
                          <a:effectLst/>
                        </a:rPr>
                        <a:t>(array([1, 2], </a:t>
                      </a:r>
                      <a:r>
                        <a:rPr lang="en-US" sz="1800" kern="100" dirty="0" err="1">
                          <a:effectLst/>
                        </a:rPr>
                        <a:t>dtype</a:t>
                      </a:r>
                      <a:r>
                        <a:rPr lang="en-US" sz="1800" kern="100" dirty="0">
                          <a:effectLst/>
                        </a:rPr>
                        <a:t>=int64),)</a:t>
                      </a:r>
                      <a:r>
                        <a:rPr lang="zh-CN" sz="1800" kern="100" dirty="0">
                          <a:effectLst/>
                        </a:rPr>
                        <a:t>，表示</a:t>
                      </a:r>
                      <a:r>
                        <a:rPr lang="en-US" sz="1800" kern="100" dirty="0">
                          <a:effectLst/>
                        </a:rPr>
                        <a:t>a&gt;1.2</a:t>
                      </a:r>
                      <a:r>
                        <a:rPr lang="zh-CN" sz="1800" kern="100" dirty="0">
                          <a:effectLst/>
                        </a:rPr>
                        <a:t>返回结果中索引为</a:t>
                      </a:r>
                      <a:r>
                        <a:rPr lang="en-US" sz="1800" kern="100" dirty="0">
                          <a:effectLst/>
                        </a:rPr>
                        <a:t>1</a:t>
                      </a:r>
                      <a:r>
                        <a:rPr lang="zh-CN" sz="1800" kern="100" dirty="0">
                          <a:effectLst/>
                        </a:rPr>
                        <a:t>和</a:t>
                      </a:r>
                      <a:r>
                        <a:rPr lang="en-US" sz="1800" kern="100" dirty="0">
                          <a:effectLst/>
                        </a:rPr>
                        <a:t>2</a:t>
                      </a:r>
                      <a:r>
                        <a:rPr lang="zh-CN" sz="1800" kern="100" dirty="0">
                          <a:effectLst/>
                        </a:rPr>
                        <a:t>的两个元素值为</a:t>
                      </a:r>
                      <a:r>
                        <a:rPr lang="en-US" sz="1800" kern="100" dirty="0">
                          <a:effectLst/>
                        </a:rPr>
                        <a:t>True</a:t>
                      </a:r>
                      <a:endParaRPr lang="zh-CN" sz="1800" kern="100" dirty="0">
                        <a:effectLst/>
                      </a:endParaRPr>
                    </a:p>
                    <a:p>
                      <a:pPr marL="266700" indent="127000">
                        <a:lnSpc>
                          <a:spcPct val="150000"/>
                        </a:lnSpc>
                        <a:spcAft>
                          <a:spcPts val="0"/>
                        </a:spcAft>
                      </a:pPr>
                      <a:r>
                        <a:rPr lang="en-US" sz="1800" kern="100" dirty="0">
                          <a:effectLst/>
                        </a:rPr>
                        <a:t>print(a[</a:t>
                      </a:r>
                      <a:r>
                        <a:rPr lang="en-US" sz="1800" kern="100" dirty="0" err="1">
                          <a:effectLst/>
                        </a:rPr>
                        <a:t>np.where</a:t>
                      </a:r>
                      <a:r>
                        <a:rPr lang="en-US" sz="1800" kern="100" dirty="0">
                          <a:effectLst/>
                        </a:rPr>
                        <a:t>(a&gt;1.2)]) # </a:t>
                      </a:r>
                      <a:r>
                        <a:rPr lang="zh-CN" sz="1800" kern="100" dirty="0">
                          <a:effectLst/>
                        </a:rPr>
                        <a:t>输出</a:t>
                      </a:r>
                      <a:r>
                        <a:rPr lang="en-US" sz="1800" kern="100" dirty="0">
                          <a:effectLst/>
                        </a:rPr>
                        <a:t>[2.3 1.5]</a:t>
                      </a:r>
                      <a:r>
                        <a:rPr lang="zh-CN" sz="1800" kern="100" dirty="0">
                          <a:effectLst/>
                        </a:rPr>
                        <a:t>，即获取满足条件</a:t>
                      </a:r>
                      <a:r>
                        <a:rPr lang="en-US" sz="1800" kern="100" dirty="0">
                          <a:effectLst/>
                        </a:rPr>
                        <a:t>a&gt;1.2</a:t>
                      </a:r>
                      <a:r>
                        <a:rPr lang="zh-CN" sz="1800" kern="100" dirty="0">
                          <a:effectLst/>
                        </a:rPr>
                        <a:t>的那些元素</a:t>
                      </a:r>
                    </a:p>
                    <a:p>
                      <a:pPr marL="266700" indent="127000">
                        <a:lnSpc>
                          <a:spcPct val="150000"/>
                        </a:lnSpc>
                        <a:spcAft>
                          <a:spcPts val="0"/>
                        </a:spcAft>
                      </a:pPr>
                      <a:r>
                        <a:rPr lang="en-US" sz="1800" kern="100" dirty="0">
                          <a:effectLst/>
                        </a:rPr>
                        <a:t>print(</a:t>
                      </a:r>
                      <a:r>
                        <a:rPr lang="en-US" sz="1800" kern="100" dirty="0" err="1">
                          <a:effectLst/>
                        </a:rPr>
                        <a:t>np.where</a:t>
                      </a:r>
                      <a:r>
                        <a:rPr lang="en-US" sz="1800" kern="100" dirty="0">
                          <a:effectLst/>
                        </a:rPr>
                        <a:t>(a&lt;1.8)) # </a:t>
                      </a:r>
                      <a:r>
                        <a:rPr lang="zh-CN" sz="1800" kern="100" dirty="0">
                          <a:effectLst/>
                        </a:rPr>
                        <a:t>输出</a:t>
                      </a:r>
                      <a:r>
                        <a:rPr lang="en-US" sz="1800" kern="100" dirty="0">
                          <a:effectLst/>
                        </a:rPr>
                        <a:t>(array([0, 2], </a:t>
                      </a:r>
                      <a:r>
                        <a:rPr lang="en-US" sz="1800" kern="100" dirty="0" err="1">
                          <a:effectLst/>
                        </a:rPr>
                        <a:t>dtype</a:t>
                      </a:r>
                      <a:r>
                        <a:rPr lang="en-US" sz="1800" kern="100" dirty="0">
                          <a:effectLst/>
                        </a:rPr>
                        <a:t>=int64),)</a:t>
                      </a:r>
                      <a:r>
                        <a:rPr lang="zh-CN" sz="1800" kern="100" dirty="0">
                          <a:effectLst/>
                        </a:rPr>
                        <a:t>，表示</a:t>
                      </a:r>
                      <a:r>
                        <a:rPr lang="en-US" sz="1800" kern="100" dirty="0">
                          <a:effectLst/>
                        </a:rPr>
                        <a:t>a&lt;1.8</a:t>
                      </a:r>
                      <a:r>
                        <a:rPr lang="zh-CN" sz="1800" kern="100" dirty="0">
                          <a:effectLst/>
                        </a:rPr>
                        <a:t>返回结果中索引为</a:t>
                      </a:r>
                      <a:r>
                        <a:rPr lang="en-US" sz="1800" kern="100" dirty="0">
                          <a:effectLst/>
                        </a:rPr>
                        <a:t>0</a:t>
                      </a:r>
                      <a:r>
                        <a:rPr lang="zh-CN" sz="1800" kern="100" dirty="0">
                          <a:effectLst/>
                        </a:rPr>
                        <a:t>和</a:t>
                      </a:r>
                      <a:r>
                        <a:rPr lang="en-US" sz="1800" kern="100" dirty="0">
                          <a:effectLst/>
                        </a:rPr>
                        <a:t>2</a:t>
                      </a:r>
                      <a:r>
                        <a:rPr lang="zh-CN" sz="1800" kern="100" dirty="0">
                          <a:effectLst/>
                        </a:rPr>
                        <a:t>的两个元素值为</a:t>
                      </a:r>
                      <a:r>
                        <a:rPr lang="en-US" sz="1800" kern="100" dirty="0">
                          <a:effectLst/>
                        </a:rPr>
                        <a:t>True</a:t>
                      </a:r>
                      <a:endParaRPr lang="zh-CN" sz="1800" kern="100" dirty="0">
                        <a:effectLst/>
                      </a:endParaRPr>
                    </a:p>
                    <a:p>
                      <a:pPr marL="266700" indent="127000">
                        <a:lnSpc>
                          <a:spcPct val="150000"/>
                        </a:lnSpc>
                        <a:spcAft>
                          <a:spcPts val="0"/>
                        </a:spcAft>
                      </a:pPr>
                      <a:r>
                        <a:rPr lang="en-US" sz="1800" kern="100" dirty="0">
                          <a:effectLst/>
                        </a:rPr>
                        <a:t>print(a[</a:t>
                      </a:r>
                      <a:r>
                        <a:rPr lang="en-US" sz="1800" kern="100" dirty="0" err="1">
                          <a:effectLst/>
                        </a:rPr>
                        <a:t>np.where</a:t>
                      </a:r>
                      <a:r>
                        <a:rPr lang="en-US" sz="1800" kern="100" dirty="0">
                          <a:effectLst/>
                        </a:rPr>
                        <a:t>(a&lt;1.8)]) # </a:t>
                      </a:r>
                      <a:r>
                        <a:rPr lang="zh-CN" sz="1800" kern="100" dirty="0">
                          <a:effectLst/>
                        </a:rPr>
                        <a:t>输出</a:t>
                      </a:r>
                      <a:r>
                        <a:rPr lang="en-US" sz="1800" kern="100" dirty="0">
                          <a:effectLst/>
                        </a:rPr>
                        <a:t>[1.1 1.5]</a:t>
                      </a:r>
                      <a:r>
                        <a:rPr lang="zh-CN" sz="1800" kern="100" dirty="0">
                          <a:effectLst/>
                        </a:rPr>
                        <a:t>，即获取满足条件</a:t>
                      </a:r>
                      <a:r>
                        <a:rPr lang="en-US" sz="1800" kern="100" dirty="0">
                          <a:effectLst/>
                        </a:rPr>
                        <a:t>a&lt;1.8</a:t>
                      </a:r>
                      <a:r>
                        <a:rPr lang="zh-CN" sz="1800" kern="100" dirty="0">
                          <a:effectLst/>
                        </a:rPr>
                        <a:t>的那些元素</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1328" marR="11328" marT="0" marB="0"/>
                </a:tc>
                <a:extLst>
                  <a:ext uri="{0D108BD9-81ED-4DB2-BD59-A6C34878D82A}">
                    <a16:rowId xmlns:a16="http://schemas.microsoft.com/office/drawing/2014/main" val="2307618800"/>
                  </a:ext>
                </a:extLst>
              </a:tr>
              <a:tr h="34895">
                <a:tc>
                  <a:txBody>
                    <a:bodyPr/>
                    <a:lstStyle/>
                    <a:p>
                      <a:pPr indent="127000">
                        <a:lnSpc>
                          <a:spcPct val="150000"/>
                        </a:lnSpc>
                        <a:spcAft>
                          <a:spcPts val="0"/>
                        </a:spcAft>
                      </a:pPr>
                      <a:r>
                        <a:rPr lang="en-US" sz="1800" kern="100" dirty="0">
                          <a:effectLst/>
                        </a:rPr>
                        <a:t>numpy.log(x)</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1328" marR="11328" marT="0" marB="0"/>
                </a:tc>
                <a:tc>
                  <a:txBody>
                    <a:bodyPr/>
                    <a:lstStyle/>
                    <a:p>
                      <a:pPr marL="342900" lvl="0" indent="-342900">
                        <a:lnSpc>
                          <a:spcPct val="150000"/>
                        </a:lnSpc>
                        <a:spcAft>
                          <a:spcPts val="0"/>
                        </a:spcAft>
                        <a:buFont typeface="Wingdings" panose="05000000000000000000" pitchFamily="2" charset="2"/>
                        <a:buChar char=""/>
                      </a:pPr>
                      <a:r>
                        <a:rPr lang="en-US" sz="1800" kern="100" dirty="0">
                          <a:effectLst/>
                        </a:rPr>
                        <a:t>NumPy</a:t>
                      </a:r>
                      <a:r>
                        <a:rPr lang="zh-CN" sz="1800" kern="100" dirty="0">
                          <a:effectLst/>
                        </a:rPr>
                        <a:t>的通用函数，用于逐元素对数组对象</a:t>
                      </a:r>
                      <a:r>
                        <a:rPr lang="en-US" sz="1800" kern="100" dirty="0">
                          <a:effectLst/>
                        </a:rPr>
                        <a:t>x</a:t>
                      </a:r>
                      <a:r>
                        <a:rPr lang="zh-CN" sz="1800" kern="100" dirty="0">
                          <a:effectLst/>
                        </a:rPr>
                        <a:t>计算自然对数。</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1328" marR="11328" marT="0" marB="0"/>
                </a:tc>
                <a:extLst>
                  <a:ext uri="{0D108BD9-81ED-4DB2-BD59-A6C34878D82A}">
                    <a16:rowId xmlns:a16="http://schemas.microsoft.com/office/drawing/2014/main" val="3511053084"/>
                  </a:ext>
                </a:extLst>
              </a:tr>
            </a:tbl>
          </a:graphicData>
        </a:graphic>
      </p:graphicFrame>
    </p:spTree>
    <p:extLst>
      <p:ext uri="{BB962C8B-B14F-4D97-AF65-F5344CB8AC3E}">
        <p14:creationId xmlns:p14="http://schemas.microsoft.com/office/powerpoint/2010/main" val="499687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4567379" y="477138"/>
            <a:ext cx="3057248"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常用函数和方法</a:t>
            </a:r>
          </a:p>
        </p:txBody>
      </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graphicFrame>
        <p:nvGraphicFramePr>
          <p:cNvPr id="3" name="表格 2">
            <a:extLst>
              <a:ext uri="{FF2B5EF4-FFF2-40B4-BE49-F238E27FC236}">
                <a16:creationId xmlns:a16="http://schemas.microsoft.com/office/drawing/2014/main" id="{66E7A05D-8084-499D-ABDE-1C3FB581407B}"/>
              </a:ext>
            </a:extLst>
          </p:cNvPr>
          <p:cNvGraphicFramePr>
            <a:graphicFrameLocks noGrp="1"/>
          </p:cNvGraphicFramePr>
          <p:nvPr>
            <p:extLst>
              <p:ext uri="{D42A27DB-BD31-4B8C-83A1-F6EECF244321}">
                <p14:modId xmlns:p14="http://schemas.microsoft.com/office/powerpoint/2010/main" val="3530258309"/>
              </p:ext>
            </p:extLst>
          </p:nvPr>
        </p:nvGraphicFramePr>
        <p:xfrm>
          <a:off x="708793" y="1011495"/>
          <a:ext cx="10926123" cy="5663438"/>
        </p:xfrm>
        <a:graphic>
          <a:graphicData uri="http://schemas.openxmlformats.org/drawingml/2006/table">
            <a:tbl>
              <a:tblPr firstRow="1" firstCol="1" bandRow="1">
                <a:tableStyleId>{5C22544A-7EE6-4342-B048-85BDC9FD1C3A}</a:tableStyleId>
              </a:tblPr>
              <a:tblGrid>
                <a:gridCol w="3421598">
                  <a:extLst>
                    <a:ext uri="{9D8B030D-6E8A-4147-A177-3AD203B41FA5}">
                      <a16:colId xmlns:a16="http://schemas.microsoft.com/office/drawing/2014/main" val="2500421993"/>
                    </a:ext>
                  </a:extLst>
                </a:gridCol>
                <a:gridCol w="7504525">
                  <a:extLst>
                    <a:ext uri="{9D8B030D-6E8A-4147-A177-3AD203B41FA5}">
                      <a16:colId xmlns:a16="http://schemas.microsoft.com/office/drawing/2014/main" val="762291384"/>
                    </a:ext>
                  </a:extLst>
                </a:gridCol>
              </a:tblGrid>
              <a:tr h="34623">
                <a:tc>
                  <a:txBody>
                    <a:bodyPr/>
                    <a:lstStyle/>
                    <a:p>
                      <a:pPr indent="127000" algn="ctr">
                        <a:lnSpc>
                          <a:spcPct val="150000"/>
                        </a:lnSpc>
                        <a:spcAft>
                          <a:spcPts val="0"/>
                        </a:spcAft>
                      </a:pPr>
                      <a:r>
                        <a:rPr lang="zh-CN" sz="1800" kern="100">
                          <a:effectLst/>
                        </a:rPr>
                        <a:t>函数</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1328" marR="11328" marT="0" marB="0"/>
                </a:tc>
                <a:tc>
                  <a:txBody>
                    <a:bodyPr/>
                    <a:lstStyle/>
                    <a:p>
                      <a:pPr indent="127000" algn="ctr">
                        <a:lnSpc>
                          <a:spcPct val="150000"/>
                        </a:lnSpc>
                        <a:spcAft>
                          <a:spcPts val="0"/>
                        </a:spcAft>
                      </a:pPr>
                      <a:r>
                        <a:rPr lang="zh-CN" sz="1800" kern="100">
                          <a:effectLst/>
                        </a:rPr>
                        <a:t>描述</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1328" marR="11328" marT="0" marB="0"/>
                </a:tc>
                <a:extLst>
                  <a:ext uri="{0D108BD9-81ED-4DB2-BD59-A6C34878D82A}">
                    <a16:rowId xmlns:a16="http://schemas.microsoft.com/office/drawing/2014/main" val="2909776830"/>
                  </a:ext>
                </a:extLst>
              </a:tr>
              <a:tr h="589673">
                <a:tc>
                  <a:txBody>
                    <a:bodyPr/>
                    <a:lstStyle/>
                    <a:p>
                      <a:pPr indent="127000">
                        <a:lnSpc>
                          <a:spcPct val="150000"/>
                        </a:lnSpc>
                        <a:spcAft>
                          <a:spcPts val="0"/>
                        </a:spcAft>
                      </a:pPr>
                      <a:r>
                        <a:rPr lang="en-US" sz="1800" kern="100">
                          <a:effectLst/>
                        </a:rPr>
                        <a:t>numpy.split(a, indices, axis=0)</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1328" marR="11328" marT="0" marB="0"/>
                </a:tc>
                <a:tc>
                  <a:txBody>
                    <a:bodyPr/>
                    <a:lstStyle/>
                    <a:p>
                      <a:pPr marL="342900" lvl="0" indent="-342900">
                        <a:lnSpc>
                          <a:spcPct val="150000"/>
                        </a:lnSpc>
                        <a:spcAft>
                          <a:spcPts val="0"/>
                        </a:spcAft>
                        <a:buFont typeface="Wingdings" panose="05000000000000000000" pitchFamily="2" charset="2"/>
                        <a:buChar char=""/>
                      </a:pPr>
                      <a:r>
                        <a:rPr lang="zh-CN" sz="1800" kern="100" dirty="0">
                          <a:effectLst/>
                        </a:rPr>
                        <a:t>用于将数组对象</a:t>
                      </a:r>
                      <a:r>
                        <a:rPr lang="en-US" sz="1800" kern="100" dirty="0">
                          <a:effectLst/>
                        </a:rPr>
                        <a:t>a</a:t>
                      </a:r>
                      <a:r>
                        <a:rPr lang="zh-CN" sz="1800" kern="100" dirty="0">
                          <a:effectLst/>
                        </a:rPr>
                        <a:t>沿指定轴</a:t>
                      </a:r>
                      <a:r>
                        <a:rPr lang="en-US" sz="1800" kern="100" dirty="0">
                          <a:effectLst/>
                        </a:rPr>
                        <a:t>axis</a:t>
                      </a:r>
                      <a:r>
                        <a:rPr lang="zh-CN" sz="1800" kern="100" dirty="0">
                          <a:effectLst/>
                        </a:rPr>
                        <a:t>切分成多个子数组对象并以列表形式返回。</a:t>
                      </a:r>
                      <a:r>
                        <a:rPr lang="en-US" sz="1800" kern="100" dirty="0">
                          <a:effectLst/>
                        </a:rPr>
                        <a:t>indices</a:t>
                      </a:r>
                      <a:r>
                        <a:rPr lang="zh-CN" sz="1800" kern="100" dirty="0">
                          <a:effectLst/>
                        </a:rPr>
                        <a:t>用于指定切分位置。</a:t>
                      </a:r>
                    </a:p>
                    <a:p>
                      <a:pPr marL="342900" lvl="0" indent="-342900">
                        <a:lnSpc>
                          <a:spcPct val="150000"/>
                        </a:lnSpc>
                        <a:spcAft>
                          <a:spcPts val="0"/>
                        </a:spcAft>
                        <a:buFont typeface="Wingdings" panose="05000000000000000000" pitchFamily="2" charset="2"/>
                        <a:buChar char=""/>
                      </a:pPr>
                      <a:r>
                        <a:rPr lang="zh-CN" sz="1800" kern="100" dirty="0">
                          <a:effectLst/>
                        </a:rPr>
                        <a:t>示例：</a:t>
                      </a:r>
                    </a:p>
                    <a:p>
                      <a:pPr marL="266700" indent="127000">
                        <a:lnSpc>
                          <a:spcPct val="150000"/>
                        </a:lnSpc>
                        <a:spcAft>
                          <a:spcPts val="0"/>
                        </a:spcAft>
                      </a:pPr>
                      <a:r>
                        <a:rPr lang="en-US" sz="1800" kern="100" dirty="0">
                          <a:effectLst/>
                        </a:rPr>
                        <a:t>import </a:t>
                      </a:r>
                      <a:r>
                        <a:rPr lang="en-US" sz="1800" kern="100" dirty="0" err="1">
                          <a:effectLst/>
                        </a:rPr>
                        <a:t>numpy</a:t>
                      </a:r>
                      <a:r>
                        <a:rPr lang="en-US" sz="1800" kern="100" dirty="0">
                          <a:effectLst/>
                        </a:rPr>
                        <a:t> as np</a:t>
                      </a:r>
                      <a:endParaRPr lang="zh-CN" sz="1800" kern="100" dirty="0">
                        <a:effectLst/>
                      </a:endParaRPr>
                    </a:p>
                    <a:p>
                      <a:pPr marL="266700" indent="127000">
                        <a:lnSpc>
                          <a:spcPct val="150000"/>
                        </a:lnSpc>
                        <a:spcAft>
                          <a:spcPts val="0"/>
                        </a:spcAft>
                      </a:pPr>
                      <a:r>
                        <a:rPr lang="en-US" sz="1800" kern="100" dirty="0">
                          <a:effectLst/>
                        </a:rPr>
                        <a:t>x = </a:t>
                      </a:r>
                      <a:r>
                        <a:rPr lang="en-US" sz="1800" kern="100" dirty="0" err="1">
                          <a:effectLst/>
                        </a:rPr>
                        <a:t>np.arange</a:t>
                      </a:r>
                      <a:r>
                        <a:rPr lang="en-US" sz="1800" kern="100" dirty="0">
                          <a:effectLst/>
                        </a:rPr>
                        <a:t>(1,11).reshape(5,2) # </a:t>
                      </a:r>
                      <a:r>
                        <a:rPr lang="zh-CN" sz="1800" kern="100" dirty="0">
                          <a:effectLst/>
                        </a:rPr>
                        <a:t>创建</a:t>
                      </a:r>
                      <a:r>
                        <a:rPr lang="en-US" sz="1800" kern="100" dirty="0">
                          <a:effectLst/>
                        </a:rPr>
                        <a:t>5</a:t>
                      </a:r>
                      <a:r>
                        <a:rPr lang="zh-CN" sz="1800" kern="100" dirty="0">
                          <a:effectLst/>
                        </a:rPr>
                        <a:t>行</a:t>
                      </a:r>
                      <a:r>
                        <a:rPr lang="en-US" sz="1800" kern="100" dirty="0">
                          <a:effectLst/>
                        </a:rPr>
                        <a:t>5</a:t>
                      </a:r>
                      <a:r>
                        <a:rPr lang="zh-CN" sz="1800" kern="100" dirty="0">
                          <a:effectLst/>
                        </a:rPr>
                        <a:t>列的二维数组</a:t>
                      </a:r>
                    </a:p>
                    <a:p>
                      <a:pPr marL="266700" indent="127000">
                        <a:lnSpc>
                          <a:spcPct val="150000"/>
                        </a:lnSpc>
                        <a:spcAft>
                          <a:spcPts val="0"/>
                        </a:spcAft>
                      </a:pPr>
                      <a:r>
                        <a:rPr lang="en-US" sz="1800" kern="100" dirty="0" err="1">
                          <a:effectLst/>
                        </a:rPr>
                        <a:t>ind</a:t>
                      </a:r>
                      <a:r>
                        <a:rPr lang="en-US" sz="1800" kern="100" dirty="0">
                          <a:effectLst/>
                        </a:rPr>
                        <a:t> = [1, 3] # </a:t>
                      </a:r>
                      <a:r>
                        <a:rPr lang="zh-CN" sz="1800" kern="100" dirty="0">
                          <a:effectLst/>
                        </a:rPr>
                        <a:t>切分位置为</a:t>
                      </a:r>
                      <a:r>
                        <a:rPr lang="en-US" sz="1800" kern="100" dirty="0">
                          <a:effectLst/>
                        </a:rPr>
                        <a:t>1</a:t>
                      </a:r>
                      <a:r>
                        <a:rPr lang="zh-CN" sz="1800" kern="100" dirty="0">
                          <a:effectLst/>
                        </a:rPr>
                        <a:t>和</a:t>
                      </a:r>
                      <a:r>
                        <a:rPr lang="en-US" sz="1800" kern="100" dirty="0">
                          <a:effectLst/>
                        </a:rPr>
                        <a:t>3</a:t>
                      </a:r>
                      <a:endParaRPr lang="zh-CN" sz="1800" kern="100" dirty="0">
                        <a:effectLst/>
                      </a:endParaRPr>
                    </a:p>
                    <a:p>
                      <a:pPr marL="266700" indent="127000">
                        <a:lnSpc>
                          <a:spcPct val="150000"/>
                        </a:lnSpc>
                        <a:spcAft>
                          <a:spcPts val="0"/>
                        </a:spcAft>
                      </a:pPr>
                      <a:r>
                        <a:rPr lang="en-US" sz="1800" kern="100" dirty="0">
                          <a:effectLst/>
                        </a:rPr>
                        <a:t>print(</a:t>
                      </a:r>
                      <a:r>
                        <a:rPr lang="en-US" sz="1800" kern="100" dirty="0" err="1">
                          <a:effectLst/>
                        </a:rPr>
                        <a:t>np.split</a:t>
                      </a:r>
                      <a:r>
                        <a:rPr lang="en-US" sz="1800" kern="100" dirty="0">
                          <a:effectLst/>
                        </a:rPr>
                        <a:t>(x, </a:t>
                      </a:r>
                      <a:r>
                        <a:rPr lang="en-US" sz="1800" kern="100" dirty="0" err="1">
                          <a:effectLst/>
                        </a:rPr>
                        <a:t>ind</a:t>
                      </a:r>
                      <a:r>
                        <a:rPr lang="en-US" sz="1800" kern="100" dirty="0">
                          <a:effectLst/>
                        </a:rPr>
                        <a:t>, axis=0)) # </a:t>
                      </a:r>
                      <a:r>
                        <a:rPr lang="zh-CN" sz="1800" kern="100" dirty="0">
                          <a:effectLst/>
                        </a:rPr>
                        <a:t>输出</a:t>
                      </a:r>
                      <a:r>
                        <a:rPr lang="en-US" sz="1800" kern="100" dirty="0">
                          <a:effectLst/>
                        </a:rPr>
                        <a:t>[array([[1, 2]]), array([[3, 4], [5, 6]]), array([[ 7,  8], [ 9, 10]])]</a:t>
                      </a:r>
                      <a:r>
                        <a:rPr lang="zh-CN" sz="1800" kern="100" dirty="0">
                          <a:effectLst/>
                        </a:rPr>
                        <a:t>，即沿行的方向对数组对象</a:t>
                      </a:r>
                      <a:r>
                        <a:rPr lang="en-US" sz="1800" kern="100" dirty="0">
                          <a:effectLst/>
                        </a:rPr>
                        <a:t>x</a:t>
                      </a:r>
                      <a:r>
                        <a:rPr lang="zh-CN" sz="1800" kern="100" dirty="0">
                          <a:effectLst/>
                        </a:rPr>
                        <a:t>进行切分得到由</a:t>
                      </a:r>
                      <a:r>
                        <a:rPr lang="en-US" sz="1800" kern="100" dirty="0">
                          <a:effectLst/>
                        </a:rPr>
                        <a:t>3</a:t>
                      </a:r>
                      <a:r>
                        <a:rPr lang="zh-CN" sz="1800" kern="100" dirty="0">
                          <a:effectLst/>
                        </a:rPr>
                        <a:t>个子数组对象组成的列表。第一个子数组对象只包含原数组对象的第</a:t>
                      </a:r>
                      <a:r>
                        <a:rPr lang="en-US" sz="1800" kern="100" dirty="0">
                          <a:effectLst/>
                        </a:rPr>
                        <a:t>1</a:t>
                      </a:r>
                      <a:r>
                        <a:rPr lang="zh-CN" sz="1800" kern="100" dirty="0">
                          <a:effectLst/>
                        </a:rPr>
                        <a:t>行、第二个子数组对象包含原数组对象的第</a:t>
                      </a:r>
                      <a:r>
                        <a:rPr lang="en-US" sz="1800" kern="100" dirty="0">
                          <a:effectLst/>
                        </a:rPr>
                        <a:t>2</a:t>
                      </a:r>
                      <a:r>
                        <a:rPr lang="zh-CN" sz="1800" kern="100" dirty="0">
                          <a:effectLst/>
                        </a:rPr>
                        <a:t>行和第</a:t>
                      </a:r>
                      <a:r>
                        <a:rPr lang="en-US" sz="1800" kern="100" dirty="0">
                          <a:effectLst/>
                        </a:rPr>
                        <a:t>3</a:t>
                      </a:r>
                      <a:r>
                        <a:rPr lang="zh-CN" sz="1800" kern="100" dirty="0">
                          <a:effectLst/>
                        </a:rPr>
                        <a:t>行（</a:t>
                      </a:r>
                      <a:r>
                        <a:rPr lang="en-US" sz="1800" kern="100" dirty="0" err="1">
                          <a:effectLst/>
                        </a:rPr>
                        <a:t>ind</a:t>
                      </a:r>
                      <a:r>
                        <a:rPr lang="zh-CN" sz="1800" kern="100" dirty="0">
                          <a:effectLst/>
                        </a:rPr>
                        <a:t>中第</a:t>
                      </a:r>
                      <a:r>
                        <a:rPr lang="en-US" sz="1800" kern="100" dirty="0">
                          <a:effectLst/>
                        </a:rPr>
                        <a:t>1</a:t>
                      </a:r>
                      <a:r>
                        <a:rPr lang="zh-CN" sz="1800" kern="100" dirty="0">
                          <a:effectLst/>
                        </a:rPr>
                        <a:t>个切分位置</a:t>
                      </a:r>
                      <a:r>
                        <a:rPr lang="en-US" sz="1800" kern="100" dirty="0">
                          <a:effectLst/>
                        </a:rPr>
                        <a:t>1</a:t>
                      </a:r>
                      <a:r>
                        <a:rPr lang="zh-CN" sz="1800" kern="100" dirty="0">
                          <a:effectLst/>
                        </a:rPr>
                        <a:t>对应第二个子数组对象数据在原数组对象的起始位置）、第三个子数组对象包含原数组对象的第</a:t>
                      </a:r>
                      <a:r>
                        <a:rPr lang="en-US" sz="1800" kern="100" dirty="0">
                          <a:effectLst/>
                        </a:rPr>
                        <a:t>4</a:t>
                      </a:r>
                      <a:r>
                        <a:rPr lang="zh-CN" sz="1800" kern="100" dirty="0">
                          <a:effectLst/>
                        </a:rPr>
                        <a:t>行和第</a:t>
                      </a:r>
                      <a:r>
                        <a:rPr lang="en-US" sz="1800" kern="100" dirty="0">
                          <a:effectLst/>
                        </a:rPr>
                        <a:t>5</a:t>
                      </a:r>
                      <a:r>
                        <a:rPr lang="zh-CN" sz="1800" kern="100" dirty="0">
                          <a:effectLst/>
                        </a:rPr>
                        <a:t>行（</a:t>
                      </a:r>
                      <a:r>
                        <a:rPr lang="en-US" sz="1800" kern="100" dirty="0" err="1">
                          <a:effectLst/>
                        </a:rPr>
                        <a:t>ind</a:t>
                      </a:r>
                      <a:r>
                        <a:rPr lang="zh-CN" sz="1800" kern="100" dirty="0">
                          <a:effectLst/>
                        </a:rPr>
                        <a:t>中第</a:t>
                      </a:r>
                      <a:r>
                        <a:rPr lang="en-US" sz="1800" kern="100" dirty="0">
                          <a:effectLst/>
                        </a:rPr>
                        <a:t>2</a:t>
                      </a:r>
                      <a:r>
                        <a:rPr lang="zh-CN" sz="1800" kern="100" dirty="0">
                          <a:effectLst/>
                        </a:rPr>
                        <a:t>个切分位置</a:t>
                      </a:r>
                      <a:r>
                        <a:rPr lang="en-US" sz="1800" kern="100" dirty="0">
                          <a:effectLst/>
                        </a:rPr>
                        <a:t>3</a:t>
                      </a:r>
                      <a:r>
                        <a:rPr lang="zh-CN" sz="1800" kern="100" dirty="0">
                          <a:effectLst/>
                        </a:rPr>
                        <a:t>对应第三个子数组对象数据在原数组对象的起始位置）。</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1328" marR="11328" marT="0" marB="0"/>
                </a:tc>
                <a:extLst>
                  <a:ext uri="{0D108BD9-81ED-4DB2-BD59-A6C34878D82A}">
                    <a16:rowId xmlns:a16="http://schemas.microsoft.com/office/drawing/2014/main" val="3369541218"/>
                  </a:ext>
                </a:extLst>
              </a:tr>
            </a:tbl>
          </a:graphicData>
        </a:graphic>
      </p:graphicFrame>
    </p:spTree>
    <p:extLst>
      <p:ext uri="{BB962C8B-B14F-4D97-AF65-F5344CB8AC3E}">
        <p14:creationId xmlns:p14="http://schemas.microsoft.com/office/powerpoint/2010/main" val="124487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4567379" y="477138"/>
            <a:ext cx="3057248"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常用函数和方法</a:t>
            </a:r>
          </a:p>
        </p:txBody>
      </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graphicFrame>
        <p:nvGraphicFramePr>
          <p:cNvPr id="3" name="表格 2">
            <a:extLst>
              <a:ext uri="{FF2B5EF4-FFF2-40B4-BE49-F238E27FC236}">
                <a16:creationId xmlns:a16="http://schemas.microsoft.com/office/drawing/2014/main" id="{66E7A05D-8084-499D-ABDE-1C3FB581407B}"/>
              </a:ext>
            </a:extLst>
          </p:cNvPr>
          <p:cNvGraphicFramePr>
            <a:graphicFrameLocks noGrp="1"/>
          </p:cNvGraphicFramePr>
          <p:nvPr>
            <p:extLst>
              <p:ext uri="{D42A27DB-BD31-4B8C-83A1-F6EECF244321}">
                <p14:modId xmlns:p14="http://schemas.microsoft.com/office/powerpoint/2010/main" val="1860827326"/>
              </p:ext>
            </p:extLst>
          </p:nvPr>
        </p:nvGraphicFramePr>
        <p:xfrm>
          <a:off x="1417919" y="1123463"/>
          <a:ext cx="9486548" cy="5251323"/>
        </p:xfrm>
        <a:graphic>
          <a:graphicData uri="http://schemas.openxmlformats.org/drawingml/2006/table">
            <a:tbl>
              <a:tblPr firstRow="1" firstCol="1" bandRow="1">
                <a:tableStyleId>{5C22544A-7EE6-4342-B048-85BDC9FD1C3A}</a:tableStyleId>
              </a:tblPr>
              <a:tblGrid>
                <a:gridCol w="2970784">
                  <a:extLst>
                    <a:ext uri="{9D8B030D-6E8A-4147-A177-3AD203B41FA5}">
                      <a16:colId xmlns:a16="http://schemas.microsoft.com/office/drawing/2014/main" val="2500421993"/>
                    </a:ext>
                  </a:extLst>
                </a:gridCol>
                <a:gridCol w="6515764">
                  <a:extLst>
                    <a:ext uri="{9D8B030D-6E8A-4147-A177-3AD203B41FA5}">
                      <a16:colId xmlns:a16="http://schemas.microsoft.com/office/drawing/2014/main" val="762291384"/>
                    </a:ext>
                  </a:extLst>
                </a:gridCol>
              </a:tblGrid>
              <a:tr h="34623">
                <a:tc>
                  <a:txBody>
                    <a:bodyPr/>
                    <a:lstStyle/>
                    <a:p>
                      <a:pPr indent="127000" algn="ctr">
                        <a:lnSpc>
                          <a:spcPct val="150000"/>
                        </a:lnSpc>
                        <a:spcAft>
                          <a:spcPts val="0"/>
                        </a:spcAft>
                      </a:pPr>
                      <a:r>
                        <a:rPr lang="zh-CN" sz="1800" kern="100">
                          <a:effectLst/>
                        </a:rPr>
                        <a:t>函数</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1328" marR="11328" marT="0" marB="0"/>
                </a:tc>
                <a:tc>
                  <a:txBody>
                    <a:bodyPr/>
                    <a:lstStyle/>
                    <a:p>
                      <a:pPr indent="127000" algn="ctr">
                        <a:lnSpc>
                          <a:spcPct val="150000"/>
                        </a:lnSpc>
                        <a:spcAft>
                          <a:spcPts val="0"/>
                        </a:spcAft>
                      </a:pPr>
                      <a:r>
                        <a:rPr lang="zh-CN" sz="1800" kern="100">
                          <a:effectLst/>
                        </a:rPr>
                        <a:t>描述</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1328" marR="11328" marT="0" marB="0"/>
                </a:tc>
                <a:extLst>
                  <a:ext uri="{0D108BD9-81ED-4DB2-BD59-A6C34878D82A}">
                    <a16:rowId xmlns:a16="http://schemas.microsoft.com/office/drawing/2014/main" val="2909776830"/>
                  </a:ext>
                </a:extLst>
              </a:tr>
              <a:tr h="471006">
                <a:tc>
                  <a:txBody>
                    <a:bodyPr/>
                    <a:lstStyle/>
                    <a:p>
                      <a:pPr indent="127000">
                        <a:lnSpc>
                          <a:spcPct val="150000"/>
                        </a:lnSpc>
                        <a:spcAft>
                          <a:spcPts val="0"/>
                        </a:spcAft>
                      </a:pPr>
                      <a:r>
                        <a:rPr lang="en-US" sz="1800" kern="100">
                          <a:effectLst/>
                        </a:rPr>
                        <a:t>numpy.hstack(tup)</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1328" marR="11328" marT="0" marB="0"/>
                </a:tc>
                <a:tc>
                  <a:txBody>
                    <a:bodyPr/>
                    <a:lstStyle/>
                    <a:p>
                      <a:pPr marL="342900" lvl="0" indent="-342900">
                        <a:lnSpc>
                          <a:spcPct val="150000"/>
                        </a:lnSpc>
                        <a:spcAft>
                          <a:spcPts val="0"/>
                        </a:spcAft>
                        <a:buFont typeface="Wingdings" panose="05000000000000000000" pitchFamily="2" charset="2"/>
                        <a:buChar char=""/>
                      </a:pPr>
                      <a:r>
                        <a:rPr lang="zh-CN" sz="1800" kern="100" dirty="0">
                          <a:effectLst/>
                        </a:rPr>
                        <a:t>用于将序列</a:t>
                      </a:r>
                      <a:r>
                        <a:rPr lang="en-US" sz="1800" kern="100" dirty="0" err="1">
                          <a:effectLst/>
                        </a:rPr>
                        <a:t>tup</a:t>
                      </a:r>
                      <a:r>
                        <a:rPr lang="zh-CN" sz="1800" kern="100" dirty="0">
                          <a:effectLst/>
                        </a:rPr>
                        <a:t>中的多个数组对象进行水平堆叠，返回堆叠后的数组对象。</a:t>
                      </a:r>
                    </a:p>
                    <a:p>
                      <a:pPr marL="342900" lvl="0" indent="-342900">
                        <a:lnSpc>
                          <a:spcPct val="150000"/>
                        </a:lnSpc>
                        <a:spcAft>
                          <a:spcPts val="0"/>
                        </a:spcAft>
                        <a:buFont typeface="Wingdings" panose="05000000000000000000" pitchFamily="2" charset="2"/>
                        <a:buChar char=""/>
                      </a:pPr>
                      <a:r>
                        <a:rPr lang="zh-CN" sz="1800" kern="100" dirty="0">
                          <a:effectLst/>
                        </a:rPr>
                        <a:t>示例：</a:t>
                      </a:r>
                    </a:p>
                    <a:p>
                      <a:pPr marL="266700" indent="127000">
                        <a:lnSpc>
                          <a:spcPct val="150000"/>
                        </a:lnSpc>
                        <a:spcAft>
                          <a:spcPts val="0"/>
                        </a:spcAft>
                      </a:pPr>
                      <a:r>
                        <a:rPr lang="en-US" sz="1800" kern="100" dirty="0">
                          <a:effectLst/>
                        </a:rPr>
                        <a:t>import </a:t>
                      </a:r>
                      <a:r>
                        <a:rPr lang="en-US" sz="1800" kern="100" dirty="0" err="1">
                          <a:effectLst/>
                        </a:rPr>
                        <a:t>numpy</a:t>
                      </a:r>
                      <a:r>
                        <a:rPr lang="en-US" sz="1800" kern="100" dirty="0">
                          <a:effectLst/>
                        </a:rPr>
                        <a:t> as np</a:t>
                      </a:r>
                      <a:endParaRPr lang="zh-CN" sz="1800" kern="100" dirty="0">
                        <a:effectLst/>
                      </a:endParaRPr>
                    </a:p>
                    <a:p>
                      <a:pPr marL="266700" indent="127000">
                        <a:lnSpc>
                          <a:spcPct val="150000"/>
                        </a:lnSpc>
                        <a:spcAft>
                          <a:spcPts val="0"/>
                        </a:spcAft>
                      </a:pPr>
                      <a:r>
                        <a:rPr lang="en-US" sz="1800" kern="100" dirty="0">
                          <a:effectLst/>
                        </a:rPr>
                        <a:t>a = </a:t>
                      </a:r>
                      <a:r>
                        <a:rPr lang="en-US" sz="1800" kern="100" dirty="0" err="1">
                          <a:effectLst/>
                        </a:rPr>
                        <a:t>np.arange</a:t>
                      </a:r>
                      <a:r>
                        <a:rPr lang="en-US" sz="1800" kern="100" dirty="0">
                          <a:effectLst/>
                        </a:rPr>
                        <a:t>(1,5).reshape(2,2) # </a:t>
                      </a:r>
                      <a:r>
                        <a:rPr lang="zh-CN" sz="1800" kern="100" dirty="0">
                          <a:effectLst/>
                        </a:rPr>
                        <a:t>创建</a:t>
                      </a:r>
                      <a:r>
                        <a:rPr lang="en-US" sz="1800" kern="100" dirty="0">
                          <a:effectLst/>
                        </a:rPr>
                        <a:t>2</a:t>
                      </a:r>
                      <a:r>
                        <a:rPr lang="zh-CN" sz="1800" kern="100" dirty="0">
                          <a:effectLst/>
                        </a:rPr>
                        <a:t>行</a:t>
                      </a:r>
                      <a:r>
                        <a:rPr lang="en-US" sz="1800" kern="100" dirty="0">
                          <a:effectLst/>
                        </a:rPr>
                        <a:t>2</a:t>
                      </a:r>
                      <a:r>
                        <a:rPr lang="zh-CN" sz="1800" kern="100" dirty="0">
                          <a:effectLst/>
                        </a:rPr>
                        <a:t>列的数组对象</a:t>
                      </a:r>
                    </a:p>
                    <a:p>
                      <a:pPr marL="266700" indent="127000">
                        <a:lnSpc>
                          <a:spcPct val="150000"/>
                        </a:lnSpc>
                        <a:spcAft>
                          <a:spcPts val="0"/>
                        </a:spcAft>
                      </a:pPr>
                      <a:r>
                        <a:rPr lang="en-US" sz="1800" kern="100" dirty="0">
                          <a:effectLst/>
                        </a:rPr>
                        <a:t>b = </a:t>
                      </a:r>
                      <a:r>
                        <a:rPr lang="en-US" sz="1800" kern="100" dirty="0" err="1">
                          <a:effectLst/>
                        </a:rPr>
                        <a:t>np.arange</a:t>
                      </a:r>
                      <a:r>
                        <a:rPr lang="en-US" sz="1800" kern="100" dirty="0">
                          <a:effectLst/>
                        </a:rPr>
                        <a:t>(5,9).reshape(2,2) # </a:t>
                      </a:r>
                      <a:r>
                        <a:rPr lang="zh-CN" sz="1800" kern="100" dirty="0">
                          <a:effectLst/>
                        </a:rPr>
                        <a:t>创建</a:t>
                      </a:r>
                      <a:r>
                        <a:rPr lang="en-US" sz="1800" kern="100" dirty="0">
                          <a:effectLst/>
                        </a:rPr>
                        <a:t>2</a:t>
                      </a:r>
                      <a:r>
                        <a:rPr lang="zh-CN" sz="1800" kern="100" dirty="0">
                          <a:effectLst/>
                        </a:rPr>
                        <a:t>行</a:t>
                      </a:r>
                      <a:r>
                        <a:rPr lang="en-US" sz="1800" kern="100" dirty="0">
                          <a:effectLst/>
                        </a:rPr>
                        <a:t>2</a:t>
                      </a:r>
                      <a:r>
                        <a:rPr lang="zh-CN" sz="1800" kern="100" dirty="0">
                          <a:effectLst/>
                        </a:rPr>
                        <a:t>列的数组对象</a:t>
                      </a:r>
                    </a:p>
                    <a:p>
                      <a:pPr marL="266700" indent="127000">
                        <a:lnSpc>
                          <a:spcPct val="150000"/>
                        </a:lnSpc>
                        <a:spcAft>
                          <a:spcPts val="0"/>
                        </a:spcAft>
                      </a:pPr>
                      <a:r>
                        <a:rPr lang="en-US" sz="1800" kern="100" dirty="0">
                          <a:effectLst/>
                        </a:rPr>
                        <a:t>print(a) # </a:t>
                      </a:r>
                      <a:r>
                        <a:rPr lang="zh-CN" sz="1800" kern="100" dirty="0">
                          <a:effectLst/>
                        </a:rPr>
                        <a:t>输出</a:t>
                      </a:r>
                      <a:r>
                        <a:rPr lang="en-US" sz="1800" kern="100" dirty="0">
                          <a:effectLst/>
                        </a:rPr>
                        <a:t>[[1 2]</a:t>
                      </a:r>
                      <a:endParaRPr lang="zh-CN" sz="1800" kern="100" dirty="0">
                        <a:effectLst/>
                      </a:endParaRPr>
                    </a:p>
                    <a:p>
                      <a:pPr indent="726440">
                        <a:lnSpc>
                          <a:spcPct val="150000"/>
                        </a:lnSpc>
                        <a:spcAft>
                          <a:spcPts val="0"/>
                        </a:spcAft>
                      </a:pPr>
                      <a:r>
                        <a:rPr lang="en-US" sz="1800" kern="100" dirty="0">
                          <a:effectLst/>
                        </a:rPr>
                        <a:t>#     [3 4]]</a:t>
                      </a:r>
                      <a:endParaRPr lang="zh-CN" sz="1800" kern="100" dirty="0">
                        <a:effectLst/>
                      </a:endParaRPr>
                    </a:p>
                    <a:p>
                      <a:pPr marL="266700" indent="127000">
                        <a:lnSpc>
                          <a:spcPct val="150000"/>
                        </a:lnSpc>
                        <a:spcAft>
                          <a:spcPts val="0"/>
                        </a:spcAft>
                      </a:pPr>
                      <a:r>
                        <a:rPr lang="en-US" sz="1800" kern="100" dirty="0">
                          <a:effectLst/>
                        </a:rPr>
                        <a:t>print(b) # </a:t>
                      </a:r>
                      <a:r>
                        <a:rPr lang="zh-CN" sz="1800" kern="100" dirty="0">
                          <a:effectLst/>
                        </a:rPr>
                        <a:t>输出</a:t>
                      </a:r>
                      <a:r>
                        <a:rPr lang="en-US" sz="1800" kern="100" dirty="0">
                          <a:effectLst/>
                        </a:rPr>
                        <a:t>[[5 6]</a:t>
                      </a:r>
                      <a:endParaRPr lang="zh-CN" sz="1800" kern="100" dirty="0">
                        <a:effectLst/>
                      </a:endParaRPr>
                    </a:p>
                    <a:p>
                      <a:pPr marL="266700" indent="466725">
                        <a:lnSpc>
                          <a:spcPct val="150000"/>
                        </a:lnSpc>
                        <a:spcAft>
                          <a:spcPts val="0"/>
                        </a:spcAft>
                      </a:pPr>
                      <a:r>
                        <a:rPr lang="en-US" sz="1800" kern="100" dirty="0">
                          <a:effectLst/>
                        </a:rPr>
                        <a:t>#     [7 8]]</a:t>
                      </a:r>
                      <a:endParaRPr lang="zh-CN" sz="1800" kern="100" dirty="0">
                        <a:effectLst/>
                      </a:endParaRPr>
                    </a:p>
                    <a:p>
                      <a:pPr marL="266700" indent="127000">
                        <a:lnSpc>
                          <a:spcPct val="150000"/>
                        </a:lnSpc>
                        <a:spcAft>
                          <a:spcPts val="0"/>
                        </a:spcAft>
                      </a:pPr>
                      <a:r>
                        <a:rPr lang="en-US" sz="1800" kern="100" dirty="0">
                          <a:effectLst/>
                        </a:rPr>
                        <a:t>print(</a:t>
                      </a:r>
                      <a:r>
                        <a:rPr lang="en-US" sz="1800" kern="100" dirty="0" err="1">
                          <a:effectLst/>
                        </a:rPr>
                        <a:t>np.hstack</a:t>
                      </a:r>
                      <a:r>
                        <a:rPr lang="en-US" sz="1800" kern="100" dirty="0">
                          <a:effectLst/>
                        </a:rPr>
                        <a:t>([</a:t>
                      </a:r>
                      <a:r>
                        <a:rPr lang="en-US" sz="1800" kern="100" dirty="0" err="1">
                          <a:effectLst/>
                        </a:rPr>
                        <a:t>a,b</a:t>
                      </a:r>
                      <a:r>
                        <a:rPr lang="en-US" sz="1800" kern="100" dirty="0">
                          <a:effectLst/>
                        </a:rPr>
                        <a:t>])) # </a:t>
                      </a:r>
                      <a:r>
                        <a:rPr lang="zh-CN" sz="1800" kern="100" dirty="0">
                          <a:effectLst/>
                        </a:rPr>
                        <a:t>输出</a:t>
                      </a:r>
                      <a:r>
                        <a:rPr lang="en-US" sz="1800" kern="100" dirty="0">
                          <a:effectLst/>
                        </a:rPr>
                        <a:t>[[1 2 5 6]</a:t>
                      </a:r>
                      <a:endParaRPr lang="zh-CN" sz="1800" kern="100" dirty="0">
                        <a:effectLst/>
                      </a:endParaRPr>
                    </a:p>
                    <a:p>
                      <a:pPr marL="266700" indent="1200150">
                        <a:lnSpc>
                          <a:spcPct val="150000"/>
                        </a:lnSpc>
                        <a:spcAft>
                          <a:spcPts val="0"/>
                        </a:spcAft>
                      </a:pPr>
                      <a:r>
                        <a:rPr lang="en-US" sz="1800" kern="100" dirty="0">
                          <a:effectLst/>
                        </a:rPr>
                        <a:t>#      [3 4 7 8]]</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1328" marR="11328" marT="0" marB="0"/>
                </a:tc>
                <a:extLst>
                  <a:ext uri="{0D108BD9-81ED-4DB2-BD59-A6C34878D82A}">
                    <a16:rowId xmlns:a16="http://schemas.microsoft.com/office/drawing/2014/main" val="1145533022"/>
                  </a:ext>
                </a:extLst>
              </a:tr>
            </a:tbl>
          </a:graphicData>
        </a:graphic>
      </p:graphicFrame>
    </p:spTree>
    <p:extLst>
      <p:ext uri="{BB962C8B-B14F-4D97-AF65-F5344CB8AC3E}">
        <p14:creationId xmlns:p14="http://schemas.microsoft.com/office/powerpoint/2010/main" val="361925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4567379" y="477138"/>
            <a:ext cx="3057248"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常用函数和方法</a:t>
            </a:r>
          </a:p>
        </p:txBody>
      </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graphicFrame>
        <p:nvGraphicFramePr>
          <p:cNvPr id="3" name="表格 2">
            <a:extLst>
              <a:ext uri="{FF2B5EF4-FFF2-40B4-BE49-F238E27FC236}">
                <a16:creationId xmlns:a16="http://schemas.microsoft.com/office/drawing/2014/main" id="{66E7A05D-8084-499D-ABDE-1C3FB581407B}"/>
              </a:ext>
            </a:extLst>
          </p:cNvPr>
          <p:cNvGraphicFramePr>
            <a:graphicFrameLocks noGrp="1"/>
          </p:cNvGraphicFramePr>
          <p:nvPr>
            <p:extLst>
              <p:ext uri="{D42A27DB-BD31-4B8C-83A1-F6EECF244321}">
                <p14:modId xmlns:p14="http://schemas.microsoft.com/office/powerpoint/2010/main" val="3775387187"/>
              </p:ext>
            </p:extLst>
          </p:nvPr>
        </p:nvGraphicFramePr>
        <p:xfrm>
          <a:off x="1417919" y="1123463"/>
          <a:ext cx="9486548" cy="5203317"/>
        </p:xfrm>
        <a:graphic>
          <a:graphicData uri="http://schemas.openxmlformats.org/drawingml/2006/table">
            <a:tbl>
              <a:tblPr firstRow="1" firstCol="1" bandRow="1">
                <a:tableStyleId>{5C22544A-7EE6-4342-B048-85BDC9FD1C3A}</a:tableStyleId>
              </a:tblPr>
              <a:tblGrid>
                <a:gridCol w="2970784">
                  <a:extLst>
                    <a:ext uri="{9D8B030D-6E8A-4147-A177-3AD203B41FA5}">
                      <a16:colId xmlns:a16="http://schemas.microsoft.com/office/drawing/2014/main" val="2500421993"/>
                    </a:ext>
                  </a:extLst>
                </a:gridCol>
                <a:gridCol w="6515764">
                  <a:extLst>
                    <a:ext uri="{9D8B030D-6E8A-4147-A177-3AD203B41FA5}">
                      <a16:colId xmlns:a16="http://schemas.microsoft.com/office/drawing/2014/main" val="762291384"/>
                    </a:ext>
                  </a:extLst>
                </a:gridCol>
              </a:tblGrid>
              <a:tr h="34623">
                <a:tc>
                  <a:txBody>
                    <a:bodyPr/>
                    <a:lstStyle/>
                    <a:p>
                      <a:pPr indent="127000" algn="ctr">
                        <a:lnSpc>
                          <a:spcPct val="150000"/>
                        </a:lnSpc>
                        <a:spcAft>
                          <a:spcPts val="0"/>
                        </a:spcAft>
                      </a:pPr>
                      <a:r>
                        <a:rPr lang="zh-CN" sz="1800" kern="100">
                          <a:effectLst/>
                        </a:rPr>
                        <a:t>函数</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1328" marR="11328" marT="0" marB="0"/>
                </a:tc>
                <a:tc>
                  <a:txBody>
                    <a:bodyPr/>
                    <a:lstStyle/>
                    <a:p>
                      <a:pPr indent="127000" algn="ctr">
                        <a:lnSpc>
                          <a:spcPct val="150000"/>
                        </a:lnSpc>
                        <a:spcAft>
                          <a:spcPts val="0"/>
                        </a:spcAft>
                      </a:pPr>
                      <a:r>
                        <a:rPr lang="zh-CN" sz="1800" kern="100">
                          <a:effectLst/>
                        </a:rPr>
                        <a:t>描述</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1328" marR="11328" marT="0" marB="0"/>
                </a:tc>
                <a:extLst>
                  <a:ext uri="{0D108BD9-81ED-4DB2-BD59-A6C34878D82A}">
                    <a16:rowId xmlns:a16="http://schemas.microsoft.com/office/drawing/2014/main" val="2909776830"/>
                  </a:ext>
                </a:extLst>
              </a:tr>
              <a:tr h="74269">
                <a:tc>
                  <a:txBody>
                    <a:bodyPr/>
                    <a:lstStyle/>
                    <a:p>
                      <a:pPr indent="127000">
                        <a:lnSpc>
                          <a:spcPct val="150000"/>
                        </a:lnSpc>
                        <a:spcAft>
                          <a:spcPts val="0"/>
                        </a:spcAft>
                      </a:pPr>
                      <a:r>
                        <a:rPr lang="en-US" sz="1800" kern="100">
                          <a:effectLst/>
                        </a:rPr>
                        <a:t>numpy.vstack(tup)</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1328" marR="11328" marT="0" marB="0"/>
                </a:tc>
                <a:tc>
                  <a:txBody>
                    <a:bodyPr/>
                    <a:lstStyle/>
                    <a:p>
                      <a:pPr marL="342900" lvl="0" indent="-342900">
                        <a:lnSpc>
                          <a:spcPct val="150000"/>
                        </a:lnSpc>
                        <a:spcAft>
                          <a:spcPts val="0"/>
                        </a:spcAft>
                        <a:buFont typeface="Wingdings" panose="05000000000000000000" pitchFamily="2" charset="2"/>
                        <a:buChar char=""/>
                      </a:pPr>
                      <a:r>
                        <a:rPr lang="zh-CN" sz="1800" kern="100" dirty="0">
                          <a:effectLst/>
                        </a:rPr>
                        <a:t>用于将序列</a:t>
                      </a:r>
                      <a:r>
                        <a:rPr lang="en-US" sz="1800" kern="100" dirty="0" err="1">
                          <a:effectLst/>
                        </a:rPr>
                        <a:t>tup</a:t>
                      </a:r>
                      <a:r>
                        <a:rPr lang="zh-CN" sz="1800" kern="100" dirty="0">
                          <a:effectLst/>
                        </a:rPr>
                        <a:t>中的多个数组对象进行垂直堆叠，返回堆叠后的数组对象。</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1328" marR="11328" marT="0" marB="0"/>
                </a:tc>
                <a:extLst>
                  <a:ext uri="{0D108BD9-81ED-4DB2-BD59-A6C34878D82A}">
                    <a16:rowId xmlns:a16="http://schemas.microsoft.com/office/drawing/2014/main" val="2119218709"/>
                  </a:ext>
                </a:extLst>
              </a:tr>
              <a:tr h="391441">
                <a:tc>
                  <a:txBody>
                    <a:bodyPr/>
                    <a:lstStyle/>
                    <a:p>
                      <a:pPr indent="127000">
                        <a:lnSpc>
                          <a:spcPct val="150000"/>
                        </a:lnSpc>
                        <a:spcAft>
                          <a:spcPts val="0"/>
                        </a:spcAft>
                      </a:pPr>
                      <a:r>
                        <a:rPr lang="en-US" sz="1800" kern="100">
                          <a:effectLst/>
                        </a:rPr>
                        <a:t>numpy.unique(ar, return_index=False)</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1328" marR="11328" marT="0" marB="0"/>
                </a:tc>
                <a:tc>
                  <a:txBody>
                    <a:bodyPr/>
                    <a:lstStyle/>
                    <a:p>
                      <a:pPr marL="342900" lvl="0" indent="-342900">
                        <a:lnSpc>
                          <a:spcPct val="150000"/>
                        </a:lnSpc>
                        <a:spcAft>
                          <a:spcPts val="0"/>
                        </a:spcAft>
                        <a:buFont typeface="Wingdings" panose="05000000000000000000" pitchFamily="2" charset="2"/>
                        <a:buChar char=""/>
                      </a:pPr>
                      <a:r>
                        <a:rPr lang="zh-CN" sz="1800" kern="100" dirty="0">
                          <a:effectLst/>
                        </a:rPr>
                        <a:t>用于滤除数组对象中的重复元素值。</a:t>
                      </a:r>
                    </a:p>
                    <a:p>
                      <a:pPr marL="342900" lvl="0" indent="-342900">
                        <a:lnSpc>
                          <a:spcPct val="150000"/>
                        </a:lnSpc>
                        <a:spcAft>
                          <a:spcPts val="0"/>
                        </a:spcAft>
                        <a:buFont typeface="Wingdings" panose="05000000000000000000" pitchFamily="2" charset="2"/>
                        <a:buChar char=""/>
                      </a:pPr>
                      <a:r>
                        <a:rPr lang="zh-CN" sz="1800" kern="100" dirty="0">
                          <a:effectLst/>
                        </a:rPr>
                        <a:t>示例：</a:t>
                      </a:r>
                    </a:p>
                    <a:p>
                      <a:pPr marL="266700" indent="127000">
                        <a:lnSpc>
                          <a:spcPct val="150000"/>
                        </a:lnSpc>
                        <a:spcAft>
                          <a:spcPts val="0"/>
                        </a:spcAft>
                      </a:pPr>
                      <a:r>
                        <a:rPr lang="en-US" sz="1800" kern="100" dirty="0">
                          <a:effectLst/>
                        </a:rPr>
                        <a:t>import </a:t>
                      </a:r>
                      <a:r>
                        <a:rPr lang="en-US" sz="1800" kern="100" dirty="0" err="1">
                          <a:effectLst/>
                        </a:rPr>
                        <a:t>numpy</a:t>
                      </a:r>
                      <a:r>
                        <a:rPr lang="en-US" sz="1800" kern="100" dirty="0">
                          <a:effectLst/>
                        </a:rPr>
                        <a:t> as np</a:t>
                      </a:r>
                      <a:endParaRPr lang="zh-CN" sz="1800" kern="100" dirty="0">
                        <a:effectLst/>
                      </a:endParaRPr>
                    </a:p>
                    <a:p>
                      <a:pPr marL="266700" indent="127000">
                        <a:lnSpc>
                          <a:spcPct val="150000"/>
                        </a:lnSpc>
                        <a:spcAft>
                          <a:spcPts val="0"/>
                        </a:spcAft>
                      </a:pPr>
                      <a:r>
                        <a:rPr lang="en-US" sz="1800" kern="100" dirty="0">
                          <a:effectLst/>
                        </a:rPr>
                        <a:t>a = </a:t>
                      </a:r>
                      <a:r>
                        <a:rPr lang="en-US" sz="1800" kern="100" dirty="0" err="1">
                          <a:effectLst/>
                        </a:rPr>
                        <a:t>np.array</a:t>
                      </a:r>
                      <a:r>
                        <a:rPr lang="en-US" sz="1800" kern="100" dirty="0">
                          <a:effectLst/>
                        </a:rPr>
                        <a:t>([1, 3, 3, 2, 3, 2, 1])</a:t>
                      </a:r>
                      <a:endParaRPr lang="zh-CN" sz="1800" kern="100" dirty="0">
                        <a:effectLst/>
                      </a:endParaRPr>
                    </a:p>
                    <a:p>
                      <a:pPr marL="266700" indent="127000">
                        <a:lnSpc>
                          <a:spcPct val="150000"/>
                        </a:lnSpc>
                        <a:spcAft>
                          <a:spcPts val="0"/>
                        </a:spcAft>
                      </a:pPr>
                      <a:r>
                        <a:rPr lang="en-US" sz="1800" kern="100" dirty="0">
                          <a:effectLst/>
                        </a:rPr>
                        <a:t>print(</a:t>
                      </a:r>
                      <a:r>
                        <a:rPr lang="en-US" sz="1800" kern="100" dirty="0" err="1">
                          <a:effectLst/>
                        </a:rPr>
                        <a:t>np.unique</a:t>
                      </a:r>
                      <a:r>
                        <a:rPr lang="en-US" sz="1800" kern="100" dirty="0">
                          <a:effectLst/>
                        </a:rPr>
                        <a:t>(a)) # </a:t>
                      </a:r>
                      <a:r>
                        <a:rPr lang="zh-CN" sz="1800" kern="100" dirty="0">
                          <a:effectLst/>
                        </a:rPr>
                        <a:t>输出</a:t>
                      </a:r>
                      <a:r>
                        <a:rPr lang="en-US" sz="1800" kern="100" dirty="0">
                          <a:effectLst/>
                        </a:rPr>
                        <a:t>[1 2 3]</a:t>
                      </a:r>
                      <a:r>
                        <a:rPr lang="zh-CN" sz="1800" kern="100" dirty="0">
                          <a:effectLst/>
                        </a:rPr>
                        <a:t>，即数组对象</a:t>
                      </a:r>
                      <a:r>
                        <a:rPr lang="en-US" sz="1800" kern="100" dirty="0">
                          <a:effectLst/>
                        </a:rPr>
                        <a:t>a</a:t>
                      </a:r>
                      <a:r>
                        <a:rPr lang="zh-CN" sz="1800" kern="100" dirty="0">
                          <a:effectLst/>
                        </a:rPr>
                        <a:t>中所包含的元素值（重复值只保留一个）</a:t>
                      </a:r>
                    </a:p>
                    <a:p>
                      <a:pPr marL="266700" indent="127000">
                        <a:lnSpc>
                          <a:spcPct val="150000"/>
                        </a:lnSpc>
                        <a:spcAft>
                          <a:spcPts val="0"/>
                        </a:spcAft>
                      </a:pPr>
                      <a:r>
                        <a:rPr lang="en-US" sz="1800" kern="100" dirty="0">
                          <a:effectLst/>
                        </a:rPr>
                        <a:t>print(</a:t>
                      </a:r>
                      <a:r>
                        <a:rPr lang="en-US" sz="1800" kern="100" dirty="0" err="1">
                          <a:effectLst/>
                        </a:rPr>
                        <a:t>np.unique</a:t>
                      </a:r>
                      <a:r>
                        <a:rPr lang="en-US" sz="1800" kern="100" dirty="0">
                          <a:effectLst/>
                        </a:rPr>
                        <a:t>(a, </a:t>
                      </a:r>
                      <a:r>
                        <a:rPr lang="en-US" sz="1800" kern="100" dirty="0" err="1">
                          <a:effectLst/>
                        </a:rPr>
                        <a:t>return_index</a:t>
                      </a:r>
                      <a:r>
                        <a:rPr lang="en-US" sz="1800" kern="100" dirty="0">
                          <a:effectLst/>
                        </a:rPr>
                        <a:t>=True)) # </a:t>
                      </a:r>
                      <a:r>
                        <a:rPr lang="zh-CN" sz="1800" kern="100" dirty="0">
                          <a:effectLst/>
                        </a:rPr>
                        <a:t>输出</a:t>
                      </a:r>
                      <a:r>
                        <a:rPr lang="en-US" sz="1800" kern="100" dirty="0">
                          <a:effectLst/>
                        </a:rPr>
                        <a:t>(array([1, 2, 3]), array([0, 3, 1], </a:t>
                      </a:r>
                      <a:r>
                        <a:rPr lang="en-US" sz="1800" kern="100" dirty="0" err="1">
                          <a:effectLst/>
                        </a:rPr>
                        <a:t>dtype</a:t>
                      </a:r>
                      <a:r>
                        <a:rPr lang="en-US" sz="1800" kern="100" dirty="0">
                          <a:effectLst/>
                        </a:rPr>
                        <a:t>=int64))</a:t>
                      </a:r>
                      <a:r>
                        <a:rPr lang="zh-CN" sz="1800" kern="100" dirty="0">
                          <a:effectLst/>
                        </a:rPr>
                        <a:t>，将</a:t>
                      </a:r>
                      <a:r>
                        <a:rPr lang="en-US" sz="1800" kern="100" dirty="0" err="1">
                          <a:effectLst/>
                        </a:rPr>
                        <a:t>return_index</a:t>
                      </a:r>
                      <a:r>
                        <a:rPr lang="zh-CN" sz="1800" kern="100" dirty="0">
                          <a:effectLst/>
                        </a:rPr>
                        <a:t>指定为</a:t>
                      </a:r>
                      <a:r>
                        <a:rPr lang="en-US" sz="1800" kern="100" dirty="0">
                          <a:effectLst/>
                        </a:rPr>
                        <a:t>True</a:t>
                      </a:r>
                      <a:r>
                        <a:rPr lang="zh-CN" sz="1800" kern="100" dirty="0">
                          <a:effectLst/>
                        </a:rPr>
                        <a:t>则会同时返回每一个不重复元素的索引。</a:t>
                      </a:r>
                      <a:r>
                        <a:rPr lang="en-US" sz="1800" kern="100" dirty="0">
                          <a:effectLst/>
                        </a:rPr>
                        <a:t>0</a:t>
                      </a:r>
                      <a:r>
                        <a:rPr lang="zh-CN" sz="1800" kern="100" dirty="0">
                          <a:effectLst/>
                        </a:rPr>
                        <a:t>对应</a:t>
                      </a:r>
                      <a:r>
                        <a:rPr lang="en-US" sz="1800" kern="100" dirty="0">
                          <a:effectLst/>
                        </a:rPr>
                        <a:t>a</a:t>
                      </a:r>
                      <a:r>
                        <a:rPr lang="zh-CN" sz="1800" kern="100" dirty="0">
                          <a:effectLst/>
                        </a:rPr>
                        <a:t>中第一个</a:t>
                      </a:r>
                      <a:r>
                        <a:rPr lang="en-US" sz="1800" kern="100" dirty="0">
                          <a:effectLst/>
                        </a:rPr>
                        <a:t>1</a:t>
                      </a:r>
                      <a:r>
                        <a:rPr lang="zh-CN" sz="1800" kern="100" dirty="0">
                          <a:effectLst/>
                        </a:rPr>
                        <a:t>的索引，</a:t>
                      </a:r>
                      <a:r>
                        <a:rPr lang="en-US" sz="1800" kern="100" dirty="0">
                          <a:effectLst/>
                        </a:rPr>
                        <a:t>3</a:t>
                      </a:r>
                      <a:r>
                        <a:rPr lang="zh-CN" sz="1800" kern="100" dirty="0">
                          <a:effectLst/>
                        </a:rPr>
                        <a:t>对应</a:t>
                      </a:r>
                      <a:r>
                        <a:rPr lang="en-US" sz="1800" kern="100" dirty="0">
                          <a:effectLst/>
                        </a:rPr>
                        <a:t>a</a:t>
                      </a:r>
                      <a:r>
                        <a:rPr lang="zh-CN" sz="1800" kern="100" dirty="0">
                          <a:effectLst/>
                        </a:rPr>
                        <a:t>中第一个</a:t>
                      </a:r>
                      <a:r>
                        <a:rPr lang="en-US" sz="1800" kern="100" dirty="0">
                          <a:effectLst/>
                        </a:rPr>
                        <a:t>2</a:t>
                      </a:r>
                      <a:r>
                        <a:rPr lang="zh-CN" sz="1800" kern="100" dirty="0">
                          <a:effectLst/>
                        </a:rPr>
                        <a:t>的索引，</a:t>
                      </a:r>
                      <a:r>
                        <a:rPr lang="en-US" sz="1800" kern="100" dirty="0">
                          <a:effectLst/>
                        </a:rPr>
                        <a:t>1</a:t>
                      </a:r>
                      <a:r>
                        <a:rPr lang="zh-CN" sz="1800" kern="100" dirty="0">
                          <a:effectLst/>
                        </a:rPr>
                        <a:t>对应</a:t>
                      </a:r>
                      <a:r>
                        <a:rPr lang="en-US" sz="1800" kern="100" dirty="0">
                          <a:effectLst/>
                        </a:rPr>
                        <a:t>a</a:t>
                      </a:r>
                      <a:r>
                        <a:rPr lang="zh-CN" sz="1800" kern="100" dirty="0">
                          <a:effectLst/>
                        </a:rPr>
                        <a:t>中第一个</a:t>
                      </a:r>
                      <a:r>
                        <a:rPr lang="en-US" sz="1800" kern="100" dirty="0">
                          <a:effectLst/>
                        </a:rPr>
                        <a:t>3</a:t>
                      </a:r>
                      <a:r>
                        <a:rPr lang="zh-CN" sz="1800" kern="100" dirty="0">
                          <a:effectLst/>
                        </a:rPr>
                        <a:t>的索引。</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1328" marR="11328" marT="0" marB="0"/>
                </a:tc>
                <a:extLst>
                  <a:ext uri="{0D108BD9-81ED-4DB2-BD59-A6C34878D82A}">
                    <a16:rowId xmlns:a16="http://schemas.microsoft.com/office/drawing/2014/main" val="839257754"/>
                  </a:ext>
                </a:extLst>
              </a:tr>
            </a:tbl>
          </a:graphicData>
        </a:graphic>
      </p:graphicFrame>
    </p:spTree>
    <p:extLst>
      <p:ext uri="{BB962C8B-B14F-4D97-AF65-F5344CB8AC3E}">
        <p14:creationId xmlns:p14="http://schemas.microsoft.com/office/powerpoint/2010/main" val="952028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0"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程序示例</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4956560"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对股票数据进行基本的统计分析</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0" y="1730172"/>
            <a:ext cx="9493471" cy="4192751"/>
          </a:xfrm>
          <a:prstGeom prst="rect">
            <a:avLst/>
          </a:prstGeom>
        </p:spPr>
        <p:txBody>
          <a:bodyPr wrap="square">
            <a:spAutoFit/>
          </a:bodyPr>
          <a:lstStyle/>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	import </a:t>
            </a:r>
            <a:r>
              <a:rPr lang="en-US" altLang="zh-CN" sz="2000" dirty="0" err="1">
                <a:solidFill>
                  <a:schemeClr val="tx1">
                    <a:lumMod val="85000"/>
                    <a:lumOff val="15000"/>
                  </a:schemeClr>
                </a:solidFill>
                <a:latin typeface="+mj-lt"/>
                <a:ea typeface="微软雅黑" panose="020B0503020204020204" pitchFamily="34" charset="-122"/>
              </a:rPr>
              <a:t>numpy</a:t>
            </a:r>
            <a:r>
              <a:rPr lang="en-US" altLang="zh-CN" sz="2000" dirty="0">
                <a:solidFill>
                  <a:schemeClr val="tx1">
                    <a:lumMod val="85000"/>
                    <a:lumOff val="15000"/>
                  </a:schemeClr>
                </a:solidFill>
                <a:latin typeface="+mj-lt"/>
                <a:ea typeface="微软雅黑" panose="020B0503020204020204" pitchFamily="34" charset="-122"/>
              </a:rPr>
              <a:t> as np # </a:t>
            </a:r>
            <a:r>
              <a:rPr lang="zh-CN" altLang="en-US" sz="2000" dirty="0">
                <a:solidFill>
                  <a:schemeClr val="tx1">
                    <a:lumMod val="85000"/>
                    <a:lumOff val="15000"/>
                  </a:schemeClr>
                </a:solidFill>
                <a:latin typeface="+mj-lt"/>
                <a:ea typeface="微软雅黑" panose="020B0503020204020204" pitchFamily="34" charset="-122"/>
              </a:rPr>
              <a:t>导入</a:t>
            </a:r>
            <a:r>
              <a:rPr lang="en-US" altLang="zh-CN" sz="2000" dirty="0" err="1">
                <a:solidFill>
                  <a:schemeClr val="tx1">
                    <a:lumMod val="85000"/>
                    <a:lumOff val="15000"/>
                  </a:schemeClr>
                </a:solidFill>
                <a:latin typeface="+mj-lt"/>
                <a:ea typeface="微软雅黑" panose="020B0503020204020204" pitchFamily="34" charset="-122"/>
              </a:rPr>
              <a:t>numpy</a:t>
            </a:r>
            <a:endParaRPr lang="en-US" altLang="zh-CN" sz="2000" dirty="0">
              <a:solidFill>
                <a:schemeClr val="tx1">
                  <a:lumMod val="85000"/>
                  <a:lumOff val="15000"/>
                </a:schemeClr>
              </a:solidFill>
              <a:latin typeface="+mj-lt"/>
              <a:ea typeface="微软雅黑" panose="020B0503020204020204" pitchFamily="34" charset="-122"/>
            </a:endParaRP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2</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3	data = </a:t>
            </a:r>
            <a:r>
              <a:rPr lang="en-US" altLang="zh-CN" sz="2000" dirty="0" err="1">
                <a:solidFill>
                  <a:schemeClr val="tx1">
                    <a:lumMod val="85000"/>
                    <a:lumOff val="15000"/>
                  </a:schemeClr>
                </a:solidFill>
                <a:latin typeface="+mj-lt"/>
                <a:ea typeface="微软雅黑" panose="020B0503020204020204" pitchFamily="34" charset="-122"/>
              </a:rPr>
              <a:t>np.loadtxt</a:t>
            </a:r>
            <a:r>
              <a:rPr lang="en-US" altLang="zh-CN" sz="2000" dirty="0">
                <a:solidFill>
                  <a:schemeClr val="tx1">
                    <a:lumMod val="85000"/>
                    <a:lumOff val="15000"/>
                  </a:schemeClr>
                </a:solidFill>
                <a:latin typeface="+mj-lt"/>
                <a:ea typeface="微软雅黑" panose="020B0503020204020204" pitchFamily="34" charset="-122"/>
              </a:rPr>
              <a:t>('./stock_600848_202003.csv', delimiter=',', </a:t>
            </a:r>
            <a:r>
              <a:rPr lang="en-US" altLang="zh-CN" sz="2000" dirty="0" err="1">
                <a:solidFill>
                  <a:schemeClr val="tx1">
                    <a:lumMod val="85000"/>
                    <a:lumOff val="15000"/>
                  </a:schemeClr>
                </a:solidFill>
                <a:latin typeface="+mj-lt"/>
                <a:ea typeface="微软雅黑" panose="020B0503020204020204" pitchFamily="34" charset="-122"/>
              </a:rPr>
              <a:t>usecols</a:t>
            </a:r>
            <a:r>
              <a:rPr lang="en-US" altLang="zh-CN" sz="2000" dirty="0">
                <a:solidFill>
                  <a:schemeClr val="tx1">
                    <a:lumMod val="85000"/>
                    <a:lumOff val="15000"/>
                  </a:schemeClr>
                </a:solidFill>
                <a:latin typeface="+mj-lt"/>
                <a:ea typeface="微软雅黑" panose="020B0503020204020204" pitchFamily="34" charset="-122"/>
              </a:rPr>
              <a:t>=range(1,6)) # </a:t>
            </a:r>
            <a:r>
              <a:rPr lang="zh-CN" altLang="en-US" sz="2000" dirty="0">
                <a:solidFill>
                  <a:schemeClr val="tx1">
                    <a:lumMod val="85000"/>
                    <a:lumOff val="15000"/>
                  </a:schemeClr>
                </a:solidFill>
                <a:latin typeface="+mj-lt"/>
                <a:ea typeface="微软雅黑" panose="020B0503020204020204" pitchFamily="34" charset="-122"/>
              </a:rPr>
              <a:t>从</a:t>
            </a:r>
            <a:r>
              <a:rPr lang="en-US" altLang="zh-CN" sz="2000" dirty="0">
                <a:solidFill>
                  <a:schemeClr val="tx1">
                    <a:lumMod val="85000"/>
                    <a:lumOff val="15000"/>
                  </a:schemeClr>
                </a:solidFill>
                <a:latin typeface="+mj-lt"/>
                <a:ea typeface="微软雅黑" panose="020B0503020204020204" pitchFamily="34" charset="-122"/>
              </a:rPr>
              <a:t>CSV</a:t>
            </a:r>
            <a:r>
              <a:rPr lang="zh-CN" altLang="en-US" sz="2000" dirty="0">
                <a:solidFill>
                  <a:schemeClr val="tx1">
                    <a:lumMod val="85000"/>
                    <a:lumOff val="15000"/>
                  </a:schemeClr>
                </a:solidFill>
                <a:latin typeface="+mj-lt"/>
                <a:ea typeface="微软雅黑" panose="020B0503020204020204" pitchFamily="34" charset="-122"/>
              </a:rPr>
              <a:t>文件读取第</a:t>
            </a:r>
            <a:r>
              <a:rPr lang="en-US" altLang="zh-CN" sz="2000" dirty="0">
                <a:solidFill>
                  <a:schemeClr val="tx1">
                    <a:lumMod val="85000"/>
                    <a:lumOff val="15000"/>
                  </a:schemeClr>
                </a:solidFill>
                <a:latin typeface="+mj-lt"/>
                <a:ea typeface="微软雅黑" panose="020B0503020204020204" pitchFamily="34" charset="-122"/>
              </a:rPr>
              <a:t>2-6</a:t>
            </a:r>
            <a:r>
              <a:rPr lang="zh-CN" altLang="en-US" sz="2000" dirty="0">
                <a:solidFill>
                  <a:schemeClr val="tx1">
                    <a:lumMod val="85000"/>
                    <a:lumOff val="15000"/>
                  </a:schemeClr>
                </a:solidFill>
                <a:latin typeface="+mj-lt"/>
                <a:ea typeface="微软雅黑" panose="020B0503020204020204" pitchFamily="34" charset="-122"/>
              </a:rPr>
              <a:t>列股票数据（分别对应股票每日的开盘价、最高价、收盘价、最低价和成交量）</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4	</a:t>
            </a:r>
            <a:r>
              <a:rPr lang="en-US" altLang="zh-CN" sz="2000" dirty="0" err="1">
                <a:solidFill>
                  <a:schemeClr val="tx1">
                    <a:lumMod val="85000"/>
                    <a:lumOff val="15000"/>
                  </a:schemeClr>
                </a:solidFill>
                <a:latin typeface="+mj-lt"/>
                <a:ea typeface="微软雅黑" panose="020B0503020204020204" pitchFamily="34" charset="-122"/>
              </a:rPr>
              <a:t>data_amax</a:t>
            </a:r>
            <a:r>
              <a:rPr lang="en-US" altLang="zh-CN" sz="2000" dirty="0">
                <a:solidFill>
                  <a:schemeClr val="tx1">
                    <a:lumMod val="85000"/>
                    <a:lumOff val="15000"/>
                  </a:schemeClr>
                </a:solidFill>
                <a:latin typeface="+mj-lt"/>
                <a:ea typeface="微软雅黑" panose="020B0503020204020204" pitchFamily="34" charset="-122"/>
              </a:rPr>
              <a:t> = </a:t>
            </a:r>
            <a:r>
              <a:rPr lang="en-US" altLang="zh-CN" sz="2000" dirty="0" err="1">
                <a:solidFill>
                  <a:schemeClr val="tx1">
                    <a:lumMod val="85000"/>
                    <a:lumOff val="15000"/>
                  </a:schemeClr>
                </a:solidFill>
                <a:latin typeface="+mj-lt"/>
                <a:ea typeface="微软雅黑" panose="020B0503020204020204" pitchFamily="34" charset="-122"/>
              </a:rPr>
              <a:t>np.amax</a:t>
            </a:r>
            <a:r>
              <a:rPr lang="en-US" altLang="zh-CN" sz="2000" dirty="0">
                <a:solidFill>
                  <a:schemeClr val="tx1">
                    <a:lumMod val="85000"/>
                    <a:lumOff val="15000"/>
                  </a:schemeClr>
                </a:solidFill>
                <a:latin typeface="+mj-lt"/>
                <a:ea typeface="微软雅黑" panose="020B0503020204020204" pitchFamily="34" charset="-122"/>
              </a:rPr>
              <a:t>(data, axis=0) # </a:t>
            </a:r>
            <a:r>
              <a:rPr lang="zh-CN" altLang="en-US" sz="2000" dirty="0">
                <a:solidFill>
                  <a:schemeClr val="tx1">
                    <a:lumMod val="85000"/>
                    <a:lumOff val="15000"/>
                  </a:schemeClr>
                </a:solidFill>
                <a:latin typeface="+mj-lt"/>
                <a:ea typeface="微软雅黑" panose="020B0503020204020204" pitchFamily="34" charset="-122"/>
              </a:rPr>
              <a:t>分列计算各数据项最大值</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5	</a:t>
            </a:r>
            <a:r>
              <a:rPr lang="en-US" altLang="zh-CN" sz="2000" dirty="0" err="1">
                <a:solidFill>
                  <a:schemeClr val="tx1">
                    <a:lumMod val="85000"/>
                    <a:lumOff val="15000"/>
                  </a:schemeClr>
                </a:solidFill>
                <a:latin typeface="+mj-lt"/>
                <a:ea typeface="微软雅黑" panose="020B0503020204020204" pitchFamily="34" charset="-122"/>
              </a:rPr>
              <a:t>data_amin</a:t>
            </a:r>
            <a:r>
              <a:rPr lang="en-US" altLang="zh-CN" sz="2000" dirty="0">
                <a:solidFill>
                  <a:schemeClr val="tx1">
                    <a:lumMod val="85000"/>
                    <a:lumOff val="15000"/>
                  </a:schemeClr>
                </a:solidFill>
                <a:latin typeface="+mj-lt"/>
                <a:ea typeface="微软雅黑" panose="020B0503020204020204" pitchFamily="34" charset="-122"/>
              </a:rPr>
              <a:t> = </a:t>
            </a:r>
            <a:r>
              <a:rPr lang="en-US" altLang="zh-CN" sz="2000" dirty="0" err="1">
                <a:solidFill>
                  <a:schemeClr val="tx1">
                    <a:lumMod val="85000"/>
                    <a:lumOff val="15000"/>
                  </a:schemeClr>
                </a:solidFill>
                <a:latin typeface="+mj-lt"/>
                <a:ea typeface="微软雅黑" panose="020B0503020204020204" pitchFamily="34" charset="-122"/>
              </a:rPr>
              <a:t>np.amin</a:t>
            </a:r>
            <a:r>
              <a:rPr lang="en-US" altLang="zh-CN" sz="2000" dirty="0">
                <a:solidFill>
                  <a:schemeClr val="tx1">
                    <a:lumMod val="85000"/>
                    <a:lumOff val="15000"/>
                  </a:schemeClr>
                </a:solidFill>
                <a:latin typeface="+mj-lt"/>
                <a:ea typeface="微软雅黑" panose="020B0503020204020204" pitchFamily="34" charset="-122"/>
              </a:rPr>
              <a:t>(data, axis=0) # </a:t>
            </a:r>
            <a:r>
              <a:rPr lang="zh-CN" altLang="en-US" sz="2000" dirty="0">
                <a:solidFill>
                  <a:schemeClr val="tx1">
                    <a:lumMod val="85000"/>
                    <a:lumOff val="15000"/>
                  </a:schemeClr>
                </a:solidFill>
                <a:latin typeface="+mj-lt"/>
                <a:ea typeface="微软雅黑" panose="020B0503020204020204" pitchFamily="34" charset="-122"/>
              </a:rPr>
              <a:t>分列计算各数据项最小值</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6	</a:t>
            </a:r>
            <a:r>
              <a:rPr lang="en-US" altLang="zh-CN" sz="2000" dirty="0" err="1">
                <a:solidFill>
                  <a:schemeClr val="tx1">
                    <a:lumMod val="85000"/>
                    <a:lumOff val="15000"/>
                  </a:schemeClr>
                </a:solidFill>
                <a:latin typeface="+mj-lt"/>
                <a:ea typeface="微软雅黑" panose="020B0503020204020204" pitchFamily="34" charset="-122"/>
              </a:rPr>
              <a:t>data_ptp</a:t>
            </a:r>
            <a:r>
              <a:rPr lang="en-US" altLang="zh-CN" sz="2000" dirty="0">
                <a:solidFill>
                  <a:schemeClr val="tx1">
                    <a:lumMod val="85000"/>
                    <a:lumOff val="15000"/>
                  </a:schemeClr>
                </a:solidFill>
                <a:latin typeface="+mj-lt"/>
                <a:ea typeface="微软雅黑" panose="020B0503020204020204" pitchFamily="34" charset="-122"/>
              </a:rPr>
              <a:t> = </a:t>
            </a:r>
            <a:r>
              <a:rPr lang="en-US" altLang="zh-CN" sz="2000" dirty="0" err="1">
                <a:solidFill>
                  <a:schemeClr val="tx1">
                    <a:lumMod val="85000"/>
                    <a:lumOff val="15000"/>
                  </a:schemeClr>
                </a:solidFill>
                <a:latin typeface="+mj-lt"/>
                <a:ea typeface="微软雅黑" panose="020B0503020204020204" pitchFamily="34" charset="-122"/>
              </a:rPr>
              <a:t>np.ptp</a:t>
            </a:r>
            <a:r>
              <a:rPr lang="en-US" altLang="zh-CN" sz="2000" dirty="0">
                <a:solidFill>
                  <a:schemeClr val="tx1">
                    <a:lumMod val="85000"/>
                    <a:lumOff val="15000"/>
                  </a:schemeClr>
                </a:solidFill>
                <a:latin typeface="+mj-lt"/>
                <a:ea typeface="微软雅黑" panose="020B0503020204020204" pitchFamily="34" charset="-122"/>
              </a:rPr>
              <a:t>(data, axis=0) # </a:t>
            </a:r>
            <a:r>
              <a:rPr lang="zh-CN" altLang="en-US" sz="2000" dirty="0">
                <a:solidFill>
                  <a:schemeClr val="tx1">
                    <a:lumMod val="85000"/>
                    <a:lumOff val="15000"/>
                  </a:schemeClr>
                </a:solidFill>
                <a:latin typeface="+mj-lt"/>
                <a:ea typeface="微软雅黑" panose="020B0503020204020204" pitchFamily="34" charset="-122"/>
              </a:rPr>
              <a:t>分列计算各数据项波动幅度</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7	</a:t>
            </a:r>
            <a:r>
              <a:rPr lang="en-US" altLang="zh-CN" sz="2000" dirty="0" err="1">
                <a:solidFill>
                  <a:schemeClr val="tx1">
                    <a:lumMod val="85000"/>
                    <a:lumOff val="15000"/>
                  </a:schemeClr>
                </a:solidFill>
                <a:latin typeface="+mj-lt"/>
                <a:ea typeface="微软雅黑" panose="020B0503020204020204" pitchFamily="34" charset="-122"/>
              </a:rPr>
              <a:t>data_median</a:t>
            </a:r>
            <a:r>
              <a:rPr lang="en-US" altLang="zh-CN" sz="2000" dirty="0">
                <a:solidFill>
                  <a:schemeClr val="tx1">
                    <a:lumMod val="85000"/>
                    <a:lumOff val="15000"/>
                  </a:schemeClr>
                </a:solidFill>
                <a:latin typeface="+mj-lt"/>
                <a:ea typeface="微软雅黑" panose="020B0503020204020204" pitchFamily="34" charset="-122"/>
              </a:rPr>
              <a:t> = </a:t>
            </a:r>
            <a:r>
              <a:rPr lang="en-US" altLang="zh-CN" sz="2000" dirty="0" err="1">
                <a:solidFill>
                  <a:schemeClr val="tx1">
                    <a:lumMod val="85000"/>
                    <a:lumOff val="15000"/>
                  </a:schemeClr>
                </a:solidFill>
                <a:latin typeface="+mj-lt"/>
                <a:ea typeface="微软雅黑" panose="020B0503020204020204" pitchFamily="34" charset="-122"/>
              </a:rPr>
              <a:t>np.median</a:t>
            </a:r>
            <a:r>
              <a:rPr lang="en-US" altLang="zh-CN" sz="2000" dirty="0">
                <a:solidFill>
                  <a:schemeClr val="tx1">
                    <a:lumMod val="85000"/>
                    <a:lumOff val="15000"/>
                  </a:schemeClr>
                </a:solidFill>
                <a:latin typeface="+mj-lt"/>
                <a:ea typeface="微软雅黑" panose="020B0503020204020204" pitchFamily="34" charset="-122"/>
              </a:rPr>
              <a:t>(data, axis=0) # </a:t>
            </a:r>
            <a:r>
              <a:rPr lang="zh-CN" altLang="en-US" sz="2000" dirty="0">
                <a:solidFill>
                  <a:schemeClr val="tx1">
                    <a:lumMod val="85000"/>
                    <a:lumOff val="15000"/>
                  </a:schemeClr>
                </a:solidFill>
                <a:latin typeface="+mj-lt"/>
                <a:ea typeface="微软雅黑" panose="020B0503020204020204" pitchFamily="34" charset="-122"/>
              </a:rPr>
              <a:t>分列计算各数据项中值</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729649"/>
            <a:ext cx="9493471" cy="4192749"/>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4016122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0"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程序示例</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4956560"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对股票数据进行基本的统计分析</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0" y="1730172"/>
            <a:ext cx="9493471" cy="4192751"/>
          </a:xfrm>
          <a:prstGeom prst="rect">
            <a:avLst/>
          </a:prstGeom>
        </p:spPr>
        <p:txBody>
          <a:bodyPr wrap="square">
            <a:spAutoFit/>
          </a:bodyPr>
          <a:lstStyle/>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8	data_p25 = </a:t>
            </a:r>
            <a:r>
              <a:rPr lang="en-US" altLang="zh-CN" sz="2000" dirty="0" err="1">
                <a:solidFill>
                  <a:schemeClr val="tx1">
                    <a:lumMod val="85000"/>
                    <a:lumOff val="15000"/>
                  </a:schemeClr>
                </a:solidFill>
                <a:latin typeface="+mj-lt"/>
                <a:ea typeface="微软雅黑" panose="020B0503020204020204" pitchFamily="34" charset="-122"/>
              </a:rPr>
              <a:t>np.percentile</a:t>
            </a:r>
            <a:r>
              <a:rPr lang="en-US" altLang="zh-CN" sz="2000" dirty="0">
                <a:solidFill>
                  <a:schemeClr val="tx1">
                    <a:lumMod val="85000"/>
                    <a:lumOff val="15000"/>
                  </a:schemeClr>
                </a:solidFill>
                <a:latin typeface="+mj-lt"/>
                <a:ea typeface="微软雅黑" panose="020B0503020204020204" pitchFamily="34" charset="-122"/>
              </a:rPr>
              <a:t>(data, q=25, axis=0) # </a:t>
            </a:r>
            <a:r>
              <a:rPr lang="zh-CN" altLang="en-US" sz="2000" dirty="0">
                <a:solidFill>
                  <a:schemeClr val="tx1">
                    <a:lumMod val="85000"/>
                    <a:lumOff val="15000"/>
                  </a:schemeClr>
                </a:solidFill>
                <a:latin typeface="+mj-lt"/>
                <a:ea typeface="微软雅黑" panose="020B0503020204020204" pitchFamily="34" charset="-122"/>
              </a:rPr>
              <a:t>分列计算各数据项</a:t>
            </a:r>
            <a:r>
              <a:rPr lang="en-US" altLang="zh-CN" sz="2000" dirty="0">
                <a:solidFill>
                  <a:schemeClr val="tx1">
                    <a:lumMod val="85000"/>
                    <a:lumOff val="15000"/>
                  </a:schemeClr>
                </a:solidFill>
                <a:latin typeface="+mj-lt"/>
                <a:ea typeface="微软雅黑" panose="020B0503020204020204" pitchFamily="34" charset="-122"/>
              </a:rPr>
              <a:t>25</a:t>
            </a:r>
            <a:r>
              <a:rPr lang="zh-CN" altLang="en-US" sz="2000" dirty="0">
                <a:solidFill>
                  <a:schemeClr val="tx1">
                    <a:lumMod val="85000"/>
                    <a:lumOff val="15000"/>
                  </a:schemeClr>
                </a:solidFill>
                <a:latin typeface="+mj-lt"/>
                <a:ea typeface="微软雅黑" panose="020B0503020204020204" pitchFamily="34" charset="-122"/>
              </a:rPr>
              <a:t>百分位数</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9	data_p75 = </a:t>
            </a:r>
            <a:r>
              <a:rPr lang="en-US" altLang="zh-CN" sz="2000" dirty="0" err="1">
                <a:solidFill>
                  <a:schemeClr val="tx1">
                    <a:lumMod val="85000"/>
                    <a:lumOff val="15000"/>
                  </a:schemeClr>
                </a:solidFill>
                <a:latin typeface="+mj-lt"/>
                <a:ea typeface="微软雅黑" panose="020B0503020204020204" pitchFamily="34" charset="-122"/>
              </a:rPr>
              <a:t>np.percentile</a:t>
            </a:r>
            <a:r>
              <a:rPr lang="en-US" altLang="zh-CN" sz="2000" dirty="0">
                <a:solidFill>
                  <a:schemeClr val="tx1">
                    <a:lumMod val="85000"/>
                    <a:lumOff val="15000"/>
                  </a:schemeClr>
                </a:solidFill>
                <a:latin typeface="+mj-lt"/>
                <a:ea typeface="微软雅黑" panose="020B0503020204020204" pitchFamily="34" charset="-122"/>
              </a:rPr>
              <a:t>(data, q=75, axis=0) # </a:t>
            </a:r>
            <a:r>
              <a:rPr lang="zh-CN" altLang="en-US" sz="2000" dirty="0">
                <a:solidFill>
                  <a:schemeClr val="tx1">
                    <a:lumMod val="85000"/>
                    <a:lumOff val="15000"/>
                  </a:schemeClr>
                </a:solidFill>
                <a:latin typeface="+mj-lt"/>
                <a:ea typeface="微软雅黑" panose="020B0503020204020204" pitchFamily="34" charset="-122"/>
              </a:rPr>
              <a:t>分列计算各数据项</a:t>
            </a:r>
            <a:r>
              <a:rPr lang="en-US" altLang="zh-CN" sz="2000" dirty="0">
                <a:solidFill>
                  <a:schemeClr val="tx1">
                    <a:lumMod val="85000"/>
                    <a:lumOff val="15000"/>
                  </a:schemeClr>
                </a:solidFill>
                <a:latin typeface="+mj-lt"/>
                <a:ea typeface="微软雅黑" panose="020B0503020204020204" pitchFamily="34" charset="-122"/>
              </a:rPr>
              <a:t>75</a:t>
            </a:r>
            <a:r>
              <a:rPr lang="zh-CN" altLang="en-US" sz="2000" dirty="0">
                <a:solidFill>
                  <a:schemeClr val="tx1">
                    <a:lumMod val="85000"/>
                    <a:lumOff val="15000"/>
                  </a:schemeClr>
                </a:solidFill>
                <a:latin typeface="+mj-lt"/>
                <a:ea typeface="微软雅黑" panose="020B0503020204020204" pitchFamily="34" charset="-122"/>
              </a:rPr>
              <a:t>百分位数</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10	</a:t>
            </a:r>
            <a:r>
              <a:rPr lang="en-US" altLang="zh-CN" sz="2000" dirty="0" err="1">
                <a:solidFill>
                  <a:schemeClr val="tx1">
                    <a:lumMod val="85000"/>
                    <a:lumOff val="15000"/>
                  </a:schemeClr>
                </a:solidFill>
                <a:latin typeface="+mj-lt"/>
                <a:ea typeface="微软雅黑" panose="020B0503020204020204" pitchFamily="34" charset="-122"/>
              </a:rPr>
              <a:t>data_mean</a:t>
            </a:r>
            <a:r>
              <a:rPr lang="en-US" altLang="zh-CN" sz="2000" dirty="0">
                <a:solidFill>
                  <a:schemeClr val="tx1">
                    <a:lumMod val="85000"/>
                    <a:lumOff val="15000"/>
                  </a:schemeClr>
                </a:solidFill>
                <a:latin typeface="+mj-lt"/>
                <a:ea typeface="微软雅黑" panose="020B0503020204020204" pitchFamily="34" charset="-122"/>
              </a:rPr>
              <a:t> = </a:t>
            </a:r>
            <a:r>
              <a:rPr lang="en-US" altLang="zh-CN" sz="2000" dirty="0" err="1">
                <a:solidFill>
                  <a:schemeClr val="tx1">
                    <a:lumMod val="85000"/>
                    <a:lumOff val="15000"/>
                  </a:schemeClr>
                </a:solidFill>
                <a:latin typeface="+mj-lt"/>
                <a:ea typeface="微软雅黑" panose="020B0503020204020204" pitchFamily="34" charset="-122"/>
              </a:rPr>
              <a:t>np.mean</a:t>
            </a:r>
            <a:r>
              <a:rPr lang="en-US" altLang="zh-CN" sz="2000" dirty="0">
                <a:solidFill>
                  <a:schemeClr val="tx1">
                    <a:lumMod val="85000"/>
                    <a:lumOff val="15000"/>
                  </a:schemeClr>
                </a:solidFill>
                <a:latin typeface="+mj-lt"/>
                <a:ea typeface="微软雅黑" panose="020B0503020204020204" pitchFamily="34" charset="-122"/>
              </a:rPr>
              <a:t>(data, axis=0) # </a:t>
            </a:r>
            <a:r>
              <a:rPr lang="zh-CN" altLang="en-US" sz="2000" dirty="0">
                <a:solidFill>
                  <a:schemeClr val="tx1">
                    <a:lumMod val="85000"/>
                    <a:lumOff val="15000"/>
                  </a:schemeClr>
                </a:solidFill>
                <a:latin typeface="+mj-lt"/>
                <a:ea typeface="微软雅黑" panose="020B0503020204020204" pitchFamily="34" charset="-122"/>
              </a:rPr>
              <a:t>分列计算各数据项均值</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11	</a:t>
            </a:r>
            <a:r>
              <a:rPr lang="en-US" altLang="zh-CN" sz="2000" dirty="0" err="1">
                <a:solidFill>
                  <a:schemeClr val="tx1">
                    <a:lumMod val="85000"/>
                    <a:lumOff val="15000"/>
                  </a:schemeClr>
                </a:solidFill>
                <a:latin typeface="+mj-lt"/>
                <a:ea typeface="微软雅黑" panose="020B0503020204020204" pitchFamily="34" charset="-122"/>
              </a:rPr>
              <a:t>data_var</a:t>
            </a:r>
            <a:r>
              <a:rPr lang="en-US" altLang="zh-CN" sz="2000" dirty="0">
                <a:solidFill>
                  <a:schemeClr val="tx1">
                    <a:lumMod val="85000"/>
                    <a:lumOff val="15000"/>
                  </a:schemeClr>
                </a:solidFill>
                <a:latin typeface="+mj-lt"/>
                <a:ea typeface="微软雅黑" panose="020B0503020204020204" pitchFamily="34" charset="-122"/>
              </a:rPr>
              <a:t> = </a:t>
            </a:r>
            <a:r>
              <a:rPr lang="en-US" altLang="zh-CN" sz="2000" dirty="0" err="1">
                <a:solidFill>
                  <a:schemeClr val="tx1">
                    <a:lumMod val="85000"/>
                    <a:lumOff val="15000"/>
                  </a:schemeClr>
                </a:solidFill>
                <a:latin typeface="+mj-lt"/>
                <a:ea typeface="微软雅黑" panose="020B0503020204020204" pitchFamily="34" charset="-122"/>
              </a:rPr>
              <a:t>np.var</a:t>
            </a:r>
            <a:r>
              <a:rPr lang="en-US" altLang="zh-CN" sz="2000" dirty="0">
                <a:solidFill>
                  <a:schemeClr val="tx1">
                    <a:lumMod val="85000"/>
                    <a:lumOff val="15000"/>
                  </a:schemeClr>
                </a:solidFill>
                <a:latin typeface="+mj-lt"/>
                <a:ea typeface="微软雅黑" panose="020B0503020204020204" pitchFamily="34" charset="-122"/>
              </a:rPr>
              <a:t>(data, axis=0) # </a:t>
            </a:r>
            <a:r>
              <a:rPr lang="zh-CN" altLang="en-US" sz="2000" dirty="0">
                <a:solidFill>
                  <a:schemeClr val="tx1">
                    <a:lumMod val="85000"/>
                    <a:lumOff val="15000"/>
                  </a:schemeClr>
                </a:solidFill>
                <a:latin typeface="+mj-lt"/>
                <a:ea typeface="微软雅黑" panose="020B0503020204020204" pitchFamily="34" charset="-122"/>
              </a:rPr>
              <a:t>分列计算各数据项方差</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12	</a:t>
            </a:r>
            <a:r>
              <a:rPr lang="en-US" altLang="zh-CN" sz="2000" dirty="0" err="1">
                <a:solidFill>
                  <a:schemeClr val="tx1">
                    <a:lumMod val="85000"/>
                    <a:lumOff val="15000"/>
                  </a:schemeClr>
                </a:solidFill>
                <a:latin typeface="+mj-lt"/>
                <a:ea typeface="微软雅黑" panose="020B0503020204020204" pitchFamily="34" charset="-122"/>
              </a:rPr>
              <a:t>data_std</a:t>
            </a:r>
            <a:r>
              <a:rPr lang="en-US" altLang="zh-CN" sz="2000" dirty="0">
                <a:solidFill>
                  <a:schemeClr val="tx1">
                    <a:lumMod val="85000"/>
                    <a:lumOff val="15000"/>
                  </a:schemeClr>
                </a:solidFill>
                <a:latin typeface="+mj-lt"/>
                <a:ea typeface="微软雅黑" panose="020B0503020204020204" pitchFamily="34" charset="-122"/>
              </a:rPr>
              <a:t> = </a:t>
            </a:r>
            <a:r>
              <a:rPr lang="en-US" altLang="zh-CN" sz="2000" dirty="0" err="1">
                <a:solidFill>
                  <a:schemeClr val="tx1">
                    <a:lumMod val="85000"/>
                    <a:lumOff val="15000"/>
                  </a:schemeClr>
                </a:solidFill>
                <a:latin typeface="+mj-lt"/>
                <a:ea typeface="微软雅黑" panose="020B0503020204020204" pitchFamily="34" charset="-122"/>
              </a:rPr>
              <a:t>np.std</a:t>
            </a:r>
            <a:r>
              <a:rPr lang="en-US" altLang="zh-CN" sz="2000" dirty="0">
                <a:solidFill>
                  <a:schemeClr val="tx1">
                    <a:lumMod val="85000"/>
                    <a:lumOff val="15000"/>
                  </a:schemeClr>
                </a:solidFill>
                <a:latin typeface="+mj-lt"/>
                <a:ea typeface="微软雅黑" panose="020B0503020204020204" pitchFamily="34" charset="-122"/>
              </a:rPr>
              <a:t>(data, axis=0) # </a:t>
            </a:r>
            <a:r>
              <a:rPr lang="zh-CN" altLang="en-US" sz="2000" dirty="0">
                <a:solidFill>
                  <a:schemeClr val="tx1">
                    <a:lumMod val="85000"/>
                    <a:lumOff val="15000"/>
                  </a:schemeClr>
                </a:solidFill>
                <a:latin typeface="+mj-lt"/>
                <a:ea typeface="微软雅黑" panose="020B0503020204020204" pitchFamily="34" charset="-122"/>
              </a:rPr>
              <a:t>分列计算各数据项标准差</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13	print('</a:t>
            </a:r>
            <a:r>
              <a:rPr lang="zh-CN" altLang="en-US" sz="2000" dirty="0">
                <a:solidFill>
                  <a:schemeClr val="tx1">
                    <a:lumMod val="85000"/>
                    <a:lumOff val="15000"/>
                  </a:schemeClr>
                </a:solidFill>
                <a:latin typeface="+mj-lt"/>
                <a:ea typeface="微软雅黑" panose="020B0503020204020204" pitchFamily="34" charset="-122"/>
              </a:rPr>
              <a:t>最大值：</a:t>
            </a:r>
            <a:r>
              <a:rPr lang="en-US" altLang="zh-CN" sz="2000" dirty="0">
                <a:solidFill>
                  <a:schemeClr val="tx1">
                    <a:lumMod val="85000"/>
                    <a:lumOff val="15000"/>
                  </a:schemeClr>
                </a:solidFill>
                <a:latin typeface="+mj-lt"/>
                <a:ea typeface="微软雅黑" panose="020B0503020204020204" pitchFamily="34" charset="-122"/>
              </a:rPr>
              <a:t>\n',</a:t>
            </a:r>
            <a:r>
              <a:rPr lang="en-US" altLang="zh-CN" sz="2000" dirty="0" err="1">
                <a:solidFill>
                  <a:schemeClr val="tx1">
                    <a:lumMod val="85000"/>
                    <a:lumOff val="15000"/>
                  </a:schemeClr>
                </a:solidFill>
                <a:latin typeface="+mj-lt"/>
                <a:ea typeface="微软雅黑" panose="020B0503020204020204" pitchFamily="34" charset="-122"/>
              </a:rPr>
              <a:t>data_amax</a:t>
            </a:r>
            <a:r>
              <a:rPr lang="en-US" altLang="zh-CN" sz="2000" dirty="0">
                <a:solidFill>
                  <a:schemeClr val="tx1">
                    <a:lumMod val="85000"/>
                    <a:lumOff val="15000"/>
                  </a:schemeClr>
                </a:solidFill>
                <a:latin typeface="+mj-lt"/>
                <a:ea typeface="微软雅黑" panose="020B0503020204020204" pitchFamily="34" charset="-122"/>
              </a:rPr>
              <a:t>)</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14	print('</a:t>
            </a:r>
            <a:r>
              <a:rPr lang="zh-CN" altLang="en-US" sz="2000" dirty="0">
                <a:solidFill>
                  <a:schemeClr val="tx1">
                    <a:lumMod val="85000"/>
                    <a:lumOff val="15000"/>
                  </a:schemeClr>
                </a:solidFill>
                <a:latin typeface="+mj-lt"/>
                <a:ea typeface="微软雅黑" panose="020B0503020204020204" pitchFamily="34" charset="-122"/>
              </a:rPr>
              <a:t>最小值：</a:t>
            </a:r>
            <a:r>
              <a:rPr lang="en-US" altLang="zh-CN" sz="2000" dirty="0">
                <a:solidFill>
                  <a:schemeClr val="tx1">
                    <a:lumMod val="85000"/>
                    <a:lumOff val="15000"/>
                  </a:schemeClr>
                </a:solidFill>
                <a:latin typeface="+mj-lt"/>
                <a:ea typeface="微软雅黑" panose="020B0503020204020204" pitchFamily="34" charset="-122"/>
              </a:rPr>
              <a:t>\n',</a:t>
            </a:r>
            <a:r>
              <a:rPr lang="en-US" altLang="zh-CN" sz="2000" dirty="0" err="1">
                <a:solidFill>
                  <a:schemeClr val="tx1">
                    <a:lumMod val="85000"/>
                    <a:lumOff val="15000"/>
                  </a:schemeClr>
                </a:solidFill>
                <a:latin typeface="+mj-lt"/>
                <a:ea typeface="微软雅黑" panose="020B0503020204020204" pitchFamily="34" charset="-122"/>
              </a:rPr>
              <a:t>data_amin</a:t>
            </a:r>
            <a:r>
              <a:rPr lang="en-US" altLang="zh-CN" sz="2000" dirty="0">
                <a:solidFill>
                  <a:schemeClr val="tx1">
                    <a:lumMod val="85000"/>
                    <a:lumOff val="15000"/>
                  </a:schemeClr>
                </a:solidFill>
                <a:latin typeface="+mj-lt"/>
                <a:ea typeface="微软雅黑" panose="020B0503020204020204" pitchFamily="34" charset="-122"/>
              </a:rPr>
              <a:t>)</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15	print('</a:t>
            </a:r>
            <a:r>
              <a:rPr lang="zh-CN" altLang="en-US" sz="2000" dirty="0">
                <a:solidFill>
                  <a:schemeClr val="tx1">
                    <a:lumMod val="85000"/>
                    <a:lumOff val="15000"/>
                  </a:schemeClr>
                </a:solidFill>
                <a:latin typeface="+mj-lt"/>
                <a:ea typeface="微软雅黑" panose="020B0503020204020204" pitchFamily="34" charset="-122"/>
              </a:rPr>
              <a:t>波动幅度：</a:t>
            </a:r>
            <a:r>
              <a:rPr lang="en-US" altLang="zh-CN" sz="2000" dirty="0">
                <a:solidFill>
                  <a:schemeClr val="tx1">
                    <a:lumMod val="85000"/>
                    <a:lumOff val="15000"/>
                  </a:schemeClr>
                </a:solidFill>
                <a:latin typeface="+mj-lt"/>
                <a:ea typeface="微软雅黑" panose="020B0503020204020204" pitchFamily="34" charset="-122"/>
              </a:rPr>
              <a:t>\n',</a:t>
            </a:r>
            <a:r>
              <a:rPr lang="en-US" altLang="zh-CN" sz="2000" dirty="0" err="1">
                <a:solidFill>
                  <a:schemeClr val="tx1">
                    <a:lumMod val="85000"/>
                    <a:lumOff val="15000"/>
                  </a:schemeClr>
                </a:solidFill>
                <a:latin typeface="+mj-lt"/>
                <a:ea typeface="微软雅黑" panose="020B0503020204020204" pitchFamily="34" charset="-122"/>
              </a:rPr>
              <a:t>data_ptp</a:t>
            </a:r>
            <a:r>
              <a:rPr lang="en-US" altLang="zh-CN" sz="2000" dirty="0">
                <a:solidFill>
                  <a:schemeClr val="tx1">
                    <a:lumMod val="85000"/>
                    <a:lumOff val="15000"/>
                  </a:schemeClr>
                </a:solidFill>
                <a:latin typeface="+mj-lt"/>
                <a:ea typeface="微软雅黑" panose="020B0503020204020204" pitchFamily="34" charset="-122"/>
              </a:rPr>
              <a:t>)</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16	print('</a:t>
            </a:r>
            <a:r>
              <a:rPr lang="zh-CN" altLang="en-US" sz="2000" dirty="0">
                <a:solidFill>
                  <a:schemeClr val="tx1">
                    <a:lumMod val="85000"/>
                    <a:lumOff val="15000"/>
                  </a:schemeClr>
                </a:solidFill>
                <a:latin typeface="+mj-lt"/>
                <a:ea typeface="微软雅黑" panose="020B0503020204020204" pitchFamily="34" charset="-122"/>
              </a:rPr>
              <a:t>最大值</a:t>
            </a:r>
            <a:r>
              <a:rPr lang="en-US" altLang="zh-CN" sz="2000" dirty="0">
                <a:solidFill>
                  <a:schemeClr val="tx1">
                    <a:lumMod val="85000"/>
                    <a:lumOff val="15000"/>
                  </a:schemeClr>
                </a:solidFill>
                <a:latin typeface="+mj-lt"/>
                <a:ea typeface="微软雅黑" panose="020B0503020204020204" pitchFamily="34" charset="-122"/>
              </a:rPr>
              <a:t>-</a:t>
            </a:r>
            <a:r>
              <a:rPr lang="zh-CN" altLang="en-US" sz="2000" dirty="0">
                <a:solidFill>
                  <a:schemeClr val="tx1">
                    <a:lumMod val="85000"/>
                    <a:lumOff val="15000"/>
                  </a:schemeClr>
                </a:solidFill>
                <a:latin typeface="+mj-lt"/>
                <a:ea typeface="微软雅黑" panose="020B0503020204020204" pitchFamily="34" charset="-122"/>
              </a:rPr>
              <a:t>最小值：</a:t>
            </a:r>
            <a:r>
              <a:rPr lang="en-US" altLang="zh-CN" sz="2000" dirty="0">
                <a:solidFill>
                  <a:schemeClr val="tx1">
                    <a:lumMod val="85000"/>
                    <a:lumOff val="15000"/>
                  </a:schemeClr>
                </a:solidFill>
                <a:latin typeface="+mj-lt"/>
                <a:ea typeface="微软雅黑" panose="020B0503020204020204" pitchFamily="34" charset="-122"/>
              </a:rPr>
              <a:t>\n',</a:t>
            </a:r>
            <a:r>
              <a:rPr lang="en-US" altLang="zh-CN" sz="2000" dirty="0" err="1">
                <a:solidFill>
                  <a:schemeClr val="tx1">
                    <a:lumMod val="85000"/>
                    <a:lumOff val="15000"/>
                  </a:schemeClr>
                </a:solidFill>
                <a:latin typeface="+mj-lt"/>
                <a:ea typeface="微软雅黑" panose="020B0503020204020204" pitchFamily="34" charset="-122"/>
              </a:rPr>
              <a:t>data_amax-data_amin</a:t>
            </a:r>
            <a:r>
              <a:rPr lang="en-US" altLang="zh-CN" sz="2000" dirty="0">
                <a:solidFill>
                  <a:schemeClr val="tx1">
                    <a:lumMod val="85000"/>
                    <a:lumOff val="15000"/>
                  </a:schemeClr>
                </a:solidFill>
                <a:latin typeface="+mj-lt"/>
                <a:ea typeface="微软雅黑" panose="020B0503020204020204" pitchFamily="34" charset="-122"/>
              </a:rPr>
              <a:t>)</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729649"/>
            <a:ext cx="9493471" cy="4192749"/>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1204645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0"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程序示例</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4956560"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对股票数据进行基本的统计分析</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0" y="1730172"/>
            <a:ext cx="9493471" cy="3269421"/>
          </a:xfrm>
          <a:prstGeom prst="rect">
            <a:avLst/>
          </a:prstGeom>
        </p:spPr>
        <p:txBody>
          <a:bodyPr wrap="square">
            <a:spAutoFit/>
          </a:bodyPr>
          <a:lstStyle/>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17	print('</a:t>
            </a:r>
            <a:r>
              <a:rPr lang="zh-CN" altLang="en-US" sz="2000" dirty="0">
                <a:solidFill>
                  <a:schemeClr val="tx1">
                    <a:lumMod val="85000"/>
                    <a:lumOff val="15000"/>
                  </a:schemeClr>
                </a:solidFill>
                <a:latin typeface="+mj-lt"/>
                <a:ea typeface="微软雅黑" panose="020B0503020204020204" pitchFamily="34" charset="-122"/>
              </a:rPr>
              <a:t>中值：</a:t>
            </a:r>
            <a:r>
              <a:rPr lang="en-US" altLang="zh-CN" sz="2000" dirty="0">
                <a:solidFill>
                  <a:schemeClr val="tx1">
                    <a:lumMod val="85000"/>
                    <a:lumOff val="15000"/>
                  </a:schemeClr>
                </a:solidFill>
                <a:latin typeface="+mj-lt"/>
                <a:ea typeface="微软雅黑" panose="020B0503020204020204" pitchFamily="34" charset="-122"/>
              </a:rPr>
              <a:t>\n',</a:t>
            </a:r>
            <a:r>
              <a:rPr lang="en-US" altLang="zh-CN" sz="2000" dirty="0" err="1">
                <a:solidFill>
                  <a:schemeClr val="tx1">
                    <a:lumMod val="85000"/>
                    <a:lumOff val="15000"/>
                  </a:schemeClr>
                </a:solidFill>
                <a:latin typeface="+mj-lt"/>
                <a:ea typeface="微软雅黑" panose="020B0503020204020204" pitchFamily="34" charset="-122"/>
              </a:rPr>
              <a:t>data_median</a:t>
            </a:r>
            <a:r>
              <a:rPr lang="en-US" altLang="zh-CN" sz="2000" dirty="0">
                <a:solidFill>
                  <a:schemeClr val="tx1">
                    <a:lumMod val="85000"/>
                    <a:lumOff val="15000"/>
                  </a:schemeClr>
                </a:solidFill>
                <a:latin typeface="+mj-lt"/>
                <a:ea typeface="微软雅黑" panose="020B0503020204020204" pitchFamily="34" charset="-122"/>
              </a:rPr>
              <a:t>)</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18	print('25</a:t>
            </a:r>
            <a:r>
              <a:rPr lang="zh-CN" altLang="en-US" sz="2000" dirty="0">
                <a:solidFill>
                  <a:schemeClr val="tx1">
                    <a:lumMod val="85000"/>
                    <a:lumOff val="15000"/>
                  </a:schemeClr>
                </a:solidFill>
                <a:latin typeface="+mj-lt"/>
                <a:ea typeface="微软雅黑" panose="020B0503020204020204" pitchFamily="34" charset="-122"/>
              </a:rPr>
              <a:t>百分位数：</a:t>
            </a:r>
            <a:r>
              <a:rPr lang="en-US" altLang="zh-CN" sz="2000" dirty="0">
                <a:solidFill>
                  <a:schemeClr val="tx1">
                    <a:lumMod val="85000"/>
                    <a:lumOff val="15000"/>
                  </a:schemeClr>
                </a:solidFill>
                <a:latin typeface="+mj-lt"/>
                <a:ea typeface="微软雅黑" panose="020B0503020204020204" pitchFamily="34" charset="-122"/>
              </a:rPr>
              <a:t>\n',data_p25)</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19	print('75</a:t>
            </a:r>
            <a:r>
              <a:rPr lang="zh-CN" altLang="en-US" sz="2000" dirty="0">
                <a:solidFill>
                  <a:schemeClr val="tx1">
                    <a:lumMod val="85000"/>
                    <a:lumOff val="15000"/>
                  </a:schemeClr>
                </a:solidFill>
                <a:latin typeface="+mj-lt"/>
                <a:ea typeface="微软雅黑" panose="020B0503020204020204" pitchFamily="34" charset="-122"/>
              </a:rPr>
              <a:t>百分位数：</a:t>
            </a:r>
            <a:r>
              <a:rPr lang="en-US" altLang="zh-CN" sz="2000" dirty="0">
                <a:solidFill>
                  <a:schemeClr val="tx1">
                    <a:lumMod val="85000"/>
                    <a:lumOff val="15000"/>
                  </a:schemeClr>
                </a:solidFill>
                <a:latin typeface="+mj-lt"/>
                <a:ea typeface="微软雅黑" panose="020B0503020204020204" pitchFamily="34" charset="-122"/>
              </a:rPr>
              <a:t>\n',data_p75)</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20	print('</a:t>
            </a:r>
            <a:r>
              <a:rPr lang="zh-CN" altLang="en-US" sz="2000" dirty="0">
                <a:solidFill>
                  <a:schemeClr val="tx1">
                    <a:lumMod val="85000"/>
                    <a:lumOff val="15000"/>
                  </a:schemeClr>
                </a:solidFill>
                <a:latin typeface="+mj-lt"/>
                <a:ea typeface="微软雅黑" panose="020B0503020204020204" pitchFamily="34" charset="-122"/>
              </a:rPr>
              <a:t>均值：</a:t>
            </a:r>
            <a:r>
              <a:rPr lang="en-US" altLang="zh-CN" sz="2000" dirty="0">
                <a:solidFill>
                  <a:schemeClr val="tx1">
                    <a:lumMod val="85000"/>
                    <a:lumOff val="15000"/>
                  </a:schemeClr>
                </a:solidFill>
                <a:latin typeface="+mj-lt"/>
                <a:ea typeface="微软雅黑" panose="020B0503020204020204" pitchFamily="34" charset="-122"/>
              </a:rPr>
              <a:t>\n',</a:t>
            </a:r>
            <a:r>
              <a:rPr lang="en-US" altLang="zh-CN" sz="2000" dirty="0" err="1">
                <a:solidFill>
                  <a:schemeClr val="tx1">
                    <a:lumMod val="85000"/>
                    <a:lumOff val="15000"/>
                  </a:schemeClr>
                </a:solidFill>
                <a:latin typeface="+mj-lt"/>
                <a:ea typeface="微软雅黑" panose="020B0503020204020204" pitchFamily="34" charset="-122"/>
              </a:rPr>
              <a:t>data_mean</a:t>
            </a:r>
            <a:r>
              <a:rPr lang="en-US" altLang="zh-CN" sz="2000" dirty="0">
                <a:solidFill>
                  <a:schemeClr val="tx1">
                    <a:lumMod val="85000"/>
                    <a:lumOff val="15000"/>
                  </a:schemeClr>
                </a:solidFill>
                <a:latin typeface="+mj-lt"/>
                <a:ea typeface="微软雅黑" panose="020B0503020204020204" pitchFamily="34" charset="-122"/>
              </a:rPr>
              <a:t>)</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21	print('</a:t>
            </a:r>
            <a:r>
              <a:rPr lang="zh-CN" altLang="en-US" sz="2000" dirty="0">
                <a:solidFill>
                  <a:schemeClr val="tx1">
                    <a:lumMod val="85000"/>
                    <a:lumOff val="15000"/>
                  </a:schemeClr>
                </a:solidFill>
                <a:latin typeface="+mj-lt"/>
                <a:ea typeface="微软雅黑" panose="020B0503020204020204" pitchFamily="34" charset="-122"/>
              </a:rPr>
              <a:t>方差：</a:t>
            </a:r>
            <a:r>
              <a:rPr lang="en-US" altLang="zh-CN" sz="2000" dirty="0">
                <a:solidFill>
                  <a:schemeClr val="tx1">
                    <a:lumMod val="85000"/>
                    <a:lumOff val="15000"/>
                  </a:schemeClr>
                </a:solidFill>
                <a:latin typeface="+mj-lt"/>
                <a:ea typeface="微软雅黑" panose="020B0503020204020204" pitchFamily="34" charset="-122"/>
              </a:rPr>
              <a:t>\n',</a:t>
            </a:r>
            <a:r>
              <a:rPr lang="en-US" altLang="zh-CN" sz="2000" dirty="0" err="1">
                <a:solidFill>
                  <a:schemeClr val="tx1">
                    <a:lumMod val="85000"/>
                    <a:lumOff val="15000"/>
                  </a:schemeClr>
                </a:solidFill>
                <a:latin typeface="+mj-lt"/>
                <a:ea typeface="微软雅黑" panose="020B0503020204020204" pitchFamily="34" charset="-122"/>
              </a:rPr>
              <a:t>data_var</a:t>
            </a:r>
            <a:r>
              <a:rPr lang="en-US" altLang="zh-CN" sz="2000" dirty="0">
                <a:solidFill>
                  <a:schemeClr val="tx1">
                    <a:lumMod val="85000"/>
                    <a:lumOff val="15000"/>
                  </a:schemeClr>
                </a:solidFill>
                <a:latin typeface="+mj-lt"/>
                <a:ea typeface="微软雅黑" panose="020B0503020204020204" pitchFamily="34" charset="-122"/>
              </a:rPr>
              <a:t>)</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22	print('</a:t>
            </a:r>
            <a:r>
              <a:rPr lang="zh-CN" altLang="en-US" sz="2000" dirty="0">
                <a:solidFill>
                  <a:schemeClr val="tx1">
                    <a:lumMod val="85000"/>
                    <a:lumOff val="15000"/>
                  </a:schemeClr>
                </a:solidFill>
                <a:latin typeface="+mj-lt"/>
                <a:ea typeface="微软雅黑" panose="020B0503020204020204" pitchFamily="34" charset="-122"/>
              </a:rPr>
              <a:t>根据均值计算方差：</a:t>
            </a:r>
            <a:r>
              <a:rPr lang="en-US" altLang="zh-CN" sz="2000" dirty="0">
                <a:solidFill>
                  <a:schemeClr val="tx1">
                    <a:lumMod val="85000"/>
                    <a:lumOff val="15000"/>
                  </a:schemeClr>
                </a:solidFill>
                <a:latin typeface="+mj-lt"/>
                <a:ea typeface="微软雅黑" panose="020B0503020204020204" pitchFamily="34" charset="-122"/>
              </a:rPr>
              <a:t>\n',</a:t>
            </a:r>
            <a:r>
              <a:rPr lang="en-US" altLang="zh-CN" sz="2000" dirty="0" err="1">
                <a:solidFill>
                  <a:schemeClr val="tx1">
                    <a:lumMod val="85000"/>
                    <a:lumOff val="15000"/>
                  </a:schemeClr>
                </a:solidFill>
                <a:latin typeface="+mj-lt"/>
                <a:ea typeface="微软雅黑" panose="020B0503020204020204" pitchFamily="34" charset="-122"/>
              </a:rPr>
              <a:t>np.mean</a:t>
            </a:r>
            <a:r>
              <a:rPr lang="en-US" altLang="zh-CN" sz="2000" dirty="0">
                <a:solidFill>
                  <a:schemeClr val="tx1">
                    <a:lumMod val="85000"/>
                    <a:lumOff val="15000"/>
                  </a:schemeClr>
                </a:solidFill>
                <a:latin typeface="+mj-lt"/>
                <a:ea typeface="微软雅黑" panose="020B0503020204020204" pitchFamily="34" charset="-122"/>
              </a:rPr>
              <a:t>((data-</a:t>
            </a:r>
            <a:r>
              <a:rPr lang="en-US" altLang="zh-CN" sz="2000" dirty="0" err="1">
                <a:solidFill>
                  <a:schemeClr val="tx1">
                    <a:lumMod val="85000"/>
                    <a:lumOff val="15000"/>
                  </a:schemeClr>
                </a:solidFill>
                <a:latin typeface="+mj-lt"/>
                <a:ea typeface="微软雅黑" panose="020B0503020204020204" pitchFamily="34" charset="-122"/>
              </a:rPr>
              <a:t>data_mean</a:t>
            </a:r>
            <a:r>
              <a:rPr lang="en-US" altLang="zh-CN" sz="2000" dirty="0">
                <a:solidFill>
                  <a:schemeClr val="tx1">
                    <a:lumMod val="85000"/>
                    <a:lumOff val="15000"/>
                  </a:schemeClr>
                </a:solidFill>
                <a:latin typeface="+mj-lt"/>
                <a:ea typeface="微软雅黑" panose="020B0503020204020204" pitchFamily="34" charset="-122"/>
              </a:rPr>
              <a:t>)**2, axis=0))</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23	print('</a:t>
            </a:r>
            <a:r>
              <a:rPr lang="zh-CN" altLang="en-US" sz="2000" dirty="0">
                <a:solidFill>
                  <a:schemeClr val="tx1">
                    <a:lumMod val="85000"/>
                    <a:lumOff val="15000"/>
                  </a:schemeClr>
                </a:solidFill>
                <a:latin typeface="+mj-lt"/>
                <a:ea typeface="微软雅黑" panose="020B0503020204020204" pitchFamily="34" charset="-122"/>
              </a:rPr>
              <a:t>标准差：</a:t>
            </a:r>
            <a:r>
              <a:rPr lang="en-US" altLang="zh-CN" sz="2000" dirty="0">
                <a:solidFill>
                  <a:schemeClr val="tx1">
                    <a:lumMod val="85000"/>
                    <a:lumOff val="15000"/>
                  </a:schemeClr>
                </a:solidFill>
                <a:latin typeface="+mj-lt"/>
                <a:ea typeface="微软雅黑" panose="020B0503020204020204" pitchFamily="34" charset="-122"/>
              </a:rPr>
              <a:t>\n',</a:t>
            </a:r>
            <a:r>
              <a:rPr lang="en-US" altLang="zh-CN" sz="2000" dirty="0" err="1">
                <a:solidFill>
                  <a:schemeClr val="tx1">
                    <a:lumMod val="85000"/>
                    <a:lumOff val="15000"/>
                  </a:schemeClr>
                </a:solidFill>
                <a:latin typeface="+mj-lt"/>
                <a:ea typeface="微软雅黑" panose="020B0503020204020204" pitchFamily="34" charset="-122"/>
              </a:rPr>
              <a:t>data_std</a:t>
            </a:r>
            <a:r>
              <a:rPr lang="en-US" altLang="zh-CN" sz="2000" dirty="0">
                <a:solidFill>
                  <a:schemeClr val="tx1">
                    <a:lumMod val="85000"/>
                    <a:lumOff val="15000"/>
                  </a:schemeClr>
                </a:solidFill>
                <a:latin typeface="+mj-lt"/>
                <a:ea typeface="微软雅黑" panose="020B0503020204020204" pitchFamily="34" charset="-122"/>
              </a:rPr>
              <a:t>)</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727179"/>
            <a:ext cx="9493471" cy="4192749"/>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3249795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4178650" y="477138"/>
            <a:ext cx="3834704"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为什么使用</a:t>
            </a:r>
            <a:r>
              <a:rPr lang="en-US" altLang="zh-CN" sz="3200" b="1" dirty="0" err="1">
                <a:solidFill>
                  <a:schemeClr val="tx1">
                    <a:lumMod val="85000"/>
                    <a:lumOff val="15000"/>
                  </a:schemeClr>
                </a:solidFill>
                <a:latin typeface="微软雅黑" panose="020B0503020204020204" pitchFamily="34" charset="-122"/>
                <a:ea typeface="微软雅黑" panose="020B0503020204020204" pitchFamily="34" charset="-122"/>
              </a:rPr>
              <a:t>ndarray</a:t>
            </a:r>
            <a:endPar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5569148"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列表和</a:t>
            </a:r>
            <a:r>
              <a:rPr lang="en-US" altLang="zh-CN" sz="2400" b="1" dirty="0" err="1">
                <a:solidFill>
                  <a:schemeClr val="tx1">
                    <a:lumMod val="85000"/>
                    <a:lumOff val="15000"/>
                  </a:schemeClr>
                </a:solidFill>
                <a:latin typeface="微软雅黑" panose="020B0503020204020204" pitchFamily="34" charset="-122"/>
                <a:ea typeface="微软雅黑" panose="020B0503020204020204" pitchFamily="34" charset="-122"/>
              </a:rPr>
              <a:t>ndarray</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排序和求和时间比较</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1" y="1730172"/>
            <a:ext cx="9289360" cy="4653646"/>
          </a:xfrm>
          <a:prstGeom prst="rect">
            <a:avLst/>
          </a:prstGeom>
        </p:spPr>
        <p:txBody>
          <a:bodyPr wrap="square">
            <a:spAutoFit/>
          </a:bodyPr>
          <a:lstStyle/>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8	</a:t>
            </a:r>
            <a:r>
              <a:rPr lang="en-US" altLang="zh-CN" sz="2000" dirty="0" err="1">
                <a:solidFill>
                  <a:schemeClr val="tx1">
                    <a:lumMod val="85000"/>
                    <a:lumOff val="15000"/>
                  </a:schemeClr>
                </a:solidFill>
                <a:latin typeface="+mj-lt"/>
                <a:ea typeface="微软雅黑" panose="020B0503020204020204" pitchFamily="34" charset="-122"/>
              </a:rPr>
              <a:t>ls_sort_total_seconds</a:t>
            </a:r>
            <a:r>
              <a:rPr lang="en-US" altLang="zh-CN" sz="2000" dirty="0">
                <a:solidFill>
                  <a:schemeClr val="tx1">
                    <a:lumMod val="85000"/>
                    <a:lumOff val="15000"/>
                  </a:schemeClr>
                </a:solidFill>
                <a:latin typeface="+mj-lt"/>
                <a:ea typeface="微软雅黑" panose="020B0503020204020204" pitchFamily="34" charset="-122"/>
              </a:rPr>
              <a:t> = 0 # </a:t>
            </a:r>
            <a:r>
              <a:rPr lang="zh-CN" altLang="en-US" sz="2000" dirty="0">
                <a:solidFill>
                  <a:schemeClr val="tx1">
                    <a:lumMod val="85000"/>
                    <a:lumOff val="15000"/>
                  </a:schemeClr>
                </a:solidFill>
                <a:latin typeface="+mj-lt"/>
                <a:ea typeface="微软雅黑" panose="020B0503020204020204" pitchFamily="34" charset="-122"/>
              </a:rPr>
              <a:t>记录列表</a:t>
            </a:r>
            <a:r>
              <a:rPr lang="en-US" altLang="zh-CN" sz="2000" dirty="0">
                <a:solidFill>
                  <a:schemeClr val="tx1">
                    <a:lumMod val="85000"/>
                    <a:lumOff val="15000"/>
                  </a:schemeClr>
                </a:solidFill>
                <a:latin typeface="+mj-lt"/>
                <a:ea typeface="微软雅黑" panose="020B0503020204020204" pitchFamily="34" charset="-122"/>
              </a:rPr>
              <a:t>repeats</a:t>
            </a:r>
            <a:r>
              <a:rPr lang="zh-CN" altLang="en-US" sz="2000" dirty="0">
                <a:solidFill>
                  <a:schemeClr val="tx1">
                    <a:lumMod val="85000"/>
                    <a:lumOff val="15000"/>
                  </a:schemeClr>
                </a:solidFill>
                <a:latin typeface="+mj-lt"/>
                <a:ea typeface="微软雅黑" panose="020B0503020204020204" pitchFamily="34" charset="-122"/>
              </a:rPr>
              <a:t>次排序所需要的总时间</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9	</a:t>
            </a:r>
            <a:r>
              <a:rPr lang="en-US" altLang="zh-CN" sz="2000" dirty="0" err="1">
                <a:solidFill>
                  <a:schemeClr val="tx1">
                    <a:lumMod val="85000"/>
                    <a:lumOff val="15000"/>
                  </a:schemeClr>
                </a:solidFill>
                <a:latin typeface="+mj-lt"/>
                <a:ea typeface="微软雅黑" panose="020B0503020204020204" pitchFamily="34" charset="-122"/>
              </a:rPr>
              <a:t>arr_sort_total_seconds</a:t>
            </a:r>
            <a:r>
              <a:rPr lang="en-US" altLang="zh-CN" sz="2000" dirty="0">
                <a:solidFill>
                  <a:schemeClr val="tx1">
                    <a:lumMod val="85000"/>
                    <a:lumOff val="15000"/>
                  </a:schemeClr>
                </a:solidFill>
                <a:latin typeface="+mj-lt"/>
                <a:ea typeface="微软雅黑" panose="020B0503020204020204" pitchFamily="34" charset="-122"/>
              </a:rPr>
              <a:t> = 0 # </a:t>
            </a:r>
            <a:r>
              <a:rPr lang="zh-CN" altLang="en-US" sz="2000" dirty="0">
                <a:solidFill>
                  <a:schemeClr val="tx1">
                    <a:lumMod val="85000"/>
                    <a:lumOff val="15000"/>
                  </a:schemeClr>
                </a:solidFill>
                <a:latin typeface="+mj-lt"/>
                <a:ea typeface="微软雅黑" panose="020B0503020204020204" pitchFamily="34" charset="-122"/>
              </a:rPr>
              <a:t>记录</a:t>
            </a:r>
            <a:r>
              <a:rPr lang="en-US" altLang="zh-CN" sz="2000" dirty="0" err="1">
                <a:solidFill>
                  <a:schemeClr val="tx1">
                    <a:lumMod val="85000"/>
                    <a:lumOff val="15000"/>
                  </a:schemeClr>
                </a:solidFill>
                <a:latin typeface="+mj-lt"/>
                <a:ea typeface="微软雅黑" panose="020B0503020204020204" pitchFamily="34" charset="-122"/>
              </a:rPr>
              <a:t>ndarray</a:t>
            </a:r>
            <a:r>
              <a:rPr lang="zh-CN" altLang="en-US" sz="2000" dirty="0">
                <a:solidFill>
                  <a:schemeClr val="tx1">
                    <a:lumMod val="85000"/>
                    <a:lumOff val="15000"/>
                  </a:schemeClr>
                </a:solidFill>
                <a:latin typeface="+mj-lt"/>
                <a:ea typeface="微软雅黑" panose="020B0503020204020204" pitchFamily="34" charset="-122"/>
              </a:rPr>
              <a:t>数组</a:t>
            </a:r>
            <a:r>
              <a:rPr lang="en-US" altLang="zh-CN" sz="2000" dirty="0">
                <a:solidFill>
                  <a:schemeClr val="tx1">
                    <a:lumMod val="85000"/>
                    <a:lumOff val="15000"/>
                  </a:schemeClr>
                </a:solidFill>
                <a:latin typeface="+mj-lt"/>
                <a:ea typeface="微软雅黑" panose="020B0503020204020204" pitchFamily="34" charset="-122"/>
              </a:rPr>
              <a:t>repeats</a:t>
            </a:r>
            <a:r>
              <a:rPr lang="zh-CN" altLang="en-US" sz="2000" dirty="0">
                <a:solidFill>
                  <a:schemeClr val="tx1">
                    <a:lumMod val="85000"/>
                    <a:lumOff val="15000"/>
                  </a:schemeClr>
                </a:solidFill>
                <a:latin typeface="+mj-lt"/>
                <a:ea typeface="微软雅黑" panose="020B0503020204020204" pitchFamily="34" charset="-122"/>
              </a:rPr>
              <a:t>次排序所需要的总时间</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10	</a:t>
            </a:r>
            <a:r>
              <a:rPr lang="en-US" altLang="zh-CN" sz="2000" dirty="0" err="1">
                <a:solidFill>
                  <a:schemeClr val="tx1">
                    <a:lumMod val="85000"/>
                    <a:lumOff val="15000"/>
                  </a:schemeClr>
                </a:solidFill>
                <a:latin typeface="+mj-lt"/>
                <a:ea typeface="微软雅黑" panose="020B0503020204020204" pitchFamily="34" charset="-122"/>
              </a:rPr>
              <a:t>ls_sum_total_seconds</a:t>
            </a:r>
            <a:r>
              <a:rPr lang="en-US" altLang="zh-CN" sz="2000" dirty="0">
                <a:solidFill>
                  <a:schemeClr val="tx1">
                    <a:lumMod val="85000"/>
                    <a:lumOff val="15000"/>
                  </a:schemeClr>
                </a:solidFill>
                <a:latin typeface="+mj-lt"/>
                <a:ea typeface="微软雅黑" panose="020B0503020204020204" pitchFamily="34" charset="-122"/>
              </a:rPr>
              <a:t> = 0 # </a:t>
            </a:r>
            <a:r>
              <a:rPr lang="zh-CN" altLang="en-US" sz="2000" dirty="0">
                <a:solidFill>
                  <a:schemeClr val="tx1">
                    <a:lumMod val="85000"/>
                    <a:lumOff val="15000"/>
                  </a:schemeClr>
                </a:solidFill>
                <a:latin typeface="+mj-lt"/>
                <a:ea typeface="微软雅黑" panose="020B0503020204020204" pitchFamily="34" charset="-122"/>
              </a:rPr>
              <a:t>记录列表</a:t>
            </a:r>
            <a:r>
              <a:rPr lang="en-US" altLang="zh-CN" sz="2000" dirty="0">
                <a:solidFill>
                  <a:schemeClr val="tx1">
                    <a:lumMod val="85000"/>
                    <a:lumOff val="15000"/>
                  </a:schemeClr>
                </a:solidFill>
                <a:latin typeface="+mj-lt"/>
                <a:ea typeface="微软雅黑" panose="020B0503020204020204" pitchFamily="34" charset="-122"/>
              </a:rPr>
              <a:t>repeats</a:t>
            </a:r>
            <a:r>
              <a:rPr lang="zh-CN" altLang="en-US" sz="2000" dirty="0">
                <a:solidFill>
                  <a:schemeClr val="tx1">
                    <a:lumMod val="85000"/>
                    <a:lumOff val="15000"/>
                  </a:schemeClr>
                </a:solidFill>
                <a:latin typeface="+mj-lt"/>
                <a:ea typeface="微软雅黑" panose="020B0503020204020204" pitchFamily="34" charset="-122"/>
              </a:rPr>
              <a:t>次求和所需要的总时间</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11	</a:t>
            </a:r>
            <a:r>
              <a:rPr lang="en-US" altLang="zh-CN" sz="2000" dirty="0" err="1">
                <a:solidFill>
                  <a:schemeClr val="tx1">
                    <a:lumMod val="85000"/>
                    <a:lumOff val="15000"/>
                  </a:schemeClr>
                </a:solidFill>
                <a:latin typeface="+mj-lt"/>
                <a:ea typeface="微软雅黑" panose="020B0503020204020204" pitchFamily="34" charset="-122"/>
              </a:rPr>
              <a:t>arr_sum_total_seconds</a:t>
            </a:r>
            <a:r>
              <a:rPr lang="en-US" altLang="zh-CN" sz="2000" dirty="0">
                <a:solidFill>
                  <a:schemeClr val="tx1">
                    <a:lumMod val="85000"/>
                    <a:lumOff val="15000"/>
                  </a:schemeClr>
                </a:solidFill>
                <a:latin typeface="+mj-lt"/>
                <a:ea typeface="微软雅黑" panose="020B0503020204020204" pitchFamily="34" charset="-122"/>
              </a:rPr>
              <a:t> = 0 # </a:t>
            </a:r>
            <a:r>
              <a:rPr lang="zh-CN" altLang="en-US" sz="2000" dirty="0">
                <a:solidFill>
                  <a:schemeClr val="tx1">
                    <a:lumMod val="85000"/>
                    <a:lumOff val="15000"/>
                  </a:schemeClr>
                </a:solidFill>
                <a:latin typeface="+mj-lt"/>
                <a:ea typeface="微软雅黑" panose="020B0503020204020204" pitchFamily="34" charset="-122"/>
              </a:rPr>
              <a:t>记录</a:t>
            </a:r>
            <a:r>
              <a:rPr lang="en-US" altLang="zh-CN" sz="2000" dirty="0" err="1">
                <a:solidFill>
                  <a:schemeClr val="tx1">
                    <a:lumMod val="85000"/>
                    <a:lumOff val="15000"/>
                  </a:schemeClr>
                </a:solidFill>
                <a:latin typeface="+mj-lt"/>
                <a:ea typeface="微软雅黑" panose="020B0503020204020204" pitchFamily="34" charset="-122"/>
              </a:rPr>
              <a:t>ndarray</a:t>
            </a:r>
            <a:r>
              <a:rPr lang="zh-CN" altLang="en-US" sz="2000" dirty="0">
                <a:solidFill>
                  <a:schemeClr val="tx1">
                    <a:lumMod val="85000"/>
                    <a:lumOff val="15000"/>
                  </a:schemeClr>
                </a:solidFill>
                <a:latin typeface="+mj-lt"/>
                <a:ea typeface="微软雅黑" panose="020B0503020204020204" pitchFamily="34" charset="-122"/>
              </a:rPr>
              <a:t>数组</a:t>
            </a:r>
            <a:r>
              <a:rPr lang="en-US" altLang="zh-CN" sz="2000" dirty="0">
                <a:solidFill>
                  <a:schemeClr val="tx1">
                    <a:lumMod val="85000"/>
                    <a:lumOff val="15000"/>
                  </a:schemeClr>
                </a:solidFill>
                <a:latin typeface="+mj-lt"/>
                <a:ea typeface="微软雅黑" panose="020B0503020204020204" pitchFamily="34" charset="-122"/>
              </a:rPr>
              <a:t>repeats</a:t>
            </a:r>
            <a:r>
              <a:rPr lang="zh-CN" altLang="en-US" sz="2000" dirty="0">
                <a:solidFill>
                  <a:schemeClr val="tx1">
                    <a:lumMod val="85000"/>
                    <a:lumOff val="15000"/>
                  </a:schemeClr>
                </a:solidFill>
                <a:latin typeface="+mj-lt"/>
                <a:ea typeface="微软雅黑" panose="020B0503020204020204" pitchFamily="34" charset="-122"/>
              </a:rPr>
              <a:t>次求和所需要的总时间</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12	for </a:t>
            </a:r>
            <a:r>
              <a:rPr lang="en-US" altLang="zh-CN" sz="2000" dirty="0" err="1">
                <a:solidFill>
                  <a:schemeClr val="tx1">
                    <a:lumMod val="85000"/>
                    <a:lumOff val="15000"/>
                  </a:schemeClr>
                </a:solidFill>
                <a:latin typeface="+mj-lt"/>
                <a:ea typeface="微软雅黑" panose="020B0503020204020204" pitchFamily="34" charset="-122"/>
              </a:rPr>
              <a:t>i</a:t>
            </a:r>
            <a:r>
              <a:rPr lang="en-US" altLang="zh-CN" sz="2000" dirty="0">
                <a:solidFill>
                  <a:schemeClr val="tx1">
                    <a:lumMod val="85000"/>
                    <a:lumOff val="15000"/>
                  </a:schemeClr>
                </a:solidFill>
                <a:latin typeface="+mj-lt"/>
                <a:ea typeface="微软雅黑" panose="020B0503020204020204" pitchFamily="34" charset="-122"/>
              </a:rPr>
              <a:t> in range(repeats): # </a:t>
            </a:r>
            <a:r>
              <a:rPr lang="zh-CN" altLang="en-US" sz="2000" dirty="0">
                <a:solidFill>
                  <a:schemeClr val="tx1">
                    <a:lumMod val="85000"/>
                    <a:lumOff val="15000"/>
                  </a:schemeClr>
                </a:solidFill>
                <a:latin typeface="+mj-lt"/>
                <a:ea typeface="微软雅黑" panose="020B0503020204020204" pitchFamily="34" charset="-122"/>
              </a:rPr>
              <a:t>重复</a:t>
            </a:r>
            <a:r>
              <a:rPr lang="en-US" altLang="zh-CN" sz="2000" dirty="0">
                <a:solidFill>
                  <a:schemeClr val="tx1">
                    <a:lumMod val="85000"/>
                    <a:lumOff val="15000"/>
                  </a:schemeClr>
                </a:solidFill>
                <a:latin typeface="+mj-lt"/>
                <a:ea typeface="微软雅黑" panose="020B0503020204020204" pitchFamily="34" charset="-122"/>
              </a:rPr>
              <a:t>repeats</a:t>
            </a:r>
            <a:r>
              <a:rPr lang="zh-CN" altLang="en-US" sz="2000" dirty="0">
                <a:solidFill>
                  <a:schemeClr val="tx1">
                    <a:lumMod val="85000"/>
                    <a:lumOff val="15000"/>
                  </a:schemeClr>
                </a:solidFill>
                <a:latin typeface="+mj-lt"/>
                <a:ea typeface="微软雅黑" panose="020B0503020204020204" pitchFamily="34" charset="-122"/>
              </a:rPr>
              <a:t>次排序</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13	    ls = </a:t>
            </a:r>
            <a:r>
              <a:rPr lang="en-US" altLang="zh-CN" sz="2000" dirty="0" err="1">
                <a:solidFill>
                  <a:schemeClr val="tx1">
                    <a:lumMod val="85000"/>
                    <a:lumOff val="15000"/>
                  </a:schemeClr>
                </a:solidFill>
                <a:latin typeface="+mj-lt"/>
                <a:ea typeface="微软雅黑" panose="020B0503020204020204" pitchFamily="34" charset="-122"/>
              </a:rPr>
              <a:t>random.sample</a:t>
            </a:r>
            <a:r>
              <a:rPr lang="en-US" altLang="zh-CN" sz="2000" dirty="0">
                <a:solidFill>
                  <a:schemeClr val="tx1">
                    <a:lumMod val="85000"/>
                    <a:lumOff val="15000"/>
                  </a:schemeClr>
                </a:solidFill>
                <a:latin typeface="+mj-lt"/>
                <a:ea typeface="微软雅黑" panose="020B0503020204020204" pitchFamily="34" charset="-122"/>
              </a:rPr>
              <a:t>(range(1,200000),n) # </a:t>
            </a:r>
            <a:r>
              <a:rPr lang="zh-CN" altLang="en-US" sz="2000" dirty="0">
                <a:solidFill>
                  <a:schemeClr val="tx1">
                    <a:lumMod val="85000"/>
                    <a:lumOff val="15000"/>
                  </a:schemeClr>
                </a:solidFill>
                <a:latin typeface="+mj-lt"/>
                <a:ea typeface="微软雅黑" panose="020B0503020204020204" pitchFamily="34" charset="-122"/>
              </a:rPr>
              <a:t>随机生成</a:t>
            </a:r>
            <a:r>
              <a:rPr lang="en-US" altLang="zh-CN" sz="2000" dirty="0">
                <a:solidFill>
                  <a:schemeClr val="tx1">
                    <a:lumMod val="85000"/>
                    <a:lumOff val="15000"/>
                  </a:schemeClr>
                </a:solidFill>
                <a:latin typeface="+mj-lt"/>
                <a:ea typeface="微软雅黑" panose="020B0503020204020204" pitchFamily="34" charset="-122"/>
              </a:rPr>
              <a:t>n</a:t>
            </a:r>
            <a:r>
              <a:rPr lang="zh-CN" altLang="en-US" sz="2000" dirty="0">
                <a:solidFill>
                  <a:schemeClr val="tx1">
                    <a:lumMod val="85000"/>
                    <a:lumOff val="15000"/>
                  </a:schemeClr>
                </a:solidFill>
                <a:latin typeface="+mj-lt"/>
                <a:ea typeface="微软雅黑" panose="020B0503020204020204" pitchFamily="34" charset="-122"/>
              </a:rPr>
              <a:t>个整数（不重复），生成随机数的计算时间未统计在内</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14	    </a:t>
            </a:r>
            <a:r>
              <a:rPr lang="en-US" altLang="zh-CN" sz="2000" dirty="0" err="1">
                <a:solidFill>
                  <a:schemeClr val="tx1">
                    <a:lumMod val="85000"/>
                    <a:lumOff val="15000"/>
                  </a:schemeClr>
                </a:solidFill>
                <a:latin typeface="+mj-lt"/>
                <a:ea typeface="微软雅黑" panose="020B0503020204020204" pitchFamily="34" charset="-122"/>
              </a:rPr>
              <a:t>arr</a:t>
            </a:r>
            <a:r>
              <a:rPr lang="en-US" altLang="zh-CN" sz="2000" dirty="0">
                <a:solidFill>
                  <a:schemeClr val="tx1">
                    <a:lumMod val="85000"/>
                    <a:lumOff val="15000"/>
                  </a:schemeClr>
                </a:solidFill>
                <a:latin typeface="+mj-lt"/>
                <a:ea typeface="微软雅黑" panose="020B0503020204020204" pitchFamily="34" charset="-122"/>
              </a:rPr>
              <a:t> = </a:t>
            </a:r>
            <a:r>
              <a:rPr lang="en-US" altLang="zh-CN" sz="2000" dirty="0" err="1">
                <a:solidFill>
                  <a:schemeClr val="tx1">
                    <a:lumMod val="85000"/>
                    <a:lumOff val="15000"/>
                  </a:schemeClr>
                </a:solidFill>
                <a:latin typeface="+mj-lt"/>
                <a:ea typeface="微软雅黑" panose="020B0503020204020204" pitchFamily="34" charset="-122"/>
              </a:rPr>
              <a:t>np.array</a:t>
            </a:r>
            <a:r>
              <a:rPr lang="en-US" altLang="zh-CN" sz="2000" dirty="0">
                <a:solidFill>
                  <a:schemeClr val="tx1">
                    <a:lumMod val="85000"/>
                    <a:lumOff val="15000"/>
                  </a:schemeClr>
                </a:solidFill>
                <a:latin typeface="+mj-lt"/>
                <a:ea typeface="微软雅黑" panose="020B0503020204020204" pitchFamily="34" charset="-122"/>
              </a:rPr>
              <a:t>(ls) # </a:t>
            </a:r>
            <a:r>
              <a:rPr lang="zh-CN" altLang="en-US" sz="2000" dirty="0">
                <a:solidFill>
                  <a:schemeClr val="tx1">
                    <a:lumMod val="85000"/>
                    <a:lumOff val="15000"/>
                  </a:schemeClr>
                </a:solidFill>
                <a:latin typeface="+mj-lt"/>
                <a:ea typeface="微软雅黑" panose="020B0503020204020204" pitchFamily="34" charset="-122"/>
              </a:rPr>
              <a:t>根据列表</a:t>
            </a:r>
            <a:r>
              <a:rPr lang="en-US" altLang="zh-CN" sz="2000" dirty="0">
                <a:solidFill>
                  <a:schemeClr val="tx1">
                    <a:lumMod val="85000"/>
                    <a:lumOff val="15000"/>
                  </a:schemeClr>
                </a:solidFill>
                <a:latin typeface="+mj-lt"/>
                <a:ea typeface="微软雅黑" panose="020B0503020204020204" pitchFamily="34" charset="-122"/>
              </a:rPr>
              <a:t>ls</a:t>
            </a:r>
            <a:r>
              <a:rPr lang="zh-CN" altLang="en-US" sz="2000" dirty="0">
                <a:solidFill>
                  <a:schemeClr val="tx1">
                    <a:lumMod val="85000"/>
                    <a:lumOff val="15000"/>
                  </a:schemeClr>
                </a:solidFill>
                <a:latin typeface="+mj-lt"/>
                <a:ea typeface="微软雅黑" panose="020B0503020204020204" pitchFamily="34" charset="-122"/>
              </a:rPr>
              <a:t>创建</a:t>
            </a:r>
            <a:r>
              <a:rPr lang="en-US" altLang="zh-CN" sz="2000" dirty="0" err="1">
                <a:solidFill>
                  <a:schemeClr val="tx1">
                    <a:lumMod val="85000"/>
                    <a:lumOff val="15000"/>
                  </a:schemeClr>
                </a:solidFill>
                <a:latin typeface="+mj-lt"/>
                <a:ea typeface="微软雅黑" panose="020B0503020204020204" pitchFamily="34" charset="-122"/>
              </a:rPr>
              <a:t>ndarray</a:t>
            </a:r>
            <a:r>
              <a:rPr lang="zh-CN" altLang="en-US" sz="2000" dirty="0">
                <a:solidFill>
                  <a:schemeClr val="tx1">
                    <a:lumMod val="85000"/>
                    <a:lumOff val="15000"/>
                  </a:schemeClr>
                </a:solidFill>
                <a:latin typeface="+mj-lt"/>
                <a:ea typeface="微软雅黑" panose="020B0503020204020204" pitchFamily="34" charset="-122"/>
              </a:rPr>
              <a:t>数组</a:t>
            </a:r>
            <a:r>
              <a:rPr lang="en-US" altLang="zh-CN" sz="2000" dirty="0" err="1">
                <a:solidFill>
                  <a:schemeClr val="tx1">
                    <a:lumMod val="85000"/>
                    <a:lumOff val="15000"/>
                  </a:schemeClr>
                </a:solidFill>
                <a:latin typeface="+mj-lt"/>
                <a:ea typeface="微软雅黑" panose="020B0503020204020204" pitchFamily="34" charset="-122"/>
              </a:rPr>
              <a:t>arr</a:t>
            </a:r>
            <a:r>
              <a:rPr lang="zh-CN" altLang="en-US"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arr</a:t>
            </a:r>
            <a:r>
              <a:rPr lang="zh-CN" altLang="en-US" sz="2000" dirty="0">
                <a:solidFill>
                  <a:schemeClr val="tx1">
                    <a:lumMod val="85000"/>
                    <a:lumOff val="15000"/>
                  </a:schemeClr>
                </a:solidFill>
                <a:latin typeface="+mj-lt"/>
                <a:ea typeface="微软雅黑" panose="020B0503020204020204" pitchFamily="34" charset="-122"/>
              </a:rPr>
              <a:t>中元素与</a:t>
            </a:r>
            <a:r>
              <a:rPr lang="en-US" altLang="zh-CN" sz="2000" dirty="0">
                <a:solidFill>
                  <a:schemeClr val="tx1">
                    <a:lumMod val="85000"/>
                    <a:lumOff val="15000"/>
                  </a:schemeClr>
                </a:solidFill>
                <a:latin typeface="+mj-lt"/>
                <a:ea typeface="微软雅黑" panose="020B0503020204020204" pitchFamily="34" charset="-122"/>
              </a:rPr>
              <a:t>ls</a:t>
            </a:r>
            <a:r>
              <a:rPr lang="zh-CN" altLang="en-US" sz="2000" dirty="0">
                <a:solidFill>
                  <a:schemeClr val="tx1">
                    <a:lumMod val="85000"/>
                    <a:lumOff val="15000"/>
                  </a:schemeClr>
                </a:solidFill>
                <a:latin typeface="+mj-lt"/>
                <a:ea typeface="微软雅黑" panose="020B0503020204020204" pitchFamily="34" charset="-122"/>
              </a:rPr>
              <a:t>中元素相同</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15	    </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729649"/>
            <a:ext cx="9493471" cy="4651213"/>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Tree>
    <p:extLst>
      <p:ext uri="{BB962C8B-B14F-4D97-AF65-F5344CB8AC3E}">
        <p14:creationId xmlns:p14="http://schemas.microsoft.com/office/powerpoint/2010/main" val="595901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0"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程序示例</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4956560"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对股票数据进行基本的统计分析</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0" y="1730172"/>
            <a:ext cx="9493471" cy="2346091"/>
          </a:xfrm>
          <a:prstGeom prst="rect">
            <a:avLst/>
          </a:prstGeom>
        </p:spPr>
        <p:txBody>
          <a:bodyPr wrap="square">
            <a:spAutoFit/>
          </a:bodyPr>
          <a:lstStyle/>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24	price = data[:,(0,2)] # </a:t>
            </a:r>
            <a:r>
              <a:rPr lang="zh-CN" altLang="en-US" sz="2000" dirty="0">
                <a:solidFill>
                  <a:schemeClr val="tx1">
                    <a:lumMod val="85000"/>
                    <a:lumOff val="15000"/>
                  </a:schemeClr>
                </a:solidFill>
                <a:latin typeface="+mj-lt"/>
                <a:ea typeface="微软雅黑" panose="020B0503020204020204" pitchFamily="34" charset="-122"/>
              </a:rPr>
              <a:t>取第</a:t>
            </a:r>
            <a:r>
              <a:rPr lang="en-US" altLang="zh-CN" sz="2000" dirty="0">
                <a:solidFill>
                  <a:schemeClr val="tx1">
                    <a:lumMod val="85000"/>
                    <a:lumOff val="15000"/>
                  </a:schemeClr>
                </a:solidFill>
                <a:latin typeface="+mj-lt"/>
                <a:ea typeface="微软雅黑" panose="020B0503020204020204" pitchFamily="34" charset="-122"/>
              </a:rPr>
              <a:t>1</a:t>
            </a:r>
            <a:r>
              <a:rPr lang="zh-CN" altLang="en-US" sz="2000" dirty="0">
                <a:solidFill>
                  <a:schemeClr val="tx1">
                    <a:lumMod val="85000"/>
                    <a:lumOff val="15000"/>
                  </a:schemeClr>
                </a:solidFill>
                <a:latin typeface="+mj-lt"/>
                <a:ea typeface="微软雅黑" panose="020B0503020204020204" pitchFamily="34" charset="-122"/>
              </a:rPr>
              <a:t>列和第</a:t>
            </a:r>
            <a:r>
              <a:rPr lang="en-US" altLang="zh-CN" sz="2000" dirty="0">
                <a:solidFill>
                  <a:schemeClr val="tx1">
                    <a:lumMod val="85000"/>
                    <a:lumOff val="15000"/>
                  </a:schemeClr>
                </a:solidFill>
                <a:latin typeface="+mj-lt"/>
                <a:ea typeface="微软雅黑" panose="020B0503020204020204" pitchFamily="34" charset="-122"/>
              </a:rPr>
              <a:t>3</a:t>
            </a:r>
            <a:r>
              <a:rPr lang="zh-CN" altLang="en-US" sz="2000" dirty="0">
                <a:solidFill>
                  <a:schemeClr val="tx1">
                    <a:lumMod val="85000"/>
                    <a:lumOff val="15000"/>
                  </a:schemeClr>
                </a:solidFill>
                <a:latin typeface="+mj-lt"/>
                <a:ea typeface="微软雅黑" panose="020B0503020204020204" pitchFamily="34" charset="-122"/>
              </a:rPr>
              <a:t>列的开盘价和收盘价数据</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25	volume = data[:,4] # </a:t>
            </a:r>
            <a:r>
              <a:rPr lang="zh-CN" altLang="en-US" sz="2000" dirty="0">
                <a:solidFill>
                  <a:schemeClr val="tx1">
                    <a:lumMod val="85000"/>
                    <a:lumOff val="15000"/>
                  </a:schemeClr>
                </a:solidFill>
                <a:latin typeface="+mj-lt"/>
                <a:ea typeface="微软雅黑" panose="020B0503020204020204" pitchFamily="34" charset="-122"/>
              </a:rPr>
              <a:t>取第</a:t>
            </a:r>
            <a:r>
              <a:rPr lang="en-US" altLang="zh-CN" sz="2000" dirty="0">
                <a:solidFill>
                  <a:schemeClr val="tx1">
                    <a:lumMod val="85000"/>
                    <a:lumOff val="15000"/>
                  </a:schemeClr>
                </a:solidFill>
                <a:latin typeface="+mj-lt"/>
                <a:ea typeface="微软雅黑" panose="020B0503020204020204" pitchFamily="34" charset="-122"/>
              </a:rPr>
              <a:t>5</a:t>
            </a:r>
            <a:r>
              <a:rPr lang="zh-CN" altLang="en-US" sz="2000" dirty="0">
                <a:solidFill>
                  <a:schemeClr val="tx1">
                    <a:lumMod val="85000"/>
                    <a:lumOff val="15000"/>
                  </a:schemeClr>
                </a:solidFill>
                <a:latin typeface="+mj-lt"/>
                <a:ea typeface="微软雅黑" panose="020B0503020204020204" pitchFamily="34" charset="-122"/>
              </a:rPr>
              <a:t>列成交量数据</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26	</a:t>
            </a:r>
            <a:r>
              <a:rPr lang="en-US" altLang="zh-CN" sz="2000" dirty="0" err="1">
                <a:solidFill>
                  <a:schemeClr val="tx1">
                    <a:lumMod val="85000"/>
                    <a:lumOff val="15000"/>
                  </a:schemeClr>
                </a:solidFill>
                <a:latin typeface="+mj-lt"/>
                <a:ea typeface="微软雅黑" panose="020B0503020204020204" pitchFamily="34" charset="-122"/>
              </a:rPr>
              <a:t>data_avg</a:t>
            </a:r>
            <a:r>
              <a:rPr lang="en-US" altLang="zh-CN" sz="2000" dirty="0">
                <a:solidFill>
                  <a:schemeClr val="tx1">
                    <a:lumMod val="85000"/>
                    <a:lumOff val="15000"/>
                  </a:schemeClr>
                </a:solidFill>
                <a:latin typeface="+mj-lt"/>
                <a:ea typeface="微软雅黑" panose="020B0503020204020204" pitchFamily="34" charset="-122"/>
              </a:rPr>
              <a:t> = </a:t>
            </a:r>
            <a:r>
              <a:rPr lang="en-US" altLang="zh-CN" sz="2000" dirty="0" err="1">
                <a:solidFill>
                  <a:schemeClr val="tx1">
                    <a:lumMod val="85000"/>
                    <a:lumOff val="15000"/>
                  </a:schemeClr>
                </a:solidFill>
                <a:latin typeface="+mj-lt"/>
                <a:ea typeface="微软雅黑" panose="020B0503020204020204" pitchFamily="34" charset="-122"/>
              </a:rPr>
              <a:t>np.average</a:t>
            </a:r>
            <a:r>
              <a:rPr lang="en-US" altLang="zh-CN" sz="2000" dirty="0">
                <a:solidFill>
                  <a:schemeClr val="tx1">
                    <a:lumMod val="85000"/>
                    <a:lumOff val="15000"/>
                  </a:schemeClr>
                </a:solidFill>
                <a:latin typeface="+mj-lt"/>
                <a:ea typeface="微软雅黑" panose="020B0503020204020204" pitchFamily="34" charset="-122"/>
              </a:rPr>
              <a:t>(price, weights=volume, axis=0) # </a:t>
            </a:r>
            <a:r>
              <a:rPr lang="zh-CN" altLang="en-US" sz="2000" dirty="0">
                <a:solidFill>
                  <a:schemeClr val="tx1">
                    <a:lumMod val="85000"/>
                    <a:lumOff val="15000"/>
                  </a:schemeClr>
                </a:solidFill>
                <a:latin typeface="+mj-lt"/>
                <a:ea typeface="微软雅黑" panose="020B0503020204020204" pitchFamily="34" charset="-122"/>
              </a:rPr>
              <a:t>计算开盘价和收盘价的加权平均值（以成交量作为权值）</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27	print('</a:t>
            </a:r>
            <a:r>
              <a:rPr lang="zh-CN" altLang="en-US" sz="2000" dirty="0">
                <a:solidFill>
                  <a:schemeClr val="tx1">
                    <a:lumMod val="85000"/>
                    <a:lumOff val="15000"/>
                  </a:schemeClr>
                </a:solidFill>
                <a:latin typeface="+mj-lt"/>
                <a:ea typeface="微软雅黑" panose="020B0503020204020204" pitchFamily="34" charset="-122"/>
              </a:rPr>
              <a:t>加权（成交量）平均收盘价：</a:t>
            </a:r>
            <a:r>
              <a:rPr lang="en-US" altLang="zh-CN" sz="2000" dirty="0">
                <a:solidFill>
                  <a:schemeClr val="tx1">
                    <a:lumMod val="85000"/>
                    <a:lumOff val="15000"/>
                  </a:schemeClr>
                </a:solidFill>
                <a:latin typeface="+mj-lt"/>
                <a:ea typeface="微软雅黑" panose="020B0503020204020204" pitchFamily="34" charset="-122"/>
              </a:rPr>
              <a:t>\n',</a:t>
            </a:r>
            <a:r>
              <a:rPr lang="en-US" altLang="zh-CN" sz="2000" dirty="0" err="1">
                <a:solidFill>
                  <a:schemeClr val="tx1">
                    <a:lumMod val="85000"/>
                    <a:lumOff val="15000"/>
                  </a:schemeClr>
                </a:solidFill>
                <a:latin typeface="+mj-lt"/>
                <a:ea typeface="微软雅黑" panose="020B0503020204020204" pitchFamily="34" charset="-122"/>
              </a:rPr>
              <a:t>data_avg</a:t>
            </a:r>
            <a:r>
              <a:rPr lang="en-US" altLang="zh-CN" sz="2000" dirty="0">
                <a:solidFill>
                  <a:schemeClr val="tx1">
                    <a:lumMod val="85000"/>
                    <a:lumOff val="15000"/>
                  </a:schemeClr>
                </a:solidFill>
                <a:latin typeface="+mj-lt"/>
                <a:ea typeface="微软雅黑" panose="020B0503020204020204" pitchFamily="34" charset="-122"/>
              </a:rPr>
              <a:t>)</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729649"/>
            <a:ext cx="9493471" cy="4192749"/>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1050886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0"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程序示例</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3333247"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对股票数据进行排序</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0" y="1730172"/>
            <a:ext cx="9493471" cy="4654416"/>
          </a:xfrm>
          <a:prstGeom prst="rect">
            <a:avLst/>
          </a:prstGeom>
        </p:spPr>
        <p:txBody>
          <a:bodyPr wrap="square">
            <a:spAutoFit/>
          </a:bodyPr>
          <a:lstStyle/>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	import </a:t>
            </a:r>
            <a:r>
              <a:rPr lang="en-US" altLang="zh-CN" sz="2000" dirty="0" err="1">
                <a:solidFill>
                  <a:schemeClr val="tx1">
                    <a:lumMod val="85000"/>
                    <a:lumOff val="15000"/>
                  </a:schemeClr>
                </a:solidFill>
                <a:latin typeface="+mj-lt"/>
                <a:ea typeface="微软雅黑" panose="020B0503020204020204" pitchFamily="34" charset="-122"/>
              </a:rPr>
              <a:t>numpy</a:t>
            </a:r>
            <a:r>
              <a:rPr lang="en-US" altLang="zh-CN" sz="2000" dirty="0">
                <a:solidFill>
                  <a:schemeClr val="tx1">
                    <a:lumMod val="85000"/>
                    <a:lumOff val="15000"/>
                  </a:schemeClr>
                </a:solidFill>
                <a:latin typeface="+mj-lt"/>
                <a:ea typeface="微软雅黑" panose="020B0503020204020204" pitchFamily="34" charset="-122"/>
              </a:rPr>
              <a:t> as np # </a:t>
            </a:r>
            <a:r>
              <a:rPr lang="zh-CN" altLang="en-US" sz="2000" dirty="0">
                <a:solidFill>
                  <a:schemeClr val="tx1">
                    <a:lumMod val="85000"/>
                    <a:lumOff val="15000"/>
                  </a:schemeClr>
                </a:solidFill>
                <a:latin typeface="+mj-lt"/>
                <a:ea typeface="微软雅黑" panose="020B0503020204020204" pitchFamily="34" charset="-122"/>
              </a:rPr>
              <a:t>导入</a:t>
            </a:r>
            <a:r>
              <a:rPr lang="en-US" altLang="zh-CN" sz="2000" dirty="0" err="1">
                <a:solidFill>
                  <a:schemeClr val="tx1">
                    <a:lumMod val="85000"/>
                    <a:lumOff val="15000"/>
                  </a:schemeClr>
                </a:solidFill>
                <a:latin typeface="+mj-lt"/>
                <a:ea typeface="微软雅黑" panose="020B0503020204020204" pitchFamily="34" charset="-122"/>
              </a:rPr>
              <a:t>numpy</a:t>
            </a:r>
            <a:endParaRPr lang="en-US" altLang="zh-CN" sz="2000" dirty="0">
              <a:solidFill>
                <a:schemeClr val="tx1">
                  <a:lumMod val="85000"/>
                  <a:lumOff val="15000"/>
                </a:schemeClr>
              </a:solidFill>
              <a:latin typeface="+mj-lt"/>
              <a:ea typeface="微软雅黑" panose="020B0503020204020204" pitchFamily="34" charset="-122"/>
            </a:endParaRP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2</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3	data = </a:t>
            </a:r>
            <a:r>
              <a:rPr lang="en-US" altLang="zh-CN" sz="2000" dirty="0" err="1">
                <a:solidFill>
                  <a:schemeClr val="tx1">
                    <a:lumMod val="85000"/>
                    <a:lumOff val="15000"/>
                  </a:schemeClr>
                </a:solidFill>
                <a:latin typeface="+mj-lt"/>
                <a:ea typeface="微软雅黑" panose="020B0503020204020204" pitchFamily="34" charset="-122"/>
              </a:rPr>
              <a:t>np.loadtxt</a:t>
            </a:r>
            <a:r>
              <a:rPr lang="en-US" altLang="zh-CN" sz="2000" dirty="0">
                <a:solidFill>
                  <a:schemeClr val="tx1">
                    <a:lumMod val="85000"/>
                    <a:lumOff val="15000"/>
                  </a:schemeClr>
                </a:solidFill>
                <a:latin typeface="+mj-lt"/>
                <a:ea typeface="微软雅黑" panose="020B0503020204020204" pitchFamily="34" charset="-122"/>
              </a:rPr>
              <a:t>('./stock_600848_202003.csv', delimiter=',', </a:t>
            </a:r>
            <a:r>
              <a:rPr lang="en-US" altLang="zh-CN" sz="2000" dirty="0" err="1">
                <a:solidFill>
                  <a:schemeClr val="tx1">
                    <a:lumMod val="85000"/>
                    <a:lumOff val="15000"/>
                  </a:schemeClr>
                </a:solidFill>
                <a:latin typeface="+mj-lt"/>
                <a:ea typeface="微软雅黑" panose="020B0503020204020204" pitchFamily="34" charset="-122"/>
              </a:rPr>
              <a:t>usecols</a:t>
            </a:r>
            <a:r>
              <a:rPr lang="en-US" altLang="zh-CN" sz="2000" dirty="0">
                <a:solidFill>
                  <a:schemeClr val="tx1">
                    <a:lumMod val="85000"/>
                    <a:lumOff val="15000"/>
                  </a:schemeClr>
                </a:solidFill>
                <a:latin typeface="+mj-lt"/>
                <a:ea typeface="微软雅黑" panose="020B0503020204020204" pitchFamily="34" charset="-122"/>
              </a:rPr>
              <a:t>=range(1,6)) # </a:t>
            </a:r>
            <a:r>
              <a:rPr lang="zh-CN" altLang="en-US" sz="2000" dirty="0">
                <a:solidFill>
                  <a:schemeClr val="tx1">
                    <a:lumMod val="85000"/>
                    <a:lumOff val="15000"/>
                  </a:schemeClr>
                </a:solidFill>
                <a:latin typeface="+mj-lt"/>
                <a:ea typeface="微软雅黑" panose="020B0503020204020204" pitchFamily="34" charset="-122"/>
              </a:rPr>
              <a:t>从</a:t>
            </a:r>
            <a:r>
              <a:rPr lang="en-US" altLang="zh-CN" sz="2000" dirty="0">
                <a:solidFill>
                  <a:schemeClr val="tx1">
                    <a:lumMod val="85000"/>
                    <a:lumOff val="15000"/>
                  </a:schemeClr>
                </a:solidFill>
                <a:latin typeface="+mj-lt"/>
                <a:ea typeface="微软雅黑" panose="020B0503020204020204" pitchFamily="34" charset="-122"/>
              </a:rPr>
              <a:t>CSV</a:t>
            </a:r>
            <a:r>
              <a:rPr lang="zh-CN" altLang="en-US" sz="2000" dirty="0">
                <a:solidFill>
                  <a:schemeClr val="tx1">
                    <a:lumMod val="85000"/>
                    <a:lumOff val="15000"/>
                  </a:schemeClr>
                </a:solidFill>
                <a:latin typeface="+mj-lt"/>
                <a:ea typeface="微软雅黑" panose="020B0503020204020204" pitchFamily="34" charset="-122"/>
              </a:rPr>
              <a:t>文件读取第</a:t>
            </a:r>
            <a:r>
              <a:rPr lang="en-US" altLang="zh-CN" sz="2000" dirty="0">
                <a:solidFill>
                  <a:schemeClr val="tx1">
                    <a:lumMod val="85000"/>
                    <a:lumOff val="15000"/>
                  </a:schemeClr>
                </a:solidFill>
                <a:latin typeface="+mj-lt"/>
                <a:ea typeface="微软雅黑" panose="020B0503020204020204" pitchFamily="34" charset="-122"/>
              </a:rPr>
              <a:t>2-6</a:t>
            </a:r>
            <a:r>
              <a:rPr lang="zh-CN" altLang="en-US" sz="2000" dirty="0">
                <a:solidFill>
                  <a:schemeClr val="tx1">
                    <a:lumMod val="85000"/>
                    <a:lumOff val="15000"/>
                  </a:schemeClr>
                </a:solidFill>
                <a:latin typeface="+mj-lt"/>
                <a:ea typeface="微软雅黑" panose="020B0503020204020204" pitchFamily="34" charset="-122"/>
              </a:rPr>
              <a:t>列股票数据（分别对应股票每日的开盘价、最高价、收盘价、最低价和成交量）</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4	dt=</a:t>
            </a:r>
            <a:r>
              <a:rPr lang="en-US" altLang="zh-CN" sz="2000" dirty="0" err="1">
                <a:solidFill>
                  <a:schemeClr val="tx1">
                    <a:lumMod val="85000"/>
                    <a:lumOff val="15000"/>
                  </a:schemeClr>
                </a:solidFill>
                <a:latin typeface="+mj-lt"/>
                <a:ea typeface="微软雅黑" panose="020B0503020204020204" pitchFamily="34" charset="-122"/>
              </a:rPr>
              <a:t>np.dtype</a:t>
            </a:r>
            <a:r>
              <a:rPr lang="en-US" altLang="zh-CN" sz="2000" dirty="0">
                <a:solidFill>
                  <a:schemeClr val="tx1">
                    <a:lumMod val="85000"/>
                    <a:lumOff val="15000"/>
                  </a:schemeClr>
                </a:solidFill>
                <a:latin typeface="+mj-lt"/>
                <a:ea typeface="微软雅黑" panose="020B0503020204020204" pitchFamily="34" charset="-122"/>
              </a:rPr>
              <a:t>({'names':['</a:t>
            </a:r>
            <a:r>
              <a:rPr lang="en-US" altLang="zh-CN" sz="2000" dirty="0" err="1">
                <a:solidFill>
                  <a:schemeClr val="tx1">
                    <a:lumMod val="85000"/>
                    <a:lumOff val="15000"/>
                  </a:schemeClr>
                </a:solidFill>
                <a:latin typeface="+mj-lt"/>
                <a:ea typeface="微软雅黑" panose="020B0503020204020204" pitchFamily="34" charset="-122"/>
              </a:rPr>
              <a:t>open','high','close','low','volume</a:t>
            </a:r>
            <a:r>
              <a:rPr lang="en-US" altLang="zh-CN" sz="2000" dirty="0">
                <a:solidFill>
                  <a:schemeClr val="tx1">
                    <a:lumMod val="85000"/>
                    <a:lumOff val="15000"/>
                  </a:schemeClr>
                </a:solidFill>
                <a:latin typeface="+mj-lt"/>
                <a:ea typeface="微软雅黑" panose="020B0503020204020204" pitchFamily="34" charset="-122"/>
              </a:rPr>
              <a:t>'], 'formats':[np.float64]*5}) # </a:t>
            </a:r>
            <a:r>
              <a:rPr lang="zh-CN" altLang="en-US" sz="2000" dirty="0">
                <a:solidFill>
                  <a:schemeClr val="tx1">
                    <a:lumMod val="85000"/>
                    <a:lumOff val="15000"/>
                  </a:schemeClr>
                </a:solidFill>
                <a:latin typeface="+mj-lt"/>
                <a:ea typeface="微软雅黑" panose="020B0503020204020204" pitchFamily="34" charset="-122"/>
              </a:rPr>
              <a:t>生成</a:t>
            </a:r>
            <a:r>
              <a:rPr lang="en-US" altLang="zh-CN" sz="2000" dirty="0" err="1">
                <a:solidFill>
                  <a:schemeClr val="tx1">
                    <a:lumMod val="85000"/>
                    <a:lumOff val="15000"/>
                  </a:schemeClr>
                </a:solidFill>
                <a:latin typeface="+mj-lt"/>
                <a:ea typeface="微软雅黑" panose="020B0503020204020204" pitchFamily="34" charset="-122"/>
              </a:rPr>
              <a:t>np.dtype</a:t>
            </a:r>
            <a:r>
              <a:rPr lang="zh-CN" altLang="en-US" sz="2000" dirty="0">
                <a:solidFill>
                  <a:schemeClr val="tx1">
                    <a:lumMod val="85000"/>
                    <a:lumOff val="15000"/>
                  </a:schemeClr>
                </a:solidFill>
                <a:latin typeface="+mj-lt"/>
                <a:ea typeface="微软雅黑" panose="020B0503020204020204" pitchFamily="34" charset="-122"/>
              </a:rPr>
              <a:t>对象，用于指定</a:t>
            </a:r>
            <a:r>
              <a:rPr lang="en-US" altLang="zh-CN" sz="2000" dirty="0" err="1">
                <a:solidFill>
                  <a:schemeClr val="tx1">
                    <a:lumMod val="85000"/>
                    <a:lumOff val="15000"/>
                  </a:schemeClr>
                </a:solidFill>
                <a:latin typeface="+mj-lt"/>
                <a:ea typeface="微软雅黑" panose="020B0503020204020204" pitchFamily="34" charset="-122"/>
              </a:rPr>
              <a:t>ndarray</a:t>
            </a:r>
            <a:r>
              <a:rPr lang="zh-CN" altLang="en-US" sz="2000" dirty="0">
                <a:solidFill>
                  <a:schemeClr val="tx1">
                    <a:lumMod val="85000"/>
                    <a:lumOff val="15000"/>
                  </a:schemeClr>
                </a:solidFill>
                <a:latin typeface="+mj-lt"/>
                <a:ea typeface="微软雅黑" panose="020B0503020204020204" pitchFamily="34" charset="-122"/>
              </a:rPr>
              <a:t>类数组对象的字段（即每一列）名称</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5	</a:t>
            </a:r>
            <a:r>
              <a:rPr lang="en-US" altLang="zh-CN" sz="2000" dirty="0" err="1">
                <a:solidFill>
                  <a:schemeClr val="tx1">
                    <a:lumMod val="85000"/>
                    <a:lumOff val="15000"/>
                  </a:schemeClr>
                </a:solidFill>
                <a:latin typeface="+mj-lt"/>
                <a:ea typeface="微软雅黑" panose="020B0503020204020204" pitchFamily="34" charset="-122"/>
              </a:rPr>
              <a:t>data.dtype</a:t>
            </a:r>
            <a:r>
              <a:rPr lang="en-US" altLang="zh-CN" sz="2000" dirty="0">
                <a:solidFill>
                  <a:schemeClr val="tx1">
                    <a:lumMod val="85000"/>
                    <a:lumOff val="15000"/>
                  </a:schemeClr>
                </a:solidFill>
                <a:latin typeface="+mj-lt"/>
                <a:ea typeface="微软雅黑" panose="020B0503020204020204" pitchFamily="34" charset="-122"/>
              </a:rPr>
              <a:t> = dt</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6	</a:t>
            </a:r>
            <a:r>
              <a:rPr lang="en-US" altLang="zh-CN" sz="2000" dirty="0" err="1">
                <a:solidFill>
                  <a:schemeClr val="tx1">
                    <a:lumMod val="85000"/>
                    <a:lumOff val="15000"/>
                  </a:schemeClr>
                </a:solidFill>
                <a:latin typeface="+mj-lt"/>
                <a:ea typeface="微软雅黑" panose="020B0503020204020204" pitchFamily="34" charset="-122"/>
              </a:rPr>
              <a:t>data_sorted</a:t>
            </a:r>
            <a:r>
              <a:rPr lang="en-US" altLang="zh-CN" sz="2000" dirty="0">
                <a:solidFill>
                  <a:schemeClr val="tx1">
                    <a:lumMod val="85000"/>
                    <a:lumOff val="15000"/>
                  </a:schemeClr>
                </a:solidFill>
                <a:latin typeface="+mj-lt"/>
                <a:ea typeface="微软雅黑" panose="020B0503020204020204" pitchFamily="34" charset="-122"/>
              </a:rPr>
              <a:t> = </a:t>
            </a:r>
            <a:r>
              <a:rPr lang="en-US" altLang="zh-CN" sz="2000" dirty="0" err="1">
                <a:solidFill>
                  <a:schemeClr val="tx1">
                    <a:lumMod val="85000"/>
                    <a:lumOff val="15000"/>
                  </a:schemeClr>
                </a:solidFill>
                <a:latin typeface="+mj-lt"/>
                <a:ea typeface="微软雅黑" panose="020B0503020204020204" pitchFamily="34" charset="-122"/>
              </a:rPr>
              <a:t>np.sort</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data,axis</a:t>
            </a:r>
            <a:r>
              <a:rPr lang="en-US" altLang="zh-CN" sz="2000" dirty="0">
                <a:solidFill>
                  <a:schemeClr val="tx1">
                    <a:lumMod val="85000"/>
                    <a:lumOff val="15000"/>
                  </a:schemeClr>
                </a:solidFill>
                <a:latin typeface="+mj-lt"/>
                <a:ea typeface="微软雅黑" panose="020B0503020204020204" pitchFamily="34" charset="-122"/>
              </a:rPr>
              <a:t>=0,order=['volume'])</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7	print('</a:t>
            </a:r>
            <a:r>
              <a:rPr lang="zh-CN" altLang="en-US" sz="2000" dirty="0">
                <a:solidFill>
                  <a:schemeClr val="tx1">
                    <a:lumMod val="85000"/>
                    <a:lumOff val="15000"/>
                  </a:schemeClr>
                </a:solidFill>
                <a:latin typeface="+mj-lt"/>
                <a:ea typeface="微软雅黑" panose="020B0503020204020204" pitchFamily="34" charset="-122"/>
              </a:rPr>
              <a:t>排序结果：</a:t>
            </a:r>
            <a:r>
              <a:rPr lang="en-US" altLang="zh-CN" sz="2000" dirty="0">
                <a:solidFill>
                  <a:schemeClr val="tx1">
                    <a:lumMod val="85000"/>
                    <a:lumOff val="15000"/>
                  </a:schemeClr>
                </a:solidFill>
                <a:latin typeface="+mj-lt"/>
                <a:ea typeface="微软雅黑" panose="020B0503020204020204" pitchFamily="34" charset="-122"/>
              </a:rPr>
              <a:t>\n',</a:t>
            </a:r>
            <a:r>
              <a:rPr lang="en-US" altLang="zh-CN" sz="2000" dirty="0" err="1">
                <a:solidFill>
                  <a:schemeClr val="tx1">
                    <a:lumMod val="85000"/>
                    <a:lumOff val="15000"/>
                  </a:schemeClr>
                </a:solidFill>
                <a:latin typeface="+mj-lt"/>
                <a:ea typeface="微软雅黑" panose="020B0503020204020204" pitchFamily="34" charset="-122"/>
              </a:rPr>
              <a:t>data_sorted</a:t>
            </a:r>
            <a:r>
              <a:rPr lang="en-US" altLang="zh-CN" sz="2000" dirty="0">
                <a:solidFill>
                  <a:schemeClr val="tx1">
                    <a:lumMod val="85000"/>
                    <a:lumOff val="15000"/>
                  </a:schemeClr>
                </a:solidFill>
                <a:latin typeface="+mj-lt"/>
                <a:ea typeface="微软雅黑" panose="020B0503020204020204" pitchFamily="34" charset="-122"/>
              </a:rPr>
              <a:t>)</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729649"/>
            <a:ext cx="9493471" cy="4774604"/>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523218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1"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程序示例</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1419780"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提示</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1" y="1730172"/>
            <a:ext cx="9289360" cy="4094967"/>
          </a:xfrm>
          <a:prstGeom prst="rect">
            <a:avLst/>
          </a:prstGeom>
        </p:spPr>
        <p:txBody>
          <a:bodyPr wrap="square">
            <a:spAutoFit/>
          </a:bodyPr>
          <a:lstStyle/>
          <a:p>
            <a:pPr marL="342900" indent="-342900">
              <a:lnSpc>
                <a:spcPct val="150000"/>
              </a:lnSpc>
              <a:spcBef>
                <a:spcPct val="0"/>
              </a:spcBef>
              <a:buClr>
                <a:srgbClr val="B1C400"/>
              </a:buClr>
              <a:buFont typeface="Wingdings" panose="05000000000000000000" pitchFamily="2" charset="2"/>
              <a:buChar char="l"/>
              <a:defRPr/>
            </a:pPr>
            <a:r>
              <a:rPr lang="zh-CN" altLang="en-US" sz="2200" dirty="0">
                <a:solidFill>
                  <a:schemeClr val="tx1">
                    <a:lumMod val="85000"/>
                    <a:lumOff val="15000"/>
                  </a:schemeClr>
                </a:solidFill>
                <a:latin typeface="+mj-lt"/>
                <a:ea typeface="微软雅黑" panose="020B0503020204020204" pitchFamily="34" charset="-122"/>
              </a:rPr>
              <a:t>在使用</a:t>
            </a:r>
            <a:r>
              <a:rPr lang="en-US" altLang="zh-CN" sz="2200" dirty="0" err="1">
                <a:solidFill>
                  <a:schemeClr val="tx1">
                    <a:lumMod val="85000"/>
                    <a:lumOff val="15000"/>
                  </a:schemeClr>
                </a:solidFill>
                <a:latin typeface="+mj-lt"/>
                <a:ea typeface="微软雅黑" panose="020B0503020204020204" pitchFamily="34" charset="-122"/>
              </a:rPr>
              <a:t>numpy.sort</a:t>
            </a:r>
            <a:r>
              <a:rPr lang="zh-CN" altLang="en-US" sz="2200" dirty="0">
                <a:solidFill>
                  <a:schemeClr val="tx1">
                    <a:lumMod val="85000"/>
                    <a:lumOff val="15000"/>
                  </a:schemeClr>
                </a:solidFill>
                <a:latin typeface="+mj-lt"/>
                <a:ea typeface="微软雅黑" panose="020B0503020204020204" pitchFamily="34" charset="-122"/>
              </a:rPr>
              <a:t>函数对数组对象进行排序时，如果需要指定排序字段的顺序（即先按哪列排、对于第一排序字段值相同的数据再按哪列排，依此类推），则应通过数组对象的</a:t>
            </a:r>
            <a:r>
              <a:rPr lang="en-US" altLang="zh-CN" sz="2200" dirty="0" err="1">
                <a:solidFill>
                  <a:schemeClr val="tx1">
                    <a:lumMod val="85000"/>
                    <a:lumOff val="15000"/>
                  </a:schemeClr>
                </a:solidFill>
                <a:latin typeface="+mj-lt"/>
                <a:ea typeface="微软雅黑" panose="020B0503020204020204" pitchFamily="34" charset="-122"/>
              </a:rPr>
              <a:t>dtype</a:t>
            </a:r>
            <a:r>
              <a:rPr lang="zh-CN" altLang="en-US" sz="2200" dirty="0">
                <a:solidFill>
                  <a:schemeClr val="tx1">
                    <a:lumMod val="85000"/>
                    <a:lumOff val="15000"/>
                  </a:schemeClr>
                </a:solidFill>
                <a:latin typeface="+mj-lt"/>
                <a:ea typeface="微软雅黑" panose="020B0503020204020204" pitchFamily="34" charset="-122"/>
              </a:rPr>
              <a:t>属性为数组对象指定字段名称。</a:t>
            </a:r>
          </a:p>
          <a:p>
            <a:pPr marL="342900" indent="-342900">
              <a:lnSpc>
                <a:spcPct val="150000"/>
              </a:lnSpc>
              <a:spcBef>
                <a:spcPct val="0"/>
              </a:spcBef>
              <a:buClr>
                <a:srgbClr val="B1C400"/>
              </a:buClr>
              <a:buFont typeface="Wingdings" panose="05000000000000000000" pitchFamily="2" charset="2"/>
              <a:buChar char="l"/>
              <a:defRPr/>
            </a:pPr>
            <a:r>
              <a:rPr lang="zh-CN" altLang="en-US" sz="2200" dirty="0">
                <a:solidFill>
                  <a:schemeClr val="tx1">
                    <a:lumMod val="85000"/>
                    <a:lumOff val="15000"/>
                  </a:schemeClr>
                </a:solidFill>
                <a:latin typeface="+mj-lt"/>
                <a:ea typeface="微软雅黑" panose="020B0503020204020204" pitchFamily="34" charset="-122"/>
              </a:rPr>
              <a:t>例如，代码中，第</a:t>
            </a:r>
            <a:r>
              <a:rPr lang="en-US" altLang="zh-CN" sz="2200" dirty="0">
                <a:solidFill>
                  <a:schemeClr val="tx1">
                    <a:lumMod val="85000"/>
                    <a:lumOff val="15000"/>
                  </a:schemeClr>
                </a:solidFill>
                <a:latin typeface="+mj-lt"/>
                <a:ea typeface="微软雅黑" panose="020B0503020204020204" pitchFamily="34" charset="-122"/>
              </a:rPr>
              <a:t>4</a:t>
            </a:r>
            <a:r>
              <a:rPr lang="zh-CN" altLang="en-US" sz="2200" dirty="0">
                <a:solidFill>
                  <a:schemeClr val="tx1">
                    <a:lumMod val="85000"/>
                    <a:lumOff val="15000"/>
                  </a:schemeClr>
                </a:solidFill>
                <a:latin typeface="+mj-lt"/>
                <a:ea typeface="微软雅黑" panose="020B0503020204020204" pitchFamily="34" charset="-122"/>
              </a:rPr>
              <a:t>行代码定义了一个</a:t>
            </a:r>
            <a:r>
              <a:rPr lang="en-US" altLang="zh-CN" sz="2200" dirty="0" err="1">
                <a:solidFill>
                  <a:schemeClr val="tx1">
                    <a:lumMod val="85000"/>
                    <a:lumOff val="15000"/>
                  </a:schemeClr>
                </a:solidFill>
                <a:latin typeface="+mj-lt"/>
                <a:ea typeface="微软雅黑" panose="020B0503020204020204" pitchFamily="34" charset="-122"/>
              </a:rPr>
              <a:t>np.dtype</a:t>
            </a:r>
            <a:r>
              <a:rPr lang="zh-CN" altLang="en-US" sz="2200" dirty="0">
                <a:solidFill>
                  <a:schemeClr val="tx1">
                    <a:lumMod val="85000"/>
                    <a:lumOff val="15000"/>
                  </a:schemeClr>
                </a:solidFill>
                <a:latin typeface="+mj-lt"/>
                <a:ea typeface="微软雅黑" panose="020B0503020204020204" pitchFamily="34" charset="-122"/>
              </a:rPr>
              <a:t>对象</a:t>
            </a:r>
            <a:r>
              <a:rPr lang="en-US" altLang="zh-CN" sz="2200" dirty="0">
                <a:solidFill>
                  <a:schemeClr val="tx1">
                    <a:lumMod val="85000"/>
                    <a:lumOff val="15000"/>
                  </a:schemeClr>
                </a:solidFill>
                <a:latin typeface="+mj-lt"/>
                <a:ea typeface="微软雅黑" panose="020B0503020204020204" pitchFamily="34" charset="-122"/>
              </a:rPr>
              <a:t>dt</a:t>
            </a:r>
            <a:r>
              <a:rPr lang="zh-CN" altLang="en-US" sz="2200" dirty="0">
                <a:solidFill>
                  <a:schemeClr val="tx1">
                    <a:lumMod val="85000"/>
                    <a:lumOff val="15000"/>
                  </a:schemeClr>
                </a:solidFill>
                <a:latin typeface="+mj-lt"/>
                <a:ea typeface="微软雅黑" panose="020B0503020204020204" pitchFamily="34" charset="-122"/>
              </a:rPr>
              <a:t>，其指定了</a:t>
            </a:r>
            <a:r>
              <a:rPr lang="en-US" altLang="zh-CN" sz="2200" dirty="0">
                <a:solidFill>
                  <a:schemeClr val="tx1">
                    <a:lumMod val="85000"/>
                    <a:lumOff val="15000"/>
                  </a:schemeClr>
                </a:solidFill>
                <a:latin typeface="+mj-lt"/>
                <a:ea typeface="微软雅黑" panose="020B0503020204020204" pitchFamily="34" charset="-122"/>
              </a:rPr>
              <a:t>5</a:t>
            </a:r>
            <a:r>
              <a:rPr lang="zh-CN" altLang="en-US" sz="2200" dirty="0">
                <a:solidFill>
                  <a:schemeClr val="tx1">
                    <a:lumMod val="85000"/>
                    <a:lumOff val="15000"/>
                  </a:schemeClr>
                </a:solidFill>
                <a:latin typeface="+mj-lt"/>
                <a:ea typeface="微软雅黑" panose="020B0503020204020204" pitchFamily="34" charset="-122"/>
              </a:rPr>
              <a:t>个字段的名称（即</a:t>
            </a:r>
            <a:r>
              <a:rPr lang="en-US" altLang="zh-CN" sz="2200" dirty="0">
                <a:solidFill>
                  <a:schemeClr val="tx1">
                    <a:lumMod val="85000"/>
                    <a:lumOff val="15000"/>
                  </a:schemeClr>
                </a:solidFill>
                <a:latin typeface="+mj-lt"/>
                <a:ea typeface="微软雅黑" panose="020B0503020204020204" pitchFamily="34" charset="-122"/>
              </a:rPr>
              <a:t>'open'</a:t>
            </a:r>
            <a:r>
              <a:rPr lang="zh-CN" altLang="en-US" sz="2200" dirty="0">
                <a:solidFill>
                  <a:schemeClr val="tx1">
                    <a:lumMod val="85000"/>
                    <a:lumOff val="15000"/>
                  </a:schemeClr>
                </a:solidFill>
                <a:latin typeface="+mj-lt"/>
                <a:ea typeface="微软雅黑" panose="020B0503020204020204" pitchFamily="34" charset="-122"/>
              </a:rPr>
              <a:t>、</a:t>
            </a:r>
            <a:r>
              <a:rPr lang="en-US" altLang="zh-CN" sz="2200" dirty="0">
                <a:solidFill>
                  <a:schemeClr val="tx1">
                    <a:lumMod val="85000"/>
                    <a:lumOff val="15000"/>
                  </a:schemeClr>
                </a:solidFill>
                <a:latin typeface="+mj-lt"/>
                <a:ea typeface="微软雅黑" panose="020B0503020204020204" pitchFamily="34" charset="-122"/>
              </a:rPr>
              <a:t>'high'</a:t>
            </a:r>
            <a:r>
              <a:rPr lang="zh-CN" altLang="en-US" sz="2200" dirty="0">
                <a:solidFill>
                  <a:schemeClr val="tx1">
                    <a:lumMod val="85000"/>
                    <a:lumOff val="15000"/>
                  </a:schemeClr>
                </a:solidFill>
                <a:latin typeface="+mj-lt"/>
                <a:ea typeface="微软雅黑" panose="020B0503020204020204" pitchFamily="34" charset="-122"/>
              </a:rPr>
              <a:t>、</a:t>
            </a:r>
            <a:r>
              <a:rPr lang="en-US" altLang="zh-CN" sz="2200" dirty="0">
                <a:solidFill>
                  <a:schemeClr val="tx1">
                    <a:lumMod val="85000"/>
                    <a:lumOff val="15000"/>
                  </a:schemeClr>
                </a:solidFill>
                <a:latin typeface="+mj-lt"/>
                <a:ea typeface="微软雅黑" panose="020B0503020204020204" pitchFamily="34" charset="-122"/>
              </a:rPr>
              <a:t>'close'</a:t>
            </a:r>
            <a:r>
              <a:rPr lang="zh-CN" altLang="en-US" sz="2200" dirty="0">
                <a:solidFill>
                  <a:schemeClr val="tx1">
                    <a:lumMod val="85000"/>
                    <a:lumOff val="15000"/>
                  </a:schemeClr>
                </a:solidFill>
                <a:latin typeface="+mj-lt"/>
                <a:ea typeface="微软雅黑" panose="020B0503020204020204" pitchFamily="34" charset="-122"/>
              </a:rPr>
              <a:t>、</a:t>
            </a:r>
            <a:r>
              <a:rPr lang="en-US" altLang="zh-CN" sz="2200" dirty="0">
                <a:solidFill>
                  <a:schemeClr val="tx1">
                    <a:lumMod val="85000"/>
                    <a:lumOff val="15000"/>
                  </a:schemeClr>
                </a:solidFill>
                <a:latin typeface="+mj-lt"/>
                <a:ea typeface="微软雅黑" panose="020B0503020204020204" pitchFamily="34" charset="-122"/>
              </a:rPr>
              <a:t>'low'</a:t>
            </a:r>
            <a:r>
              <a:rPr lang="zh-CN" altLang="en-US" sz="2200" dirty="0">
                <a:solidFill>
                  <a:schemeClr val="tx1">
                    <a:lumMod val="85000"/>
                    <a:lumOff val="15000"/>
                  </a:schemeClr>
                </a:solidFill>
                <a:latin typeface="+mj-lt"/>
                <a:ea typeface="微软雅黑" panose="020B0503020204020204" pitchFamily="34" charset="-122"/>
              </a:rPr>
              <a:t>和</a:t>
            </a:r>
            <a:r>
              <a:rPr lang="en-US" altLang="zh-CN" sz="2200" dirty="0">
                <a:solidFill>
                  <a:schemeClr val="tx1">
                    <a:lumMod val="85000"/>
                    <a:lumOff val="15000"/>
                  </a:schemeClr>
                </a:solidFill>
                <a:latin typeface="+mj-lt"/>
                <a:ea typeface="微软雅黑" panose="020B0503020204020204" pitchFamily="34" charset="-122"/>
              </a:rPr>
              <a:t>'volume'</a:t>
            </a:r>
            <a:r>
              <a:rPr lang="zh-CN" altLang="en-US" sz="2200" dirty="0">
                <a:solidFill>
                  <a:schemeClr val="tx1">
                    <a:lumMod val="85000"/>
                    <a:lumOff val="15000"/>
                  </a:schemeClr>
                </a:solidFill>
                <a:latin typeface="+mj-lt"/>
                <a:ea typeface="微软雅黑" panose="020B0503020204020204" pitchFamily="34" charset="-122"/>
              </a:rPr>
              <a:t>）及类型（均为</a:t>
            </a:r>
            <a:r>
              <a:rPr lang="en-US" altLang="zh-CN" sz="2200" dirty="0">
                <a:solidFill>
                  <a:schemeClr val="tx1">
                    <a:lumMod val="85000"/>
                    <a:lumOff val="15000"/>
                  </a:schemeClr>
                </a:solidFill>
                <a:latin typeface="+mj-lt"/>
                <a:ea typeface="微软雅黑" panose="020B0503020204020204" pitchFamily="34" charset="-122"/>
              </a:rPr>
              <a:t>np.float64</a:t>
            </a:r>
            <a:r>
              <a:rPr lang="zh-CN" altLang="en-US" sz="2200" dirty="0">
                <a:solidFill>
                  <a:schemeClr val="tx1">
                    <a:lumMod val="85000"/>
                    <a:lumOff val="15000"/>
                  </a:schemeClr>
                </a:solidFill>
                <a:latin typeface="+mj-lt"/>
                <a:ea typeface="微软雅黑" panose="020B0503020204020204" pitchFamily="34" charset="-122"/>
              </a:rPr>
              <a:t>），第</a:t>
            </a:r>
            <a:r>
              <a:rPr lang="en-US" altLang="zh-CN" sz="2200" dirty="0">
                <a:solidFill>
                  <a:schemeClr val="tx1">
                    <a:lumMod val="85000"/>
                    <a:lumOff val="15000"/>
                  </a:schemeClr>
                </a:solidFill>
                <a:latin typeface="+mj-lt"/>
                <a:ea typeface="微软雅黑" panose="020B0503020204020204" pitchFamily="34" charset="-122"/>
              </a:rPr>
              <a:t>5</a:t>
            </a:r>
            <a:r>
              <a:rPr lang="zh-CN" altLang="en-US" sz="2200" dirty="0">
                <a:solidFill>
                  <a:schemeClr val="tx1">
                    <a:lumMod val="85000"/>
                    <a:lumOff val="15000"/>
                  </a:schemeClr>
                </a:solidFill>
                <a:latin typeface="+mj-lt"/>
                <a:ea typeface="微软雅黑" panose="020B0503020204020204" pitchFamily="34" charset="-122"/>
              </a:rPr>
              <a:t>行代码将</a:t>
            </a:r>
            <a:r>
              <a:rPr lang="en-US" altLang="zh-CN" sz="2200" dirty="0">
                <a:solidFill>
                  <a:schemeClr val="tx1">
                    <a:lumMod val="85000"/>
                    <a:lumOff val="15000"/>
                  </a:schemeClr>
                </a:solidFill>
                <a:latin typeface="+mj-lt"/>
                <a:ea typeface="微软雅黑" panose="020B0503020204020204" pitchFamily="34" charset="-122"/>
              </a:rPr>
              <a:t>dt</a:t>
            </a:r>
            <a:r>
              <a:rPr lang="zh-CN" altLang="en-US" sz="2200" dirty="0">
                <a:solidFill>
                  <a:schemeClr val="tx1">
                    <a:lumMod val="85000"/>
                    <a:lumOff val="15000"/>
                  </a:schemeClr>
                </a:solidFill>
                <a:latin typeface="+mj-lt"/>
                <a:ea typeface="微软雅黑" panose="020B0503020204020204" pitchFamily="34" charset="-122"/>
              </a:rPr>
              <a:t>赋值给</a:t>
            </a:r>
            <a:r>
              <a:rPr lang="en-US" altLang="zh-CN" sz="2200" dirty="0" err="1">
                <a:solidFill>
                  <a:schemeClr val="tx1">
                    <a:lumMod val="85000"/>
                    <a:lumOff val="15000"/>
                  </a:schemeClr>
                </a:solidFill>
                <a:latin typeface="+mj-lt"/>
                <a:ea typeface="微软雅黑" panose="020B0503020204020204" pitchFamily="34" charset="-122"/>
              </a:rPr>
              <a:t>data.dtype</a:t>
            </a:r>
            <a:r>
              <a:rPr lang="zh-CN" altLang="en-US" sz="2200" dirty="0">
                <a:solidFill>
                  <a:schemeClr val="tx1">
                    <a:lumMod val="85000"/>
                    <a:lumOff val="15000"/>
                  </a:schemeClr>
                </a:solidFill>
                <a:latin typeface="+mj-lt"/>
                <a:ea typeface="微软雅黑" panose="020B0503020204020204" pitchFamily="34" charset="-122"/>
              </a:rPr>
              <a:t>。此时，</a:t>
            </a:r>
            <a:r>
              <a:rPr lang="en-US" altLang="zh-CN" sz="2200" dirty="0">
                <a:solidFill>
                  <a:schemeClr val="tx1">
                    <a:lumMod val="85000"/>
                    <a:lumOff val="15000"/>
                  </a:schemeClr>
                </a:solidFill>
                <a:latin typeface="+mj-lt"/>
                <a:ea typeface="微软雅黑" panose="020B0503020204020204" pitchFamily="34" charset="-122"/>
              </a:rPr>
              <a:t>data</a:t>
            </a:r>
            <a:r>
              <a:rPr lang="zh-CN" altLang="en-US" sz="2200" dirty="0">
                <a:solidFill>
                  <a:schemeClr val="tx1">
                    <a:lumMod val="85000"/>
                    <a:lumOff val="15000"/>
                  </a:schemeClr>
                </a:solidFill>
                <a:latin typeface="+mj-lt"/>
                <a:ea typeface="微软雅黑" panose="020B0503020204020204" pitchFamily="34" charset="-122"/>
              </a:rPr>
              <a:t>中</a:t>
            </a:r>
            <a:r>
              <a:rPr lang="en-US" altLang="zh-CN" sz="2200" dirty="0">
                <a:solidFill>
                  <a:schemeClr val="tx1">
                    <a:lumMod val="85000"/>
                    <a:lumOff val="15000"/>
                  </a:schemeClr>
                </a:solidFill>
                <a:latin typeface="+mj-lt"/>
                <a:ea typeface="微软雅黑" panose="020B0503020204020204" pitchFamily="34" charset="-122"/>
              </a:rPr>
              <a:t>5</a:t>
            </a:r>
            <a:r>
              <a:rPr lang="zh-CN" altLang="en-US" sz="2200" dirty="0">
                <a:solidFill>
                  <a:schemeClr val="tx1">
                    <a:lumMod val="85000"/>
                    <a:lumOff val="15000"/>
                  </a:schemeClr>
                </a:solidFill>
                <a:latin typeface="+mj-lt"/>
                <a:ea typeface="微软雅黑" panose="020B0503020204020204" pitchFamily="34" charset="-122"/>
              </a:rPr>
              <a:t>列数据的字段名称即为</a:t>
            </a:r>
            <a:r>
              <a:rPr lang="en-US" altLang="zh-CN" sz="2200" dirty="0">
                <a:solidFill>
                  <a:schemeClr val="tx1">
                    <a:lumMod val="85000"/>
                    <a:lumOff val="15000"/>
                  </a:schemeClr>
                </a:solidFill>
                <a:latin typeface="+mj-lt"/>
                <a:ea typeface="微软雅黑" panose="020B0503020204020204" pitchFamily="34" charset="-122"/>
              </a:rPr>
              <a:t>'open'</a:t>
            </a:r>
            <a:r>
              <a:rPr lang="zh-CN" altLang="en-US" sz="2200" dirty="0">
                <a:solidFill>
                  <a:schemeClr val="tx1">
                    <a:lumMod val="85000"/>
                    <a:lumOff val="15000"/>
                  </a:schemeClr>
                </a:solidFill>
                <a:latin typeface="+mj-lt"/>
                <a:ea typeface="微软雅黑" panose="020B0503020204020204" pitchFamily="34" charset="-122"/>
              </a:rPr>
              <a:t>、</a:t>
            </a:r>
            <a:r>
              <a:rPr lang="en-US" altLang="zh-CN" sz="2200" dirty="0">
                <a:solidFill>
                  <a:schemeClr val="tx1">
                    <a:lumMod val="85000"/>
                    <a:lumOff val="15000"/>
                  </a:schemeClr>
                </a:solidFill>
                <a:latin typeface="+mj-lt"/>
                <a:ea typeface="微软雅黑" panose="020B0503020204020204" pitchFamily="34" charset="-122"/>
              </a:rPr>
              <a:t>'high'</a:t>
            </a:r>
            <a:r>
              <a:rPr lang="zh-CN" altLang="en-US" sz="2200" dirty="0">
                <a:solidFill>
                  <a:schemeClr val="tx1">
                    <a:lumMod val="85000"/>
                    <a:lumOff val="15000"/>
                  </a:schemeClr>
                </a:solidFill>
                <a:latin typeface="+mj-lt"/>
                <a:ea typeface="微软雅黑" panose="020B0503020204020204" pitchFamily="34" charset="-122"/>
              </a:rPr>
              <a:t>、</a:t>
            </a:r>
            <a:r>
              <a:rPr lang="en-US" altLang="zh-CN" sz="2200" dirty="0">
                <a:solidFill>
                  <a:schemeClr val="tx1">
                    <a:lumMod val="85000"/>
                    <a:lumOff val="15000"/>
                  </a:schemeClr>
                </a:solidFill>
                <a:latin typeface="+mj-lt"/>
                <a:ea typeface="微软雅黑" panose="020B0503020204020204" pitchFamily="34" charset="-122"/>
              </a:rPr>
              <a:t>'close'</a:t>
            </a:r>
            <a:r>
              <a:rPr lang="zh-CN" altLang="en-US" sz="2200" dirty="0">
                <a:solidFill>
                  <a:schemeClr val="tx1">
                    <a:lumMod val="85000"/>
                    <a:lumOff val="15000"/>
                  </a:schemeClr>
                </a:solidFill>
                <a:latin typeface="+mj-lt"/>
                <a:ea typeface="微软雅黑" panose="020B0503020204020204" pitchFamily="34" charset="-122"/>
              </a:rPr>
              <a:t>、</a:t>
            </a:r>
            <a:r>
              <a:rPr lang="en-US" altLang="zh-CN" sz="2200" dirty="0">
                <a:solidFill>
                  <a:schemeClr val="tx1">
                    <a:lumMod val="85000"/>
                    <a:lumOff val="15000"/>
                  </a:schemeClr>
                </a:solidFill>
                <a:latin typeface="+mj-lt"/>
                <a:ea typeface="微软雅黑" panose="020B0503020204020204" pitchFamily="34" charset="-122"/>
              </a:rPr>
              <a:t>'low'</a:t>
            </a:r>
            <a:r>
              <a:rPr lang="zh-CN" altLang="en-US" sz="2200" dirty="0">
                <a:solidFill>
                  <a:schemeClr val="tx1">
                    <a:lumMod val="85000"/>
                    <a:lumOff val="15000"/>
                  </a:schemeClr>
                </a:solidFill>
                <a:latin typeface="+mj-lt"/>
                <a:ea typeface="微软雅黑" panose="020B0503020204020204" pitchFamily="34" charset="-122"/>
              </a:rPr>
              <a:t>和</a:t>
            </a:r>
            <a:r>
              <a:rPr lang="en-US" altLang="zh-CN" sz="2200" dirty="0">
                <a:solidFill>
                  <a:schemeClr val="tx1">
                    <a:lumMod val="85000"/>
                    <a:lumOff val="15000"/>
                  </a:schemeClr>
                </a:solidFill>
                <a:latin typeface="+mj-lt"/>
                <a:ea typeface="微软雅黑" panose="020B0503020204020204" pitchFamily="34" charset="-122"/>
              </a:rPr>
              <a:t>'volume'</a:t>
            </a:r>
            <a:r>
              <a:rPr lang="zh-CN" altLang="en-US" sz="2200" dirty="0">
                <a:solidFill>
                  <a:schemeClr val="tx1">
                    <a:lumMod val="85000"/>
                    <a:lumOff val="15000"/>
                  </a:schemeClr>
                </a:solidFill>
                <a:latin typeface="+mj-lt"/>
                <a:ea typeface="微软雅黑" panose="020B0503020204020204" pitchFamily="34" charset="-122"/>
              </a:rPr>
              <a:t>，第</a:t>
            </a:r>
            <a:r>
              <a:rPr lang="en-US" altLang="zh-CN" sz="2200" dirty="0">
                <a:solidFill>
                  <a:schemeClr val="tx1">
                    <a:lumMod val="85000"/>
                    <a:lumOff val="15000"/>
                  </a:schemeClr>
                </a:solidFill>
                <a:latin typeface="+mj-lt"/>
                <a:ea typeface="微软雅黑" panose="020B0503020204020204" pitchFamily="34" charset="-122"/>
              </a:rPr>
              <a:t>6</a:t>
            </a:r>
            <a:r>
              <a:rPr lang="zh-CN" altLang="en-US" sz="2200" dirty="0">
                <a:solidFill>
                  <a:schemeClr val="tx1">
                    <a:lumMod val="85000"/>
                    <a:lumOff val="15000"/>
                  </a:schemeClr>
                </a:solidFill>
                <a:latin typeface="+mj-lt"/>
                <a:ea typeface="微软雅黑" panose="020B0503020204020204" pitchFamily="34" charset="-122"/>
              </a:rPr>
              <a:t>行代码则通过</a:t>
            </a:r>
            <a:r>
              <a:rPr lang="en-US" altLang="zh-CN" sz="2200" dirty="0">
                <a:solidFill>
                  <a:schemeClr val="tx1">
                    <a:lumMod val="85000"/>
                    <a:lumOff val="15000"/>
                  </a:schemeClr>
                </a:solidFill>
                <a:latin typeface="+mj-lt"/>
                <a:ea typeface="微软雅黑" panose="020B0503020204020204" pitchFamily="34" charset="-122"/>
              </a:rPr>
              <a:t>order</a:t>
            </a:r>
            <a:r>
              <a:rPr lang="zh-CN" altLang="en-US" sz="2200" dirty="0">
                <a:solidFill>
                  <a:schemeClr val="tx1">
                    <a:lumMod val="85000"/>
                    <a:lumOff val="15000"/>
                  </a:schemeClr>
                </a:solidFill>
                <a:latin typeface="+mj-lt"/>
                <a:ea typeface="微软雅黑" panose="020B0503020204020204" pitchFamily="34" charset="-122"/>
              </a:rPr>
              <a:t>参数指定了先按照</a:t>
            </a:r>
            <a:r>
              <a:rPr lang="en-US" altLang="zh-CN" sz="2200" dirty="0">
                <a:solidFill>
                  <a:schemeClr val="tx1">
                    <a:lumMod val="85000"/>
                    <a:lumOff val="15000"/>
                  </a:schemeClr>
                </a:solidFill>
                <a:latin typeface="+mj-lt"/>
                <a:ea typeface="微软雅黑" panose="020B0503020204020204" pitchFamily="34" charset="-122"/>
              </a:rPr>
              <a:t>'volume'</a:t>
            </a:r>
            <a:r>
              <a:rPr lang="zh-CN" altLang="en-US" sz="2200" dirty="0">
                <a:solidFill>
                  <a:schemeClr val="tx1">
                    <a:lumMod val="85000"/>
                    <a:lumOff val="15000"/>
                  </a:schemeClr>
                </a:solidFill>
                <a:latin typeface="+mj-lt"/>
                <a:ea typeface="微软雅黑" panose="020B0503020204020204" pitchFamily="34" charset="-122"/>
              </a:rPr>
              <a:t>列进行排序。</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664335"/>
            <a:ext cx="9493471" cy="4660892"/>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3484038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0"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程序示例</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2747663"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计算股票收益率</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0" y="1730172"/>
            <a:ext cx="9493471" cy="4654416"/>
          </a:xfrm>
          <a:prstGeom prst="rect">
            <a:avLst/>
          </a:prstGeom>
        </p:spPr>
        <p:txBody>
          <a:bodyPr wrap="square">
            <a:spAutoFit/>
          </a:bodyPr>
          <a:lstStyle/>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	import </a:t>
            </a:r>
            <a:r>
              <a:rPr lang="en-US" altLang="zh-CN" sz="2000" dirty="0" err="1">
                <a:solidFill>
                  <a:schemeClr val="tx1">
                    <a:lumMod val="85000"/>
                    <a:lumOff val="15000"/>
                  </a:schemeClr>
                </a:solidFill>
                <a:latin typeface="+mj-lt"/>
                <a:ea typeface="微软雅黑" panose="020B0503020204020204" pitchFamily="34" charset="-122"/>
              </a:rPr>
              <a:t>numpy</a:t>
            </a:r>
            <a:r>
              <a:rPr lang="en-US" altLang="zh-CN" sz="2000" dirty="0">
                <a:solidFill>
                  <a:schemeClr val="tx1">
                    <a:lumMod val="85000"/>
                    <a:lumOff val="15000"/>
                  </a:schemeClr>
                </a:solidFill>
                <a:latin typeface="+mj-lt"/>
                <a:ea typeface="微软雅黑" panose="020B0503020204020204" pitchFamily="34" charset="-122"/>
              </a:rPr>
              <a:t> as np # </a:t>
            </a:r>
            <a:r>
              <a:rPr lang="zh-CN" altLang="en-US" sz="2000" dirty="0">
                <a:solidFill>
                  <a:schemeClr val="tx1">
                    <a:lumMod val="85000"/>
                    <a:lumOff val="15000"/>
                  </a:schemeClr>
                </a:solidFill>
                <a:latin typeface="+mj-lt"/>
                <a:ea typeface="微软雅黑" panose="020B0503020204020204" pitchFamily="34" charset="-122"/>
              </a:rPr>
              <a:t>导入</a:t>
            </a:r>
            <a:r>
              <a:rPr lang="en-US" altLang="zh-CN" sz="2000" dirty="0" err="1">
                <a:solidFill>
                  <a:schemeClr val="tx1">
                    <a:lumMod val="85000"/>
                    <a:lumOff val="15000"/>
                  </a:schemeClr>
                </a:solidFill>
                <a:latin typeface="+mj-lt"/>
                <a:ea typeface="微软雅黑" panose="020B0503020204020204" pitchFamily="34" charset="-122"/>
              </a:rPr>
              <a:t>numpy</a:t>
            </a:r>
            <a:endParaRPr lang="en-US" altLang="zh-CN" sz="2000" dirty="0">
              <a:solidFill>
                <a:schemeClr val="tx1">
                  <a:lumMod val="85000"/>
                  <a:lumOff val="15000"/>
                </a:schemeClr>
              </a:solidFill>
              <a:latin typeface="+mj-lt"/>
              <a:ea typeface="微软雅黑" panose="020B0503020204020204" pitchFamily="34" charset="-122"/>
            </a:endParaRP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2	import math</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3</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4	</a:t>
            </a:r>
            <a:r>
              <a:rPr lang="en-US" altLang="zh-CN" sz="2000" dirty="0" err="1">
                <a:solidFill>
                  <a:schemeClr val="tx1">
                    <a:lumMod val="85000"/>
                    <a:lumOff val="15000"/>
                  </a:schemeClr>
                </a:solidFill>
                <a:latin typeface="+mj-lt"/>
                <a:ea typeface="微软雅黑" panose="020B0503020204020204" pitchFamily="34" charset="-122"/>
              </a:rPr>
              <a:t>close_price</a:t>
            </a:r>
            <a:r>
              <a:rPr lang="en-US" altLang="zh-CN" sz="2000" dirty="0">
                <a:solidFill>
                  <a:schemeClr val="tx1">
                    <a:lumMod val="85000"/>
                    <a:lumOff val="15000"/>
                  </a:schemeClr>
                </a:solidFill>
                <a:latin typeface="+mj-lt"/>
                <a:ea typeface="微软雅黑" panose="020B0503020204020204" pitchFamily="34" charset="-122"/>
              </a:rPr>
              <a:t> = </a:t>
            </a:r>
            <a:r>
              <a:rPr lang="en-US" altLang="zh-CN" sz="2000" dirty="0" err="1">
                <a:solidFill>
                  <a:schemeClr val="tx1">
                    <a:lumMod val="85000"/>
                    <a:lumOff val="15000"/>
                  </a:schemeClr>
                </a:solidFill>
                <a:latin typeface="+mj-lt"/>
                <a:ea typeface="微软雅黑" panose="020B0503020204020204" pitchFamily="34" charset="-122"/>
              </a:rPr>
              <a:t>np.loadtxt</a:t>
            </a:r>
            <a:r>
              <a:rPr lang="en-US" altLang="zh-CN" sz="2000" dirty="0">
                <a:solidFill>
                  <a:schemeClr val="tx1">
                    <a:lumMod val="85000"/>
                    <a:lumOff val="15000"/>
                  </a:schemeClr>
                </a:solidFill>
                <a:latin typeface="+mj-lt"/>
                <a:ea typeface="微软雅黑" panose="020B0503020204020204" pitchFamily="34" charset="-122"/>
              </a:rPr>
              <a:t>('./stock_600848_202003.csv', delimiter=',', </a:t>
            </a:r>
            <a:r>
              <a:rPr lang="en-US" altLang="zh-CN" sz="2000" dirty="0" err="1">
                <a:solidFill>
                  <a:schemeClr val="tx1">
                    <a:lumMod val="85000"/>
                    <a:lumOff val="15000"/>
                  </a:schemeClr>
                </a:solidFill>
                <a:latin typeface="+mj-lt"/>
                <a:ea typeface="微软雅黑" panose="020B0503020204020204" pitchFamily="34" charset="-122"/>
              </a:rPr>
              <a:t>usecols</a:t>
            </a:r>
            <a:r>
              <a:rPr lang="en-US" altLang="zh-CN" sz="2000" dirty="0">
                <a:solidFill>
                  <a:schemeClr val="tx1">
                    <a:lumMod val="85000"/>
                    <a:lumOff val="15000"/>
                  </a:schemeClr>
                </a:solidFill>
                <a:latin typeface="+mj-lt"/>
                <a:ea typeface="微软雅黑" panose="020B0503020204020204" pitchFamily="34" charset="-122"/>
              </a:rPr>
              <a:t>=(3,), unpack=True) # </a:t>
            </a:r>
            <a:r>
              <a:rPr lang="zh-CN" altLang="en-US" sz="2000" dirty="0">
                <a:solidFill>
                  <a:schemeClr val="tx1">
                    <a:lumMod val="85000"/>
                    <a:lumOff val="15000"/>
                  </a:schemeClr>
                </a:solidFill>
                <a:latin typeface="+mj-lt"/>
                <a:ea typeface="微软雅黑" panose="020B0503020204020204" pitchFamily="34" charset="-122"/>
              </a:rPr>
              <a:t>从</a:t>
            </a:r>
            <a:r>
              <a:rPr lang="en-US" altLang="zh-CN" sz="2000" dirty="0">
                <a:solidFill>
                  <a:schemeClr val="tx1">
                    <a:lumMod val="85000"/>
                    <a:lumOff val="15000"/>
                  </a:schemeClr>
                </a:solidFill>
                <a:latin typeface="+mj-lt"/>
                <a:ea typeface="微软雅黑" panose="020B0503020204020204" pitchFamily="34" charset="-122"/>
              </a:rPr>
              <a:t>CSV</a:t>
            </a:r>
            <a:r>
              <a:rPr lang="zh-CN" altLang="en-US" sz="2000" dirty="0">
                <a:solidFill>
                  <a:schemeClr val="tx1">
                    <a:lumMod val="85000"/>
                    <a:lumOff val="15000"/>
                  </a:schemeClr>
                </a:solidFill>
                <a:latin typeface="+mj-lt"/>
                <a:ea typeface="微软雅黑" panose="020B0503020204020204" pitchFamily="34" charset="-122"/>
              </a:rPr>
              <a:t>文件读取第</a:t>
            </a:r>
            <a:r>
              <a:rPr lang="en-US" altLang="zh-CN" sz="2000" dirty="0">
                <a:solidFill>
                  <a:schemeClr val="tx1">
                    <a:lumMod val="85000"/>
                    <a:lumOff val="15000"/>
                  </a:schemeClr>
                </a:solidFill>
                <a:latin typeface="+mj-lt"/>
                <a:ea typeface="微软雅黑" panose="020B0503020204020204" pitchFamily="34" charset="-122"/>
              </a:rPr>
              <a:t>4</a:t>
            </a:r>
            <a:r>
              <a:rPr lang="zh-CN" altLang="en-US" sz="2000" dirty="0">
                <a:solidFill>
                  <a:schemeClr val="tx1">
                    <a:lumMod val="85000"/>
                    <a:lumOff val="15000"/>
                  </a:schemeClr>
                </a:solidFill>
                <a:latin typeface="+mj-lt"/>
                <a:ea typeface="微软雅黑" panose="020B0503020204020204" pitchFamily="34" charset="-122"/>
              </a:rPr>
              <a:t>列股票数据（对应股票收盘价）</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5	print('</a:t>
            </a:r>
            <a:r>
              <a:rPr lang="zh-CN" altLang="en-US" sz="2000" dirty="0">
                <a:solidFill>
                  <a:schemeClr val="tx1">
                    <a:lumMod val="85000"/>
                    <a:lumOff val="15000"/>
                  </a:schemeClr>
                </a:solidFill>
                <a:latin typeface="+mj-lt"/>
                <a:ea typeface="微软雅黑" panose="020B0503020204020204" pitchFamily="34" charset="-122"/>
              </a:rPr>
              <a:t>收盘价：</a:t>
            </a:r>
            <a:r>
              <a:rPr lang="en-US" altLang="zh-CN" sz="2000" dirty="0">
                <a:solidFill>
                  <a:schemeClr val="tx1">
                    <a:lumMod val="85000"/>
                    <a:lumOff val="15000"/>
                  </a:schemeClr>
                </a:solidFill>
                <a:latin typeface="+mj-lt"/>
                <a:ea typeface="微软雅黑" panose="020B0503020204020204" pitchFamily="34" charset="-122"/>
              </a:rPr>
              <a:t>\n', </a:t>
            </a:r>
            <a:r>
              <a:rPr lang="en-US" altLang="zh-CN" sz="2000" dirty="0" err="1">
                <a:solidFill>
                  <a:schemeClr val="tx1">
                    <a:lumMod val="85000"/>
                    <a:lumOff val="15000"/>
                  </a:schemeClr>
                </a:solidFill>
                <a:latin typeface="+mj-lt"/>
                <a:ea typeface="微软雅黑" panose="020B0503020204020204" pitchFamily="34" charset="-122"/>
              </a:rPr>
              <a:t>close_price</a:t>
            </a:r>
            <a:r>
              <a:rPr lang="en-US" altLang="zh-CN" sz="2000" dirty="0">
                <a:solidFill>
                  <a:schemeClr val="tx1">
                    <a:lumMod val="85000"/>
                    <a:lumOff val="15000"/>
                  </a:schemeClr>
                </a:solidFill>
                <a:latin typeface="+mj-lt"/>
                <a:ea typeface="微软雅黑" panose="020B0503020204020204" pitchFamily="34" charset="-122"/>
              </a:rPr>
              <a:t>)</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6	returns = </a:t>
            </a:r>
            <a:r>
              <a:rPr lang="en-US" altLang="zh-CN" sz="2000" dirty="0" err="1">
                <a:solidFill>
                  <a:schemeClr val="tx1">
                    <a:lumMod val="85000"/>
                    <a:lumOff val="15000"/>
                  </a:schemeClr>
                </a:solidFill>
                <a:latin typeface="+mj-lt"/>
                <a:ea typeface="微软雅黑" panose="020B0503020204020204" pitchFamily="34" charset="-122"/>
              </a:rPr>
              <a:t>np.diff</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close_price</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close_price</a:t>
            </a:r>
            <a:r>
              <a:rPr lang="en-US" altLang="zh-CN" sz="2000" dirty="0">
                <a:solidFill>
                  <a:schemeClr val="tx1">
                    <a:lumMod val="85000"/>
                    <a:lumOff val="15000"/>
                  </a:schemeClr>
                </a:solidFill>
                <a:latin typeface="+mj-lt"/>
                <a:ea typeface="微软雅黑" panose="020B0503020204020204" pitchFamily="34" charset="-122"/>
              </a:rPr>
              <a:t>[:-1] # </a:t>
            </a:r>
            <a:r>
              <a:rPr lang="zh-CN" altLang="en-US" sz="2000" dirty="0">
                <a:solidFill>
                  <a:schemeClr val="tx1">
                    <a:lumMod val="85000"/>
                    <a:lumOff val="15000"/>
                  </a:schemeClr>
                </a:solidFill>
                <a:latin typeface="+mj-lt"/>
                <a:ea typeface="微软雅黑" panose="020B0503020204020204" pitchFamily="34" charset="-122"/>
              </a:rPr>
              <a:t>计算普通收益率，计算方法：</a:t>
            </a:r>
            <a:r>
              <a:rPr lang="en-US" altLang="zh-CN" sz="2000" dirty="0">
                <a:solidFill>
                  <a:schemeClr val="tx1">
                    <a:lumMod val="85000"/>
                    <a:lumOff val="15000"/>
                  </a:schemeClr>
                </a:solidFill>
                <a:latin typeface="+mj-lt"/>
                <a:ea typeface="微软雅黑" panose="020B0503020204020204" pitchFamily="34" charset="-122"/>
              </a:rPr>
              <a:t>(</a:t>
            </a:r>
            <a:r>
              <a:rPr lang="zh-CN" altLang="en-US" sz="2000" dirty="0">
                <a:solidFill>
                  <a:schemeClr val="tx1">
                    <a:lumMod val="85000"/>
                    <a:lumOff val="15000"/>
                  </a:schemeClr>
                </a:solidFill>
                <a:latin typeface="+mj-lt"/>
                <a:ea typeface="微软雅黑" panose="020B0503020204020204" pitchFamily="34" charset="-122"/>
              </a:rPr>
              <a:t>后一天收盘价</a:t>
            </a:r>
            <a:r>
              <a:rPr lang="en-US" altLang="zh-CN" sz="2000" dirty="0">
                <a:solidFill>
                  <a:schemeClr val="tx1">
                    <a:lumMod val="85000"/>
                    <a:lumOff val="15000"/>
                  </a:schemeClr>
                </a:solidFill>
                <a:latin typeface="+mj-lt"/>
                <a:ea typeface="微软雅黑" panose="020B0503020204020204" pitchFamily="34" charset="-122"/>
              </a:rPr>
              <a:t>-</a:t>
            </a:r>
            <a:r>
              <a:rPr lang="zh-CN" altLang="en-US" sz="2000" dirty="0">
                <a:solidFill>
                  <a:schemeClr val="tx1">
                    <a:lumMod val="85000"/>
                    <a:lumOff val="15000"/>
                  </a:schemeClr>
                </a:solidFill>
                <a:latin typeface="+mj-lt"/>
                <a:ea typeface="微软雅黑" panose="020B0503020204020204" pitchFamily="34" charset="-122"/>
              </a:rPr>
              <a:t>前一天收盘价</a:t>
            </a:r>
            <a:r>
              <a:rPr lang="en-US" altLang="zh-CN" sz="2000" dirty="0">
                <a:solidFill>
                  <a:schemeClr val="tx1">
                    <a:lumMod val="85000"/>
                    <a:lumOff val="15000"/>
                  </a:schemeClr>
                </a:solidFill>
                <a:latin typeface="+mj-lt"/>
                <a:ea typeface="微软雅黑" panose="020B0503020204020204" pitchFamily="34" charset="-122"/>
              </a:rPr>
              <a:t>)/(</a:t>
            </a:r>
            <a:r>
              <a:rPr lang="zh-CN" altLang="en-US" sz="2000" dirty="0">
                <a:solidFill>
                  <a:schemeClr val="tx1">
                    <a:lumMod val="85000"/>
                    <a:lumOff val="15000"/>
                  </a:schemeClr>
                </a:solidFill>
                <a:latin typeface="+mj-lt"/>
                <a:ea typeface="微软雅黑" panose="020B0503020204020204" pitchFamily="34" charset="-122"/>
              </a:rPr>
              <a:t>前一天收盘价</a:t>
            </a:r>
            <a:r>
              <a:rPr lang="en-US" altLang="zh-CN" sz="2000" dirty="0">
                <a:solidFill>
                  <a:schemeClr val="tx1">
                    <a:lumMod val="85000"/>
                    <a:lumOff val="15000"/>
                  </a:schemeClr>
                </a:solidFill>
                <a:latin typeface="+mj-lt"/>
                <a:ea typeface="微软雅黑" panose="020B0503020204020204" pitchFamily="34" charset="-122"/>
              </a:rPr>
              <a:t>)</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7	</a:t>
            </a:r>
            <a:r>
              <a:rPr lang="en-US" altLang="zh-CN" sz="2000" dirty="0" err="1">
                <a:solidFill>
                  <a:schemeClr val="tx1">
                    <a:lumMod val="85000"/>
                    <a:lumOff val="15000"/>
                  </a:schemeClr>
                </a:solidFill>
                <a:latin typeface="+mj-lt"/>
                <a:ea typeface="微软雅黑" panose="020B0503020204020204" pitchFamily="34" charset="-122"/>
              </a:rPr>
              <a:t>logreturns</a:t>
            </a:r>
            <a:r>
              <a:rPr lang="en-US" altLang="zh-CN" sz="2000" dirty="0">
                <a:solidFill>
                  <a:schemeClr val="tx1">
                    <a:lumMod val="85000"/>
                    <a:lumOff val="15000"/>
                  </a:schemeClr>
                </a:solidFill>
                <a:latin typeface="+mj-lt"/>
                <a:ea typeface="微软雅黑" panose="020B0503020204020204" pitchFamily="34" charset="-122"/>
              </a:rPr>
              <a:t> = </a:t>
            </a:r>
            <a:r>
              <a:rPr lang="en-US" altLang="zh-CN" sz="2000" dirty="0" err="1">
                <a:solidFill>
                  <a:schemeClr val="tx1">
                    <a:lumMod val="85000"/>
                    <a:lumOff val="15000"/>
                  </a:schemeClr>
                </a:solidFill>
                <a:latin typeface="+mj-lt"/>
                <a:ea typeface="微软雅黑" panose="020B0503020204020204" pitchFamily="34" charset="-122"/>
              </a:rPr>
              <a:t>np.diff</a:t>
            </a:r>
            <a:r>
              <a:rPr lang="en-US" altLang="zh-CN" sz="2000" dirty="0">
                <a:solidFill>
                  <a:schemeClr val="tx1">
                    <a:lumMod val="85000"/>
                    <a:lumOff val="15000"/>
                  </a:schemeClr>
                </a:solidFill>
                <a:latin typeface="+mj-lt"/>
                <a:ea typeface="微软雅黑" panose="020B0503020204020204" pitchFamily="34" charset="-122"/>
              </a:rPr>
              <a:t>(np.log(</a:t>
            </a:r>
            <a:r>
              <a:rPr lang="en-US" altLang="zh-CN" sz="2000" dirty="0" err="1">
                <a:solidFill>
                  <a:schemeClr val="tx1">
                    <a:lumMod val="85000"/>
                    <a:lumOff val="15000"/>
                  </a:schemeClr>
                </a:solidFill>
                <a:latin typeface="+mj-lt"/>
                <a:ea typeface="微软雅黑" panose="020B0503020204020204" pitchFamily="34" charset="-122"/>
              </a:rPr>
              <a:t>close_price</a:t>
            </a:r>
            <a:r>
              <a:rPr lang="en-US" altLang="zh-CN" sz="2000" dirty="0">
                <a:solidFill>
                  <a:schemeClr val="tx1">
                    <a:lumMod val="85000"/>
                    <a:lumOff val="15000"/>
                  </a:schemeClr>
                </a:solidFill>
                <a:latin typeface="+mj-lt"/>
                <a:ea typeface="微软雅黑" panose="020B0503020204020204" pitchFamily="34" charset="-122"/>
              </a:rPr>
              <a:t>)) # </a:t>
            </a:r>
            <a:r>
              <a:rPr lang="zh-CN" altLang="en-US" sz="2000" dirty="0">
                <a:solidFill>
                  <a:schemeClr val="tx1">
                    <a:lumMod val="85000"/>
                    <a:lumOff val="15000"/>
                  </a:schemeClr>
                </a:solidFill>
                <a:latin typeface="+mj-lt"/>
                <a:ea typeface="微软雅黑" panose="020B0503020204020204" pitchFamily="34" charset="-122"/>
              </a:rPr>
              <a:t>计算对数收益率，计算方法：</a:t>
            </a:r>
            <a:r>
              <a:rPr lang="en-US" altLang="zh-CN" sz="2000" dirty="0">
                <a:solidFill>
                  <a:schemeClr val="tx1">
                    <a:lumMod val="85000"/>
                    <a:lumOff val="15000"/>
                  </a:schemeClr>
                </a:solidFill>
                <a:latin typeface="+mj-lt"/>
                <a:ea typeface="微软雅黑" panose="020B0503020204020204" pitchFamily="34" charset="-122"/>
              </a:rPr>
              <a:t>ln(</a:t>
            </a:r>
            <a:r>
              <a:rPr lang="zh-CN" altLang="en-US" sz="2000" dirty="0">
                <a:solidFill>
                  <a:schemeClr val="tx1">
                    <a:lumMod val="85000"/>
                    <a:lumOff val="15000"/>
                  </a:schemeClr>
                </a:solidFill>
                <a:latin typeface="+mj-lt"/>
                <a:ea typeface="微软雅黑" panose="020B0503020204020204" pitchFamily="34" charset="-122"/>
              </a:rPr>
              <a:t>后一天收盘价</a:t>
            </a:r>
            <a:r>
              <a:rPr lang="en-US" altLang="zh-CN" sz="2000" dirty="0">
                <a:solidFill>
                  <a:schemeClr val="tx1">
                    <a:lumMod val="85000"/>
                    <a:lumOff val="15000"/>
                  </a:schemeClr>
                </a:solidFill>
                <a:latin typeface="+mj-lt"/>
                <a:ea typeface="微软雅黑" panose="020B0503020204020204" pitchFamily="34" charset="-122"/>
              </a:rPr>
              <a:t>)-ln(</a:t>
            </a:r>
            <a:r>
              <a:rPr lang="zh-CN" altLang="en-US" sz="2000" dirty="0">
                <a:solidFill>
                  <a:schemeClr val="tx1">
                    <a:lumMod val="85000"/>
                    <a:lumOff val="15000"/>
                  </a:schemeClr>
                </a:solidFill>
                <a:latin typeface="+mj-lt"/>
                <a:ea typeface="微软雅黑" panose="020B0503020204020204" pitchFamily="34" charset="-122"/>
              </a:rPr>
              <a:t>前一天收盘价</a:t>
            </a:r>
            <a:r>
              <a:rPr lang="en-US" altLang="zh-CN" sz="2000" dirty="0">
                <a:solidFill>
                  <a:schemeClr val="tx1">
                    <a:lumMod val="85000"/>
                    <a:lumOff val="15000"/>
                  </a:schemeClr>
                </a:solidFill>
                <a:latin typeface="+mj-lt"/>
                <a:ea typeface="微软雅黑" panose="020B0503020204020204" pitchFamily="34" charset="-122"/>
              </a:rPr>
              <a:t>)</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729649"/>
            <a:ext cx="9493471" cy="4774604"/>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1002631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0"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程序示例</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2747663"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计算股票收益率</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0" y="1730172"/>
            <a:ext cx="9493471" cy="2346091"/>
          </a:xfrm>
          <a:prstGeom prst="rect">
            <a:avLst/>
          </a:prstGeom>
        </p:spPr>
        <p:txBody>
          <a:bodyPr wrap="square">
            <a:spAutoFit/>
          </a:bodyPr>
          <a:lstStyle/>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8	print('</a:t>
            </a:r>
            <a:r>
              <a:rPr lang="zh-CN" altLang="en-US" sz="2000" dirty="0">
                <a:solidFill>
                  <a:schemeClr val="tx1">
                    <a:lumMod val="85000"/>
                    <a:lumOff val="15000"/>
                  </a:schemeClr>
                </a:solidFill>
                <a:latin typeface="+mj-lt"/>
                <a:ea typeface="微软雅黑" panose="020B0503020204020204" pitchFamily="34" charset="-122"/>
              </a:rPr>
              <a:t>普通收益率：</a:t>
            </a:r>
            <a:r>
              <a:rPr lang="en-US" altLang="zh-CN" sz="2000" dirty="0">
                <a:solidFill>
                  <a:schemeClr val="tx1">
                    <a:lumMod val="85000"/>
                    <a:lumOff val="15000"/>
                  </a:schemeClr>
                </a:solidFill>
                <a:latin typeface="+mj-lt"/>
                <a:ea typeface="微软雅黑" panose="020B0503020204020204" pitchFamily="34" charset="-122"/>
              </a:rPr>
              <a:t>\n', returns)</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9	print('</a:t>
            </a:r>
            <a:r>
              <a:rPr lang="zh-CN" altLang="en-US" sz="2000" dirty="0">
                <a:solidFill>
                  <a:schemeClr val="tx1">
                    <a:lumMod val="85000"/>
                    <a:lumOff val="15000"/>
                  </a:schemeClr>
                </a:solidFill>
                <a:latin typeface="+mj-lt"/>
                <a:ea typeface="微软雅黑" panose="020B0503020204020204" pitchFamily="34" charset="-122"/>
              </a:rPr>
              <a:t>对数收益率：</a:t>
            </a:r>
            <a:r>
              <a:rPr lang="en-US" altLang="zh-CN" sz="2000" dirty="0">
                <a:solidFill>
                  <a:schemeClr val="tx1">
                    <a:lumMod val="85000"/>
                    <a:lumOff val="15000"/>
                  </a:schemeClr>
                </a:solidFill>
                <a:latin typeface="+mj-lt"/>
                <a:ea typeface="微软雅黑" panose="020B0503020204020204" pitchFamily="34" charset="-122"/>
              </a:rPr>
              <a:t>\n', </a:t>
            </a:r>
            <a:r>
              <a:rPr lang="en-US" altLang="zh-CN" sz="2000" dirty="0" err="1">
                <a:solidFill>
                  <a:schemeClr val="tx1">
                    <a:lumMod val="85000"/>
                    <a:lumOff val="15000"/>
                  </a:schemeClr>
                </a:solidFill>
                <a:latin typeface="+mj-lt"/>
                <a:ea typeface="微软雅黑" panose="020B0503020204020204" pitchFamily="34" charset="-122"/>
              </a:rPr>
              <a:t>logreturns</a:t>
            </a:r>
            <a:r>
              <a:rPr lang="en-US" altLang="zh-CN" sz="2000" dirty="0">
                <a:solidFill>
                  <a:schemeClr val="tx1">
                    <a:lumMod val="85000"/>
                    <a:lumOff val="15000"/>
                  </a:schemeClr>
                </a:solidFill>
                <a:latin typeface="+mj-lt"/>
                <a:ea typeface="微软雅黑" panose="020B0503020204020204" pitchFamily="34" charset="-122"/>
              </a:rPr>
              <a:t>)</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10	</a:t>
            </a:r>
            <a:r>
              <a:rPr lang="en-US" altLang="zh-CN" sz="2000" dirty="0" err="1">
                <a:solidFill>
                  <a:schemeClr val="tx1">
                    <a:lumMod val="85000"/>
                    <a:lumOff val="15000"/>
                  </a:schemeClr>
                </a:solidFill>
                <a:latin typeface="+mj-lt"/>
                <a:ea typeface="微软雅黑" panose="020B0503020204020204" pitchFamily="34" charset="-122"/>
              </a:rPr>
              <a:t>posret_indices</a:t>
            </a:r>
            <a:r>
              <a:rPr lang="en-US" altLang="zh-CN" sz="2000" dirty="0">
                <a:solidFill>
                  <a:schemeClr val="tx1">
                    <a:lumMod val="85000"/>
                    <a:lumOff val="15000"/>
                  </a:schemeClr>
                </a:solidFill>
                <a:latin typeface="+mj-lt"/>
                <a:ea typeface="微软雅黑" panose="020B0503020204020204" pitchFamily="34" charset="-122"/>
              </a:rPr>
              <a:t> = </a:t>
            </a:r>
            <a:r>
              <a:rPr lang="en-US" altLang="zh-CN" sz="2000" dirty="0" err="1">
                <a:solidFill>
                  <a:schemeClr val="tx1">
                    <a:lumMod val="85000"/>
                    <a:lumOff val="15000"/>
                  </a:schemeClr>
                </a:solidFill>
                <a:latin typeface="+mj-lt"/>
                <a:ea typeface="微软雅黑" panose="020B0503020204020204" pitchFamily="34" charset="-122"/>
              </a:rPr>
              <a:t>np.where</a:t>
            </a:r>
            <a:r>
              <a:rPr lang="en-US" altLang="zh-CN" sz="2000" dirty="0">
                <a:solidFill>
                  <a:schemeClr val="tx1">
                    <a:lumMod val="85000"/>
                    <a:lumOff val="15000"/>
                  </a:schemeClr>
                </a:solidFill>
                <a:latin typeface="+mj-lt"/>
                <a:ea typeface="微软雅黑" panose="020B0503020204020204" pitchFamily="34" charset="-122"/>
              </a:rPr>
              <a:t>(returns&gt;0) # </a:t>
            </a:r>
            <a:r>
              <a:rPr lang="zh-CN" altLang="en-US" sz="2000" dirty="0">
                <a:solidFill>
                  <a:schemeClr val="tx1">
                    <a:lumMod val="85000"/>
                    <a:lumOff val="15000"/>
                  </a:schemeClr>
                </a:solidFill>
                <a:latin typeface="+mj-lt"/>
                <a:ea typeface="微软雅黑" panose="020B0503020204020204" pitchFamily="34" charset="-122"/>
              </a:rPr>
              <a:t>找出正收益率的数据位置</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11	print('</a:t>
            </a:r>
            <a:r>
              <a:rPr lang="zh-CN" altLang="en-US" sz="2000" dirty="0">
                <a:solidFill>
                  <a:schemeClr val="tx1">
                    <a:lumMod val="85000"/>
                    <a:lumOff val="15000"/>
                  </a:schemeClr>
                </a:solidFill>
                <a:latin typeface="+mj-lt"/>
                <a:ea typeface="微软雅黑" panose="020B0503020204020204" pitchFamily="34" charset="-122"/>
              </a:rPr>
              <a:t>正收益率数据索引：</a:t>
            </a:r>
            <a:r>
              <a:rPr lang="en-US" altLang="zh-CN" sz="2000" dirty="0">
                <a:solidFill>
                  <a:schemeClr val="tx1">
                    <a:lumMod val="85000"/>
                    <a:lumOff val="15000"/>
                  </a:schemeClr>
                </a:solidFill>
                <a:latin typeface="+mj-lt"/>
                <a:ea typeface="微软雅黑" panose="020B0503020204020204" pitchFamily="34" charset="-122"/>
              </a:rPr>
              <a:t>\n', </a:t>
            </a:r>
            <a:r>
              <a:rPr lang="en-US" altLang="zh-CN" sz="2000" dirty="0" err="1">
                <a:solidFill>
                  <a:schemeClr val="tx1">
                    <a:lumMod val="85000"/>
                    <a:lumOff val="15000"/>
                  </a:schemeClr>
                </a:solidFill>
                <a:latin typeface="+mj-lt"/>
                <a:ea typeface="微软雅黑" panose="020B0503020204020204" pitchFamily="34" charset="-122"/>
              </a:rPr>
              <a:t>posret_indices</a:t>
            </a:r>
            <a:r>
              <a:rPr lang="en-US" altLang="zh-CN" sz="2000" dirty="0">
                <a:solidFill>
                  <a:schemeClr val="tx1">
                    <a:lumMod val="85000"/>
                    <a:lumOff val="15000"/>
                  </a:schemeClr>
                </a:solidFill>
                <a:latin typeface="+mj-lt"/>
                <a:ea typeface="微软雅黑" panose="020B0503020204020204" pitchFamily="34" charset="-122"/>
              </a:rPr>
              <a:t>)</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12	print('</a:t>
            </a:r>
            <a:r>
              <a:rPr lang="zh-CN" altLang="en-US" sz="2000" dirty="0">
                <a:solidFill>
                  <a:schemeClr val="tx1">
                    <a:lumMod val="85000"/>
                    <a:lumOff val="15000"/>
                  </a:schemeClr>
                </a:solidFill>
                <a:latin typeface="+mj-lt"/>
                <a:ea typeface="微软雅黑" panose="020B0503020204020204" pitchFamily="34" charset="-122"/>
              </a:rPr>
              <a:t>正收益率详细信息：</a:t>
            </a:r>
            <a:r>
              <a:rPr lang="en-US" altLang="zh-CN" sz="2000" dirty="0">
                <a:solidFill>
                  <a:schemeClr val="tx1">
                    <a:lumMod val="85000"/>
                    <a:lumOff val="15000"/>
                  </a:schemeClr>
                </a:solidFill>
                <a:latin typeface="+mj-lt"/>
                <a:ea typeface="微软雅黑" panose="020B0503020204020204" pitchFamily="34" charset="-122"/>
              </a:rPr>
              <a:t>')</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729649"/>
            <a:ext cx="9493471" cy="4774604"/>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1631657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0"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程序示例</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2747663"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计算股票收益率</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0" y="1730172"/>
            <a:ext cx="9493471" cy="4191981"/>
          </a:xfrm>
          <a:prstGeom prst="rect">
            <a:avLst/>
          </a:prstGeom>
        </p:spPr>
        <p:txBody>
          <a:bodyPr wrap="square">
            <a:spAutoFit/>
          </a:bodyPr>
          <a:lstStyle/>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13	for </a:t>
            </a:r>
            <a:r>
              <a:rPr lang="en-US" altLang="zh-CN" sz="2000" dirty="0" err="1">
                <a:solidFill>
                  <a:schemeClr val="tx1">
                    <a:lumMod val="85000"/>
                    <a:lumOff val="15000"/>
                  </a:schemeClr>
                </a:solidFill>
                <a:latin typeface="+mj-lt"/>
                <a:ea typeface="微软雅黑" panose="020B0503020204020204" pitchFamily="34" charset="-122"/>
              </a:rPr>
              <a:t>i</a:t>
            </a:r>
            <a:r>
              <a:rPr lang="en-US" altLang="zh-CN" sz="2000" dirty="0">
                <a:solidFill>
                  <a:schemeClr val="tx1">
                    <a:lumMod val="85000"/>
                    <a:lumOff val="15000"/>
                  </a:schemeClr>
                </a:solidFill>
                <a:latin typeface="+mj-lt"/>
                <a:ea typeface="微软雅黑" panose="020B0503020204020204" pitchFamily="34" charset="-122"/>
              </a:rPr>
              <a:t> in range(</a:t>
            </a:r>
            <a:r>
              <a:rPr lang="en-US" altLang="zh-CN" sz="2000" dirty="0" err="1">
                <a:solidFill>
                  <a:schemeClr val="tx1">
                    <a:lumMod val="85000"/>
                    <a:lumOff val="15000"/>
                  </a:schemeClr>
                </a:solidFill>
                <a:latin typeface="+mj-lt"/>
                <a:ea typeface="微软雅黑" panose="020B0503020204020204" pitchFamily="34" charset="-122"/>
              </a:rPr>
              <a:t>posret_indices</a:t>
            </a:r>
            <a:r>
              <a:rPr lang="en-US" altLang="zh-CN" sz="2000" dirty="0">
                <a:solidFill>
                  <a:schemeClr val="tx1">
                    <a:lumMod val="85000"/>
                    <a:lumOff val="15000"/>
                  </a:schemeClr>
                </a:solidFill>
                <a:latin typeface="+mj-lt"/>
                <a:ea typeface="微软雅黑" panose="020B0503020204020204" pitchFamily="34" charset="-122"/>
              </a:rPr>
              <a:t>[0].shape[0]):</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14	    print('</a:t>
            </a:r>
            <a:r>
              <a:rPr lang="zh-CN" altLang="en-US" sz="2000" dirty="0">
                <a:solidFill>
                  <a:schemeClr val="tx1">
                    <a:lumMod val="85000"/>
                    <a:lumOff val="15000"/>
                  </a:schemeClr>
                </a:solidFill>
                <a:latin typeface="+mj-lt"/>
                <a:ea typeface="微软雅黑" panose="020B0503020204020204" pitchFamily="34" charset="-122"/>
              </a:rPr>
              <a:t>第</a:t>
            </a:r>
            <a:r>
              <a:rPr lang="en-US" altLang="zh-CN" sz="2000" dirty="0">
                <a:solidFill>
                  <a:schemeClr val="tx1">
                    <a:lumMod val="85000"/>
                    <a:lumOff val="15000"/>
                  </a:schemeClr>
                </a:solidFill>
                <a:latin typeface="+mj-lt"/>
                <a:ea typeface="微软雅黑" panose="020B0503020204020204" pitchFamily="34" charset="-122"/>
              </a:rPr>
              <a:t>%d</a:t>
            </a:r>
            <a:r>
              <a:rPr lang="zh-CN" altLang="en-US" sz="2000" dirty="0">
                <a:solidFill>
                  <a:schemeClr val="tx1">
                    <a:lumMod val="85000"/>
                    <a:lumOff val="15000"/>
                  </a:schemeClr>
                </a:solidFill>
                <a:latin typeface="+mj-lt"/>
                <a:ea typeface="微软雅黑" panose="020B0503020204020204" pitchFamily="34" charset="-122"/>
              </a:rPr>
              <a:t>组：</a:t>
            </a:r>
            <a:r>
              <a:rPr lang="en-US" altLang="zh-CN" sz="2000" dirty="0">
                <a:solidFill>
                  <a:schemeClr val="tx1">
                    <a:lumMod val="85000"/>
                    <a:lumOff val="15000"/>
                  </a:schemeClr>
                </a:solidFill>
                <a:latin typeface="+mj-lt"/>
                <a:ea typeface="微软雅黑" panose="020B0503020204020204" pitchFamily="34" charset="-122"/>
              </a:rPr>
              <a:t>'%(i+1))</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15	    </a:t>
            </a:r>
            <a:r>
              <a:rPr lang="en-US" altLang="zh-CN" sz="2000" dirty="0" err="1">
                <a:solidFill>
                  <a:schemeClr val="tx1">
                    <a:lumMod val="85000"/>
                    <a:lumOff val="15000"/>
                  </a:schemeClr>
                </a:solidFill>
                <a:latin typeface="+mj-lt"/>
                <a:ea typeface="微软雅黑" panose="020B0503020204020204" pitchFamily="34" charset="-122"/>
              </a:rPr>
              <a:t>idx</a:t>
            </a:r>
            <a:r>
              <a:rPr lang="en-US" altLang="zh-CN" sz="2000" dirty="0">
                <a:solidFill>
                  <a:schemeClr val="tx1">
                    <a:lumMod val="85000"/>
                    <a:lumOff val="15000"/>
                  </a:schemeClr>
                </a:solidFill>
                <a:latin typeface="+mj-lt"/>
                <a:ea typeface="微软雅黑" panose="020B0503020204020204" pitchFamily="34" charset="-122"/>
              </a:rPr>
              <a:t> = </a:t>
            </a:r>
            <a:r>
              <a:rPr lang="en-US" altLang="zh-CN" sz="2000" dirty="0" err="1">
                <a:solidFill>
                  <a:schemeClr val="tx1">
                    <a:lumMod val="85000"/>
                    <a:lumOff val="15000"/>
                  </a:schemeClr>
                </a:solidFill>
                <a:latin typeface="+mj-lt"/>
                <a:ea typeface="微软雅黑" panose="020B0503020204020204" pitchFamily="34" charset="-122"/>
              </a:rPr>
              <a:t>posret_indices</a:t>
            </a:r>
            <a:r>
              <a:rPr lang="en-US" altLang="zh-CN" sz="2000" dirty="0">
                <a:solidFill>
                  <a:schemeClr val="tx1">
                    <a:lumMod val="85000"/>
                    <a:lumOff val="15000"/>
                  </a:schemeClr>
                </a:solidFill>
                <a:latin typeface="+mj-lt"/>
                <a:ea typeface="微软雅黑" panose="020B0503020204020204" pitchFamily="34" charset="-122"/>
              </a:rPr>
              <a:t>[0][</a:t>
            </a:r>
            <a:r>
              <a:rPr lang="en-US" altLang="zh-CN" sz="2000" dirty="0" err="1">
                <a:solidFill>
                  <a:schemeClr val="tx1">
                    <a:lumMod val="85000"/>
                    <a:lumOff val="15000"/>
                  </a:schemeClr>
                </a:solidFill>
                <a:latin typeface="+mj-lt"/>
                <a:ea typeface="微软雅黑" panose="020B0503020204020204" pitchFamily="34" charset="-122"/>
              </a:rPr>
              <a:t>i</a:t>
            </a:r>
            <a:r>
              <a:rPr lang="en-US" altLang="zh-CN" sz="2000" dirty="0">
                <a:solidFill>
                  <a:schemeClr val="tx1">
                    <a:lumMod val="85000"/>
                    <a:lumOff val="15000"/>
                  </a:schemeClr>
                </a:solidFill>
                <a:latin typeface="+mj-lt"/>
                <a:ea typeface="微软雅黑" panose="020B0503020204020204" pitchFamily="34" charset="-122"/>
              </a:rPr>
              <a:t>]</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16	    print('</a:t>
            </a:r>
            <a:r>
              <a:rPr lang="zh-CN" altLang="en-US" sz="2000" dirty="0">
                <a:solidFill>
                  <a:schemeClr val="tx1">
                    <a:lumMod val="85000"/>
                    <a:lumOff val="15000"/>
                  </a:schemeClr>
                </a:solidFill>
                <a:latin typeface="+mj-lt"/>
                <a:ea typeface="微软雅黑" panose="020B0503020204020204" pitchFamily="34" charset="-122"/>
              </a:rPr>
              <a:t>当日收盘价：</a:t>
            </a:r>
            <a:r>
              <a:rPr lang="en-US" altLang="zh-CN" sz="2000" dirty="0">
                <a:solidFill>
                  <a:schemeClr val="tx1">
                    <a:lumMod val="85000"/>
                    <a:lumOff val="15000"/>
                  </a:schemeClr>
                </a:solidFill>
                <a:latin typeface="+mj-lt"/>
                <a:ea typeface="微软雅黑" panose="020B0503020204020204" pitchFamily="34" charset="-122"/>
              </a:rPr>
              <a:t>%f</a:t>
            </a:r>
            <a:r>
              <a:rPr lang="zh-CN" altLang="en-US" sz="2000" dirty="0">
                <a:solidFill>
                  <a:schemeClr val="tx1">
                    <a:lumMod val="85000"/>
                    <a:lumOff val="15000"/>
                  </a:schemeClr>
                </a:solidFill>
                <a:latin typeface="+mj-lt"/>
                <a:ea typeface="微软雅黑" panose="020B0503020204020204" pitchFamily="34" charset="-122"/>
              </a:rPr>
              <a:t>，下一日收盘价：</a:t>
            </a:r>
            <a:r>
              <a:rPr lang="en-US" altLang="zh-CN" sz="2000" dirty="0">
                <a:solidFill>
                  <a:schemeClr val="tx1">
                    <a:lumMod val="85000"/>
                    <a:lumOff val="15000"/>
                  </a:schemeClr>
                </a:solidFill>
                <a:latin typeface="+mj-lt"/>
                <a:ea typeface="微软雅黑" panose="020B0503020204020204" pitchFamily="34" charset="-122"/>
              </a:rPr>
              <a:t>%f'%(</a:t>
            </a:r>
            <a:r>
              <a:rPr lang="en-US" altLang="zh-CN" sz="2000" dirty="0" err="1">
                <a:solidFill>
                  <a:schemeClr val="tx1">
                    <a:lumMod val="85000"/>
                    <a:lumOff val="15000"/>
                  </a:schemeClr>
                </a:solidFill>
                <a:latin typeface="+mj-lt"/>
                <a:ea typeface="微软雅黑" panose="020B0503020204020204" pitchFamily="34" charset="-122"/>
              </a:rPr>
              <a:t>close_price</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idx</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close_price</a:t>
            </a:r>
            <a:r>
              <a:rPr lang="en-US" altLang="zh-CN" sz="2000" dirty="0">
                <a:solidFill>
                  <a:schemeClr val="tx1">
                    <a:lumMod val="85000"/>
                    <a:lumOff val="15000"/>
                  </a:schemeClr>
                </a:solidFill>
                <a:latin typeface="+mj-lt"/>
                <a:ea typeface="微软雅黑" panose="020B0503020204020204" pitchFamily="34" charset="-122"/>
              </a:rPr>
              <a:t>[idx+1]))</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17	    print('</a:t>
            </a:r>
            <a:r>
              <a:rPr lang="zh-CN" altLang="en-US" sz="2000" dirty="0">
                <a:solidFill>
                  <a:schemeClr val="tx1">
                    <a:lumMod val="85000"/>
                    <a:lumOff val="15000"/>
                  </a:schemeClr>
                </a:solidFill>
                <a:latin typeface="+mj-lt"/>
                <a:ea typeface="微软雅黑" panose="020B0503020204020204" pitchFamily="34" charset="-122"/>
              </a:rPr>
              <a:t>普通收益率：</a:t>
            </a:r>
            <a:r>
              <a:rPr lang="en-US" altLang="zh-CN" sz="2000" dirty="0">
                <a:solidFill>
                  <a:schemeClr val="tx1">
                    <a:lumMod val="85000"/>
                    <a:lumOff val="15000"/>
                  </a:schemeClr>
                </a:solidFill>
                <a:latin typeface="+mj-lt"/>
                <a:ea typeface="微软雅黑" panose="020B0503020204020204" pitchFamily="34" charset="-122"/>
              </a:rPr>
              <a:t>%f'%((</a:t>
            </a:r>
            <a:r>
              <a:rPr lang="en-US" altLang="zh-CN" sz="2000" dirty="0" err="1">
                <a:solidFill>
                  <a:schemeClr val="tx1">
                    <a:lumMod val="85000"/>
                    <a:lumOff val="15000"/>
                  </a:schemeClr>
                </a:solidFill>
                <a:latin typeface="+mj-lt"/>
                <a:ea typeface="微软雅黑" panose="020B0503020204020204" pitchFamily="34" charset="-122"/>
              </a:rPr>
              <a:t>close_price</a:t>
            </a:r>
            <a:r>
              <a:rPr lang="en-US" altLang="zh-CN" sz="2000" dirty="0">
                <a:solidFill>
                  <a:schemeClr val="tx1">
                    <a:lumMod val="85000"/>
                    <a:lumOff val="15000"/>
                  </a:schemeClr>
                </a:solidFill>
                <a:latin typeface="+mj-lt"/>
                <a:ea typeface="微软雅黑" panose="020B0503020204020204" pitchFamily="34" charset="-122"/>
              </a:rPr>
              <a:t>[idx+1]-</a:t>
            </a:r>
            <a:r>
              <a:rPr lang="en-US" altLang="zh-CN" sz="2000" dirty="0" err="1">
                <a:solidFill>
                  <a:schemeClr val="tx1">
                    <a:lumMod val="85000"/>
                    <a:lumOff val="15000"/>
                  </a:schemeClr>
                </a:solidFill>
                <a:latin typeface="+mj-lt"/>
                <a:ea typeface="微软雅黑" panose="020B0503020204020204" pitchFamily="34" charset="-122"/>
              </a:rPr>
              <a:t>close_price</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idx</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close_price</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idx</a:t>
            </a:r>
            <a:r>
              <a:rPr lang="en-US" altLang="zh-CN" sz="2000" dirty="0">
                <a:solidFill>
                  <a:schemeClr val="tx1">
                    <a:lumMod val="85000"/>
                    <a:lumOff val="15000"/>
                  </a:schemeClr>
                </a:solidFill>
                <a:latin typeface="+mj-lt"/>
                <a:ea typeface="微软雅黑" panose="020B0503020204020204" pitchFamily="34" charset="-122"/>
              </a:rPr>
              <a:t>]))</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18	    print('</a:t>
            </a:r>
            <a:r>
              <a:rPr lang="zh-CN" altLang="en-US" sz="2000" dirty="0">
                <a:solidFill>
                  <a:schemeClr val="tx1">
                    <a:lumMod val="85000"/>
                    <a:lumOff val="15000"/>
                  </a:schemeClr>
                </a:solidFill>
                <a:latin typeface="+mj-lt"/>
                <a:ea typeface="微软雅黑" panose="020B0503020204020204" pitchFamily="34" charset="-122"/>
              </a:rPr>
              <a:t>对数收益率：</a:t>
            </a:r>
            <a:r>
              <a:rPr lang="en-US" altLang="zh-CN" sz="2000" dirty="0">
                <a:solidFill>
                  <a:schemeClr val="tx1">
                    <a:lumMod val="85000"/>
                    <a:lumOff val="15000"/>
                  </a:schemeClr>
                </a:solidFill>
                <a:latin typeface="+mj-lt"/>
                <a:ea typeface="微软雅黑" panose="020B0503020204020204" pitchFamily="34" charset="-122"/>
              </a:rPr>
              <a:t>%f'%(math.log(</a:t>
            </a:r>
            <a:r>
              <a:rPr lang="en-US" altLang="zh-CN" sz="2000" dirty="0" err="1">
                <a:solidFill>
                  <a:schemeClr val="tx1">
                    <a:lumMod val="85000"/>
                    <a:lumOff val="15000"/>
                  </a:schemeClr>
                </a:solidFill>
                <a:latin typeface="+mj-lt"/>
                <a:ea typeface="微软雅黑" panose="020B0503020204020204" pitchFamily="34" charset="-122"/>
              </a:rPr>
              <a:t>close_price</a:t>
            </a:r>
            <a:r>
              <a:rPr lang="en-US" altLang="zh-CN" sz="2000" dirty="0">
                <a:solidFill>
                  <a:schemeClr val="tx1">
                    <a:lumMod val="85000"/>
                    <a:lumOff val="15000"/>
                  </a:schemeClr>
                </a:solidFill>
                <a:latin typeface="+mj-lt"/>
                <a:ea typeface="微软雅黑" panose="020B0503020204020204" pitchFamily="34" charset="-122"/>
              </a:rPr>
              <a:t>[idx+1])-math.log(</a:t>
            </a:r>
            <a:r>
              <a:rPr lang="en-US" altLang="zh-CN" sz="2000" dirty="0" err="1">
                <a:solidFill>
                  <a:schemeClr val="tx1">
                    <a:lumMod val="85000"/>
                    <a:lumOff val="15000"/>
                  </a:schemeClr>
                </a:solidFill>
                <a:latin typeface="+mj-lt"/>
                <a:ea typeface="微软雅黑" panose="020B0503020204020204" pitchFamily="34" charset="-122"/>
              </a:rPr>
              <a:t>close_price</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idx</a:t>
            </a:r>
            <a:r>
              <a:rPr lang="en-US" altLang="zh-CN" sz="2000" dirty="0">
                <a:solidFill>
                  <a:schemeClr val="tx1">
                    <a:lumMod val="85000"/>
                    <a:lumOff val="15000"/>
                  </a:schemeClr>
                </a:solidFill>
                <a:latin typeface="+mj-lt"/>
                <a:ea typeface="微软雅黑" panose="020B0503020204020204" pitchFamily="34" charset="-122"/>
              </a:rPr>
              <a:t>])))</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729649"/>
            <a:ext cx="9493471" cy="4774604"/>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534456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1"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程序示例</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1419780"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提示</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1" y="1730172"/>
            <a:ext cx="9289360" cy="3079305"/>
          </a:xfrm>
          <a:prstGeom prst="rect">
            <a:avLst/>
          </a:prstGeom>
        </p:spPr>
        <p:txBody>
          <a:bodyPr wrap="square">
            <a:spAutoFit/>
          </a:bodyPr>
          <a:lstStyle/>
          <a:p>
            <a:pPr marL="342900" indent="-342900">
              <a:lnSpc>
                <a:spcPct val="150000"/>
              </a:lnSpc>
              <a:spcBef>
                <a:spcPct val="0"/>
              </a:spcBef>
              <a:buClr>
                <a:srgbClr val="B1C400"/>
              </a:buClr>
              <a:buFont typeface="Wingdings" panose="05000000000000000000" pitchFamily="2" charset="2"/>
              <a:buChar char="l"/>
              <a:defRPr/>
            </a:pPr>
            <a:r>
              <a:rPr lang="zh-CN" altLang="en-US" sz="2200" dirty="0">
                <a:solidFill>
                  <a:schemeClr val="tx1">
                    <a:lumMod val="85000"/>
                    <a:lumOff val="15000"/>
                  </a:schemeClr>
                </a:solidFill>
                <a:latin typeface="+mj-lt"/>
                <a:ea typeface="微软雅黑" panose="020B0503020204020204" pitchFamily="34" charset="-122"/>
              </a:rPr>
              <a:t>根据第</a:t>
            </a:r>
            <a:r>
              <a:rPr lang="en-US" altLang="zh-CN" sz="2200" dirty="0">
                <a:solidFill>
                  <a:schemeClr val="tx1">
                    <a:lumMod val="85000"/>
                    <a:lumOff val="15000"/>
                  </a:schemeClr>
                </a:solidFill>
                <a:latin typeface="+mj-lt"/>
                <a:ea typeface="微软雅黑" panose="020B0503020204020204" pitchFamily="34" charset="-122"/>
              </a:rPr>
              <a:t>11</a:t>
            </a:r>
            <a:r>
              <a:rPr lang="zh-CN" altLang="en-US" sz="2200" dirty="0">
                <a:solidFill>
                  <a:schemeClr val="tx1">
                    <a:lumMod val="85000"/>
                    <a:lumOff val="15000"/>
                  </a:schemeClr>
                </a:solidFill>
                <a:latin typeface="+mj-lt"/>
                <a:ea typeface="微软雅黑" panose="020B0503020204020204" pitchFamily="34" charset="-122"/>
              </a:rPr>
              <a:t>行代码的输出结果可知，</a:t>
            </a:r>
            <a:r>
              <a:rPr lang="en-US" altLang="zh-CN" sz="2200" dirty="0" err="1">
                <a:solidFill>
                  <a:schemeClr val="tx1">
                    <a:lumMod val="85000"/>
                    <a:lumOff val="15000"/>
                  </a:schemeClr>
                </a:solidFill>
                <a:latin typeface="+mj-lt"/>
                <a:ea typeface="微软雅黑" panose="020B0503020204020204" pitchFamily="34" charset="-122"/>
              </a:rPr>
              <a:t>posret_indices</a:t>
            </a:r>
            <a:r>
              <a:rPr lang="zh-CN" altLang="en-US" sz="2200" dirty="0">
                <a:solidFill>
                  <a:schemeClr val="tx1">
                    <a:lumMod val="85000"/>
                    <a:lumOff val="15000"/>
                  </a:schemeClr>
                </a:solidFill>
                <a:latin typeface="+mj-lt"/>
                <a:ea typeface="微软雅黑" panose="020B0503020204020204" pitchFamily="34" charset="-122"/>
              </a:rPr>
              <a:t>是一个元组，其中索引为</a:t>
            </a:r>
            <a:r>
              <a:rPr lang="en-US" altLang="zh-CN" sz="2200" dirty="0">
                <a:solidFill>
                  <a:schemeClr val="tx1">
                    <a:lumMod val="85000"/>
                    <a:lumOff val="15000"/>
                  </a:schemeClr>
                </a:solidFill>
                <a:latin typeface="+mj-lt"/>
                <a:ea typeface="微软雅黑" panose="020B0503020204020204" pitchFamily="34" charset="-122"/>
              </a:rPr>
              <a:t>0</a:t>
            </a:r>
            <a:r>
              <a:rPr lang="zh-CN" altLang="en-US" sz="2200" dirty="0">
                <a:solidFill>
                  <a:schemeClr val="tx1">
                    <a:lumMod val="85000"/>
                    <a:lumOff val="15000"/>
                  </a:schemeClr>
                </a:solidFill>
                <a:latin typeface="+mj-lt"/>
                <a:ea typeface="微软雅黑" panose="020B0503020204020204" pitchFamily="34" charset="-122"/>
              </a:rPr>
              <a:t>的元素（即</a:t>
            </a:r>
            <a:r>
              <a:rPr lang="en-US" altLang="zh-CN" sz="2200" dirty="0" err="1">
                <a:solidFill>
                  <a:schemeClr val="tx1">
                    <a:lumMod val="85000"/>
                    <a:lumOff val="15000"/>
                  </a:schemeClr>
                </a:solidFill>
                <a:latin typeface="+mj-lt"/>
                <a:ea typeface="微软雅黑" panose="020B0503020204020204" pitchFamily="34" charset="-122"/>
              </a:rPr>
              <a:t>posret_indices</a:t>
            </a:r>
            <a:r>
              <a:rPr lang="en-US" altLang="zh-CN" sz="2200" dirty="0">
                <a:solidFill>
                  <a:schemeClr val="tx1">
                    <a:lumMod val="85000"/>
                    <a:lumOff val="15000"/>
                  </a:schemeClr>
                </a:solidFill>
                <a:latin typeface="+mj-lt"/>
                <a:ea typeface="微软雅黑" panose="020B0503020204020204" pitchFamily="34" charset="-122"/>
              </a:rPr>
              <a:t>[0]</a:t>
            </a:r>
            <a:r>
              <a:rPr lang="zh-CN" altLang="en-US" sz="2200" dirty="0">
                <a:solidFill>
                  <a:schemeClr val="tx1">
                    <a:lumMod val="85000"/>
                    <a:lumOff val="15000"/>
                  </a:schemeClr>
                </a:solidFill>
                <a:latin typeface="+mj-lt"/>
                <a:ea typeface="微软雅黑" panose="020B0503020204020204" pitchFamily="34" charset="-122"/>
              </a:rPr>
              <a:t>）对应由正收益率数据索引组成的数组对象。</a:t>
            </a:r>
            <a:endParaRPr lang="en-US" altLang="zh-CN" sz="2200" dirty="0">
              <a:solidFill>
                <a:schemeClr val="tx1">
                  <a:lumMod val="85000"/>
                  <a:lumOff val="15000"/>
                </a:schemeClr>
              </a:solidFill>
              <a:latin typeface="+mj-lt"/>
              <a:ea typeface="微软雅黑" panose="020B0503020204020204" pitchFamily="34" charset="-122"/>
            </a:endParaRPr>
          </a:p>
          <a:p>
            <a:pPr marL="342900" indent="-342900">
              <a:lnSpc>
                <a:spcPct val="150000"/>
              </a:lnSpc>
              <a:spcBef>
                <a:spcPct val="0"/>
              </a:spcBef>
              <a:buClr>
                <a:srgbClr val="B1C400"/>
              </a:buClr>
              <a:buFont typeface="Wingdings" panose="05000000000000000000" pitchFamily="2" charset="2"/>
              <a:buChar char="l"/>
              <a:defRPr/>
            </a:pPr>
            <a:r>
              <a:rPr lang="zh-CN" altLang="en-US" sz="2200" dirty="0">
                <a:solidFill>
                  <a:schemeClr val="tx1">
                    <a:lumMod val="85000"/>
                    <a:lumOff val="15000"/>
                  </a:schemeClr>
                </a:solidFill>
                <a:latin typeface="+mj-lt"/>
                <a:ea typeface="微软雅黑" panose="020B0503020204020204" pitchFamily="34" charset="-122"/>
              </a:rPr>
              <a:t>第</a:t>
            </a:r>
            <a:r>
              <a:rPr lang="en-US" altLang="zh-CN" sz="2200" dirty="0">
                <a:solidFill>
                  <a:schemeClr val="tx1">
                    <a:lumMod val="85000"/>
                    <a:lumOff val="15000"/>
                  </a:schemeClr>
                </a:solidFill>
                <a:latin typeface="+mj-lt"/>
                <a:ea typeface="微软雅黑" panose="020B0503020204020204" pitchFamily="34" charset="-122"/>
              </a:rPr>
              <a:t>12</a:t>
            </a:r>
            <a:r>
              <a:rPr lang="zh-CN" altLang="en-US" sz="2200" dirty="0">
                <a:solidFill>
                  <a:schemeClr val="tx1">
                    <a:lumMod val="85000"/>
                    <a:lumOff val="15000"/>
                  </a:schemeClr>
                </a:solidFill>
                <a:latin typeface="+mj-lt"/>
                <a:ea typeface="微软雅黑" panose="020B0503020204020204" pitchFamily="34" charset="-122"/>
              </a:rPr>
              <a:t>行代码开始的</a:t>
            </a:r>
            <a:r>
              <a:rPr lang="en-US" altLang="zh-CN" sz="2200" dirty="0">
                <a:solidFill>
                  <a:schemeClr val="tx1">
                    <a:lumMod val="85000"/>
                    <a:lumOff val="15000"/>
                  </a:schemeClr>
                </a:solidFill>
                <a:latin typeface="+mj-lt"/>
                <a:ea typeface="微软雅黑" panose="020B0503020204020204" pitchFamily="34" charset="-122"/>
              </a:rPr>
              <a:t>for</a:t>
            </a:r>
            <a:r>
              <a:rPr lang="zh-CN" altLang="en-US" sz="2200" dirty="0">
                <a:solidFill>
                  <a:schemeClr val="tx1">
                    <a:lumMod val="85000"/>
                    <a:lumOff val="15000"/>
                  </a:schemeClr>
                </a:solidFill>
                <a:latin typeface="+mj-lt"/>
                <a:ea typeface="微软雅黑" panose="020B0503020204020204" pitchFamily="34" charset="-122"/>
              </a:rPr>
              <a:t>循环中，使用</a:t>
            </a:r>
            <a:r>
              <a:rPr lang="en-US" altLang="zh-CN" sz="2200" dirty="0" err="1">
                <a:solidFill>
                  <a:schemeClr val="tx1">
                    <a:lumMod val="85000"/>
                    <a:lumOff val="15000"/>
                  </a:schemeClr>
                </a:solidFill>
                <a:latin typeface="+mj-lt"/>
                <a:ea typeface="微软雅黑" panose="020B0503020204020204" pitchFamily="34" charset="-122"/>
              </a:rPr>
              <a:t>posret_indices</a:t>
            </a:r>
            <a:r>
              <a:rPr lang="en-US" altLang="zh-CN" sz="2200" dirty="0">
                <a:solidFill>
                  <a:schemeClr val="tx1">
                    <a:lumMod val="85000"/>
                    <a:lumOff val="15000"/>
                  </a:schemeClr>
                </a:solidFill>
                <a:latin typeface="+mj-lt"/>
                <a:ea typeface="微软雅黑" panose="020B0503020204020204" pitchFamily="34" charset="-122"/>
              </a:rPr>
              <a:t>[0]</a:t>
            </a:r>
            <a:r>
              <a:rPr lang="zh-CN" altLang="en-US" sz="2200" dirty="0">
                <a:solidFill>
                  <a:schemeClr val="tx1">
                    <a:lumMod val="85000"/>
                    <a:lumOff val="15000"/>
                  </a:schemeClr>
                </a:solidFill>
                <a:latin typeface="+mj-lt"/>
                <a:ea typeface="微软雅黑" panose="020B0503020204020204" pitchFamily="34" charset="-122"/>
              </a:rPr>
              <a:t>依次访问每一个正收益率数据索引，并根据该索引得到当日收盘价、下一日收盘价数据，再计算普通收益率和对数收益率。</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664335"/>
            <a:ext cx="9493471" cy="4660892"/>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3228311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0"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程序示例</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4763075"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将股票数据由日均线转换为周线</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0" y="1730172"/>
            <a:ext cx="9493471" cy="4191981"/>
          </a:xfrm>
          <a:prstGeom prst="rect">
            <a:avLst/>
          </a:prstGeom>
        </p:spPr>
        <p:txBody>
          <a:bodyPr wrap="square">
            <a:spAutoFit/>
          </a:bodyPr>
          <a:lstStyle/>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	import </a:t>
            </a:r>
            <a:r>
              <a:rPr lang="en-US" altLang="zh-CN" sz="2000" dirty="0" err="1">
                <a:solidFill>
                  <a:schemeClr val="tx1">
                    <a:lumMod val="85000"/>
                    <a:lumOff val="15000"/>
                  </a:schemeClr>
                </a:solidFill>
                <a:latin typeface="+mj-lt"/>
                <a:ea typeface="微软雅黑" panose="020B0503020204020204" pitchFamily="34" charset="-122"/>
              </a:rPr>
              <a:t>numpy</a:t>
            </a:r>
            <a:r>
              <a:rPr lang="en-US" altLang="zh-CN" sz="2000" dirty="0">
                <a:solidFill>
                  <a:schemeClr val="tx1">
                    <a:lumMod val="85000"/>
                    <a:lumOff val="15000"/>
                  </a:schemeClr>
                </a:solidFill>
                <a:latin typeface="+mj-lt"/>
                <a:ea typeface="微软雅黑" panose="020B0503020204020204" pitchFamily="34" charset="-122"/>
              </a:rPr>
              <a:t> as np # </a:t>
            </a:r>
            <a:r>
              <a:rPr lang="zh-CN" altLang="en-US" sz="2000" dirty="0">
                <a:solidFill>
                  <a:schemeClr val="tx1">
                    <a:lumMod val="85000"/>
                    <a:lumOff val="15000"/>
                  </a:schemeClr>
                </a:solidFill>
                <a:latin typeface="+mj-lt"/>
                <a:ea typeface="微软雅黑" panose="020B0503020204020204" pitchFamily="34" charset="-122"/>
              </a:rPr>
              <a:t>导入</a:t>
            </a:r>
            <a:r>
              <a:rPr lang="en-US" altLang="zh-CN" sz="2000" dirty="0" err="1">
                <a:solidFill>
                  <a:schemeClr val="tx1">
                    <a:lumMod val="85000"/>
                    <a:lumOff val="15000"/>
                  </a:schemeClr>
                </a:solidFill>
                <a:latin typeface="+mj-lt"/>
                <a:ea typeface="微软雅黑" panose="020B0503020204020204" pitchFamily="34" charset="-122"/>
              </a:rPr>
              <a:t>numpy</a:t>
            </a:r>
            <a:endParaRPr lang="en-US" altLang="zh-CN" sz="2000" dirty="0">
              <a:solidFill>
                <a:schemeClr val="tx1">
                  <a:lumMod val="85000"/>
                  <a:lumOff val="15000"/>
                </a:schemeClr>
              </a:solidFill>
              <a:latin typeface="+mj-lt"/>
              <a:ea typeface="微软雅黑" panose="020B0503020204020204" pitchFamily="34" charset="-122"/>
            </a:endParaRP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2	from datetime import datetime # </a:t>
            </a:r>
            <a:r>
              <a:rPr lang="zh-CN" altLang="en-US" sz="2000" dirty="0">
                <a:solidFill>
                  <a:schemeClr val="tx1">
                    <a:lumMod val="85000"/>
                    <a:lumOff val="15000"/>
                  </a:schemeClr>
                </a:solidFill>
                <a:latin typeface="+mj-lt"/>
                <a:ea typeface="微软雅黑" panose="020B0503020204020204" pitchFamily="34" charset="-122"/>
              </a:rPr>
              <a:t>导入</a:t>
            </a:r>
            <a:r>
              <a:rPr lang="en-US" altLang="zh-CN" sz="2000" dirty="0">
                <a:solidFill>
                  <a:schemeClr val="tx1">
                    <a:lumMod val="85000"/>
                    <a:lumOff val="15000"/>
                  </a:schemeClr>
                </a:solidFill>
                <a:latin typeface="+mj-lt"/>
                <a:ea typeface="微软雅黑" panose="020B0503020204020204" pitchFamily="34" charset="-122"/>
              </a:rPr>
              <a:t>datetime</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3</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4	</a:t>
            </a:r>
            <a:r>
              <a:rPr lang="en-US" altLang="zh-CN" sz="2000" dirty="0" err="1">
                <a:solidFill>
                  <a:schemeClr val="tx1">
                    <a:lumMod val="85000"/>
                    <a:lumOff val="15000"/>
                  </a:schemeClr>
                </a:solidFill>
                <a:latin typeface="+mj-lt"/>
                <a:ea typeface="微软雅黑" panose="020B0503020204020204" pitchFamily="34" charset="-122"/>
              </a:rPr>
              <a:t>np.set_printoptions</a:t>
            </a:r>
            <a:r>
              <a:rPr lang="en-US" altLang="zh-CN" sz="2000" dirty="0">
                <a:solidFill>
                  <a:schemeClr val="tx1">
                    <a:lumMod val="85000"/>
                    <a:lumOff val="15000"/>
                  </a:schemeClr>
                </a:solidFill>
                <a:latin typeface="+mj-lt"/>
                <a:ea typeface="微软雅黑" panose="020B0503020204020204" pitchFamily="34" charset="-122"/>
              </a:rPr>
              <a:t>(suppress=True) # </a:t>
            </a:r>
            <a:r>
              <a:rPr lang="zh-CN" altLang="en-US" sz="2000" dirty="0">
                <a:solidFill>
                  <a:schemeClr val="tx1">
                    <a:lumMod val="85000"/>
                    <a:lumOff val="15000"/>
                  </a:schemeClr>
                </a:solidFill>
                <a:latin typeface="+mj-lt"/>
                <a:ea typeface="微软雅黑" panose="020B0503020204020204" pitchFamily="34" charset="-122"/>
              </a:rPr>
              <a:t>输出</a:t>
            </a:r>
            <a:r>
              <a:rPr lang="en-US" altLang="zh-CN" sz="2000" dirty="0" err="1">
                <a:solidFill>
                  <a:schemeClr val="tx1">
                    <a:lumMod val="85000"/>
                    <a:lumOff val="15000"/>
                  </a:schemeClr>
                </a:solidFill>
                <a:latin typeface="+mj-lt"/>
                <a:ea typeface="微软雅黑" panose="020B0503020204020204" pitchFamily="34" charset="-122"/>
              </a:rPr>
              <a:t>ndarray</a:t>
            </a:r>
            <a:r>
              <a:rPr lang="zh-CN" altLang="en-US" sz="2000" dirty="0">
                <a:solidFill>
                  <a:schemeClr val="tx1">
                    <a:lumMod val="85000"/>
                    <a:lumOff val="15000"/>
                  </a:schemeClr>
                </a:solidFill>
                <a:latin typeface="+mj-lt"/>
                <a:ea typeface="微软雅黑" panose="020B0503020204020204" pitchFamily="34" charset="-122"/>
              </a:rPr>
              <a:t>类数组对象时不用科学计数法</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5</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6	def datestr2num(s): # </a:t>
            </a:r>
            <a:r>
              <a:rPr lang="zh-CN" altLang="en-US" sz="2000" dirty="0">
                <a:solidFill>
                  <a:schemeClr val="tx1">
                    <a:lumMod val="85000"/>
                    <a:lumOff val="15000"/>
                  </a:schemeClr>
                </a:solidFill>
                <a:latin typeface="+mj-lt"/>
                <a:ea typeface="微软雅黑" panose="020B0503020204020204" pitchFamily="34" charset="-122"/>
              </a:rPr>
              <a:t>获取该日期属于一年中的第几周</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7	    return </a:t>
            </a:r>
            <a:r>
              <a:rPr lang="en-US" altLang="zh-CN" sz="2000" dirty="0" err="1">
                <a:solidFill>
                  <a:schemeClr val="tx1">
                    <a:lumMod val="85000"/>
                    <a:lumOff val="15000"/>
                  </a:schemeClr>
                </a:solidFill>
                <a:latin typeface="+mj-lt"/>
                <a:ea typeface="微软雅黑" panose="020B0503020204020204" pitchFamily="34" charset="-122"/>
              </a:rPr>
              <a:t>datetime.strptime</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s.decode</a:t>
            </a:r>
            <a:r>
              <a:rPr lang="en-US" altLang="zh-CN" sz="2000" dirty="0">
                <a:solidFill>
                  <a:schemeClr val="tx1">
                    <a:lumMod val="85000"/>
                    <a:lumOff val="15000"/>
                  </a:schemeClr>
                </a:solidFill>
                <a:latin typeface="+mj-lt"/>
                <a:ea typeface="微软雅黑" panose="020B0503020204020204" pitchFamily="34" charset="-122"/>
              </a:rPr>
              <a:t>('utf-8'),'%Y-%m-%d').date().</a:t>
            </a:r>
            <a:r>
              <a:rPr lang="en-US" altLang="zh-CN" sz="2000" dirty="0" err="1">
                <a:solidFill>
                  <a:schemeClr val="tx1">
                    <a:lumMod val="85000"/>
                    <a:lumOff val="15000"/>
                  </a:schemeClr>
                </a:solidFill>
                <a:latin typeface="+mj-lt"/>
                <a:ea typeface="微软雅黑" panose="020B0503020204020204" pitchFamily="34" charset="-122"/>
              </a:rPr>
              <a:t>isocalendar</a:t>
            </a:r>
            <a:r>
              <a:rPr lang="en-US" altLang="zh-CN" sz="2000" dirty="0">
                <a:solidFill>
                  <a:schemeClr val="tx1">
                    <a:lumMod val="85000"/>
                    <a:lumOff val="15000"/>
                  </a:schemeClr>
                </a:solidFill>
                <a:latin typeface="+mj-lt"/>
                <a:ea typeface="微软雅黑" panose="020B0503020204020204" pitchFamily="34" charset="-122"/>
              </a:rPr>
              <a:t>()[1]</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8</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729649"/>
            <a:ext cx="9493471" cy="4774604"/>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4166079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0"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程序示例</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4763075"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将股票数据由日均线转换为周线</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0" y="1730172"/>
            <a:ext cx="9493471" cy="4654416"/>
          </a:xfrm>
          <a:prstGeom prst="rect">
            <a:avLst/>
          </a:prstGeom>
        </p:spPr>
        <p:txBody>
          <a:bodyPr wrap="square">
            <a:spAutoFit/>
          </a:bodyPr>
          <a:lstStyle/>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9	data = </a:t>
            </a:r>
            <a:r>
              <a:rPr lang="en-US" altLang="zh-CN" sz="2000" dirty="0" err="1">
                <a:solidFill>
                  <a:schemeClr val="tx1">
                    <a:lumMod val="85000"/>
                    <a:lumOff val="15000"/>
                  </a:schemeClr>
                </a:solidFill>
                <a:latin typeface="+mj-lt"/>
                <a:ea typeface="微软雅黑" panose="020B0503020204020204" pitchFamily="34" charset="-122"/>
              </a:rPr>
              <a:t>np.loadtxt</a:t>
            </a:r>
            <a:r>
              <a:rPr lang="en-US" altLang="zh-CN" sz="2000" dirty="0">
                <a:solidFill>
                  <a:schemeClr val="tx1">
                    <a:lumMod val="85000"/>
                    <a:lumOff val="15000"/>
                  </a:schemeClr>
                </a:solidFill>
                <a:latin typeface="+mj-lt"/>
                <a:ea typeface="微软雅黑" panose="020B0503020204020204" pitchFamily="34" charset="-122"/>
              </a:rPr>
              <a:t>('./stock_600848_202003.csv', delimiter=',', converters={0:datestr2num}, </a:t>
            </a:r>
            <a:r>
              <a:rPr lang="en-US" altLang="zh-CN" sz="2000" dirty="0" err="1">
                <a:solidFill>
                  <a:schemeClr val="tx1">
                    <a:lumMod val="85000"/>
                    <a:lumOff val="15000"/>
                  </a:schemeClr>
                </a:solidFill>
                <a:latin typeface="+mj-lt"/>
                <a:ea typeface="微软雅黑" panose="020B0503020204020204" pitchFamily="34" charset="-122"/>
              </a:rPr>
              <a:t>usecols</a:t>
            </a:r>
            <a:r>
              <a:rPr lang="en-US" altLang="zh-CN" sz="2000" dirty="0">
                <a:solidFill>
                  <a:schemeClr val="tx1">
                    <a:lumMod val="85000"/>
                    <a:lumOff val="15000"/>
                  </a:schemeClr>
                </a:solidFill>
                <a:latin typeface="+mj-lt"/>
                <a:ea typeface="微软雅黑" panose="020B0503020204020204" pitchFamily="34" charset="-122"/>
              </a:rPr>
              <a:t>=range(6)) # </a:t>
            </a:r>
            <a:r>
              <a:rPr lang="zh-CN" altLang="en-US" sz="2000" dirty="0">
                <a:solidFill>
                  <a:schemeClr val="tx1">
                    <a:lumMod val="85000"/>
                    <a:lumOff val="15000"/>
                  </a:schemeClr>
                </a:solidFill>
                <a:latin typeface="+mj-lt"/>
                <a:ea typeface="微软雅黑" panose="020B0503020204020204" pitchFamily="34" charset="-122"/>
              </a:rPr>
              <a:t>从</a:t>
            </a:r>
            <a:r>
              <a:rPr lang="en-US" altLang="zh-CN" sz="2000" dirty="0">
                <a:solidFill>
                  <a:schemeClr val="tx1">
                    <a:lumMod val="85000"/>
                    <a:lumOff val="15000"/>
                  </a:schemeClr>
                </a:solidFill>
                <a:latin typeface="+mj-lt"/>
                <a:ea typeface="微软雅黑" panose="020B0503020204020204" pitchFamily="34" charset="-122"/>
              </a:rPr>
              <a:t>CSV</a:t>
            </a:r>
            <a:r>
              <a:rPr lang="zh-CN" altLang="en-US" sz="2000" dirty="0">
                <a:solidFill>
                  <a:schemeClr val="tx1">
                    <a:lumMod val="85000"/>
                    <a:lumOff val="15000"/>
                  </a:schemeClr>
                </a:solidFill>
                <a:latin typeface="+mj-lt"/>
                <a:ea typeface="微软雅黑" panose="020B0503020204020204" pitchFamily="34" charset="-122"/>
              </a:rPr>
              <a:t>文件读取前</a:t>
            </a:r>
            <a:r>
              <a:rPr lang="en-US" altLang="zh-CN" sz="2000" dirty="0">
                <a:solidFill>
                  <a:schemeClr val="tx1">
                    <a:lumMod val="85000"/>
                    <a:lumOff val="15000"/>
                  </a:schemeClr>
                </a:solidFill>
                <a:latin typeface="+mj-lt"/>
                <a:ea typeface="微软雅黑" panose="020B0503020204020204" pitchFamily="34" charset="-122"/>
              </a:rPr>
              <a:t>6</a:t>
            </a:r>
            <a:r>
              <a:rPr lang="zh-CN" altLang="en-US" sz="2000" dirty="0">
                <a:solidFill>
                  <a:schemeClr val="tx1">
                    <a:lumMod val="85000"/>
                    <a:lumOff val="15000"/>
                  </a:schemeClr>
                </a:solidFill>
                <a:latin typeface="+mj-lt"/>
                <a:ea typeface="微软雅黑" panose="020B0503020204020204" pitchFamily="34" charset="-122"/>
              </a:rPr>
              <a:t>列股票数据（分别对应股票日期及每日的开盘价、最高价、收盘价、最低价和成交量，其中股票日期会被转换为一年中的第几周）</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10	print('</a:t>
            </a:r>
            <a:r>
              <a:rPr lang="zh-CN" altLang="en-US" sz="2000" dirty="0">
                <a:solidFill>
                  <a:schemeClr val="tx1">
                    <a:lumMod val="85000"/>
                    <a:lumOff val="15000"/>
                  </a:schemeClr>
                </a:solidFill>
                <a:latin typeface="+mj-lt"/>
                <a:ea typeface="微软雅黑" panose="020B0503020204020204" pitchFamily="34" charset="-122"/>
              </a:rPr>
              <a:t>原始股票数据：</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n',data</a:t>
            </a:r>
            <a:r>
              <a:rPr lang="en-US" altLang="zh-CN" sz="2000" dirty="0">
                <a:solidFill>
                  <a:schemeClr val="tx1">
                    <a:lumMod val="85000"/>
                    <a:lumOff val="15000"/>
                  </a:schemeClr>
                </a:solidFill>
                <a:latin typeface="+mj-lt"/>
                <a:ea typeface="微软雅黑" panose="020B0503020204020204" pitchFamily="34" charset="-122"/>
              </a:rPr>
              <a:t>)</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11	</a:t>
            </a:r>
            <a:r>
              <a:rPr lang="en-US" altLang="zh-CN" sz="2000" dirty="0" err="1">
                <a:solidFill>
                  <a:schemeClr val="tx1">
                    <a:lumMod val="85000"/>
                    <a:lumOff val="15000"/>
                  </a:schemeClr>
                </a:solidFill>
                <a:latin typeface="+mj-lt"/>
                <a:ea typeface="微软雅黑" panose="020B0503020204020204" pitchFamily="34" charset="-122"/>
              </a:rPr>
              <a:t>split_idx</a:t>
            </a:r>
            <a:r>
              <a:rPr lang="en-US" altLang="zh-CN" sz="2000" dirty="0">
                <a:solidFill>
                  <a:schemeClr val="tx1">
                    <a:lumMod val="85000"/>
                    <a:lumOff val="15000"/>
                  </a:schemeClr>
                </a:solidFill>
                <a:latin typeface="+mj-lt"/>
                <a:ea typeface="微软雅黑" panose="020B0503020204020204" pitchFamily="34" charset="-122"/>
              </a:rPr>
              <a:t> = </a:t>
            </a:r>
            <a:r>
              <a:rPr lang="en-US" altLang="zh-CN" sz="2000" dirty="0" err="1">
                <a:solidFill>
                  <a:schemeClr val="tx1">
                    <a:lumMod val="85000"/>
                    <a:lumOff val="15000"/>
                  </a:schemeClr>
                </a:solidFill>
                <a:latin typeface="+mj-lt"/>
                <a:ea typeface="微软雅黑" panose="020B0503020204020204" pitchFamily="34" charset="-122"/>
              </a:rPr>
              <a:t>np.unique</a:t>
            </a:r>
            <a:r>
              <a:rPr lang="en-US" altLang="zh-CN" sz="2000" dirty="0">
                <a:solidFill>
                  <a:schemeClr val="tx1">
                    <a:lumMod val="85000"/>
                    <a:lumOff val="15000"/>
                  </a:schemeClr>
                </a:solidFill>
                <a:latin typeface="+mj-lt"/>
                <a:ea typeface="微软雅黑" panose="020B0503020204020204" pitchFamily="34" charset="-122"/>
              </a:rPr>
              <a:t>(data[:,0],</a:t>
            </a:r>
            <a:r>
              <a:rPr lang="en-US" altLang="zh-CN" sz="2000" dirty="0" err="1">
                <a:solidFill>
                  <a:schemeClr val="tx1">
                    <a:lumMod val="85000"/>
                    <a:lumOff val="15000"/>
                  </a:schemeClr>
                </a:solidFill>
                <a:latin typeface="+mj-lt"/>
                <a:ea typeface="微软雅黑" panose="020B0503020204020204" pitchFamily="34" charset="-122"/>
              </a:rPr>
              <a:t>return_index</a:t>
            </a:r>
            <a:r>
              <a:rPr lang="en-US" altLang="zh-CN" sz="2000" dirty="0">
                <a:solidFill>
                  <a:schemeClr val="tx1">
                    <a:lumMod val="85000"/>
                    <a:lumOff val="15000"/>
                  </a:schemeClr>
                </a:solidFill>
                <a:latin typeface="+mj-lt"/>
                <a:ea typeface="微软雅黑" panose="020B0503020204020204" pitchFamily="34" charset="-122"/>
              </a:rPr>
              <a:t>=True) # </a:t>
            </a:r>
            <a:r>
              <a:rPr lang="zh-CN" altLang="en-US" sz="2000" dirty="0">
                <a:solidFill>
                  <a:schemeClr val="tx1">
                    <a:lumMod val="85000"/>
                    <a:lumOff val="15000"/>
                  </a:schemeClr>
                </a:solidFill>
                <a:latin typeface="+mj-lt"/>
                <a:ea typeface="微软雅黑" panose="020B0503020204020204" pitchFamily="34" charset="-122"/>
              </a:rPr>
              <a:t>获取周起始数据索引</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12	print('</a:t>
            </a:r>
            <a:r>
              <a:rPr lang="zh-CN" altLang="en-US" sz="2000" dirty="0">
                <a:solidFill>
                  <a:schemeClr val="tx1">
                    <a:lumMod val="85000"/>
                    <a:lumOff val="15000"/>
                  </a:schemeClr>
                </a:solidFill>
                <a:latin typeface="+mj-lt"/>
                <a:ea typeface="微软雅黑" panose="020B0503020204020204" pitchFamily="34" charset="-122"/>
              </a:rPr>
              <a:t>周起始数据索引：</a:t>
            </a:r>
            <a:r>
              <a:rPr lang="en-US" altLang="zh-CN" sz="2000" dirty="0">
                <a:solidFill>
                  <a:schemeClr val="tx1">
                    <a:lumMod val="85000"/>
                    <a:lumOff val="15000"/>
                  </a:schemeClr>
                </a:solidFill>
                <a:latin typeface="+mj-lt"/>
                <a:ea typeface="微软雅黑" panose="020B0503020204020204" pitchFamily="34" charset="-122"/>
              </a:rPr>
              <a:t>\n',</a:t>
            </a:r>
            <a:r>
              <a:rPr lang="en-US" altLang="zh-CN" sz="2000" dirty="0" err="1">
                <a:solidFill>
                  <a:schemeClr val="tx1">
                    <a:lumMod val="85000"/>
                    <a:lumOff val="15000"/>
                  </a:schemeClr>
                </a:solidFill>
                <a:latin typeface="+mj-lt"/>
                <a:ea typeface="微软雅黑" panose="020B0503020204020204" pitchFamily="34" charset="-122"/>
              </a:rPr>
              <a:t>split_idx</a:t>
            </a:r>
            <a:r>
              <a:rPr lang="en-US" altLang="zh-CN" sz="2000" dirty="0">
                <a:solidFill>
                  <a:schemeClr val="tx1">
                    <a:lumMod val="85000"/>
                    <a:lumOff val="15000"/>
                  </a:schemeClr>
                </a:solidFill>
                <a:latin typeface="+mj-lt"/>
                <a:ea typeface="微软雅黑" panose="020B0503020204020204" pitchFamily="34" charset="-122"/>
              </a:rPr>
              <a:t>)</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13	</a:t>
            </a:r>
            <a:r>
              <a:rPr lang="en-US" altLang="zh-CN" sz="2000" dirty="0" err="1">
                <a:solidFill>
                  <a:schemeClr val="tx1">
                    <a:lumMod val="85000"/>
                    <a:lumOff val="15000"/>
                  </a:schemeClr>
                </a:solidFill>
                <a:latin typeface="+mj-lt"/>
                <a:ea typeface="微软雅黑" panose="020B0503020204020204" pitchFamily="34" charset="-122"/>
              </a:rPr>
              <a:t>week_split</a:t>
            </a:r>
            <a:r>
              <a:rPr lang="en-US" altLang="zh-CN" sz="2000" dirty="0">
                <a:solidFill>
                  <a:schemeClr val="tx1">
                    <a:lumMod val="85000"/>
                    <a:lumOff val="15000"/>
                  </a:schemeClr>
                </a:solidFill>
                <a:latin typeface="+mj-lt"/>
                <a:ea typeface="微软雅黑" panose="020B0503020204020204" pitchFamily="34" charset="-122"/>
              </a:rPr>
              <a:t> = </a:t>
            </a:r>
            <a:r>
              <a:rPr lang="en-US" altLang="zh-CN" sz="2000" dirty="0" err="1">
                <a:solidFill>
                  <a:schemeClr val="tx1">
                    <a:lumMod val="85000"/>
                    <a:lumOff val="15000"/>
                  </a:schemeClr>
                </a:solidFill>
                <a:latin typeface="+mj-lt"/>
                <a:ea typeface="微软雅黑" panose="020B0503020204020204" pitchFamily="34" charset="-122"/>
              </a:rPr>
              <a:t>np.split</a:t>
            </a:r>
            <a:r>
              <a:rPr lang="en-US" altLang="zh-CN" sz="2000" dirty="0">
                <a:solidFill>
                  <a:schemeClr val="tx1">
                    <a:lumMod val="85000"/>
                    <a:lumOff val="15000"/>
                  </a:schemeClr>
                </a:solidFill>
                <a:latin typeface="+mj-lt"/>
                <a:ea typeface="微软雅黑" panose="020B0503020204020204" pitchFamily="34" charset="-122"/>
              </a:rPr>
              <a:t>(data, </a:t>
            </a:r>
            <a:r>
              <a:rPr lang="en-US" altLang="zh-CN" sz="2000" dirty="0" err="1">
                <a:solidFill>
                  <a:schemeClr val="tx1">
                    <a:lumMod val="85000"/>
                    <a:lumOff val="15000"/>
                  </a:schemeClr>
                </a:solidFill>
                <a:latin typeface="+mj-lt"/>
                <a:ea typeface="微软雅黑" panose="020B0503020204020204" pitchFamily="34" charset="-122"/>
              </a:rPr>
              <a:t>split_idx</a:t>
            </a:r>
            <a:r>
              <a:rPr lang="en-US" altLang="zh-CN" sz="2000" dirty="0">
                <a:solidFill>
                  <a:schemeClr val="tx1">
                    <a:lumMod val="85000"/>
                    <a:lumOff val="15000"/>
                  </a:schemeClr>
                </a:solidFill>
                <a:latin typeface="+mj-lt"/>
                <a:ea typeface="微软雅黑" panose="020B0503020204020204" pitchFamily="34" charset="-122"/>
              </a:rPr>
              <a:t>[1][1:]) # </a:t>
            </a:r>
            <a:r>
              <a:rPr lang="zh-CN" altLang="en-US" sz="2000" dirty="0">
                <a:solidFill>
                  <a:schemeClr val="tx1">
                    <a:lumMod val="85000"/>
                    <a:lumOff val="15000"/>
                  </a:schemeClr>
                </a:solidFill>
                <a:latin typeface="+mj-lt"/>
                <a:ea typeface="微软雅黑" panose="020B0503020204020204" pitchFamily="34" charset="-122"/>
              </a:rPr>
              <a:t>根据周起始数据索引进行数据划分（第一个周起始数据索引不用于划分）</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14	print('</a:t>
            </a:r>
            <a:r>
              <a:rPr lang="zh-CN" altLang="en-US" sz="2000" dirty="0">
                <a:solidFill>
                  <a:schemeClr val="tx1">
                    <a:lumMod val="85000"/>
                    <a:lumOff val="15000"/>
                  </a:schemeClr>
                </a:solidFill>
                <a:latin typeface="+mj-lt"/>
                <a:ea typeface="微软雅黑" panose="020B0503020204020204" pitchFamily="34" charset="-122"/>
              </a:rPr>
              <a:t>按周分组的数据：</a:t>
            </a:r>
            <a:r>
              <a:rPr lang="en-US" altLang="zh-CN" sz="2000" dirty="0">
                <a:solidFill>
                  <a:schemeClr val="tx1">
                    <a:lumMod val="85000"/>
                    <a:lumOff val="15000"/>
                  </a:schemeClr>
                </a:solidFill>
                <a:latin typeface="+mj-lt"/>
                <a:ea typeface="微软雅黑" panose="020B0503020204020204" pitchFamily="34" charset="-122"/>
              </a:rPr>
              <a:t>\n',</a:t>
            </a:r>
            <a:r>
              <a:rPr lang="en-US" altLang="zh-CN" sz="2000" dirty="0" err="1">
                <a:solidFill>
                  <a:schemeClr val="tx1">
                    <a:lumMod val="85000"/>
                    <a:lumOff val="15000"/>
                  </a:schemeClr>
                </a:solidFill>
                <a:latin typeface="+mj-lt"/>
                <a:ea typeface="微软雅黑" panose="020B0503020204020204" pitchFamily="34" charset="-122"/>
              </a:rPr>
              <a:t>week_split</a:t>
            </a:r>
            <a:r>
              <a:rPr lang="en-US" altLang="zh-CN" sz="2000" dirty="0">
                <a:solidFill>
                  <a:schemeClr val="tx1">
                    <a:lumMod val="85000"/>
                    <a:lumOff val="15000"/>
                  </a:schemeClr>
                </a:solidFill>
                <a:latin typeface="+mj-lt"/>
                <a:ea typeface="微软雅黑" panose="020B0503020204020204" pitchFamily="34" charset="-122"/>
              </a:rPr>
              <a:t>)</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729649"/>
            <a:ext cx="9493471" cy="4774604"/>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3300299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0"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程序示例</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4763075"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将股票数据由日均线转换为周线</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0" y="1730172"/>
            <a:ext cx="9493471" cy="3269421"/>
          </a:xfrm>
          <a:prstGeom prst="rect">
            <a:avLst/>
          </a:prstGeom>
        </p:spPr>
        <p:txBody>
          <a:bodyPr wrap="square">
            <a:spAutoFit/>
          </a:bodyPr>
          <a:lstStyle/>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15	for </a:t>
            </a:r>
            <a:r>
              <a:rPr lang="en-US" altLang="zh-CN" sz="2000" dirty="0" err="1">
                <a:solidFill>
                  <a:schemeClr val="tx1">
                    <a:lumMod val="85000"/>
                    <a:lumOff val="15000"/>
                  </a:schemeClr>
                </a:solidFill>
                <a:latin typeface="+mj-lt"/>
                <a:ea typeface="微软雅黑" panose="020B0503020204020204" pitchFamily="34" charset="-122"/>
              </a:rPr>
              <a:t>idx</a:t>
            </a:r>
            <a:r>
              <a:rPr lang="en-US" altLang="zh-CN" sz="2000" dirty="0">
                <a:solidFill>
                  <a:schemeClr val="tx1">
                    <a:lumMod val="85000"/>
                    <a:lumOff val="15000"/>
                  </a:schemeClr>
                </a:solidFill>
                <a:latin typeface="+mj-lt"/>
                <a:ea typeface="微软雅黑" panose="020B0503020204020204" pitchFamily="34" charset="-122"/>
              </a:rPr>
              <a:t> in range(</a:t>
            </a:r>
            <a:r>
              <a:rPr lang="en-US" altLang="zh-CN" sz="2000" dirty="0" err="1">
                <a:solidFill>
                  <a:schemeClr val="tx1">
                    <a:lumMod val="85000"/>
                    <a:lumOff val="15000"/>
                  </a:schemeClr>
                </a:solidFill>
                <a:latin typeface="+mj-lt"/>
                <a:ea typeface="微软雅黑" panose="020B0503020204020204" pitchFamily="34" charset="-122"/>
              </a:rPr>
              <a:t>len</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week_split</a:t>
            </a:r>
            <a:r>
              <a:rPr lang="en-US" altLang="zh-CN" sz="2000" dirty="0">
                <a:solidFill>
                  <a:schemeClr val="tx1">
                    <a:lumMod val="85000"/>
                    <a:lumOff val="15000"/>
                  </a:schemeClr>
                </a:solidFill>
                <a:latin typeface="+mj-lt"/>
                <a:ea typeface="微软雅黑" panose="020B0503020204020204" pitchFamily="34" charset="-122"/>
              </a:rPr>
              <a:t>)): # </a:t>
            </a:r>
            <a:r>
              <a:rPr lang="zh-CN" altLang="en-US" sz="2000" dirty="0">
                <a:solidFill>
                  <a:schemeClr val="tx1">
                    <a:lumMod val="85000"/>
                    <a:lumOff val="15000"/>
                  </a:schemeClr>
                </a:solidFill>
                <a:latin typeface="+mj-lt"/>
                <a:ea typeface="微软雅黑" panose="020B0503020204020204" pitchFamily="34" charset="-122"/>
              </a:rPr>
              <a:t>依次访问每周的数据</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16	    w = </a:t>
            </a:r>
            <a:r>
              <a:rPr lang="en-US" altLang="zh-CN" sz="2000" dirty="0" err="1">
                <a:solidFill>
                  <a:schemeClr val="tx1">
                    <a:lumMod val="85000"/>
                    <a:lumOff val="15000"/>
                  </a:schemeClr>
                </a:solidFill>
                <a:latin typeface="+mj-lt"/>
                <a:ea typeface="微软雅黑" panose="020B0503020204020204" pitchFamily="34" charset="-122"/>
              </a:rPr>
              <a:t>week_split</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idx</a:t>
            </a:r>
            <a:r>
              <a:rPr lang="en-US" altLang="zh-CN" sz="2000" dirty="0">
                <a:solidFill>
                  <a:schemeClr val="tx1">
                    <a:lumMod val="85000"/>
                    <a:lumOff val="15000"/>
                  </a:schemeClr>
                </a:solidFill>
                <a:latin typeface="+mj-lt"/>
                <a:ea typeface="微软雅黑" panose="020B0503020204020204" pitchFamily="34" charset="-122"/>
              </a:rPr>
              <a:t>] # </a:t>
            </a:r>
            <a:r>
              <a:rPr lang="zh-CN" altLang="en-US" sz="2000" dirty="0">
                <a:solidFill>
                  <a:schemeClr val="tx1">
                    <a:lumMod val="85000"/>
                    <a:lumOff val="15000"/>
                  </a:schemeClr>
                </a:solidFill>
                <a:latin typeface="+mj-lt"/>
                <a:ea typeface="微软雅黑" panose="020B0503020204020204" pitchFamily="34" charset="-122"/>
              </a:rPr>
              <a:t>获取当前周数据（二维</a:t>
            </a:r>
            <a:r>
              <a:rPr lang="en-US" altLang="zh-CN" sz="2000" dirty="0" err="1">
                <a:solidFill>
                  <a:schemeClr val="tx1">
                    <a:lumMod val="85000"/>
                    <a:lumOff val="15000"/>
                  </a:schemeClr>
                </a:solidFill>
                <a:latin typeface="+mj-lt"/>
                <a:ea typeface="微软雅黑" panose="020B0503020204020204" pitchFamily="34" charset="-122"/>
              </a:rPr>
              <a:t>ndarray</a:t>
            </a:r>
            <a:r>
              <a:rPr lang="zh-CN" altLang="en-US" sz="2000" dirty="0">
                <a:solidFill>
                  <a:schemeClr val="tx1">
                    <a:lumMod val="85000"/>
                    <a:lumOff val="15000"/>
                  </a:schemeClr>
                </a:solidFill>
                <a:latin typeface="+mj-lt"/>
                <a:ea typeface="微软雅黑" panose="020B0503020204020204" pitchFamily="34" charset="-122"/>
              </a:rPr>
              <a:t>类数组对象）</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17	    </a:t>
            </a:r>
            <a:r>
              <a:rPr lang="en-US" altLang="zh-CN" sz="2000" dirty="0" err="1">
                <a:solidFill>
                  <a:schemeClr val="tx1">
                    <a:lumMod val="85000"/>
                    <a:lumOff val="15000"/>
                  </a:schemeClr>
                </a:solidFill>
                <a:latin typeface="+mj-lt"/>
                <a:ea typeface="微软雅黑" panose="020B0503020204020204" pitchFamily="34" charset="-122"/>
              </a:rPr>
              <a:t>w_open</a:t>
            </a:r>
            <a:r>
              <a:rPr lang="en-US" altLang="zh-CN" sz="2000" dirty="0">
                <a:solidFill>
                  <a:schemeClr val="tx1">
                    <a:lumMod val="85000"/>
                    <a:lumOff val="15000"/>
                  </a:schemeClr>
                </a:solidFill>
                <a:latin typeface="+mj-lt"/>
                <a:ea typeface="微软雅黑" panose="020B0503020204020204" pitchFamily="34" charset="-122"/>
              </a:rPr>
              <a:t> = w[0, 1] # </a:t>
            </a:r>
            <a:r>
              <a:rPr lang="zh-CN" altLang="en-US" sz="2000" dirty="0">
                <a:solidFill>
                  <a:schemeClr val="tx1">
                    <a:lumMod val="85000"/>
                    <a:lumOff val="15000"/>
                  </a:schemeClr>
                </a:solidFill>
                <a:latin typeface="+mj-lt"/>
                <a:ea typeface="微软雅黑" panose="020B0503020204020204" pitchFamily="34" charset="-122"/>
              </a:rPr>
              <a:t>第一天的开盘价作为当前周的开盘价</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18	    </a:t>
            </a:r>
            <a:r>
              <a:rPr lang="en-US" altLang="zh-CN" sz="2000" dirty="0" err="1">
                <a:solidFill>
                  <a:schemeClr val="tx1">
                    <a:lumMod val="85000"/>
                    <a:lumOff val="15000"/>
                  </a:schemeClr>
                </a:solidFill>
                <a:latin typeface="+mj-lt"/>
                <a:ea typeface="微软雅黑" panose="020B0503020204020204" pitchFamily="34" charset="-122"/>
              </a:rPr>
              <a:t>w_close</a:t>
            </a:r>
            <a:r>
              <a:rPr lang="en-US" altLang="zh-CN" sz="2000" dirty="0">
                <a:solidFill>
                  <a:schemeClr val="tx1">
                    <a:lumMod val="85000"/>
                    <a:lumOff val="15000"/>
                  </a:schemeClr>
                </a:solidFill>
                <a:latin typeface="+mj-lt"/>
                <a:ea typeface="微软雅黑" panose="020B0503020204020204" pitchFamily="34" charset="-122"/>
              </a:rPr>
              <a:t> = w[-1, 3] # </a:t>
            </a:r>
            <a:r>
              <a:rPr lang="zh-CN" altLang="en-US" sz="2000" dirty="0">
                <a:solidFill>
                  <a:schemeClr val="tx1">
                    <a:lumMod val="85000"/>
                    <a:lumOff val="15000"/>
                  </a:schemeClr>
                </a:solidFill>
                <a:latin typeface="+mj-lt"/>
                <a:ea typeface="微软雅黑" panose="020B0503020204020204" pitchFamily="34" charset="-122"/>
              </a:rPr>
              <a:t>最后一天的收盘价作为当前周的收盘价</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19	    </a:t>
            </a:r>
            <a:r>
              <a:rPr lang="en-US" altLang="zh-CN" sz="2000" dirty="0" err="1">
                <a:solidFill>
                  <a:schemeClr val="tx1">
                    <a:lumMod val="85000"/>
                    <a:lumOff val="15000"/>
                  </a:schemeClr>
                </a:solidFill>
                <a:latin typeface="+mj-lt"/>
                <a:ea typeface="微软雅黑" panose="020B0503020204020204" pitchFamily="34" charset="-122"/>
              </a:rPr>
              <a:t>w_high</a:t>
            </a:r>
            <a:r>
              <a:rPr lang="en-US" altLang="zh-CN" sz="2000" dirty="0">
                <a:solidFill>
                  <a:schemeClr val="tx1">
                    <a:lumMod val="85000"/>
                    <a:lumOff val="15000"/>
                  </a:schemeClr>
                </a:solidFill>
                <a:latin typeface="+mj-lt"/>
                <a:ea typeface="微软雅黑" panose="020B0503020204020204" pitchFamily="34" charset="-122"/>
              </a:rPr>
              <a:t> = </a:t>
            </a:r>
            <a:r>
              <a:rPr lang="en-US" altLang="zh-CN" sz="2000" dirty="0" err="1">
                <a:solidFill>
                  <a:schemeClr val="tx1">
                    <a:lumMod val="85000"/>
                    <a:lumOff val="15000"/>
                  </a:schemeClr>
                </a:solidFill>
                <a:latin typeface="+mj-lt"/>
                <a:ea typeface="微软雅黑" panose="020B0503020204020204" pitchFamily="34" charset="-122"/>
              </a:rPr>
              <a:t>np.amax</a:t>
            </a:r>
            <a:r>
              <a:rPr lang="en-US" altLang="zh-CN" sz="2000" dirty="0">
                <a:solidFill>
                  <a:schemeClr val="tx1">
                    <a:lumMod val="85000"/>
                    <a:lumOff val="15000"/>
                  </a:schemeClr>
                </a:solidFill>
                <a:latin typeface="+mj-lt"/>
                <a:ea typeface="微软雅黑" panose="020B0503020204020204" pitchFamily="34" charset="-122"/>
              </a:rPr>
              <a:t>(w[:, 2]) # </a:t>
            </a:r>
            <a:r>
              <a:rPr lang="zh-CN" altLang="en-US" sz="2000" dirty="0">
                <a:solidFill>
                  <a:schemeClr val="tx1">
                    <a:lumMod val="85000"/>
                    <a:lumOff val="15000"/>
                  </a:schemeClr>
                </a:solidFill>
                <a:latin typeface="+mj-lt"/>
                <a:ea typeface="微软雅黑" panose="020B0503020204020204" pitchFamily="34" charset="-122"/>
              </a:rPr>
              <a:t>最高价的最大值作为当前周的最高价</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20	    </a:t>
            </a:r>
            <a:r>
              <a:rPr lang="en-US" altLang="zh-CN" sz="2000" dirty="0" err="1">
                <a:solidFill>
                  <a:schemeClr val="tx1">
                    <a:lumMod val="85000"/>
                    <a:lumOff val="15000"/>
                  </a:schemeClr>
                </a:solidFill>
                <a:latin typeface="+mj-lt"/>
                <a:ea typeface="微软雅黑" panose="020B0503020204020204" pitchFamily="34" charset="-122"/>
              </a:rPr>
              <a:t>w_low</a:t>
            </a:r>
            <a:r>
              <a:rPr lang="en-US" altLang="zh-CN" sz="2000" dirty="0">
                <a:solidFill>
                  <a:schemeClr val="tx1">
                    <a:lumMod val="85000"/>
                    <a:lumOff val="15000"/>
                  </a:schemeClr>
                </a:solidFill>
                <a:latin typeface="+mj-lt"/>
                <a:ea typeface="微软雅黑" panose="020B0503020204020204" pitchFamily="34" charset="-122"/>
              </a:rPr>
              <a:t> = </a:t>
            </a:r>
            <a:r>
              <a:rPr lang="en-US" altLang="zh-CN" sz="2000" dirty="0" err="1">
                <a:solidFill>
                  <a:schemeClr val="tx1">
                    <a:lumMod val="85000"/>
                    <a:lumOff val="15000"/>
                  </a:schemeClr>
                </a:solidFill>
                <a:latin typeface="+mj-lt"/>
                <a:ea typeface="微软雅黑" panose="020B0503020204020204" pitchFamily="34" charset="-122"/>
              </a:rPr>
              <a:t>np.amin</a:t>
            </a:r>
            <a:r>
              <a:rPr lang="en-US" altLang="zh-CN" sz="2000" dirty="0">
                <a:solidFill>
                  <a:schemeClr val="tx1">
                    <a:lumMod val="85000"/>
                    <a:lumOff val="15000"/>
                  </a:schemeClr>
                </a:solidFill>
                <a:latin typeface="+mj-lt"/>
                <a:ea typeface="微软雅黑" panose="020B0503020204020204" pitchFamily="34" charset="-122"/>
              </a:rPr>
              <a:t>(w[:, 4]) # </a:t>
            </a:r>
            <a:r>
              <a:rPr lang="zh-CN" altLang="en-US" sz="2000" dirty="0">
                <a:solidFill>
                  <a:schemeClr val="tx1">
                    <a:lumMod val="85000"/>
                    <a:lumOff val="15000"/>
                  </a:schemeClr>
                </a:solidFill>
                <a:latin typeface="+mj-lt"/>
                <a:ea typeface="微软雅黑" panose="020B0503020204020204" pitchFamily="34" charset="-122"/>
              </a:rPr>
              <a:t>最低价的最小值作为当前周的最低价</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21	    </a:t>
            </a:r>
            <a:r>
              <a:rPr lang="en-US" altLang="zh-CN" sz="2000" dirty="0" err="1">
                <a:solidFill>
                  <a:schemeClr val="tx1">
                    <a:lumMod val="85000"/>
                    <a:lumOff val="15000"/>
                  </a:schemeClr>
                </a:solidFill>
                <a:latin typeface="+mj-lt"/>
                <a:ea typeface="微软雅黑" panose="020B0503020204020204" pitchFamily="34" charset="-122"/>
              </a:rPr>
              <a:t>w_volume</a:t>
            </a:r>
            <a:r>
              <a:rPr lang="en-US" altLang="zh-CN" sz="2000" dirty="0">
                <a:solidFill>
                  <a:schemeClr val="tx1">
                    <a:lumMod val="85000"/>
                    <a:lumOff val="15000"/>
                  </a:schemeClr>
                </a:solidFill>
                <a:latin typeface="+mj-lt"/>
                <a:ea typeface="微软雅黑" panose="020B0503020204020204" pitchFamily="34" charset="-122"/>
              </a:rPr>
              <a:t> = </a:t>
            </a:r>
            <a:r>
              <a:rPr lang="en-US" altLang="zh-CN" sz="2000" dirty="0" err="1">
                <a:solidFill>
                  <a:schemeClr val="tx1">
                    <a:lumMod val="85000"/>
                    <a:lumOff val="15000"/>
                  </a:schemeClr>
                </a:solidFill>
                <a:latin typeface="+mj-lt"/>
                <a:ea typeface="微软雅黑" panose="020B0503020204020204" pitchFamily="34" charset="-122"/>
              </a:rPr>
              <a:t>np.sum</a:t>
            </a:r>
            <a:r>
              <a:rPr lang="en-US" altLang="zh-CN" sz="2000" dirty="0">
                <a:solidFill>
                  <a:schemeClr val="tx1">
                    <a:lumMod val="85000"/>
                    <a:lumOff val="15000"/>
                  </a:schemeClr>
                </a:solidFill>
                <a:latin typeface="+mj-lt"/>
                <a:ea typeface="微软雅黑" panose="020B0503020204020204" pitchFamily="34" charset="-122"/>
              </a:rPr>
              <a:t>(w[:, 5]) # </a:t>
            </a:r>
            <a:r>
              <a:rPr lang="zh-CN" altLang="en-US" sz="2000" dirty="0">
                <a:solidFill>
                  <a:schemeClr val="tx1">
                    <a:lumMod val="85000"/>
                    <a:lumOff val="15000"/>
                  </a:schemeClr>
                </a:solidFill>
                <a:latin typeface="+mj-lt"/>
                <a:ea typeface="微软雅黑" panose="020B0503020204020204" pitchFamily="34" charset="-122"/>
              </a:rPr>
              <a:t>成交量的总和作为当前周的成交量</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729649"/>
            <a:ext cx="9493471" cy="4774604"/>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2694301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4178650" y="477138"/>
            <a:ext cx="3834704"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为什么使用</a:t>
            </a:r>
            <a:r>
              <a:rPr lang="en-US" altLang="zh-CN" sz="3200" b="1" dirty="0" err="1">
                <a:solidFill>
                  <a:schemeClr val="tx1">
                    <a:lumMod val="85000"/>
                    <a:lumOff val="15000"/>
                  </a:schemeClr>
                </a:solidFill>
                <a:latin typeface="微软雅黑" panose="020B0503020204020204" pitchFamily="34" charset="-122"/>
                <a:ea typeface="微软雅黑" panose="020B0503020204020204" pitchFamily="34" charset="-122"/>
              </a:rPr>
              <a:t>ndarray</a:t>
            </a:r>
            <a:endPar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5569148"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列表和</a:t>
            </a:r>
            <a:r>
              <a:rPr lang="en-US" altLang="zh-CN" sz="2400" b="1" dirty="0" err="1">
                <a:solidFill>
                  <a:schemeClr val="tx1">
                    <a:lumMod val="85000"/>
                    <a:lumOff val="15000"/>
                  </a:schemeClr>
                </a:solidFill>
                <a:latin typeface="微软雅黑" panose="020B0503020204020204" pitchFamily="34" charset="-122"/>
                <a:ea typeface="微软雅黑" panose="020B0503020204020204" pitchFamily="34" charset="-122"/>
              </a:rPr>
              <a:t>ndarray</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排序和求和时间比较</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1" y="1730172"/>
            <a:ext cx="9289360" cy="3268652"/>
          </a:xfrm>
          <a:prstGeom prst="rect">
            <a:avLst/>
          </a:prstGeom>
        </p:spPr>
        <p:txBody>
          <a:bodyPr wrap="square">
            <a:spAutoFit/>
          </a:bodyPr>
          <a:lstStyle/>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16	    # </a:t>
            </a:r>
            <a:r>
              <a:rPr lang="zh-CN" altLang="en-US" sz="2000" dirty="0">
                <a:solidFill>
                  <a:schemeClr val="tx1">
                    <a:lumMod val="85000"/>
                    <a:lumOff val="15000"/>
                  </a:schemeClr>
                </a:solidFill>
                <a:latin typeface="+mj-lt"/>
                <a:ea typeface="微软雅黑" panose="020B0503020204020204" pitchFamily="34" charset="-122"/>
              </a:rPr>
              <a:t>列表元素排序时间统计</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17	    start = </a:t>
            </a:r>
            <a:r>
              <a:rPr lang="en-US" altLang="zh-CN" sz="2000" dirty="0" err="1">
                <a:solidFill>
                  <a:schemeClr val="tx1">
                    <a:lumMod val="85000"/>
                    <a:lumOff val="15000"/>
                  </a:schemeClr>
                </a:solidFill>
                <a:latin typeface="+mj-lt"/>
                <a:ea typeface="微软雅黑" panose="020B0503020204020204" pitchFamily="34" charset="-122"/>
              </a:rPr>
              <a:t>perf_counter</a:t>
            </a:r>
            <a:r>
              <a:rPr lang="en-US" altLang="zh-CN" sz="2000" dirty="0">
                <a:solidFill>
                  <a:schemeClr val="tx1">
                    <a:lumMod val="85000"/>
                    <a:lumOff val="15000"/>
                  </a:schemeClr>
                </a:solidFill>
                <a:latin typeface="+mj-lt"/>
                <a:ea typeface="微软雅黑" panose="020B0503020204020204" pitchFamily="34" charset="-122"/>
              </a:rPr>
              <a:t>() # </a:t>
            </a:r>
            <a:r>
              <a:rPr lang="zh-CN" altLang="en-US" sz="2000" dirty="0">
                <a:solidFill>
                  <a:schemeClr val="tx1">
                    <a:lumMod val="85000"/>
                    <a:lumOff val="15000"/>
                  </a:schemeClr>
                </a:solidFill>
                <a:latin typeface="+mj-lt"/>
                <a:ea typeface="微软雅黑" panose="020B0503020204020204" pitchFamily="34" charset="-122"/>
              </a:rPr>
              <a:t>排序前记录一个时间点</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18	    </a:t>
            </a:r>
            <a:r>
              <a:rPr lang="en-US" altLang="zh-CN" sz="2000" dirty="0" err="1">
                <a:solidFill>
                  <a:schemeClr val="tx1">
                    <a:lumMod val="85000"/>
                    <a:lumOff val="15000"/>
                  </a:schemeClr>
                </a:solidFill>
                <a:latin typeface="+mj-lt"/>
                <a:ea typeface="微软雅黑" panose="020B0503020204020204" pitchFamily="34" charset="-122"/>
              </a:rPr>
              <a:t>ls.sort</a:t>
            </a:r>
            <a:r>
              <a:rPr lang="en-US" altLang="zh-CN" sz="2000" dirty="0">
                <a:solidFill>
                  <a:schemeClr val="tx1">
                    <a:lumMod val="85000"/>
                    <a:lumOff val="15000"/>
                  </a:schemeClr>
                </a:solidFill>
                <a:latin typeface="+mj-lt"/>
                <a:ea typeface="微软雅黑" panose="020B0503020204020204" pitchFamily="34" charset="-122"/>
              </a:rPr>
              <a:t>(reverse=False) # </a:t>
            </a:r>
            <a:r>
              <a:rPr lang="zh-CN" altLang="en-US" sz="2000" dirty="0">
                <a:solidFill>
                  <a:schemeClr val="tx1">
                    <a:lumMod val="85000"/>
                    <a:lumOff val="15000"/>
                  </a:schemeClr>
                </a:solidFill>
                <a:latin typeface="+mj-lt"/>
                <a:ea typeface="微软雅黑" panose="020B0503020204020204" pitchFamily="34" charset="-122"/>
              </a:rPr>
              <a:t>调用列表的</a:t>
            </a:r>
            <a:r>
              <a:rPr lang="en-US" altLang="zh-CN" sz="2000" dirty="0">
                <a:solidFill>
                  <a:schemeClr val="tx1">
                    <a:lumMod val="85000"/>
                    <a:lumOff val="15000"/>
                  </a:schemeClr>
                </a:solidFill>
                <a:latin typeface="+mj-lt"/>
                <a:ea typeface="微软雅黑" panose="020B0503020204020204" pitchFamily="34" charset="-122"/>
              </a:rPr>
              <a:t>sort</a:t>
            </a:r>
            <a:r>
              <a:rPr lang="zh-CN" altLang="en-US" sz="2000" dirty="0">
                <a:solidFill>
                  <a:schemeClr val="tx1">
                    <a:lumMod val="85000"/>
                    <a:lumOff val="15000"/>
                  </a:schemeClr>
                </a:solidFill>
                <a:latin typeface="+mj-lt"/>
                <a:ea typeface="微软雅黑" panose="020B0503020204020204" pitchFamily="34" charset="-122"/>
              </a:rPr>
              <a:t>方法进行元素升序排序</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19	    end = </a:t>
            </a:r>
            <a:r>
              <a:rPr lang="en-US" altLang="zh-CN" sz="2000" dirty="0" err="1">
                <a:solidFill>
                  <a:schemeClr val="tx1">
                    <a:lumMod val="85000"/>
                    <a:lumOff val="15000"/>
                  </a:schemeClr>
                </a:solidFill>
                <a:latin typeface="+mj-lt"/>
                <a:ea typeface="微软雅黑" panose="020B0503020204020204" pitchFamily="34" charset="-122"/>
              </a:rPr>
              <a:t>perf_counter</a:t>
            </a:r>
            <a:r>
              <a:rPr lang="en-US" altLang="zh-CN" sz="2000" dirty="0">
                <a:solidFill>
                  <a:schemeClr val="tx1">
                    <a:lumMod val="85000"/>
                    <a:lumOff val="15000"/>
                  </a:schemeClr>
                </a:solidFill>
                <a:latin typeface="+mj-lt"/>
                <a:ea typeface="微软雅黑" panose="020B0503020204020204" pitchFamily="34" charset="-122"/>
              </a:rPr>
              <a:t>() # </a:t>
            </a:r>
            <a:r>
              <a:rPr lang="zh-CN" altLang="en-US" sz="2000" dirty="0">
                <a:solidFill>
                  <a:schemeClr val="tx1">
                    <a:lumMod val="85000"/>
                    <a:lumOff val="15000"/>
                  </a:schemeClr>
                </a:solidFill>
                <a:latin typeface="+mj-lt"/>
                <a:ea typeface="微软雅黑" panose="020B0503020204020204" pitchFamily="34" charset="-122"/>
              </a:rPr>
              <a:t>排序后记录一个时间点</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20	    </a:t>
            </a:r>
            <a:r>
              <a:rPr lang="en-US" altLang="zh-CN" sz="2000" dirty="0" err="1">
                <a:solidFill>
                  <a:schemeClr val="tx1">
                    <a:lumMod val="85000"/>
                    <a:lumOff val="15000"/>
                  </a:schemeClr>
                </a:solidFill>
                <a:latin typeface="+mj-lt"/>
                <a:ea typeface="微软雅黑" panose="020B0503020204020204" pitchFamily="34" charset="-122"/>
              </a:rPr>
              <a:t>ls_sort_total_seconds</a:t>
            </a:r>
            <a:r>
              <a:rPr lang="en-US" altLang="zh-CN" sz="2000" dirty="0">
                <a:solidFill>
                  <a:schemeClr val="tx1">
                    <a:lumMod val="85000"/>
                    <a:lumOff val="15000"/>
                  </a:schemeClr>
                </a:solidFill>
                <a:latin typeface="+mj-lt"/>
                <a:ea typeface="微软雅黑" panose="020B0503020204020204" pitchFamily="34" charset="-122"/>
              </a:rPr>
              <a:t> += end-start # </a:t>
            </a:r>
            <a:r>
              <a:rPr lang="zh-CN" altLang="en-US" sz="2000" dirty="0">
                <a:solidFill>
                  <a:schemeClr val="tx1">
                    <a:lumMod val="85000"/>
                    <a:lumOff val="15000"/>
                  </a:schemeClr>
                </a:solidFill>
                <a:latin typeface="+mj-lt"/>
                <a:ea typeface="微软雅黑" panose="020B0503020204020204" pitchFamily="34" charset="-122"/>
              </a:rPr>
              <a:t>两个时间点的差即为列表排序所用时间</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21	    </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729650"/>
            <a:ext cx="9493471" cy="3461876"/>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Tree>
    <p:extLst>
      <p:ext uri="{BB962C8B-B14F-4D97-AF65-F5344CB8AC3E}">
        <p14:creationId xmlns:p14="http://schemas.microsoft.com/office/powerpoint/2010/main" val="3005589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0"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程序示例</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4763075"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将股票数据由日均线转换为周线</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0" y="1730172"/>
            <a:ext cx="9493471" cy="4192751"/>
          </a:xfrm>
          <a:prstGeom prst="rect">
            <a:avLst/>
          </a:prstGeom>
        </p:spPr>
        <p:txBody>
          <a:bodyPr wrap="square">
            <a:spAutoFit/>
          </a:bodyPr>
          <a:lstStyle/>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22	    </a:t>
            </a:r>
            <a:r>
              <a:rPr lang="en-US" altLang="zh-CN" sz="2000" dirty="0" err="1">
                <a:solidFill>
                  <a:schemeClr val="tx1">
                    <a:lumMod val="85000"/>
                    <a:lumOff val="15000"/>
                  </a:schemeClr>
                </a:solidFill>
                <a:latin typeface="+mj-lt"/>
                <a:ea typeface="微软雅黑" panose="020B0503020204020204" pitchFamily="34" charset="-122"/>
              </a:rPr>
              <a:t>w_no</a:t>
            </a:r>
            <a:r>
              <a:rPr lang="en-US" altLang="zh-CN" sz="2000" dirty="0">
                <a:solidFill>
                  <a:schemeClr val="tx1">
                    <a:lumMod val="85000"/>
                    <a:lumOff val="15000"/>
                  </a:schemeClr>
                </a:solidFill>
                <a:latin typeface="+mj-lt"/>
                <a:ea typeface="微软雅黑" panose="020B0503020204020204" pitchFamily="34" charset="-122"/>
              </a:rPr>
              <a:t> = w[0, 0] # </a:t>
            </a:r>
            <a:r>
              <a:rPr lang="zh-CN" altLang="en-US" sz="2000" dirty="0">
                <a:solidFill>
                  <a:schemeClr val="tx1">
                    <a:lumMod val="85000"/>
                    <a:lumOff val="15000"/>
                  </a:schemeClr>
                </a:solidFill>
                <a:latin typeface="+mj-lt"/>
                <a:ea typeface="微软雅黑" panose="020B0503020204020204" pitchFamily="34" charset="-122"/>
              </a:rPr>
              <a:t>一年中的第几周</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23	    </a:t>
            </a:r>
            <a:r>
              <a:rPr lang="en-US" altLang="zh-CN" sz="2000" dirty="0" err="1">
                <a:solidFill>
                  <a:schemeClr val="tx1">
                    <a:lumMod val="85000"/>
                    <a:lumOff val="15000"/>
                  </a:schemeClr>
                </a:solidFill>
                <a:latin typeface="+mj-lt"/>
                <a:ea typeface="微软雅黑" panose="020B0503020204020204" pitchFamily="34" charset="-122"/>
              </a:rPr>
              <a:t>w_days</a:t>
            </a:r>
            <a:r>
              <a:rPr lang="en-US" altLang="zh-CN" sz="2000" dirty="0">
                <a:solidFill>
                  <a:schemeClr val="tx1">
                    <a:lumMod val="85000"/>
                    <a:lumOff val="15000"/>
                  </a:schemeClr>
                </a:solidFill>
                <a:latin typeface="+mj-lt"/>
                <a:ea typeface="微软雅黑" panose="020B0503020204020204" pitchFamily="34" charset="-122"/>
              </a:rPr>
              <a:t> = </a:t>
            </a:r>
            <a:r>
              <a:rPr lang="en-US" altLang="zh-CN" sz="2000" dirty="0" err="1">
                <a:solidFill>
                  <a:schemeClr val="tx1">
                    <a:lumMod val="85000"/>
                    <a:lumOff val="15000"/>
                  </a:schemeClr>
                </a:solidFill>
                <a:latin typeface="+mj-lt"/>
                <a:ea typeface="微软雅黑" panose="020B0503020204020204" pitchFamily="34" charset="-122"/>
              </a:rPr>
              <a:t>w.shape</a:t>
            </a:r>
            <a:r>
              <a:rPr lang="en-US" altLang="zh-CN" sz="2000" dirty="0">
                <a:solidFill>
                  <a:schemeClr val="tx1">
                    <a:lumMod val="85000"/>
                    <a:lumOff val="15000"/>
                  </a:schemeClr>
                </a:solidFill>
                <a:latin typeface="+mj-lt"/>
                <a:ea typeface="微软雅黑" panose="020B0503020204020204" pitchFamily="34" charset="-122"/>
              </a:rPr>
              <a:t>[0] # </a:t>
            </a:r>
            <a:r>
              <a:rPr lang="zh-CN" altLang="en-US" sz="2000" dirty="0">
                <a:solidFill>
                  <a:schemeClr val="tx1">
                    <a:lumMod val="85000"/>
                    <a:lumOff val="15000"/>
                  </a:schemeClr>
                </a:solidFill>
                <a:latin typeface="+mj-lt"/>
                <a:ea typeface="微软雅黑" panose="020B0503020204020204" pitchFamily="34" charset="-122"/>
              </a:rPr>
              <a:t>当前周的天数</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24	    </a:t>
            </a:r>
            <a:r>
              <a:rPr lang="en-US" altLang="zh-CN" sz="2000" dirty="0" err="1">
                <a:solidFill>
                  <a:schemeClr val="tx1">
                    <a:lumMod val="85000"/>
                    <a:lumOff val="15000"/>
                  </a:schemeClr>
                </a:solidFill>
                <a:latin typeface="+mj-lt"/>
                <a:ea typeface="微软雅黑" panose="020B0503020204020204" pitchFamily="34" charset="-122"/>
              </a:rPr>
              <a:t>w_data</a:t>
            </a:r>
            <a:r>
              <a:rPr lang="en-US" altLang="zh-CN" sz="2000" dirty="0">
                <a:solidFill>
                  <a:schemeClr val="tx1">
                    <a:lumMod val="85000"/>
                    <a:lumOff val="15000"/>
                  </a:schemeClr>
                </a:solidFill>
                <a:latin typeface="+mj-lt"/>
                <a:ea typeface="微软雅黑" panose="020B0503020204020204" pitchFamily="34" charset="-122"/>
              </a:rPr>
              <a:t> = </a:t>
            </a:r>
            <a:r>
              <a:rPr lang="en-US" altLang="zh-CN" sz="2000" dirty="0" err="1">
                <a:solidFill>
                  <a:schemeClr val="tx1">
                    <a:lumMod val="85000"/>
                    <a:lumOff val="15000"/>
                  </a:schemeClr>
                </a:solidFill>
                <a:latin typeface="+mj-lt"/>
                <a:ea typeface="微软雅黑" panose="020B0503020204020204" pitchFamily="34" charset="-122"/>
              </a:rPr>
              <a:t>np.array</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w_no</a:t>
            </a:r>
            <a:r>
              <a:rPr lang="en-US" altLang="zh-CN" sz="2000" dirty="0">
                <a:solidFill>
                  <a:schemeClr val="tx1">
                    <a:lumMod val="85000"/>
                    <a:lumOff val="15000"/>
                  </a:schemeClr>
                </a:solidFill>
                <a:latin typeface="+mj-lt"/>
                <a:ea typeface="微软雅黑" panose="020B0503020204020204" pitchFamily="34" charset="-122"/>
              </a:rPr>
              <a:t>, </a:t>
            </a:r>
            <a:r>
              <a:rPr lang="en-US" altLang="zh-CN" sz="2000" dirty="0" err="1">
                <a:solidFill>
                  <a:schemeClr val="tx1">
                    <a:lumMod val="85000"/>
                    <a:lumOff val="15000"/>
                  </a:schemeClr>
                </a:solidFill>
                <a:latin typeface="+mj-lt"/>
                <a:ea typeface="微软雅黑" panose="020B0503020204020204" pitchFamily="34" charset="-122"/>
              </a:rPr>
              <a:t>w_open</a:t>
            </a:r>
            <a:r>
              <a:rPr lang="en-US" altLang="zh-CN" sz="2000" dirty="0">
                <a:solidFill>
                  <a:schemeClr val="tx1">
                    <a:lumMod val="85000"/>
                    <a:lumOff val="15000"/>
                  </a:schemeClr>
                </a:solidFill>
                <a:latin typeface="+mj-lt"/>
                <a:ea typeface="微软雅黑" panose="020B0503020204020204" pitchFamily="34" charset="-122"/>
              </a:rPr>
              <a:t>, </a:t>
            </a:r>
            <a:r>
              <a:rPr lang="en-US" altLang="zh-CN" sz="2000" dirty="0" err="1">
                <a:solidFill>
                  <a:schemeClr val="tx1">
                    <a:lumMod val="85000"/>
                    <a:lumOff val="15000"/>
                  </a:schemeClr>
                </a:solidFill>
                <a:latin typeface="+mj-lt"/>
                <a:ea typeface="微软雅黑" panose="020B0503020204020204" pitchFamily="34" charset="-122"/>
              </a:rPr>
              <a:t>w_high</a:t>
            </a:r>
            <a:r>
              <a:rPr lang="en-US" altLang="zh-CN" sz="2000" dirty="0">
                <a:solidFill>
                  <a:schemeClr val="tx1">
                    <a:lumMod val="85000"/>
                    <a:lumOff val="15000"/>
                  </a:schemeClr>
                </a:solidFill>
                <a:latin typeface="+mj-lt"/>
                <a:ea typeface="微软雅黑" panose="020B0503020204020204" pitchFamily="34" charset="-122"/>
              </a:rPr>
              <a:t>, </a:t>
            </a:r>
            <a:r>
              <a:rPr lang="en-US" altLang="zh-CN" sz="2000" dirty="0" err="1">
                <a:solidFill>
                  <a:schemeClr val="tx1">
                    <a:lumMod val="85000"/>
                    <a:lumOff val="15000"/>
                  </a:schemeClr>
                </a:solidFill>
                <a:latin typeface="+mj-lt"/>
                <a:ea typeface="微软雅黑" panose="020B0503020204020204" pitchFamily="34" charset="-122"/>
              </a:rPr>
              <a:t>w_close</a:t>
            </a:r>
            <a:r>
              <a:rPr lang="en-US" altLang="zh-CN" sz="2000" dirty="0">
                <a:solidFill>
                  <a:schemeClr val="tx1">
                    <a:lumMod val="85000"/>
                    <a:lumOff val="15000"/>
                  </a:schemeClr>
                </a:solidFill>
                <a:latin typeface="+mj-lt"/>
                <a:ea typeface="微软雅黑" panose="020B0503020204020204" pitchFamily="34" charset="-122"/>
              </a:rPr>
              <a:t>, </a:t>
            </a:r>
            <a:r>
              <a:rPr lang="en-US" altLang="zh-CN" sz="2000" dirty="0" err="1">
                <a:solidFill>
                  <a:schemeClr val="tx1">
                    <a:lumMod val="85000"/>
                    <a:lumOff val="15000"/>
                  </a:schemeClr>
                </a:solidFill>
                <a:latin typeface="+mj-lt"/>
                <a:ea typeface="微软雅黑" panose="020B0503020204020204" pitchFamily="34" charset="-122"/>
              </a:rPr>
              <a:t>w_low</a:t>
            </a:r>
            <a:r>
              <a:rPr lang="en-US" altLang="zh-CN" sz="2000" dirty="0">
                <a:solidFill>
                  <a:schemeClr val="tx1">
                    <a:lumMod val="85000"/>
                    <a:lumOff val="15000"/>
                  </a:schemeClr>
                </a:solidFill>
                <a:latin typeface="+mj-lt"/>
                <a:ea typeface="微软雅黑" panose="020B0503020204020204" pitchFamily="34" charset="-122"/>
              </a:rPr>
              <a:t>, </a:t>
            </a:r>
            <a:r>
              <a:rPr lang="en-US" altLang="zh-CN" sz="2000" dirty="0" err="1">
                <a:solidFill>
                  <a:schemeClr val="tx1">
                    <a:lumMod val="85000"/>
                    <a:lumOff val="15000"/>
                  </a:schemeClr>
                </a:solidFill>
                <a:latin typeface="+mj-lt"/>
                <a:ea typeface="微软雅黑" panose="020B0503020204020204" pitchFamily="34" charset="-122"/>
              </a:rPr>
              <a:t>w_volume</a:t>
            </a:r>
            <a:r>
              <a:rPr lang="en-US" altLang="zh-CN" sz="2000" dirty="0">
                <a:solidFill>
                  <a:schemeClr val="tx1">
                    <a:lumMod val="85000"/>
                    <a:lumOff val="15000"/>
                  </a:schemeClr>
                </a:solidFill>
                <a:latin typeface="+mj-lt"/>
                <a:ea typeface="微软雅黑" panose="020B0503020204020204" pitchFamily="34" charset="-122"/>
              </a:rPr>
              <a:t>, </a:t>
            </a:r>
            <a:r>
              <a:rPr lang="en-US" altLang="zh-CN" sz="2000" dirty="0" err="1">
                <a:solidFill>
                  <a:schemeClr val="tx1">
                    <a:lumMod val="85000"/>
                    <a:lumOff val="15000"/>
                  </a:schemeClr>
                </a:solidFill>
                <a:latin typeface="+mj-lt"/>
                <a:ea typeface="微软雅黑" panose="020B0503020204020204" pitchFamily="34" charset="-122"/>
              </a:rPr>
              <a:t>w_days</a:t>
            </a:r>
            <a:r>
              <a:rPr lang="en-US" altLang="zh-CN" sz="2000" dirty="0">
                <a:solidFill>
                  <a:schemeClr val="tx1">
                    <a:lumMod val="85000"/>
                    <a:lumOff val="15000"/>
                  </a:schemeClr>
                </a:solidFill>
                <a:latin typeface="+mj-lt"/>
                <a:ea typeface="微软雅黑" panose="020B0503020204020204" pitchFamily="34" charset="-122"/>
              </a:rPr>
              <a:t>]) # </a:t>
            </a:r>
            <a:r>
              <a:rPr lang="zh-CN" altLang="en-US" sz="2000" dirty="0">
                <a:solidFill>
                  <a:schemeClr val="tx1">
                    <a:lumMod val="85000"/>
                    <a:lumOff val="15000"/>
                  </a:schemeClr>
                </a:solidFill>
                <a:latin typeface="+mj-lt"/>
                <a:ea typeface="微软雅黑" panose="020B0503020204020204" pitchFamily="34" charset="-122"/>
              </a:rPr>
              <a:t>根据当前周数据生成一维</a:t>
            </a:r>
            <a:r>
              <a:rPr lang="en-US" altLang="zh-CN" sz="2000" dirty="0" err="1">
                <a:solidFill>
                  <a:schemeClr val="tx1">
                    <a:lumMod val="85000"/>
                    <a:lumOff val="15000"/>
                  </a:schemeClr>
                </a:solidFill>
                <a:latin typeface="+mj-lt"/>
                <a:ea typeface="微软雅黑" panose="020B0503020204020204" pitchFamily="34" charset="-122"/>
              </a:rPr>
              <a:t>ndarray</a:t>
            </a:r>
            <a:r>
              <a:rPr lang="zh-CN" altLang="en-US" sz="2000" dirty="0">
                <a:solidFill>
                  <a:schemeClr val="tx1">
                    <a:lumMod val="85000"/>
                    <a:lumOff val="15000"/>
                  </a:schemeClr>
                </a:solidFill>
                <a:latin typeface="+mj-lt"/>
                <a:ea typeface="微软雅黑" panose="020B0503020204020204" pitchFamily="34" charset="-122"/>
              </a:rPr>
              <a:t>类数组对象</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25	    if </a:t>
            </a:r>
            <a:r>
              <a:rPr lang="en-US" altLang="zh-CN" sz="2000" dirty="0" err="1">
                <a:solidFill>
                  <a:schemeClr val="tx1">
                    <a:lumMod val="85000"/>
                    <a:lumOff val="15000"/>
                  </a:schemeClr>
                </a:solidFill>
                <a:latin typeface="+mj-lt"/>
                <a:ea typeface="微软雅黑" panose="020B0503020204020204" pitchFamily="34" charset="-122"/>
              </a:rPr>
              <a:t>idx</a:t>
            </a:r>
            <a:r>
              <a:rPr lang="en-US" altLang="zh-CN" sz="2000" dirty="0">
                <a:solidFill>
                  <a:schemeClr val="tx1">
                    <a:lumMod val="85000"/>
                    <a:lumOff val="15000"/>
                  </a:schemeClr>
                </a:solidFill>
                <a:latin typeface="+mj-lt"/>
                <a:ea typeface="微软雅黑" panose="020B0503020204020204" pitchFamily="34" charset="-122"/>
              </a:rPr>
              <a:t>==0: # </a:t>
            </a:r>
            <a:r>
              <a:rPr lang="zh-CN" altLang="en-US" sz="2000" dirty="0">
                <a:solidFill>
                  <a:schemeClr val="tx1">
                    <a:lumMod val="85000"/>
                    <a:lumOff val="15000"/>
                  </a:schemeClr>
                </a:solidFill>
                <a:latin typeface="+mj-lt"/>
                <a:ea typeface="微软雅黑" panose="020B0503020204020204" pitchFamily="34" charset="-122"/>
              </a:rPr>
              <a:t>如果是第一个周数据，则直接赋给</a:t>
            </a:r>
            <a:r>
              <a:rPr lang="en-US" altLang="zh-CN" sz="2000" dirty="0" err="1">
                <a:solidFill>
                  <a:schemeClr val="tx1">
                    <a:lumMod val="85000"/>
                    <a:lumOff val="15000"/>
                  </a:schemeClr>
                </a:solidFill>
                <a:latin typeface="+mj-lt"/>
                <a:ea typeface="微软雅黑" panose="020B0503020204020204" pitchFamily="34" charset="-122"/>
              </a:rPr>
              <a:t>week_data</a:t>
            </a:r>
            <a:endParaRPr lang="en-US" altLang="zh-CN" sz="2000" dirty="0">
              <a:solidFill>
                <a:schemeClr val="tx1">
                  <a:lumMod val="85000"/>
                  <a:lumOff val="15000"/>
                </a:schemeClr>
              </a:solidFill>
              <a:latin typeface="+mj-lt"/>
              <a:ea typeface="微软雅黑" panose="020B0503020204020204" pitchFamily="34" charset="-122"/>
            </a:endParaRP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26	        </a:t>
            </a:r>
            <a:r>
              <a:rPr lang="en-US" altLang="zh-CN" sz="2000" dirty="0" err="1">
                <a:solidFill>
                  <a:schemeClr val="tx1">
                    <a:lumMod val="85000"/>
                    <a:lumOff val="15000"/>
                  </a:schemeClr>
                </a:solidFill>
                <a:latin typeface="+mj-lt"/>
                <a:ea typeface="微软雅黑" panose="020B0503020204020204" pitchFamily="34" charset="-122"/>
              </a:rPr>
              <a:t>week_data</a:t>
            </a:r>
            <a:r>
              <a:rPr lang="en-US" altLang="zh-CN" sz="2000" dirty="0">
                <a:solidFill>
                  <a:schemeClr val="tx1">
                    <a:lumMod val="85000"/>
                    <a:lumOff val="15000"/>
                  </a:schemeClr>
                </a:solidFill>
                <a:latin typeface="+mj-lt"/>
                <a:ea typeface="微软雅黑" panose="020B0503020204020204" pitchFamily="34" charset="-122"/>
              </a:rPr>
              <a:t> = </a:t>
            </a:r>
            <a:r>
              <a:rPr lang="en-US" altLang="zh-CN" sz="2000" dirty="0" err="1">
                <a:solidFill>
                  <a:schemeClr val="tx1">
                    <a:lumMod val="85000"/>
                    <a:lumOff val="15000"/>
                  </a:schemeClr>
                </a:solidFill>
                <a:latin typeface="+mj-lt"/>
                <a:ea typeface="微软雅黑" panose="020B0503020204020204" pitchFamily="34" charset="-122"/>
              </a:rPr>
              <a:t>w_data</a:t>
            </a:r>
            <a:endParaRPr lang="en-US" altLang="zh-CN" sz="2000" dirty="0">
              <a:solidFill>
                <a:schemeClr val="tx1">
                  <a:lumMod val="85000"/>
                  <a:lumOff val="15000"/>
                </a:schemeClr>
              </a:solidFill>
              <a:latin typeface="+mj-lt"/>
              <a:ea typeface="微软雅黑" panose="020B0503020204020204" pitchFamily="34" charset="-122"/>
            </a:endParaRP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27	    else: # </a:t>
            </a:r>
            <a:r>
              <a:rPr lang="zh-CN" altLang="en-US" sz="2000" dirty="0">
                <a:solidFill>
                  <a:schemeClr val="tx1">
                    <a:lumMod val="85000"/>
                    <a:lumOff val="15000"/>
                  </a:schemeClr>
                </a:solidFill>
                <a:latin typeface="+mj-lt"/>
                <a:ea typeface="微软雅黑" panose="020B0503020204020204" pitchFamily="34" charset="-122"/>
              </a:rPr>
              <a:t>否则，通过垂直堆叠将当前周数据放在已有周数据后面</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28	        </a:t>
            </a:r>
            <a:r>
              <a:rPr lang="en-US" altLang="zh-CN" sz="2000" dirty="0" err="1">
                <a:solidFill>
                  <a:schemeClr val="tx1">
                    <a:lumMod val="85000"/>
                    <a:lumOff val="15000"/>
                  </a:schemeClr>
                </a:solidFill>
                <a:latin typeface="+mj-lt"/>
                <a:ea typeface="微软雅黑" panose="020B0503020204020204" pitchFamily="34" charset="-122"/>
              </a:rPr>
              <a:t>week_data</a:t>
            </a:r>
            <a:r>
              <a:rPr lang="en-US" altLang="zh-CN" sz="2000" dirty="0">
                <a:solidFill>
                  <a:schemeClr val="tx1">
                    <a:lumMod val="85000"/>
                    <a:lumOff val="15000"/>
                  </a:schemeClr>
                </a:solidFill>
                <a:latin typeface="+mj-lt"/>
                <a:ea typeface="微软雅黑" panose="020B0503020204020204" pitchFamily="34" charset="-122"/>
              </a:rPr>
              <a:t> = </a:t>
            </a:r>
            <a:r>
              <a:rPr lang="en-US" altLang="zh-CN" sz="2000" dirty="0" err="1">
                <a:solidFill>
                  <a:schemeClr val="tx1">
                    <a:lumMod val="85000"/>
                    <a:lumOff val="15000"/>
                  </a:schemeClr>
                </a:solidFill>
                <a:latin typeface="+mj-lt"/>
                <a:ea typeface="微软雅黑" panose="020B0503020204020204" pitchFamily="34" charset="-122"/>
              </a:rPr>
              <a:t>np.vstack</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week_data</a:t>
            </a:r>
            <a:r>
              <a:rPr lang="en-US" altLang="zh-CN" sz="2000" dirty="0">
                <a:solidFill>
                  <a:schemeClr val="tx1">
                    <a:lumMod val="85000"/>
                    <a:lumOff val="15000"/>
                  </a:schemeClr>
                </a:solidFill>
                <a:latin typeface="+mj-lt"/>
                <a:ea typeface="微软雅黑" panose="020B0503020204020204" pitchFamily="34" charset="-122"/>
              </a:rPr>
              <a:t>, </a:t>
            </a:r>
            <a:r>
              <a:rPr lang="en-US" altLang="zh-CN" sz="2000" dirty="0" err="1">
                <a:solidFill>
                  <a:schemeClr val="tx1">
                    <a:lumMod val="85000"/>
                    <a:lumOff val="15000"/>
                  </a:schemeClr>
                </a:solidFill>
                <a:latin typeface="+mj-lt"/>
                <a:ea typeface="微软雅黑" panose="020B0503020204020204" pitchFamily="34" charset="-122"/>
              </a:rPr>
              <a:t>w_data</a:t>
            </a:r>
            <a:r>
              <a:rPr lang="en-US" altLang="zh-CN" sz="2000" dirty="0">
                <a:solidFill>
                  <a:schemeClr val="tx1">
                    <a:lumMod val="85000"/>
                    <a:lumOff val="15000"/>
                  </a:schemeClr>
                </a:solidFill>
                <a:latin typeface="+mj-lt"/>
                <a:ea typeface="微软雅黑" panose="020B0503020204020204" pitchFamily="34" charset="-122"/>
              </a:rPr>
              <a:t>))</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29	print('</a:t>
            </a:r>
            <a:r>
              <a:rPr lang="zh-CN" altLang="en-US" sz="2000" dirty="0">
                <a:solidFill>
                  <a:schemeClr val="tx1">
                    <a:lumMod val="85000"/>
                    <a:lumOff val="15000"/>
                  </a:schemeClr>
                </a:solidFill>
                <a:latin typeface="+mj-lt"/>
                <a:ea typeface="微软雅黑" panose="020B0503020204020204" pitchFamily="34" charset="-122"/>
              </a:rPr>
              <a:t>周线数据：</a:t>
            </a:r>
            <a:r>
              <a:rPr lang="en-US" altLang="zh-CN" sz="2000" dirty="0">
                <a:solidFill>
                  <a:schemeClr val="tx1">
                    <a:lumMod val="85000"/>
                    <a:lumOff val="15000"/>
                  </a:schemeClr>
                </a:solidFill>
                <a:latin typeface="+mj-lt"/>
                <a:ea typeface="微软雅黑" panose="020B0503020204020204" pitchFamily="34" charset="-122"/>
              </a:rPr>
              <a:t>\n',</a:t>
            </a:r>
            <a:r>
              <a:rPr lang="en-US" altLang="zh-CN" sz="2000" dirty="0" err="1">
                <a:solidFill>
                  <a:schemeClr val="tx1">
                    <a:lumMod val="85000"/>
                    <a:lumOff val="15000"/>
                  </a:schemeClr>
                </a:solidFill>
                <a:latin typeface="+mj-lt"/>
                <a:ea typeface="微软雅黑" panose="020B0503020204020204" pitchFamily="34" charset="-122"/>
              </a:rPr>
              <a:t>week_data</a:t>
            </a:r>
            <a:r>
              <a:rPr lang="en-US" altLang="zh-CN" sz="2000" dirty="0">
                <a:solidFill>
                  <a:schemeClr val="tx1">
                    <a:lumMod val="85000"/>
                    <a:lumOff val="15000"/>
                  </a:schemeClr>
                </a:solidFill>
                <a:latin typeface="+mj-lt"/>
                <a:ea typeface="微软雅黑" panose="020B0503020204020204" pitchFamily="34" charset="-122"/>
              </a:rPr>
              <a:t>)</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729649"/>
            <a:ext cx="9493471" cy="4774604"/>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953607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1"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程序示例</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1419780"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提示</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1" y="1730172"/>
            <a:ext cx="9289360" cy="3079305"/>
          </a:xfrm>
          <a:prstGeom prst="rect">
            <a:avLst/>
          </a:prstGeom>
        </p:spPr>
        <p:txBody>
          <a:bodyPr wrap="square">
            <a:spAutoFit/>
          </a:bodyPr>
          <a:lstStyle/>
          <a:p>
            <a:pPr marL="342900" indent="-342900">
              <a:lnSpc>
                <a:spcPct val="150000"/>
              </a:lnSpc>
              <a:spcBef>
                <a:spcPct val="0"/>
              </a:spcBef>
              <a:buClr>
                <a:srgbClr val="B1C400"/>
              </a:buClr>
              <a:buFont typeface="Wingdings" panose="05000000000000000000" pitchFamily="2" charset="2"/>
              <a:buChar char="l"/>
              <a:defRPr/>
            </a:pPr>
            <a:r>
              <a:rPr lang="zh-CN" altLang="en-US" sz="2200" dirty="0">
                <a:solidFill>
                  <a:schemeClr val="tx1">
                    <a:lumMod val="85000"/>
                    <a:lumOff val="15000"/>
                  </a:schemeClr>
                </a:solidFill>
                <a:latin typeface="+mj-lt"/>
                <a:ea typeface="微软雅黑" panose="020B0503020204020204" pitchFamily="34" charset="-122"/>
              </a:rPr>
              <a:t>代码中，根据第</a:t>
            </a:r>
            <a:r>
              <a:rPr lang="en-US" altLang="zh-CN" sz="2200" dirty="0">
                <a:solidFill>
                  <a:schemeClr val="tx1">
                    <a:lumMod val="85000"/>
                    <a:lumOff val="15000"/>
                  </a:schemeClr>
                </a:solidFill>
                <a:latin typeface="+mj-lt"/>
                <a:ea typeface="微软雅黑" panose="020B0503020204020204" pitchFamily="34" charset="-122"/>
              </a:rPr>
              <a:t>12</a:t>
            </a:r>
            <a:r>
              <a:rPr lang="zh-CN" altLang="en-US" sz="2200" dirty="0">
                <a:solidFill>
                  <a:schemeClr val="tx1">
                    <a:lumMod val="85000"/>
                    <a:lumOff val="15000"/>
                  </a:schemeClr>
                </a:solidFill>
                <a:latin typeface="+mj-lt"/>
                <a:ea typeface="微软雅黑" panose="020B0503020204020204" pitchFamily="34" charset="-122"/>
              </a:rPr>
              <a:t>行代码的输出结果可知，</a:t>
            </a:r>
            <a:r>
              <a:rPr lang="en-US" altLang="zh-CN" sz="2200" dirty="0" err="1">
                <a:solidFill>
                  <a:schemeClr val="tx1">
                    <a:lumMod val="85000"/>
                    <a:lumOff val="15000"/>
                  </a:schemeClr>
                </a:solidFill>
                <a:latin typeface="+mj-lt"/>
                <a:ea typeface="微软雅黑" panose="020B0503020204020204" pitchFamily="34" charset="-122"/>
              </a:rPr>
              <a:t>split_idx</a:t>
            </a:r>
            <a:r>
              <a:rPr lang="zh-CN" altLang="en-US" sz="2200" dirty="0">
                <a:solidFill>
                  <a:schemeClr val="tx1">
                    <a:lumMod val="85000"/>
                    <a:lumOff val="15000"/>
                  </a:schemeClr>
                </a:solidFill>
                <a:latin typeface="+mj-lt"/>
                <a:ea typeface="微软雅黑" panose="020B0503020204020204" pitchFamily="34" charset="-122"/>
              </a:rPr>
              <a:t>是一个元组，其中索引为</a:t>
            </a:r>
            <a:r>
              <a:rPr lang="en-US" altLang="zh-CN" sz="2200" dirty="0">
                <a:solidFill>
                  <a:schemeClr val="tx1">
                    <a:lumMod val="85000"/>
                    <a:lumOff val="15000"/>
                  </a:schemeClr>
                </a:solidFill>
                <a:latin typeface="+mj-lt"/>
                <a:ea typeface="微软雅黑" panose="020B0503020204020204" pitchFamily="34" charset="-122"/>
              </a:rPr>
              <a:t>1</a:t>
            </a:r>
            <a:r>
              <a:rPr lang="zh-CN" altLang="en-US" sz="2200" dirty="0">
                <a:solidFill>
                  <a:schemeClr val="tx1">
                    <a:lumMod val="85000"/>
                    <a:lumOff val="15000"/>
                  </a:schemeClr>
                </a:solidFill>
                <a:latin typeface="+mj-lt"/>
                <a:ea typeface="微软雅黑" panose="020B0503020204020204" pitchFamily="34" charset="-122"/>
              </a:rPr>
              <a:t>的元素（即</a:t>
            </a:r>
            <a:r>
              <a:rPr lang="en-US" altLang="zh-CN" sz="2200" dirty="0" err="1">
                <a:solidFill>
                  <a:schemeClr val="tx1">
                    <a:lumMod val="85000"/>
                    <a:lumOff val="15000"/>
                  </a:schemeClr>
                </a:solidFill>
                <a:latin typeface="+mj-lt"/>
                <a:ea typeface="微软雅黑" panose="020B0503020204020204" pitchFamily="34" charset="-122"/>
              </a:rPr>
              <a:t>split_idx</a:t>
            </a:r>
            <a:r>
              <a:rPr lang="en-US" altLang="zh-CN" sz="2200" dirty="0">
                <a:solidFill>
                  <a:schemeClr val="tx1">
                    <a:lumMod val="85000"/>
                    <a:lumOff val="15000"/>
                  </a:schemeClr>
                </a:solidFill>
                <a:latin typeface="+mj-lt"/>
                <a:ea typeface="微软雅黑" panose="020B0503020204020204" pitchFamily="34" charset="-122"/>
              </a:rPr>
              <a:t>[1]</a:t>
            </a:r>
            <a:r>
              <a:rPr lang="zh-CN" altLang="en-US" sz="2200" dirty="0">
                <a:solidFill>
                  <a:schemeClr val="tx1">
                    <a:lumMod val="85000"/>
                    <a:lumOff val="15000"/>
                  </a:schemeClr>
                </a:solidFill>
                <a:latin typeface="+mj-lt"/>
                <a:ea typeface="微软雅黑" panose="020B0503020204020204" pitchFamily="34" charset="-122"/>
              </a:rPr>
              <a:t>）对应由每周第一条数据索引组成的数组对象。</a:t>
            </a:r>
            <a:endParaRPr lang="en-US" altLang="zh-CN" sz="2200" dirty="0">
              <a:solidFill>
                <a:schemeClr val="tx1">
                  <a:lumMod val="85000"/>
                  <a:lumOff val="15000"/>
                </a:schemeClr>
              </a:solidFill>
              <a:latin typeface="+mj-lt"/>
              <a:ea typeface="微软雅黑" panose="020B0503020204020204" pitchFamily="34" charset="-122"/>
            </a:endParaRPr>
          </a:p>
          <a:p>
            <a:pPr marL="342900" indent="-342900">
              <a:lnSpc>
                <a:spcPct val="150000"/>
              </a:lnSpc>
              <a:spcBef>
                <a:spcPct val="0"/>
              </a:spcBef>
              <a:buClr>
                <a:srgbClr val="B1C400"/>
              </a:buClr>
              <a:buFont typeface="Wingdings" panose="05000000000000000000" pitchFamily="2" charset="2"/>
              <a:buChar char="l"/>
              <a:defRPr/>
            </a:pPr>
            <a:r>
              <a:rPr lang="zh-CN" altLang="en-US" sz="2200" dirty="0">
                <a:solidFill>
                  <a:schemeClr val="tx1">
                    <a:lumMod val="85000"/>
                    <a:lumOff val="15000"/>
                  </a:schemeClr>
                </a:solidFill>
                <a:latin typeface="+mj-lt"/>
                <a:ea typeface="微软雅黑" panose="020B0503020204020204" pitchFamily="34" charset="-122"/>
              </a:rPr>
              <a:t>第</a:t>
            </a:r>
            <a:r>
              <a:rPr lang="en-US" altLang="zh-CN" sz="2200" dirty="0">
                <a:solidFill>
                  <a:schemeClr val="tx1">
                    <a:lumMod val="85000"/>
                    <a:lumOff val="15000"/>
                  </a:schemeClr>
                </a:solidFill>
                <a:latin typeface="+mj-lt"/>
                <a:ea typeface="微软雅黑" panose="020B0503020204020204" pitchFamily="34" charset="-122"/>
              </a:rPr>
              <a:t>13</a:t>
            </a:r>
            <a:r>
              <a:rPr lang="zh-CN" altLang="en-US" sz="2200" dirty="0">
                <a:solidFill>
                  <a:schemeClr val="tx1">
                    <a:lumMod val="85000"/>
                    <a:lumOff val="15000"/>
                  </a:schemeClr>
                </a:solidFill>
                <a:latin typeface="+mj-lt"/>
                <a:ea typeface="微软雅黑" panose="020B0503020204020204" pitchFamily="34" charset="-122"/>
              </a:rPr>
              <a:t>行代码通过</a:t>
            </a:r>
            <a:r>
              <a:rPr lang="en-US" altLang="zh-CN" sz="2200" dirty="0" err="1">
                <a:solidFill>
                  <a:schemeClr val="tx1">
                    <a:lumMod val="85000"/>
                    <a:lumOff val="15000"/>
                  </a:schemeClr>
                </a:solidFill>
                <a:latin typeface="+mj-lt"/>
                <a:ea typeface="微软雅黑" panose="020B0503020204020204" pitchFamily="34" charset="-122"/>
              </a:rPr>
              <a:t>split_idx</a:t>
            </a:r>
            <a:r>
              <a:rPr lang="en-US" altLang="zh-CN" sz="2200" dirty="0">
                <a:solidFill>
                  <a:schemeClr val="tx1">
                    <a:lumMod val="85000"/>
                    <a:lumOff val="15000"/>
                  </a:schemeClr>
                </a:solidFill>
                <a:latin typeface="+mj-lt"/>
                <a:ea typeface="微软雅黑" panose="020B0503020204020204" pitchFamily="34" charset="-122"/>
              </a:rPr>
              <a:t>[1][1:]</a:t>
            </a:r>
            <a:r>
              <a:rPr lang="zh-CN" altLang="en-US" sz="2200" dirty="0">
                <a:solidFill>
                  <a:schemeClr val="tx1">
                    <a:lumMod val="85000"/>
                    <a:lumOff val="15000"/>
                  </a:schemeClr>
                </a:solidFill>
                <a:latin typeface="+mj-lt"/>
                <a:ea typeface="微软雅黑" panose="020B0503020204020204" pitchFamily="34" charset="-122"/>
              </a:rPr>
              <a:t>将第一周第一条数据的索引去除、使其不参与</a:t>
            </a:r>
            <a:r>
              <a:rPr lang="en-US" altLang="zh-CN" sz="2200" dirty="0">
                <a:solidFill>
                  <a:schemeClr val="tx1">
                    <a:lumMod val="85000"/>
                    <a:lumOff val="15000"/>
                  </a:schemeClr>
                </a:solidFill>
                <a:latin typeface="+mj-lt"/>
                <a:ea typeface="微软雅黑" panose="020B0503020204020204" pitchFamily="34" charset="-122"/>
              </a:rPr>
              <a:t>data</a:t>
            </a:r>
            <a:r>
              <a:rPr lang="zh-CN" altLang="en-US" sz="2200" dirty="0">
                <a:solidFill>
                  <a:schemeClr val="tx1">
                    <a:lumMod val="85000"/>
                    <a:lumOff val="15000"/>
                  </a:schemeClr>
                </a:solidFill>
                <a:latin typeface="+mj-lt"/>
                <a:ea typeface="微软雅黑" panose="020B0503020204020204" pitchFamily="34" charset="-122"/>
              </a:rPr>
              <a:t>数组对象的划分，否则将在划分结果中多出一个不包含任何数据的空数组对象（即第一周第一条数据前面的空数据组成的数组对象）。</a:t>
            </a:r>
            <a:endParaRPr lang="en-US" altLang="zh-CN" sz="2200" dirty="0">
              <a:solidFill>
                <a:schemeClr val="tx1">
                  <a:lumMod val="85000"/>
                  <a:lumOff val="15000"/>
                </a:schemeClr>
              </a:solidFill>
              <a:latin typeface="+mj-lt"/>
              <a:ea typeface="微软雅黑" panose="020B0503020204020204" pitchFamily="34" charset="-122"/>
            </a:endParaRPr>
          </a:p>
        </p:txBody>
      </p:sp>
      <p:sp>
        <p:nvSpPr>
          <p:cNvPr id="42" name="KSO_Shape">
            <a:extLst>
              <a:ext uri="{FF2B5EF4-FFF2-40B4-BE49-F238E27FC236}">
                <a16:creationId xmlns:a16="http://schemas.microsoft.com/office/drawing/2014/main" id="{6A0022B1-3E29-429D-8422-AA919FF16C3A}"/>
              </a:ext>
            </a:extLst>
          </p:cNvPr>
          <p:cNvSpPr/>
          <p:nvPr/>
        </p:nvSpPr>
        <p:spPr>
          <a:xfrm>
            <a:off x="1415086" y="1664335"/>
            <a:ext cx="9493471" cy="4660892"/>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3919096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1"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程序示例</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1419780"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提示</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1" y="1730172"/>
            <a:ext cx="9289360" cy="4094967"/>
          </a:xfrm>
          <a:prstGeom prst="rect">
            <a:avLst/>
          </a:prstGeom>
        </p:spPr>
        <p:txBody>
          <a:bodyPr wrap="square">
            <a:spAutoFit/>
          </a:bodyPr>
          <a:lstStyle/>
          <a:p>
            <a:pPr marL="342900" indent="-342900">
              <a:lnSpc>
                <a:spcPct val="150000"/>
              </a:lnSpc>
              <a:spcBef>
                <a:spcPct val="0"/>
              </a:spcBef>
              <a:buClr>
                <a:srgbClr val="B1C400"/>
              </a:buClr>
              <a:buFont typeface="Wingdings" panose="05000000000000000000" pitchFamily="2" charset="2"/>
              <a:buChar char="l"/>
              <a:defRPr/>
            </a:pPr>
            <a:r>
              <a:rPr lang="zh-CN" altLang="en-US" sz="2200" dirty="0">
                <a:solidFill>
                  <a:schemeClr val="tx1">
                    <a:lumMod val="85000"/>
                    <a:lumOff val="15000"/>
                  </a:schemeClr>
                </a:solidFill>
                <a:latin typeface="+mj-lt"/>
                <a:ea typeface="微软雅黑" panose="020B0503020204020204" pitchFamily="34" charset="-122"/>
              </a:rPr>
              <a:t>根据第</a:t>
            </a:r>
            <a:r>
              <a:rPr lang="en-US" altLang="zh-CN" sz="2200" dirty="0">
                <a:solidFill>
                  <a:schemeClr val="tx1">
                    <a:lumMod val="85000"/>
                    <a:lumOff val="15000"/>
                  </a:schemeClr>
                </a:solidFill>
                <a:latin typeface="+mj-lt"/>
                <a:ea typeface="微软雅黑" panose="020B0503020204020204" pitchFamily="34" charset="-122"/>
              </a:rPr>
              <a:t>14</a:t>
            </a:r>
            <a:r>
              <a:rPr lang="zh-CN" altLang="en-US" sz="2200" dirty="0">
                <a:solidFill>
                  <a:schemeClr val="tx1">
                    <a:lumMod val="85000"/>
                    <a:lumOff val="15000"/>
                  </a:schemeClr>
                </a:solidFill>
                <a:latin typeface="+mj-lt"/>
                <a:ea typeface="微软雅黑" panose="020B0503020204020204" pitchFamily="34" charset="-122"/>
              </a:rPr>
              <a:t>行代码的输出结果可知，</a:t>
            </a:r>
            <a:r>
              <a:rPr lang="en-US" altLang="zh-CN" sz="2200" dirty="0">
                <a:solidFill>
                  <a:schemeClr val="tx1">
                    <a:lumMod val="85000"/>
                    <a:lumOff val="15000"/>
                  </a:schemeClr>
                </a:solidFill>
                <a:latin typeface="+mj-lt"/>
                <a:ea typeface="微软雅黑" panose="020B0503020204020204" pitchFamily="34" charset="-122"/>
              </a:rPr>
              <a:t>data</a:t>
            </a:r>
            <a:r>
              <a:rPr lang="zh-CN" altLang="en-US" sz="2200" dirty="0">
                <a:solidFill>
                  <a:schemeClr val="tx1">
                    <a:lumMod val="85000"/>
                    <a:lumOff val="15000"/>
                  </a:schemeClr>
                </a:solidFill>
                <a:latin typeface="+mj-lt"/>
                <a:ea typeface="微软雅黑" panose="020B0503020204020204" pitchFamily="34" charset="-122"/>
              </a:rPr>
              <a:t>的划分结果</a:t>
            </a:r>
            <a:r>
              <a:rPr lang="en-US" altLang="zh-CN" sz="2200" dirty="0" err="1">
                <a:solidFill>
                  <a:schemeClr val="tx1">
                    <a:lumMod val="85000"/>
                    <a:lumOff val="15000"/>
                  </a:schemeClr>
                </a:solidFill>
                <a:latin typeface="+mj-lt"/>
                <a:ea typeface="微软雅黑" panose="020B0503020204020204" pitchFamily="34" charset="-122"/>
              </a:rPr>
              <a:t>week_split</a:t>
            </a:r>
            <a:r>
              <a:rPr lang="zh-CN" altLang="en-US" sz="2200" dirty="0">
                <a:solidFill>
                  <a:schemeClr val="tx1">
                    <a:lumMod val="85000"/>
                    <a:lumOff val="15000"/>
                  </a:schemeClr>
                </a:solidFill>
                <a:latin typeface="+mj-lt"/>
                <a:ea typeface="微软雅黑" panose="020B0503020204020204" pitchFamily="34" charset="-122"/>
              </a:rPr>
              <a:t>是一个由多个子数组对象组成的列表，其中第</a:t>
            </a:r>
            <a:r>
              <a:rPr lang="en-US" altLang="zh-CN" sz="2200" dirty="0">
                <a:solidFill>
                  <a:schemeClr val="tx1">
                    <a:lumMod val="85000"/>
                    <a:lumOff val="15000"/>
                  </a:schemeClr>
                </a:solidFill>
                <a:latin typeface="+mj-lt"/>
                <a:ea typeface="微软雅黑" panose="020B0503020204020204" pitchFamily="34" charset="-122"/>
              </a:rPr>
              <a:t>1</a:t>
            </a:r>
            <a:r>
              <a:rPr lang="zh-CN" altLang="en-US" sz="2200" dirty="0">
                <a:solidFill>
                  <a:schemeClr val="tx1">
                    <a:lumMod val="85000"/>
                    <a:lumOff val="15000"/>
                  </a:schemeClr>
                </a:solidFill>
                <a:latin typeface="+mj-lt"/>
                <a:ea typeface="微软雅黑" panose="020B0503020204020204" pitchFamily="34" charset="-122"/>
              </a:rPr>
              <a:t>个子数组对象对应周序号为</a:t>
            </a:r>
            <a:r>
              <a:rPr lang="en-US" altLang="zh-CN" sz="2200" dirty="0">
                <a:solidFill>
                  <a:schemeClr val="tx1">
                    <a:lumMod val="85000"/>
                    <a:lumOff val="15000"/>
                  </a:schemeClr>
                </a:solidFill>
                <a:latin typeface="+mj-lt"/>
                <a:ea typeface="微软雅黑" panose="020B0503020204020204" pitchFamily="34" charset="-122"/>
              </a:rPr>
              <a:t>10</a:t>
            </a:r>
            <a:r>
              <a:rPr lang="zh-CN" altLang="en-US" sz="2200" dirty="0">
                <a:solidFill>
                  <a:schemeClr val="tx1">
                    <a:lumMod val="85000"/>
                    <a:lumOff val="15000"/>
                  </a:schemeClr>
                </a:solidFill>
                <a:latin typeface="+mj-lt"/>
                <a:ea typeface="微软雅黑" panose="020B0503020204020204" pitchFamily="34" charset="-122"/>
              </a:rPr>
              <a:t>的数据，第</a:t>
            </a:r>
            <a:r>
              <a:rPr lang="en-US" altLang="zh-CN" sz="2200" dirty="0">
                <a:solidFill>
                  <a:schemeClr val="tx1">
                    <a:lumMod val="85000"/>
                    <a:lumOff val="15000"/>
                  </a:schemeClr>
                </a:solidFill>
                <a:latin typeface="+mj-lt"/>
                <a:ea typeface="微软雅黑" panose="020B0503020204020204" pitchFamily="34" charset="-122"/>
              </a:rPr>
              <a:t>2</a:t>
            </a:r>
            <a:r>
              <a:rPr lang="zh-CN" altLang="en-US" sz="2200" dirty="0">
                <a:solidFill>
                  <a:schemeClr val="tx1">
                    <a:lumMod val="85000"/>
                    <a:lumOff val="15000"/>
                  </a:schemeClr>
                </a:solidFill>
                <a:latin typeface="+mj-lt"/>
                <a:ea typeface="微软雅黑" panose="020B0503020204020204" pitchFamily="34" charset="-122"/>
              </a:rPr>
              <a:t>个子数组对象对应周序号为</a:t>
            </a:r>
            <a:r>
              <a:rPr lang="en-US" altLang="zh-CN" sz="2200" dirty="0">
                <a:solidFill>
                  <a:schemeClr val="tx1">
                    <a:lumMod val="85000"/>
                    <a:lumOff val="15000"/>
                  </a:schemeClr>
                </a:solidFill>
                <a:latin typeface="+mj-lt"/>
                <a:ea typeface="微软雅黑" panose="020B0503020204020204" pitchFamily="34" charset="-122"/>
              </a:rPr>
              <a:t>11</a:t>
            </a:r>
            <a:r>
              <a:rPr lang="zh-CN" altLang="en-US" sz="2200" dirty="0">
                <a:solidFill>
                  <a:schemeClr val="tx1">
                    <a:lumMod val="85000"/>
                    <a:lumOff val="15000"/>
                  </a:schemeClr>
                </a:solidFill>
                <a:latin typeface="+mj-lt"/>
                <a:ea typeface="微软雅黑" panose="020B0503020204020204" pitchFamily="34" charset="-122"/>
              </a:rPr>
              <a:t>的数据，</a:t>
            </a:r>
            <a:r>
              <a:rPr lang="en-US" altLang="zh-CN" sz="2200" dirty="0">
                <a:solidFill>
                  <a:schemeClr val="tx1">
                    <a:lumMod val="85000"/>
                    <a:lumOff val="15000"/>
                  </a:schemeClr>
                </a:solidFill>
                <a:latin typeface="+mj-lt"/>
                <a:ea typeface="微软雅黑" panose="020B0503020204020204" pitchFamily="34" charset="-122"/>
              </a:rPr>
              <a:t>……</a:t>
            </a:r>
            <a:r>
              <a:rPr lang="zh-CN" altLang="en-US" sz="2200" dirty="0">
                <a:solidFill>
                  <a:schemeClr val="tx1">
                    <a:lumMod val="85000"/>
                    <a:lumOff val="15000"/>
                  </a:schemeClr>
                </a:solidFill>
                <a:latin typeface="+mj-lt"/>
                <a:ea typeface="微软雅黑" panose="020B0503020204020204" pitchFamily="34" charset="-122"/>
              </a:rPr>
              <a:t>，第</a:t>
            </a:r>
            <a:r>
              <a:rPr lang="en-US" altLang="zh-CN" sz="2200" dirty="0">
                <a:solidFill>
                  <a:schemeClr val="tx1">
                    <a:lumMod val="85000"/>
                    <a:lumOff val="15000"/>
                  </a:schemeClr>
                </a:solidFill>
                <a:latin typeface="+mj-lt"/>
                <a:ea typeface="微软雅黑" panose="020B0503020204020204" pitchFamily="34" charset="-122"/>
              </a:rPr>
              <a:t>5</a:t>
            </a:r>
            <a:r>
              <a:rPr lang="zh-CN" altLang="en-US" sz="2200" dirty="0">
                <a:solidFill>
                  <a:schemeClr val="tx1">
                    <a:lumMod val="85000"/>
                    <a:lumOff val="15000"/>
                  </a:schemeClr>
                </a:solidFill>
                <a:latin typeface="+mj-lt"/>
                <a:ea typeface="微软雅黑" panose="020B0503020204020204" pitchFamily="34" charset="-122"/>
              </a:rPr>
              <a:t>个子数组对象对应周序号为</a:t>
            </a:r>
            <a:r>
              <a:rPr lang="en-US" altLang="zh-CN" sz="2200" dirty="0">
                <a:solidFill>
                  <a:schemeClr val="tx1">
                    <a:lumMod val="85000"/>
                    <a:lumOff val="15000"/>
                  </a:schemeClr>
                </a:solidFill>
                <a:latin typeface="+mj-lt"/>
                <a:ea typeface="微软雅黑" panose="020B0503020204020204" pitchFamily="34" charset="-122"/>
              </a:rPr>
              <a:t>14</a:t>
            </a:r>
            <a:r>
              <a:rPr lang="zh-CN" altLang="en-US" sz="2200" dirty="0">
                <a:solidFill>
                  <a:schemeClr val="tx1">
                    <a:lumMod val="85000"/>
                    <a:lumOff val="15000"/>
                  </a:schemeClr>
                </a:solidFill>
                <a:latin typeface="+mj-lt"/>
                <a:ea typeface="微软雅黑" panose="020B0503020204020204" pitchFamily="34" charset="-122"/>
              </a:rPr>
              <a:t>的数据。</a:t>
            </a:r>
            <a:endParaRPr lang="en-US" altLang="zh-CN" sz="2200" dirty="0">
              <a:solidFill>
                <a:schemeClr val="tx1">
                  <a:lumMod val="85000"/>
                  <a:lumOff val="15000"/>
                </a:schemeClr>
              </a:solidFill>
              <a:latin typeface="+mj-lt"/>
              <a:ea typeface="微软雅黑" panose="020B0503020204020204" pitchFamily="34" charset="-122"/>
            </a:endParaRPr>
          </a:p>
          <a:p>
            <a:pPr marL="342900" indent="-342900">
              <a:lnSpc>
                <a:spcPct val="150000"/>
              </a:lnSpc>
              <a:spcBef>
                <a:spcPct val="0"/>
              </a:spcBef>
              <a:buClr>
                <a:srgbClr val="B1C400"/>
              </a:buClr>
              <a:buFont typeface="Wingdings" panose="05000000000000000000" pitchFamily="2" charset="2"/>
              <a:buChar char="l"/>
              <a:defRPr/>
            </a:pPr>
            <a:r>
              <a:rPr lang="zh-CN" altLang="en-US" sz="2200" dirty="0">
                <a:solidFill>
                  <a:schemeClr val="tx1">
                    <a:lumMod val="85000"/>
                    <a:lumOff val="15000"/>
                  </a:schemeClr>
                </a:solidFill>
                <a:latin typeface="+mj-lt"/>
                <a:ea typeface="微软雅黑" panose="020B0503020204020204" pitchFamily="34" charset="-122"/>
              </a:rPr>
              <a:t>第</a:t>
            </a:r>
            <a:r>
              <a:rPr lang="en-US" altLang="zh-CN" sz="2200" dirty="0">
                <a:solidFill>
                  <a:schemeClr val="tx1">
                    <a:lumMod val="85000"/>
                    <a:lumOff val="15000"/>
                  </a:schemeClr>
                </a:solidFill>
                <a:latin typeface="+mj-lt"/>
                <a:ea typeface="微软雅黑" panose="020B0503020204020204" pitchFamily="34" charset="-122"/>
              </a:rPr>
              <a:t>15</a:t>
            </a:r>
            <a:r>
              <a:rPr lang="zh-CN" altLang="en-US" sz="2200" dirty="0">
                <a:solidFill>
                  <a:schemeClr val="tx1">
                    <a:lumMod val="85000"/>
                    <a:lumOff val="15000"/>
                  </a:schemeClr>
                </a:solidFill>
                <a:latin typeface="+mj-lt"/>
                <a:ea typeface="微软雅黑" panose="020B0503020204020204" pitchFamily="34" charset="-122"/>
              </a:rPr>
              <a:t>行代码开始的</a:t>
            </a:r>
            <a:r>
              <a:rPr lang="en-US" altLang="zh-CN" sz="2200" dirty="0">
                <a:solidFill>
                  <a:schemeClr val="tx1">
                    <a:lumMod val="85000"/>
                    <a:lumOff val="15000"/>
                  </a:schemeClr>
                </a:solidFill>
                <a:latin typeface="+mj-lt"/>
                <a:ea typeface="微软雅黑" panose="020B0503020204020204" pitchFamily="34" charset="-122"/>
              </a:rPr>
              <a:t>for</a:t>
            </a:r>
            <a:r>
              <a:rPr lang="zh-CN" altLang="en-US" sz="2200" dirty="0">
                <a:solidFill>
                  <a:schemeClr val="tx1">
                    <a:lumMod val="85000"/>
                    <a:lumOff val="15000"/>
                  </a:schemeClr>
                </a:solidFill>
                <a:latin typeface="+mj-lt"/>
                <a:ea typeface="微软雅黑" panose="020B0503020204020204" pitchFamily="34" charset="-122"/>
              </a:rPr>
              <a:t>循环中，依次对每周数据进行处理，得到每周的开盘价、收盘价、最高价、最低价和成交量，并通过</a:t>
            </a:r>
            <a:r>
              <a:rPr lang="en-US" altLang="zh-CN" sz="2200" dirty="0" err="1">
                <a:solidFill>
                  <a:schemeClr val="tx1">
                    <a:lumMod val="85000"/>
                    <a:lumOff val="15000"/>
                  </a:schemeClr>
                </a:solidFill>
                <a:latin typeface="+mj-lt"/>
                <a:ea typeface="微软雅黑" panose="020B0503020204020204" pitchFamily="34" charset="-122"/>
              </a:rPr>
              <a:t>np.vstack</a:t>
            </a:r>
            <a:r>
              <a:rPr lang="zh-CN" altLang="en-US" sz="2200" dirty="0">
                <a:solidFill>
                  <a:schemeClr val="tx1">
                    <a:lumMod val="85000"/>
                    <a:lumOff val="15000"/>
                  </a:schemeClr>
                </a:solidFill>
                <a:latin typeface="+mj-lt"/>
                <a:ea typeface="微软雅黑" panose="020B0503020204020204" pitchFamily="34" charset="-122"/>
              </a:rPr>
              <a:t>将得到的结果垂直堆叠为一个数组对象。</a:t>
            </a:r>
            <a:endParaRPr lang="en-US" altLang="zh-CN" sz="2200" dirty="0">
              <a:solidFill>
                <a:schemeClr val="tx1">
                  <a:lumMod val="85000"/>
                  <a:lumOff val="15000"/>
                </a:schemeClr>
              </a:solidFill>
              <a:latin typeface="+mj-lt"/>
              <a:ea typeface="微软雅黑" panose="020B0503020204020204" pitchFamily="34" charset="-122"/>
            </a:endParaRPr>
          </a:p>
          <a:p>
            <a:pPr marL="342900" indent="-342900">
              <a:lnSpc>
                <a:spcPct val="150000"/>
              </a:lnSpc>
              <a:spcBef>
                <a:spcPct val="0"/>
              </a:spcBef>
              <a:buClr>
                <a:srgbClr val="B1C400"/>
              </a:buClr>
              <a:buFont typeface="Wingdings" panose="05000000000000000000" pitchFamily="2" charset="2"/>
              <a:buChar char="l"/>
              <a:defRPr/>
            </a:pPr>
            <a:r>
              <a:rPr lang="zh-CN" altLang="en-US" sz="2200" dirty="0">
                <a:solidFill>
                  <a:schemeClr val="tx1">
                    <a:lumMod val="85000"/>
                    <a:lumOff val="15000"/>
                  </a:schemeClr>
                </a:solidFill>
                <a:latin typeface="+mj-lt"/>
                <a:ea typeface="微软雅黑" panose="020B0503020204020204" pitchFamily="34" charset="-122"/>
              </a:rPr>
              <a:t>第</a:t>
            </a:r>
            <a:r>
              <a:rPr lang="en-US" altLang="zh-CN" sz="2200" dirty="0">
                <a:solidFill>
                  <a:schemeClr val="tx1">
                    <a:lumMod val="85000"/>
                    <a:lumOff val="15000"/>
                  </a:schemeClr>
                </a:solidFill>
                <a:latin typeface="+mj-lt"/>
                <a:ea typeface="微软雅黑" panose="020B0503020204020204" pitchFamily="34" charset="-122"/>
              </a:rPr>
              <a:t>16</a:t>
            </a:r>
            <a:r>
              <a:rPr lang="zh-CN" altLang="en-US" sz="2200" dirty="0">
                <a:solidFill>
                  <a:schemeClr val="tx1">
                    <a:lumMod val="85000"/>
                    <a:lumOff val="15000"/>
                  </a:schemeClr>
                </a:solidFill>
                <a:latin typeface="+mj-lt"/>
                <a:ea typeface="微软雅黑" panose="020B0503020204020204" pitchFamily="34" charset="-122"/>
              </a:rPr>
              <a:t>行代码输出周线数据。</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664335"/>
            <a:ext cx="9493471" cy="4660892"/>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2326501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0"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本章内容</a:t>
            </a:r>
          </a:p>
        </p:txBody>
      </p:sp>
      <p:sp>
        <p:nvSpPr>
          <p:cNvPr id="3" name="矩形 2">
            <a:extLst>
              <a:ext uri="{FF2B5EF4-FFF2-40B4-BE49-F238E27FC236}">
                <a16:creationId xmlns:a16="http://schemas.microsoft.com/office/drawing/2014/main" id="{CD352A36-0FAB-466D-AED1-E2DB2EF0AC31}"/>
              </a:ext>
            </a:extLst>
          </p:cNvPr>
          <p:cNvSpPr/>
          <p:nvPr/>
        </p:nvSpPr>
        <p:spPr>
          <a:xfrm>
            <a:off x="1201267" y="1313839"/>
            <a:ext cx="9789465" cy="4277581"/>
          </a:xfrm>
          <a:prstGeom prst="rect">
            <a:avLst/>
          </a:prstGeom>
        </p:spPr>
        <p:txBody>
          <a:bodyPr wrap="square">
            <a:spAutoFit/>
          </a:bodyPr>
          <a:lstStyle/>
          <a:p>
            <a:pPr marL="342900" indent="-342900">
              <a:lnSpc>
                <a:spcPct val="150000"/>
              </a:lnSpc>
              <a:spcBef>
                <a:spcPct val="0"/>
              </a:spcBef>
              <a:spcAft>
                <a:spcPts val="600"/>
              </a:spcAft>
              <a:buClr>
                <a:srgbClr val="B1C400"/>
              </a:buClr>
              <a:buFont typeface="Wingdings" panose="05000000000000000000" pitchFamily="2" charset="2"/>
              <a:buChar char="l"/>
              <a:defRPr/>
            </a:pPr>
            <a:r>
              <a:rPr lang="en-US" altLang="zh-CN" sz="2800" dirty="0" err="1">
                <a:latin typeface="+mj-lt"/>
                <a:ea typeface="微软雅黑" panose="020B0503020204020204" pitchFamily="34" charset="-122"/>
              </a:rPr>
              <a:t>ndarray</a:t>
            </a:r>
            <a:r>
              <a:rPr lang="zh-CN" altLang="en-US" sz="2800" dirty="0">
                <a:latin typeface="+mj-lt"/>
                <a:ea typeface="微软雅黑" panose="020B0503020204020204" pitchFamily="34" charset="-122"/>
              </a:rPr>
              <a:t>类</a:t>
            </a:r>
            <a:endParaRPr lang="en-US" altLang="zh-CN" sz="2800" dirty="0">
              <a:latin typeface="+mj-lt"/>
              <a:ea typeface="微软雅黑" panose="020B0503020204020204" pitchFamily="34" charset="-122"/>
            </a:endParaRPr>
          </a:p>
          <a:p>
            <a:pPr marL="342900" indent="-342900">
              <a:lnSpc>
                <a:spcPct val="150000"/>
              </a:lnSpc>
              <a:spcBef>
                <a:spcPct val="0"/>
              </a:spcBef>
              <a:spcAft>
                <a:spcPts val="600"/>
              </a:spcAft>
              <a:buClr>
                <a:srgbClr val="B1C400"/>
              </a:buClr>
              <a:buFont typeface="Wingdings" panose="05000000000000000000" pitchFamily="2" charset="2"/>
              <a:buChar char="l"/>
              <a:defRPr/>
            </a:pPr>
            <a:r>
              <a:rPr lang="zh-CN" altLang="en-US" sz="2800" dirty="0">
                <a:latin typeface="+mj-lt"/>
                <a:ea typeface="微软雅黑" panose="020B0503020204020204" pitchFamily="34" charset="-122"/>
              </a:rPr>
              <a:t>本章示例数据</a:t>
            </a:r>
            <a:endParaRPr lang="en-US" altLang="zh-CN" sz="2800" dirty="0">
              <a:latin typeface="+mj-lt"/>
              <a:ea typeface="微软雅黑" panose="020B0503020204020204" pitchFamily="34" charset="-122"/>
            </a:endParaRPr>
          </a:p>
          <a:p>
            <a:pPr marL="342900" indent="-342900">
              <a:lnSpc>
                <a:spcPct val="150000"/>
              </a:lnSpc>
              <a:spcBef>
                <a:spcPct val="0"/>
              </a:spcBef>
              <a:spcAft>
                <a:spcPts val="600"/>
              </a:spcAft>
              <a:buClr>
                <a:srgbClr val="B1C400"/>
              </a:buClr>
              <a:buFont typeface="Wingdings" panose="05000000000000000000" pitchFamily="2" charset="2"/>
              <a:buChar char="l"/>
              <a:defRPr/>
            </a:pPr>
            <a:r>
              <a:rPr lang="zh-CN" altLang="en-US" sz="2800" dirty="0">
                <a:latin typeface="+mj-lt"/>
                <a:ea typeface="微软雅黑" panose="020B0503020204020204" pitchFamily="34" charset="-122"/>
              </a:rPr>
              <a:t>索引和切片基础</a:t>
            </a:r>
            <a:endParaRPr lang="en-US" altLang="zh-CN" sz="2800" dirty="0">
              <a:latin typeface="+mj-lt"/>
              <a:ea typeface="微软雅黑" panose="020B0503020204020204" pitchFamily="34" charset="-122"/>
            </a:endParaRPr>
          </a:p>
          <a:p>
            <a:pPr marL="342900" indent="-342900">
              <a:lnSpc>
                <a:spcPct val="150000"/>
              </a:lnSpc>
              <a:spcBef>
                <a:spcPct val="0"/>
              </a:spcBef>
              <a:spcAft>
                <a:spcPts val="600"/>
              </a:spcAft>
              <a:buClr>
                <a:srgbClr val="B1C400"/>
              </a:buClr>
              <a:buFont typeface="Wingdings" panose="05000000000000000000" pitchFamily="2" charset="2"/>
              <a:buChar char="l"/>
              <a:defRPr/>
            </a:pPr>
            <a:r>
              <a:rPr lang="zh-CN" altLang="en-US" sz="2800" dirty="0">
                <a:latin typeface="+mj-lt"/>
                <a:ea typeface="微软雅黑" panose="020B0503020204020204" pitchFamily="34" charset="-122"/>
              </a:rPr>
              <a:t>数据拷贝</a:t>
            </a:r>
            <a:endParaRPr lang="en-US" altLang="zh-CN" sz="2800" dirty="0">
              <a:latin typeface="+mj-lt"/>
              <a:ea typeface="微软雅黑" panose="020B0503020204020204" pitchFamily="34" charset="-122"/>
            </a:endParaRPr>
          </a:p>
          <a:p>
            <a:pPr marL="342900" indent="-342900">
              <a:lnSpc>
                <a:spcPct val="150000"/>
              </a:lnSpc>
              <a:spcBef>
                <a:spcPct val="0"/>
              </a:spcBef>
              <a:spcAft>
                <a:spcPts val="600"/>
              </a:spcAft>
              <a:buClr>
                <a:srgbClr val="B1C400"/>
              </a:buClr>
              <a:buFont typeface="Wingdings" panose="05000000000000000000" pitchFamily="2" charset="2"/>
              <a:buChar char="l"/>
              <a:defRPr/>
            </a:pPr>
            <a:r>
              <a:rPr lang="zh-CN" altLang="en-US" sz="2800" dirty="0">
                <a:latin typeface="+mj-lt"/>
                <a:ea typeface="微软雅黑" panose="020B0503020204020204" pitchFamily="34" charset="-122"/>
              </a:rPr>
              <a:t>数据处理</a:t>
            </a:r>
            <a:endParaRPr lang="en-US" altLang="zh-CN" sz="2800" dirty="0">
              <a:latin typeface="+mj-lt"/>
              <a:ea typeface="微软雅黑" panose="020B0503020204020204" pitchFamily="34" charset="-122"/>
            </a:endParaRPr>
          </a:p>
          <a:p>
            <a:pPr marL="342900" indent="-342900">
              <a:lnSpc>
                <a:spcPct val="150000"/>
              </a:lnSpc>
              <a:spcBef>
                <a:spcPct val="0"/>
              </a:spcBef>
              <a:spcAft>
                <a:spcPts val="600"/>
              </a:spcAft>
              <a:buClr>
                <a:srgbClr val="B1C400"/>
              </a:buClr>
              <a:buFont typeface="Wingdings" panose="05000000000000000000" pitchFamily="2" charset="2"/>
              <a:buChar char="l"/>
              <a:defRPr/>
            </a:pPr>
            <a:r>
              <a:rPr lang="zh-CN" altLang="en-US" sz="2800" dirty="0">
                <a:solidFill>
                  <a:srgbClr val="FF0000"/>
                </a:solidFill>
                <a:latin typeface="+mj-lt"/>
                <a:ea typeface="微软雅黑" panose="020B0503020204020204" pitchFamily="34" charset="-122"/>
              </a:rPr>
              <a:t>高级索引</a:t>
            </a:r>
          </a:p>
        </p:txBody>
      </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1104840"/>
              <a:ext cx="360" cy="360"/>
            </p14:xfrm>
          </p:contentPart>
        </mc:Choice>
        <mc:Fallback xmlns="">
          <p:pic>
            <p:nvPicPr>
              <p:cNvPr id="5" name="墨迹 4"/>
              <p:cNvPicPr/>
              <p:nvPr/>
            </p:nvPicPr>
            <p:blipFill>
              <a:blip r:embed="rId3"/>
              <a:stretch>
                <a:fillRect/>
              </a:stretch>
            </p:blipFill>
            <p:spPr>
              <a:xfrm>
                <a:off x="7064640" y="1095480"/>
                <a:ext cx="19080" cy="19080"/>
              </a:xfrm>
              <a:prstGeom prst="rect">
                <a:avLst/>
              </a:prstGeom>
            </p:spPr>
          </p:pic>
        </mc:Fallback>
      </mc:AlternateContent>
    </p:spTree>
    <p:extLst>
      <p:ext uri="{BB962C8B-B14F-4D97-AF65-F5344CB8AC3E}">
        <p14:creationId xmlns:p14="http://schemas.microsoft.com/office/powerpoint/2010/main" val="3743915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par>
                                <p:cTn id="10" presetID="12" presetClass="entr" presetSubtype="1"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p:tgtEl>
                                          <p:spTgt spid="3"/>
                                        </p:tgtEl>
                                        <p:attrNameLst>
                                          <p:attrName>ppt_y</p:attrName>
                                        </p:attrNameLst>
                                      </p:cBhvr>
                                      <p:tavLst>
                                        <p:tav tm="0">
                                          <p:val>
                                            <p:strVal val="#ppt_y-#ppt_h*1.125000"/>
                                          </p:val>
                                        </p:tav>
                                        <p:tav tm="100000">
                                          <p:val>
                                            <p:strVal val="#ppt_y"/>
                                          </p:val>
                                        </p:tav>
                                      </p:tavLst>
                                    </p:anim>
                                    <p:animEffect transition="in" filter="wipe(down)">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2" y="477138"/>
            <a:ext cx="1826141"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高级索引</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1419780"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概述</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1" y="1730172"/>
            <a:ext cx="9289360" cy="2242858"/>
          </a:xfrm>
          <a:prstGeom prst="rect">
            <a:avLst/>
          </a:prstGeom>
        </p:spPr>
        <p:txBody>
          <a:bodyPr wrap="square">
            <a:spAutoFit/>
          </a:bodyPr>
          <a:lstStyle/>
          <a:p>
            <a:pPr marL="342900" indent="-342900">
              <a:lnSpc>
                <a:spcPct val="150000"/>
              </a:lnSpc>
              <a:spcBef>
                <a:spcPct val="0"/>
              </a:spcBef>
              <a:buClr>
                <a:srgbClr val="B1C400"/>
              </a:buClr>
              <a:buFont typeface="Wingdings" panose="05000000000000000000" pitchFamily="2" charset="2"/>
              <a:buChar char="l"/>
              <a:defRPr/>
            </a:pPr>
            <a:r>
              <a:rPr lang="zh-CN" altLang="en-US" sz="2400" dirty="0">
                <a:solidFill>
                  <a:schemeClr val="tx1">
                    <a:lumMod val="85000"/>
                    <a:lumOff val="15000"/>
                  </a:schemeClr>
                </a:solidFill>
                <a:latin typeface="+mj-lt"/>
                <a:ea typeface="微软雅黑" panose="020B0503020204020204" pitchFamily="34" charset="-122"/>
              </a:rPr>
              <a:t>除了前面介绍的索引方法外，</a:t>
            </a:r>
            <a:r>
              <a:rPr lang="en-US" altLang="zh-CN" sz="2400" dirty="0">
                <a:solidFill>
                  <a:schemeClr val="tx1">
                    <a:lumMod val="85000"/>
                    <a:lumOff val="15000"/>
                  </a:schemeClr>
                </a:solidFill>
                <a:latin typeface="+mj-lt"/>
                <a:ea typeface="微软雅黑" panose="020B0503020204020204" pitchFamily="34" charset="-122"/>
              </a:rPr>
              <a:t>NumPy</a:t>
            </a:r>
            <a:r>
              <a:rPr lang="zh-CN" altLang="en-US" sz="2400" dirty="0">
                <a:solidFill>
                  <a:schemeClr val="tx1">
                    <a:lumMod val="85000"/>
                    <a:lumOff val="15000"/>
                  </a:schemeClr>
                </a:solidFill>
                <a:latin typeface="+mj-lt"/>
                <a:ea typeface="微软雅黑" panose="020B0503020204020204" pitchFamily="34" charset="-122"/>
              </a:rPr>
              <a:t>还提供了整型数组和布尔数组两种索引方式。</a:t>
            </a:r>
            <a:endParaRPr lang="en-US" altLang="zh-CN" sz="2400" dirty="0">
              <a:solidFill>
                <a:schemeClr val="tx1">
                  <a:lumMod val="85000"/>
                  <a:lumOff val="15000"/>
                </a:schemeClr>
              </a:solidFill>
              <a:latin typeface="+mj-lt"/>
              <a:ea typeface="微软雅黑" panose="020B0503020204020204" pitchFamily="34" charset="-122"/>
            </a:endParaRPr>
          </a:p>
          <a:p>
            <a:pPr marL="342900" indent="-342900">
              <a:lnSpc>
                <a:spcPct val="150000"/>
              </a:lnSpc>
              <a:spcBef>
                <a:spcPct val="0"/>
              </a:spcBef>
              <a:buClr>
                <a:srgbClr val="B1C400"/>
              </a:buClr>
              <a:buFont typeface="Wingdings" panose="05000000000000000000" pitchFamily="2" charset="2"/>
              <a:buChar char="l"/>
              <a:defRPr/>
            </a:pPr>
            <a:r>
              <a:rPr lang="zh-CN" altLang="en-US" sz="2400" dirty="0">
                <a:solidFill>
                  <a:srgbClr val="FF0000"/>
                </a:solidFill>
                <a:latin typeface="+mj-lt"/>
                <a:ea typeface="微软雅黑" panose="020B0503020204020204" pitchFamily="34" charset="-122"/>
              </a:rPr>
              <a:t>整型数组索引</a:t>
            </a:r>
            <a:r>
              <a:rPr lang="zh-CN" altLang="en-US" sz="2400" dirty="0">
                <a:solidFill>
                  <a:schemeClr val="tx1">
                    <a:lumMod val="85000"/>
                    <a:lumOff val="15000"/>
                  </a:schemeClr>
                </a:solidFill>
                <a:latin typeface="+mj-lt"/>
                <a:ea typeface="微软雅黑" panose="020B0503020204020204" pitchFamily="34" charset="-122"/>
              </a:rPr>
              <a:t>是指利用整数指定数组对象中待访问数据的方法；</a:t>
            </a:r>
            <a:r>
              <a:rPr lang="zh-CN" altLang="en-US" sz="2400" dirty="0">
                <a:solidFill>
                  <a:srgbClr val="FF0000"/>
                </a:solidFill>
                <a:latin typeface="+mj-lt"/>
                <a:ea typeface="微软雅黑" panose="020B0503020204020204" pitchFamily="34" charset="-122"/>
              </a:rPr>
              <a:t>布尔数组索引</a:t>
            </a:r>
            <a:r>
              <a:rPr lang="zh-CN" altLang="en-US" sz="2400" dirty="0">
                <a:solidFill>
                  <a:schemeClr val="tx1">
                    <a:lumMod val="85000"/>
                    <a:lumOff val="15000"/>
                  </a:schemeClr>
                </a:solidFill>
                <a:latin typeface="+mj-lt"/>
                <a:ea typeface="微软雅黑" panose="020B0503020204020204" pitchFamily="34" charset="-122"/>
              </a:rPr>
              <a:t>是指利用布尔值指定数组对象中待访问数据的方法。</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664335"/>
            <a:ext cx="9493471" cy="3438480"/>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3477788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0"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程序示例</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3117553"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高级索引程序示例</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0" y="1730172"/>
            <a:ext cx="9493471" cy="4653646"/>
          </a:xfrm>
          <a:prstGeom prst="rect">
            <a:avLst/>
          </a:prstGeom>
        </p:spPr>
        <p:txBody>
          <a:bodyPr wrap="square">
            <a:spAutoFit/>
          </a:bodyPr>
          <a:lstStyle/>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	import </a:t>
            </a:r>
            <a:r>
              <a:rPr lang="en-US" altLang="zh-CN" sz="2000" dirty="0" err="1">
                <a:solidFill>
                  <a:schemeClr val="tx1">
                    <a:lumMod val="85000"/>
                    <a:lumOff val="15000"/>
                  </a:schemeClr>
                </a:solidFill>
                <a:latin typeface="+mj-lt"/>
                <a:ea typeface="微软雅黑" panose="020B0503020204020204" pitchFamily="34" charset="-122"/>
              </a:rPr>
              <a:t>numpy</a:t>
            </a:r>
            <a:r>
              <a:rPr lang="en-US" altLang="zh-CN" sz="2000" dirty="0">
                <a:solidFill>
                  <a:schemeClr val="tx1">
                    <a:lumMod val="85000"/>
                    <a:lumOff val="15000"/>
                  </a:schemeClr>
                </a:solidFill>
                <a:latin typeface="+mj-lt"/>
                <a:ea typeface="微软雅黑" panose="020B0503020204020204" pitchFamily="34" charset="-122"/>
              </a:rPr>
              <a:t> as np</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2	a = </a:t>
            </a:r>
            <a:r>
              <a:rPr lang="en-US" altLang="zh-CN" sz="2000" dirty="0" err="1">
                <a:solidFill>
                  <a:schemeClr val="tx1">
                    <a:lumMod val="85000"/>
                    <a:lumOff val="15000"/>
                  </a:schemeClr>
                </a:solidFill>
                <a:latin typeface="+mj-lt"/>
                <a:ea typeface="微软雅黑" panose="020B0503020204020204" pitchFamily="34" charset="-122"/>
              </a:rPr>
              <a:t>np.array</a:t>
            </a:r>
            <a:r>
              <a:rPr lang="en-US" altLang="zh-CN" sz="2000" dirty="0">
                <a:solidFill>
                  <a:schemeClr val="tx1">
                    <a:lumMod val="85000"/>
                    <a:lumOff val="15000"/>
                  </a:schemeClr>
                </a:solidFill>
                <a:latin typeface="+mj-lt"/>
                <a:ea typeface="微软雅黑" panose="020B0503020204020204" pitchFamily="34" charset="-122"/>
              </a:rPr>
              <a:t>([ # </a:t>
            </a:r>
            <a:r>
              <a:rPr lang="zh-CN" altLang="en-US" sz="2000" dirty="0">
                <a:solidFill>
                  <a:schemeClr val="tx1">
                    <a:lumMod val="85000"/>
                    <a:lumOff val="15000"/>
                  </a:schemeClr>
                </a:solidFill>
                <a:latin typeface="+mj-lt"/>
                <a:ea typeface="微软雅黑" panose="020B0503020204020204" pitchFamily="34" charset="-122"/>
              </a:rPr>
              <a:t>创建</a:t>
            </a:r>
            <a:r>
              <a:rPr lang="en-US" altLang="zh-CN" sz="2000" dirty="0">
                <a:solidFill>
                  <a:schemeClr val="tx1">
                    <a:lumMod val="85000"/>
                    <a:lumOff val="15000"/>
                  </a:schemeClr>
                </a:solidFill>
                <a:latin typeface="+mj-lt"/>
                <a:ea typeface="微软雅黑" panose="020B0503020204020204" pitchFamily="34" charset="-122"/>
              </a:rPr>
              <a:t>3</a:t>
            </a:r>
            <a:r>
              <a:rPr lang="zh-CN" altLang="en-US" sz="2000" dirty="0">
                <a:solidFill>
                  <a:schemeClr val="tx1">
                    <a:lumMod val="85000"/>
                    <a:lumOff val="15000"/>
                  </a:schemeClr>
                </a:solidFill>
                <a:latin typeface="+mj-lt"/>
                <a:ea typeface="微软雅黑" panose="020B0503020204020204" pitchFamily="34" charset="-122"/>
              </a:rPr>
              <a:t>行</a:t>
            </a:r>
            <a:r>
              <a:rPr lang="en-US" altLang="zh-CN" sz="2000" dirty="0">
                <a:solidFill>
                  <a:schemeClr val="tx1">
                    <a:lumMod val="85000"/>
                    <a:lumOff val="15000"/>
                  </a:schemeClr>
                </a:solidFill>
                <a:latin typeface="+mj-lt"/>
                <a:ea typeface="微软雅黑" panose="020B0503020204020204" pitchFamily="34" charset="-122"/>
              </a:rPr>
              <a:t>3</a:t>
            </a:r>
            <a:r>
              <a:rPr lang="zh-CN" altLang="en-US" sz="2000" dirty="0">
                <a:solidFill>
                  <a:schemeClr val="tx1">
                    <a:lumMod val="85000"/>
                    <a:lumOff val="15000"/>
                  </a:schemeClr>
                </a:solidFill>
                <a:latin typeface="+mj-lt"/>
                <a:ea typeface="微软雅黑" panose="020B0503020204020204" pitchFamily="34" charset="-122"/>
              </a:rPr>
              <a:t>列的二维数组</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3	    [1.1, 2.3, 1.5],</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4	    [2.1, 1.9, 0.7],</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5	    [1.5, 3.5, 0.9]</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6	])</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7	x = </a:t>
            </a:r>
            <a:r>
              <a:rPr lang="en-US" altLang="zh-CN" sz="2000" dirty="0" err="1">
                <a:solidFill>
                  <a:schemeClr val="tx1">
                    <a:lumMod val="85000"/>
                    <a:lumOff val="15000"/>
                  </a:schemeClr>
                </a:solidFill>
                <a:latin typeface="+mj-lt"/>
                <a:ea typeface="微软雅黑" panose="020B0503020204020204" pitchFamily="34" charset="-122"/>
              </a:rPr>
              <a:t>np.array</a:t>
            </a:r>
            <a:r>
              <a:rPr lang="en-US" altLang="zh-CN" sz="2000" dirty="0">
                <a:solidFill>
                  <a:schemeClr val="tx1">
                    <a:lumMod val="85000"/>
                    <a:lumOff val="15000"/>
                  </a:schemeClr>
                </a:solidFill>
                <a:latin typeface="+mj-lt"/>
                <a:ea typeface="微软雅黑" panose="020B0503020204020204" pitchFamily="34" charset="-122"/>
              </a:rPr>
              <a:t>([2,1,2])</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8	print('a[x]:\</a:t>
            </a:r>
            <a:r>
              <a:rPr lang="en-US" altLang="zh-CN" sz="2000" dirty="0" err="1">
                <a:solidFill>
                  <a:schemeClr val="tx1">
                    <a:lumMod val="85000"/>
                    <a:lumOff val="15000"/>
                  </a:schemeClr>
                </a:solidFill>
                <a:latin typeface="+mj-lt"/>
                <a:ea typeface="微软雅黑" panose="020B0503020204020204" pitchFamily="34" charset="-122"/>
              </a:rPr>
              <a:t>n',a</a:t>
            </a:r>
            <a:r>
              <a:rPr lang="en-US" altLang="zh-CN" sz="2000" dirty="0">
                <a:solidFill>
                  <a:schemeClr val="tx1">
                    <a:lumMod val="85000"/>
                    <a:lumOff val="15000"/>
                  </a:schemeClr>
                </a:solidFill>
                <a:latin typeface="+mj-lt"/>
                <a:ea typeface="微软雅黑" panose="020B0503020204020204" pitchFamily="34" charset="-122"/>
              </a:rPr>
              <a:t>[x])</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9	y = </a:t>
            </a:r>
            <a:r>
              <a:rPr lang="en-US" altLang="zh-CN" sz="2000" dirty="0" err="1">
                <a:solidFill>
                  <a:schemeClr val="tx1">
                    <a:lumMod val="85000"/>
                    <a:lumOff val="15000"/>
                  </a:schemeClr>
                </a:solidFill>
                <a:latin typeface="+mj-lt"/>
                <a:ea typeface="微软雅黑" panose="020B0503020204020204" pitchFamily="34" charset="-122"/>
              </a:rPr>
              <a:t>np.array</a:t>
            </a:r>
            <a:r>
              <a:rPr lang="en-US" altLang="zh-CN" sz="2000" dirty="0">
                <a:solidFill>
                  <a:schemeClr val="tx1">
                    <a:lumMod val="85000"/>
                    <a:lumOff val="15000"/>
                  </a:schemeClr>
                </a:solidFill>
                <a:latin typeface="+mj-lt"/>
                <a:ea typeface="微软雅黑" panose="020B0503020204020204" pitchFamily="34" charset="-122"/>
              </a:rPr>
              <a:t>([[0,1,1],[2,1,0]])</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10	print('a[y]:\</a:t>
            </a:r>
            <a:r>
              <a:rPr lang="en-US" altLang="zh-CN" sz="2000" dirty="0" err="1">
                <a:solidFill>
                  <a:schemeClr val="tx1">
                    <a:lumMod val="85000"/>
                    <a:lumOff val="15000"/>
                  </a:schemeClr>
                </a:solidFill>
                <a:latin typeface="+mj-lt"/>
                <a:ea typeface="微软雅黑" panose="020B0503020204020204" pitchFamily="34" charset="-122"/>
              </a:rPr>
              <a:t>n',a</a:t>
            </a:r>
            <a:r>
              <a:rPr lang="en-US" altLang="zh-CN" sz="2000" dirty="0">
                <a:solidFill>
                  <a:schemeClr val="tx1">
                    <a:lumMod val="85000"/>
                    <a:lumOff val="15000"/>
                  </a:schemeClr>
                </a:solidFill>
                <a:latin typeface="+mj-lt"/>
                <a:ea typeface="微软雅黑" panose="020B0503020204020204" pitchFamily="34" charset="-122"/>
              </a:rPr>
              <a:t>[y])</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729649"/>
            <a:ext cx="9493471" cy="4774604"/>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1354547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0"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程序示例</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3117553"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高级索引程序示例</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0" y="1730172"/>
            <a:ext cx="9493471" cy="3268652"/>
          </a:xfrm>
          <a:prstGeom prst="rect">
            <a:avLst/>
          </a:prstGeom>
        </p:spPr>
        <p:txBody>
          <a:bodyPr wrap="square">
            <a:spAutoFit/>
          </a:bodyPr>
          <a:lstStyle/>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11	m = </a:t>
            </a:r>
            <a:r>
              <a:rPr lang="en-US" altLang="zh-CN" sz="2000" dirty="0" err="1">
                <a:solidFill>
                  <a:schemeClr val="tx1">
                    <a:lumMod val="85000"/>
                    <a:lumOff val="15000"/>
                  </a:schemeClr>
                </a:solidFill>
                <a:latin typeface="+mj-lt"/>
                <a:ea typeface="微软雅黑" panose="020B0503020204020204" pitchFamily="34" charset="-122"/>
              </a:rPr>
              <a:t>np.array</a:t>
            </a:r>
            <a:r>
              <a:rPr lang="en-US" altLang="zh-CN" sz="2000" dirty="0">
                <a:solidFill>
                  <a:schemeClr val="tx1">
                    <a:lumMod val="85000"/>
                    <a:lumOff val="15000"/>
                  </a:schemeClr>
                </a:solidFill>
                <a:latin typeface="+mj-lt"/>
                <a:ea typeface="微软雅黑" panose="020B0503020204020204" pitchFamily="34" charset="-122"/>
              </a:rPr>
              <a:t>([1,2])</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12	n = </a:t>
            </a:r>
            <a:r>
              <a:rPr lang="en-US" altLang="zh-CN" sz="2000" dirty="0" err="1">
                <a:solidFill>
                  <a:schemeClr val="tx1">
                    <a:lumMod val="85000"/>
                    <a:lumOff val="15000"/>
                  </a:schemeClr>
                </a:solidFill>
                <a:latin typeface="+mj-lt"/>
                <a:ea typeface="微软雅黑" panose="020B0503020204020204" pitchFamily="34" charset="-122"/>
              </a:rPr>
              <a:t>np.array</a:t>
            </a:r>
            <a:r>
              <a:rPr lang="en-US" altLang="zh-CN" sz="2000" dirty="0">
                <a:solidFill>
                  <a:schemeClr val="tx1">
                    <a:lumMod val="85000"/>
                    <a:lumOff val="15000"/>
                  </a:schemeClr>
                </a:solidFill>
                <a:latin typeface="+mj-lt"/>
                <a:ea typeface="微软雅黑" panose="020B0503020204020204" pitchFamily="34" charset="-122"/>
              </a:rPr>
              <a:t>([0,1])</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13	print('a[</a:t>
            </a:r>
            <a:r>
              <a:rPr lang="en-US" altLang="zh-CN" sz="2000" dirty="0" err="1">
                <a:solidFill>
                  <a:schemeClr val="tx1">
                    <a:lumMod val="85000"/>
                    <a:lumOff val="15000"/>
                  </a:schemeClr>
                </a:solidFill>
                <a:latin typeface="+mj-lt"/>
                <a:ea typeface="微软雅黑" panose="020B0503020204020204" pitchFamily="34" charset="-122"/>
              </a:rPr>
              <a:t>m,n</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n',a</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m,n</a:t>
            </a:r>
            <a:r>
              <a:rPr lang="en-US" altLang="zh-CN" sz="2000" dirty="0">
                <a:solidFill>
                  <a:schemeClr val="tx1">
                    <a:lumMod val="85000"/>
                    <a:lumOff val="15000"/>
                  </a:schemeClr>
                </a:solidFill>
                <a:latin typeface="+mj-lt"/>
                <a:ea typeface="微软雅黑" panose="020B0503020204020204" pitchFamily="34" charset="-122"/>
              </a:rPr>
              <a:t>])</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14	print('a[(1,2),(0,1)]:\</a:t>
            </a:r>
            <a:r>
              <a:rPr lang="en-US" altLang="zh-CN" sz="2000" dirty="0" err="1">
                <a:solidFill>
                  <a:schemeClr val="tx1">
                    <a:lumMod val="85000"/>
                    <a:lumOff val="15000"/>
                  </a:schemeClr>
                </a:solidFill>
                <a:latin typeface="+mj-lt"/>
                <a:ea typeface="微软雅黑" panose="020B0503020204020204" pitchFamily="34" charset="-122"/>
              </a:rPr>
              <a:t>n',a</a:t>
            </a:r>
            <a:r>
              <a:rPr lang="en-US" altLang="zh-CN" sz="2000" dirty="0">
                <a:solidFill>
                  <a:schemeClr val="tx1">
                    <a:lumMod val="85000"/>
                    <a:lumOff val="15000"/>
                  </a:schemeClr>
                </a:solidFill>
                <a:latin typeface="+mj-lt"/>
                <a:ea typeface="微软雅黑" panose="020B0503020204020204" pitchFamily="34" charset="-122"/>
              </a:rPr>
              <a:t>[(1,2),(0,1)])</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15	</a:t>
            </a:r>
            <a:r>
              <a:rPr lang="en-US" altLang="zh-CN" sz="2000" dirty="0" err="1">
                <a:solidFill>
                  <a:schemeClr val="tx1">
                    <a:lumMod val="85000"/>
                    <a:lumOff val="15000"/>
                  </a:schemeClr>
                </a:solidFill>
                <a:latin typeface="+mj-lt"/>
                <a:ea typeface="微软雅黑" panose="020B0503020204020204" pitchFamily="34" charset="-122"/>
              </a:rPr>
              <a:t>i</a:t>
            </a:r>
            <a:r>
              <a:rPr lang="en-US" altLang="zh-CN" sz="2000" dirty="0">
                <a:solidFill>
                  <a:schemeClr val="tx1">
                    <a:lumMod val="85000"/>
                    <a:lumOff val="15000"/>
                  </a:schemeClr>
                </a:solidFill>
                <a:latin typeface="+mj-lt"/>
                <a:ea typeface="微软雅黑" panose="020B0503020204020204" pitchFamily="34" charset="-122"/>
              </a:rPr>
              <a:t> = </a:t>
            </a:r>
            <a:r>
              <a:rPr lang="en-US" altLang="zh-CN" sz="2000" dirty="0" err="1">
                <a:solidFill>
                  <a:schemeClr val="tx1">
                    <a:lumMod val="85000"/>
                    <a:lumOff val="15000"/>
                  </a:schemeClr>
                </a:solidFill>
                <a:latin typeface="+mj-lt"/>
                <a:ea typeface="微软雅黑" panose="020B0503020204020204" pitchFamily="34" charset="-122"/>
              </a:rPr>
              <a:t>np.array</a:t>
            </a:r>
            <a:r>
              <a:rPr lang="en-US" altLang="zh-CN" sz="2000" dirty="0">
                <a:solidFill>
                  <a:schemeClr val="tx1">
                    <a:lumMod val="85000"/>
                    <a:lumOff val="15000"/>
                  </a:schemeClr>
                </a:solidFill>
                <a:latin typeface="+mj-lt"/>
                <a:ea typeface="微软雅黑" panose="020B0503020204020204" pitchFamily="34" charset="-122"/>
              </a:rPr>
              <a:t>([[1,2],[0,1]])</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16	j = </a:t>
            </a:r>
            <a:r>
              <a:rPr lang="en-US" altLang="zh-CN" sz="2000" dirty="0" err="1">
                <a:solidFill>
                  <a:schemeClr val="tx1">
                    <a:lumMod val="85000"/>
                    <a:lumOff val="15000"/>
                  </a:schemeClr>
                </a:solidFill>
                <a:latin typeface="+mj-lt"/>
                <a:ea typeface="微软雅黑" panose="020B0503020204020204" pitchFamily="34" charset="-122"/>
              </a:rPr>
              <a:t>np.array</a:t>
            </a:r>
            <a:r>
              <a:rPr lang="en-US" altLang="zh-CN" sz="2000" dirty="0">
                <a:solidFill>
                  <a:schemeClr val="tx1">
                    <a:lumMod val="85000"/>
                    <a:lumOff val="15000"/>
                  </a:schemeClr>
                </a:solidFill>
                <a:latin typeface="+mj-lt"/>
                <a:ea typeface="微软雅黑" panose="020B0503020204020204" pitchFamily="34" charset="-122"/>
              </a:rPr>
              <a:t>([[0,1],[1,2]])</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17	print('a[</a:t>
            </a:r>
            <a:r>
              <a:rPr lang="en-US" altLang="zh-CN" sz="2000" dirty="0" err="1">
                <a:solidFill>
                  <a:schemeClr val="tx1">
                    <a:lumMod val="85000"/>
                    <a:lumOff val="15000"/>
                  </a:schemeClr>
                </a:solidFill>
                <a:latin typeface="+mj-lt"/>
                <a:ea typeface="微软雅黑" panose="020B0503020204020204" pitchFamily="34" charset="-122"/>
              </a:rPr>
              <a:t>i,j</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n',a</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i,j</a:t>
            </a:r>
            <a:r>
              <a:rPr lang="en-US" altLang="zh-CN" sz="2000" dirty="0">
                <a:solidFill>
                  <a:schemeClr val="tx1">
                    <a:lumMod val="85000"/>
                    <a:lumOff val="15000"/>
                  </a:schemeClr>
                </a:solidFill>
                <a:latin typeface="+mj-lt"/>
                <a:ea typeface="微软雅黑" panose="020B0503020204020204" pitchFamily="34" charset="-122"/>
              </a:rPr>
              <a:t>])</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729649"/>
            <a:ext cx="9493471" cy="4774604"/>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801524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0"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程序示例</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3117553"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高级索引程序示例</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0" y="1730172"/>
            <a:ext cx="9493471" cy="2345322"/>
          </a:xfrm>
          <a:prstGeom prst="rect">
            <a:avLst/>
          </a:prstGeom>
        </p:spPr>
        <p:txBody>
          <a:bodyPr wrap="square">
            <a:spAutoFit/>
          </a:bodyPr>
          <a:lstStyle/>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18	w = a&gt;1.5</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19	print('w:\</a:t>
            </a:r>
            <a:r>
              <a:rPr lang="en-US" altLang="zh-CN" sz="2000" dirty="0" err="1">
                <a:solidFill>
                  <a:schemeClr val="tx1">
                    <a:lumMod val="85000"/>
                    <a:lumOff val="15000"/>
                  </a:schemeClr>
                </a:solidFill>
                <a:latin typeface="+mj-lt"/>
                <a:ea typeface="微软雅黑" panose="020B0503020204020204" pitchFamily="34" charset="-122"/>
              </a:rPr>
              <a:t>n',w</a:t>
            </a:r>
            <a:r>
              <a:rPr lang="en-US" altLang="zh-CN" sz="2000" dirty="0">
                <a:solidFill>
                  <a:schemeClr val="tx1">
                    <a:lumMod val="85000"/>
                    <a:lumOff val="15000"/>
                  </a:schemeClr>
                </a:solidFill>
                <a:latin typeface="+mj-lt"/>
                <a:ea typeface="微软雅黑" panose="020B0503020204020204" pitchFamily="34" charset="-122"/>
              </a:rPr>
              <a:t>)</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20	print('a[w]:\</a:t>
            </a:r>
            <a:r>
              <a:rPr lang="en-US" altLang="zh-CN" sz="2000" dirty="0" err="1">
                <a:solidFill>
                  <a:schemeClr val="tx1">
                    <a:lumMod val="85000"/>
                    <a:lumOff val="15000"/>
                  </a:schemeClr>
                </a:solidFill>
                <a:latin typeface="+mj-lt"/>
                <a:ea typeface="微软雅黑" panose="020B0503020204020204" pitchFamily="34" charset="-122"/>
              </a:rPr>
              <a:t>n',a</a:t>
            </a:r>
            <a:r>
              <a:rPr lang="en-US" altLang="zh-CN" sz="2000" dirty="0">
                <a:solidFill>
                  <a:schemeClr val="tx1">
                    <a:lumMod val="85000"/>
                    <a:lumOff val="15000"/>
                  </a:schemeClr>
                </a:solidFill>
                <a:latin typeface="+mj-lt"/>
                <a:ea typeface="微软雅黑" panose="020B0503020204020204" pitchFamily="34" charset="-122"/>
              </a:rPr>
              <a:t>[w])</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21	a[w] = 0</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22	print('a:\</a:t>
            </a:r>
            <a:r>
              <a:rPr lang="en-US" altLang="zh-CN" sz="2000" dirty="0" err="1">
                <a:solidFill>
                  <a:schemeClr val="tx1">
                    <a:lumMod val="85000"/>
                    <a:lumOff val="15000"/>
                  </a:schemeClr>
                </a:solidFill>
                <a:latin typeface="+mj-lt"/>
                <a:ea typeface="微软雅黑" panose="020B0503020204020204" pitchFamily="34" charset="-122"/>
              </a:rPr>
              <a:t>n',a</a:t>
            </a:r>
            <a:r>
              <a:rPr lang="en-US" altLang="zh-CN" sz="2000" dirty="0">
                <a:solidFill>
                  <a:schemeClr val="tx1">
                    <a:lumMod val="85000"/>
                    <a:lumOff val="15000"/>
                  </a:schemeClr>
                </a:solidFill>
                <a:latin typeface="+mj-lt"/>
                <a:ea typeface="微软雅黑" panose="020B0503020204020204" pitchFamily="34" charset="-122"/>
              </a:rPr>
              <a:t>)</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729649"/>
            <a:ext cx="9493471" cy="4774604"/>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732474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0"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程序示例</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6183565"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根据收盘价和开盘价大小关系获取股票数据</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0" y="1730172"/>
            <a:ext cx="9493471" cy="4654416"/>
          </a:xfrm>
          <a:prstGeom prst="rect">
            <a:avLst/>
          </a:prstGeom>
        </p:spPr>
        <p:txBody>
          <a:bodyPr wrap="square">
            <a:spAutoFit/>
          </a:bodyPr>
          <a:lstStyle/>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	import </a:t>
            </a:r>
            <a:r>
              <a:rPr lang="en-US" altLang="zh-CN" sz="2000" dirty="0" err="1">
                <a:solidFill>
                  <a:schemeClr val="tx1">
                    <a:lumMod val="85000"/>
                    <a:lumOff val="15000"/>
                  </a:schemeClr>
                </a:solidFill>
                <a:latin typeface="+mj-lt"/>
                <a:ea typeface="微软雅黑" panose="020B0503020204020204" pitchFamily="34" charset="-122"/>
              </a:rPr>
              <a:t>numpy</a:t>
            </a:r>
            <a:r>
              <a:rPr lang="en-US" altLang="zh-CN" sz="2000" dirty="0">
                <a:solidFill>
                  <a:schemeClr val="tx1">
                    <a:lumMod val="85000"/>
                    <a:lumOff val="15000"/>
                  </a:schemeClr>
                </a:solidFill>
                <a:latin typeface="+mj-lt"/>
                <a:ea typeface="微软雅黑" panose="020B0503020204020204" pitchFamily="34" charset="-122"/>
              </a:rPr>
              <a:t> as np # </a:t>
            </a:r>
            <a:r>
              <a:rPr lang="zh-CN" altLang="en-US" sz="2000" dirty="0">
                <a:solidFill>
                  <a:schemeClr val="tx1">
                    <a:lumMod val="85000"/>
                    <a:lumOff val="15000"/>
                  </a:schemeClr>
                </a:solidFill>
                <a:latin typeface="+mj-lt"/>
                <a:ea typeface="微软雅黑" panose="020B0503020204020204" pitchFamily="34" charset="-122"/>
              </a:rPr>
              <a:t>导入</a:t>
            </a:r>
            <a:r>
              <a:rPr lang="en-US" altLang="zh-CN" sz="2000" dirty="0" err="1">
                <a:solidFill>
                  <a:schemeClr val="tx1">
                    <a:lumMod val="85000"/>
                    <a:lumOff val="15000"/>
                  </a:schemeClr>
                </a:solidFill>
                <a:latin typeface="+mj-lt"/>
                <a:ea typeface="微软雅黑" panose="020B0503020204020204" pitchFamily="34" charset="-122"/>
              </a:rPr>
              <a:t>numpy</a:t>
            </a:r>
            <a:endParaRPr lang="en-US" altLang="zh-CN" sz="2000" dirty="0">
              <a:solidFill>
                <a:schemeClr val="tx1">
                  <a:lumMod val="85000"/>
                  <a:lumOff val="15000"/>
                </a:schemeClr>
              </a:solidFill>
              <a:latin typeface="+mj-lt"/>
              <a:ea typeface="微软雅黑" panose="020B0503020204020204" pitchFamily="34" charset="-122"/>
            </a:endParaRP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2</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3	</a:t>
            </a:r>
            <a:r>
              <a:rPr lang="en-US" altLang="zh-CN" sz="2000" dirty="0" err="1">
                <a:solidFill>
                  <a:schemeClr val="tx1">
                    <a:lumMod val="85000"/>
                    <a:lumOff val="15000"/>
                  </a:schemeClr>
                </a:solidFill>
                <a:latin typeface="+mj-lt"/>
                <a:ea typeface="微软雅黑" panose="020B0503020204020204" pitchFamily="34" charset="-122"/>
              </a:rPr>
              <a:t>open_price,close_price</a:t>
            </a:r>
            <a:r>
              <a:rPr lang="en-US" altLang="zh-CN" sz="2000" dirty="0">
                <a:solidFill>
                  <a:schemeClr val="tx1">
                    <a:lumMod val="85000"/>
                    <a:lumOff val="15000"/>
                  </a:schemeClr>
                </a:solidFill>
                <a:latin typeface="+mj-lt"/>
                <a:ea typeface="微软雅黑" panose="020B0503020204020204" pitchFamily="34" charset="-122"/>
              </a:rPr>
              <a:t> = </a:t>
            </a:r>
            <a:r>
              <a:rPr lang="en-US" altLang="zh-CN" sz="2000" dirty="0" err="1">
                <a:solidFill>
                  <a:schemeClr val="tx1">
                    <a:lumMod val="85000"/>
                    <a:lumOff val="15000"/>
                  </a:schemeClr>
                </a:solidFill>
                <a:latin typeface="+mj-lt"/>
                <a:ea typeface="微软雅黑" panose="020B0503020204020204" pitchFamily="34" charset="-122"/>
              </a:rPr>
              <a:t>np.loadtxt</a:t>
            </a:r>
            <a:r>
              <a:rPr lang="en-US" altLang="zh-CN" sz="2000" dirty="0">
                <a:solidFill>
                  <a:schemeClr val="tx1">
                    <a:lumMod val="85000"/>
                    <a:lumOff val="15000"/>
                  </a:schemeClr>
                </a:solidFill>
                <a:latin typeface="+mj-lt"/>
                <a:ea typeface="微软雅黑" panose="020B0503020204020204" pitchFamily="34" charset="-122"/>
              </a:rPr>
              <a:t>('./stock_600848_202003.csv', delimiter=',', </a:t>
            </a:r>
            <a:r>
              <a:rPr lang="en-US" altLang="zh-CN" sz="2000" dirty="0" err="1">
                <a:solidFill>
                  <a:schemeClr val="tx1">
                    <a:lumMod val="85000"/>
                    <a:lumOff val="15000"/>
                  </a:schemeClr>
                </a:solidFill>
                <a:latin typeface="+mj-lt"/>
                <a:ea typeface="微软雅黑" panose="020B0503020204020204" pitchFamily="34" charset="-122"/>
              </a:rPr>
              <a:t>usecols</a:t>
            </a:r>
            <a:r>
              <a:rPr lang="en-US" altLang="zh-CN" sz="2000" dirty="0">
                <a:solidFill>
                  <a:schemeClr val="tx1">
                    <a:lumMod val="85000"/>
                    <a:lumOff val="15000"/>
                  </a:schemeClr>
                </a:solidFill>
                <a:latin typeface="+mj-lt"/>
                <a:ea typeface="微软雅黑" panose="020B0503020204020204" pitchFamily="34" charset="-122"/>
              </a:rPr>
              <a:t>=(1,3), unpack=True) # </a:t>
            </a:r>
            <a:r>
              <a:rPr lang="zh-CN" altLang="en-US" sz="2000" dirty="0">
                <a:solidFill>
                  <a:schemeClr val="tx1">
                    <a:lumMod val="85000"/>
                    <a:lumOff val="15000"/>
                  </a:schemeClr>
                </a:solidFill>
                <a:latin typeface="+mj-lt"/>
                <a:ea typeface="微软雅黑" panose="020B0503020204020204" pitchFamily="34" charset="-122"/>
              </a:rPr>
              <a:t>从</a:t>
            </a:r>
            <a:r>
              <a:rPr lang="en-US" altLang="zh-CN" sz="2000" dirty="0">
                <a:solidFill>
                  <a:schemeClr val="tx1">
                    <a:lumMod val="85000"/>
                    <a:lumOff val="15000"/>
                  </a:schemeClr>
                </a:solidFill>
                <a:latin typeface="+mj-lt"/>
                <a:ea typeface="微软雅黑" panose="020B0503020204020204" pitchFamily="34" charset="-122"/>
              </a:rPr>
              <a:t>CSV</a:t>
            </a:r>
            <a:r>
              <a:rPr lang="zh-CN" altLang="en-US" sz="2000" dirty="0">
                <a:solidFill>
                  <a:schemeClr val="tx1">
                    <a:lumMod val="85000"/>
                    <a:lumOff val="15000"/>
                  </a:schemeClr>
                </a:solidFill>
                <a:latin typeface="+mj-lt"/>
                <a:ea typeface="微软雅黑" panose="020B0503020204020204" pitchFamily="34" charset="-122"/>
              </a:rPr>
              <a:t>文件读取第</a:t>
            </a:r>
            <a:r>
              <a:rPr lang="en-US" altLang="zh-CN" sz="2000" dirty="0">
                <a:solidFill>
                  <a:schemeClr val="tx1">
                    <a:lumMod val="85000"/>
                    <a:lumOff val="15000"/>
                  </a:schemeClr>
                </a:solidFill>
                <a:latin typeface="+mj-lt"/>
                <a:ea typeface="微软雅黑" panose="020B0503020204020204" pitchFamily="34" charset="-122"/>
              </a:rPr>
              <a:t>2</a:t>
            </a:r>
            <a:r>
              <a:rPr lang="zh-CN" altLang="en-US" sz="2000" dirty="0">
                <a:solidFill>
                  <a:schemeClr val="tx1">
                    <a:lumMod val="85000"/>
                    <a:lumOff val="15000"/>
                  </a:schemeClr>
                </a:solidFill>
                <a:latin typeface="+mj-lt"/>
                <a:ea typeface="微软雅黑" panose="020B0503020204020204" pitchFamily="34" charset="-122"/>
              </a:rPr>
              <a:t>列和第</a:t>
            </a:r>
            <a:r>
              <a:rPr lang="en-US" altLang="zh-CN" sz="2000" dirty="0">
                <a:solidFill>
                  <a:schemeClr val="tx1">
                    <a:lumMod val="85000"/>
                    <a:lumOff val="15000"/>
                  </a:schemeClr>
                </a:solidFill>
                <a:latin typeface="+mj-lt"/>
                <a:ea typeface="微软雅黑" panose="020B0503020204020204" pitchFamily="34" charset="-122"/>
              </a:rPr>
              <a:t>4</a:t>
            </a:r>
            <a:r>
              <a:rPr lang="zh-CN" altLang="en-US" sz="2000" dirty="0">
                <a:solidFill>
                  <a:schemeClr val="tx1">
                    <a:lumMod val="85000"/>
                    <a:lumOff val="15000"/>
                  </a:schemeClr>
                </a:solidFill>
                <a:latin typeface="+mj-lt"/>
                <a:ea typeface="微软雅黑" panose="020B0503020204020204" pitchFamily="34" charset="-122"/>
              </a:rPr>
              <a:t>列股票数据（分别对应股票每日的开盘价和收盘价）</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4	</a:t>
            </a:r>
            <a:r>
              <a:rPr lang="en-US" altLang="zh-CN" sz="2000" dirty="0" err="1">
                <a:solidFill>
                  <a:schemeClr val="tx1">
                    <a:lumMod val="85000"/>
                    <a:lumOff val="15000"/>
                  </a:schemeClr>
                </a:solidFill>
                <a:latin typeface="+mj-lt"/>
                <a:ea typeface="微软雅黑" panose="020B0503020204020204" pitchFamily="34" charset="-122"/>
              </a:rPr>
              <a:t>boolidx</a:t>
            </a:r>
            <a:r>
              <a:rPr lang="en-US" altLang="zh-CN" sz="2000" dirty="0">
                <a:solidFill>
                  <a:schemeClr val="tx1">
                    <a:lumMod val="85000"/>
                    <a:lumOff val="15000"/>
                  </a:schemeClr>
                </a:solidFill>
                <a:latin typeface="+mj-lt"/>
                <a:ea typeface="微软雅黑" panose="020B0503020204020204" pitchFamily="34" charset="-122"/>
              </a:rPr>
              <a:t> = </a:t>
            </a:r>
            <a:r>
              <a:rPr lang="en-US" altLang="zh-CN" sz="2000" dirty="0" err="1">
                <a:solidFill>
                  <a:schemeClr val="tx1">
                    <a:lumMod val="85000"/>
                    <a:lumOff val="15000"/>
                  </a:schemeClr>
                </a:solidFill>
                <a:latin typeface="+mj-lt"/>
                <a:ea typeface="微软雅黑" panose="020B0503020204020204" pitchFamily="34" charset="-122"/>
              </a:rPr>
              <a:t>close_price</a:t>
            </a:r>
            <a:r>
              <a:rPr lang="en-US" altLang="zh-CN" sz="2000" dirty="0">
                <a:solidFill>
                  <a:schemeClr val="tx1">
                    <a:lumMod val="85000"/>
                    <a:lumOff val="15000"/>
                  </a:schemeClr>
                </a:solidFill>
                <a:latin typeface="+mj-lt"/>
                <a:ea typeface="微软雅黑" panose="020B0503020204020204" pitchFamily="34" charset="-122"/>
              </a:rPr>
              <a:t>&gt;</a:t>
            </a:r>
            <a:r>
              <a:rPr lang="en-US" altLang="zh-CN" sz="2000" dirty="0" err="1">
                <a:solidFill>
                  <a:schemeClr val="tx1">
                    <a:lumMod val="85000"/>
                    <a:lumOff val="15000"/>
                  </a:schemeClr>
                </a:solidFill>
                <a:latin typeface="+mj-lt"/>
                <a:ea typeface="微软雅黑" panose="020B0503020204020204" pitchFamily="34" charset="-122"/>
              </a:rPr>
              <a:t>open_price</a:t>
            </a:r>
            <a:r>
              <a:rPr lang="en-US" altLang="zh-CN" sz="2000" dirty="0">
                <a:solidFill>
                  <a:schemeClr val="tx1">
                    <a:lumMod val="85000"/>
                    <a:lumOff val="15000"/>
                  </a:schemeClr>
                </a:solidFill>
                <a:latin typeface="+mj-lt"/>
                <a:ea typeface="微软雅黑" panose="020B0503020204020204" pitchFamily="34" charset="-122"/>
              </a:rPr>
              <a:t> # </a:t>
            </a:r>
            <a:r>
              <a:rPr lang="zh-CN" altLang="en-US" sz="2000" dirty="0">
                <a:solidFill>
                  <a:schemeClr val="tx1">
                    <a:lumMod val="85000"/>
                    <a:lumOff val="15000"/>
                  </a:schemeClr>
                </a:solidFill>
                <a:latin typeface="+mj-lt"/>
                <a:ea typeface="微软雅黑" panose="020B0503020204020204" pitchFamily="34" charset="-122"/>
              </a:rPr>
              <a:t>收盘价大于开盘价</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5	print('</a:t>
            </a:r>
            <a:r>
              <a:rPr lang="zh-CN" altLang="en-US" sz="2000" dirty="0">
                <a:solidFill>
                  <a:schemeClr val="tx1">
                    <a:lumMod val="85000"/>
                    <a:lumOff val="15000"/>
                  </a:schemeClr>
                </a:solidFill>
                <a:latin typeface="+mj-lt"/>
                <a:ea typeface="微软雅黑" panose="020B0503020204020204" pitchFamily="34" charset="-122"/>
              </a:rPr>
              <a:t>收盘价大于开盘价判断结果：</a:t>
            </a:r>
            <a:r>
              <a:rPr lang="en-US" altLang="zh-CN" sz="2000" dirty="0">
                <a:solidFill>
                  <a:schemeClr val="tx1">
                    <a:lumMod val="85000"/>
                    <a:lumOff val="15000"/>
                  </a:schemeClr>
                </a:solidFill>
                <a:latin typeface="+mj-lt"/>
                <a:ea typeface="微软雅黑" panose="020B0503020204020204" pitchFamily="34" charset="-122"/>
              </a:rPr>
              <a:t>\n',</a:t>
            </a:r>
            <a:r>
              <a:rPr lang="en-US" altLang="zh-CN" sz="2000" dirty="0" err="1">
                <a:solidFill>
                  <a:schemeClr val="tx1">
                    <a:lumMod val="85000"/>
                    <a:lumOff val="15000"/>
                  </a:schemeClr>
                </a:solidFill>
                <a:latin typeface="+mj-lt"/>
                <a:ea typeface="微软雅黑" panose="020B0503020204020204" pitchFamily="34" charset="-122"/>
              </a:rPr>
              <a:t>boolidx</a:t>
            </a:r>
            <a:r>
              <a:rPr lang="en-US" altLang="zh-CN" sz="2000" dirty="0">
                <a:solidFill>
                  <a:schemeClr val="tx1">
                    <a:lumMod val="85000"/>
                    <a:lumOff val="15000"/>
                  </a:schemeClr>
                </a:solidFill>
                <a:latin typeface="+mj-lt"/>
                <a:ea typeface="微软雅黑" panose="020B0503020204020204" pitchFamily="34" charset="-122"/>
              </a:rPr>
              <a:t>)</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6	price = </a:t>
            </a:r>
            <a:r>
              <a:rPr lang="en-US" altLang="zh-CN" sz="2000" dirty="0" err="1">
                <a:solidFill>
                  <a:schemeClr val="tx1">
                    <a:lumMod val="85000"/>
                    <a:lumOff val="15000"/>
                  </a:schemeClr>
                </a:solidFill>
                <a:latin typeface="+mj-lt"/>
                <a:ea typeface="微软雅黑" panose="020B0503020204020204" pitchFamily="34" charset="-122"/>
              </a:rPr>
              <a:t>np.hstack</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open_price.reshape</a:t>
            </a:r>
            <a:r>
              <a:rPr lang="en-US" altLang="zh-CN" sz="2000" dirty="0">
                <a:solidFill>
                  <a:schemeClr val="tx1">
                    <a:lumMod val="85000"/>
                    <a:lumOff val="15000"/>
                  </a:schemeClr>
                </a:solidFill>
                <a:latin typeface="+mj-lt"/>
                <a:ea typeface="微软雅黑" panose="020B0503020204020204" pitchFamily="34" charset="-122"/>
              </a:rPr>
              <a:t>(-1,1), </a:t>
            </a:r>
            <a:r>
              <a:rPr lang="en-US" altLang="zh-CN" sz="2000" dirty="0" err="1">
                <a:solidFill>
                  <a:schemeClr val="tx1">
                    <a:lumMod val="85000"/>
                    <a:lumOff val="15000"/>
                  </a:schemeClr>
                </a:solidFill>
                <a:latin typeface="+mj-lt"/>
                <a:ea typeface="微软雅黑" panose="020B0503020204020204" pitchFamily="34" charset="-122"/>
              </a:rPr>
              <a:t>close_price.reshape</a:t>
            </a:r>
            <a:r>
              <a:rPr lang="en-US" altLang="zh-CN" sz="2000" dirty="0">
                <a:solidFill>
                  <a:schemeClr val="tx1">
                    <a:lumMod val="85000"/>
                    <a:lumOff val="15000"/>
                  </a:schemeClr>
                </a:solidFill>
                <a:latin typeface="+mj-lt"/>
                <a:ea typeface="微软雅黑" panose="020B0503020204020204" pitchFamily="34" charset="-122"/>
              </a:rPr>
              <a:t>(-1,1))) # </a:t>
            </a:r>
            <a:r>
              <a:rPr lang="zh-CN" altLang="en-US" sz="2000" dirty="0">
                <a:solidFill>
                  <a:schemeClr val="tx1">
                    <a:lumMod val="85000"/>
                    <a:lumOff val="15000"/>
                  </a:schemeClr>
                </a:solidFill>
                <a:latin typeface="+mj-lt"/>
                <a:ea typeface="微软雅黑" panose="020B0503020204020204" pitchFamily="34" charset="-122"/>
              </a:rPr>
              <a:t>将</a:t>
            </a:r>
            <a:r>
              <a:rPr lang="en-US" altLang="zh-CN" sz="2000" dirty="0" err="1">
                <a:solidFill>
                  <a:schemeClr val="tx1">
                    <a:lumMod val="85000"/>
                    <a:lumOff val="15000"/>
                  </a:schemeClr>
                </a:solidFill>
                <a:latin typeface="+mj-lt"/>
                <a:ea typeface="微软雅黑" panose="020B0503020204020204" pitchFamily="34" charset="-122"/>
              </a:rPr>
              <a:t>open_price</a:t>
            </a:r>
            <a:r>
              <a:rPr lang="zh-CN" altLang="en-US" sz="2000" dirty="0">
                <a:solidFill>
                  <a:schemeClr val="tx1">
                    <a:lumMod val="85000"/>
                    <a:lumOff val="15000"/>
                  </a:schemeClr>
                </a:solidFill>
                <a:latin typeface="+mj-lt"/>
                <a:ea typeface="微软雅黑" panose="020B0503020204020204" pitchFamily="34" charset="-122"/>
              </a:rPr>
              <a:t>和</a:t>
            </a:r>
            <a:r>
              <a:rPr lang="en-US" altLang="zh-CN" sz="2000" dirty="0" err="1">
                <a:solidFill>
                  <a:schemeClr val="tx1">
                    <a:lumMod val="85000"/>
                    <a:lumOff val="15000"/>
                  </a:schemeClr>
                </a:solidFill>
                <a:latin typeface="+mj-lt"/>
                <a:ea typeface="微软雅黑" panose="020B0503020204020204" pitchFamily="34" charset="-122"/>
              </a:rPr>
              <a:t>close_price</a:t>
            </a:r>
            <a:r>
              <a:rPr lang="zh-CN" altLang="en-US" sz="2000" dirty="0">
                <a:solidFill>
                  <a:schemeClr val="tx1">
                    <a:lumMod val="85000"/>
                    <a:lumOff val="15000"/>
                  </a:schemeClr>
                </a:solidFill>
                <a:latin typeface="+mj-lt"/>
                <a:ea typeface="微软雅黑" panose="020B0503020204020204" pitchFamily="34" charset="-122"/>
              </a:rPr>
              <a:t>水平堆叠</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7	print('</a:t>
            </a:r>
            <a:r>
              <a:rPr lang="zh-CN" altLang="en-US" sz="2000" dirty="0">
                <a:solidFill>
                  <a:schemeClr val="tx1">
                    <a:lumMod val="85000"/>
                    <a:lumOff val="15000"/>
                  </a:schemeClr>
                </a:solidFill>
                <a:latin typeface="+mj-lt"/>
                <a:ea typeface="微软雅黑" panose="020B0503020204020204" pitchFamily="34" charset="-122"/>
              </a:rPr>
              <a:t>开盘价和收盘价水平堆叠结果：</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n',price</a:t>
            </a:r>
            <a:r>
              <a:rPr lang="en-US" altLang="zh-CN" sz="2000" dirty="0">
                <a:solidFill>
                  <a:schemeClr val="tx1">
                    <a:lumMod val="85000"/>
                    <a:lumOff val="15000"/>
                  </a:schemeClr>
                </a:solidFill>
                <a:latin typeface="+mj-lt"/>
                <a:ea typeface="微软雅黑" panose="020B0503020204020204" pitchFamily="34" charset="-122"/>
              </a:rPr>
              <a:t>)</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729649"/>
            <a:ext cx="9493471" cy="4774604"/>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3221955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0"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程序示例</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6183565"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根据收盘价和开盘价大小关系获取股票数据</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0" y="1730172"/>
            <a:ext cx="9493471" cy="2345322"/>
          </a:xfrm>
          <a:prstGeom prst="rect">
            <a:avLst/>
          </a:prstGeom>
        </p:spPr>
        <p:txBody>
          <a:bodyPr wrap="square">
            <a:spAutoFit/>
          </a:bodyPr>
          <a:lstStyle/>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8	</a:t>
            </a:r>
            <a:r>
              <a:rPr lang="en-US" altLang="zh-CN" sz="2000" dirty="0" err="1">
                <a:solidFill>
                  <a:schemeClr val="tx1">
                    <a:lumMod val="85000"/>
                    <a:lumOff val="15000"/>
                  </a:schemeClr>
                </a:solidFill>
                <a:latin typeface="+mj-lt"/>
                <a:ea typeface="微软雅黑" panose="020B0503020204020204" pitchFamily="34" charset="-122"/>
              </a:rPr>
              <a:t>raise_data</a:t>
            </a:r>
            <a:r>
              <a:rPr lang="en-US" altLang="zh-CN" sz="2000" dirty="0">
                <a:solidFill>
                  <a:schemeClr val="tx1">
                    <a:lumMod val="85000"/>
                    <a:lumOff val="15000"/>
                  </a:schemeClr>
                </a:solidFill>
                <a:latin typeface="+mj-lt"/>
                <a:ea typeface="微软雅黑" panose="020B0503020204020204" pitchFamily="34" charset="-122"/>
              </a:rPr>
              <a:t> = price[</a:t>
            </a:r>
            <a:r>
              <a:rPr lang="en-US" altLang="zh-CN" sz="2000" dirty="0" err="1">
                <a:solidFill>
                  <a:schemeClr val="tx1">
                    <a:lumMod val="85000"/>
                    <a:lumOff val="15000"/>
                  </a:schemeClr>
                </a:solidFill>
                <a:latin typeface="+mj-lt"/>
                <a:ea typeface="微软雅黑" panose="020B0503020204020204" pitchFamily="34" charset="-122"/>
              </a:rPr>
              <a:t>boolidx</a:t>
            </a:r>
            <a:r>
              <a:rPr lang="en-US" altLang="zh-CN" sz="2000" dirty="0">
                <a:solidFill>
                  <a:schemeClr val="tx1">
                    <a:lumMod val="85000"/>
                    <a:lumOff val="15000"/>
                  </a:schemeClr>
                </a:solidFill>
                <a:latin typeface="+mj-lt"/>
                <a:ea typeface="微软雅黑" panose="020B0503020204020204" pitchFamily="34" charset="-122"/>
              </a:rPr>
              <a:t>] # </a:t>
            </a:r>
            <a:r>
              <a:rPr lang="zh-CN" altLang="en-US" sz="2000" dirty="0">
                <a:solidFill>
                  <a:schemeClr val="tx1">
                    <a:lumMod val="85000"/>
                    <a:lumOff val="15000"/>
                  </a:schemeClr>
                </a:solidFill>
                <a:latin typeface="+mj-lt"/>
                <a:ea typeface="微软雅黑" panose="020B0503020204020204" pitchFamily="34" charset="-122"/>
              </a:rPr>
              <a:t>获取收盘价大于开盘价的数据</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9	print('</a:t>
            </a:r>
            <a:r>
              <a:rPr lang="zh-CN" altLang="en-US" sz="2000" dirty="0">
                <a:solidFill>
                  <a:schemeClr val="tx1">
                    <a:lumMod val="85000"/>
                    <a:lumOff val="15000"/>
                  </a:schemeClr>
                </a:solidFill>
                <a:latin typeface="+mj-lt"/>
                <a:ea typeface="微软雅黑" panose="020B0503020204020204" pitchFamily="34" charset="-122"/>
              </a:rPr>
              <a:t>收盘价大于开盘价的数据：</a:t>
            </a:r>
            <a:r>
              <a:rPr lang="en-US" altLang="zh-CN" sz="2000" dirty="0">
                <a:solidFill>
                  <a:schemeClr val="tx1">
                    <a:lumMod val="85000"/>
                    <a:lumOff val="15000"/>
                  </a:schemeClr>
                </a:solidFill>
                <a:latin typeface="+mj-lt"/>
                <a:ea typeface="微软雅黑" panose="020B0503020204020204" pitchFamily="34" charset="-122"/>
              </a:rPr>
              <a:t>\n',</a:t>
            </a:r>
            <a:r>
              <a:rPr lang="en-US" altLang="zh-CN" sz="2000" dirty="0" err="1">
                <a:solidFill>
                  <a:schemeClr val="tx1">
                    <a:lumMod val="85000"/>
                    <a:lumOff val="15000"/>
                  </a:schemeClr>
                </a:solidFill>
                <a:latin typeface="+mj-lt"/>
                <a:ea typeface="微软雅黑" panose="020B0503020204020204" pitchFamily="34" charset="-122"/>
              </a:rPr>
              <a:t>raise_data</a:t>
            </a:r>
            <a:r>
              <a:rPr lang="en-US" altLang="zh-CN" sz="2000" dirty="0">
                <a:solidFill>
                  <a:schemeClr val="tx1">
                    <a:lumMod val="85000"/>
                    <a:lumOff val="15000"/>
                  </a:schemeClr>
                </a:solidFill>
                <a:latin typeface="+mj-lt"/>
                <a:ea typeface="微软雅黑" panose="020B0503020204020204" pitchFamily="34" charset="-122"/>
              </a:rPr>
              <a:t>)</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10	print('</a:t>
            </a:r>
            <a:r>
              <a:rPr lang="zh-CN" altLang="en-US" sz="2000" dirty="0">
                <a:solidFill>
                  <a:schemeClr val="tx1">
                    <a:lumMod val="85000"/>
                    <a:lumOff val="15000"/>
                  </a:schemeClr>
                </a:solidFill>
                <a:latin typeface="+mj-lt"/>
                <a:ea typeface="微软雅黑" panose="020B0503020204020204" pitchFamily="34" charset="-122"/>
              </a:rPr>
              <a:t>收盘价大于开盘价的比例：</a:t>
            </a:r>
            <a:r>
              <a:rPr lang="en-US" altLang="zh-CN" sz="2000" dirty="0">
                <a:solidFill>
                  <a:schemeClr val="tx1">
                    <a:lumMod val="85000"/>
                    <a:lumOff val="15000"/>
                  </a:schemeClr>
                </a:solidFill>
                <a:latin typeface="+mj-lt"/>
                <a:ea typeface="微软雅黑" panose="020B0503020204020204" pitchFamily="34" charset="-122"/>
              </a:rPr>
              <a:t>%.2f'%(</a:t>
            </a:r>
            <a:r>
              <a:rPr lang="en-US" altLang="zh-CN" sz="2000" dirty="0" err="1">
                <a:solidFill>
                  <a:schemeClr val="tx1">
                    <a:lumMod val="85000"/>
                    <a:lumOff val="15000"/>
                  </a:schemeClr>
                </a:solidFill>
                <a:latin typeface="+mj-lt"/>
                <a:ea typeface="微软雅黑" panose="020B0503020204020204" pitchFamily="34" charset="-122"/>
              </a:rPr>
              <a:t>len</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raise_data</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len</a:t>
            </a:r>
            <a:r>
              <a:rPr lang="en-US" altLang="zh-CN" sz="2000" dirty="0">
                <a:solidFill>
                  <a:schemeClr val="tx1">
                    <a:lumMod val="85000"/>
                    <a:lumOff val="15000"/>
                  </a:schemeClr>
                </a:solidFill>
                <a:latin typeface="+mj-lt"/>
                <a:ea typeface="微软雅黑" panose="020B0503020204020204" pitchFamily="34" charset="-122"/>
              </a:rPr>
              <a:t>(price)))</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11	print('</a:t>
            </a:r>
            <a:r>
              <a:rPr lang="zh-CN" altLang="en-US" sz="2000" dirty="0">
                <a:solidFill>
                  <a:schemeClr val="tx1">
                    <a:lumMod val="85000"/>
                    <a:lumOff val="15000"/>
                  </a:schemeClr>
                </a:solidFill>
                <a:latin typeface="+mj-lt"/>
                <a:ea typeface="微软雅黑" panose="020B0503020204020204" pitchFamily="34" charset="-122"/>
              </a:rPr>
              <a:t>收盘价小于等于开盘价的比例：</a:t>
            </a:r>
            <a:r>
              <a:rPr lang="en-US" altLang="zh-CN" sz="2000" dirty="0">
                <a:solidFill>
                  <a:schemeClr val="tx1">
                    <a:lumMod val="85000"/>
                    <a:lumOff val="15000"/>
                  </a:schemeClr>
                </a:solidFill>
                <a:latin typeface="+mj-lt"/>
                <a:ea typeface="微软雅黑" panose="020B0503020204020204" pitchFamily="34" charset="-122"/>
              </a:rPr>
              <a:t>%.2f'%(</a:t>
            </a:r>
            <a:r>
              <a:rPr lang="en-US" altLang="zh-CN" sz="2000" dirty="0" err="1">
                <a:solidFill>
                  <a:schemeClr val="tx1">
                    <a:lumMod val="85000"/>
                    <a:lumOff val="15000"/>
                  </a:schemeClr>
                </a:solidFill>
                <a:latin typeface="+mj-lt"/>
                <a:ea typeface="微软雅黑" panose="020B0503020204020204" pitchFamily="34" charset="-122"/>
              </a:rPr>
              <a:t>len</a:t>
            </a:r>
            <a:r>
              <a:rPr lang="en-US" altLang="zh-CN" sz="2000" dirty="0">
                <a:solidFill>
                  <a:schemeClr val="tx1">
                    <a:lumMod val="85000"/>
                    <a:lumOff val="15000"/>
                  </a:schemeClr>
                </a:solidFill>
                <a:latin typeface="+mj-lt"/>
                <a:ea typeface="微软雅黑" panose="020B0503020204020204" pitchFamily="34" charset="-122"/>
              </a:rPr>
              <a:t>(price[</a:t>
            </a:r>
            <a:r>
              <a:rPr lang="en-US" altLang="zh-CN" sz="2000" dirty="0" err="1">
                <a:solidFill>
                  <a:schemeClr val="tx1">
                    <a:lumMod val="85000"/>
                    <a:lumOff val="15000"/>
                  </a:schemeClr>
                </a:solidFill>
                <a:latin typeface="+mj-lt"/>
                <a:ea typeface="微软雅黑" panose="020B0503020204020204" pitchFamily="34" charset="-122"/>
              </a:rPr>
              <a:t>close_price</a:t>
            </a:r>
            <a:r>
              <a:rPr lang="en-US" altLang="zh-CN" sz="2000" dirty="0">
                <a:solidFill>
                  <a:schemeClr val="tx1">
                    <a:lumMod val="85000"/>
                    <a:lumOff val="15000"/>
                  </a:schemeClr>
                </a:solidFill>
                <a:latin typeface="+mj-lt"/>
                <a:ea typeface="微软雅黑" panose="020B0503020204020204" pitchFamily="34" charset="-122"/>
              </a:rPr>
              <a:t>&lt;=</a:t>
            </a:r>
            <a:r>
              <a:rPr lang="en-US" altLang="zh-CN" sz="2000" dirty="0" err="1">
                <a:solidFill>
                  <a:schemeClr val="tx1">
                    <a:lumMod val="85000"/>
                    <a:lumOff val="15000"/>
                  </a:schemeClr>
                </a:solidFill>
                <a:latin typeface="+mj-lt"/>
                <a:ea typeface="微软雅黑" panose="020B0503020204020204" pitchFamily="34" charset="-122"/>
              </a:rPr>
              <a:t>open_price</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len</a:t>
            </a:r>
            <a:r>
              <a:rPr lang="en-US" altLang="zh-CN" sz="2000" dirty="0">
                <a:solidFill>
                  <a:schemeClr val="tx1">
                    <a:lumMod val="85000"/>
                    <a:lumOff val="15000"/>
                  </a:schemeClr>
                </a:solidFill>
                <a:latin typeface="+mj-lt"/>
                <a:ea typeface="微软雅黑" panose="020B0503020204020204" pitchFamily="34" charset="-122"/>
              </a:rPr>
              <a:t>(price)))</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729649"/>
            <a:ext cx="9493471" cy="4774604"/>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1589245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1">
      <a:majorFont>
        <a:latin typeface="Times New Roman"/>
        <a:ea typeface="微软雅黑"/>
        <a:cs typeface=""/>
      </a:majorFont>
      <a:minorFont>
        <a:latin typeface="Times New Roman"/>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chemeClr val="accent1">
                <a:lumMod val="5000"/>
                <a:lumOff val="95000"/>
                <a:alpha val="0"/>
              </a:schemeClr>
            </a:gs>
            <a:gs pos="78000">
              <a:srgbClr val="AA2627"/>
            </a:gs>
          </a:gsLst>
          <a:lin ang="10800000" scaled="0"/>
        </a:gradFill>
        <a:ln>
          <a:noFill/>
        </a:ln>
        <a:effectLst/>
      </a:spPr>
      <a:bodyPr lIns="91436" tIns="45718" rIns="91436" bIns="45718" rtlCol="0" anchor="ctr"/>
      <a:lstStyle>
        <a:defPPr marL="0" marR="0" indent="0" algn="ctr" defTabSz="914354" rtl="0" eaLnBrk="1" fontAlgn="auto" latinLnBrk="0" hangingPunct="1">
          <a:lnSpc>
            <a:spcPct val="100000"/>
          </a:lnSpc>
          <a:spcBef>
            <a:spcPts val="0"/>
          </a:spcBef>
          <a:spcAft>
            <a:spcPts val="0"/>
          </a:spcAft>
          <a:buClrTx/>
          <a:buSzTx/>
          <a:buFontTx/>
          <a:buNone/>
          <a:tabLst/>
          <a:defRPr kumimoji="0"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6992</TotalTime>
  <Words>13299</Words>
  <Application>Microsoft Office PowerPoint</Application>
  <PresentationFormat>宽屏</PresentationFormat>
  <Paragraphs>834</Paragraphs>
  <Slides>104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104</vt:i4>
      </vt:variant>
    </vt:vector>
  </HeadingPairs>
  <TitlesOfParts>
    <vt:vector size="111" baseType="lpstr">
      <vt:lpstr>等线</vt:lpstr>
      <vt:lpstr>微软雅黑</vt:lpstr>
      <vt:lpstr>Arial</vt:lpstr>
      <vt:lpstr>Bauhaus 93</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398</cp:revision>
  <dcterms:created xsi:type="dcterms:W3CDTF">2018-11-06T06:14:03Z</dcterms:created>
  <dcterms:modified xsi:type="dcterms:W3CDTF">2022-10-24T05:17:46Z</dcterms:modified>
</cp:coreProperties>
</file>