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418" r:id="rId3"/>
    <p:sldId id="371" r:id="rId4"/>
    <p:sldId id="524" r:id="rId5"/>
    <p:sldId id="519" r:id="rId6"/>
    <p:sldId id="520" r:id="rId7"/>
    <p:sldId id="521" r:id="rId8"/>
    <p:sldId id="522" r:id="rId9"/>
    <p:sldId id="420" r:id="rId10"/>
    <p:sldId id="523" r:id="rId11"/>
    <p:sldId id="525" r:id="rId12"/>
    <p:sldId id="526" r:id="rId13"/>
    <p:sldId id="531" r:id="rId14"/>
    <p:sldId id="532" r:id="rId15"/>
    <p:sldId id="533" r:id="rId16"/>
    <p:sldId id="527" r:id="rId17"/>
    <p:sldId id="528" r:id="rId18"/>
    <p:sldId id="529" r:id="rId19"/>
    <p:sldId id="530" r:id="rId20"/>
    <p:sldId id="534" r:id="rId21"/>
    <p:sldId id="535" r:id="rId22"/>
    <p:sldId id="536" r:id="rId23"/>
    <p:sldId id="537" r:id="rId24"/>
    <p:sldId id="538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8" r:id="rId51"/>
    <p:sldId id="569" r:id="rId52"/>
    <p:sldId id="570" r:id="rId53"/>
    <p:sldId id="574" r:id="rId54"/>
    <p:sldId id="571" r:id="rId55"/>
    <p:sldId id="573" r:id="rId56"/>
    <p:sldId id="575" r:id="rId57"/>
    <p:sldId id="576" r:id="rId58"/>
    <p:sldId id="615" r:id="rId59"/>
    <p:sldId id="577" r:id="rId60"/>
    <p:sldId id="578" r:id="rId61"/>
    <p:sldId id="579" r:id="rId62"/>
    <p:sldId id="580" r:id="rId63"/>
    <p:sldId id="581" r:id="rId64"/>
    <p:sldId id="582" r:id="rId65"/>
    <p:sldId id="583" r:id="rId66"/>
    <p:sldId id="598" r:id="rId67"/>
    <p:sldId id="584" r:id="rId68"/>
    <p:sldId id="585" r:id="rId69"/>
    <p:sldId id="586" r:id="rId70"/>
    <p:sldId id="587" r:id="rId71"/>
    <p:sldId id="588" r:id="rId72"/>
    <p:sldId id="589" r:id="rId73"/>
    <p:sldId id="590" r:id="rId74"/>
    <p:sldId id="591" r:id="rId75"/>
    <p:sldId id="592" r:id="rId76"/>
    <p:sldId id="593" r:id="rId77"/>
    <p:sldId id="594" r:id="rId78"/>
    <p:sldId id="595" r:id="rId79"/>
    <p:sldId id="596" r:id="rId80"/>
    <p:sldId id="597" r:id="rId81"/>
    <p:sldId id="599" r:id="rId82"/>
    <p:sldId id="600" r:id="rId83"/>
    <p:sldId id="601" r:id="rId84"/>
    <p:sldId id="602" r:id="rId85"/>
    <p:sldId id="603" r:id="rId86"/>
    <p:sldId id="604" r:id="rId87"/>
    <p:sldId id="605" r:id="rId88"/>
    <p:sldId id="606" r:id="rId89"/>
    <p:sldId id="607" r:id="rId90"/>
    <p:sldId id="608" r:id="rId91"/>
    <p:sldId id="610" r:id="rId92"/>
    <p:sldId id="609" r:id="rId93"/>
    <p:sldId id="611" r:id="rId94"/>
    <p:sldId id="612" r:id="rId95"/>
    <p:sldId id="613" r:id="rId96"/>
    <p:sldId id="614" r:id="rId97"/>
    <p:sldId id="362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EE2"/>
    <a:srgbClr val="1950B2"/>
    <a:srgbClr val="B1C400"/>
    <a:srgbClr val="517DE1"/>
    <a:srgbClr val="DCF000"/>
    <a:srgbClr val="B5DAFF"/>
    <a:srgbClr val="ECFF33"/>
    <a:srgbClr val="F3FF85"/>
    <a:srgbClr val="2A5BFD"/>
    <a:srgbClr val="95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67"/>
      </p:cViewPr>
      <p:guideLst>
        <p:guide orient="horz" pos="2137"/>
        <p:guide pos="3863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E4E09-3505-4C28-B31B-5AFE7A94934B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2A1A-3D73-4F8F-A01A-BBBAF9FC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1F18DBD-82D6-4587-9445-3A3F5710BF1C}"/>
              </a:ext>
            </a:extLst>
          </p:cNvPr>
          <p:cNvSpPr/>
          <p:nvPr userDrawn="1"/>
        </p:nvSpPr>
        <p:spPr>
          <a:xfrm>
            <a:off x="-56240" y="-24714"/>
            <a:ext cx="12208480" cy="6858000"/>
          </a:xfrm>
          <a:prstGeom prst="rect">
            <a:avLst/>
          </a:prstGeom>
          <a:blipFill dpi="0" rotWithShape="1">
            <a:blip r:embed="rId3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52961B7-AE07-4832-863B-848E3E3338B1}"/>
              </a:ext>
            </a:extLst>
          </p:cNvPr>
          <p:cNvSpPr txBox="1"/>
          <p:nvPr userDrawn="1"/>
        </p:nvSpPr>
        <p:spPr>
          <a:xfrm>
            <a:off x="2095175" y="932638"/>
            <a:ext cx="69220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第</a:t>
            </a:r>
            <a:r>
              <a:rPr lang="en-US" altLang="zh-CN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6</a:t>
            </a:r>
            <a:r>
              <a:rPr lang="zh-CN" altLang="en-US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次课程</a:t>
            </a:r>
            <a:endParaRPr lang="zh-CN" altLang="en-US" sz="11500" b="0" cap="none" spc="0" dirty="0">
              <a:ln>
                <a:noFill/>
              </a:ln>
              <a:solidFill>
                <a:srgbClr val="B1C400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E8561-6270-4561-8836-9AC4217D50B7}"/>
              </a:ext>
            </a:extLst>
          </p:cNvPr>
          <p:cNvSpPr txBox="1"/>
          <p:nvPr userDrawn="1"/>
        </p:nvSpPr>
        <p:spPr>
          <a:xfrm>
            <a:off x="1999523" y="2455890"/>
            <a:ext cx="8927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数据分析工具库</a:t>
            </a:r>
            <a:r>
              <a:rPr lang="en-US" altLang="zh-CN" sz="96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Pandas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02F019-C20E-482B-84C7-66B5B29C9F3A}"/>
              </a:ext>
            </a:extLst>
          </p:cNvPr>
          <p:cNvSpPr txBox="1"/>
          <p:nvPr userDrawn="1"/>
        </p:nvSpPr>
        <p:spPr>
          <a:xfrm>
            <a:off x="2060350" y="906511"/>
            <a:ext cx="69220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第</a:t>
            </a:r>
            <a:r>
              <a:rPr lang="en-US" altLang="zh-CN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6</a:t>
            </a:r>
            <a:r>
              <a:rPr lang="zh-CN" altLang="en-US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次课程</a:t>
            </a:r>
            <a:endParaRPr lang="zh-CN" altLang="en-US" sz="11500" b="0" cap="none" spc="0" dirty="0">
              <a:ln>
                <a:noFill/>
              </a:ln>
              <a:solidFill>
                <a:srgbClr val="1950B2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F8AD9F-7E91-4828-B7EA-8A5E5F1E8A3F}"/>
              </a:ext>
            </a:extLst>
          </p:cNvPr>
          <p:cNvSpPr txBox="1"/>
          <p:nvPr userDrawn="1"/>
        </p:nvSpPr>
        <p:spPr>
          <a:xfrm>
            <a:off x="1963271" y="2479287"/>
            <a:ext cx="8927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数据分析工具库</a:t>
            </a:r>
            <a:r>
              <a:rPr lang="en-US" altLang="zh-CN" sz="96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Pandas</a:t>
            </a:r>
            <a:endParaRPr lang="zh-CN" altLang="en-US" sz="9600" b="1" cap="none" spc="0" dirty="0">
              <a:ln>
                <a:noFill/>
              </a:ln>
              <a:solidFill>
                <a:srgbClr val="1950B2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78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9" grpId="0"/>
      <p:bldP spid="2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BA2B308-CF45-47AC-A9B5-B467A553CCC9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2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D6B2BE-A772-4472-96B7-A9675BCCB4B3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93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540358F-AA40-4F1A-949E-2CB0DACB6531}"/>
              </a:ext>
            </a:extLst>
          </p:cNvPr>
          <p:cNvSpPr/>
          <p:nvPr userDrawn="1"/>
        </p:nvSpPr>
        <p:spPr>
          <a:xfrm>
            <a:off x="0" y="0"/>
            <a:ext cx="12208480" cy="6858000"/>
          </a:xfrm>
          <a:prstGeom prst="rect">
            <a:avLst/>
          </a:prstGeom>
          <a:blipFill dpi="0" rotWithShape="1">
            <a:blip r:embed="rId2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EE276-A776-4E1F-902B-7A0594BAA72B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E8DEF38-1097-4EF4-B315-097736D844C9}"/>
              </a:ext>
            </a:extLst>
          </p:cNvPr>
          <p:cNvSpPr/>
          <p:nvPr userDrawn="1"/>
        </p:nvSpPr>
        <p:spPr>
          <a:xfrm rot="10800000">
            <a:off x="5857779" y="53577"/>
            <a:ext cx="476442" cy="309096"/>
          </a:xfrm>
          <a:prstGeom prst="triangle">
            <a:avLst/>
          </a:prstGeom>
          <a:solidFill>
            <a:srgbClr val="1950B2"/>
          </a:solidFill>
          <a:ln>
            <a:solidFill>
              <a:srgbClr val="1950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952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4E44-A59E-458E-9C7A-A8401E2F8EB8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8D6-7C95-4467-A2D8-9AFB9C8C4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1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29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227007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672377" y="477138"/>
            <a:ext cx="2847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1419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是具有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行标签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列标签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的二维表格型数据结构，类似于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表。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可以看作是一列列的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序列左右拼接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构成的类字典容器，每个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序列具有相同的轴标签，也就是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对象的行标签。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对象的大小可变，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每列的数据类型也可以不同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支持多种类型的输入数据：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一维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ndarray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、列表、字典、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字典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二维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ndarray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结构多维数组或记录多维数组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74645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582432" y="477138"/>
            <a:ext cx="5027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81675"/>
              </p:ext>
            </p:extLst>
          </p:nvPr>
        </p:nvGraphicFramePr>
        <p:xfrm>
          <a:off x="1444027" y="1436146"/>
          <a:ext cx="9670816" cy="4795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63">
                  <a:extLst>
                    <a:ext uri="{9D8B030D-6E8A-4147-A177-3AD203B41FA5}">
                      <a16:colId xmlns:a16="http://schemas.microsoft.com/office/drawing/2014/main" val="2588707386"/>
                    </a:ext>
                  </a:extLst>
                </a:gridCol>
                <a:gridCol w="6943153">
                  <a:extLst>
                    <a:ext uri="{9D8B030D-6E8A-4147-A177-3AD203B41FA5}">
                      <a16:colId xmlns:a16="http://schemas.microsoft.com/office/drawing/2014/main" val="1454606008"/>
                    </a:ext>
                  </a:extLst>
                </a:gridCol>
              </a:tblGrid>
              <a:tr h="46724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属性名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571145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DataFrame.index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r>
                        <a:rPr lang="zh-CN" sz="2000" kern="100">
                          <a:effectLst/>
                        </a:rPr>
                        <a:t>对象的行标签。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141395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DataFrame.columns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对象的列标签。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197662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DataFrame.dtypes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对象中基础数据的</a:t>
                      </a:r>
                      <a:r>
                        <a:rPr lang="en-US" sz="2000" kern="100" dirty="0" err="1">
                          <a:effectLst/>
                        </a:rPr>
                        <a:t>dtypes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2924"/>
                  </a:ext>
                </a:extLst>
              </a:tr>
              <a:tr h="99624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DataFrame.info([verbose, buf, max_cols, …])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对象的简要信息。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596294"/>
                  </a:ext>
                </a:extLst>
              </a:tr>
              <a:tr h="99624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DataFrame.select_dtypes([include, exclude])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根据列的</a:t>
                      </a:r>
                      <a:r>
                        <a:rPr lang="en-US" sz="2000" kern="100" dirty="0" err="1">
                          <a:effectLst/>
                        </a:rPr>
                        <a:t>dtypes</a:t>
                      </a:r>
                      <a:r>
                        <a:rPr lang="zh-CN" sz="2000" kern="100" dirty="0">
                          <a:effectLst/>
                        </a:rPr>
                        <a:t>返回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对象的列子集。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398396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DataFrame.values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对象的数值，</a:t>
                      </a:r>
                      <a:r>
                        <a:rPr lang="en-US" sz="2000" kern="100" dirty="0" err="1">
                          <a:effectLst/>
                        </a:rPr>
                        <a:t>ndarray</a:t>
                      </a:r>
                      <a:r>
                        <a:rPr lang="zh-CN" sz="2000" kern="100" dirty="0">
                          <a:effectLst/>
                        </a:rPr>
                        <a:t>数组形式。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506434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DataFrame.axes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对象的轴标签（行和列）信息的列表。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78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582432" y="477138"/>
            <a:ext cx="5027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09200"/>
              </p:ext>
            </p:extLst>
          </p:nvPr>
        </p:nvGraphicFramePr>
        <p:xfrm>
          <a:off x="1481679" y="1494763"/>
          <a:ext cx="9508876" cy="3583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088">
                  <a:extLst>
                    <a:ext uri="{9D8B030D-6E8A-4147-A177-3AD203B41FA5}">
                      <a16:colId xmlns:a16="http://schemas.microsoft.com/office/drawing/2014/main" val="2588707386"/>
                    </a:ext>
                  </a:extLst>
                </a:gridCol>
                <a:gridCol w="6853788">
                  <a:extLst>
                    <a:ext uri="{9D8B030D-6E8A-4147-A177-3AD203B41FA5}">
                      <a16:colId xmlns:a16="http://schemas.microsoft.com/office/drawing/2014/main" val="1454606008"/>
                    </a:ext>
                  </a:extLst>
                </a:gridCol>
              </a:tblGrid>
              <a:tr h="50241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属性名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571145"/>
                  </a:ext>
                </a:extLst>
              </a:tr>
              <a:tr h="50241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DataFrame.ndim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对象中数组的维度，也就是轴数，默认值为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90952"/>
                  </a:ext>
                </a:extLst>
              </a:tr>
              <a:tr h="50241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DataFrame.size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对象中元素个数。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512826"/>
                  </a:ext>
                </a:extLst>
              </a:tr>
              <a:tr h="50241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DataFrame.shape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对象行数和列数的</a:t>
                      </a:r>
                      <a:r>
                        <a:rPr lang="en-US" sz="2000" kern="100" dirty="0">
                          <a:effectLst/>
                        </a:rPr>
                        <a:t>shape</a:t>
                      </a:r>
                      <a:r>
                        <a:rPr lang="zh-CN" sz="2000" kern="100" dirty="0">
                          <a:effectLst/>
                        </a:rPr>
                        <a:t>元组。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34829"/>
                  </a:ext>
                </a:extLst>
              </a:tr>
              <a:tr h="107121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DataFrame.memory_usage([index, deep])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对象每列内存的使用情况（以字节为单位）。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134967"/>
                  </a:ext>
                </a:extLst>
              </a:tr>
              <a:tr h="50241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DataFrame.empty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对象是否为空的指示符。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48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470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tushare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导入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tushare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ts.get_k_data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('600848', '2019-01-01', '2019-12-31')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获取股票代码为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600848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年的日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线数据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股票代码为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600848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年的日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线数据为：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df.columns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df.dtypes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info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n',df.info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df.values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ndim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df.ndim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50"/>
            <a:ext cx="9493471" cy="445599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1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470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751" y="1864652"/>
            <a:ext cx="9289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df.size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51141" y="1804955"/>
            <a:ext cx="9357416" cy="106733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400913" y="3046059"/>
            <a:ext cx="9289360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从运行结果中可以得出，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行标签是由整数序列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[ 0, 1, 2,..., 241, 242]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构成的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列标签是由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[date', 'open', 'close', 'high', 'low', 'volume', 'code']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序列构成的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243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行*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列的二维数组；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的轴数是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，即有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个维度；元素数量为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1701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=243*7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）。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92799" y="477138"/>
            <a:ext cx="4206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3552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类构造方法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15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类的构造方法用于创建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对象，具体的</a:t>
            </a:r>
            <a:r>
              <a:rPr lang="zh-CN" altLang="en-US" sz="2000" dirty="0">
                <a:solidFill>
                  <a:srgbClr val="FF0000"/>
                </a:solidFill>
              </a:rPr>
              <a:t>语法格式</a:t>
            </a:r>
            <a:r>
              <a:rPr lang="zh-CN" altLang="en-US" sz="2000" dirty="0"/>
              <a:t>为：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465120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458741" y="2634542"/>
            <a:ext cx="5891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df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pandas.DataFrame</a:t>
            </a:r>
            <a:r>
              <a:rPr lang="en-US" altLang="zh-CN" sz="2000" dirty="0"/>
              <a:t>(data, index, columns, </a:t>
            </a:r>
            <a:r>
              <a:rPr lang="en-US" altLang="zh-CN" sz="2000" dirty="0" err="1"/>
              <a:t>dtype</a:t>
            </a:r>
            <a:r>
              <a:rPr lang="en-US" altLang="zh-CN" sz="2000" dirty="0"/>
              <a:t>,…)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868002" y="3099879"/>
            <a:ext cx="8929453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</a:rPr>
              <a:t>是存储在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</a:rPr>
              <a:t>对象中的数据，类型可以是</a:t>
            </a:r>
            <a:r>
              <a:rPr lang="en-US" altLang="zh-CN" dirty="0" err="1">
                <a:latin typeface="Times New Roman" panose="02020603050405020304" pitchFamily="18" charset="0"/>
              </a:rPr>
              <a:t>ndarray</a:t>
            </a:r>
            <a:r>
              <a:rPr lang="zh-CN" altLang="en-US" dirty="0">
                <a:latin typeface="Times New Roman" panose="02020603050405020304" pitchFamily="18" charset="0"/>
              </a:rPr>
              <a:t>数组、可迭代对象、字典或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</a:rPr>
              <a:t>对象，其中字典中可以包含</a:t>
            </a:r>
            <a:r>
              <a:rPr lang="en-US" altLang="zh-CN" dirty="0">
                <a:latin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</a:rPr>
              <a:t>对象、数组、常量或类列表对象等；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zh-CN" altLang="en-US" dirty="0">
                <a:latin typeface="Times New Roman" panose="02020603050405020304" pitchFamily="18" charset="0"/>
              </a:rPr>
              <a:t>是行标签，如果未指定则默认为</a:t>
            </a:r>
            <a:r>
              <a:rPr lang="en-US" altLang="zh-CN" dirty="0" err="1">
                <a:latin typeface="Times New Roman" panose="02020603050405020304" pitchFamily="18" charset="0"/>
              </a:rPr>
              <a:t>RangeIndex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为行数；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columns</a:t>
            </a:r>
            <a:r>
              <a:rPr lang="zh-CN" altLang="en-US" dirty="0">
                <a:latin typeface="Times New Roman" panose="02020603050405020304" pitchFamily="18" charset="0"/>
              </a:rPr>
              <a:t>是列标签，如果未指定则默认为</a:t>
            </a:r>
            <a:r>
              <a:rPr lang="en-US" altLang="zh-CN" dirty="0" err="1">
                <a:latin typeface="Times New Roman" panose="02020603050405020304" pitchFamily="18" charset="0"/>
              </a:rPr>
              <a:t>RangeIndex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m-1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为列数；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dtype</a:t>
            </a:r>
            <a:r>
              <a:rPr lang="zh-CN" altLang="en-US" dirty="0">
                <a:latin typeface="Times New Roman" panose="02020603050405020304" pitchFamily="18" charset="0"/>
              </a:rPr>
              <a:t>是强制设置的数据类型，只允许传递单个</a:t>
            </a:r>
            <a:r>
              <a:rPr lang="en-US" altLang="zh-CN" dirty="0" err="1">
                <a:latin typeface="Times New Roman" panose="02020603050405020304" pitchFamily="18" charset="0"/>
              </a:rPr>
              <a:t>dtype</a:t>
            </a:r>
            <a:r>
              <a:rPr lang="zh-CN" altLang="en-US" dirty="0">
                <a:latin typeface="Times New Roman" panose="02020603050405020304" pitchFamily="18" charset="0"/>
              </a:rPr>
              <a:t>，如果未指定，</a:t>
            </a:r>
            <a:r>
              <a:rPr lang="en-US" altLang="zh-CN" dirty="0">
                <a:latin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</a:rPr>
              <a:t>会自动从数据中推断。</a:t>
            </a:r>
          </a:p>
        </p:txBody>
      </p:sp>
    </p:spTree>
    <p:extLst>
      <p:ext uri="{BB962C8B-B14F-4D97-AF65-F5344CB8AC3E}">
        <p14:creationId xmlns:p14="http://schemas.microsoft.com/office/powerpoint/2010/main" val="6424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4300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用字典生成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d ={'A': [1., 2., 3., 4.],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     'B':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pd.Timestamp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('20200101'),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     'C':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 index=list(range(4)),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='float32'),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     'D':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np.array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([3] * 4,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='int32'),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     'E': ["test", "train", "test", "train"],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     'F': 'foo'}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df1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(d)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df2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d,index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=['a', 'b', 'c', 'd'], columns=['B', 'C','D'])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54768" y="1729650"/>
            <a:ext cx="9453789" cy="444524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433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ndarry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多维数组生成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df3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np.random.randn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(6, 4), index=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pd.date_range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('20200101', periods=6), columns=list('ABCD'))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用字典列表生成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df4=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([{'A': 1, 'B': 2}, {'A': 5, 'B': 10, 'C': 20}])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print('df3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print('df4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\n',df4)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3681447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2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通过字典或多维数组创建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对象时，如果设置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参数，则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的长度必须与行的长度一致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参数的内容和长度则可以任意设置，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对象只选取原数据中与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相对应的列，如果原数据中不存在设置的某个列标签，则以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填充该列。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会自动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将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所在列的数据类型转换成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类型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250456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8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912982" y="1256644"/>
            <a:ext cx="106639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基于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的开源数据分析工具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，提供了快速、灵活、明确的数据结构，旨在简单、直观地处理关系型、标记型数据。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中常用的数据结构包括：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：一维数组，与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中的一维数组类似。能保存不同类型的数据，如字符串、布尔值、数字等。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：二维的表格型数据结构，可以理解为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的容器。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Panel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：三维的数组，可以理解为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的容器。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纳入了大量的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库和标准的数据模型，提供了大量的能快速、便捷地处理数据的函数和方法 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适用于处理含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异构列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的表格数据、时间序列数据、带行列标签的矩阵数据等，已广泛应用于金融、统计、社会科学、工程等领域。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593300" y="47713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729286" y="1256644"/>
            <a:ext cx="11092600" cy="485024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0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0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220604" y="477138"/>
            <a:ext cx="175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1419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234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有序的、可索引的、不可修改的一维数组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，负责存储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对象的轴标签、轴名称等元数据。在构建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对象时，所用到的任何数据或者类数组标签，都会转换为一个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对象是一个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从标签到数据值的映射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，当数据是一列时，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是列标签；当数据是一行数据时，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是行标签。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2444317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5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194682" y="477138"/>
            <a:ext cx="380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10992"/>
              </p:ext>
            </p:extLst>
          </p:nvPr>
        </p:nvGraphicFramePr>
        <p:xfrm>
          <a:off x="2091575" y="1295172"/>
          <a:ext cx="8410708" cy="4267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061">
                  <a:extLst>
                    <a:ext uri="{9D8B030D-6E8A-4147-A177-3AD203B41FA5}">
                      <a16:colId xmlns:a16="http://schemas.microsoft.com/office/drawing/2014/main" val="431749053"/>
                    </a:ext>
                  </a:extLst>
                </a:gridCol>
                <a:gridCol w="6142647">
                  <a:extLst>
                    <a:ext uri="{9D8B030D-6E8A-4147-A177-3AD203B41FA5}">
                      <a16:colId xmlns:a16="http://schemas.microsoft.com/office/drawing/2014/main" val="1092215506"/>
                    </a:ext>
                  </a:extLst>
                </a:gridCol>
              </a:tblGrid>
              <a:tr h="4741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属性名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069840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Index.values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以</a:t>
                      </a:r>
                      <a:r>
                        <a:rPr lang="en-US" sz="2000" kern="100" dirty="0" err="1">
                          <a:effectLst/>
                        </a:rPr>
                        <a:t>ndarray</a:t>
                      </a:r>
                      <a:r>
                        <a:rPr lang="zh-CN" sz="2000" kern="100" dirty="0">
                          <a:effectLst/>
                        </a:rPr>
                        <a:t>数组形式返回</a:t>
                      </a: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49336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Index.array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引用索引中基础数据的数组。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809078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Index.to_numpy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表示</a:t>
                      </a: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对象中基础数据的</a:t>
                      </a:r>
                      <a:r>
                        <a:rPr lang="en-US" sz="2000" kern="100" dirty="0" err="1">
                          <a:effectLst/>
                        </a:rPr>
                        <a:t>numpy</a:t>
                      </a:r>
                      <a:r>
                        <a:rPr lang="zh-CN" sz="2000" kern="100" dirty="0">
                          <a:effectLst/>
                        </a:rPr>
                        <a:t>数组。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019745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Index.dtype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对象中基础数据的数据类型。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16129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对象的名称。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969755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Index.shape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对象中基础数据的</a:t>
                      </a:r>
                      <a:r>
                        <a:rPr lang="en-US" sz="2000" kern="100" dirty="0">
                          <a:effectLst/>
                        </a:rPr>
                        <a:t>shape</a:t>
                      </a:r>
                      <a:r>
                        <a:rPr lang="zh-CN" sz="2000" kern="100" dirty="0">
                          <a:effectLst/>
                        </a:rPr>
                        <a:t>元组。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4526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Index.size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对象中基础数据的元素个数。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410737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Index.ndim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Index</a:t>
                      </a:r>
                      <a:r>
                        <a:rPr lang="zh-CN" sz="2000" kern="100" dirty="0">
                          <a:effectLst/>
                        </a:rPr>
                        <a:t>对象中基础数据的维度，定义为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99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605049" y="47713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309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类构造方法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10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的</a:t>
            </a:r>
            <a:r>
              <a:rPr lang="en-US" altLang="zh-CN" sz="2000" dirty="0"/>
              <a:t>Index</a:t>
            </a:r>
            <a:r>
              <a:rPr lang="zh-CN" altLang="en-US" sz="2000" dirty="0"/>
              <a:t>类提供了构造方法用于创建</a:t>
            </a:r>
            <a:r>
              <a:rPr lang="en-US" altLang="zh-CN" sz="2000" dirty="0"/>
              <a:t>Index</a:t>
            </a:r>
            <a:r>
              <a:rPr lang="zh-CN" altLang="en-US" sz="2000" dirty="0"/>
              <a:t>对象，具体的</a:t>
            </a:r>
            <a:r>
              <a:rPr lang="zh-CN" altLang="en-US" sz="2000" dirty="0">
                <a:solidFill>
                  <a:srgbClr val="FF0000"/>
                </a:solidFill>
              </a:rPr>
              <a:t>语法格式</a:t>
            </a:r>
            <a:r>
              <a:rPr lang="zh-CN" altLang="en-US" sz="2000" dirty="0"/>
              <a:t>为：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465120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458741" y="2349466"/>
            <a:ext cx="484562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index = </a:t>
            </a:r>
            <a:r>
              <a:rPr lang="en-US" altLang="zh-CN" dirty="0" err="1"/>
              <a:t>pandas.Index</a:t>
            </a:r>
            <a:r>
              <a:rPr lang="en-US" altLang="zh-CN" dirty="0"/>
              <a:t>(data, </a:t>
            </a:r>
            <a:r>
              <a:rPr lang="en-US" altLang="zh-CN" dirty="0" err="1"/>
              <a:t>dtype</a:t>
            </a:r>
            <a:r>
              <a:rPr lang="en-US" altLang="zh-CN" dirty="0"/>
              <a:t>, copy, name, </a:t>
            </a:r>
            <a:r>
              <a:rPr lang="zh-CN" altLang="zh-CN" dirty="0"/>
              <a:t>…</a:t>
            </a:r>
            <a:r>
              <a:rPr lang="en-US" altLang="zh-CN" dirty="0"/>
              <a:t>)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877048" y="2863211"/>
            <a:ext cx="89294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</a:rPr>
              <a:t>是类似于一维数组的对象；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dtype</a:t>
            </a:r>
            <a:r>
              <a:rPr lang="zh-CN" altLang="en-US" dirty="0">
                <a:latin typeface="Times New Roman" panose="02020603050405020304" pitchFamily="18" charset="0"/>
              </a:rPr>
              <a:t>用于设置</a:t>
            </a:r>
            <a:r>
              <a:rPr lang="en-US" altLang="zh-CN" dirty="0">
                <a:latin typeface="Times New Roman" panose="02020603050405020304" pitchFamily="18" charset="0"/>
              </a:rPr>
              <a:t>Index</a:t>
            </a:r>
            <a:r>
              <a:rPr lang="zh-CN" altLang="en-US" dirty="0">
                <a:latin typeface="Times New Roman" panose="02020603050405020304" pitchFamily="18" charset="0"/>
              </a:rPr>
              <a:t>元素的数据类型，默认值是</a:t>
            </a:r>
            <a:r>
              <a:rPr lang="en-US" altLang="zh-CN" dirty="0">
                <a:latin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</a:rPr>
              <a:t>，如果设置为</a:t>
            </a:r>
            <a:r>
              <a:rPr lang="en-US" altLang="zh-CN" dirty="0">
                <a:latin typeface="Times New Roman" panose="02020603050405020304" pitchFamily="18" charset="0"/>
              </a:rPr>
              <a:t>None</a:t>
            </a:r>
            <a:r>
              <a:rPr lang="zh-CN" altLang="en-US" dirty="0">
                <a:latin typeface="Times New Roman" panose="02020603050405020304" pitchFamily="18" charset="0"/>
              </a:rPr>
              <a:t>则自动从数据中推断合适的类型；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copy</a:t>
            </a:r>
            <a:r>
              <a:rPr lang="zh-CN" altLang="en-US" dirty="0">
                <a:latin typeface="Times New Roman" panose="02020603050405020304" pitchFamily="18" charset="0"/>
              </a:rPr>
              <a:t>表示是否复制输入数据，布尔类型，默认值是</a:t>
            </a:r>
            <a:r>
              <a:rPr lang="en-US" altLang="zh-CN" dirty="0">
                <a:latin typeface="Times New Roman" panose="02020603050405020304" pitchFamily="18" charset="0"/>
              </a:rPr>
              <a:t>False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r>
              <a:rPr lang="zh-CN" altLang="en-US" dirty="0">
                <a:latin typeface="Times New Roman" panose="02020603050405020304" pitchFamily="18" charset="0"/>
              </a:rPr>
              <a:t>是存储在</a:t>
            </a:r>
            <a:r>
              <a:rPr lang="en-US" altLang="zh-CN" dirty="0">
                <a:latin typeface="Times New Roman" panose="02020603050405020304" pitchFamily="18" charset="0"/>
              </a:rPr>
              <a:t>Index</a:t>
            </a:r>
            <a:r>
              <a:rPr lang="zh-CN" altLang="en-US" dirty="0">
                <a:latin typeface="Times New Roman" panose="02020603050405020304" pitchFamily="18" charset="0"/>
              </a:rPr>
              <a:t>对象中的名称。</a:t>
            </a:r>
          </a:p>
        </p:txBody>
      </p:sp>
    </p:spTree>
    <p:extLst>
      <p:ext uri="{BB962C8B-B14F-4D97-AF65-F5344CB8AC3E}">
        <p14:creationId xmlns:p14="http://schemas.microsoft.com/office/powerpoint/2010/main" val="11798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5268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对象的创建及其常用属性示例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428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(list(range(5)), name='rows')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col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(['A', 'B', 'C'], name='cols')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np.random.randn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(5, 3), index=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columns=col)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col:',col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idx.values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',idx.name)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39683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1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5268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对象的创建及其常用属性示例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121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idx.size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ndim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idx.ndim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50"/>
            <a:ext cx="9493471" cy="136362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8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66878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7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6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1419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234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对象中的轴标签允许直观地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获取和设置数据集的子集、启用自动和显式数据对、并且还可以使用已知标签识别数据（即提供元数据）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，这对于数据分析和可视化非常重要。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对象提供了多种访问元素和提取子集的方法，其中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对象的访问操作与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ndarray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类似，还支持大多数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2444317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309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属性运算符访问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0" y="1730172"/>
            <a:ext cx="942876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的数据结构支持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中的</a:t>
            </a:r>
            <a:r>
              <a:rPr lang="zh-CN" altLang="en-US" sz="2000" dirty="0">
                <a:solidFill>
                  <a:srgbClr val="FF0000"/>
                </a:solidFill>
              </a:rPr>
              <a:t>属性运算符“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zh-CN" altLang="en-US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，</a:t>
            </a:r>
            <a:r>
              <a:rPr lang="en-US" altLang="zh-CN" sz="2000" dirty="0"/>
              <a:t>Series</a:t>
            </a:r>
            <a:r>
              <a:rPr lang="zh-CN" altLang="en-US" sz="2000" dirty="0"/>
              <a:t>的轴标签和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的列标签可以作为属性直接访问对应的数据元素。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属性运算符适用于</a:t>
            </a:r>
            <a:r>
              <a:rPr lang="en-US" altLang="zh-CN" sz="2000" dirty="0" err="1">
                <a:solidFill>
                  <a:srgbClr val="FF0000"/>
                </a:solidFill>
              </a:rPr>
              <a:t>DataFrame</a:t>
            </a:r>
            <a:r>
              <a:rPr lang="zh-CN" altLang="en-US" sz="2000" dirty="0">
                <a:solidFill>
                  <a:srgbClr val="FF0000"/>
                </a:solidFill>
              </a:rPr>
              <a:t>提取单列或者访问具体标量元素</a:t>
            </a:r>
            <a:r>
              <a:rPr lang="zh-CN" altLang="en-US" sz="2000" dirty="0"/>
              <a:t>的操作。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的每一列可以看作是一个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对象，属性操作符访问标量元素的本质是</a:t>
            </a:r>
            <a:r>
              <a:rPr lang="zh-CN" altLang="en-US" sz="2000" dirty="0">
                <a:solidFill>
                  <a:srgbClr val="FF0000"/>
                </a:solidFill>
              </a:rPr>
              <a:t>先根据列标签得到对应的</a:t>
            </a:r>
            <a:r>
              <a:rPr lang="en-US" altLang="zh-CN" sz="2000" dirty="0">
                <a:solidFill>
                  <a:srgbClr val="FF0000"/>
                </a:solidFill>
              </a:rPr>
              <a:t>Series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再根据</a:t>
            </a:r>
            <a:r>
              <a:rPr lang="en-US" altLang="zh-CN" sz="2000" dirty="0">
                <a:solidFill>
                  <a:srgbClr val="FF0000"/>
                </a:solidFill>
              </a:rPr>
              <a:t>Series</a:t>
            </a:r>
            <a:r>
              <a:rPr lang="zh-CN" altLang="en-US" sz="2000" dirty="0">
                <a:solidFill>
                  <a:srgbClr val="FF0000"/>
                </a:solidFill>
              </a:rPr>
              <a:t>对象的行标签来访问其中的元素</a:t>
            </a:r>
            <a:r>
              <a:rPr lang="zh-CN" altLang="en-US" sz="2000" dirty="0"/>
              <a:t>。 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253227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13876"/>
              </p:ext>
            </p:extLst>
          </p:nvPr>
        </p:nvGraphicFramePr>
        <p:xfrm>
          <a:off x="1583748" y="4525393"/>
          <a:ext cx="9478384" cy="161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649">
                  <a:extLst>
                    <a:ext uri="{9D8B030D-6E8A-4147-A177-3AD203B41FA5}">
                      <a16:colId xmlns:a16="http://schemas.microsoft.com/office/drawing/2014/main" val="4084650193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3140267083"/>
                    </a:ext>
                  </a:extLst>
                </a:gridCol>
                <a:gridCol w="4846768">
                  <a:extLst>
                    <a:ext uri="{9D8B030D-6E8A-4147-A177-3AD203B41FA5}">
                      <a16:colId xmlns:a16="http://schemas.microsoft.com/office/drawing/2014/main" val="2641043400"/>
                    </a:ext>
                  </a:extLst>
                </a:gridCol>
                <a:gridCol w="1591684">
                  <a:extLst>
                    <a:ext uri="{9D8B030D-6E8A-4147-A177-3AD203B41FA5}">
                      <a16:colId xmlns:a16="http://schemas.microsoft.com/office/drawing/2014/main" val="3202163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对象类型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语法格式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61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s.label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label</a:t>
                      </a:r>
                      <a:r>
                        <a:rPr lang="zh-CN" sz="2000" kern="100" dirty="0">
                          <a:effectLst/>
                        </a:rPr>
                        <a:t>为轴标签数据。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dtype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94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df.col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</a:t>
                      </a:r>
                      <a:r>
                        <a:rPr lang="zh-CN" sz="2000" kern="100" dirty="0">
                          <a:effectLst/>
                        </a:rPr>
                        <a:t>表示列标签数据。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45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df.col.row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</a:t>
                      </a:r>
                      <a:r>
                        <a:rPr lang="zh-CN" sz="2000" kern="100" dirty="0">
                          <a:effectLst/>
                        </a:rPr>
                        <a:t>表示列标签数据，</a:t>
                      </a:r>
                      <a:r>
                        <a:rPr lang="en-US" sz="2000" kern="100" dirty="0">
                          <a:effectLst/>
                        </a:rPr>
                        <a:t>row</a:t>
                      </a:r>
                      <a:r>
                        <a:rPr lang="zh-CN" sz="2000" kern="100" dirty="0">
                          <a:effectLst/>
                        </a:rPr>
                        <a:t>表示行标签数据。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dtype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40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24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属性运算符访问示例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(list(range(5)), name='rows')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col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(['A', 'B', 'C'], name='cols')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np.random.randn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(5, 3), index=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columns=col)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col:',col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idx.values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',idx.name)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idx.dtype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39683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9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3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440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索引运算符访问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位置索引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0" y="1730172"/>
            <a:ext cx="9428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支持使用</a:t>
            </a:r>
            <a:r>
              <a:rPr lang="zh-CN" altLang="en-US" sz="2000" dirty="0">
                <a:solidFill>
                  <a:srgbClr val="FF0000"/>
                </a:solidFill>
              </a:rPr>
              <a:t>索引运算符“</a:t>
            </a:r>
            <a:r>
              <a:rPr lang="en-US" altLang="zh-CN" sz="2000" dirty="0">
                <a:solidFill>
                  <a:srgbClr val="FF0000"/>
                </a:solidFill>
              </a:rPr>
              <a:t>[]</a:t>
            </a:r>
            <a:r>
              <a:rPr lang="zh-CN" altLang="en-US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，通过</a:t>
            </a:r>
            <a:r>
              <a:rPr lang="zh-CN" altLang="en-US" sz="2000" dirty="0">
                <a:solidFill>
                  <a:srgbClr val="FF0000"/>
                </a:solidFill>
              </a:rPr>
              <a:t>整数位置索引</a:t>
            </a:r>
            <a:r>
              <a:rPr lang="zh-CN" altLang="en-US" sz="2000" dirty="0"/>
              <a:t>访问数据元素。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Series</a:t>
            </a:r>
            <a:r>
              <a:rPr lang="zh-CN" altLang="en-US" sz="2000" dirty="0"/>
              <a:t>对象的索引访问方法与</a:t>
            </a:r>
            <a:r>
              <a:rPr lang="en-US" altLang="zh-CN" sz="2000" dirty="0"/>
              <a:t>Python</a:t>
            </a:r>
            <a:r>
              <a:rPr lang="zh-CN" altLang="en-US" sz="2000" dirty="0"/>
              <a:t>内置列表、</a:t>
            </a:r>
            <a:r>
              <a:rPr lang="en-US" altLang="zh-CN" sz="2000" dirty="0" err="1"/>
              <a:t>ndarray</a:t>
            </a:r>
            <a:r>
              <a:rPr lang="en-US" altLang="zh-CN" sz="2000" dirty="0"/>
              <a:t> </a:t>
            </a:r>
            <a:r>
              <a:rPr lang="zh-CN" altLang="en-US" sz="2000" dirty="0"/>
              <a:t>类似，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只支持整数位置索引对行进行切片</a:t>
            </a:r>
            <a:r>
              <a:rPr lang="zh-CN" altLang="en-US" sz="2000" dirty="0"/>
              <a:t>操作。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zh-CN" sz="2000" dirty="0"/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157484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93164"/>
              </p:ext>
            </p:extLst>
          </p:nvPr>
        </p:nvGraphicFramePr>
        <p:xfrm>
          <a:off x="1567924" y="3525652"/>
          <a:ext cx="9426180" cy="2879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68">
                  <a:extLst>
                    <a:ext uri="{9D8B030D-6E8A-4147-A177-3AD203B41FA5}">
                      <a16:colId xmlns:a16="http://schemas.microsoft.com/office/drawing/2014/main" val="3000027000"/>
                    </a:ext>
                  </a:extLst>
                </a:gridCol>
                <a:gridCol w="1212578">
                  <a:extLst>
                    <a:ext uri="{9D8B030D-6E8A-4147-A177-3AD203B41FA5}">
                      <a16:colId xmlns:a16="http://schemas.microsoft.com/office/drawing/2014/main" val="127385232"/>
                    </a:ext>
                  </a:extLst>
                </a:gridCol>
                <a:gridCol w="6986334">
                  <a:extLst>
                    <a:ext uri="{9D8B030D-6E8A-4147-A177-3AD203B41FA5}">
                      <a16:colId xmlns:a16="http://schemas.microsoft.com/office/drawing/2014/main" val="670258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对象类型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语法格式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参数说明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47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Series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s[range]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range</a:t>
                      </a:r>
                      <a:r>
                        <a:rPr lang="zh-CN" sz="16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）一个下标位置索引值，从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开始的整数。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）一个包含多个位置索引值的列表。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r>
                        <a:rPr lang="en-US" sz="1600" kern="100" dirty="0" err="1">
                          <a:effectLst/>
                        </a:rPr>
                        <a:t>beg:end:step</a:t>
                      </a:r>
                      <a:r>
                        <a:rPr lang="zh-CN" sz="1600" kern="100" dirty="0">
                          <a:effectLst/>
                        </a:rPr>
                        <a:t>形式，与</a:t>
                      </a:r>
                      <a:r>
                        <a:rPr lang="en-US" sz="1600" kern="100" dirty="0">
                          <a:effectLst/>
                        </a:rPr>
                        <a:t>Python</a:t>
                      </a:r>
                      <a:r>
                        <a:rPr lang="zh-CN" sz="1600" kern="100" dirty="0">
                          <a:effectLst/>
                        </a:rPr>
                        <a:t>内置序列类型数据切片方式相同，若</a:t>
                      </a:r>
                      <a:r>
                        <a:rPr lang="en-US" sz="1600" kern="100" dirty="0">
                          <a:effectLst/>
                        </a:rPr>
                        <a:t>beg</a:t>
                      </a:r>
                      <a:r>
                        <a:rPr lang="zh-CN" sz="1600" kern="100" dirty="0">
                          <a:effectLst/>
                        </a:rPr>
                        <a:t>缺省则从位置索引为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的元素开始截取，若</a:t>
                      </a:r>
                      <a:r>
                        <a:rPr lang="en-US" sz="1600" kern="100" dirty="0">
                          <a:effectLst/>
                        </a:rPr>
                        <a:t>end</a:t>
                      </a:r>
                      <a:r>
                        <a:rPr lang="zh-CN" sz="1600" kern="100" dirty="0">
                          <a:effectLst/>
                        </a:rPr>
                        <a:t>缺省则截取到最后一个元素，若</a:t>
                      </a:r>
                      <a:r>
                        <a:rPr lang="en-US" sz="1600" kern="100" dirty="0">
                          <a:effectLst/>
                        </a:rPr>
                        <a:t>step</a:t>
                      </a:r>
                      <a:r>
                        <a:rPr lang="zh-CN" sz="1600" kern="100" dirty="0">
                          <a:effectLst/>
                        </a:rPr>
                        <a:t>缺省则默认为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的轴标签长度相同的布尔数组，提取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所对应的元素。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41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45365"/>
              </p:ext>
            </p:extLst>
          </p:nvPr>
        </p:nvGraphicFramePr>
        <p:xfrm>
          <a:off x="1620843" y="2097741"/>
          <a:ext cx="8957426" cy="2783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213">
                  <a:extLst>
                    <a:ext uri="{9D8B030D-6E8A-4147-A177-3AD203B41FA5}">
                      <a16:colId xmlns:a16="http://schemas.microsoft.com/office/drawing/2014/main" val="3000027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385232"/>
                    </a:ext>
                  </a:extLst>
                </a:gridCol>
                <a:gridCol w="5870293">
                  <a:extLst>
                    <a:ext uri="{9D8B030D-6E8A-4147-A177-3AD203B41FA5}">
                      <a16:colId xmlns:a16="http://schemas.microsoft.com/office/drawing/2014/main" val="670258724"/>
                    </a:ext>
                  </a:extLst>
                </a:gridCol>
              </a:tblGrid>
              <a:tr h="358498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对象类型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语法格式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参数说明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47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DataFrame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df[row_range]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row_range</a:t>
                      </a:r>
                      <a:r>
                        <a:rPr lang="zh-CN" sz="18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） </a:t>
                      </a:r>
                      <a:r>
                        <a:rPr lang="en-US" sz="1800" kern="100" dirty="0" err="1">
                          <a:effectLst/>
                        </a:rPr>
                        <a:t>beg:end:step</a:t>
                      </a:r>
                      <a:r>
                        <a:rPr lang="zh-CN" sz="1800" kern="100" dirty="0">
                          <a:effectLst/>
                        </a:rPr>
                        <a:t>形式，对行进行切片，若</a:t>
                      </a:r>
                      <a:r>
                        <a:rPr lang="en-US" sz="1800" kern="100" dirty="0">
                          <a:effectLst/>
                        </a:rPr>
                        <a:t>beg</a:t>
                      </a:r>
                      <a:r>
                        <a:rPr lang="zh-CN" sz="1800" kern="100" dirty="0">
                          <a:effectLst/>
                        </a:rPr>
                        <a:t>缺省则从位置索引为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的行开始截取，若</a:t>
                      </a:r>
                      <a:r>
                        <a:rPr lang="en-US" sz="1800" kern="100" dirty="0">
                          <a:effectLst/>
                        </a:rPr>
                        <a:t>end</a:t>
                      </a:r>
                      <a:r>
                        <a:rPr lang="zh-CN" sz="1800" kern="100" dirty="0">
                          <a:effectLst/>
                        </a:rPr>
                        <a:t>缺省则截取到最后一行，若</a:t>
                      </a:r>
                      <a:r>
                        <a:rPr lang="en-US" sz="1800" kern="100" dirty="0">
                          <a:effectLst/>
                        </a:rPr>
                        <a:t>step</a:t>
                      </a:r>
                      <a:r>
                        <a:rPr lang="zh-CN" sz="1800" kern="100" dirty="0">
                          <a:effectLst/>
                        </a:rPr>
                        <a:t>缺省则默认为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</a:rPr>
                        <a:t>df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行长度相同的布尔数组，提取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对应的行切片。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216216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440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索引运算符访问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位置索引</a:t>
            </a:r>
          </a:p>
        </p:txBody>
      </p:sp>
    </p:spTree>
    <p:extLst>
      <p:ext uri="{BB962C8B-B14F-4D97-AF65-F5344CB8AC3E}">
        <p14:creationId xmlns:p14="http://schemas.microsoft.com/office/powerpoint/2010/main" val="33144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440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索引运算符访问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标签索引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0" y="1730172"/>
            <a:ext cx="94287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还支持使用</a:t>
            </a:r>
            <a:r>
              <a:rPr lang="zh-CN" altLang="en-US" sz="2000" dirty="0">
                <a:solidFill>
                  <a:srgbClr val="FF0000"/>
                </a:solidFill>
              </a:rPr>
              <a:t>索引运算符“</a:t>
            </a:r>
            <a:r>
              <a:rPr lang="en-US" altLang="zh-CN" sz="2000" dirty="0">
                <a:solidFill>
                  <a:srgbClr val="FF0000"/>
                </a:solidFill>
              </a:rPr>
              <a:t>[]</a:t>
            </a:r>
            <a:r>
              <a:rPr lang="zh-CN" altLang="en-US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，通过</a:t>
            </a:r>
            <a:r>
              <a:rPr lang="zh-CN" altLang="en-US" sz="2000" dirty="0">
                <a:solidFill>
                  <a:srgbClr val="FF0000"/>
                </a:solidFill>
              </a:rPr>
              <a:t>轴标签索引</a:t>
            </a:r>
            <a:r>
              <a:rPr lang="zh-CN" altLang="en-US" sz="2000" dirty="0"/>
              <a:t>访问数据元素。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Series</a:t>
            </a:r>
            <a:r>
              <a:rPr lang="zh-CN" altLang="en-US" sz="2000" dirty="0"/>
              <a:t>对象类似于</a:t>
            </a:r>
            <a:r>
              <a:rPr lang="en-US" altLang="zh-CN" sz="2000" dirty="0"/>
              <a:t>Python</a:t>
            </a:r>
            <a:r>
              <a:rPr lang="zh-CN" altLang="en-US" sz="2000" dirty="0"/>
              <a:t>内置的字典数据类型，</a:t>
            </a:r>
            <a:r>
              <a:rPr lang="en-US" altLang="zh-CN" sz="2000" dirty="0"/>
              <a:t>Series</a:t>
            </a:r>
            <a:r>
              <a:rPr lang="zh-CN" altLang="en-US" sz="2000" dirty="0"/>
              <a:t>的轴标签类似于字典中的键，可以用</a:t>
            </a:r>
            <a:r>
              <a:rPr lang="zh-CN" altLang="en-US" sz="2000" dirty="0">
                <a:solidFill>
                  <a:srgbClr val="FF0000"/>
                </a:solidFill>
              </a:rPr>
              <a:t>轴标签索引</a:t>
            </a:r>
            <a:r>
              <a:rPr lang="zh-CN" altLang="en-US" sz="2000" dirty="0"/>
              <a:t>的方式访问元素。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/>
              <a:t>DataFrame</a:t>
            </a:r>
            <a:r>
              <a:rPr lang="zh-CN" altLang="en-US" sz="2000" dirty="0"/>
              <a:t>对象支持用</a:t>
            </a:r>
            <a:r>
              <a:rPr lang="zh-CN" altLang="en-US" sz="2000" dirty="0">
                <a:solidFill>
                  <a:srgbClr val="FF0000"/>
                </a:solidFill>
              </a:rPr>
              <a:t>列标签索引</a:t>
            </a:r>
            <a:r>
              <a:rPr lang="zh-CN" altLang="en-US" sz="2000" dirty="0"/>
              <a:t>访问对应的列。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zh-CN" sz="2000" dirty="0"/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5"/>
            <a:ext cx="9493471" cy="199976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40134"/>
              </p:ext>
            </p:extLst>
          </p:nvPr>
        </p:nvGraphicFramePr>
        <p:xfrm>
          <a:off x="2071266" y="4036592"/>
          <a:ext cx="8399364" cy="212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910">
                  <a:extLst>
                    <a:ext uri="{9D8B030D-6E8A-4147-A177-3AD203B41FA5}">
                      <a16:colId xmlns:a16="http://schemas.microsoft.com/office/drawing/2014/main" val="1178070286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2475141222"/>
                    </a:ext>
                  </a:extLst>
                </a:gridCol>
                <a:gridCol w="5341172">
                  <a:extLst>
                    <a:ext uri="{9D8B030D-6E8A-4147-A177-3AD203B41FA5}">
                      <a16:colId xmlns:a16="http://schemas.microsoft.com/office/drawing/2014/main" val="3981800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对象类型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语法格式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66029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s[label]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label</a:t>
                      </a:r>
                      <a:r>
                        <a:rPr lang="zh-CN" sz="2000" kern="100" dirty="0">
                          <a:effectLst/>
                        </a:rPr>
                        <a:t>既可以是一个</a:t>
                      </a: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对象中定义的标签，也可以是包含多个标签的列表。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11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df[col]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</a:t>
                      </a:r>
                      <a:r>
                        <a:rPr lang="zh-CN" sz="2000" kern="100" dirty="0">
                          <a:effectLst/>
                        </a:rPr>
                        <a:t>既可以是一个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对象中定义的列标签，也可以是一个包含多个列标签的列表。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64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24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s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([1,2,3,4],index=list("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(1,16).reshape(5,3), index=['r1','r2','r3','r4','r5'], columns=['c1', 'c2', 'c3'])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位置索引访问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',s[0])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的最后一个元素：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',s[-1])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[[3,1]])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[:3])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中大于平均值的元素序列：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[s&gt;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s.mean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[1:4])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69804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5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24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的行倒序序列：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[::-1]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行序列，再取第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[1:4][2:3]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标签索引访问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',s['a'])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s['e']=5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当标签不存在的时候，则增加该值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增加标签为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的元素后的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中列标签为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['c1'])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中列标签为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[['c1','c2']])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中列标签为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，行标签为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['c1']['r2'])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[:1]['c1'])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22	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[['c2','c1']]=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[['c1','c2']]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交换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交换了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69804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对象的位置索引与切片支持负数索引，语法规则与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内置的列表相似，但是注意不能超出元素的个数范围。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索引操作符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一次只能访问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对象的一个维度，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位置索引只能对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对象的行切片，而标签索引只能截取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对象的列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通过列表对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数据进行索引时，要有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两组方括号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，例如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[['c1','c2']]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24077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4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0" y="1730172"/>
            <a:ext cx="9428765" cy="280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虽然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索引运算符“</a:t>
            </a:r>
            <a:r>
              <a:rPr lang="en-US" altLang="zh-CN" sz="2000" dirty="0"/>
              <a:t>[]</a:t>
            </a:r>
            <a:r>
              <a:rPr lang="zh-CN" altLang="en-US" sz="2000" dirty="0"/>
              <a:t>”和属性运算符“</a:t>
            </a:r>
            <a:r>
              <a:rPr lang="en-US" altLang="zh-CN" sz="2000" dirty="0"/>
              <a:t>.</a:t>
            </a:r>
            <a:r>
              <a:rPr lang="zh-CN" altLang="en-US" sz="2000" dirty="0"/>
              <a:t>”可以在各种用例中快速轻松地访问</a:t>
            </a:r>
            <a:r>
              <a:rPr lang="en-US" altLang="zh-CN" sz="2000" dirty="0"/>
              <a:t>Pandas</a:t>
            </a:r>
            <a:r>
              <a:rPr lang="zh-CN" altLang="en-US" sz="2000" dirty="0"/>
              <a:t>数据结构，但是如果预先不知道要访问的数据类型，直接使用标准运算符会有一些优化限制，因此建议使用</a:t>
            </a:r>
            <a:r>
              <a:rPr lang="en-US" altLang="zh-CN" sz="2000" dirty="0"/>
              <a:t>Pandas</a:t>
            </a:r>
            <a:r>
              <a:rPr lang="zh-CN" altLang="en-US" sz="2000" dirty="0"/>
              <a:t>提供的优化后的</a:t>
            </a:r>
            <a:r>
              <a:rPr lang="en-US" altLang="zh-CN" sz="2000" dirty="0" err="1"/>
              <a:t>loc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iloc</a:t>
            </a:r>
            <a:r>
              <a:rPr lang="zh-CN" altLang="en-US" sz="2000" dirty="0"/>
              <a:t>元素访问方法。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rgbClr val="FF0000"/>
                </a:solidFill>
              </a:rPr>
              <a:t>loc</a:t>
            </a:r>
            <a:r>
              <a:rPr lang="zh-CN" altLang="en-US" sz="2000" dirty="0">
                <a:solidFill>
                  <a:srgbClr val="FF0000"/>
                </a:solidFill>
              </a:rPr>
              <a:t>方法提供了基于标签的索引与切片</a:t>
            </a:r>
            <a:r>
              <a:rPr lang="zh-CN" altLang="en-US" sz="2000" dirty="0"/>
              <a:t>。访问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对象时，规定</a:t>
            </a:r>
            <a:r>
              <a:rPr lang="zh-CN" altLang="en-US" sz="2000" dirty="0">
                <a:solidFill>
                  <a:srgbClr val="FF0000"/>
                </a:solidFill>
              </a:rPr>
              <a:t>先操作行标签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再操作列标签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339941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2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32005"/>
              </p:ext>
            </p:extLst>
          </p:nvPr>
        </p:nvGraphicFramePr>
        <p:xfrm>
          <a:off x="1599328" y="2006372"/>
          <a:ext cx="9534493" cy="3549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3493">
                  <a:extLst>
                    <a:ext uri="{9D8B030D-6E8A-4147-A177-3AD203B41FA5}">
                      <a16:colId xmlns:a16="http://schemas.microsoft.com/office/drawing/2014/main" val="3100103264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631891641"/>
                    </a:ext>
                  </a:extLst>
                </a:gridCol>
                <a:gridCol w="5845629">
                  <a:extLst>
                    <a:ext uri="{9D8B030D-6E8A-4147-A177-3AD203B41FA5}">
                      <a16:colId xmlns:a16="http://schemas.microsoft.com/office/drawing/2014/main" val="197836371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对象类型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语法格式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868745366"/>
                  </a:ext>
                </a:extLst>
              </a:tr>
              <a:tr h="1218375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s.loc</a:t>
                      </a:r>
                      <a:r>
                        <a:rPr lang="en-US" sz="2000" kern="100" dirty="0">
                          <a:effectLst/>
                        </a:rPr>
                        <a:t>[</a:t>
                      </a:r>
                      <a:r>
                        <a:rPr lang="en-US" sz="2000" kern="100" dirty="0" err="1">
                          <a:effectLst/>
                        </a:rPr>
                        <a:t>label_range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label_range</a:t>
                      </a:r>
                      <a:r>
                        <a:rPr lang="zh-CN" sz="20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）一个</a:t>
                      </a: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对象中定义的标签；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）一个包含多个标签的列表；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） </a:t>
                      </a:r>
                      <a:r>
                        <a:rPr lang="en-US" sz="2000" kern="100" dirty="0" err="1">
                          <a:effectLst/>
                        </a:rPr>
                        <a:t>beg:end:step</a:t>
                      </a:r>
                      <a:r>
                        <a:rPr lang="zh-CN" sz="2000" kern="100" dirty="0">
                          <a:effectLst/>
                        </a:rPr>
                        <a:t>形式，返回位于</a:t>
                      </a:r>
                      <a:r>
                        <a:rPr lang="en-US" sz="2000" kern="100" dirty="0">
                          <a:effectLst/>
                        </a:rPr>
                        <a:t>beg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end</a:t>
                      </a:r>
                      <a:r>
                        <a:rPr lang="zh-CN" sz="2000" kern="100" dirty="0">
                          <a:effectLst/>
                        </a:rPr>
                        <a:t>之间的元素，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包括开始和结束的标签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对象轴标签长度相同的布尔数组，提取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所对应的切片。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4559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2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77285"/>
              </p:ext>
            </p:extLst>
          </p:nvPr>
        </p:nvGraphicFramePr>
        <p:xfrm>
          <a:off x="1599328" y="2006372"/>
          <a:ext cx="9534493" cy="4006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3493">
                  <a:extLst>
                    <a:ext uri="{9D8B030D-6E8A-4147-A177-3AD203B41FA5}">
                      <a16:colId xmlns:a16="http://schemas.microsoft.com/office/drawing/2014/main" val="3100103264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631891641"/>
                    </a:ext>
                  </a:extLst>
                </a:gridCol>
                <a:gridCol w="5845629">
                  <a:extLst>
                    <a:ext uri="{9D8B030D-6E8A-4147-A177-3AD203B41FA5}">
                      <a16:colId xmlns:a16="http://schemas.microsoft.com/office/drawing/2014/main" val="197836371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对象类型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语法格式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868745366"/>
                  </a:ext>
                </a:extLst>
              </a:tr>
              <a:tr h="1392428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df.loc</a:t>
                      </a:r>
                      <a:r>
                        <a:rPr lang="en-US" sz="2000" kern="100" dirty="0">
                          <a:effectLst/>
                        </a:rPr>
                        <a:t>[</a:t>
                      </a:r>
                      <a:r>
                        <a:rPr lang="en-US" sz="2000" kern="100" dirty="0" err="1">
                          <a:effectLst/>
                        </a:rPr>
                        <a:t>row_range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row_range</a:t>
                      </a:r>
                      <a:r>
                        <a:rPr lang="zh-CN" sz="20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）一个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对象中定义的行标签；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）一个包含多个行标签的列表；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） </a:t>
                      </a:r>
                      <a:r>
                        <a:rPr lang="en-US" sz="2000" kern="100" dirty="0" err="1">
                          <a:effectLst/>
                        </a:rPr>
                        <a:t>beg:end:step</a:t>
                      </a:r>
                      <a:r>
                        <a:rPr lang="zh-CN" sz="2000" kern="100" dirty="0">
                          <a:effectLst/>
                        </a:rPr>
                        <a:t>形式，根据行标签切片，返回位于</a:t>
                      </a:r>
                      <a:r>
                        <a:rPr lang="en-US" sz="2000" kern="100" dirty="0">
                          <a:effectLst/>
                        </a:rPr>
                        <a:t>beg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end</a:t>
                      </a:r>
                      <a:r>
                        <a:rPr lang="zh-CN" sz="2000" kern="100" dirty="0">
                          <a:effectLst/>
                        </a:rPr>
                        <a:t>之间的元素，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包括开始和结束的标签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对象行标签长度相同的布尔数组，提取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对应的行切片。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19826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5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2828"/>
              </p:ext>
            </p:extLst>
          </p:nvPr>
        </p:nvGraphicFramePr>
        <p:xfrm>
          <a:off x="1599328" y="1973779"/>
          <a:ext cx="9534493" cy="4463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3493">
                  <a:extLst>
                    <a:ext uri="{9D8B030D-6E8A-4147-A177-3AD203B41FA5}">
                      <a16:colId xmlns:a16="http://schemas.microsoft.com/office/drawing/2014/main" val="3100103264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631891641"/>
                    </a:ext>
                  </a:extLst>
                </a:gridCol>
                <a:gridCol w="5845629">
                  <a:extLst>
                    <a:ext uri="{9D8B030D-6E8A-4147-A177-3AD203B41FA5}">
                      <a16:colId xmlns:a16="http://schemas.microsoft.com/office/drawing/2014/main" val="197836371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对象类型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语法格式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868745366"/>
                  </a:ext>
                </a:extLst>
              </a:tr>
              <a:tr h="156648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df.loc</a:t>
                      </a:r>
                      <a:r>
                        <a:rPr lang="en-US" sz="2000" kern="100" dirty="0">
                          <a:effectLst/>
                        </a:rPr>
                        <a:t>[</a:t>
                      </a:r>
                      <a:r>
                        <a:rPr lang="en-US" sz="2000" kern="100" dirty="0" err="1">
                          <a:effectLst/>
                        </a:rPr>
                        <a:t>row_range,col_range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row_range</a:t>
                      </a:r>
                      <a:r>
                        <a:rPr lang="zh-CN" sz="2000" kern="100" dirty="0">
                          <a:effectLst/>
                        </a:rPr>
                        <a:t>参数说明同上；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col_range</a:t>
                      </a:r>
                      <a:r>
                        <a:rPr lang="zh-CN" sz="20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）一个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对象中定义的列标签；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）一个包含多个列标签的列表；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） </a:t>
                      </a:r>
                      <a:r>
                        <a:rPr lang="en-US" sz="2000" kern="100" dirty="0" err="1">
                          <a:effectLst/>
                        </a:rPr>
                        <a:t>beg:end:step</a:t>
                      </a:r>
                      <a:r>
                        <a:rPr lang="zh-CN" sz="2000" kern="100" dirty="0">
                          <a:effectLst/>
                        </a:rPr>
                        <a:t>形式，根据列标签切片，返回位于</a:t>
                      </a:r>
                      <a:r>
                        <a:rPr lang="en-US" sz="2000" kern="100" dirty="0">
                          <a:effectLst/>
                        </a:rPr>
                        <a:t>beg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end</a:t>
                      </a:r>
                      <a:r>
                        <a:rPr lang="zh-CN" sz="2000" kern="100" dirty="0">
                          <a:effectLst/>
                        </a:rPr>
                        <a:t>之间的元素，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包括开始和结束的标签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对象列标签长度相同的布尔数组，提取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对应的切片。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30" marR="49730" marT="0" marB="0"/>
                </a:tc>
                <a:extLst>
                  <a:ext uri="{0D108BD9-81ED-4DB2-BD59-A6C34878D82A}">
                    <a16:rowId xmlns:a16="http://schemas.microsoft.com/office/drawing/2014/main" val="66339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50167" y="477138"/>
            <a:ext cx="1891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1419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带索引（轴标签）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的一维同构数组（包括时间序列），可存储整数、浮点数、字符串、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对象等类型的数据。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标签可以有重复值，但必须是一个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hashable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（可哈希）类型。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对象既支持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整数位置索引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，也支持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基于标签的索引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，并提供了许多方法来执行涉及索引的操作。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2444317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3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10" y="1129098"/>
            <a:ext cx="2899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428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s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([1,2,3,4],index=list("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(1,16).reshape(5,3), columns=['c1', 'c2', 'c3'])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没有设置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['a']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['e']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=5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增加标签为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的元素后的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a','c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']]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中行标签为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第一行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中行标签为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，列标签为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[1,'c1']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69804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10" y="1129098"/>
            <a:ext cx="2899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198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[: ,['c1','c2']]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[1:3 ,'c2':'c3']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中第一行元素大于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[: 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[0] &gt; 2]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[5]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=1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自动追加了行标签为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的内容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增加行标签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对应的行后的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50"/>
            <a:ext cx="9493471" cy="225452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35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利用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方法访问元素，传入的参数为整数标签时，例如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[5]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，这里的整数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不是下标位置，而是索引的标签值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，不需要加引号。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对象调用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方法时，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若只提供一个标签，则为行标签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访问方法与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标签访问方法相比，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loc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方法可以同时访问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对象的两个维度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24077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3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0" y="1730172"/>
            <a:ext cx="9428765" cy="19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还提供了纯粹的</a:t>
            </a:r>
            <a:r>
              <a:rPr lang="zh-CN" altLang="en-US" sz="2000" dirty="0">
                <a:solidFill>
                  <a:srgbClr val="FF0000"/>
                </a:solidFill>
              </a:rPr>
              <a:t>基于整数位置访问元素方式</a:t>
            </a:r>
            <a:r>
              <a:rPr lang="en-US" altLang="zh-CN" sz="2000" dirty="0" err="1">
                <a:solidFill>
                  <a:srgbClr val="FF0000"/>
                </a:solidFill>
              </a:rPr>
              <a:t>iloc</a:t>
            </a:r>
            <a:r>
              <a:rPr lang="zh-CN" altLang="en-US" sz="2000" dirty="0"/>
              <a:t>，其用法与</a:t>
            </a:r>
            <a:r>
              <a:rPr lang="en-US" altLang="zh-CN" sz="2000" dirty="0" err="1"/>
              <a:t>loc</a:t>
            </a:r>
            <a:r>
              <a:rPr lang="zh-CN" altLang="en-US" sz="2000" dirty="0"/>
              <a:t>类似，但是要</a:t>
            </a:r>
            <a:r>
              <a:rPr lang="zh-CN" altLang="en-US" sz="2000" dirty="0">
                <a:solidFill>
                  <a:srgbClr val="FF0000"/>
                </a:solidFill>
              </a:rPr>
              <a:t>将标签替换成下标位置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/>
              <a:t>iloc</a:t>
            </a:r>
            <a:r>
              <a:rPr lang="zh-CN" altLang="en-US" sz="2000" dirty="0"/>
              <a:t>索引也是非常严格的，如果使用了非整数，则会提示</a:t>
            </a:r>
            <a:r>
              <a:rPr lang="en-US" altLang="zh-CN" sz="2000" dirty="0" err="1"/>
              <a:t>IndexError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7"/>
            <a:ext cx="9493471" cy="157061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4830"/>
              </p:ext>
            </p:extLst>
          </p:nvPr>
        </p:nvGraphicFramePr>
        <p:xfrm>
          <a:off x="1763501" y="3435365"/>
          <a:ext cx="8915385" cy="3207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958">
                  <a:extLst>
                    <a:ext uri="{9D8B030D-6E8A-4147-A177-3AD203B41FA5}">
                      <a16:colId xmlns:a16="http://schemas.microsoft.com/office/drawing/2014/main" val="1746324742"/>
                    </a:ext>
                  </a:extLst>
                </a:gridCol>
                <a:gridCol w="1779814">
                  <a:extLst>
                    <a:ext uri="{9D8B030D-6E8A-4147-A177-3AD203B41FA5}">
                      <a16:colId xmlns:a16="http://schemas.microsoft.com/office/drawing/2014/main" val="3465025171"/>
                    </a:ext>
                  </a:extLst>
                </a:gridCol>
                <a:gridCol w="5894613">
                  <a:extLst>
                    <a:ext uri="{9D8B030D-6E8A-4147-A177-3AD203B41FA5}">
                      <a16:colId xmlns:a16="http://schemas.microsoft.com/office/drawing/2014/main" val="649339324"/>
                    </a:ext>
                  </a:extLst>
                </a:gridCol>
              </a:tblGrid>
              <a:tr h="375441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对象类型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语法格式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参数说明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878157129"/>
                  </a:ext>
                </a:extLst>
              </a:tr>
              <a:tr h="270429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Series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s.iloc[i_range]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i_range</a:t>
                      </a:r>
                      <a:r>
                        <a:rPr lang="zh-CN" sz="18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）一个整数位置索引值，从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开始；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）一个包含多个整数位置索引值的列表；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） </a:t>
                      </a:r>
                      <a:r>
                        <a:rPr lang="en-US" sz="1800" kern="100" dirty="0" err="1">
                          <a:effectLst/>
                        </a:rPr>
                        <a:t>beg:end:step</a:t>
                      </a:r>
                      <a:r>
                        <a:rPr lang="zh-CN" sz="1800" kern="100" dirty="0">
                          <a:effectLst/>
                        </a:rPr>
                        <a:t>形式，根据</a:t>
                      </a:r>
                      <a:r>
                        <a:rPr lang="zh-CN" altLang="en-US" sz="1800" kern="100" dirty="0">
                          <a:effectLst/>
                        </a:rPr>
                        <a:t>下标位置</a:t>
                      </a:r>
                      <a:r>
                        <a:rPr lang="zh-CN" sz="1800" kern="100" dirty="0">
                          <a:effectLst/>
                        </a:rPr>
                        <a:t>切片，与内置的</a:t>
                      </a:r>
                      <a:r>
                        <a:rPr lang="en-US" sz="1800" kern="100" dirty="0">
                          <a:effectLst/>
                        </a:rPr>
                        <a:t>Python</a:t>
                      </a:r>
                      <a:r>
                        <a:rPr lang="zh-CN" sz="1800" kern="100" dirty="0">
                          <a:effectLst/>
                        </a:rPr>
                        <a:t>索引切片规则相同， </a:t>
                      </a:r>
                      <a:r>
                        <a:rPr lang="en-US" sz="1800" kern="100" dirty="0">
                          <a:effectLst/>
                        </a:rPr>
                        <a:t>step</a:t>
                      </a:r>
                      <a:r>
                        <a:rPr lang="zh-CN" sz="1800" kern="100" dirty="0">
                          <a:effectLst/>
                        </a:rPr>
                        <a:t>缺省时默认为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）一个与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Series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对象轴标签长度相同的布尔数组，提取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所对应的切片。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6721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11066"/>
              </p:ext>
            </p:extLst>
          </p:nvPr>
        </p:nvGraphicFramePr>
        <p:xfrm>
          <a:off x="1730829" y="1973779"/>
          <a:ext cx="9421585" cy="4006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947">
                  <a:extLst>
                    <a:ext uri="{9D8B030D-6E8A-4147-A177-3AD203B41FA5}">
                      <a16:colId xmlns:a16="http://schemas.microsoft.com/office/drawing/2014/main" val="1746324742"/>
                    </a:ext>
                  </a:extLst>
                </a:gridCol>
                <a:gridCol w="1933038">
                  <a:extLst>
                    <a:ext uri="{9D8B030D-6E8A-4147-A177-3AD203B41FA5}">
                      <a16:colId xmlns:a16="http://schemas.microsoft.com/office/drawing/2014/main" val="346502517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6493393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对象类型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语法格式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参数说明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878157129"/>
                  </a:ext>
                </a:extLst>
              </a:tr>
              <a:tr h="1384517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df.iloc</a:t>
                      </a:r>
                      <a:r>
                        <a:rPr lang="en-US" sz="2000" kern="100" dirty="0">
                          <a:effectLst/>
                        </a:rPr>
                        <a:t>[</a:t>
                      </a:r>
                      <a:r>
                        <a:rPr lang="en-US" sz="2000" kern="100" dirty="0" err="1">
                          <a:effectLst/>
                        </a:rPr>
                        <a:t>i_range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i_range</a:t>
                      </a:r>
                      <a:r>
                        <a:rPr lang="zh-CN" sz="20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）一个表示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对象的行位置的下标索引值，选取对应的行；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）一个包含多个表示行位置的下标索引的列表；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） </a:t>
                      </a:r>
                      <a:r>
                        <a:rPr lang="en-US" sz="2000" kern="100" dirty="0" err="1">
                          <a:effectLst/>
                        </a:rPr>
                        <a:t>beg:end:step</a:t>
                      </a:r>
                      <a:r>
                        <a:rPr lang="zh-CN" sz="2000" kern="100" dirty="0">
                          <a:effectLst/>
                        </a:rPr>
                        <a:t>形式，根据行下标索引进行切片，与内置的</a:t>
                      </a:r>
                      <a:r>
                        <a:rPr lang="en-US" sz="2000" kern="100" dirty="0">
                          <a:effectLst/>
                        </a:rPr>
                        <a:t>Python</a:t>
                      </a:r>
                      <a:r>
                        <a:rPr lang="zh-CN" sz="2000" kern="100" dirty="0">
                          <a:effectLst/>
                        </a:rPr>
                        <a:t>索引切片规则相同，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）布尔数组，提取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对应的行切片。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3084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442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13940"/>
              </p:ext>
            </p:extLst>
          </p:nvPr>
        </p:nvGraphicFramePr>
        <p:xfrm>
          <a:off x="1730829" y="1973779"/>
          <a:ext cx="9519557" cy="3549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947">
                  <a:extLst>
                    <a:ext uri="{9D8B030D-6E8A-4147-A177-3AD203B41FA5}">
                      <a16:colId xmlns:a16="http://schemas.microsoft.com/office/drawing/2014/main" val="1746324742"/>
                    </a:ext>
                  </a:extLst>
                </a:gridCol>
                <a:gridCol w="1933038">
                  <a:extLst>
                    <a:ext uri="{9D8B030D-6E8A-4147-A177-3AD203B41FA5}">
                      <a16:colId xmlns:a16="http://schemas.microsoft.com/office/drawing/2014/main" val="3465025171"/>
                    </a:ext>
                  </a:extLst>
                </a:gridCol>
                <a:gridCol w="6041572">
                  <a:extLst>
                    <a:ext uri="{9D8B030D-6E8A-4147-A177-3AD203B41FA5}">
                      <a16:colId xmlns:a16="http://schemas.microsoft.com/office/drawing/2014/main" val="6493393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对象类型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语法格式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参数说明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878157129"/>
                  </a:ext>
                </a:extLst>
              </a:tr>
              <a:tr h="1384517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df.iloc[i_range, j_range]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i_range</a:t>
                      </a:r>
                      <a:r>
                        <a:rPr lang="zh-CN" sz="2000" kern="100" dirty="0">
                          <a:effectLst/>
                        </a:rPr>
                        <a:t>参数说明同上；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j_range</a:t>
                      </a:r>
                      <a:r>
                        <a:rPr lang="zh-CN" sz="2000" kern="100" dirty="0">
                          <a:effectLst/>
                        </a:rPr>
                        <a:t>可为以下几种形式：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）一个表示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对象的列位置的下标索引值；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）一个包含多个表示列位置的下标索引的列表；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r>
                        <a:rPr lang="en-US" sz="2000" kern="100" dirty="0" err="1">
                          <a:effectLst/>
                        </a:rPr>
                        <a:t>beg:end:step</a:t>
                      </a:r>
                      <a:r>
                        <a:rPr lang="zh-CN" sz="2000" kern="100" dirty="0">
                          <a:effectLst/>
                        </a:rPr>
                        <a:t>形式，根据列下标索引进行切片，与内置的</a:t>
                      </a:r>
                      <a:r>
                        <a:rPr lang="en-US" sz="2000" kern="100" dirty="0">
                          <a:effectLst/>
                        </a:rPr>
                        <a:t>Python</a:t>
                      </a:r>
                      <a:r>
                        <a:rPr lang="zh-CN" sz="2000" kern="100" dirty="0">
                          <a:effectLst/>
                        </a:rPr>
                        <a:t>索引切片规则相同，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）布尔数组，提取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对应的切片。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52738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0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10" y="1129098"/>
            <a:ext cx="2899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428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s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([1,2,3,4],index=list("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(1,16).reshape(5,3), index=['r1','r2','r3','r4','r5'],columns=['c1', 'c2', 'c3'])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的最后一个元素：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[-1]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个和第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[[3,1]]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个元素序列：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[:3]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行和第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[[0, 1]]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69804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10" y="1129098"/>
            <a:ext cx="2899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[1:4]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[0,0]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的前两行的前两列：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[[0,1], :2]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的后两列：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df.iloc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[: , -2:]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18161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位置访问同样支持负数索引，语法规则与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内置的列表相似，但是注意不能超出元素的个数范围。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对象调用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方法时，若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只提供一个整数位置，则为行的下标位置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iloc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访问方法与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位置索引方法相比，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iloc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方法可以同时访问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对象的两个维度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24077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5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如果只需要获取或设置一个</a:t>
            </a:r>
            <a:r>
              <a:rPr lang="en-US" altLang="zh-CN" sz="2000" dirty="0"/>
              <a:t>Series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对象中的单个元素，最快的方法是使用</a:t>
            </a:r>
            <a:r>
              <a:rPr lang="en-US" altLang="zh-CN" sz="2000" dirty="0"/>
              <a:t>at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iat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 err="1">
                <a:solidFill>
                  <a:srgbClr val="FF0000"/>
                </a:solidFill>
              </a:rPr>
              <a:t>loc</a:t>
            </a:r>
            <a:r>
              <a:rPr lang="zh-CN" altLang="en-US" sz="2000" dirty="0">
                <a:solidFill>
                  <a:srgbClr val="FF0000"/>
                </a:solidFill>
              </a:rPr>
              <a:t>类似，提供基于标签的查找</a:t>
            </a:r>
            <a:r>
              <a:rPr lang="zh-CN" altLang="en-US" sz="2000" dirty="0"/>
              <a:t>。</a:t>
            </a:r>
            <a:r>
              <a:rPr lang="en-US" altLang="zh-CN" sz="2000" dirty="0" err="1">
                <a:solidFill>
                  <a:srgbClr val="FF0000"/>
                </a:solidFill>
              </a:rPr>
              <a:t>iat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 err="1">
                <a:solidFill>
                  <a:srgbClr val="FF0000"/>
                </a:solidFill>
              </a:rPr>
              <a:t>iloc</a:t>
            </a:r>
            <a:r>
              <a:rPr lang="zh-CN" altLang="en-US" sz="2000" dirty="0">
                <a:solidFill>
                  <a:srgbClr val="FF0000"/>
                </a:solidFill>
              </a:rPr>
              <a:t>类似，提供基于整数位置的查找</a:t>
            </a:r>
            <a:r>
              <a:rPr lang="zh-CN" altLang="en-US" sz="2000" dirty="0"/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45110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31670"/>
              </p:ext>
            </p:extLst>
          </p:nvPr>
        </p:nvGraphicFramePr>
        <p:xfrm>
          <a:off x="1135889" y="3496545"/>
          <a:ext cx="10384577" cy="3001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022">
                  <a:extLst>
                    <a:ext uri="{9D8B030D-6E8A-4147-A177-3AD203B41FA5}">
                      <a16:colId xmlns:a16="http://schemas.microsoft.com/office/drawing/2014/main" val="82272382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30199466"/>
                    </a:ext>
                  </a:extLst>
                </a:gridCol>
                <a:gridCol w="5121103">
                  <a:extLst>
                    <a:ext uri="{9D8B030D-6E8A-4147-A177-3AD203B41FA5}">
                      <a16:colId xmlns:a16="http://schemas.microsoft.com/office/drawing/2014/main" val="3712421828"/>
                    </a:ext>
                  </a:extLst>
                </a:gridCol>
                <a:gridCol w="1739652">
                  <a:extLst>
                    <a:ext uri="{9D8B030D-6E8A-4147-A177-3AD203B41FA5}">
                      <a16:colId xmlns:a16="http://schemas.microsoft.com/office/drawing/2014/main" val="4249290809"/>
                    </a:ext>
                  </a:extLst>
                </a:gridCol>
              </a:tblGrid>
              <a:tr h="427001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对象类型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语法格式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639837"/>
                  </a:ext>
                </a:extLst>
              </a:tr>
              <a:tr h="427001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s.at[label]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label</a:t>
                      </a:r>
                      <a:r>
                        <a:rPr lang="zh-CN" sz="2000" kern="100" dirty="0">
                          <a:effectLst/>
                        </a:rPr>
                        <a:t>是一个</a:t>
                      </a: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对象中定义的标签。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dtype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227811"/>
                  </a:ext>
                </a:extLst>
              </a:tr>
              <a:tr h="427001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s.iat[i]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zh-CN" sz="2000" kern="100" dirty="0">
                          <a:effectLst/>
                        </a:rPr>
                        <a:t>是一个</a:t>
                      </a: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对象中元素的整数位置。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dtype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658035"/>
                  </a:ext>
                </a:extLst>
              </a:tr>
              <a:tr h="85400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df.at[</a:t>
                      </a:r>
                      <a:r>
                        <a:rPr lang="en-US" altLang="zh-CN" sz="2000" kern="100" dirty="0" err="1">
                          <a:effectLst/>
                        </a:rPr>
                        <a:t>row,</a:t>
                      </a:r>
                      <a:r>
                        <a:rPr lang="en-US" sz="2000" kern="100" dirty="0" err="1">
                          <a:effectLst/>
                        </a:rPr>
                        <a:t>col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row</a:t>
                      </a:r>
                      <a:r>
                        <a:rPr lang="zh-CN" altLang="zh-CN" sz="2000" kern="100" dirty="0">
                          <a:effectLst/>
                        </a:rPr>
                        <a:t>是一个</a:t>
                      </a:r>
                      <a:r>
                        <a:rPr lang="en-US" altLang="zh-CN" sz="2000" kern="100" dirty="0" err="1">
                          <a:effectLst/>
                        </a:rPr>
                        <a:t>DataFrame</a:t>
                      </a:r>
                      <a:r>
                        <a:rPr lang="zh-CN" altLang="zh-CN" sz="2000" kern="100" dirty="0">
                          <a:effectLst/>
                        </a:rPr>
                        <a:t>对象中定义的行标签</a:t>
                      </a:r>
                      <a:r>
                        <a:rPr lang="zh-CN" altLang="en-US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col</a:t>
                      </a:r>
                      <a:r>
                        <a:rPr lang="zh-CN" sz="2000" kern="100" dirty="0">
                          <a:effectLst/>
                        </a:rPr>
                        <a:t>是一个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对象中定义的列标签</a:t>
                      </a:r>
                      <a:r>
                        <a:rPr lang="zh-CN" altLang="en-US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dtype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532557"/>
                  </a:ext>
                </a:extLst>
              </a:tr>
              <a:tr h="854002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df.iat</a:t>
                      </a:r>
                      <a:r>
                        <a:rPr lang="en-US" sz="2000" kern="100" dirty="0">
                          <a:effectLst/>
                        </a:rPr>
                        <a:t>[</a:t>
                      </a:r>
                      <a:r>
                        <a:rPr lang="en-US" sz="2000" kern="100" dirty="0" err="1">
                          <a:effectLst/>
                        </a:rPr>
                        <a:t>i,j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zh-CN" sz="2000" kern="100" dirty="0">
                          <a:effectLst/>
                        </a:rPr>
                        <a:t>是一个表示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对象中行位置的整数，</a:t>
                      </a:r>
                      <a:r>
                        <a:rPr lang="en-US" sz="2000" kern="100" dirty="0">
                          <a:effectLst/>
                        </a:rPr>
                        <a:t>j</a:t>
                      </a:r>
                      <a:r>
                        <a:rPr lang="zh-CN" sz="2000" kern="100" dirty="0">
                          <a:effectLst/>
                        </a:rPr>
                        <a:t>是一个表示</a:t>
                      </a: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r>
                        <a:rPr lang="zh-CN" sz="2000" kern="100" dirty="0">
                          <a:effectLst/>
                        </a:rPr>
                        <a:t>对象中列位置的整数。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dtype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59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160313" y="477138"/>
            <a:ext cx="387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01479"/>
              </p:ext>
            </p:extLst>
          </p:nvPr>
        </p:nvGraphicFramePr>
        <p:xfrm>
          <a:off x="914400" y="1274979"/>
          <a:ext cx="10333287" cy="4771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060">
                  <a:extLst>
                    <a:ext uri="{9D8B030D-6E8A-4147-A177-3AD203B41FA5}">
                      <a16:colId xmlns:a16="http://schemas.microsoft.com/office/drawing/2014/main" val="539134339"/>
                    </a:ext>
                  </a:extLst>
                </a:gridCol>
                <a:gridCol w="8596227">
                  <a:extLst>
                    <a:ext uri="{9D8B030D-6E8A-4147-A177-3AD203B41FA5}">
                      <a16:colId xmlns:a16="http://schemas.microsoft.com/office/drawing/2014/main" val="2883246967"/>
                    </a:ext>
                  </a:extLst>
                </a:gridCol>
              </a:tblGrid>
              <a:tr h="42403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属性名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910887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Series.index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对象的索引（轴标签）。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058928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Series.array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对象中基础数据的扩展数组。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506715"/>
                  </a:ext>
                </a:extLst>
              </a:tr>
              <a:tr h="53127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Series.values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对象的基础数据，根据</a:t>
                      </a:r>
                      <a:r>
                        <a:rPr lang="en-US" sz="2000" kern="100" dirty="0" err="1">
                          <a:effectLst/>
                        </a:rPr>
                        <a:t>dtype</a:t>
                      </a:r>
                      <a:r>
                        <a:rPr lang="zh-CN" sz="2000" kern="100" dirty="0">
                          <a:effectLst/>
                        </a:rPr>
                        <a:t>以</a:t>
                      </a:r>
                      <a:r>
                        <a:rPr lang="en-US" sz="2000" kern="100" dirty="0" err="1">
                          <a:effectLst/>
                        </a:rPr>
                        <a:t>ndarray</a:t>
                      </a:r>
                      <a:r>
                        <a:rPr lang="zh-CN" sz="2000" kern="100" dirty="0">
                          <a:effectLst/>
                        </a:rPr>
                        <a:t>或类似</a:t>
                      </a:r>
                      <a:r>
                        <a:rPr lang="en-US" sz="2000" kern="100" dirty="0" err="1">
                          <a:effectLst/>
                        </a:rPr>
                        <a:t>ndarray</a:t>
                      </a:r>
                      <a:r>
                        <a:rPr lang="zh-CN" sz="2000" kern="100" dirty="0">
                          <a:effectLst/>
                        </a:rPr>
                        <a:t>的形式返回。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108014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Series.dtype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对象中基础数据的</a:t>
                      </a:r>
                      <a:r>
                        <a:rPr lang="en-US" sz="2000" kern="100" dirty="0" err="1">
                          <a:effectLst/>
                        </a:rPr>
                        <a:t>dtype</a:t>
                      </a:r>
                      <a:r>
                        <a:rPr lang="zh-CN" sz="2000" kern="100" dirty="0">
                          <a:effectLst/>
                        </a:rPr>
                        <a:t>对象。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462413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Series.shape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对象的</a:t>
                      </a:r>
                      <a:r>
                        <a:rPr lang="en-US" sz="2000" kern="100" dirty="0">
                          <a:effectLst/>
                        </a:rPr>
                        <a:t>shape</a:t>
                      </a:r>
                      <a:r>
                        <a:rPr lang="zh-CN" altLang="en-US" sz="2000" kern="100" dirty="0">
                          <a:effectLst/>
                        </a:rPr>
                        <a:t>属性</a:t>
                      </a:r>
                      <a:r>
                        <a:rPr lang="zh-CN" sz="2000" kern="100" dirty="0">
                          <a:effectLst/>
                        </a:rPr>
                        <a:t>，表示行数。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168154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Series.nbytes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对象中基础数据的字节数。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36586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Series.ndim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对象的维度，默认值为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，即一维数组。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820413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Series.size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对象中基础数据的个数。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174649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Series.empty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对象是否为空的指示符。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74088"/>
                  </a:ext>
                </a:extLst>
              </a:tr>
              <a:tr h="424034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Series.name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000" kern="100" dirty="0">
                          <a:effectLst/>
                        </a:rPr>
                        <a:t>Series</a:t>
                      </a:r>
                      <a:r>
                        <a:rPr lang="zh-CN" sz="2000" kern="100" dirty="0">
                          <a:effectLst/>
                        </a:rPr>
                        <a:t>对象的名称。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09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291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s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([1,2,3,4],index=list("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(1,16).reshape(5,3), index=['r1','r2','r3','r4','r5'],columns=['c1', 'c2', 'c3'])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s.at['a']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中行标签为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，列标签为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df.at['r1','c1']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s.iat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列的元素：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[0,1]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377555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3" y="4771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en-US" sz="2000" dirty="0"/>
              <a:t>还提供了</a:t>
            </a:r>
            <a:r>
              <a:rPr lang="en-US" altLang="zh-CN" sz="2000" dirty="0"/>
              <a:t>head</a:t>
            </a:r>
            <a:r>
              <a:rPr lang="zh-CN" altLang="en-US" sz="2000" dirty="0"/>
              <a:t>和</a:t>
            </a:r>
            <a:r>
              <a:rPr lang="en-US" altLang="zh-CN" sz="2000" dirty="0"/>
              <a:t>tail</a:t>
            </a:r>
            <a:r>
              <a:rPr lang="zh-CN" altLang="en-US" sz="2000" dirty="0"/>
              <a:t>方法</a:t>
            </a:r>
            <a:r>
              <a:rPr lang="zh-CN" altLang="en-US" sz="2000" dirty="0">
                <a:solidFill>
                  <a:srgbClr val="FF0000"/>
                </a:solidFill>
              </a:rPr>
              <a:t>快速获取多行数据</a:t>
            </a:r>
            <a:r>
              <a:rPr lang="zh-CN" altLang="en-US" sz="2000" dirty="0"/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472503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16181"/>
              </p:ext>
            </p:extLst>
          </p:nvPr>
        </p:nvGraphicFramePr>
        <p:xfrm>
          <a:off x="1522796" y="2735417"/>
          <a:ext cx="9372932" cy="3038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385">
                  <a:extLst>
                    <a:ext uri="{9D8B030D-6E8A-4147-A177-3AD203B41FA5}">
                      <a16:colId xmlns:a16="http://schemas.microsoft.com/office/drawing/2014/main" val="3112157365"/>
                    </a:ext>
                  </a:extLst>
                </a:gridCol>
                <a:gridCol w="1342443">
                  <a:extLst>
                    <a:ext uri="{9D8B030D-6E8A-4147-A177-3AD203B41FA5}">
                      <a16:colId xmlns:a16="http://schemas.microsoft.com/office/drawing/2014/main" val="4101245981"/>
                    </a:ext>
                  </a:extLst>
                </a:gridCol>
                <a:gridCol w="4948170">
                  <a:extLst>
                    <a:ext uri="{9D8B030D-6E8A-4147-A177-3AD203B41FA5}">
                      <a16:colId xmlns:a16="http://schemas.microsoft.com/office/drawing/2014/main" val="988990121"/>
                    </a:ext>
                  </a:extLst>
                </a:gridCol>
                <a:gridCol w="1550934">
                  <a:extLst>
                    <a:ext uri="{9D8B030D-6E8A-4147-A177-3AD203B41FA5}">
                      <a16:colId xmlns:a16="http://schemas.microsoft.com/office/drawing/2014/main" val="3895889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对象类型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语法格式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参数说明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返回值类型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96664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s.head(n)</a:t>
                      </a:r>
                      <a:endParaRPr lang="zh-CN" sz="2000" kern="100">
                        <a:effectLst/>
                      </a:endParaRP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s.tail(n)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</a:t>
                      </a:r>
                      <a:r>
                        <a:rPr lang="zh-CN" sz="2000" kern="100" dirty="0">
                          <a:effectLst/>
                        </a:rPr>
                        <a:t>为整数值，</a:t>
                      </a:r>
                      <a:r>
                        <a:rPr lang="en-US" sz="2000" kern="100" dirty="0">
                          <a:effectLst/>
                        </a:rPr>
                        <a:t>head</a:t>
                      </a:r>
                      <a:r>
                        <a:rPr lang="zh-CN" sz="2000" kern="100" dirty="0">
                          <a:effectLst/>
                        </a:rPr>
                        <a:t>方法表示获取前</a:t>
                      </a:r>
                      <a:r>
                        <a:rPr lang="en-US" sz="2000" kern="100" dirty="0">
                          <a:effectLst/>
                        </a:rPr>
                        <a:t>n</a:t>
                      </a:r>
                      <a:r>
                        <a:rPr lang="zh-CN" sz="2000" kern="100" dirty="0">
                          <a:effectLst/>
                        </a:rPr>
                        <a:t>个数据，</a:t>
                      </a:r>
                      <a:r>
                        <a:rPr lang="en-US" sz="2000" kern="100" dirty="0">
                          <a:effectLst/>
                        </a:rPr>
                        <a:t>tail</a:t>
                      </a:r>
                      <a:r>
                        <a:rPr lang="zh-CN" sz="2000" kern="100" dirty="0">
                          <a:effectLst/>
                        </a:rPr>
                        <a:t>方法表示获取后</a:t>
                      </a:r>
                      <a:r>
                        <a:rPr lang="en-US" sz="2000" kern="100" dirty="0">
                          <a:effectLst/>
                        </a:rPr>
                        <a:t>n</a:t>
                      </a:r>
                      <a:r>
                        <a:rPr lang="zh-CN" sz="2000" kern="100" dirty="0">
                          <a:effectLst/>
                        </a:rPr>
                        <a:t>个数据。</a:t>
                      </a:r>
                      <a:r>
                        <a:rPr lang="en-US" sz="2000" kern="100" dirty="0">
                          <a:effectLst/>
                        </a:rPr>
                        <a:t>n</a:t>
                      </a:r>
                      <a:r>
                        <a:rPr lang="zh-CN" sz="2000" kern="100" dirty="0">
                          <a:effectLst/>
                        </a:rPr>
                        <a:t>缺省时默认为</a:t>
                      </a: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Series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1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DataFrame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df.head(n)</a:t>
                      </a:r>
                      <a:endParaRPr lang="zh-CN" sz="2000" kern="100">
                        <a:effectLst/>
                      </a:endParaRP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df.tail(n)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zh-CN" sz="2000" kern="100">
                          <a:effectLst/>
                        </a:rPr>
                        <a:t>为整数值，</a:t>
                      </a:r>
                      <a:r>
                        <a:rPr lang="en-US" sz="2000" kern="100">
                          <a:effectLst/>
                        </a:rPr>
                        <a:t>head</a:t>
                      </a:r>
                      <a:r>
                        <a:rPr lang="zh-CN" sz="2000" kern="100">
                          <a:effectLst/>
                        </a:rPr>
                        <a:t>方法表示获取前</a:t>
                      </a: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zh-CN" sz="2000" kern="100">
                          <a:effectLst/>
                        </a:rPr>
                        <a:t>行数据，</a:t>
                      </a:r>
                      <a:r>
                        <a:rPr lang="en-US" sz="2000" kern="100">
                          <a:effectLst/>
                        </a:rPr>
                        <a:t>tail</a:t>
                      </a:r>
                      <a:r>
                        <a:rPr lang="zh-CN" sz="2000" kern="100">
                          <a:effectLst/>
                        </a:rPr>
                        <a:t>方法表示获取后</a:t>
                      </a: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zh-CN" sz="2000" kern="100">
                          <a:effectLst/>
                        </a:rPr>
                        <a:t>行数据。</a:t>
                      </a: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zh-CN" sz="2000" kern="100">
                          <a:effectLst/>
                        </a:rPr>
                        <a:t>缺省时默认为</a:t>
                      </a: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DataFrame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9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方法访问示例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tushare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ts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s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np.arange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(1,7), index=['a', 'b', 'c', 'd',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e','f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ts.get_k_data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('600848', '2019-01-01', '2019-12-31')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s.head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s.tail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(2)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df.head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(2)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行元素：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df.tail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377555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数据清洗（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 cleaning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是指对数据进行重新审查和校验的过程，目的在于纠正数据文件中可识别的错误，包括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检查数据一致性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处理无效值和缺失值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为用户提供了多种具有数据清洗功能的方法。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45110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81203" y="3745589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72346" y="4227804"/>
            <a:ext cx="2246511" cy="1940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7493" y="3714523"/>
            <a:ext cx="877274" cy="877274"/>
            <a:chOff x="7024688" y="1536700"/>
            <a:chExt cx="982663" cy="982663"/>
          </a:xfrm>
        </p:grpSpPr>
        <p:sp>
          <p:nvSpPr>
            <p:cNvPr id="47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8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8235" y="4441569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缺失数据是数据文件中最常见的问题之一。在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中的缺失值表示为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，其中数值类型的缺失值标记为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not a number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datetime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类型的缺失值则标记为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not a time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。缺失值的存在可能会引起后续数据分析的错误。</a:t>
            </a:r>
          </a:p>
        </p:txBody>
      </p:sp>
      <p:sp>
        <p:nvSpPr>
          <p:cNvPr id="79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9652" y="4495426"/>
            <a:ext cx="9493471" cy="145110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6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  <p:bldP spid="42" grpId="0"/>
      <p:bldP spid="78" grpId="0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notna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方法，用于快速确定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对象中缺失值的位置，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83038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647330" y="2498316"/>
            <a:ext cx="4002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pd.isna</a:t>
            </a:r>
            <a:r>
              <a:rPr lang="en-US" altLang="zh-CN" sz="2000" dirty="0"/>
              <a:t>(data) </a:t>
            </a:r>
            <a:r>
              <a:rPr lang="zh-CN" altLang="zh-CN" sz="2000" dirty="0"/>
              <a:t>或者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data.isna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r>
              <a:rPr lang="en-US" altLang="zh-CN" sz="2000" dirty="0" err="1"/>
              <a:t>pd.notna</a:t>
            </a:r>
            <a:r>
              <a:rPr lang="en-US" altLang="zh-CN" sz="2000" dirty="0"/>
              <a:t>(data) </a:t>
            </a:r>
            <a:r>
              <a:rPr lang="zh-CN" altLang="zh-CN" sz="2000" dirty="0"/>
              <a:t>或者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data.notna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3318734"/>
            <a:ext cx="91791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对象，返回值为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对象；也可以是一个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对象，返回值为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对象；还可以是一个标量值，此时返回一个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zh-CN" altLang="en-US" sz="2000" dirty="0">
                <a:latin typeface="Times New Roman" panose="02020603050405020304" pitchFamily="18" charset="0"/>
              </a:rPr>
              <a:t>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dirty="0" err="1">
                <a:latin typeface="Times New Roman" panose="02020603050405020304" pitchFamily="18" charset="0"/>
              </a:rPr>
              <a:t>isna</a:t>
            </a:r>
            <a:r>
              <a:rPr lang="zh-CN" altLang="en-US" sz="2000" dirty="0">
                <a:latin typeface="Times New Roman" panose="02020603050405020304" pitchFamily="18" charset="0"/>
              </a:rPr>
              <a:t>方法，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中如果包含有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值，则返回值对应的位置为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，其余正常元素对应的位置为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dirty="0" err="1">
                <a:latin typeface="Times New Roman" panose="02020603050405020304" pitchFamily="18" charset="0"/>
              </a:rPr>
              <a:t>notna</a:t>
            </a:r>
            <a:r>
              <a:rPr lang="zh-CN" altLang="en-US" sz="2000" dirty="0">
                <a:latin typeface="Times New Roman" panose="02020603050405020304" pitchFamily="18" charset="0"/>
              </a:rPr>
              <a:t>方法，则与</a:t>
            </a:r>
            <a:r>
              <a:rPr lang="en-US" altLang="zh-CN" sz="2000" dirty="0" err="1">
                <a:latin typeface="Times New Roman" panose="02020603050405020304" pitchFamily="18" charset="0"/>
              </a:rPr>
              <a:t>isna</a:t>
            </a:r>
            <a:r>
              <a:rPr lang="zh-CN" altLang="en-US" sz="2000" dirty="0">
                <a:latin typeface="Times New Roman" panose="02020603050405020304" pitchFamily="18" charset="0"/>
              </a:rPr>
              <a:t>方法相反，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中如果包含有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值，则返回值对应的位置为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，其余正常元素对应的位置为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90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234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提供了以下几种处理缺失值的方法：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为缺失值重新赋值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删除缺失值所在的行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删除数据缺失率较高的列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删除缺失值的方法一般用于少量缺失值、对整体数据影响不大的情况。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0"/>
            <a:ext cx="9493471" cy="245958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fillna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方法为缺失值重新赋值为新的元素值，常用的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83038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07377" y="2430111"/>
            <a:ext cx="4545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data.fillna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value,method</a:t>
            </a:r>
            <a:r>
              <a:rPr lang="en-US" altLang="zh-CN" sz="2000" dirty="0"/>
              <a:t>=None,…)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6" y="2862879"/>
            <a:ext cx="9359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既可以是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对象，也可以是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</a:rPr>
              <a:t>可以为一个固定的元素，比如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；也可以是一个字典或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对象，来指定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对象的每个标签或者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对象的每个列标签对应的缺失值被替换为不同的特定值，不在</a:t>
            </a:r>
            <a:r>
              <a:rPr lang="en-US" altLang="zh-CN" sz="2000" dirty="0">
                <a:latin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</a:rPr>
              <a:t>中的缺失值将不会被替换。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表示填充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值的方法，缺省时默认为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None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</a:rPr>
              <a:t>method=’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ffill</a:t>
            </a:r>
            <a:r>
              <a:rPr lang="en-US" altLang="zh-CN" sz="2000" dirty="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’pad’</a:t>
            </a:r>
            <a:r>
              <a:rPr lang="zh-CN" altLang="en-US" sz="2000" dirty="0">
                <a:latin typeface="Times New Roman" panose="02020603050405020304" pitchFamily="18" charset="0"/>
              </a:rPr>
              <a:t>时使用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上一个有效值</a:t>
            </a:r>
            <a:r>
              <a:rPr lang="zh-CN" altLang="en-US" sz="2000" dirty="0">
                <a:latin typeface="Times New Roman" panose="02020603050405020304" pitchFamily="18" charset="0"/>
              </a:rPr>
              <a:t>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值，而</a:t>
            </a:r>
            <a:r>
              <a:rPr lang="en-US" altLang="zh-CN" sz="2000" dirty="0">
                <a:latin typeface="Times New Roman" panose="02020603050405020304" pitchFamily="18" charset="0"/>
              </a:rPr>
              <a:t>method=’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bfill</a:t>
            </a:r>
            <a:r>
              <a:rPr lang="en-US" altLang="zh-CN" sz="2000" dirty="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’backfill’</a:t>
            </a:r>
            <a:r>
              <a:rPr lang="zh-CN" altLang="en-US" sz="2000" dirty="0">
                <a:latin typeface="Times New Roman" panose="02020603050405020304" pitchFamily="18" charset="0"/>
              </a:rPr>
              <a:t>时使用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下一个有效值</a:t>
            </a:r>
            <a:r>
              <a:rPr lang="zh-CN" altLang="en-US" sz="2000" dirty="0">
                <a:latin typeface="Times New Roman" panose="02020603050405020304" pitchFamily="18" charset="0"/>
              </a:rPr>
              <a:t>来填充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fillna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为新赋值的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1563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方法，实现按行或列删除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值功能，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14596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07376" y="2430111"/>
            <a:ext cx="4720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</a:t>
            </a:r>
            <a:r>
              <a:rPr lang="en-US" altLang="zh-CN" sz="2000" dirty="0" err="1"/>
              <a:t>data.dropna</a:t>
            </a:r>
            <a:r>
              <a:rPr lang="en-US" altLang="zh-CN" sz="2000" dirty="0"/>
              <a:t>(axis=0,</a:t>
            </a:r>
            <a:r>
              <a:rPr lang="zh-CN" altLang="en-US" sz="2000" dirty="0"/>
              <a:t> </a:t>
            </a:r>
            <a:r>
              <a:rPr lang="en-US" altLang="zh-CN" sz="2000" dirty="0"/>
              <a:t>how=’any’,…)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2929972"/>
            <a:ext cx="9359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对象，则</a:t>
            </a:r>
            <a:r>
              <a:rPr lang="en-US" altLang="zh-CN" sz="2000" dirty="0"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只能等于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，直接删除所有的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值。如果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对象，参数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’index’</a:t>
            </a:r>
            <a:r>
              <a:rPr lang="zh-CN" altLang="en-US" sz="2000" dirty="0">
                <a:latin typeface="Times New Roman" panose="02020603050405020304" pitchFamily="18" charset="0"/>
              </a:rPr>
              <a:t>，实现删除缺失值所在的行；如果设置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’columns’</a:t>
            </a:r>
            <a:r>
              <a:rPr lang="zh-CN" altLang="en-US" sz="2000" dirty="0">
                <a:latin typeface="Times New Roman" panose="02020603050405020304" pitchFamily="18" charset="0"/>
              </a:rPr>
              <a:t>，则会删除缺失值所在的列；</a:t>
            </a:r>
            <a:r>
              <a:rPr lang="en-US" altLang="zh-CN" sz="2000" dirty="0"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 = ’any’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表示只要有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值存在，就会删除所在行或列；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how=’all’</a:t>
            </a:r>
            <a:r>
              <a:rPr lang="zh-CN" altLang="en-US" sz="2000" dirty="0">
                <a:latin typeface="Times New Roman" panose="02020603050405020304" pitchFamily="18" charset="0"/>
              </a:rPr>
              <a:t>则表示只有当全部元素都是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值才会执行删除操作；</a:t>
            </a:r>
            <a:r>
              <a:rPr lang="en-US" altLang="zh-CN" sz="2000" dirty="0"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latin typeface="Times New Roman" panose="02020603050405020304" pitchFamily="18" charset="0"/>
              </a:rPr>
              <a:t>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’any’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dropna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为删掉缺失值的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910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interpolate()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方法，通过插值法补充缺失的数据点。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1350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673926" y="2763075"/>
            <a:ext cx="5505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data.interpolate</a:t>
            </a:r>
            <a:r>
              <a:rPr lang="en-US" altLang="zh-CN" sz="2000" dirty="0"/>
              <a:t>(method=’</a:t>
            </a:r>
            <a:r>
              <a:rPr lang="en-US" altLang="zh-CN" sz="2000" dirty="0" err="1"/>
              <a:t>linear’,axis</a:t>
            </a:r>
            <a:r>
              <a:rPr lang="en-US" altLang="zh-CN" sz="2000" dirty="0"/>
              <a:t>=0,…)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32408" y="3246705"/>
            <a:ext cx="93597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表示使用的插值方法，缺省时默认为线性插值</a:t>
            </a:r>
            <a:r>
              <a:rPr lang="en-US" altLang="zh-CN" sz="2000" dirty="0">
                <a:latin typeface="Times New Roman" panose="02020603050405020304" pitchFamily="18" charset="0"/>
              </a:rPr>
              <a:t>’linear’</a:t>
            </a:r>
            <a:r>
              <a:rPr lang="zh-CN" altLang="en-US" sz="2000" dirty="0">
                <a:latin typeface="Times New Roman" panose="02020603050405020304" pitchFamily="18" charset="0"/>
              </a:rPr>
              <a:t>。常用的还有</a:t>
            </a:r>
            <a:r>
              <a:rPr lang="en-US" altLang="zh-CN" sz="2000" dirty="0">
                <a:latin typeface="Times New Roman" panose="02020603050405020304" pitchFamily="18" charset="0"/>
              </a:rPr>
              <a:t>’time’</a:t>
            </a:r>
            <a:r>
              <a:rPr lang="zh-CN" altLang="en-US" sz="2000" dirty="0">
                <a:latin typeface="Times New Roman" panose="02020603050405020304" pitchFamily="18" charset="0"/>
              </a:rPr>
              <a:t>根据时间间隔进行插值。除此之外，</a:t>
            </a:r>
            <a:r>
              <a:rPr lang="en-US" altLang="zh-CN" sz="2000" dirty="0"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还提供了更高级的插值方法，比如</a:t>
            </a:r>
            <a:r>
              <a:rPr lang="en-US" altLang="zh-CN" sz="2000" dirty="0" err="1">
                <a:latin typeface="Times New Roman" panose="02020603050405020304" pitchFamily="18" charset="0"/>
              </a:rPr>
              <a:t>Scipy</a:t>
            </a:r>
            <a:r>
              <a:rPr lang="zh-CN" altLang="en-US" sz="2000" dirty="0">
                <a:latin typeface="Times New Roman" panose="02020603050405020304" pitchFamily="18" charset="0"/>
              </a:rPr>
              <a:t>库中的</a:t>
            </a:r>
            <a:r>
              <a:rPr lang="en-US" altLang="zh-CN" sz="2000" dirty="0">
                <a:latin typeface="Times New Roman" panose="02020603050405020304" pitchFamily="18" charset="0"/>
              </a:rPr>
              <a:t>’nearest’, ’zero’, 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slinear</a:t>
            </a:r>
            <a:r>
              <a:rPr lang="en-US" altLang="zh-CN" sz="2000" dirty="0">
                <a:latin typeface="Times New Roman" panose="02020603050405020304" pitchFamily="18" charset="0"/>
              </a:rPr>
              <a:t>’, ’quadratic’, ’cubic’, ’spline’, ’barycentric’, ‘polynomial’</a:t>
            </a:r>
            <a:r>
              <a:rPr lang="zh-CN" altLang="en-US" sz="2000" dirty="0">
                <a:latin typeface="Times New Roman" panose="02020603050405020304" pitchFamily="18" charset="0"/>
              </a:rPr>
              <a:t>等。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000" dirty="0">
                <a:latin typeface="Times New Roman" panose="02020603050405020304" pitchFamily="18" charset="0"/>
              </a:rPr>
              <a:t>的用法同</a:t>
            </a:r>
            <a:r>
              <a:rPr lang="en-US" altLang="zh-CN" sz="2000" dirty="0" err="1">
                <a:latin typeface="Times New Roman" panose="02020603050405020304" pitchFamily="18" charset="0"/>
              </a:rPr>
              <a:t>dropna</a:t>
            </a:r>
            <a:r>
              <a:rPr lang="zh-CN" altLang="en-US" sz="2000" dirty="0">
                <a:latin typeface="Times New Roman" panose="02020603050405020304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4311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570681" y="477138"/>
            <a:ext cx="3050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309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类构造方法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10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Pandas</a:t>
            </a:r>
            <a:r>
              <a:rPr lang="zh-CN" altLang="zh-CN" sz="2000" dirty="0"/>
              <a:t>提供了</a:t>
            </a:r>
            <a:r>
              <a:rPr lang="en-US" altLang="zh-CN" sz="2000" dirty="0"/>
              <a:t>Series</a:t>
            </a:r>
            <a:r>
              <a:rPr lang="zh-CN" altLang="zh-CN" sz="2000" dirty="0"/>
              <a:t>类的构造</a:t>
            </a:r>
            <a:r>
              <a:rPr lang="zh-CN" altLang="en-US" sz="2000" dirty="0"/>
              <a:t>方法</a:t>
            </a:r>
            <a:r>
              <a:rPr lang="zh-CN" altLang="zh-CN" sz="2000" dirty="0"/>
              <a:t>用于创建</a:t>
            </a:r>
            <a:r>
              <a:rPr lang="en-US" altLang="zh-CN" sz="2000" dirty="0"/>
              <a:t>Series</a:t>
            </a:r>
            <a:r>
              <a:rPr lang="zh-CN" altLang="zh-CN" sz="2000" dirty="0"/>
              <a:t>对象，具体的</a:t>
            </a:r>
            <a:r>
              <a:rPr lang="zh-CN" altLang="zh-CN" sz="2000" dirty="0">
                <a:solidFill>
                  <a:srgbClr val="FF0000"/>
                </a:solidFill>
              </a:rPr>
              <a:t>语法格式</a:t>
            </a:r>
            <a:r>
              <a:rPr lang="zh-CN" altLang="zh-CN" sz="2000" dirty="0"/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465120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458741" y="2349466"/>
            <a:ext cx="5016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 = </a:t>
            </a:r>
            <a:r>
              <a:rPr lang="en-US" altLang="zh-CN" sz="2000" dirty="0" err="1"/>
              <a:t>pandas.Series</a:t>
            </a:r>
            <a:r>
              <a:rPr lang="en-US" altLang="zh-CN" sz="2000" dirty="0"/>
              <a:t>(data, index, </a:t>
            </a:r>
            <a:r>
              <a:rPr lang="en-US" altLang="zh-CN" sz="2000" dirty="0" err="1"/>
              <a:t>dtype</a:t>
            </a:r>
            <a:r>
              <a:rPr lang="en-US" altLang="zh-CN" sz="2000" dirty="0"/>
              <a:t>, name, …)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877048" y="2863211"/>
            <a:ext cx="8929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指定存储在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对象中的数据，类型可以是类数组（</a:t>
            </a:r>
            <a:r>
              <a:rPr lang="en-US" altLang="zh-CN" sz="2000" dirty="0">
                <a:latin typeface="Times New Roman" panose="02020603050405020304" pitchFamily="18" charset="0"/>
              </a:rPr>
              <a:t>array-like</a:t>
            </a:r>
            <a:r>
              <a:rPr lang="zh-CN" altLang="en-US" sz="2000" dirty="0">
                <a:latin typeface="Times New Roman" panose="02020603050405020304" pitchFamily="18" charset="0"/>
              </a:rPr>
              <a:t>）、可迭代对象、字典或标量值；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是标签列表，必须是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可哈希</a:t>
            </a:r>
            <a:r>
              <a:rPr lang="zh-CN" altLang="en-US" sz="2000" dirty="0">
                <a:latin typeface="Times New Roman" panose="02020603050405020304" pitchFamily="18" charset="0"/>
              </a:rPr>
              <a:t>的，如果未指定则默认为</a:t>
            </a:r>
            <a:r>
              <a:rPr lang="en-US" altLang="zh-CN" sz="2000" dirty="0" err="1">
                <a:latin typeface="Times New Roman" panose="02020603050405020304" pitchFamily="18" charset="0"/>
              </a:rPr>
              <a:t>RangeIndex</a:t>
            </a:r>
            <a:r>
              <a:rPr lang="en-US" altLang="zh-CN" sz="2000" dirty="0">
                <a:latin typeface="Times New Roman" panose="02020603050405020304" pitchFamily="18" charset="0"/>
              </a:rPr>
              <a:t> (0, 1, 2, …, n-1)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数据长度；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dtype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对象中元素的数据类型，如果未指定则从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中推断；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对象的名称，可以缺省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26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467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 [1, 2.1,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4.7, 5.6], 'B': [.25,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4, 12.2]})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中的元素是否为缺失值：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pd.isna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df1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(0)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用固定值来填充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df2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(value={'A': 1, 'B': 2})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列中的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分别替换为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用字典填充缺失值后的数据：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df3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df.mean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用每列的平均值来填充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用每列的平均值填充缺失值后的数据：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\n',df3)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2365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df4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df5=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df.interpolate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线性插值法填充缺失值后的数据：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df6=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df.interpolate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(method='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polynomial',order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多项式插值法填充缺失值后的数据：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\n',df6)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25019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4213" y="4609022"/>
            <a:ext cx="944528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+mn-ea"/>
              </a:rPr>
              <a:t>提示：</a:t>
            </a:r>
            <a:r>
              <a:rPr lang="zh-CN" altLang="zh-CN" sz="2000" kern="100" dirty="0">
                <a:latin typeface="+mn-ea"/>
              </a:rPr>
              <a:t>本节介绍的</a:t>
            </a:r>
            <a:r>
              <a:rPr lang="en-US" altLang="zh-CN" sz="2000" kern="100" dirty="0" err="1">
                <a:latin typeface="+mn-ea"/>
              </a:rPr>
              <a:t>fillna</a:t>
            </a:r>
            <a:r>
              <a:rPr lang="zh-CN" altLang="zh-CN" sz="2000" kern="100" dirty="0">
                <a:latin typeface="+mn-ea"/>
              </a:rPr>
              <a:t>、</a:t>
            </a:r>
            <a:r>
              <a:rPr lang="en-US" altLang="zh-CN" sz="2000" kern="100" dirty="0" err="1">
                <a:latin typeface="+mn-ea"/>
              </a:rPr>
              <a:t>dropna</a:t>
            </a:r>
            <a:r>
              <a:rPr lang="zh-CN" altLang="zh-CN" sz="2000" kern="100" dirty="0">
                <a:latin typeface="+mn-ea"/>
              </a:rPr>
              <a:t>、</a:t>
            </a:r>
            <a:r>
              <a:rPr lang="en-US" altLang="zh-CN" sz="2000" kern="100" dirty="0">
                <a:latin typeface="+mn-ea"/>
              </a:rPr>
              <a:t>interpolate</a:t>
            </a:r>
            <a:r>
              <a:rPr lang="zh-CN" altLang="zh-CN" sz="2000" kern="100" dirty="0">
                <a:latin typeface="+mn-ea"/>
              </a:rPr>
              <a:t>等处理缺失值的方法，都是在数据的拷贝上进行处理，</a:t>
            </a:r>
            <a:r>
              <a:rPr lang="zh-CN" altLang="zh-CN" sz="2000" kern="100" dirty="0">
                <a:solidFill>
                  <a:srgbClr val="FF0000"/>
                </a:solidFill>
                <a:latin typeface="+mn-ea"/>
              </a:rPr>
              <a:t>不会改变原数据</a:t>
            </a:r>
            <a:r>
              <a:rPr lang="zh-CN" altLang="zh-CN" sz="2000" kern="1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940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83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数据文件中还可以能存在重复的数据，会对分析结果产生影响，因此在数据清洗阶段还需要删除重复数据。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duplicated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识别数据中是否存在重复行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0"/>
            <a:ext cx="9944972" cy="4804553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17265" y="2860599"/>
            <a:ext cx="4865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data.duplicated</a:t>
            </a:r>
            <a:r>
              <a:rPr lang="en-US" altLang="zh-CN" sz="2000" dirty="0"/>
              <a:t>(subset=</a:t>
            </a:r>
            <a:r>
              <a:rPr lang="en-US" altLang="zh-CN" sz="2000" dirty="0" err="1"/>
              <a:t>None,keep</a:t>
            </a:r>
            <a:r>
              <a:rPr lang="en-US" altLang="zh-CN" sz="2000" dirty="0"/>
              <a:t>=’first’,</a:t>
            </a:r>
            <a:r>
              <a:rPr lang="zh-CN" altLang="zh-CN" sz="2000" dirty="0"/>
              <a:t>…</a:t>
            </a:r>
            <a:r>
              <a:rPr lang="en-US" altLang="zh-CN" sz="2000" dirty="0"/>
              <a:t>)</a:t>
            </a:r>
            <a:endParaRPr lang="zh-CN" altLang="zh-CN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597911" y="3351452"/>
            <a:ext cx="97831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对象，也可以是一个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为一个表示重复行的布尔类型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对象时，</a:t>
            </a:r>
            <a:r>
              <a:rPr lang="en-US" altLang="zh-CN" sz="2000" dirty="0">
                <a:latin typeface="Times New Roman" panose="02020603050405020304" pitchFamily="18" charset="0"/>
              </a:rPr>
              <a:t>duplicated</a:t>
            </a:r>
            <a:r>
              <a:rPr lang="zh-CN" altLang="en-US" sz="2000" dirty="0">
                <a:latin typeface="Times New Roman" panose="02020603050405020304" pitchFamily="18" charset="0"/>
              </a:rPr>
              <a:t>方法中没有</a:t>
            </a:r>
            <a:r>
              <a:rPr lang="en-US" altLang="zh-CN" sz="2000" dirty="0">
                <a:latin typeface="Times New Roman" panose="02020603050405020304" pitchFamily="18" charset="0"/>
              </a:rPr>
              <a:t>subset</a:t>
            </a:r>
            <a:r>
              <a:rPr lang="zh-CN" altLang="en-US" sz="2000" dirty="0">
                <a:latin typeface="Times New Roman" panose="02020603050405020304" pitchFamily="18" charset="0"/>
              </a:rPr>
              <a:t>参数。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subset</a:t>
            </a:r>
            <a:r>
              <a:rPr lang="zh-CN" altLang="en-US" sz="2000" dirty="0">
                <a:latin typeface="Times New Roman" panose="02020603050405020304" pitchFamily="18" charset="0"/>
              </a:rPr>
              <a:t>是列标签参数，表示考虑某些特定列来标识重复数据，缺省时默认为考虑全部列。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</a:t>
            </a:r>
            <a:r>
              <a:rPr lang="zh-CN" altLang="en-US" sz="2000" dirty="0">
                <a:latin typeface="Times New Roman" panose="02020603050405020304" pitchFamily="18" charset="0"/>
              </a:rPr>
              <a:t>决定标记哪个重复数据，缺省时默认为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’first’</a:t>
            </a:r>
            <a:r>
              <a:rPr lang="zh-CN" altLang="en-US" sz="2000" dirty="0">
                <a:latin typeface="Times New Roman" panose="02020603050405020304" pitchFamily="18" charset="0"/>
              </a:rPr>
              <a:t>，也就是对于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中的每一组重复数据，第一次出现的位置标记为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，其他重复出现的位置则标记为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keep=’last’</a:t>
            </a:r>
            <a:r>
              <a:rPr lang="zh-CN" altLang="en-US" sz="2000" dirty="0">
                <a:latin typeface="Times New Roman" panose="02020603050405020304" pitchFamily="18" charset="0"/>
              </a:rPr>
              <a:t>时则是重复数据最后一次出现的位置才标记为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83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删除重复的行可以使用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39881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510640" y="2484834"/>
            <a:ext cx="6221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data.drop_duplicates</a:t>
            </a:r>
            <a:r>
              <a:rPr lang="en-US" altLang="zh-CN" sz="2000" dirty="0"/>
              <a:t>(subset=</a:t>
            </a:r>
            <a:r>
              <a:rPr lang="en-US" altLang="zh-CN" sz="2000" dirty="0" err="1"/>
              <a:t>None,keep</a:t>
            </a:r>
            <a:r>
              <a:rPr lang="en-US" altLang="zh-CN" sz="2000" dirty="0"/>
              <a:t>=’first’,…)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32408" y="3037669"/>
            <a:ext cx="9359769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</a:rPr>
              <a:t>drop_duplicates</a:t>
            </a:r>
            <a:r>
              <a:rPr lang="zh-CN" altLang="en-US" sz="2000" dirty="0">
                <a:latin typeface="Times New Roman" panose="02020603050405020304" pitchFamily="18" charset="0"/>
              </a:rPr>
              <a:t>方法的参数含义与</a:t>
            </a:r>
            <a:r>
              <a:rPr lang="en-US" altLang="zh-CN" sz="2000" dirty="0">
                <a:latin typeface="Times New Roman" panose="02020603050405020304" pitchFamily="18" charset="0"/>
              </a:rPr>
              <a:t>duplicated</a:t>
            </a:r>
            <a:r>
              <a:rPr lang="zh-CN" altLang="en-US" sz="2000" dirty="0">
                <a:latin typeface="Times New Roman" panose="02020603050405020304" pitchFamily="18" charset="0"/>
              </a:rPr>
              <a:t>方法相同。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</a:t>
            </a:r>
            <a:r>
              <a:rPr lang="zh-CN" altLang="en-US" sz="2000" dirty="0">
                <a:latin typeface="Times New Roman" panose="02020603050405020304" pitchFamily="18" charset="0"/>
              </a:rPr>
              <a:t>参数决定保留哪一行重复数据。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为删掉重复数据的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66907" y="4141826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还可以利用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处理数据标签中存在重复项的情况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，具体方法是：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先使用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Index.duplicated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方法确定数据标签中是否存在重复值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然后再利用得到的布尔数组对数据执行行切片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76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  <p:bldP spid="4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处理重复数据示例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({'brand': ['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YumYum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YumYum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'], 'style': ['cup', 'cup', 'cup', 'pack', 'pack'], 'rating': [4, 4, 3.5, 15, 5]},index=['a', 'a', 'b', 'c', 'd'])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对于全列，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的行中是否存在重复项：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df1=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df.drop_duplicates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删除上述重复项后的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brand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style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的行中是否存在重复项：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(subset= ['brand', 'style'])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df2=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df.drop_duplicates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(subset= ['brand', 'style'])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删除上述重复项后的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处理重复数据示例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df.index.duplicated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(keep='last')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df3=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[~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df.index.duplicated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(keep='last')]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\n',df3)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143113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453108" y="3554339"/>
            <a:ext cx="9516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endParaRPr lang="en-US" altLang="zh-CN" sz="2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本节介绍的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方法，也是在数据的拷贝上进行删除，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不会改变原数据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还提供了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del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drop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等方法，通过位置索引或标签索引，删除数据中的指定行或列。</a:t>
            </a:r>
          </a:p>
        </p:txBody>
      </p:sp>
    </p:spTree>
    <p:extLst>
      <p:ext uri="{BB962C8B-B14F-4D97-AF65-F5344CB8AC3E}">
        <p14:creationId xmlns:p14="http://schemas.microsoft.com/office/powerpoint/2010/main" val="33960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  <p:bldP spid="4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83207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8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280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在数据分析过程中，有时候会需要将不同的数据文件进行合并处理。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提供了多功能高性能的内存连接操作，本质上类似于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等关系数据库，比如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等方法，可以方便地将具有多种集合逻辑的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数据合并拼接在一起，用于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实现索引和关系代数功能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主要基于数据表共同的列标签进行合并，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主要基于数据表的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标签进行合并，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是对数据表进行行拼接或列拼接。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283610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3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538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方法的主要应用场景是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针对存在同一个或多个相同列标签（主键）的两个包含不同特征的数据表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，通过主键的连接将两个数据表进行合并。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733756" cy="396218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719403" y="2943279"/>
            <a:ext cx="7997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pd.merge</a:t>
            </a:r>
            <a:r>
              <a:rPr lang="en-US" altLang="zh-CN" sz="2000" dirty="0"/>
              <a:t>(left, right, how='inner', on=None, </a:t>
            </a:r>
            <a:r>
              <a:rPr lang="en-US" altLang="zh-CN" sz="2000" dirty="0" err="1"/>
              <a:t>left_on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right_on</a:t>
            </a:r>
            <a:r>
              <a:rPr lang="en-US" altLang="zh-CN" sz="2000" dirty="0"/>
              <a:t>= None, </a:t>
            </a:r>
            <a:r>
              <a:rPr lang="en-US" altLang="zh-CN" sz="2000" dirty="0" err="1"/>
              <a:t>left_index</a:t>
            </a:r>
            <a:r>
              <a:rPr lang="en-US" altLang="zh-CN" sz="2000" dirty="0"/>
              <a:t>=False, </a:t>
            </a:r>
            <a:r>
              <a:rPr lang="en-US" altLang="zh-CN" sz="2000" dirty="0" err="1"/>
              <a:t>right_index</a:t>
            </a:r>
            <a:r>
              <a:rPr lang="en-US" altLang="zh-CN" sz="2000" dirty="0"/>
              <a:t>=False,…)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3799054"/>
            <a:ext cx="94691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left/right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参与合并的左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右侧的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对象（数据表）。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数据合并的方式。缺省时默认为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表示内连接（交集），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表示外连接（并集），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’left’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表示基于左侧数据列的左连接，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’right’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表示基于右侧数据列的右连接。</a:t>
            </a:r>
          </a:p>
        </p:txBody>
      </p:sp>
    </p:spTree>
    <p:extLst>
      <p:ext uri="{BB962C8B-B14F-4D97-AF65-F5344CB8AC3E}">
        <p14:creationId xmlns:p14="http://schemas.microsoft.com/office/powerpoint/2010/main" val="31655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569415" cy="310093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31088" y="1973779"/>
            <a:ext cx="92580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指定用于连接的列标签，可以是一个列标签，也可以是一个包含多个列标签的列表。缺省是默认为</a:t>
            </a:r>
            <a:r>
              <a:rPr lang="en-US" altLang="zh-CN" sz="2000" dirty="0">
                <a:latin typeface="Times New Roman" panose="02020603050405020304" pitchFamily="18" charset="0"/>
              </a:rPr>
              <a:t>left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right</a:t>
            </a:r>
            <a:r>
              <a:rPr lang="zh-CN" altLang="en-US" sz="2000" dirty="0">
                <a:latin typeface="Times New Roman" panose="02020603050405020304" pitchFamily="18" charset="0"/>
              </a:rPr>
              <a:t>中相同的列标签。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left_on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</a:rPr>
              <a:t>left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right</a:t>
            </a:r>
            <a:r>
              <a:rPr lang="zh-CN" altLang="en-US" sz="2000" dirty="0">
                <a:latin typeface="Times New Roman" panose="02020603050405020304" pitchFamily="18" charset="0"/>
              </a:rPr>
              <a:t>中合并的列标签名称不同时，用来分别指定左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右两表合并的列标签。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right_index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布尔类型，缺省时默认为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。当设置为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时，则是以左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右侧的行标签作为连接键。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5074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对象的创建及其常用属性示例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s1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([10,20,30,40])#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用值列表生成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s2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np.random.randn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(5), index=['a', 'b', 'c', 'd', 'e'], name='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series_example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')#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ndarray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类对象生成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 = {'b': 20, 'a': 10, 'c': 30}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s3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(d)#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用字典生成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，按字典的插入顺序排序索引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s4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d,index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=['a', 'b', 'c', 'd'])#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如果设置了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参数，则按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中元素对应的值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s5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pd.Series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(5, index=['a', 'b', 'c', 'd', 'e'])#data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是标量值时，必须提供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print('s1:\n',s1)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print('s2:\n',s2)</a:t>
            </a: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762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left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({'key1': ['K0', 'K1', 'K2'],'key2': ['K0', 'K1', 'K0'],'A': ['A0', 'A1', 'A2'],'B': ['B0', 'B1', 'B2']})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right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({'key1': ['K0', 'K1', 'K2'],'key2': ['K0', 'K0', 'K0'],'C': ['C0', 'C1', 'C2',], 'D': ['D0', 'D1', 'D2']})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print('left:\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n',left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print('right:\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n',right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on='key1')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how='outer', on=['key1', 'key2'])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6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84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198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外连接：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how='left',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result5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how='right',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右连接：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22733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453108" y="4305455"/>
            <a:ext cx="95163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endParaRPr lang="en-US" altLang="zh-CN" sz="2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合并两个数据表，如果左侧或右侧的数据表中没有某个列标签，则在连接表中的对应的值将设置为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0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  <p:bldP spid="4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897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还提供了一种基于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标签的快速合并方法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——join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连接数据的方法与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一样，包括内连接、外连接、左连接和右连接。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969683" cy="46739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662593" y="2767393"/>
            <a:ext cx="5245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data.join</a:t>
            </a:r>
            <a:r>
              <a:rPr lang="en-US" altLang="zh-CN" sz="2000" dirty="0"/>
              <a:t>(other, on=None, how='left',…)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597911" y="3167272"/>
            <a:ext cx="98974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要合并的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对象（数据表）。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中的列标签，也可以是一个包含多个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列标签的列表，表示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要在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的特定列上对齐。在实际应用中，如果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的值与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的某一列的值相等，这时可以通过将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中的特定列对齐进行合并。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数据合并的方式。缺省时默认为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’left’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表示左连接，基于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标签进行连接，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’right’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表示右连接，基于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标签进行连接，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表示内连接（交集），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表示外连接（并集）。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left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 ['A0', 'A1', 'A2'],'B': ['B0', 'B1', 'B2']},index=['K0', 'K1', 'K2'])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right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({'C': ['C0', 'C2', 'C3'], 'D': ['D0', 'D2', 'D3']},index=['K0', 'K2', 'K3'])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print('left:\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n',left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print('right:\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n',right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left.join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(right)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how='left')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left.join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(right, how='inner')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how='inner')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left2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({'key': ['K0', 'K1', 'K0'],'A': ['A0', 'A1', 'A2'],'B': ['B0', 'B1', 'B2']})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print('left2:\n',left2)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result5 =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left2.join(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right,on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='key')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print('left2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result6=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(left2,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left_on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='key',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how='left');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print('left2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\n',result6)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413477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方法实现的数据表合并也可以用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方法实现，但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方法更简单快速。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5"/>
            <a:ext cx="9398517" cy="11496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66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方法的功能为沿着一个特定轴，对一组相同类型的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对象执行连接操作。如果操作对象是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时，还可以同时在其他轴上执行索引的可选集合逻辑操作（并集或交集）。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接收一列或一组相同类型的对象，并通过一些可配置的处理将它们连接起来，这些处理可用于处理其他轴。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10249328" cy="49025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523605" y="4227123"/>
            <a:ext cx="8221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pd.concat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objs</a:t>
            </a:r>
            <a:r>
              <a:rPr lang="en-US" altLang="zh-CN" sz="2000" dirty="0"/>
              <a:t>, axis=0, join='outer', </a:t>
            </a:r>
            <a:r>
              <a:rPr lang="en-US" altLang="zh-CN" sz="2000" dirty="0" err="1"/>
              <a:t>ignore_index</a:t>
            </a:r>
            <a:r>
              <a:rPr lang="en-US" altLang="zh-CN" sz="2000" dirty="0"/>
              <a:t>=False, keys=None,…)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24566" y="4752651"/>
            <a:ext cx="981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objs</a:t>
            </a:r>
            <a:r>
              <a:rPr lang="zh-CN" altLang="en-US" sz="2000" dirty="0">
                <a:latin typeface="Times New Roman" panose="02020603050405020304" pitchFamily="18" charset="0"/>
              </a:rPr>
              <a:t>是需要拼接的对象集合，一般为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对象的列表或者字典。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表示连接的轴向，缺省时默认为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表示纵向拼接</a:t>
            </a:r>
            <a:r>
              <a:rPr lang="zh-CN" altLang="en-US" sz="2000" dirty="0">
                <a:latin typeface="Times New Roman" panose="02020603050405020304" pitchFamily="18" charset="0"/>
              </a:rPr>
              <a:t>，即基于列标签的拼接，拼接之后行数增加。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axis=1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表示为横向拼接</a:t>
            </a:r>
            <a:r>
              <a:rPr lang="zh-CN" altLang="en-US" sz="2000" dirty="0">
                <a:latin typeface="Times New Roman" panose="02020603050405020304" pitchFamily="18" charset="0"/>
              </a:rPr>
              <a:t>，即基于行标签的拼接，拼接之后列数增加。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487771" cy="309458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879942" y="1862674"/>
            <a:ext cx="9043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en-US" sz="2000" dirty="0">
                <a:latin typeface="Times New Roman" panose="02020603050405020304" pitchFamily="18" charset="0"/>
              </a:rPr>
              <a:t>表示连接方式，缺省时默认为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，拼接方法为外连接（并集）。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join=’inner’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时，拼接方法为内连接（交集）。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ignore_index</a:t>
            </a:r>
            <a:r>
              <a:rPr lang="zh-CN" altLang="en-US" sz="2000" dirty="0">
                <a:latin typeface="Times New Roman" panose="02020603050405020304" pitchFamily="18" charset="0"/>
              </a:rPr>
              <a:t>是布尔类型，默认为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，表示保留连接轴上的标签。如果设置为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时，则不保留连接轴上的标签，而是产生一组新的标签。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keys</a:t>
            </a:r>
            <a:r>
              <a:rPr lang="zh-CN" altLang="en-US" sz="2000" dirty="0">
                <a:latin typeface="Times New Roman" panose="02020603050405020304" pitchFamily="18" charset="0"/>
              </a:rPr>
              <a:t>是列表类型。如果连接轴上有相同的标签，为了区分可以用</a:t>
            </a:r>
            <a:r>
              <a:rPr lang="en-US" altLang="zh-CN" sz="2000" dirty="0">
                <a:latin typeface="Times New Roman" panose="02020603050405020304" pitchFamily="18" charset="0"/>
              </a:rPr>
              <a:t>keys</a:t>
            </a:r>
            <a:r>
              <a:rPr lang="zh-CN" altLang="en-US" sz="2000" dirty="0">
                <a:latin typeface="Times New Roman" panose="02020603050405020304" pitchFamily="18" charset="0"/>
              </a:rPr>
              <a:t>在最外层定义标签的分组情况，形成连接轴上的层次化索引。</a:t>
            </a:r>
          </a:p>
        </p:txBody>
      </p:sp>
    </p:spTree>
    <p:extLst>
      <p:ext uri="{BB962C8B-B14F-4D97-AF65-F5344CB8AC3E}">
        <p14:creationId xmlns:p14="http://schemas.microsoft.com/office/powerpoint/2010/main" val="24399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df1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({'A':['A0','A1','A2'], 'B':['B0','B1','B2'],   'C':['C0','C1','C2'], 'D':['D0','D1','D2']}, index=[0,1,2])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df2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({'A':['A3','A4', 'A5'], 'B':['B3','B4', 'B5'],'C': ['C3','C4', 'C5'], 'D':['D3','D4', 'D5']}, index=[3,4,5])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df3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({'A':['A6','A7','A8'], 'B':['B6','B7','B8'], 'C':['C6','C7','C8'], 'D':['D6','D7','D8']}, index=[6,7,8])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df4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({'B':['B2','B3','B6'], 'D':['D2','D3','D6'], 'F':['F2','F3','F6']}, index=[2,3,6])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([df1,df2,df3])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([df1,df2],axis=1,keys=['df1','df2'])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横向外拼接（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result3=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df1.join(df2, how='outer',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lsuffix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='_df1',rsuffix='_df2')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横向外拼接（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([df1,df3])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result5=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([df1,df3],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ignore_index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纵向外拼接并生成新的行标签：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result6=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([result1,df4], axis=1, join='inner', keys = ['result1','df4'])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print('result1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横向内拼接：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\n',result6)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374289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5074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对象的创建及其常用属性示例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print('s3:\n',s3)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print('s4:\n',s4)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print('s5:\n',s5)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',s2.index)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',s2.array)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',s2.values)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',s2.dtype)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',s2.shape)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nbytes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',s2.nbytes)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ndim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',s2.ndim)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21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',s2.size)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22	print('s2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属性值是：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',s2.name)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4762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88797"/>
            <a:ext cx="9289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在实际应用中，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常用于基于行标签对数据表的列进行拼接，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则常用于基于列标签对数据表的行进行拼接。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167726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83207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88867"/>
            <a:ext cx="9428765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数据重塑是指转换一个数据表格的结构，使其适合于进一步的分析。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为用户提供多种数据重塑方法，常用的包括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08957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374889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方法通过轴向旋转的方法将一个数据表从长格式转换成宽格式，多用于时间序列。常用的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2"/>
            <a:ext cx="9502441" cy="408647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048794" y="2907603"/>
            <a:ext cx="70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data.pivot</a:t>
            </a:r>
            <a:r>
              <a:rPr lang="en-US" altLang="zh-CN" sz="2000" dirty="0"/>
              <a:t>(index=None, columns=None, values=None,…)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24566" y="3461680"/>
            <a:ext cx="912157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是需要重塑的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是返回的重塑后的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行标签。缺省时，默认使用现有的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columns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columns</a:t>
            </a:r>
            <a:r>
              <a:rPr lang="zh-CN" altLang="en-US" sz="2000" dirty="0">
                <a:latin typeface="Times New Roman" panose="02020603050405020304" pitchFamily="18" charset="0"/>
              </a:rPr>
              <a:t>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中的列作为填充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的数值。缺省时，默认使用剩余的所有列，结果可能会具有分层索引的列。</a:t>
            </a:r>
          </a:p>
        </p:txBody>
      </p:sp>
    </p:spTree>
    <p:extLst>
      <p:ext uri="{BB962C8B-B14F-4D97-AF65-F5344CB8AC3E}">
        <p14:creationId xmlns:p14="http://schemas.microsoft.com/office/powerpoint/2010/main" val="41902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({'date': ['2020-01-01', '2020-01-02', '2020-01-01',' 2020-01-02', '2020-01-03', '2020-01-01'], 'variable': ['A', 'A', 'B', 'B', 'B', 'C'], 'value1': [3,4,6,2,8,10],'value2': [13.4, 22.0, 15.3, 7.8, 9.4, 18.0]})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df.pivot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(index='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date',columns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variable',values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='value1')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列为行标签，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variable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列为列标签，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列为数值的对象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df.pivot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(index='date', columns='variable')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列为行标签，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variable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列为列标签，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列为数值的对象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 result2)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452666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88797"/>
            <a:ext cx="9289360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如果原始数据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数据对中存在重复的数值，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方法则会提示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ValueError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。此时就需要调用另外一个方法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pivot_table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11496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9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方法是将数据表从宽格式调整为长格式，其中一列或多列作为标识符变量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，而其他列是转换为测量变量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value_vars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，填充两个新增的非标识符列：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’variable’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’value’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30" y="1775862"/>
            <a:ext cx="9504100" cy="478822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938170" y="3328316"/>
            <a:ext cx="7690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data.melt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id_vars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value_vars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var_name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value_name</a:t>
            </a:r>
            <a:r>
              <a:rPr lang="en-US" altLang="zh-CN" sz="2000" dirty="0"/>
              <a:t>='value',…)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4135240"/>
            <a:ext cx="9121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是需要重塑的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是返回的重塑后的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id_vars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的标识符变量，也就是不需要被转换的列。可以是元组、列表或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Times New Roman" panose="02020603050405020304" pitchFamily="18" charset="0"/>
              </a:rPr>
              <a:t>类型。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value_vars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的测量变量，也就是需要转换的列，缺省时默认为未设置为</a:t>
            </a:r>
            <a:r>
              <a:rPr lang="en-US" altLang="zh-CN" sz="2000" dirty="0" err="1">
                <a:latin typeface="Times New Roman" panose="02020603050405020304" pitchFamily="18" charset="0"/>
              </a:rPr>
              <a:t>id_vars</a:t>
            </a:r>
            <a:r>
              <a:rPr lang="zh-CN" altLang="en-US" sz="2000" dirty="0">
                <a:latin typeface="Times New Roman" panose="02020603050405020304" pitchFamily="18" charset="0"/>
              </a:rPr>
              <a:t>的全部列。可以是元组、列表或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Times New Roman" panose="02020603050405020304" pitchFamily="18" charset="0"/>
              </a:rPr>
              <a:t>类型。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30" y="1775862"/>
            <a:ext cx="9585742" cy="196338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81207" y="1973779"/>
            <a:ext cx="9121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var_name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’variable’</a:t>
            </a:r>
            <a:r>
              <a:rPr lang="zh-CN" altLang="en-US" sz="2000" dirty="0">
                <a:latin typeface="Times New Roman" panose="02020603050405020304" pitchFamily="18" charset="0"/>
              </a:rPr>
              <a:t>列的自定义名称。缺省时默认使用</a:t>
            </a:r>
            <a:r>
              <a:rPr lang="en-US" altLang="zh-CN" sz="2000" dirty="0">
                <a:latin typeface="Times New Roman" panose="02020603050405020304" pitchFamily="18" charset="0"/>
              </a:rPr>
              <a:t>data.columns.name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’variable’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value_name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’value’</a:t>
            </a:r>
            <a:r>
              <a:rPr lang="zh-CN" altLang="en-US" sz="2000" dirty="0">
                <a:latin typeface="Times New Roman" panose="02020603050405020304" pitchFamily="18" charset="0"/>
              </a:rPr>
              <a:t>列的自定义名称。缺省时默认使用</a:t>
            </a:r>
            <a:r>
              <a:rPr lang="en-US" altLang="zh-CN" sz="2000" dirty="0">
                <a:latin typeface="Times New Roman" panose="02020603050405020304" pitchFamily="18" charset="0"/>
              </a:rPr>
              <a:t>’value’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({'first': ['John', 'Mary'], 'last': ['Doe', 'Bo'], 'height': [5.5, 6.0], 'weight': [130, 150]})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result1=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df.melt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=['first', 'last'])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first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列作为标识符，其余列作为测量值的对象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df.melt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=['first', 'last'],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value_vars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='height',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var_name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='quantity')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first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列作为标识符，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列作为测量值的对象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 result2)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38231" cy="400756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5981348"/>
            <a:ext cx="9516392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，而是会生成一个重塑后的副本。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2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  <p:bldP spid="4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83207"/>
            <a:ext cx="978946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元素访问方式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数据清洗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数据合并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数据重塑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数据处理实例</a:t>
            </a:r>
            <a:endParaRPr lang="en-US" altLang="zh-CN" sz="28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本章小结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0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17141" y="1580878"/>
            <a:ext cx="9289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数据结构的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索引值可以重复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数据作为不支持重复索引值的操作的参数会触发异常。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对象时，如果指定了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长度必须与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长度一致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。没有指定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则会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自动创建数值型索引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，即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[0, ...,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(data)-1]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为字典，且未设置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参数时，如果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版本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&gt;=3.6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且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版本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&gt;=0.23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则按照字典的插入顺序排序索引。如果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版本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&lt;3.6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版本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&lt;0.23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，且未设置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参数时，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则按照字母顺序排序字典的键（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）列表。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415086" y="1642504"/>
            <a:ext cx="9493471" cy="379010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3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4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67151" y="477138"/>
            <a:ext cx="4257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数据处理实例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88867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为了使读者能够更好掌握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工具库在实际中的具体应用方法，本节分别以药品销售数据和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流感与人口数据为例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，介绍利用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工具包进行数据清洗、合并、重塑等数据处理过程。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55159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5" grpId="0"/>
      <p:bldP spid="4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pd.read_excel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朝阳医院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年销售数据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xlsx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data.head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pd.read_excel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朝阳医院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年销售数据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xlsx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={'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社保卡号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数据类型规范后的前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data.head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重命名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购药时间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data.rename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(columns={'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购药时间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处理缺失值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每列缺失值的个数：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data=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data.dropna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(how='any')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8042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删除缺失值后的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检查重复数据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重复数据的统计：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data.duplicated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销售时间的数据只保留日期，并转换为日期类型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time=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str.split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 ',expand=True)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time.loc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[:,0]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将分隔后的日期重新赋值为“销售时间”列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pd.to_datetime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'], format='%Y-%m-%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d',errors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='coerce')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每列缺失值的个数：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data.dropna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(subset=['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21	print('data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每列数据类型：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data.dtypes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8042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22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查看数据的描述统计信息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数据的描述统计信息：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data.describe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24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删除销售数量小于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的数据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25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vec_bool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销售数量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']&gt;0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布尔数组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26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vec_bool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,:]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删除销售数量小于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的数据后的描述统计信息：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data.describe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28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重新设置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29	data=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data.reset_index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(drop=True)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30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清洗后的数据概览：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n',data.info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37592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2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流感与人口数据处理实例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#2015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年流感数据处理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data1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pd.read_csv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('./flu_data2015.csv', encoding = 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gbk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print('2015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年原始数据前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\n',data1.head())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data1.columns = data1.iloc[0]    #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将第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行设为列名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data1 = data1.drop(0, axis =0)  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删除原有的第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data1 = data1.reset_index(drop=True) #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重新设置被打乱的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每列缺失值的个数：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\n',data1.isna().sum())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data1 = data1.fillna(0)  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填充死亡率的缺失值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data1["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年份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"] = '2015'        #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添加年份列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print('2015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年数据处理后的前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\n',data1.head())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5593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9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流感与人口数据处理实例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#2016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年流感数据处理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data2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pd.read_csv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('./flu_data2016.csv', encoding = 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gbk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data2.columns = data2.iloc[0]          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data2 = data2.drop([0, 1], axis =0)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data2 = data2.reset_index(drop=True)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data2 = data2.fillna(0)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data2["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年份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"] = '2016'           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print('2016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年数据处理后的前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\n',data2.head())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	#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合并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年数据，命名为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flu_data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21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flu_data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([data1, data2],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ignore_index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=True)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22	print('2015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2016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年合并后的数据信息：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n',flu_data.info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5593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流感与人口数据处理实例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23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人口数据处理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24	people1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pd.read_csv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people.csv',encoding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gbk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人口原始数据前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\n',people1.head())                                  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26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people_data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pd.melt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(people1,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=["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地区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"],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var_name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年份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value_name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总人口数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")                       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人口数据重塑后的前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people_data.head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28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流感数据与人口数据合并                    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29	result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flu_data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people_data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on=['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年份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地区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30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流感数据和人口数据合并后：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n',result.info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372656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1" grpId="0"/>
      <p:bldP spid="4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17141" y="2162835"/>
            <a:ext cx="9289360" cy="103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谢谢！</a:t>
            </a:r>
            <a:endParaRPr lang="en-US" altLang="zh-CN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8000">
              <a:srgbClr val="AA2627"/>
            </a:gs>
          </a:gsLst>
          <a:lin ang="10800000" scaled="0"/>
        </a:gradFill>
        <a:ln>
          <a:noFill/>
        </a:ln>
        <a:effectLst/>
      </a:spPr>
      <a:bodyPr lIns="91436" tIns="45718" rIns="91436" bIns="45718" rtlCol="0" anchor="ctr"/>
      <a:lstStyle>
        <a:defPPr marL="0" marR="0" indent="0" algn="ctr" defTabSz="91435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kern="1200" cap="none" spc="0" normalizeH="0" baseline="0" noProof="0">
            <a:ln>
              <a:noFill/>
            </a:ln>
            <a:solidFill>
              <a:srgbClr val="602222"/>
            </a:solidFill>
            <a:effectLst/>
            <a:uLnTx/>
            <a:uFillTx/>
            <a:latin typeface="Arial" panose="020B0604020202020204" pitchFamily="34" charset="0"/>
            <a:ea typeface="微软雅黑" panose="020B0503020204020204" pitchFamily="34" charset="-122"/>
            <a:cs typeface="+mn-cs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12251</Words>
  <Application>Microsoft Office PowerPoint</Application>
  <PresentationFormat>宽屏</PresentationFormat>
  <Paragraphs>923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4" baseType="lpstr">
      <vt:lpstr>等线</vt:lpstr>
      <vt:lpstr>微软雅黑</vt:lpstr>
      <vt:lpstr>Arial</vt:lpstr>
      <vt:lpstr>Bauhaus 93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764</cp:revision>
  <dcterms:created xsi:type="dcterms:W3CDTF">2018-11-06T06:14:03Z</dcterms:created>
  <dcterms:modified xsi:type="dcterms:W3CDTF">2022-10-31T04:05:00Z</dcterms:modified>
</cp:coreProperties>
</file>