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418" r:id="rId3"/>
    <p:sldId id="371" r:id="rId4"/>
    <p:sldId id="524" r:id="rId5"/>
    <p:sldId id="520" r:id="rId6"/>
    <p:sldId id="616" r:id="rId7"/>
    <p:sldId id="526" r:id="rId8"/>
    <p:sldId id="532" r:id="rId9"/>
    <p:sldId id="533" r:id="rId10"/>
    <p:sldId id="617" r:id="rId11"/>
    <p:sldId id="618" r:id="rId12"/>
    <p:sldId id="619" r:id="rId13"/>
    <p:sldId id="621" r:id="rId14"/>
    <p:sldId id="622" r:id="rId15"/>
    <p:sldId id="623" r:id="rId16"/>
    <p:sldId id="624" r:id="rId17"/>
    <p:sldId id="625" r:id="rId18"/>
    <p:sldId id="626" r:id="rId19"/>
    <p:sldId id="627" r:id="rId20"/>
    <p:sldId id="628" r:id="rId21"/>
    <p:sldId id="629" r:id="rId22"/>
    <p:sldId id="630" r:id="rId23"/>
    <p:sldId id="631" r:id="rId24"/>
    <p:sldId id="632" r:id="rId25"/>
    <p:sldId id="633" r:id="rId26"/>
    <p:sldId id="634" r:id="rId27"/>
    <p:sldId id="635" r:id="rId28"/>
    <p:sldId id="636" r:id="rId29"/>
    <p:sldId id="637" r:id="rId30"/>
    <p:sldId id="638" r:id="rId31"/>
    <p:sldId id="639" r:id="rId32"/>
    <p:sldId id="640" r:id="rId33"/>
    <p:sldId id="641" r:id="rId34"/>
    <p:sldId id="642" r:id="rId35"/>
    <p:sldId id="643" r:id="rId36"/>
    <p:sldId id="644" r:id="rId37"/>
    <p:sldId id="645" r:id="rId38"/>
    <p:sldId id="646" r:id="rId39"/>
    <p:sldId id="681" r:id="rId40"/>
    <p:sldId id="647" r:id="rId41"/>
    <p:sldId id="648" r:id="rId42"/>
    <p:sldId id="649" r:id="rId43"/>
    <p:sldId id="650" r:id="rId44"/>
    <p:sldId id="651" r:id="rId45"/>
    <p:sldId id="652" r:id="rId46"/>
    <p:sldId id="653" r:id="rId47"/>
    <p:sldId id="654" r:id="rId48"/>
    <p:sldId id="655" r:id="rId49"/>
    <p:sldId id="656" r:id="rId50"/>
    <p:sldId id="658" r:id="rId51"/>
    <p:sldId id="657" r:id="rId52"/>
    <p:sldId id="659" r:id="rId53"/>
    <p:sldId id="660" r:id="rId54"/>
    <p:sldId id="661" r:id="rId55"/>
    <p:sldId id="662" r:id="rId56"/>
    <p:sldId id="663" r:id="rId57"/>
    <p:sldId id="664" r:id="rId58"/>
    <p:sldId id="665" r:id="rId59"/>
    <p:sldId id="666" r:id="rId60"/>
    <p:sldId id="667" r:id="rId61"/>
    <p:sldId id="668" r:id="rId62"/>
    <p:sldId id="669" r:id="rId63"/>
    <p:sldId id="670" r:id="rId64"/>
    <p:sldId id="671" r:id="rId65"/>
    <p:sldId id="672" r:id="rId66"/>
    <p:sldId id="673" r:id="rId67"/>
    <p:sldId id="674" r:id="rId68"/>
    <p:sldId id="675" r:id="rId69"/>
    <p:sldId id="676" r:id="rId70"/>
    <p:sldId id="677" r:id="rId71"/>
    <p:sldId id="678" r:id="rId72"/>
    <p:sldId id="679" r:id="rId73"/>
    <p:sldId id="680" r:id="rId74"/>
    <p:sldId id="36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EE2"/>
    <a:srgbClr val="1950B2"/>
    <a:srgbClr val="B1C400"/>
    <a:srgbClr val="517DE1"/>
    <a:srgbClr val="DCF000"/>
    <a:srgbClr val="B5DAFF"/>
    <a:srgbClr val="ECFF33"/>
    <a:srgbClr val="F3FF85"/>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showGuides="1">
      <p:cViewPr varScale="1">
        <p:scale>
          <a:sx n="84" d="100"/>
          <a:sy n="84" d="100"/>
        </p:scale>
        <p:origin x="566" y="82"/>
      </p:cViewPr>
      <p:guideLst>
        <p:guide orient="horz" pos="2137"/>
        <p:guide pos="3863"/>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E4E09-3505-4C28-B31B-5AFE7A94934B}"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72A1A-3D73-4F8F-A01A-BBBAF9FC69FE}" type="slidenum">
              <a:rPr lang="zh-CN" altLang="en-US" smtClean="0"/>
              <a:t>‹#›</a:t>
            </a:fld>
            <a:endParaRPr lang="zh-CN" altLang="en-US"/>
          </a:p>
        </p:txBody>
      </p:sp>
    </p:spTree>
    <p:extLst>
      <p:ext uri="{BB962C8B-B14F-4D97-AF65-F5344CB8AC3E}">
        <p14:creationId xmlns:p14="http://schemas.microsoft.com/office/powerpoint/2010/main" val="28939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56240" y="-24714"/>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2805832" y="1542238"/>
            <a:ext cx="6922088"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6</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3310545" y="3065490"/>
            <a:ext cx="6340197" cy="1569660"/>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数据可视化</a:t>
            </a:r>
            <a:endParaRPr lang="en-US" altLang="zh-CN" sz="9600" b="1" cap="none" spc="0" dirty="0">
              <a:ln>
                <a:noFill/>
              </a:ln>
              <a:solidFill>
                <a:srgbClr val="B1C400"/>
              </a:solidFill>
              <a:effectLst/>
              <a:latin typeface="+mj-ea"/>
              <a:ea typeface="+mj-ea"/>
            </a:endParaRP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2771007" y="1516111"/>
            <a:ext cx="6922088"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6</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3275720" y="3039363"/>
            <a:ext cx="6340197" cy="1569660"/>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数据可视化</a:t>
            </a: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804E44-A59E-458E-9C7A-A8401E2F8EB8}"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498D6-7C95-4467-A2D8-9AFB9C8C4318}" type="slidenum">
              <a:rPr lang="zh-CN" altLang="en-US" smtClean="0"/>
              <a:t>‹#›</a:t>
            </a:fld>
            <a:endParaRPr lang="zh-CN" altLang="en-US"/>
          </a:p>
        </p:txBody>
      </p:sp>
    </p:spTree>
    <p:extLst>
      <p:ext uri="{BB962C8B-B14F-4D97-AF65-F5344CB8AC3E}">
        <p14:creationId xmlns:p14="http://schemas.microsoft.com/office/powerpoint/2010/main" val="136173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29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5"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条形图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bar()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4227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条形图是用宽度相同的条形的高度或长短来表示数据的多少，适用于比较数据差别的情况。</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matplotlib.pyplot</a:t>
            </a:r>
            <a:r>
              <a:rPr lang="zh-CN" altLang="en-US" sz="2000" dirty="0"/>
              <a:t>提供了绘制条形图的函数</a:t>
            </a:r>
            <a:r>
              <a:rPr lang="en-US" altLang="zh-CN" sz="2000" dirty="0"/>
              <a:t>bar()</a:t>
            </a:r>
            <a:r>
              <a:rPr lang="zh-CN" altLang="en-US" sz="2000" dirty="0"/>
              <a:t>，语法格式为：</a:t>
            </a:r>
            <a:endParaRPr lang="zh-CN"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5"/>
            <a:ext cx="9493471" cy="493430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557564" y="3236732"/>
            <a:ext cx="7260514" cy="400110"/>
          </a:xfrm>
          <a:prstGeom prst="rect">
            <a:avLst/>
          </a:prstGeom>
        </p:spPr>
        <p:txBody>
          <a:bodyPr wrap="none">
            <a:spAutoFit/>
          </a:bodyPr>
          <a:lstStyle/>
          <a:p>
            <a:r>
              <a:rPr lang="en-US" altLang="zh-CN" sz="2000" dirty="0" err="1"/>
              <a:t>matplotlib.pyplot.bar</a:t>
            </a:r>
            <a:r>
              <a:rPr lang="en-US" altLang="zh-CN" sz="2000" dirty="0"/>
              <a:t>(x, height, width=0.8, bottom=None, **</a:t>
            </a:r>
            <a:r>
              <a:rPr lang="en-US" altLang="zh-CN" sz="2000" dirty="0" err="1"/>
              <a:t>kwargs</a:t>
            </a:r>
            <a:r>
              <a:rPr lang="en-US" altLang="zh-CN" sz="2000" dirty="0"/>
              <a:t>)</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00749" y="3720640"/>
            <a:ext cx="8990503" cy="378565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x</a:t>
            </a:r>
            <a:r>
              <a:rPr lang="zh-CN" altLang="en-US" sz="2000" dirty="0"/>
              <a:t>为条形图的</a:t>
            </a:r>
            <a:r>
              <a:rPr lang="en-US" altLang="zh-CN" sz="2000" dirty="0"/>
              <a:t>x</a:t>
            </a:r>
            <a:r>
              <a:rPr lang="zh-CN" altLang="en-US" sz="2000" dirty="0"/>
              <a:t>坐标，数据类型为</a:t>
            </a:r>
            <a:r>
              <a:rPr lang="en-US" altLang="zh-CN" sz="2000" dirty="0"/>
              <a:t>float</a:t>
            </a:r>
            <a:r>
              <a:rPr lang="zh-CN" altLang="en-US" sz="2000" dirty="0"/>
              <a:t>或列表；</a:t>
            </a:r>
          </a:p>
          <a:p>
            <a:pPr marL="342900" indent="-342900">
              <a:lnSpc>
                <a:spcPct val="150000"/>
              </a:lnSpc>
              <a:buClr>
                <a:srgbClr val="B1C400"/>
              </a:buClr>
              <a:buFont typeface="Arial" panose="020B0604020202020204" pitchFamily="34" charset="0"/>
              <a:buChar char="•"/>
            </a:pPr>
            <a:r>
              <a:rPr lang="en-US" altLang="zh-CN" sz="2000" dirty="0"/>
              <a:t>height</a:t>
            </a:r>
            <a:r>
              <a:rPr lang="zh-CN" altLang="en-US" sz="2000" dirty="0"/>
              <a:t>为条形图的高度，数据类型为</a:t>
            </a:r>
            <a:r>
              <a:rPr lang="en-US" altLang="zh-CN" sz="2000" dirty="0"/>
              <a:t>float</a:t>
            </a:r>
            <a:r>
              <a:rPr lang="zh-CN" altLang="en-US" sz="2000" dirty="0"/>
              <a:t>或列表；</a:t>
            </a:r>
          </a:p>
          <a:p>
            <a:pPr marL="342900" indent="-342900">
              <a:lnSpc>
                <a:spcPct val="150000"/>
              </a:lnSpc>
              <a:buClr>
                <a:srgbClr val="B1C400"/>
              </a:buClr>
              <a:buFont typeface="Arial" panose="020B0604020202020204" pitchFamily="34" charset="0"/>
              <a:buChar char="•"/>
            </a:pPr>
            <a:r>
              <a:rPr lang="en-US" altLang="zh-CN" sz="2000" dirty="0"/>
              <a:t>width</a:t>
            </a:r>
            <a:r>
              <a:rPr lang="zh-CN" altLang="en-US" sz="2000" dirty="0"/>
              <a:t>为条形图的宽度，数据类型为</a:t>
            </a:r>
            <a:r>
              <a:rPr lang="en-US" altLang="zh-CN" sz="2000" dirty="0"/>
              <a:t>float</a:t>
            </a:r>
            <a:r>
              <a:rPr lang="zh-CN" altLang="en-US" sz="2000" dirty="0"/>
              <a:t>或列表，缺省时默认值为</a:t>
            </a:r>
            <a:r>
              <a:rPr lang="en-US" altLang="zh-CN" sz="2000" dirty="0"/>
              <a:t>0.8</a:t>
            </a:r>
            <a:r>
              <a:rPr lang="zh-CN" altLang="en-US" sz="2000" dirty="0"/>
              <a:t>；</a:t>
            </a:r>
          </a:p>
          <a:p>
            <a:pPr marL="342900" indent="-342900">
              <a:lnSpc>
                <a:spcPct val="150000"/>
              </a:lnSpc>
              <a:buClr>
                <a:srgbClr val="B1C400"/>
              </a:buClr>
              <a:buFont typeface="Arial" panose="020B0604020202020204" pitchFamily="34" charset="0"/>
              <a:buChar char="•"/>
            </a:pPr>
            <a:r>
              <a:rPr lang="en-US" altLang="zh-CN" sz="2000" dirty="0"/>
              <a:t>bottom</a:t>
            </a:r>
            <a:r>
              <a:rPr lang="zh-CN" altLang="en-US" sz="2000" dirty="0"/>
              <a:t>为条形图底部起始的</a:t>
            </a:r>
            <a:r>
              <a:rPr lang="en-US" altLang="zh-CN" sz="2000" dirty="0"/>
              <a:t>y</a:t>
            </a:r>
            <a:r>
              <a:rPr lang="zh-CN" altLang="en-US" sz="2000" dirty="0"/>
              <a:t>坐标，用于绘制堆叠条形图，数据类型为</a:t>
            </a:r>
            <a:r>
              <a:rPr lang="en-US" altLang="zh-CN" sz="2000" dirty="0"/>
              <a:t>float</a:t>
            </a:r>
            <a:r>
              <a:rPr lang="zh-CN" altLang="en-US" sz="2000" dirty="0"/>
              <a:t>或列表，缺省时默认值为</a:t>
            </a:r>
            <a:r>
              <a:rPr lang="en-US" altLang="zh-CN" sz="2000" dirty="0"/>
              <a:t>0</a:t>
            </a:r>
            <a:r>
              <a:rPr lang="zh-CN" altLang="en-US" sz="2000" dirty="0"/>
              <a:t>。</a:t>
            </a:r>
          </a:p>
          <a:p>
            <a:pPr marL="342900" indent="-342900">
              <a:lnSpc>
                <a:spcPct val="150000"/>
              </a:lnSpc>
              <a:buClr>
                <a:srgbClr val="B1C400"/>
              </a:buClr>
              <a:buFont typeface="Arial" panose="020B0604020202020204" pitchFamily="34" charset="0"/>
              <a:buChar char="•"/>
            </a:pPr>
            <a:r>
              <a:rPr lang="zh-CN" altLang="en-US" sz="2000" dirty="0"/>
              <a:t>**</a:t>
            </a:r>
            <a:r>
              <a:rPr lang="en-US" altLang="zh-CN" sz="2000" dirty="0" err="1"/>
              <a:t>kwargs</a:t>
            </a:r>
            <a:r>
              <a:rPr lang="zh-CN" altLang="en-US" sz="2000" dirty="0"/>
              <a:t>还可以设置图形颜色、标签、图例、线宽等属性。</a:t>
            </a:r>
          </a:p>
          <a:p>
            <a:pPr marL="342900" indent="-342900">
              <a:lnSpc>
                <a:spcPct val="150000"/>
              </a:lnSpc>
              <a:buFont typeface="Arial" panose="020B0604020202020204" pitchFamily="34" charset="0"/>
              <a:buChar char="•"/>
            </a:pPr>
            <a:endParaRPr lang="zh-CN" altLang="en-US" sz="2000" dirty="0"/>
          </a:p>
          <a:p>
            <a:pPr>
              <a:lnSpc>
                <a:spcPct val="150000"/>
              </a:lnSpc>
            </a:pPr>
            <a:endParaRPr lang="zh-CN" altLang="en-US" sz="2000" dirty="0"/>
          </a:p>
        </p:txBody>
      </p:sp>
    </p:spTree>
    <p:extLst>
      <p:ext uri="{BB962C8B-B14F-4D97-AF65-F5344CB8AC3E}">
        <p14:creationId xmlns:p14="http://schemas.microsoft.com/office/powerpoint/2010/main" val="31447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5"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条形图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barh</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015663"/>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pyplot</a:t>
            </a:r>
            <a:r>
              <a:rPr lang="zh-CN" altLang="en-US" sz="2000" dirty="0"/>
              <a:t>还提供了绘制水平条形图的方法</a:t>
            </a:r>
            <a:r>
              <a:rPr lang="en-US" altLang="zh-CN" sz="2000" dirty="0" err="1"/>
              <a:t>barh</a:t>
            </a:r>
            <a:r>
              <a:rPr lang="en-US" altLang="zh-CN" sz="2000" dirty="0"/>
              <a:t>()</a:t>
            </a:r>
            <a:r>
              <a:rPr lang="zh-CN" altLang="en-US" sz="2000" dirty="0"/>
              <a:t>，其用法与</a:t>
            </a:r>
            <a:r>
              <a:rPr lang="en-US" altLang="zh-CN" sz="2000" dirty="0"/>
              <a:t>bar</a:t>
            </a:r>
            <a:r>
              <a:rPr lang="zh-CN" altLang="en-US" sz="2000" dirty="0"/>
              <a:t>方法类似，语法格式为：</a:t>
            </a:r>
            <a:endParaRPr lang="zh-CN"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5"/>
            <a:ext cx="9493471" cy="403623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602319" y="2604109"/>
            <a:ext cx="6987362" cy="400110"/>
          </a:xfrm>
          <a:prstGeom prst="rect">
            <a:avLst/>
          </a:prstGeom>
        </p:spPr>
        <p:txBody>
          <a:bodyPr wrap="none">
            <a:spAutoFit/>
          </a:bodyPr>
          <a:lstStyle/>
          <a:p>
            <a:r>
              <a:rPr lang="en-US" altLang="zh-CN" sz="2000" dirty="0" err="1"/>
              <a:t>matplotlib.pyplot.barh</a:t>
            </a:r>
            <a:r>
              <a:rPr lang="en-US" altLang="zh-CN" sz="2000" dirty="0"/>
              <a:t>(y, width, height=0.8, left=None, **</a:t>
            </a:r>
            <a:r>
              <a:rPr lang="en-US" altLang="zh-CN" sz="2000" dirty="0" err="1"/>
              <a:t>kwargs</a:t>
            </a:r>
            <a:r>
              <a:rPr lang="en-US" altLang="zh-CN" sz="2000" dirty="0"/>
              <a:t>)</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183774"/>
            <a:ext cx="8990503" cy="2400657"/>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y</a:t>
            </a:r>
            <a:r>
              <a:rPr lang="zh-CN" altLang="en-US" sz="2000" dirty="0"/>
              <a:t>为水平条形图的</a:t>
            </a:r>
            <a:r>
              <a:rPr lang="en-US" altLang="zh-CN" sz="2000" dirty="0"/>
              <a:t>y</a:t>
            </a:r>
            <a:r>
              <a:rPr lang="zh-CN" altLang="en-US" sz="2000" dirty="0"/>
              <a:t>坐标，数据类型为</a:t>
            </a:r>
            <a:r>
              <a:rPr lang="en-US" altLang="zh-CN" sz="2000" dirty="0"/>
              <a:t>float</a:t>
            </a:r>
            <a:r>
              <a:rPr lang="zh-CN" altLang="en-US" sz="2000" dirty="0"/>
              <a:t>或列表；</a:t>
            </a:r>
          </a:p>
          <a:p>
            <a:pPr marL="342900" indent="-342900">
              <a:lnSpc>
                <a:spcPct val="150000"/>
              </a:lnSpc>
              <a:buClr>
                <a:srgbClr val="B1C400"/>
              </a:buClr>
              <a:buFont typeface="Arial" panose="020B0604020202020204" pitchFamily="34" charset="0"/>
              <a:buChar char="•"/>
            </a:pPr>
            <a:r>
              <a:rPr lang="en-US" altLang="zh-CN" sz="2000" dirty="0"/>
              <a:t>width</a:t>
            </a:r>
            <a:r>
              <a:rPr lang="zh-CN" altLang="en-US" sz="2000" dirty="0"/>
              <a:t>为水平条形图的高度，数据类型为</a:t>
            </a:r>
            <a:r>
              <a:rPr lang="en-US" altLang="zh-CN" sz="2000" dirty="0"/>
              <a:t>float</a:t>
            </a:r>
            <a:r>
              <a:rPr lang="zh-CN" altLang="en-US" sz="2000" dirty="0"/>
              <a:t>或列表；</a:t>
            </a:r>
          </a:p>
          <a:p>
            <a:pPr marL="342900" indent="-342900">
              <a:lnSpc>
                <a:spcPct val="150000"/>
              </a:lnSpc>
              <a:buClr>
                <a:srgbClr val="B1C400"/>
              </a:buClr>
              <a:buFont typeface="Arial" panose="020B0604020202020204" pitchFamily="34" charset="0"/>
              <a:buChar char="•"/>
            </a:pPr>
            <a:r>
              <a:rPr lang="en-US" altLang="zh-CN" sz="2000" dirty="0"/>
              <a:t>height</a:t>
            </a:r>
            <a:r>
              <a:rPr lang="zh-CN" altLang="en-US" sz="2000" dirty="0"/>
              <a:t>为水平条形图的宽度，数据类型为</a:t>
            </a:r>
            <a:r>
              <a:rPr lang="en-US" altLang="zh-CN" sz="2000" dirty="0"/>
              <a:t>float</a:t>
            </a:r>
            <a:r>
              <a:rPr lang="zh-CN" altLang="en-US" sz="2000" dirty="0"/>
              <a:t>或列表，缺省时默认值为</a:t>
            </a:r>
            <a:r>
              <a:rPr lang="en-US" altLang="zh-CN" sz="2000" dirty="0"/>
              <a:t>0.8</a:t>
            </a:r>
            <a:r>
              <a:rPr lang="zh-CN" altLang="en-US" sz="2000" dirty="0"/>
              <a:t>；</a:t>
            </a:r>
          </a:p>
          <a:p>
            <a:pPr marL="342900" indent="-342900">
              <a:lnSpc>
                <a:spcPct val="150000"/>
              </a:lnSpc>
              <a:buClr>
                <a:srgbClr val="B1C400"/>
              </a:buClr>
              <a:buFont typeface="Arial" panose="020B0604020202020204" pitchFamily="34" charset="0"/>
              <a:buChar char="•"/>
            </a:pPr>
            <a:r>
              <a:rPr lang="en-US" altLang="zh-CN" sz="2000" dirty="0"/>
              <a:t>left</a:t>
            </a:r>
            <a:r>
              <a:rPr lang="zh-CN" altLang="en-US" sz="2000" dirty="0"/>
              <a:t>为水平条形图左侧的</a:t>
            </a:r>
            <a:r>
              <a:rPr lang="en-US" altLang="zh-CN" sz="2000" dirty="0"/>
              <a:t>x</a:t>
            </a:r>
            <a:r>
              <a:rPr lang="zh-CN" altLang="en-US" sz="2000" dirty="0"/>
              <a:t>坐标，数据类型为</a:t>
            </a:r>
            <a:r>
              <a:rPr lang="en-US" altLang="zh-CN" sz="2000" dirty="0"/>
              <a:t>float</a:t>
            </a:r>
            <a:r>
              <a:rPr lang="zh-CN" altLang="en-US" sz="2000" dirty="0"/>
              <a:t>或列表，缺省时默认值为</a:t>
            </a:r>
            <a:r>
              <a:rPr lang="en-US" altLang="zh-CN" sz="2000" dirty="0"/>
              <a:t>0</a:t>
            </a:r>
            <a:r>
              <a:rPr lang="zh-CN" altLang="en-US" sz="2000" dirty="0"/>
              <a:t>。</a:t>
            </a:r>
          </a:p>
          <a:p>
            <a:pPr marL="342900" indent="-342900">
              <a:lnSpc>
                <a:spcPct val="150000"/>
              </a:lnSpc>
              <a:buClr>
                <a:srgbClr val="B1C400"/>
              </a:buClr>
              <a:buFont typeface="Arial" panose="020B0604020202020204" pitchFamily="34" charset="0"/>
              <a:buChar char="•"/>
            </a:pPr>
            <a:r>
              <a:rPr lang="zh-CN" altLang="en-US" sz="2000" dirty="0"/>
              <a:t>**</a:t>
            </a:r>
            <a:r>
              <a:rPr lang="en-US" altLang="zh-CN" sz="2000" dirty="0" err="1"/>
              <a:t>kwargs</a:t>
            </a:r>
            <a:r>
              <a:rPr lang="zh-CN" altLang="en-US" sz="2000" dirty="0"/>
              <a:t>还可以设置图形颜色、标签、图例、线宽等属性。</a:t>
            </a:r>
          </a:p>
        </p:txBody>
      </p:sp>
    </p:spTree>
    <p:extLst>
      <p:ext uri="{BB962C8B-B14F-4D97-AF65-F5344CB8AC3E}">
        <p14:creationId xmlns:p14="http://schemas.microsoft.com/office/powerpoint/2010/main" val="73058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569020"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bar()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labels = ['G1', 'G2', 'G3', 'G4', 'G5']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a:t>
            </a:r>
            <a:r>
              <a:rPr lang="en-US" altLang="zh-CN" sz="2000" dirty="0" err="1">
                <a:solidFill>
                  <a:schemeClr val="tx1">
                    <a:lumMod val="85000"/>
                    <a:lumOff val="15000"/>
                  </a:schemeClr>
                </a:solidFill>
                <a:latin typeface="+mj-lt"/>
                <a:ea typeface="微软雅黑" panose="020B0503020204020204" pitchFamily="34" charset="-122"/>
              </a:rPr>
              <a:t>men_means</a:t>
            </a:r>
            <a:r>
              <a:rPr lang="en-US" altLang="zh-CN" sz="2000" dirty="0">
                <a:solidFill>
                  <a:schemeClr val="tx1">
                    <a:lumMod val="85000"/>
                    <a:lumOff val="15000"/>
                  </a:schemeClr>
                </a:solidFill>
                <a:latin typeface="+mj-lt"/>
                <a:ea typeface="微软雅黑" panose="020B0503020204020204" pitchFamily="34" charset="-122"/>
              </a:rPr>
              <a:t> = [20, 35, 30, 35, 27]</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women_means</a:t>
            </a:r>
            <a:r>
              <a:rPr lang="en-US" altLang="zh-CN" sz="2000" dirty="0">
                <a:solidFill>
                  <a:schemeClr val="tx1">
                    <a:lumMod val="85000"/>
                    <a:lumOff val="15000"/>
                  </a:schemeClr>
                </a:solidFill>
                <a:latin typeface="+mj-lt"/>
                <a:ea typeface="微软雅黑" panose="020B0503020204020204" pitchFamily="34" charset="-122"/>
              </a:rPr>
              <a:t> = [25, 32, 34, 20, 25]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width = 0.35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fig, ax =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ax.bar</a:t>
            </a:r>
            <a:r>
              <a:rPr lang="en-US" altLang="zh-CN" sz="2000" dirty="0">
                <a:solidFill>
                  <a:schemeClr val="tx1">
                    <a:lumMod val="85000"/>
                    <a:lumOff val="15000"/>
                  </a:schemeClr>
                </a:solidFill>
                <a:latin typeface="+mj-lt"/>
                <a:ea typeface="微软雅黑" panose="020B0503020204020204" pitchFamily="34" charset="-122"/>
              </a:rPr>
              <a:t>(labels, </a:t>
            </a:r>
            <a:r>
              <a:rPr lang="en-US" altLang="zh-CN" sz="2000" dirty="0" err="1">
                <a:solidFill>
                  <a:schemeClr val="tx1">
                    <a:lumMod val="85000"/>
                    <a:lumOff val="15000"/>
                  </a:schemeClr>
                </a:solidFill>
                <a:latin typeface="+mj-lt"/>
                <a:ea typeface="微软雅黑" panose="020B0503020204020204" pitchFamily="34" charset="-122"/>
              </a:rPr>
              <a:t>men_means</a:t>
            </a:r>
            <a:r>
              <a:rPr lang="en-US" altLang="zh-CN" sz="2000" dirty="0">
                <a:solidFill>
                  <a:schemeClr val="tx1">
                    <a:lumMod val="85000"/>
                    <a:lumOff val="15000"/>
                  </a:schemeClr>
                </a:solidFill>
                <a:latin typeface="+mj-lt"/>
                <a:ea typeface="微软雅黑" panose="020B0503020204020204" pitchFamily="34" charset="-122"/>
              </a:rPr>
              <a:t>, width, label='Men')</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ax.bar</a:t>
            </a:r>
            <a:r>
              <a:rPr lang="en-US" altLang="zh-CN" sz="2000" dirty="0">
                <a:solidFill>
                  <a:schemeClr val="tx1">
                    <a:lumMod val="85000"/>
                    <a:lumOff val="15000"/>
                  </a:schemeClr>
                </a:solidFill>
                <a:latin typeface="+mj-lt"/>
                <a:ea typeface="微软雅黑" panose="020B0503020204020204" pitchFamily="34" charset="-122"/>
              </a:rPr>
              <a:t>(labels, </a:t>
            </a:r>
            <a:r>
              <a:rPr lang="en-US" altLang="zh-CN" sz="2000" dirty="0" err="1">
                <a:solidFill>
                  <a:schemeClr val="tx1">
                    <a:lumMod val="85000"/>
                    <a:lumOff val="15000"/>
                  </a:schemeClr>
                </a:solidFill>
                <a:latin typeface="+mj-lt"/>
                <a:ea typeface="微软雅黑" panose="020B0503020204020204" pitchFamily="34" charset="-122"/>
              </a:rPr>
              <a:t>women_means</a:t>
            </a:r>
            <a:r>
              <a:rPr lang="en-US" altLang="zh-CN" sz="2000" dirty="0">
                <a:solidFill>
                  <a:schemeClr val="tx1">
                    <a:lumMod val="85000"/>
                    <a:lumOff val="15000"/>
                  </a:schemeClr>
                </a:solidFill>
                <a:latin typeface="+mj-lt"/>
                <a:ea typeface="微软雅黑" panose="020B0503020204020204" pitchFamily="34" charset="-122"/>
              </a:rPr>
              <a:t>, width, bottom=</a:t>
            </a:r>
            <a:r>
              <a:rPr lang="en-US" altLang="zh-CN" sz="2000" dirty="0" err="1">
                <a:solidFill>
                  <a:schemeClr val="tx1">
                    <a:lumMod val="85000"/>
                    <a:lumOff val="15000"/>
                  </a:schemeClr>
                </a:solidFill>
                <a:latin typeface="+mj-lt"/>
                <a:ea typeface="微软雅黑" panose="020B0503020204020204" pitchFamily="34" charset="-122"/>
              </a:rPr>
              <a:t>men_means</a:t>
            </a:r>
            <a:r>
              <a:rPr lang="en-US" altLang="zh-CN" sz="2000" dirty="0">
                <a:solidFill>
                  <a:schemeClr val="tx1">
                    <a:lumMod val="85000"/>
                    <a:lumOff val="15000"/>
                  </a:schemeClr>
                </a:solidFill>
                <a:latin typeface="+mj-lt"/>
                <a:ea typeface="微软雅黑" panose="020B0503020204020204" pitchFamily="34" charset="-122"/>
              </a:rPr>
              <a:t>, label='Women')</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ax.set_ylabel</a:t>
            </a:r>
            <a:r>
              <a:rPr lang="en-US" altLang="zh-CN" sz="2000" dirty="0">
                <a:solidFill>
                  <a:schemeClr val="tx1">
                    <a:lumMod val="85000"/>
                    <a:lumOff val="15000"/>
                  </a:schemeClr>
                </a:solidFill>
                <a:latin typeface="+mj-lt"/>
                <a:ea typeface="微软雅黑" panose="020B0503020204020204" pitchFamily="34" charset="-122"/>
              </a:rPr>
              <a:t>('Scores')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ax.set_title</a:t>
            </a:r>
            <a:r>
              <a:rPr lang="en-US" altLang="zh-CN" sz="2000" dirty="0">
                <a:solidFill>
                  <a:schemeClr val="tx1">
                    <a:lumMod val="85000"/>
                    <a:lumOff val="15000"/>
                  </a:schemeClr>
                </a:solidFill>
                <a:latin typeface="+mj-lt"/>
                <a:ea typeface="微软雅黑" panose="020B0503020204020204" pitchFamily="34" charset="-122"/>
              </a:rPr>
              <a:t>('Scores by group and gender')</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ax.legend</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47201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5895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06421"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bar()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4" name="矩形 43">
            <a:extLst>
              <a:ext uri="{FF2B5EF4-FFF2-40B4-BE49-F238E27FC236}">
                <a16:creationId xmlns:a16="http://schemas.microsoft.com/office/drawing/2014/main" id="{3B7B20A1-1E7E-4E26-AED3-E5173F5DA684}"/>
              </a:ext>
            </a:extLst>
          </p:cNvPr>
          <p:cNvSpPr/>
          <p:nvPr/>
        </p:nvSpPr>
        <p:spPr>
          <a:xfrm>
            <a:off x="1640427" y="1763073"/>
            <a:ext cx="9516392" cy="499432"/>
          </a:xfrm>
          <a:prstGeom prst="rect">
            <a:avLst/>
          </a:prstGeom>
        </p:spPr>
        <p:txBody>
          <a:bodyPr wrap="square">
            <a:spAutoFit/>
          </a:bodyPr>
          <a:lstStyle/>
          <a:p>
            <a:pPr>
              <a:lnSpc>
                <a:spcPct val="150000"/>
              </a:lnSpc>
              <a:spcBef>
                <a:spcPct val="0"/>
              </a:spcBef>
              <a:buClr>
                <a:srgbClr val="B1C400"/>
              </a:buClr>
              <a:defRPr/>
            </a:pPr>
            <a:r>
              <a:rPr lang="zh-CN" altLang="en-US" sz="2000" dirty="0">
                <a:solidFill>
                  <a:schemeClr val="tx1">
                    <a:lumMod val="85000"/>
                    <a:lumOff val="15000"/>
                  </a:schemeClr>
                </a:solidFill>
                <a:latin typeface="+mj-lt"/>
                <a:ea typeface="微软雅黑" panose="020B0503020204020204" pitchFamily="34" charset="-122"/>
              </a:rPr>
              <a:t>程序运行结果：</a:t>
            </a:r>
          </a:p>
        </p:txBody>
      </p:sp>
      <p:pic>
        <p:nvPicPr>
          <p:cNvPr id="1026" name="Picture 2" descr="6738FA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719" y="2526255"/>
            <a:ext cx="5486754" cy="377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13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ppt_y</p:attrName>
                                        </p:attrNameLst>
                                      </p:cBhvr>
                                      <p:tavLst>
                                        <p:tav tm="0">
                                          <p:val>
                                            <p:strVal val="#ppt_y-#ppt_h*1.125000"/>
                                          </p:val>
                                        </p:tav>
                                        <p:tav tm="100000">
                                          <p:val>
                                            <p:strVal val="#ppt_y"/>
                                          </p:val>
                                        </p:tav>
                                      </p:tavLst>
                                    </p:anim>
                                    <p:animEffect transition="in" filter="wipe(down)">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饼图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pie()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28971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t>饼图可以直观地显示某一类数据在全部样本数据中所占的百分比，从而分析出该类数据的重要程度、影响力等。</a:t>
            </a:r>
            <a:endParaRPr lang="en-US" altLang="zh-CN" dirty="0"/>
          </a:p>
          <a:p>
            <a:pPr marL="342900" indent="-342900">
              <a:lnSpc>
                <a:spcPct val="150000"/>
              </a:lnSpc>
              <a:spcBef>
                <a:spcPct val="0"/>
              </a:spcBef>
              <a:buClr>
                <a:srgbClr val="B1C400"/>
              </a:buClr>
              <a:buFont typeface="Wingdings" panose="05000000000000000000" pitchFamily="2" charset="2"/>
              <a:buChar char="l"/>
              <a:defRPr/>
            </a:pPr>
            <a:r>
              <a:rPr lang="en-US" altLang="zh-CN" dirty="0" err="1"/>
              <a:t>matplotlib.pyplot</a:t>
            </a:r>
            <a:r>
              <a:rPr lang="zh-CN" altLang="en-US" dirty="0"/>
              <a:t>提供了绘制饼图的函数</a:t>
            </a:r>
            <a:r>
              <a:rPr lang="en-US" altLang="zh-CN" dirty="0"/>
              <a:t>pie()</a:t>
            </a:r>
            <a:r>
              <a:rPr lang="zh-CN" altLang="en-US" dirty="0"/>
              <a:t>，语法格式为：</a:t>
            </a:r>
            <a:endParaRPr lang="en-US" altLang="zh-CN"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5"/>
            <a:ext cx="9493471" cy="493430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713549" y="3057906"/>
            <a:ext cx="7640685" cy="646331"/>
          </a:xfrm>
          <a:prstGeom prst="rect">
            <a:avLst/>
          </a:prstGeom>
        </p:spPr>
        <p:txBody>
          <a:bodyPr wrap="square">
            <a:spAutoFit/>
          </a:bodyPr>
          <a:lstStyle/>
          <a:p>
            <a:r>
              <a:rPr lang="en-US" altLang="zh-CN" dirty="0" err="1"/>
              <a:t>matplotlib.pyplot.pie</a:t>
            </a:r>
            <a:r>
              <a:rPr lang="en-US" altLang="zh-CN" dirty="0"/>
              <a:t>(x, explode=None, labels=None, colors=None, </a:t>
            </a:r>
          </a:p>
          <a:p>
            <a:r>
              <a:rPr lang="en-US" altLang="zh-CN" dirty="0" err="1"/>
              <a:t>autopct</a:t>
            </a:r>
            <a:r>
              <a:rPr lang="en-US" altLang="zh-CN" dirty="0"/>
              <a:t>=None, shadow=False, </a:t>
            </a:r>
            <a:r>
              <a:rPr lang="en-US" altLang="zh-CN" dirty="0" err="1"/>
              <a:t>startangle</a:t>
            </a:r>
            <a:r>
              <a:rPr lang="en-US" altLang="zh-CN" dirty="0"/>
              <a:t>=0,……)</a:t>
            </a:r>
            <a:endParaRPr lang="zh-CN" altLang="zh-CN"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699257"/>
            <a:ext cx="9185213" cy="3000821"/>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a:t>x</a:t>
            </a:r>
            <a:r>
              <a:rPr lang="zh-CN" altLang="en-US" dirty="0"/>
              <a:t>为要显示的数据；</a:t>
            </a:r>
          </a:p>
          <a:p>
            <a:pPr marL="342900" indent="-342900">
              <a:lnSpc>
                <a:spcPct val="150000"/>
              </a:lnSpc>
              <a:buClr>
                <a:srgbClr val="B1C400"/>
              </a:buClr>
              <a:buFont typeface="Arial" panose="020B0604020202020204" pitchFamily="34" charset="0"/>
              <a:buChar char="•"/>
            </a:pPr>
            <a:r>
              <a:rPr lang="en-US" altLang="zh-CN" dirty="0"/>
              <a:t>explode</a:t>
            </a:r>
            <a:r>
              <a:rPr lang="zh-CN" altLang="en-US" dirty="0"/>
              <a:t>序列设置饼图每一部分的偏离程度，默认值为</a:t>
            </a:r>
            <a:r>
              <a:rPr lang="en-US" altLang="zh-CN" dirty="0"/>
              <a:t>None</a:t>
            </a:r>
            <a:r>
              <a:rPr lang="zh-CN" altLang="en-US" dirty="0"/>
              <a:t>，可为数组或列表；</a:t>
            </a:r>
          </a:p>
          <a:p>
            <a:pPr marL="342900" indent="-342900">
              <a:lnSpc>
                <a:spcPct val="150000"/>
              </a:lnSpc>
              <a:buClr>
                <a:srgbClr val="B1C400"/>
              </a:buClr>
              <a:buFont typeface="Arial" panose="020B0604020202020204" pitchFamily="34" charset="0"/>
              <a:buChar char="•"/>
            </a:pPr>
            <a:r>
              <a:rPr lang="en-US" altLang="zh-CN" dirty="0"/>
              <a:t>labels</a:t>
            </a:r>
            <a:r>
              <a:rPr lang="zh-CN" altLang="en-US" dirty="0"/>
              <a:t>序列设置饼图每部分的标签，默认值为</a:t>
            </a:r>
            <a:r>
              <a:rPr lang="en-US" altLang="zh-CN" dirty="0"/>
              <a:t>None</a:t>
            </a:r>
            <a:r>
              <a:rPr lang="zh-CN" altLang="en-US" dirty="0"/>
              <a:t>；</a:t>
            </a:r>
          </a:p>
          <a:p>
            <a:pPr marL="342900" indent="-342900">
              <a:lnSpc>
                <a:spcPct val="150000"/>
              </a:lnSpc>
              <a:buClr>
                <a:srgbClr val="B1C400"/>
              </a:buClr>
              <a:buFont typeface="Arial" panose="020B0604020202020204" pitchFamily="34" charset="0"/>
              <a:buChar char="•"/>
            </a:pPr>
            <a:r>
              <a:rPr lang="en-US" altLang="zh-CN" dirty="0"/>
              <a:t>colors</a:t>
            </a:r>
            <a:r>
              <a:rPr lang="zh-CN" altLang="en-US" dirty="0"/>
              <a:t>序列设置饼图每部分的颜色，缺省时默认使用当前活动循环中的颜色；</a:t>
            </a:r>
          </a:p>
          <a:p>
            <a:pPr marL="342900" indent="-342900">
              <a:lnSpc>
                <a:spcPct val="150000"/>
              </a:lnSpc>
              <a:buClr>
                <a:srgbClr val="B1C400"/>
              </a:buClr>
              <a:buFont typeface="Arial" panose="020B0604020202020204" pitchFamily="34" charset="0"/>
              <a:buChar char="•"/>
            </a:pPr>
            <a:r>
              <a:rPr lang="en-US" altLang="zh-CN" dirty="0" err="1"/>
              <a:t>autopct</a:t>
            </a:r>
            <a:r>
              <a:rPr lang="zh-CN" altLang="en-US" dirty="0"/>
              <a:t>设置数据显示的格式，默认值为</a:t>
            </a:r>
            <a:r>
              <a:rPr lang="en-US" altLang="zh-CN" dirty="0"/>
              <a:t>None</a:t>
            </a:r>
            <a:r>
              <a:rPr lang="zh-CN" altLang="en-US" dirty="0"/>
              <a:t>，可为字符串或可调用的函数；</a:t>
            </a:r>
          </a:p>
          <a:p>
            <a:pPr marL="342900" indent="-342900">
              <a:lnSpc>
                <a:spcPct val="150000"/>
              </a:lnSpc>
              <a:buClr>
                <a:srgbClr val="B1C400"/>
              </a:buClr>
              <a:buFont typeface="Arial" panose="020B0604020202020204" pitchFamily="34" charset="0"/>
              <a:buChar char="•"/>
            </a:pPr>
            <a:r>
              <a:rPr lang="en-US" altLang="zh-CN" dirty="0"/>
              <a:t>shadow</a:t>
            </a:r>
            <a:r>
              <a:rPr lang="zh-CN" altLang="en-US" dirty="0"/>
              <a:t>设置饼图下是否有阴影，布尔类型，默认值为</a:t>
            </a:r>
            <a:r>
              <a:rPr lang="en-US" altLang="zh-CN" dirty="0"/>
              <a:t>False</a:t>
            </a:r>
            <a:r>
              <a:rPr lang="zh-CN" altLang="en-US" dirty="0"/>
              <a:t>；</a:t>
            </a:r>
          </a:p>
          <a:p>
            <a:pPr marL="342900" indent="-342900">
              <a:lnSpc>
                <a:spcPct val="150000"/>
              </a:lnSpc>
              <a:buClr>
                <a:srgbClr val="B1C400"/>
              </a:buClr>
              <a:buFont typeface="Arial" panose="020B0604020202020204" pitchFamily="34" charset="0"/>
              <a:buChar char="•"/>
            </a:pPr>
            <a:r>
              <a:rPr lang="en-US" altLang="zh-CN" dirty="0" err="1"/>
              <a:t>startangle</a:t>
            </a:r>
            <a:r>
              <a:rPr lang="zh-CN" altLang="en-US" dirty="0"/>
              <a:t>为起始角度，</a:t>
            </a:r>
            <a:r>
              <a:rPr lang="en-US" altLang="zh-CN" dirty="0"/>
              <a:t>float</a:t>
            </a:r>
            <a:r>
              <a:rPr lang="zh-CN" altLang="en-US" dirty="0"/>
              <a:t>类型，默认值为</a:t>
            </a:r>
            <a:r>
              <a:rPr lang="en-US" altLang="zh-CN" dirty="0"/>
              <a:t>0</a:t>
            </a:r>
            <a:r>
              <a:rPr lang="zh-CN" altLang="en-US" dirty="0"/>
              <a:t>。</a:t>
            </a:r>
            <a:endParaRPr lang="zh-CN" altLang="en-US" sz="2000" dirty="0"/>
          </a:p>
        </p:txBody>
      </p:sp>
    </p:spTree>
    <p:extLst>
      <p:ext uri="{BB962C8B-B14F-4D97-AF65-F5344CB8AC3E}">
        <p14:creationId xmlns:p14="http://schemas.microsoft.com/office/powerpoint/2010/main" val="362192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569020"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pie()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554819"/>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labels = '1 star', '2 stars', '3 stars', '4 stars', '5 stars'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sizes = [378, 198, 166, 239, 38]</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explode = (0, 0, 0, 0, 0.1)</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fig1, ax1 =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ax1.pie(sizes, explode=explode, labels=labels, </a:t>
            </a:r>
            <a:r>
              <a:rPr lang="en-US" altLang="zh-CN" sz="2000" dirty="0" err="1">
                <a:solidFill>
                  <a:schemeClr val="tx1">
                    <a:lumMod val="85000"/>
                    <a:lumOff val="15000"/>
                  </a:schemeClr>
                </a:solidFill>
                <a:latin typeface="+mj-lt"/>
                <a:ea typeface="微软雅黑" panose="020B0503020204020204" pitchFamily="34" charset="-122"/>
              </a:rPr>
              <a:t>autopct</a:t>
            </a:r>
            <a:r>
              <a:rPr lang="en-US" altLang="zh-CN" sz="2000" dirty="0">
                <a:solidFill>
                  <a:schemeClr val="tx1">
                    <a:lumMod val="85000"/>
                    <a:lumOff val="15000"/>
                  </a:schemeClr>
                </a:solidFill>
                <a:latin typeface="+mj-lt"/>
                <a:ea typeface="微软雅黑" panose="020B0503020204020204" pitchFamily="34" charset="-122"/>
              </a:rPr>
              <a:t>='%1.1f%%',</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startangle</a:t>
            </a:r>
            <a:r>
              <a:rPr lang="en-US" altLang="zh-CN" sz="2000" dirty="0">
                <a:solidFill>
                  <a:schemeClr val="tx1">
                    <a:lumMod val="85000"/>
                    <a:lumOff val="15000"/>
                  </a:schemeClr>
                </a:solidFill>
                <a:latin typeface="+mj-lt"/>
                <a:ea typeface="微软雅黑" panose="020B0503020204020204" pitchFamily="34" charset="-122"/>
              </a:rPr>
              <a:t>=90)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ax1.axis('equal')</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55534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16233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06421"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pie()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4" name="矩形 43">
            <a:extLst>
              <a:ext uri="{FF2B5EF4-FFF2-40B4-BE49-F238E27FC236}">
                <a16:creationId xmlns:a16="http://schemas.microsoft.com/office/drawing/2014/main" id="{3B7B20A1-1E7E-4E26-AED3-E5173F5DA684}"/>
              </a:ext>
            </a:extLst>
          </p:cNvPr>
          <p:cNvSpPr/>
          <p:nvPr/>
        </p:nvSpPr>
        <p:spPr>
          <a:xfrm>
            <a:off x="1640427" y="1763073"/>
            <a:ext cx="9516392" cy="499432"/>
          </a:xfrm>
          <a:prstGeom prst="rect">
            <a:avLst/>
          </a:prstGeom>
        </p:spPr>
        <p:txBody>
          <a:bodyPr wrap="square">
            <a:spAutoFit/>
          </a:bodyPr>
          <a:lstStyle/>
          <a:p>
            <a:pPr>
              <a:lnSpc>
                <a:spcPct val="150000"/>
              </a:lnSpc>
              <a:spcBef>
                <a:spcPct val="0"/>
              </a:spcBef>
              <a:buClr>
                <a:srgbClr val="B1C400"/>
              </a:buClr>
              <a:defRPr/>
            </a:pPr>
            <a:r>
              <a:rPr lang="zh-CN" altLang="en-US" sz="2000" dirty="0">
                <a:solidFill>
                  <a:schemeClr val="tx1">
                    <a:lumMod val="85000"/>
                    <a:lumOff val="15000"/>
                  </a:schemeClr>
                </a:solidFill>
                <a:latin typeface="+mj-lt"/>
                <a:ea typeface="微软雅黑" panose="020B0503020204020204" pitchFamily="34" charset="-122"/>
              </a:rPr>
              <a:t>程序运行结果：</a:t>
            </a:r>
          </a:p>
        </p:txBody>
      </p:sp>
      <p:pic>
        <p:nvPicPr>
          <p:cNvPr id="2050"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117" y="2434815"/>
            <a:ext cx="4990063" cy="37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8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ppt_y</p:attrName>
                                        </p:attrNameLst>
                                      </p:cBhvr>
                                      <p:tavLst>
                                        <p:tav tm="0">
                                          <p:val>
                                            <p:strVal val="#ppt_y-#ppt_h*1.125000"/>
                                          </p:val>
                                        </p:tav>
                                        <p:tav tm="100000">
                                          <p:val>
                                            <p:strVal val="#ppt_y"/>
                                          </p:val>
                                        </p:tav>
                                      </p:tavLst>
                                    </p:anim>
                                    <p:animEffect transition="in" filter="wipe(down)">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8"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散点图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scatter()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47732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散点图是将样本数据以点的形式绘制在二维平面上，以直观地显示判断变量之间的相互关系。</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matplotlib.pyplot</a:t>
            </a:r>
            <a:r>
              <a:rPr lang="zh-CN" altLang="en-US" sz="2000" dirty="0"/>
              <a:t>提供的</a:t>
            </a:r>
            <a:r>
              <a:rPr lang="en-US" altLang="zh-CN" sz="2000" dirty="0"/>
              <a:t>scatter()</a:t>
            </a:r>
            <a:r>
              <a:rPr lang="zh-CN" altLang="en-US" sz="2000" dirty="0"/>
              <a:t>函数可以绘制散点图，常用的语法格式为：</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379091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193496" y="3223105"/>
            <a:ext cx="8598117" cy="400110"/>
          </a:xfrm>
          <a:prstGeom prst="rect">
            <a:avLst/>
          </a:prstGeom>
        </p:spPr>
        <p:txBody>
          <a:bodyPr wrap="square">
            <a:spAutoFit/>
          </a:bodyPr>
          <a:lstStyle/>
          <a:p>
            <a:r>
              <a:rPr lang="en-US" altLang="zh-CN" sz="2000" dirty="0" err="1"/>
              <a:t>matplotlib.pyplot.scatter</a:t>
            </a:r>
            <a:r>
              <a:rPr lang="en-US" altLang="zh-CN" sz="2000" dirty="0"/>
              <a:t>(</a:t>
            </a:r>
            <a:r>
              <a:rPr lang="en-US" altLang="zh-CN" sz="2000" dirty="0" err="1"/>
              <a:t>x,y</a:t>
            </a:r>
            <a:r>
              <a:rPr lang="en-US" altLang="zh-CN" sz="2000" dirty="0"/>
              <a:t>, s=None, c=None, marker=None, **</a:t>
            </a:r>
            <a:r>
              <a:rPr lang="en-US" altLang="zh-CN" sz="2000" dirty="0" err="1"/>
              <a:t>kwargs</a:t>
            </a:r>
            <a:r>
              <a:rPr lang="en-US" altLang="zh-CN" sz="2000" dirty="0"/>
              <a:t>,……)</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576832"/>
            <a:ext cx="9185213" cy="2400657"/>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x</a:t>
            </a:r>
            <a:r>
              <a:rPr lang="zh-CN" altLang="en-US" sz="2000" dirty="0"/>
              <a:t>和</a:t>
            </a:r>
            <a:r>
              <a:rPr lang="en-US" altLang="zh-CN" sz="2000" dirty="0"/>
              <a:t>y</a:t>
            </a:r>
            <a:r>
              <a:rPr lang="zh-CN" altLang="en-US" sz="2000" dirty="0"/>
              <a:t>为数据的坐标，可为</a:t>
            </a:r>
            <a:r>
              <a:rPr lang="en-US" altLang="zh-CN" sz="2000" dirty="0"/>
              <a:t>float</a:t>
            </a:r>
            <a:r>
              <a:rPr lang="zh-CN" altLang="en-US" sz="2000" dirty="0"/>
              <a:t>类型或列表；</a:t>
            </a:r>
          </a:p>
          <a:p>
            <a:pPr marL="342900" indent="-342900">
              <a:lnSpc>
                <a:spcPct val="150000"/>
              </a:lnSpc>
              <a:buClr>
                <a:srgbClr val="B1C400"/>
              </a:buClr>
              <a:buFont typeface="Arial" panose="020B0604020202020204" pitchFamily="34" charset="0"/>
              <a:buChar char="•"/>
            </a:pPr>
            <a:r>
              <a:rPr lang="en-US" altLang="zh-CN" sz="2000" dirty="0"/>
              <a:t>s</a:t>
            </a:r>
            <a:r>
              <a:rPr lang="zh-CN" altLang="en-US" sz="2000" dirty="0"/>
              <a:t>设置散点的大小；</a:t>
            </a:r>
          </a:p>
          <a:p>
            <a:pPr marL="342900" indent="-342900">
              <a:lnSpc>
                <a:spcPct val="150000"/>
              </a:lnSpc>
              <a:buClr>
                <a:srgbClr val="B1C400"/>
              </a:buClr>
              <a:buFont typeface="Arial" panose="020B0604020202020204" pitchFamily="34" charset="0"/>
              <a:buChar char="•"/>
            </a:pPr>
            <a:r>
              <a:rPr lang="en-US" altLang="zh-CN" sz="2000" dirty="0"/>
              <a:t>c</a:t>
            </a:r>
            <a:r>
              <a:rPr lang="zh-CN" altLang="en-US" sz="2000" dirty="0"/>
              <a:t>设置散点的颜色，可为单个颜色或颜色列表；</a:t>
            </a:r>
          </a:p>
          <a:p>
            <a:pPr marL="342900" indent="-342900">
              <a:lnSpc>
                <a:spcPct val="150000"/>
              </a:lnSpc>
              <a:buClr>
                <a:srgbClr val="B1C400"/>
              </a:buClr>
              <a:buFont typeface="Arial" panose="020B0604020202020204" pitchFamily="34" charset="0"/>
              <a:buChar char="•"/>
            </a:pPr>
            <a:r>
              <a:rPr lang="en-US" altLang="zh-CN" sz="2000" dirty="0"/>
              <a:t>marker</a:t>
            </a:r>
            <a:r>
              <a:rPr lang="zh-CN" altLang="en-US" sz="2000" dirty="0"/>
              <a:t>为散点显示的图形，默认为</a:t>
            </a:r>
            <a:r>
              <a:rPr lang="en-US" altLang="zh-CN" sz="2000" dirty="0"/>
              <a:t>None</a:t>
            </a:r>
            <a:r>
              <a:rPr lang="zh-CN" altLang="en-US" sz="2000" dirty="0"/>
              <a:t>，显示为圆点。</a:t>
            </a:r>
          </a:p>
          <a:p>
            <a:pPr marL="342900" indent="-342900">
              <a:lnSpc>
                <a:spcPct val="150000"/>
              </a:lnSpc>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5958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scatter()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170099"/>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x = </a:t>
            </a:r>
            <a:r>
              <a:rPr lang="en-US" altLang="zh-CN" sz="2000" dirty="0" err="1">
                <a:solidFill>
                  <a:schemeClr val="tx1">
                    <a:lumMod val="85000"/>
                    <a:lumOff val="15000"/>
                  </a:schemeClr>
                </a:solidFill>
                <a:latin typeface="+mj-lt"/>
                <a:ea typeface="微软雅黑" panose="020B0503020204020204" pitchFamily="34" charset="-122"/>
              </a:rPr>
              <a:t>np.random.rand</a:t>
            </a:r>
            <a:r>
              <a:rPr lang="en-US" altLang="zh-CN" sz="2000" dirty="0">
                <a:solidFill>
                  <a:schemeClr val="tx1">
                    <a:lumMod val="85000"/>
                    <a:lumOff val="15000"/>
                  </a:schemeClr>
                </a:solidFill>
                <a:latin typeface="+mj-lt"/>
                <a:ea typeface="微软雅黑" panose="020B0503020204020204" pitchFamily="34" charset="-122"/>
              </a:rPr>
              <a:t>(50)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y = </a:t>
            </a:r>
            <a:r>
              <a:rPr lang="en-US" altLang="zh-CN" sz="2000" dirty="0" err="1">
                <a:solidFill>
                  <a:schemeClr val="tx1">
                    <a:lumMod val="85000"/>
                    <a:lumOff val="15000"/>
                  </a:schemeClr>
                </a:solidFill>
                <a:latin typeface="+mj-lt"/>
                <a:ea typeface="微软雅黑" panose="020B0503020204020204" pitchFamily="34" charset="-122"/>
              </a:rPr>
              <a:t>np.random.rand</a:t>
            </a:r>
            <a:r>
              <a:rPr lang="en-US" altLang="zh-CN" sz="2000" dirty="0">
                <a:solidFill>
                  <a:schemeClr val="tx1">
                    <a:lumMod val="85000"/>
                    <a:lumOff val="15000"/>
                  </a:schemeClr>
                </a:solidFill>
                <a:latin typeface="+mj-lt"/>
                <a:ea typeface="微软雅黑" panose="020B0503020204020204" pitchFamily="34" charset="-122"/>
              </a:rPr>
              <a:t>(50)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colors = y</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size = (30*x)**2  </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plt.scatter</a:t>
            </a:r>
            <a:r>
              <a:rPr lang="en-US" altLang="zh-CN" sz="2000" dirty="0">
                <a:solidFill>
                  <a:schemeClr val="tx1">
                    <a:lumMod val="85000"/>
                    <a:lumOff val="15000"/>
                  </a:schemeClr>
                </a:solidFill>
                <a:latin typeface="+mj-lt"/>
                <a:ea typeface="微软雅黑" panose="020B0503020204020204" pitchFamily="34" charset="-122"/>
              </a:rPr>
              <a:t>(x, y, s=size, c=colors, alpha=0.5)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17062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45998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scatter()</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0" name="矩形 39">
            <a:extLst>
              <a:ext uri="{FF2B5EF4-FFF2-40B4-BE49-F238E27FC236}">
                <a16:creationId xmlns:a16="http://schemas.microsoft.com/office/drawing/2014/main" id="{3B7B20A1-1E7E-4E26-AED3-E5173F5DA684}"/>
              </a:ext>
            </a:extLst>
          </p:cNvPr>
          <p:cNvSpPr/>
          <p:nvPr/>
        </p:nvSpPr>
        <p:spPr>
          <a:xfrm>
            <a:off x="1640427" y="1763073"/>
            <a:ext cx="9516392" cy="499432"/>
          </a:xfrm>
          <a:prstGeom prst="rect">
            <a:avLst/>
          </a:prstGeom>
        </p:spPr>
        <p:txBody>
          <a:bodyPr wrap="square">
            <a:spAutoFit/>
          </a:bodyPr>
          <a:lstStyle/>
          <a:p>
            <a:pPr>
              <a:lnSpc>
                <a:spcPct val="150000"/>
              </a:lnSpc>
              <a:spcBef>
                <a:spcPct val="0"/>
              </a:spcBef>
              <a:buClr>
                <a:srgbClr val="B1C400"/>
              </a:buClr>
              <a:defRPr/>
            </a:pPr>
            <a:r>
              <a:rPr lang="zh-CN" altLang="en-US" sz="2000" dirty="0">
                <a:solidFill>
                  <a:schemeClr val="tx1">
                    <a:lumMod val="85000"/>
                    <a:lumOff val="15000"/>
                  </a:schemeClr>
                </a:solidFill>
                <a:latin typeface="+mj-lt"/>
                <a:ea typeface="微软雅黑" panose="020B0503020204020204" pitchFamily="34" charset="-122"/>
              </a:rPr>
              <a:t>程序运行结果：</a:t>
            </a:r>
          </a:p>
        </p:txBody>
      </p:sp>
      <p:pic>
        <p:nvPicPr>
          <p:cNvPr id="3074" name="Picture 2" descr="2739FF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119" y="2539776"/>
            <a:ext cx="5603763" cy="371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85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down)">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B7B20A1-1E7E-4E26-AED3-E5173F5DA684}"/>
              </a:ext>
            </a:extLst>
          </p:cNvPr>
          <p:cNvSpPr/>
          <p:nvPr/>
        </p:nvSpPr>
        <p:spPr>
          <a:xfrm>
            <a:off x="912982" y="1256644"/>
            <a:ext cx="10663975" cy="286232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进行数据分析时，有时候需要将数据的处理结果以视图的方式形象直观地显示出来，这就需要运用</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的数据可视化技术。</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可以实现散点图、折线图、直方图、条形图、箱线图、饼图、热力图、二元变量分布、成对关系图等多种视图结构。常用的</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数据可视化工具有</a:t>
            </a:r>
            <a:r>
              <a:rPr lang="en-US" altLang="zh-CN" sz="2000" dirty="0" err="1">
                <a:solidFill>
                  <a:schemeClr val="tx1">
                    <a:lumMod val="85000"/>
                    <a:lumOff val="15000"/>
                  </a:schemeClr>
                </a:solidFill>
                <a:latin typeface="+mj-lt"/>
                <a:ea typeface="微软雅黑" panose="020B0503020204020204" pitchFamily="34" charset="-122"/>
              </a:rPr>
              <a:t>Matplotlib</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Seaborn</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Pyecharts</a:t>
            </a:r>
            <a:r>
              <a:rPr lang="zh-CN" altLang="en-US" sz="2000" dirty="0">
                <a:solidFill>
                  <a:schemeClr val="tx1">
                    <a:lumMod val="85000"/>
                    <a:lumOff val="15000"/>
                  </a:schemeClr>
                </a:solidFill>
                <a:latin typeface="+mj-lt"/>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p:txBody>
      </p:sp>
      <p:sp>
        <p:nvSpPr>
          <p:cNvPr id="4" name="矩形 3">
            <a:extLst>
              <a:ext uri="{FF2B5EF4-FFF2-40B4-BE49-F238E27FC236}">
                <a16:creationId xmlns:a16="http://schemas.microsoft.com/office/drawing/2014/main" id="{216CDEAA-41D1-44D4-B721-BBBFBFFEE20B}"/>
              </a:ext>
            </a:extLst>
          </p:cNvPr>
          <p:cNvSpPr/>
          <p:nvPr/>
        </p:nvSpPr>
        <p:spPr>
          <a:xfrm>
            <a:off x="5593300"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5" name="KSO_Shape">
            <a:extLst>
              <a:ext uri="{FF2B5EF4-FFF2-40B4-BE49-F238E27FC236}">
                <a16:creationId xmlns:a16="http://schemas.microsoft.com/office/drawing/2014/main" id="{6A0022B1-3E29-429D-8422-AA919FF16C3A}"/>
              </a:ext>
            </a:extLst>
          </p:cNvPr>
          <p:cNvSpPr/>
          <p:nvPr/>
        </p:nvSpPr>
        <p:spPr>
          <a:xfrm>
            <a:off x="729286" y="1256644"/>
            <a:ext cx="11092600" cy="248259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12302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8"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直方图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hist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47732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直方图</a:t>
            </a:r>
            <a:r>
              <a:rPr lang="en-US" altLang="zh-CN" sz="2000" dirty="0"/>
              <a:t>(Histogram)</a:t>
            </a:r>
            <a:r>
              <a:rPr lang="zh-CN" altLang="en-US" sz="2000" dirty="0"/>
              <a:t>是一种由一系列高度不等的纵向矩形条或线段表示数据分布情况的统计报告图。</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matplotlib.pyplot</a:t>
            </a:r>
            <a:r>
              <a:rPr lang="zh-CN" altLang="en-US" sz="2000" dirty="0"/>
              <a:t>提供的</a:t>
            </a:r>
            <a:r>
              <a:rPr lang="en-US" altLang="zh-CN" sz="2000" dirty="0" err="1"/>
              <a:t>hist</a:t>
            </a:r>
            <a:r>
              <a:rPr lang="en-US" altLang="zh-CN" sz="2000" dirty="0"/>
              <a:t>()</a:t>
            </a:r>
            <a:r>
              <a:rPr lang="zh-CN" altLang="en-US" sz="2000" dirty="0"/>
              <a:t>函数提供了绘制直方图的功能，常用的语法格式为：</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422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060090" y="3227073"/>
            <a:ext cx="8647594" cy="400110"/>
          </a:xfrm>
          <a:prstGeom prst="rect">
            <a:avLst/>
          </a:prstGeom>
        </p:spPr>
        <p:txBody>
          <a:bodyPr wrap="square">
            <a:spAutoFit/>
          </a:bodyPr>
          <a:lstStyle/>
          <a:p>
            <a:r>
              <a:rPr lang="en-US" altLang="zh-CN" sz="2000" dirty="0" err="1"/>
              <a:t>matplotlib.pyplot.hist</a:t>
            </a:r>
            <a:r>
              <a:rPr lang="en-US" altLang="zh-CN" sz="2000" dirty="0"/>
              <a:t>(x, bins=None, range=None, density=False, **</a:t>
            </a:r>
            <a:r>
              <a:rPr lang="en-US" altLang="zh-CN" sz="2000" dirty="0" err="1"/>
              <a:t>kwargs</a:t>
            </a:r>
            <a:r>
              <a:rPr lang="en-US" altLang="zh-CN" sz="2000" dirty="0"/>
              <a:t>,……)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646756"/>
            <a:ext cx="9185213" cy="3093154"/>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1600" dirty="0"/>
              <a:t>x</a:t>
            </a:r>
            <a:r>
              <a:rPr lang="zh-CN" altLang="en-US" sz="1600" dirty="0"/>
              <a:t>是输入数据，可以是单个数组或长度不同的序列。</a:t>
            </a:r>
          </a:p>
          <a:p>
            <a:pPr marL="342900" indent="-342900">
              <a:lnSpc>
                <a:spcPct val="150000"/>
              </a:lnSpc>
              <a:buClr>
                <a:srgbClr val="B1C400"/>
              </a:buClr>
              <a:buFont typeface="Arial" panose="020B0604020202020204" pitchFamily="34" charset="0"/>
              <a:buChar char="•"/>
            </a:pPr>
            <a:r>
              <a:rPr lang="en-US" altLang="zh-CN" sz="1600" dirty="0"/>
              <a:t>bins</a:t>
            </a:r>
            <a:r>
              <a:rPr lang="zh-CN" altLang="en-US" sz="1600" dirty="0"/>
              <a:t>为整数时，设置在</a:t>
            </a:r>
            <a:r>
              <a:rPr lang="en-US" altLang="zh-CN" sz="1600" dirty="0"/>
              <a:t>range</a:t>
            </a:r>
            <a:r>
              <a:rPr lang="zh-CN" altLang="en-US" sz="1600" dirty="0"/>
              <a:t>范围内等宽矩形条的数目；</a:t>
            </a:r>
            <a:r>
              <a:rPr lang="en-US" altLang="zh-CN" sz="1600" dirty="0"/>
              <a:t>bins</a:t>
            </a:r>
            <a:r>
              <a:rPr lang="zh-CN" altLang="en-US" sz="1600" dirty="0"/>
              <a:t>为序列时，设置直方图矩形条的边界，包括第一个矩形条的左边界和最后一个矩形条的右边界；</a:t>
            </a:r>
            <a:r>
              <a:rPr lang="en-US" altLang="zh-CN" sz="1600" dirty="0"/>
              <a:t>bins</a:t>
            </a:r>
            <a:r>
              <a:rPr lang="zh-CN" altLang="en-US" sz="1600" dirty="0"/>
              <a:t>为字符串时，采用</a:t>
            </a:r>
            <a:r>
              <a:rPr lang="en-US" altLang="zh-CN" sz="1600" dirty="0" err="1"/>
              <a:t>numpy</a:t>
            </a:r>
            <a:r>
              <a:rPr lang="zh-CN" altLang="en-US" sz="1600" dirty="0"/>
              <a:t>支持的绘制策略。</a:t>
            </a:r>
          </a:p>
          <a:p>
            <a:pPr marL="342900" indent="-342900">
              <a:lnSpc>
                <a:spcPct val="150000"/>
              </a:lnSpc>
              <a:buClr>
                <a:srgbClr val="B1C400"/>
              </a:buClr>
              <a:buFont typeface="Arial" panose="020B0604020202020204" pitchFamily="34" charset="0"/>
              <a:buChar char="•"/>
            </a:pPr>
            <a:r>
              <a:rPr lang="en-US" altLang="zh-CN" sz="1600" dirty="0"/>
              <a:t>range</a:t>
            </a:r>
            <a:r>
              <a:rPr lang="zh-CN" altLang="en-US" sz="1600" dirty="0"/>
              <a:t>设置直方图矩形条的上下范围，忽略超出该范围的数据，缺省时默认为</a:t>
            </a:r>
            <a:r>
              <a:rPr lang="en-US" altLang="zh-CN" sz="1600" dirty="0"/>
              <a:t>(</a:t>
            </a:r>
            <a:r>
              <a:rPr lang="en-US" altLang="zh-CN" sz="1600" dirty="0" err="1"/>
              <a:t>x.min</a:t>
            </a:r>
            <a:r>
              <a:rPr lang="en-US" altLang="zh-CN" sz="1600" dirty="0"/>
              <a:t>(), </a:t>
            </a:r>
            <a:r>
              <a:rPr lang="en-US" altLang="zh-CN" sz="1600" dirty="0" err="1"/>
              <a:t>x.max</a:t>
            </a:r>
            <a:r>
              <a:rPr lang="en-US" altLang="zh-CN" sz="1600" dirty="0"/>
              <a:t>())</a:t>
            </a:r>
            <a:r>
              <a:rPr lang="zh-CN" altLang="en-US" sz="1600" dirty="0"/>
              <a:t>。</a:t>
            </a:r>
          </a:p>
          <a:p>
            <a:pPr marL="342900" indent="-342900">
              <a:lnSpc>
                <a:spcPct val="150000"/>
              </a:lnSpc>
              <a:buClr>
                <a:srgbClr val="B1C400"/>
              </a:buClr>
              <a:buFont typeface="Arial" panose="020B0604020202020204" pitchFamily="34" charset="0"/>
              <a:buChar char="•"/>
            </a:pPr>
            <a:r>
              <a:rPr lang="en-US" altLang="zh-CN" sz="1600" dirty="0"/>
              <a:t>density</a:t>
            </a:r>
            <a:r>
              <a:rPr lang="zh-CN" altLang="en-US" sz="1600" dirty="0"/>
              <a:t>为布尔类型，用于指定是否绘制概率密度函数直方图（此时直方图面积和为</a:t>
            </a:r>
            <a:r>
              <a:rPr lang="en-US" altLang="zh-CN" sz="1600" dirty="0"/>
              <a:t>1</a:t>
            </a:r>
            <a:r>
              <a:rPr lang="zh-CN" altLang="en-US" sz="1600" dirty="0"/>
              <a:t>），缺省时默认为</a:t>
            </a:r>
            <a:r>
              <a:rPr lang="en-US" altLang="zh-CN" sz="1600" dirty="0"/>
              <a:t>False</a:t>
            </a:r>
            <a:r>
              <a:rPr lang="zh-CN" altLang="en-US" sz="1600" dirty="0"/>
              <a:t>。</a:t>
            </a:r>
          </a:p>
          <a:p>
            <a:pPr marL="342900" indent="-342900">
              <a:lnSpc>
                <a:spcPct val="150000"/>
              </a:lnSpc>
              <a:buClr>
                <a:srgbClr val="B1C400"/>
              </a:buClr>
              <a:buFont typeface="Arial" panose="020B0604020202020204" pitchFamily="34" charset="0"/>
              <a:buChar char="•"/>
            </a:pPr>
            <a:r>
              <a:rPr lang="zh-CN" altLang="en-US" sz="1600" dirty="0"/>
              <a:t>**</a:t>
            </a:r>
            <a:r>
              <a:rPr lang="en-US" altLang="zh-CN" sz="1600" dirty="0" err="1"/>
              <a:t>kwargs</a:t>
            </a:r>
            <a:r>
              <a:rPr lang="zh-CN" altLang="en-US" sz="1600" dirty="0"/>
              <a:t>还可以设置直方图的宽度，颜色，对齐方向等属性。</a:t>
            </a:r>
          </a:p>
        </p:txBody>
      </p:sp>
    </p:spTree>
    <p:extLst>
      <p:ext uri="{BB962C8B-B14F-4D97-AF65-F5344CB8AC3E}">
        <p14:creationId xmlns:p14="http://schemas.microsoft.com/office/powerpoint/2010/main" val="86523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hist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mu, sigma = 100, 15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x = mu + sigma * </a:t>
            </a:r>
            <a:r>
              <a:rPr lang="en-US" altLang="zh-CN" sz="2000" dirty="0" err="1">
                <a:solidFill>
                  <a:schemeClr val="tx1">
                    <a:lumMod val="85000"/>
                    <a:lumOff val="15000"/>
                  </a:schemeClr>
                </a:solidFill>
                <a:latin typeface="+mj-lt"/>
                <a:ea typeface="微软雅黑" panose="020B0503020204020204" pitchFamily="34" charset="-122"/>
              </a:rPr>
              <a:t>np.random.randn</a:t>
            </a:r>
            <a:r>
              <a:rPr lang="en-US" altLang="zh-CN" sz="2000" dirty="0">
                <a:solidFill>
                  <a:schemeClr val="tx1">
                    <a:lumMod val="85000"/>
                    <a:lumOff val="15000"/>
                  </a:schemeClr>
                </a:solidFill>
                <a:latin typeface="+mj-lt"/>
                <a:ea typeface="微软雅黑" panose="020B0503020204020204" pitchFamily="34" charset="-122"/>
              </a:rPr>
              <a:t>(10000)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n, bins, patches = </a:t>
            </a:r>
            <a:r>
              <a:rPr lang="en-US" altLang="zh-CN" sz="2000" dirty="0" err="1">
                <a:solidFill>
                  <a:schemeClr val="tx1">
                    <a:lumMod val="85000"/>
                    <a:lumOff val="15000"/>
                  </a:schemeClr>
                </a:solidFill>
                <a:latin typeface="+mj-lt"/>
                <a:ea typeface="微软雅黑" panose="020B0503020204020204" pitchFamily="34" charset="-122"/>
              </a:rPr>
              <a:t>plt.hist</a:t>
            </a:r>
            <a:r>
              <a:rPr lang="en-US" altLang="zh-CN" sz="2000" dirty="0">
                <a:solidFill>
                  <a:schemeClr val="tx1">
                    <a:lumMod val="85000"/>
                    <a:lumOff val="15000"/>
                  </a:schemeClr>
                </a:solidFill>
                <a:latin typeface="+mj-lt"/>
                <a:ea typeface="微软雅黑" panose="020B0503020204020204" pitchFamily="34" charset="-122"/>
              </a:rPr>
              <a:t>(x, 50, density=1, </a:t>
            </a:r>
            <a:r>
              <a:rPr lang="en-US" altLang="zh-CN" sz="2000" dirty="0" err="1">
                <a:solidFill>
                  <a:schemeClr val="tx1">
                    <a:lumMod val="85000"/>
                    <a:lumOff val="15000"/>
                  </a:schemeClr>
                </a:solidFill>
                <a:latin typeface="+mj-lt"/>
                <a:ea typeface="微软雅黑" panose="020B0503020204020204" pitchFamily="34" charset="-122"/>
              </a:rPr>
              <a:t>facecolor</a:t>
            </a:r>
            <a:r>
              <a:rPr lang="en-US" altLang="zh-CN" sz="2000" dirty="0">
                <a:solidFill>
                  <a:schemeClr val="tx1">
                    <a:lumMod val="85000"/>
                    <a:lumOff val="15000"/>
                  </a:schemeClr>
                </a:solidFill>
                <a:latin typeface="+mj-lt"/>
                <a:ea typeface="微软雅黑" panose="020B0503020204020204" pitchFamily="34" charset="-122"/>
              </a:rPr>
              <a:t>='g', alpha=0.75)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plt.xlabel</a:t>
            </a:r>
            <a:r>
              <a:rPr lang="en-US" altLang="zh-CN" sz="2000" dirty="0">
                <a:solidFill>
                  <a:schemeClr val="tx1">
                    <a:lumMod val="85000"/>
                    <a:lumOff val="15000"/>
                  </a:schemeClr>
                </a:solidFill>
                <a:latin typeface="+mj-lt"/>
                <a:ea typeface="微软雅黑" panose="020B0503020204020204" pitchFamily="34" charset="-122"/>
              </a:rPr>
              <a:t>('Smarts')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plt.ylabel</a:t>
            </a:r>
            <a:r>
              <a:rPr lang="en-US" altLang="zh-CN" sz="2000" dirty="0">
                <a:solidFill>
                  <a:schemeClr val="tx1">
                    <a:lumMod val="85000"/>
                    <a:lumOff val="15000"/>
                  </a:schemeClr>
                </a:solidFill>
                <a:latin typeface="+mj-lt"/>
                <a:ea typeface="微软雅黑" panose="020B0503020204020204" pitchFamily="34" charset="-122"/>
              </a:rPr>
              <a:t>('Probability')</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plt.title</a:t>
            </a:r>
            <a:r>
              <a:rPr lang="en-US" altLang="zh-CN" sz="2000" dirty="0">
                <a:solidFill>
                  <a:schemeClr val="tx1">
                    <a:lumMod val="85000"/>
                    <a:lumOff val="15000"/>
                  </a:schemeClr>
                </a:solidFill>
                <a:latin typeface="+mj-lt"/>
                <a:ea typeface="微软雅黑" panose="020B0503020204020204" pitchFamily="34" charset="-122"/>
              </a:rPr>
              <a:t>('Histogram of IQ')</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plt.text</a:t>
            </a:r>
            <a:r>
              <a:rPr lang="en-US" altLang="zh-CN" sz="2000" dirty="0">
                <a:solidFill>
                  <a:schemeClr val="tx1">
                    <a:lumMod val="85000"/>
                    <a:lumOff val="15000"/>
                  </a:schemeClr>
                </a:solidFill>
                <a:latin typeface="+mj-lt"/>
                <a:ea typeface="微软雅黑" panose="020B0503020204020204" pitchFamily="34" charset="-122"/>
              </a:rPr>
              <a:t>(60, .025, r'$\mu=100,\ \sigma=15$')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plt.axis</a:t>
            </a:r>
            <a:r>
              <a:rPr lang="en-US" altLang="zh-CN" sz="2000" dirty="0">
                <a:solidFill>
                  <a:schemeClr val="tx1">
                    <a:lumMod val="85000"/>
                    <a:lumOff val="15000"/>
                  </a:schemeClr>
                </a:solidFill>
                <a:latin typeface="+mj-lt"/>
                <a:ea typeface="微软雅黑" panose="020B0503020204020204" pitchFamily="34" charset="-122"/>
              </a:rPr>
              <a:t>([40, 160, 0, 0.03])</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plt.grid</a:t>
            </a:r>
            <a:r>
              <a:rPr lang="en-US" altLang="zh-CN" sz="2000" dirty="0">
                <a:solidFill>
                  <a:schemeClr val="tx1">
                    <a:lumMod val="85000"/>
                    <a:lumOff val="15000"/>
                  </a:schemeClr>
                </a:solidFill>
                <a:latin typeface="+mj-lt"/>
                <a:ea typeface="微软雅黑" panose="020B0503020204020204" pitchFamily="34" charset="-122"/>
              </a:rPr>
              <a: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470950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38553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hist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0" name="矩形 39">
            <a:extLst>
              <a:ext uri="{FF2B5EF4-FFF2-40B4-BE49-F238E27FC236}">
                <a16:creationId xmlns:a16="http://schemas.microsoft.com/office/drawing/2014/main" id="{3B7B20A1-1E7E-4E26-AED3-E5173F5DA684}"/>
              </a:ext>
            </a:extLst>
          </p:cNvPr>
          <p:cNvSpPr/>
          <p:nvPr/>
        </p:nvSpPr>
        <p:spPr>
          <a:xfrm>
            <a:off x="1640427" y="1763073"/>
            <a:ext cx="9516392" cy="499432"/>
          </a:xfrm>
          <a:prstGeom prst="rect">
            <a:avLst/>
          </a:prstGeom>
        </p:spPr>
        <p:txBody>
          <a:bodyPr wrap="square">
            <a:spAutoFit/>
          </a:bodyPr>
          <a:lstStyle/>
          <a:p>
            <a:pPr>
              <a:lnSpc>
                <a:spcPct val="150000"/>
              </a:lnSpc>
              <a:spcBef>
                <a:spcPct val="0"/>
              </a:spcBef>
              <a:buClr>
                <a:srgbClr val="B1C400"/>
              </a:buClr>
              <a:defRPr/>
            </a:pPr>
            <a:r>
              <a:rPr lang="zh-CN" altLang="en-US" sz="2000" dirty="0">
                <a:solidFill>
                  <a:schemeClr val="tx1">
                    <a:lumMod val="85000"/>
                    <a:lumOff val="15000"/>
                  </a:schemeClr>
                </a:solidFill>
                <a:latin typeface="+mj-lt"/>
                <a:ea typeface="微软雅黑" panose="020B0503020204020204" pitchFamily="34" charset="-122"/>
              </a:rPr>
              <a:t>程序运行结果：</a:t>
            </a:r>
          </a:p>
        </p:txBody>
      </p:sp>
      <p:pic>
        <p:nvPicPr>
          <p:cNvPr id="4098" name="Picture 2" descr="1058E9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088" y="2366066"/>
            <a:ext cx="6117926" cy="416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7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down)">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199536"/>
            <a:ext cx="9789465" cy="3093154"/>
          </a:xfrm>
          <a:prstGeom prst="rect">
            <a:avLst/>
          </a:prstGeom>
        </p:spPr>
        <p:txBody>
          <a:bodyPr wrap="square">
            <a:spAutoFit/>
          </a:bodyPr>
          <a:lstStyle/>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Matplotlib</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rgbClr val="FF0000"/>
                </a:solidFill>
                <a:latin typeface="+mj-lt"/>
                <a:ea typeface="微软雅黑" panose="020B0503020204020204" pitchFamily="34" charset="-122"/>
              </a:rPr>
              <a:t>Seaborn</a:t>
            </a:r>
            <a:endParaRPr lang="en-US" altLang="zh-CN" sz="2800" dirty="0">
              <a:solidFill>
                <a:srgbClr val="FF0000"/>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chemeClr val="tx1">
                    <a:lumMod val="85000"/>
                    <a:lumOff val="15000"/>
                  </a:schemeClr>
                </a:solidFill>
                <a:latin typeface="+mj-lt"/>
                <a:ea typeface="微软雅黑" panose="020B0503020204020204" pitchFamily="34" charset="-122"/>
              </a:rPr>
              <a:t>Pyecharts</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应用实例</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本章小结</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37869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49560" y="477138"/>
            <a:ext cx="1892890"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93899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Seaborn</a:t>
            </a:r>
            <a:r>
              <a:rPr lang="zh-CN" altLang="en-US" sz="2000" dirty="0">
                <a:solidFill>
                  <a:schemeClr val="tx1">
                    <a:lumMod val="85000"/>
                    <a:lumOff val="15000"/>
                  </a:schemeClr>
                </a:solidFill>
                <a:latin typeface="+mj-lt"/>
                <a:ea typeface="微软雅黑" panose="020B0503020204020204" pitchFamily="34" charset="-122"/>
              </a:rPr>
              <a:t>也是一种开源的数据可视化工具，是在</a:t>
            </a:r>
            <a:r>
              <a:rPr lang="en-US" altLang="zh-CN" sz="2000" dirty="0" err="1">
                <a:solidFill>
                  <a:schemeClr val="tx1">
                    <a:lumMod val="85000"/>
                    <a:lumOff val="15000"/>
                  </a:schemeClr>
                </a:solidFill>
                <a:latin typeface="+mj-lt"/>
                <a:ea typeface="微软雅黑" panose="020B0503020204020204" pitchFamily="34" charset="-122"/>
              </a:rPr>
              <a:t>Matplotlib</a:t>
            </a:r>
            <a:r>
              <a:rPr lang="zh-CN" altLang="en-US" sz="2000" dirty="0">
                <a:solidFill>
                  <a:schemeClr val="tx1">
                    <a:lumMod val="85000"/>
                    <a:lumOff val="15000"/>
                  </a:schemeClr>
                </a:solidFill>
                <a:latin typeface="+mj-lt"/>
                <a:ea typeface="微软雅黑" panose="020B0503020204020204" pitchFamily="34" charset="-122"/>
              </a:rPr>
              <a:t>的基础上进行了更高级的</a:t>
            </a:r>
            <a:r>
              <a:rPr lang="en-US" altLang="zh-CN" sz="2000" dirty="0">
                <a:solidFill>
                  <a:schemeClr val="tx1">
                    <a:lumMod val="85000"/>
                    <a:lumOff val="15000"/>
                  </a:schemeClr>
                </a:solidFill>
                <a:latin typeface="+mj-lt"/>
                <a:ea typeface="微软雅黑" panose="020B0503020204020204" pitchFamily="34" charset="-122"/>
              </a:rPr>
              <a:t>API</a:t>
            </a:r>
            <a:r>
              <a:rPr lang="zh-CN" altLang="en-US" sz="2000" dirty="0">
                <a:solidFill>
                  <a:schemeClr val="tx1">
                    <a:lumMod val="85000"/>
                    <a:lumOff val="15000"/>
                  </a:schemeClr>
                </a:solidFill>
                <a:latin typeface="+mj-lt"/>
                <a:ea typeface="微软雅黑" panose="020B0503020204020204" pitchFamily="34" charset="-122"/>
              </a:rPr>
              <a:t>封装，因此可以进行更复杂的图形设计和输出。</a:t>
            </a:r>
            <a:r>
              <a:rPr lang="en-US" altLang="zh-CN" sz="2000" dirty="0" err="1">
                <a:solidFill>
                  <a:schemeClr val="tx1">
                    <a:lumMod val="85000"/>
                    <a:lumOff val="15000"/>
                  </a:schemeClr>
                </a:solidFill>
                <a:latin typeface="+mj-lt"/>
                <a:ea typeface="微软雅黑" panose="020B0503020204020204" pitchFamily="34" charset="-122"/>
              </a:rPr>
              <a:t>Seaborn</a:t>
            </a:r>
            <a:r>
              <a:rPr lang="zh-CN" altLang="en-US" sz="2000" dirty="0">
                <a:solidFill>
                  <a:schemeClr val="tx1">
                    <a:lumMod val="85000"/>
                    <a:lumOff val="15000"/>
                  </a:schemeClr>
                </a:solidFill>
                <a:latin typeface="+mj-lt"/>
                <a:ea typeface="微软雅黑" panose="020B0503020204020204" pitchFamily="34" charset="-122"/>
              </a:rPr>
              <a:t>是</a:t>
            </a:r>
            <a:r>
              <a:rPr lang="en-US" altLang="zh-CN" sz="2000" dirty="0" err="1">
                <a:solidFill>
                  <a:schemeClr val="tx1">
                    <a:lumMod val="85000"/>
                    <a:lumOff val="15000"/>
                  </a:schemeClr>
                </a:solidFill>
                <a:latin typeface="+mj-lt"/>
                <a:ea typeface="微软雅黑" panose="020B0503020204020204" pitchFamily="34" charset="-122"/>
              </a:rPr>
              <a:t>matplotlib</a:t>
            </a:r>
            <a:r>
              <a:rPr lang="zh-CN" altLang="en-US" sz="2000" dirty="0">
                <a:solidFill>
                  <a:schemeClr val="tx1">
                    <a:lumMod val="85000"/>
                    <a:lumOff val="15000"/>
                  </a:schemeClr>
                </a:solidFill>
                <a:latin typeface="+mj-lt"/>
                <a:ea typeface="微软雅黑" panose="020B0503020204020204" pitchFamily="34" charset="-122"/>
              </a:rPr>
              <a:t>的重要补充，可以自主设置很多在</a:t>
            </a:r>
            <a:r>
              <a:rPr lang="en-US" altLang="zh-CN" sz="2000" dirty="0" err="1">
                <a:solidFill>
                  <a:schemeClr val="tx1">
                    <a:lumMod val="85000"/>
                    <a:lumOff val="15000"/>
                  </a:schemeClr>
                </a:solidFill>
                <a:latin typeface="+mj-lt"/>
                <a:ea typeface="微软雅黑" panose="020B0503020204020204" pitchFamily="34" charset="-122"/>
              </a:rPr>
              <a:t>Matplotlib</a:t>
            </a:r>
            <a:r>
              <a:rPr lang="zh-CN" altLang="en-US" sz="2000" dirty="0">
                <a:solidFill>
                  <a:schemeClr val="tx1">
                    <a:lumMod val="85000"/>
                    <a:lumOff val="15000"/>
                  </a:schemeClr>
                </a:solidFill>
                <a:latin typeface="+mj-lt"/>
                <a:ea typeface="微软雅黑" panose="020B0503020204020204" pitchFamily="34" charset="-122"/>
              </a:rPr>
              <a:t>中被默认的各种参数，而且它能高度兼容</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pandas</a:t>
            </a:r>
            <a:r>
              <a:rPr lang="zh-CN" altLang="en-US" sz="2000" dirty="0">
                <a:solidFill>
                  <a:schemeClr val="tx1">
                    <a:lumMod val="85000"/>
                    <a:lumOff val="15000"/>
                  </a:schemeClr>
                </a:solidFill>
                <a:latin typeface="+mj-lt"/>
                <a:ea typeface="微软雅黑" panose="020B0503020204020204" pitchFamily="34" charset="-122"/>
              </a:rPr>
              <a:t>数据结构以及</a:t>
            </a:r>
            <a:r>
              <a:rPr lang="en-US" altLang="zh-CN" sz="2000" dirty="0" err="1">
                <a:solidFill>
                  <a:schemeClr val="tx1">
                    <a:lumMod val="85000"/>
                    <a:lumOff val="15000"/>
                  </a:schemeClr>
                </a:solidFill>
                <a:latin typeface="+mj-lt"/>
                <a:ea typeface="微软雅黑" panose="020B0503020204020204" pitchFamily="34" charset="-122"/>
              </a:rPr>
              <a:t>scipy</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err="1">
                <a:solidFill>
                  <a:schemeClr val="tx1">
                    <a:lumMod val="85000"/>
                    <a:lumOff val="15000"/>
                  </a:schemeClr>
                </a:solidFill>
                <a:latin typeface="+mj-lt"/>
                <a:ea typeface="微软雅黑" panose="020B0503020204020204" pitchFamily="34" charset="-122"/>
              </a:rPr>
              <a:t>statsmodels</a:t>
            </a:r>
            <a:r>
              <a:rPr lang="zh-CN" altLang="en-US" sz="2000" dirty="0">
                <a:solidFill>
                  <a:schemeClr val="tx1">
                    <a:lumMod val="85000"/>
                    <a:lumOff val="15000"/>
                  </a:schemeClr>
                </a:solidFill>
                <a:latin typeface="+mj-lt"/>
                <a:ea typeface="微软雅黑" panose="020B0503020204020204" pitchFamily="34" charset="-122"/>
              </a:rPr>
              <a:t>等统计模式。</a:t>
            </a: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1939515"/>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2787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关系图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relplot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96109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关系图能够直观地展示数据变量之间的关系以及这些关系如何依赖于其他变量。</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seaborn</a:t>
            </a:r>
            <a:r>
              <a:rPr lang="zh-CN" altLang="en-US" sz="2000" dirty="0"/>
              <a:t>中常用的绘制数据关系图的函数</a:t>
            </a:r>
            <a:r>
              <a:rPr lang="en-US" altLang="zh-CN" sz="2000" dirty="0" err="1"/>
              <a:t>relplot</a:t>
            </a:r>
            <a:r>
              <a:rPr lang="en-US" altLang="zh-CN" sz="2000" dirty="0"/>
              <a:t>()</a:t>
            </a:r>
            <a:r>
              <a:rPr lang="zh-CN" altLang="en-US" sz="2000" dirty="0"/>
              <a:t>，语法格式为：</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422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332601" y="2839322"/>
            <a:ext cx="6107234" cy="400110"/>
          </a:xfrm>
          <a:prstGeom prst="rect">
            <a:avLst/>
          </a:prstGeom>
        </p:spPr>
        <p:txBody>
          <a:bodyPr wrap="square">
            <a:spAutoFit/>
          </a:bodyPr>
          <a:lstStyle/>
          <a:p>
            <a:r>
              <a:rPr lang="en-US" altLang="zh-CN" sz="2000" dirty="0" err="1"/>
              <a:t>seaborn.relplot</a:t>
            </a:r>
            <a:r>
              <a:rPr lang="en-US" altLang="zh-CN" sz="2000" dirty="0"/>
              <a:t>(*[, x, y, hue, size, style, data, kind, …])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5214" y="3307994"/>
            <a:ext cx="9185213" cy="3831818"/>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1600" dirty="0"/>
              <a:t>data</a:t>
            </a:r>
            <a:r>
              <a:rPr lang="zh-CN" altLang="en-US" sz="1600" dirty="0"/>
              <a:t>是输入的数据集，数据类型可以是</a:t>
            </a:r>
            <a:r>
              <a:rPr lang="en-US" altLang="zh-CN" sz="1600" dirty="0" err="1"/>
              <a:t>pandas.DataFrame</a:t>
            </a:r>
            <a:r>
              <a:rPr lang="zh-CN" altLang="en-US" sz="1600" dirty="0"/>
              <a:t>对象、</a:t>
            </a:r>
            <a:r>
              <a:rPr lang="en-US" altLang="zh-CN" sz="1600" dirty="0" err="1"/>
              <a:t>numpy.ndarray</a:t>
            </a:r>
            <a:r>
              <a:rPr lang="zh-CN" altLang="en-US" sz="1600" dirty="0"/>
              <a:t>数组、映射或序列类型等。</a:t>
            </a:r>
          </a:p>
          <a:p>
            <a:pPr marL="342900" indent="-342900">
              <a:lnSpc>
                <a:spcPct val="150000"/>
              </a:lnSpc>
              <a:buClr>
                <a:srgbClr val="B1C400"/>
              </a:buClr>
              <a:buFont typeface="Arial" panose="020B0604020202020204" pitchFamily="34" charset="0"/>
              <a:buChar char="•"/>
            </a:pPr>
            <a:r>
              <a:rPr lang="en-US" altLang="zh-CN" sz="1600" dirty="0"/>
              <a:t>x</a:t>
            </a:r>
            <a:r>
              <a:rPr lang="zh-CN" altLang="en-US" sz="1600" dirty="0"/>
              <a:t>和</a:t>
            </a:r>
            <a:r>
              <a:rPr lang="en-US" altLang="zh-CN" sz="1600" dirty="0"/>
              <a:t>y</a:t>
            </a:r>
            <a:r>
              <a:rPr lang="zh-CN" altLang="en-US" sz="1600" dirty="0"/>
              <a:t>是参数</a:t>
            </a:r>
            <a:r>
              <a:rPr lang="en-US" altLang="zh-CN" sz="1600" dirty="0"/>
              <a:t>data</a:t>
            </a:r>
            <a:r>
              <a:rPr lang="zh-CN" altLang="en-US" sz="1600" dirty="0"/>
              <a:t>中的键或向量，指定关系图中</a:t>
            </a:r>
            <a:r>
              <a:rPr lang="en-US" altLang="zh-CN" sz="1600" dirty="0"/>
              <a:t>x</a:t>
            </a:r>
            <a:r>
              <a:rPr lang="zh-CN" altLang="en-US" sz="1600" dirty="0"/>
              <a:t>轴和</a:t>
            </a:r>
            <a:r>
              <a:rPr lang="en-US" altLang="zh-CN" sz="1600" dirty="0"/>
              <a:t>y</a:t>
            </a:r>
            <a:r>
              <a:rPr lang="zh-CN" altLang="en-US" sz="1600" dirty="0"/>
              <a:t>轴的变量。</a:t>
            </a:r>
          </a:p>
          <a:p>
            <a:pPr marL="342900" indent="-342900">
              <a:lnSpc>
                <a:spcPct val="150000"/>
              </a:lnSpc>
              <a:buClr>
                <a:srgbClr val="B1C400"/>
              </a:buClr>
              <a:buFont typeface="Arial" panose="020B0604020202020204" pitchFamily="34" charset="0"/>
              <a:buChar char="•"/>
            </a:pPr>
            <a:r>
              <a:rPr lang="en-US" altLang="zh-CN" sz="1600" dirty="0"/>
              <a:t>hue</a:t>
            </a:r>
            <a:r>
              <a:rPr lang="zh-CN" altLang="en-US" sz="1600" dirty="0"/>
              <a:t>也是</a:t>
            </a:r>
            <a:r>
              <a:rPr lang="en-US" altLang="zh-CN" sz="1600" dirty="0"/>
              <a:t>data</a:t>
            </a:r>
            <a:r>
              <a:rPr lang="zh-CN" altLang="en-US" sz="1600" dirty="0"/>
              <a:t>中的键或向量，根据</a:t>
            </a:r>
            <a:r>
              <a:rPr lang="en-US" altLang="zh-CN" sz="1600" dirty="0"/>
              <a:t>hue</a:t>
            </a:r>
            <a:r>
              <a:rPr lang="zh-CN" altLang="en-US" sz="1600" dirty="0"/>
              <a:t>变量对数据进行分组，并在图中使用不同颜色的元素加以区分。</a:t>
            </a:r>
          </a:p>
          <a:p>
            <a:pPr marL="342900" indent="-342900">
              <a:lnSpc>
                <a:spcPct val="150000"/>
              </a:lnSpc>
              <a:buClr>
                <a:srgbClr val="B1C400"/>
              </a:buClr>
              <a:buFont typeface="Arial" panose="020B0604020202020204" pitchFamily="34" charset="0"/>
              <a:buChar char="•"/>
            </a:pPr>
            <a:r>
              <a:rPr lang="en-US" altLang="zh-CN" sz="1600" dirty="0"/>
              <a:t>size</a:t>
            </a:r>
            <a:r>
              <a:rPr lang="zh-CN" altLang="en-US" sz="1600" dirty="0"/>
              <a:t>也是</a:t>
            </a:r>
            <a:r>
              <a:rPr lang="en-US" altLang="zh-CN" sz="1600" dirty="0"/>
              <a:t>data</a:t>
            </a:r>
            <a:r>
              <a:rPr lang="zh-CN" altLang="en-US" sz="1600" dirty="0"/>
              <a:t>中的键或向量，根据</a:t>
            </a:r>
            <a:r>
              <a:rPr lang="en-US" altLang="zh-CN" sz="1600" dirty="0"/>
              <a:t>size</a:t>
            </a:r>
            <a:r>
              <a:rPr lang="zh-CN" altLang="en-US" sz="1600" dirty="0"/>
              <a:t>变量控制图中点的大小或线条的粗细。</a:t>
            </a:r>
          </a:p>
          <a:p>
            <a:pPr marL="342900" indent="-342900">
              <a:lnSpc>
                <a:spcPct val="150000"/>
              </a:lnSpc>
              <a:buClr>
                <a:srgbClr val="B1C400"/>
              </a:buClr>
              <a:buFont typeface="Arial" panose="020B0604020202020204" pitchFamily="34" charset="0"/>
              <a:buChar char="•"/>
            </a:pPr>
            <a:r>
              <a:rPr lang="en-US" altLang="zh-CN" sz="1600" dirty="0"/>
              <a:t>style</a:t>
            </a:r>
            <a:r>
              <a:rPr lang="zh-CN" altLang="en-US" sz="1600" dirty="0"/>
              <a:t>也是</a:t>
            </a:r>
            <a:r>
              <a:rPr lang="en-US" altLang="zh-CN" sz="1600" dirty="0"/>
              <a:t>data</a:t>
            </a:r>
            <a:r>
              <a:rPr lang="zh-CN" altLang="en-US" sz="1600" dirty="0"/>
              <a:t>中的键或向量，根据</a:t>
            </a:r>
            <a:r>
              <a:rPr lang="en-US" altLang="zh-CN" sz="1600" dirty="0"/>
              <a:t>style</a:t>
            </a:r>
            <a:r>
              <a:rPr lang="zh-CN" altLang="en-US" sz="1600" dirty="0"/>
              <a:t>变量对数据进行分组，并在图中使用不同类型的元素加以区分，比如点线、虚线等。</a:t>
            </a:r>
          </a:p>
          <a:p>
            <a:pPr marL="342900" indent="-342900">
              <a:lnSpc>
                <a:spcPct val="150000"/>
              </a:lnSpc>
              <a:buClr>
                <a:srgbClr val="B1C400"/>
              </a:buClr>
              <a:buFont typeface="Arial" panose="020B0604020202020204" pitchFamily="34" charset="0"/>
              <a:buChar char="•"/>
            </a:pPr>
            <a:r>
              <a:rPr lang="en-US" altLang="zh-CN" sz="1600" dirty="0"/>
              <a:t>kind</a:t>
            </a:r>
            <a:r>
              <a:rPr lang="zh-CN" altLang="en-US" sz="1600" dirty="0"/>
              <a:t>指定要绘制的关系图类型，可选“</a:t>
            </a:r>
            <a:r>
              <a:rPr lang="en-US" altLang="zh-CN" sz="1600" dirty="0"/>
              <a:t>scatter”</a:t>
            </a:r>
            <a:r>
              <a:rPr lang="zh-CN" altLang="en-US" sz="1600" dirty="0"/>
              <a:t>（散点图）和“</a:t>
            </a:r>
            <a:r>
              <a:rPr lang="en-US" altLang="zh-CN" sz="1600" dirty="0"/>
              <a:t>line”</a:t>
            </a:r>
            <a:r>
              <a:rPr lang="zh-CN" altLang="en-US" sz="1600" dirty="0"/>
              <a:t>（线形图），默认值为“</a:t>
            </a:r>
            <a:r>
              <a:rPr lang="en-US" altLang="zh-CN" sz="1600" dirty="0"/>
              <a:t>scatter”</a:t>
            </a:r>
            <a:r>
              <a:rPr lang="zh-CN" altLang="en-US" sz="1600" dirty="0"/>
              <a:t>。</a:t>
            </a:r>
          </a:p>
          <a:p>
            <a:pPr marL="342900" indent="-342900">
              <a:lnSpc>
                <a:spcPct val="150000"/>
              </a:lnSpc>
              <a:buClr>
                <a:srgbClr val="B1C400"/>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280626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关系图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散点图和线形图</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88442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relplot</a:t>
            </a:r>
            <a:r>
              <a:rPr lang="zh-CN" altLang="en-US" sz="2000" dirty="0"/>
              <a:t>函数提供了几种可视化数据变量之间关系的方法，通过</a:t>
            </a:r>
            <a:r>
              <a:rPr lang="en-US" altLang="zh-CN" sz="2000" dirty="0"/>
              <a:t>kind</a:t>
            </a:r>
            <a:r>
              <a:rPr lang="zh-CN" altLang="en-US" sz="2000" dirty="0"/>
              <a:t>参数选择要使用的方法，并通过</a:t>
            </a:r>
            <a:r>
              <a:rPr lang="en-US" altLang="zh-CN" sz="2000" dirty="0"/>
              <a:t>hue</a:t>
            </a:r>
            <a:r>
              <a:rPr lang="zh-CN" altLang="en-US" sz="2000" dirty="0"/>
              <a:t>、</a:t>
            </a:r>
            <a:r>
              <a:rPr lang="en-US" altLang="zh-CN" sz="2000" dirty="0"/>
              <a:t>size</a:t>
            </a:r>
            <a:r>
              <a:rPr lang="zh-CN" altLang="en-US" sz="2000" dirty="0"/>
              <a:t>和</a:t>
            </a:r>
            <a:r>
              <a:rPr lang="en-US" altLang="zh-CN" sz="2000" dirty="0"/>
              <a:t>style</a:t>
            </a:r>
            <a:r>
              <a:rPr lang="zh-CN" altLang="en-US" sz="2000" dirty="0"/>
              <a:t>等参数来显示数据的不同子集。</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zh-CN" altLang="en-US" sz="2000" dirty="0"/>
              <a:t>常见的关系图有两种形式：散点图和线形图，对此</a:t>
            </a:r>
            <a:r>
              <a:rPr lang="en-US" altLang="zh-CN" sz="2000" dirty="0" err="1"/>
              <a:t>seaborn</a:t>
            </a:r>
            <a:r>
              <a:rPr lang="zh-CN" altLang="en-US" sz="2000" dirty="0"/>
              <a:t>还提供了</a:t>
            </a:r>
            <a:r>
              <a:rPr lang="en-US" altLang="zh-CN" sz="2000" dirty="0"/>
              <a:t>scatterplot()</a:t>
            </a:r>
            <a:r>
              <a:rPr lang="zh-CN" altLang="en-US" sz="2000" dirty="0"/>
              <a:t>和</a:t>
            </a:r>
            <a:r>
              <a:rPr lang="en-US" altLang="zh-CN" sz="2000" dirty="0" err="1"/>
              <a:t>lineplot</a:t>
            </a:r>
            <a:r>
              <a:rPr lang="en-US" altLang="zh-CN" sz="2000" dirty="0"/>
              <a:t>()</a:t>
            </a:r>
            <a:r>
              <a:rPr lang="zh-CN" altLang="en-US" sz="2000" dirty="0"/>
              <a:t>函数，语法格式如下：</a:t>
            </a:r>
            <a:endParaRPr lang="en-US" altLang="zh-CN" sz="2000" u="sng"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422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889442" y="3622149"/>
            <a:ext cx="5526808" cy="1015663"/>
          </a:xfrm>
          <a:prstGeom prst="rect">
            <a:avLst/>
          </a:prstGeom>
        </p:spPr>
        <p:txBody>
          <a:bodyPr wrap="square">
            <a:spAutoFit/>
          </a:bodyPr>
          <a:lstStyle/>
          <a:p>
            <a:pPr>
              <a:lnSpc>
                <a:spcPct val="150000"/>
              </a:lnSpc>
            </a:pPr>
            <a:r>
              <a:rPr lang="en-US" altLang="zh-CN" sz="2000" dirty="0" err="1"/>
              <a:t>seaborn.scatterplot</a:t>
            </a:r>
            <a:r>
              <a:rPr lang="en-US" altLang="zh-CN" sz="2000" dirty="0"/>
              <a:t>(*[, x, y, hue, style, size, …])</a:t>
            </a:r>
          </a:p>
          <a:p>
            <a:pPr>
              <a:lnSpc>
                <a:spcPct val="150000"/>
              </a:lnSpc>
            </a:pPr>
            <a:r>
              <a:rPr lang="en-US" altLang="zh-CN" sz="2000" dirty="0" err="1"/>
              <a:t>seaborn.lineplot</a:t>
            </a:r>
            <a:r>
              <a:rPr lang="en-US" altLang="zh-CN" sz="2000" dirty="0"/>
              <a:t>((*[, x, y, hue, style, size, …])) </a:t>
            </a:r>
          </a:p>
        </p:txBody>
      </p:sp>
      <p:sp>
        <p:nvSpPr>
          <p:cNvPr id="48" name="矩形 47">
            <a:extLst>
              <a:ext uri="{FF2B5EF4-FFF2-40B4-BE49-F238E27FC236}">
                <a16:creationId xmlns:a16="http://schemas.microsoft.com/office/drawing/2014/main" id="{FD707539-9F22-4275-B1CE-FFBC6E69495C}"/>
              </a:ext>
            </a:extLst>
          </p:cNvPr>
          <p:cNvSpPr/>
          <p:nvPr/>
        </p:nvSpPr>
        <p:spPr>
          <a:xfrm>
            <a:off x="1599328" y="4657924"/>
            <a:ext cx="9185213" cy="193899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scatterplot</a:t>
            </a:r>
            <a:r>
              <a:rPr lang="zh-CN" altLang="en-US" sz="2000" dirty="0"/>
              <a:t>用于绘制散点图，相当于</a:t>
            </a:r>
            <a:r>
              <a:rPr lang="en-US" altLang="zh-CN" sz="2000" dirty="0" err="1"/>
              <a:t>seaborn.relplot</a:t>
            </a:r>
            <a:r>
              <a:rPr lang="en-US" altLang="zh-CN" sz="2000" dirty="0"/>
              <a:t>(kind="scatter")</a:t>
            </a:r>
            <a:r>
              <a:rPr lang="zh-CN" altLang="en-US" sz="2000" dirty="0"/>
              <a:t>；</a:t>
            </a:r>
            <a:r>
              <a:rPr lang="en-US" altLang="zh-CN" sz="2000" dirty="0" err="1"/>
              <a:t>lineplot</a:t>
            </a:r>
            <a:r>
              <a:rPr lang="zh-CN" altLang="en-US" sz="2000" dirty="0"/>
              <a:t>用于绘制线形图，相当于</a:t>
            </a:r>
            <a:r>
              <a:rPr lang="en-US" altLang="zh-CN" sz="2000" dirty="0" err="1"/>
              <a:t>seaborn.relplot</a:t>
            </a:r>
            <a:r>
              <a:rPr lang="en-US" altLang="zh-CN" sz="2000" dirty="0"/>
              <a:t>(kind="line")</a:t>
            </a:r>
            <a:r>
              <a:rPr lang="zh-CN" altLang="en-US" sz="2000" dirty="0"/>
              <a:t>；其他参数与</a:t>
            </a:r>
            <a:r>
              <a:rPr lang="en-US" altLang="zh-CN" sz="2000" dirty="0" err="1"/>
              <a:t>relplot</a:t>
            </a:r>
            <a:r>
              <a:rPr lang="zh-CN" altLang="en-US" sz="2000" dirty="0"/>
              <a:t>函数用法相同。</a:t>
            </a:r>
            <a:endParaRPr lang="en-US" altLang="zh-CN" sz="2000" dirty="0"/>
          </a:p>
          <a:p>
            <a:pPr marL="342900" indent="-342900">
              <a:lnSpc>
                <a:spcPct val="150000"/>
              </a:lnSpc>
              <a:buClr>
                <a:srgbClr val="B1C400"/>
              </a:buClr>
              <a:buFont typeface="Arial" panose="020B0604020202020204" pitchFamily="34" charset="0"/>
              <a:buChar char="•"/>
            </a:pPr>
            <a:r>
              <a:rPr lang="zh-CN" altLang="en-US" sz="2000" dirty="0"/>
              <a:t>当其中一个变量是连续变量时，更适合使用线形图表示变量之间的关系。</a:t>
            </a:r>
            <a:endParaRPr lang="zh-CN" altLang="en-US" sz="2400" dirty="0"/>
          </a:p>
        </p:txBody>
      </p:sp>
    </p:spTree>
    <p:extLst>
      <p:ext uri="{BB962C8B-B14F-4D97-AF65-F5344CB8AC3E}">
        <p14:creationId xmlns:p14="http://schemas.microsoft.com/office/powerpoint/2010/main" val="254448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绘制关系图示例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400657"/>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tips= </a:t>
            </a:r>
            <a:r>
              <a:rPr lang="en-US" altLang="zh-CN" sz="2000" dirty="0" err="1">
                <a:solidFill>
                  <a:schemeClr val="tx1">
                    <a:lumMod val="85000"/>
                    <a:lumOff val="15000"/>
                  </a:schemeClr>
                </a:solidFill>
                <a:latin typeface="+mj-lt"/>
                <a:ea typeface="微软雅黑" panose="020B0503020204020204" pitchFamily="34" charset="-122"/>
              </a:rPr>
              <a:t>sns.load_dataset</a:t>
            </a:r>
            <a:r>
              <a:rPr lang="en-US" altLang="zh-CN" sz="2000" dirty="0">
                <a:solidFill>
                  <a:schemeClr val="tx1">
                    <a:lumMod val="85000"/>
                    <a:lumOff val="15000"/>
                  </a:schemeClr>
                </a:solidFill>
                <a:latin typeface="+mj-lt"/>
                <a:ea typeface="微软雅黑" panose="020B0503020204020204" pitchFamily="34" charset="-122"/>
              </a:rPr>
              <a:t>("tips")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print(</a:t>
            </a:r>
            <a:r>
              <a:rPr lang="en-US" altLang="zh-CN" sz="2000" dirty="0" err="1">
                <a:solidFill>
                  <a:schemeClr val="tx1">
                    <a:lumMod val="85000"/>
                    <a:lumOff val="15000"/>
                  </a:schemeClr>
                </a:solidFill>
                <a:latin typeface="+mj-lt"/>
                <a:ea typeface="微软雅黑" panose="020B0503020204020204" pitchFamily="34" charset="-122"/>
              </a:rPr>
              <a:t>tips.head</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sns.relplot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y='tip', data=tips, hue='smoker', style='sex', size='size')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240117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p:cNvSpPr/>
          <p:nvPr/>
        </p:nvSpPr>
        <p:spPr>
          <a:xfrm>
            <a:off x="3113821" y="4712204"/>
            <a:ext cx="6096000" cy="2308324"/>
          </a:xfrm>
          <a:prstGeom prst="rect">
            <a:avLst/>
          </a:prstGeom>
        </p:spPr>
        <p:txBody>
          <a:bodyPr>
            <a:spAutoFit/>
          </a:bodyPr>
          <a:lstStyle/>
          <a:p>
            <a:pPr marL="180340" indent="127000">
              <a:spcAft>
                <a:spcPts val="0"/>
              </a:spcAft>
            </a:pP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total_bill</a:t>
            </a:r>
            <a:r>
              <a:rPr lang="en-US" altLang="zh-CN" kern="100" dirty="0">
                <a:latin typeface="Times New Roman" panose="02020603050405020304" pitchFamily="18" charset="0"/>
                <a:ea typeface="宋体" panose="02010600030101010101" pitchFamily="2" charset="-122"/>
              </a:rPr>
              <a:t>   tip     sex   smoker  day   time   size</a:t>
            </a:r>
            <a:endParaRPr lang="zh-CN" altLang="zh-CN" kern="100" dirty="0">
              <a:latin typeface="Times New Roman" panose="02020603050405020304" pitchFamily="18" charset="0"/>
              <a:ea typeface="宋体" panose="02010600030101010101" pitchFamily="2" charset="-122"/>
            </a:endParaRPr>
          </a:p>
          <a:p>
            <a:pPr indent="266700">
              <a:spcAft>
                <a:spcPts val="0"/>
              </a:spcAft>
            </a:pPr>
            <a:r>
              <a:rPr lang="en-US" altLang="zh-CN" kern="100" dirty="0">
                <a:latin typeface="Times New Roman" panose="02020603050405020304" pitchFamily="18" charset="0"/>
                <a:ea typeface="宋体" panose="02010600030101010101" pitchFamily="2" charset="-122"/>
              </a:rPr>
              <a:t>0       16.99  1.01  Female     No  Sun  Dinner     2</a:t>
            </a:r>
            <a:endParaRPr lang="zh-CN" altLang="zh-CN" kern="100" dirty="0">
              <a:latin typeface="Times New Roman" panose="02020603050405020304" pitchFamily="18" charset="0"/>
              <a:ea typeface="宋体" panose="02010600030101010101" pitchFamily="2" charset="-122"/>
            </a:endParaRPr>
          </a:p>
          <a:p>
            <a:pPr indent="266700">
              <a:spcAft>
                <a:spcPts val="0"/>
              </a:spcAft>
            </a:pPr>
            <a:r>
              <a:rPr lang="en-US" altLang="zh-CN" kern="100" dirty="0">
                <a:latin typeface="Times New Roman" panose="02020603050405020304" pitchFamily="18" charset="0"/>
                <a:ea typeface="宋体" panose="02010600030101010101" pitchFamily="2" charset="-122"/>
              </a:rPr>
              <a:t>1       10.34  1.66    Male     No  Sun  Dinner     3</a:t>
            </a:r>
            <a:endParaRPr lang="zh-CN" altLang="zh-CN" kern="100" dirty="0">
              <a:latin typeface="Times New Roman" panose="02020603050405020304" pitchFamily="18" charset="0"/>
              <a:ea typeface="宋体" panose="02010600030101010101" pitchFamily="2" charset="-122"/>
            </a:endParaRPr>
          </a:p>
          <a:p>
            <a:pPr indent="266700">
              <a:spcAft>
                <a:spcPts val="0"/>
              </a:spcAft>
            </a:pPr>
            <a:r>
              <a:rPr lang="en-US" altLang="zh-CN" kern="100" dirty="0">
                <a:latin typeface="Times New Roman" panose="02020603050405020304" pitchFamily="18" charset="0"/>
                <a:ea typeface="宋体" panose="02010600030101010101" pitchFamily="2" charset="-122"/>
              </a:rPr>
              <a:t>2       21.01  3.50    Male     No  Sun  Dinner     3</a:t>
            </a:r>
            <a:endParaRPr lang="zh-CN" altLang="zh-CN" kern="100" dirty="0">
              <a:latin typeface="Times New Roman" panose="02020603050405020304" pitchFamily="18" charset="0"/>
              <a:ea typeface="宋体" panose="02010600030101010101" pitchFamily="2" charset="-122"/>
            </a:endParaRPr>
          </a:p>
          <a:p>
            <a:pPr indent="266700">
              <a:spcAft>
                <a:spcPts val="0"/>
              </a:spcAft>
            </a:pPr>
            <a:r>
              <a:rPr lang="en-US" altLang="zh-CN" kern="100" dirty="0">
                <a:latin typeface="Times New Roman" panose="02020603050405020304" pitchFamily="18" charset="0"/>
                <a:ea typeface="宋体" panose="02010600030101010101" pitchFamily="2" charset="-122"/>
              </a:rPr>
              <a:t>3       23.68  3.31    Male     No  Sun  Dinner     2</a:t>
            </a:r>
            <a:endParaRPr lang="zh-CN" altLang="zh-CN" kern="100" dirty="0">
              <a:latin typeface="Times New Roman" panose="02020603050405020304" pitchFamily="18" charset="0"/>
              <a:ea typeface="宋体" panose="02010600030101010101" pitchFamily="2" charset="-122"/>
            </a:endParaRPr>
          </a:p>
          <a:p>
            <a:pPr indent="266700">
              <a:spcAft>
                <a:spcPts val="0"/>
              </a:spcAft>
            </a:pPr>
            <a:r>
              <a:rPr lang="en-US" altLang="zh-CN" kern="100" dirty="0">
                <a:latin typeface="Times New Roman" panose="02020603050405020304" pitchFamily="18" charset="0"/>
                <a:ea typeface="宋体" panose="02010600030101010101" pitchFamily="2" charset="-122"/>
              </a:rPr>
              <a:t>4       24.59  3.61  Female     No  Sun  Dinner     4</a:t>
            </a:r>
          </a:p>
          <a:p>
            <a:pPr indent="266700"/>
            <a:r>
              <a:rPr lang="en-US" altLang="zh-CN" dirty="0"/>
              <a:t>&lt;</a:t>
            </a:r>
            <a:r>
              <a:rPr lang="en-US" altLang="zh-CN" dirty="0" err="1"/>
              <a:t>seaborn.axisgrid.FacetGrid</a:t>
            </a:r>
            <a:r>
              <a:rPr lang="en-US" altLang="zh-CN" dirty="0"/>
              <a:t> at 0x16dea2711f0&gt;</a:t>
            </a:r>
            <a:endParaRPr lang="zh-CN" altLang="zh-CN" dirty="0"/>
          </a:p>
          <a:p>
            <a:pPr indent="266700">
              <a:spcAft>
                <a:spcPts val="0"/>
              </a:spcAft>
            </a:pPr>
            <a:endParaRPr lang="zh-CN" altLang="zh-CN" kern="100" dirty="0">
              <a:latin typeface="Times New Roman" panose="02020603050405020304" pitchFamily="18" charset="0"/>
              <a:ea typeface="宋体" panose="02010600030101010101" pitchFamily="2" charset="-122"/>
            </a:endParaRPr>
          </a:p>
        </p:txBody>
      </p:sp>
      <p:sp>
        <p:nvSpPr>
          <p:cNvPr id="39" name="矩形 38"/>
          <p:cNvSpPr/>
          <p:nvPr/>
        </p:nvSpPr>
        <p:spPr>
          <a:xfrm>
            <a:off x="1042351" y="4118933"/>
            <a:ext cx="4188326" cy="458908"/>
          </a:xfrm>
          <a:prstGeom prst="rect">
            <a:avLst/>
          </a:prstGeom>
        </p:spPr>
        <p:txBody>
          <a:bodyPr wrap="none">
            <a:spAutoFit/>
          </a:bodyPr>
          <a:lstStyle/>
          <a:p>
            <a:pPr marL="180340" indent="127000">
              <a:lnSpc>
                <a:spcPct val="150000"/>
              </a:lnSpc>
              <a:spcAft>
                <a:spcPts val="0"/>
              </a:spcAft>
            </a:pPr>
            <a:r>
              <a:rPr lang="zh-CN" altLang="zh-CN" kern="100" dirty="0">
                <a:latin typeface="+mn-ea"/>
              </a:rPr>
              <a:t>程序执行结束后，输出的结果如下：</a:t>
            </a:r>
          </a:p>
        </p:txBody>
      </p:sp>
    </p:spTree>
    <p:extLst>
      <p:ext uri="{BB962C8B-B14F-4D97-AF65-F5344CB8AC3E}">
        <p14:creationId xmlns:p14="http://schemas.microsoft.com/office/powerpoint/2010/main" val="218376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绘制关系图示例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5122" name="Picture 2" descr="3B0477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440" y="2256547"/>
            <a:ext cx="5105121" cy="426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4227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分布图可以直观地显示一个或多个变量在某个维度上的分布情况。</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Seaborn</a:t>
            </a:r>
            <a:r>
              <a:rPr lang="zh-CN" altLang="en-US" sz="2000" dirty="0"/>
              <a:t>提供了几种常用的绘制分布图的函数，包括</a:t>
            </a:r>
            <a:r>
              <a:rPr lang="en-US" altLang="zh-CN" sz="2000" dirty="0" err="1"/>
              <a:t>displot</a:t>
            </a:r>
            <a:r>
              <a:rPr lang="en-US" altLang="zh-CN" sz="2000" dirty="0"/>
              <a:t>()</a:t>
            </a:r>
            <a:r>
              <a:rPr lang="zh-CN" altLang="en-US" sz="2000" dirty="0"/>
              <a:t>、</a:t>
            </a:r>
            <a:r>
              <a:rPr lang="en-US" altLang="zh-CN" sz="2000" dirty="0" err="1"/>
              <a:t>histplot</a:t>
            </a:r>
            <a:r>
              <a:rPr lang="en-US" altLang="zh-CN" sz="2000" dirty="0"/>
              <a:t>()</a:t>
            </a:r>
            <a:r>
              <a:rPr lang="zh-CN" altLang="en-US" sz="2000" dirty="0"/>
              <a:t>、</a:t>
            </a:r>
            <a:r>
              <a:rPr lang="en-US" altLang="zh-CN" sz="2000" dirty="0" err="1"/>
              <a:t>rdeplot</a:t>
            </a:r>
            <a:r>
              <a:rPr lang="en-US" altLang="zh-CN" sz="2000" dirty="0"/>
              <a:t>()</a:t>
            </a:r>
            <a:r>
              <a:rPr lang="zh-CN" altLang="en-US" sz="2000" dirty="0"/>
              <a:t>、</a:t>
            </a:r>
            <a:r>
              <a:rPr lang="en-US" altLang="zh-CN" sz="2000" dirty="0" err="1"/>
              <a:t>rugplot</a:t>
            </a:r>
            <a:r>
              <a:rPr lang="en-US" altLang="zh-CN" sz="2000" dirty="0"/>
              <a:t>()</a:t>
            </a:r>
            <a:r>
              <a:rPr lang="zh-CN" altLang="en-US" sz="2000" dirty="0"/>
              <a:t>、</a:t>
            </a:r>
            <a:r>
              <a:rPr lang="en-US" altLang="zh-CN" sz="2000" dirty="0" err="1"/>
              <a:t>distplot</a:t>
            </a:r>
            <a:r>
              <a:rPr lang="en-US" altLang="zh-CN" sz="2000" dirty="0"/>
              <a:t>()</a:t>
            </a:r>
            <a:r>
              <a:rPr lang="zh-CN" altLang="en-US" sz="2000" dirty="0"/>
              <a:t>和</a:t>
            </a:r>
            <a:r>
              <a:rPr lang="en-US" altLang="zh-CN" sz="2000" dirty="0" err="1"/>
              <a:t>jointplot</a:t>
            </a:r>
            <a:r>
              <a:rPr lang="en-US" altLang="zh-CN" sz="2000" dirty="0"/>
              <a:t>()</a:t>
            </a:r>
            <a:r>
              <a:rPr lang="zh-CN" altLang="en-US" sz="2000" dirty="0"/>
              <a:t>等。</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149953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8739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199536"/>
            <a:ext cx="9789465" cy="3093154"/>
          </a:xfrm>
          <a:prstGeom prst="rect">
            <a:avLst/>
          </a:prstGeom>
        </p:spPr>
        <p:txBody>
          <a:bodyPr wrap="square">
            <a:spAutoFit/>
          </a:bodyPr>
          <a:lstStyle/>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rgbClr val="FF0000"/>
                </a:solidFill>
                <a:latin typeface="+mj-lt"/>
                <a:ea typeface="微软雅黑" panose="020B0503020204020204" pitchFamily="34" charset="-122"/>
              </a:rPr>
              <a:t>Matplotlib</a:t>
            </a:r>
            <a:endParaRPr lang="en-US" altLang="zh-CN" sz="2800" dirty="0">
              <a:solidFill>
                <a:srgbClr val="FF0000"/>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chemeClr val="tx1">
                    <a:lumMod val="85000"/>
                    <a:lumOff val="15000"/>
                  </a:schemeClr>
                </a:solidFill>
                <a:latin typeface="+mj-lt"/>
                <a:ea typeface="微软雅黑" panose="020B0503020204020204" pitchFamily="34" charset="-122"/>
              </a:rPr>
              <a:t>Seaborn</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chemeClr val="tx1">
                    <a:lumMod val="85000"/>
                    <a:lumOff val="15000"/>
                  </a:schemeClr>
                </a:solidFill>
                <a:latin typeface="+mj-lt"/>
                <a:ea typeface="微软雅黑" panose="020B0503020204020204" pitchFamily="34" charset="-122"/>
              </a:rPr>
              <a:t>Pyecharts</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应用实例</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本章小结</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90730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displot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49943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displot</a:t>
            </a:r>
            <a:r>
              <a:rPr lang="en-US" altLang="zh-CN" sz="2000" dirty="0"/>
              <a:t>()</a:t>
            </a:r>
            <a:r>
              <a:rPr lang="zh-CN" altLang="en-US" sz="2000" dirty="0"/>
              <a:t>函数提供了几种可视化数据单变量或双变量分布的方法，语法格式如下：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422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4134046" y="2347573"/>
            <a:ext cx="4004114" cy="400110"/>
          </a:xfrm>
          <a:prstGeom prst="rect">
            <a:avLst/>
          </a:prstGeom>
        </p:spPr>
        <p:txBody>
          <a:bodyPr wrap="square">
            <a:spAutoFit/>
          </a:bodyPr>
          <a:lstStyle/>
          <a:p>
            <a:r>
              <a:rPr lang="en-US" altLang="zh-CN" sz="2000" dirty="0" err="1"/>
              <a:t>displot</a:t>
            </a:r>
            <a:r>
              <a:rPr lang="en-US" altLang="zh-CN" sz="2000" dirty="0"/>
              <a:t>([data, x, y, hue, row, col, …])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2834874"/>
            <a:ext cx="9185213" cy="4616648"/>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a:t>data</a:t>
            </a:r>
            <a:r>
              <a:rPr lang="zh-CN" altLang="en-US" dirty="0"/>
              <a:t>是输入的数据集，数据类型可以是</a:t>
            </a:r>
            <a:r>
              <a:rPr lang="en-US" altLang="zh-CN" dirty="0" err="1"/>
              <a:t>pandas.DataFrame</a:t>
            </a:r>
            <a:r>
              <a:rPr lang="zh-CN" altLang="en-US" dirty="0"/>
              <a:t>对象、</a:t>
            </a:r>
            <a:r>
              <a:rPr lang="en-US" altLang="zh-CN" dirty="0" err="1"/>
              <a:t>numpy.ndarray</a:t>
            </a:r>
            <a:r>
              <a:rPr lang="zh-CN" altLang="en-US" dirty="0"/>
              <a:t>数组、映射或序列类型等。</a:t>
            </a:r>
          </a:p>
          <a:p>
            <a:pPr marL="342900" indent="-342900">
              <a:lnSpc>
                <a:spcPct val="150000"/>
              </a:lnSpc>
              <a:buClr>
                <a:srgbClr val="B1C400"/>
              </a:buClr>
              <a:buFont typeface="Arial" panose="020B0604020202020204" pitchFamily="34" charset="0"/>
              <a:buChar char="•"/>
            </a:pPr>
            <a:r>
              <a:rPr lang="en-US" altLang="zh-CN" dirty="0"/>
              <a:t>x</a:t>
            </a:r>
            <a:r>
              <a:rPr lang="zh-CN" altLang="en-US" dirty="0"/>
              <a:t>和</a:t>
            </a:r>
            <a:r>
              <a:rPr lang="en-US" altLang="zh-CN" dirty="0"/>
              <a:t>y</a:t>
            </a:r>
            <a:r>
              <a:rPr lang="zh-CN" altLang="en-US" dirty="0"/>
              <a:t>是参数</a:t>
            </a:r>
            <a:r>
              <a:rPr lang="en-US" altLang="zh-CN" dirty="0"/>
              <a:t>data</a:t>
            </a:r>
            <a:r>
              <a:rPr lang="zh-CN" altLang="en-US" dirty="0"/>
              <a:t>中的键或向量，指定分布图中</a:t>
            </a:r>
            <a:r>
              <a:rPr lang="en-US" altLang="zh-CN" dirty="0"/>
              <a:t>x</a:t>
            </a:r>
            <a:r>
              <a:rPr lang="zh-CN" altLang="en-US" dirty="0"/>
              <a:t>轴和</a:t>
            </a:r>
            <a:r>
              <a:rPr lang="en-US" altLang="zh-CN" dirty="0"/>
              <a:t>y</a:t>
            </a:r>
            <a:r>
              <a:rPr lang="zh-CN" altLang="en-US" dirty="0"/>
              <a:t>轴的变量。</a:t>
            </a:r>
          </a:p>
          <a:p>
            <a:pPr marL="342900" indent="-342900">
              <a:lnSpc>
                <a:spcPct val="150000"/>
              </a:lnSpc>
              <a:buClr>
                <a:srgbClr val="B1C400"/>
              </a:buClr>
              <a:buFont typeface="Arial" panose="020B0604020202020204" pitchFamily="34" charset="0"/>
              <a:buChar char="•"/>
            </a:pPr>
            <a:r>
              <a:rPr lang="en-US" altLang="zh-CN" dirty="0"/>
              <a:t>hue</a:t>
            </a:r>
            <a:r>
              <a:rPr lang="zh-CN" altLang="en-US" dirty="0"/>
              <a:t>也是</a:t>
            </a:r>
            <a:r>
              <a:rPr lang="en-US" altLang="zh-CN" dirty="0"/>
              <a:t>data</a:t>
            </a:r>
            <a:r>
              <a:rPr lang="zh-CN" altLang="en-US" dirty="0"/>
              <a:t>中的键或向量，根据</a:t>
            </a:r>
            <a:r>
              <a:rPr lang="en-US" altLang="zh-CN" dirty="0"/>
              <a:t>hue</a:t>
            </a:r>
            <a:r>
              <a:rPr lang="zh-CN" altLang="en-US" dirty="0"/>
              <a:t>变量对数据进行分组，并在图中使用不同颜色的元素加以区分。</a:t>
            </a:r>
          </a:p>
          <a:p>
            <a:pPr marL="342900" indent="-342900">
              <a:lnSpc>
                <a:spcPct val="150000"/>
              </a:lnSpc>
              <a:buClr>
                <a:srgbClr val="B1C400"/>
              </a:buClr>
              <a:buFont typeface="Arial" panose="020B0604020202020204" pitchFamily="34" charset="0"/>
              <a:buChar char="•"/>
            </a:pPr>
            <a:r>
              <a:rPr lang="en-US" altLang="zh-CN" dirty="0"/>
              <a:t>row</a:t>
            </a:r>
            <a:r>
              <a:rPr lang="zh-CN" altLang="en-US" dirty="0"/>
              <a:t>和</a:t>
            </a:r>
            <a:r>
              <a:rPr lang="en-US" altLang="zh-CN" dirty="0"/>
              <a:t>col</a:t>
            </a:r>
            <a:r>
              <a:rPr lang="zh-CN" altLang="en-US" dirty="0"/>
              <a:t>也是</a:t>
            </a:r>
            <a:r>
              <a:rPr lang="en-US" altLang="zh-CN" dirty="0"/>
              <a:t>data</a:t>
            </a:r>
            <a:r>
              <a:rPr lang="zh-CN" altLang="en-US" dirty="0"/>
              <a:t>中的键或向量，根据</a:t>
            </a:r>
            <a:r>
              <a:rPr lang="en-US" altLang="zh-CN" dirty="0"/>
              <a:t>row</a:t>
            </a:r>
            <a:r>
              <a:rPr lang="zh-CN" altLang="en-US" dirty="0"/>
              <a:t>或</a:t>
            </a:r>
            <a:r>
              <a:rPr lang="en-US" altLang="zh-CN" dirty="0"/>
              <a:t>col</a:t>
            </a:r>
            <a:r>
              <a:rPr lang="zh-CN" altLang="en-US" dirty="0"/>
              <a:t>变量提取数据子集，并将子集分布情况绘制在不同的面板上。</a:t>
            </a:r>
          </a:p>
          <a:p>
            <a:pPr marL="342900" indent="-342900">
              <a:lnSpc>
                <a:spcPct val="150000"/>
              </a:lnSpc>
              <a:buClr>
                <a:srgbClr val="B1C400"/>
              </a:buClr>
              <a:buFont typeface="Arial" panose="020B0604020202020204" pitchFamily="34" charset="0"/>
              <a:buChar char="•"/>
            </a:pPr>
            <a:r>
              <a:rPr lang="en-US" altLang="zh-CN" dirty="0"/>
              <a:t>kind</a:t>
            </a:r>
            <a:r>
              <a:rPr lang="zh-CN" altLang="en-US" dirty="0"/>
              <a:t>指定要绘制的分布图类型，可选“</a:t>
            </a:r>
            <a:r>
              <a:rPr lang="en-US" altLang="zh-CN" dirty="0" err="1"/>
              <a:t>hist</a:t>
            </a:r>
            <a:r>
              <a:rPr lang="en-US" altLang="zh-CN" dirty="0"/>
              <a:t>”</a:t>
            </a:r>
            <a:r>
              <a:rPr lang="zh-CN" altLang="en-US" dirty="0"/>
              <a:t>（直方图）</a:t>
            </a:r>
            <a:r>
              <a:rPr lang="en-US" altLang="zh-CN" dirty="0"/>
              <a:t>, “</a:t>
            </a:r>
            <a:r>
              <a:rPr lang="en-US" altLang="zh-CN" dirty="0" err="1"/>
              <a:t>kde</a:t>
            </a:r>
            <a:r>
              <a:rPr lang="en-US" altLang="zh-CN" dirty="0"/>
              <a:t>”</a:t>
            </a:r>
            <a:r>
              <a:rPr lang="zh-CN" altLang="en-US" dirty="0"/>
              <a:t>（核密度估计）</a:t>
            </a:r>
            <a:r>
              <a:rPr lang="en-US" altLang="zh-CN" dirty="0"/>
              <a:t>, “</a:t>
            </a:r>
            <a:r>
              <a:rPr lang="en-US" altLang="zh-CN" dirty="0" err="1"/>
              <a:t>ecdf</a:t>
            </a:r>
            <a:r>
              <a:rPr lang="en-US" altLang="zh-CN" dirty="0"/>
              <a:t>”</a:t>
            </a:r>
            <a:r>
              <a:rPr lang="zh-CN" altLang="en-US" dirty="0"/>
              <a:t>（ 经验累积分布函数），默认值为“</a:t>
            </a:r>
            <a:r>
              <a:rPr lang="en-US" altLang="zh-CN" dirty="0" err="1"/>
              <a:t>hist</a:t>
            </a:r>
            <a:r>
              <a:rPr lang="en-US" altLang="zh-CN" dirty="0"/>
              <a:t>”</a:t>
            </a:r>
            <a:r>
              <a:rPr lang="zh-CN" altLang="en-US" dirty="0"/>
              <a:t>。</a:t>
            </a:r>
          </a:p>
          <a:p>
            <a:pPr marL="342900" indent="-342900">
              <a:lnSpc>
                <a:spcPct val="150000"/>
              </a:lnSpc>
              <a:buClr>
                <a:srgbClr val="B1C400"/>
              </a:buClr>
              <a:buFont typeface="Arial" panose="020B0604020202020204" pitchFamily="34" charset="0"/>
              <a:buChar char="•"/>
            </a:pPr>
            <a:endParaRPr lang="zh-CN" altLang="en-US" sz="1600" dirty="0"/>
          </a:p>
          <a:p>
            <a:pPr marL="342900" indent="-342900">
              <a:lnSpc>
                <a:spcPct val="150000"/>
              </a:lnSpc>
              <a:buClr>
                <a:srgbClr val="B1C400"/>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329656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096414"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histplot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kdeplot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ecdfplot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015663"/>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seaborn</a:t>
            </a:r>
            <a:r>
              <a:rPr lang="zh-CN" altLang="en-US" sz="2000" dirty="0"/>
              <a:t>还提供了三个更具体的绘制分布图的函数</a:t>
            </a:r>
            <a:r>
              <a:rPr lang="en-US" altLang="zh-CN" sz="2000" dirty="0" err="1"/>
              <a:t>histplot</a:t>
            </a:r>
            <a:r>
              <a:rPr lang="en-US" altLang="zh-CN" sz="2000" dirty="0"/>
              <a:t>()</a:t>
            </a:r>
            <a:r>
              <a:rPr lang="zh-CN" altLang="en-US" sz="2000" dirty="0"/>
              <a:t>、</a:t>
            </a:r>
            <a:r>
              <a:rPr lang="en-US" altLang="zh-CN" sz="2000" dirty="0" err="1"/>
              <a:t>kdeplot</a:t>
            </a:r>
            <a:r>
              <a:rPr lang="en-US" altLang="zh-CN" sz="2000" dirty="0"/>
              <a:t>()</a:t>
            </a:r>
            <a:r>
              <a:rPr lang="zh-CN" altLang="en-US" sz="2000" dirty="0"/>
              <a:t>和</a:t>
            </a:r>
            <a:r>
              <a:rPr lang="en-US" altLang="zh-CN" sz="2000" dirty="0" err="1"/>
              <a:t>ecdfplot</a:t>
            </a:r>
            <a:r>
              <a:rPr lang="en-US" altLang="zh-CN" sz="2000" dirty="0"/>
              <a:t>()</a:t>
            </a:r>
            <a:r>
              <a:rPr lang="zh-CN" altLang="en-US" sz="2000" dirty="0"/>
              <a:t>，语法格式如下：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422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668357" y="2576878"/>
            <a:ext cx="5927464" cy="1477328"/>
          </a:xfrm>
          <a:prstGeom prst="rect">
            <a:avLst/>
          </a:prstGeom>
        </p:spPr>
        <p:txBody>
          <a:bodyPr wrap="square">
            <a:spAutoFit/>
          </a:bodyPr>
          <a:lstStyle/>
          <a:p>
            <a:pPr>
              <a:lnSpc>
                <a:spcPct val="150000"/>
              </a:lnSpc>
            </a:pPr>
            <a:r>
              <a:rPr lang="en-US" altLang="zh-CN" sz="2000" dirty="0" err="1"/>
              <a:t>seaborn.histplot</a:t>
            </a:r>
            <a:r>
              <a:rPr lang="en-US" altLang="zh-CN" sz="2000" dirty="0"/>
              <a:t>([data, x, y, hue, weights, stat, …])</a:t>
            </a:r>
          </a:p>
          <a:p>
            <a:pPr>
              <a:lnSpc>
                <a:spcPct val="150000"/>
              </a:lnSpc>
            </a:pPr>
            <a:r>
              <a:rPr lang="en-US" altLang="zh-CN" sz="2000" dirty="0" err="1"/>
              <a:t>seaborn.kdeplot</a:t>
            </a:r>
            <a:r>
              <a:rPr lang="en-US" altLang="zh-CN" sz="2000" dirty="0"/>
              <a:t>([x, y, shade, vertical, kernel, </a:t>
            </a:r>
            <a:r>
              <a:rPr lang="en-US" altLang="zh-CN" sz="2000" dirty="0" err="1"/>
              <a:t>bw</a:t>
            </a:r>
            <a:r>
              <a:rPr lang="en-US" altLang="zh-CN" sz="2000" dirty="0"/>
              <a:t>, …])</a:t>
            </a:r>
          </a:p>
          <a:p>
            <a:pPr>
              <a:lnSpc>
                <a:spcPct val="150000"/>
              </a:lnSpc>
            </a:pPr>
            <a:r>
              <a:rPr lang="en-US" altLang="zh-CN" sz="2000" dirty="0" err="1"/>
              <a:t>seaborn.ecdfplot</a:t>
            </a:r>
            <a:r>
              <a:rPr lang="en-US" altLang="zh-CN" sz="2000" dirty="0"/>
              <a:t>([data, x, y, hue, weights, stat, …])</a:t>
            </a:r>
          </a:p>
        </p:txBody>
      </p:sp>
      <p:sp>
        <p:nvSpPr>
          <p:cNvPr id="48" name="矩形 47">
            <a:extLst>
              <a:ext uri="{FF2B5EF4-FFF2-40B4-BE49-F238E27FC236}">
                <a16:creationId xmlns:a16="http://schemas.microsoft.com/office/drawing/2014/main" id="{FD707539-9F22-4275-B1CE-FFBC6E69495C}"/>
              </a:ext>
            </a:extLst>
          </p:cNvPr>
          <p:cNvSpPr/>
          <p:nvPr/>
        </p:nvSpPr>
        <p:spPr>
          <a:xfrm>
            <a:off x="1599328" y="4026750"/>
            <a:ext cx="9185213" cy="378565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err="1"/>
              <a:t>histplot</a:t>
            </a:r>
            <a:r>
              <a:rPr lang="en-US" altLang="zh-CN" dirty="0"/>
              <a:t>()</a:t>
            </a:r>
            <a:r>
              <a:rPr lang="zh-CN" altLang="en-US" dirty="0"/>
              <a:t>函数主要用于绘制单变量单特征数据的直方图，相当于</a:t>
            </a:r>
            <a:r>
              <a:rPr lang="en-US" altLang="zh-CN" dirty="0" err="1"/>
              <a:t>seaborn.displot</a:t>
            </a:r>
            <a:r>
              <a:rPr lang="en-US" altLang="zh-CN" dirty="0"/>
              <a:t>(kind= "</a:t>
            </a:r>
            <a:r>
              <a:rPr lang="en-US" altLang="zh-CN" dirty="0" err="1"/>
              <a:t>hist</a:t>
            </a:r>
            <a:r>
              <a:rPr lang="en-US" altLang="zh-CN" dirty="0"/>
              <a:t>")</a:t>
            </a:r>
            <a:r>
              <a:rPr lang="zh-CN" altLang="en-US" dirty="0"/>
              <a:t>。</a:t>
            </a:r>
          </a:p>
          <a:p>
            <a:pPr marL="342900" indent="-342900">
              <a:lnSpc>
                <a:spcPct val="150000"/>
              </a:lnSpc>
              <a:buClr>
                <a:srgbClr val="B1C400"/>
              </a:buClr>
              <a:buFont typeface="Arial" panose="020B0604020202020204" pitchFamily="34" charset="0"/>
              <a:buChar char="•"/>
            </a:pPr>
            <a:r>
              <a:rPr lang="en-US" altLang="zh-CN" dirty="0" err="1"/>
              <a:t>kdeplot</a:t>
            </a:r>
            <a:r>
              <a:rPr lang="en-US" altLang="zh-CN" dirty="0"/>
              <a:t>()</a:t>
            </a:r>
            <a:r>
              <a:rPr lang="zh-CN" altLang="en-US" dirty="0"/>
              <a:t>函数使用核密度估计绘制单变量或双变量分布，相当于</a:t>
            </a:r>
            <a:r>
              <a:rPr lang="en-US" altLang="zh-CN" dirty="0" err="1"/>
              <a:t>seaborn.displot</a:t>
            </a:r>
            <a:r>
              <a:rPr lang="en-US" altLang="zh-CN" dirty="0"/>
              <a:t>(kind= "</a:t>
            </a:r>
            <a:r>
              <a:rPr lang="en-US" altLang="zh-CN" dirty="0" err="1"/>
              <a:t>kde</a:t>
            </a:r>
            <a:r>
              <a:rPr lang="en-US" altLang="zh-CN" dirty="0"/>
              <a:t>")</a:t>
            </a:r>
            <a:r>
              <a:rPr lang="zh-CN" altLang="en-US" dirty="0"/>
              <a:t>。</a:t>
            </a:r>
          </a:p>
          <a:p>
            <a:pPr marL="342900" indent="-342900">
              <a:lnSpc>
                <a:spcPct val="150000"/>
              </a:lnSpc>
              <a:buClr>
                <a:srgbClr val="B1C400"/>
              </a:buClr>
              <a:buFont typeface="Arial" panose="020B0604020202020204" pitchFamily="34" charset="0"/>
              <a:buChar char="•"/>
            </a:pPr>
            <a:r>
              <a:rPr lang="en-US" altLang="zh-CN" dirty="0" err="1"/>
              <a:t>ecdfplot</a:t>
            </a:r>
            <a:r>
              <a:rPr lang="en-US" altLang="zh-CN" dirty="0"/>
              <a:t>()</a:t>
            </a:r>
            <a:r>
              <a:rPr lang="zh-CN" altLang="en-US" dirty="0"/>
              <a:t>函数使用经验累积分布函数绘制单变量的分布，相当于</a:t>
            </a:r>
            <a:r>
              <a:rPr lang="en-US" altLang="zh-CN" dirty="0" err="1"/>
              <a:t>seaborn.displot</a:t>
            </a:r>
            <a:r>
              <a:rPr lang="en-US" altLang="zh-CN" dirty="0"/>
              <a:t>(kind= "</a:t>
            </a:r>
            <a:r>
              <a:rPr lang="en-US" altLang="zh-CN" dirty="0" err="1"/>
              <a:t>ecdf</a:t>
            </a:r>
            <a:r>
              <a:rPr lang="en-US" altLang="zh-CN" dirty="0"/>
              <a:t>")</a:t>
            </a:r>
            <a:r>
              <a:rPr lang="zh-CN" altLang="en-US" dirty="0"/>
              <a:t>。</a:t>
            </a:r>
          </a:p>
          <a:p>
            <a:pPr marL="342900" indent="-342900">
              <a:lnSpc>
                <a:spcPct val="150000"/>
              </a:lnSpc>
              <a:buClr>
                <a:srgbClr val="B1C400"/>
              </a:buClr>
              <a:buFont typeface="Arial" panose="020B0604020202020204" pitchFamily="34" charset="0"/>
              <a:buChar char="•"/>
            </a:pPr>
            <a:endParaRPr lang="zh-CN" altLang="en-US" dirty="0"/>
          </a:p>
          <a:p>
            <a:pPr marL="342900" indent="-342900">
              <a:lnSpc>
                <a:spcPct val="150000"/>
              </a:lnSpc>
              <a:buClr>
                <a:srgbClr val="B1C400"/>
              </a:buClr>
              <a:buFont typeface="Arial" panose="020B0604020202020204" pitchFamily="34" charset="0"/>
              <a:buChar char="•"/>
            </a:pPr>
            <a:endParaRPr lang="zh-CN" altLang="en-US" sz="1600" dirty="0"/>
          </a:p>
          <a:p>
            <a:pPr marL="342900" indent="-342900">
              <a:lnSpc>
                <a:spcPct val="150000"/>
              </a:lnSpc>
              <a:buClr>
                <a:srgbClr val="B1C400"/>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41029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rugplot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015663"/>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rugplot</a:t>
            </a:r>
            <a:r>
              <a:rPr lang="en-US" altLang="zh-CN" sz="2000" dirty="0"/>
              <a:t>()</a:t>
            </a:r>
            <a:r>
              <a:rPr lang="zh-CN" altLang="en-US" sz="2000" dirty="0"/>
              <a:t>函数的功能是绘制轴须图（毛毯分布图），即通过边缘轴须线的方式显示单个观测点的位置，来补充其他分布图，语法格式为：</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389033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329492" y="2781581"/>
            <a:ext cx="6309360" cy="400110"/>
          </a:xfrm>
          <a:prstGeom prst="rect">
            <a:avLst/>
          </a:prstGeom>
        </p:spPr>
        <p:txBody>
          <a:bodyPr wrap="square">
            <a:spAutoFit/>
          </a:bodyPr>
          <a:lstStyle/>
          <a:p>
            <a:r>
              <a:rPr lang="en-US" altLang="zh-CN" sz="2000" dirty="0" err="1"/>
              <a:t>seaborn.rugplot</a:t>
            </a:r>
            <a:r>
              <a:rPr lang="en-US" altLang="zh-CN" sz="2000" dirty="0"/>
              <a:t>([x, height=0.025, axis, ax, data, y, hue,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5214" y="3217437"/>
            <a:ext cx="9185213" cy="2400657"/>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x</a:t>
            </a:r>
            <a:r>
              <a:rPr lang="zh-CN" altLang="en-US" sz="2000" dirty="0"/>
              <a:t>和</a:t>
            </a:r>
            <a:r>
              <a:rPr lang="en-US" altLang="zh-CN" sz="2000" dirty="0"/>
              <a:t>y</a:t>
            </a:r>
            <a:r>
              <a:rPr lang="zh-CN" altLang="en-US" sz="2000" dirty="0"/>
              <a:t>分别是</a:t>
            </a:r>
            <a:r>
              <a:rPr lang="en-US" altLang="zh-CN" sz="2000" dirty="0"/>
              <a:t>x</a:t>
            </a:r>
            <a:r>
              <a:rPr lang="zh-CN" altLang="en-US" sz="2000" dirty="0"/>
              <a:t>轴和</a:t>
            </a:r>
            <a:r>
              <a:rPr lang="en-US" altLang="zh-CN" sz="2000" dirty="0"/>
              <a:t>y</a:t>
            </a:r>
            <a:r>
              <a:rPr lang="zh-CN" altLang="en-US" sz="2000" dirty="0"/>
              <a:t>轴的观测值向量。</a:t>
            </a:r>
          </a:p>
          <a:p>
            <a:pPr marL="342900" indent="-342900">
              <a:lnSpc>
                <a:spcPct val="150000"/>
              </a:lnSpc>
              <a:buClr>
                <a:srgbClr val="B1C400"/>
              </a:buClr>
              <a:buFont typeface="Arial" panose="020B0604020202020204" pitchFamily="34" charset="0"/>
              <a:buChar char="•"/>
            </a:pPr>
            <a:r>
              <a:rPr lang="en-US" altLang="zh-CN" sz="2000" dirty="0"/>
              <a:t>height</a:t>
            </a:r>
            <a:r>
              <a:rPr lang="zh-CN" altLang="en-US" sz="2000" dirty="0"/>
              <a:t>设置每个观测点对应的轴须细线的高度，默认为</a:t>
            </a:r>
            <a:r>
              <a:rPr lang="en-US" altLang="zh-CN" sz="2000" dirty="0"/>
              <a:t>0.025</a:t>
            </a:r>
            <a:r>
              <a:rPr lang="zh-CN" altLang="en-US" sz="2000" dirty="0"/>
              <a:t>。</a:t>
            </a:r>
          </a:p>
          <a:p>
            <a:pPr marL="342900" indent="-342900">
              <a:lnSpc>
                <a:spcPct val="150000"/>
              </a:lnSpc>
              <a:buClr>
                <a:srgbClr val="B1C400"/>
              </a:buClr>
              <a:buFont typeface="Arial" panose="020B0604020202020204" pitchFamily="34" charset="0"/>
              <a:buChar char="•"/>
            </a:pPr>
            <a:r>
              <a:rPr lang="en-US" altLang="zh-CN" sz="2000" dirty="0"/>
              <a:t>axis</a:t>
            </a:r>
            <a:r>
              <a:rPr lang="zh-CN" altLang="en-US" sz="2000" dirty="0"/>
              <a:t>指定轴须图绘制的坐标轴，默认为</a:t>
            </a:r>
            <a:r>
              <a:rPr lang="en-US" altLang="zh-CN" sz="2000" dirty="0"/>
              <a:t>x</a:t>
            </a:r>
            <a:r>
              <a:rPr lang="zh-CN" altLang="en-US" sz="2000" dirty="0"/>
              <a:t>轴。</a:t>
            </a:r>
          </a:p>
          <a:p>
            <a:pPr marL="342900" indent="-342900">
              <a:lnSpc>
                <a:spcPct val="150000"/>
              </a:lnSpc>
              <a:buClr>
                <a:srgbClr val="B1C400"/>
              </a:buClr>
              <a:buFont typeface="Arial" panose="020B0604020202020204" pitchFamily="34" charset="0"/>
              <a:buChar char="•"/>
            </a:pPr>
            <a:r>
              <a:rPr lang="en-US" altLang="zh-CN" sz="2000" dirty="0"/>
              <a:t>ax</a:t>
            </a:r>
            <a:r>
              <a:rPr lang="zh-CN" altLang="en-US" sz="2000" dirty="0"/>
              <a:t>指定将图像绘制在已有的</a:t>
            </a:r>
            <a:r>
              <a:rPr lang="en-US" altLang="zh-CN" sz="2000" dirty="0"/>
              <a:t>axes</a:t>
            </a:r>
            <a:r>
              <a:rPr lang="zh-CN" altLang="en-US" sz="2000" dirty="0"/>
              <a:t>对象中。</a:t>
            </a:r>
          </a:p>
          <a:p>
            <a:pPr marL="342900" indent="-342900">
              <a:lnSpc>
                <a:spcPct val="150000"/>
              </a:lnSpc>
              <a:buClr>
                <a:srgbClr val="B1C400"/>
              </a:buClr>
              <a:buFont typeface="Arial" panose="020B0604020202020204" pitchFamily="34" charset="0"/>
              <a:buChar char="•"/>
            </a:pPr>
            <a:r>
              <a:rPr lang="en-US" altLang="zh-CN" sz="2000" dirty="0"/>
              <a:t>hue</a:t>
            </a:r>
            <a:r>
              <a:rPr lang="zh-CN" altLang="en-US" sz="2000" dirty="0"/>
              <a:t>指定区分颜色的分类变量。</a:t>
            </a:r>
          </a:p>
        </p:txBody>
      </p:sp>
    </p:spTree>
    <p:extLst>
      <p:ext uri="{BB962C8B-B14F-4D97-AF65-F5344CB8AC3E}">
        <p14:creationId xmlns:p14="http://schemas.microsoft.com/office/powerpoint/2010/main" val="25735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distplot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47732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distplot</a:t>
            </a:r>
            <a:r>
              <a:rPr lang="en-US" altLang="zh-CN" sz="2000" dirty="0"/>
              <a:t>()</a:t>
            </a:r>
            <a:r>
              <a:rPr lang="zh-CN" altLang="en-US" sz="2000" dirty="0"/>
              <a:t>函数整合了</a:t>
            </a:r>
            <a:r>
              <a:rPr lang="en-US" altLang="zh-CN" sz="2000" dirty="0" err="1"/>
              <a:t>matplotlib</a:t>
            </a:r>
            <a:r>
              <a:rPr lang="zh-CN" altLang="en-US" sz="2000" dirty="0"/>
              <a:t>的</a:t>
            </a:r>
            <a:r>
              <a:rPr lang="en-US" altLang="zh-CN" sz="2000" dirty="0" err="1"/>
              <a:t>hist</a:t>
            </a:r>
            <a:r>
              <a:rPr lang="en-US" altLang="zh-CN" sz="2000" dirty="0"/>
              <a:t>()</a:t>
            </a:r>
            <a:r>
              <a:rPr lang="zh-CN" altLang="en-US" sz="2000" dirty="0"/>
              <a:t>函数与</a:t>
            </a:r>
            <a:r>
              <a:rPr lang="en-US" altLang="zh-CN" sz="2000" dirty="0" err="1"/>
              <a:t>seaborn</a:t>
            </a:r>
            <a:r>
              <a:rPr lang="zh-CN" altLang="en-US" sz="2000" dirty="0"/>
              <a:t>的</a:t>
            </a:r>
            <a:r>
              <a:rPr lang="en-US" altLang="zh-CN" sz="2000" dirty="0" err="1"/>
              <a:t>kdeplot</a:t>
            </a:r>
            <a:r>
              <a:rPr lang="en-US" altLang="zh-CN" sz="2000" dirty="0"/>
              <a:t>()</a:t>
            </a:r>
            <a:r>
              <a:rPr lang="zh-CN" altLang="en-US" sz="2000" dirty="0"/>
              <a:t>函数的功能，并增加了</a:t>
            </a:r>
            <a:r>
              <a:rPr lang="en-US" altLang="zh-CN" sz="2000" dirty="0" err="1"/>
              <a:t>rugplot</a:t>
            </a:r>
            <a:r>
              <a:rPr lang="en-US" altLang="zh-CN" sz="2000" dirty="0"/>
              <a:t>()</a:t>
            </a:r>
            <a:r>
              <a:rPr lang="zh-CN" altLang="en-US" sz="2000" dirty="0"/>
              <a:t>函数绘制轴须图的功能，因此是一个功能非常强大且灵活实用的绘制分布图的函数。语法格式如下：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96350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904705" y="3216230"/>
            <a:ext cx="5798372" cy="400110"/>
          </a:xfrm>
          <a:prstGeom prst="rect">
            <a:avLst/>
          </a:prstGeom>
        </p:spPr>
        <p:txBody>
          <a:bodyPr wrap="square">
            <a:spAutoFit/>
          </a:bodyPr>
          <a:lstStyle/>
          <a:p>
            <a:r>
              <a:rPr lang="en-US" altLang="zh-CN" sz="2000" dirty="0" err="1"/>
              <a:t>seaborn.distplot</a:t>
            </a:r>
            <a:r>
              <a:rPr lang="en-US" altLang="zh-CN" sz="2000" dirty="0"/>
              <a:t>([a, bins, </a:t>
            </a:r>
            <a:r>
              <a:rPr lang="en-US" altLang="zh-CN" sz="2000" dirty="0" err="1"/>
              <a:t>hist</a:t>
            </a:r>
            <a:r>
              <a:rPr lang="en-US" altLang="zh-CN" sz="2000" dirty="0"/>
              <a:t>, </a:t>
            </a:r>
            <a:r>
              <a:rPr lang="en-US" altLang="zh-CN" sz="2000" dirty="0" err="1"/>
              <a:t>kde</a:t>
            </a:r>
            <a:r>
              <a:rPr lang="en-US" altLang="zh-CN" sz="2000" dirty="0"/>
              <a:t>, rug, fit,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7656" y="3645429"/>
            <a:ext cx="9185213" cy="3462486"/>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1600" dirty="0"/>
              <a:t>a</a:t>
            </a:r>
            <a:r>
              <a:rPr lang="zh-CN" altLang="en-US" sz="1600" dirty="0"/>
              <a:t>：待观察分析的单个变量，数据类型可以是</a:t>
            </a:r>
            <a:r>
              <a:rPr lang="en-US" altLang="zh-CN" sz="1600" dirty="0"/>
              <a:t>Series</a:t>
            </a:r>
            <a:r>
              <a:rPr lang="zh-CN" altLang="en-US" sz="1600" dirty="0"/>
              <a:t>对象，一维数组或列表。</a:t>
            </a:r>
          </a:p>
          <a:p>
            <a:pPr marL="342900" indent="-342900">
              <a:lnSpc>
                <a:spcPct val="150000"/>
              </a:lnSpc>
              <a:buClr>
                <a:srgbClr val="B1C400"/>
              </a:buClr>
              <a:buFont typeface="Arial" panose="020B0604020202020204" pitchFamily="34" charset="0"/>
              <a:buChar char="•"/>
            </a:pPr>
            <a:r>
              <a:rPr lang="en-US" altLang="zh-CN" sz="1600" dirty="0"/>
              <a:t>bins</a:t>
            </a:r>
            <a:r>
              <a:rPr lang="zh-CN" altLang="en-US" sz="1600" dirty="0"/>
              <a:t>：指定直方图显示矩形条的数量，缺省时默认为</a:t>
            </a:r>
            <a:r>
              <a:rPr lang="en-US" altLang="zh-CN" sz="1600" dirty="0"/>
              <a:t>None</a:t>
            </a:r>
            <a:r>
              <a:rPr lang="zh-CN" altLang="en-US" sz="1600" dirty="0"/>
              <a:t>，此时会根据</a:t>
            </a:r>
            <a:r>
              <a:rPr lang="en-US" altLang="zh-CN" sz="1600" dirty="0"/>
              <a:t>Freedman-</a:t>
            </a:r>
            <a:r>
              <a:rPr lang="en-US" altLang="zh-CN" sz="1600" dirty="0" err="1"/>
              <a:t>Diaconis</a:t>
            </a:r>
            <a:r>
              <a:rPr lang="zh-CN" altLang="en-US" sz="1600" dirty="0"/>
              <a:t>准则自动计算合适的条纹个数。</a:t>
            </a:r>
          </a:p>
          <a:p>
            <a:pPr marL="342900" indent="-342900">
              <a:lnSpc>
                <a:spcPct val="150000"/>
              </a:lnSpc>
              <a:buClr>
                <a:srgbClr val="B1C400"/>
              </a:buClr>
              <a:buFont typeface="Arial" panose="020B0604020202020204" pitchFamily="34" charset="0"/>
              <a:buChar char="•"/>
            </a:pPr>
            <a:r>
              <a:rPr lang="en-US" altLang="zh-CN" sz="1600" dirty="0" err="1"/>
              <a:t>hist</a:t>
            </a:r>
            <a:r>
              <a:rPr lang="zh-CN" altLang="en-US" sz="1600" dirty="0"/>
              <a:t>：指定是否绘制直方图，布尔类型，缺省时默认值为</a:t>
            </a:r>
            <a:r>
              <a:rPr lang="en-US" altLang="zh-CN" sz="1600" dirty="0"/>
              <a:t>True</a:t>
            </a:r>
            <a:r>
              <a:rPr lang="zh-CN" altLang="en-US" sz="1600" dirty="0"/>
              <a:t>。</a:t>
            </a:r>
          </a:p>
          <a:p>
            <a:pPr marL="342900" indent="-342900">
              <a:lnSpc>
                <a:spcPct val="150000"/>
              </a:lnSpc>
              <a:buClr>
                <a:srgbClr val="B1C400"/>
              </a:buClr>
              <a:buFont typeface="Arial" panose="020B0604020202020204" pitchFamily="34" charset="0"/>
              <a:buChar char="•"/>
            </a:pPr>
            <a:r>
              <a:rPr lang="en-US" altLang="zh-CN" sz="1600" dirty="0" err="1"/>
              <a:t>kde</a:t>
            </a:r>
            <a:r>
              <a:rPr lang="zh-CN" altLang="en-US" sz="1600" dirty="0"/>
              <a:t>：指定是否绘制高斯核密度估计曲线，布尔类型，缺省时默认值为</a:t>
            </a:r>
            <a:r>
              <a:rPr lang="en-US" altLang="zh-CN" sz="1600" dirty="0"/>
              <a:t>True</a:t>
            </a:r>
            <a:r>
              <a:rPr lang="zh-CN" altLang="en-US" sz="1600" dirty="0"/>
              <a:t>。</a:t>
            </a:r>
          </a:p>
          <a:p>
            <a:pPr marL="342900" indent="-342900">
              <a:lnSpc>
                <a:spcPct val="150000"/>
              </a:lnSpc>
              <a:buClr>
                <a:srgbClr val="B1C400"/>
              </a:buClr>
              <a:buFont typeface="Arial" panose="020B0604020202020204" pitchFamily="34" charset="0"/>
              <a:buChar char="•"/>
            </a:pPr>
            <a:r>
              <a:rPr lang="en-US" altLang="zh-CN" sz="1600" dirty="0"/>
              <a:t>rug</a:t>
            </a:r>
            <a:r>
              <a:rPr lang="zh-CN" altLang="en-US" sz="1600" dirty="0"/>
              <a:t>：指定是否在支持的数据轴上绘制对应轴须图，布尔类型，缺省时默认值为</a:t>
            </a:r>
            <a:r>
              <a:rPr lang="en-US" altLang="zh-CN" sz="1600" dirty="0"/>
              <a:t>False</a:t>
            </a:r>
            <a:r>
              <a:rPr lang="zh-CN" altLang="en-US" sz="1600" dirty="0"/>
              <a:t>。</a:t>
            </a:r>
          </a:p>
          <a:p>
            <a:pPr marL="342900" indent="-342900">
              <a:lnSpc>
                <a:spcPct val="150000"/>
              </a:lnSpc>
              <a:buClr>
                <a:srgbClr val="B1C400"/>
              </a:buClr>
              <a:buFont typeface="Arial" panose="020B0604020202020204" pitchFamily="34" charset="0"/>
              <a:buChar char="•"/>
            </a:pPr>
            <a:r>
              <a:rPr lang="en-US" altLang="zh-CN" sz="1600" dirty="0"/>
              <a:t>fit</a:t>
            </a:r>
            <a:r>
              <a:rPr lang="zh-CN" altLang="en-US" sz="1600" dirty="0"/>
              <a:t>：传入</a:t>
            </a:r>
            <a:r>
              <a:rPr lang="en-US" altLang="zh-CN" sz="1600" dirty="0" err="1"/>
              <a:t>scipy.stats</a:t>
            </a:r>
            <a:r>
              <a:rPr lang="zh-CN" altLang="en-US" sz="1600" dirty="0"/>
              <a:t>中的分布类型，用于在观察变量上抽取相关统计特征来强行拟合指定的分布，并绘制估计的概率密度函数（</a:t>
            </a:r>
            <a:r>
              <a:rPr lang="en-US" altLang="zh-CN" sz="1600" dirty="0"/>
              <a:t>PDF</a:t>
            </a:r>
            <a:r>
              <a:rPr lang="zh-CN" altLang="en-US" sz="1600" dirty="0"/>
              <a:t>），缺省时默认为</a:t>
            </a:r>
            <a:r>
              <a:rPr lang="en-US" altLang="zh-CN" sz="1600" dirty="0"/>
              <a:t>None</a:t>
            </a:r>
            <a:r>
              <a:rPr lang="zh-CN" altLang="en-US" sz="1600" dirty="0"/>
              <a:t>，即不进行拟合。</a:t>
            </a:r>
          </a:p>
          <a:p>
            <a:pPr marL="342900" indent="-342900">
              <a:lnSpc>
                <a:spcPct val="150000"/>
              </a:lnSpc>
              <a:buClr>
                <a:srgbClr val="B1C400"/>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227200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绘制分布图示例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554819"/>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tips= </a:t>
            </a:r>
            <a:r>
              <a:rPr lang="en-US" altLang="zh-CN" sz="2000" dirty="0" err="1">
                <a:solidFill>
                  <a:schemeClr val="tx1">
                    <a:lumMod val="85000"/>
                    <a:lumOff val="15000"/>
                  </a:schemeClr>
                </a:solidFill>
                <a:latin typeface="+mj-lt"/>
                <a:ea typeface="微软雅黑" panose="020B0503020204020204" pitchFamily="34" charset="-122"/>
              </a:rPr>
              <a:t>sns.load_dataset</a:t>
            </a:r>
            <a:r>
              <a:rPr lang="en-US" altLang="zh-CN" sz="2000" dirty="0">
                <a:solidFill>
                  <a:schemeClr val="tx1">
                    <a:lumMod val="85000"/>
                    <a:lumOff val="15000"/>
                  </a:schemeClr>
                </a:solidFill>
                <a:latin typeface="+mj-lt"/>
                <a:ea typeface="微软雅黑" panose="020B0503020204020204" pitchFamily="34" charset="-122"/>
              </a:rPr>
              <a:t>("tips")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sns.set_theme</a:t>
            </a:r>
            <a:r>
              <a:rPr lang="en-US" altLang="zh-CN" sz="2000" dirty="0">
                <a:solidFill>
                  <a:schemeClr val="tx1">
                    <a:lumMod val="85000"/>
                    <a:lumOff val="15000"/>
                  </a:schemeClr>
                </a:solidFill>
                <a:latin typeface="+mj-lt"/>
                <a:ea typeface="微软雅黑" panose="020B0503020204020204" pitchFamily="34" charset="-122"/>
              </a:rPr>
              <a:t>(style="</a:t>
            </a:r>
            <a:r>
              <a:rPr lang="en-US" altLang="zh-CN" sz="2000" dirty="0" err="1">
                <a:solidFill>
                  <a:schemeClr val="tx1">
                    <a:lumMod val="85000"/>
                    <a:lumOff val="15000"/>
                  </a:schemeClr>
                </a:solidFill>
                <a:latin typeface="+mj-lt"/>
                <a:ea typeface="微软雅黑" panose="020B0503020204020204" pitchFamily="34" charset="-122"/>
              </a:rPr>
              <a:t>whitegrid</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sns.displot</a:t>
            </a:r>
            <a:r>
              <a:rPr lang="en-US" altLang="zh-CN" sz="2000" dirty="0">
                <a:solidFill>
                  <a:schemeClr val="tx1">
                    <a:lumMod val="85000"/>
                    <a:lumOff val="15000"/>
                  </a:schemeClr>
                </a:solidFill>
                <a:latin typeface="+mj-lt"/>
                <a:ea typeface="微软雅黑" panose="020B0503020204020204" pitchFamily="34" charset="-122"/>
              </a:rPr>
              <a:t>(data=tips, x="</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col="time", row="sex", </a:t>
            </a:r>
            <a:r>
              <a:rPr lang="en-US" altLang="zh-CN" sz="2000" dirty="0" err="1">
                <a:solidFill>
                  <a:schemeClr val="tx1">
                    <a:lumMod val="85000"/>
                    <a:lumOff val="15000"/>
                  </a:schemeClr>
                </a:solidFill>
                <a:latin typeface="+mj-lt"/>
                <a:ea typeface="微软雅黑" panose="020B0503020204020204" pitchFamily="34" charset="-122"/>
              </a:rPr>
              <a:t>binwidth</a:t>
            </a:r>
            <a:r>
              <a:rPr lang="en-US" altLang="zh-CN" sz="2000" dirty="0">
                <a:solidFill>
                  <a:schemeClr val="tx1">
                    <a:lumMod val="85000"/>
                    <a:lumOff val="15000"/>
                  </a:schemeClr>
                </a:solidFill>
                <a:latin typeface="+mj-lt"/>
                <a:ea typeface="微软雅黑" panose="020B0503020204020204" pitchFamily="34" charset="-122"/>
              </a:rPr>
              <a:t>=3, height=3, </a:t>
            </a:r>
            <a:r>
              <a:rPr lang="en-US" altLang="zh-CN" sz="2000" dirty="0" err="1">
                <a:solidFill>
                  <a:schemeClr val="tx1">
                    <a:lumMod val="85000"/>
                    <a:lumOff val="15000"/>
                  </a:schemeClr>
                </a:solidFill>
                <a:latin typeface="+mj-lt"/>
                <a:ea typeface="微软雅黑" panose="020B0503020204020204" pitchFamily="34" charset="-122"/>
              </a:rPr>
              <a:t>facet_kws</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dict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margin_titles</a:t>
            </a:r>
            <a:r>
              <a:rPr lang="en-US" altLang="zh-CN" sz="2000" dirty="0">
                <a:solidFill>
                  <a:schemeClr val="tx1">
                    <a:lumMod val="85000"/>
                    <a:lumOff val="15000"/>
                  </a:schemeClr>
                </a:solidFill>
                <a:latin typeface="+mj-lt"/>
                <a:ea typeface="微软雅黑" panose="020B0503020204020204" pitchFamily="34" charset="-122"/>
              </a:rPr>
              <a: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sns.distplot</a:t>
            </a:r>
            <a:r>
              <a:rPr lang="en-US" altLang="zh-CN" sz="2000" dirty="0">
                <a:solidFill>
                  <a:schemeClr val="tx1">
                    <a:lumMod val="85000"/>
                    <a:lumOff val="15000"/>
                  </a:schemeClr>
                </a:solidFill>
                <a:latin typeface="+mj-lt"/>
                <a:ea typeface="微软雅黑" panose="020B0503020204020204" pitchFamily="34" charset="-122"/>
              </a:rPr>
              <a:t>(a=tips['</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rug=True, </a:t>
            </a:r>
            <a:r>
              <a:rPr lang="en-US" altLang="zh-CN" sz="2000" dirty="0" err="1">
                <a:solidFill>
                  <a:schemeClr val="tx1">
                    <a:lumMod val="85000"/>
                    <a:lumOff val="15000"/>
                  </a:schemeClr>
                </a:solidFill>
                <a:latin typeface="+mj-lt"/>
                <a:ea typeface="微软雅黑" panose="020B0503020204020204" pitchFamily="34" charset="-122"/>
              </a:rPr>
              <a:t>hist</a:t>
            </a:r>
            <a:r>
              <a:rPr lang="en-US" altLang="zh-CN" sz="2000" dirty="0">
                <a:solidFill>
                  <a:schemeClr val="tx1">
                    <a:lumMod val="85000"/>
                    <a:lumOff val="15000"/>
                  </a:schemeClr>
                </a:solidFill>
                <a:latin typeface="+mj-lt"/>
                <a:ea typeface="微软雅黑" panose="020B0503020204020204" pitchFamily="34" charset="-122"/>
              </a:rPr>
              <a:t>=False)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55534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590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绘制分布图示例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328" y="2325145"/>
            <a:ext cx="4259304" cy="425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2907" y="2733287"/>
            <a:ext cx="4649994" cy="344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8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jointplot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015663"/>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seaborn.jointplot</a:t>
            </a:r>
            <a:r>
              <a:rPr lang="en-US" altLang="zh-CN" sz="2000" dirty="0"/>
              <a:t>()</a:t>
            </a:r>
            <a:r>
              <a:rPr lang="zh-CN" altLang="en-US" sz="2000" dirty="0"/>
              <a:t>函数提供了几种绘制两个变量的联合分布图的方法，语法格式为：</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202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673416" y="2498693"/>
            <a:ext cx="5798372" cy="400110"/>
          </a:xfrm>
          <a:prstGeom prst="rect">
            <a:avLst/>
          </a:prstGeom>
        </p:spPr>
        <p:txBody>
          <a:bodyPr wrap="square">
            <a:spAutoFit/>
          </a:bodyPr>
          <a:lstStyle/>
          <a:p>
            <a:r>
              <a:rPr lang="en-US" altLang="zh-CN" sz="2000" dirty="0" err="1"/>
              <a:t>seaborn.jointplot</a:t>
            </a:r>
            <a:r>
              <a:rPr lang="en-US" altLang="zh-CN" sz="2000" dirty="0"/>
              <a:t>(*[, x, y, data, kind, color,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66907" y="3031669"/>
            <a:ext cx="9185213" cy="3416320"/>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a:t>data</a:t>
            </a:r>
            <a:r>
              <a:rPr lang="zh-CN" altLang="en-US" dirty="0"/>
              <a:t>是输入的数据集，数据类型可以是</a:t>
            </a:r>
            <a:r>
              <a:rPr lang="en-US" altLang="zh-CN" dirty="0" err="1"/>
              <a:t>pandas.DataFrame</a:t>
            </a:r>
            <a:r>
              <a:rPr lang="zh-CN" altLang="en-US" dirty="0"/>
              <a:t>对象、</a:t>
            </a:r>
            <a:r>
              <a:rPr lang="en-US" altLang="zh-CN" dirty="0" err="1"/>
              <a:t>numpy.ndarray</a:t>
            </a:r>
            <a:r>
              <a:rPr lang="zh-CN" altLang="en-US" dirty="0"/>
              <a:t>数组、映射或序列类型等。</a:t>
            </a:r>
          </a:p>
          <a:p>
            <a:pPr marL="342900" indent="-342900">
              <a:lnSpc>
                <a:spcPct val="150000"/>
              </a:lnSpc>
              <a:buClr>
                <a:srgbClr val="B1C400"/>
              </a:buClr>
              <a:buFont typeface="Arial" panose="020B0604020202020204" pitchFamily="34" charset="0"/>
              <a:buChar char="•"/>
            </a:pPr>
            <a:r>
              <a:rPr lang="en-US" altLang="zh-CN" dirty="0"/>
              <a:t>x</a:t>
            </a:r>
            <a:r>
              <a:rPr lang="zh-CN" altLang="en-US" dirty="0"/>
              <a:t>和</a:t>
            </a:r>
            <a:r>
              <a:rPr lang="en-US" altLang="zh-CN" dirty="0"/>
              <a:t>y</a:t>
            </a:r>
            <a:r>
              <a:rPr lang="zh-CN" altLang="en-US" dirty="0"/>
              <a:t>是参数</a:t>
            </a:r>
            <a:r>
              <a:rPr lang="en-US" altLang="zh-CN" dirty="0"/>
              <a:t>data</a:t>
            </a:r>
            <a:r>
              <a:rPr lang="zh-CN" altLang="en-US" dirty="0"/>
              <a:t>中的键或向量，指定分布图中</a:t>
            </a:r>
            <a:r>
              <a:rPr lang="en-US" altLang="zh-CN" dirty="0"/>
              <a:t>x</a:t>
            </a:r>
            <a:r>
              <a:rPr lang="zh-CN" altLang="en-US" dirty="0"/>
              <a:t>轴和</a:t>
            </a:r>
            <a:r>
              <a:rPr lang="en-US" altLang="zh-CN" dirty="0"/>
              <a:t>y</a:t>
            </a:r>
            <a:r>
              <a:rPr lang="zh-CN" altLang="en-US" dirty="0"/>
              <a:t>轴的变量。联合分布图是双向绘制的，也就是两个变量分别以对方作为自变量绘制分布图。</a:t>
            </a:r>
          </a:p>
          <a:p>
            <a:pPr marL="342900" indent="-342900">
              <a:lnSpc>
                <a:spcPct val="150000"/>
              </a:lnSpc>
              <a:buClr>
                <a:srgbClr val="B1C400"/>
              </a:buClr>
              <a:buFont typeface="Arial" panose="020B0604020202020204" pitchFamily="34" charset="0"/>
              <a:buChar char="•"/>
            </a:pPr>
            <a:r>
              <a:rPr lang="en-US" altLang="zh-CN" dirty="0"/>
              <a:t>kind</a:t>
            </a:r>
            <a:r>
              <a:rPr lang="zh-CN" altLang="en-US" dirty="0"/>
              <a:t>指定绘制主分布图的类型，可选择为 “</a:t>
            </a:r>
            <a:r>
              <a:rPr lang="en-US" altLang="zh-CN" dirty="0"/>
              <a:t>scatter” </a:t>
            </a:r>
            <a:r>
              <a:rPr lang="zh-CN" altLang="en-US" dirty="0"/>
              <a:t>（散点图）、 “</a:t>
            </a:r>
            <a:r>
              <a:rPr lang="en-US" altLang="zh-CN" dirty="0" err="1"/>
              <a:t>kde</a:t>
            </a:r>
            <a:r>
              <a:rPr lang="en-US" altLang="zh-CN" dirty="0"/>
              <a:t>” </a:t>
            </a:r>
            <a:r>
              <a:rPr lang="zh-CN" altLang="en-US" dirty="0"/>
              <a:t>（核密度估计曲线）、“</a:t>
            </a:r>
            <a:r>
              <a:rPr lang="en-US" altLang="zh-CN" dirty="0" err="1"/>
              <a:t>hist</a:t>
            </a:r>
            <a:r>
              <a:rPr lang="en-US" altLang="zh-CN" dirty="0"/>
              <a:t>”</a:t>
            </a:r>
            <a:r>
              <a:rPr lang="zh-CN" altLang="en-US" dirty="0"/>
              <a:t>（直方图）、“</a:t>
            </a:r>
            <a:r>
              <a:rPr lang="en-US" altLang="zh-CN" dirty="0"/>
              <a:t>hex” </a:t>
            </a:r>
            <a:r>
              <a:rPr lang="zh-CN" altLang="en-US" dirty="0"/>
              <a:t>（六边形图）、“</a:t>
            </a:r>
            <a:r>
              <a:rPr lang="en-US" altLang="zh-CN" dirty="0" err="1"/>
              <a:t>reg</a:t>
            </a:r>
            <a:r>
              <a:rPr lang="en-US" altLang="zh-CN" dirty="0"/>
              <a:t>” </a:t>
            </a:r>
            <a:r>
              <a:rPr lang="zh-CN" altLang="en-US" dirty="0"/>
              <a:t>（回归图）或 “</a:t>
            </a:r>
            <a:r>
              <a:rPr lang="en-US" altLang="zh-CN" dirty="0" err="1"/>
              <a:t>resid</a:t>
            </a:r>
            <a:r>
              <a:rPr lang="en-US" altLang="zh-CN" dirty="0"/>
              <a:t>”</a:t>
            </a:r>
            <a:r>
              <a:rPr lang="zh-CN" altLang="en-US" dirty="0"/>
              <a:t>（线性回归残差图），默认值为“</a:t>
            </a:r>
            <a:r>
              <a:rPr lang="en-US" altLang="zh-CN" dirty="0"/>
              <a:t>scatter”</a:t>
            </a:r>
            <a:r>
              <a:rPr lang="zh-CN" altLang="en-US" dirty="0"/>
              <a:t>。</a:t>
            </a:r>
          </a:p>
          <a:p>
            <a:pPr marL="342900" indent="-342900">
              <a:lnSpc>
                <a:spcPct val="150000"/>
              </a:lnSpc>
              <a:buClr>
                <a:srgbClr val="B1C400"/>
              </a:buClr>
              <a:buFont typeface="Arial" panose="020B0604020202020204" pitchFamily="34" charset="0"/>
              <a:buChar char="•"/>
            </a:pPr>
            <a:r>
              <a:rPr lang="en-US" altLang="zh-CN" dirty="0"/>
              <a:t>color</a:t>
            </a:r>
            <a:r>
              <a:rPr lang="zh-CN" altLang="en-US" dirty="0"/>
              <a:t>指定图像中元素的颜色。</a:t>
            </a:r>
            <a:endParaRPr lang="zh-CN" altLang="en-US" sz="1600" dirty="0"/>
          </a:p>
        </p:txBody>
      </p:sp>
    </p:spTree>
    <p:extLst>
      <p:ext uri="{BB962C8B-B14F-4D97-AF65-F5344CB8AC3E}">
        <p14:creationId xmlns:p14="http://schemas.microsoft.com/office/powerpoint/2010/main" val="173335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绘制分布图示例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400657"/>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tips = </a:t>
            </a:r>
            <a:r>
              <a:rPr lang="en-US" altLang="zh-CN" sz="2000" dirty="0" err="1">
                <a:solidFill>
                  <a:schemeClr val="tx1">
                    <a:lumMod val="85000"/>
                    <a:lumOff val="15000"/>
                  </a:schemeClr>
                </a:solidFill>
                <a:latin typeface="+mj-lt"/>
                <a:ea typeface="微软雅黑" panose="020B0503020204020204" pitchFamily="34" charset="-122"/>
              </a:rPr>
              <a:t>sns.load_dataset</a:t>
            </a:r>
            <a:r>
              <a:rPr lang="en-US" altLang="zh-CN" sz="2000" dirty="0">
                <a:solidFill>
                  <a:schemeClr val="tx1">
                    <a:lumMod val="85000"/>
                    <a:lumOff val="15000"/>
                  </a:schemeClr>
                </a:solidFill>
                <a:latin typeface="+mj-lt"/>
                <a:ea typeface="微软雅黑" panose="020B0503020204020204" pitchFamily="34" charset="-122"/>
              </a:rPr>
              <a:t>("tips")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sns.set</a:t>
            </a:r>
            <a:r>
              <a:rPr lang="en-US" altLang="zh-CN" sz="2000" dirty="0">
                <a:solidFill>
                  <a:schemeClr val="tx1">
                    <a:lumMod val="85000"/>
                    <a:lumOff val="15000"/>
                  </a:schemeClr>
                </a:solidFill>
                <a:latin typeface="+mj-lt"/>
                <a:ea typeface="微软雅黑" panose="020B0503020204020204" pitchFamily="34" charset="-122"/>
              </a:rPr>
              <a:t>(style="white") #</a:t>
            </a:r>
            <a:r>
              <a:rPr lang="zh-CN" altLang="en-US" sz="2000" dirty="0">
                <a:solidFill>
                  <a:schemeClr val="tx1">
                    <a:lumMod val="85000"/>
                    <a:lumOff val="15000"/>
                  </a:schemeClr>
                </a:solidFill>
                <a:latin typeface="+mj-lt"/>
                <a:ea typeface="微软雅黑" panose="020B0503020204020204" pitchFamily="34" charset="-122"/>
              </a:rPr>
              <a:t>设置风格样式</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sns.jointplot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y="tip", data=tips)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240117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5204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绘制分布图示例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020" y="2308486"/>
            <a:ext cx="4013200"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27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9"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分类图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catplot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705210"/>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t>分类图展示数据根据特定变量进行分类后的统计情况。常用的分类图包括分类散点图、箱形图、条形图等。</a:t>
            </a:r>
            <a:endParaRPr lang="en-US" altLang="zh-CN" dirty="0"/>
          </a:p>
          <a:p>
            <a:pPr marL="342900" indent="-342900">
              <a:lnSpc>
                <a:spcPct val="150000"/>
              </a:lnSpc>
              <a:spcBef>
                <a:spcPct val="0"/>
              </a:spcBef>
              <a:buClr>
                <a:srgbClr val="B1C400"/>
              </a:buClr>
              <a:buFont typeface="Wingdings" panose="05000000000000000000" pitchFamily="2" charset="2"/>
              <a:buChar char="l"/>
              <a:defRPr/>
            </a:pPr>
            <a:r>
              <a:rPr lang="en-US" altLang="zh-CN" dirty="0" err="1"/>
              <a:t>Seaborn</a:t>
            </a:r>
            <a:r>
              <a:rPr lang="zh-CN" altLang="en-US" dirty="0"/>
              <a:t>的</a:t>
            </a:r>
            <a:r>
              <a:rPr lang="en-US" altLang="zh-CN" dirty="0" err="1"/>
              <a:t>catplot</a:t>
            </a:r>
            <a:r>
              <a:rPr lang="en-US" altLang="zh-CN" dirty="0"/>
              <a:t>()</a:t>
            </a:r>
            <a:r>
              <a:rPr lang="zh-CN" altLang="en-US" dirty="0"/>
              <a:t>函数提供了几种不同的分类可视化方法，来显示数值变量和一个或多个分类变量之间的关系，常用语法格式如下：</a:t>
            </a:r>
            <a:endParaRPr lang="en-US" altLang="zh-CN"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202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724216" y="3408394"/>
            <a:ext cx="5798372" cy="400110"/>
          </a:xfrm>
          <a:prstGeom prst="rect">
            <a:avLst/>
          </a:prstGeom>
        </p:spPr>
        <p:txBody>
          <a:bodyPr wrap="square">
            <a:spAutoFit/>
          </a:bodyPr>
          <a:lstStyle/>
          <a:p>
            <a:r>
              <a:rPr lang="en-US" altLang="zh-CN" sz="2000" dirty="0" err="1"/>
              <a:t>seaborn.catplot</a:t>
            </a:r>
            <a:r>
              <a:rPr lang="en-US" altLang="zh-CN" sz="2000" dirty="0"/>
              <a:t>(*[, x, y, hue, data, row, </a:t>
            </a:r>
            <a:r>
              <a:rPr lang="en-US" altLang="zh-CN" sz="2000" dirty="0" err="1"/>
              <a:t>col,kind</a:t>
            </a:r>
            <a:r>
              <a:rPr lang="en-US" altLang="zh-CN" sz="2000" dirty="0"/>
              <a:t>,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5214" y="3916454"/>
            <a:ext cx="9185213" cy="2879634"/>
          </a:xfrm>
          <a:prstGeom prst="rect">
            <a:avLst/>
          </a:prstGeom>
        </p:spPr>
        <p:txBody>
          <a:bodyPr wrap="square">
            <a:spAutoFit/>
          </a:bodyPr>
          <a:lstStyle/>
          <a:p>
            <a:pPr marL="342900" indent="-342900">
              <a:buClr>
                <a:srgbClr val="B1C400"/>
              </a:buClr>
              <a:buFont typeface="Arial" panose="020B0604020202020204" pitchFamily="34" charset="0"/>
              <a:buChar char="•"/>
            </a:pPr>
            <a:r>
              <a:rPr lang="en-US" altLang="zh-CN" sz="1600" dirty="0"/>
              <a:t>data</a:t>
            </a:r>
            <a:r>
              <a:rPr lang="zh-CN" altLang="en-US" sz="1600" dirty="0"/>
              <a:t>是输入的数据集，数据类型只能是长格式的</a:t>
            </a:r>
            <a:r>
              <a:rPr lang="en-US" altLang="zh-CN" sz="1600" dirty="0" err="1"/>
              <a:t>pandas.DataFrame</a:t>
            </a:r>
            <a:r>
              <a:rPr lang="zh-CN" altLang="en-US" sz="1600" dirty="0"/>
              <a:t>对象，即每一列对应一个变量，每一行对应一个观察值。</a:t>
            </a:r>
          </a:p>
          <a:p>
            <a:pPr marL="342900" indent="-342900">
              <a:buClr>
                <a:srgbClr val="B1C400"/>
              </a:buClr>
              <a:buFont typeface="Arial" panose="020B0604020202020204" pitchFamily="34" charset="0"/>
              <a:buChar char="•"/>
            </a:pPr>
            <a:r>
              <a:rPr lang="en-US" altLang="zh-CN" sz="1600" dirty="0"/>
              <a:t>x</a:t>
            </a:r>
            <a:r>
              <a:rPr lang="zh-CN" altLang="en-US" sz="1600" dirty="0"/>
              <a:t>和</a:t>
            </a:r>
            <a:r>
              <a:rPr lang="en-US" altLang="zh-CN" sz="1600" dirty="0"/>
              <a:t>y</a:t>
            </a:r>
            <a:r>
              <a:rPr lang="zh-CN" altLang="en-US" sz="1600" dirty="0"/>
              <a:t>是</a:t>
            </a:r>
            <a:r>
              <a:rPr lang="en-US" altLang="zh-CN" sz="1600" dirty="0"/>
              <a:t>data</a:t>
            </a:r>
            <a:r>
              <a:rPr lang="zh-CN" altLang="en-US" sz="1600" dirty="0"/>
              <a:t>数据集中的变量名，指定分类图中</a:t>
            </a:r>
            <a:r>
              <a:rPr lang="en-US" altLang="zh-CN" sz="1600" dirty="0"/>
              <a:t>x</a:t>
            </a:r>
            <a:r>
              <a:rPr lang="zh-CN" altLang="en-US" sz="1600" dirty="0"/>
              <a:t>轴和</a:t>
            </a:r>
            <a:r>
              <a:rPr lang="en-US" altLang="zh-CN" sz="1600" dirty="0"/>
              <a:t>y</a:t>
            </a:r>
            <a:r>
              <a:rPr lang="zh-CN" altLang="en-US" sz="1600" dirty="0"/>
              <a:t>轴的变量。</a:t>
            </a:r>
          </a:p>
          <a:p>
            <a:pPr marL="342900" indent="-342900">
              <a:buClr>
                <a:srgbClr val="B1C400"/>
              </a:buClr>
              <a:buFont typeface="Arial" panose="020B0604020202020204" pitchFamily="34" charset="0"/>
              <a:buChar char="•"/>
            </a:pPr>
            <a:r>
              <a:rPr lang="en-US" altLang="zh-CN" sz="1600" dirty="0"/>
              <a:t>hue</a:t>
            </a:r>
            <a:r>
              <a:rPr lang="zh-CN" altLang="en-US" sz="1600" dirty="0"/>
              <a:t>也是</a:t>
            </a:r>
            <a:r>
              <a:rPr lang="en-US" altLang="zh-CN" sz="1600" dirty="0"/>
              <a:t>data</a:t>
            </a:r>
            <a:r>
              <a:rPr lang="zh-CN" altLang="en-US" sz="1600" dirty="0"/>
              <a:t>数据集中的变量名，根据</a:t>
            </a:r>
            <a:r>
              <a:rPr lang="en-US" altLang="zh-CN" sz="1600" dirty="0"/>
              <a:t>hue</a:t>
            </a:r>
            <a:r>
              <a:rPr lang="zh-CN" altLang="en-US" sz="1600" dirty="0"/>
              <a:t>变量对数据进行分组，并在图中使用不同颜色的元素加以区分。</a:t>
            </a:r>
          </a:p>
          <a:p>
            <a:pPr marL="342900" indent="-342900">
              <a:buClr>
                <a:srgbClr val="B1C400"/>
              </a:buClr>
              <a:buFont typeface="Arial" panose="020B0604020202020204" pitchFamily="34" charset="0"/>
              <a:buChar char="•"/>
            </a:pPr>
            <a:r>
              <a:rPr lang="en-US" altLang="zh-CN" sz="1600" dirty="0"/>
              <a:t>row</a:t>
            </a:r>
            <a:r>
              <a:rPr lang="zh-CN" altLang="en-US" sz="1600" dirty="0"/>
              <a:t>和</a:t>
            </a:r>
            <a:r>
              <a:rPr lang="en-US" altLang="zh-CN" sz="1600" dirty="0"/>
              <a:t>col</a:t>
            </a:r>
            <a:r>
              <a:rPr lang="zh-CN" altLang="en-US" sz="1600" dirty="0"/>
              <a:t>也是</a:t>
            </a:r>
            <a:r>
              <a:rPr lang="en-US" altLang="zh-CN" sz="1600" dirty="0"/>
              <a:t>data</a:t>
            </a:r>
            <a:r>
              <a:rPr lang="zh-CN" altLang="en-US" sz="1600" dirty="0"/>
              <a:t>数据集中的变量名，作为分类变量提取数据子集，并将子集分布情况绘制在不同的面板上。</a:t>
            </a:r>
          </a:p>
          <a:p>
            <a:pPr marL="342900" indent="-342900">
              <a:buClr>
                <a:srgbClr val="B1C400"/>
              </a:buClr>
              <a:buFont typeface="Arial" panose="020B0604020202020204" pitchFamily="34" charset="0"/>
              <a:buChar char="•"/>
            </a:pPr>
            <a:r>
              <a:rPr lang="en-US" altLang="zh-CN" sz="1600" dirty="0"/>
              <a:t>kind</a:t>
            </a:r>
            <a:r>
              <a:rPr lang="zh-CN" altLang="en-US" sz="1600" dirty="0"/>
              <a:t>指定要绘制的分类图类型，可选“</a:t>
            </a:r>
            <a:r>
              <a:rPr lang="en-US" altLang="zh-CN" sz="1600" dirty="0"/>
              <a:t>strip”</a:t>
            </a:r>
            <a:r>
              <a:rPr lang="zh-CN" altLang="en-US" sz="1600" dirty="0"/>
              <a:t>（带状图）</a:t>
            </a:r>
            <a:r>
              <a:rPr lang="en-US" altLang="zh-CN" sz="1600" dirty="0"/>
              <a:t>, “swarm”</a:t>
            </a:r>
            <a:r>
              <a:rPr lang="zh-CN" altLang="en-US" sz="1600" dirty="0"/>
              <a:t>（ 分簇散点图）</a:t>
            </a:r>
            <a:r>
              <a:rPr lang="en-US" altLang="zh-CN" sz="1600" dirty="0"/>
              <a:t>, “box”</a:t>
            </a:r>
            <a:r>
              <a:rPr lang="zh-CN" altLang="en-US" sz="1600" dirty="0"/>
              <a:t>（箱形图）</a:t>
            </a:r>
            <a:r>
              <a:rPr lang="en-US" altLang="zh-CN" sz="1600" dirty="0"/>
              <a:t>, “violin”</a:t>
            </a:r>
            <a:r>
              <a:rPr lang="zh-CN" altLang="en-US" sz="1600" dirty="0"/>
              <a:t>（小提琴图）</a:t>
            </a:r>
            <a:r>
              <a:rPr lang="en-US" altLang="zh-CN" sz="1600" dirty="0"/>
              <a:t>, “</a:t>
            </a:r>
            <a:r>
              <a:rPr lang="en-US" altLang="zh-CN" sz="1600" dirty="0" err="1"/>
              <a:t>boxen</a:t>
            </a:r>
            <a:r>
              <a:rPr lang="en-US" altLang="zh-CN" sz="1600" dirty="0"/>
              <a:t>”</a:t>
            </a:r>
            <a:r>
              <a:rPr lang="zh-CN" altLang="en-US" sz="1600" dirty="0"/>
              <a:t>（增强箱形图）</a:t>
            </a:r>
            <a:r>
              <a:rPr lang="en-US" altLang="zh-CN" sz="1600" dirty="0"/>
              <a:t>, “point”</a:t>
            </a:r>
            <a:r>
              <a:rPr lang="zh-CN" altLang="en-US" sz="1600" dirty="0"/>
              <a:t>（点估计）</a:t>
            </a:r>
            <a:r>
              <a:rPr lang="en-US" altLang="zh-CN" sz="1600" dirty="0"/>
              <a:t>, “bar”</a:t>
            </a:r>
            <a:r>
              <a:rPr lang="zh-CN" altLang="en-US" sz="1600" dirty="0"/>
              <a:t>（条形图）</a:t>
            </a:r>
            <a:r>
              <a:rPr lang="en-US" altLang="zh-CN" sz="1600" dirty="0"/>
              <a:t>, </a:t>
            </a:r>
            <a:r>
              <a:rPr lang="zh-CN" altLang="en-US" sz="1600" dirty="0"/>
              <a:t>或“</a:t>
            </a:r>
            <a:r>
              <a:rPr lang="en-US" altLang="zh-CN" sz="1600" dirty="0"/>
              <a:t>count”</a:t>
            </a:r>
            <a:r>
              <a:rPr lang="zh-CN" altLang="en-US" sz="1600" dirty="0"/>
              <a:t>（计数条形图），默认值为“</a:t>
            </a:r>
            <a:r>
              <a:rPr lang="en-US" altLang="zh-CN" sz="1600" dirty="0"/>
              <a:t>strip”</a:t>
            </a:r>
            <a:r>
              <a:rPr lang="zh-CN" altLang="en-US" sz="1600" dirty="0"/>
              <a:t>。</a:t>
            </a:r>
          </a:p>
          <a:p>
            <a:pPr marL="342900" indent="-342900">
              <a:lnSpc>
                <a:spcPct val="150000"/>
              </a:lnSpc>
              <a:buClr>
                <a:srgbClr val="B1C400"/>
              </a:buClr>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105279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12828" y="477138"/>
            <a:ext cx="2366353"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Matplotlib</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32398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Matplotlib</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是基于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语言设计开发的一个图表绘图工具。它为</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提供了一套与</a:t>
            </a:r>
            <a:r>
              <a:rPr lang="en-US" altLang="zh-CN" sz="2000" dirty="0" err="1">
                <a:solidFill>
                  <a:schemeClr val="tx1">
                    <a:lumMod val="85000"/>
                    <a:lumOff val="15000"/>
                  </a:schemeClr>
                </a:solidFill>
                <a:latin typeface="+mj-lt"/>
                <a:ea typeface="微软雅黑" panose="020B0503020204020204" pitchFamily="34" charset="-122"/>
              </a:rPr>
              <a:t>Matlab</a:t>
            </a:r>
            <a:r>
              <a:rPr lang="zh-CN" altLang="en-US" sz="2000" dirty="0">
                <a:solidFill>
                  <a:schemeClr val="tx1">
                    <a:lumMod val="85000"/>
                    <a:lumOff val="15000"/>
                  </a:schemeClr>
                </a:solidFill>
                <a:latin typeface="+mj-lt"/>
                <a:ea typeface="微软雅黑" panose="020B0503020204020204" pitchFamily="34" charset="-122"/>
              </a:rPr>
              <a:t>风格相似的交互命令</a:t>
            </a:r>
            <a:r>
              <a:rPr lang="en-US" altLang="zh-CN" sz="2000" dirty="0">
                <a:solidFill>
                  <a:schemeClr val="tx1">
                    <a:lumMod val="85000"/>
                    <a:lumOff val="15000"/>
                  </a:schemeClr>
                </a:solidFill>
                <a:latin typeface="+mj-lt"/>
                <a:ea typeface="微软雅黑" panose="020B0503020204020204" pitchFamily="34" charset="-122"/>
              </a:rPr>
              <a:t>API</a:t>
            </a:r>
            <a:r>
              <a:rPr lang="zh-CN" altLang="en-US" sz="2000" dirty="0">
                <a:solidFill>
                  <a:schemeClr val="tx1">
                    <a:lumMod val="85000"/>
                    <a:lumOff val="15000"/>
                  </a:schemeClr>
                </a:solidFill>
                <a:latin typeface="+mj-lt"/>
                <a:ea typeface="微软雅黑" panose="020B0503020204020204" pitchFamily="34" charset="-122"/>
              </a:rPr>
              <a:t>，可以方便地绘制直方图、功率图、条形图、散点图等多种数据统计图形，将数据结果直观地展示出来。</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pyplot</a:t>
            </a:r>
            <a:r>
              <a:rPr lang="zh-CN" altLang="en-US" sz="2000" dirty="0">
                <a:solidFill>
                  <a:schemeClr val="tx1">
                    <a:lumMod val="85000"/>
                    <a:lumOff val="15000"/>
                  </a:schemeClr>
                </a:solidFill>
                <a:latin typeface="+mj-lt"/>
                <a:ea typeface="微软雅黑" panose="020B0503020204020204" pitchFamily="34" charset="-122"/>
              </a:rPr>
              <a:t>是</a:t>
            </a:r>
            <a:r>
              <a:rPr lang="en-US" altLang="zh-CN" sz="2000" dirty="0" err="1">
                <a:solidFill>
                  <a:schemeClr val="tx1">
                    <a:lumMod val="85000"/>
                    <a:lumOff val="15000"/>
                  </a:schemeClr>
                </a:solidFill>
                <a:latin typeface="+mj-lt"/>
                <a:ea typeface="微软雅黑" panose="020B0503020204020204" pitchFamily="34" charset="-122"/>
              </a:rPr>
              <a:t>Matplotlib</a:t>
            </a:r>
            <a:r>
              <a:rPr lang="zh-CN" altLang="en-US" sz="2000" dirty="0">
                <a:solidFill>
                  <a:schemeClr val="tx1">
                    <a:lumMod val="85000"/>
                    <a:lumOff val="15000"/>
                  </a:schemeClr>
                </a:solidFill>
                <a:latin typeface="+mj-lt"/>
                <a:ea typeface="微软雅黑" panose="020B0503020204020204" pitchFamily="34" charset="-122"/>
              </a:rPr>
              <a:t>的关键模块，提供了许多构建图表的函数接口，例如，创建图形（线形图、柱形图、饼图等），创建绘图区域，在绘图区域中绘制线，设置坐标轴标签、图例等。</a:t>
            </a:r>
            <a:r>
              <a:rPr lang="en-US" altLang="zh-CN" sz="2000" dirty="0" err="1">
                <a:solidFill>
                  <a:schemeClr val="tx1">
                    <a:lumMod val="85000"/>
                    <a:lumOff val="15000"/>
                  </a:schemeClr>
                </a:solidFill>
                <a:latin typeface="+mj-lt"/>
                <a:ea typeface="微软雅黑" panose="020B0503020204020204" pitchFamily="34" charset="-122"/>
              </a:rPr>
              <a:t>pyplot</a:t>
            </a:r>
            <a:r>
              <a:rPr lang="zh-CN" altLang="en-US" sz="2000" dirty="0">
                <a:solidFill>
                  <a:schemeClr val="tx1">
                    <a:lumMod val="85000"/>
                    <a:lumOff val="15000"/>
                  </a:schemeClr>
                </a:solidFill>
                <a:latin typeface="+mj-lt"/>
                <a:ea typeface="微软雅黑" panose="020B0503020204020204" pitchFamily="34" charset="-122"/>
              </a:rPr>
              <a:t>提供的绘图方式类似于</a:t>
            </a:r>
            <a:r>
              <a:rPr lang="en-US" altLang="zh-CN" sz="2000" dirty="0" err="1">
                <a:solidFill>
                  <a:schemeClr val="tx1">
                    <a:lumMod val="85000"/>
                    <a:lumOff val="15000"/>
                  </a:schemeClr>
                </a:solidFill>
                <a:latin typeface="+mj-lt"/>
                <a:ea typeface="微软雅黑" panose="020B0503020204020204" pitchFamily="34" charset="-122"/>
              </a:rPr>
              <a:t>Matlab</a:t>
            </a:r>
            <a:r>
              <a:rPr lang="zh-CN" altLang="en-US" sz="2000" dirty="0">
                <a:solidFill>
                  <a:schemeClr val="tx1">
                    <a:lumMod val="85000"/>
                    <a:lumOff val="15000"/>
                  </a:schemeClr>
                </a:solidFill>
                <a:latin typeface="+mj-lt"/>
                <a:ea typeface="微软雅黑" panose="020B0503020204020204" pitchFamily="34" charset="-122"/>
              </a:rPr>
              <a:t>，主要适用于交互式绘制图形。</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332451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7543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50" y="47713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分类散点图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分类散点图函数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50783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分类散点图函数包括</a:t>
            </a:r>
            <a:r>
              <a:rPr lang="en-US" altLang="zh-CN" sz="2000" dirty="0" err="1"/>
              <a:t>stripplot</a:t>
            </a:r>
            <a:r>
              <a:rPr lang="en-US" altLang="zh-CN" sz="2000" dirty="0"/>
              <a:t>()</a:t>
            </a:r>
            <a:r>
              <a:rPr lang="zh-CN" altLang="en-US" sz="2000" dirty="0"/>
              <a:t>和</a:t>
            </a:r>
            <a:r>
              <a:rPr lang="en-US" altLang="zh-CN" sz="2000" dirty="0" err="1"/>
              <a:t>swarmplot</a:t>
            </a:r>
            <a:r>
              <a:rPr lang="en-US" altLang="zh-CN" sz="2000" dirty="0"/>
              <a:t>()</a:t>
            </a:r>
            <a:r>
              <a:rPr lang="zh-CN" altLang="en-US" sz="2000" dirty="0"/>
              <a:t>，常用的语法格式如下：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7"/>
            <a:ext cx="9493471" cy="33504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808270" y="2312945"/>
            <a:ext cx="5798372" cy="707886"/>
          </a:xfrm>
          <a:prstGeom prst="rect">
            <a:avLst/>
          </a:prstGeom>
        </p:spPr>
        <p:txBody>
          <a:bodyPr wrap="square">
            <a:spAutoFit/>
          </a:bodyPr>
          <a:lstStyle/>
          <a:p>
            <a:r>
              <a:rPr lang="en-US" altLang="zh-CN" sz="2000" dirty="0" err="1"/>
              <a:t>seaborn.stripplot</a:t>
            </a:r>
            <a:r>
              <a:rPr lang="en-US" altLang="zh-CN" sz="2000" dirty="0"/>
              <a:t>(*[, x, y, hue, data, order, …])  </a:t>
            </a:r>
          </a:p>
          <a:p>
            <a:r>
              <a:rPr lang="en-US" altLang="zh-CN" sz="2000" dirty="0" err="1"/>
              <a:t>seaborn.swarmplot</a:t>
            </a:r>
            <a:r>
              <a:rPr lang="en-US" altLang="zh-CN" sz="2000" dirty="0"/>
              <a:t>(*[, x, y, hue, data, order, …])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115219"/>
            <a:ext cx="9109910" cy="2308324"/>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err="1"/>
              <a:t>stripplot</a:t>
            </a:r>
            <a:r>
              <a:rPr lang="en-US" altLang="zh-CN" sz="2000" dirty="0"/>
              <a:t>()</a:t>
            </a:r>
            <a:r>
              <a:rPr lang="zh-CN" altLang="en-US" sz="2000" dirty="0"/>
              <a:t>相当于</a:t>
            </a:r>
            <a:r>
              <a:rPr lang="en-US" altLang="zh-CN" sz="2000" dirty="0" err="1"/>
              <a:t>seaborn.catplot</a:t>
            </a:r>
            <a:r>
              <a:rPr lang="en-US" altLang="zh-CN" sz="2000" dirty="0"/>
              <a:t>(kind= "strip")</a:t>
            </a:r>
            <a:r>
              <a:rPr lang="zh-CN" altLang="en-US" sz="2000" dirty="0"/>
              <a:t>，可以显示测量变量在每个类别的分布情况，绘制的散点呈一条带状，数据较多时会有重叠的部分。</a:t>
            </a:r>
          </a:p>
          <a:p>
            <a:pPr marL="342900" indent="-342900">
              <a:lnSpc>
                <a:spcPct val="150000"/>
              </a:lnSpc>
              <a:buClr>
                <a:srgbClr val="B1C400"/>
              </a:buClr>
              <a:buFont typeface="Arial" panose="020B0604020202020204" pitchFamily="34" charset="0"/>
              <a:buChar char="•"/>
            </a:pPr>
            <a:r>
              <a:rPr lang="en-US" altLang="zh-CN" sz="2000" dirty="0" err="1"/>
              <a:t>swarmplot</a:t>
            </a:r>
            <a:r>
              <a:rPr lang="en-US" altLang="zh-CN" sz="2000" dirty="0"/>
              <a:t>()</a:t>
            </a:r>
            <a:r>
              <a:rPr lang="zh-CN" altLang="en-US" sz="2000" dirty="0"/>
              <a:t>相当于</a:t>
            </a:r>
            <a:r>
              <a:rPr lang="en-US" altLang="zh-CN" sz="2000" dirty="0" err="1"/>
              <a:t>seaborn.catplot</a:t>
            </a:r>
            <a:r>
              <a:rPr lang="en-US" altLang="zh-CN" sz="2000" dirty="0"/>
              <a:t>(kind= "swarm")</a:t>
            </a:r>
            <a:r>
              <a:rPr lang="zh-CN" altLang="en-US" sz="2000" dirty="0"/>
              <a:t>，与</a:t>
            </a:r>
            <a:r>
              <a:rPr lang="en-US" altLang="zh-CN" sz="2000" dirty="0" err="1"/>
              <a:t>stripplot</a:t>
            </a:r>
            <a:r>
              <a:rPr lang="en-US" altLang="zh-CN" sz="2000" dirty="0"/>
              <a:t>()</a:t>
            </a:r>
            <a:r>
              <a:rPr lang="zh-CN" altLang="en-US" sz="2000" dirty="0"/>
              <a:t>类似，但绘制的数据点不会重叠。</a:t>
            </a:r>
          </a:p>
          <a:p>
            <a:pPr marL="342900" indent="-342900">
              <a:lnSpc>
                <a:spcPct val="150000"/>
              </a:lnSpc>
              <a:buClr>
                <a:srgbClr val="B1C400"/>
              </a:buClr>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286288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50" y="47713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分类分布图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分类分布图函数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49943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分类分布图函数包括</a:t>
            </a:r>
            <a:r>
              <a:rPr lang="en-US" altLang="zh-CN" sz="2000" dirty="0"/>
              <a:t>boxplot()</a:t>
            </a:r>
            <a:r>
              <a:rPr lang="zh-CN" altLang="en-US" sz="2000" dirty="0"/>
              <a:t>、</a:t>
            </a:r>
            <a:r>
              <a:rPr lang="en-US" altLang="zh-CN" sz="2000" dirty="0" err="1"/>
              <a:t>violinplot</a:t>
            </a:r>
            <a:r>
              <a:rPr lang="en-US" altLang="zh-CN" sz="2000" dirty="0"/>
              <a:t>()</a:t>
            </a:r>
            <a:r>
              <a:rPr lang="zh-CN" altLang="en-US" sz="2000" dirty="0"/>
              <a:t>和</a:t>
            </a:r>
            <a:r>
              <a:rPr lang="en-US" altLang="zh-CN" sz="2000" dirty="0" err="1"/>
              <a:t>boxenplot</a:t>
            </a:r>
            <a:r>
              <a:rPr lang="en-US" altLang="zh-CN" sz="2000" dirty="0"/>
              <a:t>()</a:t>
            </a:r>
            <a:r>
              <a:rPr lang="zh-CN" altLang="en-US" sz="2000" dirty="0"/>
              <a:t>，常用的语法格式如下：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8734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371762" y="2256607"/>
            <a:ext cx="5798372" cy="1421992"/>
          </a:xfrm>
          <a:prstGeom prst="rect">
            <a:avLst/>
          </a:prstGeom>
        </p:spPr>
        <p:txBody>
          <a:bodyPr wrap="square">
            <a:spAutoFit/>
          </a:bodyPr>
          <a:lstStyle/>
          <a:p>
            <a:pPr algn="ctr">
              <a:lnSpc>
                <a:spcPct val="150000"/>
              </a:lnSpc>
            </a:pPr>
            <a:r>
              <a:rPr lang="en-US" altLang="zh-CN" sz="2000" dirty="0" err="1"/>
              <a:t>seaborn.boxplot</a:t>
            </a:r>
            <a:r>
              <a:rPr lang="en-US" altLang="zh-CN" sz="2000" dirty="0"/>
              <a:t>(*[, x, y, hue, data, order, …])</a:t>
            </a:r>
          </a:p>
          <a:p>
            <a:pPr algn="ctr">
              <a:lnSpc>
                <a:spcPct val="150000"/>
              </a:lnSpc>
            </a:pPr>
            <a:r>
              <a:rPr lang="en-US" altLang="zh-CN" sz="2000" dirty="0" err="1"/>
              <a:t>seaborn.violinplot</a:t>
            </a:r>
            <a:r>
              <a:rPr lang="en-US" altLang="zh-CN" sz="2000" dirty="0"/>
              <a:t>(*[, x, y, hue, data, order, …])</a:t>
            </a:r>
          </a:p>
          <a:p>
            <a:pPr algn="ctr">
              <a:lnSpc>
                <a:spcPct val="150000"/>
              </a:lnSpc>
            </a:pPr>
            <a:r>
              <a:rPr lang="en-US" altLang="zh-CN" sz="2000" dirty="0" err="1"/>
              <a:t>seaborn.boxenplot</a:t>
            </a:r>
            <a:r>
              <a:rPr lang="en-US" altLang="zh-CN" sz="2000" dirty="0"/>
              <a:t>(*[, x, y, hue, data, order, …])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621406"/>
            <a:ext cx="8997915" cy="3693319"/>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boxplot()</a:t>
            </a:r>
            <a:r>
              <a:rPr lang="zh-CN" altLang="en-US" sz="2000" dirty="0"/>
              <a:t>相当于</a:t>
            </a:r>
            <a:r>
              <a:rPr lang="en-US" altLang="zh-CN" sz="2000" dirty="0" err="1"/>
              <a:t>seaborn.catplot</a:t>
            </a:r>
            <a:r>
              <a:rPr lang="en-US" altLang="zh-CN" sz="2000" dirty="0"/>
              <a:t>(kind= "box")</a:t>
            </a:r>
            <a:r>
              <a:rPr lang="zh-CN" altLang="en-US" sz="2000" dirty="0"/>
              <a:t>，绘制箱形图显示与类别相关的分布情况，可以显示四分位数、中位数和极值。</a:t>
            </a:r>
          </a:p>
          <a:p>
            <a:pPr marL="342900" indent="-342900">
              <a:lnSpc>
                <a:spcPct val="150000"/>
              </a:lnSpc>
              <a:buClr>
                <a:srgbClr val="B1C400"/>
              </a:buClr>
              <a:buFont typeface="Arial" panose="020B0604020202020204" pitchFamily="34" charset="0"/>
              <a:buChar char="•"/>
            </a:pPr>
            <a:r>
              <a:rPr lang="en-US" altLang="zh-CN" sz="2000" dirty="0" err="1"/>
              <a:t>violinplot</a:t>
            </a:r>
            <a:r>
              <a:rPr lang="en-US" altLang="zh-CN" sz="2000" dirty="0"/>
              <a:t>()</a:t>
            </a:r>
            <a:r>
              <a:rPr lang="zh-CN" altLang="en-US" sz="2000" dirty="0"/>
              <a:t>相当于</a:t>
            </a:r>
            <a:r>
              <a:rPr lang="en-US" altLang="zh-CN" sz="2000" dirty="0" err="1"/>
              <a:t>seaborn.catplot</a:t>
            </a:r>
            <a:r>
              <a:rPr lang="en-US" altLang="zh-CN" sz="2000" dirty="0"/>
              <a:t>(kind= " violin ")</a:t>
            </a:r>
            <a:r>
              <a:rPr lang="zh-CN" altLang="en-US" sz="2000" dirty="0"/>
              <a:t>，结合了箱形图和核密度估计图。</a:t>
            </a:r>
          </a:p>
          <a:p>
            <a:pPr marL="342900" indent="-342900">
              <a:lnSpc>
                <a:spcPct val="150000"/>
              </a:lnSpc>
              <a:buClr>
                <a:srgbClr val="B1C400"/>
              </a:buClr>
              <a:buFont typeface="Arial" panose="020B0604020202020204" pitchFamily="34" charset="0"/>
              <a:buChar char="•"/>
            </a:pPr>
            <a:r>
              <a:rPr lang="en-US" altLang="zh-CN" sz="2000" dirty="0" err="1"/>
              <a:t>boxenplot</a:t>
            </a:r>
            <a:r>
              <a:rPr lang="en-US" altLang="zh-CN" sz="2000" dirty="0"/>
              <a:t>()</a:t>
            </a:r>
            <a:r>
              <a:rPr lang="zh-CN" altLang="en-US" sz="2000" dirty="0"/>
              <a:t>相当于</a:t>
            </a:r>
            <a:r>
              <a:rPr lang="en-US" altLang="zh-CN" sz="2000" dirty="0" err="1"/>
              <a:t>seaborn.catplot</a:t>
            </a:r>
            <a:r>
              <a:rPr lang="en-US" altLang="zh-CN" sz="2000" dirty="0"/>
              <a:t>(kind= "</a:t>
            </a:r>
            <a:r>
              <a:rPr lang="en-US" altLang="zh-CN" sz="2000" dirty="0" err="1"/>
              <a:t>boxen</a:t>
            </a:r>
            <a:r>
              <a:rPr lang="en-US" altLang="zh-CN" sz="2000" dirty="0"/>
              <a:t>")</a:t>
            </a:r>
            <a:r>
              <a:rPr lang="zh-CN" altLang="en-US" sz="2000" dirty="0"/>
              <a:t>，为更大的数据集绘制增强箱形图。</a:t>
            </a:r>
          </a:p>
          <a:p>
            <a:pPr marL="342900" indent="-342900">
              <a:lnSpc>
                <a:spcPct val="150000"/>
              </a:lnSpc>
              <a:buClr>
                <a:srgbClr val="B1C400"/>
              </a:buClr>
              <a:buFont typeface="Arial" panose="020B0604020202020204" pitchFamily="34" charset="0"/>
              <a:buChar char="•"/>
            </a:pPr>
            <a:endParaRPr lang="zh-CN" altLang="en-US" sz="2000" dirty="0"/>
          </a:p>
          <a:p>
            <a:pPr marL="342900" indent="-342900">
              <a:lnSpc>
                <a:spcPct val="150000"/>
              </a:lnSpc>
              <a:buClr>
                <a:srgbClr val="B1C400"/>
              </a:buClr>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2754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50" y="47713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分类预测图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分类预测图函数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015663"/>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分类预测图函数包括</a:t>
            </a:r>
            <a:r>
              <a:rPr lang="en-US" altLang="zh-CN" sz="2000" dirty="0" err="1"/>
              <a:t>pointboxplot</a:t>
            </a:r>
            <a:r>
              <a:rPr lang="en-US" altLang="zh-CN" sz="2000" dirty="0"/>
              <a:t>()</a:t>
            </a:r>
            <a:r>
              <a:rPr lang="zh-CN" altLang="en-US" sz="2000" dirty="0"/>
              <a:t>、</a:t>
            </a:r>
            <a:r>
              <a:rPr lang="en-US" altLang="zh-CN" sz="2000" dirty="0" err="1"/>
              <a:t>barviolinplot</a:t>
            </a:r>
            <a:r>
              <a:rPr lang="en-US" altLang="zh-CN" sz="2000" dirty="0"/>
              <a:t>()</a:t>
            </a:r>
            <a:r>
              <a:rPr lang="zh-CN" altLang="en-US" sz="2000" dirty="0"/>
              <a:t>和</a:t>
            </a:r>
            <a:r>
              <a:rPr lang="en-US" altLang="zh-CN" sz="2000" dirty="0" err="1"/>
              <a:t>countboxenplot</a:t>
            </a:r>
            <a:r>
              <a:rPr lang="en-US" altLang="zh-CN" sz="2000" dirty="0"/>
              <a:t>()</a:t>
            </a:r>
            <a:r>
              <a:rPr lang="zh-CN" altLang="en-US" sz="2000" dirty="0"/>
              <a:t>，常用的语法格式如下：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8734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453407" y="2322300"/>
            <a:ext cx="5798372" cy="1938992"/>
          </a:xfrm>
          <a:prstGeom prst="rect">
            <a:avLst/>
          </a:prstGeom>
        </p:spPr>
        <p:txBody>
          <a:bodyPr wrap="square">
            <a:spAutoFit/>
          </a:bodyPr>
          <a:lstStyle/>
          <a:p>
            <a:pPr algn="ctr">
              <a:lnSpc>
                <a:spcPct val="150000"/>
              </a:lnSpc>
            </a:pPr>
            <a:r>
              <a:rPr lang="en-US" altLang="zh-CN" sz="2000" dirty="0" err="1"/>
              <a:t>seaborn.pointplot</a:t>
            </a:r>
            <a:r>
              <a:rPr lang="en-US" altLang="zh-CN" sz="2000" dirty="0"/>
              <a:t>(*[, x, y, hue, data, order, …])</a:t>
            </a:r>
          </a:p>
          <a:p>
            <a:pPr algn="ctr">
              <a:lnSpc>
                <a:spcPct val="150000"/>
              </a:lnSpc>
            </a:pPr>
            <a:r>
              <a:rPr lang="en-US" altLang="zh-CN" sz="2000" dirty="0" err="1"/>
              <a:t>seaborn.barplot</a:t>
            </a:r>
            <a:r>
              <a:rPr lang="en-US" altLang="zh-CN" sz="2000" dirty="0"/>
              <a:t>(*[, x, y, hue, data, order, …])</a:t>
            </a:r>
          </a:p>
          <a:p>
            <a:pPr algn="ctr">
              <a:lnSpc>
                <a:spcPct val="150000"/>
              </a:lnSpc>
            </a:pPr>
            <a:r>
              <a:rPr lang="en-US" altLang="zh-CN" sz="2000" dirty="0" err="1"/>
              <a:t>seaborn.countplot</a:t>
            </a:r>
            <a:r>
              <a:rPr lang="en-US" altLang="zh-CN" sz="2000" dirty="0"/>
              <a:t>(*[, x, y, hue, data, order, …])</a:t>
            </a:r>
          </a:p>
          <a:p>
            <a:pPr algn="ctr">
              <a:lnSpc>
                <a:spcPct val="150000"/>
              </a:lnSpc>
            </a:pP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3722099"/>
            <a:ext cx="9259173" cy="286232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err="1"/>
              <a:t>pointplot</a:t>
            </a:r>
            <a:r>
              <a:rPr lang="en-US" altLang="zh-CN" sz="2000" dirty="0"/>
              <a:t>()</a:t>
            </a:r>
            <a:r>
              <a:rPr lang="zh-CN" altLang="en-US" sz="2000" dirty="0"/>
              <a:t>相当于</a:t>
            </a:r>
            <a:r>
              <a:rPr lang="en-US" altLang="zh-CN" sz="2000" dirty="0" err="1"/>
              <a:t>seaborn.catplot</a:t>
            </a:r>
            <a:r>
              <a:rPr lang="en-US" altLang="zh-CN" sz="2000" dirty="0"/>
              <a:t>(kind= "point")</a:t>
            </a:r>
            <a:r>
              <a:rPr lang="zh-CN" altLang="en-US" sz="2000" dirty="0"/>
              <a:t>，使用散点图符号显示点估计和置信区间。</a:t>
            </a:r>
          </a:p>
          <a:p>
            <a:pPr marL="342900" indent="-342900">
              <a:lnSpc>
                <a:spcPct val="150000"/>
              </a:lnSpc>
              <a:buClr>
                <a:srgbClr val="B1C400"/>
              </a:buClr>
              <a:buFont typeface="Arial" panose="020B0604020202020204" pitchFamily="34" charset="0"/>
              <a:buChar char="•"/>
            </a:pPr>
            <a:r>
              <a:rPr lang="en-US" altLang="zh-CN" sz="2000" dirty="0" err="1"/>
              <a:t>barplot</a:t>
            </a:r>
            <a:r>
              <a:rPr lang="en-US" altLang="zh-CN" sz="2000" dirty="0"/>
              <a:t>()</a:t>
            </a:r>
            <a:r>
              <a:rPr lang="zh-CN" altLang="en-US" sz="2000" dirty="0"/>
              <a:t>相当于</a:t>
            </a:r>
            <a:r>
              <a:rPr lang="en-US" altLang="zh-CN" sz="2000" dirty="0" err="1"/>
              <a:t>seaborn.catplot</a:t>
            </a:r>
            <a:r>
              <a:rPr lang="en-US" altLang="zh-CN" sz="2000" dirty="0"/>
              <a:t>(kind= " bar ")</a:t>
            </a:r>
            <a:r>
              <a:rPr lang="zh-CN" altLang="en-US" sz="2000" dirty="0"/>
              <a:t>，使用条形图显示点估计和置信区间。</a:t>
            </a:r>
          </a:p>
          <a:p>
            <a:pPr marL="342900" indent="-342900">
              <a:lnSpc>
                <a:spcPct val="150000"/>
              </a:lnSpc>
              <a:buClr>
                <a:srgbClr val="B1C400"/>
              </a:buClr>
              <a:buFont typeface="Arial" panose="020B0604020202020204" pitchFamily="34" charset="0"/>
              <a:buChar char="•"/>
            </a:pPr>
            <a:r>
              <a:rPr lang="en-US" altLang="zh-CN" sz="2000" dirty="0" err="1"/>
              <a:t>countplot</a:t>
            </a:r>
            <a:r>
              <a:rPr lang="en-US" altLang="zh-CN" sz="2000" dirty="0"/>
              <a:t>()</a:t>
            </a:r>
            <a:r>
              <a:rPr lang="zh-CN" altLang="en-US" sz="2000" dirty="0"/>
              <a:t>相当于</a:t>
            </a:r>
            <a:r>
              <a:rPr lang="en-US" altLang="zh-CN" sz="2000" dirty="0" err="1"/>
              <a:t>seaborn.catplot</a:t>
            </a:r>
            <a:r>
              <a:rPr lang="en-US" altLang="zh-CN" sz="2000" dirty="0"/>
              <a:t>(kind= "count")</a:t>
            </a:r>
            <a:r>
              <a:rPr lang="zh-CN" altLang="en-US" sz="2000" dirty="0"/>
              <a:t>，使用条形图显示每个分类中的观察值计数。</a:t>
            </a:r>
            <a:endParaRPr lang="zh-CN" altLang="en-US" sz="1600" dirty="0"/>
          </a:p>
        </p:txBody>
      </p:sp>
    </p:spTree>
    <p:extLst>
      <p:ext uri="{BB962C8B-B14F-4D97-AF65-F5344CB8AC3E}">
        <p14:creationId xmlns:p14="http://schemas.microsoft.com/office/powerpoint/2010/main" val="9866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绘制分类图示例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30172"/>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pandas as </a:t>
            </a:r>
            <a:r>
              <a:rPr lang="en-US" altLang="zh-CN" sz="2000" dirty="0" err="1">
                <a:solidFill>
                  <a:schemeClr val="tx1">
                    <a:lumMod val="85000"/>
                    <a:lumOff val="15000"/>
                  </a:schemeClr>
                </a:solidFill>
                <a:latin typeface="+mj-lt"/>
                <a:ea typeface="微软雅黑" panose="020B0503020204020204" pitchFamily="34" charset="-122"/>
              </a:rPr>
              <a:t>pd</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tips = </a:t>
            </a:r>
            <a:r>
              <a:rPr lang="en-US" altLang="zh-CN" sz="2000" dirty="0" err="1">
                <a:solidFill>
                  <a:schemeClr val="tx1">
                    <a:lumMod val="85000"/>
                    <a:lumOff val="15000"/>
                  </a:schemeClr>
                </a:solidFill>
                <a:latin typeface="+mj-lt"/>
                <a:ea typeface="微软雅黑" panose="020B0503020204020204" pitchFamily="34" charset="-122"/>
              </a:rPr>
              <a:t>sns.load_dataset</a:t>
            </a:r>
            <a:r>
              <a:rPr lang="en-US" altLang="zh-CN" sz="2000" dirty="0">
                <a:solidFill>
                  <a:schemeClr val="tx1">
                    <a:lumMod val="85000"/>
                    <a:lumOff val="15000"/>
                  </a:schemeClr>
                </a:solidFill>
                <a:latin typeface="+mj-lt"/>
                <a:ea typeface="微软雅黑" panose="020B0503020204020204" pitchFamily="34" charset="-122"/>
              </a:rPr>
              <a:t>("tips")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sns.set_theme</a:t>
            </a:r>
            <a:r>
              <a:rPr lang="en-US" altLang="zh-CN" sz="2000" dirty="0">
                <a:solidFill>
                  <a:schemeClr val="tx1">
                    <a:lumMod val="85000"/>
                    <a:lumOff val="15000"/>
                  </a:schemeClr>
                </a:solidFill>
                <a:latin typeface="+mj-lt"/>
                <a:ea typeface="微软雅黑" panose="020B0503020204020204" pitchFamily="34" charset="-122"/>
              </a:rPr>
              <a:t>(style="</a:t>
            </a:r>
            <a:r>
              <a:rPr lang="en-US" altLang="zh-CN" sz="2000" dirty="0" err="1">
                <a:solidFill>
                  <a:schemeClr val="tx1">
                    <a:lumMod val="85000"/>
                    <a:lumOff val="15000"/>
                  </a:schemeClr>
                </a:solidFill>
                <a:latin typeface="+mj-lt"/>
                <a:ea typeface="微软雅黑" panose="020B0503020204020204" pitchFamily="34" charset="-122"/>
              </a:rPr>
              <a:t>whitegrid</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f = </a:t>
            </a:r>
            <a:r>
              <a:rPr lang="en-US" altLang="zh-CN" sz="2000" dirty="0" err="1">
                <a:solidFill>
                  <a:schemeClr val="tx1">
                    <a:lumMod val="85000"/>
                    <a:lumOff val="15000"/>
                  </a:schemeClr>
                </a:solidFill>
                <a:latin typeface="+mj-lt"/>
                <a:ea typeface="微软雅黑" panose="020B0503020204020204" pitchFamily="34" charset="-122"/>
              </a:rPr>
              <a:t>sns.catplot</a:t>
            </a:r>
            <a:r>
              <a:rPr lang="en-US" altLang="zh-CN" sz="2000" dirty="0">
                <a:solidFill>
                  <a:schemeClr val="tx1">
                    <a:lumMod val="85000"/>
                    <a:lumOff val="15000"/>
                  </a:schemeClr>
                </a:solidFill>
                <a:latin typeface="+mj-lt"/>
                <a:ea typeface="微软雅黑" panose="020B0503020204020204" pitchFamily="34" charset="-122"/>
              </a:rPr>
              <a:t>(data=tips, kind="</a:t>
            </a:r>
            <a:r>
              <a:rPr lang="en-US" altLang="zh-CN" sz="2000" dirty="0" err="1">
                <a:solidFill>
                  <a:schemeClr val="tx1">
                    <a:lumMod val="85000"/>
                    <a:lumOff val="15000"/>
                  </a:schemeClr>
                </a:solidFill>
                <a:latin typeface="+mj-lt"/>
                <a:ea typeface="微软雅黑" panose="020B0503020204020204" pitchFamily="34" charset="-122"/>
              </a:rPr>
              <a:t>bar",x</a:t>
            </a:r>
            <a:r>
              <a:rPr lang="en-US" altLang="zh-CN" sz="2000" dirty="0">
                <a:solidFill>
                  <a:schemeClr val="tx1">
                    <a:lumMod val="85000"/>
                    <a:lumOff val="15000"/>
                  </a:schemeClr>
                </a:solidFill>
                <a:latin typeface="+mj-lt"/>
                <a:ea typeface="微软雅黑" panose="020B0503020204020204" pitchFamily="34" charset="-122"/>
              </a:rPr>
              <a:t>="day", y="</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hue="smoker")</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f.despine</a:t>
            </a:r>
            <a:r>
              <a:rPr lang="en-US" altLang="zh-CN" sz="2000" dirty="0">
                <a:solidFill>
                  <a:schemeClr val="tx1">
                    <a:lumMod val="85000"/>
                    <a:lumOff val="15000"/>
                  </a:schemeClr>
                </a:solidFill>
                <a:latin typeface="+mj-lt"/>
                <a:ea typeface="微软雅黑" panose="020B0503020204020204" pitchFamily="34" charset="-122"/>
              </a:rPr>
              <a:t>(left=True)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f.set_axis_labels</a:t>
            </a:r>
            <a:r>
              <a:rPr lang="en-US" altLang="zh-CN" sz="2000" dirty="0">
                <a:solidFill>
                  <a:schemeClr val="tx1">
                    <a:lumMod val="85000"/>
                    <a:lumOff val="15000"/>
                  </a:schemeClr>
                </a:solidFill>
                <a:latin typeface="+mj-lt"/>
                <a:ea typeface="微软雅黑" panose="020B0503020204020204" pitchFamily="34" charset="-122"/>
              </a:rPr>
              <a:t>("day", "</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f.legend.set_title</a:t>
            </a:r>
            <a:r>
              <a:rPr lang="en-US" altLang="zh-CN" sz="2000" dirty="0">
                <a:solidFill>
                  <a:schemeClr val="tx1">
                    <a:lumMod val="85000"/>
                    <a:lumOff val="15000"/>
                  </a:schemeClr>
                </a:solidFill>
                <a:latin typeface="+mj-lt"/>
                <a:ea typeface="微软雅黑" panose="020B0503020204020204" pitchFamily="34" charset="-122"/>
              </a:rPr>
              <a:t>("smoker")</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sns.boxplot</a:t>
            </a:r>
            <a:r>
              <a:rPr lang="en-US" altLang="zh-CN" sz="2000" dirty="0">
                <a:solidFill>
                  <a:schemeClr val="tx1">
                    <a:lumMod val="85000"/>
                    <a:lumOff val="15000"/>
                  </a:schemeClr>
                </a:solidFill>
                <a:latin typeface="+mj-lt"/>
                <a:ea typeface="微软雅黑" panose="020B0503020204020204" pitchFamily="34" charset="-122"/>
              </a:rPr>
              <a:t>(x="day", y="</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data=tips)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470950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48755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绘制分类图示例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914" y="2202746"/>
            <a:ext cx="4461044" cy="408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3550" y="2429192"/>
            <a:ext cx="4838441" cy="363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34543" y="6341707"/>
            <a:ext cx="3820277" cy="369332"/>
          </a:xfrm>
          <a:prstGeom prst="rect">
            <a:avLst/>
          </a:prstGeom>
        </p:spPr>
        <p:txBody>
          <a:bodyPr wrap="none">
            <a:spAutoFit/>
          </a:bodyPr>
          <a:lstStyle/>
          <a:p>
            <a:r>
              <a:rPr lang="en-US" altLang="zh-CN" kern="100" dirty="0" err="1">
                <a:latin typeface="Times New Roman" panose="02020603050405020304" pitchFamily="18" charset="0"/>
                <a:ea typeface="宋体" panose="02010600030101010101" pitchFamily="2" charset="-122"/>
              </a:rPr>
              <a:t>seaborn.catplot</a:t>
            </a:r>
            <a:r>
              <a:rPr lang="en-US" altLang="zh-CN" kern="100" dirty="0">
                <a:latin typeface="Times New Roman" panose="02020603050405020304" pitchFamily="18" charset="0"/>
                <a:ea typeface="宋体" panose="02010600030101010101" pitchFamily="2" charset="-122"/>
              </a:rPr>
              <a:t>()</a:t>
            </a:r>
            <a:r>
              <a:rPr lang="zh-CN" altLang="zh-CN" kern="100" dirty="0">
                <a:latin typeface="+mn-ea"/>
                <a:cs typeface="Times New Roman" panose="02020603050405020304" pitchFamily="18" charset="0"/>
              </a:rPr>
              <a:t>函数绘制分类图示例</a:t>
            </a:r>
            <a:endParaRPr lang="zh-CN" altLang="en-US" dirty="0">
              <a:latin typeface="+mn-ea"/>
            </a:endParaRPr>
          </a:p>
        </p:txBody>
      </p:sp>
      <p:sp>
        <p:nvSpPr>
          <p:cNvPr id="40" name="矩形 39"/>
          <p:cNvSpPr/>
          <p:nvPr/>
        </p:nvSpPr>
        <p:spPr>
          <a:xfrm>
            <a:off x="6994161" y="6291075"/>
            <a:ext cx="3897221" cy="369332"/>
          </a:xfrm>
          <a:prstGeom prst="rect">
            <a:avLst/>
          </a:prstGeom>
        </p:spPr>
        <p:txBody>
          <a:bodyPr wrap="none">
            <a:spAutoFit/>
          </a:bodyPr>
          <a:lstStyle/>
          <a:p>
            <a:r>
              <a:rPr lang="en-US" altLang="zh-CN" kern="100" dirty="0" err="1">
                <a:latin typeface="Times New Roman" panose="02020603050405020304" pitchFamily="18" charset="0"/>
                <a:ea typeface="宋体" panose="02010600030101010101" pitchFamily="2" charset="-122"/>
              </a:rPr>
              <a:t>seaborn.boxplot</a:t>
            </a:r>
            <a:r>
              <a:rPr lang="en-US" altLang="zh-CN" kern="100" dirty="0">
                <a:latin typeface="Times New Roman" panose="02020603050405020304" pitchFamily="18" charset="0"/>
                <a:ea typeface="宋体" panose="02010600030101010101" pitchFamily="2" charset="-122"/>
              </a:rPr>
              <a:t>()</a:t>
            </a:r>
            <a:r>
              <a:rPr lang="zh-CN" altLang="zh-CN" kern="100" dirty="0">
                <a:latin typeface="+mn-ea"/>
                <a:cs typeface="Times New Roman" panose="02020603050405020304" pitchFamily="18" charset="0"/>
              </a:rPr>
              <a:t>函数绘制箱形图示例</a:t>
            </a:r>
            <a:endParaRPr lang="zh-CN" altLang="en-US" dirty="0">
              <a:latin typeface="+mn-ea"/>
            </a:endParaRPr>
          </a:p>
        </p:txBody>
      </p:sp>
    </p:spTree>
    <p:extLst>
      <p:ext uri="{BB962C8B-B14F-4D97-AF65-F5344CB8AC3E}">
        <p14:creationId xmlns:p14="http://schemas.microsoft.com/office/powerpoint/2010/main" val="110129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8"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回归图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regplot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188442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回归图是使用统计模型估计两个变量间的关系。</a:t>
            </a:r>
            <a:r>
              <a:rPr lang="en-US" altLang="zh-CN" sz="2000" dirty="0" err="1"/>
              <a:t>Seaborn</a:t>
            </a:r>
            <a:r>
              <a:rPr lang="zh-CN" altLang="en-US" sz="2000" dirty="0"/>
              <a:t>提供了常用的绘制回归图的函数</a:t>
            </a:r>
            <a:r>
              <a:rPr lang="en-US" altLang="zh-CN" sz="2000" dirty="0" err="1"/>
              <a:t>regplot</a:t>
            </a:r>
            <a:r>
              <a:rPr lang="en-US" altLang="zh-CN" sz="2000" dirty="0"/>
              <a:t>()</a:t>
            </a:r>
            <a:r>
              <a:rPr lang="zh-CN" altLang="en-US" sz="2000" dirty="0"/>
              <a:t>和</a:t>
            </a:r>
            <a:r>
              <a:rPr lang="en-US" altLang="zh-CN" sz="2000" dirty="0" err="1"/>
              <a:t>lmplot</a:t>
            </a:r>
            <a:r>
              <a:rPr lang="en-US" altLang="zh-CN" sz="2000" dirty="0"/>
              <a:t>()</a:t>
            </a:r>
            <a:r>
              <a:rPr lang="zh-CN" altLang="en-US" sz="2000" dirty="0"/>
              <a:t>。</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regplot</a:t>
            </a:r>
            <a:r>
              <a:rPr lang="en-US" altLang="zh-CN" sz="2000" dirty="0"/>
              <a:t>()</a:t>
            </a:r>
            <a:r>
              <a:rPr lang="zh-CN" altLang="en-US" sz="2000" dirty="0"/>
              <a:t>函数的功能是绘制数据和线性回归模型拟合的曲线，常用的语法格式如下：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8734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502390" y="3283203"/>
            <a:ext cx="5798372" cy="498663"/>
          </a:xfrm>
          <a:prstGeom prst="rect">
            <a:avLst/>
          </a:prstGeom>
        </p:spPr>
        <p:txBody>
          <a:bodyPr wrap="square">
            <a:spAutoFit/>
          </a:bodyPr>
          <a:lstStyle/>
          <a:p>
            <a:pPr algn="ctr">
              <a:lnSpc>
                <a:spcPct val="150000"/>
              </a:lnSpc>
            </a:pPr>
            <a:r>
              <a:rPr lang="es-ES" altLang="zh-CN" sz="2000" dirty="0"/>
              <a:t>seaborn.regplot(*[, x, y, data, x_estimator,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23732" y="3874002"/>
            <a:ext cx="8997915" cy="2400657"/>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data</a:t>
            </a:r>
            <a:r>
              <a:rPr lang="zh-CN" altLang="en-US" sz="2000" dirty="0"/>
              <a:t>是输入的数据集，数据类型是</a:t>
            </a:r>
            <a:r>
              <a:rPr lang="en-US" altLang="zh-CN" sz="2000" dirty="0" err="1"/>
              <a:t>DataFrame</a:t>
            </a:r>
            <a:r>
              <a:rPr lang="zh-CN" altLang="en-US" sz="2000" dirty="0"/>
              <a:t>对象，即每一列对应一个变量，每一行对应一个观察值。</a:t>
            </a:r>
          </a:p>
          <a:p>
            <a:pPr marL="342900" indent="-342900">
              <a:lnSpc>
                <a:spcPct val="150000"/>
              </a:lnSpc>
              <a:buClr>
                <a:srgbClr val="B1C400"/>
              </a:buClr>
              <a:buFont typeface="Arial" panose="020B0604020202020204" pitchFamily="34" charset="0"/>
              <a:buChar char="•"/>
            </a:pPr>
            <a:r>
              <a:rPr lang="en-US" altLang="zh-CN" sz="2000" dirty="0"/>
              <a:t>x</a:t>
            </a:r>
            <a:r>
              <a:rPr lang="zh-CN" altLang="en-US" sz="2000" dirty="0"/>
              <a:t>和</a:t>
            </a:r>
            <a:r>
              <a:rPr lang="en-US" altLang="zh-CN" sz="2000" dirty="0"/>
              <a:t>y</a:t>
            </a:r>
            <a:r>
              <a:rPr lang="zh-CN" altLang="en-US" sz="2000" dirty="0"/>
              <a:t>是输入变量，数据类型可以是字符串、</a:t>
            </a:r>
            <a:r>
              <a:rPr lang="en-US" altLang="zh-CN" sz="2000" dirty="0"/>
              <a:t>Series</a:t>
            </a:r>
            <a:r>
              <a:rPr lang="zh-CN" altLang="en-US" sz="2000" dirty="0"/>
              <a:t>对象或者向量数组等。如果是字符串，则与</a:t>
            </a:r>
            <a:r>
              <a:rPr lang="en-US" altLang="zh-CN" sz="2000" dirty="0"/>
              <a:t>data</a:t>
            </a:r>
            <a:r>
              <a:rPr lang="zh-CN" altLang="en-US" sz="2000" dirty="0"/>
              <a:t>中的列名相对应。如果是</a:t>
            </a:r>
            <a:r>
              <a:rPr lang="en-US" altLang="zh-CN" sz="2000" dirty="0"/>
              <a:t>pandas</a:t>
            </a:r>
            <a:r>
              <a:rPr lang="zh-CN" altLang="en-US" sz="2000" dirty="0"/>
              <a:t>对象，坐标轴则被标记为</a:t>
            </a:r>
            <a:r>
              <a:rPr lang="en-US" altLang="zh-CN" sz="2000" dirty="0"/>
              <a:t>Series</a:t>
            </a:r>
            <a:r>
              <a:rPr lang="zh-CN" altLang="en-US" sz="2000" dirty="0"/>
              <a:t>名称。</a:t>
            </a:r>
          </a:p>
        </p:txBody>
      </p:sp>
    </p:spTree>
    <p:extLst>
      <p:ext uri="{BB962C8B-B14F-4D97-AF65-F5344CB8AC3E}">
        <p14:creationId xmlns:p14="http://schemas.microsoft.com/office/powerpoint/2010/main" val="21230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8"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回归图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lmplot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470898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lmplot</a:t>
            </a:r>
            <a:r>
              <a:rPr lang="en-US" altLang="zh-CN" sz="2000" dirty="0"/>
              <a:t>()</a:t>
            </a:r>
            <a:r>
              <a:rPr lang="zh-CN" altLang="en-US" sz="2000" dirty="0"/>
              <a:t>函数结合了</a:t>
            </a:r>
            <a:r>
              <a:rPr lang="en-US" altLang="zh-CN" sz="2000" dirty="0" err="1"/>
              <a:t>regplot</a:t>
            </a:r>
            <a:r>
              <a:rPr lang="en-US" altLang="zh-CN" sz="2000" dirty="0"/>
              <a:t>()</a:t>
            </a:r>
            <a:r>
              <a:rPr lang="zh-CN" altLang="en-US" sz="2000" dirty="0"/>
              <a:t>和</a:t>
            </a:r>
            <a:r>
              <a:rPr lang="en-US" altLang="zh-CN" sz="2000" dirty="0" err="1"/>
              <a:t>FacetGrid</a:t>
            </a:r>
            <a:r>
              <a:rPr lang="zh-CN" altLang="en-US" sz="2000" dirty="0"/>
              <a:t>的功能，为绘制数据集的条件子集的回归模型提供接口，语法格式如下：</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p>
          <a:p>
            <a:pPr>
              <a:lnSpc>
                <a:spcPct val="150000"/>
              </a:lnSpc>
              <a:spcBef>
                <a:spcPct val="0"/>
              </a:spcBef>
              <a:buClr>
                <a:srgbClr val="B1C400"/>
              </a:buClr>
              <a:defRPr/>
            </a:pP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t>regplot</a:t>
            </a:r>
            <a:r>
              <a:rPr lang="en-US" altLang="zh-CN" sz="2000" dirty="0"/>
              <a:t>()</a:t>
            </a:r>
            <a:r>
              <a:rPr lang="zh-CN" altLang="en-US" sz="2000" dirty="0"/>
              <a:t>和</a:t>
            </a:r>
            <a:r>
              <a:rPr lang="en-US" altLang="zh-CN" sz="2000" dirty="0" err="1"/>
              <a:t>lmplot</a:t>
            </a:r>
            <a:r>
              <a:rPr lang="en-US" altLang="zh-CN" sz="2000" dirty="0"/>
              <a:t>()</a:t>
            </a:r>
            <a:r>
              <a:rPr lang="zh-CN" altLang="en-US" sz="2000" dirty="0"/>
              <a:t>函数密切相关，两者间主要的区别是：</a:t>
            </a:r>
            <a:r>
              <a:rPr lang="en-US" altLang="zh-CN" sz="2000" dirty="0" err="1"/>
              <a:t>regplot</a:t>
            </a:r>
            <a:r>
              <a:rPr lang="zh-CN" altLang="en-US" sz="2000" dirty="0"/>
              <a:t>接受各种类型的</a:t>
            </a:r>
            <a:r>
              <a:rPr lang="en-US" altLang="zh-CN" sz="2000" dirty="0"/>
              <a:t>x </a:t>
            </a:r>
            <a:r>
              <a:rPr lang="zh-CN" altLang="en-US" sz="2000" dirty="0"/>
              <a:t>和</a:t>
            </a:r>
            <a:r>
              <a:rPr lang="en-US" altLang="zh-CN" sz="2000" dirty="0"/>
              <a:t>y</a:t>
            </a:r>
            <a:r>
              <a:rPr lang="zh-CN" altLang="en-US" sz="2000" dirty="0"/>
              <a:t>参数，包括</a:t>
            </a:r>
            <a:r>
              <a:rPr lang="en-US" altLang="zh-CN" sz="2000" dirty="0" err="1"/>
              <a:t>numpy</a:t>
            </a:r>
            <a:r>
              <a:rPr lang="en-US" altLang="zh-CN" sz="2000" dirty="0"/>
              <a:t> arrays </a:t>
            </a:r>
            <a:r>
              <a:rPr lang="zh-CN" altLang="en-US" sz="2000" dirty="0"/>
              <a:t>、</a:t>
            </a:r>
            <a:r>
              <a:rPr lang="en-US" altLang="zh-CN" sz="2000" dirty="0" err="1"/>
              <a:t>pandas.series</a:t>
            </a:r>
            <a:r>
              <a:rPr lang="en-US" altLang="zh-CN" sz="2000" dirty="0"/>
              <a:t> </a:t>
            </a:r>
            <a:r>
              <a:rPr lang="zh-CN" altLang="en-US" sz="2000" dirty="0"/>
              <a:t>或者</a:t>
            </a:r>
            <a:r>
              <a:rPr lang="en-US" altLang="zh-CN" sz="2000" dirty="0" err="1"/>
              <a:t>pandas.Dataframe</a:t>
            </a:r>
            <a:r>
              <a:rPr lang="zh-CN" altLang="en-US" sz="2000" dirty="0"/>
              <a:t>对象；而</a:t>
            </a:r>
            <a:r>
              <a:rPr lang="en-US" altLang="zh-CN" sz="2000" dirty="0" err="1"/>
              <a:t>lmplot</a:t>
            </a:r>
            <a:r>
              <a:rPr lang="en-US" altLang="zh-CN" sz="2000" dirty="0"/>
              <a:t>()</a:t>
            </a:r>
            <a:r>
              <a:rPr lang="zh-CN" altLang="en-US" sz="2000" dirty="0"/>
              <a:t>的</a:t>
            </a:r>
            <a:r>
              <a:rPr lang="en-US" altLang="zh-CN" sz="2000" dirty="0"/>
              <a:t>x</a:t>
            </a:r>
            <a:r>
              <a:rPr lang="zh-CN" altLang="en-US" sz="2000" dirty="0"/>
              <a:t>和</a:t>
            </a:r>
            <a:r>
              <a:rPr lang="en-US" altLang="zh-CN" sz="2000" dirty="0"/>
              <a:t>y</a:t>
            </a:r>
            <a:r>
              <a:rPr lang="zh-CN" altLang="en-US" sz="2000" dirty="0"/>
              <a:t>参数只接受字符串类型。</a:t>
            </a:r>
            <a:endParaRPr lang="en-US"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8734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486062" y="2610348"/>
            <a:ext cx="5798372" cy="498663"/>
          </a:xfrm>
          <a:prstGeom prst="rect">
            <a:avLst/>
          </a:prstGeom>
        </p:spPr>
        <p:txBody>
          <a:bodyPr wrap="square">
            <a:spAutoFit/>
          </a:bodyPr>
          <a:lstStyle/>
          <a:p>
            <a:pPr algn="ctr">
              <a:lnSpc>
                <a:spcPct val="150000"/>
              </a:lnSpc>
            </a:pPr>
            <a:r>
              <a:rPr lang="es-ES" altLang="zh-CN" sz="2000" dirty="0"/>
              <a:t>seaborn.lmplot(*[, x, y, data, hue, col, row,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66907" y="3060024"/>
            <a:ext cx="9307822" cy="193899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data</a:t>
            </a:r>
            <a:r>
              <a:rPr lang="zh-CN" altLang="en-US" sz="2000" dirty="0"/>
              <a:t>是输入的数据集，数据类型是</a:t>
            </a:r>
            <a:r>
              <a:rPr lang="en-US" altLang="zh-CN" sz="2000" dirty="0" err="1"/>
              <a:t>DataFrame</a:t>
            </a:r>
            <a:r>
              <a:rPr lang="zh-CN" altLang="en-US" sz="2000" dirty="0"/>
              <a:t>对象，即每一列对应一个变量，每一行对应一个观察值。</a:t>
            </a:r>
          </a:p>
          <a:p>
            <a:pPr marL="342900" indent="-342900">
              <a:lnSpc>
                <a:spcPct val="150000"/>
              </a:lnSpc>
              <a:buClr>
                <a:srgbClr val="B1C400"/>
              </a:buClr>
              <a:buFont typeface="Arial" panose="020B0604020202020204" pitchFamily="34" charset="0"/>
              <a:buChar char="•"/>
            </a:pPr>
            <a:r>
              <a:rPr lang="en-US" altLang="zh-CN" sz="2000" dirty="0"/>
              <a:t>x</a:t>
            </a:r>
            <a:r>
              <a:rPr lang="zh-CN" altLang="en-US" sz="2000" dirty="0"/>
              <a:t>和</a:t>
            </a:r>
            <a:r>
              <a:rPr lang="en-US" altLang="zh-CN" sz="2000" dirty="0"/>
              <a:t>y</a:t>
            </a:r>
            <a:r>
              <a:rPr lang="zh-CN" altLang="en-US" sz="2000" dirty="0"/>
              <a:t>是输入变量，数据类型是字符串，与</a:t>
            </a:r>
            <a:r>
              <a:rPr lang="en-US" altLang="zh-CN" sz="2000" dirty="0"/>
              <a:t>data</a:t>
            </a:r>
            <a:r>
              <a:rPr lang="zh-CN" altLang="en-US" sz="2000" dirty="0"/>
              <a:t>中的列名相对应。</a:t>
            </a:r>
          </a:p>
          <a:p>
            <a:pPr marL="342900" indent="-342900">
              <a:lnSpc>
                <a:spcPct val="150000"/>
              </a:lnSpc>
              <a:buClr>
                <a:srgbClr val="B1C400"/>
              </a:buClr>
              <a:buFont typeface="Arial" panose="020B0604020202020204" pitchFamily="34" charset="0"/>
              <a:buChar char="•"/>
            </a:pPr>
            <a:r>
              <a:rPr lang="en-US" altLang="zh-CN" sz="2000" dirty="0"/>
              <a:t>hue</a:t>
            </a:r>
            <a:r>
              <a:rPr lang="zh-CN" altLang="en-US" sz="2000" dirty="0"/>
              <a:t>、</a:t>
            </a:r>
            <a:r>
              <a:rPr lang="en-US" altLang="zh-CN" sz="2000" dirty="0"/>
              <a:t>col</a:t>
            </a:r>
            <a:r>
              <a:rPr lang="zh-CN" altLang="en-US" sz="2000" dirty="0"/>
              <a:t>和</a:t>
            </a:r>
            <a:r>
              <a:rPr lang="en-US" altLang="zh-CN" sz="2000" dirty="0"/>
              <a:t>row</a:t>
            </a:r>
            <a:r>
              <a:rPr lang="zh-CN" altLang="en-US" sz="2000" dirty="0"/>
              <a:t>是划分数据子集的变量，这些子集将绘制在网格中的不同面板上。</a:t>
            </a:r>
          </a:p>
        </p:txBody>
      </p:sp>
    </p:spTree>
    <p:extLst>
      <p:ext uri="{BB962C8B-B14F-4D97-AF65-F5344CB8AC3E}">
        <p14:creationId xmlns:p14="http://schemas.microsoft.com/office/powerpoint/2010/main" val="31538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绘制回归图示例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2400657"/>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tips = </a:t>
            </a:r>
            <a:r>
              <a:rPr lang="en-US" altLang="zh-CN" sz="2000" dirty="0" err="1">
                <a:solidFill>
                  <a:schemeClr val="tx1">
                    <a:lumMod val="85000"/>
                    <a:lumOff val="15000"/>
                  </a:schemeClr>
                </a:solidFill>
                <a:latin typeface="+mj-lt"/>
                <a:ea typeface="微软雅黑" panose="020B0503020204020204" pitchFamily="34" charset="-122"/>
              </a:rPr>
              <a:t>sns.load_dataset</a:t>
            </a:r>
            <a:r>
              <a:rPr lang="en-US" altLang="zh-CN" sz="2000" dirty="0">
                <a:solidFill>
                  <a:schemeClr val="tx1">
                    <a:lumMod val="85000"/>
                    <a:lumOff val="15000"/>
                  </a:schemeClr>
                </a:solidFill>
                <a:latin typeface="+mj-lt"/>
                <a:ea typeface="微软雅黑" panose="020B0503020204020204" pitchFamily="34" charset="-122"/>
              </a:rPr>
              <a:t>("tips")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sns.regplot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y="tip", data=tips)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sns.lmplot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total_bill</a:t>
            </a:r>
            <a:r>
              <a:rPr lang="en-US" altLang="zh-CN" sz="2000" dirty="0">
                <a:solidFill>
                  <a:schemeClr val="tx1">
                    <a:lumMod val="85000"/>
                    <a:lumOff val="15000"/>
                  </a:schemeClr>
                </a:solidFill>
                <a:latin typeface="+mj-lt"/>
                <a:ea typeface="微软雅黑" panose="020B0503020204020204" pitchFamily="34" charset="-122"/>
              </a:rPr>
              <a:t>", y="tip", hue="</a:t>
            </a:r>
            <a:r>
              <a:rPr lang="en-US" altLang="zh-CN" sz="2000" dirty="0" err="1">
                <a:solidFill>
                  <a:schemeClr val="tx1">
                    <a:lumMod val="85000"/>
                    <a:lumOff val="15000"/>
                  </a:schemeClr>
                </a:solidFill>
                <a:latin typeface="+mj-lt"/>
                <a:ea typeface="微软雅黑" panose="020B0503020204020204" pitchFamily="34" charset="-122"/>
              </a:rPr>
              <a:t>smoker",col</a:t>
            </a:r>
            <a:r>
              <a:rPr lang="en-US" altLang="zh-CN" sz="2000" dirty="0">
                <a:solidFill>
                  <a:schemeClr val="tx1">
                    <a:lumMod val="85000"/>
                    <a:lumOff val="15000"/>
                  </a:schemeClr>
                </a:solidFill>
                <a:latin typeface="+mj-lt"/>
                <a:ea typeface="微软雅黑" panose="020B0503020204020204" pitchFamily="34" charset="-122"/>
              </a:rPr>
              <a:t>='sex', data=tips)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24175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642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绘制回归图示例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85" y="2484434"/>
            <a:ext cx="4557712"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062175" y="2533421"/>
            <a:ext cx="6903880" cy="329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7244" y="5985708"/>
            <a:ext cx="3845925" cy="369332"/>
          </a:xfrm>
          <a:prstGeom prst="rect">
            <a:avLst/>
          </a:prstGeom>
        </p:spPr>
        <p:txBody>
          <a:bodyPr wrap="none">
            <a:spAutoFit/>
          </a:bodyPr>
          <a:lstStyle/>
          <a:p>
            <a:r>
              <a:rPr lang="en-US" altLang="zh-CN" kern="100" dirty="0" err="1">
                <a:latin typeface="Times New Roman" panose="02020603050405020304" pitchFamily="18" charset="0"/>
                <a:ea typeface="宋体" panose="02010600030101010101" pitchFamily="2" charset="-122"/>
              </a:rPr>
              <a:t>seaborn.regplot</a:t>
            </a:r>
            <a:r>
              <a:rPr lang="en-US" altLang="zh-CN" kern="100" dirty="0">
                <a:latin typeface="Times New Roman" panose="02020603050405020304" pitchFamily="18" charset="0"/>
                <a:ea typeface="宋体" panose="02010600030101010101" pitchFamily="2" charset="-122"/>
              </a:rPr>
              <a:t>()</a:t>
            </a:r>
            <a:r>
              <a:rPr lang="zh-CN" altLang="zh-CN" kern="100" dirty="0">
                <a:latin typeface="+mn-ea"/>
                <a:cs typeface="Times New Roman" panose="02020603050405020304" pitchFamily="18" charset="0"/>
              </a:rPr>
              <a:t>函数绘制回归图示例</a:t>
            </a:r>
            <a:endParaRPr lang="zh-CN" altLang="en-US" dirty="0">
              <a:latin typeface="+mn-ea"/>
            </a:endParaRPr>
          </a:p>
        </p:txBody>
      </p:sp>
      <p:sp>
        <p:nvSpPr>
          <p:cNvPr id="40" name="矩形 39"/>
          <p:cNvSpPr/>
          <p:nvPr/>
        </p:nvSpPr>
        <p:spPr>
          <a:xfrm>
            <a:off x="6543663" y="5953050"/>
            <a:ext cx="3794629" cy="369332"/>
          </a:xfrm>
          <a:prstGeom prst="rect">
            <a:avLst/>
          </a:prstGeom>
        </p:spPr>
        <p:txBody>
          <a:bodyPr wrap="none">
            <a:spAutoFit/>
          </a:bodyPr>
          <a:lstStyle/>
          <a:p>
            <a:r>
              <a:rPr lang="en-US" altLang="zh-CN" kern="100" dirty="0" err="1">
                <a:latin typeface="Times New Roman" panose="02020603050405020304" pitchFamily="18" charset="0"/>
                <a:ea typeface="宋体" panose="02010600030101010101" pitchFamily="2" charset="-122"/>
              </a:rPr>
              <a:t>seaborn.lmplot</a:t>
            </a:r>
            <a:r>
              <a:rPr lang="en-US" altLang="zh-CN" kern="100" dirty="0">
                <a:latin typeface="Times New Roman" panose="02020603050405020304" pitchFamily="18" charset="0"/>
                <a:ea typeface="宋体" panose="02010600030101010101" pitchFamily="2" charset="-122"/>
              </a:rPr>
              <a:t>()</a:t>
            </a:r>
            <a:r>
              <a:rPr lang="zh-CN" altLang="zh-CN" kern="100" dirty="0">
                <a:latin typeface="+mn-ea"/>
                <a:cs typeface="Times New Roman" panose="02020603050405020304" pitchFamily="18" charset="0"/>
              </a:rPr>
              <a:t>函数绘制回归图示例</a:t>
            </a:r>
            <a:endParaRPr lang="zh-CN" altLang="en-US" dirty="0">
              <a:latin typeface="+mn-ea"/>
            </a:endParaRPr>
          </a:p>
        </p:txBody>
      </p:sp>
    </p:spTree>
    <p:extLst>
      <p:ext uri="{BB962C8B-B14F-4D97-AF65-F5344CB8AC3E}">
        <p14:creationId xmlns:p14="http://schemas.microsoft.com/office/powerpoint/2010/main" val="246161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8" y="477138"/>
            <a:ext cx="141577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热力图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3445"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heatmap</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212070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t>热力图是将不同的数据值用不同的标志加以标注的一种可视化分析手段，标注的手段一般采用颜色的深浅、点的疏密以及呈现比重的形式。在数据分析中如果离散数据波动变化比较大，那么可以使用热力图来观察波动变化。</a:t>
            </a:r>
            <a:endParaRPr lang="en-US" altLang="zh-CN" dirty="0"/>
          </a:p>
          <a:p>
            <a:pPr marL="342900" indent="-342900">
              <a:lnSpc>
                <a:spcPct val="150000"/>
              </a:lnSpc>
              <a:spcBef>
                <a:spcPct val="0"/>
              </a:spcBef>
              <a:buClr>
                <a:srgbClr val="B1C400"/>
              </a:buClr>
              <a:buFont typeface="Wingdings" panose="05000000000000000000" pitchFamily="2" charset="2"/>
              <a:buChar char="l"/>
              <a:defRPr/>
            </a:pPr>
            <a:r>
              <a:rPr lang="en-US" altLang="zh-CN" dirty="0" err="1"/>
              <a:t>Seaborn</a:t>
            </a:r>
            <a:r>
              <a:rPr lang="zh-CN" altLang="en-US" dirty="0"/>
              <a:t>提供的</a:t>
            </a:r>
            <a:r>
              <a:rPr lang="en-US" altLang="zh-CN" dirty="0" err="1"/>
              <a:t>heatmap</a:t>
            </a:r>
            <a:r>
              <a:rPr lang="en-US" altLang="zh-CN" dirty="0"/>
              <a:t>()</a:t>
            </a:r>
            <a:r>
              <a:rPr lang="zh-CN" altLang="en-US" dirty="0"/>
              <a:t>函数，可以为二维数据绘制由颜色编码矩阵组成的热力图，语法格式如下：</a:t>
            </a:r>
            <a:endParaRPr lang="en-US" altLang="zh-CN"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78734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574869" y="3490134"/>
            <a:ext cx="6229438" cy="553998"/>
          </a:xfrm>
          <a:prstGeom prst="rect">
            <a:avLst/>
          </a:prstGeom>
        </p:spPr>
        <p:txBody>
          <a:bodyPr wrap="square">
            <a:spAutoFit/>
          </a:bodyPr>
          <a:lstStyle/>
          <a:p>
            <a:pPr algn="ctr">
              <a:lnSpc>
                <a:spcPct val="150000"/>
              </a:lnSpc>
            </a:pPr>
            <a:r>
              <a:rPr lang="es-ES" altLang="zh-CN" sz="2000" dirty="0"/>
              <a:t>seaborn.heatmap(data, *[, vmin, vmax, cmap, center, …])</a:t>
            </a:r>
            <a:endParaRPr lang="zh-CN" altLang="zh-CN"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599328" y="4043603"/>
            <a:ext cx="8997915" cy="2585323"/>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a:t>data</a:t>
            </a:r>
            <a:r>
              <a:rPr lang="zh-CN" altLang="en-US" dirty="0"/>
              <a:t>是输入的二维矩形数据集，数据类型可以是</a:t>
            </a:r>
            <a:r>
              <a:rPr lang="en-US" altLang="zh-CN" dirty="0" err="1"/>
              <a:t>DataFrame</a:t>
            </a:r>
            <a:r>
              <a:rPr lang="zh-CN" altLang="en-US" dirty="0"/>
              <a:t>对象或二维</a:t>
            </a:r>
            <a:r>
              <a:rPr lang="en-US" altLang="zh-CN" dirty="0" err="1"/>
              <a:t>ndarray</a:t>
            </a:r>
            <a:r>
              <a:rPr lang="zh-CN" altLang="en-US" dirty="0"/>
              <a:t>数组等。</a:t>
            </a:r>
          </a:p>
          <a:p>
            <a:pPr marL="342900" indent="-342900">
              <a:lnSpc>
                <a:spcPct val="150000"/>
              </a:lnSpc>
              <a:buClr>
                <a:srgbClr val="B1C400"/>
              </a:buClr>
              <a:buFont typeface="Arial" panose="020B0604020202020204" pitchFamily="34" charset="0"/>
              <a:buChar char="•"/>
            </a:pPr>
            <a:r>
              <a:rPr lang="en-US" altLang="zh-CN" dirty="0" err="1"/>
              <a:t>vmin</a:t>
            </a:r>
            <a:r>
              <a:rPr lang="zh-CN" altLang="en-US" dirty="0"/>
              <a:t>和</a:t>
            </a:r>
            <a:r>
              <a:rPr lang="en-US" altLang="zh-CN" dirty="0" err="1"/>
              <a:t>vmax</a:t>
            </a:r>
            <a:r>
              <a:rPr lang="zh-CN" altLang="en-US" dirty="0"/>
              <a:t>指定</a:t>
            </a:r>
            <a:r>
              <a:rPr lang="en-US" altLang="zh-CN" dirty="0" err="1"/>
              <a:t>colormap</a:t>
            </a:r>
            <a:r>
              <a:rPr lang="zh-CN" altLang="en-US" dirty="0"/>
              <a:t>的值，数据类型为</a:t>
            </a:r>
            <a:r>
              <a:rPr lang="en-US" altLang="zh-CN" dirty="0"/>
              <a:t>float</a:t>
            </a:r>
            <a:r>
              <a:rPr lang="zh-CN" altLang="en-US" dirty="0"/>
              <a:t>，缺省时根据数据或其他关键参数来决定。</a:t>
            </a:r>
          </a:p>
          <a:p>
            <a:pPr marL="342900" indent="-342900">
              <a:lnSpc>
                <a:spcPct val="150000"/>
              </a:lnSpc>
              <a:buClr>
                <a:srgbClr val="B1C400"/>
              </a:buClr>
              <a:buFont typeface="Arial" panose="020B0604020202020204" pitchFamily="34" charset="0"/>
              <a:buChar char="•"/>
            </a:pPr>
            <a:r>
              <a:rPr lang="en-US" altLang="zh-CN" dirty="0" err="1"/>
              <a:t>cmap</a:t>
            </a:r>
            <a:r>
              <a:rPr lang="zh-CN" altLang="en-US" dirty="0"/>
              <a:t>指定数据值到颜色空间的映射，数据类型可以是</a:t>
            </a:r>
            <a:r>
              <a:rPr lang="en-US" altLang="zh-CN" dirty="0" err="1"/>
              <a:t>matplotlib</a:t>
            </a:r>
            <a:r>
              <a:rPr lang="en-US" altLang="zh-CN" dirty="0"/>
              <a:t> </a:t>
            </a:r>
            <a:r>
              <a:rPr lang="en-US" altLang="zh-CN" dirty="0" err="1"/>
              <a:t>colormap</a:t>
            </a:r>
            <a:r>
              <a:rPr lang="zh-CN" altLang="en-US" dirty="0"/>
              <a:t>名称或对象，或颜色列表等。</a:t>
            </a:r>
          </a:p>
          <a:p>
            <a:pPr marL="342900" indent="-342900">
              <a:lnSpc>
                <a:spcPct val="150000"/>
              </a:lnSpc>
              <a:buClr>
                <a:srgbClr val="B1C400"/>
              </a:buClr>
              <a:buFont typeface="Arial" panose="020B0604020202020204" pitchFamily="34" charset="0"/>
              <a:buChar char="•"/>
            </a:pPr>
            <a:r>
              <a:rPr lang="en-US" altLang="zh-CN" dirty="0"/>
              <a:t>center</a:t>
            </a:r>
            <a:r>
              <a:rPr lang="zh-CN" altLang="en-US" dirty="0"/>
              <a:t>指定在绘制发散数据时颜色映射的居中值，数据类型为</a:t>
            </a:r>
            <a:r>
              <a:rPr lang="en-US" altLang="zh-CN" dirty="0"/>
              <a:t>float</a:t>
            </a:r>
            <a:r>
              <a:rPr lang="zh-CN" altLang="en-US" dirty="0"/>
              <a:t>。</a:t>
            </a:r>
          </a:p>
        </p:txBody>
      </p:sp>
    </p:spTree>
    <p:extLst>
      <p:ext uri="{BB962C8B-B14F-4D97-AF65-F5344CB8AC3E}">
        <p14:creationId xmlns:p14="http://schemas.microsoft.com/office/powerpoint/2010/main" val="43446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42672" y="477138"/>
            <a:ext cx="2306657"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Figure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Figure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对象</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3416320"/>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t>Matplotlib</a:t>
            </a:r>
            <a:r>
              <a:rPr lang="zh-CN" altLang="en-US" sz="2000" dirty="0"/>
              <a:t>提供的</a:t>
            </a:r>
            <a:r>
              <a:rPr lang="en-US" altLang="zh-CN" sz="2000" dirty="0"/>
              <a:t>Figure</a:t>
            </a:r>
            <a:r>
              <a:rPr lang="zh-CN" altLang="en-US" sz="2000" dirty="0"/>
              <a:t>对象是绘制图表的基础，包含点、线、图例、坐标等所有图表元素。</a:t>
            </a:r>
            <a:r>
              <a:rPr lang="en-US" altLang="zh-CN" sz="2000" dirty="0" err="1"/>
              <a:t>Matplotlib</a:t>
            </a:r>
            <a:r>
              <a:rPr lang="zh-CN" altLang="en-US" sz="2000" dirty="0"/>
              <a:t>将数据绘制在</a:t>
            </a:r>
            <a:r>
              <a:rPr lang="en-US" altLang="zh-CN" sz="2000" dirty="0"/>
              <a:t>Figure</a:t>
            </a:r>
            <a:r>
              <a:rPr lang="zh-CN" altLang="en-US" sz="2000" dirty="0"/>
              <a:t>（图形）对象上，每个</a:t>
            </a:r>
            <a:r>
              <a:rPr lang="en-US" altLang="zh-CN" sz="2000" dirty="0"/>
              <a:t>Figure</a:t>
            </a:r>
            <a:r>
              <a:rPr lang="zh-CN" altLang="en-US" sz="2000" dirty="0"/>
              <a:t>对象可以包含一个或多个</a:t>
            </a:r>
            <a:r>
              <a:rPr lang="en-US" altLang="zh-CN" sz="2000" dirty="0"/>
              <a:t>Axes</a:t>
            </a:r>
            <a:r>
              <a:rPr lang="zh-CN" altLang="en-US" sz="2000" dirty="0"/>
              <a:t>（坐标轴）。多个</a:t>
            </a:r>
            <a:r>
              <a:rPr lang="en-US" altLang="zh-CN" sz="2000" dirty="0"/>
              <a:t>Axes</a:t>
            </a:r>
            <a:r>
              <a:rPr lang="zh-CN" altLang="en-US" sz="2000" dirty="0"/>
              <a:t>会将</a:t>
            </a:r>
            <a:r>
              <a:rPr lang="en-US" altLang="zh-CN" sz="2000" dirty="0"/>
              <a:t>Figure</a:t>
            </a:r>
            <a:r>
              <a:rPr lang="zh-CN" altLang="en-US" sz="2000" dirty="0"/>
              <a:t>切分成多个区域以展示不同的</a:t>
            </a:r>
            <a:r>
              <a:rPr lang="en-US" altLang="zh-CN" sz="2000" dirty="0"/>
              <a:t>Subplots</a:t>
            </a:r>
            <a:r>
              <a:rPr lang="zh-CN" altLang="en-US" sz="2000" dirty="0"/>
              <a:t>（子图）。每个坐标轴都可以设置标题、</a:t>
            </a:r>
            <a:r>
              <a:rPr lang="en-US" altLang="zh-CN" sz="2000" dirty="0"/>
              <a:t>x</a:t>
            </a:r>
            <a:r>
              <a:rPr lang="zh-CN" altLang="en-US" sz="2000" dirty="0"/>
              <a:t>轴标签、</a:t>
            </a:r>
            <a:r>
              <a:rPr lang="en-US" altLang="zh-CN" sz="2000" dirty="0"/>
              <a:t>y</a:t>
            </a:r>
            <a:r>
              <a:rPr lang="zh-CN" altLang="en-US" sz="2000" dirty="0"/>
              <a:t>轴标签等属性。</a:t>
            </a:r>
            <a:endParaRPr lang="en-US" altLang="zh-CN" sz="2000" dirty="0"/>
          </a:p>
          <a:p>
            <a:pPr marL="342900" indent="-342900">
              <a:lnSpc>
                <a:spcPct val="150000"/>
              </a:lnSpc>
              <a:spcBef>
                <a:spcPct val="0"/>
              </a:spcBef>
              <a:buClr>
                <a:srgbClr val="B1C400"/>
              </a:buClr>
              <a:buFont typeface="Wingdings" panose="05000000000000000000" pitchFamily="2" charset="2"/>
              <a:buChar char="l"/>
              <a:defRPr/>
            </a:pPr>
            <a:r>
              <a:rPr lang="zh-CN" altLang="en-US" sz="2000" dirty="0"/>
              <a:t>创建</a:t>
            </a:r>
            <a:r>
              <a:rPr lang="en-US" altLang="zh-CN" sz="2000" dirty="0"/>
              <a:t>Figure</a:t>
            </a:r>
            <a:r>
              <a:rPr lang="zh-CN" altLang="en-US" sz="2000" dirty="0"/>
              <a:t>和</a:t>
            </a:r>
            <a:r>
              <a:rPr lang="en-US" altLang="zh-CN" sz="2000" dirty="0"/>
              <a:t>Axes</a:t>
            </a:r>
            <a:r>
              <a:rPr lang="zh-CN" altLang="en-US" sz="2000" dirty="0"/>
              <a:t>对象的简单方法是使用</a:t>
            </a:r>
            <a:r>
              <a:rPr lang="en-US" altLang="zh-CN" sz="2000" dirty="0" err="1"/>
              <a:t>pyplot</a:t>
            </a:r>
            <a:r>
              <a:rPr lang="zh-CN" altLang="en-US" sz="2000" dirty="0"/>
              <a:t>提供的</a:t>
            </a:r>
            <a:r>
              <a:rPr lang="en-US" altLang="zh-CN" sz="2000" dirty="0"/>
              <a:t>subplots</a:t>
            </a:r>
            <a:r>
              <a:rPr lang="zh-CN" altLang="en-US" sz="2000" dirty="0"/>
              <a:t>方法，语法格式为：</a:t>
            </a:r>
            <a:endParaRPr lang="zh-CN" altLang="zh-CN" sz="2000" dirty="0"/>
          </a:p>
          <a:p>
            <a:pPr marL="342900" indent="-342900">
              <a:lnSpc>
                <a:spcPct val="150000"/>
              </a:lnSpc>
              <a:spcBef>
                <a:spcPct val="0"/>
              </a:spcBef>
              <a:buClr>
                <a:srgbClr val="B1C400"/>
              </a:buClr>
              <a:buFont typeface="Wingdings" panose="05000000000000000000" pitchFamily="2" charset="2"/>
              <a:buChar char="l"/>
              <a:defRPr/>
            </a:pPr>
            <a:endParaRPr lang="zh-CN" altLang="en-US" sz="2400" dirty="0">
              <a:solidFill>
                <a:schemeClr val="tx1">
                  <a:lumMod val="85000"/>
                  <a:lumOff val="15000"/>
                </a:schemeClr>
              </a:solidFill>
              <a:latin typeface="+mj-lt"/>
              <a:ea typeface="微软雅黑" panose="020B0503020204020204" pitchFamily="34" charset="-122"/>
            </a:endParaRPr>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6"/>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3047148" y="4550513"/>
            <a:ext cx="6447599" cy="400110"/>
          </a:xfrm>
          <a:prstGeom prst="rect">
            <a:avLst/>
          </a:prstGeom>
        </p:spPr>
        <p:txBody>
          <a:bodyPr wrap="none">
            <a:spAutoFit/>
          </a:bodyPr>
          <a:lstStyle/>
          <a:p>
            <a:r>
              <a:rPr lang="en-US" altLang="zh-CN" sz="2000" dirty="0"/>
              <a:t>fig, ax = </a:t>
            </a:r>
            <a:r>
              <a:rPr lang="en-US" altLang="zh-CN" sz="2000" dirty="0" err="1"/>
              <a:t>matplotlib.pyplot.subplots</a:t>
            </a:r>
            <a:r>
              <a:rPr lang="en-US" altLang="zh-CN" sz="2000" dirty="0"/>
              <a:t>(</a:t>
            </a:r>
            <a:r>
              <a:rPr lang="en-US" altLang="zh-CN" sz="2000" dirty="0" err="1"/>
              <a:t>nrows</a:t>
            </a:r>
            <a:r>
              <a:rPr lang="en-US" altLang="zh-CN" sz="2000" dirty="0"/>
              <a:t>=1, </a:t>
            </a:r>
            <a:r>
              <a:rPr lang="en-US" altLang="zh-CN" sz="2000" dirty="0" err="1"/>
              <a:t>ncols</a:t>
            </a:r>
            <a:r>
              <a:rPr lang="en-US" altLang="zh-CN" sz="2000" dirty="0"/>
              <a:t>=1, ……)</a:t>
            </a:r>
            <a:endParaRPr lang="zh-CN" altLang="en-US"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66907" y="4901636"/>
            <a:ext cx="8990503" cy="1477328"/>
          </a:xfrm>
          <a:prstGeom prst="rect">
            <a:avLst/>
          </a:prstGeom>
        </p:spPr>
        <p:txBody>
          <a:bodyPr wrap="square">
            <a:spAutoFit/>
          </a:bodyPr>
          <a:lstStyle/>
          <a:p>
            <a:pPr>
              <a:lnSpc>
                <a:spcPct val="150000"/>
              </a:lnSpc>
            </a:pPr>
            <a:r>
              <a:rPr lang="zh-CN" altLang="en-US" sz="2000" dirty="0"/>
              <a:t>其中，</a:t>
            </a:r>
            <a:r>
              <a:rPr lang="en-US" altLang="zh-CN" sz="2000" dirty="0" err="1"/>
              <a:t>nrows</a:t>
            </a:r>
            <a:r>
              <a:rPr lang="zh-CN" altLang="zh-CN" sz="2000" dirty="0"/>
              <a:t>表示子图网格的行数，</a:t>
            </a:r>
            <a:r>
              <a:rPr lang="en-US" altLang="zh-CN" sz="2000" dirty="0" err="1"/>
              <a:t>ncols</a:t>
            </a:r>
            <a:r>
              <a:rPr lang="zh-CN" altLang="zh-CN" sz="2000" dirty="0"/>
              <a:t>表示子图网格的列数，缺省时默认值均为</a:t>
            </a:r>
            <a:r>
              <a:rPr lang="en-US" altLang="zh-CN" sz="2000" dirty="0"/>
              <a:t>1</a:t>
            </a:r>
            <a:r>
              <a:rPr lang="zh-CN" altLang="zh-CN" sz="2000" dirty="0"/>
              <a:t>。返回值</a:t>
            </a:r>
            <a:r>
              <a:rPr lang="en-US" altLang="zh-CN" sz="2000" dirty="0"/>
              <a:t>fig</a:t>
            </a:r>
            <a:r>
              <a:rPr lang="zh-CN" altLang="zh-CN" sz="2000" dirty="0"/>
              <a:t>为</a:t>
            </a:r>
            <a:r>
              <a:rPr lang="en-US" altLang="zh-CN" sz="2000" dirty="0"/>
              <a:t>Figure</a:t>
            </a:r>
            <a:r>
              <a:rPr lang="zh-CN" altLang="zh-CN" sz="2000" dirty="0"/>
              <a:t>对象；</a:t>
            </a:r>
            <a:r>
              <a:rPr lang="en-US" altLang="zh-CN" sz="2000" dirty="0"/>
              <a:t>ax</a:t>
            </a:r>
            <a:r>
              <a:rPr lang="zh-CN" altLang="zh-CN" sz="2000" dirty="0"/>
              <a:t>既可以是一个</a:t>
            </a:r>
            <a:r>
              <a:rPr lang="en-US" altLang="zh-CN" sz="2000" dirty="0"/>
              <a:t>Axes</a:t>
            </a:r>
            <a:r>
              <a:rPr lang="zh-CN" altLang="zh-CN" sz="2000" dirty="0"/>
              <a:t>对象，也可以是一个</a:t>
            </a:r>
            <a:r>
              <a:rPr lang="en-US" altLang="zh-CN" sz="2000" dirty="0"/>
              <a:t>Axes</a:t>
            </a:r>
            <a:r>
              <a:rPr lang="zh-CN" altLang="zh-CN" sz="2000" dirty="0"/>
              <a:t>对象序列。</a:t>
            </a:r>
            <a:endParaRPr lang="zh-CN" altLang="en-US" sz="2000" dirty="0"/>
          </a:p>
        </p:txBody>
      </p:sp>
    </p:spTree>
    <p:extLst>
      <p:ext uri="{BB962C8B-B14F-4D97-AF65-F5344CB8AC3E}">
        <p14:creationId xmlns:p14="http://schemas.microsoft.com/office/powerpoint/2010/main" val="37526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绘制热力图示例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2785378"/>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np.random.seed</a:t>
            </a:r>
            <a:r>
              <a:rPr lang="en-US" altLang="zh-CN" sz="2000" dirty="0">
                <a:solidFill>
                  <a:schemeClr val="tx1">
                    <a:lumMod val="85000"/>
                    <a:lumOff val="15000"/>
                  </a:schemeClr>
                </a:solidFill>
                <a:latin typeface="+mj-lt"/>
                <a:ea typeface="微软雅黑" panose="020B0503020204020204" pitchFamily="34" charset="-122"/>
              </a:rPr>
              <a:t>(0)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uniform_data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np.random.rand</a:t>
            </a:r>
            <a:r>
              <a:rPr lang="en-US" altLang="zh-CN" sz="2000" dirty="0">
                <a:solidFill>
                  <a:schemeClr val="tx1">
                    <a:lumMod val="85000"/>
                    <a:lumOff val="15000"/>
                  </a:schemeClr>
                </a:solidFill>
                <a:latin typeface="+mj-lt"/>
                <a:ea typeface="微软雅黑" panose="020B0503020204020204" pitchFamily="34" charset="-122"/>
              </a:rPr>
              <a:t>(10, 12)</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sns.heatmap</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uniform_data</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280222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52783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seaborn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绘制热力图示例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1263440" y="1724484"/>
            <a:ext cx="2341667" cy="507831"/>
          </a:xfrm>
          <a:prstGeom prst="rect">
            <a:avLst/>
          </a:prstGeom>
        </p:spPr>
        <p:txBody>
          <a:bodyPr wrap="none">
            <a:spAutoFit/>
          </a:bodyPr>
          <a:lstStyle/>
          <a:p>
            <a:pPr marL="180340" indent="127000">
              <a:lnSpc>
                <a:spcPct val="150000"/>
              </a:lnSpc>
              <a:spcAft>
                <a:spcPts val="0"/>
              </a:spcAft>
            </a:pPr>
            <a:r>
              <a:rPr lang="zh-CN" altLang="zh-CN" kern="100" dirty="0">
                <a:latin typeface="+mn-ea"/>
              </a:rPr>
              <a:t>程序输出的结果：</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107" y="2476221"/>
            <a:ext cx="5171394" cy="401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84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199536"/>
            <a:ext cx="9789465" cy="3093154"/>
          </a:xfrm>
          <a:prstGeom prst="rect">
            <a:avLst/>
          </a:prstGeom>
        </p:spPr>
        <p:txBody>
          <a:bodyPr wrap="square">
            <a:spAutoFit/>
          </a:bodyPr>
          <a:lstStyle/>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Matplotlib</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Seaborn</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solidFill>
                  <a:srgbClr val="FF0000"/>
                </a:solidFill>
                <a:latin typeface="+mj-lt"/>
                <a:ea typeface="微软雅黑" panose="020B0503020204020204" pitchFamily="34" charset="-122"/>
              </a:rPr>
              <a:t>Pyecharts</a:t>
            </a:r>
            <a:endParaRPr lang="en-US" altLang="zh-CN" sz="2800" dirty="0">
              <a:solidFill>
                <a:srgbClr val="FF0000"/>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应用实例</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本章小结</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2037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70898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Echarts</a:t>
            </a:r>
            <a:r>
              <a:rPr lang="zh-CN" altLang="en-US" sz="2000" dirty="0">
                <a:solidFill>
                  <a:schemeClr val="tx1">
                    <a:lumMod val="85000"/>
                    <a:lumOff val="15000"/>
                  </a:schemeClr>
                </a:solidFill>
                <a:latin typeface="+mj-lt"/>
                <a:ea typeface="微软雅黑" panose="020B0503020204020204" pitchFamily="34" charset="-122"/>
              </a:rPr>
              <a:t>是一款由百度使用</a:t>
            </a:r>
            <a:r>
              <a:rPr lang="en-US" altLang="zh-CN" sz="2000" dirty="0">
                <a:solidFill>
                  <a:schemeClr val="tx1">
                    <a:lumMod val="85000"/>
                    <a:lumOff val="15000"/>
                  </a:schemeClr>
                </a:solidFill>
                <a:latin typeface="+mj-lt"/>
                <a:ea typeface="微软雅黑" panose="020B0503020204020204" pitchFamily="34" charset="-122"/>
              </a:rPr>
              <a:t>JavaScript</a:t>
            </a:r>
            <a:r>
              <a:rPr lang="zh-CN" altLang="en-US" sz="2000" dirty="0">
                <a:solidFill>
                  <a:schemeClr val="tx1">
                    <a:lumMod val="85000"/>
                    <a:lumOff val="15000"/>
                  </a:schemeClr>
                </a:solidFill>
                <a:latin typeface="+mj-lt"/>
                <a:ea typeface="微软雅黑" panose="020B0503020204020204" pitchFamily="34" charset="-122"/>
              </a:rPr>
              <a:t>实现的开源数据可视化库，可以为用户提供直观、交互丰富、可高度个性化定制的数据图表，目前被较多地应用于网页数据可视化。</a:t>
            </a:r>
            <a:r>
              <a:rPr lang="en-US" altLang="zh-CN" sz="2000" dirty="0" err="1">
                <a:solidFill>
                  <a:schemeClr val="tx1">
                    <a:lumMod val="85000"/>
                    <a:lumOff val="15000"/>
                  </a:schemeClr>
                </a:solidFill>
                <a:latin typeface="+mj-lt"/>
                <a:ea typeface="微软雅黑" panose="020B0503020204020204" pitchFamily="34" charset="-122"/>
              </a:rPr>
              <a:t>Pyecharts</a:t>
            </a:r>
            <a:r>
              <a:rPr lang="zh-CN" altLang="en-US" sz="2000" dirty="0">
                <a:solidFill>
                  <a:schemeClr val="tx1">
                    <a:lumMod val="85000"/>
                    <a:lumOff val="15000"/>
                  </a:schemeClr>
                </a:solidFill>
                <a:latin typeface="+mj-lt"/>
                <a:ea typeface="微软雅黑" panose="020B0503020204020204" pitchFamily="34" charset="-122"/>
              </a:rPr>
              <a:t>是一款将</a:t>
            </a:r>
            <a:r>
              <a:rPr lang="en-US" altLang="zh-CN" sz="2000" dirty="0" err="1">
                <a:solidFill>
                  <a:schemeClr val="tx1">
                    <a:lumMod val="85000"/>
                    <a:lumOff val="15000"/>
                  </a:schemeClr>
                </a:solidFill>
                <a:latin typeface="+mj-lt"/>
                <a:ea typeface="微软雅黑" panose="020B0503020204020204" pitchFamily="34" charset="-122"/>
              </a:rPr>
              <a:t>Echarts</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结合的数据可视化工具，它可以直接生成</a:t>
            </a:r>
            <a:r>
              <a:rPr lang="en-US" altLang="zh-CN" sz="2000" dirty="0" err="1">
                <a:solidFill>
                  <a:schemeClr val="tx1">
                    <a:lumMod val="85000"/>
                    <a:lumOff val="15000"/>
                  </a:schemeClr>
                </a:solidFill>
                <a:latin typeface="+mj-lt"/>
                <a:ea typeface="微软雅黑" panose="020B0503020204020204" pitchFamily="34" charset="-122"/>
              </a:rPr>
              <a:t>Echarts</a:t>
            </a:r>
            <a:r>
              <a:rPr lang="zh-CN" altLang="en-US" sz="2000" dirty="0">
                <a:solidFill>
                  <a:schemeClr val="tx1">
                    <a:lumMod val="85000"/>
                    <a:lumOff val="15000"/>
                  </a:schemeClr>
                </a:solidFill>
                <a:latin typeface="+mj-lt"/>
                <a:ea typeface="微软雅黑" panose="020B0503020204020204" pitchFamily="34" charset="-122"/>
              </a:rPr>
              <a:t>图表。</a:t>
            </a: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ea typeface="微软雅黑" panose="020B0503020204020204" pitchFamily="34" charset="-122"/>
              </a:rPr>
              <a:t>Pyecharts</a:t>
            </a:r>
            <a:r>
              <a:rPr lang="zh-CN" altLang="en-US" sz="2000" dirty="0">
                <a:solidFill>
                  <a:schemeClr val="tx1">
                    <a:lumMod val="85000"/>
                    <a:lumOff val="15000"/>
                  </a:schemeClr>
                </a:solidFill>
                <a:ea typeface="微软雅黑" panose="020B0503020204020204" pitchFamily="34" charset="-122"/>
              </a:rPr>
              <a:t>支持常规的折线图，柱状图，散点图，饼图，</a:t>
            </a:r>
            <a:r>
              <a:rPr lang="en-US" altLang="zh-CN" sz="2000" dirty="0">
                <a:solidFill>
                  <a:schemeClr val="tx1">
                    <a:lumMod val="85000"/>
                    <a:lumOff val="15000"/>
                  </a:schemeClr>
                </a:solidFill>
                <a:ea typeface="微软雅黑" panose="020B0503020204020204" pitchFamily="34" charset="-122"/>
              </a:rPr>
              <a:t>K</a:t>
            </a:r>
            <a:r>
              <a:rPr lang="zh-CN" altLang="en-US" sz="2000" dirty="0">
                <a:solidFill>
                  <a:schemeClr val="tx1">
                    <a:lumMod val="85000"/>
                    <a:lumOff val="15000"/>
                  </a:schemeClr>
                </a:solidFill>
                <a:ea typeface="微软雅黑" panose="020B0503020204020204" pitchFamily="34" charset="-122"/>
              </a:rPr>
              <a:t>线图，用于统计的箱线图，用于地理数据可视化的地图、热力图、线图，用于关系数据可视化的关系图、树型图、旭日图，多维数据可视化的平行坐标，还有用于商业智能（</a:t>
            </a:r>
            <a:r>
              <a:rPr lang="en-US" altLang="zh-CN" sz="2000" dirty="0">
                <a:solidFill>
                  <a:schemeClr val="tx1">
                    <a:lumMod val="85000"/>
                    <a:lumOff val="15000"/>
                  </a:schemeClr>
                </a:solidFill>
                <a:ea typeface="微软雅黑" panose="020B0503020204020204" pitchFamily="34" charset="-122"/>
              </a:rPr>
              <a:t>BI</a:t>
            </a:r>
            <a:r>
              <a:rPr lang="zh-CN" altLang="en-US" sz="2000" dirty="0">
                <a:solidFill>
                  <a:schemeClr val="tx1">
                    <a:lumMod val="85000"/>
                    <a:lumOff val="15000"/>
                  </a:schemeClr>
                </a:solidFill>
                <a:ea typeface="微软雅黑" panose="020B0503020204020204" pitchFamily="34" charset="-122"/>
              </a:rPr>
              <a:t>）的漏斗图，仪表盘等，并且支持图与图之间的混搭。</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383839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11213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7" y="1129098"/>
            <a:ext cx="2997521"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图表类</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p:cNvGraphicFramePr>
            <a:graphicFrameLocks noGrp="1"/>
          </p:cNvGraphicFramePr>
          <p:nvPr>
            <p:extLst>
              <p:ext uri="{D42A27DB-BD31-4B8C-83A1-F6EECF244321}">
                <p14:modId xmlns:p14="http://schemas.microsoft.com/office/powerpoint/2010/main" val="433049465"/>
              </p:ext>
            </p:extLst>
          </p:nvPr>
        </p:nvGraphicFramePr>
        <p:xfrm>
          <a:off x="2559617" y="1807656"/>
          <a:ext cx="7396683" cy="4754880"/>
        </p:xfrm>
        <a:graphic>
          <a:graphicData uri="http://schemas.openxmlformats.org/drawingml/2006/table">
            <a:tbl>
              <a:tblPr firstRow="1" firstCol="1" bandRow="1">
                <a:tableStyleId>{5C22544A-7EE6-4342-B048-85BDC9FD1C3A}</a:tableStyleId>
              </a:tblPr>
              <a:tblGrid>
                <a:gridCol w="1084660">
                  <a:extLst>
                    <a:ext uri="{9D8B030D-6E8A-4147-A177-3AD203B41FA5}">
                      <a16:colId xmlns:a16="http://schemas.microsoft.com/office/drawing/2014/main" val="562126699"/>
                    </a:ext>
                  </a:extLst>
                </a:gridCol>
                <a:gridCol w="6312023">
                  <a:extLst>
                    <a:ext uri="{9D8B030D-6E8A-4147-A177-3AD203B41FA5}">
                      <a16:colId xmlns:a16="http://schemas.microsoft.com/office/drawing/2014/main" val="2423152721"/>
                    </a:ext>
                  </a:extLst>
                </a:gridCol>
              </a:tblGrid>
              <a:tr h="193393">
                <a:tc>
                  <a:txBody>
                    <a:bodyPr/>
                    <a:lstStyle/>
                    <a:p>
                      <a:pPr indent="127000" algn="ctr">
                        <a:lnSpc>
                          <a:spcPct val="150000"/>
                        </a:lnSpc>
                        <a:spcAft>
                          <a:spcPts val="0"/>
                        </a:spcAft>
                      </a:pPr>
                      <a:r>
                        <a:rPr lang="zh-CN" sz="1600" kern="100" dirty="0">
                          <a:effectLst/>
                        </a:rPr>
                        <a:t>类名</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266700" algn="ctr">
                        <a:lnSpc>
                          <a:spcPct val="150000"/>
                        </a:lnSpc>
                        <a:spcAft>
                          <a:spcPts val="0"/>
                        </a:spcAft>
                      </a:pPr>
                      <a:r>
                        <a:rPr lang="zh-CN" sz="1600" kern="100" dirty="0">
                          <a:effectLst/>
                        </a:rPr>
                        <a:t>描述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3749151877"/>
                  </a:ext>
                </a:extLst>
              </a:tr>
              <a:tr h="193393">
                <a:tc>
                  <a:txBody>
                    <a:bodyPr/>
                    <a:lstStyle/>
                    <a:p>
                      <a:pPr indent="127000" algn="ctr">
                        <a:lnSpc>
                          <a:spcPct val="150000"/>
                        </a:lnSpc>
                        <a:spcAft>
                          <a:spcPts val="0"/>
                        </a:spcAft>
                      </a:pPr>
                      <a:r>
                        <a:rPr lang="en-US" sz="1600" kern="100">
                          <a:effectLst/>
                        </a:rPr>
                        <a:t>Line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折线图，堆积折线图，区域图，堆积区域图。</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1991957105"/>
                  </a:ext>
                </a:extLst>
              </a:tr>
              <a:tr h="193393">
                <a:tc>
                  <a:txBody>
                    <a:bodyPr/>
                    <a:lstStyle/>
                    <a:p>
                      <a:pPr indent="127000" algn="ctr">
                        <a:lnSpc>
                          <a:spcPct val="150000"/>
                        </a:lnSpc>
                        <a:spcAft>
                          <a:spcPts val="0"/>
                        </a:spcAft>
                      </a:pPr>
                      <a:r>
                        <a:rPr lang="en-US" sz="1600" kern="100" dirty="0">
                          <a:effectLst/>
                        </a:rPr>
                        <a:t>Bar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柱形图（纵向），堆积柱形图，条形图（横向），堆积条形图。</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3494675162"/>
                  </a:ext>
                </a:extLst>
              </a:tr>
              <a:tr h="290089">
                <a:tc>
                  <a:txBody>
                    <a:bodyPr/>
                    <a:lstStyle/>
                    <a:p>
                      <a:pPr indent="127000" algn="ctr">
                        <a:lnSpc>
                          <a:spcPct val="150000"/>
                        </a:lnSpc>
                        <a:spcAft>
                          <a:spcPts val="0"/>
                        </a:spcAft>
                      </a:pPr>
                      <a:r>
                        <a:rPr lang="en-US" sz="1600" kern="100">
                          <a:effectLst/>
                        </a:rPr>
                        <a:t>Scatter</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散点图，气泡图。散点图至少需要横纵两个数据，更高维度数据加入时可以映射为颜色或大小，当映射到大小时则为气泡图。</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1500047164"/>
                  </a:ext>
                </a:extLst>
              </a:tr>
              <a:tr h="193393">
                <a:tc>
                  <a:txBody>
                    <a:bodyPr/>
                    <a:lstStyle/>
                    <a:p>
                      <a:pPr indent="127000" algn="ctr">
                        <a:lnSpc>
                          <a:spcPct val="150000"/>
                        </a:lnSpc>
                        <a:spcAft>
                          <a:spcPts val="0"/>
                        </a:spcAft>
                      </a:pPr>
                      <a:r>
                        <a:rPr lang="en-US" sz="1600" kern="100">
                          <a:effectLst/>
                        </a:rPr>
                        <a:t>Kline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en-US" sz="1600" kern="100" dirty="0">
                          <a:effectLst/>
                        </a:rPr>
                        <a:t>K</a:t>
                      </a:r>
                      <a:r>
                        <a:rPr lang="zh-CN" sz="1600" kern="100" dirty="0">
                          <a:effectLst/>
                        </a:rPr>
                        <a:t>线图，蜡烛图。常用于展现股票交易数据。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4284063334"/>
                  </a:ext>
                </a:extLst>
              </a:tr>
              <a:tr h="193393">
                <a:tc>
                  <a:txBody>
                    <a:bodyPr/>
                    <a:lstStyle/>
                    <a:p>
                      <a:pPr indent="127000" algn="ctr">
                        <a:lnSpc>
                          <a:spcPct val="150000"/>
                        </a:lnSpc>
                        <a:spcAft>
                          <a:spcPts val="0"/>
                        </a:spcAft>
                      </a:pPr>
                      <a:r>
                        <a:rPr lang="en-US" sz="1600" kern="100">
                          <a:effectLst/>
                        </a:rPr>
                        <a:t>Pie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饼图，圆环图。饼图支持两种（半径、面积）南丁格尔玫瑰图模式。</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500155588"/>
                  </a:ext>
                </a:extLst>
              </a:tr>
              <a:tr h="290089">
                <a:tc>
                  <a:txBody>
                    <a:bodyPr/>
                    <a:lstStyle/>
                    <a:p>
                      <a:pPr indent="127000" algn="ctr">
                        <a:lnSpc>
                          <a:spcPct val="150000"/>
                        </a:lnSpc>
                        <a:spcAft>
                          <a:spcPts val="0"/>
                        </a:spcAft>
                      </a:pPr>
                      <a:r>
                        <a:rPr lang="en-US" sz="1600" kern="100">
                          <a:effectLst/>
                        </a:rPr>
                        <a:t>Boxplot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箱形图。用于展示数据分布的特征，提供有关数据位置和分散情况的关键信息。</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712172080"/>
                  </a:ext>
                </a:extLst>
              </a:tr>
              <a:tr h="290089">
                <a:tc>
                  <a:txBody>
                    <a:bodyPr/>
                    <a:lstStyle/>
                    <a:p>
                      <a:pPr indent="127000" algn="ctr">
                        <a:lnSpc>
                          <a:spcPct val="150000"/>
                        </a:lnSpc>
                        <a:spcAft>
                          <a:spcPts val="0"/>
                        </a:spcAft>
                      </a:pPr>
                      <a:r>
                        <a:rPr lang="en-US" sz="1600" kern="100">
                          <a:effectLst/>
                        </a:rPr>
                        <a:t>Radar</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雷达图，填充雷达图。高维度数据展现的常用图表。</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3159937045"/>
                  </a:ext>
                </a:extLst>
              </a:tr>
              <a:tr h="290089">
                <a:tc>
                  <a:txBody>
                    <a:bodyPr/>
                    <a:lstStyle/>
                    <a:p>
                      <a:pPr indent="127000" algn="ctr">
                        <a:lnSpc>
                          <a:spcPct val="150000"/>
                        </a:lnSpc>
                        <a:spcAft>
                          <a:spcPts val="0"/>
                        </a:spcAft>
                      </a:pPr>
                      <a:r>
                        <a:rPr lang="en-US" sz="1600" kern="100" dirty="0">
                          <a:effectLst/>
                        </a:rPr>
                        <a:t>Map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地图。内置世界地图、中国及中国</a:t>
                      </a:r>
                      <a:r>
                        <a:rPr lang="en-US" sz="1600" kern="100" dirty="0">
                          <a:effectLst/>
                        </a:rPr>
                        <a:t>34</a:t>
                      </a:r>
                      <a:r>
                        <a:rPr lang="zh-CN" sz="1600" kern="100" dirty="0">
                          <a:effectLst/>
                        </a:rPr>
                        <a:t>个省市自治区地图数据、可通过标准</a:t>
                      </a:r>
                      <a:r>
                        <a:rPr lang="en-US" sz="1600" kern="100" dirty="0" err="1">
                          <a:effectLst/>
                        </a:rPr>
                        <a:t>GeoJson</a:t>
                      </a:r>
                      <a:r>
                        <a:rPr lang="zh-CN" sz="1600" kern="100" dirty="0">
                          <a:effectLst/>
                        </a:rPr>
                        <a:t>扩展地图类型。支持</a:t>
                      </a:r>
                      <a:r>
                        <a:rPr lang="en-US" sz="1600" kern="100" dirty="0" err="1">
                          <a:effectLst/>
                        </a:rPr>
                        <a:t>svg</a:t>
                      </a:r>
                      <a:r>
                        <a:rPr lang="zh-CN" sz="1600" kern="100" dirty="0">
                          <a:effectLst/>
                        </a:rPr>
                        <a:t>扩展类地图应用，如室内地图、运动场、物件构造等。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1057775209"/>
                  </a:ext>
                </a:extLst>
              </a:tr>
            </a:tbl>
          </a:graphicData>
        </a:graphic>
      </p:graphicFrame>
    </p:spTree>
    <p:extLst>
      <p:ext uri="{BB962C8B-B14F-4D97-AF65-F5344CB8AC3E}">
        <p14:creationId xmlns:p14="http://schemas.microsoft.com/office/powerpoint/2010/main" val="34486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7" y="1129098"/>
            <a:ext cx="2997521"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图表类</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p:cNvGraphicFramePr>
            <a:graphicFrameLocks noGrp="1"/>
          </p:cNvGraphicFramePr>
          <p:nvPr>
            <p:extLst>
              <p:ext uri="{D42A27DB-BD31-4B8C-83A1-F6EECF244321}">
                <p14:modId xmlns:p14="http://schemas.microsoft.com/office/powerpoint/2010/main" val="1947687768"/>
              </p:ext>
            </p:extLst>
          </p:nvPr>
        </p:nvGraphicFramePr>
        <p:xfrm>
          <a:off x="2559617" y="1807656"/>
          <a:ext cx="7396683" cy="4754880"/>
        </p:xfrm>
        <a:graphic>
          <a:graphicData uri="http://schemas.openxmlformats.org/drawingml/2006/table">
            <a:tbl>
              <a:tblPr firstRow="1" firstCol="1" bandRow="1">
                <a:tableStyleId>{5C22544A-7EE6-4342-B048-85BDC9FD1C3A}</a:tableStyleId>
              </a:tblPr>
              <a:tblGrid>
                <a:gridCol w="1231148">
                  <a:extLst>
                    <a:ext uri="{9D8B030D-6E8A-4147-A177-3AD203B41FA5}">
                      <a16:colId xmlns:a16="http://schemas.microsoft.com/office/drawing/2014/main" val="562126699"/>
                    </a:ext>
                  </a:extLst>
                </a:gridCol>
                <a:gridCol w="6165535">
                  <a:extLst>
                    <a:ext uri="{9D8B030D-6E8A-4147-A177-3AD203B41FA5}">
                      <a16:colId xmlns:a16="http://schemas.microsoft.com/office/drawing/2014/main" val="2423152721"/>
                    </a:ext>
                  </a:extLst>
                </a:gridCol>
              </a:tblGrid>
              <a:tr h="193393">
                <a:tc>
                  <a:txBody>
                    <a:bodyPr/>
                    <a:lstStyle/>
                    <a:p>
                      <a:pPr indent="127000" algn="ctr">
                        <a:lnSpc>
                          <a:spcPct val="150000"/>
                        </a:lnSpc>
                        <a:spcAft>
                          <a:spcPts val="0"/>
                        </a:spcAft>
                      </a:pPr>
                      <a:r>
                        <a:rPr lang="zh-CN" sz="1600" kern="100" dirty="0">
                          <a:effectLst/>
                        </a:rPr>
                        <a:t>类名</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266700" algn="ctr">
                        <a:lnSpc>
                          <a:spcPct val="150000"/>
                        </a:lnSpc>
                        <a:spcAft>
                          <a:spcPts val="0"/>
                        </a:spcAft>
                      </a:pPr>
                      <a:r>
                        <a:rPr lang="zh-CN" sz="1600" kern="100" dirty="0">
                          <a:effectLst/>
                        </a:rPr>
                        <a:t>描述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3749151877"/>
                  </a:ext>
                </a:extLst>
              </a:tr>
              <a:tr h="386786">
                <a:tc>
                  <a:txBody>
                    <a:bodyPr/>
                    <a:lstStyle/>
                    <a:p>
                      <a:pPr indent="127000" algn="ctr">
                        <a:lnSpc>
                          <a:spcPct val="150000"/>
                        </a:lnSpc>
                        <a:spcAft>
                          <a:spcPts val="0"/>
                        </a:spcAft>
                      </a:pPr>
                      <a:r>
                        <a:rPr lang="en-US" sz="1600" kern="100" dirty="0" err="1">
                          <a:effectLst/>
                        </a:rPr>
                        <a:t>HeatMap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热力图。用于展现密度分布信息，支持与地图、百度地图插件联合使用。</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900522909"/>
                  </a:ext>
                </a:extLst>
              </a:tr>
              <a:tr h="290089">
                <a:tc>
                  <a:txBody>
                    <a:bodyPr/>
                    <a:lstStyle/>
                    <a:p>
                      <a:pPr indent="127000" algn="ctr">
                        <a:lnSpc>
                          <a:spcPct val="150000"/>
                        </a:lnSpc>
                        <a:spcAft>
                          <a:spcPts val="0"/>
                        </a:spcAft>
                      </a:pPr>
                      <a:r>
                        <a:rPr lang="en-US" sz="1600" kern="100">
                          <a:effectLst/>
                        </a:rPr>
                        <a:t>Gauge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仪表盘。用于展现关键指标数据，常见于商业智能系统。</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1905592847"/>
                  </a:ext>
                </a:extLst>
              </a:tr>
              <a:tr h="290089">
                <a:tc>
                  <a:txBody>
                    <a:bodyPr/>
                    <a:lstStyle/>
                    <a:p>
                      <a:pPr indent="127000" algn="ctr">
                        <a:lnSpc>
                          <a:spcPct val="150000"/>
                        </a:lnSpc>
                        <a:spcAft>
                          <a:spcPts val="0"/>
                        </a:spcAft>
                      </a:pPr>
                      <a:r>
                        <a:rPr lang="en-US" sz="1600" kern="100">
                          <a:effectLst/>
                        </a:rPr>
                        <a:t>Funnel</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漏斗图。用于展现数据经过筛选、过滤等流程处理后发生的数据变化，常见于</a:t>
                      </a:r>
                      <a:r>
                        <a:rPr lang="en-US" sz="1600" kern="100" dirty="0">
                          <a:effectLst/>
                        </a:rPr>
                        <a:t>BI</a:t>
                      </a:r>
                      <a:r>
                        <a:rPr lang="zh-CN" sz="1600" kern="100" dirty="0">
                          <a:effectLst/>
                        </a:rPr>
                        <a:t>类系统。</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4006024319"/>
                  </a:ext>
                </a:extLst>
              </a:tr>
              <a:tr h="386786">
                <a:tc>
                  <a:txBody>
                    <a:bodyPr/>
                    <a:lstStyle/>
                    <a:p>
                      <a:pPr indent="127000" algn="ctr">
                        <a:lnSpc>
                          <a:spcPct val="150000"/>
                        </a:lnSpc>
                        <a:spcAft>
                          <a:spcPts val="0"/>
                        </a:spcAft>
                      </a:pPr>
                      <a:r>
                        <a:rPr lang="en-US" sz="1600" kern="100">
                          <a:effectLst/>
                        </a:rPr>
                        <a:t>Treemap</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矩形式树状结构图，简称：矩形树图。用于展示树形数据结构，优势是能最大限度展示节点的尺寸特征。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863046694"/>
                  </a:ext>
                </a:extLst>
              </a:tr>
              <a:tr h="193393">
                <a:tc>
                  <a:txBody>
                    <a:bodyPr/>
                    <a:lstStyle/>
                    <a:p>
                      <a:pPr indent="127000" algn="ctr">
                        <a:lnSpc>
                          <a:spcPct val="150000"/>
                        </a:lnSpc>
                        <a:spcAft>
                          <a:spcPts val="0"/>
                        </a:spcAft>
                      </a:pPr>
                      <a:r>
                        <a:rPr lang="en-US" sz="1600" kern="100">
                          <a:effectLst/>
                        </a:rPr>
                        <a:t>Tree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树图。用于展示树形数据结构各节点的层级关系。</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895814377"/>
                  </a:ext>
                </a:extLst>
              </a:tr>
              <a:tr h="290089">
                <a:tc>
                  <a:txBody>
                    <a:bodyPr/>
                    <a:lstStyle/>
                    <a:p>
                      <a:pPr indent="127000" algn="ctr">
                        <a:lnSpc>
                          <a:spcPct val="150000"/>
                        </a:lnSpc>
                        <a:spcAft>
                          <a:spcPts val="0"/>
                        </a:spcAft>
                      </a:pPr>
                      <a:r>
                        <a:rPr lang="en-US" sz="1600" kern="100">
                          <a:effectLst/>
                        </a:rPr>
                        <a:t>Sunburst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旭日图。既能像饼图一样表现局部和整体的占比，又能像矩形树图一样表现层级关系。</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440133952"/>
                  </a:ext>
                </a:extLst>
              </a:tr>
              <a:tr h="386786">
                <a:tc>
                  <a:txBody>
                    <a:bodyPr/>
                    <a:lstStyle/>
                    <a:p>
                      <a:pPr indent="127000" algn="ctr">
                        <a:lnSpc>
                          <a:spcPct val="150000"/>
                        </a:lnSpc>
                        <a:spcAft>
                          <a:spcPts val="0"/>
                        </a:spcAft>
                      </a:pPr>
                      <a:r>
                        <a:rPr lang="en-US" sz="1600" kern="100">
                          <a:effectLst/>
                        </a:rPr>
                        <a:t>WordCloud</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tc>
                  <a:txBody>
                    <a:bodyPr/>
                    <a:lstStyle/>
                    <a:p>
                      <a:pPr indent="127000">
                        <a:lnSpc>
                          <a:spcPct val="150000"/>
                        </a:lnSpc>
                        <a:spcAft>
                          <a:spcPts val="0"/>
                        </a:spcAft>
                      </a:pPr>
                      <a:r>
                        <a:rPr lang="zh-CN" sz="1600" kern="100" dirty="0">
                          <a:effectLst/>
                        </a:rPr>
                        <a:t>词云图。词云是关键词的视觉化描述，用于汇总用户生成的标签或一个网站的文字内容。</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28" marR="27628" marT="0" marB="0"/>
                </a:tc>
                <a:extLst>
                  <a:ext uri="{0D108BD9-81ED-4DB2-BD59-A6C34878D82A}">
                    <a16:rowId xmlns:a16="http://schemas.microsoft.com/office/drawing/2014/main" val="2549014569"/>
                  </a:ext>
                </a:extLst>
              </a:tr>
            </a:tbl>
          </a:graphicData>
        </a:graphic>
      </p:graphicFrame>
    </p:spTree>
    <p:extLst>
      <p:ext uri="{BB962C8B-B14F-4D97-AF65-F5344CB8AC3E}">
        <p14:creationId xmlns:p14="http://schemas.microsoft.com/office/powerpoint/2010/main" val="238133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86232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ea typeface="微软雅黑" panose="020B0503020204020204" pitchFamily="34" charset="-122"/>
              </a:rPr>
              <a:t>Pyecharts</a:t>
            </a:r>
            <a:r>
              <a:rPr lang="zh-CN" altLang="en-US" sz="2000" dirty="0">
                <a:solidFill>
                  <a:schemeClr val="tx1">
                    <a:lumMod val="85000"/>
                    <a:lumOff val="15000"/>
                  </a:schemeClr>
                </a:solidFill>
                <a:ea typeface="微软雅黑" panose="020B0503020204020204" pitchFamily="34" charset="-122"/>
              </a:rPr>
              <a:t>图表的设置包括全局配置项和系列配置项。全局配置项包括标题配置项、图例配置项、工具箱配置项、区域缩放配置项、提示框配置项等。系列配置项用于设置图表中的文本、线样式、标记等元素，具体包括图元样式配置项、文字样式配置项、标签配置项、线样式配置项等。</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189529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pic>
        <p:nvPicPr>
          <p:cNvPr id="5122" name="Picture 2" descr="12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635" y="3763829"/>
            <a:ext cx="4989512"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38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70898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ea typeface="微软雅黑" panose="020B0503020204020204" pitchFamily="34" charset="-122"/>
              </a:rPr>
              <a:t>Pyecharts</a:t>
            </a:r>
            <a:r>
              <a:rPr lang="zh-CN" altLang="en-US" sz="2000" dirty="0">
                <a:solidFill>
                  <a:schemeClr val="tx1">
                    <a:lumMod val="85000"/>
                    <a:lumOff val="15000"/>
                  </a:schemeClr>
                </a:solidFill>
                <a:ea typeface="微软雅黑" panose="020B0503020204020204" pitchFamily="34" charset="-122"/>
              </a:rPr>
              <a:t>中常用的基础图表类是</a:t>
            </a:r>
            <a:r>
              <a:rPr lang="en-US" altLang="zh-CN" sz="2000" dirty="0">
                <a:solidFill>
                  <a:schemeClr val="tx1">
                    <a:lumMod val="85000"/>
                    <a:lumOff val="15000"/>
                  </a:schemeClr>
                </a:solidFill>
                <a:ea typeface="微软雅黑" panose="020B0503020204020204" pitchFamily="34" charset="-122"/>
              </a:rPr>
              <a:t>Chart</a:t>
            </a:r>
            <a:r>
              <a:rPr lang="zh-CN" altLang="en-US" sz="2000" dirty="0">
                <a:solidFill>
                  <a:schemeClr val="tx1">
                    <a:lumMod val="85000"/>
                    <a:lumOff val="15000"/>
                  </a:schemeClr>
                </a:solidFill>
                <a:ea typeface="微软雅黑" panose="020B0503020204020204" pitchFamily="34" charset="-122"/>
              </a:rPr>
              <a:t>类的派生类，</a:t>
            </a:r>
            <a:r>
              <a:rPr lang="en-US" altLang="zh-CN" sz="2000" dirty="0">
                <a:solidFill>
                  <a:schemeClr val="tx1">
                    <a:lumMod val="85000"/>
                    <a:lumOff val="15000"/>
                  </a:schemeClr>
                </a:solidFill>
                <a:ea typeface="微软雅黑" panose="020B0503020204020204" pitchFamily="34" charset="-122"/>
              </a:rPr>
              <a:t>Chart</a:t>
            </a:r>
            <a:r>
              <a:rPr lang="zh-CN" altLang="en-US" sz="2000" dirty="0">
                <a:solidFill>
                  <a:schemeClr val="tx1">
                    <a:lumMod val="85000"/>
                    <a:lumOff val="15000"/>
                  </a:schemeClr>
                </a:solidFill>
                <a:ea typeface="微软雅黑" panose="020B0503020204020204" pitchFamily="34" charset="-122"/>
              </a:rPr>
              <a:t>类又是</a:t>
            </a:r>
            <a:r>
              <a:rPr lang="en-US" altLang="zh-CN" sz="2000" dirty="0">
                <a:solidFill>
                  <a:schemeClr val="tx1">
                    <a:lumMod val="85000"/>
                    <a:lumOff val="15000"/>
                  </a:schemeClr>
                </a:solidFill>
                <a:ea typeface="微软雅黑" panose="020B0503020204020204" pitchFamily="34" charset="-122"/>
              </a:rPr>
              <a:t>Base</a:t>
            </a:r>
            <a:r>
              <a:rPr lang="zh-CN" altLang="en-US" sz="2000" dirty="0">
                <a:solidFill>
                  <a:schemeClr val="tx1">
                    <a:lumMod val="85000"/>
                    <a:lumOff val="15000"/>
                  </a:schemeClr>
                </a:solidFill>
                <a:ea typeface="微软雅黑" panose="020B0503020204020204" pitchFamily="34" charset="-122"/>
              </a:rPr>
              <a:t>类的派生类，因此基础图表类的构造方法类似，下面以</a:t>
            </a:r>
            <a:r>
              <a:rPr lang="en-US" altLang="zh-CN" sz="2000" dirty="0">
                <a:solidFill>
                  <a:schemeClr val="tx1">
                    <a:lumMod val="85000"/>
                    <a:lumOff val="15000"/>
                  </a:schemeClr>
                </a:solidFill>
                <a:ea typeface="微软雅黑" panose="020B0503020204020204" pitchFamily="34" charset="-122"/>
              </a:rPr>
              <a:t>Pie</a:t>
            </a:r>
            <a:r>
              <a:rPr lang="zh-CN" altLang="en-US" sz="2000" dirty="0">
                <a:solidFill>
                  <a:schemeClr val="tx1">
                    <a:lumMod val="85000"/>
                    <a:lumOff val="15000"/>
                  </a:schemeClr>
                </a:solidFill>
                <a:ea typeface="微软雅黑" panose="020B0503020204020204" pitchFamily="34" charset="-122"/>
              </a:rPr>
              <a:t>类为例，说明创建一个基础图表对象的语法格式：</a:t>
            </a: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其中参数</a:t>
            </a:r>
            <a:r>
              <a:rPr lang="en-US" altLang="zh-CN" sz="2000" dirty="0" err="1">
                <a:solidFill>
                  <a:schemeClr val="tx1">
                    <a:lumMod val="85000"/>
                    <a:lumOff val="15000"/>
                  </a:schemeClr>
                </a:solidFill>
                <a:latin typeface="+mj-lt"/>
                <a:ea typeface="微软雅黑" panose="020B0503020204020204" pitchFamily="34" charset="-122"/>
              </a:rPr>
              <a:t>init_opts</a:t>
            </a:r>
            <a:r>
              <a:rPr lang="zh-CN" altLang="en-US" sz="2000" dirty="0">
                <a:solidFill>
                  <a:schemeClr val="tx1">
                    <a:lumMod val="85000"/>
                    <a:lumOff val="15000"/>
                  </a:schemeClr>
                </a:solidFill>
                <a:latin typeface="+mj-lt"/>
                <a:ea typeface="微软雅黑" panose="020B0503020204020204" pitchFamily="34" charset="-122"/>
              </a:rPr>
              <a:t>是全局初始化配置项，数据类型为</a:t>
            </a:r>
            <a:r>
              <a:rPr lang="en-US" altLang="zh-CN" sz="2000" dirty="0" err="1">
                <a:solidFill>
                  <a:schemeClr val="tx1">
                    <a:lumMod val="85000"/>
                    <a:lumOff val="15000"/>
                  </a:schemeClr>
                </a:solidFill>
                <a:latin typeface="+mj-lt"/>
                <a:ea typeface="微软雅黑" panose="020B0503020204020204" pitchFamily="34" charset="-122"/>
              </a:rPr>
              <a:t>pyecharts.options.InitOpts</a:t>
            </a:r>
            <a:r>
              <a:rPr lang="zh-CN" altLang="en-US" sz="2000" dirty="0">
                <a:solidFill>
                  <a:schemeClr val="tx1">
                    <a:lumMod val="85000"/>
                    <a:lumOff val="15000"/>
                  </a:schemeClr>
                </a:solidFill>
                <a:latin typeface="+mj-lt"/>
                <a:ea typeface="微软雅黑" panose="020B0503020204020204" pitchFamily="34" charset="-122"/>
              </a:rPr>
              <a:t>对象，其常用属性包括</a:t>
            </a:r>
            <a:r>
              <a:rPr lang="en-US" altLang="zh-CN" sz="2000" dirty="0">
                <a:solidFill>
                  <a:schemeClr val="tx1">
                    <a:lumMod val="85000"/>
                    <a:lumOff val="15000"/>
                  </a:schemeClr>
                </a:solidFill>
                <a:latin typeface="+mj-lt"/>
                <a:ea typeface="微软雅黑" panose="020B0503020204020204" pitchFamily="34" charset="-122"/>
              </a:rPr>
              <a:t>width</a:t>
            </a:r>
            <a:r>
              <a:rPr lang="zh-CN" altLang="en-US" sz="2000" dirty="0">
                <a:solidFill>
                  <a:schemeClr val="tx1">
                    <a:lumMod val="85000"/>
                    <a:lumOff val="15000"/>
                  </a:schemeClr>
                </a:solidFill>
                <a:latin typeface="+mj-lt"/>
                <a:ea typeface="微软雅黑" panose="020B0503020204020204" pitchFamily="34" charset="-122"/>
              </a:rPr>
              <a:t>（图表画布宽度）、</a:t>
            </a:r>
            <a:r>
              <a:rPr lang="en-US" altLang="zh-CN" sz="2000" dirty="0">
                <a:solidFill>
                  <a:schemeClr val="tx1">
                    <a:lumMod val="85000"/>
                    <a:lumOff val="15000"/>
                  </a:schemeClr>
                </a:solidFill>
                <a:latin typeface="+mj-lt"/>
                <a:ea typeface="微软雅黑" panose="020B0503020204020204" pitchFamily="34" charset="-122"/>
              </a:rPr>
              <a:t>height</a:t>
            </a:r>
            <a:r>
              <a:rPr lang="zh-CN" altLang="en-US" sz="2000" dirty="0">
                <a:solidFill>
                  <a:schemeClr val="tx1">
                    <a:lumMod val="85000"/>
                    <a:lumOff val="15000"/>
                  </a:schemeClr>
                </a:solidFill>
                <a:latin typeface="+mj-lt"/>
                <a:ea typeface="微软雅黑" panose="020B0503020204020204" pitchFamily="34" charset="-122"/>
              </a:rPr>
              <a:t>（图表画布高度）、</a:t>
            </a:r>
            <a:r>
              <a:rPr lang="en-US" altLang="zh-CN" sz="2000" dirty="0" err="1">
                <a:solidFill>
                  <a:schemeClr val="tx1">
                    <a:lumMod val="85000"/>
                    <a:lumOff val="15000"/>
                  </a:schemeClr>
                </a:solidFill>
                <a:latin typeface="+mj-lt"/>
                <a:ea typeface="微软雅黑" panose="020B0503020204020204" pitchFamily="34" charset="-122"/>
              </a:rPr>
              <a:t>chart_id</a:t>
            </a:r>
            <a:r>
              <a:rPr lang="zh-CN" altLang="en-US" sz="2000" dirty="0">
                <a:solidFill>
                  <a:schemeClr val="tx1">
                    <a:lumMod val="85000"/>
                    <a:lumOff val="15000"/>
                  </a:schemeClr>
                </a:solidFill>
                <a:latin typeface="+mj-lt"/>
                <a:ea typeface="微软雅黑" panose="020B0503020204020204" pitchFamily="34" charset="-122"/>
              </a:rPr>
              <a:t>（图表 </a:t>
            </a:r>
            <a:r>
              <a:rPr lang="en-US" altLang="zh-CN" sz="2000" dirty="0">
                <a:solidFill>
                  <a:schemeClr val="tx1">
                    <a:lumMod val="85000"/>
                    <a:lumOff val="15000"/>
                  </a:schemeClr>
                </a:solidFill>
                <a:latin typeface="+mj-lt"/>
                <a:ea typeface="微软雅黑" panose="020B0503020204020204" pitchFamily="34" charset="-122"/>
              </a:rPr>
              <a:t>ID</a:t>
            </a:r>
            <a:r>
              <a:rPr lang="zh-CN" altLang="en-US" sz="2000" dirty="0">
                <a:solidFill>
                  <a:schemeClr val="tx1">
                    <a:lumMod val="85000"/>
                    <a:lumOff val="15000"/>
                  </a:schemeClr>
                </a:solidFill>
                <a:latin typeface="+mj-lt"/>
                <a:ea typeface="微软雅黑" panose="020B0503020204020204" pitchFamily="34" charset="-122"/>
              </a:rPr>
              <a:t>，用于在多图表时区分的唯一标识）、</a:t>
            </a:r>
            <a:r>
              <a:rPr lang="en-US" altLang="zh-CN" sz="2000" dirty="0" err="1">
                <a:solidFill>
                  <a:schemeClr val="tx1">
                    <a:lumMod val="85000"/>
                    <a:lumOff val="15000"/>
                  </a:schemeClr>
                </a:solidFill>
                <a:latin typeface="+mj-lt"/>
                <a:ea typeface="微软雅黑" panose="020B0503020204020204" pitchFamily="34" charset="-122"/>
              </a:rPr>
              <a:t>page_title</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（网页标题）、</a:t>
            </a:r>
            <a:r>
              <a:rPr lang="en-US" altLang="zh-CN" sz="2000" dirty="0">
                <a:solidFill>
                  <a:schemeClr val="tx1">
                    <a:lumMod val="85000"/>
                    <a:lumOff val="15000"/>
                  </a:schemeClr>
                </a:solidFill>
                <a:latin typeface="+mj-lt"/>
                <a:ea typeface="微软雅黑" panose="020B0503020204020204" pitchFamily="34" charset="-122"/>
              </a:rPr>
              <a:t>theme</a:t>
            </a:r>
            <a:r>
              <a:rPr lang="zh-CN" altLang="en-US" sz="2000" dirty="0">
                <a:solidFill>
                  <a:schemeClr val="tx1">
                    <a:lumMod val="85000"/>
                    <a:lumOff val="15000"/>
                  </a:schemeClr>
                </a:solidFill>
                <a:latin typeface="+mj-lt"/>
                <a:ea typeface="微软雅黑" panose="020B0503020204020204" pitchFamily="34" charset="-122"/>
              </a:rPr>
              <a:t>（图表主题）、</a:t>
            </a:r>
            <a:r>
              <a:rPr lang="en-US" altLang="zh-CN" sz="2000" dirty="0" err="1">
                <a:solidFill>
                  <a:schemeClr val="tx1">
                    <a:lumMod val="85000"/>
                    <a:lumOff val="15000"/>
                  </a:schemeClr>
                </a:solidFill>
                <a:latin typeface="+mj-lt"/>
                <a:ea typeface="微软雅黑" panose="020B0503020204020204" pitchFamily="34" charset="-122"/>
              </a:rPr>
              <a:t>bg_color</a:t>
            </a:r>
            <a:r>
              <a:rPr lang="zh-CN" altLang="en-US" sz="2000" dirty="0">
                <a:solidFill>
                  <a:schemeClr val="tx1">
                    <a:lumMod val="85000"/>
                    <a:lumOff val="15000"/>
                  </a:schemeClr>
                </a:solidFill>
                <a:latin typeface="+mj-lt"/>
                <a:ea typeface="微软雅黑" panose="020B0503020204020204" pitchFamily="34" charset="-122"/>
              </a:rPr>
              <a:t>（图表背景颜色）等。</a:t>
            </a:r>
            <a:r>
              <a:rPr lang="en-US" altLang="zh-CN" sz="2000" dirty="0" err="1">
                <a:solidFill>
                  <a:schemeClr val="tx1">
                    <a:lumMod val="85000"/>
                    <a:lumOff val="15000"/>
                  </a:schemeClr>
                </a:solidFill>
                <a:latin typeface="+mj-lt"/>
                <a:ea typeface="微软雅黑" panose="020B0503020204020204" pitchFamily="34" charset="-122"/>
              </a:rPr>
              <a:t>init_opts</a:t>
            </a:r>
            <a:r>
              <a:rPr lang="zh-CN" altLang="en-US" sz="2000" dirty="0">
                <a:solidFill>
                  <a:schemeClr val="tx1">
                    <a:lumMod val="85000"/>
                    <a:lumOff val="15000"/>
                  </a:schemeClr>
                </a:solidFill>
                <a:latin typeface="+mj-lt"/>
                <a:ea typeface="微软雅黑" panose="020B0503020204020204" pitchFamily="34" charset="-122"/>
              </a:rPr>
              <a:t>可以通过</a:t>
            </a:r>
            <a:r>
              <a:rPr lang="en-US" altLang="zh-CN" sz="2000" dirty="0" err="1">
                <a:solidFill>
                  <a:schemeClr val="tx1">
                    <a:lumMod val="85000"/>
                    <a:lumOff val="15000"/>
                  </a:schemeClr>
                </a:solidFill>
                <a:latin typeface="+mj-lt"/>
                <a:ea typeface="微软雅黑" panose="020B0503020204020204" pitchFamily="34" charset="-122"/>
              </a:rPr>
              <a:t>opts.InitOpts</a:t>
            </a:r>
            <a:r>
              <a:rPr lang="zh-CN" altLang="en-US" sz="2000" dirty="0">
                <a:solidFill>
                  <a:schemeClr val="tx1">
                    <a:lumMod val="85000"/>
                    <a:lumOff val="15000"/>
                  </a:schemeClr>
                </a:solidFill>
                <a:latin typeface="+mj-lt"/>
                <a:ea typeface="微软雅黑" panose="020B0503020204020204" pitchFamily="34" charset="-122"/>
              </a:rPr>
              <a:t>对象或字典进行参数传递。返回值</a:t>
            </a:r>
            <a:r>
              <a:rPr lang="en-US" altLang="zh-CN" sz="2000" dirty="0">
                <a:solidFill>
                  <a:schemeClr val="tx1">
                    <a:lumMod val="85000"/>
                    <a:lumOff val="15000"/>
                  </a:schemeClr>
                </a:solidFill>
                <a:latin typeface="+mj-lt"/>
                <a:ea typeface="微软雅黑" panose="020B0503020204020204" pitchFamily="34" charset="-122"/>
              </a:rPr>
              <a:t>p</a:t>
            </a:r>
            <a:r>
              <a:rPr lang="zh-CN" altLang="en-US" sz="2000" dirty="0">
                <a:solidFill>
                  <a:schemeClr val="tx1">
                    <a:lumMod val="85000"/>
                    <a:lumOff val="15000"/>
                  </a:schemeClr>
                </a:solidFill>
                <a:latin typeface="+mj-lt"/>
                <a:ea typeface="微软雅黑" panose="020B0503020204020204" pitchFamily="34" charset="-122"/>
              </a:rPr>
              <a:t>为一个</a:t>
            </a:r>
            <a:r>
              <a:rPr lang="en-US" altLang="zh-CN" sz="2000" dirty="0">
                <a:solidFill>
                  <a:schemeClr val="tx1">
                    <a:lumMod val="85000"/>
                    <a:lumOff val="15000"/>
                  </a:schemeClr>
                </a:solidFill>
                <a:latin typeface="+mj-lt"/>
                <a:ea typeface="微软雅黑" panose="020B0503020204020204" pitchFamily="34" charset="-122"/>
              </a:rPr>
              <a:t>Pie</a:t>
            </a:r>
            <a:r>
              <a:rPr lang="zh-CN" altLang="en-US" sz="2000" dirty="0">
                <a:solidFill>
                  <a:schemeClr val="tx1">
                    <a:lumMod val="85000"/>
                    <a:lumOff val="15000"/>
                  </a:schemeClr>
                </a:solidFill>
                <a:latin typeface="+mj-lt"/>
                <a:ea typeface="微软雅黑" panose="020B0503020204020204" pitchFamily="34" charset="-122"/>
              </a:rPr>
              <a:t>类对象。</a:t>
            </a: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3445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3" name="矩形 42">
            <a:extLst>
              <a:ext uri="{FF2B5EF4-FFF2-40B4-BE49-F238E27FC236}">
                <a16:creationId xmlns:a16="http://schemas.microsoft.com/office/drawing/2014/main" id="{889F610D-BB29-48F4-BF99-C08894F60CEF}"/>
              </a:ext>
            </a:extLst>
          </p:cNvPr>
          <p:cNvSpPr/>
          <p:nvPr/>
        </p:nvSpPr>
        <p:spPr>
          <a:xfrm>
            <a:off x="3199312" y="2995815"/>
            <a:ext cx="6229438" cy="498663"/>
          </a:xfrm>
          <a:prstGeom prst="rect">
            <a:avLst/>
          </a:prstGeom>
        </p:spPr>
        <p:txBody>
          <a:bodyPr wrap="square">
            <a:spAutoFit/>
          </a:bodyPr>
          <a:lstStyle/>
          <a:p>
            <a:pPr algn="ctr">
              <a:lnSpc>
                <a:spcPct val="150000"/>
              </a:lnSpc>
            </a:pPr>
            <a:r>
              <a:rPr lang="es-ES" altLang="zh-CN" sz="2000" dirty="0"/>
              <a:t>p = pyecharts.Pie(init_opts)</a:t>
            </a:r>
            <a:endParaRPr lang="zh-CN" altLang="zh-CN" sz="2000" dirty="0"/>
          </a:p>
        </p:txBody>
      </p:sp>
    </p:spTree>
    <p:extLst>
      <p:ext uri="{BB962C8B-B14F-4D97-AF65-F5344CB8AC3E}">
        <p14:creationId xmlns:p14="http://schemas.microsoft.com/office/powerpoint/2010/main" val="236253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7732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ea typeface="微软雅黑" panose="020B0503020204020204" pitchFamily="34" charset="-122"/>
              </a:rPr>
              <a:t>全局配置项还可以通过调用图表类的</a:t>
            </a:r>
            <a:r>
              <a:rPr lang="en-US" altLang="zh-CN" sz="2000" dirty="0" err="1">
                <a:solidFill>
                  <a:schemeClr val="tx1">
                    <a:lumMod val="85000"/>
                    <a:lumOff val="15000"/>
                  </a:schemeClr>
                </a:solidFill>
                <a:ea typeface="微软雅黑" panose="020B0503020204020204" pitchFamily="34" charset="-122"/>
              </a:rPr>
              <a:t>set_global_opts</a:t>
            </a:r>
            <a:r>
              <a:rPr lang="en-US" altLang="zh-CN" sz="2000" dirty="0">
                <a:solidFill>
                  <a:schemeClr val="tx1">
                    <a:lumMod val="85000"/>
                    <a:lumOff val="15000"/>
                  </a:schemeClr>
                </a:solidFill>
                <a:ea typeface="微软雅黑" panose="020B0503020204020204" pitchFamily="34" charset="-122"/>
              </a:rPr>
              <a:t>()</a:t>
            </a:r>
            <a:r>
              <a:rPr lang="zh-CN" altLang="en-US" sz="2000" dirty="0">
                <a:solidFill>
                  <a:schemeClr val="tx1">
                    <a:lumMod val="85000"/>
                    <a:lumOff val="15000"/>
                  </a:schemeClr>
                </a:solidFill>
                <a:ea typeface="微软雅黑" panose="020B0503020204020204" pitchFamily="34" charset="-122"/>
              </a:rPr>
              <a:t>方法设置，语法格式为：</a:t>
            </a:r>
            <a:endParaRPr lang="en-US" altLang="zh-CN" sz="20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3445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3" name="矩形 42">
            <a:extLst>
              <a:ext uri="{FF2B5EF4-FFF2-40B4-BE49-F238E27FC236}">
                <a16:creationId xmlns:a16="http://schemas.microsoft.com/office/drawing/2014/main" id="{889F610D-BB29-48F4-BF99-C08894F60CEF}"/>
              </a:ext>
            </a:extLst>
          </p:cNvPr>
          <p:cNvSpPr/>
          <p:nvPr/>
        </p:nvSpPr>
        <p:spPr>
          <a:xfrm>
            <a:off x="2410286" y="2258499"/>
            <a:ext cx="7759399" cy="1015663"/>
          </a:xfrm>
          <a:prstGeom prst="rect">
            <a:avLst/>
          </a:prstGeom>
        </p:spPr>
        <p:txBody>
          <a:bodyPr wrap="square">
            <a:spAutoFit/>
          </a:bodyPr>
          <a:lstStyle/>
          <a:p>
            <a:pPr algn="ctr">
              <a:lnSpc>
                <a:spcPct val="150000"/>
              </a:lnSpc>
            </a:pPr>
            <a:r>
              <a:rPr lang="es-ES" altLang="zh-CN" sz="2000" dirty="0"/>
              <a:t>p.set_global_opts(title_opt, legend_opts, tooltip_opts, toolbox_opts, visualmap_opts, datazoom_opts,……)</a:t>
            </a:r>
            <a:endParaRPr lang="zh-CN" altLang="zh-CN" sz="2000" dirty="0"/>
          </a:p>
        </p:txBody>
      </p:sp>
      <p:sp>
        <p:nvSpPr>
          <p:cNvPr id="44" name="矩形 43">
            <a:extLst>
              <a:ext uri="{FF2B5EF4-FFF2-40B4-BE49-F238E27FC236}">
                <a16:creationId xmlns:a16="http://schemas.microsoft.com/office/drawing/2014/main" id="{FD707539-9F22-4275-B1CE-FFBC6E69495C}"/>
              </a:ext>
            </a:extLst>
          </p:cNvPr>
          <p:cNvSpPr/>
          <p:nvPr/>
        </p:nvSpPr>
        <p:spPr>
          <a:xfrm>
            <a:off x="1597046" y="3212282"/>
            <a:ext cx="8997915" cy="286232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err="1"/>
              <a:t>title_opts</a:t>
            </a:r>
            <a:r>
              <a:rPr lang="zh-CN" altLang="en-US" sz="2000" dirty="0"/>
              <a:t>是标题配置项；</a:t>
            </a:r>
          </a:p>
          <a:p>
            <a:pPr marL="342900" indent="-342900">
              <a:lnSpc>
                <a:spcPct val="150000"/>
              </a:lnSpc>
              <a:buClr>
                <a:srgbClr val="B1C400"/>
              </a:buClr>
              <a:buFont typeface="Arial" panose="020B0604020202020204" pitchFamily="34" charset="0"/>
              <a:buChar char="•"/>
            </a:pPr>
            <a:r>
              <a:rPr lang="en-US" altLang="zh-CN" sz="2000" dirty="0" err="1"/>
              <a:t>legend_opts</a:t>
            </a:r>
            <a:r>
              <a:rPr lang="zh-CN" altLang="en-US" sz="2000" dirty="0"/>
              <a:t>是图例配置项；</a:t>
            </a:r>
          </a:p>
          <a:p>
            <a:pPr marL="342900" indent="-342900">
              <a:lnSpc>
                <a:spcPct val="150000"/>
              </a:lnSpc>
              <a:buClr>
                <a:srgbClr val="B1C400"/>
              </a:buClr>
              <a:buFont typeface="Arial" panose="020B0604020202020204" pitchFamily="34" charset="0"/>
              <a:buChar char="•"/>
            </a:pPr>
            <a:r>
              <a:rPr lang="en-US" altLang="zh-CN" sz="2000" dirty="0" err="1"/>
              <a:t>tooltip_opts</a:t>
            </a:r>
            <a:r>
              <a:rPr lang="zh-CN" altLang="en-US" sz="2000" dirty="0"/>
              <a:t>是提示框配置项；</a:t>
            </a:r>
          </a:p>
          <a:p>
            <a:pPr marL="342900" indent="-342900">
              <a:lnSpc>
                <a:spcPct val="150000"/>
              </a:lnSpc>
              <a:buClr>
                <a:srgbClr val="B1C400"/>
              </a:buClr>
              <a:buFont typeface="Arial" panose="020B0604020202020204" pitchFamily="34" charset="0"/>
              <a:buChar char="•"/>
            </a:pPr>
            <a:r>
              <a:rPr lang="en-US" altLang="zh-CN" sz="2000" dirty="0" err="1"/>
              <a:t>toolbox_opts</a:t>
            </a:r>
            <a:r>
              <a:rPr lang="zh-CN" altLang="en-US" sz="2000" dirty="0"/>
              <a:t>是工具箱配置项；</a:t>
            </a:r>
          </a:p>
          <a:p>
            <a:pPr marL="342900" indent="-342900">
              <a:lnSpc>
                <a:spcPct val="150000"/>
              </a:lnSpc>
              <a:buClr>
                <a:srgbClr val="B1C400"/>
              </a:buClr>
              <a:buFont typeface="Arial" panose="020B0604020202020204" pitchFamily="34" charset="0"/>
              <a:buChar char="•"/>
            </a:pPr>
            <a:r>
              <a:rPr lang="en-US" altLang="zh-CN" sz="2000" dirty="0" err="1"/>
              <a:t>visualmap_opts</a:t>
            </a:r>
            <a:r>
              <a:rPr lang="zh-CN" altLang="en-US" sz="2000" dirty="0"/>
              <a:t>是视觉映射配置项；</a:t>
            </a:r>
          </a:p>
          <a:p>
            <a:pPr marL="342900" indent="-342900">
              <a:lnSpc>
                <a:spcPct val="150000"/>
              </a:lnSpc>
              <a:buClr>
                <a:srgbClr val="B1C400"/>
              </a:buClr>
              <a:buFont typeface="Arial" panose="020B0604020202020204" pitchFamily="34" charset="0"/>
              <a:buChar char="•"/>
            </a:pPr>
            <a:r>
              <a:rPr lang="en-US" altLang="zh-CN" sz="2000" dirty="0" err="1"/>
              <a:t>datazoom_opts</a:t>
            </a:r>
            <a:r>
              <a:rPr lang="zh-CN" altLang="en-US" sz="2000" dirty="0"/>
              <a:t>：区域缩放配置项</a:t>
            </a:r>
            <a:r>
              <a:rPr lang="zh-CN" altLang="en-US" dirty="0"/>
              <a:t>。</a:t>
            </a:r>
          </a:p>
        </p:txBody>
      </p:sp>
    </p:spTree>
    <p:extLst>
      <p:ext uri="{BB962C8B-B14F-4D97-AF65-F5344CB8AC3E}">
        <p14:creationId xmlns:p14="http://schemas.microsoft.com/office/powerpoint/2010/main" val="36847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7732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ea typeface="微软雅黑" panose="020B0503020204020204" pitchFamily="34" charset="-122"/>
              </a:rPr>
              <a:t>系列配置项可以通过调用图表类的</a:t>
            </a:r>
            <a:r>
              <a:rPr lang="en-US" altLang="zh-CN" sz="2000" dirty="0" err="1">
                <a:solidFill>
                  <a:schemeClr val="tx1">
                    <a:lumMod val="85000"/>
                    <a:lumOff val="15000"/>
                  </a:schemeClr>
                </a:solidFill>
                <a:ea typeface="微软雅黑" panose="020B0503020204020204" pitchFamily="34" charset="-122"/>
              </a:rPr>
              <a:t>set_series_opts</a:t>
            </a:r>
            <a:r>
              <a:rPr lang="en-US" altLang="zh-CN" sz="2000" dirty="0">
                <a:solidFill>
                  <a:schemeClr val="tx1">
                    <a:lumMod val="85000"/>
                    <a:lumOff val="15000"/>
                  </a:schemeClr>
                </a:solidFill>
                <a:ea typeface="微软雅黑" panose="020B0503020204020204" pitchFamily="34" charset="-122"/>
              </a:rPr>
              <a:t>()</a:t>
            </a:r>
            <a:r>
              <a:rPr lang="zh-CN" altLang="en-US" sz="2000" dirty="0">
                <a:solidFill>
                  <a:schemeClr val="tx1">
                    <a:lumMod val="85000"/>
                    <a:lumOff val="15000"/>
                  </a:schemeClr>
                </a:solidFill>
                <a:ea typeface="微软雅黑" panose="020B0503020204020204" pitchFamily="34" charset="-122"/>
              </a:rPr>
              <a:t>方法来设置，语法格式为：</a:t>
            </a:r>
            <a:endParaRPr lang="en-US" altLang="zh-CN" sz="20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06795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3" name="矩形 42">
            <a:extLst>
              <a:ext uri="{FF2B5EF4-FFF2-40B4-BE49-F238E27FC236}">
                <a16:creationId xmlns:a16="http://schemas.microsoft.com/office/drawing/2014/main" id="{889F610D-BB29-48F4-BF99-C08894F60CEF}"/>
              </a:ext>
            </a:extLst>
          </p:cNvPr>
          <p:cNvSpPr/>
          <p:nvPr/>
        </p:nvSpPr>
        <p:spPr>
          <a:xfrm>
            <a:off x="2410286" y="2258499"/>
            <a:ext cx="7759399" cy="960328"/>
          </a:xfrm>
          <a:prstGeom prst="rect">
            <a:avLst/>
          </a:prstGeom>
        </p:spPr>
        <p:txBody>
          <a:bodyPr wrap="square">
            <a:spAutoFit/>
          </a:bodyPr>
          <a:lstStyle/>
          <a:p>
            <a:pPr algn="ctr">
              <a:lnSpc>
                <a:spcPct val="150000"/>
              </a:lnSpc>
            </a:pPr>
            <a:r>
              <a:rPr lang="es-ES" altLang="zh-CN" sz="2000" dirty="0"/>
              <a:t>p.set_series_opts(label_opts, linestyle_opts, areastyle_opts, markpoint_opts, markline_opts, itemstyle_opts, …… )</a:t>
            </a:r>
            <a:endParaRPr lang="zh-CN" altLang="zh-CN" sz="2000" dirty="0"/>
          </a:p>
        </p:txBody>
      </p:sp>
      <p:sp>
        <p:nvSpPr>
          <p:cNvPr id="44" name="矩形 43">
            <a:extLst>
              <a:ext uri="{FF2B5EF4-FFF2-40B4-BE49-F238E27FC236}">
                <a16:creationId xmlns:a16="http://schemas.microsoft.com/office/drawing/2014/main" id="{FD707539-9F22-4275-B1CE-FFBC6E69495C}"/>
              </a:ext>
            </a:extLst>
          </p:cNvPr>
          <p:cNvSpPr/>
          <p:nvPr/>
        </p:nvSpPr>
        <p:spPr>
          <a:xfrm>
            <a:off x="1597046" y="3212282"/>
            <a:ext cx="8997915" cy="2585323"/>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err="1"/>
              <a:t>label_opts</a:t>
            </a:r>
            <a:r>
              <a:rPr lang="zh-CN" altLang="en-US" dirty="0"/>
              <a:t>是标签配置项；</a:t>
            </a:r>
          </a:p>
          <a:p>
            <a:pPr marL="342900" indent="-342900">
              <a:lnSpc>
                <a:spcPct val="150000"/>
              </a:lnSpc>
              <a:buClr>
                <a:srgbClr val="B1C400"/>
              </a:buClr>
              <a:buFont typeface="Arial" panose="020B0604020202020204" pitchFamily="34" charset="0"/>
              <a:buChar char="•"/>
            </a:pPr>
            <a:r>
              <a:rPr lang="en-US" altLang="zh-CN" dirty="0" err="1"/>
              <a:t>linestyle</a:t>
            </a:r>
            <a:r>
              <a:rPr lang="en-US" altLang="zh-CN" dirty="0"/>
              <a:t> _opts</a:t>
            </a:r>
            <a:r>
              <a:rPr lang="zh-CN" altLang="en-US" dirty="0"/>
              <a:t>是线样式配置项；</a:t>
            </a:r>
          </a:p>
          <a:p>
            <a:pPr marL="342900" indent="-342900">
              <a:lnSpc>
                <a:spcPct val="150000"/>
              </a:lnSpc>
              <a:buClr>
                <a:srgbClr val="B1C400"/>
              </a:buClr>
              <a:buFont typeface="Arial" panose="020B0604020202020204" pitchFamily="34" charset="0"/>
              <a:buChar char="•"/>
            </a:pPr>
            <a:r>
              <a:rPr lang="en-US" altLang="zh-CN" dirty="0" err="1"/>
              <a:t>areastyle_opts</a:t>
            </a:r>
            <a:r>
              <a:rPr lang="zh-CN" altLang="en-US" dirty="0"/>
              <a:t>是区域跳虫样式配置项；</a:t>
            </a:r>
          </a:p>
          <a:p>
            <a:pPr marL="342900" indent="-342900">
              <a:lnSpc>
                <a:spcPct val="150000"/>
              </a:lnSpc>
              <a:buClr>
                <a:srgbClr val="B1C400"/>
              </a:buClr>
              <a:buFont typeface="Arial" panose="020B0604020202020204" pitchFamily="34" charset="0"/>
              <a:buChar char="•"/>
            </a:pPr>
            <a:r>
              <a:rPr lang="en-US" altLang="zh-CN" dirty="0" err="1"/>
              <a:t>markpoint</a:t>
            </a:r>
            <a:r>
              <a:rPr lang="en-US" altLang="zh-CN" dirty="0"/>
              <a:t> _opts</a:t>
            </a:r>
            <a:r>
              <a:rPr lang="zh-CN" altLang="en-US" dirty="0"/>
              <a:t>是标记点配置项； </a:t>
            </a:r>
          </a:p>
          <a:p>
            <a:pPr marL="342900" indent="-342900">
              <a:lnSpc>
                <a:spcPct val="150000"/>
              </a:lnSpc>
              <a:buClr>
                <a:srgbClr val="B1C400"/>
              </a:buClr>
              <a:buFont typeface="Arial" panose="020B0604020202020204" pitchFamily="34" charset="0"/>
              <a:buChar char="•"/>
            </a:pPr>
            <a:r>
              <a:rPr lang="en-US" altLang="zh-CN" dirty="0" err="1"/>
              <a:t>markline</a:t>
            </a:r>
            <a:r>
              <a:rPr lang="en-US" altLang="zh-CN" dirty="0"/>
              <a:t> _opts</a:t>
            </a:r>
            <a:r>
              <a:rPr lang="zh-CN" altLang="en-US" dirty="0"/>
              <a:t>是标记线配置项；</a:t>
            </a:r>
          </a:p>
          <a:p>
            <a:pPr marL="342900" indent="-342900">
              <a:lnSpc>
                <a:spcPct val="150000"/>
              </a:lnSpc>
              <a:buClr>
                <a:srgbClr val="B1C400"/>
              </a:buClr>
              <a:buFont typeface="Arial" panose="020B0604020202020204" pitchFamily="34" charset="0"/>
              <a:buChar char="•"/>
            </a:pPr>
            <a:r>
              <a:rPr lang="en-US" altLang="zh-CN" dirty="0" err="1"/>
              <a:t>itemstyle</a:t>
            </a:r>
            <a:r>
              <a:rPr lang="en-US" altLang="zh-CN" dirty="0"/>
              <a:t> _opts</a:t>
            </a:r>
            <a:r>
              <a:rPr lang="zh-CN" altLang="en-US" dirty="0"/>
              <a:t>：图元样式配置项。</a:t>
            </a:r>
          </a:p>
        </p:txBody>
      </p:sp>
    </p:spTree>
    <p:extLst>
      <p:ext uri="{BB962C8B-B14F-4D97-AF65-F5344CB8AC3E}">
        <p14:creationId xmlns:p14="http://schemas.microsoft.com/office/powerpoint/2010/main" val="116833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388115"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线形图</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94173"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plot()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266304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5" name="矩形 44">
            <a:extLst>
              <a:ext uri="{FF2B5EF4-FFF2-40B4-BE49-F238E27FC236}">
                <a16:creationId xmlns:a16="http://schemas.microsoft.com/office/drawing/2014/main" id="{3B7B20A1-1E7E-4E26-AED3-E5173F5DA684}"/>
              </a:ext>
            </a:extLst>
          </p:cNvPr>
          <p:cNvSpPr/>
          <p:nvPr/>
        </p:nvSpPr>
        <p:spPr>
          <a:xfrm>
            <a:off x="1517141" y="1730172"/>
            <a:ext cx="9341360" cy="96109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t>线形图是最基本的图表类型，常用于显示数据的变化趋势。</a:t>
            </a:r>
            <a:r>
              <a:rPr lang="en-US" altLang="zh-CN" sz="2000" dirty="0"/>
              <a:t>plot()</a:t>
            </a:r>
            <a:r>
              <a:rPr lang="zh-CN" altLang="en-US" sz="2000" dirty="0"/>
              <a:t>函数可以用线或标记绘制</a:t>
            </a:r>
            <a:r>
              <a:rPr lang="en-US" altLang="zh-CN" sz="2000" dirty="0"/>
              <a:t>y</a:t>
            </a:r>
            <a:r>
              <a:rPr lang="zh-CN" altLang="en-US" sz="2000" dirty="0"/>
              <a:t>与</a:t>
            </a:r>
            <a:r>
              <a:rPr lang="en-US" altLang="zh-CN" sz="2000" dirty="0"/>
              <a:t>x</a:t>
            </a:r>
            <a:r>
              <a:rPr lang="zh-CN" altLang="en-US" sz="2000" dirty="0"/>
              <a:t>的关系，可以接受任意数量的参数，常用的语法格式为：</a:t>
            </a:r>
            <a:endParaRPr lang="zh-CN" altLang="zh-CN" sz="2000" dirty="0"/>
          </a:p>
        </p:txBody>
      </p:sp>
      <p:sp>
        <p:nvSpPr>
          <p:cNvPr id="46" name="KSO_Shape">
            <a:extLst>
              <a:ext uri="{FF2B5EF4-FFF2-40B4-BE49-F238E27FC236}">
                <a16:creationId xmlns:a16="http://schemas.microsoft.com/office/drawing/2014/main" id="{6A0022B1-3E29-429D-8422-AA919FF16C3A}"/>
              </a:ext>
            </a:extLst>
          </p:cNvPr>
          <p:cNvSpPr/>
          <p:nvPr/>
        </p:nvSpPr>
        <p:spPr>
          <a:xfrm>
            <a:off x="1524213" y="1727755"/>
            <a:ext cx="9493471" cy="493430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7" name="矩形 46">
            <a:extLst>
              <a:ext uri="{FF2B5EF4-FFF2-40B4-BE49-F238E27FC236}">
                <a16:creationId xmlns:a16="http://schemas.microsoft.com/office/drawing/2014/main" id="{889F610D-BB29-48F4-BF99-C08894F60CEF}"/>
              </a:ext>
            </a:extLst>
          </p:cNvPr>
          <p:cNvSpPr/>
          <p:nvPr/>
        </p:nvSpPr>
        <p:spPr>
          <a:xfrm>
            <a:off x="2855814" y="2826290"/>
            <a:ext cx="6830268" cy="400110"/>
          </a:xfrm>
          <a:prstGeom prst="rect">
            <a:avLst/>
          </a:prstGeom>
        </p:spPr>
        <p:txBody>
          <a:bodyPr wrap="none">
            <a:spAutoFit/>
          </a:bodyPr>
          <a:lstStyle/>
          <a:p>
            <a:r>
              <a:rPr lang="en-US" altLang="zh-CN" sz="2000" dirty="0" err="1"/>
              <a:t>matplotlib.pyplot.plot</a:t>
            </a:r>
            <a:r>
              <a:rPr lang="en-US" altLang="zh-CN" sz="2000" dirty="0"/>
              <a:t>([x], y, </a:t>
            </a:r>
            <a:r>
              <a:rPr lang="en-US" altLang="zh-CN" sz="2000" dirty="0" err="1"/>
              <a:t>fmt</a:t>
            </a:r>
            <a:r>
              <a:rPr lang="en-US" altLang="zh-CN" sz="2000" dirty="0"/>
              <a:t>, [x2], y2, [fmt2], ..., **</a:t>
            </a:r>
            <a:r>
              <a:rPr lang="en-US" altLang="zh-CN" sz="2000" dirty="0" err="1"/>
              <a:t>kwargs</a:t>
            </a:r>
            <a:r>
              <a:rPr lang="en-US" altLang="zh-CN" sz="2000" dirty="0"/>
              <a:t> )</a:t>
            </a:r>
            <a:endParaRPr lang="zh-CN" altLang="en-US" sz="2000" dirty="0"/>
          </a:p>
        </p:txBody>
      </p:sp>
      <p:sp>
        <p:nvSpPr>
          <p:cNvPr id="48" name="矩形 47">
            <a:extLst>
              <a:ext uri="{FF2B5EF4-FFF2-40B4-BE49-F238E27FC236}">
                <a16:creationId xmlns:a16="http://schemas.microsoft.com/office/drawing/2014/main" id="{FD707539-9F22-4275-B1CE-FFBC6E69495C}"/>
              </a:ext>
            </a:extLst>
          </p:cNvPr>
          <p:cNvSpPr/>
          <p:nvPr/>
        </p:nvSpPr>
        <p:spPr>
          <a:xfrm>
            <a:off x="1666907" y="3327317"/>
            <a:ext cx="8990503" cy="378565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t>x</a:t>
            </a:r>
            <a:r>
              <a:rPr lang="zh-CN" altLang="en-US" sz="2000" dirty="0"/>
              <a:t>表示</a:t>
            </a:r>
            <a:r>
              <a:rPr lang="en-US" altLang="zh-CN" sz="2000" dirty="0"/>
              <a:t>x</a:t>
            </a:r>
            <a:r>
              <a:rPr lang="zh-CN" altLang="en-US" sz="2000" dirty="0"/>
              <a:t>轴数据，可为列表，缺省时根据</a:t>
            </a:r>
            <a:r>
              <a:rPr lang="en-US" altLang="zh-CN" sz="2000" dirty="0"/>
              <a:t>y</a:t>
            </a:r>
            <a:r>
              <a:rPr lang="zh-CN" altLang="en-US" sz="2000" dirty="0"/>
              <a:t>轴数据长度设置为索引数组</a:t>
            </a:r>
            <a:r>
              <a:rPr lang="en-US" altLang="zh-CN" sz="2000" dirty="0"/>
              <a:t>0…N-1</a:t>
            </a:r>
            <a:r>
              <a:rPr lang="zh-CN" altLang="en-US" sz="2000" dirty="0"/>
              <a:t>；</a:t>
            </a:r>
          </a:p>
          <a:p>
            <a:pPr marL="342900" indent="-342900">
              <a:lnSpc>
                <a:spcPct val="150000"/>
              </a:lnSpc>
              <a:buFont typeface="Arial" panose="020B0604020202020204" pitchFamily="34" charset="0"/>
              <a:buChar char="•"/>
            </a:pPr>
            <a:r>
              <a:rPr lang="en-US" altLang="zh-CN" sz="2000" dirty="0"/>
              <a:t>y</a:t>
            </a:r>
            <a:r>
              <a:rPr lang="zh-CN" altLang="en-US" sz="2000" dirty="0"/>
              <a:t>表示</a:t>
            </a:r>
            <a:r>
              <a:rPr lang="en-US" altLang="zh-CN" sz="2000" dirty="0"/>
              <a:t>y</a:t>
            </a:r>
            <a:r>
              <a:rPr lang="zh-CN" altLang="en-US" sz="2000" dirty="0"/>
              <a:t>轴数据，可为列表；</a:t>
            </a:r>
          </a:p>
          <a:p>
            <a:pPr marL="342900" indent="-342900">
              <a:lnSpc>
                <a:spcPct val="150000"/>
              </a:lnSpc>
              <a:buFont typeface="Arial" panose="020B0604020202020204" pitchFamily="34" charset="0"/>
              <a:buChar char="•"/>
            </a:pPr>
            <a:r>
              <a:rPr lang="zh-CN" altLang="en-US" sz="2000" dirty="0"/>
              <a:t>可选参数</a:t>
            </a:r>
            <a:r>
              <a:rPr lang="en-US" altLang="zh-CN" sz="2000" dirty="0" err="1"/>
              <a:t>fmt</a:t>
            </a:r>
            <a:r>
              <a:rPr lang="en-US" altLang="zh-CN" sz="2000" dirty="0"/>
              <a:t> </a:t>
            </a:r>
            <a:r>
              <a:rPr lang="zh-CN" altLang="en-US" sz="2000" dirty="0"/>
              <a:t>为格式字符串，用于快速设置线条的基本格式，如颜色、标记和线型等；</a:t>
            </a:r>
          </a:p>
          <a:p>
            <a:pPr marL="342900" indent="-342900">
              <a:lnSpc>
                <a:spcPct val="150000"/>
              </a:lnSpc>
              <a:buFont typeface="Arial" panose="020B0604020202020204" pitchFamily="34" charset="0"/>
              <a:buChar char="•"/>
            </a:pPr>
            <a:r>
              <a:rPr lang="en-US" altLang="zh-CN" sz="2000" dirty="0"/>
              <a:t>[x2], y2, [fmt2] , ...,</a:t>
            </a:r>
            <a:r>
              <a:rPr lang="zh-CN" altLang="en-US" sz="2000" dirty="0"/>
              <a:t>表示为可以同时绘制第二组或更多的数据； </a:t>
            </a:r>
          </a:p>
          <a:p>
            <a:pPr marL="342900" indent="-342900">
              <a:lnSpc>
                <a:spcPct val="150000"/>
              </a:lnSpc>
              <a:buFont typeface="Arial" panose="020B0604020202020204" pitchFamily="34" charset="0"/>
              <a:buChar char="•"/>
            </a:pPr>
            <a:r>
              <a:rPr lang="zh-CN" altLang="en-US" sz="2000" dirty="0"/>
              <a:t>**</a:t>
            </a:r>
            <a:r>
              <a:rPr lang="en-US" altLang="zh-CN" sz="2000" dirty="0" err="1"/>
              <a:t>kwargs</a:t>
            </a:r>
            <a:r>
              <a:rPr lang="en-US" altLang="zh-CN" sz="2000" dirty="0"/>
              <a:t> </a:t>
            </a:r>
            <a:r>
              <a:rPr lang="zh-CN" altLang="en-US" sz="2000" dirty="0"/>
              <a:t>用于设置</a:t>
            </a:r>
            <a:r>
              <a:rPr lang="en-US" altLang="zh-CN" sz="2000" dirty="0"/>
              <a:t>Line2D</a:t>
            </a:r>
            <a:r>
              <a:rPr lang="zh-CN" altLang="en-US" sz="2000" dirty="0"/>
              <a:t>对象的属性，例如轴标签、图例、线宽、抗锯齿、标记面颜色等。	</a:t>
            </a:r>
          </a:p>
          <a:p>
            <a:pPr>
              <a:lnSpc>
                <a:spcPct val="150000"/>
              </a:lnSpc>
            </a:pPr>
            <a:endParaRPr lang="zh-CN" altLang="en-US" sz="2000" dirty="0"/>
          </a:p>
        </p:txBody>
      </p:sp>
    </p:spTree>
    <p:extLst>
      <p:ext uri="{BB962C8B-B14F-4D97-AF65-F5344CB8AC3E}">
        <p14:creationId xmlns:p14="http://schemas.microsoft.com/office/powerpoint/2010/main" val="58759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5" grpId="0"/>
      <p:bldP spid="4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84665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solidFill>
                  <a:schemeClr val="tx1">
                    <a:lumMod val="85000"/>
                    <a:lumOff val="15000"/>
                  </a:schemeClr>
                </a:solidFill>
                <a:ea typeface="微软雅黑" panose="020B0503020204020204" pitchFamily="34" charset="-122"/>
              </a:rPr>
              <a:t>还可以调用图表类的</a:t>
            </a:r>
            <a:r>
              <a:rPr lang="en-US" altLang="zh-CN" dirty="0">
                <a:solidFill>
                  <a:schemeClr val="tx1">
                    <a:lumMod val="85000"/>
                    <a:lumOff val="15000"/>
                  </a:schemeClr>
                </a:solidFill>
                <a:ea typeface="微软雅黑" panose="020B0503020204020204" pitchFamily="34" charset="-122"/>
              </a:rPr>
              <a:t>add()</a:t>
            </a:r>
            <a:r>
              <a:rPr lang="zh-CN" altLang="en-US" dirty="0">
                <a:solidFill>
                  <a:schemeClr val="tx1">
                    <a:lumMod val="85000"/>
                    <a:lumOff val="15000"/>
                  </a:schemeClr>
                </a:solidFill>
                <a:ea typeface="微软雅黑" panose="020B0503020204020204" pitchFamily="34" charset="-122"/>
              </a:rPr>
              <a:t>方法添加图表数据和设置各种配置项，不同图表类的</a:t>
            </a:r>
            <a:r>
              <a:rPr lang="en-US" altLang="zh-CN" dirty="0">
                <a:solidFill>
                  <a:schemeClr val="tx1">
                    <a:lumMod val="85000"/>
                    <a:lumOff val="15000"/>
                  </a:schemeClr>
                </a:solidFill>
                <a:ea typeface="微软雅黑" panose="020B0503020204020204" pitchFamily="34" charset="-122"/>
              </a:rPr>
              <a:t>add</a:t>
            </a:r>
            <a:r>
              <a:rPr lang="zh-CN" altLang="en-US" dirty="0">
                <a:solidFill>
                  <a:schemeClr val="tx1">
                    <a:lumMod val="85000"/>
                    <a:lumOff val="15000"/>
                  </a:schemeClr>
                </a:solidFill>
                <a:ea typeface="微软雅黑" panose="020B0503020204020204" pitchFamily="34" charset="-122"/>
              </a:rPr>
              <a:t>方法的参数列表也不同。在</a:t>
            </a:r>
            <a:r>
              <a:rPr lang="en-US" altLang="zh-CN" dirty="0">
                <a:solidFill>
                  <a:schemeClr val="tx1">
                    <a:lumMod val="85000"/>
                    <a:lumOff val="15000"/>
                  </a:schemeClr>
                </a:solidFill>
                <a:ea typeface="微软雅黑" panose="020B0503020204020204" pitchFamily="34" charset="-122"/>
              </a:rPr>
              <a:t>Pie</a:t>
            </a:r>
            <a:r>
              <a:rPr lang="zh-CN" altLang="en-US" dirty="0">
                <a:solidFill>
                  <a:schemeClr val="tx1">
                    <a:lumMod val="85000"/>
                    <a:lumOff val="15000"/>
                  </a:schemeClr>
                </a:solidFill>
                <a:ea typeface="微软雅黑" panose="020B0503020204020204" pitchFamily="34" charset="-122"/>
              </a:rPr>
              <a:t>类中，</a:t>
            </a:r>
            <a:r>
              <a:rPr lang="en-US" altLang="zh-CN" dirty="0">
                <a:solidFill>
                  <a:schemeClr val="tx1">
                    <a:lumMod val="85000"/>
                    <a:lumOff val="15000"/>
                  </a:schemeClr>
                </a:solidFill>
                <a:ea typeface="微软雅黑" panose="020B0503020204020204" pitchFamily="34" charset="-122"/>
              </a:rPr>
              <a:t>add()</a:t>
            </a:r>
            <a:r>
              <a:rPr lang="zh-CN" altLang="en-US" dirty="0">
                <a:solidFill>
                  <a:schemeClr val="tx1">
                    <a:lumMod val="85000"/>
                    <a:lumOff val="15000"/>
                  </a:schemeClr>
                </a:solidFill>
                <a:ea typeface="微软雅黑" panose="020B0503020204020204" pitchFamily="34" charset="-122"/>
              </a:rPr>
              <a:t>方法的语法格式为：</a:t>
            </a:r>
            <a:endParaRPr lang="en-US" altLang="zh-CN"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98139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3" name="矩形 42">
            <a:extLst>
              <a:ext uri="{FF2B5EF4-FFF2-40B4-BE49-F238E27FC236}">
                <a16:creationId xmlns:a16="http://schemas.microsoft.com/office/drawing/2014/main" id="{889F610D-BB29-48F4-BF99-C08894F60CEF}"/>
              </a:ext>
            </a:extLst>
          </p:cNvPr>
          <p:cNvSpPr/>
          <p:nvPr/>
        </p:nvSpPr>
        <p:spPr>
          <a:xfrm>
            <a:off x="2282121" y="2468990"/>
            <a:ext cx="7759399" cy="499432"/>
          </a:xfrm>
          <a:prstGeom prst="rect">
            <a:avLst/>
          </a:prstGeom>
        </p:spPr>
        <p:txBody>
          <a:bodyPr wrap="square">
            <a:spAutoFit/>
          </a:bodyPr>
          <a:lstStyle/>
          <a:p>
            <a:pPr algn="ctr">
              <a:lnSpc>
                <a:spcPct val="150000"/>
              </a:lnSpc>
            </a:pPr>
            <a:r>
              <a:rPr lang="en-US" altLang="zh-CN" sz="2000" dirty="0" err="1"/>
              <a:t>p.add</a:t>
            </a:r>
            <a:r>
              <a:rPr lang="en-US" altLang="zh-CN" sz="2000" dirty="0"/>
              <a:t>(</a:t>
            </a:r>
            <a:r>
              <a:rPr lang="en-US" altLang="zh-CN" sz="2000" dirty="0" err="1"/>
              <a:t>series_name</a:t>
            </a:r>
            <a:r>
              <a:rPr lang="en-US" altLang="zh-CN" sz="2000" dirty="0"/>
              <a:t>, </a:t>
            </a:r>
            <a:r>
              <a:rPr lang="en-US" altLang="zh-CN" sz="2000" dirty="0" err="1"/>
              <a:t>data_pair</a:t>
            </a:r>
            <a:r>
              <a:rPr lang="en-US" altLang="zh-CN" sz="2000" dirty="0"/>
              <a:t>, color, radius</a:t>
            </a:r>
            <a:r>
              <a:rPr lang="zh-CN" altLang="en-US" sz="2000" dirty="0"/>
              <a:t>，</a:t>
            </a:r>
            <a:r>
              <a:rPr lang="en-US" altLang="zh-CN" sz="2000" dirty="0"/>
              <a:t>center, </a:t>
            </a:r>
            <a:r>
              <a:rPr lang="en-US" altLang="zh-CN" sz="2000" dirty="0" err="1"/>
              <a:t>rosetype</a:t>
            </a:r>
            <a:r>
              <a:rPr lang="en-US" altLang="zh-CN" sz="2000" dirty="0"/>
              <a:t>……)</a:t>
            </a:r>
            <a:endParaRPr lang="zh-CN" altLang="zh-CN" sz="2000" dirty="0"/>
          </a:p>
        </p:txBody>
      </p:sp>
      <p:sp>
        <p:nvSpPr>
          <p:cNvPr id="44" name="矩形 43">
            <a:extLst>
              <a:ext uri="{FF2B5EF4-FFF2-40B4-BE49-F238E27FC236}">
                <a16:creationId xmlns:a16="http://schemas.microsoft.com/office/drawing/2014/main" id="{FD707539-9F22-4275-B1CE-FFBC6E69495C}"/>
              </a:ext>
            </a:extLst>
          </p:cNvPr>
          <p:cNvSpPr/>
          <p:nvPr/>
        </p:nvSpPr>
        <p:spPr>
          <a:xfrm>
            <a:off x="1580717" y="2951018"/>
            <a:ext cx="9016525" cy="4247317"/>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dirty="0" err="1"/>
              <a:t>series_name</a:t>
            </a:r>
            <a:r>
              <a:rPr lang="zh-CN" altLang="en-US" dirty="0"/>
              <a:t>指定系列名称，用于 </a:t>
            </a:r>
            <a:r>
              <a:rPr lang="en-US" altLang="zh-CN" dirty="0"/>
              <a:t>tooltip </a:t>
            </a:r>
            <a:r>
              <a:rPr lang="zh-CN" altLang="en-US" dirty="0"/>
              <a:t>显示和</a:t>
            </a:r>
            <a:r>
              <a:rPr lang="en-US" altLang="zh-CN" dirty="0"/>
              <a:t>legend </a:t>
            </a:r>
            <a:r>
              <a:rPr lang="zh-CN" altLang="en-US" dirty="0"/>
              <a:t>图例筛选；</a:t>
            </a:r>
          </a:p>
          <a:p>
            <a:pPr marL="342900" indent="-342900">
              <a:lnSpc>
                <a:spcPct val="150000"/>
              </a:lnSpc>
              <a:buClr>
                <a:srgbClr val="B1C400"/>
              </a:buClr>
              <a:buFont typeface="Arial" panose="020B0604020202020204" pitchFamily="34" charset="0"/>
              <a:buChar char="•"/>
            </a:pPr>
            <a:r>
              <a:rPr lang="en-US" altLang="zh-CN" dirty="0" err="1"/>
              <a:t>data_pair</a:t>
            </a:r>
            <a:r>
              <a:rPr lang="zh-CN" altLang="en-US" dirty="0"/>
              <a:t>是增加的数据项，格式为 </a:t>
            </a:r>
            <a:r>
              <a:rPr lang="en-US" altLang="zh-CN" dirty="0"/>
              <a:t>[(key1, value1), (key2, value2)]</a:t>
            </a:r>
            <a:r>
              <a:rPr lang="zh-CN" altLang="en-US" dirty="0"/>
              <a:t>； </a:t>
            </a:r>
          </a:p>
          <a:p>
            <a:pPr marL="342900" indent="-342900">
              <a:lnSpc>
                <a:spcPct val="150000"/>
              </a:lnSpc>
              <a:buClr>
                <a:srgbClr val="B1C400"/>
              </a:buClr>
              <a:buFont typeface="Arial" panose="020B0604020202020204" pitchFamily="34" charset="0"/>
              <a:buChar char="•"/>
            </a:pPr>
            <a:r>
              <a:rPr lang="en-US" altLang="zh-CN" dirty="0"/>
              <a:t>color</a:t>
            </a:r>
            <a:r>
              <a:rPr lang="zh-CN" altLang="en-US" dirty="0"/>
              <a:t>指定</a:t>
            </a:r>
            <a:r>
              <a:rPr lang="en-US" altLang="zh-CN" dirty="0"/>
              <a:t>label </a:t>
            </a:r>
            <a:r>
              <a:rPr lang="zh-CN" altLang="en-US" dirty="0"/>
              <a:t>颜色；</a:t>
            </a:r>
          </a:p>
          <a:p>
            <a:pPr marL="342900" indent="-342900">
              <a:lnSpc>
                <a:spcPct val="150000"/>
              </a:lnSpc>
              <a:buClr>
                <a:srgbClr val="B1C400"/>
              </a:buClr>
              <a:buFont typeface="Arial" panose="020B0604020202020204" pitchFamily="34" charset="0"/>
              <a:buChar char="•"/>
            </a:pPr>
            <a:r>
              <a:rPr lang="en-US" altLang="zh-CN" dirty="0"/>
              <a:t>radius</a:t>
            </a:r>
            <a:r>
              <a:rPr lang="zh-CN" altLang="en-US" dirty="0"/>
              <a:t>指定饼图的半径，默认值为相对于容器的百分比</a:t>
            </a:r>
            <a:r>
              <a:rPr lang="en-US" altLang="zh-CN" dirty="0"/>
              <a:t>[0,75]</a:t>
            </a:r>
            <a:r>
              <a:rPr lang="zh-CN" altLang="en-US" dirty="0"/>
              <a:t>，第一项是内半径，第二项是外半径；</a:t>
            </a:r>
          </a:p>
          <a:p>
            <a:pPr marL="342900" indent="-342900">
              <a:lnSpc>
                <a:spcPct val="150000"/>
              </a:lnSpc>
              <a:buClr>
                <a:srgbClr val="B1C400"/>
              </a:buClr>
              <a:buFont typeface="Arial" panose="020B0604020202020204" pitchFamily="34" charset="0"/>
              <a:buChar char="•"/>
            </a:pPr>
            <a:r>
              <a:rPr lang="en-US" altLang="zh-CN" dirty="0"/>
              <a:t>center</a:t>
            </a:r>
            <a:r>
              <a:rPr lang="zh-CN" altLang="en-US" dirty="0"/>
              <a:t>指定饼图的中心坐标，默认为相对于容器的百分比</a:t>
            </a:r>
            <a:r>
              <a:rPr lang="en-US" altLang="zh-CN" dirty="0"/>
              <a:t>[50,50]</a:t>
            </a:r>
            <a:r>
              <a:rPr lang="zh-CN" altLang="en-US" dirty="0"/>
              <a:t>，第一项是横坐标，第二项是纵坐标；</a:t>
            </a:r>
          </a:p>
          <a:p>
            <a:pPr marL="342900" indent="-342900">
              <a:lnSpc>
                <a:spcPct val="150000"/>
              </a:lnSpc>
              <a:buClr>
                <a:srgbClr val="B1C400"/>
              </a:buClr>
              <a:buFont typeface="Arial" panose="020B0604020202020204" pitchFamily="34" charset="0"/>
              <a:buChar char="•"/>
            </a:pPr>
            <a:r>
              <a:rPr lang="en-US" altLang="zh-CN" dirty="0" err="1"/>
              <a:t>rosetype</a:t>
            </a:r>
            <a:r>
              <a:rPr lang="zh-CN" altLang="en-US" dirty="0"/>
              <a:t>指定是否以南丁格尔图（玫瑰图）显示，通过半径区分数据大小，有</a:t>
            </a:r>
            <a:r>
              <a:rPr lang="en-US" altLang="zh-CN" dirty="0"/>
              <a:t>'radius'</a:t>
            </a:r>
            <a:r>
              <a:rPr lang="zh-CN" altLang="en-US" dirty="0"/>
              <a:t>和</a:t>
            </a:r>
            <a:r>
              <a:rPr lang="en-US" altLang="zh-CN" dirty="0"/>
              <a:t>'area'</a:t>
            </a:r>
            <a:r>
              <a:rPr lang="zh-CN" altLang="en-US" dirty="0"/>
              <a:t>两种模式。</a:t>
            </a:r>
          </a:p>
          <a:p>
            <a:pPr marL="342900" indent="-342900">
              <a:lnSpc>
                <a:spcPct val="150000"/>
              </a:lnSpc>
              <a:buClr>
                <a:srgbClr val="B1C400"/>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167154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97691" y="477138"/>
            <a:ext cx="2196627"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209792"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图表配置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9943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ea typeface="微软雅黑" panose="020B0503020204020204" pitchFamily="34" charset="-122"/>
              </a:rPr>
              <a:t>最后调用</a:t>
            </a:r>
            <a:r>
              <a:rPr lang="en-US" altLang="zh-CN" sz="2000" dirty="0">
                <a:solidFill>
                  <a:schemeClr val="tx1">
                    <a:lumMod val="85000"/>
                    <a:lumOff val="15000"/>
                  </a:schemeClr>
                </a:solidFill>
                <a:ea typeface="微软雅黑" panose="020B0503020204020204" pitchFamily="34" charset="-122"/>
              </a:rPr>
              <a:t>render</a:t>
            </a:r>
            <a:r>
              <a:rPr lang="zh-CN" altLang="en-US" sz="2000" dirty="0">
                <a:solidFill>
                  <a:schemeClr val="tx1">
                    <a:lumMod val="85000"/>
                    <a:lumOff val="15000"/>
                  </a:schemeClr>
                </a:solidFill>
                <a:ea typeface="微软雅黑" panose="020B0503020204020204" pitchFamily="34" charset="-122"/>
              </a:rPr>
              <a:t>方法渲染生成图表到</a:t>
            </a:r>
            <a:r>
              <a:rPr lang="en-US" altLang="zh-CN" sz="2000" dirty="0">
                <a:solidFill>
                  <a:schemeClr val="tx1">
                    <a:lumMod val="85000"/>
                    <a:lumOff val="15000"/>
                  </a:schemeClr>
                </a:solidFill>
                <a:ea typeface="微软雅黑" panose="020B0503020204020204" pitchFamily="34" charset="-122"/>
              </a:rPr>
              <a:t>HTML</a:t>
            </a:r>
            <a:r>
              <a:rPr lang="zh-CN" altLang="en-US" sz="2000" dirty="0">
                <a:solidFill>
                  <a:schemeClr val="tx1">
                    <a:lumMod val="85000"/>
                    <a:lumOff val="15000"/>
                  </a:schemeClr>
                </a:solidFill>
                <a:ea typeface="微软雅黑" panose="020B0503020204020204" pitchFamily="34" charset="-122"/>
              </a:rPr>
              <a:t>文件，语法格式为：</a:t>
            </a:r>
            <a:endParaRPr lang="en-US" altLang="zh-CN" sz="2000" dirty="0">
              <a:solidFill>
                <a:schemeClr val="tx1">
                  <a:lumMod val="85000"/>
                  <a:lumOff val="15000"/>
                </a:schemeClr>
              </a:solidFill>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261375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3" name="矩形 42">
            <a:extLst>
              <a:ext uri="{FF2B5EF4-FFF2-40B4-BE49-F238E27FC236}">
                <a16:creationId xmlns:a16="http://schemas.microsoft.com/office/drawing/2014/main" id="{889F610D-BB29-48F4-BF99-C08894F60CEF}"/>
              </a:ext>
            </a:extLst>
          </p:cNvPr>
          <p:cNvSpPr/>
          <p:nvPr/>
        </p:nvSpPr>
        <p:spPr>
          <a:xfrm>
            <a:off x="2282121" y="2188887"/>
            <a:ext cx="7890579" cy="498663"/>
          </a:xfrm>
          <a:prstGeom prst="rect">
            <a:avLst/>
          </a:prstGeom>
        </p:spPr>
        <p:txBody>
          <a:bodyPr wrap="square">
            <a:spAutoFit/>
          </a:bodyPr>
          <a:lstStyle/>
          <a:p>
            <a:pPr algn="ctr">
              <a:lnSpc>
                <a:spcPct val="150000"/>
              </a:lnSpc>
            </a:pPr>
            <a:r>
              <a:rPr lang="en-US" altLang="zh-CN" sz="2000" dirty="0" err="1"/>
              <a:t>p.render</a:t>
            </a:r>
            <a:r>
              <a:rPr lang="en-US" altLang="zh-CN" sz="2000" dirty="0"/>
              <a:t>(path, </a:t>
            </a:r>
            <a:r>
              <a:rPr lang="en-US" altLang="zh-CN" sz="2000" dirty="0" err="1"/>
              <a:t>template_name</a:t>
            </a:r>
            <a:r>
              <a:rPr lang="en-US" altLang="zh-CN" sz="2000" dirty="0"/>
              <a:t>, </a:t>
            </a:r>
            <a:r>
              <a:rPr lang="en-US" altLang="zh-CN" sz="2000" dirty="0" err="1"/>
              <a:t>env</a:t>
            </a:r>
            <a:r>
              <a:rPr lang="en-US" altLang="zh-CN" sz="2000" dirty="0"/>
              <a:t>)</a:t>
            </a:r>
            <a:endParaRPr lang="zh-CN" altLang="zh-CN" sz="2000" dirty="0"/>
          </a:p>
        </p:txBody>
      </p:sp>
      <p:sp>
        <p:nvSpPr>
          <p:cNvPr id="44" name="矩形 43">
            <a:extLst>
              <a:ext uri="{FF2B5EF4-FFF2-40B4-BE49-F238E27FC236}">
                <a16:creationId xmlns:a16="http://schemas.microsoft.com/office/drawing/2014/main" id="{FD707539-9F22-4275-B1CE-FFBC6E69495C}"/>
              </a:ext>
            </a:extLst>
          </p:cNvPr>
          <p:cNvSpPr/>
          <p:nvPr/>
        </p:nvSpPr>
        <p:spPr>
          <a:xfrm>
            <a:off x="1606326" y="2802263"/>
            <a:ext cx="9016525" cy="1422762"/>
          </a:xfrm>
          <a:prstGeom prst="rect">
            <a:avLst/>
          </a:prstGeom>
        </p:spPr>
        <p:txBody>
          <a:bodyPr wrap="square">
            <a:spAutoFit/>
          </a:bodyPr>
          <a:lstStyle/>
          <a:p>
            <a:pPr marL="342900" indent="-342900">
              <a:lnSpc>
                <a:spcPct val="150000"/>
              </a:lnSpc>
              <a:buClr>
                <a:srgbClr val="B1C400"/>
              </a:buClr>
              <a:buFont typeface="Arial" panose="020B0604020202020204" pitchFamily="34" charset="0"/>
              <a:buChar char="•"/>
            </a:pPr>
            <a:r>
              <a:rPr lang="en-US" altLang="zh-CN" sz="2000" dirty="0"/>
              <a:t>path</a:t>
            </a:r>
            <a:r>
              <a:rPr lang="zh-CN" altLang="en-US" sz="2000" dirty="0"/>
              <a:t>为生成图片路径字符串；</a:t>
            </a:r>
            <a:endParaRPr lang="en-US" altLang="zh-CN" sz="2000" dirty="0"/>
          </a:p>
          <a:p>
            <a:pPr marL="342900" indent="-342900">
              <a:lnSpc>
                <a:spcPct val="150000"/>
              </a:lnSpc>
              <a:buClr>
                <a:srgbClr val="B1C400"/>
              </a:buClr>
              <a:buFont typeface="Arial" panose="020B0604020202020204" pitchFamily="34" charset="0"/>
              <a:buChar char="•"/>
            </a:pPr>
            <a:r>
              <a:rPr lang="en-US" altLang="zh-CN" sz="2000" dirty="0" err="1"/>
              <a:t>template_name</a:t>
            </a:r>
            <a:r>
              <a:rPr lang="zh-CN" altLang="en-US" sz="2000" dirty="0"/>
              <a:t>为模板路径字符串；</a:t>
            </a:r>
            <a:endParaRPr lang="en-US" altLang="zh-CN" sz="2000" dirty="0"/>
          </a:p>
          <a:p>
            <a:pPr marL="342900" indent="-342900">
              <a:lnSpc>
                <a:spcPct val="150000"/>
              </a:lnSpc>
              <a:buClr>
                <a:srgbClr val="B1C400"/>
              </a:buClr>
              <a:buFont typeface="Arial" panose="020B0604020202020204" pitchFamily="34" charset="0"/>
              <a:buChar char="•"/>
            </a:pPr>
            <a:r>
              <a:rPr lang="en-US" altLang="zh-CN" sz="2000" dirty="0" err="1"/>
              <a:t>env</a:t>
            </a:r>
            <a:r>
              <a:rPr lang="zh-CN" altLang="en-US" sz="2000" dirty="0"/>
              <a:t>为</a:t>
            </a:r>
            <a:r>
              <a:rPr lang="en-US" altLang="zh-CN" sz="2000" dirty="0"/>
              <a:t>jinja2.Environment</a:t>
            </a:r>
            <a:r>
              <a:rPr lang="zh-CN" altLang="en-US" sz="2000" dirty="0"/>
              <a:t>类实例，可以配置各类环境参数。</a:t>
            </a:r>
          </a:p>
        </p:txBody>
      </p:sp>
    </p:spTree>
    <p:extLst>
      <p:ext uri="{BB962C8B-B14F-4D97-AF65-F5344CB8AC3E}">
        <p14:creationId xmlns:p14="http://schemas.microsoft.com/office/powerpoint/2010/main" val="181791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绘制饼图示例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432426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from </a:t>
            </a:r>
            <a:r>
              <a:rPr lang="en-US" altLang="zh-CN" sz="2000" dirty="0" err="1">
                <a:solidFill>
                  <a:schemeClr val="tx1">
                    <a:lumMod val="85000"/>
                    <a:lumOff val="15000"/>
                  </a:schemeClr>
                </a:solidFill>
                <a:latin typeface="+mj-lt"/>
                <a:ea typeface="微软雅黑" panose="020B0503020204020204" pitchFamily="34" charset="-122"/>
              </a:rPr>
              <a:t>pyecharts</a:t>
            </a:r>
            <a:r>
              <a:rPr lang="en-US" altLang="zh-CN" sz="2000" dirty="0">
                <a:solidFill>
                  <a:schemeClr val="tx1">
                    <a:lumMod val="85000"/>
                    <a:lumOff val="15000"/>
                  </a:schemeClr>
                </a:solidFill>
                <a:latin typeface="+mj-lt"/>
                <a:ea typeface="微软雅黑" panose="020B0503020204020204" pitchFamily="34" charset="-122"/>
              </a:rPr>
              <a:t> import options as opts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from </a:t>
            </a:r>
            <a:r>
              <a:rPr lang="en-US" altLang="zh-CN" sz="2000" dirty="0" err="1">
                <a:solidFill>
                  <a:schemeClr val="tx1">
                    <a:lumMod val="85000"/>
                    <a:lumOff val="15000"/>
                  </a:schemeClr>
                </a:solidFill>
                <a:latin typeface="+mj-lt"/>
                <a:ea typeface="微软雅黑" panose="020B0503020204020204" pitchFamily="34" charset="-122"/>
              </a:rPr>
              <a:t>pyecharts.charts</a:t>
            </a:r>
            <a:r>
              <a:rPr lang="en-US" altLang="zh-CN" sz="2000" dirty="0">
                <a:solidFill>
                  <a:schemeClr val="tx1">
                    <a:lumMod val="85000"/>
                    <a:lumOff val="15000"/>
                  </a:schemeClr>
                </a:solidFill>
                <a:latin typeface="+mj-lt"/>
                <a:ea typeface="微软雅黑" panose="020B0503020204020204" pitchFamily="34" charset="-122"/>
              </a:rPr>
              <a:t> import Pie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labels = ["</a:t>
            </a:r>
            <a:r>
              <a:rPr lang="zh-CN" altLang="en-US" sz="2000" dirty="0">
                <a:solidFill>
                  <a:schemeClr val="tx1">
                    <a:lumMod val="85000"/>
                    <a:lumOff val="15000"/>
                  </a:schemeClr>
                </a:solidFill>
                <a:latin typeface="+mj-lt"/>
                <a:ea typeface="微软雅黑" panose="020B0503020204020204" pitchFamily="34" charset="-122"/>
              </a:rPr>
              <a:t>直接访问</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邮件营销</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联盟广告</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视频广告</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搜索引擎</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data = [335, 310, 274, 235, 400]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p = (Pie()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.add('', [list(z) for z in zip(labels, data)], radius=["30%","75%"], </a:t>
            </a:r>
            <a:r>
              <a:rPr lang="en-US" altLang="zh-CN" sz="2000" dirty="0" err="1">
                <a:solidFill>
                  <a:schemeClr val="tx1">
                    <a:lumMod val="85000"/>
                    <a:lumOff val="15000"/>
                  </a:schemeClr>
                </a:solidFill>
                <a:latin typeface="+mj-lt"/>
                <a:ea typeface="微软雅黑" panose="020B0503020204020204" pitchFamily="34" charset="-122"/>
              </a:rPr>
              <a:t>rosetype</a:t>
            </a:r>
            <a:r>
              <a:rPr lang="en-US" altLang="zh-CN" sz="2000" dirty="0">
                <a:solidFill>
                  <a:schemeClr val="tx1">
                    <a:lumMod val="85000"/>
                    <a:lumOff val="15000"/>
                  </a:schemeClr>
                </a:solidFill>
                <a:latin typeface="+mj-lt"/>
                <a:ea typeface="微软雅黑" panose="020B0503020204020204" pitchFamily="34" charset="-122"/>
              </a:rPr>
              <a:t>="radius")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set_global_opts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title_opts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opts.TitleOpts</a:t>
            </a:r>
            <a:r>
              <a:rPr lang="en-US" altLang="zh-CN" sz="2000" dirty="0">
                <a:solidFill>
                  <a:schemeClr val="tx1">
                    <a:lumMod val="85000"/>
                    <a:lumOff val="15000"/>
                  </a:schemeClr>
                </a:solidFill>
                <a:latin typeface="+mj-lt"/>
                <a:ea typeface="微软雅黑" panose="020B0503020204020204" pitchFamily="34" charset="-122"/>
              </a:rPr>
              <a:t>(title="Pie-</a:t>
            </a:r>
            <a:r>
              <a:rPr lang="zh-CN" altLang="en-US" sz="2000" dirty="0">
                <a:solidFill>
                  <a:schemeClr val="tx1">
                    <a:lumMod val="85000"/>
                    <a:lumOff val="15000"/>
                  </a:schemeClr>
                </a:solidFill>
                <a:latin typeface="+mj-lt"/>
                <a:ea typeface="微软雅黑" panose="020B0503020204020204" pitchFamily="34" charset="-122"/>
              </a:rPr>
              <a:t>玫瑰图示例</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set_series_opts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label_opts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opts.LabelOpts</a:t>
            </a:r>
            <a:r>
              <a:rPr lang="en-US" altLang="zh-CN" sz="2000" dirty="0">
                <a:solidFill>
                  <a:schemeClr val="tx1">
                    <a:lumMod val="85000"/>
                    <a:lumOff val="15000"/>
                  </a:schemeClr>
                </a:solidFill>
                <a:latin typeface="+mj-lt"/>
                <a:ea typeface="微软雅黑" panose="020B0503020204020204" pitchFamily="34" charset="-122"/>
              </a:rPr>
              <a:t>(formatter="{b}: {d}%"))</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p.render</a:t>
            </a:r>
            <a:r>
              <a:rPr lang="en-US" altLang="zh-CN" sz="2000" dirty="0">
                <a:solidFill>
                  <a:schemeClr val="tx1">
                    <a:lumMod val="85000"/>
                    <a:lumOff val="15000"/>
                  </a:schemeClr>
                </a:solidFill>
                <a:latin typeface="+mj-lt"/>
                <a:ea typeface="微软雅黑" panose="020B0503020204020204" pitchFamily="34" charset="-122"/>
              </a:rPr>
              <a:t>("pie_rosetype.html")</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434111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00730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5708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Pyecharts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绘制饼图示例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 name="矩形 2"/>
          <p:cNvSpPr/>
          <p:nvPr/>
        </p:nvSpPr>
        <p:spPr>
          <a:xfrm>
            <a:off x="1468941" y="1765744"/>
            <a:ext cx="10108016" cy="1015663"/>
          </a:xfrm>
          <a:prstGeom prst="rect">
            <a:avLst/>
          </a:prstGeom>
        </p:spPr>
        <p:txBody>
          <a:bodyPr wrap="square">
            <a:spAutoFit/>
          </a:bodyPr>
          <a:lstStyle/>
          <a:p>
            <a:pPr indent="266700">
              <a:lnSpc>
                <a:spcPct val="150000"/>
              </a:lnSpc>
              <a:spcAft>
                <a:spcPts val="0"/>
              </a:spcAft>
            </a:pPr>
            <a:r>
              <a:rPr lang="zh-CN" altLang="zh-CN" sz="2000" kern="100" dirty="0"/>
              <a:t>程序运行后会在代码所在文件目录下生成一个</a:t>
            </a:r>
            <a:r>
              <a:rPr lang="en-US" altLang="zh-CN" sz="2000" kern="100" dirty="0"/>
              <a:t>“pie_rosetype.html”</a:t>
            </a:r>
            <a:r>
              <a:rPr lang="zh-CN" altLang="zh-CN" sz="2000" kern="100" dirty="0"/>
              <a:t>文件，用浏览器打开后会显示</a:t>
            </a:r>
            <a:r>
              <a:rPr lang="zh-CN" altLang="en-US" sz="2000" kern="100" dirty="0"/>
              <a:t>如下</a:t>
            </a:r>
            <a:r>
              <a:rPr lang="zh-CN" altLang="zh-CN" sz="2000" kern="100" dirty="0"/>
              <a:t>图像</a:t>
            </a:r>
            <a:r>
              <a:rPr lang="zh-CN" altLang="en-US" sz="2000" kern="100" dirty="0"/>
              <a:t>：</a:t>
            </a:r>
            <a:endParaRPr lang="zh-CN" altLang="zh-CN" sz="2000" kern="1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327" y="2956388"/>
            <a:ext cx="5539354" cy="349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49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199536"/>
            <a:ext cx="9789465" cy="3093154"/>
          </a:xfrm>
          <a:prstGeom prst="rect">
            <a:avLst/>
          </a:prstGeom>
        </p:spPr>
        <p:txBody>
          <a:bodyPr wrap="square">
            <a:spAutoFit/>
          </a:bodyPr>
          <a:lstStyle/>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Matplotlib</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Seaborn</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Pyecharts</a:t>
            </a:r>
            <a:endParaRPr lang="en-US" altLang="zh-CN" sz="2800" dirty="0">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应用实例</a:t>
            </a:r>
            <a:endParaRPr lang="en-US" altLang="zh-CN" sz="2800" dirty="0">
              <a:solidFill>
                <a:srgbClr val="FF0000"/>
              </a:solidFill>
              <a:latin typeface="+mj-lt"/>
              <a:ea typeface="微软雅黑" panose="020B0503020204020204" pitchFamily="34" charset="-122"/>
            </a:endParaRPr>
          </a:p>
          <a:p>
            <a:pPr marL="342900" indent="-342900">
              <a:lnSpc>
                <a:spcPct val="125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本章小结</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401352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pandas as </a:t>
            </a:r>
            <a:r>
              <a:rPr lang="en-US" altLang="zh-CN" sz="2000" dirty="0" err="1">
                <a:solidFill>
                  <a:schemeClr val="tx1">
                    <a:lumMod val="85000"/>
                    <a:lumOff val="15000"/>
                  </a:schemeClr>
                </a:solidFill>
                <a:latin typeface="+mj-lt"/>
                <a:ea typeface="微软雅黑" panose="020B0503020204020204" pitchFamily="34" charset="-122"/>
              </a:rPr>
              <a:t>pd</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import </a:t>
            </a:r>
            <a:r>
              <a:rPr lang="en-US" altLang="zh-CN" sz="2000" dirty="0" err="1">
                <a:solidFill>
                  <a:schemeClr val="tx1">
                    <a:lumMod val="85000"/>
                    <a:lumOff val="15000"/>
                  </a:schemeClr>
                </a:solidFill>
                <a:latin typeface="+mj-lt"/>
                <a:ea typeface="微软雅黑" panose="020B0503020204020204" pitchFamily="34" charset="-122"/>
              </a:rPr>
              <a:t>seaborn</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sns</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import </a:t>
            </a:r>
            <a:r>
              <a:rPr lang="en-US" altLang="zh-CN" sz="2000" dirty="0" err="1">
                <a:solidFill>
                  <a:schemeClr val="tx1">
                    <a:lumMod val="85000"/>
                    <a:lumOff val="15000"/>
                  </a:schemeClr>
                </a:solidFill>
                <a:latin typeface="+mj-lt"/>
                <a:ea typeface="微软雅黑" panose="020B0503020204020204" pitchFamily="34" charset="-122"/>
              </a:rPr>
              <a:t>pyecharts.options</a:t>
            </a:r>
            <a:r>
              <a:rPr lang="en-US" altLang="zh-CN" sz="2000" dirty="0">
                <a:solidFill>
                  <a:schemeClr val="tx1">
                    <a:lumMod val="85000"/>
                    <a:lumOff val="15000"/>
                  </a:schemeClr>
                </a:solidFill>
                <a:latin typeface="+mj-lt"/>
                <a:ea typeface="微软雅黑" panose="020B0503020204020204" pitchFamily="34" charset="-122"/>
              </a:rPr>
              <a:t> as opts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from </a:t>
            </a:r>
            <a:r>
              <a:rPr lang="en-US" altLang="zh-CN" sz="2000" dirty="0" err="1">
                <a:solidFill>
                  <a:schemeClr val="tx1">
                    <a:lumMod val="85000"/>
                    <a:lumOff val="15000"/>
                  </a:schemeClr>
                </a:solidFill>
                <a:latin typeface="+mj-lt"/>
                <a:ea typeface="微软雅黑" panose="020B0503020204020204" pitchFamily="34" charset="-122"/>
              </a:rPr>
              <a:t>pyecharts.charts</a:t>
            </a:r>
            <a:r>
              <a:rPr lang="en-US" altLang="zh-CN" sz="2000" dirty="0">
                <a:solidFill>
                  <a:schemeClr val="tx1">
                    <a:lumMod val="85000"/>
                    <a:lumOff val="15000"/>
                  </a:schemeClr>
                </a:solidFill>
                <a:latin typeface="+mj-lt"/>
                <a:ea typeface="微软雅黑" panose="020B0503020204020204" pitchFamily="34" charset="-122"/>
              </a:rPr>
              <a:t> import Line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import warnings</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warnings.filterwarnings</a:t>
            </a:r>
            <a:r>
              <a:rPr lang="en-US" altLang="zh-CN" sz="2000" dirty="0">
                <a:solidFill>
                  <a:schemeClr val="tx1">
                    <a:lumMod val="85000"/>
                    <a:lumOff val="15000"/>
                  </a:schemeClr>
                </a:solidFill>
                <a:latin typeface="+mj-lt"/>
                <a:ea typeface="微软雅黑" panose="020B0503020204020204" pitchFamily="34" charset="-122"/>
              </a:rPr>
              <a:t>('ignore')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pd.read_csv</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houseprice.csv',encoding</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gbk</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10	print(df.info())</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11	#</a:t>
            </a:r>
            <a:r>
              <a:rPr lang="zh-CN" altLang="en-US" sz="2000" dirty="0">
                <a:solidFill>
                  <a:schemeClr val="tx1">
                    <a:lumMod val="85000"/>
                    <a:lumOff val="15000"/>
                  </a:schemeClr>
                </a:solidFill>
                <a:latin typeface="+mj-lt"/>
                <a:ea typeface="微软雅黑" panose="020B0503020204020204" pitchFamily="34" charset="-122"/>
              </a:rPr>
              <a:t>数据清洗</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12	del </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['DOM']</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472583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13759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13	</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df.dropna</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14	d=[0,1,'</a:t>
            </a:r>
            <a:r>
              <a:rPr lang="zh-CN" altLang="en-US" sz="2000" dirty="0">
                <a:solidFill>
                  <a:schemeClr val="tx1">
                    <a:lumMod val="85000"/>
                    <a:lumOff val="15000"/>
                  </a:schemeClr>
                </a:solidFill>
                <a:latin typeface="+mj-lt"/>
                <a:ea typeface="微软雅黑" panose="020B0503020204020204" pitchFamily="34" charset="-122"/>
              </a:rPr>
              <a:t>未知</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处理</a:t>
            </a:r>
            <a:r>
              <a:rPr lang="en-US" altLang="zh-CN" sz="2000" dirty="0" err="1">
                <a:solidFill>
                  <a:schemeClr val="tx1">
                    <a:lumMod val="85000"/>
                    <a:lumOff val="15000"/>
                  </a:schemeClr>
                </a:solidFill>
                <a:latin typeface="+mj-lt"/>
                <a:ea typeface="微软雅黑" panose="020B0503020204020204" pitchFamily="34" charset="-122"/>
              </a:rPr>
              <a:t>constructionTime</a:t>
            </a:r>
            <a:r>
              <a:rPr lang="zh-CN" altLang="en-US" sz="2000" dirty="0">
                <a:solidFill>
                  <a:schemeClr val="tx1">
                    <a:lumMod val="85000"/>
                    <a:lumOff val="15000"/>
                  </a:schemeClr>
                </a:solidFill>
                <a:latin typeface="+mj-lt"/>
                <a:ea typeface="微软雅黑" panose="020B0503020204020204" pitchFamily="34" charset="-122"/>
              </a:rPr>
              <a:t>列的异常数据</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15	</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df.loc</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constructionTime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isin</a:t>
            </a:r>
            <a:r>
              <a:rPr lang="en-US" altLang="zh-CN" sz="2000" dirty="0">
                <a:solidFill>
                  <a:schemeClr val="tx1">
                    <a:lumMod val="85000"/>
                    <a:lumOff val="15000"/>
                  </a:schemeClr>
                </a:solidFill>
                <a:latin typeface="+mj-lt"/>
                <a:ea typeface="微软雅黑" panose="020B0503020204020204" pitchFamily="34" charset="-122"/>
              </a:rPr>
              <a:t>(d))]</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16	#the distribution of price &amp; square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17	</a:t>
            </a:r>
            <a:r>
              <a:rPr lang="en-US" altLang="zh-CN" sz="2000" dirty="0" err="1">
                <a:solidFill>
                  <a:schemeClr val="tx1">
                    <a:lumMod val="85000"/>
                    <a:lumOff val="15000"/>
                  </a:schemeClr>
                </a:solidFill>
                <a:latin typeface="+mj-lt"/>
                <a:ea typeface="微软雅黑" panose="020B0503020204020204" pitchFamily="34" charset="-122"/>
              </a:rPr>
              <a:t>plt.figure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figsize</a:t>
            </a:r>
            <a:r>
              <a:rPr lang="en-US" altLang="zh-CN" sz="2000" dirty="0">
                <a:solidFill>
                  <a:schemeClr val="tx1">
                    <a:lumMod val="85000"/>
                    <a:lumOff val="15000"/>
                  </a:schemeClr>
                </a:solidFill>
                <a:latin typeface="+mj-lt"/>
                <a:ea typeface="微软雅黑" panose="020B0503020204020204" pitchFamily="34" charset="-122"/>
              </a:rPr>
              <a:t>=[15,8])</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18	</a:t>
            </a:r>
            <a:r>
              <a:rPr lang="en-US" altLang="zh-CN" sz="2000" dirty="0" err="1">
                <a:solidFill>
                  <a:schemeClr val="tx1">
                    <a:lumMod val="85000"/>
                    <a:lumOff val="15000"/>
                  </a:schemeClr>
                </a:solidFill>
                <a:latin typeface="+mj-lt"/>
                <a:ea typeface="微软雅黑" panose="020B0503020204020204" pitchFamily="34" charset="-122"/>
              </a:rPr>
              <a:t>plt.subplot</a:t>
            </a:r>
            <a:r>
              <a:rPr lang="en-US" altLang="zh-CN" sz="2000" dirty="0">
                <a:solidFill>
                  <a:schemeClr val="tx1">
                    <a:lumMod val="85000"/>
                    <a:lumOff val="15000"/>
                  </a:schemeClr>
                </a:solidFill>
                <a:latin typeface="+mj-lt"/>
                <a:ea typeface="微软雅黑" panose="020B0503020204020204" pitchFamily="34" charset="-122"/>
              </a:rPr>
              <a:t>(121)</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19	</a:t>
            </a:r>
            <a:r>
              <a:rPr lang="en-US" altLang="zh-CN" sz="2000" dirty="0" err="1">
                <a:solidFill>
                  <a:schemeClr val="tx1">
                    <a:lumMod val="85000"/>
                    <a:lumOff val="15000"/>
                  </a:schemeClr>
                </a:solidFill>
                <a:latin typeface="+mj-lt"/>
                <a:ea typeface="微软雅黑" panose="020B0503020204020204" pitchFamily="34" charset="-122"/>
              </a:rPr>
              <a:t>plt.hist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['price'])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20	range1 = [10000,20000,30000,40000,50000,60000,70000,80000,100000,120000, 140000]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21	</a:t>
            </a:r>
            <a:r>
              <a:rPr lang="en-US" altLang="zh-CN" sz="2000" dirty="0" err="1">
                <a:solidFill>
                  <a:schemeClr val="tx1">
                    <a:lumMod val="85000"/>
                    <a:lumOff val="15000"/>
                  </a:schemeClr>
                </a:solidFill>
                <a:latin typeface="+mj-lt"/>
                <a:ea typeface="微软雅黑" panose="020B0503020204020204" pitchFamily="34" charset="-122"/>
              </a:rPr>
              <a:t>plt.xticks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range1],rotation=45)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22	</a:t>
            </a:r>
            <a:r>
              <a:rPr lang="en-US" altLang="zh-CN" sz="2000" dirty="0" err="1">
                <a:solidFill>
                  <a:schemeClr val="tx1">
                    <a:lumMod val="85000"/>
                    <a:lumOff val="15000"/>
                  </a:schemeClr>
                </a:solidFill>
                <a:latin typeface="+mj-lt"/>
                <a:ea typeface="微软雅黑" panose="020B0503020204020204" pitchFamily="34" charset="-122"/>
              </a:rPr>
              <a:t>plt.xlabel</a:t>
            </a:r>
            <a:r>
              <a:rPr lang="en-US" altLang="zh-CN" sz="2000" dirty="0">
                <a:solidFill>
                  <a:schemeClr val="tx1">
                    <a:lumMod val="85000"/>
                    <a:lumOff val="15000"/>
                  </a:schemeClr>
                </a:solidFill>
                <a:latin typeface="+mj-lt"/>
                <a:ea typeface="微软雅黑" panose="020B0503020204020204" pitchFamily="34" charset="-122"/>
              </a:rPr>
              <a:t>('Price')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23	</a:t>
            </a:r>
            <a:r>
              <a:rPr lang="en-US" altLang="zh-CN" sz="2000" dirty="0" err="1">
                <a:solidFill>
                  <a:schemeClr val="tx1">
                    <a:lumMod val="85000"/>
                    <a:lumOff val="15000"/>
                  </a:schemeClr>
                </a:solidFill>
                <a:latin typeface="+mj-lt"/>
                <a:ea typeface="微软雅黑" panose="020B0503020204020204" pitchFamily="34" charset="-122"/>
              </a:rPr>
              <a:t>plt.ylabel</a:t>
            </a:r>
            <a:r>
              <a:rPr lang="en-US" altLang="zh-CN" sz="2000" dirty="0">
                <a:solidFill>
                  <a:schemeClr val="tx1">
                    <a:lumMod val="85000"/>
                    <a:lumOff val="15000"/>
                  </a:schemeClr>
                </a:solidFill>
                <a:latin typeface="+mj-lt"/>
                <a:ea typeface="微软雅黑" panose="020B0503020204020204" pitchFamily="34" charset="-122"/>
              </a:rPr>
              <a:t>('Density')</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472583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71168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4708981"/>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24	</a:t>
            </a:r>
            <a:r>
              <a:rPr lang="en-US" altLang="zh-CN" sz="2000" dirty="0" err="1">
                <a:solidFill>
                  <a:schemeClr val="tx1">
                    <a:lumMod val="85000"/>
                    <a:lumOff val="15000"/>
                  </a:schemeClr>
                </a:solidFill>
                <a:latin typeface="+mj-lt"/>
                <a:ea typeface="微软雅黑" panose="020B0503020204020204" pitchFamily="34" charset="-122"/>
              </a:rPr>
              <a:t>plt.title</a:t>
            </a:r>
            <a:r>
              <a:rPr lang="en-US" altLang="zh-CN" sz="2000" dirty="0">
                <a:solidFill>
                  <a:schemeClr val="tx1">
                    <a:lumMod val="85000"/>
                    <a:lumOff val="15000"/>
                  </a:schemeClr>
                </a:solidFill>
                <a:latin typeface="+mj-lt"/>
                <a:ea typeface="微软雅黑" panose="020B0503020204020204" pitchFamily="34" charset="-122"/>
              </a:rPr>
              <a:t>('The Histogram of Price')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25	</a:t>
            </a:r>
            <a:r>
              <a:rPr lang="en-US" altLang="zh-CN" sz="2000" dirty="0" err="1">
                <a:solidFill>
                  <a:schemeClr val="tx1">
                    <a:lumMod val="85000"/>
                    <a:lumOff val="15000"/>
                  </a:schemeClr>
                </a:solidFill>
                <a:latin typeface="+mj-lt"/>
                <a:ea typeface="微软雅黑" panose="020B0503020204020204" pitchFamily="34" charset="-122"/>
              </a:rPr>
              <a:t>plt.grid</a:t>
            </a:r>
            <a:r>
              <a:rPr lang="en-US" altLang="zh-CN" sz="2000" dirty="0">
                <a:solidFill>
                  <a:schemeClr val="tx1">
                    <a:lumMod val="85000"/>
                    <a:lumOff val="15000"/>
                  </a:schemeClr>
                </a:solidFill>
                <a:latin typeface="+mj-lt"/>
                <a:ea typeface="微软雅黑" panose="020B0503020204020204" pitchFamily="34" charset="-122"/>
              </a:rPr>
              <a: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plt.subplot</a:t>
            </a:r>
            <a:r>
              <a:rPr lang="en-US" altLang="zh-CN" sz="2000" dirty="0">
                <a:solidFill>
                  <a:schemeClr val="tx1">
                    <a:lumMod val="85000"/>
                    <a:lumOff val="15000"/>
                  </a:schemeClr>
                </a:solidFill>
                <a:latin typeface="+mj-lt"/>
                <a:ea typeface="微软雅黑" panose="020B0503020204020204" pitchFamily="34" charset="-122"/>
              </a:rPr>
              <a:t>(122)</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27	</a:t>
            </a:r>
            <a:r>
              <a:rPr lang="en-US" altLang="zh-CN" sz="2000" dirty="0" err="1">
                <a:solidFill>
                  <a:schemeClr val="tx1">
                    <a:lumMod val="85000"/>
                    <a:lumOff val="15000"/>
                  </a:schemeClr>
                </a:solidFill>
                <a:latin typeface="+mj-lt"/>
                <a:ea typeface="微软雅黑" panose="020B0503020204020204" pitchFamily="34" charset="-122"/>
              </a:rPr>
              <a:t>sns.distplot</a:t>
            </a:r>
            <a:r>
              <a:rPr lang="en-US" altLang="zh-CN" sz="2000" dirty="0">
                <a:solidFill>
                  <a:schemeClr val="tx1">
                    <a:lumMod val="85000"/>
                    <a:lumOff val="15000"/>
                  </a:schemeClr>
                </a:solidFill>
                <a:latin typeface="+mj-lt"/>
                <a:ea typeface="微软雅黑" panose="020B0503020204020204" pitchFamily="34" charset="-122"/>
              </a:rPr>
              <a:t>(a=</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['square'])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28	range2 = [50,70,90,110,130,150,200,400]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29	</a:t>
            </a:r>
            <a:r>
              <a:rPr lang="en-US" altLang="zh-CN" sz="2000" dirty="0" err="1">
                <a:solidFill>
                  <a:schemeClr val="tx1">
                    <a:lumMod val="85000"/>
                    <a:lumOff val="15000"/>
                  </a:schemeClr>
                </a:solidFill>
                <a:latin typeface="+mj-lt"/>
                <a:ea typeface="微软雅黑" panose="020B0503020204020204" pitchFamily="34" charset="-122"/>
              </a:rPr>
              <a:t>plt.xticks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range2],rotation=60)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30	</a:t>
            </a:r>
            <a:r>
              <a:rPr lang="en-US" altLang="zh-CN" sz="2000" dirty="0" err="1">
                <a:solidFill>
                  <a:schemeClr val="tx1">
                    <a:lumMod val="85000"/>
                    <a:lumOff val="15000"/>
                  </a:schemeClr>
                </a:solidFill>
                <a:latin typeface="+mj-lt"/>
                <a:ea typeface="微软雅黑" panose="020B0503020204020204" pitchFamily="34" charset="-122"/>
              </a:rPr>
              <a:t>plt.grid</a:t>
            </a:r>
            <a:r>
              <a:rPr lang="en-US" altLang="zh-CN" sz="2000" dirty="0">
                <a:solidFill>
                  <a:schemeClr val="tx1">
                    <a:lumMod val="85000"/>
                    <a:lumOff val="15000"/>
                  </a:schemeClr>
                </a:solidFill>
                <a:latin typeface="+mj-lt"/>
                <a:ea typeface="微软雅黑" panose="020B0503020204020204" pitchFamily="34" charset="-122"/>
              </a:rPr>
              <a: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31	#price VS. district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32	f1,ax1 =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(1, 2,figsize=(12,5))</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33	</a:t>
            </a:r>
            <a:r>
              <a:rPr lang="en-US" altLang="zh-CN" sz="2000" dirty="0" err="1">
                <a:solidFill>
                  <a:schemeClr val="tx1">
                    <a:lumMod val="85000"/>
                    <a:lumOff val="15000"/>
                  </a:schemeClr>
                </a:solidFill>
                <a:latin typeface="+mj-lt"/>
                <a:ea typeface="微软雅黑" panose="020B0503020204020204" pitchFamily="34" charset="-122"/>
              </a:rPr>
              <a:t>sns.barplot</a:t>
            </a:r>
            <a:r>
              <a:rPr lang="en-US" altLang="zh-CN" sz="2000" dirty="0">
                <a:solidFill>
                  <a:schemeClr val="tx1">
                    <a:lumMod val="85000"/>
                    <a:lumOff val="15000"/>
                  </a:schemeClr>
                </a:solidFill>
                <a:latin typeface="+mj-lt"/>
                <a:ea typeface="微软雅黑" panose="020B0503020204020204" pitchFamily="34" charset="-122"/>
              </a:rPr>
              <a:t>(x='district', y='price', data=</a:t>
            </a:r>
            <a:r>
              <a:rPr lang="en-US" altLang="zh-CN" sz="2000" dirty="0" err="1">
                <a:solidFill>
                  <a:schemeClr val="tx1">
                    <a:lumMod val="85000"/>
                    <a:lumOff val="15000"/>
                  </a:schemeClr>
                </a:solidFill>
                <a:latin typeface="+mj-lt"/>
                <a:ea typeface="微软雅黑" panose="020B0503020204020204" pitchFamily="34" charset="-122"/>
              </a:rPr>
              <a:t>df,ax</a:t>
            </a:r>
            <a:r>
              <a:rPr lang="en-US" altLang="zh-CN" sz="2000" dirty="0">
                <a:solidFill>
                  <a:schemeClr val="tx1">
                    <a:lumMod val="85000"/>
                    <a:lumOff val="15000"/>
                  </a:schemeClr>
                </a:solidFill>
                <a:latin typeface="+mj-lt"/>
                <a:ea typeface="微软雅黑" panose="020B0503020204020204" pitchFamily="34" charset="-122"/>
              </a:rPr>
              <a:t>=ax1[0])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34	data=</a:t>
            </a:r>
            <a:r>
              <a:rPr lang="en-US" altLang="zh-CN" sz="2000" dirty="0" err="1">
                <a:solidFill>
                  <a:schemeClr val="tx1">
                    <a:lumMod val="85000"/>
                    <a:lumOff val="15000"/>
                  </a:schemeClr>
                </a:solidFill>
                <a:latin typeface="+mj-lt"/>
                <a:ea typeface="微软雅黑" panose="020B0503020204020204" pitchFamily="34" charset="-122"/>
              </a:rPr>
              <a:t>df.loc</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['price']&gt;70000]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35	</a:t>
            </a:r>
            <a:r>
              <a:rPr lang="en-US" altLang="zh-CN" sz="2000" dirty="0" err="1">
                <a:solidFill>
                  <a:schemeClr val="tx1">
                    <a:lumMod val="85000"/>
                    <a:lumOff val="15000"/>
                  </a:schemeClr>
                </a:solidFill>
                <a:latin typeface="+mj-lt"/>
                <a:ea typeface="微软雅黑" panose="020B0503020204020204" pitchFamily="34" charset="-122"/>
              </a:rPr>
              <a:t>sns.countplot</a:t>
            </a:r>
            <a:r>
              <a:rPr lang="en-US" altLang="zh-CN" sz="2000" dirty="0">
                <a:solidFill>
                  <a:schemeClr val="tx1">
                    <a:lumMod val="85000"/>
                    <a:lumOff val="15000"/>
                  </a:schemeClr>
                </a:solidFill>
                <a:latin typeface="+mj-lt"/>
                <a:ea typeface="微软雅黑" panose="020B0503020204020204" pitchFamily="34" charset="-122"/>
              </a:rPr>
              <a:t>(data['district'], data=</a:t>
            </a:r>
            <a:r>
              <a:rPr lang="en-US" altLang="zh-CN" sz="2000" dirty="0" err="1">
                <a:solidFill>
                  <a:schemeClr val="tx1">
                    <a:lumMod val="85000"/>
                    <a:lumOff val="15000"/>
                  </a:schemeClr>
                </a:solidFill>
                <a:latin typeface="+mj-lt"/>
                <a:ea typeface="微软雅黑" panose="020B0503020204020204" pitchFamily="34" charset="-122"/>
              </a:rPr>
              <a:t>data,ax</a:t>
            </a:r>
            <a:r>
              <a:rPr lang="en-US" altLang="zh-CN" sz="2000" dirty="0">
                <a:solidFill>
                  <a:schemeClr val="tx1">
                    <a:lumMod val="85000"/>
                    <a:lumOff val="15000"/>
                  </a:schemeClr>
                </a:solidFill>
                <a:latin typeface="+mj-lt"/>
                <a:ea typeface="微软雅黑" panose="020B0503020204020204" pitchFamily="34" charset="-122"/>
              </a:rPr>
              <a:t>=ax1[1])</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472583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14451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3554819"/>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36	ax1[1].</a:t>
            </a:r>
            <a:r>
              <a:rPr lang="en-US" altLang="zh-CN" sz="2000" dirty="0" err="1">
                <a:solidFill>
                  <a:schemeClr val="tx1">
                    <a:lumMod val="85000"/>
                    <a:lumOff val="15000"/>
                  </a:schemeClr>
                </a:solidFill>
                <a:latin typeface="+mj-lt"/>
                <a:ea typeface="微软雅黑" panose="020B0503020204020204" pitchFamily="34" charset="-122"/>
              </a:rPr>
              <a:t>set_title</a:t>
            </a:r>
            <a:r>
              <a:rPr lang="en-US" altLang="zh-CN" sz="2000" dirty="0">
                <a:solidFill>
                  <a:schemeClr val="tx1">
                    <a:lumMod val="85000"/>
                    <a:lumOff val="15000"/>
                  </a:schemeClr>
                </a:solidFill>
                <a:latin typeface="+mj-lt"/>
                <a:ea typeface="微软雅黑" panose="020B0503020204020204" pitchFamily="34" charset="-122"/>
              </a:rPr>
              <a:t>('price&gt;70000')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37	#price VS. </a:t>
            </a:r>
            <a:r>
              <a:rPr lang="en-US" altLang="zh-CN" sz="2000" dirty="0" err="1">
                <a:solidFill>
                  <a:schemeClr val="tx1">
                    <a:lumMod val="85000"/>
                    <a:lumOff val="15000"/>
                  </a:schemeClr>
                </a:solidFill>
                <a:latin typeface="+mj-lt"/>
                <a:ea typeface="微软雅黑" panose="020B0503020204020204" pitchFamily="34" charset="-122"/>
              </a:rPr>
              <a:t>renovationCondition&amp;buildingType&amp;elevator</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38	f2,ax2 =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(2,1,figsize=(10,20))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39	</a:t>
            </a:r>
            <a:r>
              <a:rPr lang="en-US" altLang="zh-CN" sz="2000" dirty="0" err="1">
                <a:solidFill>
                  <a:schemeClr val="tx1">
                    <a:lumMod val="85000"/>
                    <a:lumOff val="15000"/>
                  </a:schemeClr>
                </a:solidFill>
                <a:latin typeface="+mj-lt"/>
                <a:ea typeface="微软雅黑" panose="020B0503020204020204" pitchFamily="34" charset="-122"/>
              </a:rPr>
              <a:t>sns.violinplot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renovationCondition</a:t>
            </a:r>
            <a:r>
              <a:rPr lang="en-US" altLang="zh-CN" sz="2000" dirty="0">
                <a:solidFill>
                  <a:schemeClr val="tx1">
                    <a:lumMod val="85000"/>
                    <a:lumOff val="15000"/>
                  </a:schemeClr>
                </a:solidFill>
                <a:latin typeface="+mj-lt"/>
                <a:ea typeface="微软雅黑" panose="020B0503020204020204" pitchFamily="34" charset="-122"/>
              </a:rPr>
              <a:t>', y='price', data=</a:t>
            </a:r>
            <a:r>
              <a:rPr lang="en-US" altLang="zh-CN" sz="2000" dirty="0" err="1">
                <a:solidFill>
                  <a:schemeClr val="tx1">
                    <a:lumMod val="85000"/>
                    <a:lumOff val="15000"/>
                  </a:schemeClr>
                </a:solidFill>
                <a:latin typeface="+mj-lt"/>
                <a:ea typeface="微软雅黑" panose="020B0503020204020204" pitchFamily="34" charset="-122"/>
              </a:rPr>
              <a:t>df,ax</a:t>
            </a:r>
            <a:r>
              <a:rPr lang="en-US" altLang="zh-CN" sz="2000" dirty="0">
                <a:solidFill>
                  <a:schemeClr val="tx1">
                    <a:lumMod val="85000"/>
                    <a:lumOff val="15000"/>
                  </a:schemeClr>
                </a:solidFill>
                <a:latin typeface="+mj-lt"/>
                <a:ea typeface="微软雅黑" panose="020B0503020204020204" pitchFamily="34" charset="-122"/>
              </a:rPr>
              <a:t>=ax2[0])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40	</a:t>
            </a:r>
            <a:r>
              <a:rPr lang="en-US" altLang="zh-CN" sz="2000" dirty="0" err="1">
                <a:solidFill>
                  <a:schemeClr val="tx1">
                    <a:lumMod val="85000"/>
                    <a:lumOff val="15000"/>
                  </a:schemeClr>
                </a:solidFill>
                <a:latin typeface="+mj-lt"/>
                <a:ea typeface="微软雅黑" panose="020B0503020204020204" pitchFamily="34" charset="-122"/>
              </a:rPr>
              <a:t>sns.boxplot</a:t>
            </a:r>
            <a:r>
              <a:rPr lang="en-US" altLang="zh-CN" sz="2000" dirty="0">
                <a:solidFill>
                  <a:schemeClr val="tx1">
                    <a:lumMod val="85000"/>
                    <a:lumOff val="15000"/>
                  </a:schemeClr>
                </a:solidFill>
                <a:latin typeface="+mj-lt"/>
                <a:ea typeface="微软雅黑" panose="020B0503020204020204" pitchFamily="34" charset="-122"/>
              </a:rPr>
              <a:t>(x='</a:t>
            </a:r>
            <a:r>
              <a:rPr lang="en-US" altLang="zh-CN" sz="2000" dirty="0" err="1">
                <a:solidFill>
                  <a:schemeClr val="tx1">
                    <a:lumMod val="85000"/>
                    <a:lumOff val="15000"/>
                  </a:schemeClr>
                </a:solidFill>
                <a:latin typeface="+mj-lt"/>
                <a:ea typeface="微软雅黑" panose="020B0503020204020204" pitchFamily="34" charset="-122"/>
              </a:rPr>
              <a:t>buildingType</a:t>
            </a:r>
            <a:r>
              <a:rPr lang="en-US" altLang="zh-CN" sz="2000" dirty="0">
                <a:solidFill>
                  <a:schemeClr val="tx1">
                    <a:lumMod val="85000"/>
                    <a:lumOff val="15000"/>
                  </a:schemeClr>
                </a:solidFill>
                <a:latin typeface="+mj-lt"/>
                <a:ea typeface="微软雅黑" panose="020B0503020204020204" pitchFamily="34" charset="-122"/>
              </a:rPr>
              <a:t>', y='</a:t>
            </a:r>
            <a:r>
              <a:rPr lang="en-US" altLang="zh-CN" sz="2000" dirty="0" err="1">
                <a:solidFill>
                  <a:schemeClr val="tx1">
                    <a:lumMod val="85000"/>
                    <a:lumOff val="15000"/>
                  </a:schemeClr>
                </a:solidFill>
                <a:latin typeface="+mj-lt"/>
                <a:ea typeface="微软雅黑" panose="020B0503020204020204" pitchFamily="34" charset="-122"/>
              </a:rPr>
              <a:t>price',hue</a:t>
            </a:r>
            <a:r>
              <a:rPr lang="en-US" altLang="zh-CN" sz="2000" dirty="0">
                <a:solidFill>
                  <a:schemeClr val="tx1">
                    <a:lumMod val="85000"/>
                    <a:lumOff val="15000"/>
                  </a:schemeClr>
                </a:solidFill>
                <a:latin typeface="+mj-lt"/>
                <a:ea typeface="微软雅黑" panose="020B0503020204020204" pitchFamily="34" charset="-122"/>
              </a:rPr>
              <a:t>='elevator', data=</a:t>
            </a:r>
            <a:r>
              <a:rPr lang="en-US" altLang="zh-CN" sz="2000" dirty="0" err="1">
                <a:solidFill>
                  <a:schemeClr val="tx1">
                    <a:lumMod val="85000"/>
                    <a:lumOff val="15000"/>
                  </a:schemeClr>
                </a:solidFill>
                <a:latin typeface="+mj-lt"/>
                <a:ea typeface="微软雅黑" panose="020B0503020204020204" pitchFamily="34" charset="-122"/>
              </a:rPr>
              <a:t>df,ax</a:t>
            </a:r>
            <a:r>
              <a:rPr lang="en-US" altLang="zh-CN" sz="2000" dirty="0">
                <a:solidFill>
                  <a:schemeClr val="tx1">
                    <a:lumMod val="85000"/>
                    <a:lumOff val="15000"/>
                  </a:schemeClr>
                </a:solidFill>
                <a:latin typeface="+mj-lt"/>
                <a:ea typeface="微软雅黑" panose="020B0503020204020204" pitchFamily="34" charset="-122"/>
              </a:rPr>
              <a:t>=ax2[1])</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41	#price VS. </a:t>
            </a:r>
            <a:r>
              <a:rPr lang="en-US" altLang="zh-CN" sz="2000" dirty="0" err="1">
                <a:solidFill>
                  <a:schemeClr val="tx1">
                    <a:lumMod val="85000"/>
                    <a:lumOff val="15000"/>
                  </a:schemeClr>
                </a:solidFill>
                <a:latin typeface="+mj-lt"/>
                <a:ea typeface="微软雅黑" panose="020B0503020204020204" pitchFamily="34" charset="-122"/>
              </a:rPr>
              <a:t>constructionTime</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42	data=</a:t>
            </a:r>
            <a:r>
              <a:rPr lang="en-US" altLang="zh-CN" sz="2000" dirty="0" err="1">
                <a:solidFill>
                  <a:schemeClr val="tx1">
                    <a:lumMod val="85000"/>
                    <a:lumOff val="15000"/>
                  </a:schemeClr>
                </a:solidFill>
                <a:latin typeface="+mj-lt"/>
                <a:ea typeface="微软雅黑" panose="020B0503020204020204" pitchFamily="34" charset="-122"/>
              </a:rPr>
              <a:t>df</a:t>
            </a:r>
            <a:r>
              <a:rPr lang="en-US" altLang="zh-CN" sz="2000" dirty="0">
                <a:solidFill>
                  <a:schemeClr val="tx1">
                    <a:lumMod val="85000"/>
                    <a:lumOff val="15000"/>
                  </a:schemeClr>
                </a:solidFill>
                <a:latin typeface="+mj-lt"/>
                <a:ea typeface="微软雅黑" panose="020B0503020204020204" pitchFamily="34" charset="-122"/>
              </a:rPr>
              <a:t>[['district','</a:t>
            </a:r>
            <a:r>
              <a:rPr lang="en-US" altLang="zh-CN" sz="2000" dirty="0" err="1">
                <a:solidFill>
                  <a:schemeClr val="tx1">
                    <a:lumMod val="85000"/>
                    <a:lumOff val="15000"/>
                  </a:schemeClr>
                </a:solidFill>
                <a:latin typeface="+mj-lt"/>
                <a:ea typeface="微软雅黑" panose="020B0503020204020204" pitchFamily="34" charset="-122"/>
              </a:rPr>
              <a:t>constructionTime</a:t>
            </a:r>
            <a:r>
              <a:rPr lang="en-US" altLang="zh-CN" sz="2000" dirty="0">
                <a:solidFill>
                  <a:schemeClr val="tx1">
                    <a:lumMod val="85000"/>
                    <a:lumOff val="15000"/>
                  </a:schemeClr>
                </a:solidFill>
                <a:latin typeface="+mj-lt"/>
                <a:ea typeface="微软雅黑" panose="020B0503020204020204" pitchFamily="34" charset="-122"/>
              </a:rPr>
              <a:t>','price']]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43	</a:t>
            </a:r>
            <a:r>
              <a:rPr lang="en-US" altLang="zh-CN" sz="2000" dirty="0" err="1">
                <a:solidFill>
                  <a:schemeClr val="tx1">
                    <a:lumMod val="85000"/>
                    <a:lumOff val="15000"/>
                  </a:schemeClr>
                </a:solidFill>
                <a:latin typeface="+mj-lt"/>
                <a:ea typeface="微软雅黑" panose="020B0503020204020204" pitchFamily="34" charset="-122"/>
              </a:rPr>
              <a:t>dataTime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pd.DataFrame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data.groupby</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constructionTime</a:t>
            </a:r>
            <a:r>
              <a:rPr lang="en-US" altLang="zh-CN" sz="2000" dirty="0">
                <a:solidFill>
                  <a:schemeClr val="tx1">
                    <a:lumMod val="85000"/>
                    <a:lumOff val="15000"/>
                  </a:schemeClr>
                </a:solidFill>
                <a:latin typeface="+mj-lt"/>
                <a:ea typeface="微软雅黑" panose="020B0503020204020204" pitchFamily="34" charset="-122"/>
              </a:rPr>
              <a:t>'])['price']. mean()) .</a:t>
            </a:r>
            <a:r>
              <a:rPr lang="en-US" altLang="zh-CN" sz="2000" dirty="0" err="1">
                <a:solidFill>
                  <a:schemeClr val="tx1">
                    <a:lumMod val="85000"/>
                    <a:lumOff val="15000"/>
                  </a:schemeClr>
                </a:solidFill>
                <a:latin typeface="+mj-lt"/>
                <a:ea typeface="微软雅黑" panose="020B0503020204020204" pitchFamily="34" charset="-122"/>
              </a:rPr>
              <a:t>reset_index</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357166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8185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66128" y="1746501"/>
            <a:ext cx="9289360" cy="3939540"/>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44	l=( Line()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45	  .</a:t>
            </a:r>
            <a:r>
              <a:rPr lang="en-US" altLang="zh-CN" sz="2000" dirty="0" err="1">
                <a:solidFill>
                  <a:schemeClr val="tx1">
                    <a:lumMod val="85000"/>
                    <a:lumOff val="15000"/>
                  </a:schemeClr>
                </a:solidFill>
                <a:latin typeface="+mj-lt"/>
                <a:ea typeface="微软雅黑" panose="020B0503020204020204" pitchFamily="34" charset="-122"/>
              </a:rPr>
              <a:t>add_xaxis</a:t>
            </a:r>
            <a:r>
              <a:rPr lang="en-US" altLang="zh-CN" sz="2000" dirty="0">
                <a:solidFill>
                  <a:schemeClr val="tx1">
                    <a:lumMod val="85000"/>
                    <a:lumOff val="15000"/>
                  </a:schemeClr>
                </a:solidFill>
                <a:latin typeface="+mj-lt"/>
                <a:ea typeface="微软雅黑" panose="020B0503020204020204" pitchFamily="34" charset="-122"/>
              </a:rPr>
              <a:t>(list(</a:t>
            </a:r>
            <a:r>
              <a:rPr lang="en-US" altLang="zh-CN" sz="2000" dirty="0" err="1">
                <a:solidFill>
                  <a:schemeClr val="tx1">
                    <a:lumMod val="85000"/>
                    <a:lumOff val="15000"/>
                  </a:schemeClr>
                </a:solidFill>
                <a:latin typeface="+mj-lt"/>
                <a:ea typeface="微软雅黑" panose="020B0503020204020204" pitchFamily="34" charset="-122"/>
              </a:rPr>
              <a:t>dataTime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constructionTime</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46	  .</a:t>
            </a:r>
            <a:r>
              <a:rPr lang="en-US" altLang="zh-CN" sz="2000" dirty="0" err="1">
                <a:solidFill>
                  <a:schemeClr val="tx1">
                    <a:lumMod val="85000"/>
                    <a:lumOff val="15000"/>
                  </a:schemeClr>
                </a:solidFill>
                <a:latin typeface="+mj-lt"/>
                <a:ea typeface="微软雅黑" panose="020B0503020204020204" pitchFamily="34" charset="-122"/>
              </a:rPr>
              <a:t>add_yaxis</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房价</a:t>
            </a:r>
            <a:r>
              <a:rPr lang="en-US" altLang="zh-CN" sz="2000" dirty="0">
                <a:solidFill>
                  <a:schemeClr val="tx1">
                    <a:lumMod val="85000"/>
                    <a:lumOff val="15000"/>
                  </a:schemeClr>
                </a:solidFill>
                <a:latin typeface="+mj-lt"/>
                <a:ea typeface="微软雅黑" panose="020B0503020204020204" pitchFamily="34" charset="-122"/>
              </a:rPr>
              <a:t>',list(</a:t>
            </a:r>
            <a:r>
              <a:rPr lang="en-US" altLang="zh-CN" sz="2000" dirty="0" err="1">
                <a:solidFill>
                  <a:schemeClr val="tx1">
                    <a:lumMod val="85000"/>
                    <a:lumOff val="15000"/>
                  </a:schemeClr>
                </a:solidFill>
                <a:latin typeface="+mj-lt"/>
                <a:ea typeface="微软雅黑" panose="020B0503020204020204" pitchFamily="34" charset="-122"/>
              </a:rPr>
              <a:t>dataTime</a:t>
            </a:r>
            <a:r>
              <a:rPr lang="en-US" altLang="zh-CN" sz="2000" dirty="0">
                <a:solidFill>
                  <a:schemeClr val="tx1">
                    <a:lumMod val="85000"/>
                    <a:lumOff val="15000"/>
                  </a:schemeClr>
                </a:solidFill>
                <a:latin typeface="+mj-lt"/>
                <a:ea typeface="微软雅黑" panose="020B0503020204020204" pitchFamily="34" charset="-122"/>
              </a:rPr>
              <a:t>['price']),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47	             </a:t>
            </a:r>
            <a:r>
              <a:rPr lang="en-US" altLang="zh-CN" sz="2000" dirty="0" err="1">
                <a:solidFill>
                  <a:schemeClr val="tx1">
                    <a:lumMod val="85000"/>
                    <a:lumOff val="15000"/>
                  </a:schemeClr>
                </a:solidFill>
                <a:latin typeface="+mj-lt"/>
                <a:ea typeface="微软雅黑" panose="020B0503020204020204" pitchFamily="34" charset="-122"/>
              </a:rPr>
              <a:t>label_opts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opts.LabelOpts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is_show</a:t>
            </a:r>
            <a:r>
              <a:rPr lang="en-US" altLang="zh-CN" sz="2000" dirty="0">
                <a:solidFill>
                  <a:schemeClr val="tx1">
                    <a:lumMod val="85000"/>
                    <a:lumOff val="15000"/>
                  </a:schemeClr>
                </a:solidFill>
                <a:latin typeface="+mj-lt"/>
                <a:ea typeface="微软雅黑" panose="020B0503020204020204" pitchFamily="34" charset="-122"/>
              </a:rPr>
              <a:t>=False),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48	             </a:t>
            </a:r>
            <a:r>
              <a:rPr lang="en-US" altLang="zh-CN" sz="2000" dirty="0" err="1">
                <a:solidFill>
                  <a:schemeClr val="tx1">
                    <a:lumMod val="85000"/>
                    <a:lumOff val="15000"/>
                  </a:schemeClr>
                </a:solidFill>
                <a:latin typeface="+mj-lt"/>
                <a:ea typeface="微软雅黑" panose="020B0503020204020204" pitchFamily="34" charset="-122"/>
              </a:rPr>
              <a:t>linestyle_opts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opts.LineStyleOpts</a:t>
            </a:r>
            <a:r>
              <a:rPr lang="en-US" altLang="zh-CN" sz="2000" dirty="0">
                <a:solidFill>
                  <a:schemeClr val="tx1">
                    <a:lumMod val="85000"/>
                    <a:lumOff val="15000"/>
                  </a:schemeClr>
                </a:solidFill>
                <a:latin typeface="+mj-lt"/>
                <a:ea typeface="微软雅黑" panose="020B0503020204020204" pitchFamily="34" charset="-122"/>
              </a:rPr>
              <a:t>(width=2),</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49	             </a:t>
            </a:r>
            <a:r>
              <a:rPr lang="en-US" altLang="zh-CN" sz="2000" dirty="0" err="1">
                <a:solidFill>
                  <a:schemeClr val="tx1">
                    <a:lumMod val="85000"/>
                    <a:lumOff val="15000"/>
                  </a:schemeClr>
                </a:solidFill>
                <a:latin typeface="+mj-lt"/>
                <a:ea typeface="微软雅黑" panose="020B0503020204020204" pitchFamily="34" charset="-122"/>
              </a:rPr>
              <a:t>is_smooth</a:t>
            </a:r>
            <a:r>
              <a:rPr lang="en-US" altLang="zh-CN" sz="2000" dirty="0">
                <a:solidFill>
                  <a:schemeClr val="tx1">
                    <a:lumMod val="85000"/>
                    <a:lumOff val="15000"/>
                  </a:schemeClr>
                </a:solidFill>
                <a:latin typeface="+mj-lt"/>
                <a:ea typeface="微软雅黑" panose="020B0503020204020204" pitchFamily="34" charset="-122"/>
              </a:rPr>
              <a:t>=True)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50	  .</a:t>
            </a:r>
            <a:r>
              <a:rPr lang="en-US" altLang="zh-CN" sz="2000" dirty="0" err="1">
                <a:solidFill>
                  <a:schemeClr val="tx1">
                    <a:lumMod val="85000"/>
                    <a:lumOff val="15000"/>
                  </a:schemeClr>
                </a:solidFill>
                <a:latin typeface="+mj-lt"/>
                <a:ea typeface="微软雅黑" panose="020B0503020204020204" pitchFamily="34" charset="-122"/>
              </a:rPr>
              <a:t>set_global_opts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title_opts</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opts.TitleOpts</a:t>
            </a:r>
            <a:r>
              <a:rPr lang="en-US" altLang="zh-CN" sz="2000" dirty="0">
                <a:solidFill>
                  <a:schemeClr val="tx1">
                    <a:lumMod val="85000"/>
                    <a:lumOff val="15000"/>
                  </a:schemeClr>
                </a:solidFill>
                <a:latin typeface="+mj-lt"/>
                <a:ea typeface="微软雅黑" panose="020B0503020204020204" pitchFamily="34" charset="-122"/>
              </a:rPr>
              <a:t>(title="</a:t>
            </a:r>
            <a:r>
              <a:rPr lang="zh-CN" altLang="en-US" sz="2000" dirty="0">
                <a:solidFill>
                  <a:schemeClr val="tx1">
                    <a:lumMod val="85000"/>
                    <a:lumOff val="15000"/>
                  </a:schemeClr>
                </a:solidFill>
                <a:latin typeface="+mj-lt"/>
                <a:ea typeface="微软雅黑" panose="020B0503020204020204" pitchFamily="34" charset="-122"/>
              </a:rPr>
              <a:t>房屋建筑时间与房价的关系图</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51	  .render("line.html"))</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52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1"/>
            <a:ext cx="9493471" cy="395639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3607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361124" y="477138"/>
            <a:ext cx="5469766"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Matplotlib.pyplot</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a:t>
            </a:r>
          </a:p>
        </p:txBody>
      </p:sp>
      <p:graphicFrame>
        <p:nvGraphicFramePr>
          <p:cNvPr id="2" name="表格 1"/>
          <p:cNvGraphicFramePr>
            <a:graphicFrameLocks noGrp="1"/>
          </p:cNvGraphicFramePr>
          <p:nvPr>
            <p:extLst>
              <p:ext uri="{D42A27DB-BD31-4B8C-83A1-F6EECF244321}">
                <p14:modId xmlns:p14="http://schemas.microsoft.com/office/powerpoint/2010/main" val="3220183639"/>
              </p:ext>
            </p:extLst>
          </p:nvPr>
        </p:nvGraphicFramePr>
        <p:xfrm>
          <a:off x="1009658" y="1342622"/>
          <a:ext cx="10466614" cy="5120640"/>
        </p:xfrm>
        <a:graphic>
          <a:graphicData uri="http://schemas.openxmlformats.org/drawingml/2006/table">
            <a:tbl>
              <a:tblPr firstRow="1" firstCol="1" bandRow="1">
                <a:tableStyleId>{5C22544A-7EE6-4342-B048-85BDC9FD1C3A}</a:tableStyleId>
              </a:tblPr>
              <a:tblGrid>
                <a:gridCol w="4016829">
                  <a:extLst>
                    <a:ext uri="{9D8B030D-6E8A-4147-A177-3AD203B41FA5}">
                      <a16:colId xmlns:a16="http://schemas.microsoft.com/office/drawing/2014/main" val="556372718"/>
                    </a:ext>
                  </a:extLst>
                </a:gridCol>
                <a:gridCol w="6449785">
                  <a:extLst>
                    <a:ext uri="{9D8B030D-6E8A-4147-A177-3AD203B41FA5}">
                      <a16:colId xmlns:a16="http://schemas.microsoft.com/office/drawing/2014/main" val="3193983160"/>
                    </a:ext>
                  </a:extLst>
                </a:gridCol>
              </a:tblGrid>
              <a:tr h="0">
                <a:tc>
                  <a:txBody>
                    <a:bodyPr/>
                    <a:lstStyle/>
                    <a:p>
                      <a:pPr indent="266700" algn="ctr">
                        <a:lnSpc>
                          <a:spcPct val="150000"/>
                        </a:lnSpc>
                        <a:spcAft>
                          <a:spcPts val="0"/>
                        </a:spcAft>
                      </a:pPr>
                      <a:r>
                        <a:rPr lang="zh-CN" sz="2400" kern="100" dirty="0">
                          <a:effectLst/>
                        </a:rPr>
                        <a:t>函数</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spcAft>
                          <a:spcPts val="0"/>
                        </a:spcAft>
                      </a:pPr>
                      <a:r>
                        <a:rPr lang="zh-CN" sz="2400" kern="100" dirty="0">
                          <a:effectLst/>
                        </a:rPr>
                        <a:t>描述</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9630569"/>
                  </a:ext>
                </a:extLst>
              </a:tr>
              <a:tr h="0">
                <a:tc>
                  <a:txBody>
                    <a:bodyPr/>
                    <a:lstStyle/>
                    <a:p>
                      <a:pPr indent="127000">
                        <a:lnSpc>
                          <a:spcPct val="150000"/>
                        </a:lnSpc>
                        <a:spcAft>
                          <a:spcPts val="0"/>
                        </a:spcAft>
                      </a:pPr>
                      <a:r>
                        <a:rPr lang="en-US" sz="2000" kern="100" dirty="0" err="1">
                          <a:effectLst/>
                        </a:rPr>
                        <a:t>matplotlib.pyplot.xlabel</a:t>
                      </a:r>
                      <a:r>
                        <a:rPr lang="en-US" sz="2000" kern="100" dirty="0">
                          <a:effectLst/>
                        </a:rPr>
                        <a:t>(</a:t>
                      </a:r>
                      <a:r>
                        <a:rPr lang="en-US" sz="2000" kern="100" dirty="0" err="1">
                          <a:effectLst/>
                        </a:rPr>
                        <a:t>xlabel</a:t>
                      </a:r>
                      <a:r>
                        <a:rPr lang="en-US" sz="2000" kern="100" dirty="0">
                          <a:effectLst/>
                        </a:rPr>
                        <a:t>)</a:t>
                      </a:r>
                      <a:endParaRPr lang="zh-CN" sz="2000" kern="100" dirty="0">
                        <a:effectLst/>
                      </a:endParaRPr>
                    </a:p>
                    <a:p>
                      <a:pPr indent="127000">
                        <a:lnSpc>
                          <a:spcPct val="150000"/>
                        </a:lnSpc>
                        <a:spcAft>
                          <a:spcPts val="0"/>
                        </a:spcAft>
                      </a:pPr>
                      <a:r>
                        <a:rPr lang="en-US" sz="2000" kern="100" dirty="0" err="1">
                          <a:effectLst/>
                        </a:rPr>
                        <a:t>matplotlib.pyplot.ylabel</a:t>
                      </a:r>
                      <a:r>
                        <a:rPr lang="en-US" sz="2000" kern="100" dirty="0">
                          <a:effectLst/>
                        </a:rPr>
                        <a:t>(</a:t>
                      </a:r>
                      <a:r>
                        <a:rPr lang="en-US" sz="2000" kern="100" dirty="0" err="1">
                          <a:effectLst/>
                        </a:rPr>
                        <a:t>ylabel</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2000" kern="100" dirty="0">
                          <a:effectLst/>
                        </a:rPr>
                        <a:t>函数功能：为图表添加轴标签。</a:t>
                      </a:r>
                    </a:p>
                    <a:p>
                      <a:pPr marL="342900" lvl="0" indent="-342900">
                        <a:lnSpc>
                          <a:spcPct val="150000"/>
                        </a:lnSpc>
                        <a:spcAft>
                          <a:spcPts val="0"/>
                        </a:spcAft>
                        <a:buFont typeface="Wingdings" panose="05000000000000000000" pitchFamily="2" charset="2"/>
                        <a:buChar char=""/>
                      </a:pPr>
                      <a:r>
                        <a:rPr lang="zh-CN" sz="2000" kern="100" dirty="0">
                          <a:effectLst/>
                        </a:rPr>
                        <a:t>参数：</a:t>
                      </a:r>
                      <a:r>
                        <a:rPr lang="en-US" sz="2000" kern="100" dirty="0" err="1">
                          <a:effectLst/>
                        </a:rPr>
                        <a:t>xlabel</a:t>
                      </a:r>
                      <a:r>
                        <a:rPr lang="zh-CN" sz="2000" kern="100" dirty="0">
                          <a:effectLst/>
                        </a:rPr>
                        <a:t>为</a:t>
                      </a:r>
                      <a:r>
                        <a:rPr lang="en-US" sz="2000" kern="100" dirty="0">
                          <a:effectLst/>
                        </a:rPr>
                        <a:t>x</a:t>
                      </a:r>
                      <a:r>
                        <a:rPr lang="zh-CN" sz="2000" kern="100" dirty="0">
                          <a:effectLst/>
                        </a:rPr>
                        <a:t>轴文本标签，</a:t>
                      </a:r>
                      <a:r>
                        <a:rPr lang="en-US" sz="2000" kern="100" dirty="0" err="1">
                          <a:effectLst/>
                        </a:rPr>
                        <a:t>ylabel</a:t>
                      </a:r>
                      <a:r>
                        <a:rPr lang="zh-CN" sz="2000" kern="100" dirty="0">
                          <a:effectLst/>
                        </a:rPr>
                        <a:t>为</a:t>
                      </a:r>
                      <a:r>
                        <a:rPr lang="en-US" sz="2000" kern="100" dirty="0">
                          <a:effectLst/>
                        </a:rPr>
                        <a:t>y</a:t>
                      </a:r>
                      <a:r>
                        <a:rPr lang="zh-CN" sz="2000" kern="100" dirty="0">
                          <a:effectLst/>
                        </a:rPr>
                        <a:t>轴文本标签。</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0621541"/>
                  </a:ext>
                </a:extLst>
              </a:tr>
              <a:tr h="0">
                <a:tc>
                  <a:txBody>
                    <a:bodyPr/>
                    <a:lstStyle/>
                    <a:p>
                      <a:pPr indent="127000">
                        <a:lnSpc>
                          <a:spcPct val="150000"/>
                        </a:lnSpc>
                        <a:spcAft>
                          <a:spcPts val="0"/>
                        </a:spcAft>
                      </a:pPr>
                      <a:r>
                        <a:rPr lang="en-US" sz="2000" kern="100" dirty="0" err="1">
                          <a:effectLst/>
                        </a:rPr>
                        <a:t>matplotlib.pyplot.title</a:t>
                      </a:r>
                      <a:r>
                        <a:rPr lang="en-US" sz="2000" kern="100" dirty="0">
                          <a:effectLst/>
                        </a:rPr>
                        <a:t>(label)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2000" kern="100" dirty="0">
                          <a:effectLst/>
                        </a:rPr>
                        <a:t>函数功能：为图表添加标题。</a:t>
                      </a:r>
                    </a:p>
                    <a:p>
                      <a:pPr marL="342900" lvl="0" indent="-342900">
                        <a:lnSpc>
                          <a:spcPct val="150000"/>
                        </a:lnSpc>
                        <a:spcAft>
                          <a:spcPts val="0"/>
                        </a:spcAft>
                        <a:buFont typeface="Wingdings" panose="05000000000000000000" pitchFamily="2" charset="2"/>
                        <a:buChar char=""/>
                      </a:pPr>
                      <a:r>
                        <a:rPr lang="zh-CN" sz="2000" kern="100" dirty="0">
                          <a:effectLst/>
                        </a:rPr>
                        <a:t>参数：</a:t>
                      </a:r>
                      <a:r>
                        <a:rPr lang="en-US" sz="2000" kern="100" dirty="0">
                          <a:effectLst/>
                        </a:rPr>
                        <a:t>label</a:t>
                      </a:r>
                      <a:r>
                        <a:rPr lang="zh-CN" sz="2000" kern="100" dirty="0">
                          <a:effectLst/>
                        </a:rPr>
                        <a:t>为图表整体的文本标签。</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3662699"/>
                  </a:ext>
                </a:extLst>
              </a:tr>
              <a:tr h="0">
                <a:tc>
                  <a:txBody>
                    <a:bodyPr/>
                    <a:lstStyle/>
                    <a:p>
                      <a:pPr indent="127000">
                        <a:lnSpc>
                          <a:spcPct val="150000"/>
                        </a:lnSpc>
                        <a:spcAft>
                          <a:spcPts val="0"/>
                        </a:spcAft>
                      </a:pPr>
                      <a:r>
                        <a:rPr lang="en-US" sz="2000" kern="100" dirty="0" err="1">
                          <a:effectLst/>
                        </a:rPr>
                        <a:t>matplotlib.pyplot.text</a:t>
                      </a:r>
                      <a:r>
                        <a:rPr lang="en-US" sz="2000" kern="100" dirty="0">
                          <a:effectLst/>
                        </a:rPr>
                        <a:t>(</a:t>
                      </a:r>
                      <a:r>
                        <a:rPr lang="en-US" sz="2000" kern="100" dirty="0" err="1">
                          <a:effectLst/>
                        </a:rPr>
                        <a:t>x,y,s</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2000" kern="100" dirty="0">
                          <a:effectLst/>
                        </a:rPr>
                        <a:t>函数功能：为图表添加文本注解。</a:t>
                      </a:r>
                    </a:p>
                    <a:p>
                      <a:pPr marL="342900" lvl="0" indent="-342900">
                        <a:lnSpc>
                          <a:spcPct val="150000"/>
                        </a:lnSpc>
                        <a:spcAft>
                          <a:spcPts val="0"/>
                        </a:spcAft>
                        <a:buFont typeface="Wingdings" panose="05000000000000000000" pitchFamily="2" charset="2"/>
                        <a:buChar char=""/>
                      </a:pPr>
                      <a:r>
                        <a:rPr lang="zh-CN" sz="2000" kern="100" dirty="0">
                          <a:effectLst/>
                        </a:rPr>
                        <a:t>参数：</a:t>
                      </a:r>
                      <a:r>
                        <a:rPr lang="en-US" sz="2000" kern="100" dirty="0">
                          <a:effectLst/>
                        </a:rPr>
                        <a:t>x</a:t>
                      </a:r>
                      <a:r>
                        <a:rPr lang="zh-CN" sz="2000" kern="100" dirty="0">
                          <a:effectLst/>
                        </a:rPr>
                        <a:t>，</a:t>
                      </a:r>
                      <a:r>
                        <a:rPr lang="en-US" sz="2000" kern="100" dirty="0">
                          <a:effectLst/>
                        </a:rPr>
                        <a:t>y</a:t>
                      </a:r>
                      <a:r>
                        <a:rPr lang="zh-CN" sz="2000" kern="100" dirty="0">
                          <a:effectLst/>
                        </a:rPr>
                        <a:t>为文本位置的坐标；</a:t>
                      </a:r>
                      <a:r>
                        <a:rPr lang="en-US" sz="2000" kern="100" dirty="0">
                          <a:effectLst/>
                        </a:rPr>
                        <a:t>s</a:t>
                      </a:r>
                      <a:r>
                        <a:rPr lang="zh-CN" sz="2000" kern="100" dirty="0">
                          <a:effectLst/>
                        </a:rPr>
                        <a:t>为添加的文本字符串。</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669062"/>
                  </a:ext>
                </a:extLst>
              </a:tr>
              <a:tr h="0">
                <a:tc>
                  <a:txBody>
                    <a:bodyPr/>
                    <a:lstStyle/>
                    <a:p>
                      <a:pPr indent="127000">
                        <a:lnSpc>
                          <a:spcPct val="150000"/>
                        </a:lnSpc>
                        <a:spcAft>
                          <a:spcPts val="0"/>
                        </a:spcAft>
                      </a:pPr>
                      <a:r>
                        <a:rPr lang="en-US" sz="2000" kern="100" dirty="0" err="1">
                          <a:effectLst/>
                        </a:rPr>
                        <a:t>matplotlib.pyplot.legend</a:t>
                      </a:r>
                      <a:r>
                        <a:rPr lang="en-US" sz="2000" kern="100" dirty="0">
                          <a:effectLst/>
                        </a:rPr>
                        <a:t>(handles, labels, **</a:t>
                      </a:r>
                      <a:r>
                        <a:rPr lang="en-US" sz="2000" kern="100" dirty="0" err="1">
                          <a:effectLst/>
                        </a:rPr>
                        <a:t>kwargs</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2000" kern="100" dirty="0">
                          <a:effectLst/>
                        </a:rPr>
                        <a:t>函数功能：为图表设置图例。</a:t>
                      </a:r>
                    </a:p>
                    <a:p>
                      <a:pPr marL="342900" lvl="0" indent="-342900">
                        <a:lnSpc>
                          <a:spcPct val="150000"/>
                        </a:lnSpc>
                        <a:spcAft>
                          <a:spcPts val="0"/>
                        </a:spcAft>
                        <a:buFont typeface="Wingdings" panose="05000000000000000000" pitchFamily="2" charset="2"/>
                        <a:buChar char=""/>
                      </a:pPr>
                      <a:r>
                        <a:rPr lang="zh-CN" sz="2000" kern="100" dirty="0">
                          <a:effectLst/>
                        </a:rPr>
                        <a:t>参数：</a:t>
                      </a:r>
                      <a:r>
                        <a:rPr lang="en-US" sz="2000" kern="100" dirty="0">
                          <a:effectLst/>
                        </a:rPr>
                        <a:t>handles</a:t>
                      </a:r>
                      <a:r>
                        <a:rPr lang="zh-CN" sz="2000" kern="100" dirty="0">
                          <a:effectLst/>
                        </a:rPr>
                        <a:t>指定要添加到图例中的</a:t>
                      </a:r>
                      <a:r>
                        <a:rPr lang="en-US" sz="2000" kern="100" dirty="0">
                          <a:effectLst/>
                        </a:rPr>
                        <a:t>lines</a:t>
                      </a:r>
                      <a:r>
                        <a:rPr lang="zh-CN" sz="2000" kern="100" dirty="0">
                          <a:effectLst/>
                        </a:rPr>
                        <a:t>、</a:t>
                      </a:r>
                      <a:r>
                        <a:rPr lang="en-US" sz="2000" kern="100" dirty="0">
                          <a:effectLst/>
                        </a:rPr>
                        <a:t>patches</a:t>
                      </a:r>
                      <a:r>
                        <a:rPr lang="zh-CN" sz="2000" kern="100" dirty="0">
                          <a:effectLst/>
                        </a:rPr>
                        <a:t>等对象列表；</a:t>
                      </a:r>
                      <a:r>
                        <a:rPr lang="en-US" sz="2000" kern="100" dirty="0">
                          <a:effectLst/>
                        </a:rPr>
                        <a:t>labels</a:t>
                      </a:r>
                      <a:r>
                        <a:rPr lang="zh-CN" sz="2000" kern="100" dirty="0">
                          <a:effectLst/>
                        </a:rPr>
                        <a:t>指定添加到图例中的标签列表。若未传递任何参数时，将根据标签自动确定添加到图例。</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2238923"/>
                  </a:ext>
                </a:extLst>
              </a:tr>
            </a:tbl>
          </a:graphicData>
        </a:graphic>
      </p:graphicFrame>
    </p:spTree>
    <p:extLst>
      <p:ext uri="{BB962C8B-B14F-4D97-AF65-F5344CB8AC3E}">
        <p14:creationId xmlns:p14="http://schemas.microsoft.com/office/powerpoint/2010/main" val="231280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 name="矩形 2"/>
          <p:cNvSpPr/>
          <p:nvPr/>
        </p:nvSpPr>
        <p:spPr>
          <a:xfrm>
            <a:off x="1653183" y="1864652"/>
            <a:ext cx="4031873" cy="400110"/>
          </a:xfrm>
          <a:prstGeom prst="rect">
            <a:avLst/>
          </a:prstGeom>
        </p:spPr>
        <p:txBody>
          <a:bodyPr wrap="none">
            <a:spAutoFit/>
          </a:bodyPr>
          <a:lstStyle/>
          <a:p>
            <a:r>
              <a:rPr lang="zh-CN" altLang="zh-CN" sz="2000" kern="100" dirty="0">
                <a:latin typeface="+mn-ea"/>
                <a:cs typeface="Times New Roman" panose="02020603050405020304" pitchFamily="18" charset="0"/>
              </a:rPr>
              <a:t>程序执行结束后，输出</a:t>
            </a:r>
            <a:r>
              <a:rPr lang="zh-CN" altLang="en-US" sz="2000" kern="100" dirty="0">
                <a:latin typeface="+mn-ea"/>
                <a:cs typeface="Times New Roman" panose="02020603050405020304" pitchFamily="18" charset="0"/>
              </a:rPr>
              <a:t>如下</a:t>
            </a:r>
            <a:r>
              <a:rPr lang="zh-CN" altLang="zh-CN" sz="2000" kern="100" dirty="0">
                <a:latin typeface="+mn-ea"/>
                <a:cs typeface="Times New Roman" panose="02020603050405020304" pitchFamily="18" charset="0"/>
              </a:rPr>
              <a:t>图像</a:t>
            </a:r>
            <a:r>
              <a:rPr lang="zh-CN" altLang="en-US" sz="2000" kern="100" dirty="0">
                <a:latin typeface="+mn-ea"/>
                <a:cs typeface="Times New Roman" panose="02020603050405020304" pitchFamily="18" charset="0"/>
              </a:rPr>
              <a:t>：</a:t>
            </a:r>
            <a:endParaRPr lang="zh-CN" altLang="en-US" sz="2000" dirty="0">
              <a:latin typeface="+mn-ea"/>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6444" y="2338644"/>
            <a:ext cx="6776794" cy="385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p:cNvSpPr/>
          <p:nvPr/>
        </p:nvSpPr>
        <p:spPr>
          <a:xfrm>
            <a:off x="5182930" y="6266215"/>
            <a:ext cx="2723823" cy="369332"/>
          </a:xfrm>
          <a:prstGeom prst="rect">
            <a:avLst/>
          </a:prstGeom>
        </p:spPr>
        <p:txBody>
          <a:bodyPr wrap="none">
            <a:spAutoFit/>
          </a:bodyPr>
          <a:lstStyle/>
          <a:p>
            <a:r>
              <a:rPr lang="zh-CN" altLang="zh-CN" kern="100" dirty="0">
                <a:latin typeface="+mn-ea"/>
                <a:cs typeface="Times New Roman" panose="02020603050405020304" pitchFamily="18" charset="0"/>
              </a:rPr>
              <a:t>房价和面积的分布直方图</a:t>
            </a:r>
            <a:endParaRPr lang="zh-CN" altLang="en-US" dirty="0">
              <a:latin typeface="+mn-ea"/>
            </a:endParaRPr>
          </a:p>
        </p:txBody>
      </p:sp>
    </p:spTree>
    <p:extLst>
      <p:ext uri="{BB962C8B-B14F-4D97-AF65-F5344CB8AC3E}">
        <p14:creationId xmlns:p14="http://schemas.microsoft.com/office/powerpoint/2010/main" val="378834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5182930" y="6085945"/>
            <a:ext cx="2954655" cy="369332"/>
          </a:xfrm>
          <a:prstGeom prst="rect">
            <a:avLst/>
          </a:prstGeom>
        </p:spPr>
        <p:txBody>
          <a:bodyPr wrap="none">
            <a:spAutoFit/>
          </a:bodyPr>
          <a:lstStyle/>
          <a:p>
            <a:r>
              <a:rPr lang="zh-CN" altLang="zh-CN" dirty="0"/>
              <a:t>不同区域的房价情况条形图</a:t>
            </a:r>
            <a:endParaRPr lang="zh-CN" altLang="en-US" dirty="0">
              <a:latin typeface="+mn-ea"/>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657" y="1901445"/>
            <a:ext cx="9045790" cy="405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9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3743237" y="6295945"/>
            <a:ext cx="5032147" cy="369332"/>
          </a:xfrm>
          <a:prstGeom prst="rect">
            <a:avLst/>
          </a:prstGeom>
        </p:spPr>
        <p:txBody>
          <a:bodyPr wrap="none">
            <a:spAutoFit/>
          </a:bodyPr>
          <a:lstStyle/>
          <a:p>
            <a:r>
              <a:rPr lang="zh-CN" altLang="zh-CN" dirty="0"/>
              <a:t>建筑类型、电梯情况和装修情况与房价的分类图</a:t>
            </a:r>
            <a:endParaRPr lang="zh-CN" altLang="en-US" dirty="0">
              <a:latin typeface="+mn-ea"/>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237" y="1766984"/>
            <a:ext cx="4705527" cy="445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43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12419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二手房房价数据可视化示例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9" name="矩形 38"/>
          <p:cNvSpPr/>
          <p:nvPr/>
        </p:nvSpPr>
        <p:spPr>
          <a:xfrm>
            <a:off x="4503257" y="6080375"/>
            <a:ext cx="3185487" cy="369332"/>
          </a:xfrm>
          <a:prstGeom prst="rect">
            <a:avLst/>
          </a:prstGeom>
        </p:spPr>
        <p:txBody>
          <a:bodyPr wrap="none">
            <a:spAutoFit/>
          </a:bodyPr>
          <a:lstStyle/>
          <a:p>
            <a:r>
              <a:rPr lang="zh-CN" altLang="zh-CN" dirty="0"/>
              <a:t>房屋建筑时间与房价的关系图</a:t>
            </a: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617" y="1823551"/>
            <a:ext cx="7106897" cy="409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14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352A36-0FAB-466D-AED1-E2DB2EF0AC31}"/>
              </a:ext>
            </a:extLst>
          </p:cNvPr>
          <p:cNvSpPr/>
          <p:nvPr/>
        </p:nvSpPr>
        <p:spPr>
          <a:xfrm>
            <a:off x="1517141" y="2162835"/>
            <a:ext cx="9289360" cy="1034450"/>
          </a:xfrm>
          <a:prstGeom prst="rect">
            <a:avLst/>
          </a:prstGeom>
        </p:spPr>
        <p:txBody>
          <a:bodyPr wrap="square">
            <a:spAutoFit/>
          </a:bodyPr>
          <a:lstStyle/>
          <a:p>
            <a:pPr algn="ctr">
              <a:lnSpc>
                <a:spcPct val="110000"/>
              </a:lnSpc>
            </a:pPr>
            <a:r>
              <a:rPr lang="zh-CN" altLang="en-US" sz="6000" dirty="0">
                <a:latin typeface="Times New Roman" panose="02020603050405020304" pitchFamily="18" charset="0"/>
                <a:ea typeface="黑体" panose="02010609060101010101" pitchFamily="49" charset="-122"/>
                <a:cs typeface="Times New Roman" panose="02020603050405020304" pitchFamily="18" charset="0"/>
              </a:rPr>
              <a:t>谢谢！</a:t>
            </a:r>
            <a:endParaRPr lang="en-US" altLang="zh-CN" sz="6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66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569020"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plot()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5940088"/>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matplotlib.pyplot</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plt</a:t>
            </a:r>
            <a:endParaRPr lang="en-US" altLang="zh-CN" sz="2000" dirty="0">
              <a:solidFill>
                <a:schemeClr val="tx1">
                  <a:lumMod val="85000"/>
                  <a:lumOff val="15000"/>
                </a:schemeClr>
              </a:solidFill>
              <a:latin typeface="+mj-lt"/>
              <a:ea typeface="微软雅黑" panose="020B0503020204020204" pitchFamily="34" charset="-122"/>
            </a:endParaRP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3	x1 = </a:t>
            </a:r>
            <a:r>
              <a:rPr lang="en-US" altLang="zh-CN" sz="2000" dirty="0" err="1">
                <a:solidFill>
                  <a:schemeClr val="tx1">
                    <a:lumMod val="85000"/>
                    <a:lumOff val="15000"/>
                  </a:schemeClr>
                </a:solidFill>
                <a:latin typeface="+mj-lt"/>
                <a:ea typeface="微软雅黑" panose="020B0503020204020204" pitchFamily="34" charset="-122"/>
              </a:rPr>
              <a:t>np.linspace</a:t>
            </a:r>
            <a:r>
              <a:rPr lang="en-US" altLang="zh-CN" sz="2000" dirty="0">
                <a:solidFill>
                  <a:schemeClr val="tx1">
                    <a:lumMod val="85000"/>
                    <a:lumOff val="15000"/>
                  </a:schemeClr>
                </a:solidFill>
                <a:latin typeface="+mj-lt"/>
                <a:ea typeface="微软雅黑" panose="020B0503020204020204" pitchFamily="34" charset="-122"/>
              </a:rPr>
              <a:t>(0.0, 5.0)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4	x2 = </a:t>
            </a:r>
            <a:r>
              <a:rPr lang="en-US" altLang="zh-CN" sz="2000" dirty="0" err="1">
                <a:solidFill>
                  <a:schemeClr val="tx1">
                    <a:lumMod val="85000"/>
                    <a:lumOff val="15000"/>
                  </a:schemeClr>
                </a:solidFill>
                <a:latin typeface="+mj-lt"/>
                <a:ea typeface="微软雅黑" panose="020B0503020204020204" pitchFamily="34" charset="-122"/>
              </a:rPr>
              <a:t>np.linspace</a:t>
            </a:r>
            <a:r>
              <a:rPr lang="en-US" altLang="zh-CN" sz="2000" dirty="0">
                <a:solidFill>
                  <a:schemeClr val="tx1">
                    <a:lumMod val="85000"/>
                    <a:lumOff val="15000"/>
                  </a:schemeClr>
                </a:solidFill>
                <a:latin typeface="+mj-lt"/>
                <a:ea typeface="微软雅黑" panose="020B0503020204020204" pitchFamily="34" charset="-122"/>
              </a:rPr>
              <a:t>(0.0, 2.0)</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5	y1 = </a:t>
            </a:r>
            <a:r>
              <a:rPr lang="en-US" altLang="zh-CN" sz="2000" dirty="0" err="1">
                <a:solidFill>
                  <a:schemeClr val="tx1">
                    <a:lumMod val="85000"/>
                    <a:lumOff val="15000"/>
                  </a:schemeClr>
                </a:solidFill>
                <a:latin typeface="+mj-lt"/>
                <a:ea typeface="微软雅黑" panose="020B0503020204020204" pitchFamily="34" charset="-122"/>
              </a:rPr>
              <a:t>np.cos</a:t>
            </a:r>
            <a:r>
              <a:rPr lang="en-US" altLang="zh-CN" sz="2000" dirty="0">
                <a:solidFill>
                  <a:schemeClr val="tx1">
                    <a:lumMod val="85000"/>
                    <a:lumOff val="15000"/>
                  </a:schemeClr>
                </a:solidFill>
                <a:latin typeface="+mj-lt"/>
                <a:ea typeface="微软雅黑" panose="020B0503020204020204" pitchFamily="34" charset="-122"/>
              </a:rPr>
              <a:t>(2 * </a:t>
            </a:r>
            <a:r>
              <a:rPr lang="en-US" altLang="zh-CN" sz="2000" dirty="0" err="1">
                <a:solidFill>
                  <a:schemeClr val="tx1">
                    <a:lumMod val="85000"/>
                    <a:lumOff val="15000"/>
                  </a:schemeClr>
                </a:solidFill>
                <a:latin typeface="+mj-lt"/>
                <a:ea typeface="微软雅黑" panose="020B0503020204020204" pitchFamily="34" charset="-122"/>
              </a:rPr>
              <a:t>np.pi</a:t>
            </a:r>
            <a:r>
              <a:rPr lang="en-US" altLang="zh-CN" sz="2000" dirty="0">
                <a:solidFill>
                  <a:schemeClr val="tx1">
                    <a:lumMod val="85000"/>
                    <a:lumOff val="15000"/>
                  </a:schemeClr>
                </a:solidFill>
                <a:latin typeface="+mj-lt"/>
                <a:ea typeface="微软雅黑" panose="020B0503020204020204" pitchFamily="34" charset="-122"/>
              </a:rPr>
              <a:t> * x1) * </a:t>
            </a:r>
            <a:r>
              <a:rPr lang="en-US" altLang="zh-CN" sz="2000" dirty="0" err="1">
                <a:solidFill>
                  <a:schemeClr val="tx1">
                    <a:lumMod val="85000"/>
                    <a:lumOff val="15000"/>
                  </a:schemeClr>
                </a:solidFill>
                <a:latin typeface="+mj-lt"/>
                <a:ea typeface="微软雅黑" panose="020B0503020204020204" pitchFamily="34" charset="-122"/>
              </a:rPr>
              <a:t>np.exp</a:t>
            </a:r>
            <a:r>
              <a:rPr lang="en-US" altLang="zh-CN" sz="2000" dirty="0">
                <a:solidFill>
                  <a:schemeClr val="tx1">
                    <a:lumMod val="85000"/>
                    <a:lumOff val="15000"/>
                  </a:schemeClr>
                </a:solidFill>
                <a:latin typeface="+mj-lt"/>
                <a:ea typeface="微软雅黑" panose="020B0503020204020204" pitchFamily="34" charset="-122"/>
              </a:rPr>
              <a:t>(-x1)</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6	y2 = </a:t>
            </a:r>
            <a:r>
              <a:rPr lang="en-US" altLang="zh-CN" sz="2000" dirty="0" err="1">
                <a:solidFill>
                  <a:schemeClr val="tx1">
                    <a:lumMod val="85000"/>
                    <a:lumOff val="15000"/>
                  </a:schemeClr>
                </a:solidFill>
                <a:latin typeface="+mj-lt"/>
                <a:ea typeface="微软雅黑" panose="020B0503020204020204" pitchFamily="34" charset="-122"/>
              </a:rPr>
              <a:t>np.cos</a:t>
            </a:r>
            <a:r>
              <a:rPr lang="en-US" altLang="zh-CN" sz="2000" dirty="0">
                <a:solidFill>
                  <a:schemeClr val="tx1">
                    <a:lumMod val="85000"/>
                    <a:lumOff val="15000"/>
                  </a:schemeClr>
                </a:solidFill>
                <a:latin typeface="+mj-lt"/>
                <a:ea typeface="微软雅黑" panose="020B0503020204020204" pitchFamily="34" charset="-122"/>
              </a:rPr>
              <a:t>(2 * </a:t>
            </a:r>
            <a:r>
              <a:rPr lang="en-US" altLang="zh-CN" sz="2000" dirty="0" err="1">
                <a:solidFill>
                  <a:schemeClr val="tx1">
                    <a:lumMod val="85000"/>
                    <a:lumOff val="15000"/>
                  </a:schemeClr>
                </a:solidFill>
                <a:latin typeface="+mj-lt"/>
                <a:ea typeface="微软雅黑" panose="020B0503020204020204" pitchFamily="34" charset="-122"/>
              </a:rPr>
              <a:t>np.pi</a:t>
            </a:r>
            <a:r>
              <a:rPr lang="en-US" altLang="zh-CN" sz="2000" dirty="0">
                <a:solidFill>
                  <a:schemeClr val="tx1">
                    <a:lumMod val="85000"/>
                    <a:lumOff val="15000"/>
                  </a:schemeClr>
                </a:solidFill>
                <a:latin typeface="+mj-lt"/>
                <a:ea typeface="微软雅黑" panose="020B0503020204020204" pitchFamily="34" charset="-122"/>
              </a:rPr>
              <a:t> * x2)</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7	fig, (ax1, ax2) = </a:t>
            </a:r>
            <a:r>
              <a:rPr lang="en-US" altLang="zh-CN" sz="2000" dirty="0" err="1">
                <a:solidFill>
                  <a:schemeClr val="tx1">
                    <a:lumMod val="85000"/>
                    <a:lumOff val="15000"/>
                  </a:schemeClr>
                </a:solidFill>
                <a:latin typeface="+mj-lt"/>
                <a:ea typeface="微软雅黑" panose="020B0503020204020204" pitchFamily="34" charset="-122"/>
              </a:rPr>
              <a:t>plt.subplots</a:t>
            </a:r>
            <a:r>
              <a:rPr lang="en-US" altLang="zh-CN" sz="2000" dirty="0">
                <a:solidFill>
                  <a:schemeClr val="tx1">
                    <a:lumMod val="85000"/>
                    <a:lumOff val="15000"/>
                  </a:schemeClr>
                </a:solidFill>
                <a:latin typeface="+mj-lt"/>
                <a:ea typeface="微软雅黑" panose="020B0503020204020204" pitchFamily="34" charset="-122"/>
              </a:rPr>
              <a:t>(2, 1)</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fig.suptitle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Matplotlib</a:t>
            </a:r>
            <a:r>
              <a:rPr lang="en-US" altLang="zh-CN" sz="2000" dirty="0">
                <a:solidFill>
                  <a:schemeClr val="tx1">
                    <a:lumMod val="85000"/>
                    <a:lumOff val="15000"/>
                  </a:schemeClr>
                </a:solidFill>
                <a:latin typeface="+mj-lt"/>
                <a:ea typeface="微软雅黑" panose="020B0503020204020204" pitchFamily="34" charset="-122"/>
              </a:rPr>
              <a:t> Line')</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9	ax1.plot(x1, y1)</a:t>
            </a:r>
          </a:p>
          <a:p>
            <a:pPr marL="457200" lvl="0" indent="-457200">
              <a:lnSpc>
                <a:spcPct val="125000"/>
              </a:lnSpc>
              <a:buAutoNum type="arabicPlain" startAt="10"/>
            </a:pPr>
            <a:r>
              <a:rPr lang="en-US" altLang="zh-CN" sz="2000" dirty="0">
                <a:solidFill>
                  <a:schemeClr val="tx1">
                    <a:lumMod val="85000"/>
                    <a:lumOff val="15000"/>
                  </a:schemeClr>
                </a:solidFill>
                <a:latin typeface="+mj-lt"/>
                <a:ea typeface="微软雅黑" panose="020B0503020204020204" pitchFamily="34" charset="-122"/>
              </a:rPr>
              <a:t>       ax1.set_ylabel('Damped oscillation')</a:t>
            </a:r>
          </a:p>
          <a:p>
            <a:pPr marL="457200" lvl="0" indent="-457200">
              <a:lnSpc>
                <a:spcPct val="125000"/>
              </a:lnSpc>
              <a:buAutoNum type="arabicPlain" startAt="10"/>
            </a:pPr>
            <a:r>
              <a:rPr lang="en-US" altLang="zh-CN" sz="2000" dirty="0">
                <a:solidFill>
                  <a:schemeClr val="tx1">
                    <a:lumMod val="85000"/>
                    <a:lumOff val="15000"/>
                  </a:schemeClr>
                </a:solidFill>
                <a:latin typeface="+mj-lt"/>
                <a:ea typeface="微软雅黑" panose="020B0503020204020204" pitchFamily="34" charset="-122"/>
              </a:rPr>
              <a:t>       ax2.plot(x2, y2, 'o-')</a:t>
            </a:r>
          </a:p>
          <a:p>
            <a:pPr marL="457200" lvl="0" indent="-457200">
              <a:lnSpc>
                <a:spcPct val="125000"/>
              </a:lnSpc>
              <a:buAutoNum type="arabicPlain" startAt="10"/>
            </a:pPr>
            <a:r>
              <a:rPr lang="en-US" altLang="zh-CN" sz="2000" dirty="0">
                <a:solidFill>
                  <a:schemeClr val="tx1">
                    <a:lumMod val="85000"/>
                    <a:lumOff val="15000"/>
                  </a:schemeClr>
                </a:solidFill>
                <a:latin typeface="+mj-lt"/>
                <a:ea typeface="微软雅黑" panose="020B0503020204020204" pitchFamily="34" charset="-122"/>
              </a:rPr>
              <a:t>       ax2.set_xlabel('time (s)')</a:t>
            </a:r>
          </a:p>
          <a:p>
            <a:pPr marL="457200" lvl="0" indent="-457200">
              <a:lnSpc>
                <a:spcPct val="125000"/>
              </a:lnSpc>
              <a:buAutoNum type="arabicPlain" startAt="10"/>
            </a:pPr>
            <a:endParaRPr lang="en-US" altLang="zh-CN" sz="2000" dirty="0">
              <a:solidFill>
                <a:schemeClr val="tx1">
                  <a:lumMod val="85000"/>
                  <a:lumOff val="15000"/>
                </a:schemeClr>
              </a:solidFill>
              <a:latin typeface="+mj-lt"/>
              <a:ea typeface="微软雅黑" panose="020B0503020204020204" pitchFamily="34" charset="-122"/>
            </a:endParaRPr>
          </a:p>
          <a:p>
            <a:pPr marL="457200" lvl="0" indent="-457200">
              <a:lnSpc>
                <a:spcPct val="125000"/>
              </a:lnSpc>
              <a:buAutoNum type="arabicPlain" startAt="7"/>
            </a:pPr>
            <a:endParaRPr lang="zh-CN" altLang="en-US"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47201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60815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9" y="1129098"/>
            <a:ext cx="3706421"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plot()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函数的用法示例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97751" y="1864652"/>
            <a:ext cx="9289360" cy="861774"/>
          </a:xfrm>
          <a:prstGeom prst="rect">
            <a:avLst/>
          </a:prstGeom>
        </p:spPr>
        <p:txBody>
          <a:bodyPr wrap="square">
            <a:spAutoFit/>
          </a:bodyPr>
          <a:lstStyle/>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13	ax2.set_ylabel('</a:t>
            </a:r>
            <a:r>
              <a:rPr lang="en-US" altLang="zh-CN" sz="2000" dirty="0" err="1">
                <a:solidFill>
                  <a:schemeClr val="tx1">
                    <a:lumMod val="85000"/>
                    <a:lumOff val="15000"/>
                  </a:schemeClr>
                </a:solidFill>
                <a:latin typeface="+mj-lt"/>
                <a:ea typeface="微软雅黑" panose="020B0503020204020204" pitchFamily="34" charset="-122"/>
              </a:rPr>
              <a:t>Undamped</a:t>
            </a:r>
            <a:r>
              <a:rPr lang="en-US" altLang="zh-CN" sz="2000" dirty="0">
                <a:solidFill>
                  <a:schemeClr val="tx1">
                    <a:lumMod val="85000"/>
                    <a:lumOff val="15000"/>
                  </a:schemeClr>
                </a:solidFill>
                <a:latin typeface="+mj-lt"/>
                <a:ea typeface="微软雅黑" panose="020B0503020204020204" pitchFamily="34" charset="-122"/>
              </a:rPr>
              <a:t>')</a:t>
            </a:r>
          </a:p>
          <a:p>
            <a:pPr lvl="0">
              <a:lnSpc>
                <a:spcPct val="125000"/>
              </a:lnSpc>
            </a:pPr>
            <a:r>
              <a:rPr lang="en-US" altLang="zh-CN" sz="2000" dirty="0">
                <a:solidFill>
                  <a:schemeClr val="tx1">
                    <a:lumMod val="85000"/>
                    <a:lumOff val="15000"/>
                  </a:schemeClr>
                </a:solidFill>
                <a:latin typeface="+mj-lt"/>
                <a:ea typeface="微软雅黑" panose="020B0503020204020204" pitchFamily="34" charset="-122"/>
              </a:rPr>
              <a:t>14	</a:t>
            </a:r>
            <a:r>
              <a:rPr lang="en-US" altLang="zh-CN" sz="2000" dirty="0" err="1">
                <a:solidFill>
                  <a:schemeClr val="tx1">
                    <a:lumMod val="85000"/>
                    <a:lumOff val="15000"/>
                  </a:schemeClr>
                </a:solidFill>
                <a:latin typeface="+mj-lt"/>
                <a:ea typeface="微软雅黑" panose="020B0503020204020204" pitchFamily="34" charset="-122"/>
              </a:rPr>
              <a:t>plt.show</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551141" y="1804955"/>
            <a:ext cx="9357416" cy="9214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4" name="矩形 43">
            <a:extLst>
              <a:ext uri="{FF2B5EF4-FFF2-40B4-BE49-F238E27FC236}">
                <a16:creationId xmlns:a16="http://schemas.microsoft.com/office/drawing/2014/main" id="{3B7B20A1-1E7E-4E26-AED3-E5173F5DA684}"/>
              </a:ext>
            </a:extLst>
          </p:cNvPr>
          <p:cNvSpPr/>
          <p:nvPr/>
        </p:nvSpPr>
        <p:spPr>
          <a:xfrm>
            <a:off x="1523107" y="2671388"/>
            <a:ext cx="9516392" cy="553998"/>
          </a:xfrm>
          <a:prstGeom prst="rect">
            <a:avLst/>
          </a:prstGeom>
        </p:spPr>
        <p:txBody>
          <a:bodyPr wrap="square">
            <a:spAutoFit/>
          </a:bodyPr>
          <a:lstStyle/>
          <a:p>
            <a:pPr>
              <a:lnSpc>
                <a:spcPct val="150000"/>
              </a:lnSpc>
              <a:spcBef>
                <a:spcPct val="0"/>
              </a:spcBef>
              <a:buClr>
                <a:srgbClr val="B1C400"/>
              </a:buClr>
              <a:defRPr/>
            </a:pPr>
            <a:r>
              <a:rPr lang="zh-CN" altLang="en-US" sz="2000" dirty="0">
                <a:solidFill>
                  <a:srgbClr val="FF0000"/>
                </a:solidFill>
                <a:latin typeface="+mj-lt"/>
                <a:ea typeface="微软雅黑" panose="020B0503020204020204" pitchFamily="34" charset="-122"/>
              </a:rPr>
              <a:t>提示：</a:t>
            </a:r>
            <a:r>
              <a:rPr lang="en-US" altLang="zh-CN" sz="2000" dirty="0" err="1">
                <a:solidFill>
                  <a:schemeClr val="tx1">
                    <a:lumMod val="85000"/>
                    <a:lumOff val="15000"/>
                  </a:schemeClr>
                </a:solidFill>
                <a:latin typeface="+mj-lt"/>
                <a:ea typeface="微软雅黑" panose="020B0503020204020204" pitchFamily="34" charset="-122"/>
              </a:rPr>
              <a:t>Matplotlib</a:t>
            </a:r>
            <a:r>
              <a:rPr lang="en-US" altLang="zh-CN" sz="2000" dirty="0">
                <a:solidFill>
                  <a:schemeClr val="tx1">
                    <a:lumMod val="85000"/>
                    <a:lumOff val="15000"/>
                  </a:schemeClr>
                </a:solidFill>
                <a:latin typeface="+mj-lt"/>
                <a:ea typeface="微软雅黑" panose="020B0503020204020204" pitchFamily="34" charset="-122"/>
              </a:rPr>
              <a:t> </a:t>
            </a:r>
            <a:r>
              <a:rPr lang="zh-CN" altLang="en-US" sz="2000" dirty="0">
                <a:solidFill>
                  <a:schemeClr val="tx1">
                    <a:lumMod val="85000"/>
                    <a:lumOff val="15000"/>
                  </a:schemeClr>
                </a:solidFill>
                <a:latin typeface="+mj-lt"/>
                <a:ea typeface="微软雅黑" panose="020B0503020204020204" pitchFamily="34" charset="-122"/>
              </a:rPr>
              <a:t>默认情况不支持显示中文。</a:t>
            </a:r>
          </a:p>
        </p:txBody>
      </p:sp>
      <p:pic>
        <p:nvPicPr>
          <p:cNvPr id="2051" name="Picture 3" descr="4C3E5D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278" y="3311447"/>
            <a:ext cx="4733084" cy="34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97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p:tgtEl>
                                          <p:spTgt spid="44"/>
                                        </p:tgtEl>
                                        <p:attrNameLst>
                                          <p:attrName>ppt_y</p:attrName>
                                        </p:attrNameLst>
                                      </p:cBhvr>
                                      <p:tavLst>
                                        <p:tav tm="0">
                                          <p:val>
                                            <p:strVal val="#ppt_y-#ppt_h*1.125000"/>
                                          </p:val>
                                        </p:tav>
                                        <p:tav tm="100000">
                                          <p:val>
                                            <p:strVal val="#ppt_y"/>
                                          </p:val>
                                        </p:tav>
                                      </p:tavLst>
                                    </p:anim>
                                    <p:animEffect transition="in" filter="wipe(down)">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P spid="4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7855</TotalTime>
  <Words>7831</Words>
  <Application>Microsoft Office PowerPoint</Application>
  <PresentationFormat>宽屏</PresentationFormat>
  <Paragraphs>596</Paragraphs>
  <Slides>74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74</vt:i4>
      </vt:variant>
    </vt:vector>
  </HeadingPairs>
  <TitlesOfParts>
    <vt:vector size="81" baseType="lpstr">
      <vt:lpstr>等线</vt:lpstr>
      <vt:lpstr>微软雅黑</vt:lpstr>
      <vt:lpstr>Arial</vt:lpstr>
      <vt:lpstr>Bauhaus 93</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686</cp:revision>
  <dcterms:created xsi:type="dcterms:W3CDTF">2018-11-06T06:14:03Z</dcterms:created>
  <dcterms:modified xsi:type="dcterms:W3CDTF">2022-10-31T04:06:56Z</dcterms:modified>
</cp:coreProperties>
</file>