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1270" r:id="rId5"/>
    <p:sldId id="1181" r:id="rId6"/>
    <p:sldId id="1179" r:id="rId7"/>
    <p:sldId id="1182" r:id="rId8"/>
    <p:sldId id="1183" r:id="rId9"/>
    <p:sldId id="1184" r:id="rId10"/>
    <p:sldId id="1185" r:id="rId11"/>
    <p:sldId id="1186" r:id="rId12"/>
    <p:sldId id="1203" r:id="rId13"/>
    <p:sldId id="1187" r:id="rId14"/>
    <p:sldId id="1188" r:id="rId15"/>
    <p:sldId id="1189" r:id="rId16"/>
    <p:sldId id="1190" r:id="rId17"/>
    <p:sldId id="1191" r:id="rId18"/>
    <p:sldId id="1192" r:id="rId19"/>
    <p:sldId id="1193" r:id="rId20"/>
    <p:sldId id="1194" r:id="rId21"/>
    <p:sldId id="1195" r:id="rId22"/>
    <p:sldId id="1271" r:id="rId23"/>
    <p:sldId id="1272" r:id="rId24"/>
    <p:sldId id="1273" r:id="rId25"/>
    <p:sldId id="1231" r:id="rId26"/>
    <p:sldId id="1232" r:id="rId27"/>
    <p:sldId id="1233" r:id="rId28"/>
    <p:sldId id="1234" r:id="rId29"/>
    <p:sldId id="1198" r:id="rId30"/>
    <p:sldId id="11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B98429-4FE8-448E-92DB-07EF75DA1641}">
          <p14:sldIdLst>
            <p14:sldId id="1270"/>
            <p14:sldId id="1181"/>
            <p14:sldId id="1179"/>
            <p14:sldId id="1182"/>
            <p14:sldId id="1183"/>
            <p14:sldId id="1184"/>
            <p14:sldId id="1185"/>
            <p14:sldId id="1186"/>
            <p14:sldId id="1203"/>
            <p14:sldId id="1187"/>
            <p14:sldId id="1188"/>
            <p14:sldId id="1189"/>
            <p14:sldId id="1190"/>
            <p14:sldId id="1191"/>
            <p14:sldId id="1192"/>
            <p14:sldId id="1193"/>
            <p14:sldId id="1194"/>
            <p14:sldId id="1195"/>
            <p14:sldId id="1271"/>
            <p14:sldId id="1272"/>
            <p14:sldId id="1273"/>
            <p14:sldId id="1231"/>
            <p14:sldId id="1232"/>
            <p14:sldId id="1233"/>
            <p14:sldId id="1234"/>
            <p14:sldId id="1198"/>
            <p14:sldId id="1199"/>
          </p14:sldIdLst>
        </p14:section>
        <p14:section name="无标题节" id="{B7F4F2FC-07B5-4372-9CA7-31218EC129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2355"/>
    <a:srgbClr val="4472C4"/>
    <a:srgbClr val="FFC000"/>
    <a:srgbClr val="A5A5A5"/>
    <a:srgbClr val="ED7D31"/>
    <a:srgbClr val="00B050"/>
    <a:srgbClr val="1092F1"/>
    <a:srgbClr val="FFFF81"/>
    <a:srgbClr val="AFC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83066" autoAdjust="0"/>
  </p:normalViewPr>
  <p:slideViewPr>
    <p:cSldViewPr snapToGrid="0">
      <p:cViewPr varScale="1">
        <p:scale>
          <a:sx n="70" d="100"/>
          <a:sy n="70" d="100"/>
        </p:scale>
        <p:origin x="108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BEF74-5F30-4765-8611-382D7E5A8824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EDA3465-469F-4892-8ECD-675DF83E283E}">
      <dgm:prSet phldrT="[Text]"/>
      <dgm:spPr>
        <a:xfrm>
          <a:off x="5634" y="829102"/>
          <a:ext cx="2121183" cy="1272710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导包</a:t>
          </a:r>
        </a:p>
      </dgm:t>
    </dgm:pt>
    <dgm:pt modelId="{0643A4CE-179C-4E2D-872B-54570F5B270E}" type="parTrans" cxnId="{075EC90A-5A41-4525-AE94-CF553A7F867C}">
      <dgm:prSet/>
      <dgm:spPr/>
      <dgm:t>
        <a:bodyPr/>
        <a:lstStyle/>
        <a:p>
          <a:endParaRPr lang="zh-CN" altLang="en-US"/>
        </a:p>
      </dgm:t>
    </dgm:pt>
    <dgm:pt modelId="{971D4E83-BEAC-492D-A648-0C2B7CE526CD}" type="sibTrans" cxnId="{075EC90A-5A41-4525-AE94-CF553A7F867C}">
      <dgm:prSet/>
      <dgm:spPr>
        <a:xfrm>
          <a:off x="2125018" y="1419737"/>
          <a:ext cx="45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gm:t>
    </dgm:pt>
    <dgm:pt modelId="{A57261A7-8A41-44CE-BF0D-A4238B39CB00}">
      <dgm:prSet phldrT="[Text]"/>
      <dgm:spPr>
        <a:xfrm>
          <a:off x="5634" y="2589685"/>
          <a:ext cx="2121183" cy="1272710"/>
        </a:xfrm>
        <a:prstGeom prst="rect">
          <a:avLst/>
        </a:prstGeom>
        <a:solidFill>
          <a:srgbClr val="5B9BD5">
            <a:hueOff val="-4055126"/>
            <a:satOff val="-10451"/>
            <a:lumOff val="-705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定义测评函数</a:t>
          </a:r>
        </a:p>
      </dgm:t>
    </dgm:pt>
    <dgm:pt modelId="{939F8458-ADAD-4529-AAAE-CE6EAD42B807}" type="parTrans" cxnId="{05A5D48D-CEC5-4501-8FA6-1A1DDC951547}">
      <dgm:prSet/>
      <dgm:spPr/>
      <dgm:t>
        <a:bodyPr/>
        <a:lstStyle/>
        <a:p>
          <a:endParaRPr lang="zh-CN" altLang="en-US"/>
        </a:p>
      </dgm:t>
    </dgm:pt>
    <dgm:pt modelId="{AAEFC732-0A53-49A3-9D40-7DAE5D52A18D}" type="sibTrans" cxnId="{05A5D48D-CEC5-4501-8FA6-1A1DDC951547}">
      <dgm:prSet/>
      <dgm:spPr>
        <a:xfrm>
          <a:off x="2125018" y="3180320"/>
          <a:ext cx="45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5068907"/>
              <a:satOff val="-13064"/>
              <a:lumOff val="-8824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gm:t>
    </dgm:pt>
    <dgm:pt modelId="{9060E2DC-A6CA-4019-A75C-DDDDE79981F2}">
      <dgm:prSet phldrT="[Text]"/>
      <dgm:spPr>
        <a:xfrm>
          <a:off x="2614691" y="2589685"/>
          <a:ext cx="2121183" cy="1272710"/>
        </a:xfrm>
        <a:prstGeom prst="rect">
          <a:avLst/>
        </a:prstGeom>
        <a:solidFill>
          <a:srgbClr val="5B9BD5">
            <a:hueOff val="-5406834"/>
            <a:satOff val="-13935"/>
            <a:lumOff val="-941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模型训练和测试</a:t>
          </a:r>
        </a:p>
      </dgm:t>
    </dgm:pt>
    <dgm:pt modelId="{8D3BF376-56D9-43C6-BC41-B55D1BAB3D2F}" type="parTrans" cxnId="{C287024D-0A0F-437B-B55F-B246E31D49C4}">
      <dgm:prSet/>
      <dgm:spPr/>
      <dgm:t>
        <a:bodyPr/>
        <a:lstStyle/>
        <a:p>
          <a:endParaRPr lang="zh-CN" altLang="en-US"/>
        </a:p>
      </dgm:t>
    </dgm:pt>
    <dgm:pt modelId="{AB46E100-E252-4B43-ADAE-DE5AA918F5A8}" type="sibTrans" cxnId="{C287024D-0A0F-437B-B55F-B246E31D49C4}">
      <dgm:prSet/>
      <dgm:spPr>
        <a:xfrm>
          <a:off x="4734074" y="3180320"/>
          <a:ext cx="45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6758543"/>
              <a:satOff val="-17419"/>
              <a:lumOff val="-11765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gm:t>
    </dgm:pt>
    <dgm:pt modelId="{726C4F9F-4319-4722-91BC-DF1C444F2966}">
      <dgm:prSet/>
      <dgm:spPr>
        <a:xfrm>
          <a:off x="2614691" y="829102"/>
          <a:ext cx="2121183" cy="1272710"/>
        </a:xfrm>
        <a:prstGeom prst="rect">
          <a:avLst/>
        </a:prstGeom>
        <a:solidFill>
          <a:srgbClr val="5B9BD5">
            <a:hueOff val="-1351709"/>
            <a:satOff val="-3484"/>
            <a:lumOff val="-235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加载数据集，预处理</a:t>
          </a:r>
        </a:p>
      </dgm:t>
    </dgm:pt>
    <dgm:pt modelId="{FC74FB9E-6FC3-43AE-94D5-201158711B09}" type="parTrans" cxnId="{8D435532-BACB-4DB8-8BCE-F5370B2D5630}">
      <dgm:prSet/>
      <dgm:spPr/>
      <dgm:t>
        <a:bodyPr/>
        <a:lstStyle/>
        <a:p>
          <a:endParaRPr lang="zh-CN" altLang="en-US"/>
        </a:p>
      </dgm:t>
    </dgm:pt>
    <dgm:pt modelId="{6269F055-E83D-4EFB-9BA5-2ACFC627F94B}" type="sibTrans" cxnId="{8D435532-BACB-4DB8-8BCE-F5370B2D5630}">
      <dgm:prSet/>
      <dgm:spPr>
        <a:xfrm>
          <a:off x="4734074" y="1419737"/>
          <a:ext cx="457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1689636"/>
              <a:satOff val="-4355"/>
              <a:lumOff val="-2941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gm:t>
    </dgm:pt>
    <dgm:pt modelId="{570FA8A1-4C6F-45F3-A758-62CE73AD6196}">
      <dgm:prSet/>
      <dgm:spPr>
        <a:xfrm>
          <a:off x="5223747" y="829102"/>
          <a:ext cx="2121183" cy="1272710"/>
        </a:xfrm>
        <a:prstGeom prst="rect">
          <a:avLst/>
        </a:prstGeom>
        <a:solidFill>
          <a:srgbClr val="5B9BD5">
            <a:hueOff val="-2703417"/>
            <a:satOff val="-6968"/>
            <a:lumOff val="-4706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定义神经网络模型</a:t>
          </a:r>
        </a:p>
      </dgm:t>
    </dgm:pt>
    <dgm:pt modelId="{F5559A7D-F09B-460A-9177-047B936BA8E9}" type="parTrans" cxnId="{31E5217E-E2BC-4606-BCE4-0B38A72E1E8D}">
      <dgm:prSet/>
      <dgm:spPr/>
      <dgm:t>
        <a:bodyPr/>
        <a:lstStyle/>
        <a:p>
          <a:endParaRPr lang="zh-CN" altLang="en-US"/>
        </a:p>
      </dgm:t>
    </dgm:pt>
    <dgm:pt modelId="{2EE823A1-D62E-4CA7-96BD-CC6A673CC885}" type="sibTrans" cxnId="{31E5217E-E2BC-4606-BCE4-0B38A72E1E8D}">
      <dgm:prSet/>
      <dgm:spPr>
        <a:xfrm>
          <a:off x="1066226" y="2100012"/>
          <a:ext cx="5218112" cy="457272"/>
        </a:xfrm>
        <a:custGeom>
          <a:avLst/>
          <a:gdLst/>
          <a:ahLst/>
          <a:cxnLst/>
          <a:rect l="0" t="0" r="0" b="0"/>
          <a:pathLst>
            <a:path>
              <a:moveTo>
                <a:pt x="5218112" y="0"/>
              </a:moveTo>
              <a:lnTo>
                <a:pt x="5218112" y="245736"/>
              </a:lnTo>
              <a:lnTo>
                <a:pt x="0" y="245736"/>
              </a:lnTo>
              <a:lnTo>
                <a:pt x="0" y="457272"/>
              </a:lnTo>
            </a:path>
          </a:pathLst>
        </a:custGeom>
        <a:noFill/>
        <a:ln w="6350" cap="flat" cmpd="sng" algn="ctr">
          <a:solidFill>
            <a:srgbClr val="5B9BD5">
              <a:hueOff val="-3379271"/>
              <a:satOff val="-8710"/>
              <a:lumOff val="-5883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gm:t>
    </dgm:pt>
    <dgm:pt modelId="{7B4CCE07-8A15-4994-8054-924EA38FF865}">
      <dgm:prSet/>
      <dgm:spPr>
        <a:xfrm>
          <a:off x="5223747" y="2589685"/>
          <a:ext cx="2121183" cy="1272710"/>
        </a:xfrm>
        <a:prstGeom prst="rect">
          <a:avLst/>
        </a:prstGeom>
        <a:solidFill>
          <a:srgbClr val="5B9BD5">
            <a:hueOff val="-6758543"/>
            <a:satOff val="-17419"/>
            <a:lumOff val="-1176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结果的图形化展示</a:t>
          </a:r>
        </a:p>
      </dgm:t>
    </dgm:pt>
    <dgm:pt modelId="{8D67D940-B9CC-4710-A335-9C4A1DFBAC52}" type="parTrans" cxnId="{6B0D84AF-3A33-4CDF-9E4A-29960C6080D7}">
      <dgm:prSet/>
      <dgm:spPr/>
      <dgm:t>
        <a:bodyPr/>
        <a:lstStyle/>
        <a:p>
          <a:endParaRPr lang="zh-CN" altLang="en-US"/>
        </a:p>
      </dgm:t>
    </dgm:pt>
    <dgm:pt modelId="{9B7627F5-8E55-4CA9-B015-8DF58A363CA2}" type="sibTrans" cxnId="{6B0D84AF-3A33-4CDF-9E4A-29960C6080D7}">
      <dgm:prSet/>
      <dgm:spPr/>
      <dgm:t>
        <a:bodyPr/>
        <a:lstStyle/>
        <a:p>
          <a:endParaRPr lang="zh-CN" altLang="en-US"/>
        </a:p>
      </dgm:t>
    </dgm:pt>
    <dgm:pt modelId="{2ED888BA-E95E-457B-8F93-BDF0E691EC4B}" type="pres">
      <dgm:prSet presAssocID="{16EBEF74-5F30-4765-8611-382D7E5A8824}" presName="Name0" presStyleCnt="0">
        <dgm:presLayoutVars>
          <dgm:dir/>
          <dgm:resizeHandles val="exact"/>
        </dgm:presLayoutVars>
      </dgm:prSet>
      <dgm:spPr/>
    </dgm:pt>
    <dgm:pt modelId="{89A12F8F-349D-4C24-B1BE-80B5754C3457}" type="pres">
      <dgm:prSet presAssocID="{AEDA3465-469F-4892-8ECD-675DF83E283E}" presName="node" presStyleLbl="node1" presStyleIdx="0" presStyleCnt="6">
        <dgm:presLayoutVars>
          <dgm:bulletEnabled val="1"/>
        </dgm:presLayoutVars>
      </dgm:prSet>
      <dgm:spPr/>
    </dgm:pt>
    <dgm:pt modelId="{D270352E-4DFE-4123-906D-6AE42799DC37}" type="pres">
      <dgm:prSet presAssocID="{971D4E83-BEAC-492D-A648-0C2B7CE526CD}" presName="sibTrans" presStyleLbl="sibTrans1D1" presStyleIdx="0" presStyleCnt="5"/>
      <dgm:spPr/>
    </dgm:pt>
    <dgm:pt modelId="{DF15A2A6-CC35-43EF-8E63-F0FDA34DC5BF}" type="pres">
      <dgm:prSet presAssocID="{971D4E83-BEAC-492D-A648-0C2B7CE526CD}" presName="connectorText" presStyleLbl="sibTrans1D1" presStyleIdx="0" presStyleCnt="5"/>
      <dgm:spPr/>
    </dgm:pt>
    <dgm:pt modelId="{02F54BE0-1578-4F53-99F9-BBC13C201D4F}" type="pres">
      <dgm:prSet presAssocID="{726C4F9F-4319-4722-91BC-DF1C444F2966}" presName="node" presStyleLbl="node1" presStyleIdx="1" presStyleCnt="6">
        <dgm:presLayoutVars>
          <dgm:bulletEnabled val="1"/>
        </dgm:presLayoutVars>
      </dgm:prSet>
      <dgm:spPr/>
    </dgm:pt>
    <dgm:pt modelId="{9A1B4D3B-4C0E-4BD9-A8DB-95F63B3B545D}" type="pres">
      <dgm:prSet presAssocID="{6269F055-E83D-4EFB-9BA5-2ACFC627F94B}" presName="sibTrans" presStyleLbl="sibTrans1D1" presStyleIdx="1" presStyleCnt="5"/>
      <dgm:spPr/>
    </dgm:pt>
    <dgm:pt modelId="{A7675FF8-A341-4877-A42D-CCF119646911}" type="pres">
      <dgm:prSet presAssocID="{6269F055-E83D-4EFB-9BA5-2ACFC627F94B}" presName="connectorText" presStyleLbl="sibTrans1D1" presStyleIdx="1" presStyleCnt="5"/>
      <dgm:spPr/>
    </dgm:pt>
    <dgm:pt modelId="{21F9D92F-E9F3-4286-BD16-EAB3723C22C9}" type="pres">
      <dgm:prSet presAssocID="{570FA8A1-4C6F-45F3-A758-62CE73AD6196}" presName="node" presStyleLbl="node1" presStyleIdx="2" presStyleCnt="6">
        <dgm:presLayoutVars>
          <dgm:bulletEnabled val="1"/>
        </dgm:presLayoutVars>
      </dgm:prSet>
      <dgm:spPr/>
    </dgm:pt>
    <dgm:pt modelId="{F5841EDB-E0F9-43BC-A679-C22DC3825FD8}" type="pres">
      <dgm:prSet presAssocID="{2EE823A1-D62E-4CA7-96BD-CC6A673CC885}" presName="sibTrans" presStyleLbl="sibTrans1D1" presStyleIdx="2" presStyleCnt="5"/>
      <dgm:spPr/>
    </dgm:pt>
    <dgm:pt modelId="{848B209E-85FE-4472-8BCF-F3C013511522}" type="pres">
      <dgm:prSet presAssocID="{2EE823A1-D62E-4CA7-96BD-CC6A673CC885}" presName="connectorText" presStyleLbl="sibTrans1D1" presStyleIdx="2" presStyleCnt="5"/>
      <dgm:spPr/>
    </dgm:pt>
    <dgm:pt modelId="{C9389C25-BCC3-4609-8239-E64AE5BCE073}" type="pres">
      <dgm:prSet presAssocID="{A57261A7-8A41-44CE-BF0D-A4238B39CB00}" presName="node" presStyleLbl="node1" presStyleIdx="3" presStyleCnt="6">
        <dgm:presLayoutVars>
          <dgm:bulletEnabled val="1"/>
        </dgm:presLayoutVars>
      </dgm:prSet>
      <dgm:spPr/>
    </dgm:pt>
    <dgm:pt modelId="{B2E5FCD1-3812-48B1-877A-112EE35DD7EB}" type="pres">
      <dgm:prSet presAssocID="{AAEFC732-0A53-49A3-9D40-7DAE5D52A18D}" presName="sibTrans" presStyleLbl="sibTrans1D1" presStyleIdx="3" presStyleCnt="5"/>
      <dgm:spPr/>
    </dgm:pt>
    <dgm:pt modelId="{05E2FC58-4573-4A0F-A130-7E44734D81E7}" type="pres">
      <dgm:prSet presAssocID="{AAEFC732-0A53-49A3-9D40-7DAE5D52A18D}" presName="connectorText" presStyleLbl="sibTrans1D1" presStyleIdx="3" presStyleCnt="5"/>
      <dgm:spPr/>
    </dgm:pt>
    <dgm:pt modelId="{C4F036AB-B8A6-4B26-9230-1C9DE80F04A3}" type="pres">
      <dgm:prSet presAssocID="{9060E2DC-A6CA-4019-A75C-DDDDE79981F2}" presName="node" presStyleLbl="node1" presStyleIdx="4" presStyleCnt="6">
        <dgm:presLayoutVars>
          <dgm:bulletEnabled val="1"/>
        </dgm:presLayoutVars>
      </dgm:prSet>
      <dgm:spPr/>
    </dgm:pt>
    <dgm:pt modelId="{23E800C4-2E52-490C-91C0-145B968B7198}" type="pres">
      <dgm:prSet presAssocID="{AB46E100-E252-4B43-ADAE-DE5AA918F5A8}" presName="sibTrans" presStyleLbl="sibTrans1D1" presStyleIdx="4" presStyleCnt="5"/>
      <dgm:spPr/>
    </dgm:pt>
    <dgm:pt modelId="{E6EABACE-431C-44E0-9C1A-EE0F6323872C}" type="pres">
      <dgm:prSet presAssocID="{AB46E100-E252-4B43-ADAE-DE5AA918F5A8}" presName="connectorText" presStyleLbl="sibTrans1D1" presStyleIdx="4" presStyleCnt="5"/>
      <dgm:spPr/>
    </dgm:pt>
    <dgm:pt modelId="{F1E68255-F9F8-4ECF-A5D4-D052210A33B2}" type="pres">
      <dgm:prSet presAssocID="{7B4CCE07-8A15-4994-8054-924EA38FF865}" presName="node" presStyleLbl="node1" presStyleIdx="5" presStyleCnt="6">
        <dgm:presLayoutVars>
          <dgm:bulletEnabled val="1"/>
        </dgm:presLayoutVars>
      </dgm:prSet>
      <dgm:spPr/>
    </dgm:pt>
  </dgm:ptLst>
  <dgm:cxnLst>
    <dgm:cxn modelId="{075EC90A-5A41-4525-AE94-CF553A7F867C}" srcId="{16EBEF74-5F30-4765-8611-382D7E5A8824}" destId="{AEDA3465-469F-4892-8ECD-675DF83E283E}" srcOrd="0" destOrd="0" parTransId="{0643A4CE-179C-4E2D-872B-54570F5B270E}" sibTransId="{971D4E83-BEAC-492D-A648-0C2B7CE526CD}"/>
    <dgm:cxn modelId="{8D435532-BACB-4DB8-8BCE-F5370B2D5630}" srcId="{16EBEF74-5F30-4765-8611-382D7E5A8824}" destId="{726C4F9F-4319-4722-91BC-DF1C444F2966}" srcOrd="1" destOrd="0" parTransId="{FC74FB9E-6FC3-43AE-94D5-201158711B09}" sibTransId="{6269F055-E83D-4EFB-9BA5-2ACFC627F94B}"/>
    <dgm:cxn modelId="{E8377B3B-5AEB-4ECD-AB2B-DB07FFE16CBF}" type="presOf" srcId="{AEDA3465-469F-4892-8ECD-675DF83E283E}" destId="{89A12F8F-349D-4C24-B1BE-80B5754C3457}" srcOrd="0" destOrd="0" presId="urn:microsoft.com/office/officeart/2005/8/layout/bProcess3"/>
    <dgm:cxn modelId="{2581665F-2BD3-4E52-B8FE-E26AFA18CB05}" type="presOf" srcId="{6269F055-E83D-4EFB-9BA5-2ACFC627F94B}" destId="{9A1B4D3B-4C0E-4BD9-A8DB-95F63B3B545D}" srcOrd="0" destOrd="0" presId="urn:microsoft.com/office/officeart/2005/8/layout/bProcess3"/>
    <dgm:cxn modelId="{2A520941-55A7-441A-BDD5-59C534FE9D3A}" type="presOf" srcId="{2EE823A1-D62E-4CA7-96BD-CC6A673CC885}" destId="{F5841EDB-E0F9-43BC-A679-C22DC3825FD8}" srcOrd="0" destOrd="0" presId="urn:microsoft.com/office/officeart/2005/8/layout/bProcess3"/>
    <dgm:cxn modelId="{AAE80866-0923-4955-9295-C5CD597A8765}" type="presOf" srcId="{726C4F9F-4319-4722-91BC-DF1C444F2966}" destId="{02F54BE0-1578-4F53-99F9-BBC13C201D4F}" srcOrd="0" destOrd="0" presId="urn:microsoft.com/office/officeart/2005/8/layout/bProcess3"/>
    <dgm:cxn modelId="{D6F21966-3085-4585-A477-8F8471C9CF90}" type="presOf" srcId="{2EE823A1-D62E-4CA7-96BD-CC6A673CC885}" destId="{848B209E-85FE-4472-8BCF-F3C013511522}" srcOrd="1" destOrd="0" presId="urn:microsoft.com/office/officeart/2005/8/layout/bProcess3"/>
    <dgm:cxn modelId="{94DE5D4C-888B-488D-9D2C-9DDF96CF81A7}" type="presOf" srcId="{AAEFC732-0A53-49A3-9D40-7DAE5D52A18D}" destId="{05E2FC58-4573-4A0F-A130-7E44734D81E7}" srcOrd="1" destOrd="0" presId="urn:microsoft.com/office/officeart/2005/8/layout/bProcess3"/>
    <dgm:cxn modelId="{C287024D-0A0F-437B-B55F-B246E31D49C4}" srcId="{16EBEF74-5F30-4765-8611-382D7E5A8824}" destId="{9060E2DC-A6CA-4019-A75C-DDDDE79981F2}" srcOrd="4" destOrd="0" parTransId="{8D3BF376-56D9-43C6-BC41-B55D1BAB3D2F}" sibTransId="{AB46E100-E252-4B43-ADAE-DE5AA918F5A8}"/>
    <dgm:cxn modelId="{8BD45171-43E8-47DC-A164-BA7F43AF93D9}" type="presOf" srcId="{6269F055-E83D-4EFB-9BA5-2ACFC627F94B}" destId="{A7675FF8-A341-4877-A42D-CCF119646911}" srcOrd="1" destOrd="0" presId="urn:microsoft.com/office/officeart/2005/8/layout/bProcess3"/>
    <dgm:cxn modelId="{31E5217E-E2BC-4606-BCE4-0B38A72E1E8D}" srcId="{16EBEF74-5F30-4765-8611-382D7E5A8824}" destId="{570FA8A1-4C6F-45F3-A758-62CE73AD6196}" srcOrd="2" destOrd="0" parTransId="{F5559A7D-F09B-460A-9177-047B936BA8E9}" sibTransId="{2EE823A1-D62E-4CA7-96BD-CC6A673CC885}"/>
    <dgm:cxn modelId="{5A2E1582-0618-4A37-A227-3D6AF1832CDD}" type="presOf" srcId="{AB46E100-E252-4B43-ADAE-DE5AA918F5A8}" destId="{E6EABACE-431C-44E0-9C1A-EE0F6323872C}" srcOrd="1" destOrd="0" presId="urn:microsoft.com/office/officeart/2005/8/layout/bProcess3"/>
    <dgm:cxn modelId="{05A5D48D-CEC5-4501-8FA6-1A1DDC951547}" srcId="{16EBEF74-5F30-4765-8611-382D7E5A8824}" destId="{A57261A7-8A41-44CE-BF0D-A4238B39CB00}" srcOrd="3" destOrd="0" parTransId="{939F8458-ADAD-4529-AAAE-CE6EAD42B807}" sibTransId="{AAEFC732-0A53-49A3-9D40-7DAE5D52A18D}"/>
    <dgm:cxn modelId="{3A094DA2-F519-4678-A890-0462E4CC5B75}" type="presOf" srcId="{AAEFC732-0A53-49A3-9D40-7DAE5D52A18D}" destId="{B2E5FCD1-3812-48B1-877A-112EE35DD7EB}" srcOrd="0" destOrd="0" presId="urn:microsoft.com/office/officeart/2005/8/layout/bProcess3"/>
    <dgm:cxn modelId="{A63B45AD-816A-46CA-85AB-177F155B21DA}" type="presOf" srcId="{570FA8A1-4C6F-45F3-A758-62CE73AD6196}" destId="{21F9D92F-E9F3-4286-BD16-EAB3723C22C9}" srcOrd="0" destOrd="0" presId="urn:microsoft.com/office/officeart/2005/8/layout/bProcess3"/>
    <dgm:cxn modelId="{6B0D84AF-3A33-4CDF-9E4A-29960C6080D7}" srcId="{16EBEF74-5F30-4765-8611-382D7E5A8824}" destId="{7B4CCE07-8A15-4994-8054-924EA38FF865}" srcOrd="5" destOrd="0" parTransId="{8D67D940-B9CC-4710-A335-9C4A1DFBAC52}" sibTransId="{9B7627F5-8E55-4CA9-B015-8DF58A363CA2}"/>
    <dgm:cxn modelId="{58658DC3-E61E-4781-ADE4-6C997A65C09C}" type="presOf" srcId="{AB46E100-E252-4B43-ADAE-DE5AA918F5A8}" destId="{23E800C4-2E52-490C-91C0-145B968B7198}" srcOrd="0" destOrd="0" presId="urn:microsoft.com/office/officeart/2005/8/layout/bProcess3"/>
    <dgm:cxn modelId="{859883C5-CAA5-4120-9CC2-DA903BF9EFE6}" type="presOf" srcId="{971D4E83-BEAC-492D-A648-0C2B7CE526CD}" destId="{DF15A2A6-CC35-43EF-8E63-F0FDA34DC5BF}" srcOrd="1" destOrd="0" presId="urn:microsoft.com/office/officeart/2005/8/layout/bProcess3"/>
    <dgm:cxn modelId="{AC1058DC-EFE1-4D1B-A0A5-823DD1BC6394}" type="presOf" srcId="{A57261A7-8A41-44CE-BF0D-A4238B39CB00}" destId="{C9389C25-BCC3-4609-8239-E64AE5BCE073}" srcOrd="0" destOrd="0" presId="urn:microsoft.com/office/officeart/2005/8/layout/bProcess3"/>
    <dgm:cxn modelId="{EBBDD3DD-DD09-4917-B60F-7F80D16CA0AD}" type="presOf" srcId="{971D4E83-BEAC-492D-A648-0C2B7CE526CD}" destId="{D270352E-4DFE-4123-906D-6AE42799DC37}" srcOrd="0" destOrd="0" presId="urn:microsoft.com/office/officeart/2005/8/layout/bProcess3"/>
    <dgm:cxn modelId="{CED05CE8-90F5-44EA-9C65-D8F165BCE96F}" type="presOf" srcId="{7B4CCE07-8A15-4994-8054-924EA38FF865}" destId="{F1E68255-F9F8-4ECF-A5D4-D052210A33B2}" srcOrd="0" destOrd="0" presId="urn:microsoft.com/office/officeart/2005/8/layout/bProcess3"/>
    <dgm:cxn modelId="{D36E77ED-99FB-49FA-8F50-F941F5E91693}" type="presOf" srcId="{16EBEF74-5F30-4765-8611-382D7E5A8824}" destId="{2ED888BA-E95E-457B-8F93-BDF0E691EC4B}" srcOrd="0" destOrd="0" presId="urn:microsoft.com/office/officeart/2005/8/layout/bProcess3"/>
    <dgm:cxn modelId="{54E03FFA-907E-4E7B-8ADD-A7C4B2211284}" type="presOf" srcId="{9060E2DC-A6CA-4019-A75C-DDDDE79981F2}" destId="{C4F036AB-B8A6-4B26-9230-1C9DE80F04A3}" srcOrd="0" destOrd="0" presId="urn:microsoft.com/office/officeart/2005/8/layout/bProcess3"/>
    <dgm:cxn modelId="{5744043F-CCE4-4936-BBB9-A14DAD4776AA}" type="presParOf" srcId="{2ED888BA-E95E-457B-8F93-BDF0E691EC4B}" destId="{89A12F8F-349D-4C24-B1BE-80B5754C3457}" srcOrd="0" destOrd="0" presId="urn:microsoft.com/office/officeart/2005/8/layout/bProcess3"/>
    <dgm:cxn modelId="{F9E27E3D-CC29-45BC-8A14-51C39DAC5FD6}" type="presParOf" srcId="{2ED888BA-E95E-457B-8F93-BDF0E691EC4B}" destId="{D270352E-4DFE-4123-906D-6AE42799DC37}" srcOrd="1" destOrd="0" presId="urn:microsoft.com/office/officeart/2005/8/layout/bProcess3"/>
    <dgm:cxn modelId="{AED0602A-C80B-4422-AE8B-04BA946107E7}" type="presParOf" srcId="{D270352E-4DFE-4123-906D-6AE42799DC37}" destId="{DF15A2A6-CC35-43EF-8E63-F0FDA34DC5BF}" srcOrd="0" destOrd="0" presId="urn:microsoft.com/office/officeart/2005/8/layout/bProcess3"/>
    <dgm:cxn modelId="{87EA1F08-5293-4135-A66C-DF59275E97D1}" type="presParOf" srcId="{2ED888BA-E95E-457B-8F93-BDF0E691EC4B}" destId="{02F54BE0-1578-4F53-99F9-BBC13C201D4F}" srcOrd="2" destOrd="0" presId="urn:microsoft.com/office/officeart/2005/8/layout/bProcess3"/>
    <dgm:cxn modelId="{E9BFFDA0-DD6D-4385-AC65-D29B066BC4BE}" type="presParOf" srcId="{2ED888BA-E95E-457B-8F93-BDF0E691EC4B}" destId="{9A1B4D3B-4C0E-4BD9-A8DB-95F63B3B545D}" srcOrd="3" destOrd="0" presId="urn:microsoft.com/office/officeart/2005/8/layout/bProcess3"/>
    <dgm:cxn modelId="{3A854D59-A2F9-4174-8C2C-AC474044E9C7}" type="presParOf" srcId="{9A1B4D3B-4C0E-4BD9-A8DB-95F63B3B545D}" destId="{A7675FF8-A341-4877-A42D-CCF119646911}" srcOrd="0" destOrd="0" presId="urn:microsoft.com/office/officeart/2005/8/layout/bProcess3"/>
    <dgm:cxn modelId="{1E5A7B5F-83A9-4B70-82E0-37E9FC79728D}" type="presParOf" srcId="{2ED888BA-E95E-457B-8F93-BDF0E691EC4B}" destId="{21F9D92F-E9F3-4286-BD16-EAB3723C22C9}" srcOrd="4" destOrd="0" presId="urn:microsoft.com/office/officeart/2005/8/layout/bProcess3"/>
    <dgm:cxn modelId="{99E14EAB-1F91-4D14-B68E-9333DDF2F75A}" type="presParOf" srcId="{2ED888BA-E95E-457B-8F93-BDF0E691EC4B}" destId="{F5841EDB-E0F9-43BC-A679-C22DC3825FD8}" srcOrd="5" destOrd="0" presId="urn:microsoft.com/office/officeart/2005/8/layout/bProcess3"/>
    <dgm:cxn modelId="{11CCAE4C-4A6D-4999-B805-0970339A2156}" type="presParOf" srcId="{F5841EDB-E0F9-43BC-A679-C22DC3825FD8}" destId="{848B209E-85FE-4472-8BCF-F3C013511522}" srcOrd="0" destOrd="0" presId="urn:microsoft.com/office/officeart/2005/8/layout/bProcess3"/>
    <dgm:cxn modelId="{34FDE32A-E8CF-4112-B1AC-85BFFC64416F}" type="presParOf" srcId="{2ED888BA-E95E-457B-8F93-BDF0E691EC4B}" destId="{C9389C25-BCC3-4609-8239-E64AE5BCE073}" srcOrd="6" destOrd="0" presId="urn:microsoft.com/office/officeart/2005/8/layout/bProcess3"/>
    <dgm:cxn modelId="{FEB99492-55B2-42E9-A6D4-7CCDDAAAE4D5}" type="presParOf" srcId="{2ED888BA-E95E-457B-8F93-BDF0E691EC4B}" destId="{B2E5FCD1-3812-48B1-877A-112EE35DD7EB}" srcOrd="7" destOrd="0" presId="urn:microsoft.com/office/officeart/2005/8/layout/bProcess3"/>
    <dgm:cxn modelId="{82D68804-8BCE-4507-B1DA-69F18B879149}" type="presParOf" srcId="{B2E5FCD1-3812-48B1-877A-112EE35DD7EB}" destId="{05E2FC58-4573-4A0F-A130-7E44734D81E7}" srcOrd="0" destOrd="0" presId="urn:microsoft.com/office/officeart/2005/8/layout/bProcess3"/>
    <dgm:cxn modelId="{BD9F1396-F51F-4162-A3E2-C1DD65D8C724}" type="presParOf" srcId="{2ED888BA-E95E-457B-8F93-BDF0E691EC4B}" destId="{C4F036AB-B8A6-4B26-9230-1C9DE80F04A3}" srcOrd="8" destOrd="0" presId="urn:microsoft.com/office/officeart/2005/8/layout/bProcess3"/>
    <dgm:cxn modelId="{7592B2D4-55B3-4841-BF74-451D53379556}" type="presParOf" srcId="{2ED888BA-E95E-457B-8F93-BDF0E691EC4B}" destId="{23E800C4-2E52-490C-91C0-145B968B7198}" srcOrd="9" destOrd="0" presId="urn:microsoft.com/office/officeart/2005/8/layout/bProcess3"/>
    <dgm:cxn modelId="{84706255-7151-429F-BA35-AA953E972382}" type="presParOf" srcId="{23E800C4-2E52-490C-91C0-145B968B7198}" destId="{E6EABACE-431C-44E0-9C1A-EE0F6323872C}" srcOrd="0" destOrd="0" presId="urn:microsoft.com/office/officeart/2005/8/layout/bProcess3"/>
    <dgm:cxn modelId="{29144248-C7D1-4A44-B775-C208CDBFB6AB}" type="presParOf" srcId="{2ED888BA-E95E-457B-8F93-BDF0E691EC4B}" destId="{F1E68255-F9F8-4ECF-A5D4-D052210A33B2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0352E-4DFE-4123-906D-6AE42799DC37}">
      <dsp:nvSpPr>
        <dsp:cNvPr id="0" name=""/>
        <dsp:cNvSpPr/>
      </dsp:nvSpPr>
      <dsp:spPr>
        <a:xfrm>
          <a:off x="2405037" y="1533630"/>
          <a:ext cx="521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sp:txBody>
      <dsp:txXfrm>
        <a:off x="2651987" y="1576589"/>
        <a:ext cx="0" cy="0"/>
      </dsp:txXfrm>
    </dsp:sp>
    <dsp:sp modelId="{89A12F8F-349D-4C24-B1BE-80B5754C3457}">
      <dsp:nvSpPr>
        <dsp:cNvPr id="0" name=""/>
        <dsp:cNvSpPr/>
      </dsp:nvSpPr>
      <dsp:spPr>
        <a:xfrm>
          <a:off x="6376" y="859211"/>
          <a:ext cx="2400460" cy="1440276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导包</a:t>
          </a:r>
        </a:p>
      </dsp:txBody>
      <dsp:txXfrm>
        <a:off x="6376" y="859211"/>
        <a:ext cx="2400460" cy="1440276"/>
      </dsp:txXfrm>
    </dsp:sp>
    <dsp:sp modelId="{9A1B4D3B-4C0E-4BD9-A8DB-95F63B3B545D}">
      <dsp:nvSpPr>
        <dsp:cNvPr id="0" name=""/>
        <dsp:cNvSpPr/>
      </dsp:nvSpPr>
      <dsp:spPr>
        <a:xfrm>
          <a:off x="5357603" y="1533630"/>
          <a:ext cx="521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1689636"/>
              <a:satOff val="-4355"/>
              <a:lumOff val="-2941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sp:txBody>
      <dsp:txXfrm>
        <a:off x="5604553" y="1576589"/>
        <a:ext cx="0" cy="0"/>
      </dsp:txXfrm>
    </dsp:sp>
    <dsp:sp modelId="{02F54BE0-1578-4F53-99F9-BBC13C201D4F}">
      <dsp:nvSpPr>
        <dsp:cNvPr id="0" name=""/>
        <dsp:cNvSpPr/>
      </dsp:nvSpPr>
      <dsp:spPr>
        <a:xfrm>
          <a:off x="2958942" y="859211"/>
          <a:ext cx="2400460" cy="1440276"/>
        </a:xfrm>
        <a:prstGeom prst="rect">
          <a:avLst/>
        </a:prstGeom>
        <a:solidFill>
          <a:srgbClr val="5B9BD5">
            <a:hueOff val="-1351709"/>
            <a:satOff val="-3484"/>
            <a:lumOff val="-235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加载数据集，预处理</a:t>
          </a:r>
        </a:p>
      </dsp:txBody>
      <dsp:txXfrm>
        <a:off x="2958942" y="859211"/>
        <a:ext cx="2400460" cy="1440276"/>
      </dsp:txXfrm>
    </dsp:sp>
    <dsp:sp modelId="{F5841EDB-E0F9-43BC-A679-C22DC3825FD8}">
      <dsp:nvSpPr>
        <dsp:cNvPr id="0" name=""/>
        <dsp:cNvSpPr/>
      </dsp:nvSpPr>
      <dsp:spPr>
        <a:xfrm>
          <a:off x="1206606" y="2297688"/>
          <a:ext cx="5905132" cy="521505"/>
        </a:xfrm>
        <a:custGeom>
          <a:avLst/>
          <a:gdLst/>
          <a:ahLst/>
          <a:cxnLst/>
          <a:rect l="0" t="0" r="0" b="0"/>
          <a:pathLst>
            <a:path>
              <a:moveTo>
                <a:pt x="5218112" y="0"/>
              </a:moveTo>
              <a:lnTo>
                <a:pt x="5218112" y="245736"/>
              </a:lnTo>
              <a:lnTo>
                <a:pt x="0" y="245736"/>
              </a:lnTo>
              <a:lnTo>
                <a:pt x="0" y="457272"/>
              </a:lnTo>
            </a:path>
          </a:pathLst>
        </a:custGeom>
        <a:noFill/>
        <a:ln w="6350" cap="flat" cmpd="sng" algn="ctr">
          <a:solidFill>
            <a:srgbClr val="5B9BD5">
              <a:hueOff val="-3379271"/>
              <a:satOff val="-8710"/>
              <a:lumOff val="-5883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sp:txBody>
      <dsp:txXfrm>
        <a:off x="4010900" y="2555680"/>
        <a:ext cx="0" cy="0"/>
      </dsp:txXfrm>
    </dsp:sp>
    <dsp:sp modelId="{21F9D92F-E9F3-4286-BD16-EAB3723C22C9}">
      <dsp:nvSpPr>
        <dsp:cNvPr id="0" name=""/>
        <dsp:cNvSpPr/>
      </dsp:nvSpPr>
      <dsp:spPr>
        <a:xfrm>
          <a:off x="5911508" y="859211"/>
          <a:ext cx="2400460" cy="1440276"/>
        </a:xfrm>
        <a:prstGeom prst="rect">
          <a:avLst/>
        </a:prstGeom>
        <a:solidFill>
          <a:srgbClr val="5B9BD5">
            <a:hueOff val="-2703417"/>
            <a:satOff val="-6968"/>
            <a:lumOff val="-4706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定义神经网络模型</a:t>
          </a:r>
        </a:p>
      </dsp:txBody>
      <dsp:txXfrm>
        <a:off x="5911508" y="859211"/>
        <a:ext cx="2400460" cy="1440276"/>
      </dsp:txXfrm>
    </dsp:sp>
    <dsp:sp modelId="{B2E5FCD1-3812-48B1-877A-112EE35DD7EB}">
      <dsp:nvSpPr>
        <dsp:cNvPr id="0" name=""/>
        <dsp:cNvSpPr/>
      </dsp:nvSpPr>
      <dsp:spPr>
        <a:xfrm>
          <a:off x="2405037" y="3526011"/>
          <a:ext cx="521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5068907"/>
              <a:satOff val="-13064"/>
              <a:lumOff val="-8824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sp:txBody>
      <dsp:txXfrm>
        <a:off x="2651987" y="3568971"/>
        <a:ext cx="0" cy="0"/>
      </dsp:txXfrm>
    </dsp:sp>
    <dsp:sp modelId="{C9389C25-BCC3-4609-8239-E64AE5BCE073}">
      <dsp:nvSpPr>
        <dsp:cNvPr id="0" name=""/>
        <dsp:cNvSpPr/>
      </dsp:nvSpPr>
      <dsp:spPr>
        <a:xfrm>
          <a:off x="6376" y="2851593"/>
          <a:ext cx="2400460" cy="1440276"/>
        </a:xfrm>
        <a:prstGeom prst="rect">
          <a:avLst/>
        </a:prstGeom>
        <a:solidFill>
          <a:srgbClr val="5B9BD5">
            <a:hueOff val="-4055126"/>
            <a:satOff val="-10451"/>
            <a:lumOff val="-705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定义测评函数</a:t>
          </a:r>
        </a:p>
      </dsp:txBody>
      <dsp:txXfrm>
        <a:off x="6376" y="2851593"/>
        <a:ext cx="2400460" cy="1440276"/>
      </dsp:txXfrm>
    </dsp:sp>
    <dsp:sp modelId="{23E800C4-2E52-490C-91C0-145B968B7198}">
      <dsp:nvSpPr>
        <dsp:cNvPr id="0" name=""/>
        <dsp:cNvSpPr/>
      </dsp:nvSpPr>
      <dsp:spPr>
        <a:xfrm>
          <a:off x="5357603" y="3526011"/>
          <a:ext cx="521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272" y="45720"/>
              </a:lnTo>
            </a:path>
          </a:pathLst>
        </a:custGeom>
        <a:noFill/>
        <a:ln w="6350" cap="flat" cmpd="sng" algn="ctr">
          <a:solidFill>
            <a:srgbClr val="5B9BD5">
              <a:hueOff val="-6758543"/>
              <a:satOff val="-17419"/>
              <a:lumOff val="-11765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/>
            <a:ea typeface="微软雅黑"/>
            <a:cs typeface="+mn-cs"/>
          </a:endParaRPr>
        </a:p>
      </dsp:txBody>
      <dsp:txXfrm>
        <a:off x="5604553" y="3568971"/>
        <a:ext cx="0" cy="0"/>
      </dsp:txXfrm>
    </dsp:sp>
    <dsp:sp modelId="{C4F036AB-B8A6-4B26-9230-1C9DE80F04A3}">
      <dsp:nvSpPr>
        <dsp:cNvPr id="0" name=""/>
        <dsp:cNvSpPr/>
      </dsp:nvSpPr>
      <dsp:spPr>
        <a:xfrm>
          <a:off x="2958942" y="2851593"/>
          <a:ext cx="2400460" cy="1440276"/>
        </a:xfrm>
        <a:prstGeom prst="rect">
          <a:avLst/>
        </a:prstGeom>
        <a:solidFill>
          <a:srgbClr val="5B9BD5">
            <a:hueOff val="-5406834"/>
            <a:satOff val="-13935"/>
            <a:lumOff val="-941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模型训练和测试</a:t>
          </a:r>
        </a:p>
      </dsp:txBody>
      <dsp:txXfrm>
        <a:off x="2958942" y="2851593"/>
        <a:ext cx="2400460" cy="1440276"/>
      </dsp:txXfrm>
    </dsp:sp>
    <dsp:sp modelId="{F1E68255-F9F8-4ECF-A5D4-D052210A33B2}">
      <dsp:nvSpPr>
        <dsp:cNvPr id="0" name=""/>
        <dsp:cNvSpPr/>
      </dsp:nvSpPr>
      <dsp:spPr>
        <a:xfrm>
          <a:off x="5911508" y="2851593"/>
          <a:ext cx="2400460" cy="1440276"/>
        </a:xfrm>
        <a:prstGeom prst="rect">
          <a:avLst/>
        </a:prstGeom>
        <a:solidFill>
          <a:srgbClr val="5B9BD5">
            <a:hueOff val="-6758543"/>
            <a:satOff val="-17419"/>
            <a:lumOff val="-11765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ysClr val="window" lastClr="FFFFFF"/>
              </a:solidFill>
              <a:latin typeface="Times New Roman"/>
              <a:ea typeface="微软雅黑"/>
              <a:cs typeface="+mn-cs"/>
            </a:rPr>
            <a:t>结果的图形化展示</a:t>
          </a:r>
        </a:p>
      </dsp:txBody>
      <dsp:txXfrm>
        <a:off x="5911508" y="2851593"/>
        <a:ext cx="2400460" cy="1440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EE9C-CD7E-448D-B83B-F1A481D8C6E3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534F-F209-4835-B2D6-894858DA0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0F23-D271-4A25-99B9-27871191B66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B8C09-5C8A-4DE1-BA2A-F41931EDF6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6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1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/>
              <a:t>（三层，注意，有的书中不计算输入层，因此会将单隐层神经网络说成是两层神经网络）</a:t>
            </a:r>
            <a:endParaRPr lang="en-US" altLang="zh-CN" sz="1200" dirty="0"/>
          </a:p>
          <a:p>
            <a:r>
              <a:rPr lang="zh-CN" altLang="zh-CN" sz="1200" dirty="0"/>
              <a:t>（如果包含</a:t>
            </a:r>
            <a:r>
              <a:rPr lang="en-US" altLang="zh-CN" sz="1200" dirty="0"/>
              <a:t>H</a:t>
            </a:r>
            <a:r>
              <a:rPr lang="zh-CN" altLang="zh-CN" sz="1200" dirty="0"/>
              <a:t>个隐层，则这些隐层分别是第</a:t>
            </a:r>
            <a:r>
              <a:rPr lang="en-US" altLang="zh-CN" sz="1200" dirty="0"/>
              <a:t>2</a:t>
            </a:r>
            <a:r>
              <a:rPr lang="zh-CN" altLang="zh-CN" sz="1200" dirty="0"/>
              <a:t>至</a:t>
            </a:r>
            <a:r>
              <a:rPr lang="en-US" altLang="zh-CN" sz="1200" dirty="0"/>
              <a:t>H+1</a:t>
            </a:r>
            <a:r>
              <a:rPr lang="zh-CN" altLang="zh-CN" sz="1200" dirty="0"/>
              <a:t>层；输出层是第</a:t>
            </a:r>
            <a:r>
              <a:rPr lang="en-US" altLang="zh-CN" sz="1200" dirty="0"/>
              <a:t>H+2</a:t>
            </a:r>
            <a:r>
              <a:rPr lang="zh-CN" altLang="zh-CN" sz="1200" dirty="0"/>
              <a:t>层）</a:t>
            </a:r>
            <a:endParaRPr lang="zh-CN" altLang="en-US" dirty="0"/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5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5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1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1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3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3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2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0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80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1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71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1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9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19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7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0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9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B8C09-5C8A-4DE1-BA2A-F41931EDF6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9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DCA5-EB1E-40C9-B961-C08072DF1599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819891" y="6545195"/>
            <a:ext cx="5750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天津市网络与数据安全技术重点实验室</a:t>
            </a:r>
            <a:r>
              <a:rPr lang="en-US" altLang="zh-CN" sz="1400" dirty="0">
                <a:solidFill>
                  <a:schemeClr val="bg1"/>
                </a:solidFill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</a:rPr>
              <a:t>南开大学网络空间安全学院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0677" y="6514613"/>
            <a:ext cx="723898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A773-DCF4-4769-BE80-AD82D1878A3B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E31E-71A2-47AD-96C2-8D2AC5BB169C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F1C4-3C89-4F72-9B39-6F38DFF06EDC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A51-41BA-473E-8DC0-A9770371A765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03FF-90BF-4022-9296-EFC9E5ED6F8D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43E1-6A69-43E6-804B-393E942249EA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746522" y="6497029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4B98-5933-4225-ABFD-07885A53BBA2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90421" y="651101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anose="020B0604020202090204" pitchFamily="34" charset="0"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南开大学学位授权点自我评估报告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计算机科学与技术</a:t>
            </a:r>
            <a:endParaRPr lang="zh-CN" altLang="zh-CN" sz="1800" dirty="0">
              <a:solidFill>
                <a:schemeClr val="bg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BB98-02D7-40EC-81EB-BBDFD1555D9C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75F-0600-4513-A4B0-29FD8DD2415E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656D-D39B-444B-AE8B-CFB4EE48AFAC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46522" y="6505821"/>
            <a:ext cx="54805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5BCF-3ABC-47B2-955F-254EC6619EF4}" type="datetime1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9605324" y="6574742"/>
            <a:ext cx="1452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  <a:defRPr/>
            </a:pPr>
            <a:fld id="{729B4F56-F13B-4895-8B70-C8814A1115F6}" type="slidenum">
              <a:rPr lang="en-US" altLang="zh-CN" sz="1200" smtClean="0">
                <a:solidFill>
                  <a:schemeClr val="bg1"/>
                </a:solidFill>
              </a:rPr>
              <a:t>‹#›</a:t>
            </a:fld>
            <a:r>
              <a:rPr lang="en-US" altLang="zh-CN" sz="1200" dirty="0">
                <a:solidFill>
                  <a:schemeClr val="bg1"/>
                </a:solidFill>
              </a:rPr>
              <a:t> / 34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53335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400" y="6505821"/>
            <a:ext cx="1093177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DE68AD4E-5105-4F1B-8C66-A07DA4A33142}" type="slidenum">
              <a:rPr lang="zh-CN" altLang="en-US" smtClean="0"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67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projects/mnist-in-cs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CCCEAF-D9A9-497C-A928-D37FD0A1670F}"/>
              </a:ext>
            </a:extLst>
          </p:cNvPr>
          <p:cNvSpPr/>
          <p:nvPr/>
        </p:nvSpPr>
        <p:spPr>
          <a:xfrm>
            <a:off x="894677" y="943408"/>
            <a:ext cx="1023052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3600"/>
              </a:spcAft>
              <a:buFont typeface="Wingdings" panose="05000000000000000000" pitchFamily="2" charset="2"/>
              <a:buChar char="p"/>
            </a:pPr>
            <a:r>
              <a:rPr lang="zh-CN" altLang="en-US" sz="3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3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次课程目标</a:t>
            </a:r>
            <a:endParaRPr lang="en-US" altLang="zh-CN" sz="32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2400"/>
              </a:spcAft>
              <a:buFont typeface="Wingdings" panose="05000000000000000000" pitchFamily="2" charset="2"/>
              <a:buChar char="p"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网络的原理及基于</a:t>
            </a:r>
            <a:r>
              <a:rPr lang="en-US" altLang="zh-CN" sz="2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工具包的实现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2400"/>
              </a:spcAft>
              <a:buFont typeface="Wingdings" panose="05000000000000000000" pitchFamily="2" charset="2"/>
              <a:buChar char="p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反向传播模型参数更新公式的推导过程及代码实现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10112190" y="64543"/>
            <a:ext cx="221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19223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669A008-5E7A-4716-ADFE-F0FDF8A35C49}"/>
              </a:ext>
            </a:extLst>
          </p:cNvPr>
          <p:cNvSpPr/>
          <p:nvPr/>
        </p:nvSpPr>
        <p:spPr>
          <a:xfrm>
            <a:off x="609452" y="734702"/>
            <a:ext cx="10961225" cy="2713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2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两层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神经网络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三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层神经网络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 defTabSz="914400">
              <a:lnSpc>
                <a:spcPct val="12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1958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年，计算科学家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Rosenblatt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提出了由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两层神经元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组成的神经网络，由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组成。输入层中的神经元只负责传输数据、不做任何计算；而输出层中的神经元则需要对前一层的输出进行计算、并将计算结果作为当前层的输出，这种需要计算的层称为“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计算层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图所示，是一个具有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个输入神经元和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个输出神经元的感知机示意图。</a:t>
            </a:r>
          </a:p>
        </p:txBody>
      </p:sp>
      <p:pic>
        <p:nvPicPr>
          <p:cNvPr id="12" name="图片 78">
            <a:extLst>
              <a:ext uri="{FF2B5EF4-FFF2-40B4-BE49-F238E27FC236}">
                <a16:creationId xmlns:a16="http://schemas.microsoft.com/office/drawing/2014/main" id="{83293AE9-D9A9-472C-81CE-F1B0E9144F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56" y="3796139"/>
            <a:ext cx="4330401" cy="26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C6CA680-C73E-4E3C-A369-45A0C4AB35F4}"/>
                  </a:ext>
                </a:extLst>
              </p:cNvPr>
              <p:cNvSpPr/>
              <p:nvPr/>
            </p:nvSpPr>
            <p:spPr>
              <a:xfrm>
                <a:off x="609452" y="658555"/>
                <a:ext cx="10961225" cy="5919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2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两层神经网络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和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三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层神经网络</a:t>
                </a:r>
                <a:endParaRPr lang="zh-CN" altLang="zh-CN" sz="2400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上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图中，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z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z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2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的计算公式为：</a:t>
                </a:r>
              </a:p>
              <a:p>
                <a:pPr indent="457200" algn="r" defTabSz="914400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      	                    (2.66)   </a:t>
                </a:r>
                <a:endParaRPr lang="zh-CN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indent="457200" algn="just" defTabSz="914400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（由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组成的列向量），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z="240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z="240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2×3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是一个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2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3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列的矩阵，则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(2.66)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可以改写为：</a:t>
                </a:r>
              </a:p>
              <a:p>
                <a:pPr indent="457200" algn="r" defTabSz="9144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                               	       (2.67)</a:t>
                </a:r>
                <a:endParaRPr lang="zh-CN" altLang="zh-CN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  <a:p>
                <a:pPr indent="457200" algn="just" defTabSz="914400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(2.67)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就是神经网络中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根据前一层的输入计算后一层的输出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的数学表示形式，实际上就是先做一个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矩阵运算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（结果是一个向量）、再对结果向量中的每个元素分别用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激活函数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g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做处理。</a:t>
                </a:r>
              </a:p>
              <a:p>
                <a:pPr indent="457200" algn="just" defTabSz="91440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两层神经网络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中的权值通过在训练集上的学习得到。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两层神经网络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类似一个逻辑回归模型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，可以完成线性分类任务。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两层神经网络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的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/>
                    <a:ea typeface="微软雅黑"/>
                  </a:rPr>
                  <a:t>决策边界形式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为：二维数据平面中的一条直线；三维数据空间中的一个二维平面；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维数据空间中的一个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n-1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维超平面。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C6CA680-C73E-4E3C-A369-45A0C4AB3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2" y="658555"/>
                <a:ext cx="10961225" cy="5919249"/>
              </a:xfrm>
              <a:prstGeom prst="rect">
                <a:avLst/>
              </a:prstGeom>
              <a:blipFill>
                <a:blip r:embed="rId4"/>
                <a:stretch>
                  <a:fillRect l="-890" t="-206" r="-2836" b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3FF09-95E9-4BB8-A1A5-4C350D85B840}"/>
              </a:ext>
            </a:extLst>
          </p:cNvPr>
          <p:cNvSpPr/>
          <p:nvPr/>
        </p:nvSpPr>
        <p:spPr>
          <a:xfrm>
            <a:off x="609452" y="982134"/>
            <a:ext cx="10961225" cy="335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ct val="15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两层神经网络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三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层神经网络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 defTabSz="914400">
              <a:lnSpc>
                <a:spcPct val="150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从应用角度来说，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两层神经网络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的主要问题与线性回归模型相同，就是其不能很好完成线性不可分的数据分类任务。如果要解决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线性不可分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问题，则需要使用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多层神经元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。在多层神经网络中，除了输入层和输出层外，中间还会包括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一个或多个隐藏层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（简称为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隐层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）。除了输入层没有激活函数外，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隐层和输出层神经元都具有激活函数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，而且</a:t>
            </a:r>
            <a:r>
              <a:rPr lang="zh-CN" altLang="zh-CN" sz="2400" dirty="0">
                <a:solidFill>
                  <a:srgbClr val="FF0000"/>
                </a:solidFill>
                <a:latin typeface="Times New Roman"/>
                <a:ea typeface="微软雅黑"/>
              </a:rPr>
              <a:t>不同层神经元的激活函数可以相同、也可以不同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32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F25414-ADD7-40B3-A0EB-946AA5E9281F}"/>
              </a:ext>
            </a:extLst>
          </p:cNvPr>
          <p:cNvSpPr/>
          <p:nvPr/>
        </p:nvSpPr>
        <p:spPr>
          <a:xfrm>
            <a:off x="522547" y="917436"/>
            <a:ext cx="10961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 panose="02020603050405020304" pitchFamily="18" charset="0"/>
              </a:rPr>
              <a:t>两层神经网络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三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层神经网络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ctr" defTabSz="914400"/>
            <a:endParaRPr lang="zh-CN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79">
            <a:extLst>
              <a:ext uri="{FF2B5EF4-FFF2-40B4-BE49-F238E27FC236}">
                <a16:creationId xmlns:a16="http://schemas.microsoft.com/office/drawing/2014/main" id="{AECBE753-46DF-42BB-B483-762A394174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3" y="1478408"/>
            <a:ext cx="5976961" cy="4490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76E8BA4-FD48-400F-BBE6-C6DA127F4E94}"/>
                  </a:ext>
                </a:extLst>
              </p:cNvPr>
              <p:cNvSpPr/>
              <p:nvPr/>
            </p:nvSpPr>
            <p:spPr>
              <a:xfrm>
                <a:off x="522547" y="1465140"/>
                <a:ext cx="5054278" cy="4703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 defTabSz="914400"/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右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图是一个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单隐层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前向神经网络，为了增强神经网络的表示能力，通常为隐层和输出层的每个神经元增加一个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偏置参数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。将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输入层定义为第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层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，则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隐层和输出层分别是第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层和第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层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个神经元到第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层第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个神经元的连接权重，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层第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个神经元的偏置，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层第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个神经元的输入，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层第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个神经元的输出（输入层不做任何处理，因此有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）。</a:t>
                </a: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76E8BA4-FD48-400F-BBE6-C6DA127F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7" y="1465140"/>
                <a:ext cx="5054278" cy="4703852"/>
              </a:xfrm>
              <a:prstGeom prst="rect">
                <a:avLst/>
              </a:prstGeom>
              <a:blipFill>
                <a:blip r:embed="rId5"/>
                <a:stretch>
                  <a:fillRect l="-1930" t="-1036" r="-7720" b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5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F25414-ADD7-40B3-A0EB-946AA5E9281F}"/>
              </a:ext>
            </a:extLst>
          </p:cNvPr>
          <p:cNvSpPr/>
          <p:nvPr/>
        </p:nvSpPr>
        <p:spPr>
          <a:xfrm>
            <a:off x="489087" y="934002"/>
            <a:ext cx="10961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两层神经网络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和</a:t>
            </a:r>
            <a:r>
              <a:rPr lang="zh-CN" altLang="en-US" sz="2400" dirty="0">
                <a:solidFill>
                  <a:prstClr val="black"/>
                </a:solidFill>
                <a:latin typeface="Times New Roman"/>
                <a:ea typeface="微软雅黑"/>
              </a:rPr>
              <a:t>三</a:t>
            </a:r>
            <a:r>
              <a:rPr lang="zh-CN" altLang="zh-CN" sz="2400" dirty="0">
                <a:solidFill>
                  <a:prstClr val="black"/>
                </a:solidFill>
                <a:latin typeface="Times New Roman"/>
                <a:ea typeface="微软雅黑"/>
              </a:rPr>
              <a:t>层神经网络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ctr" defTabSz="914400"/>
            <a:endParaRPr lang="zh-CN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A76E8BA4-FD48-400F-BBE6-C6DA127F4E94}"/>
                  </a:ext>
                </a:extLst>
              </p:cNvPr>
              <p:cNvSpPr/>
              <p:nvPr/>
            </p:nvSpPr>
            <p:spPr>
              <a:xfrm>
                <a:off x="428904" y="1526493"/>
                <a:ext cx="11081590" cy="517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 defTabSz="914400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层使用的激活函数是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，第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层神经元的数量是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，则对于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有下列关系成立：</a:t>
                </a:r>
              </a:p>
              <a:p>
                <a:pPr indent="457200" algn="r" defTabSz="914400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(2.68)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r" defTabSz="914400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		  			(2.69)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2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类似于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(2.66)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(2.67)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的转换，令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列的矩阵，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(2.68)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2.69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）可以改写为：</a:t>
                </a:r>
              </a:p>
              <a:p>
                <a:pPr indent="457200" algn="r" defTabSz="914400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	(2.70)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r" defTabSz="914400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			(2.71)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20000"/>
                  </a:lnSpc>
                </a:pPr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A76E8BA4-FD48-400F-BBE6-C6DA127F4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4" y="1526493"/>
                <a:ext cx="11081590" cy="5171993"/>
              </a:xfrm>
              <a:prstGeom prst="rect">
                <a:avLst/>
              </a:prstGeom>
              <a:blipFill>
                <a:blip r:embed="rId4"/>
                <a:stretch>
                  <a:fillRect l="-825" t="-118"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02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AFABDB1-257C-449C-8826-E742E613EA7C}"/>
                  </a:ext>
                </a:extLst>
              </p:cNvPr>
              <p:cNvSpPr/>
              <p:nvPr/>
            </p:nvSpPr>
            <p:spPr>
              <a:xfrm>
                <a:off x="609452" y="906778"/>
                <a:ext cx="10961225" cy="5720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反向传播算法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反向传播算法（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Backpropagation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是目前用来训练人工神经网络（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Artificial Neural Network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）的最常用且最有效的算法。其主要步骤是：</a:t>
                </a:r>
              </a:p>
              <a:p>
                <a:pPr marL="914400" lvl="1" indent="-457200" algn="just" defTabSz="914400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前向推理过程</a:t>
                </a: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将训练集数据输入到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的输入层，经过隐藏层，最后达到输出层并输出结果。对于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层神经网络，网络的最终输出为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，多层前向神经网络中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信息的传播过程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如下：</a:t>
                </a:r>
              </a:p>
              <a:p>
                <a:pPr indent="457200" algn="r" defTabSz="91440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→…→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		   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(2.72)</a:t>
                </a:r>
              </a:p>
              <a:p>
                <a:pPr marL="914400" lvl="1" indent="-457200" algn="just" defTabSz="914400">
                  <a:lnSpc>
                    <a:spcPct val="110000"/>
                  </a:lnSpc>
                  <a:buFont typeface="+mj-ea"/>
                  <a:buAutoNum type="circleNumDbPlain" startAt="2"/>
                </a:pP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计算误差</a:t>
                </a: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的输出结果与实际结果之间的误差。假设训练集为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，即共有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个训练样本，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神经网络模型对这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个训练样本的输出为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（此处省略了上标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每一个目标输出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4AFABDB1-257C-449C-8826-E742E613E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2" y="906778"/>
                <a:ext cx="10961225" cy="5720733"/>
              </a:xfrm>
              <a:prstGeom prst="rect">
                <a:avLst/>
              </a:prstGeom>
              <a:blipFill>
                <a:blip r:embed="rId4"/>
                <a:stretch>
                  <a:fillRect l="-890" t="-640" r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09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8F24FE2-CE9A-4E63-A8BA-656B06D69872}"/>
                  </a:ext>
                </a:extLst>
              </p:cNvPr>
              <p:cNvSpPr/>
              <p:nvPr/>
            </p:nvSpPr>
            <p:spPr>
              <a:xfrm>
                <a:off x="615387" y="869076"/>
                <a:ext cx="10961225" cy="545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5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反向传播算法</a:t>
                </a:r>
                <a:endParaRPr lang="en-US" altLang="zh-CN" sz="2400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5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则对于某个数据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来说，其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定义为：</a:t>
                </a:r>
              </a:p>
              <a:p>
                <a:pPr indent="457200" algn="ctr" defTabSz="914400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</a:p>
              <a:p>
                <a:pPr indent="457200" algn="r" defTabSz="9144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(2.73)</a:t>
                </a:r>
              </a:p>
              <a:p>
                <a:pPr indent="266700" algn="just" defTabSz="914400">
                  <a:lnSpc>
                    <a:spcPct val="15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其中，加上系数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是为了后续计算方便。显然，模型在训练数据上的总体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损失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可表示为：</a:t>
                </a:r>
              </a:p>
              <a:p>
                <a:pPr indent="266700" algn="r" defTabSz="9144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(2.74)</a:t>
                </a:r>
                <a:endParaRPr lang="zh-CN" altLang="zh-CN" sz="2400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 defTabSz="914400">
                  <a:lnSpc>
                    <a:spcPct val="15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我们的目标是不断调整每一层的权重和偏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置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使神经网络模型的总体代价最小。</a:t>
                </a:r>
                <a:endParaRPr lang="zh-CN" altLang="en-US" sz="2400" kern="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8F24FE2-CE9A-4E63-A8BA-656B06D6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87" y="869076"/>
                <a:ext cx="10961225" cy="5454057"/>
              </a:xfrm>
              <a:prstGeom prst="rect">
                <a:avLst/>
              </a:prstGeom>
              <a:blipFill>
                <a:blip r:embed="rId4"/>
                <a:stretch>
                  <a:fillRect l="-890" r="-3615" b="-1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5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FF31310A-EDA9-4CFB-B2DE-157A4903F683}"/>
                  </a:ext>
                </a:extLst>
              </p:cNvPr>
              <p:cNvSpPr/>
              <p:nvPr/>
            </p:nvSpPr>
            <p:spPr>
              <a:xfrm>
                <a:off x="412830" y="694218"/>
                <a:ext cx="11366339" cy="5922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反向传播算法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914400" lvl="1" indent="-457200" algn="just" defTabSz="914400">
                  <a:lnSpc>
                    <a:spcPct val="110000"/>
                  </a:lnSpc>
                  <a:buFont typeface="+mj-ea"/>
                  <a:buAutoNum type="circleNumDbPlain" startAt="3"/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反向传播过程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将误差从输出层向隐藏层反向传播，直至传播到输入层，传播过程中根据误差调整各层参数的值。这里考虑每次取出一个训练样本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b="0" i="1" kern="1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（此处省略上标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kern="1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zh-CN" altLang="en-US" sz="2400" b="1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相应的各层输出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sz="240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40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=1,2,…,</a:t>
                </a:r>
                <a:r>
                  <a:rPr lang="en-US" altLang="zh-CN" sz="240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进行模型参数更新，则其计算公式为（具体推导过程请参考</a:t>
                </a: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拓展阅读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A.5.1</a:t>
                </a: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</a:p>
              <a:p>
                <a:pPr indent="457200" algn="r" defTabSz="914400" latinLnBrk="1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                   (2.75)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r" defTabSz="914400" latinLnBrk="1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			       (2.76)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r" defTabSz="914400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                   (2.77)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r" defTabSz="914400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((</m:t>
                        </m:r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)⊙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=2,3,…,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     (2.78)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zh-CN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是学习率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⊙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哈达玛积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（即同型矩阵对应项相乘得到新的矩阵），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的导数。</a:t>
                </a:r>
              </a:p>
              <a:p>
                <a:pPr indent="457200" algn="just" defTabSz="914400">
                  <a:lnSpc>
                    <a:spcPct val="110000"/>
                  </a:lnSpc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神经网络训练时不断</a:t>
                </a:r>
                <a:r>
                  <a:rPr lang="zh-CN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迭代</a:t>
                </a: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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-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，直至收敛或达到最大迭代轮数。</a:t>
                </a:r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FF31310A-EDA9-4CFB-B2DE-157A4903F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30" y="694218"/>
                <a:ext cx="11366339" cy="5922262"/>
              </a:xfrm>
              <a:prstGeom prst="rect">
                <a:avLst/>
              </a:prstGeom>
              <a:blipFill>
                <a:blip r:embed="rId4"/>
                <a:stretch>
                  <a:fillRect l="-858" t="-618" r="-805" b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0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算法流程</a:t>
            </a:r>
          </a:p>
        </p:txBody>
      </p:sp>
      <p:graphicFrame>
        <p:nvGraphicFramePr>
          <p:cNvPr id="10" name="Diagram 3">
            <a:extLst>
              <a:ext uri="{FF2B5EF4-FFF2-40B4-BE49-F238E27FC236}">
                <a16:creationId xmlns:a16="http://schemas.microsoft.com/office/drawing/2014/main" id="{388936BF-0760-4426-8722-253DA8E03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287423"/>
              </p:ext>
            </p:extLst>
          </p:nvPr>
        </p:nvGraphicFramePr>
        <p:xfrm>
          <a:off x="1936827" y="1011218"/>
          <a:ext cx="8318346" cy="515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749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522547" y="8164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导入包：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1463925" y="1754215"/>
            <a:ext cx="92641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import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numpy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as np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from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keras.models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import Sequential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from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keras.layers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import Dense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from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tensorflow.keras.optimizers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import SGD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from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keras.utils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import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np_utils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import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matplotlib.pyplot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as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plt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from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pylab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import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mpl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16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6534852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3D1619-3FD6-4686-B8A6-706DD461F75E}"/>
              </a:ext>
            </a:extLst>
          </p:cNvPr>
          <p:cNvSpPr txBox="1"/>
          <p:nvPr/>
        </p:nvSpPr>
        <p:spPr>
          <a:xfrm flipH="1">
            <a:off x="1182187" y="2459504"/>
            <a:ext cx="9827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神经网络的手写数字图像识别</a:t>
            </a:r>
          </a:p>
        </p:txBody>
      </p:sp>
    </p:spTree>
    <p:extLst>
      <p:ext uri="{BB962C8B-B14F-4D97-AF65-F5344CB8AC3E}">
        <p14:creationId xmlns:p14="http://schemas.microsoft.com/office/powerpoint/2010/main" val="250843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522547" y="8164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读取数据：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531099" y="1320682"/>
            <a:ext cx="111298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def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splitdata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datalist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inputs_list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[]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targets_list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[]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for record in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datalist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将输入去掉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','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转化为向量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all_values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record.split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(',')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对数据进行归一化操作转化为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0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到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间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float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类型的数字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inputs=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np.asfarray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all_values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[1:])/255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定义并初始化标签向量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targets=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np.zeros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(10)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将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targets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数组的第标签个分量的输出置为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，即编码成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One-Hot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形式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targets[int(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all_values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[0])]=1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inputs_list.append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(inputs)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targets_list.append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(targets)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return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np.array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inputs_list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np.array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targets_list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43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522547" y="8164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读取数据：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531099" y="1535854"/>
            <a:ext cx="11129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打开训练数据集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train_data_file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=open('./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mnist_dataset_csv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/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mnist_train.csv','r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')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得到数据，一行代表一个输入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train_data_list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train_data_file.readlines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()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train_data_file.close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()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train_inputs,train_targets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splitdata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train_data_list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</a:p>
          <a:p>
            <a:pPr defTabSz="914400"/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打开测试数据集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test_data_file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open('./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mnist_dataset_csv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/mnist_test.csv', 'r')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test_data_list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test_data_file.readlines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()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test_data_file.close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()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test_inputs,test_targets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splitdata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test_data_list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47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522547" y="8164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定义神经网络模型：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522547" y="1474516"/>
            <a:ext cx="111298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定义用于创建神经网络模型的函数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def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create_model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num_inputs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hidden_nodes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num_classes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model = Sequential()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定义隐藏层单元和输入层神经元，使用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normal distribution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正态分布来初始化权重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(weight)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和偏差，激活函数为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'sigmoid'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model.add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(Dense(units=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hidden_nodes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input_dim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num_inputs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kernel_initializer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='normal',  activation='sigmoid'))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定义输出层神经元，神经元个数为标签数，激活函数为‘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sigmoid’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model.add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(Dense(units=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num_classes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kernel_initializer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='normal', activation='sigmoid'))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编译模型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model.compile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(loss='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categorical_crossentropy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', optimizer=SGD(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lr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=0.1), metrics=['accuracy'])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334215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522547" y="8545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定义评测函数：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361181" y="1610630"/>
            <a:ext cx="66938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得分函数，在测试集上进行一次测试</a:t>
            </a:r>
          </a:p>
          <a:p>
            <a:pPr defTabSz="914400"/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def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score(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nn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, inputs, targets):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通过类方法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query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test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数据集中的每一个样本的目标值和预测值进行对比。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[]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outputs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nn.predict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(inputs)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for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in range(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outputs.shape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[0]):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每个数据的目标值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correct_label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np.argmax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(targets[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])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每个数据的预测值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    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label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np.argmax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(outputs[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])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预测正确将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1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加入到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数组，错误加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7482537" y="1843277"/>
            <a:ext cx="45803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if (label ==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correct_label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scorecord.append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(1)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else: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    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scorecord.append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(0)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将列表转化为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array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scorecord_array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=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np.asarray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)</a:t>
            </a:r>
          </a:p>
          <a:p>
            <a:pPr defTabSz="914400"/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    # 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返回准确率</a:t>
            </a:r>
          </a:p>
          <a:p>
            <a:pPr defTabSz="914400"/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return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scorecord_array.sum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() / </a:t>
            </a:r>
            <a:r>
              <a:rPr lang="en-US" altLang="zh-CN" sz="2200" dirty="0" err="1">
                <a:solidFill>
                  <a:prstClr val="black"/>
                </a:solidFill>
                <a:latin typeface="微软雅黑"/>
                <a:ea typeface="微软雅黑"/>
              </a:rPr>
              <a:t>scorecord_array.size</a:t>
            </a:r>
            <a:endParaRPr lang="zh-CN" altLang="en-US" sz="22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ED3B8E-A7F4-49CC-96D2-9E64F5423143}"/>
              </a:ext>
            </a:extLst>
          </p:cNvPr>
          <p:cNvCxnSpPr/>
          <p:nvPr/>
        </p:nvCxnSpPr>
        <p:spPr>
          <a:xfrm>
            <a:off x="7175351" y="1430767"/>
            <a:ext cx="0" cy="45935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67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382697" y="75889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模型训练和测试：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405509" y="1535854"/>
            <a:ext cx="11380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# 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创建一个神经网络（隐层有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50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个神经元），并进行训练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model =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create_model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train_inputs.shape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[1], 50,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train_targets.shape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[1])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train_scores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=[]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test_scores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=[]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for e in range(50):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print('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第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%d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次迭代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...'%(e+1))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model.fit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(x=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train_inputs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, y=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train_targets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, epochs=1,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batch_size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=1)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train_scores.append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(score(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model,train_inputs,train_targets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))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test_scores.append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(score(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model,test_inputs,test_targets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))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print('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训练准确率：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%f'%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train_scores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[e])</a:t>
            </a:r>
          </a:p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   print('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测试准确率：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%f'%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test_scores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[e])</a:t>
            </a:r>
          </a:p>
        </p:txBody>
      </p:sp>
    </p:spTree>
    <p:extLst>
      <p:ext uri="{BB962C8B-B14F-4D97-AF65-F5344CB8AC3E}">
        <p14:creationId xmlns:p14="http://schemas.microsoft.com/office/powerpoint/2010/main" val="61918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关键代码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5FD6CB0-5D05-4E2A-98AD-FC3598F690E0}"/>
              </a:ext>
            </a:extLst>
          </p:cNvPr>
          <p:cNvSpPr txBox="1"/>
          <p:nvPr/>
        </p:nvSpPr>
        <p:spPr>
          <a:xfrm>
            <a:off x="436486" y="85457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400" b="1" dirty="0">
                <a:solidFill>
                  <a:prstClr val="black"/>
                </a:solidFill>
                <a:latin typeface="Times New Roman"/>
                <a:ea typeface="微软雅黑"/>
              </a:rPr>
              <a:t>结果的图形化显示：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1646480" y="1482452"/>
            <a:ext cx="8899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#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优化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matplotlib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汉字显示乱码的问题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mpl.rcParams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['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font.sans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-serif'] = ['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FangSong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']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mpl.rcParams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['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axes.unicode_minus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'] = False</a:t>
            </a:r>
          </a:p>
          <a:p>
            <a:pPr defTabSz="914400"/>
            <a:endParaRPr lang="en-US" altLang="zh-CN" sz="2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plt.figure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figsize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=(10,4))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plt.xlabel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迭代轮数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')  # x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轴标签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plt.ylabel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准确率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')  # y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轴标签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plt.plot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(range(1,51),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train_scores,c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='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red',label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训练准确率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')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plt.plot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(range(1,51),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test_scores,c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='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blue',label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='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测试准确率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')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plt.legend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loc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='best')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plt.grid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(True)  # 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产生网格</a:t>
            </a:r>
          </a:p>
          <a:p>
            <a:pPr defTabSz="914400"/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plt.show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()  # 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显示图像</a:t>
            </a:r>
          </a:p>
        </p:txBody>
      </p:sp>
    </p:spTree>
    <p:extLst>
      <p:ext uri="{BB962C8B-B14F-4D97-AF65-F5344CB8AC3E}">
        <p14:creationId xmlns:p14="http://schemas.microsoft.com/office/powerpoint/2010/main" val="177377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结果分析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F655E6-44F5-409A-8915-D1663EDACB7B}"/>
              </a:ext>
            </a:extLst>
          </p:cNvPr>
          <p:cNvSpPr/>
          <p:nvPr/>
        </p:nvSpPr>
        <p:spPr>
          <a:xfrm>
            <a:off x="741240" y="830329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/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训练准确率和测试准确率随迭代轮数的变化如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84" descr="C:\Users\admin\AppData\Local\Microsoft\Windows\INetCache\Content.MSO\502BA53A.tmp">
            <a:extLst>
              <a:ext uri="{FF2B5EF4-FFF2-40B4-BE49-F238E27FC236}">
                <a16:creationId xmlns:a16="http://schemas.microsoft.com/office/drawing/2014/main" id="{288240A6-A485-4C2B-8EE4-34BC2BA006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0380" y="1378692"/>
            <a:ext cx="8351239" cy="352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90972959-B5B4-4514-A77E-1BFE8DD8519B}"/>
              </a:ext>
            </a:extLst>
          </p:cNvPr>
          <p:cNvSpPr/>
          <p:nvPr/>
        </p:nvSpPr>
        <p:spPr>
          <a:xfrm>
            <a:off x="522547" y="5000632"/>
            <a:ext cx="112393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 defTabSz="914400"/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无论是自己实现的网络（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拓展阅读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A.5.2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）还是用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实现的网络，其测试准确率都只有不到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97%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，并没有达到理想的性能。在实际中，可以通过调整激活函数、设置优化器等方式提高网络性能，如可尝试将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实现网络中的隐层激活函数改为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、将优化器设置为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adam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0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6CDEAA-41D1-44D4-B721-BBBFBFFEE20B}"/>
              </a:ext>
            </a:extLst>
          </p:cNvPr>
          <p:cNvSpPr/>
          <p:nvPr/>
        </p:nvSpPr>
        <p:spPr>
          <a:xfrm>
            <a:off x="4362194" y="79200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/>
                <a:ea typeface="微软雅黑" panose="020B0503020204020204" pitchFamily="34" charset="-122"/>
              </a:rPr>
              <a:t>课外拓展（</a:t>
            </a:r>
            <a:r>
              <a:rPr lang="zh-CN" altLang="en-US" sz="3200" b="1" dirty="0">
                <a:solidFill>
                  <a:srgbClr val="FF0000"/>
                </a:solidFill>
                <a:latin typeface="Times New Roman"/>
                <a:ea typeface="微软雅黑" panose="020B0503020204020204" pitchFamily="34" charset="-122"/>
              </a:rPr>
              <a:t>选做</a:t>
            </a:r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/>
                <a:ea typeface="微软雅黑" panose="020B0503020204020204" pitchFamily="34" charset="-122"/>
              </a:rPr>
              <a:t>）</a:t>
            </a:r>
            <a:endParaRPr lang="zh-CN" alt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4357" y="1743346"/>
            <a:ext cx="11043286" cy="275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defTabSz="9144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A.5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神经网络的数学推导和代码实现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.pdf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，理解反向传播计算的推导过程及自己编程实现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网络的方法。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defTabSz="9144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、找一个分类问题，基于本章所学习的模型或自己感兴趣的模型完成该问题的求解。</a:t>
            </a:r>
          </a:p>
        </p:txBody>
      </p:sp>
    </p:spTree>
    <p:extLst>
      <p:ext uri="{BB962C8B-B14F-4D97-AF65-F5344CB8AC3E}">
        <p14:creationId xmlns:p14="http://schemas.microsoft.com/office/powerpoint/2010/main" val="9765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手写数字图像识别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C6F8C46-A79A-4AD0-90C4-579D12C3F41E}"/>
              </a:ext>
            </a:extLst>
          </p:cNvPr>
          <p:cNvSpPr/>
          <p:nvPr/>
        </p:nvSpPr>
        <p:spPr>
          <a:xfrm>
            <a:off x="872856" y="792961"/>
            <a:ext cx="10833903" cy="2713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914400">
              <a:lnSpc>
                <a:spcPct val="120000"/>
              </a:lnSpc>
            </a:pP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手写数字识别是光学字符识别（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Optical Character Recognition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OCR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）的一个分支，它研究如何利用计算机自动识别手写在纸张上的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个阿拉伯数字。手写数字识别技术对手写邮政编码识别以及统计报表、财务报表、银行票据等表单上的手写数字识别具有重要应用意义。由于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不同人手写数字风格差异较大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，有的手写数字甚至人都难以分辨，因此目前手写数字识别技术虽然已经非常成熟、但仍然无法达到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100%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的准确率。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0305004-CA28-48CA-BD25-3F3AF8875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9" y="3455486"/>
            <a:ext cx="8225742" cy="29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5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手写数字图像识别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2DC0A02-0355-4D35-B641-C66345A7D487}"/>
              </a:ext>
            </a:extLst>
          </p:cNvPr>
          <p:cNvSpPr/>
          <p:nvPr/>
        </p:nvSpPr>
        <p:spPr>
          <a:xfrm>
            <a:off x="679724" y="893377"/>
            <a:ext cx="10776030" cy="360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914400">
              <a:lnSpc>
                <a:spcPct val="120000"/>
              </a:lnSpc>
            </a:pP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手写数字识别是机器学习中的经典案例，可以说是机器学习的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“Hello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World”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。本节基于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实现手写数字识别，并基于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MNIST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进行网络的训练和测试。</a:t>
            </a:r>
          </a:p>
          <a:p>
            <a:pPr indent="457200" algn="just" defTabSz="914400">
              <a:lnSpc>
                <a:spcPct val="12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MNIST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数据集（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Modified National Institute of Standards and Technology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），是一个由大量手写数字图像组成的数据集。该数据集包含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个类别，对应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0-9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个手写数字。每幅手写数字图像的大小为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 * 28=784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个像素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训练集有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60000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个数据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测试集有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10000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个数据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</a:t>
            </a: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图所示，是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MNIST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数据集中的手写数字图像示例。</a:t>
            </a:r>
          </a:p>
        </p:txBody>
      </p:sp>
      <p:pic>
        <p:nvPicPr>
          <p:cNvPr id="14" name="图片 64">
            <a:extLst>
              <a:ext uri="{FF2B5EF4-FFF2-40B4-BE49-F238E27FC236}">
                <a16:creationId xmlns:a16="http://schemas.microsoft.com/office/drawing/2014/main" id="{035922A9-7663-40D6-A16B-61815FFDF24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2553" y="4640261"/>
            <a:ext cx="4430371" cy="160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28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手写数字图像识别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2018F2-FEE9-451E-8FD2-63B4DE4D66A9}"/>
              </a:ext>
            </a:extLst>
          </p:cNvPr>
          <p:cNvSpPr/>
          <p:nvPr/>
        </p:nvSpPr>
        <p:spPr>
          <a:xfrm>
            <a:off x="772462" y="1074540"/>
            <a:ext cx="10625559" cy="4846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914400">
              <a:lnSpc>
                <a:spcPct val="130000"/>
              </a:lnSpc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本案例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使用的数据集为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.csv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格式，可以用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打开（下载地址：</a:t>
            </a:r>
            <a:r>
              <a:rPr lang="en-US" altLang="zh-CN" sz="2400" kern="1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https://pjreddie.com/projects/mnist-in-csv/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）。训练集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mnist_train.csv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60000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个数据，测试集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mnist_test.csv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10000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个数据。训练集和测试集都是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785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列，第一列为分类标签（即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0-9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），后面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784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列为每幅手写数字图像的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28*28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个像素点的值。</a:t>
            </a:r>
          </a:p>
          <a:p>
            <a:pPr indent="457200" algn="just" defTabSz="914400">
              <a:lnSpc>
                <a:spcPct val="130000"/>
              </a:lnSpc>
            </a:pP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本节使用了</a:t>
            </a:r>
            <a:r>
              <a:rPr lang="en-US" altLang="zh-CN" sz="24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工具包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是一个用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Python 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编写的高级神经网络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，它能够以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CNTK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Theano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作为后端运行，是一个高度模块化的神经网络库，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的作者是谷歌工程师</a:t>
            </a: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François </a:t>
            </a:r>
            <a:r>
              <a:rPr lang="en-US" altLang="zh-CN" sz="24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Chollet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，他表示</a:t>
            </a:r>
            <a:r>
              <a:rPr lang="en-US" altLang="zh-CN" sz="2400" kern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Keras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更像是一个界面而不是一个独立的机器学习框架。本节实验需要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作为后端支持。</a:t>
            </a:r>
          </a:p>
        </p:txBody>
      </p:sp>
    </p:spTree>
    <p:extLst>
      <p:ext uri="{BB962C8B-B14F-4D97-AF65-F5344CB8AC3E}">
        <p14:creationId xmlns:p14="http://schemas.microsoft.com/office/powerpoint/2010/main" val="30660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0A62208-1EF4-4128-A04B-E61AD31614BE}"/>
              </a:ext>
            </a:extLst>
          </p:cNvPr>
          <p:cNvSpPr/>
          <p:nvPr/>
        </p:nvSpPr>
        <p:spPr>
          <a:xfrm>
            <a:off x="522547" y="888212"/>
            <a:ext cx="10961225" cy="24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9144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神经元模型和激活函数</a:t>
            </a:r>
          </a:p>
          <a:p>
            <a:pPr indent="266700" algn="just" defTabSz="914400">
              <a:lnSpc>
                <a:spcPct val="13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在生物神经网络中，一个神经元通常具有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多个树突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，主要用来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</a:t>
            </a:r>
            <a:r>
              <a:rPr lang="zh-CN" altLang="en-US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传入信息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；而只有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一条轴突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，轴突尾端有许多轴突末梢可以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给其他多个神经元传递信息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。轴突末梢跟其他神经元的树突产生连接，从而传递信号。这个连接的位置在生物学上叫做“突触”。人脑中的神经元形状如</a:t>
            </a: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图所示。</a:t>
            </a:r>
          </a:p>
        </p:txBody>
      </p:sp>
      <p:pic>
        <p:nvPicPr>
          <p:cNvPr id="12" name="图片 65">
            <a:extLst>
              <a:ext uri="{FF2B5EF4-FFF2-40B4-BE49-F238E27FC236}">
                <a16:creationId xmlns:a16="http://schemas.microsoft.com/office/drawing/2014/main" id="{5E46FA1B-5BC3-4DAA-B1B6-D6FF3FB012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1165" y="3372947"/>
            <a:ext cx="4058926" cy="2937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0A62208-1EF4-4128-A04B-E61AD31614BE}"/>
              </a:ext>
            </a:extLst>
          </p:cNvPr>
          <p:cNvSpPr/>
          <p:nvPr/>
        </p:nvSpPr>
        <p:spPr>
          <a:xfrm>
            <a:off x="609452" y="769205"/>
            <a:ext cx="10961225" cy="472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9144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神经元模型和激活函数</a:t>
            </a:r>
          </a:p>
          <a:p>
            <a:pPr algn="just" defTabSz="914400">
              <a:lnSpc>
                <a:spcPct val="130000"/>
              </a:lnSpc>
            </a:pPr>
            <a:r>
              <a:rPr lang="en-US" altLang="zh-CN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1943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年，心理学家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McCulloch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和数学家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Pitts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参考了生物神经元的结构，发表了抽象的神经元模型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。在这个模型中，神经元是一个包含输入、输出和计算功能的模型。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可以类比为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神经元的树突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可以类比为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神经元的轴突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则可以类比为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细胞核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。连接是神经元中最重要的结构。每一个连接上都有一个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。一个神经网络的训练算法就是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调整权重的值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到最佳，以使得整个网络的预测效果最好。如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图所示，是神经元计算过程的直观展示，其对应的数学表示形式为：</a:t>
            </a:r>
          </a:p>
          <a:p>
            <a:pPr defTabSz="914400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 defTabSz="914400">
              <a:lnSpc>
                <a:spcPct val="130000"/>
              </a:lnSpc>
            </a:pP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27B9E01E-1084-4B9F-B015-424E549BAD55}"/>
                  </a:ext>
                </a:extLst>
              </p:cNvPr>
              <p:cNvSpPr/>
              <p:nvPr/>
            </p:nvSpPr>
            <p:spPr>
              <a:xfrm>
                <a:off x="1891959" y="5063268"/>
                <a:ext cx="396916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         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(2.60)</a:t>
                </a:r>
                <a:endParaRPr lang="zh-CN" altLang="en-US" sz="2400" dirty="0">
                  <a:solidFill>
                    <a:prstClr val="black"/>
                  </a:solidFill>
                  <a:latin typeface="Times New Roman"/>
                  <a:ea typeface="微软雅黑"/>
                </a:endParaRPr>
              </a:p>
            </p:txBody>
          </p:sp>
        </mc:Choice>
        <mc:Fallback xmlns=""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27B9E01E-1084-4B9F-B015-424E549BA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59" y="5063268"/>
                <a:ext cx="3969163" cy="509178"/>
              </a:xfrm>
              <a:prstGeom prst="rect">
                <a:avLst/>
              </a:prstGeom>
              <a:blipFill>
                <a:blip r:embed="rId4"/>
                <a:stretch>
                  <a:fillRect t="-4819" r="-1536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0">
            <a:extLst>
              <a:ext uri="{FF2B5EF4-FFF2-40B4-BE49-F238E27FC236}">
                <a16:creationId xmlns:a16="http://schemas.microsoft.com/office/drawing/2014/main" id="{55D9C9B7-BE72-453E-BEDA-D0626069A2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77" y="4199488"/>
            <a:ext cx="3761289" cy="22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A761C586-1843-4C9C-B07A-B426F57AD2D5}"/>
                  </a:ext>
                </a:extLst>
              </p:cNvPr>
              <p:cNvSpPr/>
              <p:nvPr/>
            </p:nvSpPr>
            <p:spPr>
              <a:xfrm>
                <a:off x="609452" y="935945"/>
                <a:ext cx="10961225" cy="4986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defTabSz="9144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神经元模型和激活函数</a:t>
                </a:r>
              </a:p>
              <a:p>
                <a:pPr indent="457200" algn="just" defTabSz="914400">
                  <a:lnSpc>
                    <a:spcPct val="130000"/>
                  </a:lnSpc>
                </a:pP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可见，将输入和权值的线性加权和通过函数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处理，即得到了神经元输出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，此处的函数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activation function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。如果不使用激活函数，无论神经网络有多少层，输出都只是输入的线性组合。引入激活函数为神经元加入了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非线性因素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，使得神经网络可以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任意逼近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任何非线性函数，这样神经网络就具有非常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强大的数据拟合能力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。在最早的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MP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模型中，使用的激活函数是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sgn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(.)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阶跃函数，其定义为：</a:t>
                </a:r>
              </a:p>
              <a:p>
                <a:pPr indent="457200" algn="r" defTabSz="914400"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/>
                    <a:ea typeface="微软雅黑"/>
                  </a:rPr>
                  <a:t>       				(2.61)</a:t>
                </a:r>
                <a:endParaRPr lang="zh-CN" altLang="zh-CN" sz="240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A761C586-1843-4C9C-B07A-B426F57A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2" y="935945"/>
                <a:ext cx="10961225" cy="4986109"/>
              </a:xfrm>
              <a:prstGeom prst="rect">
                <a:avLst/>
              </a:prstGeom>
              <a:blipFill>
                <a:blip r:embed="rId4"/>
                <a:stretch>
                  <a:fillRect l="-1057" t="-490" r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AFFF33E-6CA6-47D3-BB89-43AF5256EB74}"/>
              </a:ext>
            </a:extLst>
          </p:cNvPr>
          <p:cNvSpPr txBox="1"/>
          <p:nvPr/>
        </p:nvSpPr>
        <p:spPr>
          <a:xfrm>
            <a:off x="527124" y="4797911"/>
            <a:ext cx="247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存在的问题？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8BFFB1D-C4CB-42F0-8C2F-A2D4F6ACAC7C}"/>
              </a:ext>
            </a:extLst>
          </p:cNvPr>
          <p:cNvCxnSpPr>
            <a:cxnSpLocks/>
          </p:cNvCxnSpPr>
          <p:nvPr/>
        </p:nvCxnSpPr>
        <p:spPr>
          <a:xfrm>
            <a:off x="3044414" y="5045336"/>
            <a:ext cx="710005" cy="161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4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836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" y="38551"/>
            <a:ext cx="2491077" cy="611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123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68AD4E-5105-4F1B-8C66-A07DA4A3314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3FA8D-6670-4D27-9012-031D894E36E4}"/>
              </a:ext>
            </a:extLst>
          </p:cNvPr>
          <p:cNvSpPr txBox="1"/>
          <p:nvPr/>
        </p:nvSpPr>
        <p:spPr>
          <a:xfrm>
            <a:off x="8490857" y="65041"/>
            <a:ext cx="370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</a:rPr>
              <a:t>相关知识介绍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A761C586-1843-4C9C-B07A-B426F57AD2D5}"/>
                  </a:ext>
                </a:extLst>
              </p:cNvPr>
              <p:cNvSpPr/>
              <p:nvPr/>
            </p:nvSpPr>
            <p:spPr>
              <a:xfrm>
                <a:off x="506877" y="753410"/>
                <a:ext cx="10961225" cy="5374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defTabSz="9144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神经元模型和激活函数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阶跃函数不具有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连续、可微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等数学性质，难以设计优化求解算法。因此，在实际应用中，通常使用其他形式的激活函数。常用的有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sigmod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softmax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，下面分出给出其数学定义：</a:t>
                </a:r>
              </a:p>
              <a:p>
                <a:pPr algn="r">
                  <a:lnSpc>
                    <a:spcPct val="114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     		       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(2.62)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4000"/>
                  </a:lnSpc>
                </a:pP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       	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(2.63)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14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       		     			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(2.64)</a:t>
                </a:r>
              </a:p>
              <a:p>
                <a:pPr algn="r">
                  <a:lnSpc>
                    <a:spcPct val="114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softmax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      	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(2.65)</a:t>
                </a:r>
                <a:endParaRPr lang="zh-CN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softmax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激活函数会根据同一层神经元的输出进行每一个神经元输出值的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归一化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，使得同一层神经元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输出值之和为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（对应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概率和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）。将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神经元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按照一定的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层次结构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进行组织，便得到了可用于拟合各种复杂数据的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A761C586-1843-4C9C-B07A-B426F57AD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7" y="753410"/>
                <a:ext cx="10961225" cy="5374805"/>
              </a:xfrm>
              <a:prstGeom prst="rect">
                <a:avLst/>
              </a:prstGeom>
              <a:blipFill>
                <a:blip r:embed="rId4"/>
                <a:stretch>
                  <a:fillRect l="-1001" t="-1362" r="-890" b="-1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2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A171B78AADC7E4BABE82F7F1EA14EF4" ma:contentTypeVersion="10" ma:contentTypeDescription="新建文档。" ma:contentTypeScope="" ma:versionID="ba3b948d69f7380ef63f143046616899">
  <xsd:schema xmlns:xsd="http://www.w3.org/2001/XMLSchema" xmlns:xs="http://www.w3.org/2001/XMLSchema" xmlns:p="http://schemas.microsoft.com/office/2006/metadata/properties" xmlns:ns3="191d449e-7e50-49fe-b479-0a04703f7f63" targetNamespace="http://schemas.microsoft.com/office/2006/metadata/properties" ma:root="true" ma:fieldsID="977507566ed4eacf1326554cb139677e" ns3:_="">
    <xsd:import namespace="191d449e-7e50-49fe-b479-0a04703f7f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d449e-7e50-49fe-b479-0a04703f7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488452-310E-41A7-A89A-8AAE58D2D37F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191d449e-7e50-49fe-b479-0a04703f7f63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19B660-DBEB-4555-9148-3B4C30099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DFD86-6159-49EB-9EF8-A03FC30085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1d449e-7e50-49fe-b479-0a04703f7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43332</TotalTime>
  <Words>3492</Words>
  <Application>Microsoft Office PowerPoint</Application>
  <PresentationFormat>宽屏</PresentationFormat>
  <Paragraphs>256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多云ORAM模型研究</dc:title>
  <dc:creator>Windows 用户</dc:creator>
  <cp:lastModifiedBy>Administrator</cp:lastModifiedBy>
  <cp:revision>3994</cp:revision>
  <dcterms:created xsi:type="dcterms:W3CDTF">2020-12-06T12:52:10Z</dcterms:created>
  <dcterms:modified xsi:type="dcterms:W3CDTF">2022-11-07T00:56:20Z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0x0101009A171B78AADC7E4BABE82F7F1EA14EF4</vt:lpwstr>
  </property>
  <property fmtid="{D5CDD505-2E9C-101B-9397-08002B2CF9AE}" pid="3" name="KSOProductBuildVer">
    <vt:lpwstr>2052-2.7.1.4479</vt:lpwstr>
  </property>
</Properties>
</file>