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1246" r:id="rId2"/>
    <p:sldId id="843" r:id="rId3"/>
    <p:sldId id="856" r:id="rId4"/>
    <p:sldId id="873" r:id="rId5"/>
    <p:sldId id="864" r:id="rId6"/>
    <p:sldId id="897" r:id="rId7"/>
    <p:sldId id="898" r:id="rId8"/>
    <p:sldId id="899" r:id="rId9"/>
    <p:sldId id="900" r:id="rId10"/>
    <p:sldId id="901" r:id="rId11"/>
    <p:sldId id="423" r:id="rId12"/>
    <p:sldId id="902" r:id="rId13"/>
    <p:sldId id="903" r:id="rId14"/>
    <p:sldId id="904" r:id="rId15"/>
    <p:sldId id="905" r:id="rId16"/>
    <p:sldId id="906" r:id="rId17"/>
    <p:sldId id="907" r:id="rId18"/>
    <p:sldId id="424" r:id="rId19"/>
    <p:sldId id="888" r:id="rId20"/>
    <p:sldId id="889" r:id="rId21"/>
    <p:sldId id="886" r:id="rId22"/>
    <p:sldId id="887" r:id="rId23"/>
    <p:sldId id="865" r:id="rId24"/>
    <p:sldId id="866" r:id="rId25"/>
    <p:sldId id="867" r:id="rId26"/>
    <p:sldId id="884" r:id="rId27"/>
    <p:sldId id="892" r:id="rId28"/>
    <p:sldId id="868" r:id="rId29"/>
    <p:sldId id="869" r:id="rId30"/>
    <p:sldId id="870" r:id="rId31"/>
    <p:sldId id="893" r:id="rId32"/>
    <p:sldId id="871" r:id="rId33"/>
    <p:sldId id="872" r:id="rId34"/>
    <p:sldId id="894" r:id="rId35"/>
    <p:sldId id="883" r:id="rId36"/>
    <p:sldId id="895" r:id="rId37"/>
    <p:sldId id="896" r:id="rId38"/>
    <p:sldId id="874" r:id="rId39"/>
    <p:sldId id="875" r:id="rId40"/>
    <p:sldId id="877" r:id="rId41"/>
    <p:sldId id="876" r:id="rId42"/>
    <p:sldId id="878" r:id="rId43"/>
    <p:sldId id="890" r:id="rId44"/>
    <p:sldId id="863" r:id="rId45"/>
    <p:sldId id="857" r:id="rId46"/>
    <p:sldId id="879" r:id="rId47"/>
    <p:sldId id="880" r:id="rId48"/>
    <p:sldId id="859" r:id="rId49"/>
    <p:sldId id="862" r:id="rId50"/>
    <p:sldId id="882" r:id="rId51"/>
    <p:sldId id="881" r:id="rId52"/>
    <p:sldId id="860" r:id="rId53"/>
    <p:sldId id="85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9014" autoAdjust="0"/>
  </p:normalViewPr>
  <p:slideViewPr>
    <p:cSldViewPr snapToGrid="0">
      <p:cViewPr varScale="1">
        <p:scale>
          <a:sx n="75" d="100"/>
          <a:sy n="75" d="100"/>
        </p:scale>
        <p:origin x="11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AB9D-8428-47BC-8864-5B5F93E5CE8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3185-277D-4018-B2A9-7845651C1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1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3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7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19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0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en-US" altLang="zh-CN" dirty="0" err="1"/>
              <a:t>MobileNet</a:t>
            </a:r>
            <a:r>
              <a:rPr lang="zh-CN" altLang="en-US" dirty="0"/>
              <a:t>、</a:t>
            </a:r>
            <a:r>
              <a:rPr lang="en-US" altLang="zh-CN" dirty="0"/>
              <a:t>Inception v3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卷积中</a:t>
            </a:r>
            <a:r>
              <a:rPr lang="en-US" altLang="zh-CN" dirty="0"/>
              <a:t>stride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实现空间降采样，后面接一个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卷积（增加通道之间的关系，增加通道数量以实现特征升维）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76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实际上是深度可分离卷积的一种泛化形式。</a:t>
            </a:r>
            <a:r>
              <a:rPr lang="en-US" altLang="zh-CN" dirty="0"/>
              <a:t>g</a:t>
            </a:r>
            <a:r>
              <a:rPr lang="zh-CN" altLang="en-US" dirty="0"/>
              <a:t>等于</a:t>
            </a:r>
            <a:r>
              <a:rPr lang="en-US" altLang="zh-CN" dirty="0"/>
              <a:t>C</a:t>
            </a:r>
            <a:r>
              <a:rPr lang="zh-CN" altLang="en-US" dirty="0"/>
              <a:t>时，相当于深度可分离卷积。如</a:t>
            </a:r>
            <a:r>
              <a:rPr lang="en-US" altLang="zh-CN" dirty="0" err="1"/>
              <a:t>ResNeXt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1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en-US" altLang="zh-CN" dirty="0" err="1"/>
              <a:t>DeepLab</a:t>
            </a:r>
            <a:r>
              <a:rPr lang="en-US" altLang="zh-CN" dirty="0"/>
              <a:t> v3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9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00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padding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（最常用），直接按边缘元素扩充（很少使用），均值扩充。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卷积核是可学习参数。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42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87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36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23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81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0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67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C1</a:t>
            </a:r>
            <a:r>
              <a:rPr lang="zh-CN" altLang="en-US" dirty="0"/>
              <a:t>层：</a:t>
            </a:r>
            <a:endParaRPr lang="en-US" altLang="zh-CN" dirty="0"/>
          </a:p>
          <a:p>
            <a:r>
              <a:rPr lang="zh-CN" altLang="en-US" dirty="0"/>
              <a:t>神经元数量：结果中每一个</a:t>
            </a:r>
            <a:r>
              <a:rPr lang="en-US" altLang="zh-CN" dirty="0"/>
              <a:t>feature map</a:t>
            </a:r>
            <a:r>
              <a:rPr lang="zh-CN" altLang="en-US" dirty="0"/>
              <a:t>中的每一个点称为一个神经元。</a:t>
            </a:r>
            <a:endParaRPr lang="en-US" altLang="zh-CN" dirty="0"/>
          </a:p>
          <a:p>
            <a:r>
              <a:rPr lang="zh-CN" altLang="en-US" dirty="0"/>
              <a:t>可训练参数数量：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的卷积核加上</a:t>
            </a:r>
            <a:r>
              <a:rPr lang="en-US" altLang="zh-CN" dirty="0"/>
              <a:t>1</a:t>
            </a:r>
            <a:r>
              <a:rPr lang="zh-CN" altLang="en-US" dirty="0"/>
              <a:t>个偏移量，总共</a:t>
            </a:r>
            <a:r>
              <a:rPr lang="en-US" altLang="zh-CN" dirty="0"/>
              <a:t>6</a:t>
            </a:r>
            <a:r>
              <a:rPr lang="zh-CN" altLang="en-US" dirty="0"/>
              <a:t>组。</a:t>
            </a:r>
            <a:endParaRPr lang="en-US" altLang="zh-CN" dirty="0"/>
          </a:p>
          <a:p>
            <a:r>
              <a:rPr lang="zh-CN" altLang="en-US" dirty="0"/>
              <a:t>连接数：每一组卷积核（和偏移量）与一个结果</a:t>
            </a:r>
            <a:r>
              <a:rPr lang="en-US" altLang="zh-CN" dirty="0"/>
              <a:t>feature map</a:t>
            </a:r>
            <a:r>
              <a:rPr lang="zh-CN" altLang="en-US" dirty="0"/>
              <a:t>连接，连接数为</a:t>
            </a:r>
            <a:r>
              <a:rPr lang="en-US" altLang="zh-CN" dirty="0"/>
              <a:t>(5</a:t>
            </a:r>
            <a:r>
              <a:rPr lang="zh-CN" altLang="en-US" dirty="0"/>
              <a:t>*</a:t>
            </a:r>
            <a:r>
              <a:rPr lang="en-US" altLang="zh-CN" dirty="0"/>
              <a:t>5+1)*784</a:t>
            </a:r>
            <a:r>
              <a:rPr lang="zh-CN" altLang="en-US" dirty="0"/>
              <a:t>；总共是</a:t>
            </a:r>
            <a:r>
              <a:rPr lang="en-US" altLang="zh-CN" dirty="0"/>
              <a:t>6</a:t>
            </a:r>
            <a:r>
              <a:rPr lang="zh-CN" altLang="en-US" dirty="0"/>
              <a:t>组连接。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S2</a:t>
            </a:r>
            <a:r>
              <a:rPr lang="zh-CN" altLang="en-US" dirty="0"/>
              <a:t>层：</a:t>
            </a:r>
            <a:endParaRPr lang="en-US" altLang="zh-CN" dirty="0"/>
          </a:p>
          <a:p>
            <a:r>
              <a:rPr lang="zh-CN" altLang="en-US" dirty="0"/>
              <a:t>可训练参数数量：每个</a:t>
            </a:r>
            <a:r>
              <a:rPr lang="en-US" altLang="zh-CN" dirty="0"/>
              <a:t>feature map</a:t>
            </a:r>
            <a:r>
              <a:rPr lang="zh-CN" altLang="en-US" dirty="0"/>
              <a:t>中的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邻接元素加和后，乘以一个可训练加权参数再加上一个可训练偏置参数。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56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2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16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03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46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06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7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88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2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突出感受野的作用，从细节特征到语义特征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99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8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0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2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75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2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34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4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47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37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98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89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25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9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055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096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1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3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5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8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6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4B5DE-D6FE-4313-847A-61F3D63A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162E5-1EA5-4EFD-B9E6-D3CED31A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EEAB3-A163-48E5-B0E4-CF79071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8102C-2D0D-44E7-91FC-9D9D3CA9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FEC3C-28B4-4D2A-A608-64308F0C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CE03-3F20-42BF-86B4-A7E01BE6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D28EE-2908-4FAE-8461-0D0677FF3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C65F7-4689-4DB4-98A0-5B0BD54D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ECAB5-86B5-4546-9FD7-AC9F050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865F2-A41E-4E9A-BF5F-B33D4E44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3F276-9CE1-45D1-B7A9-8C39EE20D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D103-59CA-4D3A-9C73-D42798755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17646-5687-4E7C-976F-DA179D24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5A7D1-B780-4A8D-BF4C-2ED072F5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B2200-88E4-4DCA-B53F-174928EF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32C7C-3D49-497F-BA76-B3D5F1DF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91939-1E27-4257-8F7B-F9E77592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0F6F1-AEA6-4E99-878E-67A09CE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6E9D7-18DB-45A7-8715-1A7AF1F0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09202-FABD-4174-820A-0D62BD08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9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98D92-AB61-499E-B7B4-9F6F19E3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90F29-A644-4F04-AE70-95CE1ABA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4D9D2-6CD0-404E-81BD-23D4D416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B6217-6503-468F-93C7-E0DCD31E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82929-3858-4385-864E-8FA51D74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6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5CBD-DD05-45CF-85E1-00FE70F4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344FE-4FF1-4879-835A-B8503C025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C91D4-5731-4A11-9823-9855C087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2B7F7-5927-4639-9559-5E82B104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4213B-EC8E-4D87-A9E6-41361357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34C81-CB0F-49B9-B003-85CE9E1B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5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64FAF-C773-4FEB-AA27-20AE8CEC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7CF22-B0B7-4B93-9F4F-BE1429A5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672A5-2774-47DF-8D2D-1132E7C4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422F3A-40D0-4343-80F9-80BEE9750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827A52-E621-4A12-B874-091510252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0ED4E0-3CBA-4430-8BD6-FFE3B5DD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761AD1-F560-4F37-A382-E2B3A2A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047FAE-57F7-4711-B5FF-023D153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1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9D9B2-62B8-44E4-8A60-A009AD8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1756A-568E-49D0-86D1-FC02A23A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13E94-0535-4FC6-9B4E-79D8361C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D1196-6F63-4893-8531-DE4C1B29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9B0ECF-CE73-455F-9B9E-85A69577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2E3F8-BAE6-4033-916C-2483274B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BE269-AE40-48FB-BA1E-125A8E37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2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2693C-4E12-41B7-8E4E-8576C234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34FC2-CC22-47B1-943E-8E14F93E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EF64A-98A6-4C29-8223-447F654D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36B18-CE07-4F56-8A1B-A29EB169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DD5D2-4572-4CC8-A0BA-E14E9DD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F191D-3DB8-4067-BB9E-141DF5F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F29C-BC8F-43E3-A300-941FF9B3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E1245-97BE-4A1C-8C4A-F9B72BF03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80CC8-A9EE-471A-A89F-B14FC0E6D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1A3DF-19D5-4574-A67A-58172B4E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6F9FB-88A0-4B02-BDDE-10DC6225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4310A-0B71-4FA3-ABCC-9836628F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2B5080-E0AF-4C3C-A4AF-D74CAD70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99D99-9499-439B-9D93-30B093EB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76327-5AEF-477C-B784-0AD59F10B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4A5E-99BC-45C1-93CA-83CC97C2B7A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AA7CE-6059-4B03-BDFA-50E5E3919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7E6CD-9C1D-4CBA-84CF-C536DD08D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FEB0-BE91-4789-A21B-5E2F35F81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3" Type="http://schemas.openxmlformats.org/officeDocument/2006/relationships/image" Target="../media/image1.jpeg"/><Relationship Id="rId7" Type="http://schemas.openxmlformats.org/officeDocument/2006/relationships/image" Target="../media/image1070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11.png"/><Relationship Id="rId5" Type="http://schemas.openxmlformats.org/officeDocument/2006/relationships/image" Target="../media/image14.png"/><Relationship Id="rId10" Type="http://schemas.openxmlformats.org/officeDocument/2006/relationships/image" Target="../media/image1100.png"/><Relationship Id="rId4" Type="http://schemas.openxmlformats.org/officeDocument/2006/relationships/image" Target="../media/image2.jpeg"/><Relationship Id="rId9" Type="http://schemas.openxmlformats.org/officeDocument/2006/relationships/image" Target="../media/image10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0.png"/><Relationship Id="rId18" Type="http://schemas.openxmlformats.org/officeDocument/2006/relationships/image" Target="../media/image142.png"/><Relationship Id="rId3" Type="http://schemas.openxmlformats.org/officeDocument/2006/relationships/image" Target="../media/image1.jpe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9.png"/><Relationship Id="rId17" Type="http://schemas.openxmlformats.org/officeDocument/2006/relationships/image" Target="../media/image1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112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11.png"/><Relationship Id="rId10" Type="http://schemas.openxmlformats.org/officeDocument/2006/relationships/image" Target="../media/image17.png"/><Relationship Id="rId19" Type="http://schemas.openxmlformats.org/officeDocument/2006/relationships/image" Target="../media/image143.png"/><Relationship Id="rId4" Type="http://schemas.openxmlformats.org/officeDocument/2006/relationships/image" Target="../media/image2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.jpe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image" Target="../media/image6.tmp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3" Type="http://schemas.openxmlformats.org/officeDocument/2006/relationships/notesSlide" Target="../notesSlides/notesSlide34.xml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png"/><Relationship Id="rId5" Type="http://schemas.openxmlformats.org/officeDocument/2006/relationships/image" Target="../media/image2.jpeg"/><Relationship Id="rId15" Type="http://schemas.openxmlformats.org/officeDocument/2006/relationships/image" Target="../media/image45.wmf"/><Relationship Id="rId4" Type="http://schemas.openxmlformats.org/officeDocument/2006/relationships/image" Target="../media/image1.jpeg"/><Relationship Id="rId14" Type="http://schemas.openxmlformats.org/officeDocument/2006/relationships/oleObject" Target="../embeddings/oleObject1.bin"/><Relationship Id="rId9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oleObject" Target="../embeddings/oleObject540.bin"/><Relationship Id="rId18" Type="http://schemas.openxmlformats.org/officeDocument/2006/relationships/oleObject" Target="../embeddings/oleObject3.bin"/><Relationship Id="rId3" Type="http://schemas.openxmlformats.org/officeDocument/2006/relationships/notesSlide" Target="../notesSlides/notesSlide35.xml"/><Relationship Id="rId21" Type="http://schemas.openxmlformats.org/officeDocument/2006/relationships/oleObject" Target="../embeddings/oleObject4.bin"/><Relationship Id="rId7" Type="http://schemas.openxmlformats.org/officeDocument/2006/relationships/image" Target="../media/image48.png"/><Relationship Id="rId12" Type="http://schemas.openxmlformats.org/officeDocument/2006/relationships/image" Target="../media/image45.wmf"/><Relationship Id="rId17" Type="http://schemas.openxmlformats.org/officeDocument/2006/relationships/image" Target="../media/image91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00.png"/><Relationship Id="rId20" Type="http://schemas.openxmlformats.org/officeDocument/2006/relationships/image" Target="../media/image93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.jpeg"/><Relationship Id="rId15" Type="http://schemas.openxmlformats.org/officeDocument/2006/relationships/image" Target="../media/image358.png"/><Relationship Id="rId23" Type="http://schemas.openxmlformats.org/officeDocument/2006/relationships/image" Target="../media/image951.png"/><Relationship Id="rId10" Type="http://schemas.openxmlformats.org/officeDocument/2006/relationships/image" Target="../media/image55.png"/><Relationship Id="rId19" Type="http://schemas.openxmlformats.org/officeDocument/2006/relationships/image" Target="../media/image920.png"/><Relationship Id="rId4" Type="http://schemas.openxmlformats.org/officeDocument/2006/relationships/image" Target="../media/image1.jpeg"/><Relationship Id="rId9" Type="http://schemas.openxmlformats.org/officeDocument/2006/relationships/image" Target="../media/image50.png"/><Relationship Id="rId14" Type="http://schemas.openxmlformats.org/officeDocument/2006/relationships/image" Target="NULL"/><Relationship Id="rId22" Type="http://schemas.openxmlformats.org/officeDocument/2006/relationships/image" Target="../media/image9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jpeg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.csdn.net/so/search?from=pc_blog_highlight&amp;q=tensorflow" TargetMode="External"/><Relationship Id="rId5" Type="http://schemas.openxmlformats.org/officeDocument/2006/relationships/hyperlink" Target="https://so.csdn.net/so/search?from=pc_blog_highlight&amp;q=python" TargetMode="External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hyperlink" Target="https://pytorch.org/" TargetMode="External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CCCEAF-D9A9-497C-A928-D37FD0A1670F}"/>
              </a:ext>
            </a:extLst>
          </p:cNvPr>
          <p:cNvSpPr/>
          <p:nvPr/>
        </p:nvSpPr>
        <p:spPr>
          <a:xfrm>
            <a:off x="980739" y="1291278"/>
            <a:ext cx="1023052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600"/>
              </a:spcAft>
              <a:buFont typeface="Wingdings" panose="05000000000000000000" pitchFamily="2" charset="2"/>
              <a:buChar char="p"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3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3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次课程目标</a:t>
            </a:r>
            <a:endParaRPr lang="en-US" altLang="zh-CN" sz="32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2400"/>
              </a:spcAft>
              <a:buFont typeface="Wingdings" panose="05000000000000000000" pitchFamily="2" charset="2"/>
              <a:buChar char="p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卷积神经网络的基本算子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2400"/>
              </a:spcAft>
              <a:buFont typeface="Wingdings" panose="05000000000000000000" pitchFamily="2" charset="2"/>
              <a:buChar char="p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利用卷积神经网络解决实际问题的方法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10112190" y="64543"/>
            <a:ext cx="221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21990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C4B70BD-F3EF-4488-A8F6-DB049CA73CCB}"/>
              </a:ext>
            </a:extLst>
          </p:cNvPr>
          <p:cNvGraphicFramePr>
            <a:graphicFrameLocks noGrp="1"/>
          </p:cNvGraphicFramePr>
          <p:nvPr/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9B9E0D5C-0153-44BD-AF98-4EC3EA3B897C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A7DB56E-339F-43FB-8811-E6EBC0F2274D}"/>
              </a:ext>
            </a:extLst>
          </p:cNvPr>
          <p:cNvGraphicFramePr>
            <a:graphicFrameLocks noGrp="1"/>
          </p:cNvGraphicFramePr>
          <p:nvPr/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86AE3F2-4A8A-4F27-87EC-CF6F009ABF90}"/>
              </a:ext>
            </a:extLst>
          </p:cNvPr>
          <p:cNvGraphicFramePr>
            <a:graphicFrameLocks noGrp="1"/>
          </p:cNvGraphicFramePr>
          <p:nvPr/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55">
                <a:extLst>
                  <a:ext uri="{FF2B5EF4-FFF2-40B4-BE49-F238E27FC236}">
                    <a16:creationId xmlns:a16="http://schemas.microsoft.com/office/drawing/2014/main" id="{BF10EA0B-90D6-4AF0-9E47-E50862AF44A7}"/>
                  </a:ext>
                </a:extLst>
              </p:cNvPr>
              <p:cNvSpPr txBox="1"/>
              <p:nvPr/>
            </p:nvSpPr>
            <p:spPr>
              <a:xfrm>
                <a:off x="609833" y="4945669"/>
                <a:ext cx="983991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:r>
                  <a:rPr lang="en-US" altLang="zh-TW" sz="1600" b="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0,0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lvl="3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lvl="3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lvl="3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marL="1371600" lvl="6"/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1,0</m:t>
                        </m:r>
                      </m:e>
                    </m:d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=40</a:t>
                </a:r>
              </a:p>
              <a:p>
                <a:pPr lvl="3"/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" name="文字方塊 55">
                <a:extLst>
                  <a:ext uri="{FF2B5EF4-FFF2-40B4-BE49-F238E27FC236}">
                    <a16:creationId xmlns:a16="http://schemas.microsoft.com/office/drawing/2014/main" id="{BF10EA0B-90D6-4AF0-9E47-E50862AF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3" y="4945669"/>
                <a:ext cx="9839915" cy="1569660"/>
              </a:xfrm>
              <a:prstGeom prst="rect">
                <a:avLst/>
              </a:prstGeom>
              <a:blipFill>
                <a:blip r:embed="rId5"/>
                <a:stretch>
                  <a:fillRect t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55">
            <a:extLst>
              <a:ext uri="{FF2B5EF4-FFF2-40B4-BE49-F238E27FC236}">
                <a16:creationId xmlns:a16="http://schemas.microsoft.com/office/drawing/2014/main" id="{21764933-6D24-463A-A867-2A50F9C3576E}"/>
              </a:ext>
            </a:extLst>
          </p:cNvPr>
          <p:cNvSpPr txBox="1"/>
          <p:nvPr/>
        </p:nvSpPr>
        <p:spPr>
          <a:xfrm>
            <a:off x="1574920" y="2190987"/>
            <a:ext cx="31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</p:txBody>
      </p:sp>
      <p:sp>
        <p:nvSpPr>
          <p:cNvPr id="31" name="文字方塊 55">
            <a:extLst>
              <a:ext uri="{FF2B5EF4-FFF2-40B4-BE49-F238E27FC236}">
                <a16:creationId xmlns:a16="http://schemas.microsoft.com/office/drawing/2014/main" id="{05C1A9A1-7D7A-416E-9701-48267E19143B}"/>
              </a:ext>
            </a:extLst>
          </p:cNvPr>
          <p:cNvSpPr txBox="1"/>
          <p:nvPr/>
        </p:nvSpPr>
        <p:spPr>
          <a:xfrm>
            <a:off x="4646560" y="2194693"/>
            <a:ext cx="27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</p:txBody>
      </p:sp>
      <p:sp>
        <p:nvSpPr>
          <p:cNvPr id="32" name="文字方塊 55">
            <a:extLst>
              <a:ext uri="{FF2B5EF4-FFF2-40B4-BE49-F238E27FC236}">
                <a16:creationId xmlns:a16="http://schemas.microsoft.com/office/drawing/2014/main" id="{D2830EA1-8B22-4BA5-9CF0-9818DFEC45A7}"/>
              </a:ext>
            </a:extLst>
          </p:cNvPr>
          <p:cNvSpPr txBox="1"/>
          <p:nvPr/>
        </p:nvSpPr>
        <p:spPr>
          <a:xfrm>
            <a:off x="7260550" y="219497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0D0D05-311B-4436-B1FC-65BF2652A3F4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490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DE9EEC-31D5-440B-A59E-E15237F8D7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试着补全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feature map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50EFC92-F52B-41CB-87BD-38F4C36B43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1F1420-5FDD-468C-A4B3-C6A571BE2300}"/>
              </a:ext>
            </a:extLst>
          </p:cNvPr>
          <p:cNvGraphicFramePr>
            <a:graphicFrameLocks noGrp="1"/>
          </p:cNvGraphicFramePr>
          <p:nvPr/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AAA57E1-944F-46AA-8504-04C0B3A50092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B20B0B5-8841-4098-B8E4-A8860C425CD9}"/>
              </a:ext>
            </a:extLst>
          </p:cNvPr>
          <p:cNvGraphicFramePr>
            <a:graphicFrameLocks noGrp="1"/>
          </p:cNvGraphicFramePr>
          <p:nvPr/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CDF1169-8168-4AFA-B45A-B4A045136505}"/>
              </a:ext>
            </a:extLst>
          </p:cNvPr>
          <p:cNvGraphicFramePr>
            <a:graphicFrameLocks noGrp="1"/>
          </p:cNvGraphicFramePr>
          <p:nvPr/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55">
            <a:extLst>
              <a:ext uri="{FF2B5EF4-FFF2-40B4-BE49-F238E27FC236}">
                <a16:creationId xmlns:a16="http://schemas.microsoft.com/office/drawing/2014/main" id="{F964898A-5CD3-4767-8BB4-3248BC551A55}"/>
              </a:ext>
            </a:extLst>
          </p:cNvPr>
          <p:cNvSpPr txBox="1"/>
          <p:nvPr/>
        </p:nvSpPr>
        <p:spPr>
          <a:xfrm>
            <a:off x="1574920" y="2190987"/>
            <a:ext cx="31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</p:txBody>
      </p:sp>
      <p:sp>
        <p:nvSpPr>
          <p:cNvPr id="16" name="文字方塊 55">
            <a:extLst>
              <a:ext uri="{FF2B5EF4-FFF2-40B4-BE49-F238E27FC236}">
                <a16:creationId xmlns:a16="http://schemas.microsoft.com/office/drawing/2014/main" id="{B5E1053E-C49B-45D1-8804-CDFEC9439044}"/>
              </a:ext>
            </a:extLst>
          </p:cNvPr>
          <p:cNvSpPr txBox="1"/>
          <p:nvPr/>
        </p:nvSpPr>
        <p:spPr>
          <a:xfrm>
            <a:off x="4646560" y="2194693"/>
            <a:ext cx="27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</p:txBody>
      </p:sp>
      <p:sp>
        <p:nvSpPr>
          <p:cNvPr id="17" name="文字方塊 55">
            <a:extLst>
              <a:ext uri="{FF2B5EF4-FFF2-40B4-BE49-F238E27FC236}">
                <a16:creationId xmlns:a16="http://schemas.microsoft.com/office/drawing/2014/main" id="{568C6BC6-BBDE-4751-997E-9299B812476F}"/>
              </a:ext>
            </a:extLst>
          </p:cNvPr>
          <p:cNvSpPr txBox="1"/>
          <p:nvPr/>
        </p:nvSpPr>
        <p:spPr>
          <a:xfrm>
            <a:off x="7260550" y="219497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989B3C-7532-44A4-8E94-D6AA91CEFB6B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C865DB-27FD-4EBF-A408-3CF3571B85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96D72E79-774D-4CD7-88DD-0D8289743B4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8185C843-667E-4890-A152-703BADCC440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1B037E51-133B-45B1-9000-2C21F34E46F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1E12F4C6-3952-4B3A-9321-2AB9AF4C38C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E4F38D2-3AC1-47C8-A1DB-DE05656FE52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1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2909F7A-0F87-418C-B15A-5E4B96276BB1}"/>
              </a:ext>
            </a:extLst>
          </p:cNvPr>
          <p:cNvGraphicFramePr>
            <a:graphicFrameLocks noGrp="1"/>
          </p:cNvGraphicFramePr>
          <p:nvPr/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D56FF49-D05B-4B2A-8993-480E0239AA8B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3F43B8D-D98A-489E-88B3-D0EC5A090F18}"/>
              </a:ext>
            </a:extLst>
          </p:cNvPr>
          <p:cNvGraphicFramePr>
            <a:graphicFrameLocks noGrp="1"/>
          </p:cNvGraphicFramePr>
          <p:nvPr/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6E1A8D9-411A-4911-A159-13F4407F122D}"/>
              </a:ext>
            </a:extLst>
          </p:cNvPr>
          <p:cNvGraphicFramePr>
            <a:graphicFrameLocks noGrp="1"/>
          </p:cNvGraphicFramePr>
          <p:nvPr/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55">
                <a:extLst>
                  <a:ext uri="{FF2B5EF4-FFF2-40B4-BE49-F238E27FC236}">
                    <a16:creationId xmlns:a16="http://schemas.microsoft.com/office/drawing/2014/main" id="{B3190319-1097-435D-B63D-DC6CC385F3F0}"/>
                  </a:ext>
                </a:extLst>
              </p:cNvPr>
              <p:cNvSpPr txBox="1"/>
              <p:nvPr/>
            </p:nvSpPr>
            <p:spPr>
              <a:xfrm>
                <a:off x="500311" y="4758270"/>
                <a:ext cx="108770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:r>
                  <a:rPr lang="en-US" altLang="zh-TW" sz="1600" b="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0,0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lvl="3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lvl="3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lvl="3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marL="1371600" lvl="6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1,0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</m:t>
                    </m:r>
                    <m:r>
                      <a:rPr lang="en-US" altLang="zh-CN" sz="1600" i="1"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=40</a:t>
                </a:r>
              </a:p>
              <a:p>
                <a:pPr lvl="3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  <a:p>
                <a:pPr lvl="3"/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3,3</m:t>
                        </m:r>
                      </m:e>
                    </m:d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∗1+0∗2+0∗1+0∗0+0∗0+0∗0+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</p:txBody>
          </p:sp>
        </mc:Choice>
        <mc:Fallback xmlns="">
          <p:sp>
            <p:nvSpPr>
              <p:cNvPr id="21" name="文字方塊 55">
                <a:extLst>
                  <a:ext uri="{FF2B5EF4-FFF2-40B4-BE49-F238E27FC236}">
                    <a16:creationId xmlns:a16="http://schemas.microsoft.com/office/drawing/2014/main" id="{B3190319-1097-435D-B63D-DC6CC385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1" y="4758270"/>
                <a:ext cx="10877092" cy="1815882"/>
              </a:xfrm>
              <a:prstGeom prst="rect">
                <a:avLst/>
              </a:prstGeom>
              <a:blipFill>
                <a:blip r:embed="rId5"/>
                <a:stretch>
                  <a:fillRect t="-1347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形标注 16">
            <a:extLst>
              <a:ext uri="{FF2B5EF4-FFF2-40B4-BE49-F238E27FC236}">
                <a16:creationId xmlns:a16="http://schemas.microsoft.com/office/drawing/2014/main" id="{E64F9189-13C3-4E2C-BCFF-FCECC9AE8FA7}"/>
              </a:ext>
            </a:extLst>
          </p:cNvPr>
          <p:cNvSpPr/>
          <p:nvPr/>
        </p:nvSpPr>
        <p:spPr>
          <a:xfrm>
            <a:off x="5927872" y="926431"/>
            <a:ext cx="3248476" cy="1140467"/>
          </a:xfrm>
          <a:prstGeom prst="wedgeEllipseCallout">
            <a:avLst>
              <a:gd name="adj1" fmla="val -36347"/>
              <a:gd name="adj2" fmla="val 74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卷积核中的参数需要在训练的过程学习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94F779-5CCF-4A7F-BDC0-D7832D6E3A94}"/>
              </a:ext>
            </a:extLst>
          </p:cNvPr>
          <p:cNvSpPr/>
          <p:nvPr/>
        </p:nvSpPr>
        <p:spPr>
          <a:xfrm>
            <a:off x="5339594" y="3088716"/>
            <a:ext cx="1227892" cy="1232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字方塊 55">
            <a:extLst>
              <a:ext uri="{FF2B5EF4-FFF2-40B4-BE49-F238E27FC236}">
                <a16:creationId xmlns:a16="http://schemas.microsoft.com/office/drawing/2014/main" id="{BE3A74D5-1025-4C12-8C7F-5F8D36A67942}"/>
              </a:ext>
            </a:extLst>
          </p:cNvPr>
          <p:cNvSpPr txBox="1"/>
          <p:nvPr/>
        </p:nvSpPr>
        <p:spPr>
          <a:xfrm>
            <a:off x="1574920" y="2190987"/>
            <a:ext cx="31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</p:txBody>
      </p:sp>
      <p:sp>
        <p:nvSpPr>
          <p:cNvPr id="33" name="文字方塊 55">
            <a:extLst>
              <a:ext uri="{FF2B5EF4-FFF2-40B4-BE49-F238E27FC236}">
                <a16:creationId xmlns:a16="http://schemas.microsoft.com/office/drawing/2014/main" id="{8BBB13F7-F61F-4E11-83C4-1D48493885CB}"/>
              </a:ext>
            </a:extLst>
          </p:cNvPr>
          <p:cNvSpPr txBox="1"/>
          <p:nvPr/>
        </p:nvSpPr>
        <p:spPr>
          <a:xfrm>
            <a:off x="4646560" y="2194693"/>
            <a:ext cx="27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</p:txBody>
      </p:sp>
      <p:sp>
        <p:nvSpPr>
          <p:cNvPr id="35" name="文字方塊 55">
            <a:extLst>
              <a:ext uri="{FF2B5EF4-FFF2-40B4-BE49-F238E27FC236}">
                <a16:creationId xmlns:a16="http://schemas.microsoft.com/office/drawing/2014/main" id="{19C89B22-6C6E-4524-9F2F-3087DA13F34B}"/>
              </a:ext>
            </a:extLst>
          </p:cNvPr>
          <p:cNvSpPr txBox="1"/>
          <p:nvPr/>
        </p:nvSpPr>
        <p:spPr>
          <a:xfrm>
            <a:off x="7260550" y="219497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721975-5AD9-4CC4-8BA4-D19368FFDFD2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05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2B0F772-0B92-42F6-B215-DBD3C99E1ACE}"/>
              </a:ext>
            </a:extLst>
          </p:cNvPr>
          <p:cNvGraphicFramePr>
            <a:graphicFrameLocks noGrp="1"/>
          </p:cNvGraphicFramePr>
          <p:nvPr/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CC6B247E-675E-46D0-9D57-9CC89940A951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F5387D9-A7FE-4D2E-9A40-907B9A1454EF}"/>
              </a:ext>
            </a:extLst>
          </p:cNvPr>
          <p:cNvGraphicFramePr>
            <a:graphicFrameLocks noGrp="1"/>
          </p:cNvGraphicFramePr>
          <p:nvPr/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472D0846-A928-4FCF-B1E6-8525C12E5970}"/>
              </a:ext>
            </a:extLst>
          </p:cNvPr>
          <p:cNvGraphicFramePr>
            <a:graphicFrameLocks noGrp="1"/>
          </p:cNvGraphicFramePr>
          <p:nvPr/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字方塊 55">
            <a:extLst>
              <a:ext uri="{FF2B5EF4-FFF2-40B4-BE49-F238E27FC236}">
                <a16:creationId xmlns:a16="http://schemas.microsoft.com/office/drawing/2014/main" id="{23FB07E7-AE10-4AC4-B3D6-D7D2CE4ACBB3}"/>
              </a:ext>
            </a:extLst>
          </p:cNvPr>
          <p:cNvSpPr txBox="1"/>
          <p:nvPr/>
        </p:nvSpPr>
        <p:spPr>
          <a:xfrm>
            <a:off x="1574920" y="2190987"/>
            <a:ext cx="31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</p:txBody>
      </p:sp>
      <p:sp>
        <p:nvSpPr>
          <p:cNvPr id="30" name="文字方塊 55">
            <a:extLst>
              <a:ext uri="{FF2B5EF4-FFF2-40B4-BE49-F238E27FC236}">
                <a16:creationId xmlns:a16="http://schemas.microsoft.com/office/drawing/2014/main" id="{B3AE7D6B-1CFC-4109-B772-F92CB617F97B}"/>
              </a:ext>
            </a:extLst>
          </p:cNvPr>
          <p:cNvSpPr txBox="1"/>
          <p:nvPr/>
        </p:nvSpPr>
        <p:spPr>
          <a:xfrm>
            <a:off x="4646560" y="2194693"/>
            <a:ext cx="27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</p:txBody>
      </p:sp>
      <p:sp>
        <p:nvSpPr>
          <p:cNvPr id="31" name="文字方塊 55">
            <a:extLst>
              <a:ext uri="{FF2B5EF4-FFF2-40B4-BE49-F238E27FC236}">
                <a16:creationId xmlns:a16="http://schemas.microsoft.com/office/drawing/2014/main" id="{C702C816-98FA-49CF-BB16-6760CD6F4993}"/>
              </a:ext>
            </a:extLst>
          </p:cNvPr>
          <p:cNvSpPr txBox="1"/>
          <p:nvPr/>
        </p:nvSpPr>
        <p:spPr>
          <a:xfrm>
            <a:off x="7260550" y="219497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D01AFF-99C9-4E8F-9E76-A35D2F1D63A9}"/>
                  </a:ext>
                </a:extLst>
              </p:cNvPr>
              <p:cNvSpPr/>
              <p:nvPr/>
            </p:nvSpPr>
            <p:spPr>
              <a:xfrm>
                <a:off x="999194" y="5002650"/>
                <a:ext cx="59398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	image</a:t>
                </a:r>
                <a:r>
                  <a:rPr lang="zh-CN" altLang="en-US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size=</a:t>
                </a:r>
                <a:r>
                  <a:rPr lang="zh-CN" altLang="en-US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𝐼</m:t>
                        </m:r>
                      </m:sub>
                    </m:sSub>
                    <m:r>
                      <a:rPr lang="en-US" altLang="zh-CN" sz="2000" i="1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×</m:t>
                    </m:r>
                    <m:r>
                      <a:rPr lang="zh-CN" altLang="en-US" sz="2000" i="1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;</a:t>
                </a:r>
                <a:r>
                  <a:rPr lang="zh-CN" altLang="en-US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endPara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r>
                  <a:rPr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	kernel</a:t>
                </a:r>
                <a:r>
                  <a:rPr lang="zh-CN" altLang="en-US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size=</a:t>
                </a:r>
                <a:r>
                  <a:rPr lang="zh-CN" altLang="en-US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×</m:t>
                    </m:r>
                    <m:r>
                      <a:rPr lang="zh-CN" altLang="en-US" sz="2000" i="1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" charset="-122"/>
                        <a:cs typeface="Microsoft YaHei" charset="-122"/>
                      </a:rPr>
                      <m:t>;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stride=1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stride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为卷积窗口移动的步长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marL="914400" lvl="5"/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AD01AFF-99C9-4E8F-9E76-A35D2F1D6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94" y="5002650"/>
                <a:ext cx="5939879" cy="1323439"/>
              </a:xfrm>
              <a:prstGeom prst="rect">
                <a:avLst/>
              </a:prstGeom>
              <a:blipFill>
                <a:blip r:embed="rId5"/>
                <a:stretch>
                  <a:fillRect t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93B5C71-360F-49B3-9B73-BD407F004824}"/>
                  </a:ext>
                </a:extLst>
              </p:cNvPr>
              <p:cNvSpPr/>
              <p:nvPr/>
            </p:nvSpPr>
            <p:spPr>
              <a:xfrm>
                <a:off x="6703403" y="4997778"/>
                <a:ext cx="5007690" cy="868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5"/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eature map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×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pPr marL="914400" lvl="5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Microsoft YaHei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𝑠𝑡𝑟𝑖𝑑𝑒</m:t>
                        </m:r>
                      </m:den>
                    </m:f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Microsoft YaHei" charset="-122"/>
                    <a:cs typeface="Microsoft YaHei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Microsoft YaHei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𝑠𝑡𝑟𝑖𝑑𝑒</m:t>
                        </m:r>
                      </m:den>
                    </m:f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93B5C71-360F-49B3-9B73-BD407F004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03" y="4997778"/>
                <a:ext cx="5007690" cy="868058"/>
              </a:xfrm>
              <a:prstGeom prst="rect">
                <a:avLst/>
              </a:prstGeom>
              <a:blipFill>
                <a:blip r:embed="rId6"/>
                <a:stretch>
                  <a:fillRect t="-4225"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111974B5-0228-4D96-BE93-41D02B377216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131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0230F7-DFC7-41F2-9E7F-FD4629E1AABC}"/>
              </a:ext>
            </a:extLst>
          </p:cNvPr>
          <p:cNvGrpSpPr/>
          <p:nvPr/>
        </p:nvGrpSpPr>
        <p:grpSpPr>
          <a:xfrm>
            <a:off x="449413" y="243093"/>
            <a:ext cx="704498" cy="716130"/>
            <a:chOff x="424013" y="437838"/>
            <a:chExt cx="704498" cy="716130"/>
          </a:xfrm>
        </p:grpSpPr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385D450E-EB5B-47B4-83D2-A6500E8B3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13" y="437838"/>
              <a:ext cx="704498" cy="716130"/>
            </a:xfrm>
            <a:prstGeom prst="ellipse">
              <a:avLst/>
            </a:prstGeom>
            <a:solidFill>
              <a:srgbClr val="0A2C70"/>
            </a:solidFill>
            <a:ln w="63500">
              <a:solidFill>
                <a:srgbClr val="F3F8FB"/>
              </a:solidFill>
            </a:ln>
            <a:effectLst>
              <a:outerShdw blurRad="1270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椭圆 11">
              <a:extLst>
                <a:ext uri="{FF2B5EF4-FFF2-40B4-BE49-F238E27FC236}">
                  <a16:creationId xmlns:a16="http://schemas.microsoft.com/office/drawing/2014/main" id="{8ECCD2CE-7973-4F2A-B7E5-29CFA91AA42D}"/>
                </a:ext>
              </a:extLst>
            </p:cNvPr>
            <p:cNvSpPr/>
            <p:nvPr/>
          </p:nvSpPr>
          <p:spPr>
            <a:xfrm>
              <a:off x="535308" y="624636"/>
              <a:ext cx="457200" cy="339435"/>
            </a:xfrm>
            <a:custGeom>
              <a:avLst/>
              <a:gdLst>
                <a:gd name="connsiteX0" fmla="*/ 16373 w 607639"/>
                <a:gd name="connsiteY0" fmla="*/ 391850 h 451125"/>
                <a:gd name="connsiteX1" fmla="*/ 591266 w 607639"/>
                <a:gd name="connsiteY1" fmla="*/ 391850 h 451125"/>
                <a:gd name="connsiteX2" fmla="*/ 607639 w 607639"/>
                <a:gd name="connsiteY2" fmla="*/ 408208 h 451125"/>
                <a:gd name="connsiteX3" fmla="*/ 564684 w 607639"/>
                <a:gd name="connsiteY3" fmla="*/ 451125 h 451125"/>
                <a:gd name="connsiteX4" fmla="*/ 42955 w 607639"/>
                <a:gd name="connsiteY4" fmla="*/ 451125 h 451125"/>
                <a:gd name="connsiteX5" fmla="*/ 0 w 607639"/>
                <a:gd name="connsiteY5" fmla="*/ 408208 h 451125"/>
                <a:gd name="connsiteX6" fmla="*/ 16373 w 607639"/>
                <a:gd name="connsiteY6" fmla="*/ 391850 h 451125"/>
                <a:gd name="connsiteX7" fmla="*/ 243452 w 607639"/>
                <a:gd name="connsiteY7" fmla="*/ 119577 h 451125"/>
                <a:gd name="connsiteX8" fmla="*/ 349014 w 607639"/>
                <a:gd name="connsiteY8" fmla="*/ 156328 h 451125"/>
                <a:gd name="connsiteX9" fmla="*/ 352867 w 607639"/>
                <a:gd name="connsiteY9" fmla="*/ 161234 h 451125"/>
                <a:gd name="connsiteX10" fmla="*/ 350074 w 607639"/>
                <a:gd name="connsiteY10" fmla="*/ 166911 h 451125"/>
                <a:gd name="connsiteX11" fmla="*/ 327054 w 607639"/>
                <a:gd name="connsiteY11" fmla="*/ 180765 h 451125"/>
                <a:gd name="connsiteX12" fmla="*/ 370300 w 607639"/>
                <a:gd name="connsiteY12" fmla="*/ 223866 h 451125"/>
                <a:gd name="connsiteX13" fmla="*/ 370300 w 607639"/>
                <a:gd name="connsiteY13" fmla="*/ 232236 h 451125"/>
                <a:gd name="connsiteX14" fmla="*/ 348725 w 607639"/>
                <a:gd name="connsiteY14" fmla="*/ 253786 h 451125"/>
                <a:gd name="connsiteX15" fmla="*/ 344487 w 607639"/>
                <a:gd name="connsiteY15" fmla="*/ 255518 h 451125"/>
                <a:gd name="connsiteX16" fmla="*/ 340346 w 607639"/>
                <a:gd name="connsiteY16" fmla="*/ 253786 h 451125"/>
                <a:gd name="connsiteX17" fmla="*/ 297196 w 607639"/>
                <a:gd name="connsiteY17" fmla="*/ 210685 h 451125"/>
                <a:gd name="connsiteX18" fmla="*/ 283327 w 607639"/>
                <a:gd name="connsiteY18" fmla="*/ 233583 h 451125"/>
                <a:gd name="connsiteX19" fmla="*/ 277644 w 607639"/>
                <a:gd name="connsiteY19" fmla="*/ 236373 h 451125"/>
                <a:gd name="connsiteX20" fmla="*/ 272636 w 607639"/>
                <a:gd name="connsiteY20" fmla="*/ 232428 h 451125"/>
                <a:gd name="connsiteX21" fmla="*/ 235939 w 607639"/>
                <a:gd name="connsiteY21" fmla="*/ 127081 h 451125"/>
                <a:gd name="connsiteX22" fmla="*/ 237384 w 607639"/>
                <a:gd name="connsiteY22" fmla="*/ 121020 h 451125"/>
                <a:gd name="connsiteX23" fmla="*/ 243452 w 607639"/>
                <a:gd name="connsiteY23" fmla="*/ 119577 h 451125"/>
                <a:gd name="connsiteX24" fmla="*/ 93794 w 607639"/>
                <a:gd name="connsiteY24" fmla="*/ 41738 h 451125"/>
                <a:gd name="connsiteX25" fmla="*/ 90423 w 607639"/>
                <a:gd name="connsiteY25" fmla="*/ 45103 h 451125"/>
                <a:gd name="connsiteX26" fmla="*/ 90423 w 607639"/>
                <a:gd name="connsiteY26" fmla="*/ 329766 h 451125"/>
                <a:gd name="connsiteX27" fmla="*/ 93794 w 607639"/>
                <a:gd name="connsiteY27" fmla="*/ 333035 h 451125"/>
                <a:gd name="connsiteX28" fmla="*/ 513942 w 607639"/>
                <a:gd name="connsiteY28" fmla="*/ 333035 h 451125"/>
                <a:gd name="connsiteX29" fmla="*/ 517217 w 607639"/>
                <a:gd name="connsiteY29" fmla="*/ 329766 h 451125"/>
                <a:gd name="connsiteX30" fmla="*/ 517217 w 607639"/>
                <a:gd name="connsiteY30" fmla="*/ 45103 h 451125"/>
                <a:gd name="connsiteX31" fmla="*/ 513942 w 607639"/>
                <a:gd name="connsiteY31" fmla="*/ 41738 h 451125"/>
                <a:gd name="connsiteX32" fmla="*/ 93794 w 607639"/>
                <a:gd name="connsiteY32" fmla="*/ 0 h 451125"/>
                <a:gd name="connsiteX33" fmla="*/ 513942 w 607639"/>
                <a:gd name="connsiteY33" fmla="*/ 0 h 451125"/>
                <a:gd name="connsiteX34" fmla="*/ 559020 w 607639"/>
                <a:gd name="connsiteY34" fmla="*/ 45103 h 451125"/>
                <a:gd name="connsiteX35" fmla="*/ 559020 w 607639"/>
                <a:gd name="connsiteY35" fmla="*/ 329766 h 451125"/>
                <a:gd name="connsiteX36" fmla="*/ 513942 w 607639"/>
                <a:gd name="connsiteY36" fmla="*/ 374773 h 451125"/>
                <a:gd name="connsiteX37" fmla="*/ 93794 w 607639"/>
                <a:gd name="connsiteY37" fmla="*/ 374773 h 451125"/>
                <a:gd name="connsiteX38" fmla="*/ 48620 w 607639"/>
                <a:gd name="connsiteY38" fmla="*/ 329766 h 451125"/>
                <a:gd name="connsiteX39" fmla="*/ 48620 w 607639"/>
                <a:gd name="connsiteY39" fmla="*/ 45103 h 451125"/>
                <a:gd name="connsiteX40" fmla="*/ 93794 w 607639"/>
                <a:gd name="connsiteY40" fmla="*/ 0 h 4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1125">
                  <a:moveTo>
                    <a:pt x="16373" y="391850"/>
                  </a:moveTo>
                  <a:lnTo>
                    <a:pt x="591266" y="391850"/>
                  </a:lnTo>
                  <a:cubicBezTo>
                    <a:pt x="600319" y="391850"/>
                    <a:pt x="607639" y="399163"/>
                    <a:pt x="607639" y="408208"/>
                  </a:cubicBezTo>
                  <a:cubicBezTo>
                    <a:pt x="607639" y="431880"/>
                    <a:pt x="588377" y="451125"/>
                    <a:pt x="564684" y="451125"/>
                  </a:cubicBezTo>
                  <a:lnTo>
                    <a:pt x="42955" y="451125"/>
                  </a:lnTo>
                  <a:cubicBezTo>
                    <a:pt x="19262" y="451125"/>
                    <a:pt x="0" y="431880"/>
                    <a:pt x="0" y="408208"/>
                  </a:cubicBezTo>
                  <a:cubicBezTo>
                    <a:pt x="0" y="399163"/>
                    <a:pt x="7320" y="391850"/>
                    <a:pt x="16373" y="391850"/>
                  </a:cubicBezTo>
                  <a:close/>
                  <a:moveTo>
                    <a:pt x="243452" y="119577"/>
                  </a:moveTo>
                  <a:lnTo>
                    <a:pt x="349014" y="156328"/>
                  </a:lnTo>
                  <a:cubicBezTo>
                    <a:pt x="351133" y="157001"/>
                    <a:pt x="352674" y="158925"/>
                    <a:pt x="352867" y="161234"/>
                  </a:cubicBezTo>
                  <a:cubicBezTo>
                    <a:pt x="353156" y="163543"/>
                    <a:pt x="352000" y="165660"/>
                    <a:pt x="350074" y="166911"/>
                  </a:cubicBezTo>
                  <a:lnTo>
                    <a:pt x="327054" y="180765"/>
                  </a:lnTo>
                  <a:lnTo>
                    <a:pt x="370300" y="223866"/>
                  </a:lnTo>
                  <a:cubicBezTo>
                    <a:pt x="372515" y="226175"/>
                    <a:pt x="372515" y="229927"/>
                    <a:pt x="370300" y="232236"/>
                  </a:cubicBezTo>
                  <a:lnTo>
                    <a:pt x="348725" y="253786"/>
                  </a:lnTo>
                  <a:cubicBezTo>
                    <a:pt x="347569" y="254845"/>
                    <a:pt x="346125" y="255518"/>
                    <a:pt x="344487" y="255518"/>
                  </a:cubicBezTo>
                  <a:cubicBezTo>
                    <a:pt x="342946" y="255518"/>
                    <a:pt x="341502" y="254845"/>
                    <a:pt x="340346" y="253786"/>
                  </a:cubicBezTo>
                  <a:lnTo>
                    <a:pt x="297196" y="210685"/>
                  </a:lnTo>
                  <a:lnTo>
                    <a:pt x="283327" y="233583"/>
                  </a:lnTo>
                  <a:cubicBezTo>
                    <a:pt x="282075" y="235507"/>
                    <a:pt x="279859" y="236661"/>
                    <a:pt x="277644" y="236373"/>
                  </a:cubicBezTo>
                  <a:cubicBezTo>
                    <a:pt x="275333" y="236180"/>
                    <a:pt x="273406" y="234641"/>
                    <a:pt x="272636" y="232428"/>
                  </a:cubicBezTo>
                  <a:lnTo>
                    <a:pt x="235939" y="127081"/>
                  </a:lnTo>
                  <a:cubicBezTo>
                    <a:pt x="235265" y="124964"/>
                    <a:pt x="235747" y="122559"/>
                    <a:pt x="237384" y="121020"/>
                  </a:cubicBezTo>
                  <a:cubicBezTo>
                    <a:pt x="238925" y="119384"/>
                    <a:pt x="241333" y="118903"/>
                    <a:pt x="243452" y="119577"/>
                  </a:cubicBezTo>
                  <a:close/>
                  <a:moveTo>
                    <a:pt x="93794" y="41738"/>
                  </a:moveTo>
                  <a:cubicBezTo>
                    <a:pt x="91964" y="41738"/>
                    <a:pt x="90423" y="43276"/>
                    <a:pt x="90423" y="45103"/>
                  </a:cubicBezTo>
                  <a:lnTo>
                    <a:pt x="90423" y="329766"/>
                  </a:lnTo>
                  <a:cubicBezTo>
                    <a:pt x="90423" y="331593"/>
                    <a:pt x="91964" y="333035"/>
                    <a:pt x="93794" y="333035"/>
                  </a:cubicBezTo>
                  <a:lnTo>
                    <a:pt x="513942" y="333035"/>
                  </a:lnTo>
                  <a:cubicBezTo>
                    <a:pt x="515676" y="333035"/>
                    <a:pt x="517217" y="331593"/>
                    <a:pt x="517217" y="329766"/>
                  </a:cubicBezTo>
                  <a:lnTo>
                    <a:pt x="517217" y="45103"/>
                  </a:lnTo>
                  <a:cubicBezTo>
                    <a:pt x="517217" y="43276"/>
                    <a:pt x="515676" y="41738"/>
                    <a:pt x="513942" y="41738"/>
                  </a:cubicBezTo>
                  <a:close/>
                  <a:moveTo>
                    <a:pt x="93794" y="0"/>
                  </a:moveTo>
                  <a:lnTo>
                    <a:pt x="513942" y="0"/>
                  </a:lnTo>
                  <a:cubicBezTo>
                    <a:pt x="538793" y="0"/>
                    <a:pt x="559020" y="20196"/>
                    <a:pt x="559020" y="45103"/>
                  </a:cubicBezTo>
                  <a:lnTo>
                    <a:pt x="559020" y="329766"/>
                  </a:lnTo>
                  <a:cubicBezTo>
                    <a:pt x="559020" y="354577"/>
                    <a:pt x="538793" y="374773"/>
                    <a:pt x="513942" y="374773"/>
                  </a:cubicBezTo>
                  <a:lnTo>
                    <a:pt x="93794" y="374773"/>
                  </a:lnTo>
                  <a:cubicBezTo>
                    <a:pt x="68847" y="374773"/>
                    <a:pt x="48620" y="354577"/>
                    <a:pt x="48620" y="329766"/>
                  </a:cubicBezTo>
                  <a:lnTo>
                    <a:pt x="48620" y="45103"/>
                  </a:lnTo>
                  <a:cubicBezTo>
                    <a:pt x="48620" y="20196"/>
                    <a:pt x="68847" y="0"/>
                    <a:pt x="93794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334356F-948E-41AA-A7C1-5AE2B048AF73}"/>
              </a:ext>
            </a:extLst>
          </p:cNvPr>
          <p:cNvSpPr txBox="1"/>
          <p:nvPr/>
        </p:nvSpPr>
        <p:spPr>
          <a:xfrm>
            <a:off x="2742247" y="353367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8790AA-182B-4B9C-9AB6-69FA3C1F9330}"/>
              </a:ext>
            </a:extLst>
          </p:cNvPr>
          <p:cNvSpPr/>
          <p:nvPr/>
        </p:nvSpPr>
        <p:spPr>
          <a:xfrm>
            <a:off x="9990977" y="2744919"/>
            <a:ext cx="719928" cy="1254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342A4A-E303-4653-8B58-DC151EA2E068}"/>
              </a:ext>
            </a:extLst>
          </p:cNvPr>
          <p:cNvSpPr/>
          <p:nvPr/>
        </p:nvSpPr>
        <p:spPr>
          <a:xfrm>
            <a:off x="6990019" y="793566"/>
            <a:ext cx="683762" cy="53756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EBA7FED-76EA-41B4-B3D9-45AE777F6E54}"/>
              </a:ext>
            </a:extLst>
          </p:cNvPr>
          <p:cNvSpPr/>
          <p:nvPr/>
        </p:nvSpPr>
        <p:spPr>
          <a:xfrm>
            <a:off x="8617805" y="2126579"/>
            <a:ext cx="719928" cy="25025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字方塊 55">
            <a:extLst>
              <a:ext uri="{FF2B5EF4-FFF2-40B4-BE49-F238E27FC236}">
                <a16:creationId xmlns:a16="http://schemas.microsoft.com/office/drawing/2014/main" id="{2494927A-AAB0-44C2-8063-AB0AD5411BB9}"/>
              </a:ext>
            </a:extLst>
          </p:cNvPr>
          <p:cNvSpPr txBox="1"/>
          <p:nvPr/>
        </p:nvSpPr>
        <p:spPr>
          <a:xfrm>
            <a:off x="7715512" y="4651413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字方塊 55">
            <a:extLst>
              <a:ext uri="{FF2B5EF4-FFF2-40B4-BE49-F238E27FC236}">
                <a16:creationId xmlns:a16="http://schemas.microsoft.com/office/drawing/2014/main" id="{98498843-3689-436D-ABB2-71EBBB64A33A}"/>
              </a:ext>
            </a:extLst>
          </p:cNvPr>
          <p:cNvSpPr txBox="1"/>
          <p:nvPr/>
        </p:nvSpPr>
        <p:spPr>
          <a:xfrm>
            <a:off x="5707528" y="6128297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AF5CEC1-7062-48A1-BBD8-B5A53D418167}"/>
              </a:ext>
            </a:extLst>
          </p:cNvPr>
          <p:cNvGraphicFramePr>
            <a:graphicFrameLocks noGrp="1"/>
          </p:cNvGraphicFramePr>
          <p:nvPr/>
        </p:nvGraphicFramePr>
        <p:xfrm>
          <a:off x="1370146" y="3230051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CE64DC58-A45F-4AC0-A10D-AB584E243A72}"/>
              </a:ext>
            </a:extLst>
          </p:cNvPr>
          <p:cNvSpPr txBox="1"/>
          <p:nvPr/>
        </p:nvSpPr>
        <p:spPr>
          <a:xfrm>
            <a:off x="4577353" y="34079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>
                <a:extLst>
                  <a:ext uri="{FF2B5EF4-FFF2-40B4-BE49-F238E27FC236}">
                    <a16:creationId xmlns:a16="http://schemas.microsoft.com/office/drawing/2014/main" id="{0298EDC2-8639-49AD-90C9-F5B34AC05D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00519" y="3375508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>
                <a:extLst>
                  <a:ext uri="{FF2B5EF4-FFF2-40B4-BE49-F238E27FC236}">
                    <a16:creationId xmlns:a16="http://schemas.microsoft.com/office/drawing/2014/main" id="{0298EDC2-8639-49AD-90C9-F5B34AC05D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00519" y="3375508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667" r="-1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390" t="-1667" r="-339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03390" r="-1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390" t="-103390" r="-339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D832237D-E4D7-4629-967D-9822F45CEF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7529" y="3309559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>
                <a:extLst>
                  <a:ext uri="{FF2B5EF4-FFF2-40B4-BE49-F238E27FC236}">
                    <a16:creationId xmlns:a16="http://schemas.microsoft.com/office/drawing/2014/main" id="{D832237D-E4D7-4629-967D-9822F45CEF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7529" y="3309559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67" t="-1667" r="-10166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3390" t="-1667" r="-3390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67" t="-101667" r="-101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3390" t="-101667" r="-33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橢圓 17">
            <a:extLst>
              <a:ext uri="{FF2B5EF4-FFF2-40B4-BE49-F238E27FC236}">
                <a16:creationId xmlns:a16="http://schemas.microsoft.com/office/drawing/2014/main" id="{F71838A3-F87B-48DC-AE12-29A8EC82481D}"/>
              </a:ext>
            </a:extLst>
          </p:cNvPr>
          <p:cNvSpPr/>
          <p:nvPr/>
        </p:nvSpPr>
        <p:spPr>
          <a:xfrm>
            <a:off x="7052369" y="2609567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橢圓 18">
            <a:extLst>
              <a:ext uri="{FF2B5EF4-FFF2-40B4-BE49-F238E27FC236}">
                <a16:creationId xmlns:a16="http://schemas.microsoft.com/office/drawing/2014/main" id="{236AA814-B863-4B66-B4C1-23D79483F089}"/>
              </a:ext>
            </a:extLst>
          </p:cNvPr>
          <p:cNvSpPr/>
          <p:nvPr/>
        </p:nvSpPr>
        <p:spPr>
          <a:xfrm>
            <a:off x="7054461" y="3196879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橢圓 19">
            <a:extLst>
              <a:ext uri="{FF2B5EF4-FFF2-40B4-BE49-F238E27FC236}">
                <a16:creationId xmlns:a16="http://schemas.microsoft.com/office/drawing/2014/main" id="{5EC6DC6B-A40D-4DEE-9024-132A1F2D723D}"/>
              </a:ext>
            </a:extLst>
          </p:cNvPr>
          <p:cNvSpPr/>
          <p:nvPr/>
        </p:nvSpPr>
        <p:spPr>
          <a:xfrm>
            <a:off x="7044069" y="3788703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橢圓 17">
            <a:extLst>
              <a:ext uri="{FF2B5EF4-FFF2-40B4-BE49-F238E27FC236}">
                <a16:creationId xmlns:a16="http://schemas.microsoft.com/office/drawing/2014/main" id="{7C4FFAA8-4ED3-4764-8A04-CB692AEE5ABA}"/>
              </a:ext>
            </a:extLst>
          </p:cNvPr>
          <p:cNvSpPr/>
          <p:nvPr/>
        </p:nvSpPr>
        <p:spPr>
          <a:xfrm>
            <a:off x="7060669" y="4401939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橢圓 18">
            <a:extLst>
              <a:ext uri="{FF2B5EF4-FFF2-40B4-BE49-F238E27FC236}">
                <a16:creationId xmlns:a16="http://schemas.microsoft.com/office/drawing/2014/main" id="{B1152CE2-5AF6-4123-B194-7884F503EFF9}"/>
              </a:ext>
            </a:extLst>
          </p:cNvPr>
          <p:cNvSpPr/>
          <p:nvPr/>
        </p:nvSpPr>
        <p:spPr>
          <a:xfrm>
            <a:off x="7062761" y="4989251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橢圓 19">
            <a:extLst>
              <a:ext uri="{FF2B5EF4-FFF2-40B4-BE49-F238E27FC236}">
                <a16:creationId xmlns:a16="http://schemas.microsoft.com/office/drawing/2014/main" id="{D43BC137-8F45-4172-9F1F-FE1A72118B19}"/>
              </a:ext>
            </a:extLst>
          </p:cNvPr>
          <p:cNvSpPr/>
          <p:nvPr/>
        </p:nvSpPr>
        <p:spPr>
          <a:xfrm>
            <a:off x="7052369" y="5581075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橢圓 17">
            <a:extLst>
              <a:ext uri="{FF2B5EF4-FFF2-40B4-BE49-F238E27FC236}">
                <a16:creationId xmlns:a16="http://schemas.microsoft.com/office/drawing/2014/main" id="{FF1EBF1D-9164-46A5-B489-C3EDA33E3C46}"/>
              </a:ext>
            </a:extLst>
          </p:cNvPr>
          <p:cNvSpPr/>
          <p:nvPr/>
        </p:nvSpPr>
        <p:spPr>
          <a:xfrm>
            <a:off x="7063521" y="841879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橢圓 18">
            <a:extLst>
              <a:ext uri="{FF2B5EF4-FFF2-40B4-BE49-F238E27FC236}">
                <a16:creationId xmlns:a16="http://schemas.microsoft.com/office/drawing/2014/main" id="{EC94702E-22E7-4645-BE9F-E6F4E38BAFDE}"/>
              </a:ext>
            </a:extLst>
          </p:cNvPr>
          <p:cNvSpPr/>
          <p:nvPr/>
        </p:nvSpPr>
        <p:spPr>
          <a:xfrm>
            <a:off x="7065613" y="1429191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橢圓 19">
            <a:extLst>
              <a:ext uri="{FF2B5EF4-FFF2-40B4-BE49-F238E27FC236}">
                <a16:creationId xmlns:a16="http://schemas.microsoft.com/office/drawing/2014/main" id="{8E921657-6252-48A4-82AC-CF8B90C24AEC}"/>
              </a:ext>
            </a:extLst>
          </p:cNvPr>
          <p:cNvSpPr/>
          <p:nvPr/>
        </p:nvSpPr>
        <p:spPr>
          <a:xfrm>
            <a:off x="7055221" y="2021015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橢圓 17">
            <a:extLst>
              <a:ext uri="{FF2B5EF4-FFF2-40B4-BE49-F238E27FC236}">
                <a16:creationId xmlns:a16="http://schemas.microsoft.com/office/drawing/2014/main" id="{F273BF43-B257-4244-BB7A-C045700A0FEB}"/>
              </a:ext>
            </a:extLst>
          </p:cNvPr>
          <p:cNvSpPr/>
          <p:nvPr/>
        </p:nvSpPr>
        <p:spPr>
          <a:xfrm>
            <a:off x="8705611" y="3999635"/>
            <a:ext cx="512898" cy="5129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橢圓 17">
            <a:extLst>
              <a:ext uri="{FF2B5EF4-FFF2-40B4-BE49-F238E27FC236}">
                <a16:creationId xmlns:a16="http://schemas.microsoft.com/office/drawing/2014/main" id="{DD07B679-F15A-487F-84E4-C6AE119B24AE}"/>
              </a:ext>
            </a:extLst>
          </p:cNvPr>
          <p:cNvSpPr/>
          <p:nvPr/>
        </p:nvSpPr>
        <p:spPr>
          <a:xfrm>
            <a:off x="8716763" y="2231947"/>
            <a:ext cx="512898" cy="5129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橢圓 18">
            <a:extLst>
              <a:ext uri="{FF2B5EF4-FFF2-40B4-BE49-F238E27FC236}">
                <a16:creationId xmlns:a16="http://schemas.microsoft.com/office/drawing/2014/main" id="{44341259-AF09-4E03-918E-551FC4359C2C}"/>
              </a:ext>
            </a:extLst>
          </p:cNvPr>
          <p:cNvSpPr/>
          <p:nvPr/>
        </p:nvSpPr>
        <p:spPr>
          <a:xfrm>
            <a:off x="8718855" y="2819259"/>
            <a:ext cx="512898" cy="5129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橢圓 19">
            <a:extLst>
              <a:ext uri="{FF2B5EF4-FFF2-40B4-BE49-F238E27FC236}">
                <a16:creationId xmlns:a16="http://schemas.microsoft.com/office/drawing/2014/main" id="{7701AF5D-C44F-425B-9D85-160F92D59D37}"/>
              </a:ext>
            </a:extLst>
          </p:cNvPr>
          <p:cNvSpPr/>
          <p:nvPr/>
        </p:nvSpPr>
        <p:spPr>
          <a:xfrm>
            <a:off x="8708463" y="3411083"/>
            <a:ext cx="512898" cy="5129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橢圓 18">
            <a:extLst>
              <a:ext uri="{FF2B5EF4-FFF2-40B4-BE49-F238E27FC236}">
                <a16:creationId xmlns:a16="http://schemas.microsoft.com/office/drawing/2014/main" id="{98D923F7-4235-447F-BF48-46DBBB6A2714}"/>
              </a:ext>
            </a:extLst>
          </p:cNvPr>
          <p:cNvSpPr/>
          <p:nvPr/>
        </p:nvSpPr>
        <p:spPr>
          <a:xfrm>
            <a:off x="10082833" y="2819259"/>
            <a:ext cx="512898" cy="512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橢圓 19">
            <a:extLst>
              <a:ext uri="{FF2B5EF4-FFF2-40B4-BE49-F238E27FC236}">
                <a16:creationId xmlns:a16="http://schemas.microsoft.com/office/drawing/2014/main" id="{F11BD47C-2075-4482-8C76-A586CAD92B5E}"/>
              </a:ext>
            </a:extLst>
          </p:cNvPr>
          <p:cNvSpPr/>
          <p:nvPr/>
        </p:nvSpPr>
        <p:spPr>
          <a:xfrm>
            <a:off x="10072441" y="3411083"/>
            <a:ext cx="512898" cy="512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线箭头连接符 48">
            <a:extLst>
              <a:ext uri="{FF2B5EF4-FFF2-40B4-BE49-F238E27FC236}">
                <a16:creationId xmlns:a16="http://schemas.microsoft.com/office/drawing/2014/main" id="{EF4DF5B3-3171-47C9-AE81-4FCFCAE8718D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>
            <a:off x="7576419" y="1098365"/>
            <a:ext cx="1140344" cy="1390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49">
            <a:extLst>
              <a:ext uri="{FF2B5EF4-FFF2-40B4-BE49-F238E27FC236}">
                <a16:creationId xmlns:a16="http://schemas.microsoft.com/office/drawing/2014/main" id="{E160A54E-3207-49F1-B691-D5625A290C77}"/>
              </a:ext>
            </a:extLst>
          </p:cNvPr>
          <p:cNvCxnSpPr>
            <a:stCxn id="59" idx="6"/>
            <a:endCxn id="62" idx="2"/>
          </p:cNvCxnSpPr>
          <p:nvPr/>
        </p:nvCxnSpPr>
        <p:spPr>
          <a:xfrm>
            <a:off x="7578511" y="1685677"/>
            <a:ext cx="1138252" cy="802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0">
            <a:extLst>
              <a:ext uri="{FF2B5EF4-FFF2-40B4-BE49-F238E27FC236}">
                <a16:creationId xmlns:a16="http://schemas.microsoft.com/office/drawing/2014/main" id="{1DE09CAF-F971-467C-A882-A3B5DFAA85DC}"/>
              </a:ext>
            </a:extLst>
          </p:cNvPr>
          <p:cNvCxnSpPr>
            <a:stCxn id="52" idx="6"/>
            <a:endCxn id="62" idx="2"/>
          </p:cNvCxnSpPr>
          <p:nvPr/>
        </p:nvCxnSpPr>
        <p:spPr>
          <a:xfrm flipV="1">
            <a:off x="7565267" y="2488433"/>
            <a:ext cx="1151496" cy="37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1">
            <a:extLst>
              <a:ext uri="{FF2B5EF4-FFF2-40B4-BE49-F238E27FC236}">
                <a16:creationId xmlns:a16="http://schemas.microsoft.com/office/drawing/2014/main" id="{971BFBED-B497-48DF-99EF-4FE71DA8422E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 flipV="1">
            <a:off x="7567359" y="2488433"/>
            <a:ext cx="1149404" cy="964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2">
            <a:extLst>
              <a:ext uri="{FF2B5EF4-FFF2-40B4-BE49-F238E27FC236}">
                <a16:creationId xmlns:a16="http://schemas.microsoft.com/office/drawing/2014/main" id="{1232BB6A-0862-494F-99F9-4DD97360835A}"/>
              </a:ext>
            </a:extLst>
          </p:cNvPr>
          <p:cNvCxnSpPr>
            <a:stCxn id="62" idx="6"/>
            <a:endCxn id="67" idx="2"/>
          </p:cNvCxnSpPr>
          <p:nvPr/>
        </p:nvCxnSpPr>
        <p:spPr>
          <a:xfrm>
            <a:off x="9229661" y="2488433"/>
            <a:ext cx="853172" cy="58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53">
            <a:extLst>
              <a:ext uri="{FF2B5EF4-FFF2-40B4-BE49-F238E27FC236}">
                <a16:creationId xmlns:a16="http://schemas.microsoft.com/office/drawing/2014/main" id="{B20262AB-1D80-4145-8AF2-A6EDB18DB759}"/>
              </a:ext>
            </a:extLst>
          </p:cNvPr>
          <p:cNvCxnSpPr>
            <a:stCxn id="63" idx="6"/>
            <a:endCxn id="67" idx="2"/>
          </p:cNvCxnSpPr>
          <p:nvPr/>
        </p:nvCxnSpPr>
        <p:spPr>
          <a:xfrm>
            <a:off x="9231753" y="3075745"/>
            <a:ext cx="851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54">
            <a:extLst>
              <a:ext uri="{FF2B5EF4-FFF2-40B4-BE49-F238E27FC236}">
                <a16:creationId xmlns:a16="http://schemas.microsoft.com/office/drawing/2014/main" id="{9EE4F9F2-BA3E-4BF6-9694-B8CBE8E2D93C}"/>
              </a:ext>
            </a:extLst>
          </p:cNvPr>
          <p:cNvCxnSpPr>
            <a:stCxn id="64" idx="6"/>
            <a:endCxn id="67" idx="2"/>
          </p:cNvCxnSpPr>
          <p:nvPr/>
        </p:nvCxnSpPr>
        <p:spPr>
          <a:xfrm flipV="1">
            <a:off x="9221361" y="3075745"/>
            <a:ext cx="861472" cy="591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55">
            <a:extLst>
              <a:ext uri="{FF2B5EF4-FFF2-40B4-BE49-F238E27FC236}">
                <a16:creationId xmlns:a16="http://schemas.microsoft.com/office/drawing/2014/main" id="{869BF00E-7811-441B-A88A-2F28E1485D98}"/>
              </a:ext>
            </a:extLst>
          </p:cNvPr>
          <p:cNvCxnSpPr>
            <a:stCxn id="61" idx="6"/>
            <a:endCxn id="67" idx="2"/>
          </p:cNvCxnSpPr>
          <p:nvPr/>
        </p:nvCxnSpPr>
        <p:spPr>
          <a:xfrm flipV="1">
            <a:off x="9218509" y="3075745"/>
            <a:ext cx="864324" cy="1180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56">
            <a:extLst>
              <a:ext uri="{FF2B5EF4-FFF2-40B4-BE49-F238E27FC236}">
                <a16:creationId xmlns:a16="http://schemas.microsoft.com/office/drawing/2014/main" id="{A0237625-5718-4E0F-A459-7567FBB68A4E}"/>
              </a:ext>
            </a:extLst>
          </p:cNvPr>
          <p:cNvCxnSpPr>
            <a:stCxn id="62" idx="6"/>
            <a:endCxn id="68" idx="2"/>
          </p:cNvCxnSpPr>
          <p:nvPr/>
        </p:nvCxnSpPr>
        <p:spPr>
          <a:xfrm>
            <a:off x="9229661" y="2488433"/>
            <a:ext cx="842780" cy="1179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57">
            <a:extLst>
              <a:ext uri="{FF2B5EF4-FFF2-40B4-BE49-F238E27FC236}">
                <a16:creationId xmlns:a16="http://schemas.microsoft.com/office/drawing/2014/main" id="{5F454EAB-99C4-449E-ADEF-3EC16E175F34}"/>
              </a:ext>
            </a:extLst>
          </p:cNvPr>
          <p:cNvCxnSpPr>
            <a:stCxn id="63" idx="6"/>
            <a:endCxn id="68" idx="2"/>
          </p:cNvCxnSpPr>
          <p:nvPr/>
        </p:nvCxnSpPr>
        <p:spPr>
          <a:xfrm>
            <a:off x="9231753" y="3075745"/>
            <a:ext cx="840688" cy="591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58">
            <a:extLst>
              <a:ext uri="{FF2B5EF4-FFF2-40B4-BE49-F238E27FC236}">
                <a16:creationId xmlns:a16="http://schemas.microsoft.com/office/drawing/2014/main" id="{97289EC4-B78B-480C-8435-5BC95994491B}"/>
              </a:ext>
            </a:extLst>
          </p:cNvPr>
          <p:cNvCxnSpPr>
            <a:stCxn id="64" idx="6"/>
            <a:endCxn id="68" idx="2"/>
          </p:cNvCxnSpPr>
          <p:nvPr/>
        </p:nvCxnSpPr>
        <p:spPr>
          <a:xfrm>
            <a:off x="9221361" y="3667569"/>
            <a:ext cx="851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59">
            <a:extLst>
              <a:ext uri="{FF2B5EF4-FFF2-40B4-BE49-F238E27FC236}">
                <a16:creationId xmlns:a16="http://schemas.microsoft.com/office/drawing/2014/main" id="{A8B8E76B-5667-40FD-B326-11FA38094E81}"/>
              </a:ext>
            </a:extLst>
          </p:cNvPr>
          <p:cNvCxnSpPr>
            <a:stCxn id="61" idx="6"/>
            <a:endCxn id="68" idx="2"/>
          </p:cNvCxnSpPr>
          <p:nvPr/>
        </p:nvCxnSpPr>
        <p:spPr>
          <a:xfrm flipV="1">
            <a:off x="9218509" y="3667569"/>
            <a:ext cx="853932" cy="588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0">
            <a:extLst>
              <a:ext uri="{FF2B5EF4-FFF2-40B4-BE49-F238E27FC236}">
                <a16:creationId xmlns:a16="http://schemas.microsoft.com/office/drawing/2014/main" id="{087A1945-EB5D-4143-9B16-15EC49976391}"/>
              </a:ext>
            </a:extLst>
          </p:cNvPr>
          <p:cNvCxnSpPr>
            <a:stCxn id="59" idx="6"/>
            <a:endCxn id="63" idx="2"/>
          </p:cNvCxnSpPr>
          <p:nvPr/>
        </p:nvCxnSpPr>
        <p:spPr>
          <a:xfrm>
            <a:off x="7578511" y="1685677"/>
            <a:ext cx="1140344" cy="1390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1">
            <a:extLst>
              <a:ext uri="{FF2B5EF4-FFF2-40B4-BE49-F238E27FC236}">
                <a16:creationId xmlns:a16="http://schemas.microsoft.com/office/drawing/2014/main" id="{0115E1F1-DFFB-42DE-B9F5-116F9D754EBF}"/>
              </a:ext>
            </a:extLst>
          </p:cNvPr>
          <p:cNvCxnSpPr>
            <a:stCxn id="60" idx="6"/>
            <a:endCxn id="63" idx="2"/>
          </p:cNvCxnSpPr>
          <p:nvPr/>
        </p:nvCxnSpPr>
        <p:spPr>
          <a:xfrm>
            <a:off x="7568119" y="2277501"/>
            <a:ext cx="1150736" cy="798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2">
            <a:extLst>
              <a:ext uri="{FF2B5EF4-FFF2-40B4-BE49-F238E27FC236}">
                <a16:creationId xmlns:a16="http://schemas.microsoft.com/office/drawing/2014/main" id="{9040E49B-0855-424F-828A-37333879FEDE}"/>
              </a:ext>
            </a:extLst>
          </p:cNvPr>
          <p:cNvCxnSpPr>
            <a:stCxn id="53" idx="6"/>
            <a:endCxn id="63" idx="2"/>
          </p:cNvCxnSpPr>
          <p:nvPr/>
        </p:nvCxnSpPr>
        <p:spPr>
          <a:xfrm flipV="1">
            <a:off x="7567359" y="3075745"/>
            <a:ext cx="1151496" cy="37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63">
            <a:extLst>
              <a:ext uri="{FF2B5EF4-FFF2-40B4-BE49-F238E27FC236}">
                <a16:creationId xmlns:a16="http://schemas.microsoft.com/office/drawing/2014/main" id="{8F41B239-E07A-410A-B8D7-082ECA55C372}"/>
              </a:ext>
            </a:extLst>
          </p:cNvPr>
          <p:cNvCxnSpPr>
            <a:stCxn id="54" idx="6"/>
            <a:endCxn id="63" idx="2"/>
          </p:cNvCxnSpPr>
          <p:nvPr/>
        </p:nvCxnSpPr>
        <p:spPr>
          <a:xfrm flipV="1">
            <a:off x="7556967" y="3075745"/>
            <a:ext cx="1161888" cy="969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64">
            <a:extLst>
              <a:ext uri="{FF2B5EF4-FFF2-40B4-BE49-F238E27FC236}">
                <a16:creationId xmlns:a16="http://schemas.microsoft.com/office/drawing/2014/main" id="{FC67A752-A83F-40DE-8387-98EA3052B2F3}"/>
              </a:ext>
            </a:extLst>
          </p:cNvPr>
          <p:cNvCxnSpPr>
            <a:stCxn id="53" idx="6"/>
            <a:endCxn id="64" idx="2"/>
          </p:cNvCxnSpPr>
          <p:nvPr/>
        </p:nvCxnSpPr>
        <p:spPr>
          <a:xfrm>
            <a:off x="7567359" y="3453365"/>
            <a:ext cx="1141104" cy="214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65">
            <a:extLst>
              <a:ext uri="{FF2B5EF4-FFF2-40B4-BE49-F238E27FC236}">
                <a16:creationId xmlns:a16="http://schemas.microsoft.com/office/drawing/2014/main" id="{0569E845-E0A3-499D-87B3-BDFA10DE71D0}"/>
              </a:ext>
            </a:extLst>
          </p:cNvPr>
          <p:cNvCxnSpPr>
            <a:stCxn id="52" idx="6"/>
            <a:endCxn id="64" idx="2"/>
          </p:cNvCxnSpPr>
          <p:nvPr/>
        </p:nvCxnSpPr>
        <p:spPr>
          <a:xfrm>
            <a:off x="7565267" y="2866053"/>
            <a:ext cx="1143196" cy="801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66">
            <a:extLst>
              <a:ext uri="{FF2B5EF4-FFF2-40B4-BE49-F238E27FC236}">
                <a16:creationId xmlns:a16="http://schemas.microsoft.com/office/drawing/2014/main" id="{0443C782-8197-4708-8FD5-A6589E20902B}"/>
              </a:ext>
            </a:extLst>
          </p:cNvPr>
          <p:cNvCxnSpPr>
            <a:stCxn id="56" idx="6"/>
            <a:endCxn id="64" idx="2"/>
          </p:cNvCxnSpPr>
          <p:nvPr/>
        </p:nvCxnSpPr>
        <p:spPr>
          <a:xfrm flipV="1">
            <a:off x="7575659" y="3667569"/>
            <a:ext cx="1132804" cy="157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67">
            <a:extLst>
              <a:ext uri="{FF2B5EF4-FFF2-40B4-BE49-F238E27FC236}">
                <a16:creationId xmlns:a16="http://schemas.microsoft.com/office/drawing/2014/main" id="{6009A02A-0C2F-443B-8070-99F4E9C304A8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 flipV="1">
            <a:off x="7573567" y="3667569"/>
            <a:ext cx="1134896" cy="990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68">
            <a:extLst>
              <a:ext uri="{FF2B5EF4-FFF2-40B4-BE49-F238E27FC236}">
                <a16:creationId xmlns:a16="http://schemas.microsoft.com/office/drawing/2014/main" id="{0A448714-C505-4F80-8C13-61CB1CE059EA}"/>
              </a:ext>
            </a:extLst>
          </p:cNvPr>
          <p:cNvCxnSpPr/>
          <p:nvPr/>
        </p:nvCxnSpPr>
        <p:spPr>
          <a:xfrm>
            <a:off x="7574647" y="4040677"/>
            <a:ext cx="1141104" cy="214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69">
            <a:extLst>
              <a:ext uri="{FF2B5EF4-FFF2-40B4-BE49-F238E27FC236}">
                <a16:creationId xmlns:a16="http://schemas.microsoft.com/office/drawing/2014/main" id="{E6148B43-5894-4488-9C3B-042E09618216}"/>
              </a:ext>
            </a:extLst>
          </p:cNvPr>
          <p:cNvCxnSpPr/>
          <p:nvPr/>
        </p:nvCxnSpPr>
        <p:spPr>
          <a:xfrm>
            <a:off x="7572555" y="3453365"/>
            <a:ext cx="1143196" cy="801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0">
            <a:extLst>
              <a:ext uri="{FF2B5EF4-FFF2-40B4-BE49-F238E27FC236}">
                <a16:creationId xmlns:a16="http://schemas.microsoft.com/office/drawing/2014/main" id="{29F592D9-3B28-49F7-9933-1ACFC66D83A7}"/>
              </a:ext>
            </a:extLst>
          </p:cNvPr>
          <p:cNvCxnSpPr/>
          <p:nvPr/>
        </p:nvCxnSpPr>
        <p:spPr>
          <a:xfrm flipV="1">
            <a:off x="7582947" y="4254881"/>
            <a:ext cx="1132804" cy="157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1">
            <a:extLst>
              <a:ext uri="{FF2B5EF4-FFF2-40B4-BE49-F238E27FC236}">
                <a16:creationId xmlns:a16="http://schemas.microsoft.com/office/drawing/2014/main" id="{DDCDF26C-2FA1-4E64-B197-B351EC7D3879}"/>
              </a:ext>
            </a:extLst>
          </p:cNvPr>
          <p:cNvCxnSpPr/>
          <p:nvPr/>
        </p:nvCxnSpPr>
        <p:spPr>
          <a:xfrm flipV="1">
            <a:off x="7580855" y="4254881"/>
            <a:ext cx="1134896" cy="990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5933F73-42B3-4519-B899-783F6E494BF3}"/>
              </a:ext>
            </a:extLst>
          </p:cNvPr>
          <p:cNvSpPr txBox="1"/>
          <p:nvPr/>
        </p:nvSpPr>
        <p:spPr>
          <a:xfrm>
            <a:off x="9825789" y="2054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全连接</a:t>
            </a:r>
          </a:p>
        </p:txBody>
      </p:sp>
      <p:cxnSp>
        <p:nvCxnSpPr>
          <p:cNvPr id="81" name="直线箭头连接符 13">
            <a:extLst>
              <a:ext uri="{FF2B5EF4-FFF2-40B4-BE49-F238E27FC236}">
                <a16:creationId xmlns:a16="http://schemas.microsoft.com/office/drawing/2014/main" id="{0B76FE14-CF90-40E8-A2E7-365BB0CA24EA}"/>
              </a:ext>
            </a:extLst>
          </p:cNvPr>
          <p:cNvCxnSpPr>
            <a:stCxn id="80" idx="1"/>
          </p:cNvCxnSpPr>
          <p:nvPr/>
        </p:nvCxnSpPr>
        <p:spPr>
          <a:xfrm flipH="1">
            <a:off x="9652097" y="2239301"/>
            <a:ext cx="173692" cy="437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55">
            <a:extLst>
              <a:ext uri="{FF2B5EF4-FFF2-40B4-BE49-F238E27FC236}">
                <a16:creationId xmlns:a16="http://schemas.microsoft.com/office/drawing/2014/main" id="{377ED6A0-1FD9-484E-B5C3-7FAC1BAAF34D}"/>
              </a:ext>
            </a:extLst>
          </p:cNvPr>
          <p:cNvSpPr txBox="1"/>
          <p:nvPr/>
        </p:nvSpPr>
        <p:spPr>
          <a:xfrm>
            <a:off x="9543601" y="4258537"/>
            <a:ext cx="161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 80">
            <a:extLst>
              <a:ext uri="{FF2B5EF4-FFF2-40B4-BE49-F238E27FC236}">
                <a16:creationId xmlns:a16="http://schemas.microsoft.com/office/drawing/2014/main" id="{E44C1A41-BA06-4E33-B55A-C72D6A4A9803}"/>
              </a:ext>
            </a:extLst>
          </p:cNvPr>
          <p:cNvGrpSpPr/>
          <p:nvPr/>
        </p:nvGrpSpPr>
        <p:grpSpPr>
          <a:xfrm>
            <a:off x="8749563" y="2277876"/>
            <a:ext cx="533998" cy="2163286"/>
            <a:chOff x="8749563" y="2449329"/>
            <a:chExt cx="533998" cy="216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C1B1A6FA-697E-434D-AF91-607F2E47849C}"/>
                    </a:ext>
                  </a:extLst>
                </p:cNvPr>
                <p:cNvSpPr/>
                <p:nvPr/>
              </p:nvSpPr>
              <p:spPr>
                <a:xfrm>
                  <a:off x="8752544" y="2449329"/>
                  <a:ext cx="5102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544" y="2449329"/>
                  <a:ext cx="510204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89EE9CB-648E-49D0-BBC8-566B52C9E39B}"/>
                    </a:ext>
                  </a:extLst>
                </p:cNvPr>
                <p:cNvSpPr/>
                <p:nvPr/>
              </p:nvSpPr>
              <p:spPr>
                <a:xfrm>
                  <a:off x="8749563" y="3037506"/>
                  <a:ext cx="51616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563" y="3037506"/>
                  <a:ext cx="51616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191AB3D-5CA3-4A31-8CCA-E3109A5BBFFC}"/>
                    </a:ext>
                  </a:extLst>
                </p:cNvPr>
                <p:cNvSpPr/>
                <p:nvPr/>
              </p:nvSpPr>
              <p:spPr>
                <a:xfrm>
                  <a:off x="8749563" y="3628380"/>
                  <a:ext cx="51616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563" y="3628380"/>
                  <a:ext cx="516167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3F79AD6-6895-41B3-B3A5-FC5237A3883A}"/>
                    </a:ext>
                  </a:extLst>
                </p:cNvPr>
                <p:cNvSpPr/>
                <p:nvPr/>
              </p:nvSpPr>
              <p:spPr>
                <a:xfrm>
                  <a:off x="8778359" y="4212505"/>
                  <a:ext cx="50520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359" y="4212505"/>
                  <a:ext cx="505202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 87">
            <a:extLst>
              <a:ext uri="{FF2B5EF4-FFF2-40B4-BE49-F238E27FC236}">
                <a16:creationId xmlns:a16="http://schemas.microsoft.com/office/drawing/2014/main" id="{2A97D2C5-E17B-4AE8-BF62-9215EF0CCB0A}"/>
              </a:ext>
            </a:extLst>
          </p:cNvPr>
          <p:cNvGrpSpPr/>
          <p:nvPr/>
        </p:nvGrpSpPr>
        <p:grpSpPr>
          <a:xfrm>
            <a:off x="10138075" y="2842603"/>
            <a:ext cx="504213" cy="997074"/>
            <a:chOff x="10138075" y="3014056"/>
            <a:chExt cx="504213" cy="997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9D6D3CCD-7858-4CEF-B1FF-B51C6B562028}"/>
                    </a:ext>
                  </a:extLst>
                </p:cNvPr>
                <p:cNvSpPr/>
                <p:nvPr/>
              </p:nvSpPr>
              <p:spPr>
                <a:xfrm>
                  <a:off x="10151448" y="3014056"/>
                  <a:ext cx="4908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448" y="3014056"/>
                  <a:ext cx="49084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BBF0FA37-E325-480E-8719-1EB269ECD8F8}"/>
                    </a:ext>
                  </a:extLst>
                </p:cNvPr>
                <p:cNvSpPr/>
                <p:nvPr/>
              </p:nvSpPr>
              <p:spPr>
                <a:xfrm>
                  <a:off x="10138075" y="3611020"/>
                  <a:ext cx="4968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0" name="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8075" y="3611020"/>
                  <a:ext cx="496803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文字方塊 55">
            <a:extLst>
              <a:ext uri="{FF2B5EF4-FFF2-40B4-BE49-F238E27FC236}">
                <a16:creationId xmlns:a16="http://schemas.microsoft.com/office/drawing/2014/main" id="{BF30CC15-4027-4914-A43C-F0F4204D1684}"/>
              </a:ext>
            </a:extLst>
          </p:cNvPr>
          <p:cNvSpPr txBox="1"/>
          <p:nvPr/>
        </p:nvSpPr>
        <p:spPr>
          <a:xfrm>
            <a:off x="4193380" y="282023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字方塊 55">
            <a:extLst>
              <a:ext uri="{FF2B5EF4-FFF2-40B4-BE49-F238E27FC236}">
                <a16:creationId xmlns:a16="http://schemas.microsoft.com/office/drawing/2014/main" id="{090C7D97-C65F-4C73-8B45-380B776E31DD}"/>
              </a:ext>
            </a:extLst>
          </p:cNvPr>
          <p:cNvSpPr txBox="1"/>
          <p:nvPr/>
        </p:nvSpPr>
        <p:spPr>
          <a:xfrm>
            <a:off x="315087" y="2818661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形标注 81">
            <a:extLst>
              <a:ext uri="{FF2B5EF4-FFF2-40B4-BE49-F238E27FC236}">
                <a16:creationId xmlns:a16="http://schemas.microsoft.com/office/drawing/2014/main" id="{4CBC9069-E8C1-481E-BD14-BE5EBAED36FA}"/>
              </a:ext>
            </a:extLst>
          </p:cNvPr>
          <p:cNvSpPr/>
          <p:nvPr/>
        </p:nvSpPr>
        <p:spPr>
          <a:xfrm>
            <a:off x="8815013" y="1297138"/>
            <a:ext cx="1895892" cy="629761"/>
          </a:xfrm>
          <a:prstGeom prst="wedgeEllipseCallout">
            <a:avLst>
              <a:gd name="adj1" fmla="val -32539"/>
              <a:gd name="adj2" fmla="val 9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权重共享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标注 82">
            <a:extLst>
              <a:ext uri="{FF2B5EF4-FFF2-40B4-BE49-F238E27FC236}">
                <a16:creationId xmlns:a16="http://schemas.microsoft.com/office/drawing/2014/main" id="{1D726D04-3CCE-4B96-B685-BE12C163DF86}"/>
              </a:ext>
            </a:extLst>
          </p:cNvPr>
          <p:cNvSpPr/>
          <p:nvPr/>
        </p:nvSpPr>
        <p:spPr>
          <a:xfrm>
            <a:off x="7951707" y="614599"/>
            <a:ext cx="1350002" cy="520628"/>
          </a:xfrm>
          <a:prstGeom prst="wedgeRoundRectCallout">
            <a:avLst>
              <a:gd name="adj1" fmla="val -37993"/>
              <a:gd name="adj2" fmla="val 127274"/>
              <a:gd name="adj3" fmla="val 16667"/>
            </a:avLst>
          </a:prstGeom>
          <a:solidFill>
            <a:srgbClr val="92D050"/>
          </a:solidFill>
          <a:ln>
            <a:solidFill>
              <a:srgbClr val="517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局部连接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8434B6F-EA79-4964-BA2B-2B052A3E7DAF}"/>
              </a:ext>
            </a:extLst>
          </p:cNvPr>
          <p:cNvSpPr/>
          <p:nvPr/>
        </p:nvSpPr>
        <p:spPr>
          <a:xfrm>
            <a:off x="988802" y="4735132"/>
            <a:ext cx="5498459" cy="13388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一次卷积，只需学习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大小的参数个数，如上所示的例子，从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只需要学习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字方塊 8">
            <a:extLst>
              <a:ext uri="{FF2B5EF4-FFF2-40B4-BE49-F238E27FC236}">
                <a16:creationId xmlns:a16="http://schemas.microsoft.com/office/drawing/2014/main" id="{440F5F78-1734-42BB-8C9A-691AB882B2AF}"/>
              </a:ext>
            </a:extLst>
          </p:cNvPr>
          <p:cNvSpPr txBox="1"/>
          <p:nvPr/>
        </p:nvSpPr>
        <p:spPr>
          <a:xfrm>
            <a:off x="7240566" y="3061456"/>
            <a:ext cx="3292007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卷积大大减少了模型所需学习的参数量！！！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4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FBA42A6-07FB-4EF7-BE00-D173E904E651}"/>
              </a:ext>
            </a:extLst>
          </p:cNvPr>
          <p:cNvSpPr txBox="1"/>
          <p:nvPr/>
        </p:nvSpPr>
        <p:spPr>
          <a:xfrm>
            <a:off x="2742247" y="353367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  <p:grpSp>
        <p:nvGrpSpPr>
          <p:cNvPr id="98" name="组 10">
            <a:extLst>
              <a:ext uri="{FF2B5EF4-FFF2-40B4-BE49-F238E27FC236}">
                <a16:creationId xmlns:a16="http://schemas.microsoft.com/office/drawing/2014/main" id="{BB0B4622-9696-42B6-B9E4-3D910FA95B90}"/>
              </a:ext>
            </a:extLst>
          </p:cNvPr>
          <p:cNvGrpSpPr/>
          <p:nvPr/>
        </p:nvGrpSpPr>
        <p:grpSpPr>
          <a:xfrm>
            <a:off x="8617805" y="1897978"/>
            <a:ext cx="722759" cy="2502568"/>
            <a:chOff x="8617805" y="2298032"/>
            <a:chExt cx="722759" cy="2502568"/>
          </a:xfrm>
        </p:grpSpPr>
        <p:grpSp>
          <p:nvGrpSpPr>
            <p:cNvPr id="99" name="组 83">
              <a:extLst>
                <a:ext uri="{FF2B5EF4-FFF2-40B4-BE49-F238E27FC236}">
                  <a16:creationId xmlns:a16="http://schemas.microsoft.com/office/drawing/2014/main" id="{0AF58D46-5687-4861-8BF0-61E0B7CF7420}"/>
                </a:ext>
              </a:extLst>
            </p:cNvPr>
            <p:cNvGrpSpPr/>
            <p:nvPr/>
          </p:nvGrpSpPr>
          <p:grpSpPr>
            <a:xfrm>
              <a:off x="8617805" y="2298032"/>
              <a:ext cx="719928" cy="2502568"/>
              <a:chOff x="8617805" y="2298032"/>
              <a:chExt cx="719928" cy="2502568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953711F5-D57E-4060-B9C6-CE1614E0C1F0}"/>
                  </a:ext>
                </a:extLst>
              </p:cNvPr>
              <p:cNvSpPr/>
              <p:nvPr/>
            </p:nvSpPr>
            <p:spPr>
              <a:xfrm>
                <a:off x="8617805" y="2298032"/>
                <a:ext cx="719928" cy="25025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橢圓 17">
                <a:extLst>
                  <a:ext uri="{FF2B5EF4-FFF2-40B4-BE49-F238E27FC236}">
                    <a16:creationId xmlns:a16="http://schemas.microsoft.com/office/drawing/2014/main" id="{BCF09E25-EFB9-4676-9F86-EA2EB1D6D0E7}"/>
                  </a:ext>
                </a:extLst>
              </p:cNvPr>
              <p:cNvSpPr/>
              <p:nvPr/>
            </p:nvSpPr>
            <p:spPr>
              <a:xfrm>
                <a:off x="8705611" y="4171088"/>
                <a:ext cx="512898" cy="5129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橢圓 17">
                <a:extLst>
                  <a:ext uri="{FF2B5EF4-FFF2-40B4-BE49-F238E27FC236}">
                    <a16:creationId xmlns:a16="http://schemas.microsoft.com/office/drawing/2014/main" id="{43B45F6A-8B8D-46B5-8D42-98813AB4F438}"/>
                  </a:ext>
                </a:extLst>
              </p:cNvPr>
              <p:cNvSpPr/>
              <p:nvPr/>
            </p:nvSpPr>
            <p:spPr>
              <a:xfrm>
                <a:off x="8716763" y="2403400"/>
                <a:ext cx="512898" cy="5129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橢圓 18">
                <a:extLst>
                  <a:ext uri="{FF2B5EF4-FFF2-40B4-BE49-F238E27FC236}">
                    <a16:creationId xmlns:a16="http://schemas.microsoft.com/office/drawing/2014/main" id="{88B9964B-28CE-4104-A6DA-8A50C44E1A3D}"/>
                  </a:ext>
                </a:extLst>
              </p:cNvPr>
              <p:cNvSpPr/>
              <p:nvPr/>
            </p:nvSpPr>
            <p:spPr>
              <a:xfrm>
                <a:off x="8718855" y="2990712"/>
                <a:ext cx="512898" cy="5129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橢圓 19">
                <a:extLst>
                  <a:ext uri="{FF2B5EF4-FFF2-40B4-BE49-F238E27FC236}">
                    <a16:creationId xmlns:a16="http://schemas.microsoft.com/office/drawing/2014/main" id="{EB443612-C4FF-4129-96F3-274FEB974400}"/>
                  </a:ext>
                </a:extLst>
              </p:cNvPr>
              <p:cNvSpPr/>
              <p:nvPr/>
            </p:nvSpPr>
            <p:spPr>
              <a:xfrm>
                <a:off x="8708463" y="3582536"/>
                <a:ext cx="512898" cy="5129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0" name="组 88">
              <a:extLst>
                <a:ext uri="{FF2B5EF4-FFF2-40B4-BE49-F238E27FC236}">
                  <a16:creationId xmlns:a16="http://schemas.microsoft.com/office/drawing/2014/main" id="{24B94653-342B-4DEA-8FCB-036EC6D29C2D}"/>
                </a:ext>
              </a:extLst>
            </p:cNvPr>
            <p:cNvGrpSpPr/>
            <p:nvPr/>
          </p:nvGrpSpPr>
          <p:grpSpPr>
            <a:xfrm>
              <a:off x="8698042" y="2449329"/>
              <a:ext cx="642522" cy="2163286"/>
              <a:chOff x="8698042" y="2449329"/>
              <a:chExt cx="642522" cy="21632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E31AD150-5BBB-47C6-A1EC-A784EA565A93}"/>
                      </a:ext>
                    </a:extLst>
                  </p:cNvPr>
                  <p:cNvSpPr/>
                  <p:nvPr/>
                </p:nvSpPr>
                <p:spPr>
                  <a:xfrm>
                    <a:off x="8698042" y="2449329"/>
                    <a:ext cx="61920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042" y="2449329"/>
                    <a:ext cx="619208" cy="4001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B206E206-E96D-47BD-A700-C6ABAE662F6C}"/>
                      </a:ext>
                    </a:extLst>
                  </p:cNvPr>
                  <p:cNvSpPr/>
                  <p:nvPr/>
                </p:nvSpPr>
                <p:spPr>
                  <a:xfrm>
                    <a:off x="8698043" y="3037506"/>
                    <a:ext cx="61920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TW" sz="2000" i="1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043" y="3037506"/>
                    <a:ext cx="61920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A91C239A-FC6E-4371-9EC4-B5A5C349EEE8}"/>
                      </a:ext>
                    </a:extLst>
                  </p:cNvPr>
                  <p:cNvSpPr/>
                  <p:nvPr/>
                </p:nvSpPr>
                <p:spPr>
                  <a:xfrm>
                    <a:off x="8698043" y="3628380"/>
                    <a:ext cx="61920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TW" sz="2000" b="0" i="1" smtClean="0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043" y="3628380"/>
                    <a:ext cx="61920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49EC00B8-D9B1-42A9-B34F-BE10128B4854}"/>
                      </a:ext>
                    </a:extLst>
                  </p:cNvPr>
                  <p:cNvSpPr/>
                  <p:nvPr/>
                </p:nvSpPr>
                <p:spPr>
                  <a:xfrm>
                    <a:off x="8721356" y="4212505"/>
                    <a:ext cx="61920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TW" sz="2000" b="0" i="1" smtClean="0">
                                  <a:latin typeface="Cambria Math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1356" y="4212505"/>
                    <a:ext cx="61920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F4799EA8-2929-4378-BF52-36831B572FD4}"/>
              </a:ext>
            </a:extLst>
          </p:cNvPr>
          <p:cNvSpPr/>
          <p:nvPr/>
        </p:nvSpPr>
        <p:spPr>
          <a:xfrm>
            <a:off x="6990019" y="564965"/>
            <a:ext cx="683762" cy="53756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11" name="表格 110">
            <a:extLst>
              <a:ext uri="{FF2B5EF4-FFF2-40B4-BE49-F238E27FC236}">
                <a16:creationId xmlns:a16="http://schemas.microsoft.com/office/drawing/2014/main" id="{75E4A0D9-8224-49AF-B736-0B1D9C07AD6B}"/>
              </a:ext>
            </a:extLst>
          </p:cNvPr>
          <p:cNvGraphicFramePr>
            <a:graphicFrameLocks noGrp="1"/>
          </p:cNvGraphicFramePr>
          <p:nvPr/>
        </p:nvGraphicFramePr>
        <p:xfrm>
          <a:off x="1370146" y="3230051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文本框 111">
            <a:extLst>
              <a:ext uri="{FF2B5EF4-FFF2-40B4-BE49-F238E27FC236}">
                <a16:creationId xmlns:a16="http://schemas.microsoft.com/office/drawing/2014/main" id="{72601AA7-9CC8-44D9-9C90-F4D275815248}"/>
              </a:ext>
            </a:extLst>
          </p:cNvPr>
          <p:cNvSpPr txBox="1"/>
          <p:nvPr/>
        </p:nvSpPr>
        <p:spPr>
          <a:xfrm>
            <a:off x="4553946" y="248050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3" name="表格 112">
                <a:extLst>
                  <a:ext uri="{FF2B5EF4-FFF2-40B4-BE49-F238E27FC236}">
                    <a16:creationId xmlns:a16="http://schemas.microsoft.com/office/drawing/2014/main" id="{3B01CBC9-118A-45F0-A9E1-3CDB63156A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7112" y="2399073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3" name="表格 112">
                <a:extLst>
                  <a:ext uri="{FF2B5EF4-FFF2-40B4-BE49-F238E27FC236}">
                    <a16:creationId xmlns:a16="http://schemas.microsoft.com/office/drawing/2014/main" id="{3B01CBC9-118A-45F0-A9E1-3CDB63156A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7112" y="2399073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67" t="-1667" r="-1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3390" t="-1667" r="-339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67" t="-103390" r="-1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3390" t="-103390" r="-339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4" name="表格 113">
                <a:extLst>
                  <a:ext uri="{FF2B5EF4-FFF2-40B4-BE49-F238E27FC236}">
                    <a16:creationId xmlns:a16="http://schemas.microsoft.com/office/drawing/2014/main" id="{D52C1F64-BFFF-4F28-9F53-C3D2B17C64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24122" y="2382111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4" name="表格 113">
                <a:extLst>
                  <a:ext uri="{FF2B5EF4-FFF2-40B4-BE49-F238E27FC236}">
                    <a16:creationId xmlns:a16="http://schemas.microsoft.com/office/drawing/2014/main" id="{D52C1F64-BFFF-4F28-9F53-C3D2B17C64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24122" y="2382111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67" t="-1667" r="-1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3390" t="-1667" r="-339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67" t="-103390" r="-1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3390" t="-103390" r="-339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5" name="橢圓 17">
            <a:extLst>
              <a:ext uri="{FF2B5EF4-FFF2-40B4-BE49-F238E27FC236}">
                <a16:creationId xmlns:a16="http://schemas.microsoft.com/office/drawing/2014/main" id="{57A8D7E8-059A-4454-811A-DA0CF2EFDFD6}"/>
              </a:ext>
            </a:extLst>
          </p:cNvPr>
          <p:cNvSpPr/>
          <p:nvPr/>
        </p:nvSpPr>
        <p:spPr>
          <a:xfrm>
            <a:off x="7052369" y="2380966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橢圓 18">
            <a:extLst>
              <a:ext uri="{FF2B5EF4-FFF2-40B4-BE49-F238E27FC236}">
                <a16:creationId xmlns:a16="http://schemas.microsoft.com/office/drawing/2014/main" id="{EC0959AE-657F-45F1-9730-D88C6F81C1C3}"/>
              </a:ext>
            </a:extLst>
          </p:cNvPr>
          <p:cNvSpPr/>
          <p:nvPr/>
        </p:nvSpPr>
        <p:spPr>
          <a:xfrm>
            <a:off x="7054461" y="2968278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橢圓 19">
            <a:extLst>
              <a:ext uri="{FF2B5EF4-FFF2-40B4-BE49-F238E27FC236}">
                <a16:creationId xmlns:a16="http://schemas.microsoft.com/office/drawing/2014/main" id="{08EAF3A2-F6CA-44C6-A806-4ADDB56A68E0}"/>
              </a:ext>
            </a:extLst>
          </p:cNvPr>
          <p:cNvSpPr/>
          <p:nvPr/>
        </p:nvSpPr>
        <p:spPr>
          <a:xfrm>
            <a:off x="7044069" y="3560102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橢圓 17">
            <a:extLst>
              <a:ext uri="{FF2B5EF4-FFF2-40B4-BE49-F238E27FC236}">
                <a16:creationId xmlns:a16="http://schemas.microsoft.com/office/drawing/2014/main" id="{B7895344-D6CD-4672-AC57-374D66E167B0}"/>
              </a:ext>
            </a:extLst>
          </p:cNvPr>
          <p:cNvSpPr/>
          <p:nvPr/>
        </p:nvSpPr>
        <p:spPr>
          <a:xfrm>
            <a:off x="7060669" y="4173338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橢圓 18">
            <a:extLst>
              <a:ext uri="{FF2B5EF4-FFF2-40B4-BE49-F238E27FC236}">
                <a16:creationId xmlns:a16="http://schemas.microsoft.com/office/drawing/2014/main" id="{3AA55D40-55B7-4EF3-8F01-ED5B44AEE98C}"/>
              </a:ext>
            </a:extLst>
          </p:cNvPr>
          <p:cNvSpPr/>
          <p:nvPr/>
        </p:nvSpPr>
        <p:spPr>
          <a:xfrm>
            <a:off x="7062761" y="4760650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橢圓 19">
            <a:extLst>
              <a:ext uri="{FF2B5EF4-FFF2-40B4-BE49-F238E27FC236}">
                <a16:creationId xmlns:a16="http://schemas.microsoft.com/office/drawing/2014/main" id="{0E369140-F72E-48D6-BB16-88F9507DD503}"/>
              </a:ext>
            </a:extLst>
          </p:cNvPr>
          <p:cNvSpPr/>
          <p:nvPr/>
        </p:nvSpPr>
        <p:spPr>
          <a:xfrm>
            <a:off x="7052369" y="5352474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橢圓 17">
            <a:extLst>
              <a:ext uri="{FF2B5EF4-FFF2-40B4-BE49-F238E27FC236}">
                <a16:creationId xmlns:a16="http://schemas.microsoft.com/office/drawing/2014/main" id="{869E24EC-698A-43A0-8030-9F33990F2B00}"/>
              </a:ext>
            </a:extLst>
          </p:cNvPr>
          <p:cNvSpPr/>
          <p:nvPr/>
        </p:nvSpPr>
        <p:spPr>
          <a:xfrm>
            <a:off x="7063521" y="613278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橢圓 18">
            <a:extLst>
              <a:ext uri="{FF2B5EF4-FFF2-40B4-BE49-F238E27FC236}">
                <a16:creationId xmlns:a16="http://schemas.microsoft.com/office/drawing/2014/main" id="{3A4A4984-B3E3-4141-B8B5-37C285772AF7}"/>
              </a:ext>
            </a:extLst>
          </p:cNvPr>
          <p:cNvSpPr/>
          <p:nvPr/>
        </p:nvSpPr>
        <p:spPr>
          <a:xfrm>
            <a:off x="7065613" y="1200590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橢圓 19">
            <a:extLst>
              <a:ext uri="{FF2B5EF4-FFF2-40B4-BE49-F238E27FC236}">
                <a16:creationId xmlns:a16="http://schemas.microsoft.com/office/drawing/2014/main" id="{213DD5A9-2680-466F-BF42-5C43D8B02010}"/>
              </a:ext>
            </a:extLst>
          </p:cNvPr>
          <p:cNvSpPr/>
          <p:nvPr/>
        </p:nvSpPr>
        <p:spPr>
          <a:xfrm>
            <a:off x="7055221" y="1792414"/>
            <a:ext cx="512898" cy="512972"/>
          </a:xfrm>
          <a:prstGeom prst="ellipse">
            <a:avLst/>
          </a:prstGeom>
          <a:solidFill>
            <a:srgbClr val="FBC9CC"/>
          </a:solidFill>
          <a:ln>
            <a:solidFill>
              <a:srgbClr val="EB8E9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488628B-81B5-4F83-AEEF-571D204BD5A8}"/>
              </a:ext>
            </a:extLst>
          </p:cNvPr>
          <p:cNvSpPr/>
          <p:nvPr/>
        </p:nvSpPr>
        <p:spPr>
          <a:xfrm>
            <a:off x="970326" y="5377896"/>
            <a:ext cx="5911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一个卷积核可以提取图像的一种特征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091CC97-D3B6-4E59-A599-33A9C80882E1}"/>
              </a:ext>
            </a:extLst>
          </p:cNvPr>
          <p:cNvSpPr txBox="1"/>
          <p:nvPr/>
        </p:nvSpPr>
        <p:spPr>
          <a:xfrm>
            <a:off x="4560294" y="337237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表格 125">
                <a:extLst>
                  <a:ext uri="{FF2B5EF4-FFF2-40B4-BE49-F238E27FC236}">
                    <a16:creationId xmlns:a16="http://schemas.microsoft.com/office/drawing/2014/main" id="{912A23EE-66AD-49DF-A044-B418B06DBF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3460" y="3290944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表格 125">
                <a:extLst>
                  <a:ext uri="{FF2B5EF4-FFF2-40B4-BE49-F238E27FC236}">
                    <a16:creationId xmlns:a16="http://schemas.microsoft.com/office/drawing/2014/main" id="{912A23EE-66AD-49DF-A044-B418B06DBF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3460" y="3290944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667" t="-1667" r="-10166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3390" t="-1667" r="-3390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667" t="-103390" r="-101667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3390" t="-103390" r="-3390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7" name="表格 126">
                <a:extLst>
                  <a:ext uri="{FF2B5EF4-FFF2-40B4-BE49-F238E27FC236}">
                    <a16:creationId xmlns:a16="http://schemas.microsoft.com/office/drawing/2014/main" id="{10C19EAC-42B3-4ECC-9ACF-DC5EB03C89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30470" y="3273982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7" name="表格 126">
                <a:extLst>
                  <a:ext uri="{FF2B5EF4-FFF2-40B4-BE49-F238E27FC236}">
                    <a16:creationId xmlns:a16="http://schemas.microsoft.com/office/drawing/2014/main" id="{10C19EAC-42B3-4ECC-9ACF-DC5EB03C89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30470" y="3273982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7" t="-1667" r="-1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3390" t="-1667" r="-339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67" t="-103390" r="-1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3390" t="-103390" r="-339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8" name="文本框 127">
            <a:extLst>
              <a:ext uri="{FF2B5EF4-FFF2-40B4-BE49-F238E27FC236}">
                <a16:creationId xmlns:a16="http://schemas.microsoft.com/office/drawing/2014/main" id="{A6A8F9B0-9C20-4977-93AC-F589E3687152}"/>
              </a:ext>
            </a:extLst>
          </p:cNvPr>
          <p:cNvSpPr txBox="1"/>
          <p:nvPr/>
        </p:nvSpPr>
        <p:spPr>
          <a:xfrm>
            <a:off x="4562842" y="42606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9" name="表格 128">
                <a:extLst>
                  <a:ext uri="{FF2B5EF4-FFF2-40B4-BE49-F238E27FC236}">
                    <a16:creationId xmlns:a16="http://schemas.microsoft.com/office/drawing/2014/main" id="{8AAA6A3B-857E-44A5-9432-F70302F5E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6008" y="4179222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9" name="表格 128">
                <a:extLst>
                  <a:ext uri="{FF2B5EF4-FFF2-40B4-BE49-F238E27FC236}">
                    <a16:creationId xmlns:a16="http://schemas.microsoft.com/office/drawing/2014/main" id="{8AAA6A3B-857E-44A5-9432-F70302F5E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6008" y="4179222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3390" t="-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103390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3390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0" name="表格 129">
                <a:extLst>
                  <a:ext uri="{FF2B5EF4-FFF2-40B4-BE49-F238E27FC236}">
                    <a16:creationId xmlns:a16="http://schemas.microsoft.com/office/drawing/2014/main" id="{EBB94C85-68E7-49E5-9F15-6DE3EC9C80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33018" y="4162260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0" name="表格 129">
                <a:extLst>
                  <a:ext uri="{FF2B5EF4-FFF2-40B4-BE49-F238E27FC236}">
                    <a16:creationId xmlns:a16="http://schemas.microsoft.com/office/drawing/2014/main" id="{EBB94C85-68E7-49E5-9F15-6DE3EC9C80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33018" y="4162260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3390" t="-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103390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3390" t="-103390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F805044A-2598-4F12-8533-475760646387}"/>
              </a:ext>
            </a:extLst>
          </p:cNvPr>
          <p:cNvSpPr/>
          <p:nvPr/>
        </p:nvSpPr>
        <p:spPr>
          <a:xfrm>
            <a:off x="943822" y="583274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多个卷积核提取多种特征。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2" name="组 16">
            <a:extLst>
              <a:ext uri="{FF2B5EF4-FFF2-40B4-BE49-F238E27FC236}">
                <a16:creationId xmlns:a16="http://schemas.microsoft.com/office/drawing/2014/main" id="{00EC5BDD-2925-42D9-BBD1-5CD6D43B5C45}"/>
              </a:ext>
            </a:extLst>
          </p:cNvPr>
          <p:cNvGrpSpPr/>
          <p:nvPr/>
        </p:nvGrpSpPr>
        <p:grpSpPr>
          <a:xfrm>
            <a:off x="7556967" y="869764"/>
            <a:ext cx="1161888" cy="4759498"/>
            <a:chOff x="7556967" y="1269818"/>
            <a:chExt cx="1161888" cy="4759498"/>
          </a:xfrm>
        </p:grpSpPr>
        <p:cxnSp>
          <p:nvCxnSpPr>
            <p:cNvPr id="133" name="直线箭头连接符 100">
              <a:extLst>
                <a:ext uri="{FF2B5EF4-FFF2-40B4-BE49-F238E27FC236}">
                  <a16:creationId xmlns:a16="http://schemas.microsoft.com/office/drawing/2014/main" id="{C0DB73C6-11C7-48F3-ACE1-60B8C88B165F}"/>
                </a:ext>
              </a:extLst>
            </p:cNvPr>
            <p:cNvCxnSpPr/>
            <p:nvPr/>
          </p:nvCxnSpPr>
          <p:spPr>
            <a:xfrm>
              <a:off x="7576419" y="1269818"/>
              <a:ext cx="1140344" cy="1390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01">
              <a:extLst>
                <a:ext uri="{FF2B5EF4-FFF2-40B4-BE49-F238E27FC236}">
                  <a16:creationId xmlns:a16="http://schemas.microsoft.com/office/drawing/2014/main" id="{17A821C0-1845-42EF-8C6B-8644DAB2F92C}"/>
                </a:ext>
              </a:extLst>
            </p:cNvPr>
            <p:cNvCxnSpPr/>
            <p:nvPr/>
          </p:nvCxnSpPr>
          <p:spPr>
            <a:xfrm>
              <a:off x="7578511" y="1857130"/>
              <a:ext cx="1138252" cy="802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02">
              <a:extLst>
                <a:ext uri="{FF2B5EF4-FFF2-40B4-BE49-F238E27FC236}">
                  <a16:creationId xmlns:a16="http://schemas.microsoft.com/office/drawing/2014/main" id="{7BD7F66A-E645-4217-845B-7137F990CD5F}"/>
                </a:ext>
              </a:extLst>
            </p:cNvPr>
            <p:cNvCxnSpPr/>
            <p:nvPr/>
          </p:nvCxnSpPr>
          <p:spPr>
            <a:xfrm flipV="1">
              <a:off x="7565267" y="2659886"/>
              <a:ext cx="1151496" cy="377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03">
              <a:extLst>
                <a:ext uri="{FF2B5EF4-FFF2-40B4-BE49-F238E27FC236}">
                  <a16:creationId xmlns:a16="http://schemas.microsoft.com/office/drawing/2014/main" id="{B0F9B40D-5AFE-4CA1-9688-EB2EB3B15185}"/>
                </a:ext>
              </a:extLst>
            </p:cNvPr>
            <p:cNvCxnSpPr/>
            <p:nvPr/>
          </p:nvCxnSpPr>
          <p:spPr>
            <a:xfrm flipV="1">
              <a:off x="7567359" y="2659886"/>
              <a:ext cx="1149404" cy="964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04">
              <a:extLst>
                <a:ext uri="{FF2B5EF4-FFF2-40B4-BE49-F238E27FC236}">
                  <a16:creationId xmlns:a16="http://schemas.microsoft.com/office/drawing/2014/main" id="{ED94147D-0E99-4174-BACE-7ABEC2D461B1}"/>
                </a:ext>
              </a:extLst>
            </p:cNvPr>
            <p:cNvCxnSpPr/>
            <p:nvPr/>
          </p:nvCxnSpPr>
          <p:spPr>
            <a:xfrm>
              <a:off x="7578511" y="1857130"/>
              <a:ext cx="1140344" cy="1390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05">
              <a:extLst>
                <a:ext uri="{FF2B5EF4-FFF2-40B4-BE49-F238E27FC236}">
                  <a16:creationId xmlns:a16="http://schemas.microsoft.com/office/drawing/2014/main" id="{EE2ED47A-5A18-42C1-852F-601D4C6B6978}"/>
                </a:ext>
              </a:extLst>
            </p:cNvPr>
            <p:cNvCxnSpPr/>
            <p:nvPr/>
          </p:nvCxnSpPr>
          <p:spPr>
            <a:xfrm>
              <a:off x="7568119" y="2448954"/>
              <a:ext cx="1150736" cy="7982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06">
              <a:extLst>
                <a:ext uri="{FF2B5EF4-FFF2-40B4-BE49-F238E27FC236}">
                  <a16:creationId xmlns:a16="http://schemas.microsoft.com/office/drawing/2014/main" id="{B3DE0247-F18C-4950-B94E-C66756C93708}"/>
                </a:ext>
              </a:extLst>
            </p:cNvPr>
            <p:cNvCxnSpPr/>
            <p:nvPr/>
          </p:nvCxnSpPr>
          <p:spPr>
            <a:xfrm flipV="1">
              <a:off x="7567359" y="3247198"/>
              <a:ext cx="1151496" cy="377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07">
              <a:extLst>
                <a:ext uri="{FF2B5EF4-FFF2-40B4-BE49-F238E27FC236}">
                  <a16:creationId xmlns:a16="http://schemas.microsoft.com/office/drawing/2014/main" id="{0E893868-C816-4A4C-BB26-DF16732E283B}"/>
                </a:ext>
              </a:extLst>
            </p:cNvPr>
            <p:cNvCxnSpPr/>
            <p:nvPr/>
          </p:nvCxnSpPr>
          <p:spPr>
            <a:xfrm flipV="1">
              <a:off x="7556967" y="3247198"/>
              <a:ext cx="1161888" cy="969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08">
              <a:extLst>
                <a:ext uri="{FF2B5EF4-FFF2-40B4-BE49-F238E27FC236}">
                  <a16:creationId xmlns:a16="http://schemas.microsoft.com/office/drawing/2014/main" id="{14364924-6AB1-440F-8AD7-6283AFDF6FE2}"/>
                </a:ext>
              </a:extLst>
            </p:cNvPr>
            <p:cNvCxnSpPr/>
            <p:nvPr/>
          </p:nvCxnSpPr>
          <p:spPr>
            <a:xfrm>
              <a:off x="7567359" y="3624818"/>
              <a:ext cx="1141104" cy="214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09">
              <a:extLst>
                <a:ext uri="{FF2B5EF4-FFF2-40B4-BE49-F238E27FC236}">
                  <a16:creationId xmlns:a16="http://schemas.microsoft.com/office/drawing/2014/main" id="{3F8CE451-CF35-4213-B525-EE816219E2BE}"/>
                </a:ext>
              </a:extLst>
            </p:cNvPr>
            <p:cNvCxnSpPr/>
            <p:nvPr/>
          </p:nvCxnSpPr>
          <p:spPr>
            <a:xfrm>
              <a:off x="7565267" y="3037506"/>
              <a:ext cx="1143196" cy="8015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10">
              <a:extLst>
                <a:ext uri="{FF2B5EF4-FFF2-40B4-BE49-F238E27FC236}">
                  <a16:creationId xmlns:a16="http://schemas.microsoft.com/office/drawing/2014/main" id="{7CB7F5FD-42D6-45B2-953E-D42FC82A417A}"/>
                </a:ext>
              </a:extLst>
            </p:cNvPr>
            <p:cNvCxnSpPr/>
            <p:nvPr/>
          </p:nvCxnSpPr>
          <p:spPr>
            <a:xfrm flipV="1">
              <a:off x="7575659" y="3839022"/>
              <a:ext cx="1132804" cy="1578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11">
              <a:extLst>
                <a:ext uri="{FF2B5EF4-FFF2-40B4-BE49-F238E27FC236}">
                  <a16:creationId xmlns:a16="http://schemas.microsoft.com/office/drawing/2014/main" id="{826E8044-41E0-4307-B7BC-735B6B3A9DDB}"/>
                </a:ext>
              </a:extLst>
            </p:cNvPr>
            <p:cNvCxnSpPr/>
            <p:nvPr/>
          </p:nvCxnSpPr>
          <p:spPr>
            <a:xfrm flipV="1">
              <a:off x="7573567" y="3839022"/>
              <a:ext cx="1134896" cy="990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12">
              <a:extLst>
                <a:ext uri="{FF2B5EF4-FFF2-40B4-BE49-F238E27FC236}">
                  <a16:creationId xmlns:a16="http://schemas.microsoft.com/office/drawing/2014/main" id="{C9E11B89-3C7B-4B07-9ED9-E6822FD0B565}"/>
                </a:ext>
              </a:extLst>
            </p:cNvPr>
            <p:cNvCxnSpPr/>
            <p:nvPr/>
          </p:nvCxnSpPr>
          <p:spPr>
            <a:xfrm>
              <a:off x="7574647" y="4212130"/>
              <a:ext cx="1141104" cy="214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13">
              <a:extLst>
                <a:ext uri="{FF2B5EF4-FFF2-40B4-BE49-F238E27FC236}">
                  <a16:creationId xmlns:a16="http://schemas.microsoft.com/office/drawing/2014/main" id="{09206673-F7AE-429A-A462-2F79963E9A8A}"/>
                </a:ext>
              </a:extLst>
            </p:cNvPr>
            <p:cNvCxnSpPr/>
            <p:nvPr/>
          </p:nvCxnSpPr>
          <p:spPr>
            <a:xfrm>
              <a:off x="7572555" y="3624818"/>
              <a:ext cx="1143196" cy="8015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14">
              <a:extLst>
                <a:ext uri="{FF2B5EF4-FFF2-40B4-BE49-F238E27FC236}">
                  <a16:creationId xmlns:a16="http://schemas.microsoft.com/office/drawing/2014/main" id="{18ACB71C-D32F-45EB-927F-D189E3C09623}"/>
                </a:ext>
              </a:extLst>
            </p:cNvPr>
            <p:cNvCxnSpPr/>
            <p:nvPr/>
          </p:nvCxnSpPr>
          <p:spPr>
            <a:xfrm flipV="1">
              <a:off x="7569955" y="4451148"/>
              <a:ext cx="1132804" cy="1578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15">
              <a:extLst>
                <a:ext uri="{FF2B5EF4-FFF2-40B4-BE49-F238E27FC236}">
                  <a16:creationId xmlns:a16="http://schemas.microsoft.com/office/drawing/2014/main" id="{B1B19464-1E0F-4946-BD34-95021773B5A1}"/>
                </a:ext>
              </a:extLst>
            </p:cNvPr>
            <p:cNvCxnSpPr/>
            <p:nvPr/>
          </p:nvCxnSpPr>
          <p:spPr>
            <a:xfrm flipV="1">
              <a:off x="7580855" y="4426334"/>
              <a:ext cx="1134896" cy="990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椭圆形标注 131">
            <a:extLst>
              <a:ext uri="{FF2B5EF4-FFF2-40B4-BE49-F238E27FC236}">
                <a16:creationId xmlns:a16="http://schemas.microsoft.com/office/drawing/2014/main" id="{082BC3CD-D476-42CF-ACBA-EE4AFF0F18AA}"/>
              </a:ext>
            </a:extLst>
          </p:cNvPr>
          <p:cNvSpPr/>
          <p:nvPr/>
        </p:nvSpPr>
        <p:spPr>
          <a:xfrm>
            <a:off x="8815013" y="1068537"/>
            <a:ext cx="1895892" cy="629761"/>
          </a:xfrm>
          <a:prstGeom prst="wedgeEllipseCallout">
            <a:avLst>
              <a:gd name="adj1" fmla="val -32539"/>
              <a:gd name="adj2" fmla="val 9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权重共享</a:t>
            </a:r>
          </a:p>
        </p:txBody>
      </p:sp>
      <p:grpSp>
        <p:nvGrpSpPr>
          <p:cNvPr id="150" name="组 13">
            <a:extLst>
              <a:ext uri="{FF2B5EF4-FFF2-40B4-BE49-F238E27FC236}">
                <a16:creationId xmlns:a16="http://schemas.microsoft.com/office/drawing/2014/main" id="{568681E3-B1BD-4804-9D9E-73FAE297A01B}"/>
              </a:ext>
            </a:extLst>
          </p:cNvPr>
          <p:cNvGrpSpPr/>
          <p:nvPr/>
        </p:nvGrpSpPr>
        <p:grpSpPr>
          <a:xfrm>
            <a:off x="8847461" y="2155746"/>
            <a:ext cx="648485" cy="2280660"/>
            <a:chOff x="8847461" y="2555800"/>
            <a:chExt cx="648485" cy="2280660"/>
          </a:xfrm>
        </p:grpSpPr>
        <p:grpSp>
          <p:nvGrpSpPr>
            <p:cNvPr id="151" name="组 121">
              <a:extLst>
                <a:ext uri="{FF2B5EF4-FFF2-40B4-BE49-F238E27FC236}">
                  <a16:creationId xmlns:a16="http://schemas.microsoft.com/office/drawing/2014/main" id="{0420E457-2D4B-411F-B776-657450AFA8B4}"/>
                </a:ext>
              </a:extLst>
            </p:cNvPr>
            <p:cNvGrpSpPr/>
            <p:nvPr/>
          </p:nvGrpSpPr>
          <p:grpSpPr>
            <a:xfrm>
              <a:off x="8858011" y="2555800"/>
              <a:ext cx="526142" cy="2280660"/>
              <a:chOff x="8858011" y="2555800"/>
              <a:chExt cx="526142" cy="2280660"/>
            </a:xfrm>
          </p:grpSpPr>
          <p:sp>
            <p:nvSpPr>
              <p:cNvPr id="156" name="橢圓 17">
                <a:extLst>
                  <a:ext uri="{FF2B5EF4-FFF2-40B4-BE49-F238E27FC236}">
                    <a16:creationId xmlns:a16="http://schemas.microsoft.com/office/drawing/2014/main" id="{F100EF98-C3A6-44D5-ABF6-484AEE5DEF6A}"/>
                  </a:ext>
                </a:extLst>
              </p:cNvPr>
              <p:cNvSpPr/>
              <p:nvPr/>
            </p:nvSpPr>
            <p:spPr>
              <a:xfrm>
                <a:off x="8858011" y="4323488"/>
                <a:ext cx="512898" cy="512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橢圓 17">
                <a:extLst>
                  <a:ext uri="{FF2B5EF4-FFF2-40B4-BE49-F238E27FC236}">
                    <a16:creationId xmlns:a16="http://schemas.microsoft.com/office/drawing/2014/main" id="{3A7BCA25-F54B-4C9A-A17E-1833395CD88C}"/>
                  </a:ext>
                </a:extLst>
              </p:cNvPr>
              <p:cNvSpPr/>
              <p:nvPr/>
            </p:nvSpPr>
            <p:spPr>
              <a:xfrm>
                <a:off x="8869163" y="2555800"/>
                <a:ext cx="512898" cy="512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橢圓 18">
                <a:extLst>
                  <a:ext uri="{FF2B5EF4-FFF2-40B4-BE49-F238E27FC236}">
                    <a16:creationId xmlns:a16="http://schemas.microsoft.com/office/drawing/2014/main" id="{9C88184D-C940-4B49-B5C3-A79CFB4786B0}"/>
                  </a:ext>
                </a:extLst>
              </p:cNvPr>
              <p:cNvSpPr/>
              <p:nvPr/>
            </p:nvSpPr>
            <p:spPr>
              <a:xfrm>
                <a:off x="8871255" y="3143112"/>
                <a:ext cx="512898" cy="512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橢圓 19">
                <a:extLst>
                  <a:ext uri="{FF2B5EF4-FFF2-40B4-BE49-F238E27FC236}">
                    <a16:creationId xmlns:a16="http://schemas.microsoft.com/office/drawing/2014/main" id="{10E97F11-32C2-4160-A8CF-726AC4681A01}"/>
                  </a:ext>
                </a:extLst>
              </p:cNvPr>
              <p:cNvSpPr/>
              <p:nvPr/>
            </p:nvSpPr>
            <p:spPr>
              <a:xfrm>
                <a:off x="8860863" y="3734936"/>
                <a:ext cx="512898" cy="512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13B075E9-9EC0-4BA1-9851-E36141057638}"/>
                    </a:ext>
                  </a:extLst>
                </p:cNvPr>
                <p:cNvSpPr/>
                <p:nvPr/>
              </p:nvSpPr>
              <p:spPr>
                <a:xfrm>
                  <a:off x="8847461" y="2601729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9" name="矩形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461" y="2601729"/>
                  <a:ext cx="625171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1385EEDB-4D54-4F9B-A712-484CFFCD6A3C}"/>
                    </a:ext>
                  </a:extLst>
                </p:cNvPr>
                <p:cNvSpPr/>
                <p:nvPr/>
              </p:nvSpPr>
              <p:spPr>
                <a:xfrm>
                  <a:off x="8847461" y="3189906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0" name="矩形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461" y="3189906"/>
                  <a:ext cx="625171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33A94985-9324-4907-81D0-4EA9B604E09B}"/>
                    </a:ext>
                  </a:extLst>
                </p:cNvPr>
                <p:cNvSpPr/>
                <p:nvPr/>
              </p:nvSpPr>
              <p:spPr>
                <a:xfrm>
                  <a:off x="8847461" y="3780780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矩形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461" y="3780780"/>
                  <a:ext cx="625171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11939FD4-DBBC-4E7A-AC7E-CFB07C61F27F}"/>
                    </a:ext>
                  </a:extLst>
                </p:cNvPr>
                <p:cNvSpPr/>
                <p:nvPr/>
              </p:nvSpPr>
              <p:spPr>
                <a:xfrm>
                  <a:off x="8870775" y="4364905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4" name="矩形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775" y="4364905"/>
                  <a:ext cx="625171" cy="4001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组 14">
            <a:extLst>
              <a:ext uri="{FF2B5EF4-FFF2-40B4-BE49-F238E27FC236}">
                <a16:creationId xmlns:a16="http://schemas.microsoft.com/office/drawing/2014/main" id="{2C060901-D9A0-4837-B336-E3C9B9225D0F}"/>
              </a:ext>
            </a:extLst>
          </p:cNvPr>
          <p:cNvGrpSpPr/>
          <p:nvPr/>
        </p:nvGrpSpPr>
        <p:grpSpPr>
          <a:xfrm>
            <a:off x="8999861" y="2308146"/>
            <a:ext cx="648485" cy="2280660"/>
            <a:chOff x="8999861" y="2708200"/>
            <a:chExt cx="648485" cy="2280660"/>
          </a:xfrm>
        </p:grpSpPr>
        <p:grpSp>
          <p:nvGrpSpPr>
            <p:cNvPr id="161" name="组 126">
              <a:extLst>
                <a:ext uri="{FF2B5EF4-FFF2-40B4-BE49-F238E27FC236}">
                  <a16:creationId xmlns:a16="http://schemas.microsoft.com/office/drawing/2014/main" id="{3B842E24-B658-4D6D-A908-B93A8E907F25}"/>
                </a:ext>
              </a:extLst>
            </p:cNvPr>
            <p:cNvGrpSpPr/>
            <p:nvPr/>
          </p:nvGrpSpPr>
          <p:grpSpPr>
            <a:xfrm>
              <a:off x="9010411" y="2708200"/>
              <a:ext cx="526142" cy="2280660"/>
              <a:chOff x="9010411" y="2708200"/>
              <a:chExt cx="526142" cy="2280660"/>
            </a:xfrm>
          </p:grpSpPr>
          <p:sp>
            <p:nvSpPr>
              <p:cNvPr id="166" name="橢圓 17">
                <a:extLst>
                  <a:ext uri="{FF2B5EF4-FFF2-40B4-BE49-F238E27FC236}">
                    <a16:creationId xmlns:a16="http://schemas.microsoft.com/office/drawing/2014/main" id="{90FEE32D-E76D-4510-A725-1F4CD3771D56}"/>
                  </a:ext>
                </a:extLst>
              </p:cNvPr>
              <p:cNvSpPr/>
              <p:nvPr/>
            </p:nvSpPr>
            <p:spPr>
              <a:xfrm>
                <a:off x="9010411" y="4475888"/>
                <a:ext cx="512898" cy="51297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橢圓 17">
                <a:extLst>
                  <a:ext uri="{FF2B5EF4-FFF2-40B4-BE49-F238E27FC236}">
                    <a16:creationId xmlns:a16="http://schemas.microsoft.com/office/drawing/2014/main" id="{033D7D42-CF70-41B2-8B78-979AD3A27DCC}"/>
                  </a:ext>
                </a:extLst>
              </p:cNvPr>
              <p:cNvSpPr/>
              <p:nvPr/>
            </p:nvSpPr>
            <p:spPr>
              <a:xfrm>
                <a:off x="9021563" y="2708200"/>
                <a:ext cx="512898" cy="51297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橢圓 18">
                <a:extLst>
                  <a:ext uri="{FF2B5EF4-FFF2-40B4-BE49-F238E27FC236}">
                    <a16:creationId xmlns:a16="http://schemas.microsoft.com/office/drawing/2014/main" id="{5576A45D-A3D0-4FB9-9BE5-A3A598D8188C}"/>
                  </a:ext>
                </a:extLst>
              </p:cNvPr>
              <p:cNvSpPr/>
              <p:nvPr/>
            </p:nvSpPr>
            <p:spPr>
              <a:xfrm>
                <a:off x="9023655" y="3295512"/>
                <a:ext cx="512898" cy="51297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橢圓 19">
                <a:extLst>
                  <a:ext uri="{FF2B5EF4-FFF2-40B4-BE49-F238E27FC236}">
                    <a16:creationId xmlns:a16="http://schemas.microsoft.com/office/drawing/2014/main" id="{64418C86-DB2A-411C-9510-2D0EF0026E10}"/>
                  </a:ext>
                </a:extLst>
              </p:cNvPr>
              <p:cNvSpPr/>
              <p:nvPr/>
            </p:nvSpPr>
            <p:spPr>
              <a:xfrm>
                <a:off x="9013263" y="3887336"/>
                <a:ext cx="512898" cy="51297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0061364-D408-406C-9D5E-0BF1EB75CDA0}"/>
                    </a:ext>
                  </a:extLst>
                </p:cNvPr>
                <p:cNvSpPr/>
                <p:nvPr/>
              </p:nvSpPr>
              <p:spPr>
                <a:xfrm>
                  <a:off x="8999861" y="2754129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3" name="矩形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861" y="2754129"/>
                  <a:ext cx="625171" cy="40011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DCEC268B-F89B-4E7C-8902-F6B5E005C0E4}"/>
                    </a:ext>
                  </a:extLst>
                </p:cNvPr>
                <p:cNvSpPr/>
                <p:nvPr/>
              </p:nvSpPr>
              <p:spPr>
                <a:xfrm>
                  <a:off x="8999861" y="3342306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4" name="矩形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861" y="3342306"/>
                  <a:ext cx="625171" cy="40011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EBE795A9-ACD5-4B1D-A333-FF925F6423D1}"/>
                    </a:ext>
                  </a:extLst>
                </p:cNvPr>
                <p:cNvSpPr/>
                <p:nvPr/>
              </p:nvSpPr>
              <p:spPr>
                <a:xfrm>
                  <a:off x="8999861" y="3933180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5" name="矩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861" y="3933180"/>
                  <a:ext cx="625171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B737488E-D109-479E-9D1C-3BEF6CC30116}"/>
                    </a:ext>
                  </a:extLst>
                </p:cNvPr>
                <p:cNvSpPr/>
                <p:nvPr/>
              </p:nvSpPr>
              <p:spPr>
                <a:xfrm>
                  <a:off x="9023175" y="4517305"/>
                  <a:ext cx="6251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TW" sz="2000" b="0" i="1" smtClean="0"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6" name="矩形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3175" y="4517305"/>
                  <a:ext cx="625171" cy="40011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文字方塊 55">
            <a:extLst>
              <a:ext uri="{FF2B5EF4-FFF2-40B4-BE49-F238E27FC236}">
                <a16:creationId xmlns:a16="http://schemas.microsoft.com/office/drawing/2014/main" id="{47EB0731-9902-47C4-A2B2-B103E96189D4}"/>
              </a:ext>
            </a:extLst>
          </p:cNvPr>
          <p:cNvSpPr txBox="1"/>
          <p:nvPr/>
        </p:nvSpPr>
        <p:spPr>
          <a:xfrm>
            <a:off x="3079026" y="1976233"/>
            <a:ext cx="140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ernel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字方塊 55">
            <a:extLst>
              <a:ext uri="{FF2B5EF4-FFF2-40B4-BE49-F238E27FC236}">
                <a16:creationId xmlns:a16="http://schemas.microsoft.com/office/drawing/2014/main" id="{407C100B-6B36-40E1-9B6B-0C29739DE82D}"/>
              </a:ext>
            </a:extLst>
          </p:cNvPr>
          <p:cNvSpPr txBox="1"/>
          <p:nvPr/>
        </p:nvSpPr>
        <p:spPr>
          <a:xfrm>
            <a:off x="4174853" y="1977802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字方塊 55">
            <a:extLst>
              <a:ext uri="{FF2B5EF4-FFF2-40B4-BE49-F238E27FC236}">
                <a16:creationId xmlns:a16="http://schemas.microsoft.com/office/drawing/2014/main" id="{24A503F1-415D-41BB-8C1E-C228A857069A}"/>
              </a:ext>
            </a:extLst>
          </p:cNvPr>
          <p:cNvSpPr txBox="1"/>
          <p:nvPr/>
        </p:nvSpPr>
        <p:spPr>
          <a:xfrm>
            <a:off x="315087" y="2818661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字方塊 55">
            <a:extLst>
              <a:ext uri="{FF2B5EF4-FFF2-40B4-BE49-F238E27FC236}">
                <a16:creationId xmlns:a16="http://schemas.microsoft.com/office/drawing/2014/main" id="{FAB8C700-EE3B-47D0-9349-5AAC187ED7DF}"/>
              </a:ext>
            </a:extLst>
          </p:cNvPr>
          <p:cNvSpPr txBox="1"/>
          <p:nvPr/>
        </p:nvSpPr>
        <p:spPr>
          <a:xfrm>
            <a:off x="7734933" y="4616315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字方塊 55">
            <a:extLst>
              <a:ext uri="{FF2B5EF4-FFF2-40B4-BE49-F238E27FC236}">
                <a16:creationId xmlns:a16="http://schemas.microsoft.com/office/drawing/2014/main" id="{5431ABBD-0EA1-40BF-9704-CD677565CE08}"/>
              </a:ext>
            </a:extLst>
          </p:cNvPr>
          <p:cNvSpPr txBox="1"/>
          <p:nvPr/>
        </p:nvSpPr>
        <p:spPr>
          <a:xfrm>
            <a:off x="5707528" y="6142585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 17">
            <a:extLst>
              <a:ext uri="{FF2B5EF4-FFF2-40B4-BE49-F238E27FC236}">
                <a16:creationId xmlns:a16="http://schemas.microsoft.com/office/drawing/2014/main" id="{15A138FA-CEFD-4FEB-8C7A-F10CC17BFDDA}"/>
              </a:ext>
            </a:extLst>
          </p:cNvPr>
          <p:cNvGrpSpPr/>
          <p:nvPr/>
        </p:nvGrpSpPr>
        <p:grpSpPr>
          <a:xfrm>
            <a:off x="9523309" y="1826034"/>
            <a:ext cx="1634971" cy="2506286"/>
            <a:chOff x="9523309" y="2226088"/>
            <a:chExt cx="1634971" cy="2506286"/>
          </a:xfrm>
        </p:grpSpPr>
        <p:grpSp>
          <p:nvGrpSpPr>
            <p:cNvPr id="176" name="组 15">
              <a:extLst>
                <a:ext uri="{FF2B5EF4-FFF2-40B4-BE49-F238E27FC236}">
                  <a16:creationId xmlns:a16="http://schemas.microsoft.com/office/drawing/2014/main" id="{5BF999E9-FA8E-47A2-BC30-68B3BC746487}"/>
                </a:ext>
              </a:extLst>
            </p:cNvPr>
            <p:cNvGrpSpPr/>
            <p:nvPr/>
          </p:nvGrpSpPr>
          <p:grpSpPr>
            <a:xfrm>
              <a:off x="9523309" y="2226088"/>
              <a:ext cx="1187596" cy="2506286"/>
              <a:chOff x="9523309" y="2226088"/>
              <a:chExt cx="1187596" cy="2506286"/>
            </a:xfrm>
          </p:grpSpPr>
          <p:grpSp>
            <p:nvGrpSpPr>
              <p:cNvPr id="178" name="组 147">
                <a:extLst>
                  <a:ext uri="{FF2B5EF4-FFF2-40B4-BE49-F238E27FC236}">
                    <a16:creationId xmlns:a16="http://schemas.microsoft.com/office/drawing/2014/main" id="{6D3636AB-216A-4913-A7C2-C399C52671A5}"/>
                  </a:ext>
                </a:extLst>
              </p:cNvPr>
              <p:cNvGrpSpPr/>
              <p:nvPr/>
            </p:nvGrpSpPr>
            <p:grpSpPr>
              <a:xfrm>
                <a:off x="9523309" y="2226088"/>
                <a:ext cx="1187596" cy="2506286"/>
                <a:chOff x="9523309" y="2226088"/>
                <a:chExt cx="1187596" cy="2506286"/>
              </a:xfrm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77C367A-75C3-4D34-9A4E-76D094A289C6}"/>
                    </a:ext>
                  </a:extLst>
                </p:cNvPr>
                <p:cNvSpPr/>
                <p:nvPr/>
              </p:nvSpPr>
              <p:spPr>
                <a:xfrm>
                  <a:off x="9990977" y="2916372"/>
                  <a:ext cx="719928" cy="125471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3" name="橢圓 18">
                  <a:extLst>
                    <a:ext uri="{FF2B5EF4-FFF2-40B4-BE49-F238E27FC236}">
                      <a16:creationId xmlns:a16="http://schemas.microsoft.com/office/drawing/2014/main" id="{04F04A1A-19A9-4BDA-A54A-4E2BC64FC388}"/>
                    </a:ext>
                  </a:extLst>
                </p:cNvPr>
                <p:cNvSpPr/>
                <p:nvPr/>
              </p:nvSpPr>
              <p:spPr>
                <a:xfrm>
                  <a:off x="10082833" y="2990712"/>
                  <a:ext cx="512898" cy="51297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" name="橢圓 19">
                  <a:extLst>
                    <a:ext uri="{FF2B5EF4-FFF2-40B4-BE49-F238E27FC236}">
                      <a16:creationId xmlns:a16="http://schemas.microsoft.com/office/drawing/2014/main" id="{645EB5F2-B18C-4E5F-AF00-6A37D2903396}"/>
                    </a:ext>
                  </a:extLst>
                </p:cNvPr>
                <p:cNvSpPr/>
                <p:nvPr/>
              </p:nvSpPr>
              <p:spPr>
                <a:xfrm>
                  <a:off x="10072441" y="3582536"/>
                  <a:ext cx="512898" cy="51297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4EC2D37F-DE5B-47AF-BF04-AA4C0591B7C7}"/>
                    </a:ext>
                  </a:extLst>
                </p:cNvPr>
                <p:cNvSpPr txBox="1"/>
                <p:nvPr/>
              </p:nvSpPr>
              <p:spPr>
                <a:xfrm>
                  <a:off x="9825789" y="2226088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全连接</a:t>
                  </a:r>
                </a:p>
              </p:txBody>
            </p:sp>
            <p:cxnSp>
              <p:nvCxnSpPr>
                <p:cNvPr id="186" name="直线箭头连接符 152">
                  <a:extLst>
                    <a:ext uri="{FF2B5EF4-FFF2-40B4-BE49-F238E27FC236}">
                      <a16:creationId xmlns:a16="http://schemas.microsoft.com/office/drawing/2014/main" id="{FDAD39F1-5122-41A6-B995-066565D41CB9}"/>
                    </a:ext>
                  </a:extLst>
                </p:cNvPr>
                <p:cNvCxnSpPr/>
                <p:nvPr/>
              </p:nvCxnSpPr>
              <p:spPr>
                <a:xfrm flipH="1">
                  <a:off x="9652097" y="2410754"/>
                  <a:ext cx="173692" cy="437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线箭头连接符 154">
                  <a:extLst>
                    <a:ext uri="{FF2B5EF4-FFF2-40B4-BE49-F238E27FC236}">
                      <a16:creationId xmlns:a16="http://schemas.microsoft.com/office/drawing/2014/main" id="{1103B33D-0C23-4D69-8849-8D79546BB527}"/>
                    </a:ext>
                  </a:extLst>
                </p:cNvPr>
                <p:cNvCxnSpPr/>
                <p:nvPr/>
              </p:nvCxnSpPr>
              <p:spPr>
                <a:xfrm>
                  <a:off x="9534461" y="2964686"/>
                  <a:ext cx="548372" cy="2825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线箭头连接符 155">
                  <a:extLst>
                    <a:ext uri="{FF2B5EF4-FFF2-40B4-BE49-F238E27FC236}">
                      <a16:creationId xmlns:a16="http://schemas.microsoft.com/office/drawing/2014/main" id="{8F686EEB-091F-4E76-BF84-86DE06E5BF44}"/>
                    </a:ext>
                  </a:extLst>
                </p:cNvPr>
                <p:cNvCxnSpPr/>
                <p:nvPr/>
              </p:nvCxnSpPr>
              <p:spPr>
                <a:xfrm flipV="1">
                  <a:off x="9536553" y="3247198"/>
                  <a:ext cx="5462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线箭头连接符 156">
                  <a:extLst>
                    <a:ext uri="{FF2B5EF4-FFF2-40B4-BE49-F238E27FC236}">
                      <a16:creationId xmlns:a16="http://schemas.microsoft.com/office/drawing/2014/main" id="{D447386A-9CB8-4E10-AECA-6854BDEE845B}"/>
                    </a:ext>
                  </a:extLst>
                </p:cNvPr>
                <p:cNvCxnSpPr/>
                <p:nvPr/>
              </p:nvCxnSpPr>
              <p:spPr>
                <a:xfrm flipV="1">
                  <a:off x="9526161" y="3247198"/>
                  <a:ext cx="556672" cy="8966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线箭头连接符 157">
                  <a:extLst>
                    <a:ext uri="{FF2B5EF4-FFF2-40B4-BE49-F238E27FC236}">
                      <a16:creationId xmlns:a16="http://schemas.microsoft.com/office/drawing/2014/main" id="{F975AF8D-329C-4408-9F65-F90DF1168479}"/>
                    </a:ext>
                  </a:extLst>
                </p:cNvPr>
                <p:cNvCxnSpPr/>
                <p:nvPr/>
              </p:nvCxnSpPr>
              <p:spPr>
                <a:xfrm flipV="1">
                  <a:off x="9523309" y="3247198"/>
                  <a:ext cx="559524" cy="14851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线箭头连接符 158">
                  <a:extLst>
                    <a:ext uri="{FF2B5EF4-FFF2-40B4-BE49-F238E27FC236}">
                      <a16:creationId xmlns:a16="http://schemas.microsoft.com/office/drawing/2014/main" id="{933888D3-5421-41AB-8C6E-4CBE4E92539F}"/>
                    </a:ext>
                  </a:extLst>
                </p:cNvPr>
                <p:cNvCxnSpPr/>
                <p:nvPr/>
              </p:nvCxnSpPr>
              <p:spPr>
                <a:xfrm>
                  <a:off x="9534461" y="2964686"/>
                  <a:ext cx="537980" cy="8743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59">
                  <a:extLst>
                    <a:ext uri="{FF2B5EF4-FFF2-40B4-BE49-F238E27FC236}">
                      <a16:creationId xmlns:a16="http://schemas.microsoft.com/office/drawing/2014/main" id="{93D04D34-357B-4B40-A67F-DADEED20ECF5}"/>
                    </a:ext>
                  </a:extLst>
                </p:cNvPr>
                <p:cNvCxnSpPr/>
                <p:nvPr/>
              </p:nvCxnSpPr>
              <p:spPr>
                <a:xfrm>
                  <a:off x="9536553" y="3551998"/>
                  <a:ext cx="535888" cy="287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箭头连接符 160">
                  <a:extLst>
                    <a:ext uri="{FF2B5EF4-FFF2-40B4-BE49-F238E27FC236}">
                      <a16:creationId xmlns:a16="http://schemas.microsoft.com/office/drawing/2014/main" id="{BF0BDC40-B2D2-4CAC-B41B-3D70B2E62053}"/>
                    </a:ext>
                  </a:extLst>
                </p:cNvPr>
                <p:cNvCxnSpPr/>
                <p:nvPr/>
              </p:nvCxnSpPr>
              <p:spPr>
                <a:xfrm flipV="1">
                  <a:off x="9526161" y="3839022"/>
                  <a:ext cx="5462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箭头连接符 161">
                  <a:extLst>
                    <a:ext uri="{FF2B5EF4-FFF2-40B4-BE49-F238E27FC236}">
                      <a16:creationId xmlns:a16="http://schemas.microsoft.com/office/drawing/2014/main" id="{FAC8D1DF-3FE5-4A95-88BC-0EA9533864B2}"/>
                    </a:ext>
                  </a:extLst>
                </p:cNvPr>
                <p:cNvCxnSpPr/>
                <p:nvPr/>
              </p:nvCxnSpPr>
              <p:spPr>
                <a:xfrm flipV="1">
                  <a:off x="9523309" y="3839022"/>
                  <a:ext cx="549132" cy="8933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组 93">
                <a:extLst>
                  <a:ext uri="{FF2B5EF4-FFF2-40B4-BE49-F238E27FC236}">
                    <a16:creationId xmlns:a16="http://schemas.microsoft.com/office/drawing/2014/main" id="{5F021368-BF92-434A-8DDC-D013E9D6A6EC}"/>
                  </a:ext>
                </a:extLst>
              </p:cNvPr>
              <p:cNvGrpSpPr/>
              <p:nvPr/>
            </p:nvGrpSpPr>
            <p:grpSpPr>
              <a:xfrm>
                <a:off x="10138075" y="3014056"/>
                <a:ext cx="504213" cy="997074"/>
                <a:chOff x="10138075" y="3014056"/>
                <a:chExt cx="504213" cy="99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DA8D2106-1D2F-4856-8737-46B1C08B9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1448" y="3014056"/>
                      <a:ext cx="490840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矩形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1448" y="3014056"/>
                      <a:ext cx="490840" cy="40011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859CAF04-2BD9-4182-AD96-E1AE06E50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8075" y="3611020"/>
                      <a:ext cx="496803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矩形 1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38075" y="3611020"/>
                      <a:ext cx="496803" cy="400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77" name="文字方塊 55">
              <a:extLst>
                <a:ext uri="{FF2B5EF4-FFF2-40B4-BE49-F238E27FC236}">
                  <a16:creationId xmlns:a16="http://schemas.microsoft.com/office/drawing/2014/main" id="{1FE26CA0-5EF7-43F6-A025-75704816CE68}"/>
                </a:ext>
              </a:extLst>
            </p:cNvPr>
            <p:cNvSpPr txBox="1"/>
            <p:nvPr/>
          </p:nvSpPr>
          <p:spPr>
            <a:xfrm>
              <a:off x="9543601" y="4258537"/>
              <a:ext cx="1614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</a:t>
              </a:r>
              <a:endPara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" name="圆角矩形标注 117">
            <a:extLst>
              <a:ext uri="{FF2B5EF4-FFF2-40B4-BE49-F238E27FC236}">
                <a16:creationId xmlns:a16="http://schemas.microsoft.com/office/drawing/2014/main" id="{4CF038FC-A984-498F-9FB4-B47A791E7778}"/>
              </a:ext>
            </a:extLst>
          </p:cNvPr>
          <p:cNvSpPr/>
          <p:nvPr/>
        </p:nvSpPr>
        <p:spPr>
          <a:xfrm>
            <a:off x="7951707" y="385998"/>
            <a:ext cx="1350002" cy="520628"/>
          </a:xfrm>
          <a:prstGeom prst="wedgeRoundRectCallout">
            <a:avLst>
              <a:gd name="adj1" fmla="val -37993"/>
              <a:gd name="adj2" fmla="val 127274"/>
              <a:gd name="adj3" fmla="val 16667"/>
            </a:avLst>
          </a:prstGeom>
          <a:solidFill>
            <a:srgbClr val="92D050"/>
          </a:solidFill>
          <a:ln>
            <a:solidFill>
              <a:srgbClr val="517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局部连接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70A5933-41AD-4DC5-8CC7-786F4D30295A}"/>
              </a:ext>
            </a:extLst>
          </p:cNvPr>
          <p:cNvSpPr/>
          <p:nvPr/>
        </p:nvSpPr>
        <p:spPr>
          <a:xfrm>
            <a:off x="900469" y="5004262"/>
            <a:ext cx="5616602" cy="13388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对于如上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，如需提取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个特征映射，卷积层需要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个卷积核，假设卷积核大小为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，则共需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79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24" grpId="0"/>
      <p:bldP spid="125" grpId="0"/>
      <p:bldP spid="128" grpId="0"/>
      <p:bldP spid="131" grpId="0"/>
      <p:bldP spid="149" grpId="0" animBg="1"/>
      <p:bldP spid="170" grpId="0"/>
      <p:bldP spid="171" grpId="0"/>
      <p:bldP spid="173" grpId="0"/>
      <p:bldP spid="195" grpId="0" animBg="1"/>
      <p:bldP spid="1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7462" y="719004"/>
            <a:ext cx="3437466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多通道卷积运算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B320C8EC-0693-45A2-B62A-3CE88E43FF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35889" y="3393597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i="1" kern="120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B320C8EC-0693-45A2-B62A-3CE88E43FF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35889" y="3393597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667" r="-3333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03390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03390" r="-3333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888BEAC9-5703-4B66-AB8F-472B1C4AF9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93520" y="3176041"/>
              <a:ext cx="1080000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888BEAC9-5703-4B66-AB8F-472B1C4AF9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93520" y="3176041"/>
              <a:ext cx="1080000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95" t="-3390" r="-2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3390" r="-103333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3390" t="-3390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95" t="-101667" r="-2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0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3390" t="-10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95" t="-205085" r="-2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05085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3390" t="-205085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25AB468E-D45C-44DB-AFA5-848F06EAC649}"/>
              </a:ext>
            </a:extLst>
          </p:cNvPr>
          <p:cNvSpPr txBox="1"/>
          <p:nvPr/>
        </p:nvSpPr>
        <p:spPr>
          <a:xfrm>
            <a:off x="7019672" y="34808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7E9E326-5664-445D-9577-0288DE57E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7382" y="3429363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i="1" kern="120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57E9E326-5664-445D-9577-0288DE57E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7382" y="3429363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67" t="-1667" r="-101667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3390" t="-1667" r="-339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67" t="-103390" r="-10166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3390" t="-103390" r="-3390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55">
            <a:extLst>
              <a:ext uri="{FF2B5EF4-FFF2-40B4-BE49-F238E27FC236}">
                <a16:creationId xmlns:a16="http://schemas.microsoft.com/office/drawing/2014/main" id="{DE29248D-5C4E-44A3-861E-055DC3705774}"/>
              </a:ext>
            </a:extLst>
          </p:cNvPr>
          <p:cNvSpPr txBox="1"/>
          <p:nvPr/>
        </p:nvSpPr>
        <p:spPr>
          <a:xfrm>
            <a:off x="4954313" y="2928331"/>
            <a:ext cx="1283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ernel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55">
            <a:extLst>
              <a:ext uri="{FF2B5EF4-FFF2-40B4-BE49-F238E27FC236}">
                <a16:creationId xmlns:a16="http://schemas.microsoft.com/office/drawing/2014/main" id="{E717A282-0459-4CB9-88C2-A4AD3B44943F}"/>
              </a:ext>
            </a:extLst>
          </p:cNvPr>
          <p:cNvSpPr txBox="1"/>
          <p:nvPr/>
        </p:nvSpPr>
        <p:spPr>
          <a:xfrm>
            <a:off x="7004010" y="2914454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字方塊 55">
            <a:extLst>
              <a:ext uri="{FF2B5EF4-FFF2-40B4-BE49-F238E27FC236}">
                <a16:creationId xmlns:a16="http://schemas.microsoft.com/office/drawing/2014/main" id="{DFCA4238-DCED-4DB0-8CA5-5D45B45C8433}"/>
              </a:ext>
            </a:extLst>
          </p:cNvPr>
          <p:cNvSpPr txBox="1"/>
          <p:nvPr/>
        </p:nvSpPr>
        <p:spPr>
          <a:xfrm>
            <a:off x="1138461" y="2764651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21C3916D-6230-48E1-90A4-1D32FA426A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88289" y="3545997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i="1" kern="120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21C3916D-6230-48E1-90A4-1D32FA426A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88289" y="3545997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67" t="-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667" t="-1667" r="-3333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67" t="-103390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667" t="-103390" r="-3333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CE6755F5-E50D-4A0B-AEE4-1CFC7CE75291}"/>
              </a:ext>
            </a:extLst>
          </p:cNvPr>
          <p:cNvSpPr txBox="1"/>
          <p:nvPr/>
        </p:nvSpPr>
        <p:spPr>
          <a:xfrm>
            <a:off x="1766276" y="4713241"/>
            <a:ext cx="2704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假设上一个卷积层已得到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3X3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feature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maps,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可表示为具有三个通道的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feature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map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，大小为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3X3X3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8CFF00A-54EB-4EB6-B0E8-AA4CB176C6EF}"/>
              </a:ext>
            </a:extLst>
          </p:cNvPr>
          <p:cNvSpPr txBox="1"/>
          <p:nvPr/>
        </p:nvSpPr>
        <p:spPr>
          <a:xfrm>
            <a:off x="4774219" y="4713241"/>
            <a:ext cx="216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2x2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的卷积核，可表示为具有三个通道卷积核立方体，大小为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3X2X2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E57FAC5-4A6F-4E3F-A63E-F786A71A5E7E}"/>
              </a:ext>
            </a:extLst>
          </p:cNvPr>
          <p:cNvSpPr txBox="1"/>
          <p:nvPr/>
        </p:nvSpPr>
        <p:spPr>
          <a:xfrm>
            <a:off x="7323292" y="4265362"/>
            <a:ext cx="199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生成一个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2X2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大小的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feature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map</a:t>
            </a:r>
          </a:p>
        </p:txBody>
      </p:sp>
      <p:cxnSp>
        <p:nvCxnSpPr>
          <p:cNvPr id="39" name="直线箭头连接符 16">
            <a:extLst>
              <a:ext uri="{FF2B5EF4-FFF2-40B4-BE49-F238E27FC236}">
                <a16:creationId xmlns:a16="http://schemas.microsoft.com/office/drawing/2014/main" id="{990BF5D0-53AE-464C-A82F-C10DF65EB48D}"/>
              </a:ext>
            </a:extLst>
          </p:cNvPr>
          <p:cNvCxnSpPr/>
          <p:nvPr/>
        </p:nvCxnSpPr>
        <p:spPr>
          <a:xfrm flipV="1">
            <a:off x="6476513" y="2540000"/>
            <a:ext cx="462546" cy="774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立方体 39">
            <a:extLst>
              <a:ext uri="{FF2B5EF4-FFF2-40B4-BE49-F238E27FC236}">
                <a16:creationId xmlns:a16="http://schemas.microsoft.com/office/drawing/2014/main" id="{817D8B4F-93CC-4D1C-92FF-DB38F75A6E06}"/>
              </a:ext>
            </a:extLst>
          </p:cNvPr>
          <p:cNvSpPr/>
          <p:nvPr/>
        </p:nvSpPr>
        <p:spPr>
          <a:xfrm>
            <a:off x="6952745" y="1702399"/>
            <a:ext cx="819655" cy="787378"/>
          </a:xfrm>
          <a:prstGeom prst="cube">
            <a:avLst>
              <a:gd name="adj" fmla="val 166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37EBDE6-5DD5-4A42-AD9B-11F0A8D020E3}"/>
              </a:ext>
            </a:extLst>
          </p:cNvPr>
          <p:cNvSpPr txBox="1"/>
          <p:nvPr/>
        </p:nvSpPr>
        <p:spPr>
          <a:xfrm>
            <a:off x="7924801" y="1579056"/>
            <a:ext cx="191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卷积核通常表示为一个立方体</a:t>
            </a:r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FC5ADAAC-28F8-49EE-8CAA-168DC2FCCC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5920" y="3328441"/>
              <a:ext cx="1080000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FC5ADAAC-28F8-49EE-8CAA-168DC2FCCC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5920" y="3328441"/>
              <a:ext cx="1080000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95" t="-3390" r="-2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3390" r="-103333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390" t="-3390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95" t="-101667" r="-2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0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390" t="-10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95" t="-205085" r="-2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05085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390" t="-205085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E9D185C-30DA-476E-99BB-0388EAB177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98320" y="3480841"/>
              <a:ext cx="1080000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E9D185C-30DA-476E-99BB-0388EAB177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98320" y="3480841"/>
              <a:ext cx="1080000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95" t="-3390" r="-206780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3390" r="-103333" b="-2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390" t="-3390" r="-5085" b="-2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95" t="-101667" r="-20678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0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390" t="-101667" r="-5085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95" t="-205085" r="-20678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205085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390" t="-205085" r="-5085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57FD697-512C-4F23-9ABE-416E2896C9E3}"/>
                  </a:ext>
                </a:extLst>
              </p:cNvPr>
              <p:cNvSpPr txBox="1"/>
              <p:nvPr/>
            </p:nvSpPr>
            <p:spPr>
              <a:xfrm>
                <a:off x="1379398" y="4514789"/>
                <a:ext cx="469937" cy="39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s-I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altLang="zh-CN" b="1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is-IS" altLang="zh-CN" b="1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s-IS" altLang="zh-CN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57FD697-512C-4F23-9ABE-416E2896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398" y="4514789"/>
                <a:ext cx="469937" cy="3969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15E6C5A-5DE0-4896-A6BC-51DDFB8ACA9A}"/>
                  </a:ext>
                </a:extLst>
              </p:cNvPr>
              <p:cNvSpPr txBox="1"/>
              <p:nvPr/>
            </p:nvSpPr>
            <p:spPr>
              <a:xfrm>
                <a:off x="1383305" y="4213897"/>
                <a:ext cx="477951" cy="39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s-I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altLang="zh-CN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s-IS" altLang="zh-CN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15E6C5A-5DE0-4896-A6BC-51DDFB8AC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05" y="4213897"/>
                <a:ext cx="477951" cy="3969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287A94B-101B-4229-8342-2D6C5E8DD0D9}"/>
                  </a:ext>
                </a:extLst>
              </p:cNvPr>
              <p:cNvSpPr txBox="1"/>
              <p:nvPr/>
            </p:nvSpPr>
            <p:spPr>
              <a:xfrm>
                <a:off x="1392110" y="3933610"/>
                <a:ext cx="477951" cy="398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s-I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s-IS" altLang="zh-CN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s-IS" altLang="zh-CN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287A94B-101B-4229-8342-2D6C5E8D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110" y="3933610"/>
                <a:ext cx="477951" cy="3982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10">
            <a:extLst>
              <a:ext uri="{FF2B5EF4-FFF2-40B4-BE49-F238E27FC236}">
                <a16:creationId xmlns:a16="http://schemas.microsoft.com/office/drawing/2014/main" id="{F9542806-654F-4C2F-90FA-E0C86B12B79D}"/>
              </a:ext>
            </a:extLst>
          </p:cNvPr>
          <p:cNvCxnSpPr/>
          <p:nvPr/>
        </p:nvCxnSpPr>
        <p:spPr>
          <a:xfrm flipV="1">
            <a:off x="1766276" y="4113597"/>
            <a:ext cx="427244" cy="10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12">
            <a:extLst>
              <a:ext uri="{FF2B5EF4-FFF2-40B4-BE49-F238E27FC236}">
                <a16:creationId xmlns:a16="http://schemas.microsoft.com/office/drawing/2014/main" id="{FC066CB1-61CC-4D6A-88ED-ED594E6BCE4B}"/>
              </a:ext>
            </a:extLst>
          </p:cNvPr>
          <p:cNvCxnSpPr/>
          <p:nvPr/>
        </p:nvCxnSpPr>
        <p:spPr>
          <a:xfrm flipV="1">
            <a:off x="1766276" y="4312239"/>
            <a:ext cx="570839" cy="17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4">
            <a:extLst>
              <a:ext uri="{FF2B5EF4-FFF2-40B4-BE49-F238E27FC236}">
                <a16:creationId xmlns:a16="http://schemas.microsoft.com/office/drawing/2014/main" id="{977582F2-3608-4747-8493-594FEC443788}"/>
              </a:ext>
            </a:extLst>
          </p:cNvPr>
          <p:cNvCxnSpPr/>
          <p:nvPr/>
        </p:nvCxnSpPr>
        <p:spPr>
          <a:xfrm flipV="1">
            <a:off x="1746371" y="4474830"/>
            <a:ext cx="734450" cy="288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表格 49">
                <a:extLst>
                  <a:ext uri="{FF2B5EF4-FFF2-40B4-BE49-F238E27FC236}">
                    <a16:creationId xmlns:a16="http://schemas.microsoft.com/office/drawing/2014/main" id="{41C3EB6F-FD65-4670-BB99-6097605F3E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0689" y="3698397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kern="12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i="1" kern="1200" dirty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表格 49">
                <a:extLst>
                  <a:ext uri="{FF2B5EF4-FFF2-40B4-BE49-F238E27FC236}">
                    <a16:creationId xmlns:a16="http://schemas.microsoft.com/office/drawing/2014/main" id="{41C3EB6F-FD65-4670-BB99-6097605F3E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0689" y="3698397"/>
              <a:ext cx="7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1667" r="-1033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1667" t="-1667" r="-3333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103390" r="-10333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1667" t="-103390" r="-3333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7326E2EB-9F67-42DF-BF85-CA7961CD51B8}"/>
              </a:ext>
            </a:extLst>
          </p:cNvPr>
          <p:cNvSpPr txBox="1"/>
          <p:nvPr/>
        </p:nvSpPr>
        <p:spPr>
          <a:xfrm>
            <a:off x="4117147" y="36781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  <p:cxnSp>
        <p:nvCxnSpPr>
          <p:cNvPr id="52" name="直线箭头连接符 7">
            <a:extLst>
              <a:ext uri="{FF2B5EF4-FFF2-40B4-BE49-F238E27FC236}">
                <a16:creationId xmlns:a16="http://schemas.microsoft.com/office/drawing/2014/main" id="{BBD6E319-59D0-443D-9EC6-AA7C99C04FD1}"/>
              </a:ext>
            </a:extLst>
          </p:cNvPr>
          <p:cNvCxnSpPr/>
          <p:nvPr/>
        </p:nvCxnSpPr>
        <p:spPr>
          <a:xfrm flipV="1">
            <a:off x="8295257" y="3164762"/>
            <a:ext cx="1355633" cy="4593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6A86E87-5C24-4B0A-8ED8-7CFA375A99B2}"/>
              </a:ext>
            </a:extLst>
          </p:cNvPr>
          <p:cNvSpPr txBox="1"/>
          <p:nvPr/>
        </p:nvSpPr>
        <p:spPr>
          <a:xfrm>
            <a:off x="9650890" y="2791343"/>
            <a:ext cx="191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输出为对应通道在滑动窗口内的卷积的和</a:t>
            </a:r>
            <a:endParaRPr kumimoji="1" lang="en-US" altLang="zh-CN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D095CB5-95CC-4BB3-BD5F-BA3DACA22907}"/>
                  </a:ext>
                </a:extLst>
              </p:cNvPr>
              <p:cNvSpPr txBox="1"/>
              <p:nvPr/>
            </p:nvSpPr>
            <p:spPr>
              <a:xfrm>
                <a:off x="9418398" y="3637626"/>
                <a:ext cx="25578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13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+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is-IS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14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cs-CZ" altLang="zh-CN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15</m:t>
                        </m:r>
                      </m:sub>
                    </m:sSub>
                  </m:oMath>
                </a14:m>
                <a:endParaRPr lang="is-IS" altLang="zh-CN" dirty="0"/>
              </a:p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is-IS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s-IS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is-IS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en-US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</m:oMath>
                </a14:m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is-IS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zh-CN" altLang="en-US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+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is-I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zh-CN" altLang="en-US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cs-CZ" altLang="zh-CN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</m:oMath>
                </a14:m>
                <a:endParaRPr lang="is-IS" altLang="zh-CN" dirty="0"/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charset="0"/>
                      </a:rPr>
                      <m:t>∗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 Math" charset="0"/>
                  </a:rPr>
                  <a:t>+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is-I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cs-CZ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cs-CZ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</m:oMath>
                </a14:m>
                <a:endParaRPr lang="is-IS" altLang="zh-CN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D095CB5-95CC-4BB3-BD5F-BA3DACA22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98" y="3637626"/>
                <a:ext cx="2557814" cy="1754326"/>
              </a:xfrm>
              <a:prstGeom prst="rect">
                <a:avLst/>
              </a:prstGeom>
              <a:blipFill>
                <a:blip r:embed="rId15"/>
                <a:stretch>
                  <a:fillRect l="-1905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49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2729" y="786943"/>
            <a:ext cx="4371181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多通道多核卷积运算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EE40317-D5BD-489A-A305-1F864A5436BA}"/>
              </a:ext>
            </a:extLst>
          </p:cNvPr>
          <p:cNvGraphicFramePr>
            <a:graphicFrameLocks noGrp="1"/>
          </p:cNvGraphicFramePr>
          <p:nvPr/>
        </p:nvGraphicFramePr>
        <p:xfrm>
          <a:off x="5192717" y="1802278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882E8CA-A11A-4B78-88A5-B9BE0DE17111}"/>
              </a:ext>
            </a:extLst>
          </p:cNvPr>
          <p:cNvSpPr txBox="1"/>
          <p:nvPr/>
        </p:nvSpPr>
        <p:spPr>
          <a:xfrm>
            <a:off x="7019672" y="33157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8B0DA0B-1B12-4F3C-8D06-39EDCD31E2D3}"/>
              </a:ext>
            </a:extLst>
          </p:cNvPr>
          <p:cNvGraphicFramePr>
            <a:graphicFrameLocks noGrp="1"/>
          </p:cNvGraphicFramePr>
          <p:nvPr/>
        </p:nvGraphicFramePr>
        <p:xfrm>
          <a:off x="8142254" y="1797878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55">
            <a:extLst>
              <a:ext uri="{FF2B5EF4-FFF2-40B4-BE49-F238E27FC236}">
                <a16:creationId xmlns:a16="http://schemas.microsoft.com/office/drawing/2014/main" id="{E66B43E7-1F65-44DA-BD9A-EDD716293DF6}"/>
              </a:ext>
            </a:extLst>
          </p:cNvPr>
          <p:cNvSpPr txBox="1"/>
          <p:nvPr/>
        </p:nvSpPr>
        <p:spPr>
          <a:xfrm>
            <a:off x="4911141" y="1337012"/>
            <a:ext cx="150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ernel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字方塊 55">
            <a:extLst>
              <a:ext uri="{FF2B5EF4-FFF2-40B4-BE49-F238E27FC236}">
                <a16:creationId xmlns:a16="http://schemas.microsoft.com/office/drawing/2014/main" id="{D1D9B57E-9E4A-4C7C-819A-06BBAF438E17}"/>
              </a:ext>
            </a:extLst>
          </p:cNvPr>
          <p:cNvSpPr txBox="1"/>
          <p:nvPr/>
        </p:nvSpPr>
        <p:spPr>
          <a:xfrm>
            <a:off x="6963482" y="1282969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endParaRPr lang="zh-TW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55">
            <a:extLst>
              <a:ext uri="{FF2B5EF4-FFF2-40B4-BE49-F238E27FC236}">
                <a16:creationId xmlns:a16="http://schemas.microsoft.com/office/drawing/2014/main" id="{37A574EC-8714-476E-9569-6993A835460B}"/>
              </a:ext>
            </a:extLst>
          </p:cNvPr>
          <p:cNvSpPr txBox="1"/>
          <p:nvPr/>
        </p:nvSpPr>
        <p:spPr>
          <a:xfrm>
            <a:off x="1138461" y="2764651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3F85A8C-985E-4EF4-B806-E69CF5468257}"/>
              </a:ext>
            </a:extLst>
          </p:cNvPr>
          <p:cNvGraphicFramePr>
            <a:graphicFrameLocks noGrp="1"/>
          </p:cNvGraphicFramePr>
          <p:nvPr/>
        </p:nvGraphicFramePr>
        <p:xfrm>
          <a:off x="5345117" y="1954678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D861731C-9C9D-4EED-A8FF-4EEC3FAE05A1}"/>
              </a:ext>
            </a:extLst>
          </p:cNvPr>
          <p:cNvGraphicFramePr>
            <a:graphicFrameLocks noGrp="1"/>
          </p:cNvGraphicFramePr>
          <p:nvPr/>
        </p:nvGraphicFramePr>
        <p:xfrm>
          <a:off x="5497517" y="2107078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DFC127C3-CFED-43CE-9C29-FBD7E8FCE524}"/>
              </a:ext>
            </a:extLst>
          </p:cNvPr>
          <p:cNvSpPr txBox="1"/>
          <p:nvPr/>
        </p:nvSpPr>
        <p:spPr>
          <a:xfrm>
            <a:off x="4959472" y="5995299"/>
            <a:ext cx="216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个卷积核立方体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55551D8-F1AD-456B-ABBA-889534A64460}"/>
              </a:ext>
            </a:extLst>
          </p:cNvPr>
          <p:cNvSpPr txBox="1"/>
          <p:nvPr/>
        </p:nvSpPr>
        <p:spPr>
          <a:xfrm>
            <a:off x="7584661" y="5753913"/>
            <a:ext cx="253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生成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feature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maps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38D569B-DAD2-4F48-BE21-3DE509FD162C}"/>
              </a:ext>
            </a:extLst>
          </p:cNvPr>
          <p:cNvGraphicFramePr>
            <a:graphicFrameLocks noGrp="1"/>
          </p:cNvGraphicFramePr>
          <p:nvPr/>
        </p:nvGraphicFramePr>
        <p:xfrm>
          <a:off x="2193520" y="3176041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47A1342D-1B58-4FCC-A983-523C3534C809}"/>
              </a:ext>
            </a:extLst>
          </p:cNvPr>
          <p:cNvGraphicFramePr>
            <a:graphicFrameLocks noGrp="1"/>
          </p:cNvGraphicFramePr>
          <p:nvPr/>
        </p:nvGraphicFramePr>
        <p:xfrm>
          <a:off x="2345920" y="3328441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E32D92CB-13AA-444F-8F6A-6497E29CAF26}"/>
              </a:ext>
            </a:extLst>
          </p:cNvPr>
          <p:cNvGraphicFramePr>
            <a:graphicFrameLocks noGrp="1"/>
          </p:cNvGraphicFramePr>
          <p:nvPr/>
        </p:nvGraphicFramePr>
        <p:xfrm>
          <a:off x="2498320" y="3480841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2DC5A1F-FD48-41B2-B58D-5BD57F832870}"/>
              </a:ext>
            </a:extLst>
          </p:cNvPr>
          <p:cNvGraphicFramePr>
            <a:graphicFrameLocks noGrp="1"/>
          </p:cNvGraphicFramePr>
          <p:nvPr/>
        </p:nvGraphicFramePr>
        <p:xfrm>
          <a:off x="5200972" y="3153385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CCE674A-052B-4BEC-9575-7185A9E251DB}"/>
              </a:ext>
            </a:extLst>
          </p:cNvPr>
          <p:cNvGraphicFramePr>
            <a:graphicFrameLocks noGrp="1"/>
          </p:cNvGraphicFramePr>
          <p:nvPr/>
        </p:nvGraphicFramePr>
        <p:xfrm>
          <a:off x="5353372" y="3305785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8B87759B-9232-4D0E-B420-4DD5EAEE19B0}"/>
              </a:ext>
            </a:extLst>
          </p:cNvPr>
          <p:cNvGraphicFramePr>
            <a:graphicFrameLocks noGrp="1"/>
          </p:cNvGraphicFramePr>
          <p:nvPr/>
        </p:nvGraphicFramePr>
        <p:xfrm>
          <a:off x="5505772" y="3458185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321435BC-27F0-4ACD-9734-50E27C557A38}"/>
              </a:ext>
            </a:extLst>
          </p:cNvPr>
          <p:cNvGraphicFramePr>
            <a:graphicFrameLocks noGrp="1"/>
          </p:cNvGraphicFramePr>
          <p:nvPr/>
        </p:nvGraphicFramePr>
        <p:xfrm>
          <a:off x="5169492" y="4796592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D691CBA-0834-4F99-BBE5-E258997EB85A}"/>
              </a:ext>
            </a:extLst>
          </p:cNvPr>
          <p:cNvGraphicFramePr>
            <a:graphicFrameLocks noGrp="1"/>
          </p:cNvGraphicFramePr>
          <p:nvPr/>
        </p:nvGraphicFramePr>
        <p:xfrm>
          <a:off x="5321892" y="4948992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5855AB0-D1DC-4EBE-90B9-FC0065CA498E}"/>
              </a:ext>
            </a:extLst>
          </p:cNvPr>
          <p:cNvGraphicFramePr>
            <a:graphicFrameLocks noGrp="1"/>
          </p:cNvGraphicFramePr>
          <p:nvPr/>
        </p:nvGraphicFramePr>
        <p:xfrm>
          <a:off x="5474292" y="5101392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923F320C-5F3A-45FC-989E-5876FAB99B4C}"/>
              </a:ext>
            </a:extLst>
          </p:cNvPr>
          <p:cNvGraphicFramePr>
            <a:graphicFrameLocks noGrp="1"/>
          </p:cNvGraphicFramePr>
          <p:nvPr/>
        </p:nvGraphicFramePr>
        <p:xfrm>
          <a:off x="8139908" y="3154973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41727CF5-93D2-4A2C-B05D-DCB0A981E458}"/>
              </a:ext>
            </a:extLst>
          </p:cNvPr>
          <p:cNvGraphicFramePr>
            <a:graphicFrameLocks noGrp="1"/>
          </p:cNvGraphicFramePr>
          <p:nvPr/>
        </p:nvGraphicFramePr>
        <p:xfrm>
          <a:off x="8139908" y="4804168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43B75198-408F-489B-84E7-2E0344CAB99B}"/>
              </a:ext>
            </a:extLst>
          </p:cNvPr>
          <p:cNvSpPr txBox="1"/>
          <p:nvPr/>
        </p:nvSpPr>
        <p:spPr>
          <a:xfrm>
            <a:off x="7019672" y="493817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88146B-AC31-4CAD-A531-58881F9827A0}"/>
              </a:ext>
            </a:extLst>
          </p:cNvPr>
          <p:cNvSpPr txBox="1"/>
          <p:nvPr/>
        </p:nvSpPr>
        <p:spPr>
          <a:xfrm>
            <a:off x="7020553" y="18958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D41294B-33AC-414F-97FF-77C4B366A3D8}"/>
              </a:ext>
            </a:extLst>
          </p:cNvPr>
          <p:cNvSpPr txBox="1"/>
          <p:nvPr/>
        </p:nvSpPr>
        <p:spPr>
          <a:xfrm rot="5400000">
            <a:off x="5765800" y="42291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152D324-C87C-46D2-895E-908B9750D291}"/>
              </a:ext>
            </a:extLst>
          </p:cNvPr>
          <p:cNvSpPr txBox="1"/>
          <p:nvPr/>
        </p:nvSpPr>
        <p:spPr>
          <a:xfrm rot="5400000">
            <a:off x="8356332" y="42291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7EE6A5-B5AA-4417-AA49-81AA96881A8C}"/>
              </a:ext>
            </a:extLst>
          </p:cNvPr>
          <p:cNvSpPr txBox="1"/>
          <p:nvPr/>
        </p:nvSpPr>
        <p:spPr>
          <a:xfrm>
            <a:off x="1766276" y="4713241"/>
            <a:ext cx="270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3X3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feature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maps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668D4C3-C6EF-40CC-96F8-976F9987AEA8}"/>
              </a:ext>
            </a:extLst>
          </p:cNvPr>
          <p:cNvSpPr txBox="1"/>
          <p:nvPr/>
        </p:nvSpPr>
        <p:spPr>
          <a:xfrm>
            <a:off x="4117147" y="36781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4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35" grpId="0"/>
      <p:bldP spid="36" grpId="0"/>
      <p:bldP spid="49" grpId="0"/>
      <p:bldP spid="50" grpId="0"/>
      <p:bldP spid="51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F5423-A48D-4EC2-BFDD-9D42D3F096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每一层卷积核的通道数与以下哪一个相关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BA3930-F382-4C6A-A721-56500C4E82C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图片是灰度图还是彩色图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873100-EF38-4A5A-8648-4DB2F3A8597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上一层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feature map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的数量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BD1218-7793-4B23-BA29-88CA3B2B1C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上一层卷积核的数量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D7A655-DF1B-45BA-9F21-E4E5B309577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上一层卷积核的通道数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253C5AA-2B7A-40E6-AF87-C698C906AE3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261C72-F7BA-4F6E-923E-E08EE8DA58E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E668DD-5F4D-406C-A08D-E7845770436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0DF0252-615A-4407-97A4-D39568A7118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044F8E-6E3D-47EE-88E1-DFFA767F169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6697C1-9F67-4E9D-B3C6-255EEFA3611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9F8DB6D-7B02-4A50-990D-855F3E30B33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95D6D5E-18F3-4F8C-B741-2817970A60A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9B5C77F-9F90-463E-8A0E-658C0E325F9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11A539E-CB39-4B6F-ABCB-1A65D509D46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0A7EBB9-7AD8-4474-BC89-83DF925B923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506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74737" y="365458"/>
            <a:ext cx="1027774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Convolution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28897-6094-4542-A362-AEAA5FBC0612}"/>
              </a:ext>
            </a:extLst>
          </p:cNvPr>
          <p:cNvSpPr txBox="1"/>
          <p:nvPr/>
        </p:nvSpPr>
        <p:spPr>
          <a:xfrm>
            <a:off x="713797" y="1740561"/>
            <a:ext cx="10285896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除了标准的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2D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卷积，常用的卷积层还有深度可分离卷积、分组卷积、空洞卷积、转置卷积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A8AC-A791-42C6-AA16-4F9582A1AD5E}"/>
              </a:ext>
            </a:extLst>
          </p:cNvPr>
          <p:cNvSpPr txBox="1"/>
          <p:nvPr/>
        </p:nvSpPr>
        <p:spPr>
          <a:xfrm>
            <a:off x="747983" y="2316574"/>
            <a:ext cx="10217523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深度可分离卷积（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depthwise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separable convolution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）：深度可分离卷积将执行一个空间卷积，同时保持通道独立，然后进行深度卷积操作，通常用在轻量级网络的设计中。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A1305B-98DE-424F-9D70-BDDBC0B14F1B}"/>
              </a:ext>
            </a:extLst>
          </p:cNvPr>
          <p:cNvSpPr/>
          <p:nvPr/>
        </p:nvSpPr>
        <p:spPr>
          <a:xfrm>
            <a:off x="4211326" y="6099137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https://zhuanlan.zhihu.com/p/80041030</a:t>
            </a:r>
          </a:p>
        </p:txBody>
      </p:sp>
      <p:pic>
        <p:nvPicPr>
          <p:cNvPr id="1026" name="Picture 2" descr="Depthwise卷积与Pointwise卷积">
            <a:extLst>
              <a:ext uri="{FF2B5EF4-FFF2-40B4-BE49-F238E27FC236}">
                <a16:creationId xmlns:a16="http://schemas.microsoft.com/office/drawing/2014/main" id="{8E5F05E3-BE25-4AC0-BC41-1C3DA839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63" y="3373599"/>
            <a:ext cx="6924850" cy="27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82815"/>
            <a:ext cx="12192000" cy="1107482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LeNet5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的手写数字图像识别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 flipV="1">
            <a:off x="1735553" y="4306889"/>
            <a:ext cx="8611819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AA4FE7-4DD1-4888-9F9E-EA7A44C53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77" y="1042418"/>
            <a:ext cx="8564973" cy="12094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6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74737" y="365458"/>
            <a:ext cx="1027774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Convolution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A8AC-A791-42C6-AA16-4F9582A1AD5E}"/>
              </a:ext>
            </a:extLst>
          </p:cNvPr>
          <p:cNvSpPr txBox="1"/>
          <p:nvPr/>
        </p:nvSpPr>
        <p:spPr>
          <a:xfrm>
            <a:off x="713797" y="1964360"/>
            <a:ext cx="1021752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分组卷积（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Group convolution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）：在分组卷积中，过滤器被拆分为不同的组，每一个组都负责具有一定深度的传统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2D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卷积的工作。同样适用于轻量级网络的构建。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E72BF1-BAE9-403B-AB59-F26BDE531AEB}"/>
              </a:ext>
            </a:extLst>
          </p:cNvPr>
          <p:cNvSpPr/>
          <p:nvPr/>
        </p:nvSpPr>
        <p:spPr>
          <a:xfrm>
            <a:off x="4078543" y="6156113"/>
            <a:ext cx="438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https://www.jianshu.com/p/a936b7bc54e3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681A20-1CB9-40B0-A54C-860C39AF0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2"/>
          <a:stretch/>
        </p:blipFill>
        <p:spPr>
          <a:xfrm>
            <a:off x="2706865" y="3416151"/>
            <a:ext cx="5468233" cy="27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3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74737" y="365458"/>
            <a:ext cx="1027774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Convolution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A8AC-A791-42C6-AA16-4F9582A1AD5E}"/>
              </a:ext>
            </a:extLst>
          </p:cNvPr>
          <p:cNvSpPr txBox="1"/>
          <p:nvPr/>
        </p:nvSpPr>
        <p:spPr>
          <a:xfrm>
            <a:off x="782169" y="2007205"/>
            <a:ext cx="5412441" cy="327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空洞卷积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Dilated Convolutions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：空洞卷积有一个参数被称为扩张率。其定义了卷积核中参数之间的间距。空洞率为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3x3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卷积核将具有与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5x5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卷积核相同的感受野，而只使用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个参数。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如右图所示，该卷积一般用于分割网络中，用于增大感受野，提高网络的分割精度。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0632EC-D376-49EC-91BE-542F955C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54" y="1706963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8FF92C-2594-410C-A33F-B7A0656A53EA}"/>
              </a:ext>
            </a:extLst>
          </p:cNvPr>
          <p:cNvSpPr/>
          <p:nvPr/>
        </p:nvSpPr>
        <p:spPr>
          <a:xfrm>
            <a:off x="6050582" y="527848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https://baijiahao.baidu.com/s?id=1710928612327815454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625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74737" y="365458"/>
            <a:ext cx="1027774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Convolution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A8AC-A791-42C6-AA16-4F9582A1AD5E}"/>
              </a:ext>
            </a:extLst>
          </p:cNvPr>
          <p:cNvSpPr txBox="1"/>
          <p:nvPr/>
        </p:nvSpPr>
        <p:spPr>
          <a:xfrm>
            <a:off x="835957" y="2276147"/>
            <a:ext cx="5412441" cy="280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转置卷积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Transposed Convolutions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：转置卷积在图像分割时，通常用来进行特征图的上采样操作。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如</a:t>
            </a: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右图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所示，经过转置卷积，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的特征图被上采样为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，实现了分辨率的提高。</a:t>
            </a:r>
            <a:r>
              <a:rPr lang="zh-CN" altLang="en-US" sz="2000" b="1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注意转置卷积不是卷积的逆运算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65238F-8F9A-43CF-92BC-283157F7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1" y="1382999"/>
            <a:ext cx="3276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FAC462-4C93-4724-8E52-2378ADBF6EA9}"/>
              </a:ext>
            </a:extLst>
          </p:cNvPr>
          <p:cNvSpPr/>
          <p:nvPr/>
        </p:nvSpPr>
        <p:spPr>
          <a:xfrm>
            <a:off x="2661717" y="5587772"/>
            <a:ext cx="9231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https://baijiahao.baidu.com/s?id=1626340857776537248&amp;wfr=spider&amp;for=pc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4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96297" y="485716"/>
            <a:ext cx="9444366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1.2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池化层（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Pooling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7E7F0E-6C82-471D-B8AF-C45F7900A0DB}"/>
              </a:ext>
            </a:extLst>
          </p:cNvPr>
          <p:cNvSpPr txBox="1"/>
          <p:nvPr/>
        </p:nvSpPr>
        <p:spPr>
          <a:xfrm>
            <a:off x="911720" y="1476349"/>
            <a:ext cx="9784296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池化层是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CNN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结构中的重要组成部分。通过对特征图进行池化操作，可以降低特征表达的空间维度。有效减少网络中的参数和计算量，从而防止过拟合。常用的池化方式有最大池化（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max pooling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）和均值池化（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average pooling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），如</a:t>
            </a:r>
            <a:r>
              <a:rPr lang="zh-CN" altLang="en-US" sz="20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下图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AD2F98-88DF-4CEE-985F-C33F4B6A9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789" y="2896878"/>
            <a:ext cx="8535140" cy="31930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BB1343F-6018-4FC0-8A8F-5EC3BD023C7B}"/>
              </a:ext>
            </a:extLst>
          </p:cNvPr>
          <p:cNvSpPr/>
          <p:nvPr/>
        </p:nvSpPr>
        <p:spPr>
          <a:xfrm>
            <a:off x="2661717" y="6085843"/>
            <a:ext cx="9734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张潺.基于深度学习的小人脸检测方法研究与实现 [D].南开大学,202</a:t>
            </a:r>
            <a:r>
              <a:rPr lang="en-US" altLang="zh-CN" dirty="0"/>
              <a:t>0</a:t>
            </a:r>
            <a:r>
              <a:rPr lang="zh-CN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16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98468" y="410139"/>
            <a:ext cx="11469936" cy="110748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1.3 </a:t>
            </a:r>
            <a:r>
              <a:rPr lang="zh-CN" altLang="en-US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全连接层（</a:t>
            </a:r>
            <a:r>
              <a:rPr lang="en-US" altLang="zh-CN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Fully Connected Layer</a:t>
            </a:r>
            <a:r>
              <a:rPr lang="zh-CN" altLang="en-US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E0CF1C-DCF4-4705-AEF8-4BB9E9066824}"/>
              </a:ext>
            </a:extLst>
          </p:cNvPr>
          <p:cNvSpPr txBox="1"/>
          <p:nvPr/>
        </p:nvSpPr>
        <p:spPr>
          <a:xfrm>
            <a:off x="853371" y="1793913"/>
            <a:ext cx="5639851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全连接层在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CNN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中通常起到分类器的作用。输入的图像经过卷积和池化操作之后将提取到抽象的特征，送入全连接层中输出决策结果。全连接层中神经元和上一层神经元之间采用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全部连接的方式，如右图所示。而卷积层中则是采用局部连接的方式。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30666F-55FC-4D5A-B231-04C7A91B0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6" t="4679" r="16296" b="3390"/>
          <a:stretch/>
        </p:blipFill>
        <p:spPr bwMode="auto">
          <a:xfrm>
            <a:off x="6889636" y="1517621"/>
            <a:ext cx="3593499" cy="46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E0C054-F8A1-4B0B-B439-A7BDB3D4A3F0}"/>
              </a:ext>
            </a:extLst>
          </p:cNvPr>
          <p:cNvSpPr/>
          <p:nvPr/>
        </p:nvSpPr>
        <p:spPr>
          <a:xfrm>
            <a:off x="3371462" y="6066029"/>
            <a:ext cx="1234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https://www.csdn.net/tags/MtTaMgxsNTY3NTUtZG93bmxvYWQO0O0O.html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919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72961" y="436256"/>
            <a:ext cx="11469936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1.4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激活函数层（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Activation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E0CF1C-DCF4-4705-AEF8-4BB9E9066824}"/>
              </a:ext>
            </a:extLst>
          </p:cNvPr>
          <p:cNvSpPr txBox="1"/>
          <p:nvPr/>
        </p:nvSpPr>
        <p:spPr>
          <a:xfrm>
            <a:off x="870995" y="1617825"/>
            <a:ext cx="9707358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CNN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大部分层为线性变换层，若干线性变换层叠加还是线性变换，因此网络的表达能力就极其有限，因此引入了激活函数完成非线性映射。激活函数需要满足非线性、可微这两个条件，这样才能对网络进行优化。常用的激活函数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Sigmoid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Tanh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ReLU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077DFC-AB80-4ACE-9644-46F2D03E0DCA}"/>
              </a:ext>
            </a:extLst>
          </p:cNvPr>
          <p:cNvSpPr txBox="1"/>
          <p:nvPr/>
        </p:nvSpPr>
        <p:spPr>
          <a:xfrm>
            <a:off x="870995" y="3519312"/>
            <a:ext cx="6209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Sigmoid 非线性函数的表达式为：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C81534-14D2-4FA3-B0C1-381ADBB22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533" b="20032"/>
          <a:stretch/>
        </p:blipFill>
        <p:spPr>
          <a:xfrm>
            <a:off x="5510877" y="3519312"/>
            <a:ext cx="3463223" cy="4616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74BD9D7-A092-4E8E-864A-59DCA84C3D1F}"/>
              </a:ext>
            </a:extLst>
          </p:cNvPr>
          <p:cNvSpPr txBox="1"/>
          <p:nvPr/>
        </p:nvSpPr>
        <p:spPr>
          <a:xfrm>
            <a:off x="870995" y="4427542"/>
            <a:ext cx="6209816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Tanh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非线性函数的表达式为：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3ED5DA-0087-4351-81AC-A87D47F99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481" y="4441781"/>
            <a:ext cx="2941575" cy="3810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356595D-7CE5-4B77-9700-51867474AE93}"/>
              </a:ext>
            </a:extLst>
          </p:cNvPr>
          <p:cNvSpPr txBox="1"/>
          <p:nvPr/>
        </p:nvSpPr>
        <p:spPr>
          <a:xfrm>
            <a:off x="870995" y="5278452"/>
            <a:ext cx="6209816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ReLU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是目前比较受常用的一种激活函数，其表达式为：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11F61E-6EFB-4FFD-BE96-46190BDF6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811" y="5278452"/>
            <a:ext cx="3189353" cy="5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0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72961" y="436256"/>
            <a:ext cx="11469936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1.4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激活函数层（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Activation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E0CF1C-DCF4-4705-AEF8-4BB9E9066824}"/>
              </a:ext>
            </a:extLst>
          </p:cNvPr>
          <p:cNvSpPr txBox="1"/>
          <p:nvPr/>
        </p:nvSpPr>
        <p:spPr>
          <a:xfrm>
            <a:off x="790313" y="1895731"/>
            <a:ext cx="4211993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三种激活函数的图像如右图：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从图中可以看出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sigmoid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函数可以将输入压缩到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[0,1]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之间，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tanh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函数将输入压缩到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[-1,1]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relu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函数将输入压缩到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[0,+∞]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之间，可以看到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sigmoid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tanh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容易发生梯度饱和的情况，而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relu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在输入大于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的时候梯度一直为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，可以避免梯度消失的情况。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1D078CEF-C076-40B0-B3AE-1A2F37FDD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46" y="1465728"/>
            <a:ext cx="6197601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B897237-720E-40A6-90FB-073F97C575F1}"/>
              </a:ext>
            </a:extLst>
          </p:cNvPr>
          <p:cNvSpPr/>
          <p:nvPr/>
        </p:nvSpPr>
        <p:spPr>
          <a:xfrm>
            <a:off x="4029740" y="6002961"/>
            <a:ext cx="727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https://zhuanlan.zhihu.com/p/78353973?from_voters_page=true</a:t>
            </a:r>
          </a:p>
        </p:txBody>
      </p:sp>
    </p:spTree>
    <p:extLst>
      <p:ext uri="{BB962C8B-B14F-4D97-AF65-F5344CB8AC3E}">
        <p14:creationId xmlns:p14="http://schemas.microsoft.com/office/powerpoint/2010/main" val="3490864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41782" y="422639"/>
            <a:ext cx="11469936" cy="110748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1.5 BN</a:t>
            </a:r>
            <a:r>
              <a:rPr lang="zh-CN" altLang="en-US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层（</a:t>
            </a:r>
            <a:r>
              <a:rPr lang="en-US" altLang="zh-CN" sz="3200" b="1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BatchNorm</a:t>
            </a:r>
            <a:r>
              <a:rPr lang="en-US" altLang="zh-CN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Layer</a:t>
            </a:r>
            <a:r>
              <a:rPr lang="zh-CN" altLang="en-US" sz="32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E0CF1C-DCF4-4705-AEF8-4BB9E9066824}"/>
              </a:ext>
            </a:extLst>
          </p:cNvPr>
          <p:cNvSpPr txBox="1"/>
          <p:nvPr/>
        </p:nvSpPr>
        <p:spPr>
          <a:xfrm>
            <a:off x="720885" y="1952760"/>
            <a:ext cx="5639851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对输入进行批量归一化，其中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gamma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beta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是可学习参数。通过右图的公式对每个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feature map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中的元素进行更新，可以加快训练速度，提高模型的性能。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训练的时候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batch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一般来说越大越好，也要根据硬件设备情况确定。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E0C054-F8A1-4B0B-B439-A7BDB3D4A3F0}"/>
              </a:ext>
            </a:extLst>
          </p:cNvPr>
          <p:cNvSpPr/>
          <p:nvPr/>
        </p:nvSpPr>
        <p:spPr>
          <a:xfrm>
            <a:off x="3371462" y="6066029"/>
            <a:ext cx="1234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https://www.csdn.net/tags/MtTaMgxsNTY3NTUtZG93bmxvYWQO0O0O.html</a:t>
            </a:r>
            <a:endParaRPr lang="zh-CN" altLang="en-US" dirty="0"/>
          </a:p>
        </p:txBody>
      </p:sp>
      <p:pic>
        <p:nvPicPr>
          <p:cNvPr id="1026" name="Picture 2" descr="https://img-blog.csdnimg.cn/20200816170216521.png#pic_center">
            <a:extLst>
              <a:ext uri="{FF2B5EF4-FFF2-40B4-BE49-F238E27FC236}">
                <a16:creationId xmlns:a16="http://schemas.microsoft.com/office/drawing/2014/main" id="{42C41C38-5600-402A-87AF-B5E1F983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40" y="2588461"/>
            <a:ext cx="4670640" cy="8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3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9645" y="2389521"/>
            <a:ext cx="10382615" cy="1107482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 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网络架构</a:t>
            </a:r>
            <a: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以</a:t>
            </a:r>
            <a: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LeNet5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为例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57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07184" y="478725"/>
            <a:ext cx="7222029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卷积网络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LeNet-5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28897-6094-4542-A362-AEAA5FBC0612}"/>
              </a:ext>
            </a:extLst>
          </p:cNvPr>
          <p:cNvSpPr txBox="1"/>
          <p:nvPr/>
        </p:nvSpPr>
        <p:spPr>
          <a:xfrm>
            <a:off x="831828" y="2089837"/>
            <a:ext cx="9607555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LeNet-5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共有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7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层，接收输入图像大小为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32 × 32 = 1024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，输出对应每个类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别的得分．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LeNet-5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中的每一层结构如下：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2228FE-ADA5-4C9C-AF10-6BF8B5A2B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132" y="3507706"/>
            <a:ext cx="8009314" cy="22480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932BF8-8AC0-4964-9C9B-6A26CA265926}"/>
              </a:ext>
            </a:extLst>
          </p:cNvPr>
          <p:cNvSpPr/>
          <p:nvPr/>
        </p:nvSpPr>
        <p:spPr>
          <a:xfrm>
            <a:off x="3881121" y="5755801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https://zhuanlan.zhihu.com/p/147333021</a:t>
            </a:r>
          </a:p>
        </p:txBody>
      </p:sp>
    </p:spTree>
    <p:extLst>
      <p:ext uri="{BB962C8B-B14F-4D97-AF65-F5344CB8AC3E}">
        <p14:creationId xmlns:p14="http://schemas.microsoft.com/office/powerpoint/2010/main" val="374831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0350" y="2398486"/>
            <a:ext cx="10382615" cy="1107482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 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卷积神经网络常用算子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20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17537" y="344863"/>
            <a:ext cx="7222029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卷积网络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LeNet-5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28897-6094-4542-A362-AEAA5FBC0612}"/>
              </a:ext>
            </a:extLst>
          </p:cNvPr>
          <p:cNvSpPr txBox="1"/>
          <p:nvPr/>
        </p:nvSpPr>
        <p:spPr>
          <a:xfrm>
            <a:off x="641105" y="1839430"/>
            <a:ext cx="10909789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C1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层是卷积层，使用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5×5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的卷积核，得到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组大小为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28×28 = 784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的特征映射．因此，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C1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层的神经元数量为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× 784 = 4704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，可训练参数数量为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× 25 + 6 = 156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，连接数为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156 × 784 = 122304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（包括偏置在内，下同）．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S2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层为汇聚层（通常也称为采样层、池化层），采样窗口为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 × 2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，使用均值池化，神经元个数为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× 14 × 14 = 1176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，可训练参数数量为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× (1 + 1) = 12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，连接数为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× 196 × (4 + 1) = 5880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17D8F9-1CED-4745-9BEE-E63FA8B8429A}"/>
              </a:ext>
            </a:extLst>
          </p:cNvPr>
          <p:cNvSpPr/>
          <p:nvPr/>
        </p:nvSpPr>
        <p:spPr>
          <a:xfrm>
            <a:off x="2993477" y="5635760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http://yann.lecun.com/exdb/publis/pdf/lecun-98.pdf</a:t>
            </a:r>
          </a:p>
        </p:txBody>
      </p:sp>
    </p:spTree>
    <p:extLst>
      <p:ext uri="{BB962C8B-B14F-4D97-AF65-F5344CB8AC3E}">
        <p14:creationId xmlns:p14="http://schemas.microsoft.com/office/powerpoint/2010/main" val="385608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17537" y="344863"/>
            <a:ext cx="7222029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卷积网络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LeNet-5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28897-6094-4542-A362-AEAA5FBC0612}"/>
              </a:ext>
            </a:extLst>
          </p:cNvPr>
          <p:cNvSpPr txBox="1"/>
          <p:nvPr/>
        </p:nvSpPr>
        <p:spPr>
          <a:xfrm>
            <a:off x="692931" y="1470892"/>
            <a:ext cx="1090978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C3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层为卷积层．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LeNet-5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中用一个连接表来定义输入和输出特征映射之间的依赖关系，共使用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（根据连接表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6+4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9+6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*</a:t>
            </a:r>
            <a:r>
              <a:rPr lang="en-US" altLang="zh-CN" sz="200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zh-CN" altLang="en-US" sz="200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 × 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的卷积核，得到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组大小为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10 × 10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的特征映射．神经元数量为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16 × 100 = 1600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，可训练参数数量为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(60 × 25) + 16 = 1516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，连接数为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100 × 1516 = 151600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3D086A-FF4C-4731-BE75-47F225A93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757" y="3159605"/>
            <a:ext cx="7010400" cy="2343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1ABC56-DD39-4C4F-A331-C463449A49FA}"/>
              </a:ext>
            </a:extLst>
          </p:cNvPr>
          <p:cNvSpPr txBox="1"/>
          <p:nvPr/>
        </p:nvSpPr>
        <p:spPr>
          <a:xfrm>
            <a:off x="2524255" y="5502755"/>
            <a:ext cx="780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每一列表示计算</a:t>
            </a:r>
            <a:r>
              <a:rPr lang="en-US" altLang="zh-CN" b="1" dirty="0"/>
              <a:t>C3</a:t>
            </a:r>
            <a:r>
              <a:rPr lang="zh-CN" altLang="en-US" b="1" dirty="0"/>
              <a:t>中一组</a:t>
            </a:r>
            <a:r>
              <a:rPr lang="en-US" altLang="zh-CN" b="1" dirty="0"/>
              <a:t>feature map</a:t>
            </a:r>
            <a:r>
              <a:rPr lang="zh-CN" altLang="en-US" b="1" dirty="0"/>
              <a:t>时所使用的</a:t>
            </a:r>
            <a:r>
              <a:rPr lang="en-US" altLang="zh-CN" b="1" dirty="0"/>
              <a:t>S2</a:t>
            </a:r>
            <a:r>
              <a:rPr lang="zh-CN" altLang="en-US" b="1" dirty="0"/>
              <a:t>中的</a:t>
            </a:r>
            <a:r>
              <a:rPr lang="en-US" altLang="zh-CN" b="1" dirty="0"/>
              <a:t>feature map</a:t>
            </a:r>
            <a:r>
              <a:rPr lang="zh-CN" altLang="en-US" b="1" dirty="0"/>
              <a:t>编号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5687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63749" y="344183"/>
            <a:ext cx="7222029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卷积网络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LeNet-5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28897-6094-4542-A362-AEAA5FBC0612}"/>
              </a:ext>
            </a:extLst>
          </p:cNvPr>
          <p:cNvSpPr txBox="1"/>
          <p:nvPr/>
        </p:nvSpPr>
        <p:spPr>
          <a:xfrm>
            <a:off x="456253" y="1698591"/>
            <a:ext cx="101848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层是一个汇聚层，采样窗口为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 × 2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，得到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 × 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大小的特征映射，可训练参数数量为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16 × 2 = 32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，连接数为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16 × 25 × (4 + 1) = 2000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．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层是一个卷积层，使用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120 × 16 = 1920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 × 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的卷积核，得到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120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组大小为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 × 1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的特征映射．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C5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层的神经元数量为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120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，可训练参数数量为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1920 × 25 + 120 = 48120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，连接数为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120 × (16 × 25 + 1) = 48120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．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F6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层是一个全连接层，有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84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个神经元，可训练参数数量为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84×(120+1)= 10164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．连接数和可训练参数个数相同，为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10164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．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7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 输出层：输出层由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10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个节点组成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,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代表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10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个类别。</a:t>
            </a:r>
          </a:p>
        </p:txBody>
      </p:sp>
    </p:spTree>
    <p:extLst>
      <p:ext uri="{BB962C8B-B14F-4D97-AF65-F5344CB8AC3E}">
        <p14:creationId xmlns:p14="http://schemas.microsoft.com/office/powerpoint/2010/main" val="1810713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432" y="1981200"/>
            <a:ext cx="10382615" cy="2152297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 </a:t>
            </a:r>
            <a: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35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150960F-15D7-4063-A527-64591FF28DA3}"/>
              </a:ext>
            </a:extLst>
          </p:cNvPr>
          <p:cNvGrpSpPr/>
          <p:nvPr/>
        </p:nvGrpSpPr>
        <p:grpSpPr>
          <a:xfrm>
            <a:off x="6746449" y="1608445"/>
            <a:ext cx="4830276" cy="4599318"/>
            <a:chOff x="6002485" y="923284"/>
            <a:chExt cx="5574241" cy="544584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CC737C4-0E30-46EA-9D5F-97E0FBE3D75D}"/>
                </a:ext>
              </a:extLst>
            </p:cNvPr>
            <p:cNvGrpSpPr/>
            <p:nvPr/>
          </p:nvGrpSpPr>
          <p:grpSpPr>
            <a:xfrm>
              <a:off x="6002485" y="923284"/>
              <a:ext cx="5574240" cy="2661945"/>
              <a:chOff x="1587353" y="1492551"/>
              <a:chExt cx="4054342" cy="2034632"/>
            </a:xfrm>
          </p:grpSpPr>
          <p:pic>
            <p:nvPicPr>
              <p:cNvPr id="38" name="Picture 2" descr="https://timgsa.baidu.com/timg?image&amp;quality=80&amp;size=b9999_10000&amp;sec=1542672967778&amp;di=e34b2d2284f82f3ebe43fb3de01eeb6a&amp;imgtype=0&amp;src=http%3A%2F%2Fdingyue.nosdn.127.net%2FvyO3TsRCL5ZPwISKJ6fx9ZQUxe5u0u3cwNWsgeeEbMwDI1540729733639compressflag.jpg">
                <a:extLst>
                  <a:ext uri="{FF2B5EF4-FFF2-40B4-BE49-F238E27FC236}">
                    <a16:creationId xmlns:a16="http://schemas.microsoft.com/office/drawing/2014/main" id="{D71B3ECC-4125-4D75-B353-643732900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48" r="15923"/>
              <a:stretch>
                <a:fillRect/>
              </a:stretch>
            </p:blipFill>
            <p:spPr bwMode="auto">
              <a:xfrm>
                <a:off x="1587353" y="1492551"/>
                <a:ext cx="1956900" cy="2034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92E7726-56B4-4496-8C1C-B97ECC9B3CD4}"/>
                  </a:ext>
                </a:extLst>
              </p:cNvPr>
              <p:cNvSpPr/>
              <p:nvPr/>
            </p:nvSpPr>
            <p:spPr>
              <a:xfrm>
                <a:off x="2088939" y="2047751"/>
                <a:ext cx="953729" cy="924232"/>
              </a:xfrm>
              <a:prstGeom prst="rect">
                <a:avLst/>
              </a:prstGeom>
              <a:noFill/>
              <a:ln w="476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7BBF0F90-95F1-48A3-9B6D-9853C4458580}"/>
                  </a:ext>
                </a:extLst>
              </p:cNvPr>
              <p:cNvGrpSpPr/>
              <p:nvPr/>
            </p:nvGrpSpPr>
            <p:grpSpPr>
              <a:xfrm>
                <a:off x="3684795" y="1492551"/>
                <a:ext cx="1956900" cy="2034632"/>
                <a:chOff x="1462285" y="3793300"/>
                <a:chExt cx="1956900" cy="2034632"/>
              </a:xfrm>
            </p:grpSpPr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EE4D45D3-C453-4CDD-B6D1-E4C3C951E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751" t="8781" r="2961" b="8781"/>
                <a:stretch>
                  <a:fillRect/>
                </a:stretch>
              </p:blipFill>
              <p:spPr>
                <a:xfrm>
                  <a:off x="1462285" y="3793300"/>
                  <a:ext cx="1956900" cy="2034632"/>
                </a:xfrm>
                <a:prstGeom prst="rect">
                  <a:avLst/>
                </a:prstGeom>
              </p:spPr>
            </p:pic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2B503BC-C370-4F84-A4D5-A3EEB8C50C3D}"/>
                    </a:ext>
                  </a:extLst>
                </p:cNvPr>
                <p:cNvSpPr/>
                <p:nvPr/>
              </p:nvSpPr>
              <p:spPr>
                <a:xfrm>
                  <a:off x="2404321" y="4810658"/>
                  <a:ext cx="953729" cy="924232"/>
                </a:xfrm>
                <a:prstGeom prst="rect">
                  <a:avLst/>
                </a:prstGeom>
                <a:noFill/>
                <a:ln w="4762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F979A69-1D3B-45F8-8D43-8B2C2CAD0302}"/>
                </a:ext>
              </a:extLst>
            </p:cNvPr>
            <p:cNvGrpSpPr/>
            <p:nvPr/>
          </p:nvGrpSpPr>
          <p:grpSpPr>
            <a:xfrm>
              <a:off x="7354530" y="3707179"/>
              <a:ext cx="4222196" cy="2661945"/>
              <a:chOff x="7441252" y="2979174"/>
              <a:chExt cx="4243628" cy="2703870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554F94C7-2663-43EE-BC0E-D0B53E88E8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7395" t="50761" r="2961" b="8781"/>
              <a:stretch>
                <a:fillRect/>
              </a:stretch>
            </p:blipFill>
            <p:spPr>
              <a:xfrm>
                <a:off x="8994374" y="2979174"/>
                <a:ext cx="2690506" cy="2703870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819FD9E0-6756-4981-A209-AB2D1DE55E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7395" t="49850" r="2961" b="8781"/>
              <a:stretch>
                <a:fillRect/>
              </a:stretch>
            </p:blipFill>
            <p:spPr>
              <a:xfrm>
                <a:off x="7441252" y="4326189"/>
                <a:ext cx="1345254" cy="1356852"/>
              </a:xfrm>
              <a:prstGeom prst="rect">
                <a:avLst/>
              </a:prstGeom>
            </p:spPr>
          </p:pic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4F20304-1FD6-48BD-964E-B917F1B752EF}"/>
                  </a:ext>
                </a:extLst>
              </p:cNvPr>
              <p:cNvSpPr/>
              <p:nvPr/>
            </p:nvSpPr>
            <p:spPr>
              <a:xfrm>
                <a:off x="7441253" y="4336026"/>
                <a:ext cx="1345253" cy="1347015"/>
              </a:xfrm>
              <a:prstGeom prst="rect">
                <a:avLst/>
              </a:prstGeom>
              <a:noFill/>
              <a:ln w="476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867374C-90A0-46C5-B57D-FF04ECFFE11E}"/>
                  </a:ext>
                </a:extLst>
              </p:cNvPr>
              <p:cNvCxnSpPr/>
              <p:nvPr/>
            </p:nvCxnSpPr>
            <p:spPr>
              <a:xfrm flipV="1">
                <a:off x="8786506" y="2979174"/>
                <a:ext cx="207868" cy="1356852"/>
              </a:xfrm>
              <a:prstGeom prst="line">
                <a:avLst/>
              </a:prstGeom>
              <a:ln w="317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9A93F1B8-A884-40EE-AE72-52013F5284E4}"/>
                  </a:ext>
                </a:extLst>
              </p:cNvPr>
              <p:cNvCxnSpPr/>
              <p:nvPr/>
            </p:nvCxnSpPr>
            <p:spPr>
              <a:xfrm>
                <a:off x="8786506" y="5683030"/>
                <a:ext cx="263336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287BBC8-8A1A-4B69-B572-3CF93272F8BE}"/>
                  </a:ext>
                </a:extLst>
              </p:cNvPr>
              <p:cNvSpPr/>
              <p:nvPr/>
            </p:nvSpPr>
            <p:spPr>
              <a:xfrm>
                <a:off x="8994374" y="2984092"/>
                <a:ext cx="2690506" cy="2698938"/>
              </a:xfrm>
              <a:prstGeom prst="rect">
                <a:avLst/>
              </a:prstGeom>
              <a:noFill/>
              <a:ln w="476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C258F38B-5FB3-4908-A656-212D863A92BF}"/>
              </a:ext>
            </a:extLst>
          </p:cNvPr>
          <p:cNvSpPr/>
          <p:nvPr/>
        </p:nvSpPr>
        <p:spPr>
          <a:xfrm>
            <a:off x="401864" y="1783102"/>
            <a:ext cx="54855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第一个发现对应的可能的做法：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定义一种提取局部的特征的方法，可有效响应特定局部模式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用这种方法遍历整张图片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2FE3651-7C76-4D9E-9346-39D68A886DDA}"/>
              </a:ext>
            </a:extLst>
          </p:cNvPr>
          <p:cNvSpPr/>
          <p:nvPr/>
        </p:nvSpPr>
        <p:spPr>
          <a:xfrm>
            <a:off x="1092546" y="5841251"/>
            <a:ext cx="5091943" cy="559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池化：下采样被检测物体不变模式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1F5422C-D73C-4935-977A-C4C88380302B}"/>
              </a:ext>
            </a:extLst>
          </p:cNvPr>
          <p:cNvSpPr/>
          <p:nvPr/>
        </p:nvSpPr>
        <p:spPr>
          <a:xfrm>
            <a:off x="1092547" y="3676404"/>
            <a:ext cx="319431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卷积：平移不变模式</a:t>
            </a:r>
            <a:endParaRPr lang="en-US" altLang="zh-CN" sz="2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A0C2D-257E-4FC0-B629-DFD3DDD69CCF}"/>
              </a:ext>
            </a:extLst>
          </p:cNvPr>
          <p:cNvSpPr/>
          <p:nvPr/>
        </p:nvSpPr>
        <p:spPr>
          <a:xfrm>
            <a:off x="340808" y="4418241"/>
            <a:ext cx="5546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第二个发现对应的可能的做法：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在神经网络逐层累加的过程中，可以直接对图像进行缩放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64283142-1159-4C69-84D6-DC2757EEA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084" y="600576"/>
            <a:ext cx="3165822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图像模式特征</a:t>
            </a:r>
          </a:p>
        </p:txBody>
      </p:sp>
    </p:spTree>
    <p:extLst>
      <p:ext uri="{BB962C8B-B14F-4D97-AF65-F5344CB8AC3E}">
        <p14:creationId xmlns:p14="http://schemas.microsoft.com/office/powerpoint/2010/main" val="3560659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16866" y="600576"/>
            <a:ext cx="854305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3.1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特征空间的非线性映射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708553" y="1999460"/>
            <a:ext cx="5342625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卷积神经网络，由于其具有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局部连接、权值共享、非线性映射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的特点，使其在图像分类领域表现突出，它可以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自动提取图像的特征，不需要人为去定义特征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，更能提取到特定数据集的特定特征，具有良好的泛化能力和通用性。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局部连接的好处是极大的减少了网络的参数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，易于网络的训练。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通过激活函数，能够将线性特征空间映射到非线性空间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，提高了网络的表达能力。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5425B-D3F0-45A5-95F2-91712D1C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67" y="1801346"/>
            <a:ext cx="5224855" cy="38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ED0759B-D54B-4F59-89B1-2025F0431237}"/>
              </a:ext>
            </a:extLst>
          </p:cNvPr>
          <p:cNvSpPr/>
          <p:nvPr/>
        </p:nvSpPr>
        <p:spPr>
          <a:xfrm>
            <a:off x="6748634" y="5723712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https://zhuanlan.zhihu.com/p/95965938</a:t>
            </a:r>
          </a:p>
        </p:txBody>
      </p:sp>
    </p:spTree>
    <p:extLst>
      <p:ext uri="{BB962C8B-B14F-4D97-AF65-F5344CB8AC3E}">
        <p14:creationId xmlns:p14="http://schemas.microsoft.com/office/powerpoint/2010/main" val="2272864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2084" y="600576"/>
            <a:ext cx="2359481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局部连接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CDC3D49-9DC4-487E-BDF5-D7A05F4F1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904" y="1863607"/>
            <a:ext cx="2621321" cy="19800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A8FDFB-B7F9-4E1F-AC97-A5A1399396AA}"/>
              </a:ext>
            </a:extLst>
          </p:cNvPr>
          <p:cNvSpPr txBox="1"/>
          <p:nvPr/>
        </p:nvSpPr>
        <p:spPr>
          <a:xfrm>
            <a:off x="4492504" y="37261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全连接神经元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1A5343-FF28-4845-8A5B-69DAB8FC7F3E}"/>
              </a:ext>
            </a:extLst>
          </p:cNvPr>
          <p:cNvSpPr txBox="1"/>
          <p:nvPr/>
        </p:nvSpPr>
        <p:spPr>
          <a:xfrm>
            <a:off x="7796125" y="59283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卷积神经网络的神经元</a:t>
            </a:r>
          </a:p>
        </p:txBody>
      </p:sp>
      <p:sp>
        <p:nvSpPr>
          <p:cNvPr id="16" name="椭圆形标注 64">
            <a:extLst>
              <a:ext uri="{FF2B5EF4-FFF2-40B4-BE49-F238E27FC236}">
                <a16:creationId xmlns:a16="http://schemas.microsoft.com/office/drawing/2014/main" id="{745E72E2-E360-4281-9F19-01E2BE5FAC7C}"/>
              </a:ext>
            </a:extLst>
          </p:cNvPr>
          <p:cNvSpPr/>
          <p:nvPr/>
        </p:nvSpPr>
        <p:spPr>
          <a:xfrm>
            <a:off x="7799167" y="1863607"/>
            <a:ext cx="3528285" cy="1661402"/>
          </a:xfrm>
          <a:prstGeom prst="wedgeEllipseCallout">
            <a:avLst>
              <a:gd name="adj1" fmla="val -90908"/>
              <a:gd name="adj2" fmla="val 108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在进行图像识别的时候，不需要对整个图像进行处理，只需要关注图像中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某些特殊的区域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54C3C6-61F4-4A46-AC8C-EB00A84EC48C}"/>
              </a:ext>
            </a:extLst>
          </p:cNvPr>
          <p:cNvSpPr txBox="1"/>
          <p:nvPr/>
        </p:nvSpPr>
        <p:spPr>
          <a:xfrm>
            <a:off x="2393410" y="3830732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640x480</a:t>
            </a:r>
            <a:endParaRPr kumimoji="1"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7007BE-48D0-4806-8F6D-E155FD5C2D43}"/>
              </a:ext>
            </a:extLst>
          </p:cNvPr>
          <p:cNvSpPr txBox="1"/>
          <p:nvPr/>
        </p:nvSpPr>
        <p:spPr>
          <a:xfrm>
            <a:off x="2383562" y="623529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640x480</a:t>
            </a:r>
            <a:endParaRPr kumimoji="1" lang="zh-CN" altLang="en-US" sz="1600" dirty="0"/>
          </a:p>
        </p:txBody>
      </p:sp>
      <p:grpSp>
        <p:nvGrpSpPr>
          <p:cNvPr id="19" name="组 10">
            <a:extLst>
              <a:ext uri="{FF2B5EF4-FFF2-40B4-BE49-F238E27FC236}">
                <a16:creationId xmlns:a16="http://schemas.microsoft.com/office/drawing/2014/main" id="{0DFECFED-6737-4AEB-B592-5B46B79B72C1}"/>
              </a:ext>
            </a:extLst>
          </p:cNvPr>
          <p:cNvGrpSpPr/>
          <p:nvPr/>
        </p:nvGrpSpPr>
        <p:grpSpPr>
          <a:xfrm>
            <a:off x="7963311" y="3983824"/>
            <a:ext cx="2214563" cy="1896630"/>
            <a:chOff x="6563047" y="4764317"/>
            <a:chExt cx="2214563" cy="1896630"/>
          </a:xfrm>
        </p:grpSpPr>
        <p:grpSp>
          <p:nvGrpSpPr>
            <p:cNvPr id="20" name="组 51">
              <a:extLst>
                <a:ext uri="{FF2B5EF4-FFF2-40B4-BE49-F238E27FC236}">
                  <a16:creationId xmlns:a16="http://schemas.microsoft.com/office/drawing/2014/main" id="{BAA5552A-F2F2-4A3C-917B-59306261CBEB}"/>
                </a:ext>
              </a:extLst>
            </p:cNvPr>
            <p:cNvGrpSpPr/>
            <p:nvPr/>
          </p:nvGrpSpPr>
          <p:grpSpPr>
            <a:xfrm>
              <a:off x="6563047" y="4764317"/>
              <a:ext cx="2214563" cy="1896630"/>
              <a:chOff x="4694252" y="2185274"/>
              <a:chExt cx="2214563" cy="189663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E59650B-17F7-4C2E-86B1-F2D0356FD8B8}"/>
                  </a:ext>
                </a:extLst>
              </p:cNvPr>
              <p:cNvSpPr/>
              <p:nvPr/>
            </p:nvSpPr>
            <p:spPr>
              <a:xfrm>
                <a:off x="4694252" y="2185274"/>
                <a:ext cx="2214563" cy="189663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C1FBD70-6036-4675-A2CB-2F1F187B6BE4}"/>
                  </a:ext>
                </a:extLst>
              </p:cNvPr>
              <p:cNvSpPr/>
              <p:nvPr/>
            </p:nvSpPr>
            <p:spPr>
              <a:xfrm>
                <a:off x="6290142" y="2751747"/>
                <a:ext cx="489157" cy="442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90">
                <a:extLst>
                  <a:ext uri="{FF2B5EF4-FFF2-40B4-BE49-F238E27FC236}">
                    <a16:creationId xmlns:a16="http://schemas.microsoft.com/office/drawing/2014/main" id="{DE951A5E-83DF-4494-810B-9FAA627F24FF}"/>
                  </a:ext>
                </a:extLst>
              </p:cNvPr>
              <p:cNvSpPr/>
              <p:nvPr/>
            </p:nvSpPr>
            <p:spPr>
              <a:xfrm>
                <a:off x="5385947" y="3722196"/>
                <a:ext cx="387614" cy="33545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線單箭頭接點 24">
                <a:extLst>
                  <a:ext uri="{FF2B5EF4-FFF2-40B4-BE49-F238E27FC236}">
                    <a16:creationId xmlns:a16="http://schemas.microsoft.com/office/drawing/2014/main" id="{C5413BAC-879F-418A-9A33-3B7CCD5ACF0E}"/>
                  </a:ext>
                </a:extLst>
              </p:cNvPr>
              <p:cNvCxnSpPr/>
              <p:nvPr/>
            </p:nvCxnSpPr>
            <p:spPr>
              <a:xfrm flipV="1">
                <a:off x="5579994" y="3213979"/>
                <a:ext cx="0" cy="470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77E3CB2-9841-4945-A200-5231CB32A7BB}"/>
                  </a:ext>
                </a:extLst>
              </p:cNvPr>
              <p:cNvSpPr/>
              <p:nvPr/>
            </p:nvSpPr>
            <p:spPr>
              <a:xfrm>
                <a:off x="5350964" y="2769460"/>
                <a:ext cx="454282" cy="4485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8E85F4A-70FE-4DE7-B84F-BF91CAC2EF76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934" y="2876825"/>
                    <a:ext cx="459628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6934" y="2876825"/>
                    <a:ext cx="45962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線單箭頭接點 31">
                <a:extLst>
                  <a:ext uri="{FF2B5EF4-FFF2-40B4-BE49-F238E27FC236}">
                    <a16:creationId xmlns:a16="http://schemas.microsoft.com/office/drawing/2014/main" id="{33A25C48-2815-42BB-A8F6-3D84F115A0AE}"/>
                  </a:ext>
                </a:extLst>
              </p:cNvPr>
              <p:cNvCxnSpPr/>
              <p:nvPr/>
            </p:nvCxnSpPr>
            <p:spPr>
              <a:xfrm flipV="1">
                <a:off x="5848451" y="2991127"/>
                <a:ext cx="4098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0">
                <a:extLst>
                  <a:ext uri="{FF2B5EF4-FFF2-40B4-BE49-F238E27FC236}">
                    <a16:creationId xmlns:a16="http://schemas.microsoft.com/office/drawing/2014/main" id="{3C9F4536-0760-48FA-8526-C7CBDB86DE10}"/>
                  </a:ext>
                </a:extLst>
              </p:cNvPr>
              <p:cNvCxnSpPr/>
              <p:nvPr/>
            </p:nvCxnSpPr>
            <p:spPr>
              <a:xfrm flipV="1">
                <a:off x="4803738" y="3073179"/>
                <a:ext cx="521731" cy="5368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23">
                <a:extLst>
                  <a:ext uri="{FF2B5EF4-FFF2-40B4-BE49-F238E27FC236}">
                    <a16:creationId xmlns:a16="http://schemas.microsoft.com/office/drawing/2014/main" id="{595F3800-B761-4E92-9E4B-8C70EAD94D47}"/>
                  </a:ext>
                </a:extLst>
              </p:cNvPr>
              <p:cNvCxnSpPr/>
              <p:nvPr/>
            </p:nvCxnSpPr>
            <p:spPr>
              <a:xfrm>
                <a:off x="4803738" y="2486199"/>
                <a:ext cx="535925" cy="4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2">
                <a:extLst>
                  <a:ext uri="{FF2B5EF4-FFF2-40B4-BE49-F238E27FC236}">
                    <a16:creationId xmlns:a16="http://schemas.microsoft.com/office/drawing/2014/main" id="{0AFD3421-C0BF-47C8-9C30-FB00B21AB4AF}"/>
                  </a:ext>
                </a:extLst>
              </p:cNvPr>
              <p:cNvCxnSpPr/>
              <p:nvPr/>
            </p:nvCxnSpPr>
            <p:spPr>
              <a:xfrm>
                <a:off x="4839244" y="3013768"/>
                <a:ext cx="5055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68253B5-A90B-4B8B-9834-05C40D798A25}"/>
                </a:ext>
              </a:extLst>
            </p:cNvPr>
            <p:cNvSpPr txBox="1"/>
            <p:nvPr/>
          </p:nvSpPr>
          <p:spPr>
            <a:xfrm>
              <a:off x="6753890" y="4802315"/>
              <a:ext cx="1829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输入为</a:t>
              </a:r>
              <a:r>
                <a:rPr kumimoji="1"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16x16</a:t>
              </a:r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 个像素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12">
                  <a:extLst>
                    <a:ext uri="{FF2B5EF4-FFF2-40B4-BE49-F238E27FC236}">
                      <a16:creationId xmlns:a16="http://schemas.microsoft.com/office/drawing/2014/main" id="{06F59583-F435-41A6-92AF-B208BF8B332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49651" y="5384705"/>
                <a:ext cx="511730" cy="3323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8" name="方程式" r:id="rId14" imgW="317160" imgH="215640" progId="Equation.3">
                        <p:embed/>
                      </p:oleObj>
                    </mc:Choice>
                    <mc:Fallback>
                      <p:oleObj name="方程式" r:id="rId14" imgW="317160" imgH="215640" progId="Equation.3">
                        <p:embed/>
                        <p:pic>
                          <p:nvPicPr>
                            <p:cNvPr id="36" name="Object 12">
                              <a:extLst>
                                <a:ext uri="{FF2B5EF4-FFF2-40B4-BE49-F238E27FC236}">
                                  <a16:creationId xmlns:a16="http://schemas.microsoft.com/office/drawing/2014/main" id="{FF9906B9-2B84-4543-B3EC-15465F20F5A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49651" y="5384705"/>
                              <a:ext cx="511730" cy="332318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6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6718564"/>
                    </p:ext>
                  </p:extLst>
                </p:nvPr>
              </p:nvGraphicFramePr>
              <p:xfrm>
                <a:off x="8149651" y="5384705"/>
                <a:ext cx="511730" cy="3323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1910" name="方程式" r:id="rId16" imgW="317160" imgH="215640" progId="Equation.3">
                        <p:embed/>
                      </p:oleObj>
                    </mc:Choice>
                    <mc:Fallback>
                      <p:oleObj name="方程式" r:id="rId16" imgW="31716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49651" y="5384705"/>
                              <a:ext cx="511730" cy="332318"/>
                            </a:xfrm>
                            <a:prstGeom prst="rect">
                              <a:avLst/>
                            </a:prstGeom>
                            <a:noFill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960EFD5-0BE1-449D-A663-16A26CB7D743}"/>
              </a:ext>
            </a:extLst>
          </p:cNvPr>
          <p:cNvGrpSpPr/>
          <p:nvPr/>
        </p:nvGrpSpPr>
        <p:grpSpPr>
          <a:xfrm>
            <a:off x="5146429" y="4985069"/>
            <a:ext cx="708897" cy="976873"/>
            <a:chOff x="5073600" y="5306736"/>
            <a:chExt cx="708897" cy="976873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FD70A7F-1CFE-4DA2-9BF6-87204259221F}"/>
                </a:ext>
              </a:extLst>
            </p:cNvPr>
            <p:cNvSpPr txBox="1"/>
            <p:nvPr/>
          </p:nvSpPr>
          <p:spPr>
            <a:xfrm>
              <a:off x="5073600" y="594505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16x16</a:t>
              </a:r>
              <a:endParaRPr kumimoji="1" lang="zh-CN" altLang="en-US" sz="1600" dirty="0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8E5A8BB-23F2-46FB-BC5D-4CCB2B6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73600" y="5306736"/>
              <a:ext cx="708897" cy="55497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F9BC9878-12BE-4A55-AB0F-7B2DC3A4A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904" y="4235942"/>
            <a:ext cx="2621321" cy="1980000"/>
          </a:xfrm>
          <a:prstGeom prst="rect">
            <a:avLst/>
          </a:prstGeom>
          <a:ln w="28575">
            <a:noFill/>
          </a:ln>
        </p:spPr>
      </p:pic>
      <p:cxnSp>
        <p:nvCxnSpPr>
          <p:cNvPr id="37" name="直线箭头连接符 33">
            <a:extLst>
              <a:ext uri="{FF2B5EF4-FFF2-40B4-BE49-F238E27FC236}">
                <a16:creationId xmlns:a16="http://schemas.microsoft.com/office/drawing/2014/main" id="{6681B024-496A-4D76-8947-CB3A65573AFA}"/>
              </a:ext>
            </a:extLst>
          </p:cNvPr>
          <p:cNvCxnSpPr/>
          <p:nvPr/>
        </p:nvCxnSpPr>
        <p:spPr>
          <a:xfrm flipV="1">
            <a:off x="3121055" y="5241923"/>
            <a:ext cx="1944492" cy="70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2084" y="600576"/>
            <a:ext cx="2359481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权重共享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pSp>
        <p:nvGrpSpPr>
          <p:cNvPr id="38" name="组 10">
            <a:extLst>
              <a:ext uri="{FF2B5EF4-FFF2-40B4-BE49-F238E27FC236}">
                <a16:creationId xmlns:a16="http://schemas.microsoft.com/office/drawing/2014/main" id="{A47DC212-57DC-476F-A8E6-98FD4DD40F90}"/>
              </a:ext>
            </a:extLst>
          </p:cNvPr>
          <p:cNvGrpSpPr/>
          <p:nvPr/>
        </p:nvGrpSpPr>
        <p:grpSpPr>
          <a:xfrm>
            <a:off x="1412980" y="3443180"/>
            <a:ext cx="1604010" cy="1515846"/>
            <a:chOff x="1412980" y="3443180"/>
            <a:chExt cx="1604010" cy="1515846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BF018CE-D473-4BBD-9EDF-10367754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2980" y="3443180"/>
              <a:ext cx="1604010" cy="121158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4368F70-71BE-4A6E-A23C-150A850003E2}"/>
                </a:ext>
              </a:extLst>
            </p:cNvPr>
            <p:cNvSpPr txBox="1"/>
            <p:nvPr/>
          </p:nvSpPr>
          <p:spPr>
            <a:xfrm>
              <a:off x="1688626" y="4620472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640x480</a:t>
              </a:r>
              <a:endParaRPr kumimoji="1" lang="zh-CN" altLang="en-US" sz="16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CF76E60E-F6ED-4B8E-923B-9D2354BFBCBD}"/>
              </a:ext>
            </a:extLst>
          </p:cNvPr>
          <p:cNvSpPr/>
          <p:nvPr/>
        </p:nvSpPr>
        <p:spPr>
          <a:xfrm>
            <a:off x="1451057" y="3484011"/>
            <a:ext cx="475139" cy="391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D248BE-12F1-4F83-81EC-DFA6C504C03F}"/>
              </a:ext>
            </a:extLst>
          </p:cNvPr>
          <p:cNvSpPr/>
          <p:nvPr/>
        </p:nvSpPr>
        <p:spPr>
          <a:xfrm>
            <a:off x="2523270" y="4257471"/>
            <a:ext cx="475139" cy="391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0ADBC21-9D47-4D7A-94A8-C507DD21B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636" y="2006455"/>
            <a:ext cx="800100" cy="68580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88CBDF77-EE00-4F18-AD09-BE668C163087}"/>
              </a:ext>
            </a:extLst>
          </p:cNvPr>
          <p:cNvSpPr/>
          <p:nvPr/>
        </p:nvSpPr>
        <p:spPr>
          <a:xfrm>
            <a:off x="1758884" y="3484011"/>
            <a:ext cx="475139" cy="391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66BB75C-8AEC-42A6-86E4-BC0121A0C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0472" y="3374118"/>
            <a:ext cx="800100" cy="6731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F013A6A-11A5-454F-AF04-38102A040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6731" y="4963364"/>
            <a:ext cx="800100" cy="660400"/>
          </a:xfrm>
          <a:prstGeom prst="rect">
            <a:avLst/>
          </a:prstGeom>
        </p:spPr>
      </p:pic>
      <p:cxnSp>
        <p:nvCxnSpPr>
          <p:cNvPr id="47" name="直線單箭頭接點 31">
            <a:extLst>
              <a:ext uri="{FF2B5EF4-FFF2-40B4-BE49-F238E27FC236}">
                <a16:creationId xmlns:a16="http://schemas.microsoft.com/office/drawing/2014/main" id="{92A70FA1-0D6B-49E0-9CA5-2BEA65F5FFD1}"/>
              </a:ext>
            </a:extLst>
          </p:cNvPr>
          <p:cNvCxnSpPr>
            <a:endCxn id="43" idx="1"/>
          </p:cNvCxnSpPr>
          <p:nvPr/>
        </p:nvCxnSpPr>
        <p:spPr>
          <a:xfrm flipV="1">
            <a:off x="1601602" y="2349355"/>
            <a:ext cx="2265034" cy="13000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31">
            <a:extLst>
              <a:ext uri="{FF2B5EF4-FFF2-40B4-BE49-F238E27FC236}">
                <a16:creationId xmlns:a16="http://schemas.microsoft.com/office/drawing/2014/main" id="{F0BD5D8A-E81C-4ED3-8C43-E64E603710B9}"/>
              </a:ext>
            </a:extLst>
          </p:cNvPr>
          <p:cNvCxnSpPr>
            <a:endCxn id="45" idx="1"/>
          </p:cNvCxnSpPr>
          <p:nvPr/>
        </p:nvCxnSpPr>
        <p:spPr>
          <a:xfrm>
            <a:off x="2020214" y="3698318"/>
            <a:ext cx="1860258" cy="123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31">
            <a:extLst>
              <a:ext uri="{FF2B5EF4-FFF2-40B4-BE49-F238E27FC236}">
                <a16:creationId xmlns:a16="http://schemas.microsoft.com/office/drawing/2014/main" id="{F831CF2D-41C1-4E28-8053-D6A11F5B3C77}"/>
              </a:ext>
            </a:extLst>
          </p:cNvPr>
          <p:cNvCxnSpPr>
            <a:endCxn id="46" idx="1"/>
          </p:cNvCxnSpPr>
          <p:nvPr/>
        </p:nvCxnSpPr>
        <p:spPr>
          <a:xfrm>
            <a:off x="2727569" y="4502332"/>
            <a:ext cx="1149162" cy="791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 9">
            <a:extLst>
              <a:ext uri="{FF2B5EF4-FFF2-40B4-BE49-F238E27FC236}">
                <a16:creationId xmlns:a16="http://schemas.microsoft.com/office/drawing/2014/main" id="{C1B8F217-2568-4092-B9E0-EFE6C0A4F51F}"/>
              </a:ext>
            </a:extLst>
          </p:cNvPr>
          <p:cNvGrpSpPr/>
          <p:nvPr/>
        </p:nvGrpSpPr>
        <p:grpSpPr>
          <a:xfrm>
            <a:off x="4182951" y="4196702"/>
            <a:ext cx="1602259" cy="855029"/>
            <a:chOff x="4182951" y="4196702"/>
            <a:chExt cx="1602259" cy="855029"/>
          </a:xfrm>
        </p:grpSpPr>
        <p:sp>
          <p:nvSpPr>
            <p:cNvPr id="51" name="文字方塊 53">
              <a:extLst>
                <a:ext uri="{FF2B5EF4-FFF2-40B4-BE49-F238E27FC236}">
                  <a16:creationId xmlns:a16="http://schemas.microsoft.com/office/drawing/2014/main" id="{661AACED-C15C-4424-A26D-14FAED79BCDC}"/>
                </a:ext>
              </a:extLst>
            </p:cNvPr>
            <p:cNvSpPr txBox="1"/>
            <p:nvPr/>
          </p:nvSpPr>
          <p:spPr>
            <a:xfrm rot="5400000">
              <a:off x="4045622" y="4334031"/>
              <a:ext cx="616177" cy="34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字方塊 53">
              <a:extLst>
                <a:ext uri="{FF2B5EF4-FFF2-40B4-BE49-F238E27FC236}">
                  <a16:creationId xmlns:a16="http://schemas.microsoft.com/office/drawing/2014/main" id="{768FCECE-979A-4BA7-8E71-5B02F40144E7}"/>
                </a:ext>
              </a:extLst>
            </p:cNvPr>
            <p:cNvSpPr txBox="1"/>
            <p:nvPr/>
          </p:nvSpPr>
          <p:spPr>
            <a:xfrm rot="5400000">
              <a:off x="5306362" y="4572883"/>
              <a:ext cx="616177" cy="341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 4">
            <a:extLst>
              <a:ext uri="{FF2B5EF4-FFF2-40B4-BE49-F238E27FC236}">
                <a16:creationId xmlns:a16="http://schemas.microsoft.com/office/drawing/2014/main" id="{69A183CA-6E55-4028-AEA6-0C01E84D0D82}"/>
              </a:ext>
            </a:extLst>
          </p:cNvPr>
          <p:cNvGrpSpPr/>
          <p:nvPr/>
        </p:nvGrpSpPr>
        <p:grpSpPr>
          <a:xfrm>
            <a:off x="6685183" y="2542817"/>
            <a:ext cx="1552232" cy="3134716"/>
            <a:chOff x="6685183" y="2542817"/>
            <a:chExt cx="1552232" cy="3134716"/>
          </a:xfrm>
        </p:grpSpPr>
        <p:cxnSp>
          <p:nvCxnSpPr>
            <p:cNvPr id="54" name="直线箭头连接符 2">
              <a:extLst>
                <a:ext uri="{FF2B5EF4-FFF2-40B4-BE49-F238E27FC236}">
                  <a16:creationId xmlns:a16="http://schemas.microsoft.com/office/drawing/2014/main" id="{2CA6E88D-38D9-496E-AE51-7EC2EE091C0A}"/>
                </a:ext>
              </a:extLst>
            </p:cNvPr>
            <p:cNvCxnSpPr/>
            <p:nvPr/>
          </p:nvCxnSpPr>
          <p:spPr>
            <a:xfrm flipH="1" flipV="1">
              <a:off x="6685183" y="2542817"/>
              <a:ext cx="1486414" cy="10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8">
              <a:extLst>
                <a:ext uri="{FF2B5EF4-FFF2-40B4-BE49-F238E27FC236}">
                  <a16:creationId xmlns:a16="http://schemas.microsoft.com/office/drawing/2014/main" id="{90D3F4EB-09A4-4B1A-8DB1-77A462565725}"/>
                </a:ext>
              </a:extLst>
            </p:cNvPr>
            <p:cNvCxnSpPr/>
            <p:nvPr/>
          </p:nvCxnSpPr>
          <p:spPr>
            <a:xfrm flipH="1">
              <a:off x="6710121" y="2643795"/>
              <a:ext cx="1456565" cy="1348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9">
              <a:extLst>
                <a:ext uri="{FF2B5EF4-FFF2-40B4-BE49-F238E27FC236}">
                  <a16:creationId xmlns:a16="http://schemas.microsoft.com/office/drawing/2014/main" id="{50FE5A4F-A6DA-43CE-8BFA-71F000EAECD2}"/>
                </a:ext>
              </a:extLst>
            </p:cNvPr>
            <p:cNvCxnSpPr/>
            <p:nvPr/>
          </p:nvCxnSpPr>
          <p:spPr>
            <a:xfrm flipH="1">
              <a:off x="6702337" y="2692255"/>
              <a:ext cx="1535078" cy="2985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A7D0AB8-4B15-4358-8189-B7B07AAE20DA}"/>
                  </a:ext>
                </a:extLst>
              </p:cNvPr>
              <p:cNvSpPr txBox="1"/>
              <p:nvPr/>
            </p:nvSpPr>
            <p:spPr>
              <a:xfrm>
                <a:off x="8417170" y="2287046"/>
                <a:ext cx="2922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神经元权重相同，均为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.</m:t>
                    </m:r>
                  </m:oMath>
                </a14:m>
                <a:endParaRPr kumimoji="1" lang="zh-CN" altLang="en-US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A7D0AB8-4B15-4358-8189-B7B07AAE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170" y="2287046"/>
                <a:ext cx="2922954" cy="646331"/>
              </a:xfrm>
              <a:prstGeom prst="rect">
                <a:avLst/>
              </a:prstGeom>
              <a:blipFill>
                <a:blip r:embed="rId10"/>
                <a:stretch>
                  <a:fillRect l="-1879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 5">
            <a:extLst>
              <a:ext uri="{FF2B5EF4-FFF2-40B4-BE49-F238E27FC236}">
                <a16:creationId xmlns:a16="http://schemas.microsoft.com/office/drawing/2014/main" id="{D8641786-A72E-49E4-9CD1-ABA8ED301B4E}"/>
              </a:ext>
            </a:extLst>
          </p:cNvPr>
          <p:cNvGrpSpPr/>
          <p:nvPr/>
        </p:nvGrpSpPr>
        <p:grpSpPr>
          <a:xfrm>
            <a:off x="4698448" y="1868817"/>
            <a:ext cx="1890478" cy="1299457"/>
            <a:chOff x="4698448" y="1868817"/>
            <a:chExt cx="1890478" cy="1299457"/>
          </a:xfrm>
        </p:grpSpPr>
        <p:grpSp>
          <p:nvGrpSpPr>
            <p:cNvPr id="59" name="组 8">
              <a:extLst>
                <a:ext uri="{FF2B5EF4-FFF2-40B4-BE49-F238E27FC236}">
                  <a16:creationId xmlns:a16="http://schemas.microsoft.com/office/drawing/2014/main" id="{DE430894-8E9C-4E7D-8A0F-CE3AADEA2CB4}"/>
                </a:ext>
              </a:extLst>
            </p:cNvPr>
            <p:cNvGrpSpPr/>
            <p:nvPr/>
          </p:nvGrpSpPr>
          <p:grpSpPr>
            <a:xfrm>
              <a:off x="4737097" y="2020800"/>
              <a:ext cx="1813180" cy="1111964"/>
              <a:chOff x="2993522" y="2401306"/>
              <a:chExt cx="2133834" cy="1383911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C8A648E-39BA-4478-AE12-3D246614D72B}"/>
                  </a:ext>
                </a:extLst>
              </p:cNvPr>
              <p:cNvSpPr/>
              <p:nvPr/>
            </p:nvSpPr>
            <p:spPr>
              <a:xfrm>
                <a:off x="4624912" y="2479315"/>
                <a:ext cx="489157" cy="442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90">
                <a:extLst>
                  <a:ext uri="{FF2B5EF4-FFF2-40B4-BE49-F238E27FC236}">
                    <a16:creationId xmlns:a16="http://schemas.microsoft.com/office/drawing/2014/main" id="{C0AC98DE-40BB-422A-845D-4D3940CD34BF}"/>
                  </a:ext>
                </a:extLst>
              </p:cNvPr>
              <p:cNvSpPr/>
              <p:nvPr/>
            </p:nvSpPr>
            <p:spPr>
              <a:xfrm>
                <a:off x="3720717" y="3449764"/>
                <a:ext cx="387614" cy="33545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線單箭頭接點 24">
                <a:extLst>
                  <a:ext uri="{FF2B5EF4-FFF2-40B4-BE49-F238E27FC236}">
                    <a16:creationId xmlns:a16="http://schemas.microsoft.com/office/drawing/2014/main" id="{3B9DA2BA-1E1E-444C-A4DA-718055AAE7CE}"/>
                  </a:ext>
                </a:extLst>
              </p:cNvPr>
              <p:cNvCxnSpPr/>
              <p:nvPr/>
            </p:nvCxnSpPr>
            <p:spPr>
              <a:xfrm flipV="1">
                <a:off x="3914764" y="2941547"/>
                <a:ext cx="0" cy="470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6" name="Object 12">
                    <a:extLst>
                      <a:ext uri="{FF2B5EF4-FFF2-40B4-BE49-F238E27FC236}">
                        <a16:creationId xmlns:a16="http://schemas.microsoft.com/office/drawing/2014/main" id="{D12CA6D1-4F77-4A05-9521-C98E13319F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15626" y="2533230"/>
                  <a:ext cx="511730" cy="3323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116" name="方程式" r:id="rId11" imgW="317160" imgH="215640" progId="Equation.3">
                          <p:embed/>
                        </p:oleObj>
                      </mc:Choice>
                      <mc:Fallback>
                        <p:oleObj name="方程式" r:id="rId11" imgW="317160" imgH="215640" progId="Equation.3">
                          <p:embed/>
                          <p:pic>
                            <p:nvPicPr>
                              <p:cNvPr id="89" name="Object 12">
                                <a:extLst>
                                  <a:ext uri="{FF2B5EF4-FFF2-40B4-BE49-F238E27FC236}">
                                    <a16:creationId xmlns:a16="http://schemas.microsoft.com/office/drawing/2014/main" id="{E9806BE5-FABA-4923-A864-4DD0CA1733F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626" y="2533230"/>
                                <a:ext cx="511730" cy="33231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8800735"/>
                      </p:ext>
                    </p:extLst>
                  </p:nvPr>
                </p:nvGraphicFramePr>
                <p:xfrm>
                  <a:off x="4615626" y="2533230"/>
                  <a:ext cx="511730" cy="3323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1741" name="方程式" r:id="rId13" imgW="317160" imgH="215640" progId="Equation.3">
                          <p:embed/>
                        </p:oleObj>
                      </mc:Choice>
                      <mc:Fallback>
                        <p:oleObj name="方程式" r:id="rId13" imgW="31716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626" y="2533230"/>
                                <a:ext cx="511730" cy="33231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95887562-C2BD-47B1-A0B5-5D88B36BD61C}"/>
                  </a:ext>
                </a:extLst>
              </p:cNvPr>
              <p:cNvSpPr/>
              <p:nvPr/>
            </p:nvSpPr>
            <p:spPr>
              <a:xfrm>
                <a:off x="3685734" y="2497028"/>
                <a:ext cx="454282" cy="4485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51E3F5FF-AFC9-4DB5-8F6F-3433A87325C2}"/>
                      </a:ext>
                    </a:extLst>
                  </p:cNvPr>
                  <p:cNvSpPr txBox="1"/>
                  <p:nvPr/>
                </p:nvSpPr>
                <p:spPr>
                  <a:xfrm>
                    <a:off x="3691704" y="2604393"/>
                    <a:ext cx="459628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08" name="文本框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1704" y="2604393"/>
                    <a:ext cx="459628" cy="21544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620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線單箭頭接點 31">
                <a:extLst>
                  <a:ext uri="{FF2B5EF4-FFF2-40B4-BE49-F238E27FC236}">
                    <a16:creationId xmlns:a16="http://schemas.microsoft.com/office/drawing/2014/main" id="{BD64D232-9504-4CDC-A5E0-AA723298956F}"/>
                  </a:ext>
                </a:extLst>
              </p:cNvPr>
              <p:cNvCxnSpPr/>
              <p:nvPr/>
            </p:nvCxnSpPr>
            <p:spPr>
              <a:xfrm flipV="1">
                <a:off x="4183221" y="2718695"/>
                <a:ext cx="4098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20">
                <a:extLst>
                  <a:ext uri="{FF2B5EF4-FFF2-40B4-BE49-F238E27FC236}">
                    <a16:creationId xmlns:a16="http://schemas.microsoft.com/office/drawing/2014/main" id="{37FA2E6C-66EB-4050-B064-DBB094B39635}"/>
                  </a:ext>
                </a:extLst>
              </p:cNvPr>
              <p:cNvCxnSpPr/>
              <p:nvPr/>
            </p:nvCxnSpPr>
            <p:spPr>
              <a:xfrm flipV="1">
                <a:off x="3015967" y="2800748"/>
                <a:ext cx="644273" cy="3759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23">
                <a:extLst>
                  <a:ext uri="{FF2B5EF4-FFF2-40B4-BE49-F238E27FC236}">
                    <a16:creationId xmlns:a16="http://schemas.microsoft.com/office/drawing/2014/main" id="{1144CB02-1A99-4906-8111-300A6B7593CA}"/>
                  </a:ext>
                </a:extLst>
              </p:cNvPr>
              <p:cNvCxnSpPr/>
              <p:nvPr/>
            </p:nvCxnSpPr>
            <p:spPr>
              <a:xfrm>
                <a:off x="2993522" y="2401306"/>
                <a:ext cx="680912" cy="2657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32">
                <a:extLst>
                  <a:ext uri="{FF2B5EF4-FFF2-40B4-BE49-F238E27FC236}">
                    <a16:creationId xmlns:a16="http://schemas.microsoft.com/office/drawing/2014/main" id="{3101403B-8722-4B97-813D-241E83902112}"/>
                  </a:ext>
                </a:extLst>
              </p:cNvPr>
              <p:cNvCxnSpPr/>
              <p:nvPr/>
            </p:nvCxnSpPr>
            <p:spPr>
              <a:xfrm>
                <a:off x="3036283" y="2741336"/>
                <a:ext cx="63549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D55294A-C97D-470B-BF47-4EFA19A8741A}"/>
                </a:ext>
              </a:extLst>
            </p:cNvPr>
            <p:cNvSpPr/>
            <p:nvPr/>
          </p:nvSpPr>
          <p:spPr>
            <a:xfrm>
              <a:off x="4698448" y="1937950"/>
              <a:ext cx="1890478" cy="123032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195CD69-E7B8-4728-9691-B011B7E91DBE}"/>
                    </a:ext>
                  </a:extLst>
                </p:cNvPr>
                <p:cNvSpPr txBox="1"/>
                <p:nvPr/>
              </p:nvSpPr>
              <p:spPr>
                <a:xfrm>
                  <a:off x="4728064" y="1868817"/>
                  <a:ext cx="519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064" y="1868817"/>
                  <a:ext cx="51911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43FD6E6-8D5A-498C-9FA4-6B9B2C1E9805}"/>
                    </a:ext>
                  </a:extLst>
                </p:cNvPr>
                <p:cNvSpPr txBox="1"/>
                <p:nvPr/>
              </p:nvSpPr>
              <p:spPr>
                <a:xfrm>
                  <a:off x="4734332" y="2342421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332" y="2342421"/>
                  <a:ext cx="514243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 6">
            <a:extLst>
              <a:ext uri="{FF2B5EF4-FFF2-40B4-BE49-F238E27FC236}">
                <a16:creationId xmlns:a16="http://schemas.microsoft.com/office/drawing/2014/main" id="{3AC87B57-A3E6-4BDA-BD1C-E16BD0E16249}"/>
              </a:ext>
            </a:extLst>
          </p:cNvPr>
          <p:cNvGrpSpPr/>
          <p:nvPr/>
        </p:nvGrpSpPr>
        <p:grpSpPr>
          <a:xfrm>
            <a:off x="4709664" y="3291973"/>
            <a:ext cx="1890478" cy="1273951"/>
            <a:chOff x="4709664" y="3291973"/>
            <a:chExt cx="1890478" cy="1273951"/>
          </a:xfrm>
        </p:grpSpPr>
        <p:grpSp>
          <p:nvGrpSpPr>
            <p:cNvPr id="74" name="组 71">
              <a:extLst>
                <a:ext uri="{FF2B5EF4-FFF2-40B4-BE49-F238E27FC236}">
                  <a16:creationId xmlns:a16="http://schemas.microsoft.com/office/drawing/2014/main" id="{60DF017B-C4A3-4723-8206-F3A2BE39C7C9}"/>
                </a:ext>
              </a:extLst>
            </p:cNvPr>
            <p:cNvGrpSpPr/>
            <p:nvPr/>
          </p:nvGrpSpPr>
          <p:grpSpPr>
            <a:xfrm>
              <a:off x="4764456" y="3409899"/>
              <a:ext cx="1813180" cy="1111964"/>
              <a:chOff x="2993522" y="2401306"/>
              <a:chExt cx="2133834" cy="1383911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038F78C-B9B3-4552-9473-C544F08B693D}"/>
                  </a:ext>
                </a:extLst>
              </p:cNvPr>
              <p:cNvSpPr/>
              <p:nvPr/>
            </p:nvSpPr>
            <p:spPr>
              <a:xfrm>
                <a:off x="4624912" y="2479315"/>
                <a:ext cx="489157" cy="442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等腰三角形 90">
                <a:extLst>
                  <a:ext uri="{FF2B5EF4-FFF2-40B4-BE49-F238E27FC236}">
                    <a16:creationId xmlns:a16="http://schemas.microsoft.com/office/drawing/2014/main" id="{95713067-FDB5-4D72-B8EF-74E3D838F61B}"/>
                  </a:ext>
                </a:extLst>
              </p:cNvPr>
              <p:cNvSpPr/>
              <p:nvPr/>
            </p:nvSpPr>
            <p:spPr>
              <a:xfrm>
                <a:off x="3720717" y="3449764"/>
                <a:ext cx="387614" cy="33545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線單箭頭接點 24">
                <a:extLst>
                  <a:ext uri="{FF2B5EF4-FFF2-40B4-BE49-F238E27FC236}">
                    <a16:creationId xmlns:a16="http://schemas.microsoft.com/office/drawing/2014/main" id="{BA8E69D0-F1F5-4980-8E5F-3278D662FFE8}"/>
                  </a:ext>
                </a:extLst>
              </p:cNvPr>
              <p:cNvCxnSpPr/>
              <p:nvPr/>
            </p:nvCxnSpPr>
            <p:spPr>
              <a:xfrm flipV="1">
                <a:off x="3914764" y="2941547"/>
                <a:ext cx="0" cy="470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>
                    <a:extLst>
                      <a:ext uri="{FF2B5EF4-FFF2-40B4-BE49-F238E27FC236}">
                        <a16:creationId xmlns:a16="http://schemas.microsoft.com/office/drawing/2014/main" id="{B8129F71-70E9-4AF8-9CA9-A0E921FD84B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15626" y="2533230"/>
                  <a:ext cx="511730" cy="3323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117" name="方程式" r:id="rId18" imgW="317160" imgH="215640" progId="Equation.3">
                          <p:embed/>
                        </p:oleObj>
                      </mc:Choice>
                      <mc:Fallback>
                        <p:oleObj name="方程式" r:id="rId18" imgW="317160" imgH="215640" progId="Equation.3">
                          <p:embed/>
                          <p:pic>
                            <p:nvPicPr>
                              <p:cNvPr id="104" name="Object 12">
                                <a:extLst>
                                  <a:ext uri="{FF2B5EF4-FFF2-40B4-BE49-F238E27FC236}">
                                    <a16:creationId xmlns:a16="http://schemas.microsoft.com/office/drawing/2014/main" id="{2E11E461-318F-4910-93B3-2144146C761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626" y="2533230"/>
                                <a:ext cx="511730" cy="33231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8800735"/>
                      </p:ext>
                    </p:extLst>
                  </p:nvPr>
                </p:nvGraphicFramePr>
                <p:xfrm>
                  <a:off x="4615626" y="2533230"/>
                  <a:ext cx="511730" cy="3323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1741" name="方程式" r:id="rId13" imgW="317160" imgH="215640" progId="Equation.3">
                          <p:embed/>
                        </p:oleObj>
                      </mc:Choice>
                      <mc:Fallback>
                        <p:oleObj name="方程式" r:id="rId13" imgW="31716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626" y="2533230"/>
                                <a:ext cx="511730" cy="33231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36F1029C-7F08-48E1-8113-9B422FB06ED8}"/>
                  </a:ext>
                </a:extLst>
              </p:cNvPr>
              <p:cNvSpPr/>
              <p:nvPr/>
            </p:nvSpPr>
            <p:spPr>
              <a:xfrm>
                <a:off x="3685734" y="2497028"/>
                <a:ext cx="454282" cy="4485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E8702593-6977-4A91-9B66-08787345D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691704" y="2604393"/>
                    <a:ext cx="459628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08" name="文本框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1704" y="2604393"/>
                    <a:ext cx="459628" cy="21544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620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直線單箭頭接點 31">
                <a:extLst>
                  <a:ext uri="{FF2B5EF4-FFF2-40B4-BE49-F238E27FC236}">
                    <a16:creationId xmlns:a16="http://schemas.microsoft.com/office/drawing/2014/main" id="{E9A4A630-A327-4ADF-8859-0754F9384541}"/>
                  </a:ext>
                </a:extLst>
              </p:cNvPr>
              <p:cNvCxnSpPr/>
              <p:nvPr/>
            </p:nvCxnSpPr>
            <p:spPr>
              <a:xfrm flipV="1">
                <a:off x="4183221" y="2718695"/>
                <a:ext cx="4098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20">
                <a:extLst>
                  <a:ext uri="{FF2B5EF4-FFF2-40B4-BE49-F238E27FC236}">
                    <a16:creationId xmlns:a16="http://schemas.microsoft.com/office/drawing/2014/main" id="{FD6B7CA5-1179-45FB-86C9-13091BBF153A}"/>
                  </a:ext>
                </a:extLst>
              </p:cNvPr>
              <p:cNvCxnSpPr/>
              <p:nvPr/>
            </p:nvCxnSpPr>
            <p:spPr>
              <a:xfrm flipV="1">
                <a:off x="3006809" y="2800748"/>
                <a:ext cx="653431" cy="3759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23">
                <a:extLst>
                  <a:ext uri="{FF2B5EF4-FFF2-40B4-BE49-F238E27FC236}">
                    <a16:creationId xmlns:a16="http://schemas.microsoft.com/office/drawing/2014/main" id="{EC2339A9-FECB-4B61-A34E-85A533EC5696}"/>
                  </a:ext>
                </a:extLst>
              </p:cNvPr>
              <p:cNvCxnSpPr/>
              <p:nvPr/>
            </p:nvCxnSpPr>
            <p:spPr>
              <a:xfrm>
                <a:off x="2993522" y="2401306"/>
                <a:ext cx="680912" cy="2657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單箭頭接點 32">
                <a:extLst>
                  <a:ext uri="{FF2B5EF4-FFF2-40B4-BE49-F238E27FC236}">
                    <a16:creationId xmlns:a16="http://schemas.microsoft.com/office/drawing/2014/main" id="{A6C3A81A-B043-4A6D-B733-21A46E7B5328}"/>
                  </a:ext>
                </a:extLst>
              </p:cNvPr>
              <p:cNvCxnSpPr/>
              <p:nvPr/>
            </p:nvCxnSpPr>
            <p:spPr>
              <a:xfrm>
                <a:off x="3036283" y="2741336"/>
                <a:ext cx="63549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ABE4E83-B768-458E-B5DA-E1DFC29C64DC}"/>
                </a:ext>
              </a:extLst>
            </p:cNvPr>
            <p:cNvSpPr/>
            <p:nvPr/>
          </p:nvSpPr>
          <p:spPr>
            <a:xfrm>
              <a:off x="4709664" y="3335600"/>
              <a:ext cx="1890478" cy="123032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40606CB-24D8-4398-A5B5-F91B869DCEC0}"/>
                    </a:ext>
                  </a:extLst>
                </p:cNvPr>
                <p:cNvSpPr txBox="1"/>
                <p:nvPr/>
              </p:nvSpPr>
              <p:spPr>
                <a:xfrm>
                  <a:off x="4724329" y="3291973"/>
                  <a:ext cx="519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29" y="3291973"/>
                  <a:ext cx="51911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FA6164D-F09F-4092-860E-84D525CAF530}"/>
                    </a:ext>
                  </a:extLst>
                </p:cNvPr>
                <p:cNvSpPr txBox="1"/>
                <p:nvPr/>
              </p:nvSpPr>
              <p:spPr>
                <a:xfrm>
                  <a:off x="4730597" y="3765577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597" y="3765577"/>
                  <a:ext cx="51424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 7">
            <a:extLst>
              <a:ext uri="{FF2B5EF4-FFF2-40B4-BE49-F238E27FC236}">
                <a16:creationId xmlns:a16="http://schemas.microsoft.com/office/drawing/2014/main" id="{3BA5B153-C6A6-4BD6-B88F-DF53AFEA4A66}"/>
              </a:ext>
            </a:extLst>
          </p:cNvPr>
          <p:cNvGrpSpPr/>
          <p:nvPr/>
        </p:nvGrpSpPr>
        <p:grpSpPr>
          <a:xfrm>
            <a:off x="4464810" y="4834597"/>
            <a:ext cx="2492990" cy="1760800"/>
            <a:chOff x="4464810" y="4834597"/>
            <a:chExt cx="2492990" cy="1760800"/>
          </a:xfrm>
        </p:grpSpPr>
        <p:grpSp>
          <p:nvGrpSpPr>
            <p:cNvPr id="89" name="组 149">
              <a:extLst>
                <a:ext uri="{FF2B5EF4-FFF2-40B4-BE49-F238E27FC236}">
                  <a16:creationId xmlns:a16="http://schemas.microsoft.com/office/drawing/2014/main" id="{3E869D22-1C50-4156-B1FE-531A72CA4A4F}"/>
                </a:ext>
              </a:extLst>
            </p:cNvPr>
            <p:cNvGrpSpPr/>
            <p:nvPr/>
          </p:nvGrpSpPr>
          <p:grpSpPr>
            <a:xfrm>
              <a:off x="4775746" y="4990079"/>
              <a:ext cx="1813180" cy="1111964"/>
              <a:chOff x="2993522" y="2401306"/>
              <a:chExt cx="2133834" cy="1383911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9DCBA64-CE94-4832-B649-E79851F72F93}"/>
                  </a:ext>
                </a:extLst>
              </p:cNvPr>
              <p:cNvSpPr/>
              <p:nvPr/>
            </p:nvSpPr>
            <p:spPr>
              <a:xfrm>
                <a:off x="4624912" y="2479315"/>
                <a:ext cx="489157" cy="4425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90">
                <a:extLst>
                  <a:ext uri="{FF2B5EF4-FFF2-40B4-BE49-F238E27FC236}">
                    <a16:creationId xmlns:a16="http://schemas.microsoft.com/office/drawing/2014/main" id="{A9DEB728-F033-4BC6-A21F-12AADEB5DAA8}"/>
                  </a:ext>
                </a:extLst>
              </p:cNvPr>
              <p:cNvSpPr/>
              <p:nvPr/>
            </p:nvSpPr>
            <p:spPr>
              <a:xfrm>
                <a:off x="3720717" y="3449764"/>
                <a:ext cx="387614" cy="33545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線單箭頭接點 24">
                <a:extLst>
                  <a:ext uri="{FF2B5EF4-FFF2-40B4-BE49-F238E27FC236}">
                    <a16:creationId xmlns:a16="http://schemas.microsoft.com/office/drawing/2014/main" id="{6D458CC9-12FA-4529-98B5-967FED54DE2C}"/>
                  </a:ext>
                </a:extLst>
              </p:cNvPr>
              <p:cNvCxnSpPr/>
              <p:nvPr/>
            </p:nvCxnSpPr>
            <p:spPr>
              <a:xfrm flipV="1">
                <a:off x="3914764" y="2941547"/>
                <a:ext cx="0" cy="470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7" name="Object 12">
                    <a:extLst>
                      <a:ext uri="{FF2B5EF4-FFF2-40B4-BE49-F238E27FC236}">
                        <a16:creationId xmlns:a16="http://schemas.microsoft.com/office/drawing/2014/main" id="{2EDAE04D-5641-4D98-8D4C-C17ED6F7188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15626" y="2533230"/>
                  <a:ext cx="511730" cy="3323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118" name="方程式" r:id="rId21" imgW="317160" imgH="215640" progId="Equation.3">
                          <p:embed/>
                        </p:oleObj>
                      </mc:Choice>
                      <mc:Fallback>
                        <p:oleObj name="方程式" r:id="rId21" imgW="317160" imgH="215640" progId="Equation.3">
                          <p:embed/>
                          <p:pic>
                            <p:nvPicPr>
                              <p:cNvPr id="120" name="Object 12">
                                <a:extLst>
                                  <a:ext uri="{FF2B5EF4-FFF2-40B4-BE49-F238E27FC236}">
                                    <a16:creationId xmlns:a16="http://schemas.microsoft.com/office/drawing/2014/main" id="{10585DED-8C5F-404A-896B-366D9E4E494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626" y="2533230"/>
                                <a:ext cx="511730" cy="33231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8800735"/>
                      </p:ext>
                    </p:extLst>
                  </p:nvPr>
                </p:nvGraphicFramePr>
                <p:xfrm>
                  <a:off x="4615626" y="2533230"/>
                  <a:ext cx="511730" cy="33231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1741" name="方程式" r:id="rId13" imgW="317160" imgH="215640" progId="Equation.3">
                          <p:embed/>
                        </p:oleObj>
                      </mc:Choice>
                      <mc:Fallback>
                        <p:oleObj name="方程式" r:id="rId13" imgW="31716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5626" y="2533230"/>
                                <a:ext cx="511730" cy="33231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19C3F6D-5D7D-493C-9CF7-A84FF0A6E0D6}"/>
                  </a:ext>
                </a:extLst>
              </p:cNvPr>
              <p:cNvSpPr/>
              <p:nvPr/>
            </p:nvSpPr>
            <p:spPr>
              <a:xfrm>
                <a:off x="3685734" y="2497028"/>
                <a:ext cx="454282" cy="4485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5E0D4B1C-12BD-4483-B786-631E9D509E32}"/>
                      </a:ext>
                    </a:extLst>
                  </p:cNvPr>
                  <p:cNvSpPr txBox="1"/>
                  <p:nvPr/>
                </p:nvSpPr>
                <p:spPr>
                  <a:xfrm>
                    <a:off x="3691704" y="2604393"/>
                    <a:ext cx="459628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08" name="文本框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1704" y="2604393"/>
                    <a:ext cx="459628" cy="21544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620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線單箭頭接點 31">
                <a:extLst>
                  <a:ext uri="{FF2B5EF4-FFF2-40B4-BE49-F238E27FC236}">
                    <a16:creationId xmlns:a16="http://schemas.microsoft.com/office/drawing/2014/main" id="{E3E02EC0-6EC6-4336-AC5F-C3D0887A7AFF}"/>
                  </a:ext>
                </a:extLst>
              </p:cNvPr>
              <p:cNvCxnSpPr/>
              <p:nvPr/>
            </p:nvCxnSpPr>
            <p:spPr>
              <a:xfrm flipV="1">
                <a:off x="4183221" y="2718695"/>
                <a:ext cx="4098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20">
                <a:extLst>
                  <a:ext uri="{FF2B5EF4-FFF2-40B4-BE49-F238E27FC236}">
                    <a16:creationId xmlns:a16="http://schemas.microsoft.com/office/drawing/2014/main" id="{FC84B78D-8611-4FBD-B020-145FC5663EE4}"/>
                  </a:ext>
                </a:extLst>
              </p:cNvPr>
              <p:cNvCxnSpPr/>
              <p:nvPr/>
            </p:nvCxnSpPr>
            <p:spPr>
              <a:xfrm flipV="1">
                <a:off x="3006809" y="2800748"/>
                <a:ext cx="653431" cy="3759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23">
                <a:extLst>
                  <a:ext uri="{FF2B5EF4-FFF2-40B4-BE49-F238E27FC236}">
                    <a16:creationId xmlns:a16="http://schemas.microsoft.com/office/drawing/2014/main" id="{1B62D611-8D94-4DEE-9951-10F81E96241E}"/>
                  </a:ext>
                </a:extLst>
              </p:cNvPr>
              <p:cNvCxnSpPr/>
              <p:nvPr/>
            </p:nvCxnSpPr>
            <p:spPr>
              <a:xfrm>
                <a:off x="2993522" y="2401306"/>
                <a:ext cx="680912" cy="2657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單箭頭接點 32">
                <a:extLst>
                  <a:ext uri="{FF2B5EF4-FFF2-40B4-BE49-F238E27FC236}">
                    <a16:creationId xmlns:a16="http://schemas.microsoft.com/office/drawing/2014/main" id="{49A8775D-1D20-4D62-96EA-9AE2873C77D9}"/>
                  </a:ext>
                </a:extLst>
              </p:cNvPr>
              <p:cNvCxnSpPr/>
              <p:nvPr/>
            </p:nvCxnSpPr>
            <p:spPr>
              <a:xfrm>
                <a:off x="3036283" y="2741336"/>
                <a:ext cx="63549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AF76CE7-0BCA-4ECD-B5C2-D2E2910EA3F0}"/>
                </a:ext>
              </a:extLst>
            </p:cNvPr>
            <p:cNvSpPr/>
            <p:nvPr/>
          </p:nvSpPr>
          <p:spPr>
            <a:xfrm>
              <a:off x="4709664" y="4897948"/>
              <a:ext cx="1890478" cy="123032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18CEB1B-9396-432B-B7E1-B76B8325E156}"/>
                </a:ext>
              </a:extLst>
            </p:cNvPr>
            <p:cNvSpPr txBox="1"/>
            <p:nvPr/>
          </p:nvSpPr>
          <p:spPr>
            <a:xfrm>
              <a:off x="4464810" y="6226065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卷积神经网络的神经元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5D7B5672-4B47-4575-9F47-5CF2EC35DB1E}"/>
                    </a:ext>
                  </a:extLst>
                </p:cNvPr>
                <p:cNvSpPr txBox="1"/>
                <p:nvPr/>
              </p:nvSpPr>
              <p:spPr>
                <a:xfrm>
                  <a:off x="4799885" y="4834597"/>
                  <a:ext cx="519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5" y="4834597"/>
                  <a:ext cx="519116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491C62F-3CBB-4127-89A9-A73567EDD1C6}"/>
                    </a:ext>
                  </a:extLst>
                </p:cNvPr>
                <p:cNvSpPr txBox="1"/>
                <p:nvPr/>
              </p:nvSpPr>
              <p:spPr>
                <a:xfrm>
                  <a:off x="4806153" y="5308201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153" y="5308201"/>
                  <a:ext cx="514243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96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2419" y="519894"/>
            <a:ext cx="854305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3.2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局部特征到全局特征的转换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735447" y="1676731"/>
            <a:ext cx="9995306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神经网络提取到的是局部特征，在分类的时候希望获取物体的全局特征，因此需要将卷积得到的特征图变换成全局特征，这就需要将卷积层变为全连接层，以便获取全局特征：首先将输入的特征图展平为一维特征，然后将其输入到全连接层进行全局特处理和分类操作，如下图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s4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C5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941864-53EB-4D84-96BE-14608F329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48" y="3548452"/>
            <a:ext cx="8649146" cy="25965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12B0E9-9800-4D02-AC67-AF288292B010}"/>
              </a:ext>
            </a:extLst>
          </p:cNvPr>
          <p:cNvSpPr/>
          <p:nvPr/>
        </p:nvSpPr>
        <p:spPr>
          <a:xfrm>
            <a:off x="6897405" y="6168992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https://www.jianshu.com/p/171eed8b939e</a:t>
            </a:r>
          </a:p>
        </p:txBody>
      </p:sp>
    </p:spTree>
    <p:extLst>
      <p:ext uri="{BB962C8B-B14F-4D97-AF65-F5344CB8AC3E}">
        <p14:creationId xmlns:p14="http://schemas.microsoft.com/office/powerpoint/2010/main" val="3211009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432" y="1981200"/>
            <a:ext cx="10382615" cy="2152297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 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关键代码解析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573111" y="1468387"/>
            <a:ext cx="4177211" cy="409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卷积神经网络，由一系列卷积、激活函数、池化操作和全连接层组成。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卷积操作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主要是进行特征的提取；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激活函数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主要是增加网络的非线性表达能力；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池化层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主要是进行特征的下采样，减少计算量，增加感受野；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全连接层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主要进行全局特征的融合。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7DD1CE-E8FD-4DB0-B1A5-3998C309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38" y="1778616"/>
            <a:ext cx="6671143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2CB70E-E2F2-4BB3-8B65-35940A5CD00E}"/>
              </a:ext>
            </a:extLst>
          </p:cNvPr>
          <p:cNvSpPr/>
          <p:nvPr/>
        </p:nvSpPr>
        <p:spPr>
          <a:xfrm>
            <a:off x="5310793" y="5380805"/>
            <a:ext cx="659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https://zhuanlan.zhihu.com/p/78353973?from_voters_page=true</a:t>
            </a:r>
          </a:p>
        </p:txBody>
      </p:sp>
    </p:spTree>
    <p:extLst>
      <p:ext uri="{BB962C8B-B14F-4D97-AF65-F5344CB8AC3E}">
        <p14:creationId xmlns:p14="http://schemas.microsoft.com/office/powerpoint/2010/main" val="351834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4472" y="627470"/>
            <a:ext cx="5056095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11034E-6961-4A79-AE4B-C437C2B3F69F}"/>
              </a:ext>
            </a:extLst>
          </p:cNvPr>
          <p:cNvSpPr txBox="1"/>
          <p:nvPr/>
        </p:nvSpPr>
        <p:spPr>
          <a:xfrm>
            <a:off x="493059" y="1855711"/>
            <a:ext cx="101928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Tensor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通道排列顺序是：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[batch, channel, height, width]</a:t>
            </a:r>
          </a:p>
          <a:p>
            <a:pPr algn="l"/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常用的卷积（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Conv2d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）在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中对应的函数是：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8D8AA0-DEBB-436D-AB3F-DF058E4554D1}"/>
              </a:ext>
            </a:extLst>
          </p:cNvPr>
          <p:cNvSpPr txBox="1"/>
          <p:nvPr/>
        </p:nvSpPr>
        <p:spPr>
          <a:xfrm>
            <a:off x="699246" y="2694365"/>
            <a:ext cx="8166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torch.nn.Conv2d(in_channels, out_channels, kernel_size, stride=1, padding=0, 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dilation=1, groups=1, bias=True, padding_mode='zeros')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027767-4C11-4591-B175-94F73CF9AF1C}"/>
              </a:ext>
            </a:extLst>
          </p:cNvPr>
          <p:cNvSpPr txBox="1"/>
          <p:nvPr/>
        </p:nvSpPr>
        <p:spPr>
          <a:xfrm>
            <a:off x="528918" y="3501695"/>
            <a:ext cx="113941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参数：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in_channels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参数代表输入特征矩阵的通道数，比如输入一张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RGB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彩色图像，那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in_channels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=3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   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out_channels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参数代表输出的特征的通道数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       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kernel_size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参数代表卷积核的尺寸，如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或者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   stride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参数代表卷积核的步距，默认为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 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padding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参数代表在输入特征四周进行填充，如果输入为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tuple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型如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(2, 1)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代表在上方补两行下方          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补两行，左边补一列，右边补一列。</a:t>
            </a:r>
          </a:p>
        </p:txBody>
      </p:sp>
    </p:spTree>
    <p:extLst>
      <p:ext uri="{BB962C8B-B14F-4D97-AF65-F5344CB8AC3E}">
        <p14:creationId xmlns:p14="http://schemas.microsoft.com/office/powerpoint/2010/main" val="1551675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4472" y="627470"/>
            <a:ext cx="5056095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4.2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池化的实现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836DA-F111-4378-BC03-2B84D6FB48E9}"/>
              </a:ext>
            </a:extLst>
          </p:cNvPr>
          <p:cNvSpPr txBox="1"/>
          <p:nvPr/>
        </p:nvSpPr>
        <p:spPr>
          <a:xfrm>
            <a:off x="923363" y="2648635"/>
            <a:ext cx="943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torch.nn.MaxPool2d(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stride=None)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7E8180-920A-49B4-94C1-4477209DA893}"/>
              </a:ext>
            </a:extLst>
          </p:cNvPr>
          <p:cNvSpPr txBox="1"/>
          <p:nvPr/>
        </p:nvSpPr>
        <p:spPr>
          <a:xfrm>
            <a:off x="860612" y="2052935"/>
            <a:ext cx="10192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常用的最大池化（</a:t>
            </a:r>
            <a:r>
              <a:rPr lang="en-US" altLang="zh-CN" sz="2000" dirty="0"/>
              <a:t> MaxPool2d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）在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中对应的函数是：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72239B-E3FE-437E-A19D-81B89003D8D0}"/>
              </a:ext>
            </a:extLst>
          </p:cNvPr>
          <p:cNvSpPr txBox="1"/>
          <p:nvPr/>
        </p:nvSpPr>
        <p:spPr>
          <a:xfrm>
            <a:off x="753035" y="3546519"/>
            <a:ext cx="65890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参数：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kernel_size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参数代表输入池化的大小，比如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   stride 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参数代表池化的步长，和卷积类似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       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kernel_size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参数代表卷积核的尺寸，如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或者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 </a:t>
            </a: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84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4472" y="627470"/>
            <a:ext cx="5056095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4.2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池化的实现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836DA-F111-4378-BC03-2B84D6FB48E9}"/>
              </a:ext>
            </a:extLst>
          </p:cNvPr>
          <p:cNvSpPr txBox="1"/>
          <p:nvPr/>
        </p:nvSpPr>
        <p:spPr>
          <a:xfrm>
            <a:off x="923363" y="2648635"/>
            <a:ext cx="943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Torch.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AvgPool2d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stride</a:t>
            </a:r>
            <a:r>
              <a:rPr lang="en-US" altLang="zh-C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184B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7E8180-920A-49B4-94C1-4477209DA893}"/>
              </a:ext>
            </a:extLst>
          </p:cNvPr>
          <p:cNvSpPr txBox="1"/>
          <p:nvPr/>
        </p:nvSpPr>
        <p:spPr>
          <a:xfrm>
            <a:off x="860612" y="2052935"/>
            <a:ext cx="10192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常用的平均池化（</a:t>
            </a:r>
            <a:r>
              <a:rPr lang="en-US" altLang="zh-CN" sz="2000" dirty="0"/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AvgPool2d</a:t>
            </a:r>
            <a:r>
              <a:rPr lang="en-US" altLang="zh-CN" sz="2000" dirty="0"/>
              <a:t>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）在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中对应的函数是：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72239B-E3FE-437E-A19D-81B89003D8D0}"/>
              </a:ext>
            </a:extLst>
          </p:cNvPr>
          <p:cNvSpPr txBox="1"/>
          <p:nvPr/>
        </p:nvSpPr>
        <p:spPr>
          <a:xfrm>
            <a:off x="753035" y="3546519"/>
            <a:ext cx="65890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参数：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kernel_size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参数代表输入池化的大小，比如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   stride 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参数代表池化的步长，和卷积类似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       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kernel_size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参数代表卷积核的尺寸，如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或者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          </a:t>
            </a: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50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4472" y="627470"/>
            <a:ext cx="5056095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4.3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损失函数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79EB3C-97CE-4924-95DE-5BA78DB31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78" y="4253102"/>
            <a:ext cx="4474737" cy="11349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93DEA3-8D79-429B-893C-06168034F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373" y="2401762"/>
            <a:ext cx="7440270" cy="116119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7F6CB0E-84FE-4C06-A93C-BD3F3BD17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94" y="1734952"/>
            <a:ext cx="9551556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在二分的情况下，模型最后需要预测的结果只有两种情况，对于每个类别我们的预测得到的概率为</a:t>
            </a:r>
            <a:r>
              <a:rPr lang="en-US" altLang="zh-CN" i="1" dirty="0">
                <a:solidFill>
                  <a:srgbClr val="121212"/>
                </a:solidFill>
                <a:ea typeface="-apple-system"/>
              </a:rPr>
              <a:t>p</a:t>
            </a:r>
            <a:r>
              <a:rPr lang="en-US" altLang="zh-CN" i="1" baseline="-25000" dirty="0">
                <a:solidFill>
                  <a:srgbClr val="121212"/>
                </a:solidFill>
                <a:ea typeface="-apple-system"/>
              </a:rPr>
              <a:t>i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1-</a:t>
            </a:r>
            <a:r>
              <a:rPr kumimoji="0" lang="en-US" altLang="zh-CN" sz="1800" b="0" i="1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p</a:t>
            </a:r>
            <a:r>
              <a:rPr kumimoji="0" lang="en-US" altLang="zh-CN" sz="1800" b="0" i="1" u="none" strike="noStrike" cap="none" normalizeH="0" baseline="-2500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i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，</a:t>
            </a:r>
            <a:r>
              <a:rPr lang="zh-CN" altLang="en-US" dirty="0">
                <a:solidFill>
                  <a:srgbClr val="121212"/>
                </a:solidFill>
                <a:ea typeface="-apple-system"/>
              </a:rPr>
              <a:t>二分类交叉熵损失函数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表达式为：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AutoShape 2" descr="[公式]">
            <a:extLst>
              <a:ext uri="{FF2B5EF4-FFF2-40B4-BE49-F238E27FC236}">
                <a16:creationId xmlns:a16="http://schemas.microsoft.com/office/drawing/2014/main" id="{EDDBD149-0715-46B3-8D56-BF2966D4F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48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3" descr="[公式]">
            <a:extLst>
              <a:ext uri="{FF2B5EF4-FFF2-40B4-BE49-F238E27FC236}">
                <a16:creationId xmlns:a16="http://schemas.microsoft.com/office/drawing/2014/main" id="{6B7508EC-5BD0-495A-833F-0B1D70910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4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36561A-B84D-4822-8F95-99034AAAB166}"/>
              </a:ext>
            </a:extLst>
          </p:cNvPr>
          <p:cNvSpPr/>
          <p:nvPr/>
        </p:nvSpPr>
        <p:spPr>
          <a:xfrm>
            <a:off x="983094" y="3707976"/>
            <a:ext cx="947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多分类的情况实际上就是对二分类的扩展，多类别交叉熵损失函数：</a:t>
            </a:r>
          </a:p>
        </p:txBody>
      </p:sp>
    </p:spTree>
    <p:extLst>
      <p:ext uri="{BB962C8B-B14F-4D97-AF65-F5344CB8AC3E}">
        <p14:creationId xmlns:p14="http://schemas.microsoft.com/office/powerpoint/2010/main" val="593402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432" y="1981200"/>
            <a:ext cx="10382615" cy="2152297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  </a:t>
            </a: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模型训练和测试</a:t>
            </a:r>
            <a:br>
              <a:rPr lang="en-US" altLang="zh-CN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</a:br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以手写数字识别问题为例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4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16866" y="600576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5.1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数据集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520292" y="2465624"/>
            <a:ext cx="4885085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MNIST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包含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70,000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张手写数字图像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60,000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张用于训练，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10,000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张用于测试。是单通道的灰度图像，分辨率是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28x28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，右图是数据集的部分示例。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7AF2B-13FD-4ABA-B585-58D86D94E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 bwMode="auto">
          <a:xfrm>
            <a:off x="5884163" y="1151715"/>
            <a:ext cx="5417012" cy="494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704F2B-017A-4A88-88FD-7E552452598B}"/>
              </a:ext>
            </a:extLst>
          </p:cNvPr>
          <p:cNvSpPr/>
          <p:nvPr/>
        </p:nvSpPr>
        <p:spPr>
          <a:xfrm>
            <a:off x="6675609" y="6100736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https://zhuanlan.zhihu.com/p/137571225</a:t>
            </a:r>
          </a:p>
        </p:txBody>
      </p:sp>
    </p:spTree>
    <p:extLst>
      <p:ext uri="{BB962C8B-B14F-4D97-AF65-F5344CB8AC3E}">
        <p14:creationId xmlns:p14="http://schemas.microsoft.com/office/powerpoint/2010/main" val="1276104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21030" y="600576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5.2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3600" b="1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574080" y="1730518"/>
            <a:ext cx="10488367" cy="327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是一个基于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的深度学习框架，和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Caffe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MXnet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一样，可以进行深度学习模型的构建。     </a:t>
            </a:r>
            <a:b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</a:b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      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官网：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https://pytorch.org/</a:t>
            </a:r>
            <a:b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      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官网的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gitHub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https://github.com/torch/torch7</a:t>
            </a:r>
            <a:b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       Torch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被称为神经网络界的 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Numpy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,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因为它能将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torch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产生的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tensor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放在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GPU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中加速运算 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是一个动态建图的工具。不像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Tensorflow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那样，先建图，然后通过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feed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run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重复执行建好的图。相对来说，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具有更好的灵活性。</a:t>
            </a:r>
          </a:p>
        </p:txBody>
      </p:sp>
    </p:spTree>
    <p:extLst>
      <p:ext uri="{BB962C8B-B14F-4D97-AF65-F5344CB8AC3E}">
        <p14:creationId xmlns:p14="http://schemas.microsoft.com/office/powerpoint/2010/main" val="1663440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21030" y="600576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5.2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3600" b="1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834056" y="2474588"/>
            <a:ext cx="2742861" cy="281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安装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首先进入官网：</a:t>
            </a:r>
            <a:r>
              <a:rPr lang="en-US" altLang="zh-CN" sz="2000" b="0" i="0" u="none" strike="noStrike" dirty="0">
                <a:solidFill>
                  <a:srgbClr val="4EA1DB"/>
                </a:solidFill>
                <a:effectLst/>
                <a:latin typeface="-apple-system"/>
                <a:hlinkClick r:id="rId5"/>
              </a:rPr>
              <a:t>https://pytorch.org/</a:t>
            </a:r>
            <a:endParaRPr lang="en-US" altLang="zh-CN" sz="2000" b="0" i="0" u="none" strike="noStrike" dirty="0">
              <a:solidFill>
                <a:srgbClr val="4EA1DB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然后运行箭头指出的这行命令就可以进行在线安装。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1542CD-1296-4595-9BFA-F6DDFB1E4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666" y="1990678"/>
            <a:ext cx="8100762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9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38960" y="503831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5.3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网络结构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783872" y="1746046"/>
            <a:ext cx="9516576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使用两个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2D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卷积层，然后是两个全连接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或线性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层。选择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ReLU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作为激活函数，，将使用两个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dropout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层进行正则化，减少过拟合的风险。在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中，构建网络的方法是创建一个新类。首先导入一些子模块。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3801DC-6433-48A0-9248-8D73D981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84" y="3752477"/>
            <a:ext cx="7110714" cy="144650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import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torch.nn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as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nn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Times New Roman" panose="02020603050405020304" pitchFamily="18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import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torch.nn.functional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as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F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Times New Roman" panose="02020603050405020304" pitchFamily="18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import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torch.optim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as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ea typeface="Source Code Pro" panose="020B0509030403020204" pitchFamily="49" charset="0"/>
                <a:cs typeface="Times New Roman" panose="02020603050405020304" pitchFamily="18" charset="0"/>
              </a:rPr>
              <a:t> optim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158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38960" y="503831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5.4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模型配置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06DC61-8563-4E29-A4C5-A5957FA66E92}"/>
              </a:ext>
            </a:extLst>
          </p:cNvPr>
          <p:cNvSpPr txBox="1"/>
          <p:nvPr/>
        </p:nvSpPr>
        <p:spPr>
          <a:xfrm>
            <a:off x="865584" y="1746148"/>
            <a:ext cx="921971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优化器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Adam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： 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torch.optim.Adam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params,lr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=0.001,betas=(0.9, 0.999), eps=1e-08, 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weight_decay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=0)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B58EDB-8C72-4DEE-81A4-A579F7A26A8E}"/>
              </a:ext>
            </a:extLst>
          </p:cNvPr>
          <p:cNvSpPr txBox="1"/>
          <p:nvPr/>
        </p:nvSpPr>
        <p:spPr>
          <a:xfrm>
            <a:off x="1017493" y="2918081"/>
            <a:ext cx="9031942" cy="2815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arams：模型里需要被更新的可学习参数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r：学习率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etas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平滑常数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ps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加在分母上防止除0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weight_decay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weight_decay的作用是对当前可学习参数增加正则化，防止过拟合，一般设置为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0.0001.</a:t>
            </a: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74737" y="365458"/>
            <a:ext cx="1027774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1.1 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卷积层（</a:t>
            </a:r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Convolution Layer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28897-6094-4542-A362-AEAA5FBC0612}"/>
              </a:ext>
            </a:extLst>
          </p:cNvPr>
          <p:cNvSpPr txBox="1"/>
          <p:nvPr/>
        </p:nvSpPr>
        <p:spPr>
          <a:xfrm>
            <a:off x="588292" y="1973643"/>
            <a:ext cx="4503121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   卷积层用于提取图像特征，卷积核在输入图像上进行滑动，并进行点积运算得到输出。卷积核提取出的结果称为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特征图（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feature map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，卷积核滑动一次的长度称为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步长（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stride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，卷积核一次能够覆盖的图像区域称为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感受野（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receptive field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   如右图所示为卷积运算的过程。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51107B-5133-4928-8E42-15296DAAA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413" y="1472940"/>
            <a:ext cx="6912652" cy="46861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7FED88-7550-4F72-98B4-FE699A758443}"/>
              </a:ext>
            </a:extLst>
          </p:cNvPr>
          <p:cNvSpPr/>
          <p:nvPr/>
        </p:nvSpPr>
        <p:spPr>
          <a:xfrm>
            <a:off x="2661717" y="6085843"/>
            <a:ext cx="9734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张潺.基于深度学习的小人脸检测方法研究与实现 [D].南开大学,202</a:t>
            </a:r>
            <a:r>
              <a:rPr lang="en-US" altLang="zh-CN" dirty="0"/>
              <a:t>0</a:t>
            </a:r>
            <a:r>
              <a:rPr lang="zh-CN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299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38960" y="503831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5.4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模型配置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06DC61-8563-4E29-A4C5-A5957FA66E92}"/>
              </a:ext>
            </a:extLst>
          </p:cNvPr>
          <p:cNvSpPr txBox="1"/>
          <p:nvPr/>
        </p:nvSpPr>
        <p:spPr>
          <a:xfrm>
            <a:off x="1009018" y="1862689"/>
            <a:ext cx="921971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损失函数：交叉熵损失函数 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torch.nn.CrossEntropyLoss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(outputs, target)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B58EDB-8C72-4DEE-81A4-A579F7A26A8E}"/>
              </a:ext>
            </a:extLst>
          </p:cNvPr>
          <p:cNvSpPr txBox="1"/>
          <p:nvPr/>
        </p:nvSpPr>
        <p:spPr>
          <a:xfrm>
            <a:off x="981634" y="2971870"/>
            <a:ext cx="9031942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outputs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：模型的输出结果，注意不能经过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softmax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归一化，因为函数本身会进行</a:t>
            </a:r>
            <a:r>
              <a:rPr lang="en-US" altLang="zh-CN" sz="200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softmax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归一化。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target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：与输入图像对应的标签，也不能是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one-hot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编码形式，函数会自动进行这一步操作。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64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38960" y="503831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5.5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网络结构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D951B1-F1D4-4866-9E08-011845DDD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364" y="649816"/>
            <a:ext cx="5662151" cy="56621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406DC61-8563-4E29-A4C5-A5957FA66E92}"/>
              </a:ext>
            </a:extLst>
          </p:cNvPr>
          <p:cNvSpPr txBox="1"/>
          <p:nvPr/>
        </p:nvSpPr>
        <p:spPr>
          <a:xfrm>
            <a:off x="713184" y="1997160"/>
            <a:ext cx="3897066" cy="2815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这里定义一个类，里面包含两个卷积层和两个全连接层，在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forward()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函数里定义前向传播的计算方式。为了便于调试，可以在前向传递中打印出张量的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shape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来观察每层输出的形状。</a:t>
            </a:r>
          </a:p>
        </p:txBody>
      </p:sp>
    </p:spTree>
    <p:extLst>
      <p:ext uri="{BB962C8B-B14F-4D97-AF65-F5344CB8AC3E}">
        <p14:creationId xmlns:p14="http://schemas.microsoft.com/office/powerpoint/2010/main" val="847665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38960" y="503831"/>
            <a:ext cx="5601194" cy="1107482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5.6</a:t>
            </a:r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训练过程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17AF9-F87E-4D02-94B6-EF0190FF1B06}"/>
              </a:ext>
            </a:extLst>
          </p:cNvPr>
          <p:cNvSpPr txBox="1"/>
          <p:nvPr/>
        </p:nvSpPr>
        <p:spPr>
          <a:xfrm>
            <a:off x="589740" y="2160097"/>
            <a:ext cx="4734614" cy="235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定义好模型后，就可以训练模型，采用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Adam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优化器和交叉熵损失函数， 可以看到，经过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个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epoch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的训练，在训练集已经能够达到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97%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的准确率。可以看到卷积神经网络对图像识别是很有效的。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5F0CF4-D630-4C48-A732-D08A70FA9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78"/>
          <a:stretch/>
        </p:blipFill>
        <p:spPr bwMode="auto">
          <a:xfrm>
            <a:off x="5470895" y="2356372"/>
            <a:ext cx="6181725" cy="24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64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1107482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712355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谢  谢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 flipV="1">
            <a:off x="1735553" y="4753072"/>
            <a:ext cx="8611819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81121" y="117984"/>
            <a:ext cx="730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允公允能  日新月异</a:t>
            </a:r>
            <a:endParaRPr lang="zh-HK" altLang="zh-HK" sz="2800" dirty="0">
              <a:solidFill>
                <a:schemeClr val="bg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AA4FE7-4DD1-4888-9F9E-EA7A44C53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77" y="1042418"/>
            <a:ext cx="8564973" cy="12094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5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B3AC303-B51C-4890-A0A2-D7012D22345B}"/>
              </a:ext>
            </a:extLst>
          </p:cNvPr>
          <p:cNvGraphicFramePr>
            <a:graphicFrameLocks noGrp="1"/>
          </p:cNvGraphicFramePr>
          <p:nvPr/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53F340B-7CD6-4CAC-96BA-BA6DCE3F0E6D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71C6E9-E3BC-4321-8981-501C4428C7F9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3D0FC35D-5DB0-4A9C-A2F9-312D6D6DBA48}"/>
              </a:ext>
            </a:extLst>
          </p:cNvPr>
          <p:cNvGraphicFramePr>
            <a:graphicFrameLocks noGrp="1"/>
          </p:cNvGraphicFramePr>
          <p:nvPr/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4B84732-0C4E-4CE8-B587-9FAA6A5ABDD4}"/>
              </a:ext>
            </a:extLst>
          </p:cNvPr>
          <p:cNvGraphicFramePr>
            <a:graphicFrameLocks noGrp="1"/>
          </p:cNvGraphicFramePr>
          <p:nvPr/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文字方塊 55">
            <a:extLst>
              <a:ext uri="{FF2B5EF4-FFF2-40B4-BE49-F238E27FC236}">
                <a16:creationId xmlns:a16="http://schemas.microsoft.com/office/drawing/2014/main" id="{CAB234B5-37AF-4265-898A-F6D75F5A43F5}"/>
              </a:ext>
            </a:extLst>
          </p:cNvPr>
          <p:cNvSpPr txBox="1"/>
          <p:nvPr/>
        </p:nvSpPr>
        <p:spPr>
          <a:xfrm>
            <a:off x="1574920" y="1902222"/>
            <a:ext cx="31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TW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A6679795-3076-4188-85D1-8FF963BA852D}"/>
              </a:ext>
            </a:extLst>
          </p:cNvPr>
          <p:cNvSpPr txBox="1"/>
          <p:nvPr/>
        </p:nvSpPr>
        <p:spPr>
          <a:xfrm>
            <a:off x="4646560" y="1905928"/>
            <a:ext cx="275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字方塊 55">
            <a:extLst>
              <a:ext uri="{FF2B5EF4-FFF2-40B4-BE49-F238E27FC236}">
                <a16:creationId xmlns:a16="http://schemas.microsoft.com/office/drawing/2014/main" id="{F71E7DE7-E3A3-4F5A-8229-9F24A17FDC8E}"/>
              </a:ext>
            </a:extLst>
          </p:cNvPr>
          <p:cNvSpPr txBox="1"/>
          <p:nvPr/>
        </p:nvSpPr>
        <p:spPr>
          <a:xfrm>
            <a:off x="7260550" y="1906205"/>
            <a:ext cx="3028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特征映射层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55">
                <a:extLst>
                  <a:ext uri="{FF2B5EF4-FFF2-40B4-BE49-F238E27FC236}">
                    <a16:creationId xmlns:a16="http://schemas.microsoft.com/office/drawing/2014/main" id="{37C11023-45CC-40E6-BFF5-60D995A7C8AA}"/>
                  </a:ext>
                </a:extLst>
              </p:cNvPr>
              <p:cNvSpPr txBox="1"/>
              <p:nvPr/>
            </p:nvSpPr>
            <p:spPr>
              <a:xfrm>
                <a:off x="1017908" y="4958299"/>
                <a:ext cx="9890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0,0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endParaRPr lang="en-US" altLang="zh-TW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8" name="文字方塊 55">
                <a:extLst>
                  <a:ext uri="{FF2B5EF4-FFF2-40B4-BE49-F238E27FC236}">
                    <a16:creationId xmlns:a16="http://schemas.microsoft.com/office/drawing/2014/main" id="{37C11023-45CC-40E6-BFF5-60D995A7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08" y="4958299"/>
                <a:ext cx="9890156" cy="338554"/>
              </a:xfrm>
              <a:prstGeom prst="rect">
                <a:avLst/>
              </a:prstGeom>
              <a:blipFill>
                <a:blip r:embed="rId5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17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31B40B1-4FD4-493A-BFB7-ED1140320726}"/>
              </a:ext>
            </a:extLst>
          </p:cNvPr>
          <p:cNvGraphicFramePr>
            <a:graphicFrameLocks noGrp="1"/>
          </p:cNvGraphicFramePr>
          <p:nvPr/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C18FF9F-C258-4407-B360-BDBC24BB2DFC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C7E11EF-4D77-4296-BC45-39027F09F4E0}"/>
              </a:ext>
            </a:extLst>
          </p:cNvPr>
          <p:cNvGraphicFramePr>
            <a:graphicFrameLocks noGrp="1"/>
          </p:cNvGraphicFramePr>
          <p:nvPr/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A8366B3-6D6D-42DA-81F7-3006F29C2FD9}"/>
              </a:ext>
            </a:extLst>
          </p:cNvPr>
          <p:cNvGraphicFramePr>
            <a:graphicFrameLocks noGrp="1"/>
          </p:cNvGraphicFramePr>
          <p:nvPr/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文字方塊 55">
            <a:extLst>
              <a:ext uri="{FF2B5EF4-FFF2-40B4-BE49-F238E27FC236}">
                <a16:creationId xmlns:a16="http://schemas.microsoft.com/office/drawing/2014/main" id="{1A685877-9F09-4E60-8EBE-00E4A7E28CE2}"/>
              </a:ext>
            </a:extLst>
          </p:cNvPr>
          <p:cNvSpPr txBox="1"/>
          <p:nvPr/>
        </p:nvSpPr>
        <p:spPr>
          <a:xfrm>
            <a:off x="1574920" y="2190987"/>
            <a:ext cx="31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</p:txBody>
      </p:sp>
      <p:sp>
        <p:nvSpPr>
          <p:cNvPr id="22" name="文字方塊 55">
            <a:extLst>
              <a:ext uri="{FF2B5EF4-FFF2-40B4-BE49-F238E27FC236}">
                <a16:creationId xmlns:a16="http://schemas.microsoft.com/office/drawing/2014/main" id="{2F8161F1-C2C8-4EDA-B5C4-B7C05EDF6383}"/>
              </a:ext>
            </a:extLst>
          </p:cNvPr>
          <p:cNvSpPr txBox="1"/>
          <p:nvPr/>
        </p:nvSpPr>
        <p:spPr>
          <a:xfrm>
            <a:off x="4646560" y="2194693"/>
            <a:ext cx="27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</p:txBody>
      </p:sp>
      <p:sp>
        <p:nvSpPr>
          <p:cNvPr id="23" name="文字方塊 55">
            <a:extLst>
              <a:ext uri="{FF2B5EF4-FFF2-40B4-BE49-F238E27FC236}">
                <a16:creationId xmlns:a16="http://schemas.microsoft.com/office/drawing/2014/main" id="{0A04B685-1A9C-40FA-AF62-914F285C5FC8}"/>
              </a:ext>
            </a:extLst>
          </p:cNvPr>
          <p:cNvSpPr txBox="1"/>
          <p:nvPr/>
        </p:nvSpPr>
        <p:spPr>
          <a:xfrm>
            <a:off x="7260550" y="219497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388653-18D4-4B33-8BAF-13B84780F5CD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55">
                <a:extLst>
                  <a:ext uri="{FF2B5EF4-FFF2-40B4-BE49-F238E27FC236}">
                    <a16:creationId xmlns:a16="http://schemas.microsoft.com/office/drawing/2014/main" id="{06B14C7A-B0DC-436F-9200-4ADF6D6B2754}"/>
                  </a:ext>
                </a:extLst>
              </p:cNvPr>
              <p:cNvSpPr txBox="1"/>
              <p:nvPr/>
            </p:nvSpPr>
            <p:spPr>
              <a:xfrm>
                <a:off x="1153910" y="4958299"/>
                <a:ext cx="969750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0,0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algn="ctr"/>
                <a:endParaRPr lang="en-US" altLang="zh-TW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TW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文字方塊 55">
                <a:extLst>
                  <a:ext uri="{FF2B5EF4-FFF2-40B4-BE49-F238E27FC236}">
                    <a16:creationId xmlns:a16="http://schemas.microsoft.com/office/drawing/2014/main" id="{06B14C7A-B0DC-436F-9200-4ADF6D6B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10" y="4958299"/>
                <a:ext cx="9697509" cy="1077218"/>
              </a:xfrm>
              <a:prstGeom prst="rect">
                <a:avLst/>
              </a:prstGeom>
              <a:blipFill>
                <a:blip r:embed="rId5"/>
                <a:stretch>
                  <a:fillRect t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9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7F3B43-D339-4DF3-83E1-DD9E0FC15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73426"/>
              </p:ext>
            </p:extLst>
          </p:nvPr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AFC8533F-3748-43B2-9622-63836F55074B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1871EA2-01DD-4720-B412-CC4C225C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96844"/>
              </p:ext>
            </p:extLst>
          </p:nvPr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EB6507E-81F1-4342-83A2-4E7992B7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9519"/>
              </p:ext>
            </p:extLst>
          </p:nvPr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55">
                <a:extLst>
                  <a:ext uri="{FF2B5EF4-FFF2-40B4-BE49-F238E27FC236}">
                    <a16:creationId xmlns:a16="http://schemas.microsoft.com/office/drawing/2014/main" id="{DE06DC1D-9857-4FF1-AB51-20D4D14F3531}"/>
                  </a:ext>
                </a:extLst>
              </p:cNvPr>
              <p:cNvSpPr txBox="1"/>
              <p:nvPr/>
            </p:nvSpPr>
            <p:spPr>
              <a:xfrm>
                <a:off x="1153910" y="4958299"/>
                <a:ext cx="95275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0,0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algn="ctr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</p:txBody>
          </p:sp>
        </mc:Choice>
        <mc:Fallback xmlns="">
          <p:sp>
            <p:nvSpPr>
              <p:cNvPr id="28" name="文字方塊 55">
                <a:extLst>
                  <a:ext uri="{FF2B5EF4-FFF2-40B4-BE49-F238E27FC236}">
                    <a16:creationId xmlns:a16="http://schemas.microsoft.com/office/drawing/2014/main" id="{DE06DC1D-9857-4FF1-AB51-20D4D14F3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10" y="4958299"/>
                <a:ext cx="9527577" cy="830997"/>
              </a:xfrm>
              <a:prstGeom prst="rect">
                <a:avLst/>
              </a:prstGeom>
              <a:blipFill>
                <a:blip r:embed="rId5"/>
                <a:stretch>
                  <a:fillRect t="-2920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55">
            <a:extLst>
              <a:ext uri="{FF2B5EF4-FFF2-40B4-BE49-F238E27FC236}">
                <a16:creationId xmlns:a16="http://schemas.microsoft.com/office/drawing/2014/main" id="{65A12C4E-5F4A-4FEB-B496-8BAB85DE56D8}"/>
              </a:ext>
            </a:extLst>
          </p:cNvPr>
          <p:cNvSpPr txBox="1"/>
          <p:nvPr/>
        </p:nvSpPr>
        <p:spPr>
          <a:xfrm>
            <a:off x="1574920" y="2190987"/>
            <a:ext cx="31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</p:txBody>
      </p:sp>
      <p:sp>
        <p:nvSpPr>
          <p:cNvPr id="30" name="文字方塊 55">
            <a:extLst>
              <a:ext uri="{FF2B5EF4-FFF2-40B4-BE49-F238E27FC236}">
                <a16:creationId xmlns:a16="http://schemas.microsoft.com/office/drawing/2014/main" id="{FDAB1C04-0B36-4149-BA0B-8D8BF6224066}"/>
              </a:ext>
            </a:extLst>
          </p:cNvPr>
          <p:cNvSpPr txBox="1"/>
          <p:nvPr/>
        </p:nvSpPr>
        <p:spPr>
          <a:xfrm>
            <a:off x="4646560" y="2194693"/>
            <a:ext cx="27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</p:txBody>
      </p:sp>
      <p:sp>
        <p:nvSpPr>
          <p:cNvPr id="31" name="文字方塊 55">
            <a:extLst>
              <a:ext uri="{FF2B5EF4-FFF2-40B4-BE49-F238E27FC236}">
                <a16:creationId xmlns:a16="http://schemas.microsoft.com/office/drawing/2014/main" id="{382034E0-E10F-432F-A54D-EDA92AF02F74}"/>
              </a:ext>
            </a:extLst>
          </p:cNvPr>
          <p:cNvSpPr txBox="1"/>
          <p:nvPr/>
        </p:nvSpPr>
        <p:spPr>
          <a:xfrm>
            <a:off x="7260550" y="219497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E6F5027-C006-4985-B2F7-77237FD26AA2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36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8291" y="365458"/>
            <a:ext cx="2491077" cy="1107482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卷积运算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75" y="-1642"/>
            <a:ext cx="702890" cy="7028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南开大学智能计算系统研究室  </a:t>
            </a:r>
            <a:r>
              <a:rPr lang="en-US" altLang="zh-CN" dirty="0">
                <a:solidFill>
                  <a:schemeClr val="bg1"/>
                </a:solidFill>
              </a:rPr>
              <a:t>http://ics.nankai.edu.cn</a:t>
            </a:r>
            <a:r>
              <a:rPr lang="en-US" altLang="zh-CN" dirty="0">
                <a:solidFill>
                  <a:srgbClr val="712355"/>
                </a:solidFill>
              </a:rPr>
              <a:t>.</a:t>
            </a:r>
            <a:endParaRPr lang="zh-CN" altLang="en-US" dirty="0">
              <a:solidFill>
                <a:srgbClr val="712355"/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E055826-B1E5-49FF-A11C-E58B923D9D21}"/>
              </a:ext>
            </a:extLst>
          </p:cNvPr>
          <p:cNvGraphicFramePr>
            <a:graphicFrameLocks noGrp="1"/>
          </p:cNvGraphicFramePr>
          <p:nvPr/>
        </p:nvGraphicFramePr>
        <p:xfrm>
          <a:off x="2054253" y="263096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79ADAA96-C549-46B8-AEA2-C265F52B21DE}"/>
              </a:ext>
            </a:extLst>
          </p:cNvPr>
          <p:cNvSpPr txBox="1"/>
          <p:nvPr/>
        </p:nvSpPr>
        <p:spPr>
          <a:xfrm>
            <a:off x="7092018" y="34493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BFAC34A-BD8C-4D65-A7C5-71A0B361D917}"/>
              </a:ext>
            </a:extLst>
          </p:cNvPr>
          <p:cNvGraphicFramePr>
            <a:graphicFrameLocks noGrp="1"/>
          </p:cNvGraphicFramePr>
          <p:nvPr/>
        </p:nvGraphicFramePr>
        <p:xfrm>
          <a:off x="5413540" y="3170968"/>
          <a:ext cx="10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64B1596-13F9-454A-A379-3B5BF730A761}"/>
              </a:ext>
            </a:extLst>
          </p:cNvPr>
          <p:cNvGraphicFramePr>
            <a:graphicFrameLocks noGrp="1"/>
          </p:cNvGraphicFramePr>
          <p:nvPr/>
        </p:nvGraphicFramePr>
        <p:xfrm>
          <a:off x="8054699" y="3018716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55">
                <a:extLst>
                  <a:ext uri="{FF2B5EF4-FFF2-40B4-BE49-F238E27FC236}">
                    <a16:creationId xmlns:a16="http://schemas.microsoft.com/office/drawing/2014/main" id="{9E17F39D-DAE4-4067-90CB-FD96FD375BB5}"/>
                  </a:ext>
                </a:extLst>
              </p:cNvPr>
              <p:cNvSpPr txBox="1"/>
              <p:nvPr/>
            </p:nvSpPr>
            <p:spPr>
              <a:xfrm>
                <a:off x="1092425" y="4958299"/>
                <a:ext cx="951623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b="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0,0</m:t>
                        </m:r>
                      </m:e>
                    </m:d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algn="ctr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algn="ctr"/>
                <a:r>
                  <a:rPr lang="en-US" altLang="zh-TW" sz="1600" dirty="0"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  <a:p>
                <a:pPr algn="ctr"/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0,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d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=10∗1+10∗2+10∗1+10∗0+10∗0+10∗0+10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*(-2)+</a:t>
                </a:r>
                <a:r>
                  <a:rPr lang="en-US" altLang="zh-TW" sz="160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10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*(-1)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</a:p>
            </p:txBody>
          </p:sp>
        </mc:Choice>
        <mc:Fallback xmlns="">
          <p:sp>
            <p:nvSpPr>
              <p:cNvPr id="21" name="文字方塊 55">
                <a:extLst>
                  <a:ext uri="{FF2B5EF4-FFF2-40B4-BE49-F238E27FC236}">
                    <a16:creationId xmlns:a16="http://schemas.microsoft.com/office/drawing/2014/main" id="{9E17F39D-DAE4-4067-90CB-FD96FD37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25" y="4958299"/>
                <a:ext cx="9516234" cy="1077218"/>
              </a:xfrm>
              <a:prstGeom prst="rect">
                <a:avLst/>
              </a:prstGeom>
              <a:blipFill>
                <a:blip r:embed="rId5"/>
                <a:stretch>
                  <a:fillRect t="-2260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55">
            <a:extLst>
              <a:ext uri="{FF2B5EF4-FFF2-40B4-BE49-F238E27FC236}">
                <a16:creationId xmlns:a16="http://schemas.microsoft.com/office/drawing/2014/main" id="{F1348E58-A529-4A8C-94B8-1BAC127CAF1E}"/>
              </a:ext>
            </a:extLst>
          </p:cNvPr>
          <p:cNvSpPr txBox="1"/>
          <p:nvPr/>
        </p:nvSpPr>
        <p:spPr>
          <a:xfrm>
            <a:off x="1574920" y="2190987"/>
            <a:ext cx="31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mage</a:t>
            </a:r>
          </a:p>
        </p:txBody>
      </p:sp>
      <p:sp>
        <p:nvSpPr>
          <p:cNvPr id="23" name="文字方塊 55">
            <a:extLst>
              <a:ext uri="{FF2B5EF4-FFF2-40B4-BE49-F238E27FC236}">
                <a16:creationId xmlns:a16="http://schemas.microsoft.com/office/drawing/2014/main" id="{D09C74FB-816A-419F-9E5E-722AE605AC1B}"/>
              </a:ext>
            </a:extLst>
          </p:cNvPr>
          <p:cNvSpPr txBox="1"/>
          <p:nvPr/>
        </p:nvSpPr>
        <p:spPr>
          <a:xfrm>
            <a:off x="4646560" y="2194693"/>
            <a:ext cx="27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</p:txBody>
      </p:sp>
      <p:sp>
        <p:nvSpPr>
          <p:cNvPr id="24" name="文字方塊 55">
            <a:extLst>
              <a:ext uri="{FF2B5EF4-FFF2-40B4-BE49-F238E27FC236}">
                <a16:creationId xmlns:a16="http://schemas.microsoft.com/office/drawing/2014/main" id="{336A756C-B199-4B6B-A1A1-6F1528B24FDB}"/>
              </a:ext>
            </a:extLst>
          </p:cNvPr>
          <p:cNvSpPr txBox="1"/>
          <p:nvPr/>
        </p:nvSpPr>
        <p:spPr>
          <a:xfrm>
            <a:off x="7260550" y="2194970"/>
            <a:ext cx="302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eature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086567-D2B0-40CF-8ABB-3AC841099AFA}"/>
              </a:ext>
            </a:extLst>
          </p:cNvPr>
          <p:cNvSpPr txBox="1"/>
          <p:nvPr/>
        </p:nvSpPr>
        <p:spPr>
          <a:xfrm>
            <a:off x="4653493" y="35678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ym typeface="Wingdings 2" panose="05020102010507070707" pitchFamily="18" charset="2"/>
              </a:rPr>
              <a:t>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348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5719</Words>
  <Application>Microsoft Office PowerPoint</Application>
  <PresentationFormat>宽屏</PresentationFormat>
  <Paragraphs>981</Paragraphs>
  <Slides>53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-apple-system</vt:lpstr>
      <vt:lpstr>等线</vt:lpstr>
      <vt:lpstr>等线 Light</vt:lpstr>
      <vt:lpstr>黑体</vt:lpstr>
      <vt:lpstr>华文楷体</vt:lpstr>
      <vt:lpstr>华文行楷</vt:lpstr>
      <vt:lpstr>思源黑体 CN Regular</vt:lpstr>
      <vt:lpstr>微软雅黑</vt:lpstr>
      <vt:lpstr>微软雅黑</vt:lpstr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Office 主题​​</vt:lpstr>
      <vt:lpstr>方程式</vt:lpstr>
      <vt:lpstr>PowerPoint 演示文稿</vt:lpstr>
      <vt:lpstr>基于LeNet5的手写数字图像识别</vt:lpstr>
      <vt:lpstr>1 卷积神经网络常用算子</vt:lpstr>
      <vt:lpstr>PowerPoint 演示文稿</vt:lpstr>
      <vt:lpstr>1.1 卷积层（Convolution Layer）</vt:lpstr>
      <vt:lpstr>卷积运算</vt:lpstr>
      <vt:lpstr>卷积运算</vt:lpstr>
      <vt:lpstr>卷积运算</vt:lpstr>
      <vt:lpstr>卷积运算</vt:lpstr>
      <vt:lpstr>卷积运算</vt:lpstr>
      <vt:lpstr>PowerPoint 演示文稿</vt:lpstr>
      <vt:lpstr>卷积运算</vt:lpstr>
      <vt:lpstr>卷积运算</vt:lpstr>
      <vt:lpstr>卷积运算</vt:lpstr>
      <vt:lpstr>卷积运算</vt:lpstr>
      <vt:lpstr>多通道卷积运算</vt:lpstr>
      <vt:lpstr>多通道多核卷积运算</vt:lpstr>
      <vt:lpstr>PowerPoint 演示文稿</vt:lpstr>
      <vt:lpstr>1.1 卷积层（Convolution Layer）</vt:lpstr>
      <vt:lpstr>1.1 卷积层（Convolution Layer）</vt:lpstr>
      <vt:lpstr>1.1 卷积层（Convolution Layer）</vt:lpstr>
      <vt:lpstr>1.1 卷积层（Convolution Layer）</vt:lpstr>
      <vt:lpstr>1.2 池化层（Pooling Layer）</vt:lpstr>
      <vt:lpstr>1.3 全连接层（Fully Connected Layer）</vt:lpstr>
      <vt:lpstr>1.4 激活函数层（Activation Layer）</vt:lpstr>
      <vt:lpstr>1.4 激活函数层（Activation Layer）</vt:lpstr>
      <vt:lpstr>1.5 BN层（BatchNorm Layer）</vt:lpstr>
      <vt:lpstr>2 网络架构——以LeNet5为例</vt:lpstr>
      <vt:lpstr>2.1 卷积网络LeNet-5</vt:lpstr>
      <vt:lpstr>2.1 卷积网络LeNet-5</vt:lpstr>
      <vt:lpstr>2.1 卷积网络LeNet-5</vt:lpstr>
      <vt:lpstr>2.1 卷积网络LeNet-5</vt:lpstr>
      <vt:lpstr>3  工作原理</vt:lpstr>
      <vt:lpstr>图像模式特征</vt:lpstr>
      <vt:lpstr>3.1  特征空间的非线性映射</vt:lpstr>
      <vt:lpstr>局部连接</vt:lpstr>
      <vt:lpstr>权重共享</vt:lpstr>
      <vt:lpstr>3.2 局部特征到全局特征的转换</vt:lpstr>
      <vt:lpstr>4 关键代码解析</vt:lpstr>
      <vt:lpstr>4.1 卷积的实现</vt:lpstr>
      <vt:lpstr>4.2 池化的实现</vt:lpstr>
      <vt:lpstr>4.2 池化的实现</vt:lpstr>
      <vt:lpstr>4.3 损失函数</vt:lpstr>
      <vt:lpstr>5  模型训练和测试 以手写数字识别问题为例</vt:lpstr>
      <vt:lpstr>5.1 数据集</vt:lpstr>
      <vt:lpstr>5.2 Pytorch框架</vt:lpstr>
      <vt:lpstr>5.2 Pytorch框架</vt:lpstr>
      <vt:lpstr>5.3 网络结构</vt:lpstr>
      <vt:lpstr>5.4 模型配置</vt:lpstr>
      <vt:lpstr>5.4 模型配置</vt:lpstr>
      <vt:lpstr>5.5 网络结构</vt:lpstr>
      <vt:lpstr>5.6 训练过程</vt:lpstr>
      <vt:lpstr>谢 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Regain Policy Enforcement Time:  Fast Interpretation and Dynamic Conflict Resolution for Blockchain-based IoT System</dc:title>
  <dc:creator>Windows 用户</dc:creator>
  <cp:lastModifiedBy>Administrator</cp:lastModifiedBy>
  <cp:revision>322</cp:revision>
  <dcterms:created xsi:type="dcterms:W3CDTF">2019-12-11T13:28:10Z</dcterms:created>
  <dcterms:modified xsi:type="dcterms:W3CDTF">2022-11-07T08:55:36Z</dcterms:modified>
</cp:coreProperties>
</file>