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588" r:id="rId2"/>
    <p:sldId id="585" r:id="rId3"/>
    <p:sldId id="592" r:id="rId4"/>
    <p:sldId id="593" r:id="rId5"/>
    <p:sldId id="594" r:id="rId6"/>
    <p:sldId id="257" r:id="rId7"/>
    <p:sldId id="273" r:id="rId8"/>
    <p:sldId id="297" r:id="rId9"/>
    <p:sldId id="301" r:id="rId10"/>
    <p:sldId id="298" r:id="rId11"/>
    <p:sldId id="302" r:id="rId12"/>
    <p:sldId id="299" r:id="rId13"/>
    <p:sldId id="300" r:id="rId14"/>
    <p:sldId id="303" r:id="rId15"/>
    <p:sldId id="304" r:id="rId16"/>
    <p:sldId id="427" r:id="rId17"/>
    <p:sldId id="311" r:id="rId18"/>
    <p:sldId id="312" r:id="rId19"/>
    <p:sldId id="313" r:id="rId20"/>
    <p:sldId id="314" r:id="rId21"/>
    <p:sldId id="315" r:id="rId22"/>
    <p:sldId id="316" r:id="rId23"/>
    <p:sldId id="317" r:id="rId24"/>
    <p:sldId id="318" r:id="rId25"/>
    <p:sldId id="319" r:id="rId26"/>
    <p:sldId id="320" r:id="rId27"/>
    <p:sldId id="429" r:id="rId28"/>
    <p:sldId id="406" r:id="rId29"/>
    <p:sldId id="410" r:id="rId30"/>
    <p:sldId id="411" r:id="rId31"/>
    <p:sldId id="412" r:id="rId32"/>
    <p:sldId id="413" r:id="rId33"/>
    <p:sldId id="414" r:id="rId34"/>
    <p:sldId id="441" r:id="rId35"/>
    <p:sldId id="415" r:id="rId36"/>
    <p:sldId id="416" r:id="rId37"/>
    <p:sldId id="417" r:id="rId38"/>
    <p:sldId id="418" r:id="rId39"/>
    <p:sldId id="419" r:id="rId40"/>
    <p:sldId id="442" r:id="rId41"/>
    <p:sldId id="436" r:id="rId42"/>
    <p:sldId id="437" r:id="rId43"/>
    <p:sldId id="438" r:id="rId44"/>
    <p:sldId id="344" r:id="rId45"/>
    <p:sldId id="439" r:id="rId46"/>
    <p:sldId id="346" r:id="rId47"/>
    <p:sldId id="345" r:id="rId48"/>
    <p:sldId id="456" r:id="rId49"/>
    <p:sldId id="440" r:id="rId50"/>
    <p:sldId id="589" r:id="rId51"/>
    <p:sldId id="349" r:id="rId52"/>
    <p:sldId id="590" r:id="rId53"/>
    <p:sldId id="348" r:id="rId54"/>
    <p:sldId id="457" r:id="rId55"/>
    <p:sldId id="591" r:id="rId56"/>
    <p:sldId id="444" r:id="rId57"/>
    <p:sldId id="445" r:id="rId58"/>
    <p:sldId id="446" r:id="rId59"/>
    <p:sldId id="350" r:id="rId60"/>
    <p:sldId id="351" r:id="rId61"/>
    <p:sldId id="458" r:id="rId62"/>
    <p:sldId id="447" r:id="rId63"/>
    <p:sldId id="448" r:id="rId64"/>
    <p:sldId id="449" r:id="rId65"/>
    <p:sldId id="450" r:id="rId66"/>
    <p:sldId id="354" r:id="rId67"/>
    <p:sldId id="459" r:id="rId6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3863" userDrawn="1">
          <p15:clr>
            <a:srgbClr val="A4A3A4"/>
          </p15:clr>
        </p15:guide>
        <p15:guide id="3" orient="horz" pos="5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C400"/>
    <a:srgbClr val="DCF000"/>
    <a:srgbClr val="1950B2"/>
    <a:srgbClr val="517DE1"/>
    <a:srgbClr val="B5DAFF"/>
    <a:srgbClr val="ECFF33"/>
    <a:srgbClr val="F3FF85"/>
    <a:srgbClr val="527EE2"/>
    <a:srgbClr val="2A5BFD"/>
    <a:srgbClr val="95F1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0" d="100"/>
          <a:sy n="80" d="100"/>
        </p:scale>
        <p:origin x="754" y="48"/>
      </p:cViewPr>
      <p:guideLst>
        <p:guide orient="horz" pos="2115"/>
        <p:guide pos="3863"/>
        <p:guide orient="horz" pos="5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B0DCE2-DDB9-4712-AD2F-CCC5EDE90A71}"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zh-CN" altLang="en-US"/>
        </a:p>
      </dgm:t>
    </dgm:pt>
    <dgm:pt modelId="{177CF9B5-24C2-4F75-9CE0-6BCBE0AEC3DA}">
      <dgm:prSet phldrT="[文本]"/>
      <dgm:spPr/>
      <dgm:t>
        <a:bodyPr/>
        <a:lstStyle/>
        <a:p>
          <a:r>
            <a:rPr lang="zh-CN" altLang="en-US" dirty="0"/>
            <a:t>结构化程序设计（</a:t>
          </a:r>
          <a:r>
            <a:rPr lang="en-US" altLang="zh-CN" dirty="0"/>
            <a:t>3+3</a:t>
          </a:r>
          <a:r>
            <a:rPr lang="zh-CN" altLang="en-US" dirty="0"/>
            <a:t>）</a:t>
          </a:r>
        </a:p>
      </dgm:t>
    </dgm:pt>
    <dgm:pt modelId="{67EB25F5-4E8A-4F48-9F89-58B7BB174038}" type="parTrans" cxnId="{9C956E51-1DFC-4BFF-BE7D-1DE0CECFDA30}">
      <dgm:prSet/>
      <dgm:spPr/>
      <dgm:t>
        <a:bodyPr/>
        <a:lstStyle/>
        <a:p>
          <a:endParaRPr lang="zh-CN" altLang="en-US"/>
        </a:p>
      </dgm:t>
    </dgm:pt>
    <dgm:pt modelId="{EB3B52D4-0FB4-4D78-A524-3D9F298C6692}" type="sibTrans" cxnId="{9C956E51-1DFC-4BFF-BE7D-1DE0CECFDA30}">
      <dgm:prSet/>
      <dgm:spPr/>
      <dgm:t>
        <a:bodyPr/>
        <a:lstStyle/>
        <a:p>
          <a:endParaRPr lang="zh-CN" altLang="en-US"/>
        </a:p>
      </dgm:t>
    </dgm:pt>
    <dgm:pt modelId="{41D4D42F-F8C2-42AE-9D60-F3E136F9200C}">
      <dgm:prSet phldrT="[文本]"/>
      <dgm:spPr/>
      <dgm:t>
        <a:bodyPr/>
        <a:lstStyle/>
        <a:p>
          <a:r>
            <a:rPr lang="zh-CN" altLang="en-US" dirty="0"/>
            <a:t>面向对象程序设计（</a:t>
          </a:r>
          <a:r>
            <a:rPr lang="en-US" altLang="zh-CN" dirty="0"/>
            <a:t>6+6</a:t>
          </a:r>
          <a:r>
            <a:rPr lang="zh-CN" altLang="en-US" dirty="0"/>
            <a:t>）</a:t>
          </a:r>
        </a:p>
      </dgm:t>
    </dgm:pt>
    <dgm:pt modelId="{FD2B171D-A904-4BD0-86D5-2984A99B87B2}" type="parTrans" cxnId="{9DFC51F1-9D99-4C45-9242-6C1EEC3CA35A}">
      <dgm:prSet/>
      <dgm:spPr/>
      <dgm:t>
        <a:bodyPr/>
        <a:lstStyle/>
        <a:p>
          <a:endParaRPr lang="zh-CN" altLang="en-US"/>
        </a:p>
      </dgm:t>
    </dgm:pt>
    <dgm:pt modelId="{83FB27FD-BD6C-4A24-9093-CE414FDB7333}" type="sibTrans" cxnId="{9DFC51F1-9D99-4C45-9242-6C1EEC3CA35A}">
      <dgm:prSet/>
      <dgm:spPr/>
      <dgm:t>
        <a:bodyPr/>
        <a:lstStyle/>
        <a:p>
          <a:endParaRPr lang="zh-CN" altLang="en-US"/>
        </a:p>
      </dgm:t>
    </dgm:pt>
    <dgm:pt modelId="{1F4E95F0-37A9-4B37-AFB5-3AB140186D47}">
      <dgm:prSet phldrT="[文本]"/>
      <dgm:spPr/>
      <dgm:t>
        <a:bodyPr/>
        <a:lstStyle/>
        <a:p>
          <a:r>
            <a:rPr lang="zh-CN" altLang="en-US" dirty="0"/>
            <a:t>数据类型初步、基本运算</a:t>
          </a:r>
        </a:p>
      </dgm:t>
    </dgm:pt>
    <dgm:pt modelId="{91930D5E-EAAD-48BA-838E-DCF6194B50D7}" type="parTrans" cxnId="{7EDDF73F-1064-481D-83A1-26F655FA5338}">
      <dgm:prSet/>
      <dgm:spPr/>
      <dgm:t>
        <a:bodyPr/>
        <a:lstStyle/>
        <a:p>
          <a:endParaRPr lang="zh-CN" altLang="en-US"/>
        </a:p>
      </dgm:t>
    </dgm:pt>
    <dgm:pt modelId="{5F3FE14C-7434-49CA-9A18-BFA486438370}" type="sibTrans" cxnId="{7EDDF73F-1064-481D-83A1-26F655FA5338}">
      <dgm:prSet/>
      <dgm:spPr/>
      <dgm:t>
        <a:bodyPr/>
        <a:lstStyle/>
        <a:p>
          <a:endParaRPr lang="zh-CN" altLang="en-US"/>
        </a:p>
      </dgm:t>
    </dgm:pt>
    <dgm:pt modelId="{3C24E8B3-2881-4F11-AB74-2DE150519C72}">
      <dgm:prSet phldrT="[文本]"/>
      <dgm:spPr/>
      <dgm:t>
        <a:bodyPr/>
        <a:lstStyle/>
        <a:p>
          <a:r>
            <a:rPr lang="zh-CN" altLang="en-US" dirty="0"/>
            <a:t>类和对象</a:t>
          </a:r>
        </a:p>
      </dgm:t>
    </dgm:pt>
    <dgm:pt modelId="{38A6EE84-B5A8-4C50-B2FA-E6CAB2044F6E}" type="parTrans" cxnId="{87DEAADC-3CC3-4B7F-89B6-DA98B2530DAE}">
      <dgm:prSet/>
      <dgm:spPr/>
      <dgm:t>
        <a:bodyPr/>
        <a:lstStyle/>
        <a:p>
          <a:endParaRPr lang="zh-CN" altLang="en-US"/>
        </a:p>
      </dgm:t>
    </dgm:pt>
    <dgm:pt modelId="{1A0FD19D-7A6E-4F99-8B31-126EA96C4C46}" type="sibTrans" cxnId="{87DEAADC-3CC3-4B7F-89B6-DA98B2530DAE}">
      <dgm:prSet/>
      <dgm:spPr/>
      <dgm:t>
        <a:bodyPr/>
        <a:lstStyle/>
        <a:p>
          <a:endParaRPr lang="zh-CN" altLang="en-US"/>
        </a:p>
      </dgm:t>
    </dgm:pt>
    <dgm:pt modelId="{D0DA03A7-F928-48A7-825C-FD46DB37A978}">
      <dgm:prSet phldrT="[文本]"/>
      <dgm:spPr/>
      <dgm:t>
        <a:bodyPr/>
        <a:lstStyle/>
        <a:p>
          <a:r>
            <a:rPr lang="zh-CN" altLang="en-US" dirty="0"/>
            <a:t>准备（</a:t>
          </a:r>
          <a:r>
            <a:rPr lang="en-US" altLang="zh-CN" dirty="0"/>
            <a:t>1+1</a:t>
          </a:r>
          <a:r>
            <a:rPr lang="zh-CN" altLang="en-US" dirty="0"/>
            <a:t>）</a:t>
          </a:r>
        </a:p>
      </dgm:t>
    </dgm:pt>
    <dgm:pt modelId="{FFCDA11E-3EDB-4DB9-AE2D-BD8DC3749DD1}" type="parTrans" cxnId="{A7F14D13-690F-4C75-BC06-987063BA61DF}">
      <dgm:prSet/>
      <dgm:spPr/>
      <dgm:t>
        <a:bodyPr/>
        <a:lstStyle/>
        <a:p>
          <a:endParaRPr lang="zh-CN" altLang="en-US"/>
        </a:p>
      </dgm:t>
    </dgm:pt>
    <dgm:pt modelId="{7AD67718-2FF7-4EE8-B7CE-18BF68794D56}" type="sibTrans" cxnId="{A7F14D13-690F-4C75-BC06-987063BA61DF}">
      <dgm:prSet/>
      <dgm:spPr/>
      <dgm:t>
        <a:bodyPr/>
        <a:lstStyle/>
        <a:p>
          <a:endParaRPr lang="zh-CN" altLang="en-US"/>
        </a:p>
      </dgm:t>
    </dgm:pt>
    <dgm:pt modelId="{3C0877A1-7083-46AD-BEBB-A11671B8FEFC}">
      <dgm:prSet phldrT="[文本]"/>
      <dgm:spPr/>
      <dgm:t>
        <a:bodyPr/>
        <a:lstStyle/>
        <a:p>
          <a:r>
            <a:rPr lang="en-US" altLang="zh-CN" dirty="0"/>
            <a:t>Anaconda</a:t>
          </a:r>
          <a:r>
            <a:rPr lang="zh-CN" altLang="en-US" dirty="0"/>
            <a:t>安装</a:t>
          </a:r>
        </a:p>
      </dgm:t>
    </dgm:pt>
    <dgm:pt modelId="{9DA6F760-8EE4-41D9-AB26-99C4C9A29C89}" type="parTrans" cxnId="{A4744BC0-FA33-4985-A4AF-D54C7B54FB3F}">
      <dgm:prSet/>
      <dgm:spPr/>
      <dgm:t>
        <a:bodyPr/>
        <a:lstStyle/>
        <a:p>
          <a:endParaRPr lang="zh-CN" altLang="en-US"/>
        </a:p>
      </dgm:t>
    </dgm:pt>
    <dgm:pt modelId="{095ADE4E-8414-4082-9488-CCDF2FB91EC3}" type="sibTrans" cxnId="{A4744BC0-FA33-4985-A4AF-D54C7B54FB3F}">
      <dgm:prSet/>
      <dgm:spPr/>
      <dgm:t>
        <a:bodyPr/>
        <a:lstStyle/>
        <a:p>
          <a:endParaRPr lang="zh-CN" altLang="en-US"/>
        </a:p>
      </dgm:t>
    </dgm:pt>
    <dgm:pt modelId="{0BD25532-87AE-481B-AED5-4D9313CF6004}">
      <dgm:prSet phldrT="[文本]"/>
      <dgm:spPr/>
      <dgm:t>
        <a:bodyPr/>
        <a:lstStyle/>
        <a:p>
          <a:r>
            <a:rPr lang="en-US" altLang="zh-CN" dirty="0" err="1"/>
            <a:t>Jupyter</a:t>
          </a:r>
          <a:r>
            <a:rPr lang="en-US" altLang="zh-CN" dirty="0"/>
            <a:t> Notebook</a:t>
          </a:r>
          <a:r>
            <a:rPr lang="zh-CN" altLang="en-US" dirty="0"/>
            <a:t>使用</a:t>
          </a:r>
        </a:p>
      </dgm:t>
    </dgm:pt>
    <dgm:pt modelId="{7DB38D5D-915A-42DF-ADA0-AD05595CA9A9}" type="parTrans" cxnId="{5B600E8E-5C98-40BA-ADCC-A5E0086E4F4D}">
      <dgm:prSet/>
      <dgm:spPr/>
      <dgm:t>
        <a:bodyPr/>
        <a:lstStyle/>
        <a:p>
          <a:endParaRPr lang="zh-CN" altLang="en-US"/>
        </a:p>
      </dgm:t>
    </dgm:pt>
    <dgm:pt modelId="{FA0BBEA8-9CBC-4DB9-A199-7824576817E6}" type="sibTrans" cxnId="{5B600E8E-5C98-40BA-ADCC-A5E0086E4F4D}">
      <dgm:prSet/>
      <dgm:spPr/>
      <dgm:t>
        <a:bodyPr/>
        <a:lstStyle/>
        <a:p>
          <a:endParaRPr lang="zh-CN" altLang="en-US"/>
        </a:p>
      </dgm:t>
    </dgm:pt>
    <dgm:pt modelId="{E0EFBC0C-313A-4307-AB66-7C0622BD6141}">
      <dgm:prSet phldrT="[文本]"/>
      <dgm:spPr/>
      <dgm:t>
        <a:bodyPr/>
        <a:lstStyle/>
        <a:p>
          <a:r>
            <a:rPr lang="zh-CN" altLang="en-US" dirty="0"/>
            <a:t>控制语句</a:t>
          </a:r>
        </a:p>
      </dgm:t>
    </dgm:pt>
    <dgm:pt modelId="{10340D00-B841-4F21-8FBD-9CCCF0A97815}" type="parTrans" cxnId="{8D53AA46-091B-426A-973C-6576F84D5F2A}">
      <dgm:prSet/>
      <dgm:spPr/>
      <dgm:t>
        <a:bodyPr/>
        <a:lstStyle/>
        <a:p>
          <a:endParaRPr lang="zh-CN" altLang="en-US"/>
        </a:p>
      </dgm:t>
    </dgm:pt>
    <dgm:pt modelId="{F80FF776-217F-4AD1-9AC7-E1317E651F01}" type="sibTrans" cxnId="{8D53AA46-091B-426A-973C-6576F84D5F2A}">
      <dgm:prSet/>
      <dgm:spPr/>
      <dgm:t>
        <a:bodyPr/>
        <a:lstStyle/>
        <a:p>
          <a:endParaRPr lang="zh-CN" altLang="en-US"/>
        </a:p>
      </dgm:t>
    </dgm:pt>
    <dgm:pt modelId="{24C4D801-1B42-4C38-96AB-AED21C8E5D91}">
      <dgm:prSet phldrT="[文本]"/>
      <dgm:spPr/>
      <dgm:t>
        <a:bodyPr/>
        <a:lstStyle/>
        <a:p>
          <a:r>
            <a:rPr lang="zh-CN" altLang="en-US" dirty="0"/>
            <a:t>函数、作用域</a:t>
          </a:r>
        </a:p>
      </dgm:t>
    </dgm:pt>
    <dgm:pt modelId="{ECCF0A33-9FF4-461B-81E4-CB9F09C97ACA}" type="parTrans" cxnId="{15C1AA1F-1AC2-4BD0-B859-B0B93F055729}">
      <dgm:prSet/>
      <dgm:spPr/>
      <dgm:t>
        <a:bodyPr/>
        <a:lstStyle/>
        <a:p>
          <a:endParaRPr lang="zh-CN" altLang="en-US"/>
        </a:p>
      </dgm:t>
    </dgm:pt>
    <dgm:pt modelId="{AA916CE9-4992-4180-A897-6147A3CE3C2B}" type="sibTrans" cxnId="{15C1AA1F-1AC2-4BD0-B859-B0B93F055729}">
      <dgm:prSet/>
      <dgm:spPr/>
      <dgm:t>
        <a:bodyPr/>
        <a:lstStyle/>
        <a:p>
          <a:endParaRPr lang="zh-CN" altLang="en-US"/>
        </a:p>
      </dgm:t>
    </dgm:pt>
    <dgm:pt modelId="{498A3FB4-75B8-4ABB-AC0F-561FCDDA3C8B}">
      <dgm:prSet phldrT="[文本]"/>
      <dgm:spPr/>
      <dgm:t>
        <a:bodyPr/>
        <a:lstStyle/>
        <a:p>
          <a:r>
            <a:rPr lang="zh-CN" altLang="en-US" dirty="0"/>
            <a:t>继承与多态（鸭子类型）</a:t>
          </a:r>
        </a:p>
      </dgm:t>
    </dgm:pt>
    <dgm:pt modelId="{68344A69-48C4-44AE-A595-FE80F5BC2701}" type="parTrans" cxnId="{A129A31A-27EF-4C8D-BFB1-32B2020AFE77}">
      <dgm:prSet/>
      <dgm:spPr/>
      <dgm:t>
        <a:bodyPr/>
        <a:lstStyle/>
        <a:p>
          <a:endParaRPr lang="zh-CN" altLang="en-US"/>
        </a:p>
      </dgm:t>
    </dgm:pt>
    <dgm:pt modelId="{E18BF064-9A0E-4785-9B93-5C76C2228B04}" type="sibTrans" cxnId="{A129A31A-27EF-4C8D-BFB1-32B2020AFE77}">
      <dgm:prSet/>
      <dgm:spPr/>
      <dgm:t>
        <a:bodyPr/>
        <a:lstStyle/>
        <a:p>
          <a:endParaRPr lang="zh-CN" altLang="en-US"/>
        </a:p>
      </dgm:t>
    </dgm:pt>
    <dgm:pt modelId="{B762A0D1-6CD4-4A05-9414-5C1FEFBD22C6}">
      <dgm:prSet phldrT="[文本]"/>
      <dgm:spPr/>
      <dgm:t>
        <a:bodyPr/>
        <a:lstStyle/>
        <a:p>
          <a:r>
            <a:rPr lang="zh-CN" altLang="en-US" dirty="0"/>
            <a:t>数据类型进阶</a:t>
          </a:r>
        </a:p>
      </dgm:t>
    </dgm:pt>
    <dgm:pt modelId="{63D54512-93AF-4AB0-B01D-4FE362D84558}" type="parTrans" cxnId="{F5606157-BEE8-474A-9D97-1F4D8D772655}">
      <dgm:prSet/>
      <dgm:spPr/>
      <dgm:t>
        <a:bodyPr/>
        <a:lstStyle/>
        <a:p>
          <a:endParaRPr lang="zh-CN" altLang="en-US"/>
        </a:p>
      </dgm:t>
    </dgm:pt>
    <dgm:pt modelId="{D9CA45D5-A96D-4748-9341-2591B52AA24B}" type="sibTrans" cxnId="{F5606157-BEE8-474A-9D97-1F4D8D772655}">
      <dgm:prSet/>
      <dgm:spPr/>
      <dgm:t>
        <a:bodyPr/>
        <a:lstStyle/>
        <a:p>
          <a:endParaRPr lang="zh-CN" altLang="en-US"/>
        </a:p>
      </dgm:t>
    </dgm:pt>
    <dgm:pt modelId="{7AB611C1-F0DF-432E-BBF0-0F85CB656CB9}">
      <dgm:prSet phldrT="[文本]"/>
      <dgm:spPr/>
      <dgm:t>
        <a:bodyPr/>
        <a:lstStyle/>
        <a:p>
          <a:r>
            <a:rPr lang="zh-CN" altLang="en-US" dirty="0"/>
            <a:t>初识</a:t>
          </a:r>
          <a:r>
            <a:rPr lang="en-US" altLang="zh-CN" dirty="0"/>
            <a:t>Python</a:t>
          </a:r>
          <a:endParaRPr lang="zh-CN" altLang="en-US" dirty="0"/>
        </a:p>
      </dgm:t>
    </dgm:pt>
    <dgm:pt modelId="{EA75A2F4-F078-4B85-A4DC-BDC7EF921DC3}" type="parTrans" cxnId="{17179409-A5EC-4B11-B714-6198E2734232}">
      <dgm:prSet/>
      <dgm:spPr/>
      <dgm:t>
        <a:bodyPr/>
        <a:lstStyle/>
        <a:p>
          <a:endParaRPr lang="zh-CN" altLang="en-US"/>
        </a:p>
      </dgm:t>
    </dgm:pt>
    <dgm:pt modelId="{1D0EF9A3-B7E8-4309-8053-8CA8F89B9EBD}" type="sibTrans" cxnId="{17179409-A5EC-4B11-B714-6198E2734232}">
      <dgm:prSet/>
      <dgm:spPr/>
      <dgm:t>
        <a:bodyPr/>
        <a:lstStyle/>
        <a:p>
          <a:endParaRPr lang="zh-CN" altLang="en-US"/>
        </a:p>
      </dgm:t>
    </dgm:pt>
    <dgm:pt modelId="{8E4942CA-8125-4110-AE50-1DBD5985AC06}">
      <dgm:prSet phldrT="[文本]"/>
      <dgm:spPr/>
      <dgm:t>
        <a:bodyPr/>
        <a:lstStyle/>
        <a:p>
          <a:r>
            <a:rPr lang="en-US" altLang="zh-CN" dirty="0"/>
            <a:t>IO</a:t>
          </a:r>
          <a:r>
            <a:rPr lang="zh-CN" altLang="en-US" dirty="0"/>
            <a:t>编程与异常处理（</a:t>
          </a:r>
          <a:r>
            <a:rPr lang="en-US" altLang="zh-CN" dirty="0"/>
            <a:t>2+2</a:t>
          </a:r>
          <a:r>
            <a:rPr lang="zh-CN" altLang="en-US" dirty="0"/>
            <a:t>）</a:t>
          </a:r>
        </a:p>
      </dgm:t>
    </dgm:pt>
    <dgm:pt modelId="{0FD9D2CB-A1AF-4152-B885-23DFBABE9DC0}" type="parTrans" cxnId="{169C98DC-8E38-49E8-A5B9-8730F665C7A3}">
      <dgm:prSet/>
      <dgm:spPr/>
      <dgm:t>
        <a:bodyPr/>
        <a:lstStyle/>
        <a:p>
          <a:endParaRPr lang="zh-CN" altLang="en-US"/>
        </a:p>
      </dgm:t>
    </dgm:pt>
    <dgm:pt modelId="{A849B91D-BCD4-4341-A50F-01AA70120681}" type="sibTrans" cxnId="{169C98DC-8E38-49E8-A5B9-8730F665C7A3}">
      <dgm:prSet/>
      <dgm:spPr/>
      <dgm:t>
        <a:bodyPr/>
        <a:lstStyle/>
        <a:p>
          <a:endParaRPr lang="zh-CN" altLang="en-US"/>
        </a:p>
      </dgm:t>
    </dgm:pt>
    <dgm:pt modelId="{4411CF1F-363C-440F-BA1F-CB55CA97031B}">
      <dgm:prSet phldrT="[文本]"/>
      <dgm:spPr/>
      <dgm:t>
        <a:bodyPr/>
        <a:lstStyle/>
        <a:p>
          <a:r>
            <a:rPr lang="zh-CN" altLang="en-US" dirty="0"/>
            <a:t>文件读写</a:t>
          </a:r>
        </a:p>
      </dgm:t>
    </dgm:pt>
    <dgm:pt modelId="{64FBF44C-0D88-44D8-9D8D-356B1445CE1C}" type="parTrans" cxnId="{99D1BECC-3CE0-4DB4-891D-4B790E0CB3D4}">
      <dgm:prSet/>
      <dgm:spPr/>
      <dgm:t>
        <a:bodyPr/>
        <a:lstStyle/>
        <a:p>
          <a:endParaRPr lang="zh-CN" altLang="en-US"/>
        </a:p>
      </dgm:t>
    </dgm:pt>
    <dgm:pt modelId="{A1E0F563-D7D1-4B43-952E-1486369618FA}" type="sibTrans" cxnId="{99D1BECC-3CE0-4DB4-891D-4B790E0CB3D4}">
      <dgm:prSet/>
      <dgm:spPr/>
      <dgm:t>
        <a:bodyPr/>
        <a:lstStyle/>
        <a:p>
          <a:endParaRPr lang="zh-CN" altLang="en-US"/>
        </a:p>
      </dgm:t>
    </dgm:pt>
    <dgm:pt modelId="{ADDB96FA-940B-44A0-873F-A34ED548D213}">
      <dgm:prSet phldrT="[文本]"/>
      <dgm:spPr/>
      <dgm:t>
        <a:bodyPr/>
        <a:lstStyle/>
        <a:p>
          <a:r>
            <a:rPr lang="zh-CN" altLang="en-US" dirty="0"/>
            <a:t>异常处理</a:t>
          </a:r>
        </a:p>
      </dgm:t>
    </dgm:pt>
    <dgm:pt modelId="{771E36A1-0831-43E3-A202-0794A6EA79B2}" type="parTrans" cxnId="{4A80DC10-50FF-46B4-92A5-10B96FAEBDF1}">
      <dgm:prSet/>
      <dgm:spPr/>
      <dgm:t>
        <a:bodyPr/>
        <a:lstStyle/>
        <a:p>
          <a:endParaRPr lang="zh-CN" altLang="en-US"/>
        </a:p>
      </dgm:t>
    </dgm:pt>
    <dgm:pt modelId="{ADB3D3E5-204C-40FF-B3A6-644BB7B3A620}" type="sibTrans" cxnId="{4A80DC10-50FF-46B4-92A5-10B96FAEBDF1}">
      <dgm:prSet/>
      <dgm:spPr/>
      <dgm:t>
        <a:bodyPr/>
        <a:lstStyle/>
        <a:p>
          <a:endParaRPr lang="zh-CN" altLang="en-US"/>
        </a:p>
      </dgm:t>
    </dgm:pt>
    <dgm:pt modelId="{1D2BD833-2BF8-404A-A565-97A742F513F9}" type="pres">
      <dgm:prSet presAssocID="{54B0DCE2-DDB9-4712-AD2F-CCC5EDE90A71}" presName="Name0" presStyleCnt="0">
        <dgm:presLayoutVars>
          <dgm:dir/>
          <dgm:animLvl val="lvl"/>
          <dgm:resizeHandles val="exact"/>
        </dgm:presLayoutVars>
      </dgm:prSet>
      <dgm:spPr/>
    </dgm:pt>
    <dgm:pt modelId="{DA76CE9E-582B-4A64-95A6-F05EC6A3F267}" type="pres">
      <dgm:prSet presAssocID="{D0DA03A7-F928-48A7-825C-FD46DB37A978}" presName="composite" presStyleCnt="0"/>
      <dgm:spPr/>
    </dgm:pt>
    <dgm:pt modelId="{25DD20F0-CD30-4D7F-9F41-DFB727A91DEF}" type="pres">
      <dgm:prSet presAssocID="{D0DA03A7-F928-48A7-825C-FD46DB37A978}" presName="parTx" presStyleLbl="alignNode1" presStyleIdx="0" presStyleCnt="4">
        <dgm:presLayoutVars>
          <dgm:chMax val="0"/>
          <dgm:chPref val="0"/>
          <dgm:bulletEnabled val="1"/>
        </dgm:presLayoutVars>
      </dgm:prSet>
      <dgm:spPr/>
    </dgm:pt>
    <dgm:pt modelId="{F1541745-3E90-48DB-8D3C-1AA896512F9A}" type="pres">
      <dgm:prSet presAssocID="{D0DA03A7-F928-48A7-825C-FD46DB37A978}" presName="desTx" presStyleLbl="alignAccFollowNode1" presStyleIdx="0" presStyleCnt="4">
        <dgm:presLayoutVars>
          <dgm:bulletEnabled val="1"/>
        </dgm:presLayoutVars>
      </dgm:prSet>
      <dgm:spPr/>
    </dgm:pt>
    <dgm:pt modelId="{D91D1417-E317-423D-ADE9-81B4E6DB63D7}" type="pres">
      <dgm:prSet presAssocID="{7AD67718-2FF7-4EE8-B7CE-18BF68794D56}" presName="space" presStyleCnt="0"/>
      <dgm:spPr/>
    </dgm:pt>
    <dgm:pt modelId="{301DCF0F-F1AB-459B-928A-0483967EF8A0}" type="pres">
      <dgm:prSet presAssocID="{177CF9B5-24C2-4F75-9CE0-6BCBE0AEC3DA}" presName="composite" presStyleCnt="0"/>
      <dgm:spPr/>
    </dgm:pt>
    <dgm:pt modelId="{2F8A7992-A4C7-4D6D-AEE9-0DC2A64E1B2C}" type="pres">
      <dgm:prSet presAssocID="{177CF9B5-24C2-4F75-9CE0-6BCBE0AEC3DA}" presName="parTx" presStyleLbl="alignNode1" presStyleIdx="1" presStyleCnt="4">
        <dgm:presLayoutVars>
          <dgm:chMax val="0"/>
          <dgm:chPref val="0"/>
          <dgm:bulletEnabled val="1"/>
        </dgm:presLayoutVars>
      </dgm:prSet>
      <dgm:spPr/>
    </dgm:pt>
    <dgm:pt modelId="{4AC520D6-63E2-4DA8-B4DF-40E41ADB1C5A}" type="pres">
      <dgm:prSet presAssocID="{177CF9B5-24C2-4F75-9CE0-6BCBE0AEC3DA}" presName="desTx" presStyleLbl="alignAccFollowNode1" presStyleIdx="1" presStyleCnt="4" custLinFactNeighborY="-1615">
        <dgm:presLayoutVars>
          <dgm:bulletEnabled val="1"/>
        </dgm:presLayoutVars>
      </dgm:prSet>
      <dgm:spPr/>
    </dgm:pt>
    <dgm:pt modelId="{5602D3E2-BB36-4D48-B922-EB73703617FC}" type="pres">
      <dgm:prSet presAssocID="{EB3B52D4-0FB4-4D78-A524-3D9F298C6692}" presName="space" presStyleCnt="0"/>
      <dgm:spPr/>
    </dgm:pt>
    <dgm:pt modelId="{E894AF1F-870A-4693-AD72-3C5E2B3CA054}" type="pres">
      <dgm:prSet presAssocID="{41D4D42F-F8C2-42AE-9D60-F3E136F9200C}" presName="composite" presStyleCnt="0"/>
      <dgm:spPr/>
    </dgm:pt>
    <dgm:pt modelId="{5F84E303-24DF-4AA8-8470-FEB4B480B61F}" type="pres">
      <dgm:prSet presAssocID="{41D4D42F-F8C2-42AE-9D60-F3E136F9200C}" presName="parTx" presStyleLbl="alignNode1" presStyleIdx="2" presStyleCnt="4">
        <dgm:presLayoutVars>
          <dgm:chMax val="0"/>
          <dgm:chPref val="0"/>
          <dgm:bulletEnabled val="1"/>
        </dgm:presLayoutVars>
      </dgm:prSet>
      <dgm:spPr/>
    </dgm:pt>
    <dgm:pt modelId="{CEB67BF9-087B-4A77-B4E1-47BDB6559FED}" type="pres">
      <dgm:prSet presAssocID="{41D4D42F-F8C2-42AE-9D60-F3E136F9200C}" presName="desTx" presStyleLbl="alignAccFollowNode1" presStyleIdx="2" presStyleCnt="4" custLinFactNeighborX="221" custLinFactNeighborY="-28">
        <dgm:presLayoutVars>
          <dgm:bulletEnabled val="1"/>
        </dgm:presLayoutVars>
      </dgm:prSet>
      <dgm:spPr/>
    </dgm:pt>
    <dgm:pt modelId="{90D8F699-A191-498A-923B-1A6EA4373C39}" type="pres">
      <dgm:prSet presAssocID="{83FB27FD-BD6C-4A24-9093-CE414FDB7333}" presName="space" presStyleCnt="0"/>
      <dgm:spPr/>
    </dgm:pt>
    <dgm:pt modelId="{122506F6-2498-4E09-BC2B-7FF0DF38BC95}" type="pres">
      <dgm:prSet presAssocID="{8E4942CA-8125-4110-AE50-1DBD5985AC06}" presName="composite" presStyleCnt="0"/>
      <dgm:spPr/>
    </dgm:pt>
    <dgm:pt modelId="{9E9F9454-E158-4B4E-919B-C816E122CF68}" type="pres">
      <dgm:prSet presAssocID="{8E4942CA-8125-4110-AE50-1DBD5985AC06}" presName="parTx" presStyleLbl="alignNode1" presStyleIdx="3" presStyleCnt="4">
        <dgm:presLayoutVars>
          <dgm:chMax val="0"/>
          <dgm:chPref val="0"/>
          <dgm:bulletEnabled val="1"/>
        </dgm:presLayoutVars>
      </dgm:prSet>
      <dgm:spPr/>
    </dgm:pt>
    <dgm:pt modelId="{9812DB08-B88E-4CB0-AF90-34293DF2268A}" type="pres">
      <dgm:prSet presAssocID="{8E4942CA-8125-4110-AE50-1DBD5985AC06}" presName="desTx" presStyleLbl="alignAccFollowNode1" presStyleIdx="3" presStyleCnt="4">
        <dgm:presLayoutVars>
          <dgm:bulletEnabled val="1"/>
        </dgm:presLayoutVars>
      </dgm:prSet>
      <dgm:spPr/>
    </dgm:pt>
  </dgm:ptLst>
  <dgm:cxnLst>
    <dgm:cxn modelId="{17179409-A5EC-4B11-B714-6198E2734232}" srcId="{D0DA03A7-F928-48A7-825C-FD46DB37A978}" destId="{7AB611C1-F0DF-432E-BBF0-0F85CB656CB9}" srcOrd="2" destOrd="0" parTransId="{EA75A2F4-F078-4B85-A4DC-BDC7EF921DC3}" sibTransId="{1D0EF9A3-B7E8-4309-8053-8CA8F89B9EBD}"/>
    <dgm:cxn modelId="{40D5930B-ADD8-4CD4-B463-0C986DBFAE54}" type="presOf" srcId="{3C0877A1-7083-46AD-BEBB-A11671B8FEFC}" destId="{F1541745-3E90-48DB-8D3C-1AA896512F9A}" srcOrd="0" destOrd="0" presId="urn:microsoft.com/office/officeart/2005/8/layout/hList1"/>
    <dgm:cxn modelId="{4A80DC10-50FF-46B4-92A5-10B96FAEBDF1}" srcId="{8E4942CA-8125-4110-AE50-1DBD5985AC06}" destId="{ADDB96FA-940B-44A0-873F-A34ED548D213}" srcOrd="1" destOrd="0" parTransId="{771E36A1-0831-43E3-A202-0794A6EA79B2}" sibTransId="{ADB3D3E5-204C-40FF-B3A6-644BB7B3A620}"/>
    <dgm:cxn modelId="{A7F14D13-690F-4C75-BC06-987063BA61DF}" srcId="{54B0DCE2-DDB9-4712-AD2F-CCC5EDE90A71}" destId="{D0DA03A7-F928-48A7-825C-FD46DB37A978}" srcOrd="0" destOrd="0" parTransId="{FFCDA11E-3EDB-4DB9-AE2D-BD8DC3749DD1}" sibTransId="{7AD67718-2FF7-4EE8-B7CE-18BF68794D56}"/>
    <dgm:cxn modelId="{A129A31A-27EF-4C8D-BFB1-32B2020AFE77}" srcId="{41D4D42F-F8C2-42AE-9D60-F3E136F9200C}" destId="{498A3FB4-75B8-4ABB-AC0F-561FCDDA3C8B}" srcOrd="1" destOrd="0" parTransId="{68344A69-48C4-44AE-A595-FE80F5BC2701}" sibTransId="{E18BF064-9A0E-4785-9B93-5C76C2228B04}"/>
    <dgm:cxn modelId="{15C1AA1F-1AC2-4BD0-B859-B0B93F055729}" srcId="{177CF9B5-24C2-4F75-9CE0-6BCBE0AEC3DA}" destId="{24C4D801-1B42-4C38-96AB-AED21C8E5D91}" srcOrd="2" destOrd="0" parTransId="{ECCF0A33-9FF4-461B-81E4-CB9F09C97ACA}" sibTransId="{AA916CE9-4992-4180-A897-6147A3CE3C2B}"/>
    <dgm:cxn modelId="{6BCABB29-6525-4D11-84B5-CB8507E15652}" type="presOf" srcId="{D0DA03A7-F928-48A7-825C-FD46DB37A978}" destId="{25DD20F0-CD30-4D7F-9F41-DFB727A91DEF}" srcOrd="0" destOrd="0" presId="urn:microsoft.com/office/officeart/2005/8/layout/hList1"/>
    <dgm:cxn modelId="{82A7663C-F8DB-428C-BFB8-6952C80F50B2}" type="presOf" srcId="{ADDB96FA-940B-44A0-873F-A34ED548D213}" destId="{9812DB08-B88E-4CB0-AF90-34293DF2268A}" srcOrd="0" destOrd="1" presId="urn:microsoft.com/office/officeart/2005/8/layout/hList1"/>
    <dgm:cxn modelId="{7EDDF73F-1064-481D-83A1-26F655FA5338}" srcId="{177CF9B5-24C2-4F75-9CE0-6BCBE0AEC3DA}" destId="{1F4E95F0-37A9-4B37-AFB5-3AB140186D47}" srcOrd="0" destOrd="0" parTransId="{91930D5E-EAAD-48BA-838E-DCF6194B50D7}" sibTransId="{5F3FE14C-7434-49CA-9A18-BFA486438370}"/>
    <dgm:cxn modelId="{FB93135B-F734-48F0-A051-79AD248B8B06}" type="presOf" srcId="{41D4D42F-F8C2-42AE-9D60-F3E136F9200C}" destId="{5F84E303-24DF-4AA8-8470-FEB4B480B61F}" srcOrd="0" destOrd="0" presId="urn:microsoft.com/office/officeart/2005/8/layout/hList1"/>
    <dgm:cxn modelId="{C527D55F-0020-4690-97C4-E37B90BB3C92}" type="presOf" srcId="{3C24E8B3-2881-4F11-AB74-2DE150519C72}" destId="{CEB67BF9-087B-4A77-B4E1-47BDB6559FED}" srcOrd="0" destOrd="0" presId="urn:microsoft.com/office/officeart/2005/8/layout/hList1"/>
    <dgm:cxn modelId="{8D53AA46-091B-426A-973C-6576F84D5F2A}" srcId="{177CF9B5-24C2-4F75-9CE0-6BCBE0AEC3DA}" destId="{E0EFBC0C-313A-4307-AB66-7C0622BD6141}" srcOrd="1" destOrd="0" parTransId="{10340D00-B841-4F21-8FBD-9CCCF0A97815}" sibTransId="{F80FF776-217F-4AD1-9AC7-E1317E651F01}"/>
    <dgm:cxn modelId="{9C956E51-1DFC-4BFF-BE7D-1DE0CECFDA30}" srcId="{54B0DCE2-DDB9-4712-AD2F-CCC5EDE90A71}" destId="{177CF9B5-24C2-4F75-9CE0-6BCBE0AEC3DA}" srcOrd="1" destOrd="0" parTransId="{67EB25F5-4E8A-4F48-9F89-58B7BB174038}" sibTransId="{EB3B52D4-0FB4-4D78-A524-3D9F298C6692}"/>
    <dgm:cxn modelId="{F5606157-BEE8-474A-9D97-1F4D8D772655}" srcId="{41D4D42F-F8C2-42AE-9D60-F3E136F9200C}" destId="{B762A0D1-6CD4-4A05-9414-5C1FEFBD22C6}" srcOrd="2" destOrd="0" parTransId="{63D54512-93AF-4AB0-B01D-4FE362D84558}" sibTransId="{D9CA45D5-A96D-4748-9341-2591B52AA24B}"/>
    <dgm:cxn modelId="{F18A3279-C1E9-4E5D-A0D1-16A6978279A0}" type="presOf" srcId="{24C4D801-1B42-4C38-96AB-AED21C8E5D91}" destId="{4AC520D6-63E2-4DA8-B4DF-40E41ADB1C5A}" srcOrd="0" destOrd="2" presId="urn:microsoft.com/office/officeart/2005/8/layout/hList1"/>
    <dgm:cxn modelId="{FFF8D95A-421C-4D5F-A0E3-7B6196F6CC04}" type="presOf" srcId="{B762A0D1-6CD4-4A05-9414-5C1FEFBD22C6}" destId="{CEB67BF9-087B-4A77-B4E1-47BDB6559FED}" srcOrd="0" destOrd="2" presId="urn:microsoft.com/office/officeart/2005/8/layout/hList1"/>
    <dgm:cxn modelId="{ACB6F57A-4E4D-4D6E-A7B8-E5889F939C29}" type="presOf" srcId="{498A3FB4-75B8-4ABB-AC0F-561FCDDA3C8B}" destId="{CEB67BF9-087B-4A77-B4E1-47BDB6559FED}" srcOrd="0" destOrd="1" presId="urn:microsoft.com/office/officeart/2005/8/layout/hList1"/>
    <dgm:cxn modelId="{A7023682-9019-47C9-852E-3A194CAD0719}" type="presOf" srcId="{177CF9B5-24C2-4F75-9CE0-6BCBE0AEC3DA}" destId="{2F8A7992-A4C7-4D6D-AEE9-0DC2A64E1B2C}" srcOrd="0" destOrd="0" presId="urn:microsoft.com/office/officeart/2005/8/layout/hList1"/>
    <dgm:cxn modelId="{E4183F82-A85B-4A2C-9569-7E461EAE99D0}" type="presOf" srcId="{7AB611C1-F0DF-432E-BBF0-0F85CB656CB9}" destId="{F1541745-3E90-48DB-8D3C-1AA896512F9A}" srcOrd="0" destOrd="2" presId="urn:microsoft.com/office/officeart/2005/8/layout/hList1"/>
    <dgm:cxn modelId="{178B6189-3296-4F4B-9A65-57EA7F11D565}" type="presOf" srcId="{E0EFBC0C-313A-4307-AB66-7C0622BD6141}" destId="{4AC520D6-63E2-4DA8-B4DF-40E41ADB1C5A}" srcOrd="0" destOrd="1" presId="urn:microsoft.com/office/officeart/2005/8/layout/hList1"/>
    <dgm:cxn modelId="{5B600E8E-5C98-40BA-ADCC-A5E0086E4F4D}" srcId="{D0DA03A7-F928-48A7-825C-FD46DB37A978}" destId="{0BD25532-87AE-481B-AED5-4D9313CF6004}" srcOrd="1" destOrd="0" parTransId="{7DB38D5D-915A-42DF-ADA0-AD05595CA9A9}" sibTransId="{FA0BBEA8-9CBC-4DB9-A199-7824576817E6}"/>
    <dgm:cxn modelId="{F7630297-5452-419C-86C2-A30A65B2FF14}" type="presOf" srcId="{1F4E95F0-37A9-4B37-AFB5-3AB140186D47}" destId="{4AC520D6-63E2-4DA8-B4DF-40E41ADB1C5A}" srcOrd="0" destOrd="0" presId="urn:microsoft.com/office/officeart/2005/8/layout/hList1"/>
    <dgm:cxn modelId="{A4744BC0-FA33-4985-A4AF-D54C7B54FB3F}" srcId="{D0DA03A7-F928-48A7-825C-FD46DB37A978}" destId="{3C0877A1-7083-46AD-BEBB-A11671B8FEFC}" srcOrd="0" destOrd="0" parTransId="{9DA6F760-8EE4-41D9-AB26-99C4C9A29C89}" sibTransId="{095ADE4E-8414-4082-9488-CCDF2FB91EC3}"/>
    <dgm:cxn modelId="{99D1BECC-3CE0-4DB4-891D-4B790E0CB3D4}" srcId="{8E4942CA-8125-4110-AE50-1DBD5985AC06}" destId="{4411CF1F-363C-440F-BA1F-CB55CA97031B}" srcOrd="0" destOrd="0" parTransId="{64FBF44C-0D88-44D8-9D8D-356B1445CE1C}" sibTransId="{A1E0F563-D7D1-4B43-952E-1486369618FA}"/>
    <dgm:cxn modelId="{6ED207CE-BC40-4B74-9FDD-8CAACDCDCC79}" type="presOf" srcId="{4411CF1F-363C-440F-BA1F-CB55CA97031B}" destId="{9812DB08-B88E-4CB0-AF90-34293DF2268A}" srcOrd="0" destOrd="0" presId="urn:microsoft.com/office/officeart/2005/8/layout/hList1"/>
    <dgm:cxn modelId="{169C98DC-8E38-49E8-A5B9-8730F665C7A3}" srcId="{54B0DCE2-DDB9-4712-AD2F-CCC5EDE90A71}" destId="{8E4942CA-8125-4110-AE50-1DBD5985AC06}" srcOrd="3" destOrd="0" parTransId="{0FD9D2CB-A1AF-4152-B885-23DFBABE9DC0}" sibTransId="{A849B91D-BCD4-4341-A50F-01AA70120681}"/>
    <dgm:cxn modelId="{87DEAADC-3CC3-4B7F-89B6-DA98B2530DAE}" srcId="{41D4D42F-F8C2-42AE-9D60-F3E136F9200C}" destId="{3C24E8B3-2881-4F11-AB74-2DE150519C72}" srcOrd="0" destOrd="0" parTransId="{38A6EE84-B5A8-4C50-B2FA-E6CAB2044F6E}" sibTransId="{1A0FD19D-7A6E-4F99-8B31-126EA96C4C46}"/>
    <dgm:cxn modelId="{8352C6DC-D4BD-4A01-BB3A-39FAEBA84802}" type="presOf" srcId="{8E4942CA-8125-4110-AE50-1DBD5985AC06}" destId="{9E9F9454-E158-4B4E-919B-C816E122CF68}" srcOrd="0" destOrd="0" presId="urn:microsoft.com/office/officeart/2005/8/layout/hList1"/>
    <dgm:cxn modelId="{9DFC51F1-9D99-4C45-9242-6C1EEC3CA35A}" srcId="{54B0DCE2-DDB9-4712-AD2F-CCC5EDE90A71}" destId="{41D4D42F-F8C2-42AE-9D60-F3E136F9200C}" srcOrd="2" destOrd="0" parTransId="{FD2B171D-A904-4BD0-86D5-2984A99B87B2}" sibTransId="{83FB27FD-BD6C-4A24-9093-CE414FDB7333}"/>
    <dgm:cxn modelId="{B11E02FE-3F64-404C-B480-1F104A834ECC}" type="presOf" srcId="{0BD25532-87AE-481B-AED5-4D9313CF6004}" destId="{F1541745-3E90-48DB-8D3C-1AA896512F9A}" srcOrd="0" destOrd="1" presId="urn:microsoft.com/office/officeart/2005/8/layout/hList1"/>
    <dgm:cxn modelId="{34D928FF-D3B0-45A9-8433-D6106F8FE4CA}" type="presOf" srcId="{54B0DCE2-DDB9-4712-AD2F-CCC5EDE90A71}" destId="{1D2BD833-2BF8-404A-A565-97A742F513F9}" srcOrd="0" destOrd="0" presId="urn:microsoft.com/office/officeart/2005/8/layout/hList1"/>
    <dgm:cxn modelId="{60509381-8C74-4877-93F1-F36B216922C3}" type="presParOf" srcId="{1D2BD833-2BF8-404A-A565-97A742F513F9}" destId="{DA76CE9E-582B-4A64-95A6-F05EC6A3F267}" srcOrd="0" destOrd="0" presId="urn:microsoft.com/office/officeart/2005/8/layout/hList1"/>
    <dgm:cxn modelId="{8B785891-5733-4E79-99A0-24C1132F3378}" type="presParOf" srcId="{DA76CE9E-582B-4A64-95A6-F05EC6A3F267}" destId="{25DD20F0-CD30-4D7F-9F41-DFB727A91DEF}" srcOrd="0" destOrd="0" presId="urn:microsoft.com/office/officeart/2005/8/layout/hList1"/>
    <dgm:cxn modelId="{AEA9831A-0305-44D9-9FDA-8DAD3CF2D181}" type="presParOf" srcId="{DA76CE9E-582B-4A64-95A6-F05EC6A3F267}" destId="{F1541745-3E90-48DB-8D3C-1AA896512F9A}" srcOrd="1" destOrd="0" presId="urn:microsoft.com/office/officeart/2005/8/layout/hList1"/>
    <dgm:cxn modelId="{81178F62-6A21-441C-B9F5-EC3F326C1E69}" type="presParOf" srcId="{1D2BD833-2BF8-404A-A565-97A742F513F9}" destId="{D91D1417-E317-423D-ADE9-81B4E6DB63D7}" srcOrd="1" destOrd="0" presId="urn:microsoft.com/office/officeart/2005/8/layout/hList1"/>
    <dgm:cxn modelId="{C70E77BE-6200-40DB-881D-868FAA78F3E7}" type="presParOf" srcId="{1D2BD833-2BF8-404A-A565-97A742F513F9}" destId="{301DCF0F-F1AB-459B-928A-0483967EF8A0}" srcOrd="2" destOrd="0" presId="urn:microsoft.com/office/officeart/2005/8/layout/hList1"/>
    <dgm:cxn modelId="{A99EC0F8-5D2B-48DE-899E-64A47C889B44}" type="presParOf" srcId="{301DCF0F-F1AB-459B-928A-0483967EF8A0}" destId="{2F8A7992-A4C7-4D6D-AEE9-0DC2A64E1B2C}" srcOrd="0" destOrd="0" presId="urn:microsoft.com/office/officeart/2005/8/layout/hList1"/>
    <dgm:cxn modelId="{8226A27A-CB8B-452C-B4D5-52B8AF99C0C4}" type="presParOf" srcId="{301DCF0F-F1AB-459B-928A-0483967EF8A0}" destId="{4AC520D6-63E2-4DA8-B4DF-40E41ADB1C5A}" srcOrd="1" destOrd="0" presId="urn:microsoft.com/office/officeart/2005/8/layout/hList1"/>
    <dgm:cxn modelId="{9C04477A-2D24-465E-9516-C864FB0C1963}" type="presParOf" srcId="{1D2BD833-2BF8-404A-A565-97A742F513F9}" destId="{5602D3E2-BB36-4D48-B922-EB73703617FC}" srcOrd="3" destOrd="0" presId="urn:microsoft.com/office/officeart/2005/8/layout/hList1"/>
    <dgm:cxn modelId="{85C89E7E-5975-4429-AB28-9410CB0D17BB}" type="presParOf" srcId="{1D2BD833-2BF8-404A-A565-97A742F513F9}" destId="{E894AF1F-870A-4693-AD72-3C5E2B3CA054}" srcOrd="4" destOrd="0" presId="urn:microsoft.com/office/officeart/2005/8/layout/hList1"/>
    <dgm:cxn modelId="{69A5A444-81EA-462B-8249-616BECCA6BD8}" type="presParOf" srcId="{E894AF1F-870A-4693-AD72-3C5E2B3CA054}" destId="{5F84E303-24DF-4AA8-8470-FEB4B480B61F}" srcOrd="0" destOrd="0" presId="urn:microsoft.com/office/officeart/2005/8/layout/hList1"/>
    <dgm:cxn modelId="{FD8526C5-07C1-46EF-8260-B4C91418822D}" type="presParOf" srcId="{E894AF1F-870A-4693-AD72-3C5E2B3CA054}" destId="{CEB67BF9-087B-4A77-B4E1-47BDB6559FED}" srcOrd="1" destOrd="0" presId="urn:microsoft.com/office/officeart/2005/8/layout/hList1"/>
    <dgm:cxn modelId="{8D636709-4E7B-4618-B307-41C292846245}" type="presParOf" srcId="{1D2BD833-2BF8-404A-A565-97A742F513F9}" destId="{90D8F699-A191-498A-923B-1A6EA4373C39}" srcOrd="5" destOrd="0" presId="urn:microsoft.com/office/officeart/2005/8/layout/hList1"/>
    <dgm:cxn modelId="{F108CAAE-277B-4BF9-B15D-EC3F4F940733}" type="presParOf" srcId="{1D2BD833-2BF8-404A-A565-97A742F513F9}" destId="{122506F6-2498-4E09-BC2B-7FF0DF38BC95}" srcOrd="6" destOrd="0" presId="urn:microsoft.com/office/officeart/2005/8/layout/hList1"/>
    <dgm:cxn modelId="{416A721B-2A1B-4FE3-B2A6-3B04A4821E5E}" type="presParOf" srcId="{122506F6-2498-4E09-BC2B-7FF0DF38BC95}" destId="{9E9F9454-E158-4B4E-919B-C816E122CF68}" srcOrd="0" destOrd="0" presId="urn:microsoft.com/office/officeart/2005/8/layout/hList1"/>
    <dgm:cxn modelId="{6B4C0BB6-51EB-4B0A-AA4E-1033F074887F}" type="presParOf" srcId="{122506F6-2498-4E09-BC2B-7FF0DF38BC95}" destId="{9812DB08-B88E-4CB0-AF90-34293DF2268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B0DCE2-DDB9-4712-AD2F-CCC5EDE90A71}" type="doc">
      <dgm:prSet loTypeId="urn:microsoft.com/office/officeart/2005/8/layout/hList1" loCatId="list" qsTypeId="urn:microsoft.com/office/officeart/2005/8/quickstyle/simple1" qsCatId="simple" csTypeId="urn:microsoft.com/office/officeart/2005/8/colors/accent5_2" csCatId="accent5" phldr="1"/>
      <dgm:spPr/>
      <dgm:t>
        <a:bodyPr/>
        <a:lstStyle/>
        <a:p>
          <a:endParaRPr lang="zh-CN" altLang="en-US"/>
        </a:p>
      </dgm:t>
    </dgm:pt>
    <dgm:pt modelId="{177CF9B5-24C2-4F75-9CE0-6BCBE0AEC3DA}">
      <dgm:prSet phldrT="[文本]"/>
      <dgm:spPr/>
      <dgm:t>
        <a:bodyPr/>
        <a:lstStyle/>
        <a:p>
          <a:r>
            <a:rPr lang="zh-CN" altLang="en-US" dirty="0"/>
            <a:t>常用工具包（</a:t>
          </a:r>
          <a:r>
            <a:rPr lang="en-US" altLang="zh-CN" dirty="0"/>
            <a:t>4+4</a:t>
          </a:r>
          <a:r>
            <a:rPr lang="zh-CN" altLang="en-US" dirty="0"/>
            <a:t>）</a:t>
          </a:r>
        </a:p>
      </dgm:t>
    </dgm:pt>
    <dgm:pt modelId="{67EB25F5-4E8A-4F48-9F89-58B7BB174038}" type="parTrans" cxnId="{9C956E51-1DFC-4BFF-BE7D-1DE0CECFDA30}">
      <dgm:prSet/>
      <dgm:spPr/>
      <dgm:t>
        <a:bodyPr/>
        <a:lstStyle/>
        <a:p>
          <a:endParaRPr lang="zh-CN" altLang="en-US"/>
        </a:p>
      </dgm:t>
    </dgm:pt>
    <dgm:pt modelId="{EB3B52D4-0FB4-4D78-A524-3D9F298C6692}" type="sibTrans" cxnId="{9C956E51-1DFC-4BFF-BE7D-1DE0CECFDA30}">
      <dgm:prSet/>
      <dgm:spPr/>
      <dgm:t>
        <a:bodyPr/>
        <a:lstStyle/>
        <a:p>
          <a:endParaRPr lang="zh-CN" altLang="en-US"/>
        </a:p>
      </dgm:t>
    </dgm:pt>
    <dgm:pt modelId="{1F4E95F0-37A9-4B37-AFB5-3AB140186D47}">
      <dgm:prSet phldrT="[文本]"/>
      <dgm:spPr/>
      <dgm:t>
        <a:bodyPr/>
        <a:lstStyle/>
        <a:p>
          <a:r>
            <a:rPr lang="en-US" altLang="zh-CN" dirty="0" err="1"/>
            <a:t>Numpy</a:t>
          </a:r>
          <a:endParaRPr lang="zh-CN" altLang="en-US" dirty="0"/>
        </a:p>
      </dgm:t>
    </dgm:pt>
    <dgm:pt modelId="{91930D5E-EAAD-48BA-838E-DCF6194B50D7}" type="parTrans" cxnId="{7EDDF73F-1064-481D-83A1-26F655FA5338}">
      <dgm:prSet/>
      <dgm:spPr/>
      <dgm:t>
        <a:bodyPr/>
        <a:lstStyle/>
        <a:p>
          <a:endParaRPr lang="zh-CN" altLang="en-US"/>
        </a:p>
      </dgm:t>
    </dgm:pt>
    <dgm:pt modelId="{5F3FE14C-7434-49CA-9A18-BFA486438370}" type="sibTrans" cxnId="{7EDDF73F-1064-481D-83A1-26F655FA5338}">
      <dgm:prSet/>
      <dgm:spPr/>
      <dgm:t>
        <a:bodyPr/>
        <a:lstStyle/>
        <a:p>
          <a:endParaRPr lang="zh-CN" altLang="en-US"/>
        </a:p>
      </dgm:t>
    </dgm:pt>
    <dgm:pt modelId="{D0DA03A7-F928-48A7-825C-FD46DB37A978}">
      <dgm:prSet phldrT="[文本]"/>
      <dgm:spPr/>
      <dgm:t>
        <a:bodyPr/>
        <a:lstStyle/>
        <a:p>
          <a:r>
            <a:rPr lang="zh-CN" altLang="en-US" dirty="0"/>
            <a:t>初识</a:t>
          </a:r>
          <a:r>
            <a:rPr lang="en-US" altLang="zh-CN" dirty="0"/>
            <a:t>Python</a:t>
          </a:r>
          <a:r>
            <a:rPr lang="zh-CN" altLang="en-US" dirty="0"/>
            <a:t>工具包（</a:t>
          </a:r>
          <a:r>
            <a:rPr lang="en-US" altLang="zh-CN" dirty="0"/>
            <a:t>2+2</a:t>
          </a:r>
          <a:r>
            <a:rPr lang="zh-CN" altLang="en-US" dirty="0"/>
            <a:t>）</a:t>
          </a:r>
        </a:p>
      </dgm:t>
    </dgm:pt>
    <dgm:pt modelId="{FFCDA11E-3EDB-4DB9-AE2D-BD8DC3749DD1}" type="parTrans" cxnId="{A7F14D13-690F-4C75-BC06-987063BA61DF}">
      <dgm:prSet/>
      <dgm:spPr/>
      <dgm:t>
        <a:bodyPr/>
        <a:lstStyle/>
        <a:p>
          <a:endParaRPr lang="zh-CN" altLang="en-US"/>
        </a:p>
      </dgm:t>
    </dgm:pt>
    <dgm:pt modelId="{7AD67718-2FF7-4EE8-B7CE-18BF68794D56}" type="sibTrans" cxnId="{A7F14D13-690F-4C75-BC06-987063BA61DF}">
      <dgm:prSet/>
      <dgm:spPr/>
      <dgm:t>
        <a:bodyPr/>
        <a:lstStyle/>
        <a:p>
          <a:endParaRPr lang="zh-CN" altLang="en-US"/>
        </a:p>
      </dgm:t>
    </dgm:pt>
    <dgm:pt modelId="{3C0877A1-7083-46AD-BEBB-A11671B8FEFC}">
      <dgm:prSet phldrT="[文本]"/>
      <dgm:spPr/>
      <dgm:t>
        <a:bodyPr/>
        <a:lstStyle/>
        <a:p>
          <a:r>
            <a:rPr lang="zh-CN" altLang="en-US" dirty="0"/>
            <a:t>传统编程回顾</a:t>
          </a:r>
        </a:p>
      </dgm:t>
    </dgm:pt>
    <dgm:pt modelId="{9DA6F760-8EE4-41D9-AB26-99C4C9A29C89}" type="parTrans" cxnId="{A4744BC0-FA33-4985-A4AF-D54C7B54FB3F}">
      <dgm:prSet/>
      <dgm:spPr/>
      <dgm:t>
        <a:bodyPr/>
        <a:lstStyle/>
        <a:p>
          <a:endParaRPr lang="zh-CN" altLang="en-US"/>
        </a:p>
      </dgm:t>
    </dgm:pt>
    <dgm:pt modelId="{095ADE4E-8414-4082-9488-CCDF2FB91EC3}" type="sibTrans" cxnId="{A4744BC0-FA33-4985-A4AF-D54C7B54FB3F}">
      <dgm:prSet/>
      <dgm:spPr/>
      <dgm:t>
        <a:bodyPr/>
        <a:lstStyle/>
        <a:p>
          <a:endParaRPr lang="zh-CN" altLang="en-US"/>
        </a:p>
      </dgm:t>
    </dgm:pt>
    <dgm:pt modelId="{36126E94-E4BB-4868-8FAE-C300379C61FD}">
      <dgm:prSet phldrT="[文本]"/>
      <dgm:spPr/>
      <dgm:t>
        <a:bodyPr/>
        <a:lstStyle/>
        <a:p>
          <a:r>
            <a:rPr lang="en-US" altLang="zh-CN" dirty="0"/>
            <a:t>Pandas</a:t>
          </a:r>
          <a:endParaRPr lang="zh-CN" altLang="en-US" dirty="0"/>
        </a:p>
      </dgm:t>
    </dgm:pt>
    <dgm:pt modelId="{65E5FCFD-D1D2-4E9F-BD6F-85C280B68C1B}" type="parTrans" cxnId="{C16ED2CA-1FA6-406B-9125-8F0F65837175}">
      <dgm:prSet/>
      <dgm:spPr/>
      <dgm:t>
        <a:bodyPr/>
        <a:lstStyle/>
        <a:p>
          <a:endParaRPr lang="zh-CN" altLang="en-US"/>
        </a:p>
      </dgm:t>
    </dgm:pt>
    <dgm:pt modelId="{9099536A-433B-4AC5-973C-4051D83C78C3}" type="sibTrans" cxnId="{C16ED2CA-1FA6-406B-9125-8F0F65837175}">
      <dgm:prSet/>
      <dgm:spPr/>
      <dgm:t>
        <a:bodyPr/>
        <a:lstStyle/>
        <a:p>
          <a:endParaRPr lang="zh-CN" altLang="en-US"/>
        </a:p>
      </dgm:t>
    </dgm:pt>
    <dgm:pt modelId="{DA336B48-B521-4891-A703-AC51F7C25985}">
      <dgm:prSet phldrT="[文本]"/>
      <dgm:spPr/>
      <dgm:t>
        <a:bodyPr/>
        <a:lstStyle/>
        <a:p>
          <a:r>
            <a:rPr lang="en-US" altLang="zh-CN" dirty="0"/>
            <a:t>Matplotlib</a:t>
          </a:r>
          <a:endParaRPr lang="zh-CN" altLang="en-US" dirty="0"/>
        </a:p>
      </dgm:t>
    </dgm:pt>
    <dgm:pt modelId="{EEA7A452-83B5-4C19-8F3D-E69DC9B3F4DC}" type="parTrans" cxnId="{01956A53-6B5A-4167-8828-19749D115B5D}">
      <dgm:prSet/>
      <dgm:spPr/>
      <dgm:t>
        <a:bodyPr/>
        <a:lstStyle/>
        <a:p>
          <a:endParaRPr lang="zh-CN" altLang="en-US"/>
        </a:p>
      </dgm:t>
    </dgm:pt>
    <dgm:pt modelId="{253C90A0-4D4F-463C-9EC6-74EA422AF62E}" type="sibTrans" cxnId="{01956A53-6B5A-4167-8828-19749D115B5D}">
      <dgm:prSet/>
      <dgm:spPr/>
      <dgm:t>
        <a:bodyPr/>
        <a:lstStyle/>
        <a:p>
          <a:endParaRPr lang="zh-CN" altLang="en-US"/>
        </a:p>
      </dgm:t>
    </dgm:pt>
    <dgm:pt modelId="{DA0FFC5F-9EC4-4D36-8307-A4069406E67A}">
      <dgm:prSet phldrT="[文本]"/>
      <dgm:spPr/>
      <dgm:t>
        <a:bodyPr/>
        <a:lstStyle/>
        <a:p>
          <a:r>
            <a:rPr lang="zh-CN" altLang="en-US" dirty="0"/>
            <a:t>工具包编程引入</a:t>
          </a:r>
        </a:p>
      </dgm:t>
    </dgm:pt>
    <dgm:pt modelId="{8B62C183-0B66-44C9-84C9-3B052DC389A2}" type="parTrans" cxnId="{EB9FB17F-6031-42DF-9DBF-556B4D420F15}">
      <dgm:prSet/>
      <dgm:spPr/>
      <dgm:t>
        <a:bodyPr/>
        <a:lstStyle/>
        <a:p>
          <a:endParaRPr lang="zh-CN" altLang="en-US"/>
        </a:p>
      </dgm:t>
    </dgm:pt>
    <dgm:pt modelId="{8183D04A-FB29-41AD-BE16-474B78B35472}" type="sibTrans" cxnId="{EB9FB17F-6031-42DF-9DBF-556B4D420F15}">
      <dgm:prSet/>
      <dgm:spPr/>
      <dgm:t>
        <a:bodyPr/>
        <a:lstStyle/>
        <a:p>
          <a:endParaRPr lang="zh-CN" altLang="en-US"/>
        </a:p>
      </dgm:t>
    </dgm:pt>
    <dgm:pt modelId="{DBD50AE4-B26C-4EE6-9F52-51EA810ED6B8}">
      <dgm:prSet phldrT="[文本]"/>
      <dgm:spPr/>
      <dgm:t>
        <a:bodyPr/>
        <a:lstStyle/>
        <a:p>
          <a:r>
            <a:rPr lang="zh-CN" altLang="en-US" dirty="0"/>
            <a:t>问题求解示例</a:t>
          </a:r>
        </a:p>
      </dgm:t>
    </dgm:pt>
    <dgm:pt modelId="{1490FBAC-0976-4F5A-99E4-DA924A036AAC}" type="parTrans" cxnId="{DB42A26D-9F08-428B-B742-69701A980EAB}">
      <dgm:prSet/>
      <dgm:spPr/>
      <dgm:t>
        <a:bodyPr/>
        <a:lstStyle/>
        <a:p>
          <a:endParaRPr lang="zh-CN" altLang="en-US"/>
        </a:p>
      </dgm:t>
    </dgm:pt>
    <dgm:pt modelId="{5D6140A2-5A79-4211-909A-96D1C660C922}" type="sibTrans" cxnId="{DB42A26D-9F08-428B-B742-69701A980EAB}">
      <dgm:prSet/>
      <dgm:spPr/>
      <dgm:t>
        <a:bodyPr/>
        <a:lstStyle/>
        <a:p>
          <a:endParaRPr lang="zh-CN" altLang="en-US"/>
        </a:p>
      </dgm:t>
    </dgm:pt>
    <dgm:pt modelId="{1D2BD833-2BF8-404A-A565-97A742F513F9}" type="pres">
      <dgm:prSet presAssocID="{54B0DCE2-DDB9-4712-AD2F-CCC5EDE90A71}" presName="Name0" presStyleCnt="0">
        <dgm:presLayoutVars>
          <dgm:dir/>
          <dgm:animLvl val="lvl"/>
          <dgm:resizeHandles val="exact"/>
        </dgm:presLayoutVars>
      </dgm:prSet>
      <dgm:spPr/>
    </dgm:pt>
    <dgm:pt modelId="{DA76CE9E-582B-4A64-95A6-F05EC6A3F267}" type="pres">
      <dgm:prSet presAssocID="{D0DA03A7-F928-48A7-825C-FD46DB37A978}" presName="composite" presStyleCnt="0"/>
      <dgm:spPr/>
    </dgm:pt>
    <dgm:pt modelId="{25DD20F0-CD30-4D7F-9F41-DFB727A91DEF}" type="pres">
      <dgm:prSet presAssocID="{D0DA03A7-F928-48A7-825C-FD46DB37A978}" presName="parTx" presStyleLbl="alignNode1" presStyleIdx="0" presStyleCnt="2">
        <dgm:presLayoutVars>
          <dgm:chMax val="0"/>
          <dgm:chPref val="0"/>
          <dgm:bulletEnabled val="1"/>
        </dgm:presLayoutVars>
      </dgm:prSet>
      <dgm:spPr/>
    </dgm:pt>
    <dgm:pt modelId="{F1541745-3E90-48DB-8D3C-1AA896512F9A}" type="pres">
      <dgm:prSet presAssocID="{D0DA03A7-F928-48A7-825C-FD46DB37A978}" presName="desTx" presStyleLbl="alignAccFollowNode1" presStyleIdx="0" presStyleCnt="2">
        <dgm:presLayoutVars>
          <dgm:bulletEnabled val="1"/>
        </dgm:presLayoutVars>
      </dgm:prSet>
      <dgm:spPr/>
    </dgm:pt>
    <dgm:pt modelId="{D91D1417-E317-423D-ADE9-81B4E6DB63D7}" type="pres">
      <dgm:prSet presAssocID="{7AD67718-2FF7-4EE8-B7CE-18BF68794D56}" presName="space" presStyleCnt="0"/>
      <dgm:spPr/>
    </dgm:pt>
    <dgm:pt modelId="{301DCF0F-F1AB-459B-928A-0483967EF8A0}" type="pres">
      <dgm:prSet presAssocID="{177CF9B5-24C2-4F75-9CE0-6BCBE0AEC3DA}" presName="composite" presStyleCnt="0"/>
      <dgm:spPr/>
    </dgm:pt>
    <dgm:pt modelId="{2F8A7992-A4C7-4D6D-AEE9-0DC2A64E1B2C}" type="pres">
      <dgm:prSet presAssocID="{177CF9B5-24C2-4F75-9CE0-6BCBE0AEC3DA}" presName="parTx" presStyleLbl="alignNode1" presStyleIdx="1" presStyleCnt="2">
        <dgm:presLayoutVars>
          <dgm:chMax val="0"/>
          <dgm:chPref val="0"/>
          <dgm:bulletEnabled val="1"/>
        </dgm:presLayoutVars>
      </dgm:prSet>
      <dgm:spPr/>
    </dgm:pt>
    <dgm:pt modelId="{4AC520D6-63E2-4DA8-B4DF-40E41ADB1C5A}" type="pres">
      <dgm:prSet presAssocID="{177CF9B5-24C2-4F75-9CE0-6BCBE0AEC3DA}" presName="desTx" presStyleLbl="alignAccFollowNode1" presStyleIdx="1" presStyleCnt="2">
        <dgm:presLayoutVars>
          <dgm:bulletEnabled val="1"/>
        </dgm:presLayoutVars>
      </dgm:prSet>
      <dgm:spPr/>
    </dgm:pt>
  </dgm:ptLst>
  <dgm:cxnLst>
    <dgm:cxn modelId="{D5C2F203-4134-4CC0-8ED5-E4C8EEED306E}" type="presOf" srcId="{DA0FFC5F-9EC4-4D36-8307-A4069406E67A}" destId="{F1541745-3E90-48DB-8D3C-1AA896512F9A}" srcOrd="0" destOrd="1" presId="urn:microsoft.com/office/officeart/2005/8/layout/hList1"/>
    <dgm:cxn modelId="{40D5930B-ADD8-4CD4-B463-0C986DBFAE54}" type="presOf" srcId="{3C0877A1-7083-46AD-BEBB-A11671B8FEFC}" destId="{F1541745-3E90-48DB-8D3C-1AA896512F9A}" srcOrd="0" destOrd="0" presId="urn:microsoft.com/office/officeart/2005/8/layout/hList1"/>
    <dgm:cxn modelId="{A7F14D13-690F-4C75-BC06-987063BA61DF}" srcId="{54B0DCE2-DDB9-4712-AD2F-CCC5EDE90A71}" destId="{D0DA03A7-F928-48A7-825C-FD46DB37A978}" srcOrd="0" destOrd="0" parTransId="{FFCDA11E-3EDB-4DB9-AE2D-BD8DC3749DD1}" sibTransId="{7AD67718-2FF7-4EE8-B7CE-18BF68794D56}"/>
    <dgm:cxn modelId="{6BCABB29-6525-4D11-84B5-CB8507E15652}" type="presOf" srcId="{D0DA03A7-F928-48A7-825C-FD46DB37A978}" destId="{25DD20F0-CD30-4D7F-9F41-DFB727A91DEF}" srcOrd="0" destOrd="0" presId="urn:microsoft.com/office/officeart/2005/8/layout/hList1"/>
    <dgm:cxn modelId="{7EDDF73F-1064-481D-83A1-26F655FA5338}" srcId="{177CF9B5-24C2-4F75-9CE0-6BCBE0AEC3DA}" destId="{1F4E95F0-37A9-4B37-AFB5-3AB140186D47}" srcOrd="0" destOrd="0" parTransId="{91930D5E-EAAD-48BA-838E-DCF6194B50D7}" sibTransId="{5F3FE14C-7434-49CA-9A18-BFA486438370}"/>
    <dgm:cxn modelId="{DB42A26D-9F08-428B-B742-69701A980EAB}" srcId="{D0DA03A7-F928-48A7-825C-FD46DB37A978}" destId="{DBD50AE4-B26C-4EE6-9F52-51EA810ED6B8}" srcOrd="2" destOrd="0" parTransId="{1490FBAC-0976-4F5A-99E4-DA924A036AAC}" sibTransId="{5D6140A2-5A79-4211-909A-96D1C660C922}"/>
    <dgm:cxn modelId="{9C956E51-1DFC-4BFF-BE7D-1DE0CECFDA30}" srcId="{54B0DCE2-DDB9-4712-AD2F-CCC5EDE90A71}" destId="{177CF9B5-24C2-4F75-9CE0-6BCBE0AEC3DA}" srcOrd="1" destOrd="0" parTransId="{67EB25F5-4E8A-4F48-9F89-58B7BB174038}" sibTransId="{EB3B52D4-0FB4-4D78-A524-3D9F298C6692}"/>
    <dgm:cxn modelId="{01956A53-6B5A-4167-8828-19749D115B5D}" srcId="{177CF9B5-24C2-4F75-9CE0-6BCBE0AEC3DA}" destId="{DA336B48-B521-4891-A703-AC51F7C25985}" srcOrd="2" destOrd="0" parTransId="{EEA7A452-83B5-4C19-8F3D-E69DC9B3F4DC}" sibTransId="{253C90A0-4D4F-463C-9EC6-74EA422AF62E}"/>
    <dgm:cxn modelId="{EB9FB17F-6031-42DF-9DBF-556B4D420F15}" srcId="{D0DA03A7-F928-48A7-825C-FD46DB37A978}" destId="{DA0FFC5F-9EC4-4D36-8307-A4069406E67A}" srcOrd="1" destOrd="0" parTransId="{8B62C183-0B66-44C9-84C9-3B052DC389A2}" sibTransId="{8183D04A-FB29-41AD-BE16-474B78B35472}"/>
    <dgm:cxn modelId="{A7023682-9019-47C9-852E-3A194CAD0719}" type="presOf" srcId="{177CF9B5-24C2-4F75-9CE0-6BCBE0AEC3DA}" destId="{2F8A7992-A4C7-4D6D-AEE9-0DC2A64E1B2C}" srcOrd="0" destOrd="0" presId="urn:microsoft.com/office/officeart/2005/8/layout/hList1"/>
    <dgm:cxn modelId="{F7630297-5452-419C-86C2-A30A65B2FF14}" type="presOf" srcId="{1F4E95F0-37A9-4B37-AFB5-3AB140186D47}" destId="{4AC520D6-63E2-4DA8-B4DF-40E41ADB1C5A}" srcOrd="0" destOrd="0" presId="urn:microsoft.com/office/officeart/2005/8/layout/hList1"/>
    <dgm:cxn modelId="{A4744BC0-FA33-4985-A4AF-D54C7B54FB3F}" srcId="{D0DA03A7-F928-48A7-825C-FD46DB37A978}" destId="{3C0877A1-7083-46AD-BEBB-A11671B8FEFC}" srcOrd="0" destOrd="0" parTransId="{9DA6F760-8EE4-41D9-AB26-99C4C9A29C89}" sibTransId="{095ADE4E-8414-4082-9488-CCDF2FB91EC3}"/>
    <dgm:cxn modelId="{F1B6F1C4-77E1-400F-A6AA-7FF4DEC1F61D}" type="presOf" srcId="{36126E94-E4BB-4868-8FAE-C300379C61FD}" destId="{4AC520D6-63E2-4DA8-B4DF-40E41ADB1C5A}" srcOrd="0" destOrd="1" presId="urn:microsoft.com/office/officeart/2005/8/layout/hList1"/>
    <dgm:cxn modelId="{89F380C7-664D-466A-98D6-94C983D33C37}" type="presOf" srcId="{DA336B48-B521-4891-A703-AC51F7C25985}" destId="{4AC520D6-63E2-4DA8-B4DF-40E41ADB1C5A}" srcOrd="0" destOrd="2" presId="urn:microsoft.com/office/officeart/2005/8/layout/hList1"/>
    <dgm:cxn modelId="{091C8EC9-6CEF-4775-8B56-9F12172025FC}" type="presOf" srcId="{DBD50AE4-B26C-4EE6-9F52-51EA810ED6B8}" destId="{F1541745-3E90-48DB-8D3C-1AA896512F9A}" srcOrd="0" destOrd="2" presId="urn:microsoft.com/office/officeart/2005/8/layout/hList1"/>
    <dgm:cxn modelId="{C16ED2CA-1FA6-406B-9125-8F0F65837175}" srcId="{177CF9B5-24C2-4F75-9CE0-6BCBE0AEC3DA}" destId="{36126E94-E4BB-4868-8FAE-C300379C61FD}" srcOrd="1" destOrd="0" parTransId="{65E5FCFD-D1D2-4E9F-BD6F-85C280B68C1B}" sibTransId="{9099536A-433B-4AC5-973C-4051D83C78C3}"/>
    <dgm:cxn modelId="{34D928FF-D3B0-45A9-8433-D6106F8FE4CA}" type="presOf" srcId="{54B0DCE2-DDB9-4712-AD2F-CCC5EDE90A71}" destId="{1D2BD833-2BF8-404A-A565-97A742F513F9}" srcOrd="0" destOrd="0" presId="urn:microsoft.com/office/officeart/2005/8/layout/hList1"/>
    <dgm:cxn modelId="{60509381-8C74-4877-93F1-F36B216922C3}" type="presParOf" srcId="{1D2BD833-2BF8-404A-A565-97A742F513F9}" destId="{DA76CE9E-582B-4A64-95A6-F05EC6A3F267}" srcOrd="0" destOrd="0" presId="urn:microsoft.com/office/officeart/2005/8/layout/hList1"/>
    <dgm:cxn modelId="{8B785891-5733-4E79-99A0-24C1132F3378}" type="presParOf" srcId="{DA76CE9E-582B-4A64-95A6-F05EC6A3F267}" destId="{25DD20F0-CD30-4D7F-9F41-DFB727A91DEF}" srcOrd="0" destOrd="0" presId="urn:microsoft.com/office/officeart/2005/8/layout/hList1"/>
    <dgm:cxn modelId="{AEA9831A-0305-44D9-9FDA-8DAD3CF2D181}" type="presParOf" srcId="{DA76CE9E-582B-4A64-95A6-F05EC6A3F267}" destId="{F1541745-3E90-48DB-8D3C-1AA896512F9A}" srcOrd="1" destOrd="0" presId="urn:microsoft.com/office/officeart/2005/8/layout/hList1"/>
    <dgm:cxn modelId="{81178F62-6A21-441C-B9F5-EC3F326C1E69}" type="presParOf" srcId="{1D2BD833-2BF8-404A-A565-97A742F513F9}" destId="{D91D1417-E317-423D-ADE9-81B4E6DB63D7}" srcOrd="1" destOrd="0" presId="urn:microsoft.com/office/officeart/2005/8/layout/hList1"/>
    <dgm:cxn modelId="{C70E77BE-6200-40DB-881D-868FAA78F3E7}" type="presParOf" srcId="{1D2BD833-2BF8-404A-A565-97A742F513F9}" destId="{301DCF0F-F1AB-459B-928A-0483967EF8A0}" srcOrd="2" destOrd="0" presId="urn:microsoft.com/office/officeart/2005/8/layout/hList1"/>
    <dgm:cxn modelId="{A99EC0F8-5D2B-48DE-899E-64A47C889B44}" type="presParOf" srcId="{301DCF0F-F1AB-459B-928A-0483967EF8A0}" destId="{2F8A7992-A4C7-4D6D-AEE9-0DC2A64E1B2C}" srcOrd="0" destOrd="0" presId="urn:microsoft.com/office/officeart/2005/8/layout/hList1"/>
    <dgm:cxn modelId="{8226A27A-CB8B-452C-B4D5-52B8AF99C0C4}" type="presParOf" srcId="{301DCF0F-F1AB-459B-928A-0483967EF8A0}" destId="{4AC520D6-63E2-4DA8-B4DF-40E41ADB1C5A}"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B0DCE2-DDB9-4712-AD2F-CCC5EDE90A71}" type="doc">
      <dgm:prSet loTypeId="urn:microsoft.com/office/officeart/2005/8/layout/hList1" loCatId="list" qsTypeId="urn:microsoft.com/office/officeart/2005/8/quickstyle/simple1" qsCatId="simple" csTypeId="urn:microsoft.com/office/officeart/2005/8/colors/accent6_2" csCatId="accent6" phldr="1"/>
      <dgm:spPr/>
      <dgm:t>
        <a:bodyPr/>
        <a:lstStyle/>
        <a:p>
          <a:endParaRPr lang="zh-CN" altLang="en-US"/>
        </a:p>
      </dgm:t>
    </dgm:pt>
    <dgm:pt modelId="{177CF9B5-24C2-4F75-9CE0-6BCBE0AEC3DA}">
      <dgm:prSet phldrT="[文本]"/>
      <dgm:spPr/>
      <dgm:t>
        <a:bodyPr/>
        <a:lstStyle/>
        <a:p>
          <a:r>
            <a:rPr lang="zh-CN" altLang="en-US" dirty="0"/>
            <a:t>学生为主（</a:t>
          </a:r>
          <a:r>
            <a:rPr lang="en-US" altLang="zh-CN" dirty="0"/>
            <a:t>4+4</a:t>
          </a:r>
          <a:r>
            <a:rPr lang="zh-CN" altLang="en-US" dirty="0"/>
            <a:t>）</a:t>
          </a:r>
        </a:p>
      </dgm:t>
    </dgm:pt>
    <dgm:pt modelId="{67EB25F5-4E8A-4F48-9F89-58B7BB174038}" type="parTrans" cxnId="{9C956E51-1DFC-4BFF-BE7D-1DE0CECFDA30}">
      <dgm:prSet/>
      <dgm:spPr/>
      <dgm:t>
        <a:bodyPr/>
        <a:lstStyle/>
        <a:p>
          <a:endParaRPr lang="zh-CN" altLang="en-US"/>
        </a:p>
      </dgm:t>
    </dgm:pt>
    <dgm:pt modelId="{EB3B52D4-0FB4-4D78-A524-3D9F298C6692}" type="sibTrans" cxnId="{9C956E51-1DFC-4BFF-BE7D-1DE0CECFDA30}">
      <dgm:prSet/>
      <dgm:spPr/>
      <dgm:t>
        <a:bodyPr/>
        <a:lstStyle/>
        <a:p>
          <a:endParaRPr lang="zh-CN" altLang="en-US"/>
        </a:p>
      </dgm:t>
    </dgm:pt>
    <dgm:pt modelId="{D0DA03A7-F928-48A7-825C-FD46DB37A978}">
      <dgm:prSet phldrT="[文本]"/>
      <dgm:spPr/>
      <dgm:t>
        <a:bodyPr/>
        <a:lstStyle/>
        <a:p>
          <a:r>
            <a:rPr lang="zh-CN" altLang="en-US" dirty="0"/>
            <a:t>教师引导（</a:t>
          </a:r>
          <a:r>
            <a:rPr lang="en-US" altLang="zh-CN" dirty="0"/>
            <a:t>4+4</a:t>
          </a:r>
          <a:r>
            <a:rPr lang="zh-CN" altLang="en-US" dirty="0"/>
            <a:t>）</a:t>
          </a:r>
        </a:p>
      </dgm:t>
    </dgm:pt>
    <dgm:pt modelId="{FFCDA11E-3EDB-4DB9-AE2D-BD8DC3749DD1}" type="parTrans" cxnId="{A7F14D13-690F-4C75-BC06-987063BA61DF}">
      <dgm:prSet/>
      <dgm:spPr/>
      <dgm:t>
        <a:bodyPr/>
        <a:lstStyle/>
        <a:p>
          <a:endParaRPr lang="zh-CN" altLang="en-US"/>
        </a:p>
      </dgm:t>
    </dgm:pt>
    <dgm:pt modelId="{7AD67718-2FF7-4EE8-B7CE-18BF68794D56}" type="sibTrans" cxnId="{A7F14D13-690F-4C75-BC06-987063BA61DF}">
      <dgm:prSet/>
      <dgm:spPr/>
      <dgm:t>
        <a:bodyPr/>
        <a:lstStyle/>
        <a:p>
          <a:endParaRPr lang="zh-CN" altLang="en-US"/>
        </a:p>
      </dgm:t>
    </dgm:pt>
    <dgm:pt modelId="{3C0877A1-7083-46AD-BEBB-A11671B8FEFC}">
      <dgm:prSet phldrT="[文本]"/>
      <dgm:spPr/>
      <dgm:t>
        <a:bodyPr/>
        <a:lstStyle/>
        <a:p>
          <a:r>
            <a:rPr lang="en-US" altLang="zh-CN" dirty="0"/>
            <a:t>BP</a:t>
          </a:r>
          <a:r>
            <a:rPr lang="zh-CN" altLang="en-US" dirty="0"/>
            <a:t>神经网络</a:t>
          </a:r>
        </a:p>
      </dgm:t>
    </dgm:pt>
    <dgm:pt modelId="{9DA6F760-8EE4-41D9-AB26-99C4C9A29C89}" type="parTrans" cxnId="{A4744BC0-FA33-4985-A4AF-D54C7B54FB3F}">
      <dgm:prSet/>
      <dgm:spPr/>
      <dgm:t>
        <a:bodyPr/>
        <a:lstStyle/>
        <a:p>
          <a:endParaRPr lang="zh-CN" altLang="en-US"/>
        </a:p>
      </dgm:t>
    </dgm:pt>
    <dgm:pt modelId="{095ADE4E-8414-4082-9488-CCDF2FB91EC3}" type="sibTrans" cxnId="{A4744BC0-FA33-4985-A4AF-D54C7B54FB3F}">
      <dgm:prSet/>
      <dgm:spPr/>
      <dgm:t>
        <a:bodyPr/>
        <a:lstStyle/>
        <a:p>
          <a:endParaRPr lang="zh-CN" altLang="en-US"/>
        </a:p>
      </dgm:t>
    </dgm:pt>
    <dgm:pt modelId="{A47968B6-BEB8-4665-882B-1E04C4BEBF7B}">
      <dgm:prSet phldrT="[文本]"/>
      <dgm:spPr/>
      <dgm:t>
        <a:bodyPr/>
        <a:lstStyle/>
        <a:p>
          <a:r>
            <a:rPr lang="zh-CN" altLang="en-US" dirty="0"/>
            <a:t>问题发现、方法调研、步骤分解、编程实现、结果分析及未来研究方向探索</a:t>
          </a:r>
        </a:p>
      </dgm:t>
    </dgm:pt>
    <dgm:pt modelId="{6957B1DC-144F-4E85-817E-0954D1AEF2DA}" type="parTrans" cxnId="{84C7F0C5-7F07-4CF2-A92B-34AD86C124C8}">
      <dgm:prSet/>
      <dgm:spPr/>
      <dgm:t>
        <a:bodyPr/>
        <a:lstStyle/>
        <a:p>
          <a:endParaRPr lang="zh-CN" altLang="en-US"/>
        </a:p>
      </dgm:t>
    </dgm:pt>
    <dgm:pt modelId="{C70AA33D-0A52-4763-BF71-C4C80F3FE04C}" type="sibTrans" cxnId="{84C7F0C5-7F07-4CF2-A92B-34AD86C124C8}">
      <dgm:prSet/>
      <dgm:spPr/>
      <dgm:t>
        <a:bodyPr/>
        <a:lstStyle/>
        <a:p>
          <a:endParaRPr lang="zh-CN" altLang="en-US"/>
        </a:p>
      </dgm:t>
    </dgm:pt>
    <dgm:pt modelId="{E4534F16-6703-4E21-823E-85D4F929D5AD}">
      <dgm:prSet phldrT="[文本]"/>
      <dgm:spPr/>
      <dgm:t>
        <a:bodyPr/>
        <a:lstStyle/>
        <a:p>
          <a:r>
            <a:rPr lang="zh-CN" altLang="en-US" dirty="0"/>
            <a:t>实验报告，课堂展示，交流讨论</a:t>
          </a:r>
        </a:p>
      </dgm:t>
    </dgm:pt>
    <dgm:pt modelId="{3AE9707B-3100-4F54-B125-69FC50A29828}" type="parTrans" cxnId="{A09A26FF-D373-451E-92D2-3E8E17468424}">
      <dgm:prSet/>
      <dgm:spPr/>
      <dgm:t>
        <a:bodyPr/>
        <a:lstStyle/>
        <a:p>
          <a:endParaRPr lang="zh-CN" altLang="en-US"/>
        </a:p>
      </dgm:t>
    </dgm:pt>
    <dgm:pt modelId="{8B4B28F6-0EB9-490C-A241-C86BF9875B22}" type="sibTrans" cxnId="{A09A26FF-D373-451E-92D2-3E8E17468424}">
      <dgm:prSet/>
      <dgm:spPr/>
      <dgm:t>
        <a:bodyPr/>
        <a:lstStyle/>
        <a:p>
          <a:endParaRPr lang="zh-CN" altLang="en-US"/>
        </a:p>
      </dgm:t>
    </dgm:pt>
    <dgm:pt modelId="{73E9AB4C-728E-4C33-999C-EDF0C23C1E39}">
      <dgm:prSet phldrT="[文本]"/>
      <dgm:spPr/>
      <dgm:t>
        <a:bodyPr/>
        <a:lstStyle/>
        <a:p>
          <a:r>
            <a:rPr lang="en-US" altLang="zh-CN" dirty="0"/>
            <a:t>LeNet-5</a:t>
          </a:r>
          <a:r>
            <a:rPr lang="zh-CN" altLang="en-US" dirty="0"/>
            <a:t>卷积神经网络</a:t>
          </a:r>
        </a:p>
      </dgm:t>
    </dgm:pt>
    <dgm:pt modelId="{946025C9-0DE6-4E53-858F-F953A478762E}" type="parTrans" cxnId="{E44486A8-AFC5-436F-87DB-64DAA5602700}">
      <dgm:prSet/>
      <dgm:spPr/>
      <dgm:t>
        <a:bodyPr/>
        <a:lstStyle/>
        <a:p>
          <a:endParaRPr lang="zh-CN" altLang="en-US"/>
        </a:p>
      </dgm:t>
    </dgm:pt>
    <dgm:pt modelId="{945B077A-BA9E-4A6E-8F18-45F5927E54D1}" type="sibTrans" cxnId="{E44486A8-AFC5-436F-87DB-64DAA5602700}">
      <dgm:prSet/>
      <dgm:spPr/>
      <dgm:t>
        <a:bodyPr/>
        <a:lstStyle/>
        <a:p>
          <a:endParaRPr lang="zh-CN" altLang="en-US"/>
        </a:p>
      </dgm:t>
    </dgm:pt>
    <dgm:pt modelId="{48795615-690E-4579-B8FD-62B22DF49BCD}">
      <dgm:prSet phldrT="[文本]"/>
      <dgm:spPr/>
      <dgm:t>
        <a:bodyPr/>
        <a:lstStyle/>
        <a:p>
          <a:r>
            <a:rPr lang="zh-CN" altLang="en-US" dirty="0"/>
            <a:t>以手写数字识别问题为例</a:t>
          </a:r>
        </a:p>
      </dgm:t>
    </dgm:pt>
    <dgm:pt modelId="{81643F44-15CA-479E-B6FB-03EE3F051CFD}" type="parTrans" cxnId="{B7062523-D0A3-48A1-9BD5-A47586CA844E}">
      <dgm:prSet/>
      <dgm:spPr/>
      <dgm:t>
        <a:bodyPr/>
        <a:lstStyle/>
        <a:p>
          <a:endParaRPr lang="zh-CN" altLang="en-US"/>
        </a:p>
      </dgm:t>
    </dgm:pt>
    <dgm:pt modelId="{556D4045-BCF3-4259-9AA7-6D86E19E5ED2}" type="sibTrans" cxnId="{B7062523-D0A3-48A1-9BD5-A47586CA844E}">
      <dgm:prSet/>
      <dgm:spPr/>
      <dgm:t>
        <a:bodyPr/>
        <a:lstStyle/>
        <a:p>
          <a:endParaRPr lang="zh-CN" altLang="en-US"/>
        </a:p>
      </dgm:t>
    </dgm:pt>
    <dgm:pt modelId="{1D2BD833-2BF8-404A-A565-97A742F513F9}" type="pres">
      <dgm:prSet presAssocID="{54B0DCE2-DDB9-4712-AD2F-CCC5EDE90A71}" presName="Name0" presStyleCnt="0">
        <dgm:presLayoutVars>
          <dgm:dir/>
          <dgm:animLvl val="lvl"/>
          <dgm:resizeHandles val="exact"/>
        </dgm:presLayoutVars>
      </dgm:prSet>
      <dgm:spPr/>
    </dgm:pt>
    <dgm:pt modelId="{DA76CE9E-582B-4A64-95A6-F05EC6A3F267}" type="pres">
      <dgm:prSet presAssocID="{D0DA03A7-F928-48A7-825C-FD46DB37A978}" presName="composite" presStyleCnt="0"/>
      <dgm:spPr/>
    </dgm:pt>
    <dgm:pt modelId="{25DD20F0-CD30-4D7F-9F41-DFB727A91DEF}" type="pres">
      <dgm:prSet presAssocID="{D0DA03A7-F928-48A7-825C-FD46DB37A978}" presName="parTx" presStyleLbl="alignNode1" presStyleIdx="0" presStyleCnt="2">
        <dgm:presLayoutVars>
          <dgm:chMax val="0"/>
          <dgm:chPref val="0"/>
          <dgm:bulletEnabled val="1"/>
        </dgm:presLayoutVars>
      </dgm:prSet>
      <dgm:spPr/>
    </dgm:pt>
    <dgm:pt modelId="{F1541745-3E90-48DB-8D3C-1AA896512F9A}" type="pres">
      <dgm:prSet presAssocID="{D0DA03A7-F928-48A7-825C-FD46DB37A978}" presName="desTx" presStyleLbl="alignAccFollowNode1" presStyleIdx="0" presStyleCnt="2">
        <dgm:presLayoutVars>
          <dgm:bulletEnabled val="1"/>
        </dgm:presLayoutVars>
      </dgm:prSet>
      <dgm:spPr/>
    </dgm:pt>
    <dgm:pt modelId="{D91D1417-E317-423D-ADE9-81B4E6DB63D7}" type="pres">
      <dgm:prSet presAssocID="{7AD67718-2FF7-4EE8-B7CE-18BF68794D56}" presName="space" presStyleCnt="0"/>
      <dgm:spPr/>
    </dgm:pt>
    <dgm:pt modelId="{301DCF0F-F1AB-459B-928A-0483967EF8A0}" type="pres">
      <dgm:prSet presAssocID="{177CF9B5-24C2-4F75-9CE0-6BCBE0AEC3DA}" presName="composite" presStyleCnt="0"/>
      <dgm:spPr/>
    </dgm:pt>
    <dgm:pt modelId="{2F8A7992-A4C7-4D6D-AEE9-0DC2A64E1B2C}" type="pres">
      <dgm:prSet presAssocID="{177CF9B5-24C2-4F75-9CE0-6BCBE0AEC3DA}" presName="parTx" presStyleLbl="alignNode1" presStyleIdx="1" presStyleCnt="2">
        <dgm:presLayoutVars>
          <dgm:chMax val="0"/>
          <dgm:chPref val="0"/>
          <dgm:bulletEnabled val="1"/>
        </dgm:presLayoutVars>
      </dgm:prSet>
      <dgm:spPr/>
    </dgm:pt>
    <dgm:pt modelId="{4AC520D6-63E2-4DA8-B4DF-40E41ADB1C5A}" type="pres">
      <dgm:prSet presAssocID="{177CF9B5-24C2-4F75-9CE0-6BCBE0AEC3DA}" presName="desTx" presStyleLbl="alignAccFollowNode1" presStyleIdx="1" presStyleCnt="2">
        <dgm:presLayoutVars>
          <dgm:bulletEnabled val="1"/>
        </dgm:presLayoutVars>
      </dgm:prSet>
      <dgm:spPr/>
    </dgm:pt>
  </dgm:ptLst>
  <dgm:cxnLst>
    <dgm:cxn modelId="{EE8E0F08-5F01-458D-AE19-CABDA895E95B}" type="presOf" srcId="{A47968B6-BEB8-4665-882B-1E04C4BEBF7B}" destId="{4AC520D6-63E2-4DA8-B4DF-40E41ADB1C5A}" srcOrd="0" destOrd="0" presId="urn:microsoft.com/office/officeart/2005/8/layout/hList1"/>
    <dgm:cxn modelId="{40D5930B-ADD8-4CD4-B463-0C986DBFAE54}" type="presOf" srcId="{3C0877A1-7083-46AD-BEBB-A11671B8FEFC}" destId="{F1541745-3E90-48DB-8D3C-1AA896512F9A}" srcOrd="0" destOrd="1" presId="urn:microsoft.com/office/officeart/2005/8/layout/hList1"/>
    <dgm:cxn modelId="{A7F14D13-690F-4C75-BC06-987063BA61DF}" srcId="{54B0DCE2-DDB9-4712-AD2F-CCC5EDE90A71}" destId="{D0DA03A7-F928-48A7-825C-FD46DB37A978}" srcOrd="0" destOrd="0" parTransId="{FFCDA11E-3EDB-4DB9-AE2D-BD8DC3749DD1}" sibTransId="{7AD67718-2FF7-4EE8-B7CE-18BF68794D56}"/>
    <dgm:cxn modelId="{B7062523-D0A3-48A1-9BD5-A47586CA844E}" srcId="{D0DA03A7-F928-48A7-825C-FD46DB37A978}" destId="{48795615-690E-4579-B8FD-62B22DF49BCD}" srcOrd="0" destOrd="0" parTransId="{81643F44-15CA-479E-B6FB-03EE3F051CFD}" sibTransId="{556D4045-BCF3-4259-9AA7-6D86E19E5ED2}"/>
    <dgm:cxn modelId="{6BCABB29-6525-4D11-84B5-CB8507E15652}" type="presOf" srcId="{D0DA03A7-F928-48A7-825C-FD46DB37A978}" destId="{25DD20F0-CD30-4D7F-9F41-DFB727A91DEF}" srcOrd="0" destOrd="0" presId="urn:microsoft.com/office/officeart/2005/8/layout/hList1"/>
    <dgm:cxn modelId="{9C956E51-1DFC-4BFF-BE7D-1DE0CECFDA30}" srcId="{54B0DCE2-DDB9-4712-AD2F-CCC5EDE90A71}" destId="{177CF9B5-24C2-4F75-9CE0-6BCBE0AEC3DA}" srcOrd="1" destOrd="0" parTransId="{67EB25F5-4E8A-4F48-9F89-58B7BB174038}" sibTransId="{EB3B52D4-0FB4-4D78-A524-3D9F298C6692}"/>
    <dgm:cxn modelId="{A7023682-9019-47C9-852E-3A194CAD0719}" type="presOf" srcId="{177CF9B5-24C2-4F75-9CE0-6BCBE0AEC3DA}" destId="{2F8A7992-A4C7-4D6D-AEE9-0DC2A64E1B2C}" srcOrd="0" destOrd="0" presId="urn:microsoft.com/office/officeart/2005/8/layout/hList1"/>
    <dgm:cxn modelId="{90A3BB86-A67E-40C0-88DA-B2972FB47E1A}" type="presOf" srcId="{48795615-690E-4579-B8FD-62B22DF49BCD}" destId="{F1541745-3E90-48DB-8D3C-1AA896512F9A}" srcOrd="0" destOrd="0" presId="urn:microsoft.com/office/officeart/2005/8/layout/hList1"/>
    <dgm:cxn modelId="{E44486A8-AFC5-436F-87DB-64DAA5602700}" srcId="{48795615-690E-4579-B8FD-62B22DF49BCD}" destId="{73E9AB4C-728E-4C33-999C-EDF0C23C1E39}" srcOrd="1" destOrd="0" parTransId="{946025C9-0DE6-4E53-858F-F953A478762E}" sibTransId="{945B077A-BA9E-4A6E-8F18-45F5927E54D1}"/>
    <dgm:cxn modelId="{A4744BC0-FA33-4985-A4AF-D54C7B54FB3F}" srcId="{48795615-690E-4579-B8FD-62B22DF49BCD}" destId="{3C0877A1-7083-46AD-BEBB-A11671B8FEFC}" srcOrd="0" destOrd="0" parTransId="{9DA6F760-8EE4-41D9-AB26-99C4C9A29C89}" sibTransId="{095ADE4E-8414-4082-9488-CCDF2FB91EC3}"/>
    <dgm:cxn modelId="{179781C0-4E55-44E8-9C25-1260682C38FA}" type="presOf" srcId="{E4534F16-6703-4E21-823E-85D4F929D5AD}" destId="{4AC520D6-63E2-4DA8-B4DF-40E41ADB1C5A}" srcOrd="0" destOrd="1" presId="urn:microsoft.com/office/officeart/2005/8/layout/hList1"/>
    <dgm:cxn modelId="{84C7F0C5-7F07-4CF2-A92B-34AD86C124C8}" srcId="{177CF9B5-24C2-4F75-9CE0-6BCBE0AEC3DA}" destId="{A47968B6-BEB8-4665-882B-1E04C4BEBF7B}" srcOrd="0" destOrd="0" parTransId="{6957B1DC-144F-4E85-817E-0954D1AEF2DA}" sibTransId="{C70AA33D-0A52-4763-BF71-C4C80F3FE04C}"/>
    <dgm:cxn modelId="{E12D39E7-FC45-4905-8FB6-36FF17192225}" type="presOf" srcId="{73E9AB4C-728E-4C33-999C-EDF0C23C1E39}" destId="{F1541745-3E90-48DB-8D3C-1AA896512F9A}" srcOrd="0" destOrd="2" presId="urn:microsoft.com/office/officeart/2005/8/layout/hList1"/>
    <dgm:cxn modelId="{A09A26FF-D373-451E-92D2-3E8E17468424}" srcId="{177CF9B5-24C2-4F75-9CE0-6BCBE0AEC3DA}" destId="{E4534F16-6703-4E21-823E-85D4F929D5AD}" srcOrd="1" destOrd="0" parTransId="{3AE9707B-3100-4F54-B125-69FC50A29828}" sibTransId="{8B4B28F6-0EB9-490C-A241-C86BF9875B22}"/>
    <dgm:cxn modelId="{34D928FF-D3B0-45A9-8433-D6106F8FE4CA}" type="presOf" srcId="{54B0DCE2-DDB9-4712-AD2F-CCC5EDE90A71}" destId="{1D2BD833-2BF8-404A-A565-97A742F513F9}" srcOrd="0" destOrd="0" presId="urn:microsoft.com/office/officeart/2005/8/layout/hList1"/>
    <dgm:cxn modelId="{60509381-8C74-4877-93F1-F36B216922C3}" type="presParOf" srcId="{1D2BD833-2BF8-404A-A565-97A742F513F9}" destId="{DA76CE9E-582B-4A64-95A6-F05EC6A3F267}" srcOrd="0" destOrd="0" presId="urn:microsoft.com/office/officeart/2005/8/layout/hList1"/>
    <dgm:cxn modelId="{8B785891-5733-4E79-99A0-24C1132F3378}" type="presParOf" srcId="{DA76CE9E-582B-4A64-95A6-F05EC6A3F267}" destId="{25DD20F0-CD30-4D7F-9F41-DFB727A91DEF}" srcOrd="0" destOrd="0" presId="urn:microsoft.com/office/officeart/2005/8/layout/hList1"/>
    <dgm:cxn modelId="{AEA9831A-0305-44D9-9FDA-8DAD3CF2D181}" type="presParOf" srcId="{DA76CE9E-582B-4A64-95A6-F05EC6A3F267}" destId="{F1541745-3E90-48DB-8D3C-1AA896512F9A}" srcOrd="1" destOrd="0" presId="urn:microsoft.com/office/officeart/2005/8/layout/hList1"/>
    <dgm:cxn modelId="{81178F62-6A21-441C-B9F5-EC3F326C1E69}" type="presParOf" srcId="{1D2BD833-2BF8-404A-A565-97A742F513F9}" destId="{D91D1417-E317-423D-ADE9-81B4E6DB63D7}" srcOrd="1" destOrd="0" presId="urn:microsoft.com/office/officeart/2005/8/layout/hList1"/>
    <dgm:cxn modelId="{C70E77BE-6200-40DB-881D-868FAA78F3E7}" type="presParOf" srcId="{1D2BD833-2BF8-404A-A565-97A742F513F9}" destId="{301DCF0F-F1AB-459B-928A-0483967EF8A0}" srcOrd="2" destOrd="0" presId="urn:microsoft.com/office/officeart/2005/8/layout/hList1"/>
    <dgm:cxn modelId="{A99EC0F8-5D2B-48DE-899E-64A47C889B44}" type="presParOf" srcId="{301DCF0F-F1AB-459B-928A-0483967EF8A0}" destId="{2F8A7992-A4C7-4D6D-AEE9-0DC2A64E1B2C}" srcOrd="0" destOrd="0" presId="urn:microsoft.com/office/officeart/2005/8/layout/hList1"/>
    <dgm:cxn modelId="{8226A27A-CB8B-452C-B4D5-52B8AF99C0C4}" type="presParOf" srcId="{301DCF0F-F1AB-459B-928A-0483967EF8A0}" destId="{4AC520D6-63E2-4DA8-B4DF-40E41ADB1C5A}" srcOrd="1" destOrd="0" presId="urn:microsoft.com/office/officeart/2005/8/layout/hLis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D20F0-CD30-4D7F-9F41-DFB727A91DEF}">
      <dsp:nvSpPr>
        <dsp:cNvPr id="0" name=""/>
        <dsp:cNvSpPr/>
      </dsp:nvSpPr>
      <dsp:spPr>
        <a:xfrm>
          <a:off x="4359" y="72599"/>
          <a:ext cx="2621355" cy="460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准备（</a:t>
          </a:r>
          <a:r>
            <a:rPr lang="en-US" altLang="zh-CN" sz="1600" kern="1200" dirty="0"/>
            <a:t>1+1</a:t>
          </a:r>
          <a:r>
            <a:rPr lang="zh-CN" altLang="en-US" sz="1600" kern="1200" dirty="0"/>
            <a:t>）</a:t>
          </a:r>
        </a:p>
      </dsp:txBody>
      <dsp:txXfrm>
        <a:off x="4359" y="72599"/>
        <a:ext cx="2621355" cy="460800"/>
      </dsp:txXfrm>
    </dsp:sp>
    <dsp:sp modelId="{F1541745-3E90-48DB-8D3C-1AA896512F9A}">
      <dsp:nvSpPr>
        <dsp:cNvPr id="0" name=""/>
        <dsp:cNvSpPr/>
      </dsp:nvSpPr>
      <dsp:spPr>
        <a:xfrm>
          <a:off x="4359" y="533399"/>
          <a:ext cx="2621355" cy="127368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altLang="zh-CN" sz="1600" kern="1200" dirty="0"/>
            <a:t>Anaconda</a:t>
          </a:r>
          <a:r>
            <a:rPr lang="zh-CN" altLang="en-US" sz="1600" kern="1200" dirty="0"/>
            <a:t>安装</a:t>
          </a:r>
        </a:p>
        <a:p>
          <a:pPr marL="171450" lvl="1" indent="-171450" algn="l" defTabSz="711200">
            <a:lnSpc>
              <a:spcPct val="90000"/>
            </a:lnSpc>
            <a:spcBef>
              <a:spcPct val="0"/>
            </a:spcBef>
            <a:spcAft>
              <a:spcPct val="15000"/>
            </a:spcAft>
            <a:buChar char="•"/>
          </a:pPr>
          <a:r>
            <a:rPr lang="en-US" altLang="zh-CN" sz="1600" kern="1200" dirty="0" err="1"/>
            <a:t>Jupyter</a:t>
          </a:r>
          <a:r>
            <a:rPr lang="en-US" altLang="zh-CN" sz="1600" kern="1200" dirty="0"/>
            <a:t> Notebook</a:t>
          </a:r>
          <a:r>
            <a:rPr lang="zh-CN" altLang="en-US" sz="1600" kern="1200" dirty="0"/>
            <a:t>使用</a:t>
          </a:r>
        </a:p>
        <a:p>
          <a:pPr marL="171450" lvl="1" indent="-171450" algn="l" defTabSz="711200">
            <a:lnSpc>
              <a:spcPct val="90000"/>
            </a:lnSpc>
            <a:spcBef>
              <a:spcPct val="0"/>
            </a:spcBef>
            <a:spcAft>
              <a:spcPct val="15000"/>
            </a:spcAft>
            <a:buChar char="•"/>
          </a:pPr>
          <a:r>
            <a:rPr lang="zh-CN" altLang="en-US" sz="1600" kern="1200" dirty="0"/>
            <a:t>初识</a:t>
          </a:r>
          <a:r>
            <a:rPr lang="en-US" altLang="zh-CN" sz="1600" kern="1200" dirty="0"/>
            <a:t>Python</a:t>
          </a:r>
          <a:endParaRPr lang="zh-CN" altLang="en-US" sz="1600" kern="1200" dirty="0"/>
        </a:p>
      </dsp:txBody>
      <dsp:txXfrm>
        <a:off x="4359" y="533399"/>
        <a:ext cx="2621355" cy="1273680"/>
      </dsp:txXfrm>
    </dsp:sp>
    <dsp:sp modelId="{2F8A7992-A4C7-4D6D-AEE9-0DC2A64E1B2C}">
      <dsp:nvSpPr>
        <dsp:cNvPr id="0" name=""/>
        <dsp:cNvSpPr/>
      </dsp:nvSpPr>
      <dsp:spPr>
        <a:xfrm>
          <a:off x="2992705" y="72599"/>
          <a:ext cx="2621355" cy="460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结构化程序设计（</a:t>
          </a:r>
          <a:r>
            <a:rPr lang="en-US" altLang="zh-CN" sz="1600" kern="1200" dirty="0"/>
            <a:t>3+3</a:t>
          </a:r>
          <a:r>
            <a:rPr lang="zh-CN" altLang="en-US" sz="1600" kern="1200" dirty="0"/>
            <a:t>）</a:t>
          </a:r>
        </a:p>
      </dsp:txBody>
      <dsp:txXfrm>
        <a:off x="2992705" y="72599"/>
        <a:ext cx="2621355" cy="460800"/>
      </dsp:txXfrm>
    </dsp:sp>
    <dsp:sp modelId="{4AC520D6-63E2-4DA8-B4DF-40E41ADB1C5A}">
      <dsp:nvSpPr>
        <dsp:cNvPr id="0" name=""/>
        <dsp:cNvSpPr/>
      </dsp:nvSpPr>
      <dsp:spPr>
        <a:xfrm>
          <a:off x="2992705" y="512829"/>
          <a:ext cx="2621355" cy="127368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数据类型初步、基本运算</a:t>
          </a:r>
        </a:p>
        <a:p>
          <a:pPr marL="171450" lvl="1" indent="-171450" algn="l" defTabSz="711200">
            <a:lnSpc>
              <a:spcPct val="90000"/>
            </a:lnSpc>
            <a:spcBef>
              <a:spcPct val="0"/>
            </a:spcBef>
            <a:spcAft>
              <a:spcPct val="15000"/>
            </a:spcAft>
            <a:buChar char="•"/>
          </a:pPr>
          <a:r>
            <a:rPr lang="zh-CN" altLang="en-US" sz="1600" kern="1200" dirty="0"/>
            <a:t>控制语句</a:t>
          </a:r>
        </a:p>
        <a:p>
          <a:pPr marL="171450" lvl="1" indent="-171450" algn="l" defTabSz="711200">
            <a:lnSpc>
              <a:spcPct val="90000"/>
            </a:lnSpc>
            <a:spcBef>
              <a:spcPct val="0"/>
            </a:spcBef>
            <a:spcAft>
              <a:spcPct val="15000"/>
            </a:spcAft>
            <a:buChar char="•"/>
          </a:pPr>
          <a:r>
            <a:rPr lang="zh-CN" altLang="en-US" sz="1600" kern="1200" dirty="0"/>
            <a:t>函数、作用域</a:t>
          </a:r>
        </a:p>
      </dsp:txBody>
      <dsp:txXfrm>
        <a:off x="2992705" y="512829"/>
        <a:ext cx="2621355" cy="1273680"/>
      </dsp:txXfrm>
    </dsp:sp>
    <dsp:sp modelId="{5F84E303-24DF-4AA8-8470-FEB4B480B61F}">
      <dsp:nvSpPr>
        <dsp:cNvPr id="0" name=""/>
        <dsp:cNvSpPr/>
      </dsp:nvSpPr>
      <dsp:spPr>
        <a:xfrm>
          <a:off x="5981050" y="72599"/>
          <a:ext cx="2621355" cy="460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面向对象程序设计（</a:t>
          </a:r>
          <a:r>
            <a:rPr lang="en-US" altLang="zh-CN" sz="1600" kern="1200" dirty="0"/>
            <a:t>6+6</a:t>
          </a:r>
          <a:r>
            <a:rPr lang="zh-CN" altLang="en-US" sz="1600" kern="1200" dirty="0"/>
            <a:t>）</a:t>
          </a:r>
        </a:p>
      </dsp:txBody>
      <dsp:txXfrm>
        <a:off x="5981050" y="72599"/>
        <a:ext cx="2621355" cy="460800"/>
      </dsp:txXfrm>
    </dsp:sp>
    <dsp:sp modelId="{CEB67BF9-087B-4A77-B4E1-47BDB6559FED}">
      <dsp:nvSpPr>
        <dsp:cNvPr id="0" name=""/>
        <dsp:cNvSpPr/>
      </dsp:nvSpPr>
      <dsp:spPr>
        <a:xfrm>
          <a:off x="5986844" y="533042"/>
          <a:ext cx="2621355" cy="127368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类和对象</a:t>
          </a:r>
        </a:p>
        <a:p>
          <a:pPr marL="171450" lvl="1" indent="-171450" algn="l" defTabSz="711200">
            <a:lnSpc>
              <a:spcPct val="90000"/>
            </a:lnSpc>
            <a:spcBef>
              <a:spcPct val="0"/>
            </a:spcBef>
            <a:spcAft>
              <a:spcPct val="15000"/>
            </a:spcAft>
            <a:buChar char="•"/>
          </a:pPr>
          <a:r>
            <a:rPr lang="zh-CN" altLang="en-US" sz="1600" kern="1200" dirty="0"/>
            <a:t>继承与多态（鸭子类型）</a:t>
          </a:r>
        </a:p>
        <a:p>
          <a:pPr marL="171450" lvl="1" indent="-171450" algn="l" defTabSz="711200">
            <a:lnSpc>
              <a:spcPct val="90000"/>
            </a:lnSpc>
            <a:spcBef>
              <a:spcPct val="0"/>
            </a:spcBef>
            <a:spcAft>
              <a:spcPct val="15000"/>
            </a:spcAft>
            <a:buChar char="•"/>
          </a:pPr>
          <a:r>
            <a:rPr lang="zh-CN" altLang="en-US" sz="1600" kern="1200" dirty="0"/>
            <a:t>数据类型进阶</a:t>
          </a:r>
        </a:p>
      </dsp:txBody>
      <dsp:txXfrm>
        <a:off x="5986844" y="533042"/>
        <a:ext cx="2621355" cy="1273680"/>
      </dsp:txXfrm>
    </dsp:sp>
    <dsp:sp modelId="{9E9F9454-E158-4B4E-919B-C816E122CF68}">
      <dsp:nvSpPr>
        <dsp:cNvPr id="0" name=""/>
        <dsp:cNvSpPr/>
      </dsp:nvSpPr>
      <dsp:spPr>
        <a:xfrm>
          <a:off x="8969396" y="72599"/>
          <a:ext cx="2621355" cy="460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IO</a:t>
          </a:r>
          <a:r>
            <a:rPr lang="zh-CN" altLang="en-US" sz="1600" kern="1200" dirty="0"/>
            <a:t>编程与异常处理（</a:t>
          </a:r>
          <a:r>
            <a:rPr lang="en-US" altLang="zh-CN" sz="1600" kern="1200" dirty="0"/>
            <a:t>2+2</a:t>
          </a:r>
          <a:r>
            <a:rPr lang="zh-CN" altLang="en-US" sz="1600" kern="1200" dirty="0"/>
            <a:t>）</a:t>
          </a:r>
        </a:p>
      </dsp:txBody>
      <dsp:txXfrm>
        <a:off x="8969396" y="72599"/>
        <a:ext cx="2621355" cy="460800"/>
      </dsp:txXfrm>
    </dsp:sp>
    <dsp:sp modelId="{9812DB08-B88E-4CB0-AF90-34293DF2268A}">
      <dsp:nvSpPr>
        <dsp:cNvPr id="0" name=""/>
        <dsp:cNvSpPr/>
      </dsp:nvSpPr>
      <dsp:spPr>
        <a:xfrm>
          <a:off x="8969396" y="533399"/>
          <a:ext cx="2621355" cy="127368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文件读写</a:t>
          </a:r>
        </a:p>
        <a:p>
          <a:pPr marL="171450" lvl="1" indent="-171450" algn="l" defTabSz="711200">
            <a:lnSpc>
              <a:spcPct val="90000"/>
            </a:lnSpc>
            <a:spcBef>
              <a:spcPct val="0"/>
            </a:spcBef>
            <a:spcAft>
              <a:spcPct val="15000"/>
            </a:spcAft>
            <a:buChar char="•"/>
          </a:pPr>
          <a:r>
            <a:rPr lang="zh-CN" altLang="en-US" sz="1600" kern="1200" dirty="0"/>
            <a:t>异常处理</a:t>
          </a:r>
        </a:p>
      </dsp:txBody>
      <dsp:txXfrm>
        <a:off x="8969396" y="533399"/>
        <a:ext cx="2621355" cy="1273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D20F0-CD30-4D7F-9F41-DFB727A91DEF}">
      <dsp:nvSpPr>
        <dsp:cNvPr id="0" name=""/>
        <dsp:cNvSpPr/>
      </dsp:nvSpPr>
      <dsp:spPr>
        <a:xfrm>
          <a:off x="27" y="182772"/>
          <a:ext cx="2650175" cy="5184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初识</a:t>
          </a:r>
          <a:r>
            <a:rPr lang="en-US" altLang="zh-CN" sz="1800" kern="1200" dirty="0"/>
            <a:t>Python</a:t>
          </a:r>
          <a:r>
            <a:rPr lang="zh-CN" altLang="en-US" sz="1800" kern="1200" dirty="0"/>
            <a:t>工具包（</a:t>
          </a:r>
          <a:r>
            <a:rPr lang="en-US" altLang="zh-CN" sz="1800" kern="1200" dirty="0"/>
            <a:t>2+2</a:t>
          </a:r>
          <a:r>
            <a:rPr lang="zh-CN" altLang="en-US" sz="1800" kern="1200" dirty="0"/>
            <a:t>）</a:t>
          </a:r>
        </a:p>
      </dsp:txBody>
      <dsp:txXfrm>
        <a:off x="27" y="182772"/>
        <a:ext cx="2650175" cy="518400"/>
      </dsp:txXfrm>
    </dsp:sp>
    <dsp:sp modelId="{F1541745-3E90-48DB-8D3C-1AA896512F9A}">
      <dsp:nvSpPr>
        <dsp:cNvPr id="0" name=""/>
        <dsp:cNvSpPr/>
      </dsp:nvSpPr>
      <dsp:spPr>
        <a:xfrm>
          <a:off x="27" y="701172"/>
          <a:ext cx="2650175" cy="1432889"/>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t>传统编程回顾</a:t>
          </a:r>
        </a:p>
        <a:p>
          <a:pPr marL="171450" lvl="1" indent="-171450" algn="l" defTabSz="800100">
            <a:lnSpc>
              <a:spcPct val="90000"/>
            </a:lnSpc>
            <a:spcBef>
              <a:spcPct val="0"/>
            </a:spcBef>
            <a:spcAft>
              <a:spcPct val="15000"/>
            </a:spcAft>
            <a:buChar char="•"/>
          </a:pPr>
          <a:r>
            <a:rPr lang="zh-CN" altLang="en-US" sz="1800" kern="1200" dirty="0"/>
            <a:t>工具包编程引入</a:t>
          </a:r>
        </a:p>
        <a:p>
          <a:pPr marL="171450" lvl="1" indent="-171450" algn="l" defTabSz="800100">
            <a:lnSpc>
              <a:spcPct val="90000"/>
            </a:lnSpc>
            <a:spcBef>
              <a:spcPct val="0"/>
            </a:spcBef>
            <a:spcAft>
              <a:spcPct val="15000"/>
            </a:spcAft>
            <a:buChar char="•"/>
          </a:pPr>
          <a:r>
            <a:rPr lang="zh-CN" altLang="en-US" sz="1800" kern="1200" dirty="0"/>
            <a:t>问题求解示例</a:t>
          </a:r>
        </a:p>
      </dsp:txBody>
      <dsp:txXfrm>
        <a:off x="27" y="701172"/>
        <a:ext cx="2650175" cy="1432889"/>
      </dsp:txXfrm>
    </dsp:sp>
    <dsp:sp modelId="{2F8A7992-A4C7-4D6D-AEE9-0DC2A64E1B2C}">
      <dsp:nvSpPr>
        <dsp:cNvPr id="0" name=""/>
        <dsp:cNvSpPr/>
      </dsp:nvSpPr>
      <dsp:spPr>
        <a:xfrm>
          <a:off x="3021228" y="182772"/>
          <a:ext cx="2650175" cy="5184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常用工具包（</a:t>
          </a:r>
          <a:r>
            <a:rPr lang="en-US" altLang="zh-CN" sz="1800" kern="1200" dirty="0"/>
            <a:t>4+4</a:t>
          </a:r>
          <a:r>
            <a:rPr lang="zh-CN" altLang="en-US" sz="1800" kern="1200" dirty="0"/>
            <a:t>）</a:t>
          </a:r>
        </a:p>
      </dsp:txBody>
      <dsp:txXfrm>
        <a:off x="3021228" y="182772"/>
        <a:ext cx="2650175" cy="518400"/>
      </dsp:txXfrm>
    </dsp:sp>
    <dsp:sp modelId="{4AC520D6-63E2-4DA8-B4DF-40E41ADB1C5A}">
      <dsp:nvSpPr>
        <dsp:cNvPr id="0" name=""/>
        <dsp:cNvSpPr/>
      </dsp:nvSpPr>
      <dsp:spPr>
        <a:xfrm>
          <a:off x="3021228" y="701172"/>
          <a:ext cx="2650175" cy="1432889"/>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altLang="zh-CN" sz="1800" kern="1200" dirty="0" err="1"/>
            <a:t>Numpy</a:t>
          </a:r>
          <a:endParaRPr lang="zh-CN" altLang="en-US" sz="1800" kern="1200" dirty="0"/>
        </a:p>
        <a:p>
          <a:pPr marL="171450" lvl="1" indent="-171450" algn="l" defTabSz="800100">
            <a:lnSpc>
              <a:spcPct val="90000"/>
            </a:lnSpc>
            <a:spcBef>
              <a:spcPct val="0"/>
            </a:spcBef>
            <a:spcAft>
              <a:spcPct val="15000"/>
            </a:spcAft>
            <a:buChar char="•"/>
          </a:pPr>
          <a:r>
            <a:rPr lang="en-US" altLang="zh-CN" sz="1800" kern="1200" dirty="0"/>
            <a:t>Pandas</a:t>
          </a:r>
          <a:endParaRPr lang="zh-CN" altLang="en-US" sz="1800" kern="1200" dirty="0"/>
        </a:p>
        <a:p>
          <a:pPr marL="171450" lvl="1" indent="-171450" algn="l" defTabSz="800100">
            <a:lnSpc>
              <a:spcPct val="90000"/>
            </a:lnSpc>
            <a:spcBef>
              <a:spcPct val="0"/>
            </a:spcBef>
            <a:spcAft>
              <a:spcPct val="15000"/>
            </a:spcAft>
            <a:buChar char="•"/>
          </a:pPr>
          <a:r>
            <a:rPr lang="en-US" altLang="zh-CN" sz="1800" kern="1200" dirty="0"/>
            <a:t>Matplotlib</a:t>
          </a:r>
          <a:endParaRPr lang="zh-CN" altLang="en-US" sz="1800" kern="1200" dirty="0"/>
        </a:p>
      </dsp:txBody>
      <dsp:txXfrm>
        <a:off x="3021228" y="701172"/>
        <a:ext cx="2650175" cy="14328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D20F0-CD30-4D7F-9F41-DFB727A91DEF}">
      <dsp:nvSpPr>
        <dsp:cNvPr id="0" name=""/>
        <dsp:cNvSpPr/>
      </dsp:nvSpPr>
      <dsp:spPr>
        <a:xfrm>
          <a:off x="27" y="7719"/>
          <a:ext cx="2650175" cy="46080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教师引导（</a:t>
          </a:r>
          <a:r>
            <a:rPr lang="en-US" altLang="zh-CN" sz="1600" kern="1200" dirty="0"/>
            <a:t>4+4</a:t>
          </a:r>
          <a:r>
            <a:rPr lang="zh-CN" altLang="en-US" sz="1600" kern="1200" dirty="0"/>
            <a:t>）</a:t>
          </a:r>
        </a:p>
      </dsp:txBody>
      <dsp:txXfrm>
        <a:off x="27" y="7719"/>
        <a:ext cx="2650175" cy="460800"/>
      </dsp:txXfrm>
    </dsp:sp>
    <dsp:sp modelId="{F1541745-3E90-48DB-8D3C-1AA896512F9A}">
      <dsp:nvSpPr>
        <dsp:cNvPr id="0" name=""/>
        <dsp:cNvSpPr/>
      </dsp:nvSpPr>
      <dsp:spPr>
        <a:xfrm>
          <a:off x="27" y="468519"/>
          <a:ext cx="2650175" cy="1870717"/>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以手写数字识别问题为例</a:t>
          </a:r>
        </a:p>
        <a:p>
          <a:pPr marL="342900" lvl="2" indent="-171450" algn="l" defTabSz="711200">
            <a:lnSpc>
              <a:spcPct val="90000"/>
            </a:lnSpc>
            <a:spcBef>
              <a:spcPct val="0"/>
            </a:spcBef>
            <a:spcAft>
              <a:spcPct val="15000"/>
            </a:spcAft>
            <a:buChar char="•"/>
          </a:pPr>
          <a:r>
            <a:rPr lang="en-US" altLang="zh-CN" sz="1600" kern="1200" dirty="0"/>
            <a:t>BP</a:t>
          </a:r>
          <a:r>
            <a:rPr lang="zh-CN" altLang="en-US" sz="1600" kern="1200" dirty="0"/>
            <a:t>神经网络</a:t>
          </a:r>
        </a:p>
        <a:p>
          <a:pPr marL="342900" lvl="2" indent="-171450" algn="l" defTabSz="711200">
            <a:lnSpc>
              <a:spcPct val="90000"/>
            </a:lnSpc>
            <a:spcBef>
              <a:spcPct val="0"/>
            </a:spcBef>
            <a:spcAft>
              <a:spcPct val="15000"/>
            </a:spcAft>
            <a:buChar char="•"/>
          </a:pPr>
          <a:r>
            <a:rPr lang="en-US" altLang="zh-CN" sz="1600" kern="1200" dirty="0"/>
            <a:t>LeNet-5</a:t>
          </a:r>
          <a:r>
            <a:rPr lang="zh-CN" altLang="en-US" sz="1600" kern="1200" dirty="0"/>
            <a:t>卷积神经网络</a:t>
          </a:r>
        </a:p>
      </dsp:txBody>
      <dsp:txXfrm>
        <a:off x="27" y="468519"/>
        <a:ext cx="2650175" cy="1870717"/>
      </dsp:txXfrm>
    </dsp:sp>
    <dsp:sp modelId="{2F8A7992-A4C7-4D6D-AEE9-0DC2A64E1B2C}">
      <dsp:nvSpPr>
        <dsp:cNvPr id="0" name=""/>
        <dsp:cNvSpPr/>
      </dsp:nvSpPr>
      <dsp:spPr>
        <a:xfrm>
          <a:off x="3021228" y="7719"/>
          <a:ext cx="2650175" cy="46080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学生为主（</a:t>
          </a:r>
          <a:r>
            <a:rPr lang="en-US" altLang="zh-CN" sz="1600" kern="1200" dirty="0"/>
            <a:t>4+4</a:t>
          </a:r>
          <a:r>
            <a:rPr lang="zh-CN" altLang="en-US" sz="1600" kern="1200" dirty="0"/>
            <a:t>）</a:t>
          </a:r>
        </a:p>
      </dsp:txBody>
      <dsp:txXfrm>
        <a:off x="3021228" y="7719"/>
        <a:ext cx="2650175" cy="460800"/>
      </dsp:txXfrm>
    </dsp:sp>
    <dsp:sp modelId="{4AC520D6-63E2-4DA8-B4DF-40E41ADB1C5A}">
      <dsp:nvSpPr>
        <dsp:cNvPr id="0" name=""/>
        <dsp:cNvSpPr/>
      </dsp:nvSpPr>
      <dsp:spPr>
        <a:xfrm>
          <a:off x="3021228" y="468519"/>
          <a:ext cx="2650175" cy="1870717"/>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问题发现、方法调研、步骤分解、编程实现、结果分析及未来研究方向探索</a:t>
          </a:r>
        </a:p>
        <a:p>
          <a:pPr marL="171450" lvl="1" indent="-171450" algn="l" defTabSz="711200">
            <a:lnSpc>
              <a:spcPct val="90000"/>
            </a:lnSpc>
            <a:spcBef>
              <a:spcPct val="0"/>
            </a:spcBef>
            <a:spcAft>
              <a:spcPct val="15000"/>
            </a:spcAft>
            <a:buChar char="•"/>
          </a:pPr>
          <a:r>
            <a:rPr lang="zh-CN" altLang="en-US" sz="1600" kern="1200" dirty="0"/>
            <a:t>实验报告，课堂展示，交流讨论</a:t>
          </a:r>
        </a:p>
      </dsp:txBody>
      <dsp:txXfrm>
        <a:off x="3021228" y="468519"/>
        <a:ext cx="2650175" cy="187071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6692EA-238C-4C01-97DC-03DF0C9D2AEA}" type="datetimeFigureOut">
              <a:rPr lang="zh-CN" altLang="en-US" smtClean="0"/>
              <a:t>2022/11/21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FA0E20-C130-44A6-9E0B-75DD28584405}" type="slidenum">
              <a:rPr lang="zh-CN" altLang="en-US" smtClean="0"/>
              <a:t>‹#›</a:t>
            </a:fld>
            <a:endParaRPr lang="zh-CN" altLang="en-US"/>
          </a:p>
        </p:txBody>
      </p:sp>
    </p:spTree>
    <p:extLst>
      <p:ext uri="{BB962C8B-B14F-4D97-AF65-F5344CB8AC3E}">
        <p14:creationId xmlns:p14="http://schemas.microsoft.com/office/powerpoint/2010/main" val="1238829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818C1C1-05B9-40FB-AFED-7D7F0BE5C3E1}" type="slidenum">
              <a:rPr lang="zh-CN" altLang="en-US" smtClean="0"/>
              <a:t>1</a:t>
            </a:fld>
            <a:endParaRPr lang="zh-CN" altLang="en-US"/>
          </a:p>
        </p:txBody>
      </p:sp>
    </p:spTree>
    <p:extLst>
      <p:ext uri="{BB962C8B-B14F-4D97-AF65-F5344CB8AC3E}">
        <p14:creationId xmlns:p14="http://schemas.microsoft.com/office/powerpoint/2010/main" val="1016255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CBEFCA-EC15-4062-9296-81A43A464D60}" type="slidenum">
              <a:rPr lang="zh-CN" altLang="en-US" smtClean="0"/>
              <a:t>19</a:t>
            </a:fld>
            <a:endParaRPr lang="zh-CN" altLang="en-US"/>
          </a:p>
        </p:txBody>
      </p:sp>
    </p:spTree>
    <p:extLst>
      <p:ext uri="{BB962C8B-B14F-4D97-AF65-F5344CB8AC3E}">
        <p14:creationId xmlns:p14="http://schemas.microsoft.com/office/powerpoint/2010/main" val="47579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CBEFCA-EC15-4062-9296-81A43A464D60}" type="slidenum">
              <a:rPr lang="zh-CN" altLang="en-US" smtClean="0"/>
              <a:t>20</a:t>
            </a:fld>
            <a:endParaRPr lang="zh-CN" altLang="en-US"/>
          </a:p>
        </p:txBody>
      </p:sp>
    </p:spTree>
    <p:extLst>
      <p:ext uri="{BB962C8B-B14F-4D97-AF65-F5344CB8AC3E}">
        <p14:creationId xmlns:p14="http://schemas.microsoft.com/office/powerpoint/2010/main" val="2294030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CBEFCA-EC15-4062-9296-81A43A464D60}" type="slidenum">
              <a:rPr lang="zh-CN" altLang="en-US" smtClean="0"/>
              <a:t>21</a:t>
            </a:fld>
            <a:endParaRPr lang="zh-CN" altLang="en-US"/>
          </a:p>
        </p:txBody>
      </p:sp>
    </p:spTree>
    <p:extLst>
      <p:ext uri="{BB962C8B-B14F-4D97-AF65-F5344CB8AC3E}">
        <p14:creationId xmlns:p14="http://schemas.microsoft.com/office/powerpoint/2010/main" val="67280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CBEFCA-EC15-4062-9296-81A43A464D60}" type="slidenum">
              <a:rPr lang="zh-CN" altLang="en-US" smtClean="0"/>
              <a:t>22</a:t>
            </a:fld>
            <a:endParaRPr lang="zh-CN" altLang="en-US"/>
          </a:p>
        </p:txBody>
      </p:sp>
    </p:spTree>
    <p:extLst>
      <p:ext uri="{BB962C8B-B14F-4D97-AF65-F5344CB8AC3E}">
        <p14:creationId xmlns:p14="http://schemas.microsoft.com/office/powerpoint/2010/main" val="3093303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CBEFCA-EC15-4062-9296-81A43A464D60}" type="slidenum">
              <a:rPr lang="zh-CN" altLang="en-US" smtClean="0"/>
              <a:t>23</a:t>
            </a:fld>
            <a:endParaRPr lang="zh-CN" altLang="en-US"/>
          </a:p>
        </p:txBody>
      </p:sp>
    </p:spTree>
    <p:extLst>
      <p:ext uri="{BB962C8B-B14F-4D97-AF65-F5344CB8AC3E}">
        <p14:creationId xmlns:p14="http://schemas.microsoft.com/office/powerpoint/2010/main" val="183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CBEFCA-EC15-4062-9296-81A43A464D60}" type="slidenum">
              <a:rPr lang="zh-CN" altLang="en-US" smtClean="0"/>
              <a:t>24</a:t>
            </a:fld>
            <a:endParaRPr lang="zh-CN" altLang="en-US"/>
          </a:p>
        </p:txBody>
      </p:sp>
    </p:spTree>
    <p:extLst>
      <p:ext uri="{BB962C8B-B14F-4D97-AF65-F5344CB8AC3E}">
        <p14:creationId xmlns:p14="http://schemas.microsoft.com/office/powerpoint/2010/main" val="1905613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CBEFCA-EC15-4062-9296-81A43A464D60}" type="slidenum">
              <a:rPr lang="zh-CN" altLang="en-US" smtClean="0"/>
              <a:t>25</a:t>
            </a:fld>
            <a:endParaRPr lang="zh-CN" altLang="en-US"/>
          </a:p>
        </p:txBody>
      </p:sp>
    </p:spTree>
    <p:extLst>
      <p:ext uri="{BB962C8B-B14F-4D97-AF65-F5344CB8AC3E}">
        <p14:creationId xmlns:p14="http://schemas.microsoft.com/office/powerpoint/2010/main" val="2255554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CBEFCA-EC15-4062-9296-81A43A464D60}" type="slidenum">
              <a:rPr lang="zh-CN" altLang="en-US" smtClean="0"/>
              <a:t>26</a:t>
            </a:fld>
            <a:endParaRPr lang="zh-CN" altLang="en-US"/>
          </a:p>
        </p:txBody>
      </p:sp>
    </p:spTree>
    <p:extLst>
      <p:ext uri="{BB962C8B-B14F-4D97-AF65-F5344CB8AC3E}">
        <p14:creationId xmlns:p14="http://schemas.microsoft.com/office/powerpoint/2010/main" val="42261269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A1F18DBD-82D6-4587-9445-3A3F5710BF1C}"/>
              </a:ext>
            </a:extLst>
          </p:cNvPr>
          <p:cNvSpPr/>
          <p:nvPr userDrawn="1"/>
        </p:nvSpPr>
        <p:spPr>
          <a:xfrm>
            <a:off x="-8240" y="0"/>
            <a:ext cx="12208480" cy="6858000"/>
          </a:xfrm>
          <a:prstGeom prst="rect">
            <a:avLst/>
          </a:prstGeom>
          <a:blipFill dpi="0" rotWithShape="1">
            <a:blip r:embed="rId3">
              <a:alphaModFix amt="27000"/>
              <a:extLst>
                <a:ext uri="{BEBA8EAE-BF5A-486C-A8C5-ECC9F3942E4B}">
                  <a14:imgProps xmlns:a14="http://schemas.microsoft.com/office/drawing/2010/main">
                    <a14:imgLayer r:embed="rId4">
                      <a14:imgEffect>
                        <a14:brightnessContrast bright="-15000"/>
                      </a14:imgEffect>
                    </a14:imgLayer>
                  </a14:imgProps>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dirty="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6" name="组合 15">
            <a:extLst>
              <a:ext uri="{FF2B5EF4-FFF2-40B4-BE49-F238E27FC236}">
                <a16:creationId xmlns:a16="http://schemas.microsoft.com/office/drawing/2014/main" id="{B86BE879-DF22-42A7-A7F4-16189C55CE98}"/>
              </a:ext>
            </a:extLst>
          </p:cNvPr>
          <p:cNvGrpSpPr/>
          <p:nvPr userDrawn="1"/>
        </p:nvGrpSpPr>
        <p:grpSpPr>
          <a:xfrm>
            <a:off x="39759" y="53578"/>
            <a:ext cx="12096001" cy="6750844"/>
            <a:chOff x="-1" y="-1"/>
            <a:chExt cx="12192001" cy="6858001"/>
          </a:xfrm>
        </p:grpSpPr>
        <p:sp>
          <p:nvSpPr>
            <p:cNvPr id="7" name="矩形: 圆角 6">
              <a:extLst>
                <a:ext uri="{FF2B5EF4-FFF2-40B4-BE49-F238E27FC236}">
                  <a16:creationId xmlns:a16="http://schemas.microsoft.com/office/drawing/2014/main" id="{7FFA2659-2D2B-42D1-8BD3-5769F32040E3}"/>
                </a:ext>
              </a:extLst>
            </p:cNvPr>
            <p:cNvSpPr/>
            <p:nvPr userDrawn="1"/>
          </p:nvSpPr>
          <p:spPr>
            <a:xfrm>
              <a:off x="0" y="0"/>
              <a:ext cx="12192000" cy="6858000"/>
            </a:xfrm>
            <a:prstGeom prst="roundRect">
              <a:avLst>
                <a:gd name="adj" fmla="val 2945"/>
              </a:avLst>
            </a:prstGeom>
            <a:noFill/>
            <a:ln>
              <a:solidFill>
                <a:srgbClr val="1950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弧形 7">
              <a:extLst>
                <a:ext uri="{FF2B5EF4-FFF2-40B4-BE49-F238E27FC236}">
                  <a16:creationId xmlns:a16="http://schemas.microsoft.com/office/drawing/2014/main" id="{000543A4-6429-4E31-8B37-80853080FE5D}"/>
                </a:ext>
              </a:extLst>
            </p:cNvPr>
            <p:cNvSpPr/>
            <p:nvPr userDrawn="1"/>
          </p:nvSpPr>
          <p:spPr>
            <a:xfrm rot="16200000">
              <a:off x="-13317" y="13317"/>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a:extLst>
                <a:ext uri="{FF2B5EF4-FFF2-40B4-BE49-F238E27FC236}">
                  <a16:creationId xmlns:a16="http://schemas.microsoft.com/office/drawing/2014/main" id="{26D227D3-ED13-4326-9DF0-8BBCEDF97418}"/>
                </a:ext>
              </a:extLst>
            </p:cNvPr>
            <p:cNvSpPr/>
            <p:nvPr userDrawn="1"/>
          </p:nvSpPr>
          <p:spPr>
            <a:xfrm rot="10800000">
              <a:off x="-1" y="6467383"/>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a:extLst>
                <a:ext uri="{FF2B5EF4-FFF2-40B4-BE49-F238E27FC236}">
                  <a16:creationId xmlns:a16="http://schemas.microsoft.com/office/drawing/2014/main" id="{5EC06313-90C9-4F57-A46B-EE721F1C3EE5}"/>
                </a:ext>
              </a:extLst>
            </p:cNvPr>
            <p:cNvSpPr/>
            <p:nvPr userDrawn="1"/>
          </p:nvSpPr>
          <p:spPr>
            <a:xfrm rot="5400000" flipH="1">
              <a:off x="11788065" y="1331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弧形 10">
              <a:extLst>
                <a:ext uri="{FF2B5EF4-FFF2-40B4-BE49-F238E27FC236}">
                  <a16:creationId xmlns:a16="http://schemas.microsoft.com/office/drawing/2014/main" id="{7A875A65-4E9C-44A3-819E-42CEAABAB3CC}"/>
                </a:ext>
              </a:extLst>
            </p:cNvPr>
            <p:cNvSpPr/>
            <p:nvPr userDrawn="1"/>
          </p:nvSpPr>
          <p:spPr>
            <a:xfrm rot="16200000" flipH="1" flipV="1">
              <a:off x="11788066" y="645406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3EE7358C-D982-4617-AEAE-FF56809135F8}"/>
                </a:ext>
              </a:extLst>
            </p:cNvPr>
            <p:cNvCxnSpPr/>
            <p:nvPr userDrawn="1"/>
          </p:nvCxnSpPr>
          <p:spPr>
            <a:xfrm>
              <a:off x="4832350" y="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A7FA3C80-131D-4019-B727-FE2F3BF9D8F8}"/>
                </a:ext>
              </a:extLst>
            </p:cNvPr>
            <p:cNvCxnSpPr/>
            <p:nvPr userDrawn="1"/>
          </p:nvCxnSpPr>
          <p:spPr>
            <a:xfrm>
              <a:off x="4832350" y="685800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grpSp>
      <p:sp>
        <p:nvSpPr>
          <p:cNvPr id="21" name="文本框 20">
            <a:extLst>
              <a:ext uri="{FF2B5EF4-FFF2-40B4-BE49-F238E27FC236}">
                <a16:creationId xmlns:a16="http://schemas.microsoft.com/office/drawing/2014/main" id="{052961B7-AE07-4832-863B-848E3E3338B1}"/>
              </a:ext>
            </a:extLst>
          </p:cNvPr>
          <p:cNvSpPr txBox="1"/>
          <p:nvPr userDrawn="1"/>
        </p:nvSpPr>
        <p:spPr>
          <a:xfrm>
            <a:off x="3389970" y="1782612"/>
            <a:ext cx="5412059" cy="1862048"/>
          </a:xfrm>
          <a:prstGeom prst="rect">
            <a:avLst/>
          </a:prstGeom>
          <a:noFill/>
        </p:spPr>
        <p:txBody>
          <a:bodyPr wrap="none" rtlCol="0">
            <a:spAutoFit/>
          </a:bodyPr>
          <a:lstStyle/>
          <a:p>
            <a:r>
              <a:rPr lang="en-US" altLang="zh-CN" sz="11500" b="0" cap="none" spc="0" dirty="0">
                <a:ln>
                  <a:noFill/>
                </a:ln>
                <a:solidFill>
                  <a:srgbClr val="B1C400"/>
                </a:solidFill>
                <a:effectLst/>
                <a:latin typeface="Bauhaus 93" panose="04030905020B02020C02" pitchFamily="82" charset="0"/>
                <a:ea typeface="Adobe Gothic Std B" panose="020B0800000000000000" pitchFamily="34" charset="-128"/>
              </a:rPr>
              <a:t>PYTHON</a:t>
            </a:r>
            <a:endParaRPr lang="zh-CN" altLang="en-US" sz="11500" b="0" cap="none" spc="0" dirty="0">
              <a:ln>
                <a:noFill/>
              </a:ln>
              <a:solidFill>
                <a:srgbClr val="B1C400"/>
              </a:solidFill>
              <a:effectLst/>
              <a:latin typeface="Bauhaus 93" panose="04030905020B02020C02" pitchFamily="82" charset="0"/>
            </a:endParaRPr>
          </a:p>
        </p:txBody>
      </p:sp>
      <p:sp>
        <p:nvSpPr>
          <p:cNvPr id="22" name="文本框 21">
            <a:extLst>
              <a:ext uri="{FF2B5EF4-FFF2-40B4-BE49-F238E27FC236}">
                <a16:creationId xmlns:a16="http://schemas.microsoft.com/office/drawing/2014/main" id="{78AE8561-6270-4561-8836-9AC4217D50B7}"/>
              </a:ext>
            </a:extLst>
          </p:cNvPr>
          <p:cNvSpPr txBox="1"/>
          <p:nvPr userDrawn="1"/>
        </p:nvSpPr>
        <p:spPr>
          <a:xfrm>
            <a:off x="3541453" y="3281150"/>
            <a:ext cx="5109091" cy="1569660"/>
          </a:xfrm>
          <a:prstGeom prst="rect">
            <a:avLst/>
          </a:prstGeom>
          <a:noFill/>
        </p:spPr>
        <p:txBody>
          <a:bodyPr wrap="none" rtlCol="0">
            <a:spAutoFit/>
          </a:bodyPr>
          <a:lstStyle/>
          <a:p>
            <a:r>
              <a:rPr lang="zh-CN" altLang="en-US" sz="9600" b="1" cap="none" spc="0" dirty="0">
                <a:ln>
                  <a:noFill/>
                </a:ln>
                <a:solidFill>
                  <a:srgbClr val="B1C400"/>
                </a:solidFill>
                <a:effectLst/>
                <a:latin typeface="+mj-ea"/>
                <a:ea typeface="+mj-ea"/>
              </a:rPr>
              <a:t>编程基础</a:t>
            </a:r>
          </a:p>
        </p:txBody>
      </p:sp>
      <p:sp>
        <p:nvSpPr>
          <p:cNvPr id="19" name="文本框 18">
            <a:extLst>
              <a:ext uri="{FF2B5EF4-FFF2-40B4-BE49-F238E27FC236}">
                <a16:creationId xmlns:a16="http://schemas.microsoft.com/office/drawing/2014/main" id="{D902F019-C20E-482B-84C7-66B5B29C9F3A}"/>
              </a:ext>
            </a:extLst>
          </p:cNvPr>
          <p:cNvSpPr txBox="1"/>
          <p:nvPr userDrawn="1"/>
        </p:nvSpPr>
        <p:spPr>
          <a:xfrm>
            <a:off x="3355145" y="1756485"/>
            <a:ext cx="5412059" cy="1862048"/>
          </a:xfrm>
          <a:prstGeom prst="rect">
            <a:avLst/>
          </a:prstGeom>
          <a:noFill/>
        </p:spPr>
        <p:txBody>
          <a:bodyPr wrap="none" rtlCol="0">
            <a:spAutoFit/>
          </a:bodyPr>
          <a:lstStyle/>
          <a:p>
            <a:r>
              <a:rPr lang="en-US" altLang="zh-CN" sz="11500" b="0" cap="none" spc="0" dirty="0">
                <a:ln>
                  <a:noFill/>
                </a:ln>
                <a:solidFill>
                  <a:srgbClr val="1950B2"/>
                </a:solidFill>
                <a:effectLst/>
                <a:latin typeface="Bauhaus 93" panose="04030905020B02020C02" pitchFamily="82" charset="0"/>
                <a:ea typeface="Adobe Gothic Std B" panose="020B0800000000000000" pitchFamily="34" charset="-128"/>
              </a:rPr>
              <a:t>PYTHON</a:t>
            </a:r>
            <a:endParaRPr lang="zh-CN" altLang="en-US" sz="11500" b="0" cap="none" spc="0" dirty="0">
              <a:ln>
                <a:noFill/>
              </a:ln>
              <a:solidFill>
                <a:srgbClr val="1950B2"/>
              </a:solidFill>
              <a:effectLst/>
              <a:latin typeface="Bauhaus 93" panose="04030905020B02020C02" pitchFamily="82" charset="0"/>
            </a:endParaRPr>
          </a:p>
        </p:txBody>
      </p:sp>
      <p:sp>
        <p:nvSpPr>
          <p:cNvPr id="20" name="文本框 19">
            <a:extLst>
              <a:ext uri="{FF2B5EF4-FFF2-40B4-BE49-F238E27FC236}">
                <a16:creationId xmlns:a16="http://schemas.microsoft.com/office/drawing/2014/main" id="{F0F8AD9F-7E91-4828-B7EA-8A5E5F1E8A3F}"/>
              </a:ext>
            </a:extLst>
          </p:cNvPr>
          <p:cNvSpPr txBox="1"/>
          <p:nvPr userDrawn="1"/>
        </p:nvSpPr>
        <p:spPr>
          <a:xfrm>
            <a:off x="3506628" y="3255023"/>
            <a:ext cx="5109091" cy="1569660"/>
          </a:xfrm>
          <a:prstGeom prst="rect">
            <a:avLst/>
          </a:prstGeom>
          <a:noFill/>
        </p:spPr>
        <p:txBody>
          <a:bodyPr wrap="none" rtlCol="0">
            <a:spAutoFit/>
          </a:bodyPr>
          <a:lstStyle/>
          <a:p>
            <a:r>
              <a:rPr lang="zh-CN" altLang="en-US" sz="9600" b="1" cap="none" spc="0" dirty="0">
                <a:ln>
                  <a:noFill/>
                </a:ln>
                <a:solidFill>
                  <a:srgbClr val="1950B2"/>
                </a:solidFill>
                <a:effectLst/>
                <a:latin typeface="+mj-ea"/>
                <a:ea typeface="+mj-ea"/>
              </a:rPr>
              <a:t>编程基础</a:t>
            </a:r>
          </a:p>
        </p:txBody>
      </p:sp>
    </p:spTree>
    <p:extLst>
      <p:ext uri="{BB962C8B-B14F-4D97-AF65-F5344CB8AC3E}">
        <p14:creationId xmlns:p14="http://schemas.microsoft.com/office/powerpoint/2010/main" val="30377879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19" grpId="0"/>
      <p:bldP spid="20"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bg>
      <p:bgRef idx="1001">
        <a:schemeClr val="bg1"/>
      </p:bgRef>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EBA2B308-CF45-47AC-A9B5-B467A553CCC9}"/>
              </a:ext>
            </a:extLst>
          </p:cNvPr>
          <p:cNvSpPr/>
          <p:nvPr userDrawn="1"/>
        </p:nvSpPr>
        <p:spPr>
          <a:xfrm>
            <a:off x="-8240" y="0"/>
            <a:ext cx="12208480" cy="6858000"/>
          </a:xfrm>
          <a:prstGeom prst="rect">
            <a:avLst/>
          </a:prstGeom>
          <a:blipFill dpi="0" rotWithShape="1">
            <a:blip r:embed="rId2">
              <a:alphaModFix amt="27000"/>
              <a:extLst>
                <a:ext uri="{BEBA8EAE-BF5A-486C-A8C5-ECC9F3942E4B}">
                  <a14:imgProps xmlns:a14="http://schemas.microsoft.com/office/drawing/2010/main">
                    <a14:imgLayer r:embed="rId3">
                      <a14:imgEffect>
                        <a14:brightnessContrast bright="-15000"/>
                      </a14:imgEffect>
                    </a14:imgLayer>
                  </a14:imgProps>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dirty="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2" name="矩形 11">
            <a:extLst>
              <a:ext uri="{FF2B5EF4-FFF2-40B4-BE49-F238E27FC236}">
                <a16:creationId xmlns:a16="http://schemas.microsoft.com/office/drawing/2014/main" id="{AFD6B2BE-A772-4472-96B7-A9675BCCB4B3}"/>
              </a:ext>
            </a:extLst>
          </p:cNvPr>
          <p:cNvSpPr/>
          <p:nvPr userDrawn="1"/>
        </p:nvSpPr>
        <p:spPr>
          <a:xfrm>
            <a:off x="-8240" y="0"/>
            <a:ext cx="12208480" cy="6858000"/>
          </a:xfrm>
          <a:prstGeom prst="rect">
            <a:avLst/>
          </a:prstGeom>
          <a:blipFill dpi="0" rotWithShape="1">
            <a:blip r:embed="rId4">
              <a:alphaModFix amt="27000"/>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6" name="组合 15">
            <a:extLst>
              <a:ext uri="{FF2B5EF4-FFF2-40B4-BE49-F238E27FC236}">
                <a16:creationId xmlns:a16="http://schemas.microsoft.com/office/drawing/2014/main" id="{B86BE879-DF22-42A7-A7F4-16189C55CE98}"/>
              </a:ext>
            </a:extLst>
          </p:cNvPr>
          <p:cNvGrpSpPr/>
          <p:nvPr userDrawn="1"/>
        </p:nvGrpSpPr>
        <p:grpSpPr>
          <a:xfrm>
            <a:off x="39759" y="53578"/>
            <a:ext cx="12096001" cy="6750844"/>
            <a:chOff x="-1" y="-1"/>
            <a:chExt cx="12192001" cy="6858001"/>
          </a:xfrm>
        </p:grpSpPr>
        <p:sp>
          <p:nvSpPr>
            <p:cNvPr id="7" name="矩形: 圆角 6">
              <a:extLst>
                <a:ext uri="{FF2B5EF4-FFF2-40B4-BE49-F238E27FC236}">
                  <a16:creationId xmlns:a16="http://schemas.microsoft.com/office/drawing/2014/main" id="{7FFA2659-2D2B-42D1-8BD3-5769F32040E3}"/>
                </a:ext>
              </a:extLst>
            </p:cNvPr>
            <p:cNvSpPr/>
            <p:nvPr userDrawn="1"/>
          </p:nvSpPr>
          <p:spPr>
            <a:xfrm>
              <a:off x="0" y="0"/>
              <a:ext cx="12192000" cy="6858000"/>
            </a:xfrm>
            <a:prstGeom prst="roundRect">
              <a:avLst>
                <a:gd name="adj" fmla="val 2945"/>
              </a:avLst>
            </a:prstGeom>
            <a:noFill/>
            <a:ln>
              <a:solidFill>
                <a:srgbClr val="1950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弧形 7">
              <a:extLst>
                <a:ext uri="{FF2B5EF4-FFF2-40B4-BE49-F238E27FC236}">
                  <a16:creationId xmlns:a16="http://schemas.microsoft.com/office/drawing/2014/main" id="{000543A4-6429-4E31-8B37-80853080FE5D}"/>
                </a:ext>
              </a:extLst>
            </p:cNvPr>
            <p:cNvSpPr/>
            <p:nvPr userDrawn="1"/>
          </p:nvSpPr>
          <p:spPr>
            <a:xfrm rot="16200000">
              <a:off x="-13317" y="13317"/>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a:extLst>
                <a:ext uri="{FF2B5EF4-FFF2-40B4-BE49-F238E27FC236}">
                  <a16:creationId xmlns:a16="http://schemas.microsoft.com/office/drawing/2014/main" id="{26D227D3-ED13-4326-9DF0-8BBCEDF97418}"/>
                </a:ext>
              </a:extLst>
            </p:cNvPr>
            <p:cNvSpPr/>
            <p:nvPr userDrawn="1"/>
          </p:nvSpPr>
          <p:spPr>
            <a:xfrm rot="10800000">
              <a:off x="-1" y="6467383"/>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a:extLst>
                <a:ext uri="{FF2B5EF4-FFF2-40B4-BE49-F238E27FC236}">
                  <a16:creationId xmlns:a16="http://schemas.microsoft.com/office/drawing/2014/main" id="{5EC06313-90C9-4F57-A46B-EE721F1C3EE5}"/>
                </a:ext>
              </a:extLst>
            </p:cNvPr>
            <p:cNvSpPr/>
            <p:nvPr userDrawn="1"/>
          </p:nvSpPr>
          <p:spPr>
            <a:xfrm rot="5400000" flipH="1">
              <a:off x="11788065" y="1331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弧形 10">
              <a:extLst>
                <a:ext uri="{FF2B5EF4-FFF2-40B4-BE49-F238E27FC236}">
                  <a16:creationId xmlns:a16="http://schemas.microsoft.com/office/drawing/2014/main" id="{7A875A65-4E9C-44A3-819E-42CEAABAB3CC}"/>
                </a:ext>
              </a:extLst>
            </p:cNvPr>
            <p:cNvSpPr/>
            <p:nvPr userDrawn="1"/>
          </p:nvSpPr>
          <p:spPr>
            <a:xfrm rot="16200000" flipH="1" flipV="1">
              <a:off x="11788066" y="645406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3EE7358C-D982-4617-AEAE-FF56809135F8}"/>
                </a:ext>
              </a:extLst>
            </p:cNvPr>
            <p:cNvCxnSpPr/>
            <p:nvPr userDrawn="1"/>
          </p:nvCxnSpPr>
          <p:spPr>
            <a:xfrm>
              <a:off x="4832350" y="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A7FA3C80-131D-4019-B727-FE2F3BF9D8F8}"/>
                </a:ext>
              </a:extLst>
            </p:cNvPr>
            <p:cNvCxnSpPr/>
            <p:nvPr userDrawn="1"/>
          </p:nvCxnSpPr>
          <p:spPr>
            <a:xfrm>
              <a:off x="4832350" y="685800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3493182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bg>
      <p:bgRef idx="1001">
        <a:schemeClr val="bg1"/>
      </p:bgRef>
    </p:bg>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9540358F-AA40-4F1A-949E-2CB0DACB6531}"/>
              </a:ext>
            </a:extLst>
          </p:cNvPr>
          <p:cNvSpPr/>
          <p:nvPr userDrawn="1"/>
        </p:nvSpPr>
        <p:spPr>
          <a:xfrm>
            <a:off x="0" y="0"/>
            <a:ext cx="12208480" cy="6858000"/>
          </a:xfrm>
          <a:prstGeom prst="rect">
            <a:avLst/>
          </a:prstGeom>
          <a:blipFill dpi="0" rotWithShape="1">
            <a:blip r:embed="rId2">
              <a:alphaModFix amt="27000"/>
              <a:extLst>
                <a:ext uri="{BEBA8EAE-BF5A-486C-A8C5-ECC9F3942E4B}">
                  <a14:imgProps xmlns:a14="http://schemas.microsoft.com/office/drawing/2010/main">
                    <a14:imgLayer r:embed="rId3">
                      <a14:imgEffect>
                        <a14:brightnessContrast bright="-15000"/>
                      </a14:imgEffect>
                    </a14:imgLayer>
                  </a14:imgProps>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dirty="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 name="矩形 3">
            <a:extLst>
              <a:ext uri="{FF2B5EF4-FFF2-40B4-BE49-F238E27FC236}">
                <a16:creationId xmlns:a16="http://schemas.microsoft.com/office/drawing/2014/main" id="{73AEE276-A776-4E1F-902B-7A0594BAA72B}"/>
              </a:ext>
            </a:extLst>
          </p:cNvPr>
          <p:cNvSpPr/>
          <p:nvPr userDrawn="1"/>
        </p:nvSpPr>
        <p:spPr>
          <a:xfrm>
            <a:off x="-8240" y="0"/>
            <a:ext cx="12208480" cy="6858000"/>
          </a:xfrm>
          <a:prstGeom prst="rect">
            <a:avLst/>
          </a:prstGeom>
          <a:blipFill dpi="0" rotWithShape="1">
            <a:blip r:embed="rId4">
              <a:alphaModFix amt="27000"/>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6" name="组合 15">
            <a:extLst>
              <a:ext uri="{FF2B5EF4-FFF2-40B4-BE49-F238E27FC236}">
                <a16:creationId xmlns:a16="http://schemas.microsoft.com/office/drawing/2014/main" id="{B86BE879-DF22-42A7-A7F4-16189C55CE98}"/>
              </a:ext>
            </a:extLst>
          </p:cNvPr>
          <p:cNvGrpSpPr/>
          <p:nvPr userDrawn="1"/>
        </p:nvGrpSpPr>
        <p:grpSpPr>
          <a:xfrm>
            <a:off x="39759" y="53578"/>
            <a:ext cx="12096001" cy="6750844"/>
            <a:chOff x="-1" y="-1"/>
            <a:chExt cx="12192001" cy="6858001"/>
          </a:xfrm>
        </p:grpSpPr>
        <p:sp>
          <p:nvSpPr>
            <p:cNvPr id="7" name="矩形: 圆角 6">
              <a:extLst>
                <a:ext uri="{FF2B5EF4-FFF2-40B4-BE49-F238E27FC236}">
                  <a16:creationId xmlns:a16="http://schemas.microsoft.com/office/drawing/2014/main" id="{7FFA2659-2D2B-42D1-8BD3-5769F32040E3}"/>
                </a:ext>
              </a:extLst>
            </p:cNvPr>
            <p:cNvSpPr/>
            <p:nvPr userDrawn="1"/>
          </p:nvSpPr>
          <p:spPr>
            <a:xfrm>
              <a:off x="0" y="0"/>
              <a:ext cx="12192000" cy="6858000"/>
            </a:xfrm>
            <a:prstGeom prst="roundRect">
              <a:avLst>
                <a:gd name="adj" fmla="val 2945"/>
              </a:avLst>
            </a:prstGeom>
            <a:noFill/>
            <a:ln>
              <a:solidFill>
                <a:srgbClr val="1950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弧形 7">
              <a:extLst>
                <a:ext uri="{FF2B5EF4-FFF2-40B4-BE49-F238E27FC236}">
                  <a16:creationId xmlns:a16="http://schemas.microsoft.com/office/drawing/2014/main" id="{000543A4-6429-4E31-8B37-80853080FE5D}"/>
                </a:ext>
              </a:extLst>
            </p:cNvPr>
            <p:cNvSpPr/>
            <p:nvPr userDrawn="1"/>
          </p:nvSpPr>
          <p:spPr>
            <a:xfrm rot="16200000">
              <a:off x="-13317" y="13317"/>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a:extLst>
                <a:ext uri="{FF2B5EF4-FFF2-40B4-BE49-F238E27FC236}">
                  <a16:creationId xmlns:a16="http://schemas.microsoft.com/office/drawing/2014/main" id="{26D227D3-ED13-4326-9DF0-8BBCEDF97418}"/>
                </a:ext>
              </a:extLst>
            </p:cNvPr>
            <p:cNvSpPr/>
            <p:nvPr userDrawn="1"/>
          </p:nvSpPr>
          <p:spPr>
            <a:xfrm rot="10800000">
              <a:off x="-1" y="6467383"/>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a:extLst>
                <a:ext uri="{FF2B5EF4-FFF2-40B4-BE49-F238E27FC236}">
                  <a16:creationId xmlns:a16="http://schemas.microsoft.com/office/drawing/2014/main" id="{5EC06313-90C9-4F57-A46B-EE721F1C3EE5}"/>
                </a:ext>
              </a:extLst>
            </p:cNvPr>
            <p:cNvSpPr/>
            <p:nvPr userDrawn="1"/>
          </p:nvSpPr>
          <p:spPr>
            <a:xfrm rot="5400000" flipH="1">
              <a:off x="11788065" y="1331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弧形 10">
              <a:extLst>
                <a:ext uri="{FF2B5EF4-FFF2-40B4-BE49-F238E27FC236}">
                  <a16:creationId xmlns:a16="http://schemas.microsoft.com/office/drawing/2014/main" id="{7A875A65-4E9C-44A3-819E-42CEAABAB3CC}"/>
                </a:ext>
              </a:extLst>
            </p:cNvPr>
            <p:cNvSpPr/>
            <p:nvPr userDrawn="1"/>
          </p:nvSpPr>
          <p:spPr>
            <a:xfrm rot="16200000" flipH="1" flipV="1">
              <a:off x="11788066" y="645406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3EE7358C-D982-4617-AEAE-FF56809135F8}"/>
                </a:ext>
              </a:extLst>
            </p:cNvPr>
            <p:cNvCxnSpPr/>
            <p:nvPr userDrawn="1"/>
          </p:nvCxnSpPr>
          <p:spPr>
            <a:xfrm>
              <a:off x="4832350" y="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A7FA3C80-131D-4019-B727-FE2F3BF9D8F8}"/>
                </a:ext>
              </a:extLst>
            </p:cNvPr>
            <p:cNvCxnSpPr/>
            <p:nvPr userDrawn="1"/>
          </p:nvCxnSpPr>
          <p:spPr>
            <a:xfrm>
              <a:off x="4832350" y="685800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grpSp>
      <p:sp>
        <p:nvSpPr>
          <p:cNvPr id="5" name="等腰三角形 4">
            <a:extLst>
              <a:ext uri="{FF2B5EF4-FFF2-40B4-BE49-F238E27FC236}">
                <a16:creationId xmlns:a16="http://schemas.microsoft.com/office/drawing/2014/main" id="{4E8DEF38-1097-4EF4-B315-097736D844C9}"/>
              </a:ext>
            </a:extLst>
          </p:cNvPr>
          <p:cNvSpPr/>
          <p:nvPr userDrawn="1"/>
        </p:nvSpPr>
        <p:spPr>
          <a:xfrm rot="10800000">
            <a:off x="5857779" y="53577"/>
            <a:ext cx="476442" cy="309096"/>
          </a:xfrm>
          <a:prstGeom prst="triangle">
            <a:avLst/>
          </a:prstGeom>
          <a:solidFill>
            <a:srgbClr val="1950B2"/>
          </a:solidFill>
          <a:ln>
            <a:solidFill>
              <a:srgbClr val="1950B2"/>
            </a:solid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Tree>
    <p:extLst>
      <p:ext uri="{BB962C8B-B14F-4D97-AF65-F5344CB8AC3E}">
        <p14:creationId xmlns:p14="http://schemas.microsoft.com/office/powerpoint/2010/main" val="15086782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6641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19525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9123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64F482-5EE1-41B3-BE1F-EE37E953922E}" type="datetime1">
              <a:rPr lang="zh-CN" altLang="en-US" smtClean="0"/>
              <a:t>2022/11/21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B030F3-EF26-4579-AFE9-30BBC15606BC}" type="slidenum">
              <a:rPr lang="zh-CN" altLang="en-US" smtClean="0"/>
              <a:t>‹#›</a:t>
            </a:fld>
            <a:endParaRPr lang="zh-CN" altLang="en-US"/>
          </a:p>
        </p:txBody>
      </p:sp>
      <p:sp>
        <p:nvSpPr>
          <p:cNvPr id="6" name="图片占位符 5"/>
          <p:cNvSpPr>
            <a:spLocks noGrp="1"/>
          </p:cNvSpPr>
          <p:nvPr>
            <p:ph type="pic" sz="quarter" idx="13"/>
          </p:nvPr>
        </p:nvSpPr>
        <p:spPr>
          <a:xfrm>
            <a:off x="590550" y="1301752"/>
            <a:ext cx="3295650" cy="1581150"/>
          </a:xfrm>
        </p:spPr>
        <p:txBody>
          <a:bodyPr/>
          <a:lstStyle/>
          <a:p>
            <a:endParaRPr lang="zh-CN" altLang="en-US"/>
          </a:p>
        </p:txBody>
      </p:sp>
      <p:sp>
        <p:nvSpPr>
          <p:cNvPr id="7" name="图片占位符 5"/>
          <p:cNvSpPr>
            <a:spLocks noGrp="1"/>
          </p:cNvSpPr>
          <p:nvPr>
            <p:ph type="pic" sz="quarter" idx="14"/>
          </p:nvPr>
        </p:nvSpPr>
        <p:spPr>
          <a:xfrm>
            <a:off x="590550" y="3114676"/>
            <a:ext cx="3295650" cy="1581150"/>
          </a:xfrm>
        </p:spPr>
        <p:txBody>
          <a:bodyPr/>
          <a:lstStyle/>
          <a:p>
            <a:endParaRPr lang="zh-CN" altLang="en-US"/>
          </a:p>
        </p:txBody>
      </p:sp>
      <p:sp>
        <p:nvSpPr>
          <p:cNvPr id="8" name="图片占位符 5"/>
          <p:cNvSpPr>
            <a:spLocks noGrp="1"/>
          </p:cNvSpPr>
          <p:nvPr>
            <p:ph type="pic" sz="quarter" idx="15"/>
          </p:nvPr>
        </p:nvSpPr>
        <p:spPr>
          <a:xfrm>
            <a:off x="7734300" y="1263654"/>
            <a:ext cx="3295650" cy="1581150"/>
          </a:xfrm>
        </p:spPr>
        <p:txBody>
          <a:bodyPr/>
          <a:lstStyle/>
          <a:p>
            <a:endParaRPr lang="zh-CN" altLang="en-US"/>
          </a:p>
        </p:txBody>
      </p:sp>
      <p:sp>
        <p:nvSpPr>
          <p:cNvPr id="9" name="图片占位符 5"/>
          <p:cNvSpPr>
            <a:spLocks noGrp="1"/>
          </p:cNvSpPr>
          <p:nvPr>
            <p:ph type="pic" sz="quarter" idx="16"/>
          </p:nvPr>
        </p:nvSpPr>
        <p:spPr>
          <a:xfrm>
            <a:off x="7734300" y="3019427"/>
            <a:ext cx="3295650" cy="1581150"/>
          </a:xfrm>
        </p:spPr>
        <p:txBody>
          <a:bodyPr/>
          <a:lstStyle/>
          <a:p>
            <a:endParaRPr lang="zh-CN" altLang="en-US"/>
          </a:p>
        </p:txBody>
      </p:sp>
    </p:spTree>
    <p:extLst>
      <p:ext uri="{BB962C8B-B14F-4D97-AF65-F5344CB8AC3E}">
        <p14:creationId xmlns:p14="http://schemas.microsoft.com/office/powerpoint/2010/main" val="2492031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898816"/>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0" r:id="rId4"/>
    <p:sldLayoutId id="2147483651"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image" Target="../media/image3.jpe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xml"/><Relationship Id="rId16" Type="http://schemas.openxmlformats.org/officeDocument/2006/relationships/diagramColors" Target="../diagrams/colors3.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6.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8.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tags" Target="../tags/tag35.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image" Target="../media/image8.tmp"/><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slideLayout" Target="../slideLayouts/slideLayout6.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tags" Target="../tags/tag48.xml"/><Relationship Id="rId18" Type="http://schemas.openxmlformats.org/officeDocument/2006/relationships/slideLayout" Target="../slideLayouts/slideLayout6.xml"/><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tags" Target="../tags/tag47.xml"/><Relationship Id="rId17" Type="http://schemas.openxmlformats.org/officeDocument/2006/relationships/tags" Target="../tags/tag52.xml"/><Relationship Id="rId2" Type="http://schemas.openxmlformats.org/officeDocument/2006/relationships/tags" Target="../tags/tag37.xml"/><Relationship Id="rId16" Type="http://schemas.openxmlformats.org/officeDocument/2006/relationships/tags" Target="../tags/tag51.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tags" Target="../tags/tag46.xml"/><Relationship Id="rId5" Type="http://schemas.openxmlformats.org/officeDocument/2006/relationships/tags" Target="../tags/tag40.xml"/><Relationship Id="rId15" Type="http://schemas.openxmlformats.org/officeDocument/2006/relationships/tags" Target="../tags/tag50.xml"/><Relationship Id="rId10" Type="http://schemas.openxmlformats.org/officeDocument/2006/relationships/tags" Target="../tags/tag45.xml"/><Relationship Id="rId19" Type="http://schemas.openxmlformats.org/officeDocument/2006/relationships/image" Target="../media/image8.tmp"/><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tags" Target="../tags/tag4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tags" Target="../tags/tag65.xml"/><Relationship Id="rId18" Type="http://schemas.openxmlformats.org/officeDocument/2006/relationships/slideLayout" Target="../slideLayouts/slideLayout6.xml"/><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tags" Target="../tags/tag64.xml"/><Relationship Id="rId17" Type="http://schemas.openxmlformats.org/officeDocument/2006/relationships/tags" Target="../tags/tag69.xml"/><Relationship Id="rId2" Type="http://schemas.openxmlformats.org/officeDocument/2006/relationships/tags" Target="../tags/tag54.xml"/><Relationship Id="rId16" Type="http://schemas.openxmlformats.org/officeDocument/2006/relationships/tags" Target="../tags/tag68.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tags" Target="../tags/tag63.xml"/><Relationship Id="rId5" Type="http://schemas.openxmlformats.org/officeDocument/2006/relationships/tags" Target="../tags/tag57.xml"/><Relationship Id="rId15" Type="http://schemas.openxmlformats.org/officeDocument/2006/relationships/tags" Target="../tags/tag67.xml"/><Relationship Id="rId10" Type="http://schemas.openxmlformats.org/officeDocument/2006/relationships/tags" Target="../tags/tag62.xml"/><Relationship Id="rId19" Type="http://schemas.openxmlformats.org/officeDocument/2006/relationships/image" Target="../media/image8.tmp"/><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tags" Target="../tags/tag6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svg"/><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tags" Target="../tags/tag82.xml"/><Relationship Id="rId18" Type="http://schemas.openxmlformats.org/officeDocument/2006/relationships/slideLayout" Target="../slideLayouts/slideLayout6.xml"/><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tags" Target="../tags/tag81.xml"/><Relationship Id="rId17" Type="http://schemas.openxmlformats.org/officeDocument/2006/relationships/tags" Target="../tags/tag86.xml"/><Relationship Id="rId2" Type="http://schemas.openxmlformats.org/officeDocument/2006/relationships/tags" Target="../tags/tag71.xml"/><Relationship Id="rId16" Type="http://schemas.openxmlformats.org/officeDocument/2006/relationships/tags" Target="../tags/tag85.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tags" Target="../tags/tag80.xml"/><Relationship Id="rId5" Type="http://schemas.openxmlformats.org/officeDocument/2006/relationships/tags" Target="../tags/tag74.xml"/><Relationship Id="rId15" Type="http://schemas.openxmlformats.org/officeDocument/2006/relationships/tags" Target="../tags/tag84.xml"/><Relationship Id="rId10" Type="http://schemas.openxmlformats.org/officeDocument/2006/relationships/tags" Target="../tags/tag79.xml"/><Relationship Id="rId19" Type="http://schemas.openxmlformats.org/officeDocument/2006/relationships/image" Target="../media/image8.tmp"/><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tags" Target="../tags/tag8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 Id="rId5" Type="http://schemas.openxmlformats.org/officeDocument/2006/relationships/hyperlink" Target="https://blog.csdn.net/baichoufei90/article/details/87886893" TargetMode="Externa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8" Type="http://schemas.openxmlformats.org/officeDocument/2006/relationships/tags" Target="../tags/tag94.xml"/><Relationship Id="rId13" Type="http://schemas.openxmlformats.org/officeDocument/2006/relationships/tags" Target="../tags/tag99.xml"/><Relationship Id="rId18" Type="http://schemas.openxmlformats.org/officeDocument/2006/relationships/tags" Target="../tags/tag104.xml"/><Relationship Id="rId3" Type="http://schemas.openxmlformats.org/officeDocument/2006/relationships/tags" Target="../tags/tag89.xml"/><Relationship Id="rId21" Type="http://schemas.openxmlformats.org/officeDocument/2006/relationships/slideLayout" Target="../slideLayouts/slideLayout6.xml"/><Relationship Id="rId7" Type="http://schemas.openxmlformats.org/officeDocument/2006/relationships/tags" Target="../tags/tag93.xml"/><Relationship Id="rId12" Type="http://schemas.openxmlformats.org/officeDocument/2006/relationships/tags" Target="../tags/tag98.xml"/><Relationship Id="rId17" Type="http://schemas.openxmlformats.org/officeDocument/2006/relationships/tags" Target="../tags/tag103.xml"/><Relationship Id="rId2" Type="http://schemas.openxmlformats.org/officeDocument/2006/relationships/tags" Target="../tags/tag88.xml"/><Relationship Id="rId16" Type="http://schemas.openxmlformats.org/officeDocument/2006/relationships/tags" Target="../tags/tag102.xml"/><Relationship Id="rId20" Type="http://schemas.openxmlformats.org/officeDocument/2006/relationships/tags" Target="../tags/tag106.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tags" Target="../tags/tag97.xml"/><Relationship Id="rId5" Type="http://schemas.openxmlformats.org/officeDocument/2006/relationships/tags" Target="../tags/tag91.xml"/><Relationship Id="rId15" Type="http://schemas.openxmlformats.org/officeDocument/2006/relationships/tags" Target="../tags/tag101.xml"/><Relationship Id="rId10" Type="http://schemas.openxmlformats.org/officeDocument/2006/relationships/tags" Target="../tags/tag96.xml"/><Relationship Id="rId19" Type="http://schemas.openxmlformats.org/officeDocument/2006/relationships/tags" Target="../tags/tag105.xml"/><Relationship Id="rId4" Type="http://schemas.openxmlformats.org/officeDocument/2006/relationships/tags" Target="../tags/tag90.xml"/><Relationship Id="rId9" Type="http://schemas.openxmlformats.org/officeDocument/2006/relationships/tags" Target="../tags/tag95.xml"/><Relationship Id="rId14" Type="http://schemas.openxmlformats.org/officeDocument/2006/relationships/tags" Target="../tags/tag100.xml"/><Relationship Id="rId22" Type="http://schemas.openxmlformats.org/officeDocument/2006/relationships/image" Target="../media/image8.tmp"/></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8" Type="http://schemas.openxmlformats.org/officeDocument/2006/relationships/tags" Target="../tags/tag114.xml"/><Relationship Id="rId13" Type="http://schemas.openxmlformats.org/officeDocument/2006/relationships/tags" Target="../tags/tag119.xml"/><Relationship Id="rId18" Type="http://schemas.openxmlformats.org/officeDocument/2006/relationships/slideLayout" Target="../slideLayouts/slideLayout6.xml"/><Relationship Id="rId3" Type="http://schemas.openxmlformats.org/officeDocument/2006/relationships/tags" Target="../tags/tag109.xml"/><Relationship Id="rId7" Type="http://schemas.openxmlformats.org/officeDocument/2006/relationships/tags" Target="../tags/tag113.xml"/><Relationship Id="rId12" Type="http://schemas.openxmlformats.org/officeDocument/2006/relationships/tags" Target="../tags/tag118.xml"/><Relationship Id="rId17" Type="http://schemas.openxmlformats.org/officeDocument/2006/relationships/tags" Target="../tags/tag123.xml"/><Relationship Id="rId2" Type="http://schemas.openxmlformats.org/officeDocument/2006/relationships/tags" Target="../tags/tag108.xml"/><Relationship Id="rId16" Type="http://schemas.openxmlformats.org/officeDocument/2006/relationships/tags" Target="../tags/tag122.xml"/><Relationship Id="rId1" Type="http://schemas.openxmlformats.org/officeDocument/2006/relationships/tags" Target="../tags/tag107.xml"/><Relationship Id="rId6" Type="http://schemas.openxmlformats.org/officeDocument/2006/relationships/tags" Target="../tags/tag112.xml"/><Relationship Id="rId11" Type="http://schemas.openxmlformats.org/officeDocument/2006/relationships/tags" Target="../tags/tag117.xml"/><Relationship Id="rId5" Type="http://schemas.openxmlformats.org/officeDocument/2006/relationships/tags" Target="../tags/tag111.xml"/><Relationship Id="rId15" Type="http://schemas.openxmlformats.org/officeDocument/2006/relationships/tags" Target="../tags/tag121.xml"/><Relationship Id="rId10" Type="http://schemas.openxmlformats.org/officeDocument/2006/relationships/tags" Target="../tags/tag116.xml"/><Relationship Id="rId19" Type="http://schemas.openxmlformats.org/officeDocument/2006/relationships/image" Target="../media/image8.tmp"/><Relationship Id="rId4" Type="http://schemas.openxmlformats.org/officeDocument/2006/relationships/tags" Target="../tags/tag110.xml"/><Relationship Id="rId9" Type="http://schemas.openxmlformats.org/officeDocument/2006/relationships/tags" Target="../tags/tag115.xml"/><Relationship Id="rId14" Type="http://schemas.openxmlformats.org/officeDocument/2006/relationships/tags" Target="../tags/tag12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8" Type="http://schemas.openxmlformats.org/officeDocument/2006/relationships/tags" Target="../tags/tag131.xml"/><Relationship Id="rId3" Type="http://schemas.openxmlformats.org/officeDocument/2006/relationships/tags" Target="../tags/tag126.xml"/><Relationship Id="rId7" Type="http://schemas.openxmlformats.org/officeDocument/2006/relationships/tags" Target="../tags/tag130.xml"/><Relationship Id="rId12" Type="http://schemas.openxmlformats.org/officeDocument/2006/relationships/image" Target="../media/image8.tmp"/><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11" Type="http://schemas.openxmlformats.org/officeDocument/2006/relationships/slideLayout" Target="../slideLayouts/slideLayout6.xml"/><Relationship Id="rId5" Type="http://schemas.openxmlformats.org/officeDocument/2006/relationships/tags" Target="../tags/tag128.xml"/><Relationship Id="rId10" Type="http://schemas.openxmlformats.org/officeDocument/2006/relationships/tags" Target="../tags/tag133.xml"/><Relationship Id="rId4" Type="http://schemas.openxmlformats.org/officeDocument/2006/relationships/tags" Target="../tags/tag127.xml"/><Relationship Id="rId9" Type="http://schemas.openxmlformats.org/officeDocument/2006/relationships/tags" Target="../tags/tag1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p:cNvSpPr/>
          <p:nvPr/>
        </p:nvSpPr>
        <p:spPr>
          <a:xfrm>
            <a:off x="0" y="1049742"/>
            <a:ext cx="12192000" cy="5921375"/>
          </a:xfrm>
          <a:prstGeom prst="rect">
            <a:avLst/>
          </a:prstGeom>
          <a:solidFill>
            <a:srgbClr val="880068">
              <a:alpha val="74000"/>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灯片编号占位符 6"/>
          <p:cNvSpPr>
            <a:spLocks noGrp="1"/>
          </p:cNvSpPr>
          <p:nvPr>
            <p:ph type="sldNum" sz="quarter" idx="12"/>
          </p:nvPr>
        </p:nvSpPr>
        <p:spPr>
          <a:xfrm>
            <a:off x="8279849" y="5594578"/>
            <a:ext cx="2743200" cy="365125"/>
          </a:xfrm>
        </p:spPr>
        <p:txBody>
          <a:bodyPr/>
          <a:lstStyle/>
          <a:p>
            <a:fld id="{13B030F3-EF26-4579-AFE9-30BBC15606BC}" type="slidenum">
              <a:rPr lang="zh-CN" altLang="en-US" sz="1600" smtClean="0"/>
              <a:t>1</a:t>
            </a:fld>
            <a:endParaRPr lang="zh-CN" altLang="en-US" sz="1600" dirty="0"/>
          </a:p>
        </p:txBody>
      </p:sp>
      <p:sp>
        <p:nvSpPr>
          <p:cNvPr id="36" name="文本框 35">
            <a:extLst>
              <a:ext uri="{FF2B5EF4-FFF2-40B4-BE49-F238E27FC236}">
                <a16:creationId xmlns:a16="http://schemas.microsoft.com/office/drawing/2014/main" id="{709AE864-4FC7-4A3F-AAC6-53975A5C9AEA}"/>
              </a:ext>
            </a:extLst>
          </p:cNvPr>
          <p:cNvSpPr txBox="1"/>
          <p:nvPr/>
        </p:nvSpPr>
        <p:spPr>
          <a:xfrm>
            <a:off x="357187" y="224926"/>
            <a:ext cx="11445929" cy="584775"/>
          </a:xfrm>
          <a:prstGeom prst="rect">
            <a:avLst/>
          </a:prstGeom>
          <a:noFill/>
        </p:spPr>
        <p:txBody>
          <a:bodyPr wrap="square" rtlCol="0">
            <a:spAutoFit/>
          </a:bodyPr>
          <a:lstStyle/>
          <a:p>
            <a:r>
              <a:rPr lang="zh-CN" altLang="en-US" sz="3200" dirty="0">
                <a:solidFill>
                  <a:srgbClr val="7E005F"/>
                </a:solidFill>
                <a:effectLst>
                  <a:outerShdw blurRad="50800" dist="38100" dir="2700000" algn="tl" rotWithShape="0">
                    <a:prstClr val="black">
                      <a:alpha val="40000"/>
                    </a:prstClr>
                  </a:outerShdw>
                </a:effectLst>
                <a:latin typeface="+mj-ea"/>
                <a:ea typeface="+mj-ea"/>
              </a:rPr>
              <a:t>课程概况</a:t>
            </a:r>
          </a:p>
        </p:txBody>
      </p:sp>
      <p:graphicFrame>
        <p:nvGraphicFramePr>
          <p:cNvPr id="5" name="图示 4">
            <a:extLst>
              <a:ext uri="{FF2B5EF4-FFF2-40B4-BE49-F238E27FC236}">
                <a16:creationId xmlns:a16="http://schemas.microsoft.com/office/drawing/2014/main" id="{0481DFF8-16D7-4903-9708-B57EE53BFFA6}"/>
              </a:ext>
            </a:extLst>
          </p:cNvPr>
          <p:cNvGraphicFramePr/>
          <p:nvPr/>
        </p:nvGraphicFramePr>
        <p:xfrm>
          <a:off x="214361" y="1599520"/>
          <a:ext cx="11595112" cy="18796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矩形 5">
            <a:extLst>
              <a:ext uri="{FF2B5EF4-FFF2-40B4-BE49-F238E27FC236}">
                <a16:creationId xmlns:a16="http://schemas.microsoft.com/office/drawing/2014/main" id="{343A900E-CD4C-405D-B93B-0EF39DFBBBF2}"/>
              </a:ext>
            </a:extLst>
          </p:cNvPr>
          <p:cNvSpPr/>
          <p:nvPr/>
        </p:nvSpPr>
        <p:spPr>
          <a:xfrm>
            <a:off x="366680" y="1114331"/>
            <a:ext cx="11300822" cy="492443"/>
          </a:xfrm>
          <a:prstGeom prst="rect">
            <a:avLst/>
          </a:prstGeom>
        </p:spPr>
        <p:txBody>
          <a:bodyPr wrap="square">
            <a:spAutoFit/>
          </a:bodyPr>
          <a:lstStyle/>
          <a:p>
            <a:pPr algn="ctr"/>
            <a:r>
              <a:rPr lang="zh-CN" altLang="en-US" sz="2600" dirty="0">
                <a:solidFill>
                  <a:schemeClr val="bg1"/>
                </a:solidFill>
                <a:effectLst>
                  <a:outerShdw blurRad="50800" dist="38100" dir="2700000" algn="tl" rotWithShape="0">
                    <a:prstClr val="black">
                      <a:alpha val="40000"/>
                    </a:prstClr>
                  </a:outerShdw>
                </a:effectLst>
                <a:latin typeface="+mj-ea"/>
              </a:rPr>
              <a:t>第一部分：</a:t>
            </a:r>
            <a:r>
              <a:rPr lang="en-US" altLang="zh-CN" sz="2600" dirty="0">
                <a:solidFill>
                  <a:schemeClr val="bg1"/>
                </a:solidFill>
                <a:effectLst>
                  <a:outerShdw blurRad="50800" dist="38100" dir="2700000" algn="tl" rotWithShape="0">
                    <a:prstClr val="black">
                      <a:alpha val="40000"/>
                    </a:prstClr>
                  </a:outerShdw>
                </a:effectLst>
                <a:latin typeface="+mj-ea"/>
              </a:rPr>
              <a:t>C++</a:t>
            </a:r>
            <a:r>
              <a:rPr lang="zh-CN" altLang="en-US" sz="2600" dirty="0">
                <a:solidFill>
                  <a:schemeClr val="bg1"/>
                </a:solidFill>
                <a:effectLst>
                  <a:outerShdw blurRad="50800" dist="38100" dir="2700000" algn="tl" rotWithShape="0">
                    <a:prstClr val="black">
                      <a:alpha val="40000"/>
                    </a:prstClr>
                  </a:outerShdw>
                </a:effectLst>
                <a:latin typeface="+mj-ea"/>
              </a:rPr>
              <a:t>到</a:t>
            </a:r>
            <a:r>
              <a:rPr lang="en-US" altLang="zh-CN" sz="2600" dirty="0">
                <a:solidFill>
                  <a:schemeClr val="bg1"/>
                </a:solidFill>
                <a:effectLst>
                  <a:outerShdw blurRad="50800" dist="38100" dir="2700000" algn="tl" rotWithShape="0">
                    <a:prstClr val="black">
                      <a:alpha val="40000"/>
                    </a:prstClr>
                  </a:outerShdw>
                </a:effectLst>
                <a:latin typeface="+mj-ea"/>
              </a:rPr>
              <a:t>Python</a:t>
            </a:r>
            <a:r>
              <a:rPr lang="zh-CN" altLang="en-US" sz="2600" dirty="0">
                <a:solidFill>
                  <a:schemeClr val="bg1"/>
                </a:solidFill>
                <a:effectLst>
                  <a:outerShdw blurRad="50800" dist="38100" dir="2700000" algn="tl" rotWithShape="0">
                    <a:prstClr val="black">
                      <a:alpha val="40000"/>
                    </a:prstClr>
                  </a:outerShdw>
                </a:effectLst>
                <a:latin typeface="+mj-ea"/>
              </a:rPr>
              <a:t>的过渡（</a:t>
            </a:r>
            <a:r>
              <a:rPr lang="en-US" altLang="zh-CN" sz="2600" dirty="0">
                <a:solidFill>
                  <a:schemeClr val="bg1"/>
                </a:solidFill>
                <a:effectLst>
                  <a:outerShdw blurRad="50800" dist="38100" dir="2700000" algn="tl" rotWithShape="0">
                    <a:prstClr val="black">
                      <a:alpha val="40000"/>
                    </a:prstClr>
                  </a:outerShdw>
                </a:effectLst>
                <a:latin typeface="+mj-ea"/>
              </a:rPr>
              <a:t>12</a:t>
            </a:r>
            <a:r>
              <a:rPr lang="zh-CN" altLang="en-US" sz="2600" dirty="0">
                <a:solidFill>
                  <a:schemeClr val="bg1"/>
                </a:solidFill>
                <a:effectLst>
                  <a:outerShdw blurRad="50800" dist="38100" dir="2700000" algn="tl" rotWithShape="0">
                    <a:prstClr val="black">
                      <a:alpha val="40000"/>
                    </a:prstClr>
                  </a:outerShdw>
                </a:effectLst>
                <a:latin typeface="+mj-ea"/>
              </a:rPr>
              <a:t>学时讲授</a:t>
            </a:r>
            <a:r>
              <a:rPr lang="en-US" altLang="zh-CN" sz="2600" dirty="0">
                <a:solidFill>
                  <a:schemeClr val="bg1"/>
                </a:solidFill>
                <a:effectLst>
                  <a:outerShdw blurRad="50800" dist="38100" dir="2700000" algn="tl" rotWithShape="0">
                    <a:prstClr val="black">
                      <a:alpha val="40000"/>
                    </a:prstClr>
                  </a:outerShdw>
                </a:effectLst>
                <a:latin typeface="+mj-ea"/>
              </a:rPr>
              <a:t>+12</a:t>
            </a:r>
            <a:r>
              <a:rPr lang="zh-CN" altLang="en-US" sz="2600" dirty="0">
                <a:solidFill>
                  <a:schemeClr val="bg1"/>
                </a:solidFill>
                <a:effectLst>
                  <a:outerShdw blurRad="50800" dist="38100" dir="2700000" algn="tl" rotWithShape="0">
                    <a:prstClr val="black">
                      <a:alpha val="40000"/>
                    </a:prstClr>
                  </a:outerShdw>
                </a:effectLst>
                <a:latin typeface="+mj-ea"/>
              </a:rPr>
              <a:t>学时上机）</a:t>
            </a:r>
            <a:endParaRPr lang="zh-CN" altLang="en-US" sz="2600" dirty="0">
              <a:solidFill>
                <a:schemeClr val="bg1"/>
              </a:solidFill>
            </a:endParaRPr>
          </a:p>
        </p:txBody>
      </p:sp>
      <p:sp>
        <p:nvSpPr>
          <p:cNvPr id="9" name="矩形 8">
            <a:extLst>
              <a:ext uri="{FF2B5EF4-FFF2-40B4-BE49-F238E27FC236}">
                <a16:creationId xmlns:a16="http://schemas.microsoft.com/office/drawing/2014/main" id="{367EF1BF-6272-4833-A7E7-A629647F178F}"/>
              </a:ext>
            </a:extLst>
          </p:cNvPr>
          <p:cNvSpPr/>
          <p:nvPr/>
        </p:nvSpPr>
        <p:spPr>
          <a:xfrm>
            <a:off x="-157655" y="3525756"/>
            <a:ext cx="6432331" cy="892552"/>
          </a:xfrm>
          <a:prstGeom prst="rect">
            <a:avLst/>
          </a:prstGeom>
        </p:spPr>
        <p:txBody>
          <a:bodyPr wrap="square">
            <a:spAutoFit/>
          </a:bodyPr>
          <a:lstStyle/>
          <a:p>
            <a:pPr algn="ctr"/>
            <a:r>
              <a:rPr lang="zh-CN" altLang="en-US" sz="2600" dirty="0">
                <a:solidFill>
                  <a:schemeClr val="bg1"/>
                </a:solidFill>
                <a:effectLst>
                  <a:outerShdw blurRad="50800" dist="38100" dir="2700000" algn="tl" rotWithShape="0">
                    <a:prstClr val="black">
                      <a:alpha val="40000"/>
                    </a:prstClr>
                  </a:outerShdw>
                </a:effectLst>
                <a:latin typeface="+mj-ea"/>
              </a:rPr>
              <a:t>第二部分：传统到“积木式”编程的过渡</a:t>
            </a:r>
            <a:endParaRPr lang="en-US" altLang="zh-CN" sz="2600" dirty="0">
              <a:solidFill>
                <a:schemeClr val="bg1"/>
              </a:solidFill>
              <a:effectLst>
                <a:outerShdw blurRad="50800" dist="38100" dir="2700000" algn="tl" rotWithShape="0">
                  <a:prstClr val="black">
                    <a:alpha val="40000"/>
                  </a:prstClr>
                </a:outerShdw>
              </a:effectLst>
              <a:latin typeface="+mj-ea"/>
            </a:endParaRPr>
          </a:p>
          <a:p>
            <a:pPr algn="ctr"/>
            <a:r>
              <a:rPr lang="zh-CN" altLang="en-US" sz="2600" dirty="0">
                <a:solidFill>
                  <a:schemeClr val="bg1"/>
                </a:solidFill>
                <a:effectLst>
                  <a:outerShdw blurRad="50800" dist="38100" dir="2700000" algn="tl" rotWithShape="0">
                    <a:prstClr val="black">
                      <a:alpha val="40000"/>
                    </a:prstClr>
                  </a:outerShdw>
                </a:effectLst>
                <a:latin typeface="+mj-ea"/>
              </a:rPr>
              <a:t>（</a:t>
            </a:r>
            <a:r>
              <a:rPr lang="en-US" altLang="zh-CN" sz="2600" dirty="0">
                <a:solidFill>
                  <a:schemeClr val="bg1"/>
                </a:solidFill>
                <a:effectLst>
                  <a:outerShdw blurRad="50800" dist="38100" dir="2700000" algn="tl" rotWithShape="0">
                    <a:prstClr val="black">
                      <a:alpha val="40000"/>
                    </a:prstClr>
                  </a:outerShdw>
                </a:effectLst>
                <a:latin typeface="+mj-ea"/>
              </a:rPr>
              <a:t>6</a:t>
            </a:r>
            <a:r>
              <a:rPr lang="zh-CN" altLang="en-US" sz="2600" dirty="0">
                <a:solidFill>
                  <a:schemeClr val="bg1"/>
                </a:solidFill>
                <a:effectLst>
                  <a:outerShdw blurRad="50800" dist="38100" dir="2700000" algn="tl" rotWithShape="0">
                    <a:prstClr val="black">
                      <a:alpha val="40000"/>
                    </a:prstClr>
                  </a:outerShdw>
                </a:effectLst>
                <a:latin typeface="+mj-ea"/>
              </a:rPr>
              <a:t>学时讲授</a:t>
            </a:r>
            <a:r>
              <a:rPr lang="en-US" altLang="zh-CN" sz="2600" dirty="0">
                <a:solidFill>
                  <a:schemeClr val="bg1"/>
                </a:solidFill>
                <a:effectLst>
                  <a:outerShdw blurRad="50800" dist="38100" dir="2700000" algn="tl" rotWithShape="0">
                    <a:prstClr val="black">
                      <a:alpha val="40000"/>
                    </a:prstClr>
                  </a:outerShdw>
                </a:effectLst>
                <a:latin typeface="+mj-ea"/>
              </a:rPr>
              <a:t>+6</a:t>
            </a:r>
            <a:r>
              <a:rPr lang="zh-CN" altLang="en-US" sz="2600" dirty="0">
                <a:solidFill>
                  <a:schemeClr val="bg1"/>
                </a:solidFill>
                <a:effectLst>
                  <a:outerShdw blurRad="50800" dist="38100" dir="2700000" algn="tl" rotWithShape="0">
                    <a:prstClr val="black">
                      <a:alpha val="40000"/>
                    </a:prstClr>
                  </a:outerShdw>
                </a:effectLst>
                <a:latin typeface="+mj-ea"/>
              </a:rPr>
              <a:t>学时上机）</a:t>
            </a:r>
            <a:endParaRPr lang="zh-CN" altLang="en-US" sz="2600" dirty="0">
              <a:solidFill>
                <a:schemeClr val="bg1"/>
              </a:solidFill>
            </a:endParaRPr>
          </a:p>
        </p:txBody>
      </p:sp>
      <p:graphicFrame>
        <p:nvGraphicFramePr>
          <p:cNvPr id="10" name="图示 9">
            <a:extLst>
              <a:ext uri="{FF2B5EF4-FFF2-40B4-BE49-F238E27FC236}">
                <a16:creationId xmlns:a16="http://schemas.microsoft.com/office/drawing/2014/main" id="{B6304483-953A-4D02-9AEB-BCC2F4E51514}"/>
              </a:ext>
            </a:extLst>
          </p:cNvPr>
          <p:cNvGraphicFramePr/>
          <p:nvPr/>
        </p:nvGraphicFramePr>
        <p:xfrm>
          <a:off x="214361" y="4418308"/>
          <a:ext cx="5671432" cy="231683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矩形 10">
            <a:extLst>
              <a:ext uri="{FF2B5EF4-FFF2-40B4-BE49-F238E27FC236}">
                <a16:creationId xmlns:a16="http://schemas.microsoft.com/office/drawing/2014/main" id="{1AB8224C-72D0-4791-ABC8-4C783A9209FB}"/>
              </a:ext>
            </a:extLst>
          </p:cNvPr>
          <p:cNvSpPr/>
          <p:nvPr/>
        </p:nvSpPr>
        <p:spPr>
          <a:xfrm>
            <a:off x="6682168" y="3525756"/>
            <a:ext cx="4196039" cy="892552"/>
          </a:xfrm>
          <a:prstGeom prst="rect">
            <a:avLst/>
          </a:prstGeom>
        </p:spPr>
        <p:txBody>
          <a:bodyPr wrap="square">
            <a:spAutoFit/>
          </a:bodyPr>
          <a:lstStyle/>
          <a:p>
            <a:pPr algn="ctr"/>
            <a:r>
              <a:rPr lang="zh-CN" altLang="en-US" sz="2600" dirty="0">
                <a:solidFill>
                  <a:schemeClr val="bg1"/>
                </a:solidFill>
                <a:effectLst>
                  <a:outerShdw blurRad="50800" dist="38100" dir="2700000" algn="tl" rotWithShape="0">
                    <a:prstClr val="black">
                      <a:alpha val="40000"/>
                    </a:prstClr>
                  </a:outerShdw>
                </a:effectLst>
                <a:latin typeface="+mj-ea"/>
              </a:rPr>
              <a:t>第三部分：问题求解</a:t>
            </a:r>
            <a:endParaRPr lang="en-US" altLang="zh-CN" sz="2600" dirty="0">
              <a:solidFill>
                <a:schemeClr val="bg1"/>
              </a:solidFill>
              <a:effectLst>
                <a:outerShdw blurRad="50800" dist="38100" dir="2700000" algn="tl" rotWithShape="0">
                  <a:prstClr val="black">
                    <a:alpha val="40000"/>
                  </a:prstClr>
                </a:outerShdw>
              </a:effectLst>
              <a:latin typeface="+mj-ea"/>
            </a:endParaRPr>
          </a:p>
          <a:p>
            <a:pPr algn="ctr"/>
            <a:r>
              <a:rPr lang="zh-CN" altLang="en-US" sz="2600" dirty="0">
                <a:solidFill>
                  <a:schemeClr val="bg1"/>
                </a:solidFill>
                <a:effectLst>
                  <a:outerShdw blurRad="50800" dist="38100" dir="2700000" algn="tl" rotWithShape="0">
                    <a:prstClr val="black">
                      <a:alpha val="40000"/>
                    </a:prstClr>
                  </a:outerShdw>
                </a:effectLst>
                <a:latin typeface="+mj-ea"/>
              </a:rPr>
              <a:t>（</a:t>
            </a:r>
            <a:r>
              <a:rPr lang="en-US" altLang="zh-CN" sz="2600" dirty="0">
                <a:solidFill>
                  <a:schemeClr val="bg1"/>
                </a:solidFill>
                <a:effectLst>
                  <a:outerShdw blurRad="50800" dist="38100" dir="2700000" algn="tl" rotWithShape="0">
                    <a:prstClr val="black">
                      <a:alpha val="40000"/>
                    </a:prstClr>
                  </a:outerShdw>
                </a:effectLst>
                <a:latin typeface="+mj-ea"/>
              </a:rPr>
              <a:t>8</a:t>
            </a:r>
            <a:r>
              <a:rPr lang="zh-CN" altLang="en-US" sz="2600" dirty="0">
                <a:solidFill>
                  <a:schemeClr val="bg1"/>
                </a:solidFill>
                <a:effectLst>
                  <a:outerShdw blurRad="50800" dist="38100" dir="2700000" algn="tl" rotWithShape="0">
                    <a:prstClr val="black">
                      <a:alpha val="40000"/>
                    </a:prstClr>
                  </a:outerShdw>
                </a:effectLst>
                <a:latin typeface="+mj-ea"/>
              </a:rPr>
              <a:t>学时讲授</a:t>
            </a:r>
            <a:r>
              <a:rPr lang="en-US" altLang="zh-CN" sz="2600" dirty="0">
                <a:solidFill>
                  <a:schemeClr val="bg1"/>
                </a:solidFill>
                <a:effectLst>
                  <a:outerShdw blurRad="50800" dist="38100" dir="2700000" algn="tl" rotWithShape="0">
                    <a:prstClr val="black">
                      <a:alpha val="40000"/>
                    </a:prstClr>
                  </a:outerShdw>
                </a:effectLst>
                <a:latin typeface="+mj-ea"/>
              </a:rPr>
              <a:t>+8</a:t>
            </a:r>
            <a:r>
              <a:rPr lang="zh-CN" altLang="en-US" sz="2600" dirty="0">
                <a:solidFill>
                  <a:schemeClr val="bg1"/>
                </a:solidFill>
                <a:effectLst>
                  <a:outerShdw blurRad="50800" dist="38100" dir="2700000" algn="tl" rotWithShape="0">
                    <a:prstClr val="black">
                      <a:alpha val="40000"/>
                    </a:prstClr>
                  </a:outerShdw>
                </a:effectLst>
                <a:latin typeface="+mj-ea"/>
              </a:rPr>
              <a:t>学时上机）</a:t>
            </a:r>
            <a:endParaRPr lang="zh-CN" altLang="en-US" sz="2600" dirty="0">
              <a:solidFill>
                <a:schemeClr val="bg1"/>
              </a:solidFill>
            </a:endParaRPr>
          </a:p>
        </p:txBody>
      </p:sp>
      <p:graphicFrame>
        <p:nvGraphicFramePr>
          <p:cNvPr id="12" name="图示 11">
            <a:extLst>
              <a:ext uri="{FF2B5EF4-FFF2-40B4-BE49-F238E27FC236}">
                <a16:creationId xmlns:a16="http://schemas.microsoft.com/office/drawing/2014/main" id="{F492ACE7-D430-4A97-921D-FAFB04F64983}"/>
              </a:ext>
            </a:extLst>
          </p:cNvPr>
          <p:cNvGraphicFramePr/>
          <p:nvPr/>
        </p:nvGraphicFramePr>
        <p:xfrm>
          <a:off x="6203180" y="4418308"/>
          <a:ext cx="5671432" cy="234695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cxnSp>
        <p:nvCxnSpPr>
          <p:cNvPr id="3" name="直接连接符 2">
            <a:extLst>
              <a:ext uri="{FF2B5EF4-FFF2-40B4-BE49-F238E27FC236}">
                <a16:creationId xmlns:a16="http://schemas.microsoft.com/office/drawing/2014/main" id="{9BBCF3EC-5028-4F8D-B2D8-AA2C58E8CCE3}"/>
              </a:ext>
            </a:extLst>
          </p:cNvPr>
          <p:cNvCxnSpPr/>
          <p:nvPr/>
        </p:nvCxnSpPr>
        <p:spPr>
          <a:xfrm>
            <a:off x="115614" y="3525756"/>
            <a:ext cx="11939752" cy="0"/>
          </a:xfrm>
          <a:prstGeom prst="line">
            <a:avLst/>
          </a:prstGeom>
          <a:ln w="285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D8458D37-A84D-4E50-BA5D-2A42C03C487B}"/>
              </a:ext>
            </a:extLst>
          </p:cNvPr>
          <p:cNvCxnSpPr>
            <a:cxnSpLocks/>
          </p:cNvCxnSpPr>
          <p:nvPr/>
        </p:nvCxnSpPr>
        <p:spPr>
          <a:xfrm>
            <a:off x="6053960" y="3609836"/>
            <a:ext cx="0" cy="3219897"/>
          </a:xfrm>
          <a:prstGeom prst="line">
            <a:avLst/>
          </a:prstGeom>
          <a:ln w="285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58344B4B-4465-4E8B-9E4E-E6F96874FB4F}"/>
              </a:ext>
            </a:extLst>
          </p:cNvPr>
          <p:cNvSpPr/>
          <p:nvPr/>
        </p:nvSpPr>
        <p:spPr>
          <a:xfrm>
            <a:off x="224870" y="1114331"/>
            <a:ext cx="11578245" cy="2314669"/>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a:extLst>
              <a:ext uri="{FF2B5EF4-FFF2-40B4-BE49-F238E27FC236}">
                <a16:creationId xmlns:a16="http://schemas.microsoft.com/office/drawing/2014/main" id="{2F3925EA-9982-4EF6-B7E3-753853DED6D7}"/>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1277277" y="136170"/>
            <a:ext cx="778089" cy="778089"/>
          </a:xfrm>
          <a:prstGeom prst="rect">
            <a:avLst/>
          </a:prstGeom>
        </p:spPr>
      </p:pic>
    </p:spTree>
    <p:extLst>
      <p:ext uri="{BB962C8B-B14F-4D97-AF65-F5344CB8AC3E}">
        <p14:creationId xmlns:p14="http://schemas.microsoft.com/office/powerpoint/2010/main" val="320348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3951823" y="495168"/>
            <a:ext cx="428835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可变类型和不可变类型</a:t>
            </a:r>
            <a:endParaRPr lang="zh-CN" altLang="en-US" sz="3200" b="1" dirty="0">
              <a:solidFill>
                <a:schemeClr val="tx1">
                  <a:lumMod val="85000"/>
                  <a:lumOff val="15000"/>
                </a:schemeClr>
              </a:solidFill>
              <a:effectLst/>
            </a:endParaRPr>
          </a:p>
        </p:txBody>
      </p:sp>
      <p:sp>
        <p:nvSpPr>
          <p:cNvPr id="13" name="矩形 12">
            <a:extLst>
              <a:ext uri="{FF2B5EF4-FFF2-40B4-BE49-F238E27FC236}">
                <a16:creationId xmlns:a16="http://schemas.microsoft.com/office/drawing/2014/main" id="{D6DB5BD0-B8C8-4C82-9531-3CD95FD93C77}"/>
              </a:ext>
            </a:extLst>
          </p:cNvPr>
          <p:cNvSpPr/>
          <p:nvPr/>
        </p:nvSpPr>
        <p:spPr>
          <a:xfrm>
            <a:off x="1532854" y="1920184"/>
            <a:ext cx="9289360" cy="3904852"/>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7	s1,s2='</a:t>
            </a:r>
            <a:r>
              <a:rPr lang="en-US" altLang="zh-CN" sz="2400" dirty="0" err="1">
                <a:solidFill>
                  <a:schemeClr val="tx1">
                    <a:lumMod val="85000"/>
                    <a:lumOff val="15000"/>
                  </a:schemeClr>
                </a:solidFill>
                <a:ea typeface="微软雅黑" panose="020B0503020204020204" pitchFamily="34" charset="-122"/>
              </a:rPr>
              <a:t>Python','Python</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定义两个字符串变量</a:t>
            </a:r>
            <a:r>
              <a:rPr lang="en-US" altLang="zh-CN" sz="2400" dirty="0">
                <a:solidFill>
                  <a:schemeClr val="tx1">
                    <a:lumMod val="85000"/>
                    <a:lumOff val="15000"/>
                  </a:schemeClr>
                </a:solidFill>
                <a:ea typeface="微软雅黑" panose="020B0503020204020204" pitchFamily="34" charset="-122"/>
              </a:rPr>
              <a:t>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s2</a:t>
            </a:r>
            <a:r>
              <a:rPr lang="zh-CN" altLang="en-US" sz="2400" dirty="0">
                <a:solidFill>
                  <a:schemeClr val="tx1">
                    <a:lumMod val="85000"/>
                    <a:lumOff val="15000"/>
                  </a:schemeClr>
                </a:solidFill>
                <a:ea typeface="微软雅黑" panose="020B0503020204020204" pitchFamily="34" charset="-122"/>
              </a:rPr>
              <a:t>，都赋值为</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            			  #'Python'</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8	print('</a:t>
            </a:r>
            <a:r>
              <a:rPr lang="zh-CN" altLang="en-US" sz="2400" dirty="0">
                <a:solidFill>
                  <a:schemeClr val="tx1">
                    <a:lumMod val="85000"/>
                    <a:lumOff val="15000"/>
                  </a:schemeClr>
                </a:solidFill>
                <a:ea typeface="微软雅黑" panose="020B0503020204020204" pitchFamily="34" charset="-122"/>
              </a:rPr>
              <a:t>第 </a:t>
            </a:r>
            <a:r>
              <a:rPr lang="en-US" altLang="zh-CN" sz="2400" dirty="0">
                <a:solidFill>
                  <a:schemeClr val="tx1">
                    <a:lumMod val="85000"/>
                    <a:lumOff val="15000"/>
                  </a:schemeClr>
                </a:solidFill>
                <a:ea typeface="微软雅黑" panose="020B0503020204020204" pitchFamily="34" charset="-122"/>
              </a:rPr>
              <a:t>8</a:t>
            </a:r>
            <a:r>
              <a:rPr lang="zh-CN" altLang="en-US" sz="2400" dirty="0">
                <a:solidFill>
                  <a:schemeClr val="tx1">
                    <a:lumMod val="85000"/>
                    <a:lumOff val="15000"/>
                  </a:schemeClr>
                </a:solidFill>
                <a:ea typeface="微软雅黑" panose="020B0503020204020204" pitchFamily="34" charset="-122"/>
              </a:rPr>
              <a:t>行</a:t>
            </a:r>
            <a:r>
              <a:rPr lang="en-US" altLang="zh-CN" sz="2400" dirty="0">
                <a:solidFill>
                  <a:schemeClr val="tx1">
                    <a:lumMod val="85000"/>
                    <a:lumOff val="15000"/>
                  </a:schemeClr>
                </a:solidFill>
                <a:ea typeface="微软雅黑" panose="020B0503020204020204" pitchFamily="34" charset="-122"/>
              </a:rPr>
              <a:t>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s2</a:t>
            </a:r>
            <a:r>
              <a:rPr lang="zh-CN" altLang="en-US" sz="2400" dirty="0">
                <a:solidFill>
                  <a:schemeClr val="tx1">
                    <a:lumMod val="85000"/>
                    <a:lumOff val="15000"/>
                  </a:schemeClr>
                </a:solidFill>
                <a:ea typeface="微软雅黑" panose="020B0503020204020204" pitchFamily="34" charset="-122"/>
              </a:rPr>
              <a:t>的内存地址分别为：</a:t>
            </a:r>
            <a:r>
              <a:rPr lang="en-US" altLang="zh-CN" sz="2400" dirty="0">
                <a:solidFill>
                  <a:schemeClr val="tx1">
                    <a:lumMod val="85000"/>
                    <a:lumOff val="15000"/>
                  </a:schemeClr>
                </a:solidFill>
                <a:ea typeface="微软雅黑" panose="020B0503020204020204" pitchFamily="34" charset="-122"/>
              </a:rPr>
              <a:t>', id(s1), id(s2))</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9	s2='C++'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s2</a:t>
            </a:r>
            <a:r>
              <a:rPr lang="zh-CN" altLang="en-US" sz="2400" dirty="0">
                <a:solidFill>
                  <a:schemeClr val="tx1">
                    <a:lumMod val="85000"/>
                    <a:lumOff val="15000"/>
                  </a:schemeClr>
                </a:solidFill>
                <a:ea typeface="微软雅黑" panose="020B0503020204020204" pitchFamily="34" charset="-122"/>
              </a:rPr>
              <a:t>重新赋值为</a:t>
            </a:r>
            <a:r>
              <a:rPr lang="en-US" altLang="zh-CN" sz="2400" dirty="0">
                <a:solidFill>
                  <a:schemeClr val="tx1">
                    <a:lumMod val="85000"/>
                    <a:lumOff val="15000"/>
                  </a:schemeClr>
                </a:solidFill>
                <a:ea typeface="微软雅黑" panose="020B0503020204020204" pitchFamily="34" charset="-122"/>
              </a:rPr>
              <a:t>'C++'</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10	print('</a:t>
            </a: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10</a:t>
            </a:r>
            <a:r>
              <a:rPr lang="zh-CN" altLang="en-US" sz="2400" dirty="0">
                <a:solidFill>
                  <a:schemeClr val="tx1">
                    <a:lumMod val="85000"/>
                    <a:lumOff val="15000"/>
                  </a:schemeClr>
                </a:solidFill>
                <a:ea typeface="微软雅黑" panose="020B0503020204020204" pitchFamily="34" charset="-122"/>
              </a:rPr>
              <a:t>行</a:t>
            </a:r>
            <a:r>
              <a:rPr lang="en-US" altLang="zh-CN" sz="2400" dirty="0">
                <a:solidFill>
                  <a:schemeClr val="tx1">
                    <a:lumMod val="85000"/>
                    <a:lumOff val="15000"/>
                  </a:schemeClr>
                </a:solidFill>
                <a:ea typeface="微软雅黑" panose="020B0503020204020204" pitchFamily="34" charset="-122"/>
              </a:rPr>
              <a:t>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s2</a:t>
            </a:r>
            <a:r>
              <a:rPr lang="zh-CN" altLang="en-US" sz="2400" dirty="0">
                <a:solidFill>
                  <a:schemeClr val="tx1">
                    <a:lumMod val="85000"/>
                    <a:lumOff val="15000"/>
                  </a:schemeClr>
                </a:solidFill>
                <a:ea typeface="微软雅黑" panose="020B0503020204020204" pitchFamily="34" charset="-122"/>
              </a:rPr>
              <a:t>的内存地址分别为：</a:t>
            </a:r>
            <a:r>
              <a:rPr lang="en-US" altLang="zh-CN" sz="2400" dirty="0">
                <a:solidFill>
                  <a:schemeClr val="tx1">
                    <a:lumMod val="85000"/>
                    <a:lumOff val="15000"/>
                  </a:schemeClr>
                </a:solidFill>
                <a:ea typeface="微软雅黑" panose="020B0503020204020204" pitchFamily="34" charset="-122"/>
              </a:rPr>
              <a:t>', id(s1), id(s2))</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11	s1='C++'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s1</a:t>
            </a:r>
            <a:r>
              <a:rPr lang="zh-CN" altLang="en-US" sz="2400" dirty="0">
                <a:solidFill>
                  <a:schemeClr val="tx1">
                    <a:lumMod val="85000"/>
                    <a:lumOff val="15000"/>
                  </a:schemeClr>
                </a:solidFill>
                <a:ea typeface="微软雅黑" panose="020B0503020204020204" pitchFamily="34" charset="-122"/>
              </a:rPr>
              <a:t>重新赋值为</a:t>
            </a:r>
            <a:r>
              <a:rPr lang="en-US" altLang="zh-CN" sz="2400" dirty="0">
                <a:solidFill>
                  <a:schemeClr val="tx1">
                    <a:lumMod val="85000"/>
                    <a:lumOff val="15000"/>
                  </a:schemeClr>
                </a:solidFill>
                <a:ea typeface="微软雅黑" panose="020B0503020204020204" pitchFamily="34" charset="-122"/>
              </a:rPr>
              <a:t>'C++'</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12	print('</a:t>
            </a: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12</a:t>
            </a:r>
            <a:r>
              <a:rPr lang="zh-CN" altLang="en-US" sz="2400" dirty="0">
                <a:solidFill>
                  <a:schemeClr val="tx1">
                    <a:lumMod val="85000"/>
                    <a:lumOff val="15000"/>
                  </a:schemeClr>
                </a:solidFill>
                <a:ea typeface="微软雅黑" panose="020B0503020204020204" pitchFamily="34" charset="-122"/>
              </a:rPr>
              <a:t>行</a:t>
            </a:r>
            <a:r>
              <a:rPr lang="en-US" altLang="zh-CN" sz="2400" dirty="0">
                <a:solidFill>
                  <a:schemeClr val="tx1">
                    <a:lumMod val="85000"/>
                    <a:lumOff val="15000"/>
                  </a:schemeClr>
                </a:solidFill>
                <a:ea typeface="微软雅黑" panose="020B0503020204020204" pitchFamily="34" charset="-122"/>
              </a:rPr>
              <a:t>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s2</a:t>
            </a:r>
            <a:r>
              <a:rPr lang="zh-CN" altLang="en-US" sz="2400" dirty="0">
                <a:solidFill>
                  <a:schemeClr val="tx1">
                    <a:lumMod val="85000"/>
                    <a:lumOff val="15000"/>
                  </a:schemeClr>
                </a:solidFill>
                <a:ea typeface="微软雅黑" panose="020B0503020204020204" pitchFamily="34" charset="-122"/>
              </a:rPr>
              <a:t>的内存地址分别为：</a:t>
            </a:r>
            <a:r>
              <a:rPr lang="en-US" altLang="zh-CN" sz="2400" dirty="0">
                <a:solidFill>
                  <a:schemeClr val="tx1">
                    <a:lumMod val="85000"/>
                    <a:lumOff val="15000"/>
                  </a:schemeClr>
                </a:solidFill>
                <a:ea typeface="微软雅黑" panose="020B0503020204020204" pitchFamily="34" charset="-122"/>
              </a:rPr>
              <a:t>', id(s1), id(s2))</a:t>
            </a:r>
          </a:p>
        </p:txBody>
      </p:sp>
      <p:sp>
        <p:nvSpPr>
          <p:cNvPr id="14" name="KSO_Shape">
            <a:extLst>
              <a:ext uri="{FF2B5EF4-FFF2-40B4-BE49-F238E27FC236}">
                <a16:creationId xmlns:a16="http://schemas.microsoft.com/office/drawing/2014/main" id="{F20FBA85-59AD-46A8-8FE0-07725B6B7611}"/>
              </a:ext>
            </a:extLst>
          </p:cNvPr>
          <p:cNvSpPr/>
          <p:nvPr/>
        </p:nvSpPr>
        <p:spPr>
          <a:xfrm>
            <a:off x="1392603" y="1431083"/>
            <a:ext cx="9493471" cy="4595603"/>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15" name="组合 14">
            <a:extLst>
              <a:ext uri="{FF2B5EF4-FFF2-40B4-BE49-F238E27FC236}">
                <a16:creationId xmlns:a16="http://schemas.microsoft.com/office/drawing/2014/main" id="{BB34FF77-BA7A-40E9-A840-5CEBFFA53DAB}"/>
              </a:ext>
            </a:extLst>
          </p:cNvPr>
          <p:cNvGrpSpPr/>
          <p:nvPr/>
        </p:nvGrpSpPr>
        <p:grpSpPr>
          <a:xfrm>
            <a:off x="1094217" y="1173940"/>
            <a:ext cx="877274" cy="877274"/>
            <a:chOff x="836354" y="1156380"/>
            <a:chExt cx="877274" cy="877274"/>
          </a:xfrm>
        </p:grpSpPr>
        <p:sp>
          <p:nvSpPr>
            <p:cNvPr id="16" name="Oval 4011">
              <a:extLst>
                <a:ext uri="{FF2B5EF4-FFF2-40B4-BE49-F238E27FC236}">
                  <a16:creationId xmlns:a16="http://schemas.microsoft.com/office/drawing/2014/main" id="{00D05EDA-26A4-4D43-8221-4EE291045963}"/>
                </a:ext>
              </a:extLst>
            </p:cNvPr>
            <p:cNvSpPr>
              <a:spLocks noChangeArrowheads="1"/>
            </p:cNvSpPr>
            <p:nvPr/>
          </p:nvSpPr>
          <p:spPr bwMode="auto">
            <a:xfrm>
              <a:off x="836354" y="1156380"/>
              <a:ext cx="877274" cy="877274"/>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17" name="组合 16">
              <a:extLst>
                <a:ext uri="{FF2B5EF4-FFF2-40B4-BE49-F238E27FC236}">
                  <a16:creationId xmlns:a16="http://schemas.microsoft.com/office/drawing/2014/main" id="{9DAFE2FD-6C74-41A2-835D-08C8DBCC75BE}"/>
                </a:ext>
              </a:extLst>
            </p:cNvPr>
            <p:cNvGrpSpPr/>
            <p:nvPr/>
          </p:nvGrpSpPr>
          <p:grpSpPr>
            <a:xfrm>
              <a:off x="852546" y="1337788"/>
              <a:ext cx="830546" cy="514457"/>
              <a:chOff x="10655670" y="657377"/>
              <a:chExt cx="526153" cy="325910"/>
            </a:xfrm>
            <a:solidFill>
              <a:schemeClr val="tx2">
                <a:lumMod val="50000"/>
              </a:schemeClr>
            </a:solidFill>
          </p:grpSpPr>
          <p:sp>
            <p:nvSpPr>
              <p:cNvPr id="18" name="Freeform 89">
                <a:extLst>
                  <a:ext uri="{FF2B5EF4-FFF2-40B4-BE49-F238E27FC236}">
                    <a16:creationId xmlns:a16="http://schemas.microsoft.com/office/drawing/2014/main" id="{29765E54-6EEE-455E-9103-59CCB6D75E01}"/>
                  </a:ext>
                </a:extLst>
              </p:cNvPr>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90">
                <a:extLst>
                  <a:ext uri="{FF2B5EF4-FFF2-40B4-BE49-F238E27FC236}">
                    <a16:creationId xmlns:a16="http://schemas.microsoft.com/office/drawing/2014/main" id="{F59CACF1-EEED-4AE8-8248-A5E1F6B2AEC2}"/>
                  </a:ext>
                </a:extLst>
              </p:cNvPr>
              <p:cNvSpPr>
                <a:spLocks/>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91">
                <a:extLst>
                  <a:ext uri="{FF2B5EF4-FFF2-40B4-BE49-F238E27FC236}">
                    <a16:creationId xmlns:a16="http://schemas.microsoft.com/office/drawing/2014/main" id="{1F887CFA-2F65-4E93-A6C3-C1795DE44729}"/>
                  </a:ext>
                </a:extLst>
              </p:cNvPr>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91736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p:tgtEl>
                                          <p:spTgt spid="13"/>
                                        </p:tgtEl>
                                        <p:attrNameLst>
                                          <p:attrName>ppt_y</p:attrName>
                                        </p:attrNameLst>
                                      </p:cBhvr>
                                      <p:tavLst>
                                        <p:tav tm="0">
                                          <p:val>
                                            <p:strVal val="#ppt_y-#ppt_h*1.125000"/>
                                          </p:val>
                                        </p:tav>
                                        <p:tav tm="100000">
                                          <p:val>
                                            <p:strVal val="#ppt_y"/>
                                          </p:val>
                                        </p:tav>
                                      </p:tavLst>
                                    </p:anim>
                                    <p:animEffect transition="in" filter="wipe(dow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3951823" y="495168"/>
            <a:ext cx="428835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可变类型和不可变类型</a:t>
            </a:r>
            <a:endParaRPr lang="zh-CN" altLang="en-US" sz="3200" b="1" dirty="0">
              <a:solidFill>
                <a:schemeClr val="tx1">
                  <a:lumMod val="85000"/>
                  <a:lumOff val="15000"/>
                </a:schemeClr>
              </a:solidFill>
              <a:effectLst/>
            </a:endParaRPr>
          </a:p>
        </p:txBody>
      </p:sp>
      <p:sp>
        <p:nvSpPr>
          <p:cNvPr id="24" name="矩形 23">
            <a:extLst>
              <a:ext uri="{FF2B5EF4-FFF2-40B4-BE49-F238E27FC236}">
                <a16:creationId xmlns:a16="http://schemas.microsoft.com/office/drawing/2014/main" id="{219B31B4-E667-409C-839E-443DC509BFDD}"/>
              </a:ext>
            </a:extLst>
          </p:cNvPr>
          <p:cNvSpPr/>
          <p:nvPr/>
        </p:nvSpPr>
        <p:spPr>
          <a:xfrm>
            <a:off x="1855624" y="2466025"/>
            <a:ext cx="9073214" cy="1532727"/>
          </a:xfrm>
          <a:prstGeom prst="rect">
            <a:avLst/>
          </a:prstGeom>
        </p:spPr>
        <p:txBody>
          <a:bodyPr wrap="square">
            <a:spAutoFit/>
          </a:bodyPr>
          <a:lstStyle/>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8</a:t>
            </a:r>
            <a:r>
              <a:rPr lang="zh-CN" altLang="en-US" sz="2400" dirty="0">
                <a:solidFill>
                  <a:schemeClr val="tx1">
                    <a:lumMod val="85000"/>
                    <a:lumOff val="15000"/>
                  </a:schemeClr>
                </a:solidFill>
                <a:ea typeface="微软雅黑" panose="020B0503020204020204" pitchFamily="34" charset="-122"/>
              </a:rPr>
              <a:t>行</a:t>
            </a:r>
            <a:r>
              <a:rPr lang="en-US" altLang="zh-CN" sz="2400" dirty="0">
                <a:solidFill>
                  <a:schemeClr val="tx1">
                    <a:lumMod val="85000"/>
                    <a:lumOff val="15000"/>
                  </a:schemeClr>
                </a:solidFill>
                <a:ea typeface="微软雅黑" panose="020B0503020204020204" pitchFamily="34" charset="-122"/>
              </a:rPr>
              <a:t>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s2</a:t>
            </a:r>
            <a:r>
              <a:rPr lang="zh-CN" altLang="en-US" sz="2400" dirty="0">
                <a:solidFill>
                  <a:schemeClr val="tx1">
                    <a:lumMod val="85000"/>
                    <a:lumOff val="15000"/>
                  </a:schemeClr>
                </a:solidFill>
                <a:ea typeface="微软雅黑" panose="020B0503020204020204" pitchFamily="34" charset="-122"/>
              </a:rPr>
              <a:t>的内存地址分别为： </a:t>
            </a:r>
            <a:r>
              <a:rPr lang="en-US" altLang="zh-CN" sz="2400" dirty="0">
                <a:solidFill>
                  <a:schemeClr val="tx1">
                    <a:lumMod val="85000"/>
                    <a:lumOff val="15000"/>
                  </a:schemeClr>
                </a:solidFill>
                <a:ea typeface="微软雅黑" panose="020B0503020204020204" pitchFamily="34" charset="-122"/>
              </a:rPr>
              <a:t>2484401162312 2484401162312</a:t>
            </a:r>
          </a:p>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10</a:t>
            </a:r>
            <a:r>
              <a:rPr lang="zh-CN" altLang="en-US" sz="2400" dirty="0">
                <a:solidFill>
                  <a:schemeClr val="tx1">
                    <a:lumMod val="85000"/>
                    <a:lumOff val="15000"/>
                  </a:schemeClr>
                </a:solidFill>
                <a:ea typeface="微软雅黑" panose="020B0503020204020204" pitchFamily="34" charset="-122"/>
              </a:rPr>
              <a:t>行</a:t>
            </a:r>
            <a:r>
              <a:rPr lang="en-US" altLang="zh-CN" sz="2400" dirty="0">
                <a:solidFill>
                  <a:schemeClr val="tx1">
                    <a:lumMod val="85000"/>
                    <a:lumOff val="15000"/>
                  </a:schemeClr>
                </a:solidFill>
                <a:ea typeface="微软雅黑" panose="020B0503020204020204" pitchFamily="34" charset="-122"/>
              </a:rPr>
              <a:t>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s2</a:t>
            </a:r>
            <a:r>
              <a:rPr lang="zh-CN" altLang="en-US" sz="2400" dirty="0">
                <a:solidFill>
                  <a:schemeClr val="tx1">
                    <a:lumMod val="85000"/>
                    <a:lumOff val="15000"/>
                  </a:schemeClr>
                </a:solidFill>
                <a:ea typeface="微软雅黑" panose="020B0503020204020204" pitchFamily="34" charset="-122"/>
              </a:rPr>
              <a:t>的内存地址分别为： </a:t>
            </a:r>
            <a:r>
              <a:rPr lang="en-US" altLang="zh-CN" sz="2400" dirty="0">
                <a:solidFill>
                  <a:schemeClr val="tx1">
                    <a:lumMod val="85000"/>
                    <a:lumOff val="15000"/>
                  </a:schemeClr>
                </a:solidFill>
                <a:ea typeface="微软雅黑" panose="020B0503020204020204" pitchFamily="34" charset="-122"/>
              </a:rPr>
              <a:t>2484401162312 2484402647480</a:t>
            </a:r>
          </a:p>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12</a:t>
            </a:r>
            <a:r>
              <a:rPr lang="zh-CN" altLang="en-US" sz="2400" dirty="0">
                <a:solidFill>
                  <a:schemeClr val="tx1">
                    <a:lumMod val="85000"/>
                    <a:lumOff val="15000"/>
                  </a:schemeClr>
                </a:solidFill>
                <a:ea typeface="微软雅黑" panose="020B0503020204020204" pitchFamily="34" charset="-122"/>
              </a:rPr>
              <a:t>行</a:t>
            </a:r>
            <a:r>
              <a:rPr lang="en-US" altLang="zh-CN" sz="2400" dirty="0">
                <a:solidFill>
                  <a:schemeClr val="tx1">
                    <a:lumMod val="85000"/>
                    <a:lumOff val="15000"/>
                  </a:schemeClr>
                </a:solidFill>
                <a:ea typeface="微软雅黑" panose="020B0503020204020204" pitchFamily="34" charset="-122"/>
              </a:rPr>
              <a:t>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s2</a:t>
            </a:r>
            <a:r>
              <a:rPr lang="zh-CN" altLang="en-US" sz="2400" dirty="0">
                <a:solidFill>
                  <a:schemeClr val="tx1">
                    <a:lumMod val="85000"/>
                    <a:lumOff val="15000"/>
                  </a:schemeClr>
                </a:solidFill>
                <a:ea typeface="微软雅黑" panose="020B0503020204020204" pitchFamily="34" charset="-122"/>
              </a:rPr>
              <a:t>的内存地址分别为： </a:t>
            </a:r>
            <a:r>
              <a:rPr lang="en-US" altLang="zh-CN" sz="2400" dirty="0">
                <a:solidFill>
                  <a:schemeClr val="tx1">
                    <a:lumMod val="85000"/>
                    <a:lumOff val="15000"/>
                  </a:schemeClr>
                </a:solidFill>
                <a:ea typeface="微软雅黑" panose="020B0503020204020204" pitchFamily="34" charset="-122"/>
              </a:rPr>
              <a:t>2484402647480 2484402647480</a:t>
            </a:r>
          </a:p>
        </p:txBody>
      </p:sp>
      <p:sp>
        <p:nvSpPr>
          <p:cNvPr id="25" name="KSO_Shape">
            <a:extLst>
              <a:ext uri="{FF2B5EF4-FFF2-40B4-BE49-F238E27FC236}">
                <a16:creationId xmlns:a16="http://schemas.microsoft.com/office/drawing/2014/main" id="{CB00019B-64D5-414B-A2C8-2F4C5F3C67A5}"/>
              </a:ext>
            </a:extLst>
          </p:cNvPr>
          <p:cNvSpPr/>
          <p:nvPr/>
        </p:nvSpPr>
        <p:spPr>
          <a:xfrm>
            <a:off x="1306998" y="2190836"/>
            <a:ext cx="9621839" cy="2091018"/>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21" name="组合 20">
            <a:extLst>
              <a:ext uri="{FF2B5EF4-FFF2-40B4-BE49-F238E27FC236}">
                <a16:creationId xmlns:a16="http://schemas.microsoft.com/office/drawing/2014/main" id="{CCE79C75-DF84-40CC-B150-FB54D816DF8D}"/>
              </a:ext>
            </a:extLst>
          </p:cNvPr>
          <p:cNvGrpSpPr/>
          <p:nvPr/>
        </p:nvGrpSpPr>
        <p:grpSpPr>
          <a:xfrm>
            <a:off x="978350" y="1893647"/>
            <a:ext cx="877274" cy="877274"/>
            <a:chOff x="1533168" y="3016714"/>
            <a:chExt cx="877274" cy="877274"/>
          </a:xfrm>
        </p:grpSpPr>
        <p:sp>
          <p:nvSpPr>
            <p:cNvPr id="22" name="KSO_Shape">
              <a:extLst>
                <a:ext uri="{FF2B5EF4-FFF2-40B4-BE49-F238E27FC236}">
                  <a16:creationId xmlns:a16="http://schemas.microsoft.com/office/drawing/2014/main" id="{C88DFE65-8D20-4975-9480-5F0520FAC522}"/>
                </a:ext>
              </a:extLst>
            </p:cNvPr>
            <p:cNvSpPr/>
            <p:nvPr/>
          </p:nvSpPr>
          <p:spPr>
            <a:xfrm>
              <a:off x="1533168" y="3016714"/>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pic>
          <p:nvPicPr>
            <p:cNvPr id="23" name="图片 22">
              <a:extLst>
                <a:ext uri="{FF2B5EF4-FFF2-40B4-BE49-F238E27FC236}">
                  <a16:creationId xmlns:a16="http://schemas.microsoft.com/office/drawing/2014/main" id="{163FDB24-419F-4154-8147-81116BA0DAB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642370" y="3125916"/>
              <a:ext cx="658870" cy="658870"/>
            </a:xfrm>
            <a:prstGeom prst="rect">
              <a:avLst/>
            </a:prstGeom>
          </p:spPr>
        </p:pic>
      </p:grpSp>
    </p:spTree>
    <p:extLst>
      <p:ext uri="{BB962C8B-B14F-4D97-AF65-F5344CB8AC3E}">
        <p14:creationId xmlns:p14="http://schemas.microsoft.com/office/powerpoint/2010/main" val="398438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Effect transition="in" filter="fade">
                                      <p:cBhvr>
                                        <p:cTn id="15" dur="500"/>
                                        <p:tgtEl>
                                          <p:spTgt spid="21"/>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p:tgtEl>
                                          <p:spTgt spid="24"/>
                                        </p:tgtEl>
                                        <p:attrNameLst>
                                          <p:attrName>ppt_y</p:attrName>
                                        </p:attrNameLst>
                                      </p:cBhvr>
                                      <p:tavLst>
                                        <p:tav tm="0">
                                          <p:val>
                                            <p:strVal val="#ppt_y-#ppt_h*1.125000"/>
                                          </p:val>
                                        </p:tav>
                                        <p:tav tm="100000">
                                          <p:val>
                                            <p:strVal val="#ppt_y"/>
                                          </p:val>
                                        </p:tav>
                                      </p:tavLst>
                                    </p:anim>
                                    <p:animEffect transition="in" filter="wipe(down)">
                                      <p:cBhvr>
                                        <p:cTn id="2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4" grpId="0"/>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3951823" y="495168"/>
            <a:ext cx="428835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可变类型和不可变类型</a:t>
            </a:r>
            <a:endParaRPr lang="zh-CN" altLang="en-US" sz="3200" b="1" dirty="0">
              <a:solidFill>
                <a:schemeClr val="tx1">
                  <a:lumMod val="85000"/>
                  <a:lumOff val="15000"/>
                </a:schemeClr>
              </a:solidFill>
              <a:effectLst/>
            </a:endParaRPr>
          </a:p>
        </p:txBody>
      </p:sp>
      <p:sp>
        <p:nvSpPr>
          <p:cNvPr id="13" name="矩形 12">
            <a:extLst>
              <a:ext uri="{FF2B5EF4-FFF2-40B4-BE49-F238E27FC236}">
                <a16:creationId xmlns:a16="http://schemas.microsoft.com/office/drawing/2014/main" id="{D6DB5BD0-B8C8-4C82-9531-3CD95FD93C77}"/>
              </a:ext>
            </a:extLst>
          </p:cNvPr>
          <p:cNvSpPr/>
          <p:nvPr/>
        </p:nvSpPr>
        <p:spPr>
          <a:xfrm>
            <a:off x="1532854" y="1856684"/>
            <a:ext cx="9289360" cy="2242858"/>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13	t1,t2=(1,2,3),(1,2,3) #</a:t>
            </a:r>
            <a:r>
              <a:rPr lang="zh-CN" altLang="en-US" sz="2400" dirty="0">
                <a:solidFill>
                  <a:schemeClr val="tx1">
                    <a:lumMod val="85000"/>
                    <a:lumOff val="15000"/>
                  </a:schemeClr>
                </a:solidFill>
                <a:ea typeface="微软雅黑" panose="020B0503020204020204" pitchFamily="34" charset="-122"/>
              </a:rPr>
              <a:t>定义两个元组变量</a:t>
            </a:r>
            <a:r>
              <a:rPr lang="en-US" altLang="zh-CN" sz="2400" dirty="0">
                <a:solidFill>
                  <a:schemeClr val="tx1">
                    <a:lumMod val="85000"/>
                    <a:lumOff val="15000"/>
                  </a:schemeClr>
                </a:solidFill>
                <a:ea typeface="微软雅黑" panose="020B0503020204020204" pitchFamily="34" charset="-122"/>
              </a:rPr>
              <a:t>t1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t2</a:t>
            </a:r>
            <a:r>
              <a:rPr lang="zh-CN" altLang="en-US" sz="2400" dirty="0">
                <a:solidFill>
                  <a:schemeClr val="tx1">
                    <a:lumMod val="85000"/>
                    <a:lumOff val="15000"/>
                  </a:schemeClr>
                </a:solidFill>
                <a:ea typeface="微软雅黑" panose="020B0503020204020204" pitchFamily="34" charset="-122"/>
              </a:rPr>
              <a:t>，都赋值为</a:t>
            </a:r>
            <a:r>
              <a:rPr lang="en-US" altLang="zh-CN" sz="2400" dirty="0">
                <a:solidFill>
                  <a:schemeClr val="tx1">
                    <a:lumMod val="85000"/>
                    <a:lumOff val="15000"/>
                  </a:schemeClr>
                </a:solidFill>
                <a:ea typeface="微软雅黑" panose="020B0503020204020204" pitchFamily="34" charset="-122"/>
              </a:rPr>
              <a:t>(1,2,3)</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14	print('</a:t>
            </a: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14</a:t>
            </a:r>
            <a:r>
              <a:rPr lang="zh-CN" altLang="en-US" sz="2400" dirty="0">
                <a:solidFill>
                  <a:schemeClr val="tx1">
                    <a:lumMod val="85000"/>
                    <a:lumOff val="15000"/>
                  </a:schemeClr>
                </a:solidFill>
                <a:ea typeface="微软雅黑" panose="020B0503020204020204" pitchFamily="34" charset="-122"/>
              </a:rPr>
              <a:t>行</a:t>
            </a:r>
            <a:r>
              <a:rPr lang="en-US" altLang="zh-CN" sz="2400" dirty="0">
                <a:solidFill>
                  <a:schemeClr val="tx1">
                    <a:lumMod val="85000"/>
                    <a:lumOff val="15000"/>
                  </a:schemeClr>
                </a:solidFill>
                <a:ea typeface="微软雅黑" panose="020B0503020204020204" pitchFamily="34" charset="-122"/>
              </a:rPr>
              <a:t>t1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t2</a:t>
            </a:r>
            <a:r>
              <a:rPr lang="zh-CN" altLang="en-US" sz="2400" dirty="0">
                <a:solidFill>
                  <a:schemeClr val="tx1">
                    <a:lumMod val="85000"/>
                    <a:lumOff val="15000"/>
                  </a:schemeClr>
                </a:solidFill>
                <a:ea typeface="微软雅黑" panose="020B0503020204020204" pitchFamily="34" charset="-122"/>
              </a:rPr>
              <a:t>的内存地址分别为：</a:t>
            </a:r>
            <a:r>
              <a:rPr lang="en-US" altLang="zh-CN" sz="2400" dirty="0">
                <a:solidFill>
                  <a:schemeClr val="tx1">
                    <a:lumMod val="85000"/>
                    <a:lumOff val="15000"/>
                  </a:schemeClr>
                </a:solidFill>
                <a:ea typeface="微软雅黑" panose="020B0503020204020204" pitchFamily="34" charset="-122"/>
              </a:rPr>
              <a:t>', id(t1), id(t2))</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15	t2=(1,2,3) #t2</a:t>
            </a:r>
            <a:r>
              <a:rPr lang="zh-CN" altLang="en-US" sz="2400" dirty="0">
                <a:solidFill>
                  <a:schemeClr val="tx1">
                    <a:lumMod val="85000"/>
                    <a:lumOff val="15000"/>
                  </a:schemeClr>
                </a:solidFill>
                <a:ea typeface="微软雅黑" panose="020B0503020204020204" pitchFamily="34" charset="-122"/>
              </a:rPr>
              <a:t>被重新赋值为</a:t>
            </a:r>
            <a:r>
              <a:rPr lang="en-US" altLang="zh-CN" sz="2400" dirty="0">
                <a:solidFill>
                  <a:schemeClr val="tx1">
                    <a:lumMod val="85000"/>
                    <a:lumOff val="15000"/>
                  </a:schemeClr>
                </a:solidFill>
                <a:ea typeface="微软雅黑" panose="020B0503020204020204" pitchFamily="34" charset="-122"/>
              </a:rPr>
              <a:t>(1,2,3)</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16	print('</a:t>
            </a: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16</a:t>
            </a:r>
            <a:r>
              <a:rPr lang="zh-CN" altLang="en-US" sz="2400" dirty="0">
                <a:solidFill>
                  <a:schemeClr val="tx1">
                    <a:lumMod val="85000"/>
                    <a:lumOff val="15000"/>
                  </a:schemeClr>
                </a:solidFill>
                <a:ea typeface="微软雅黑" panose="020B0503020204020204" pitchFamily="34" charset="-122"/>
              </a:rPr>
              <a:t>行</a:t>
            </a:r>
            <a:r>
              <a:rPr lang="en-US" altLang="zh-CN" sz="2400" dirty="0">
                <a:solidFill>
                  <a:schemeClr val="tx1">
                    <a:lumMod val="85000"/>
                    <a:lumOff val="15000"/>
                  </a:schemeClr>
                </a:solidFill>
                <a:ea typeface="微软雅黑" panose="020B0503020204020204" pitchFamily="34" charset="-122"/>
              </a:rPr>
              <a:t>t1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t2</a:t>
            </a:r>
            <a:r>
              <a:rPr lang="zh-CN" altLang="en-US" sz="2400" dirty="0">
                <a:solidFill>
                  <a:schemeClr val="tx1">
                    <a:lumMod val="85000"/>
                    <a:lumOff val="15000"/>
                  </a:schemeClr>
                </a:solidFill>
                <a:ea typeface="微软雅黑" panose="020B0503020204020204" pitchFamily="34" charset="-122"/>
              </a:rPr>
              <a:t>的内存地址分别为：</a:t>
            </a:r>
            <a:r>
              <a:rPr lang="en-US" altLang="zh-CN" sz="2400" dirty="0">
                <a:solidFill>
                  <a:schemeClr val="tx1">
                    <a:lumMod val="85000"/>
                    <a:lumOff val="15000"/>
                  </a:schemeClr>
                </a:solidFill>
                <a:ea typeface="微软雅黑" panose="020B0503020204020204" pitchFamily="34" charset="-122"/>
              </a:rPr>
              <a:t>', id(t1), id(t2))</a:t>
            </a:r>
          </a:p>
        </p:txBody>
      </p:sp>
      <p:sp>
        <p:nvSpPr>
          <p:cNvPr id="14" name="KSO_Shape">
            <a:extLst>
              <a:ext uri="{FF2B5EF4-FFF2-40B4-BE49-F238E27FC236}">
                <a16:creationId xmlns:a16="http://schemas.microsoft.com/office/drawing/2014/main" id="{F20FBA85-59AD-46A8-8FE0-07725B6B7611}"/>
              </a:ext>
            </a:extLst>
          </p:cNvPr>
          <p:cNvSpPr/>
          <p:nvPr/>
        </p:nvSpPr>
        <p:spPr>
          <a:xfrm>
            <a:off x="1392603" y="1367584"/>
            <a:ext cx="9493471" cy="2893740"/>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15" name="组合 14">
            <a:extLst>
              <a:ext uri="{FF2B5EF4-FFF2-40B4-BE49-F238E27FC236}">
                <a16:creationId xmlns:a16="http://schemas.microsoft.com/office/drawing/2014/main" id="{BB34FF77-BA7A-40E9-A840-5CEBFFA53DAB}"/>
              </a:ext>
            </a:extLst>
          </p:cNvPr>
          <p:cNvGrpSpPr/>
          <p:nvPr/>
        </p:nvGrpSpPr>
        <p:grpSpPr>
          <a:xfrm>
            <a:off x="1094217" y="1110440"/>
            <a:ext cx="877274" cy="877274"/>
            <a:chOff x="836354" y="1156380"/>
            <a:chExt cx="877274" cy="877274"/>
          </a:xfrm>
        </p:grpSpPr>
        <p:sp>
          <p:nvSpPr>
            <p:cNvPr id="16" name="Oval 4011">
              <a:extLst>
                <a:ext uri="{FF2B5EF4-FFF2-40B4-BE49-F238E27FC236}">
                  <a16:creationId xmlns:a16="http://schemas.microsoft.com/office/drawing/2014/main" id="{00D05EDA-26A4-4D43-8221-4EE291045963}"/>
                </a:ext>
              </a:extLst>
            </p:cNvPr>
            <p:cNvSpPr>
              <a:spLocks noChangeArrowheads="1"/>
            </p:cNvSpPr>
            <p:nvPr/>
          </p:nvSpPr>
          <p:spPr bwMode="auto">
            <a:xfrm>
              <a:off x="836354" y="1156380"/>
              <a:ext cx="877274" cy="877274"/>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17" name="组合 16">
              <a:extLst>
                <a:ext uri="{FF2B5EF4-FFF2-40B4-BE49-F238E27FC236}">
                  <a16:creationId xmlns:a16="http://schemas.microsoft.com/office/drawing/2014/main" id="{9DAFE2FD-6C74-41A2-835D-08C8DBCC75BE}"/>
                </a:ext>
              </a:extLst>
            </p:cNvPr>
            <p:cNvGrpSpPr/>
            <p:nvPr/>
          </p:nvGrpSpPr>
          <p:grpSpPr>
            <a:xfrm>
              <a:off x="852546" y="1337788"/>
              <a:ext cx="830546" cy="514457"/>
              <a:chOff x="10655670" y="657377"/>
              <a:chExt cx="526153" cy="325910"/>
            </a:xfrm>
            <a:solidFill>
              <a:schemeClr val="tx2">
                <a:lumMod val="50000"/>
              </a:schemeClr>
            </a:solidFill>
          </p:grpSpPr>
          <p:sp>
            <p:nvSpPr>
              <p:cNvPr id="18" name="Freeform 89">
                <a:extLst>
                  <a:ext uri="{FF2B5EF4-FFF2-40B4-BE49-F238E27FC236}">
                    <a16:creationId xmlns:a16="http://schemas.microsoft.com/office/drawing/2014/main" id="{29765E54-6EEE-455E-9103-59CCB6D75E01}"/>
                  </a:ext>
                </a:extLst>
              </p:cNvPr>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90">
                <a:extLst>
                  <a:ext uri="{FF2B5EF4-FFF2-40B4-BE49-F238E27FC236}">
                    <a16:creationId xmlns:a16="http://schemas.microsoft.com/office/drawing/2014/main" id="{F59CACF1-EEED-4AE8-8248-A5E1F6B2AEC2}"/>
                  </a:ext>
                </a:extLst>
              </p:cNvPr>
              <p:cNvSpPr>
                <a:spLocks/>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91">
                <a:extLst>
                  <a:ext uri="{FF2B5EF4-FFF2-40B4-BE49-F238E27FC236}">
                    <a16:creationId xmlns:a16="http://schemas.microsoft.com/office/drawing/2014/main" id="{1F887CFA-2F65-4E93-A6C3-C1795DE44729}"/>
                  </a:ext>
                </a:extLst>
              </p:cNvPr>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26" name="矩形 25">
            <a:extLst>
              <a:ext uri="{FF2B5EF4-FFF2-40B4-BE49-F238E27FC236}">
                <a16:creationId xmlns:a16="http://schemas.microsoft.com/office/drawing/2014/main" id="{90818A9C-6188-4631-B832-0D1F22E85F6A}"/>
              </a:ext>
            </a:extLst>
          </p:cNvPr>
          <p:cNvSpPr/>
          <p:nvPr/>
        </p:nvSpPr>
        <p:spPr>
          <a:xfrm>
            <a:off x="1532854" y="5148375"/>
            <a:ext cx="8765259" cy="1005596"/>
          </a:xfrm>
          <a:prstGeom prst="rect">
            <a:avLst/>
          </a:prstGeom>
        </p:spPr>
        <p:txBody>
          <a:bodyPr wrap="square">
            <a:spAutoFit/>
          </a:bodyPr>
          <a:lstStyle/>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14</a:t>
            </a:r>
            <a:r>
              <a:rPr lang="zh-CN" altLang="en-US" sz="2400" dirty="0">
                <a:solidFill>
                  <a:schemeClr val="tx1">
                    <a:lumMod val="85000"/>
                    <a:lumOff val="15000"/>
                  </a:schemeClr>
                </a:solidFill>
                <a:ea typeface="微软雅黑" panose="020B0503020204020204" pitchFamily="34" charset="-122"/>
              </a:rPr>
              <a:t>行</a:t>
            </a:r>
            <a:r>
              <a:rPr lang="en-US" altLang="zh-CN" sz="2400" dirty="0">
                <a:solidFill>
                  <a:schemeClr val="tx1">
                    <a:lumMod val="85000"/>
                    <a:lumOff val="15000"/>
                  </a:schemeClr>
                </a:solidFill>
                <a:ea typeface="微软雅黑" panose="020B0503020204020204" pitchFamily="34" charset="-122"/>
              </a:rPr>
              <a:t>t1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t2</a:t>
            </a:r>
            <a:r>
              <a:rPr lang="zh-CN" altLang="en-US" sz="2400" dirty="0">
                <a:solidFill>
                  <a:schemeClr val="tx1">
                    <a:lumMod val="85000"/>
                    <a:lumOff val="15000"/>
                  </a:schemeClr>
                </a:solidFill>
                <a:ea typeface="微软雅黑" panose="020B0503020204020204" pitchFamily="34" charset="-122"/>
              </a:rPr>
              <a:t>的内存地址分别为： </a:t>
            </a:r>
            <a:r>
              <a:rPr lang="en-US" altLang="zh-CN" sz="2400" dirty="0">
                <a:solidFill>
                  <a:schemeClr val="tx1">
                    <a:lumMod val="85000"/>
                    <a:lumOff val="15000"/>
                  </a:schemeClr>
                </a:solidFill>
                <a:ea typeface="微软雅黑" panose="020B0503020204020204" pitchFamily="34" charset="-122"/>
              </a:rPr>
              <a:t>2484401955176 2484401955392</a:t>
            </a:r>
          </a:p>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16</a:t>
            </a:r>
            <a:r>
              <a:rPr lang="zh-CN" altLang="en-US" sz="2400" dirty="0">
                <a:solidFill>
                  <a:schemeClr val="tx1">
                    <a:lumMod val="85000"/>
                    <a:lumOff val="15000"/>
                  </a:schemeClr>
                </a:solidFill>
                <a:ea typeface="微软雅黑" panose="020B0503020204020204" pitchFamily="34" charset="-122"/>
              </a:rPr>
              <a:t>行</a:t>
            </a:r>
            <a:r>
              <a:rPr lang="en-US" altLang="zh-CN" sz="2400" dirty="0">
                <a:solidFill>
                  <a:schemeClr val="tx1">
                    <a:lumMod val="85000"/>
                    <a:lumOff val="15000"/>
                  </a:schemeClr>
                </a:solidFill>
                <a:ea typeface="微软雅黑" panose="020B0503020204020204" pitchFamily="34" charset="-122"/>
              </a:rPr>
              <a:t>t1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t2</a:t>
            </a:r>
            <a:r>
              <a:rPr lang="zh-CN" altLang="en-US" sz="2400" dirty="0">
                <a:solidFill>
                  <a:schemeClr val="tx1">
                    <a:lumMod val="85000"/>
                    <a:lumOff val="15000"/>
                  </a:schemeClr>
                </a:solidFill>
                <a:ea typeface="微软雅黑" panose="020B0503020204020204" pitchFamily="34" charset="-122"/>
              </a:rPr>
              <a:t>的内存地址分别为： </a:t>
            </a:r>
            <a:r>
              <a:rPr lang="en-US" altLang="zh-CN" sz="2400" dirty="0">
                <a:solidFill>
                  <a:schemeClr val="tx1">
                    <a:lumMod val="85000"/>
                    <a:lumOff val="15000"/>
                  </a:schemeClr>
                </a:solidFill>
                <a:ea typeface="微软雅黑" panose="020B0503020204020204" pitchFamily="34" charset="-122"/>
              </a:rPr>
              <a:t>2484401955176 2484401955464</a:t>
            </a:r>
          </a:p>
        </p:txBody>
      </p:sp>
      <p:sp>
        <p:nvSpPr>
          <p:cNvPr id="27" name="KSO_Shape">
            <a:extLst>
              <a:ext uri="{FF2B5EF4-FFF2-40B4-BE49-F238E27FC236}">
                <a16:creationId xmlns:a16="http://schemas.microsoft.com/office/drawing/2014/main" id="{F0DE3A73-E815-4432-9904-9374ABFA9E56}"/>
              </a:ext>
            </a:extLst>
          </p:cNvPr>
          <p:cNvSpPr/>
          <p:nvPr/>
        </p:nvSpPr>
        <p:spPr>
          <a:xfrm>
            <a:off x="1439058" y="4666206"/>
            <a:ext cx="9447016" cy="1633126"/>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28" name="组合 27">
            <a:extLst>
              <a:ext uri="{FF2B5EF4-FFF2-40B4-BE49-F238E27FC236}">
                <a16:creationId xmlns:a16="http://schemas.microsoft.com/office/drawing/2014/main" id="{DA987925-55AC-4FB8-866E-5C9CDEE82573}"/>
              </a:ext>
            </a:extLst>
          </p:cNvPr>
          <p:cNvGrpSpPr/>
          <p:nvPr/>
        </p:nvGrpSpPr>
        <p:grpSpPr>
          <a:xfrm>
            <a:off x="1110409" y="4369017"/>
            <a:ext cx="877274" cy="877274"/>
            <a:chOff x="1533168" y="3016714"/>
            <a:chExt cx="877274" cy="877274"/>
          </a:xfrm>
        </p:grpSpPr>
        <p:sp>
          <p:nvSpPr>
            <p:cNvPr id="29" name="KSO_Shape">
              <a:extLst>
                <a:ext uri="{FF2B5EF4-FFF2-40B4-BE49-F238E27FC236}">
                  <a16:creationId xmlns:a16="http://schemas.microsoft.com/office/drawing/2014/main" id="{CC58BD83-E016-4C7B-B998-6F9223DF9CE6}"/>
                </a:ext>
              </a:extLst>
            </p:cNvPr>
            <p:cNvSpPr/>
            <p:nvPr/>
          </p:nvSpPr>
          <p:spPr>
            <a:xfrm>
              <a:off x="1533168" y="3016714"/>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pic>
          <p:nvPicPr>
            <p:cNvPr id="30" name="图片 29">
              <a:extLst>
                <a:ext uri="{FF2B5EF4-FFF2-40B4-BE49-F238E27FC236}">
                  <a16:creationId xmlns:a16="http://schemas.microsoft.com/office/drawing/2014/main" id="{158C20A9-BB38-46A6-90DE-3FEA2901700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642370" y="3125916"/>
              <a:ext cx="658870" cy="658870"/>
            </a:xfrm>
            <a:prstGeom prst="rect">
              <a:avLst/>
            </a:prstGeom>
          </p:spPr>
        </p:pic>
      </p:grpSp>
    </p:spTree>
    <p:extLst>
      <p:ext uri="{BB962C8B-B14F-4D97-AF65-F5344CB8AC3E}">
        <p14:creationId xmlns:p14="http://schemas.microsoft.com/office/powerpoint/2010/main" val="40388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p:tgtEl>
                                          <p:spTgt spid="13"/>
                                        </p:tgtEl>
                                        <p:attrNameLst>
                                          <p:attrName>ppt_y</p:attrName>
                                        </p:attrNameLst>
                                      </p:cBhvr>
                                      <p:tavLst>
                                        <p:tav tm="0">
                                          <p:val>
                                            <p:strVal val="#ppt_y-#ppt_h*1.125000"/>
                                          </p:val>
                                        </p:tav>
                                        <p:tav tm="100000">
                                          <p:val>
                                            <p:strVal val="#ppt_y"/>
                                          </p:val>
                                        </p:tav>
                                      </p:tavLst>
                                    </p:anim>
                                    <p:animEffect transition="in" filter="wipe(down)">
                                      <p:cBhvr>
                                        <p:cTn id="22" dur="500"/>
                                        <p:tgtEl>
                                          <p:spTgt spid="13"/>
                                        </p:tgtEl>
                                      </p:cBhvr>
                                    </p:animEffect>
                                  </p:childTnLst>
                                </p:cTn>
                              </p:par>
                            </p:childTnLst>
                          </p:cTn>
                        </p:par>
                        <p:par>
                          <p:cTn id="23" fill="hold">
                            <p:stCondLst>
                              <p:cond delay="1000"/>
                            </p:stCondLst>
                            <p:childTnLst>
                              <p:par>
                                <p:cTn id="24" presetID="53" presetClass="entr" presetSubtype="16" fill="hold" nodeType="after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p:cTn id="26" dur="500" fill="hold"/>
                                        <p:tgtEl>
                                          <p:spTgt spid="28"/>
                                        </p:tgtEl>
                                        <p:attrNameLst>
                                          <p:attrName>ppt_w</p:attrName>
                                        </p:attrNameLst>
                                      </p:cBhvr>
                                      <p:tavLst>
                                        <p:tav tm="0">
                                          <p:val>
                                            <p:fltVal val="0"/>
                                          </p:val>
                                        </p:tav>
                                        <p:tav tm="100000">
                                          <p:val>
                                            <p:strVal val="#ppt_w"/>
                                          </p:val>
                                        </p:tav>
                                      </p:tavLst>
                                    </p:anim>
                                    <p:anim calcmode="lin" valueType="num">
                                      <p:cBhvr>
                                        <p:cTn id="27" dur="500" fill="hold"/>
                                        <p:tgtEl>
                                          <p:spTgt spid="28"/>
                                        </p:tgtEl>
                                        <p:attrNameLst>
                                          <p:attrName>ppt_h</p:attrName>
                                        </p:attrNameLst>
                                      </p:cBhvr>
                                      <p:tavLst>
                                        <p:tav tm="0">
                                          <p:val>
                                            <p:fltVal val="0"/>
                                          </p:val>
                                        </p:tav>
                                        <p:tav tm="100000">
                                          <p:val>
                                            <p:strVal val="#ppt_h"/>
                                          </p:val>
                                        </p:tav>
                                      </p:tavLst>
                                    </p:anim>
                                    <p:animEffect transition="in" filter="fade">
                                      <p:cBhvr>
                                        <p:cTn id="28" dur="500"/>
                                        <p:tgtEl>
                                          <p:spTgt spid="28"/>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par>
                                <p:cTn id="33" presetID="12" presetClass="entr" presetSubtype="1"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additive="base">
                                        <p:cTn id="35" dur="500"/>
                                        <p:tgtEl>
                                          <p:spTgt spid="26"/>
                                        </p:tgtEl>
                                        <p:attrNameLst>
                                          <p:attrName>ppt_y</p:attrName>
                                        </p:attrNameLst>
                                      </p:cBhvr>
                                      <p:tavLst>
                                        <p:tav tm="0">
                                          <p:val>
                                            <p:strVal val="#ppt_y-#ppt_h*1.125000"/>
                                          </p:val>
                                        </p:tav>
                                        <p:tav tm="100000">
                                          <p:val>
                                            <p:strVal val="#ppt_y"/>
                                          </p:val>
                                        </p:tav>
                                      </p:tavLst>
                                    </p:anim>
                                    <p:animEffect transition="in" filter="wipe(down)">
                                      <p:cBhvr>
                                        <p:cTn id="3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4" grpId="0" animBg="1"/>
      <p:bldP spid="26" grpId="0"/>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3951823" y="495168"/>
            <a:ext cx="428835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可变类型和不可变类型</a:t>
            </a:r>
            <a:endParaRPr lang="zh-CN" altLang="en-US" sz="3200" b="1" dirty="0">
              <a:solidFill>
                <a:schemeClr val="tx1">
                  <a:lumMod val="85000"/>
                  <a:lumOff val="15000"/>
                </a:schemeClr>
              </a:solidFill>
              <a:effectLst/>
            </a:endParaRPr>
          </a:p>
        </p:txBody>
      </p:sp>
      <p:sp>
        <p:nvSpPr>
          <p:cNvPr id="13" name="矩形 12">
            <a:extLst>
              <a:ext uri="{FF2B5EF4-FFF2-40B4-BE49-F238E27FC236}">
                <a16:creationId xmlns:a16="http://schemas.microsoft.com/office/drawing/2014/main" id="{D6DB5BD0-B8C8-4C82-9531-3CD95FD93C77}"/>
              </a:ext>
            </a:extLst>
          </p:cNvPr>
          <p:cNvSpPr/>
          <p:nvPr/>
        </p:nvSpPr>
        <p:spPr>
          <a:xfrm>
            <a:off x="1532854" y="1856684"/>
            <a:ext cx="9289360" cy="3904852"/>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17	ls1,ls2=[1,2,3],[1,2,3] #</a:t>
            </a:r>
            <a:r>
              <a:rPr lang="zh-CN" altLang="en-US" sz="2400" dirty="0">
                <a:solidFill>
                  <a:schemeClr val="tx1">
                    <a:lumMod val="85000"/>
                    <a:lumOff val="15000"/>
                  </a:schemeClr>
                </a:solidFill>
                <a:ea typeface="微软雅黑" panose="020B0503020204020204" pitchFamily="34" charset="-122"/>
              </a:rPr>
              <a:t>定义两个列表变量</a:t>
            </a:r>
            <a:r>
              <a:rPr lang="en-US" altLang="zh-CN" sz="2400" dirty="0">
                <a:solidFill>
                  <a:schemeClr val="tx1">
                    <a:lumMod val="85000"/>
                    <a:lumOff val="15000"/>
                  </a:schemeClr>
                </a:solidFill>
                <a:ea typeface="微软雅黑" panose="020B0503020204020204" pitchFamily="34" charset="-122"/>
              </a:rPr>
              <a:t>ls1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ls2</a:t>
            </a:r>
            <a:r>
              <a:rPr lang="zh-CN" altLang="en-US" sz="2400" dirty="0">
                <a:solidFill>
                  <a:schemeClr val="tx1">
                    <a:lumMod val="85000"/>
                    <a:lumOff val="15000"/>
                  </a:schemeClr>
                </a:solidFill>
                <a:ea typeface="微软雅黑" panose="020B0503020204020204" pitchFamily="34" charset="-122"/>
              </a:rPr>
              <a:t>，都赋值为</a:t>
            </a:r>
            <a:r>
              <a:rPr lang="en-US" altLang="zh-CN" sz="2400">
                <a:solidFill>
                  <a:schemeClr val="tx1">
                    <a:lumMod val="85000"/>
                    <a:lumOff val="15000"/>
                  </a:schemeClr>
                </a:solidFill>
                <a:ea typeface="微软雅黑" panose="020B0503020204020204" pitchFamily="34" charset="-122"/>
              </a:rPr>
              <a:t>				#[</a:t>
            </a:r>
            <a:r>
              <a:rPr lang="en-US" altLang="zh-CN" sz="2400" dirty="0">
                <a:solidFill>
                  <a:schemeClr val="tx1">
                    <a:lumMod val="85000"/>
                    <a:lumOff val="15000"/>
                  </a:schemeClr>
                </a:solidFill>
                <a:ea typeface="微软雅黑" panose="020B0503020204020204" pitchFamily="34" charset="-122"/>
              </a:rPr>
              <a:t>1,2,3]</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18	print('</a:t>
            </a: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18</a:t>
            </a:r>
            <a:r>
              <a:rPr lang="zh-CN" altLang="en-US" sz="2400" dirty="0">
                <a:solidFill>
                  <a:schemeClr val="tx1">
                    <a:lumMod val="85000"/>
                    <a:lumOff val="15000"/>
                  </a:schemeClr>
                </a:solidFill>
                <a:ea typeface="微软雅黑" panose="020B0503020204020204" pitchFamily="34" charset="-122"/>
              </a:rPr>
              <a:t>行</a:t>
            </a:r>
            <a:r>
              <a:rPr lang="en-US" altLang="zh-CN" sz="2400" dirty="0">
                <a:solidFill>
                  <a:schemeClr val="tx1">
                    <a:lumMod val="85000"/>
                    <a:lumOff val="15000"/>
                  </a:schemeClr>
                </a:solidFill>
                <a:ea typeface="微软雅黑" panose="020B0503020204020204" pitchFamily="34" charset="-122"/>
              </a:rPr>
              <a:t>ls1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ls2</a:t>
            </a:r>
            <a:r>
              <a:rPr lang="zh-CN" altLang="en-US" sz="2400" dirty="0">
                <a:solidFill>
                  <a:schemeClr val="tx1">
                    <a:lumMod val="85000"/>
                    <a:lumOff val="15000"/>
                  </a:schemeClr>
                </a:solidFill>
                <a:ea typeface="微软雅黑" panose="020B0503020204020204" pitchFamily="34" charset="-122"/>
              </a:rPr>
              <a:t>的内存地址分别为：</a:t>
            </a:r>
            <a:r>
              <a:rPr lang="en-US" altLang="zh-CN" sz="2400" dirty="0">
                <a:solidFill>
                  <a:schemeClr val="tx1">
                    <a:lumMod val="85000"/>
                    <a:lumOff val="15000"/>
                  </a:schemeClr>
                </a:solidFill>
                <a:ea typeface="微软雅黑" panose="020B0503020204020204" pitchFamily="34" charset="-122"/>
              </a:rPr>
              <a:t>', id(ls1), id(ls2))</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19	ls2[1]=5 #</a:t>
            </a:r>
            <a:r>
              <a:rPr lang="zh-CN" altLang="en-US" sz="2400" dirty="0">
                <a:solidFill>
                  <a:schemeClr val="tx1">
                    <a:lumMod val="85000"/>
                    <a:lumOff val="15000"/>
                  </a:schemeClr>
                </a:solidFill>
                <a:ea typeface="微软雅黑" panose="020B0503020204020204" pitchFamily="34" charset="-122"/>
              </a:rPr>
              <a:t>将列表</a:t>
            </a:r>
            <a:r>
              <a:rPr lang="en-US" altLang="zh-CN" sz="2400" dirty="0">
                <a:solidFill>
                  <a:schemeClr val="tx1">
                    <a:lumMod val="85000"/>
                    <a:lumOff val="15000"/>
                  </a:schemeClr>
                </a:solidFill>
                <a:ea typeface="微软雅黑" panose="020B0503020204020204" pitchFamily="34" charset="-122"/>
              </a:rPr>
              <a:t>ls2</a:t>
            </a:r>
            <a:r>
              <a:rPr lang="zh-CN" altLang="en-US" sz="2400" dirty="0">
                <a:solidFill>
                  <a:schemeClr val="tx1">
                    <a:lumMod val="85000"/>
                    <a:lumOff val="15000"/>
                  </a:schemeClr>
                </a:solidFill>
                <a:ea typeface="微软雅黑" panose="020B0503020204020204" pitchFamily="34" charset="-122"/>
              </a:rPr>
              <a:t>中下标为</a:t>
            </a:r>
            <a:r>
              <a:rPr lang="en-US" altLang="zh-CN" sz="2400" dirty="0">
                <a:solidFill>
                  <a:schemeClr val="tx1">
                    <a:lumMod val="85000"/>
                    <a:lumOff val="15000"/>
                  </a:schemeClr>
                </a:solidFill>
                <a:ea typeface="微软雅黑" panose="020B0503020204020204" pitchFamily="34" charset="-122"/>
              </a:rPr>
              <a:t>1</a:t>
            </a:r>
            <a:r>
              <a:rPr lang="zh-CN" altLang="en-US" sz="2400" dirty="0">
                <a:solidFill>
                  <a:schemeClr val="tx1">
                    <a:lumMod val="85000"/>
                    <a:lumOff val="15000"/>
                  </a:schemeClr>
                </a:solidFill>
                <a:ea typeface="微软雅黑" panose="020B0503020204020204" pitchFamily="34" charset="-122"/>
              </a:rPr>
              <a:t>的元素值重新赋值为</a:t>
            </a:r>
            <a:r>
              <a:rPr lang="en-US" altLang="zh-CN" sz="2400" dirty="0">
                <a:solidFill>
                  <a:schemeClr val="tx1">
                    <a:lumMod val="85000"/>
                    <a:lumOff val="15000"/>
                  </a:schemeClr>
                </a:solidFill>
                <a:ea typeface="微软雅黑" panose="020B0503020204020204" pitchFamily="34" charset="-122"/>
              </a:rPr>
              <a:t>5</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20	print('</a:t>
            </a: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20</a:t>
            </a:r>
            <a:r>
              <a:rPr lang="zh-CN" altLang="en-US" sz="2400" dirty="0">
                <a:solidFill>
                  <a:schemeClr val="tx1">
                    <a:lumMod val="85000"/>
                    <a:lumOff val="15000"/>
                  </a:schemeClr>
                </a:solidFill>
                <a:ea typeface="微软雅黑" panose="020B0503020204020204" pitchFamily="34" charset="-122"/>
              </a:rPr>
              <a:t>行</a:t>
            </a:r>
            <a:r>
              <a:rPr lang="en-US" altLang="zh-CN" sz="2400" dirty="0">
                <a:solidFill>
                  <a:schemeClr val="tx1">
                    <a:lumMod val="85000"/>
                    <a:lumOff val="15000"/>
                  </a:schemeClr>
                </a:solidFill>
                <a:ea typeface="微软雅黑" panose="020B0503020204020204" pitchFamily="34" charset="-122"/>
              </a:rPr>
              <a:t>ls1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ls2</a:t>
            </a:r>
            <a:r>
              <a:rPr lang="zh-CN" altLang="en-US" sz="2400" dirty="0">
                <a:solidFill>
                  <a:schemeClr val="tx1">
                    <a:lumMod val="85000"/>
                    <a:lumOff val="15000"/>
                  </a:schemeClr>
                </a:solidFill>
                <a:ea typeface="微软雅黑" panose="020B0503020204020204" pitchFamily="34" charset="-122"/>
              </a:rPr>
              <a:t>的内存地址分别为：</a:t>
            </a:r>
            <a:r>
              <a:rPr lang="en-US" altLang="zh-CN" sz="2400" dirty="0">
                <a:solidFill>
                  <a:schemeClr val="tx1">
                    <a:lumMod val="85000"/>
                    <a:lumOff val="15000"/>
                  </a:schemeClr>
                </a:solidFill>
                <a:ea typeface="微软雅黑" panose="020B0503020204020204" pitchFamily="34" charset="-122"/>
              </a:rPr>
              <a:t>', id(ls1), id(ls2))</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21	ls2=[1,2,3] #ls2</a:t>
            </a:r>
            <a:r>
              <a:rPr lang="zh-CN" altLang="en-US" sz="2400" dirty="0">
                <a:solidFill>
                  <a:schemeClr val="tx1">
                    <a:lumMod val="85000"/>
                    <a:lumOff val="15000"/>
                  </a:schemeClr>
                </a:solidFill>
                <a:ea typeface="微软雅黑" panose="020B0503020204020204" pitchFamily="34" charset="-122"/>
              </a:rPr>
              <a:t>被重新赋值为</a:t>
            </a:r>
            <a:r>
              <a:rPr lang="en-US" altLang="zh-CN" sz="2400" dirty="0">
                <a:solidFill>
                  <a:schemeClr val="tx1">
                    <a:lumMod val="85000"/>
                    <a:lumOff val="15000"/>
                  </a:schemeClr>
                </a:solidFill>
                <a:ea typeface="微软雅黑" panose="020B0503020204020204" pitchFamily="34" charset="-122"/>
              </a:rPr>
              <a:t>[1,2,3]</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22	print('</a:t>
            </a: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22</a:t>
            </a:r>
            <a:r>
              <a:rPr lang="zh-CN" altLang="en-US" sz="2400" dirty="0">
                <a:solidFill>
                  <a:schemeClr val="tx1">
                    <a:lumMod val="85000"/>
                    <a:lumOff val="15000"/>
                  </a:schemeClr>
                </a:solidFill>
                <a:ea typeface="微软雅黑" panose="020B0503020204020204" pitchFamily="34" charset="-122"/>
              </a:rPr>
              <a:t>行</a:t>
            </a:r>
            <a:r>
              <a:rPr lang="en-US" altLang="zh-CN" sz="2400" dirty="0">
                <a:solidFill>
                  <a:schemeClr val="tx1">
                    <a:lumMod val="85000"/>
                    <a:lumOff val="15000"/>
                  </a:schemeClr>
                </a:solidFill>
                <a:ea typeface="微软雅黑" panose="020B0503020204020204" pitchFamily="34" charset="-122"/>
              </a:rPr>
              <a:t>ls1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ls2</a:t>
            </a:r>
            <a:r>
              <a:rPr lang="zh-CN" altLang="en-US" sz="2400" dirty="0">
                <a:solidFill>
                  <a:schemeClr val="tx1">
                    <a:lumMod val="85000"/>
                    <a:lumOff val="15000"/>
                  </a:schemeClr>
                </a:solidFill>
                <a:ea typeface="微软雅黑" panose="020B0503020204020204" pitchFamily="34" charset="-122"/>
              </a:rPr>
              <a:t>的内存地址分别为：</a:t>
            </a:r>
            <a:r>
              <a:rPr lang="en-US" altLang="zh-CN" sz="2400" dirty="0">
                <a:solidFill>
                  <a:schemeClr val="tx1">
                    <a:lumMod val="85000"/>
                    <a:lumOff val="15000"/>
                  </a:schemeClr>
                </a:solidFill>
                <a:ea typeface="微软雅黑" panose="020B0503020204020204" pitchFamily="34" charset="-122"/>
              </a:rPr>
              <a:t>', id(ls1), id(ls2))</a:t>
            </a:r>
          </a:p>
        </p:txBody>
      </p:sp>
      <p:sp>
        <p:nvSpPr>
          <p:cNvPr id="14" name="KSO_Shape">
            <a:extLst>
              <a:ext uri="{FF2B5EF4-FFF2-40B4-BE49-F238E27FC236}">
                <a16:creationId xmlns:a16="http://schemas.microsoft.com/office/drawing/2014/main" id="{F20FBA85-59AD-46A8-8FE0-07725B6B7611}"/>
              </a:ext>
            </a:extLst>
          </p:cNvPr>
          <p:cNvSpPr/>
          <p:nvPr/>
        </p:nvSpPr>
        <p:spPr>
          <a:xfrm>
            <a:off x="1392603" y="1367584"/>
            <a:ext cx="9493471" cy="4576016"/>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15" name="组合 14">
            <a:extLst>
              <a:ext uri="{FF2B5EF4-FFF2-40B4-BE49-F238E27FC236}">
                <a16:creationId xmlns:a16="http://schemas.microsoft.com/office/drawing/2014/main" id="{BB34FF77-BA7A-40E9-A840-5CEBFFA53DAB}"/>
              </a:ext>
            </a:extLst>
          </p:cNvPr>
          <p:cNvGrpSpPr/>
          <p:nvPr/>
        </p:nvGrpSpPr>
        <p:grpSpPr>
          <a:xfrm>
            <a:off x="1094217" y="1110440"/>
            <a:ext cx="877274" cy="877274"/>
            <a:chOff x="836354" y="1156380"/>
            <a:chExt cx="877274" cy="877274"/>
          </a:xfrm>
        </p:grpSpPr>
        <p:sp>
          <p:nvSpPr>
            <p:cNvPr id="16" name="Oval 4011">
              <a:extLst>
                <a:ext uri="{FF2B5EF4-FFF2-40B4-BE49-F238E27FC236}">
                  <a16:creationId xmlns:a16="http://schemas.microsoft.com/office/drawing/2014/main" id="{00D05EDA-26A4-4D43-8221-4EE291045963}"/>
                </a:ext>
              </a:extLst>
            </p:cNvPr>
            <p:cNvSpPr>
              <a:spLocks noChangeArrowheads="1"/>
            </p:cNvSpPr>
            <p:nvPr/>
          </p:nvSpPr>
          <p:spPr bwMode="auto">
            <a:xfrm>
              <a:off x="836354" y="1156380"/>
              <a:ext cx="877274" cy="877274"/>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17" name="组合 16">
              <a:extLst>
                <a:ext uri="{FF2B5EF4-FFF2-40B4-BE49-F238E27FC236}">
                  <a16:creationId xmlns:a16="http://schemas.microsoft.com/office/drawing/2014/main" id="{9DAFE2FD-6C74-41A2-835D-08C8DBCC75BE}"/>
                </a:ext>
              </a:extLst>
            </p:cNvPr>
            <p:cNvGrpSpPr/>
            <p:nvPr/>
          </p:nvGrpSpPr>
          <p:grpSpPr>
            <a:xfrm>
              <a:off x="852546" y="1337788"/>
              <a:ext cx="830546" cy="514457"/>
              <a:chOff x="10655670" y="657377"/>
              <a:chExt cx="526153" cy="325910"/>
            </a:xfrm>
            <a:solidFill>
              <a:schemeClr val="tx2">
                <a:lumMod val="50000"/>
              </a:schemeClr>
            </a:solidFill>
          </p:grpSpPr>
          <p:sp>
            <p:nvSpPr>
              <p:cNvPr id="18" name="Freeform 89">
                <a:extLst>
                  <a:ext uri="{FF2B5EF4-FFF2-40B4-BE49-F238E27FC236}">
                    <a16:creationId xmlns:a16="http://schemas.microsoft.com/office/drawing/2014/main" id="{29765E54-6EEE-455E-9103-59CCB6D75E01}"/>
                  </a:ext>
                </a:extLst>
              </p:cNvPr>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90">
                <a:extLst>
                  <a:ext uri="{FF2B5EF4-FFF2-40B4-BE49-F238E27FC236}">
                    <a16:creationId xmlns:a16="http://schemas.microsoft.com/office/drawing/2014/main" id="{F59CACF1-EEED-4AE8-8248-A5E1F6B2AEC2}"/>
                  </a:ext>
                </a:extLst>
              </p:cNvPr>
              <p:cNvSpPr>
                <a:spLocks/>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91">
                <a:extLst>
                  <a:ext uri="{FF2B5EF4-FFF2-40B4-BE49-F238E27FC236}">
                    <a16:creationId xmlns:a16="http://schemas.microsoft.com/office/drawing/2014/main" id="{1F887CFA-2F65-4E93-A6C3-C1795DE44729}"/>
                  </a:ext>
                </a:extLst>
              </p:cNvPr>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82409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p:tgtEl>
                                          <p:spTgt spid="13"/>
                                        </p:tgtEl>
                                        <p:attrNameLst>
                                          <p:attrName>ppt_y</p:attrName>
                                        </p:attrNameLst>
                                      </p:cBhvr>
                                      <p:tavLst>
                                        <p:tav tm="0">
                                          <p:val>
                                            <p:strVal val="#ppt_y-#ppt_h*1.125000"/>
                                          </p:val>
                                        </p:tav>
                                        <p:tav tm="100000">
                                          <p:val>
                                            <p:strVal val="#ppt_y"/>
                                          </p:val>
                                        </p:tav>
                                      </p:tavLst>
                                    </p:anim>
                                    <p:animEffect transition="in" filter="wipe(dow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3951823" y="495168"/>
            <a:ext cx="428835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可变类型和不可变类型</a:t>
            </a:r>
            <a:endParaRPr lang="zh-CN" altLang="en-US" sz="3200" b="1" dirty="0">
              <a:solidFill>
                <a:schemeClr val="tx1">
                  <a:lumMod val="85000"/>
                  <a:lumOff val="15000"/>
                </a:schemeClr>
              </a:solidFill>
              <a:effectLst/>
            </a:endParaRPr>
          </a:p>
        </p:txBody>
      </p:sp>
      <p:sp>
        <p:nvSpPr>
          <p:cNvPr id="21" name="矩形 20">
            <a:extLst>
              <a:ext uri="{FF2B5EF4-FFF2-40B4-BE49-F238E27FC236}">
                <a16:creationId xmlns:a16="http://schemas.microsoft.com/office/drawing/2014/main" id="{DC4B96EC-2236-4E02-A6CC-6BE34F43CD2B}"/>
              </a:ext>
            </a:extLst>
          </p:cNvPr>
          <p:cNvSpPr/>
          <p:nvPr/>
        </p:nvSpPr>
        <p:spPr>
          <a:xfrm>
            <a:off x="1778886" y="2753913"/>
            <a:ext cx="9211498" cy="1532727"/>
          </a:xfrm>
          <a:prstGeom prst="rect">
            <a:avLst/>
          </a:prstGeom>
        </p:spPr>
        <p:txBody>
          <a:bodyPr wrap="square">
            <a:spAutoFit/>
          </a:bodyPr>
          <a:lstStyle/>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18</a:t>
            </a:r>
            <a:r>
              <a:rPr lang="zh-CN" altLang="en-US" sz="2400" dirty="0">
                <a:solidFill>
                  <a:schemeClr val="tx1">
                    <a:lumMod val="85000"/>
                    <a:lumOff val="15000"/>
                  </a:schemeClr>
                </a:solidFill>
                <a:ea typeface="微软雅黑" panose="020B0503020204020204" pitchFamily="34" charset="-122"/>
              </a:rPr>
              <a:t>行</a:t>
            </a:r>
            <a:r>
              <a:rPr lang="en-US" altLang="zh-CN" sz="2400" dirty="0">
                <a:solidFill>
                  <a:schemeClr val="tx1">
                    <a:lumMod val="85000"/>
                    <a:lumOff val="15000"/>
                  </a:schemeClr>
                </a:solidFill>
                <a:ea typeface="微软雅黑" panose="020B0503020204020204" pitchFamily="34" charset="-122"/>
              </a:rPr>
              <a:t>ls1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ls2</a:t>
            </a:r>
            <a:r>
              <a:rPr lang="zh-CN" altLang="en-US" sz="2400" dirty="0">
                <a:solidFill>
                  <a:schemeClr val="tx1">
                    <a:lumMod val="85000"/>
                    <a:lumOff val="15000"/>
                  </a:schemeClr>
                </a:solidFill>
                <a:ea typeface="微软雅黑" panose="020B0503020204020204" pitchFamily="34" charset="-122"/>
              </a:rPr>
              <a:t>的内存地址分别为： </a:t>
            </a:r>
            <a:r>
              <a:rPr lang="en-US" altLang="zh-CN" sz="2400" dirty="0">
                <a:solidFill>
                  <a:schemeClr val="tx1">
                    <a:lumMod val="85000"/>
                    <a:lumOff val="15000"/>
                  </a:schemeClr>
                </a:solidFill>
                <a:ea typeface="微软雅黑" panose="020B0503020204020204" pitchFamily="34" charset="-122"/>
              </a:rPr>
              <a:t>2484400710216 2484400710280</a:t>
            </a:r>
          </a:p>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20</a:t>
            </a:r>
            <a:r>
              <a:rPr lang="zh-CN" altLang="en-US" sz="2400" dirty="0">
                <a:solidFill>
                  <a:schemeClr val="tx1">
                    <a:lumMod val="85000"/>
                    <a:lumOff val="15000"/>
                  </a:schemeClr>
                </a:solidFill>
                <a:ea typeface="微软雅黑" panose="020B0503020204020204" pitchFamily="34" charset="-122"/>
              </a:rPr>
              <a:t>行</a:t>
            </a:r>
            <a:r>
              <a:rPr lang="en-US" altLang="zh-CN" sz="2400" dirty="0">
                <a:solidFill>
                  <a:schemeClr val="tx1">
                    <a:lumMod val="85000"/>
                    <a:lumOff val="15000"/>
                  </a:schemeClr>
                </a:solidFill>
                <a:ea typeface="微软雅黑" panose="020B0503020204020204" pitchFamily="34" charset="-122"/>
              </a:rPr>
              <a:t>ls1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ls2</a:t>
            </a:r>
            <a:r>
              <a:rPr lang="zh-CN" altLang="en-US" sz="2400" dirty="0">
                <a:solidFill>
                  <a:schemeClr val="tx1">
                    <a:lumMod val="85000"/>
                    <a:lumOff val="15000"/>
                  </a:schemeClr>
                </a:solidFill>
                <a:ea typeface="微软雅黑" panose="020B0503020204020204" pitchFamily="34" charset="-122"/>
              </a:rPr>
              <a:t>的内存地址分别为： </a:t>
            </a:r>
            <a:r>
              <a:rPr lang="en-US" altLang="zh-CN" sz="2400" dirty="0">
                <a:solidFill>
                  <a:schemeClr val="tx1">
                    <a:lumMod val="85000"/>
                    <a:lumOff val="15000"/>
                  </a:schemeClr>
                </a:solidFill>
                <a:ea typeface="微软雅黑" panose="020B0503020204020204" pitchFamily="34" charset="-122"/>
              </a:rPr>
              <a:t>2484400710216 2484400710280</a:t>
            </a:r>
          </a:p>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22</a:t>
            </a:r>
            <a:r>
              <a:rPr lang="zh-CN" altLang="en-US" sz="2400" dirty="0">
                <a:solidFill>
                  <a:schemeClr val="tx1">
                    <a:lumMod val="85000"/>
                    <a:lumOff val="15000"/>
                  </a:schemeClr>
                </a:solidFill>
                <a:ea typeface="微软雅黑" panose="020B0503020204020204" pitchFamily="34" charset="-122"/>
              </a:rPr>
              <a:t>行</a:t>
            </a:r>
            <a:r>
              <a:rPr lang="en-US" altLang="zh-CN" sz="2400" dirty="0">
                <a:solidFill>
                  <a:schemeClr val="tx1">
                    <a:lumMod val="85000"/>
                    <a:lumOff val="15000"/>
                  </a:schemeClr>
                </a:solidFill>
                <a:ea typeface="微软雅黑" panose="020B0503020204020204" pitchFamily="34" charset="-122"/>
              </a:rPr>
              <a:t>ls1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ls2</a:t>
            </a:r>
            <a:r>
              <a:rPr lang="zh-CN" altLang="en-US" sz="2400" dirty="0">
                <a:solidFill>
                  <a:schemeClr val="tx1">
                    <a:lumMod val="85000"/>
                    <a:lumOff val="15000"/>
                  </a:schemeClr>
                </a:solidFill>
                <a:ea typeface="微软雅黑" panose="020B0503020204020204" pitchFamily="34" charset="-122"/>
              </a:rPr>
              <a:t>的内存地址分别为： </a:t>
            </a:r>
            <a:r>
              <a:rPr lang="en-US" altLang="zh-CN" sz="2400" dirty="0">
                <a:solidFill>
                  <a:schemeClr val="tx1">
                    <a:lumMod val="85000"/>
                    <a:lumOff val="15000"/>
                  </a:schemeClr>
                </a:solidFill>
                <a:ea typeface="微软雅黑" panose="020B0503020204020204" pitchFamily="34" charset="-122"/>
              </a:rPr>
              <a:t>2484400710216 2484401200264</a:t>
            </a:r>
          </a:p>
        </p:txBody>
      </p:sp>
      <p:sp>
        <p:nvSpPr>
          <p:cNvPr id="22" name="KSO_Shape">
            <a:extLst>
              <a:ext uri="{FF2B5EF4-FFF2-40B4-BE49-F238E27FC236}">
                <a16:creationId xmlns:a16="http://schemas.microsoft.com/office/drawing/2014/main" id="{05509AF5-E7F6-4063-AC7F-2D5D56ACF6DC}"/>
              </a:ext>
            </a:extLst>
          </p:cNvPr>
          <p:cNvSpPr/>
          <p:nvPr/>
        </p:nvSpPr>
        <p:spPr>
          <a:xfrm>
            <a:off x="1547838" y="2271743"/>
            <a:ext cx="9363416" cy="2440934"/>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23" name="组合 22">
            <a:extLst>
              <a:ext uri="{FF2B5EF4-FFF2-40B4-BE49-F238E27FC236}">
                <a16:creationId xmlns:a16="http://schemas.microsoft.com/office/drawing/2014/main" id="{A392D35A-DD7F-448D-AF28-B6C3EBB21D0F}"/>
              </a:ext>
            </a:extLst>
          </p:cNvPr>
          <p:cNvGrpSpPr/>
          <p:nvPr/>
        </p:nvGrpSpPr>
        <p:grpSpPr>
          <a:xfrm>
            <a:off x="1219189" y="1974555"/>
            <a:ext cx="877274" cy="877274"/>
            <a:chOff x="1533168" y="3016714"/>
            <a:chExt cx="877274" cy="877274"/>
          </a:xfrm>
        </p:grpSpPr>
        <p:sp>
          <p:nvSpPr>
            <p:cNvPr id="24" name="KSO_Shape">
              <a:extLst>
                <a:ext uri="{FF2B5EF4-FFF2-40B4-BE49-F238E27FC236}">
                  <a16:creationId xmlns:a16="http://schemas.microsoft.com/office/drawing/2014/main" id="{96EF163B-30F6-4260-9B20-DDF146113673}"/>
                </a:ext>
              </a:extLst>
            </p:cNvPr>
            <p:cNvSpPr/>
            <p:nvPr/>
          </p:nvSpPr>
          <p:spPr>
            <a:xfrm>
              <a:off x="1533168" y="3016714"/>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pic>
          <p:nvPicPr>
            <p:cNvPr id="25" name="图片 24">
              <a:extLst>
                <a:ext uri="{FF2B5EF4-FFF2-40B4-BE49-F238E27FC236}">
                  <a16:creationId xmlns:a16="http://schemas.microsoft.com/office/drawing/2014/main" id="{E4BE0391-E6A6-43B7-9F92-05372798695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642370" y="3125916"/>
              <a:ext cx="658870" cy="658870"/>
            </a:xfrm>
            <a:prstGeom prst="rect">
              <a:avLst/>
            </a:prstGeom>
          </p:spPr>
        </p:pic>
      </p:grpSp>
    </p:spTree>
    <p:extLst>
      <p:ext uri="{BB962C8B-B14F-4D97-AF65-F5344CB8AC3E}">
        <p14:creationId xmlns:p14="http://schemas.microsoft.com/office/powerpoint/2010/main" val="20442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500" fill="hold"/>
                                        <p:tgtEl>
                                          <p:spTgt spid="23"/>
                                        </p:tgtEl>
                                        <p:attrNameLst>
                                          <p:attrName>ppt_w</p:attrName>
                                        </p:attrNameLst>
                                      </p:cBhvr>
                                      <p:tavLst>
                                        <p:tav tm="0">
                                          <p:val>
                                            <p:fltVal val="0"/>
                                          </p:val>
                                        </p:tav>
                                        <p:tav tm="100000">
                                          <p:val>
                                            <p:strVal val="#ppt_w"/>
                                          </p:val>
                                        </p:tav>
                                      </p:tavLst>
                                    </p:anim>
                                    <p:anim calcmode="lin" valueType="num">
                                      <p:cBhvr>
                                        <p:cTn id="14" dur="500" fill="hold"/>
                                        <p:tgtEl>
                                          <p:spTgt spid="23"/>
                                        </p:tgtEl>
                                        <p:attrNameLst>
                                          <p:attrName>ppt_h</p:attrName>
                                        </p:attrNameLst>
                                      </p:cBhvr>
                                      <p:tavLst>
                                        <p:tav tm="0">
                                          <p:val>
                                            <p:fltVal val="0"/>
                                          </p:val>
                                        </p:tav>
                                        <p:tav tm="100000">
                                          <p:val>
                                            <p:strVal val="#ppt_h"/>
                                          </p:val>
                                        </p:tav>
                                      </p:tavLst>
                                    </p:anim>
                                    <p:animEffect transition="in" filter="fade">
                                      <p:cBhvr>
                                        <p:cTn id="15" dur="500"/>
                                        <p:tgtEl>
                                          <p:spTgt spid="23"/>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500"/>
                                        <p:tgtEl>
                                          <p:spTgt spid="21"/>
                                        </p:tgtEl>
                                        <p:attrNameLst>
                                          <p:attrName>ppt_y</p:attrName>
                                        </p:attrNameLst>
                                      </p:cBhvr>
                                      <p:tavLst>
                                        <p:tav tm="0">
                                          <p:val>
                                            <p:strVal val="#ppt_y-#ppt_h*1.125000"/>
                                          </p:val>
                                        </p:tav>
                                        <p:tav tm="100000">
                                          <p:val>
                                            <p:strVal val="#ppt_y"/>
                                          </p:val>
                                        </p:tav>
                                      </p:tavLst>
                                    </p:anim>
                                    <p:animEffect transition="in" filter="wipe(down)">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1" grpId="0"/>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3951823" y="495168"/>
            <a:ext cx="428835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可变类型和不可变类型</a:t>
            </a:r>
            <a:endParaRPr lang="zh-CN" altLang="en-US" sz="3200" b="1" dirty="0">
              <a:solidFill>
                <a:schemeClr val="tx1">
                  <a:lumMod val="85000"/>
                  <a:lumOff val="15000"/>
                </a:schemeClr>
              </a:solidFill>
              <a:effectLst/>
            </a:endParaRPr>
          </a:p>
        </p:txBody>
      </p:sp>
      <p:sp>
        <p:nvSpPr>
          <p:cNvPr id="36" name="矩形 35">
            <a:extLst>
              <a:ext uri="{FF2B5EF4-FFF2-40B4-BE49-F238E27FC236}">
                <a16:creationId xmlns:a16="http://schemas.microsoft.com/office/drawing/2014/main" id="{DAB03F58-57DF-46EA-A5F8-2120B5528536}"/>
              </a:ext>
            </a:extLst>
          </p:cNvPr>
          <p:cNvSpPr/>
          <p:nvPr/>
        </p:nvSpPr>
        <p:spPr>
          <a:xfrm>
            <a:off x="2615412" y="2495921"/>
            <a:ext cx="7001546" cy="2796856"/>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ea typeface="微软雅黑" panose="020B0503020204020204" pitchFamily="34" charset="-122"/>
              </a:rPr>
              <a:t>提示：可变类型的对象和不可变类型的对象的区别在于是否可修改对象中的元素值。对于可变类型的对象，如果对可变类型对象中的元素做修改，则不会创建新对象；而如果直接对其赋值，则也会创建一个新的对象。</a:t>
            </a:r>
          </a:p>
        </p:txBody>
      </p:sp>
      <p:sp>
        <p:nvSpPr>
          <p:cNvPr id="37" name="KSO_Shape">
            <a:extLst>
              <a:ext uri="{FF2B5EF4-FFF2-40B4-BE49-F238E27FC236}">
                <a16:creationId xmlns:a16="http://schemas.microsoft.com/office/drawing/2014/main" id="{D8BE0362-1B67-4192-9BAF-9D9A58C1E048}"/>
              </a:ext>
            </a:extLst>
          </p:cNvPr>
          <p:cNvSpPr/>
          <p:nvPr/>
        </p:nvSpPr>
        <p:spPr>
          <a:xfrm>
            <a:off x="2384364" y="2013751"/>
            <a:ext cx="7463642" cy="3658697"/>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38" name="组合 37">
            <a:extLst>
              <a:ext uri="{FF2B5EF4-FFF2-40B4-BE49-F238E27FC236}">
                <a16:creationId xmlns:a16="http://schemas.microsoft.com/office/drawing/2014/main" id="{6986A168-7AFC-43AE-B29E-DE86B3194AC6}"/>
              </a:ext>
            </a:extLst>
          </p:cNvPr>
          <p:cNvGrpSpPr/>
          <p:nvPr/>
        </p:nvGrpSpPr>
        <p:grpSpPr>
          <a:xfrm>
            <a:off x="2055715" y="1716563"/>
            <a:ext cx="877274" cy="877274"/>
            <a:chOff x="1533168" y="3016714"/>
            <a:chExt cx="877274" cy="877274"/>
          </a:xfrm>
        </p:grpSpPr>
        <p:sp>
          <p:nvSpPr>
            <p:cNvPr id="39" name="KSO_Shape">
              <a:extLst>
                <a:ext uri="{FF2B5EF4-FFF2-40B4-BE49-F238E27FC236}">
                  <a16:creationId xmlns:a16="http://schemas.microsoft.com/office/drawing/2014/main" id="{6E51DB43-0B93-4A6B-BB14-BFBA20735C84}"/>
                </a:ext>
              </a:extLst>
            </p:cNvPr>
            <p:cNvSpPr/>
            <p:nvPr/>
          </p:nvSpPr>
          <p:spPr>
            <a:xfrm>
              <a:off x="1533168" y="3016714"/>
              <a:ext cx="877274" cy="877274"/>
            </a:xfrm>
            <a:prstGeom prst="ellipse">
              <a:avLst/>
            </a:prstGeom>
            <a:solidFill>
              <a:srgbClr val="B1C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pic>
          <p:nvPicPr>
            <p:cNvPr id="40" name="图片 39">
              <a:extLst>
                <a:ext uri="{FF2B5EF4-FFF2-40B4-BE49-F238E27FC236}">
                  <a16:creationId xmlns:a16="http://schemas.microsoft.com/office/drawing/2014/main" id="{F0F32CD3-74E3-47C5-B1A2-ACE9E91EC37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642370" y="3125916"/>
              <a:ext cx="658870" cy="658870"/>
            </a:xfrm>
            <a:prstGeom prst="rect">
              <a:avLst/>
            </a:prstGeom>
          </p:spPr>
        </p:pic>
      </p:grpSp>
    </p:spTree>
    <p:extLst>
      <p:ext uri="{BB962C8B-B14F-4D97-AF65-F5344CB8AC3E}">
        <p14:creationId xmlns:p14="http://schemas.microsoft.com/office/powerpoint/2010/main" val="227264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p:cTn id="13" dur="500" fill="hold"/>
                                        <p:tgtEl>
                                          <p:spTgt spid="38"/>
                                        </p:tgtEl>
                                        <p:attrNameLst>
                                          <p:attrName>ppt_w</p:attrName>
                                        </p:attrNameLst>
                                      </p:cBhvr>
                                      <p:tavLst>
                                        <p:tav tm="0">
                                          <p:val>
                                            <p:fltVal val="0"/>
                                          </p:val>
                                        </p:tav>
                                        <p:tav tm="100000">
                                          <p:val>
                                            <p:strVal val="#ppt_w"/>
                                          </p:val>
                                        </p:tav>
                                      </p:tavLst>
                                    </p:anim>
                                    <p:anim calcmode="lin" valueType="num">
                                      <p:cBhvr>
                                        <p:cTn id="14" dur="500" fill="hold"/>
                                        <p:tgtEl>
                                          <p:spTgt spid="38"/>
                                        </p:tgtEl>
                                        <p:attrNameLst>
                                          <p:attrName>ppt_h</p:attrName>
                                        </p:attrNameLst>
                                      </p:cBhvr>
                                      <p:tavLst>
                                        <p:tav tm="0">
                                          <p:val>
                                            <p:fltVal val="0"/>
                                          </p:val>
                                        </p:tav>
                                        <p:tav tm="100000">
                                          <p:val>
                                            <p:strVal val="#ppt_h"/>
                                          </p:val>
                                        </p:tav>
                                      </p:tavLst>
                                    </p:anim>
                                    <p:animEffect transition="in" filter="fade">
                                      <p:cBhvr>
                                        <p:cTn id="15" dur="500"/>
                                        <p:tgtEl>
                                          <p:spTgt spid="38"/>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500"/>
                                        <p:tgtEl>
                                          <p:spTgt spid="36"/>
                                        </p:tgtEl>
                                        <p:attrNameLst>
                                          <p:attrName>ppt_y</p:attrName>
                                        </p:attrNameLst>
                                      </p:cBhvr>
                                      <p:tavLst>
                                        <p:tav tm="0">
                                          <p:val>
                                            <p:strVal val="#ppt_y-#ppt_h*1.125000"/>
                                          </p:val>
                                        </p:tav>
                                        <p:tav tm="100000">
                                          <p:val>
                                            <p:strVal val="#ppt_y"/>
                                          </p:val>
                                        </p:tav>
                                      </p:tavLst>
                                    </p:anim>
                                    <p:animEffect transition="in" filter="wipe(down)">
                                      <p:cBhvr>
                                        <p:cTn id="2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6" grpId="0"/>
      <p:bldP spid="3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733F599-4FFB-476A-B3A6-B440FF37FF24}"/>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下列选项中，可变类型包括（    ）。</a:t>
            </a:r>
          </a:p>
        </p:txBody>
      </p:sp>
      <p:sp>
        <p:nvSpPr>
          <p:cNvPr id="5" name="文本框 4">
            <a:extLst>
              <a:ext uri="{FF2B5EF4-FFF2-40B4-BE49-F238E27FC236}">
                <a16:creationId xmlns:a16="http://schemas.microsoft.com/office/drawing/2014/main" id="{CC97C6D0-E3BA-4114-B86D-121FF39100C6}"/>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元组</a:t>
            </a:r>
          </a:p>
        </p:txBody>
      </p:sp>
      <p:sp>
        <p:nvSpPr>
          <p:cNvPr id="6" name="文本框 5">
            <a:extLst>
              <a:ext uri="{FF2B5EF4-FFF2-40B4-BE49-F238E27FC236}">
                <a16:creationId xmlns:a16="http://schemas.microsoft.com/office/drawing/2014/main" id="{5550A95F-F2C9-420B-9FE8-CE5DCC623892}"/>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列表</a:t>
            </a:r>
          </a:p>
        </p:txBody>
      </p:sp>
      <p:sp>
        <p:nvSpPr>
          <p:cNvPr id="7" name="文本框 6">
            <a:extLst>
              <a:ext uri="{FF2B5EF4-FFF2-40B4-BE49-F238E27FC236}">
                <a16:creationId xmlns:a16="http://schemas.microsoft.com/office/drawing/2014/main" id="{2834512D-A07B-45C2-B7F4-E49E94AD7BCA}"/>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字符串</a:t>
            </a:r>
          </a:p>
        </p:txBody>
      </p:sp>
      <p:sp>
        <p:nvSpPr>
          <p:cNvPr id="8" name="文本框 7">
            <a:extLst>
              <a:ext uri="{FF2B5EF4-FFF2-40B4-BE49-F238E27FC236}">
                <a16:creationId xmlns:a16="http://schemas.microsoft.com/office/drawing/2014/main" id="{AAC5B729-0244-4024-95DA-DE234305257E}"/>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字典</a:t>
            </a:r>
          </a:p>
        </p:txBody>
      </p:sp>
      <p:sp>
        <p:nvSpPr>
          <p:cNvPr id="9" name="矩形 8">
            <a:extLst>
              <a:ext uri="{FF2B5EF4-FFF2-40B4-BE49-F238E27FC236}">
                <a16:creationId xmlns:a16="http://schemas.microsoft.com/office/drawing/2014/main" id="{050A8A2C-63E2-4F24-8A44-BAE848941F72}"/>
              </a:ext>
            </a:extLst>
          </p:cNvPr>
          <p:cNvSpPr>
            <a:spLocks noChangeAspect="1"/>
          </p:cNvSpPr>
          <p:nvPr>
            <p:custDataLst>
              <p:tags r:id="rId7"/>
            </p:custDataLst>
          </p:nvPr>
        </p:nvSpPr>
        <p:spPr>
          <a:xfrm>
            <a:off x="1571625" y="2850356"/>
            <a:ext cx="514350" cy="514350"/>
          </a:xfrm>
          <a:prstGeom prst="rect">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0" name="矩形 9">
            <a:extLst>
              <a:ext uri="{FF2B5EF4-FFF2-40B4-BE49-F238E27FC236}">
                <a16:creationId xmlns:a16="http://schemas.microsoft.com/office/drawing/2014/main" id="{1611DE42-9D8E-4AE1-876C-9F6F8EBDAB52}"/>
              </a:ext>
            </a:extLst>
          </p:cNvPr>
          <p:cNvSpPr>
            <a:spLocks noChangeAspect="1"/>
          </p:cNvSpPr>
          <p:nvPr>
            <p:custDataLst>
              <p:tags r:id="rId8"/>
            </p:custDataLst>
          </p:nvPr>
        </p:nvSpPr>
        <p:spPr>
          <a:xfrm>
            <a:off x="1571625" y="370760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1" name="矩形 10">
            <a:extLst>
              <a:ext uri="{FF2B5EF4-FFF2-40B4-BE49-F238E27FC236}">
                <a16:creationId xmlns:a16="http://schemas.microsoft.com/office/drawing/2014/main" id="{D1A1C9FC-29DD-4441-B805-9DFD479227A1}"/>
              </a:ext>
            </a:extLst>
          </p:cNvPr>
          <p:cNvSpPr>
            <a:spLocks noChangeAspect="1"/>
          </p:cNvSpPr>
          <p:nvPr>
            <p:custDataLst>
              <p:tags r:id="rId9"/>
            </p:custDataLst>
          </p:nvPr>
        </p:nvSpPr>
        <p:spPr>
          <a:xfrm>
            <a:off x="1571625" y="4564856"/>
            <a:ext cx="514350" cy="514350"/>
          </a:xfrm>
          <a:prstGeom prst="rect">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2" name="矩形 11">
            <a:extLst>
              <a:ext uri="{FF2B5EF4-FFF2-40B4-BE49-F238E27FC236}">
                <a16:creationId xmlns:a16="http://schemas.microsoft.com/office/drawing/2014/main" id="{82E44911-93EF-40E9-9A6B-015068358B6F}"/>
              </a:ext>
            </a:extLst>
          </p:cNvPr>
          <p:cNvSpPr>
            <a:spLocks noChangeAspect="1"/>
          </p:cNvSpPr>
          <p:nvPr>
            <p:custDataLst>
              <p:tags r:id="rId10"/>
            </p:custDataLst>
          </p:nvPr>
        </p:nvSpPr>
        <p:spPr>
          <a:xfrm>
            <a:off x="1571625" y="542210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D</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3" name="矩形: 圆角 12">
            <a:extLst>
              <a:ext uri="{FF2B5EF4-FFF2-40B4-BE49-F238E27FC236}">
                <a16:creationId xmlns:a16="http://schemas.microsoft.com/office/drawing/2014/main" id="{5140320D-A00D-4202-BEF4-013AAAF268FF}"/>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提交</a:t>
            </a:r>
          </a:p>
        </p:txBody>
      </p:sp>
      <p:grpSp>
        <p:nvGrpSpPr>
          <p:cNvPr id="18" name="组合 17">
            <a:extLst>
              <a:ext uri="{FF2B5EF4-FFF2-40B4-BE49-F238E27FC236}">
                <a16:creationId xmlns:a16="http://schemas.microsoft.com/office/drawing/2014/main" id="{4867EA61-333D-4555-9D2C-ADCDAF692660}"/>
              </a:ext>
            </a:extLst>
          </p:cNvPr>
          <p:cNvGrpSpPr/>
          <p:nvPr>
            <p:custDataLst>
              <p:tags r:id="rId12"/>
            </p:custDataLst>
          </p:nvPr>
        </p:nvGrpSpPr>
        <p:grpSpPr>
          <a:xfrm>
            <a:off x="0" y="0"/>
            <a:ext cx="12192000" cy="635000"/>
            <a:chOff x="0" y="0"/>
            <a:chExt cx="12192000" cy="635000"/>
          </a:xfrm>
        </p:grpSpPr>
        <p:sp>
          <p:nvSpPr>
            <p:cNvPr id="14" name="TitleBackground">
              <a:extLst>
                <a:ext uri="{FF2B5EF4-FFF2-40B4-BE49-F238E27FC236}">
                  <a16:creationId xmlns:a16="http://schemas.microsoft.com/office/drawing/2014/main" id="{DDCFE900-6297-4714-8AF7-4F7B02513593}"/>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ColorBlock">
              <a:extLst>
                <a:ext uri="{FF2B5EF4-FFF2-40B4-BE49-F238E27FC236}">
                  <a16:creationId xmlns:a16="http://schemas.microsoft.com/office/drawing/2014/main" id="{AC1A3A56-3DC2-4567-B13C-7C90C1E252DE}"/>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ypeText">
              <a:extLst>
                <a:ext uri="{FF2B5EF4-FFF2-40B4-BE49-F238E27FC236}">
                  <a16:creationId xmlns:a16="http://schemas.microsoft.com/office/drawing/2014/main" id="{1992A59D-7BF3-420D-A8E4-AA64EB0FC83D}"/>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7507D74D-8578-4845-AFAC-893C57499156}"/>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6F8A4DA0-A59F-4F20-AEEF-7C46FADC7B73}"/>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445824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D4246987-4C8B-44BE-8280-EF87F3A869CD}"/>
              </a:ext>
            </a:extLst>
          </p:cNvPr>
          <p:cNvGrpSpPr/>
          <p:nvPr/>
        </p:nvGrpSpPr>
        <p:grpSpPr>
          <a:xfrm>
            <a:off x="2943558" y="2537684"/>
            <a:ext cx="6377909" cy="1354801"/>
            <a:chOff x="2943558" y="2537684"/>
            <a:chExt cx="6377909" cy="1354801"/>
          </a:xfrm>
        </p:grpSpPr>
        <p:sp>
          <p:nvSpPr>
            <p:cNvPr id="12" name="文本框 11">
              <a:extLst>
                <a:ext uri="{FF2B5EF4-FFF2-40B4-BE49-F238E27FC236}">
                  <a16:creationId xmlns:a16="http://schemas.microsoft.com/office/drawing/2014/main" id="{56CC642A-34E2-4C56-B744-12243CEE220F}"/>
                </a:ext>
              </a:extLst>
            </p:cNvPr>
            <p:cNvSpPr txBox="1"/>
            <p:nvPr/>
          </p:nvSpPr>
          <p:spPr>
            <a:xfrm>
              <a:off x="2981270" y="2569046"/>
              <a:ext cx="6340197" cy="1323439"/>
            </a:xfrm>
            <a:prstGeom prst="rect">
              <a:avLst/>
            </a:prstGeom>
            <a:noFill/>
          </p:spPr>
          <p:txBody>
            <a:bodyPr wrap="none" rtlCol="0">
              <a:spAutoFit/>
            </a:bodyPr>
            <a:lstStyle/>
            <a:p>
              <a:pPr lvl="0" algn="ctr">
                <a:defRPr/>
              </a:pPr>
              <a:r>
                <a:rPr lang="zh-CN" altLang="en-US" sz="8000" b="1" dirty="0">
                  <a:solidFill>
                    <a:srgbClr val="B1C400"/>
                  </a:solidFill>
                  <a:latin typeface="Bauhaus 93" panose="04030905020B02020C02" pitchFamily="82" charset="0"/>
                  <a:ea typeface="Adobe Gothic Std B" panose="020B0800000000000000" pitchFamily="34" charset="-128"/>
                </a:rPr>
                <a:t>复制列表元素</a:t>
              </a:r>
              <a:endParaRPr lang="zh-CN" altLang="en-US" sz="8000" b="1" kern="1200" dirty="0">
                <a:solidFill>
                  <a:srgbClr val="B1C400"/>
                </a:solidFill>
                <a:latin typeface="+mj-ea"/>
              </a:endParaRPr>
            </a:p>
          </p:txBody>
        </p:sp>
        <p:sp>
          <p:nvSpPr>
            <p:cNvPr id="13" name="文本框 12">
              <a:extLst>
                <a:ext uri="{FF2B5EF4-FFF2-40B4-BE49-F238E27FC236}">
                  <a16:creationId xmlns:a16="http://schemas.microsoft.com/office/drawing/2014/main" id="{C8664A0F-81AA-4778-831F-31C716F5C390}"/>
                </a:ext>
              </a:extLst>
            </p:cNvPr>
            <p:cNvSpPr txBox="1"/>
            <p:nvPr/>
          </p:nvSpPr>
          <p:spPr>
            <a:xfrm>
              <a:off x="2943558" y="2537684"/>
              <a:ext cx="6340197" cy="1323439"/>
            </a:xfrm>
            <a:prstGeom prst="rect">
              <a:avLst/>
            </a:prstGeom>
            <a:noFill/>
          </p:spPr>
          <p:txBody>
            <a:bodyPr wrap="none" rtlCol="0">
              <a:spAutoFit/>
            </a:bodyPr>
            <a:lstStyle/>
            <a:p>
              <a:pPr lvl="0" algn="ctr">
                <a:defRPr/>
              </a:pPr>
              <a:r>
                <a:rPr lang="zh-CN" altLang="en-US" sz="8000" b="1" dirty="0">
                  <a:solidFill>
                    <a:srgbClr val="1950B2"/>
                  </a:solidFill>
                  <a:latin typeface="Bauhaus 93" panose="04030905020B02020C02" pitchFamily="82" charset="0"/>
                  <a:ea typeface="Adobe Gothic Std B" panose="020B0800000000000000" pitchFamily="34" charset="-128"/>
                </a:rPr>
                <a:t>复制列表元素</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167591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8" y="495168"/>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概述</a:t>
            </a:r>
          </a:p>
        </p:txBody>
      </p:sp>
      <p:sp>
        <p:nvSpPr>
          <p:cNvPr id="83" name="矩形 82">
            <a:extLst>
              <a:ext uri="{FF2B5EF4-FFF2-40B4-BE49-F238E27FC236}">
                <a16:creationId xmlns:a16="http://schemas.microsoft.com/office/drawing/2014/main" id="{11F61AE9-62C8-4464-B4B0-DB6098EAE1A6}"/>
              </a:ext>
            </a:extLst>
          </p:cNvPr>
          <p:cNvSpPr/>
          <p:nvPr/>
        </p:nvSpPr>
        <p:spPr>
          <a:xfrm>
            <a:off x="1532854" y="2211487"/>
            <a:ext cx="9289360" cy="2796856"/>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Ø"/>
              <a:defRPr/>
            </a:pPr>
            <a:r>
              <a:rPr lang="en-US" altLang="zh-CN" sz="2400" dirty="0">
                <a:solidFill>
                  <a:schemeClr val="tx1">
                    <a:lumMod val="85000"/>
                    <a:lumOff val="15000"/>
                  </a:schemeClr>
                </a:solidFill>
                <a:ea typeface="微软雅黑" panose="020B0503020204020204" pitchFamily="34" charset="-122"/>
              </a:rPr>
              <a:t>Python</a:t>
            </a:r>
            <a:r>
              <a:rPr lang="zh-CN" altLang="en-US" sz="2400" dirty="0">
                <a:solidFill>
                  <a:schemeClr val="tx1">
                    <a:lumMod val="85000"/>
                    <a:lumOff val="15000"/>
                  </a:schemeClr>
                </a:solidFill>
                <a:ea typeface="微软雅黑" panose="020B0503020204020204" pitchFamily="34" charset="-122"/>
              </a:rPr>
              <a:t>中，通过赋值运算实际上是将两个变量指向同一个对象，而不是将一个变量的值赋给另一个变量。</a:t>
            </a:r>
          </a:p>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ea typeface="微软雅黑" panose="020B0503020204020204" pitchFamily="34" charset="-122"/>
              </a:rPr>
              <a:t>两个变量指向同一个对象后，我们通过一个变量修改对象中元素的值，那么通过另一个变量访问对象时，访问到的对象中的元素值也是修改后的值。</a:t>
            </a:r>
          </a:p>
        </p:txBody>
      </p:sp>
      <p:sp>
        <p:nvSpPr>
          <p:cNvPr id="84" name="KSO_Shape">
            <a:extLst>
              <a:ext uri="{FF2B5EF4-FFF2-40B4-BE49-F238E27FC236}">
                <a16:creationId xmlns:a16="http://schemas.microsoft.com/office/drawing/2014/main" id="{FE686C16-63E7-4FC2-B7A4-3F1F05C05610}"/>
              </a:ext>
            </a:extLst>
          </p:cNvPr>
          <p:cNvSpPr/>
          <p:nvPr/>
        </p:nvSpPr>
        <p:spPr>
          <a:xfrm>
            <a:off x="1392603" y="1722386"/>
            <a:ext cx="9493471" cy="3605897"/>
          </a:xfrm>
          <a:prstGeom prst="roundRect">
            <a:avLst>
              <a:gd name="adj" fmla="val 5617"/>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85" name="组合 84">
            <a:extLst>
              <a:ext uri="{FF2B5EF4-FFF2-40B4-BE49-F238E27FC236}">
                <a16:creationId xmlns:a16="http://schemas.microsoft.com/office/drawing/2014/main" id="{44BBFC1E-172D-440B-A9AB-D04A0C92D181}"/>
              </a:ext>
            </a:extLst>
          </p:cNvPr>
          <p:cNvGrpSpPr/>
          <p:nvPr/>
        </p:nvGrpSpPr>
        <p:grpSpPr>
          <a:xfrm>
            <a:off x="1094217" y="1465243"/>
            <a:ext cx="877274" cy="877274"/>
            <a:chOff x="836354" y="1156380"/>
            <a:chExt cx="877274" cy="877274"/>
          </a:xfrm>
        </p:grpSpPr>
        <p:sp>
          <p:nvSpPr>
            <p:cNvPr id="86" name="Oval 4011">
              <a:extLst>
                <a:ext uri="{FF2B5EF4-FFF2-40B4-BE49-F238E27FC236}">
                  <a16:creationId xmlns:a16="http://schemas.microsoft.com/office/drawing/2014/main" id="{8B298CF0-B63E-4A9C-BC04-63A01FCDB904}"/>
                </a:ext>
              </a:extLst>
            </p:cNvPr>
            <p:cNvSpPr>
              <a:spLocks noChangeArrowheads="1"/>
            </p:cNvSpPr>
            <p:nvPr/>
          </p:nvSpPr>
          <p:spPr bwMode="auto">
            <a:xfrm>
              <a:off x="836354" y="1156380"/>
              <a:ext cx="877274"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87" name="组合 86">
              <a:extLst>
                <a:ext uri="{FF2B5EF4-FFF2-40B4-BE49-F238E27FC236}">
                  <a16:creationId xmlns:a16="http://schemas.microsoft.com/office/drawing/2014/main" id="{94717993-DF79-45E8-84C8-12E700EFFA65}"/>
                </a:ext>
              </a:extLst>
            </p:cNvPr>
            <p:cNvGrpSpPr/>
            <p:nvPr/>
          </p:nvGrpSpPr>
          <p:grpSpPr>
            <a:xfrm>
              <a:off x="852546" y="1337788"/>
              <a:ext cx="830546" cy="514457"/>
              <a:chOff x="10655670" y="657377"/>
              <a:chExt cx="526153" cy="325910"/>
            </a:xfrm>
            <a:solidFill>
              <a:schemeClr val="tx2">
                <a:lumMod val="50000"/>
              </a:schemeClr>
            </a:solidFill>
          </p:grpSpPr>
          <p:sp>
            <p:nvSpPr>
              <p:cNvPr id="88" name="Freeform 89">
                <a:extLst>
                  <a:ext uri="{FF2B5EF4-FFF2-40B4-BE49-F238E27FC236}">
                    <a16:creationId xmlns:a16="http://schemas.microsoft.com/office/drawing/2014/main" id="{B70DA9B2-A53A-4286-89A3-C6D6700FACC5}"/>
                  </a:ext>
                </a:extLst>
              </p:cNvPr>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90">
                <a:extLst>
                  <a:ext uri="{FF2B5EF4-FFF2-40B4-BE49-F238E27FC236}">
                    <a16:creationId xmlns:a16="http://schemas.microsoft.com/office/drawing/2014/main" id="{9A1653C3-DF38-4D0B-9B82-6AD508CF9109}"/>
                  </a:ext>
                </a:extLst>
              </p:cNvPr>
              <p:cNvSpPr>
                <a:spLocks/>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91">
                <a:extLst>
                  <a:ext uri="{FF2B5EF4-FFF2-40B4-BE49-F238E27FC236}">
                    <a16:creationId xmlns:a16="http://schemas.microsoft.com/office/drawing/2014/main" id="{D921E28F-9397-4447-BC0D-1CA4BE0376A0}"/>
                  </a:ext>
                </a:extLst>
              </p:cNvPr>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93711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5"/>
                                        </p:tgtEl>
                                        <p:attrNameLst>
                                          <p:attrName>style.visibility</p:attrName>
                                        </p:attrNameLst>
                                      </p:cBhvr>
                                      <p:to>
                                        <p:strVal val="visible"/>
                                      </p:to>
                                    </p:set>
                                    <p:anim calcmode="lin" valueType="num">
                                      <p:cBhvr>
                                        <p:cTn id="13" dur="500" fill="hold"/>
                                        <p:tgtEl>
                                          <p:spTgt spid="85"/>
                                        </p:tgtEl>
                                        <p:attrNameLst>
                                          <p:attrName>ppt_w</p:attrName>
                                        </p:attrNameLst>
                                      </p:cBhvr>
                                      <p:tavLst>
                                        <p:tav tm="0">
                                          <p:val>
                                            <p:fltVal val="0"/>
                                          </p:val>
                                        </p:tav>
                                        <p:tav tm="100000">
                                          <p:val>
                                            <p:strVal val="#ppt_w"/>
                                          </p:val>
                                        </p:tav>
                                      </p:tavLst>
                                    </p:anim>
                                    <p:anim calcmode="lin" valueType="num">
                                      <p:cBhvr>
                                        <p:cTn id="14" dur="500" fill="hold"/>
                                        <p:tgtEl>
                                          <p:spTgt spid="85"/>
                                        </p:tgtEl>
                                        <p:attrNameLst>
                                          <p:attrName>ppt_h</p:attrName>
                                        </p:attrNameLst>
                                      </p:cBhvr>
                                      <p:tavLst>
                                        <p:tav tm="0">
                                          <p:val>
                                            <p:fltVal val="0"/>
                                          </p:val>
                                        </p:tav>
                                        <p:tav tm="100000">
                                          <p:val>
                                            <p:strVal val="#ppt_h"/>
                                          </p:val>
                                        </p:tav>
                                      </p:tavLst>
                                    </p:anim>
                                    <p:animEffect transition="in" filter="fade">
                                      <p:cBhvr>
                                        <p:cTn id="15" dur="500"/>
                                        <p:tgtEl>
                                          <p:spTgt spid="8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4"/>
                                        </p:tgtEl>
                                        <p:attrNameLst>
                                          <p:attrName>style.visibility</p:attrName>
                                        </p:attrNameLst>
                                      </p:cBhvr>
                                      <p:to>
                                        <p:strVal val="visible"/>
                                      </p:to>
                                    </p:set>
                                    <p:animEffect transition="in" filter="fade">
                                      <p:cBhvr>
                                        <p:cTn id="18" dur="500"/>
                                        <p:tgtEl>
                                          <p:spTgt spid="84"/>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additive="base">
                                        <p:cTn id="21" dur="500"/>
                                        <p:tgtEl>
                                          <p:spTgt spid="83"/>
                                        </p:tgtEl>
                                        <p:attrNameLst>
                                          <p:attrName>ppt_y</p:attrName>
                                        </p:attrNameLst>
                                      </p:cBhvr>
                                      <p:tavLst>
                                        <p:tav tm="0">
                                          <p:val>
                                            <p:strVal val="#ppt_y-#ppt_h*1.125000"/>
                                          </p:val>
                                        </p:tav>
                                        <p:tav tm="100000">
                                          <p:val>
                                            <p:strVal val="#ppt_y"/>
                                          </p:val>
                                        </p:tav>
                                      </p:tavLst>
                                    </p:anim>
                                    <p:animEffect transition="in" filter="wipe(down)">
                                      <p:cBhvr>
                                        <p:cTn id="22"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3" grpId="0"/>
      <p:bldP spid="8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8" y="495168"/>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概述</a:t>
            </a:r>
          </a:p>
        </p:txBody>
      </p:sp>
      <p:grpSp>
        <p:nvGrpSpPr>
          <p:cNvPr id="11" name="组合 10">
            <a:extLst>
              <a:ext uri="{FF2B5EF4-FFF2-40B4-BE49-F238E27FC236}">
                <a16:creationId xmlns:a16="http://schemas.microsoft.com/office/drawing/2014/main" id="{EE13C6F3-D513-4E9F-B2F8-AB2649DC9227}"/>
              </a:ext>
            </a:extLst>
          </p:cNvPr>
          <p:cNvGrpSpPr/>
          <p:nvPr/>
        </p:nvGrpSpPr>
        <p:grpSpPr>
          <a:xfrm>
            <a:off x="1697892" y="1181543"/>
            <a:ext cx="4113409" cy="907564"/>
            <a:chOff x="3570547" y="2472016"/>
            <a:chExt cx="4113409" cy="907564"/>
          </a:xfrm>
        </p:grpSpPr>
        <p:sp>
          <p:nvSpPr>
            <p:cNvPr id="12" name="矩形 11">
              <a:extLst>
                <a:ext uri="{FF2B5EF4-FFF2-40B4-BE49-F238E27FC236}">
                  <a16:creationId xmlns:a16="http://schemas.microsoft.com/office/drawing/2014/main" id="{D5571581-EB92-4710-B8D0-E118B14201D3}"/>
                </a:ext>
              </a:extLst>
            </p:cNvPr>
            <p:cNvSpPr/>
            <p:nvPr/>
          </p:nvSpPr>
          <p:spPr>
            <a:xfrm>
              <a:off x="4113748" y="2472016"/>
              <a:ext cx="3570208" cy="719556"/>
            </a:xfrm>
            <a:prstGeom prst="rect">
              <a:avLst/>
            </a:prstGeom>
          </p:spPr>
          <p:txBody>
            <a:bodyPr wrap="none">
              <a:spAutoFit/>
            </a:bodyPr>
            <a:lstStyle/>
            <a:p>
              <a:pPr>
                <a:lnSpc>
                  <a:spcPct val="20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例：列表对象赋值示例。</a:t>
              </a:r>
            </a:p>
          </p:txBody>
        </p:sp>
        <p:cxnSp>
          <p:nvCxnSpPr>
            <p:cNvPr id="13" name="直接连接符 12">
              <a:extLst>
                <a:ext uri="{FF2B5EF4-FFF2-40B4-BE49-F238E27FC236}">
                  <a16:creationId xmlns:a16="http://schemas.microsoft.com/office/drawing/2014/main" id="{B3D1A17E-4F61-47C5-A8EC-B0B57AB82DB6}"/>
                </a:ext>
              </a:extLst>
            </p:cNvPr>
            <p:cNvCxnSpPr>
              <a:cxnSpLocks/>
            </p:cNvCxnSpPr>
            <p:nvPr/>
          </p:nvCxnSpPr>
          <p:spPr>
            <a:xfrm flipV="1">
              <a:off x="4174708" y="3176724"/>
              <a:ext cx="3509248"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80038125-7299-454A-A4E5-08F0D2FD6C78}"/>
                </a:ext>
              </a:extLst>
            </p:cNvPr>
            <p:cNvGrpSpPr/>
            <p:nvPr/>
          </p:nvGrpSpPr>
          <p:grpSpPr>
            <a:xfrm>
              <a:off x="3570547" y="2973866"/>
              <a:ext cx="405714" cy="405714"/>
              <a:chOff x="3570547" y="2973866"/>
              <a:chExt cx="405714" cy="405714"/>
            </a:xfrm>
          </p:grpSpPr>
          <p:sp>
            <p:nvSpPr>
              <p:cNvPr id="15" name="泪滴形 14">
                <a:extLst>
                  <a:ext uri="{FF2B5EF4-FFF2-40B4-BE49-F238E27FC236}">
                    <a16:creationId xmlns:a16="http://schemas.microsoft.com/office/drawing/2014/main" id="{FD577892-8258-47FA-95C3-34CD662A5390}"/>
                  </a:ext>
                </a:extLst>
              </p:cNvPr>
              <p:cNvSpPr/>
              <p:nvPr/>
            </p:nvSpPr>
            <p:spPr>
              <a:xfrm rot="2700000">
                <a:off x="3570547" y="2973866"/>
                <a:ext cx="405714" cy="405714"/>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泪滴形 15">
                <a:extLst>
                  <a:ext uri="{FF2B5EF4-FFF2-40B4-BE49-F238E27FC236}">
                    <a16:creationId xmlns:a16="http://schemas.microsoft.com/office/drawing/2014/main" id="{21593724-9FFF-453D-9ECC-94548CA704CB}"/>
                  </a:ext>
                </a:extLst>
              </p:cNvPr>
              <p:cNvSpPr/>
              <p:nvPr/>
            </p:nvSpPr>
            <p:spPr>
              <a:xfrm rot="2700000">
                <a:off x="3651454" y="3054773"/>
                <a:ext cx="243900" cy="243900"/>
              </a:xfrm>
              <a:prstGeom prst="teardrop">
                <a:avLst/>
              </a:prstGeom>
              <a:solidFill>
                <a:srgbClr val="DCF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sp>
        <p:nvSpPr>
          <p:cNvPr id="29" name="矩形 28">
            <a:extLst>
              <a:ext uri="{FF2B5EF4-FFF2-40B4-BE49-F238E27FC236}">
                <a16:creationId xmlns:a16="http://schemas.microsoft.com/office/drawing/2014/main" id="{69660B09-4128-45A9-834B-860B3EC87DA1}"/>
              </a:ext>
            </a:extLst>
          </p:cNvPr>
          <p:cNvSpPr/>
          <p:nvPr/>
        </p:nvSpPr>
        <p:spPr>
          <a:xfrm>
            <a:off x="2381344" y="2173134"/>
            <a:ext cx="6762656" cy="3350854"/>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ls1=[1,2,3] #</a:t>
            </a:r>
            <a:r>
              <a:rPr lang="zh-CN" altLang="en-US" sz="2400" dirty="0">
                <a:solidFill>
                  <a:schemeClr val="tx1">
                    <a:lumMod val="85000"/>
                    <a:lumOff val="15000"/>
                  </a:schemeClr>
                </a:solidFill>
                <a:ea typeface="微软雅黑" panose="020B0503020204020204" pitchFamily="34" charset="-122"/>
              </a:rPr>
              <a:t>创建列表对象并赋给变量</a:t>
            </a:r>
            <a:r>
              <a:rPr lang="en-US" altLang="zh-CN" sz="2400" dirty="0">
                <a:solidFill>
                  <a:schemeClr val="tx1">
                    <a:lumMod val="85000"/>
                    <a:lumOff val="15000"/>
                  </a:schemeClr>
                </a:solidFill>
                <a:ea typeface="微软雅黑" panose="020B0503020204020204" pitchFamily="34" charset="-122"/>
              </a:rPr>
              <a:t>ls1</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ls2=ls1 #</a:t>
            </a:r>
            <a:r>
              <a:rPr lang="zh-CN" altLang="en-US" sz="2400" dirty="0">
                <a:solidFill>
                  <a:schemeClr val="tx1">
                    <a:lumMod val="85000"/>
                    <a:lumOff val="15000"/>
                  </a:schemeClr>
                </a:solidFill>
                <a:ea typeface="微软雅黑" panose="020B0503020204020204" pitchFamily="34" charset="-122"/>
              </a:rPr>
              <a:t>通过赋值运算</a:t>
            </a:r>
            <a:r>
              <a:rPr lang="en-US" altLang="zh-CN" sz="2400" dirty="0">
                <a:solidFill>
                  <a:schemeClr val="tx1">
                    <a:lumMod val="85000"/>
                    <a:lumOff val="15000"/>
                  </a:schemeClr>
                </a:solidFill>
                <a:ea typeface="微软雅黑" panose="020B0503020204020204" pitchFamily="34" charset="-122"/>
              </a:rPr>
              <a:t>ls2</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ls1</a:t>
            </a:r>
            <a:r>
              <a:rPr lang="zh-CN" altLang="en-US" sz="2400" dirty="0">
                <a:solidFill>
                  <a:schemeClr val="tx1">
                    <a:lumMod val="85000"/>
                    <a:lumOff val="15000"/>
                  </a:schemeClr>
                </a:solidFill>
                <a:ea typeface="微软雅黑" panose="020B0503020204020204" pitchFamily="34" charset="-122"/>
              </a:rPr>
              <a:t>指向同一个对象</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print('ls1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ls2</a:t>
            </a:r>
            <a:r>
              <a:rPr lang="zh-CN" altLang="en-US" sz="2400" dirty="0">
                <a:solidFill>
                  <a:schemeClr val="tx1">
                    <a:lumMod val="85000"/>
                    <a:lumOff val="15000"/>
                  </a:schemeClr>
                </a:solidFill>
                <a:ea typeface="微软雅黑" panose="020B0503020204020204" pitchFamily="34" charset="-122"/>
              </a:rPr>
              <a:t>的值分别为：</a:t>
            </a:r>
            <a:r>
              <a:rPr lang="en-US" altLang="zh-CN" sz="2400" dirty="0">
                <a:solidFill>
                  <a:schemeClr val="tx1">
                    <a:lumMod val="85000"/>
                    <a:lumOff val="15000"/>
                  </a:schemeClr>
                </a:solidFill>
                <a:ea typeface="微软雅黑" panose="020B0503020204020204" pitchFamily="34" charset="-122"/>
              </a:rPr>
              <a:t>',ls1,ls2)</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print('ls1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ls2</a:t>
            </a:r>
            <a:r>
              <a:rPr lang="zh-CN" altLang="en-US" sz="2400" dirty="0">
                <a:solidFill>
                  <a:schemeClr val="tx1">
                    <a:lumMod val="85000"/>
                    <a:lumOff val="15000"/>
                  </a:schemeClr>
                </a:solidFill>
                <a:ea typeface="微软雅黑" panose="020B0503020204020204" pitchFamily="34" charset="-122"/>
              </a:rPr>
              <a:t>的内存地址分别为：</a:t>
            </a:r>
            <a:r>
              <a:rPr lang="en-US" altLang="zh-CN" sz="2400" dirty="0">
                <a:solidFill>
                  <a:schemeClr val="tx1">
                    <a:lumMod val="85000"/>
                    <a:lumOff val="15000"/>
                  </a:schemeClr>
                </a:solidFill>
                <a:ea typeface="微软雅黑" panose="020B0503020204020204" pitchFamily="34" charset="-122"/>
              </a:rPr>
              <a:t>',id(ls1),id(ls2))</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ls1[1]=5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ls1</a:t>
            </a:r>
            <a:r>
              <a:rPr lang="zh-CN" altLang="en-US" sz="2400" dirty="0">
                <a:solidFill>
                  <a:schemeClr val="tx1">
                    <a:lumMod val="85000"/>
                    <a:lumOff val="15000"/>
                  </a:schemeClr>
                </a:solidFill>
                <a:ea typeface="微软雅黑" panose="020B0503020204020204" pitchFamily="34" charset="-122"/>
              </a:rPr>
              <a:t>中下标为</a:t>
            </a:r>
            <a:r>
              <a:rPr lang="en-US" altLang="zh-CN" sz="2400" dirty="0">
                <a:solidFill>
                  <a:schemeClr val="tx1">
                    <a:lumMod val="85000"/>
                    <a:lumOff val="15000"/>
                  </a:schemeClr>
                </a:solidFill>
                <a:ea typeface="微软雅黑" panose="020B0503020204020204" pitchFamily="34" charset="-122"/>
              </a:rPr>
              <a:t>1</a:t>
            </a:r>
            <a:r>
              <a:rPr lang="zh-CN" altLang="en-US" sz="2400" dirty="0">
                <a:solidFill>
                  <a:schemeClr val="tx1">
                    <a:lumMod val="85000"/>
                    <a:lumOff val="15000"/>
                  </a:schemeClr>
                </a:solidFill>
                <a:ea typeface="微软雅黑" panose="020B0503020204020204" pitchFamily="34" charset="-122"/>
              </a:rPr>
              <a:t>的元素值修改为</a:t>
            </a:r>
            <a:r>
              <a:rPr lang="en-US" altLang="zh-CN" sz="2400" dirty="0">
                <a:solidFill>
                  <a:schemeClr val="tx1">
                    <a:lumMod val="85000"/>
                    <a:lumOff val="15000"/>
                  </a:schemeClr>
                </a:solidFill>
                <a:ea typeface="微软雅黑" panose="020B0503020204020204" pitchFamily="34" charset="-122"/>
              </a:rPr>
              <a:t>5</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print('ls1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ls2</a:t>
            </a:r>
            <a:r>
              <a:rPr lang="zh-CN" altLang="en-US" sz="2400" dirty="0">
                <a:solidFill>
                  <a:schemeClr val="tx1">
                    <a:lumMod val="85000"/>
                    <a:lumOff val="15000"/>
                  </a:schemeClr>
                </a:solidFill>
                <a:ea typeface="微软雅黑" panose="020B0503020204020204" pitchFamily="34" charset="-122"/>
              </a:rPr>
              <a:t>的值分别为：</a:t>
            </a:r>
            <a:r>
              <a:rPr lang="en-US" altLang="zh-CN" sz="2400" dirty="0">
                <a:solidFill>
                  <a:schemeClr val="tx1">
                    <a:lumMod val="85000"/>
                    <a:lumOff val="15000"/>
                  </a:schemeClr>
                </a:solidFill>
                <a:ea typeface="微软雅黑" panose="020B0503020204020204" pitchFamily="34" charset="-122"/>
              </a:rPr>
              <a:t>',ls1,ls2)</a:t>
            </a:r>
          </a:p>
        </p:txBody>
      </p:sp>
      <p:sp>
        <p:nvSpPr>
          <p:cNvPr id="30" name="KSO_Shape">
            <a:extLst>
              <a:ext uri="{FF2B5EF4-FFF2-40B4-BE49-F238E27FC236}">
                <a16:creationId xmlns:a16="http://schemas.microsoft.com/office/drawing/2014/main" id="{0FFB8685-0186-4E87-B741-FEAE00158B5B}"/>
              </a:ext>
            </a:extLst>
          </p:cNvPr>
          <p:cNvSpPr/>
          <p:nvPr/>
        </p:nvSpPr>
        <p:spPr>
          <a:xfrm>
            <a:off x="2241093" y="2058713"/>
            <a:ext cx="7029907" cy="3719737"/>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56222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2" presetClass="entr" presetSubtype="1"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500"/>
                                        <p:tgtEl>
                                          <p:spTgt spid="29"/>
                                        </p:tgtEl>
                                        <p:attrNameLst>
                                          <p:attrName>ppt_y</p:attrName>
                                        </p:attrNameLst>
                                      </p:cBhvr>
                                      <p:tavLst>
                                        <p:tav tm="0">
                                          <p:val>
                                            <p:strVal val="#ppt_y-#ppt_h*1.125000"/>
                                          </p:val>
                                        </p:tav>
                                        <p:tav tm="100000">
                                          <p:val>
                                            <p:strVal val="#ppt_y"/>
                                          </p:val>
                                        </p:tav>
                                      </p:tavLst>
                                    </p:anim>
                                    <p:animEffect transition="in" filter="wipe(down)">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9" grpId="0"/>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77456E0-D314-4EE5-AF57-78989526D08E}"/>
              </a:ext>
            </a:extLst>
          </p:cNvPr>
          <p:cNvSpPr txBox="1"/>
          <p:nvPr/>
        </p:nvSpPr>
        <p:spPr>
          <a:xfrm>
            <a:off x="810704" y="476257"/>
            <a:ext cx="4199835" cy="584775"/>
          </a:xfrm>
          <a:prstGeom prst="rect">
            <a:avLst/>
          </a:prstGeom>
          <a:noFill/>
        </p:spPr>
        <p:txBody>
          <a:bodyPr wrap="square" rtlCol="0">
            <a:spAutoFit/>
          </a:bodyPr>
          <a:lstStyle/>
          <a:p>
            <a:r>
              <a:rPr lang="zh-CN" altLang="en-US" sz="3200" dirty="0">
                <a:solidFill>
                  <a:srgbClr val="002060"/>
                </a:solidFill>
              </a:rPr>
              <a:t>第</a:t>
            </a:r>
            <a:r>
              <a:rPr lang="en-US" altLang="zh-CN" sz="3200" dirty="0">
                <a:solidFill>
                  <a:srgbClr val="002060"/>
                </a:solidFill>
              </a:rPr>
              <a:t>9</a:t>
            </a:r>
            <a:r>
              <a:rPr lang="zh-CN" altLang="en-US" sz="3200" dirty="0">
                <a:solidFill>
                  <a:srgbClr val="002060"/>
                </a:solidFill>
              </a:rPr>
              <a:t>次课程学习目标</a:t>
            </a:r>
          </a:p>
        </p:txBody>
      </p:sp>
      <p:sp>
        <p:nvSpPr>
          <p:cNvPr id="6" name="文本框 5">
            <a:extLst>
              <a:ext uri="{FF2B5EF4-FFF2-40B4-BE49-F238E27FC236}">
                <a16:creationId xmlns:a16="http://schemas.microsoft.com/office/drawing/2014/main" id="{C4B0704C-804B-4A54-8618-4E8ECB3C4602}"/>
              </a:ext>
            </a:extLst>
          </p:cNvPr>
          <p:cNvSpPr txBox="1"/>
          <p:nvPr/>
        </p:nvSpPr>
        <p:spPr>
          <a:xfrm>
            <a:off x="285750" y="1058286"/>
            <a:ext cx="11630025" cy="2246769"/>
          </a:xfrm>
          <a:prstGeom prst="rect">
            <a:avLst/>
          </a:prstGeom>
          <a:noFill/>
        </p:spPr>
        <p:txBody>
          <a:bodyPr wrap="square" rtlCol="0">
            <a:spAutoFit/>
          </a:bodyPr>
          <a:lstStyle/>
          <a:p>
            <a:pPr>
              <a:spcAft>
                <a:spcPts val="1200"/>
              </a:spcAft>
            </a:pPr>
            <a:r>
              <a:rPr lang="en-US" altLang="zh-CN" sz="2000" dirty="0">
                <a:solidFill>
                  <a:srgbClr val="002060"/>
                </a:solidFill>
              </a:rPr>
              <a:t>1</a:t>
            </a:r>
            <a:r>
              <a:rPr lang="zh-CN" altLang="en-US" sz="2000" dirty="0">
                <a:solidFill>
                  <a:srgbClr val="002060"/>
                </a:solidFill>
              </a:rPr>
              <a:t>、掌握机器学习的两组重要概念：训练集、验证集、测试集，过拟合、欠拟合；</a:t>
            </a:r>
            <a:endParaRPr lang="en-US" altLang="zh-CN" sz="2000" dirty="0">
              <a:solidFill>
                <a:srgbClr val="002060"/>
              </a:solidFill>
            </a:endParaRPr>
          </a:p>
          <a:p>
            <a:pPr>
              <a:spcAft>
                <a:spcPts val="1200"/>
              </a:spcAft>
            </a:pPr>
            <a:r>
              <a:rPr lang="en-US" altLang="zh-CN" sz="2000" dirty="0">
                <a:solidFill>
                  <a:srgbClr val="002060"/>
                </a:solidFill>
              </a:rPr>
              <a:t>2</a:t>
            </a:r>
            <a:r>
              <a:rPr lang="zh-CN" altLang="en-US" sz="2000" dirty="0">
                <a:solidFill>
                  <a:srgbClr val="002060"/>
                </a:solidFill>
              </a:rPr>
              <a:t>、掌握可变类型与不可变类型、不可哈希与可哈希之间的联系；</a:t>
            </a:r>
            <a:endParaRPr lang="en-US" altLang="zh-CN" sz="2000" dirty="0">
              <a:solidFill>
                <a:srgbClr val="002060"/>
              </a:solidFill>
            </a:endParaRPr>
          </a:p>
          <a:p>
            <a:pPr>
              <a:spcAft>
                <a:spcPts val="1200"/>
              </a:spcAft>
            </a:pPr>
            <a:r>
              <a:rPr lang="en-US" altLang="zh-CN" sz="2000" dirty="0">
                <a:solidFill>
                  <a:srgbClr val="002060"/>
                </a:solidFill>
              </a:rPr>
              <a:t>3</a:t>
            </a:r>
            <a:r>
              <a:rPr lang="zh-CN" altLang="en-US" sz="2000" dirty="0">
                <a:solidFill>
                  <a:srgbClr val="002060"/>
                </a:solidFill>
              </a:rPr>
              <a:t>、区分不同的拷贝方式：直接赋值、浅拷贝、深拷贝（以列表为例）；</a:t>
            </a:r>
            <a:endParaRPr lang="en-US" altLang="zh-CN" sz="2000" dirty="0">
              <a:solidFill>
                <a:srgbClr val="002060"/>
              </a:solidFill>
            </a:endParaRPr>
          </a:p>
          <a:p>
            <a:pPr>
              <a:spcAft>
                <a:spcPts val="1200"/>
              </a:spcAft>
            </a:pPr>
            <a:r>
              <a:rPr lang="en-US" altLang="zh-CN" sz="2000" dirty="0">
                <a:solidFill>
                  <a:srgbClr val="002060"/>
                </a:solidFill>
              </a:rPr>
              <a:t>4</a:t>
            </a:r>
            <a:r>
              <a:rPr lang="zh-CN" altLang="en-US" sz="2000" dirty="0">
                <a:solidFill>
                  <a:srgbClr val="002060"/>
                </a:solidFill>
              </a:rPr>
              <a:t>、列表生成表达式和生成器的区别是什么？</a:t>
            </a:r>
            <a:r>
              <a:rPr lang="en-US" altLang="zh-CN" sz="2000" dirty="0">
                <a:solidFill>
                  <a:srgbClr val="002060"/>
                </a:solidFill>
              </a:rPr>
              <a:t>yield</a:t>
            </a:r>
            <a:r>
              <a:rPr lang="zh-CN" altLang="en-US" sz="2000" dirty="0">
                <a:solidFill>
                  <a:srgbClr val="002060"/>
                </a:solidFill>
              </a:rPr>
              <a:t>是如何执行的？</a:t>
            </a:r>
          </a:p>
          <a:p>
            <a:pPr>
              <a:spcAft>
                <a:spcPts val="1200"/>
              </a:spcAft>
            </a:pPr>
            <a:r>
              <a:rPr lang="en-US" altLang="zh-CN" sz="2000" dirty="0">
                <a:solidFill>
                  <a:srgbClr val="002060"/>
                </a:solidFill>
              </a:rPr>
              <a:t>5</a:t>
            </a:r>
            <a:r>
              <a:rPr lang="zh-CN" altLang="en-US" sz="2000" dirty="0">
                <a:solidFill>
                  <a:srgbClr val="002060"/>
                </a:solidFill>
              </a:rPr>
              <a:t>、掌握</a:t>
            </a:r>
            <a:r>
              <a:rPr lang="en-US" altLang="zh-CN" sz="2000" dirty="0">
                <a:solidFill>
                  <a:srgbClr val="002060"/>
                </a:solidFill>
              </a:rPr>
              <a:t>Python</a:t>
            </a:r>
            <a:r>
              <a:rPr lang="zh-CN" altLang="en-US" sz="2000" dirty="0">
                <a:solidFill>
                  <a:srgbClr val="002060"/>
                </a:solidFill>
              </a:rPr>
              <a:t>中的异常处理方法。</a:t>
            </a:r>
            <a:endParaRPr lang="en-US" altLang="zh-CN" sz="2000" dirty="0">
              <a:solidFill>
                <a:srgbClr val="002060"/>
              </a:solidFill>
            </a:endParaRPr>
          </a:p>
        </p:txBody>
      </p:sp>
      <p:sp>
        <p:nvSpPr>
          <p:cNvPr id="4" name="文本框 3">
            <a:extLst>
              <a:ext uri="{FF2B5EF4-FFF2-40B4-BE49-F238E27FC236}">
                <a16:creationId xmlns:a16="http://schemas.microsoft.com/office/drawing/2014/main" id="{01F04DD0-451C-4EC9-BB0A-1C8CCA6DAE22}"/>
              </a:ext>
            </a:extLst>
          </p:cNvPr>
          <p:cNvSpPr txBox="1"/>
          <p:nvPr/>
        </p:nvSpPr>
        <p:spPr>
          <a:xfrm>
            <a:off x="810704" y="3324225"/>
            <a:ext cx="4199835" cy="584775"/>
          </a:xfrm>
          <a:prstGeom prst="rect">
            <a:avLst/>
          </a:prstGeom>
          <a:noFill/>
        </p:spPr>
        <p:txBody>
          <a:bodyPr wrap="square" rtlCol="0">
            <a:spAutoFit/>
          </a:bodyPr>
          <a:lstStyle/>
          <a:p>
            <a:r>
              <a:rPr lang="zh-CN" altLang="en-US" sz="3200" dirty="0">
                <a:solidFill>
                  <a:srgbClr val="002060"/>
                </a:solidFill>
              </a:rPr>
              <a:t>第</a:t>
            </a:r>
            <a:r>
              <a:rPr lang="en-US" altLang="zh-CN" sz="3200" dirty="0">
                <a:solidFill>
                  <a:srgbClr val="002060"/>
                </a:solidFill>
              </a:rPr>
              <a:t>9</a:t>
            </a:r>
            <a:r>
              <a:rPr lang="zh-CN" altLang="en-US" sz="3200" dirty="0">
                <a:solidFill>
                  <a:srgbClr val="002060"/>
                </a:solidFill>
              </a:rPr>
              <a:t>次课程课后任务</a:t>
            </a:r>
          </a:p>
        </p:txBody>
      </p:sp>
      <p:sp>
        <p:nvSpPr>
          <p:cNvPr id="7" name="文本框 6">
            <a:extLst>
              <a:ext uri="{FF2B5EF4-FFF2-40B4-BE49-F238E27FC236}">
                <a16:creationId xmlns:a16="http://schemas.microsoft.com/office/drawing/2014/main" id="{51DAAFDE-0F67-4C1B-860D-E569D698CC65}"/>
              </a:ext>
            </a:extLst>
          </p:cNvPr>
          <p:cNvSpPr txBox="1"/>
          <p:nvPr/>
        </p:nvSpPr>
        <p:spPr>
          <a:xfrm>
            <a:off x="285750" y="3947339"/>
            <a:ext cx="11630025" cy="2554545"/>
          </a:xfrm>
          <a:prstGeom prst="rect">
            <a:avLst/>
          </a:prstGeom>
          <a:noFill/>
        </p:spPr>
        <p:txBody>
          <a:bodyPr wrap="square" rtlCol="0">
            <a:spAutoFit/>
          </a:bodyPr>
          <a:lstStyle/>
          <a:p>
            <a:pPr>
              <a:spcAft>
                <a:spcPts val="1200"/>
              </a:spcAft>
            </a:pPr>
            <a:r>
              <a:rPr lang="en-US" altLang="zh-CN" sz="2000" dirty="0">
                <a:solidFill>
                  <a:srgbClr val="002060"/>
                </a:solidFill>
              </a:rPr>
              <a:t>1</a:t>
            </a:r>
            <a:r>
              <a:rPr lang="zh-CN" altLang="en-US" sz="2000" dirty="0">
                <a:solidFill>
                  <a:srgbClr val="002060"/>
                </a:solidFill>
              </a:rPr>
              <a:t>、继续完成课程大作业，注意</a:t>
            </a:r>
            <a:r>
              <a:rPr lang="zh-CN" altLang="en-US" sz="2000" dirty="0">
                <a:solidFill>
                  <a:srgbClr val="FF0000"/>
                </a:solidFill>
              </a:rPr>
              <a:t>目标导向、多交流</a:t>
            </a:r>
            <a:r>
              <a:rPr lang="zh-CN" altLang="en-US" sz="2000" dirty="0">
                <a:solidFill>
                  <a:srgbClr val="002060"/>
                </a:solidFill>
              </a:rPr>
              <a:t>（三个层次）：</a:t>
            </a:r>
            <a:endParaRPr lang="en-US" altLang="zh-CN" sz="2000" dirty="0">
              <a:solidFill>
                <a:srgbClr val="002060"/>
              </a:solidFill>
            </a:endParaRPr>
          </a:p>
          <a:p>
            <a:pPr>
              <a:spcAft>
                <a:spcPts val="1200"/>
              </a:spcAft>
            </a:pPr>
            <a:r>
              <a:rPr lang="zh-CN" altLang="en-US" sz="2000" b="1" dirty="0">
                <a:solidFill>
                  <a:srgbClr val="002060"/>
                </a:solidFill>
              </a:rPr>
              <a:t>层次</a:t>
            </a:r>
            <a:r>
              <a:rPr lang="en-US" altLang="zh-CN" sz="2000" b="1" dirty="0">
                <a:solidFill>
                  <a:srgbClr val="002060"/>
                </a:solidFill>
              </a:rPr>
              <a:t>1.</a:t>
            </a:r>
            <a:r>
              <a:rPr lang="en-US" altLang="zh-CN" sz="2000" dirty="0">
                <a:solidFill>
                  <a:srgbClr val="002060"/>
                </a:solidFill>
              </a:rPr>
              <a:t> </a:t>
            </a:r>
            <a:r>
              <a:rPr lang="zh-CN" altLang="en-US" sz="2000" dirty="0">
                <a:solidFill>
                  <a:srgbClr val="002060"/>
                </a:solidFill>
              </a:rPr>
              <a:t>能够跑通一个卷积神经网络，发现卷积神经网络存在的问题及可能解决方案</a:t>
            </a:r>
            <a:r>
              <a:rPr lang="zh-CN" altLang="en-US" sz="2000" dirty="0">
                <a:solidFill>
                  <a:srgbClr val="FF0000"/>
                </a:solidFill>
              </a:rPr>
              <a:t>（所有同学，混淆矩阵）</a:t>
            </a:r>
            <a:r>
              <a:rPr lang="zh-CN" altLang="en-US" sz="2000" dirty="0">
                <a:solidFill>
                  <a:srgbClr val="002060"/>
                </a:solidFill>
              </a:rPr>
              <a:t>；</a:t>
            </a:r>
            <a:endParaRPr lang="en-US" altLang="zh-CN" sz="2000" dirty="0">
              <a:solidFill>
                <a:srgbClr val="002060"/>
              </a:solidFill>
            </a:endParaRPr>
          </a:p>
          <a:p>
            <a:pPr>
              <a:spcAft>
                <a:spcPts val="1200"/>
              </a:spcAft>
            </a:pPr>
            <a:r>
              <a:rPr lang="zh-CN" altLang="en-US" sz="2000" b="1" dirty="0">
                <a:solidFill>
                  <a:srgbClr val="002060"/>
                </a:solidFill>
              </a:rPr>
              <a:t>层次</a:t>
            </a:r>
            <a:r>
              <a:rPr lang="en-US" altLang="zh-CN" sz="2000" b="1" dirty="0">
                <a:solidFill>
                  <a:srgbClr val="002060"/>
                </a:solidFill>
              </a:rPr>
              <a:t>2.</a:t>
            </a:r>
            <a:r>
              <a:rPr lang="en-US" altLang="zh-CN" sz="2000" dirty="0">
                <a:solidFill>
                  <a:srgbClr val="002060"/>
                </a:solidFill>
              </a:rPr>
              <a:t> </a:t>
            </a:r>
            <a:r>
              <a:rPr lang="zh-CN" altLang="en-US" sz="2000" dirty="0">
                <a:solidFill>
                  <a:srgbClr val="002060"/>
                </a:solidFill>
              </a:rPr>
              <a:t>能分析卷积神经网络的代码结构，理解部分代码的具体实现</a:t>
            </a:r>
            <a:r>
              <a:rPr lang="zh-CN" altLang="en-US" sz="2000" dirty="0">
                <a:solidFill>
                  <a:srgbClr val="FF0000"/>
                </a:solidFill>
              </a:rPr>
              <a:t>（大多数同学）</a:t>
            </a:r>
            <a:r>
              <a:rPr lang="zh-CN" altLang="en-US" sz="2000" dirty="0">
                <a:solidFill>
                  <a:srgbClr val="002060"/>
                </a:solidFill>
              </a:rPr>
              <a:t>；</a:t>
            </a:r>
            <a:endParaRPr lang="en-US" altLang="zh-CN" sz="2000" dirty="0">
              <a:solidFill>
                <a:srgbClr val="002060"/>
              </a:solidFill>
            </a:endParaRPr>
          </a:p>
          <a:p>
            <a:pPr>
              <a:spcAft>
                <a:spcPts val="1200"/>
              </a:spcAft>
            </a:pPr>
            <a:r>
              <a:rPr lang="zh-CN" altLang="en-US" sz="2000" b="1" dirty="0">
                <a:solidFill>
                  <a:srgbClr val="002060"/>
                </a:solidFill>
              </a:rPr>
              <a:t>层次</a:t>
            </a:r>
            <a:r>
              <a:rPr lang="en-US" altLang="zh-CN" sz="2000" b="1" dirty="0">
                <a:solidFill>
                  <a:srgbClr val="002060"/>
                </a:solidFill>
              </a:rPr>
              <a:t>3.</a:t>
            </a:r>
            <a:r>
              <a:rPr lang="en-US" altLang="zh-CN" sz="2000" dirty="0">
                <a:solidFill>
                  <a:srgbClr val="002060"/>
                </a:solidFill>
              </a:rPr>
              <a:t> </a:t>
            </a:r>
            <a:r>
              <a:rPr lang="zh-CN" altLang="en-US" sz="2000" dirty="0">
                <a:solidFill>
                  <a:srgbClr val="002060"/>
                </a:solidFill>
              </a:rPr>
              <a:t>能结合发现的问题尝试改进代码</a:t>
            </a:r>
            <a:r>
              <a:rPr lang="zh-CN" altLang="en-US" sz="2000" dirty="0">
                <a:solidFill>
                  <a:srgbClr val="FF0000"/>
                </a:solidFill>
              </a:rPr>
              <a:t>（少数同学，建议结合数据集特点从类别不平衡角度开展研究）</a:t>
            </a:r>
            <a:r>
              <a:rPr lang="zh-CN" altLang="en-US" sz="2000" dirty="0">
                <a:solidFill>
                  <a:srgbClr val="002060"/>
                </a:solidFill>
              </a:rPr>
              <a:t>。</a:t>
            </a:r>
            <a:endParaRPr lang="en-US" altLang="zh-CN" sz="2000" dirty="0">
              <a:solidFill>
                <a:srgbClr val="002060"/>
              </a:solidFill>
            </a:endParaRPr>
          </a:p>
          <a:p>
            <a:pPr>
              <a:spcAft>
                <a:spcPts val="1200"/>
              </a:spcAft>
            </a:pPr>
            <a:r>
              <a:rPr lang="en-US" altLang="zh-CN" sz="2000" dirty="0">
                <a:solidFill>
                  <a:srgbClr val="002060"/>
                </a:solidFill>
              </a:rPr>
              <a:t>2</a:t>
            </a:r>
            <a:r>
              <a:rPr lang="zh-CN" altLang="en-US" sz="2000" dirty="0">
                <a:solidFill>
                  <a:srgbClr val="002060"/>
                </a:solidFill>
              </a:rPr>
              <a:t>、每名同学讲解上次上机课布置的编程作业</a:t>
            </a:r>
            <a:r>
              <a:rPr lang="zh-CN" altLang="en-US" sz="2000" dirty="0">
                <a:solidFill>
                  <a:srgbClr val="FF0000"/>
                </a:solidFill>
              </a:rPr>
              <a:t>（掌握集合和字典的作用）</a:t>
            </a:r>
            <a:r>
              <a:rPr lang="zh-CN" altLang="en-US" sz="2000" dirty="0">
                <a:solidFill>
                  <a:srgbClr val="002060"/>
                </a:solidFill>
              </a:rPr>
              <a:t>。</a:t>
            </a:r>
            <a:endParaRPr lang="en-US" altLang="zh-CN" sz="2000" dirty="0">
              <a:solidFill>
                <a:srgbClr val="002060"/>
              </a:solidFill>
            </a:endParaRPr>
          </a:p>
        </p:txBody>
      </p:sp>
    </p:spTree>
    <p:extLst>
      <p:ext uri="{BB962C8B-B14F-4D97-AF65-F5344CB8AC3E}">
        <p14:creationId xmlns:p14="http://schemas.microsoft.com/office/powerpoint/2010/main" val="167114776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8" y="495168"/>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概述</a:t>
            </a:r>
          </a:p>
        </p:txBody>
      </p:sp>
      <p:sp>
        <p:nvSpPr>
          <p:cNvPr id="31" name="矩形 30">
            <a:extLst>
              <a:ext uri="{FF2B5EF4-FFF2-40B4-BE49-F238E27FC236}">
                <a16:creationId xmlns:a16="http://schemas.microsoft.com/office/drawing/2014/main" id="{F8E6B4FE-015C-414C-8A69-228A65DFD8B2}"/>
              </a:ext>
            </a:extLst>
          </p:cNvPr>
          <p:cNvSpPr/>
          <p:nvPr/>
        </p:nvSpPr>
        <p:spPr>
          <a:xfrm>
            <a:off x="2016387" y="2110038"/>
            <a:ext cx="8423014" cy="1485728"/>
          </a:xfrm>
          <a:prstGeom prst="rect">
            <a:avLst/>
          </a:prstGeom>
        </p:spPr>
        <p:txBody>
          <a:bodyPr wrap="square">
            <a:spAutoFit/>
          </a:bodyPr>
          <a:lstStyle/>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ls1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ls2</a:t>
            </a:r>
            <a:r>
              <a:rPr lang="zh-CN" altLang="en-US" sz="2400" dirty="0">
                <a:solidFill>
                  <a:schemeClr val="tx1">
                    <a:lumMod val="85000"/>
                    <a:lumOff val="15000"/>
                  </a:schemeClr>
                </a:solidFill>
                <a:ea typeface="微软雅黑" panose="020B0503020204020204" pitchFamily="34" charset="-122"/>
              </a:rPr>
              <a:t>的值分别为： </a:t>
            </a:r>
            <a:r>
              <a:rPr lang="en-US" altLang="zh-CN" sz="2400" dirty="0">
                <a:solidFill>
                  <a:schemeClr val="tx1">
                    <a:lumMod val="85000"/>
                    <a:lumOff val="15000"/>
                  </a:schemeClr>
                </a:solidFill>
                <a:ea typeface="微软雅黑" panose="020B0503020204020204" pitchFamily="34" charset="-122"/>
              </a:rPr>
              <a:t>[1, 2, 3] [1, 2, 3]</a:t>
            </a: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ls1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ls2</a:t>
            </a:r>
            <a:r>
              <a:rPr lang="zh-CN" altLang="en-US" sz="2400" dirty="0">
                <a:solidFill>
                  <a:schemeClr val="tx1">
                    <a:lumMod val="85000"/>
                    <a:lumOff val="15000"/>
                  </a:schemeClr>
                </a:solidFill>
                <a:ea typeface="微软雅黑" panose="020B0503020204020204" pitchFamily="34" charset="-122"/>
              </a:rPr>
              <a:t>的内存地址分别为： </a:t>
            </a:r>
            <a:r>
              <a:rPr lang="en-US" altLang="zh-CN" sz="2400" dirty="0">
                <a:solidFill>
                  <a:schemeClr val="tx1">
                    <a:lumMod val="85000"/>
                    <a:lumOff val="15000"/>
                  </a:schemeClr>
                </a:solidFill>
                <a:ea typeface="微软雅黑" panose="020B0503020204020204" pitchFamily="34" charset="-122"/>
              </a:rPr>
              <a:t>1977218523720 1977218523720</a:t>
            </a: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ls1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ls2</a:t>
            </a:r>
            <a:r>
              <a:rPr lang="zh-CN" altLang="en-US" sz="2400" dirty="0">
                <a:solidFill>
                  <a:schemeClr val="tx1">
                    <a:lumMod val="85000"/>
                    <a:lumOff val="15000"/>
                  </a:schemeClr>
                </a:solidFill>
                <a:ea typeface="微软雅黑" panose="020B0503020204020204" pitchFamily="34" charset="-122"/>
              </a:rPr>
              <a:t>的值分别为： </a:t>
            </a:r>
            <a:r>
              <a:rPr lang="en-US" altLang="zh-CN" sz="2400" dirty="0">
                <a:solidFill>
                  <a:schemeClr val="tx1">
                    <a:lumMod val="85000"/>
                    <a:lumOff val="15000"/>
                  </a:schemeClr>
                </a:solidFill>
                <a:ea typeface="微软雅黑" panose="020B0503020204020204" pitchFamily="34" charset="-122"/>
              </a:rPr>
              <a:t>[1, 5, 3] [1, 5, 3]</a:t>
            </a:r>
          </a:p>
        </p:txBody>
      </p:sp>
      <p:sp>
        <p:nvSpPr>
          <p:cNvPr id="32" name="KSO_Shape">
            <a:extLst>
              <a:ext uri="{FF2B5EF4-FFF2-40B4-BE49-F238E27FC236}">
                <a16:creationId xmlns:a16="http://schemas.microsoft.com/office/drawing/2014/main" id="{1414DBC1-0343-45FE-AEF4-BCD67FD4B8E7}"/>
              </a:ext>
            </a:extLst>
          </p:cNvPr>
          <p:cNvSpPr/>
          <p:nvPr/>
        </p:nvSpPr>
        <p:spPr>
          <a:xfrm>
            <a:off x="1467761" y="1886251"/>
            <a:ext cx="9632049" cy="1964841"/>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33" name="组合 32">
            <a:extLst>
              <a:ext uri="{FF2B5EF4-FFF2-40B4-BE49-F238E27FC236}">
                <a16:creationId xmlns:a16="http://schemas.microsoft.com/office/drawing/2014/main" id="{C0DC2C68-4D04-4B75-B40F-F3DE39F6866B}"/>
              </a:ext>
            </a:extLst>
          </p:cNvPr>
          <p:cNvGrpSpPr/>
          <p:nvPr/>
        </p:nvGrpSpPr>
        <p:grpSpPr>
          <a:xfrm>
            <a:off x="1139113" y="1589062"/>
            <a:ext cx="877274" cy="877274"/>
            <a:chOff x="1533168" y="3016714"/>
            <a:chExt cx="877274" cy="877274"/>
          </a:xfrm>
        </p:grpSpPr>
        <p:sp>
          <p:nvSpPr>
            <p:cNvPr id="34" name="KSO_Shape">
              <a:extLst>
                <a:ext uri="{FF2B5EF4-FFF2-40B4-BE49-F238E27FC236}">
                  <a16:creationId xmlns:a16="http://schemas.microsoft.com/office/drawing/2014/main" id="{7F773F0D-AD01-48BE-AB1D-0CD0DAFD9EFB}"/>
                </a:ext>
              </a:extLst>
            </p:cNvPr>
            <p:cNvSpPr/>
            <p:nvPr/>
          </p:nvSpPr>
          <p:spPr>
            <a:xfrm>
              <a:off x="1533168" y="3016714"/>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pic>
          <p:nvPicPr>
            <p:cNvPr id="35" name="图片 34">
              <a:extLst>
                <a:ext uri="{FF2B5EF4-FFF2-40B4-BE49-F238E27FC236}">
                  <a16:creationId xmlns:a16="http://schemas.microsoft.com/office/drawing/2014/main" id="{9522B9E7-392F-45DE-99F6-160EBD99A3E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642370" y="3125916"/>
              <a:ext cx="658870" cy="658870"/>
            </a:xfrm>
            <a:prstGeom prst="rect">
              <a:avLst/>
            </a:prstGeom>
          </p:spPr>
        </p:pic>
      </p:grpSp>
      <p:sp>
        <p:nvSpPr>
          <p:cNvPr id="36" name="矩形 35">
            <a:extLst>
              <a:ext uri="{FF2B5EF4-FFF2-40B4-BE49-F238E27FC236}">
                <a16:creationId xmlns:a16="http://schemas.microsoft.com/office/drawing/2014/main" id="{2B3B1A0E-29B0-410A-AB46-DD8295286AF2}"/>
              </a:ext>
            </a:extLst>
          </p:cNvPr>
          <p:cNvSpPr/>
          <p:nvPr/>
        </p:nvSpPr>
        <p:spPr>
          <a:xfrm>
            <a:off x="2016387" y="4391975"/>
            <a:ext cx="8423014" cy="572464"/>
          </a:xfrm>
          <a:prstGeom prst="rect">
            <a:avLst/>
          </a:prstGeom>
        </p:spPr>
        <p:txBody>
          <a:bodyPr wrap="square">
            <a:spAutoFit/>
          </a:bodyPr>
          <a:lstStyle/>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提示：通过赋值运算，</a:t>
            </a:r>
            <a:r>
              <a:rPr lang="en-US" altLang="zh-CN" sz="2400" dirty="0">
                <a:solidFill>
                  <a:schemeClr val="tx1">
                    <a:lumMod val="85000"/>
                    <a:lumOff val="15000"/>
                  </a:schemeClr>
                </a:solidFill>
                <a:ea typeface="微软雅黑" panose="020B0503020204020204" pitchFamily="34" charset="-122"/>
              </a:rPr>
              <a:t>ls1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ls2</a:t>
            </a:r>
            <a:r>
              <a:rPr lang="zh-CN" altLang="en-US" sz="2400" dirty="0">
                <a:solidFill>
                  <a:schemeClr val="tx1">
                    <a:lumMod val="85000"/>
                    <a:lumOff val="15000"/>
                  </a:schemeClr>
                </a:solidFill>
                <a:ea typeface="微软雅黑" panose="020B0503020204020204" pitchFamily="34" charset="-122"/>
              </a:rPr>
              <a:t>对应了同一个列表。</a:t>
            </a:r>
          </a:p>
        </p:txBody>
      </p:sp>
      <p:sp>
        <p:nvSpPr>
          <p:cNvPr id="37" name="KSO_Shape">
            <a:extLst>
              <a:ext uri="{FF2B5EF4-FFF2-40B4-BE49-F238E27FC236}">
                <a16:creationId xmlns:a16="http://schemas.microsoft.com/office/drawing/2014/main" id="{6CCC5781-43B1-45DA-AB1A-ED302A074A48}"/>
              </a:ext>
            </a:extLst>
          </p:cNvPr>
          <p:cNvSpPr/>
          <p:nvPr/>
        </p:nvSpPr>
        <p:spPr>
          <a:xfrm>
            <a:off x="1467761" y="4282774"/>
            <a:ext cx="9632049" cy="749252"/>
          </a:xfrm>
          <a:prstGeom prst="roundRect">
            <a:avLst>
              <a:gd name="adj" fmla="val 19290"/>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149281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500" fill="hold"/>
                                        <p:tgtEl>
                                          <p:spTgt spid="33"/>
                                        </p:tgtEl>
                                        <p:attrNameLst>
                                          <p:attrName>ppt_w</p:attrName>
                                        </p:attrNameLst>
                                      </p:cBhvr>
                                      <p:tavLst>
                                        <p:tav tm="0">
                                          <p:val>
                                            <p:fltVal val="0"/>
                                          </p:val>
                                        </p:tav>
                                        <p:tav tm="100000">
                                          <p:val>
                                            <p:strVal val="#ppt_w"/>
                                          </p:val>
                                        </p:tav>
                                      </p:tavLst>
                                    </p:anim>
                                    <p:anim calcmode="lin" valueType="num">
                                      <p:cBhvr>
                                        <p:cTn id="14" dur="500" fill="hold"/>
                                        <p:tgtEl>
                                          <p:spTgt spid="33"/>
                                        </p:tgtEl>
                                        <p:attrNameLst>
                                          <p:attrName>ppt_h</p:attrName>
                                        </p:attrNameLst>
                                      </p:cBhvr>
                                      <p:tavLst>
                                        <p:tav tm="0">
                                          <p:val>
                                            <p:fltVal val="0"/>
                                          </p:val>
                                        </p:tav>
                                        <p:tav tm="100000">
                                          <p:val>
                                            <p:strVal val="#ppt_h"/>
                                          </p:val>
                                        </p:tav>
                                      </p:tavLst>
                                    </p:anim>
                                    <p:animEffect transition="in" filter="fade">
                                      <p:cBhvr>
                                        <p:cTn id="15" dur="500"/>
                                        <p:tgtEl>
                                          <p:spTgt spid="33"/>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p:tgtEl>
                                          <p:spTgt spid="31"/>
                                        </p:tgtEl>
                                        <p:attrNameLst>
                                          <p:attrName>ppt_y</p:attrName>
                                        </p:attrNameLst>
                                      </p:cBhvr>
                                      <p:tavLst>
                                        <p:tav tm="0">
                                          <p:val>
                                            <p:strVal val="#ppt_y-#ppt_h*1.125000"/>
                                          </p:val>
                                        </p:tav>
                                        <p:tav tm="100000">
                                          <p:val>
                                            <p:strVal val="#ppt_y"/>
                                          </p:val>
                                        </p:tav>
                                      </p:tavLst>
                                    </p:anim>
                                    <p:animEffect transition="in" filter="wipe(down)">
                                      <p:cBhvr>
                                        <p:cTn id="23" dur="500"/>
                                        <p:tgtEl>
                                          <p:spTgt spid="31"/>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 calcmode="lin" valueType="num">
                                      <p:cBhvr additive="base">
                                        <p:cTn id="30" dur="500"/>
                                        <p:tgtEl>
                                          <p:spTgt spid="36"/>
                                        </p:tgtEl>
                                        <p:attrNameLst>
                                          <p:attrName>ppt_y</p:attrName>
                                        </p:attrNameLst>
                                      </p:cBhvr>
                                      <p:tavLst>
                                        <p:tav tm="0">
                                          <p:val>
                                            <p:strVal val="#ppt_y-#ppt_h*1.125000"/>
                                          </p:val>
                                        </p:tav>
                                        <p:tav tm="100000">
                                          <p:val>
                                            <p:strVal val="#ppt_y"/>
                                          </p:val>
                                        </p:tav>
                                      </p:tavLst>
                                    </p:anim>
                                    <p:animEffect transition="in" filter="wipe(down)">
                                      <p:cBhvr>
                                        <p:cTn id="3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1" grpId="0"/>
      <p:bldP spid="32" grpId="0" animBg="1"/>
      <p:bldP spid="36" grpId="0"/>
      <p:bldP spid="3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3131085" y="495168"/>
            <a:ext cx="5929829"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通过元素截取实现列表元素复制</a:t>
            </a:r>
          </a:p>
        </p:txBody>
      </p:sp>
      <p:grpSp>
        <p:nvGrpSpPr>
          <p:cNvPr id="18" name="组合 17">
            <a:extLst>
              <a:ext uri="{FF2B5EF4-FFF2-40B4-BE49-F238E27FC236}">
                <a16:creationId xmlns:a16="http://schemas.microsoft.com/office/drawing/2014/main" id="{8F70D274-E4C1-4E76-9985-B4DAFCE3516B}"/>
              </a:ext>
            </a:extLst>
          </p:cNvPr>
          <p:cNvGrpSpPr/>
          <p:nvPr/>
        </p:nvGrpSpPr>
        <p:grpSpPr>
          <a:xfrm>
            <a:off x="1697892" y="1430157"/>
            <a:ext cx="8880244" cy="1033854"/>
            <a:chOff x="3570547" y="2345726"/>
            <a:chExt cx="8880244" cy="1033854"/>
          </a:xfrm>
        </p:grpSpPr>
        <p:sp>
          <p:nvSpPr>
            <p:cNvPr id="19" name="矩形 18">
              <a:extLst>
                <a:ext uri="{FF2B5EF4-FFF2-40B4-BE49-F238E27FC236}">
                  <a16:creationId xmlns:a16="http://schemas.microsoft.com/office/drawing/2014/main" id="{38C111F6-7257-432D-9CDC-FEFDD7920BDE}"/>
                </a:ext>
              </a:extLst>
            </p:cNvPr>
            <p:cNvSpPr/>
            <p:nvPr/>
          </p:nvSpPr>
          <p:spPr>
            <a:xfrm>
              <a:off x="4113749" y="2345726"/>
              <a:ext cx="8337042" cy="830997"/>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例：利用元素截取方法，实现修改一个对象中的元素值不会影响另一个对象。</a:t>
              </a:r>
            </a:p>
          </p:txBody>
        </p:sp>
        <p:cxnSp>
          <p:nvCxnSpPr>
            <p:cNvPr id="20" name="直接连接符 19">
              <a:extLst>
                <a:ext uri="{FF2B5EF4-FFF2-40B4-BE49-F238E27FC236}">
                  <a16:creationId xmlns:a16="http://schemas.microsoft.com/office/drawing/2014/main" id="{FE6FD5FF-BD97-4FE2-A22A-0351279BEAF3}"/>
                </a:ext>
              </a:extLst>
            </p:cNvPr>
            <p:cNvCxnSpPr>
              <a:cxnSpLocks/>
            </p:cNvCxnSpPr>
            <p:nvPr/>
          </p:nvCxnSpPr>
          <p:spPr>
            <a:xfrm flipV="1">
              <a:off x="4174708" y="3176725"/>
              <a:ext cx="8276082"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CB910004-DC06-49EE-A001-1CED94ED6958}"/>
                </a:ext>
              </a:extLst>
            </p:cNvPr>
            <p:cNvGrpSpPr/>
            <p:nvPr/>
          </p:nvGrpSpPr>
          <p:grpSpPr>
            <a:xfrm>
              <a:off x="3570547" y="2973866"/>
              <a:ext cx="405714" cy="405714"/>
              <a:chOff x="3570547" y="2973866"/>
              <a:chExt cx="405714" cy="405714"/>
            </a:xfrm>
          </p:grpSpPr>
          <p:sp>
            <p:nvSpPr>
              <p:cNvPr id="22" name="泪滴形 21">
                <a:extLst>
                  <a:ext uri="{FF2B5EF4-FFF2-40B4-BE49-F238E27FC236}">
                    <a16:creationId xmlns:a16="http://schemas.microsoft.com/office/drawing/2014/main" id="{43B48BCA-4754-4F33-AB5A-22F814943058}"/>
                  </a:ext>
                </a:extLst>
              </p:cNvPr>
              <p:cNvSpPr/>
              <p:nvPr/>
            </p:nvSpPr>
            <p:spPr>
              <a:xfrm rot="2700000">
                <a:off x="3570547" y="2973866"/>
                <a:ext cx="405714" cy="405714"/>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3" name="泪滴形 22">
                <a:extLst>
                  <a:ext uri="{FF2B5EF4-FFF2-40B4-BE49-F238E27FC236}">
                    <a16:creationId xmlns:a16="http://schemas.microsoft.com/office/drawing/2014/main" id="{EB828A02-7D40-4343-8FDA-771E55CAC573}"/>
                  </a:ext>
                </a:extLst>
              </p:cNvPr>
              <p:cNvSpPr/>
              <p:nvPr/>
            </p:nvSpPr>
            <p:spPr>
              <a:xfrm rot="2700000">
                <a:off x="3651454" y="3054773"/>
                <a:ext cx="243900" cy="243900"/>
              </a:xfrm>
              <a:prstGeom prst="teardrop">
                <a:avLst/>
              </a:prstGeom>
              <a:solidFill>
                <a:srgbClr val="DCF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sp>
        <p:nvSpPr>
          <p:cNvPr id="25" name="矩形 24">
            <a:extLst>
              <a:ext uri="{FF2B5EF4-FFF2-40B4-BE49-F238E27FC236}">
                <a16:creationId xmlns:a16="http://schemas.microsoft.com/office/drawing/2014/main" id="{3E640997-9CAE-4055-B37F-E6F348DFBE2E}"/>
              </a:ext>
            </a:extLst>
          </p:cNvPr>
          <p:cNvSpPr/>
          <p:nvPr/>
        </p:nvSpPr>
        <p:spPr>
          <a:xfrm>
            <a:off x="2351439" y="3033211"/>
            <a:ext cx="7853498" cy="3406253"/>
          </a:xfrm>
          <a:prstGeom prst="rect">
            <a:avLst/>
          </a:prstGeom>
        </p:spPr>
        <p:txBody>
          <a:bodyPr wrap="square">
            <a:spAutoFit/>
          </a:bodyPr>
          <a:lstStyle/>
          <a:p>
            <a:pPr marL="342900" indent="-342900">
              <a:lnSpc>
                <a:spcPct val="130000"/>
              </a:lnSpc>
              <a:spcBef>
                <a:spcPct val="0"/>
              </a:spcBef>
              <a:buClr>
                <a:srgbClr val="B1C400"/>
              </a:buClr>
              <a:buFont typeface="Wingdings" panose="05000000000000000000" pitchFamily="2" charset="2"/>
              <a:buChar char="Ø"/>
              <a:defRPr/>
            </a:pPr>
            <a:r>
              <a:rPr lang="en-US" altLang="zh-CN" sz="2400" dirty="0">
                <a:solidFill>
                  <a:schemeClr val="tx1">
                    <a:lumMod val="85000"/>
                    <a:lumOff val="15000"/>
                  </a:schemeClr>
                </a:solidFill>
                <a:ea typeface="微软雅黑" panose="020B0503020204020204" pitchFamily="34" charset="-122"/>
              </a:rPr>
              <a:t>ls1=[1,2,3] #</a:t>
            </a:r>
            <a:r>
              <a:rPr lang="zh-CN" altLang="en-US" sz="2400" dirty="0">
                <a:solidFill>
                  <a:schemeClr val="tx1">
                    <a:lumMod val="85000"/>
                    <a:lumOff val="15000"/>
                  </a:schemeClr>
                </a:solidFill>
                <a:ea typeface="微软雅黑" panose="020B0503020204020204" pitchFamily="34" charset="-122"/>
              </a:rPr>
              <a:t>创建列表对象并赋给变量</a:t>
            </a:r>
            <a:r>
              <a:rPr lang="en-US" altLang="zh-CN" sz="2400" dirty="0">
                <a:solidFill>
                  <a:schemeClr val="tx1">
                    <a:lumMod val="85000"/>
                    <a:lumOff val="15000"/>
                  </a:schemeClr>
                </a:solidFill>
                <a:ea typeface="微软雅黑" panose="020B0503020204020204" pitchFamily="34" charset="-122"/>
              </a:rPr>
              <a:t>ls1</a:t>
            </a:r>
          </a:p>
          <a:p>
            <a:pPr marL="342900" indent="-342900">
              <a:lnSpc>
                <a:spcPct val="130000"/>
              </a:lnSpc>
              <a:spcBef>
                <a:spcPct val="0"/>
              </a:spcBef>
              <a:buClr>
                <a:srgbClr val="B1C400"/>
              </a:buClr>
              <a:buFont typeface="Wingdings" panose="05000000000000000000" pitchFamily="2" charset="2"/>
              <a:buChar char="Ø"/>
              <a:defRPr/>
            </a:pPr>
            <a:r>
              <a:rPr lang="en-US" altLang="zh-CN" sz="2400" dirty="0">
                <a:solidFill>
                  <a:schemeClr val="tx1">
                    <a:lumMod val="85000"/>
                    <a:lumOff val="15000"/>
                  </a:schemeClr>
                </a:solidFill>
                <a:ea typeface="微软雅黑" panose="020B0503020204020204" pitchFamily="34" charset="-122"/>
              </a:rPr>
              <a:t>ls2=ls1[:] #</a:t>
            </a:r>
            <a:r>
              <a:rPr lang="zh-CN" altLang="en-US" sz="2400" dirty="0">
                <a:solidFill>
                  <a:schemeClr val="tx1">
                    <a:lumMod val="85000"/>
                    <a:lumOff val="15000"/>
                  </a:schemeClr>
                </a:solidFill>
                <a:ea typeface="微软雅黑" panose="020B0503020204020204" pitchFamily="34" charset="-122"/>
              </a:rPr>
              <a:t>通过</a:t>
            </a:r>
            <a:r>
              <a:rPr lang="en-US" altLang="zh-CN" sz="2400" dirty="0">
                <a:solidFill>
                  <a:schemeClr val="tx1">
                    <a:lumMod val="85000"/>
                    <a:lumOff val="15000"/>
                  </a:schemeClr>
                </a:solidFill>
                <a:ea typeface="微软雅黑" panose="020B0503020204020204" pitchFamily="34" charset="-122"/>
              </a:rPr>
              <a:t>ls1[:]</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ls1</a:t>
            </a:r>
            <a:r>
              <a:rPr lang="zh-CN" altLang="en-US" sz="2400" dirty="0">
                <a:solidFill>
                  <a:schemeClr val="tx1">
                    <a:lumMod val="85000"/>
                    <a:lumOff val="15000"/>
                  </a:schemeClr>
                </a:solidFill>
                <a:ea typeface="微软雅黑" panose="020B0503020204020204" pitchFamily="34" charset="-122"/>
              </a:rPr>
              <a:t>的所有元素截取生成新对象并</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赋给</a:t>
            </a:r>
            <a:r>
              <a:rPr lang="en-US" altLang="zh-CN" sz="2400" dirty="0">
                <a:solidFill>
                  <a:schemeClr val="tx1">
                    <a:lumMod val="85000"/>
                    <a:lumOff val="15000"/>
                  </a:schemeClr>
                </a:solidFill>
                <a:ea typeface="微软雅黑" panose="020B0503020204020204" pitchFamily="34" charset="-122"/>
              </a:rPr>
              <a:t>ls2</a:t>
            </a:r>
          </a:p>
          <a:p>
            <a:pPr marL="342900" indent="-342900">
              <a:lnSpc>
                <a:spcPct val="130000"/>
              </a:lnSpc>
              <a:spcBef>
                <a:spcPct val="0"/>
              </a:spcBef>
              <a:buClr>
                <a:srgbClr val="B1C400"/>
              </a:buClr>
              <a:buFont typeface="Wingdings" panose="05000000000000000000" pitchFamily="2" charset="2"/>
              <a:buChar char="Ø"/>
              <a:defRPr/>
            </a:pPr>
            <a:r>
              <a:rPr lang="en-US" altLang="zh-CN" sz="2400" dirty="0">
                <a:solidFill>
                  <a:schemeClr val="tx1">
                    <a:lumMod val="85000"/>
                    <a:lumOff val="15000"/>
                  </a:schemeClr>
                </a:solidFill>
                <a:ea typeface="微软雅黑" panose="020B0503020204020204" pitchFamily="34" charset="-122"/>
              </a:rPr>
              <a:t>print('ls1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ls2</a:t>
            </a:r>
            <a:r>
              <a:rPr lang="zh-CN" altLang="en-US" sz="2400" dirty="0">
                <a:solidFill>
                  <a:schemeClr val="tx1">
                    <a:lumMod val="85000"/>
                    <a:lumOff val="15000"/>
                  </a:schemeClr>
                </a:solidFill>
                <a:ea typeface="微软雅黑" panose="020B0503020204020204" pitchFamily="34" charset="-122"/>
              </a:rPr>
              <a:t>的值分别为：</a:t>
            </a:r>
            <a:r>
              <a:rPr lang="en-US" altLang="zh-CN" sz="2400" dirty="0">
                <a:solidFill>
                  <a:schemeClr val="tx1">
                    <a:lumMod val="85000"/>
                    <a:lumOff val="15000"/>
                  </a:schemeClr>
                </a:solidFill>
                <a:ea typeface="微软雅黑" panose="020B0503020204020204" pitchFamily="34" charset="-122"/>
              </a:rPr>
              <a:t>',ls1,ls2)</a:t>
            </a:r>
          </a:p>
          <a:p>
            <a:pPr marL="342900" indent="-342900">
              <a:lnSpc>
                <a:spcPct val="130000"/>
              </a:lnSpc>
              <a:spcBef>
                <a:spcPct val="0"/>
              </a:spcBef>
              <a:buClr>
                <a:srgbClr val="B1C400"/>
              </a:buClr>
              <a:buFont typeface="Wingdings" panose="05000000000000000000" pitchFamily="2" charset="2"/>
              <a:buChar char="Ø"/>
              <a:defRPr/>
            </a:pPr>
            <a:r>
              <a:rPr lang="en-US" altLang="zh-CN" sz="2400" dirty="0">
                <a:solidFill>
                  <a:schemeClr val="tx1">
                    <a:lumMod val="85000"/>
                    <a:lumOff val="15000"/>
                  </a:schemeClr>
                </a:solidFill>
                <a:ea typeface="微软雅黑" panose="020B0503020204020204" pitchFamily="34" charset="-122"/>
              </a:rPr>
              <a:t>print('ls1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ls2</a:t>
            </a:r>
            <a:r>
              <a:rPr lang="zh-CN" altLang="en-US" sz="2400" dirty="0">
                <a:solidFill>
                  <a:schemeClr val="tx1">
                    <a:lumMod val="85000"/>
                    <a:lumOff val="15000"/>
                  </a:schemeClr>
                </a:solidFill>
                <a:ea typeface="微软雅黑" panose="020B0503020204020204" pitchFamily="34" charset="-122"/>
              </a:rPr>
              <a:t>的内存地址分别为：</a:t>
            </a:r>
            <a:r>
              <a:rPr lang="en-US" altLang="zh-CN" sz="2400" dirty="0">
                <a:solidFill>
                  <a:schemeClr val="tx1">
                    <a:lumMod val="85000"/>
                    <a:lumOff val="15000"/>
                  </a:schemeClr>
                </a:solidFill>
                <a:ea typeface="微软雅黑" panose="020B0503020204020204" pitchFamily="34" charset="-122"/>
              </a:rPr>
              <a:t>',id(ls1),id(ls2))</a:t>
            </a:r>
          </a:p>
          <a:p>
            <a:pPr marL="342900" indent="-342900">
              <a:lnSpc>
                <a:spcPct val="130000"/>
              </a:lnSpc>
              <a:spcBef>
                <a:spcPct val="0"/>
              </a:spcBef>
              <a:buClr>
                <a:srgbClr val="B1C400"/>
              </a:buClr>
              <a:buFont typeface="Wingdings" panose="05000000000000000000" pitchFamily="2" charset="2"/>
              <a:buChar char="Ø"/>
              <a:defRPr/>
            </a:pPr>
            <a:r>
              <a:rPr lang="en-US" altLang="zh-CN" sz="2400" dirty="0">
                <a:solidFill>
                  <a:schemeClr val="tx1">
                    <a:lumMod val="85000"/>
                    <a:lumOff val="15000"/>
                  </a:schemeClr>
                </a:solidFill>
                <a:ea typeface="微软雅黑" panose="020B0503020204020204" pitchFamily="34" charset="-122"/>
              </a:rPr>
              <a:t>ls1[1]=5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ls1</a:t>
            </a:r>
            <a:r>
              <a:rPr lang="zh-CN" altLang="en-US" sz="2400" dirty="0">
                <a:solidFill>
                  <a:schemeClr val="tx1">
                    <a:lumMod val="85000"/>
                    <a:lumOff val="15000"/>
                  </a:schemeClr>
                </a:solidFill>
                <a:ea typeface="微软雅黑" panose="020B0503020204020204" pitchFamily="34" charset="-122"/>
              </a:rPr>
              <a:t>中下标为</a:t>
            </a:r>
            <a:r>
              <a:rPr lang="en-US" altLang="zh-CN" sz="2400" dirty="0">
                <a:solidFill>
                  <a:schemeClr val="tx1">
                    <a:lumMod val="85000"/>
                    <a:lumOff val="15000"/>
                  </a:schemeClr>
                </a:solidFill>
                <a:ea typeface="微软雅黑" panose="020B0503020204020204" pitchFamily="34" charset="-122"/>
              </a:rPr>
              <a:t>1</a:t>
            </a:r>
            <a:r>
              <a:rPr lang="zh-CN" altLang="en-US" sz="2400" dirty="0">
                <a:solidFill>
                  <a:schemeClr val="tx1">
                    <a:lumMod val="85000"/>
                    <a:lumOff val="15000"/>
                  </a:schemeClr>
                </a:solidFill>
                <a:ea typeface="微软雅黑" panose="020B0503020204020204" pitchFamily="34" charset="-122"/>
              </a:rPr>
              <a:t>的元素值修改为</a:t>
            </a:r>
            <a:r>
              <a:rPr lang="en-US" altLang="zh-CN" sz="2400" dirty="0">
                <a:solidFill>
                  <a:schemeClr val="tx1">
                    <a:lumMod val="85000"/>
                    <a:lumOff val="15000"/>
                  </a:schemeClr>
                </a:solidFill>
                <a:ea typeface="微软雅黑" panose="020B0503020204020204" pitchFamily="34" charset="-122"/>
              </a:rPr>
              <a:t>5</a:t>
            </a:r>
          </a:p>
          <a:p>
            <a:pPr marL="342900" indent="-342900">
              <a:lnSpc>
                <a:spcPct val="130000"/>
              </a:lnSpc>
              <a:spcBef>
                <a:spcPct val="0"/>
              </a:spcBef>
              <a:buClr>
                <a:srgbClr val="B1C400"/>
              </a:buClr>
              <a:buFont typeface="Wingdings" panose="05000000000000000000" pitchFamily="2" charset="2"/>
              <a:buChar char="Ø"/>
              <a:defRPr/>
            </a:pPr>
            <a:r>
              <a:rPr lang="en-US" altLang="zh-CN" sz="2400" dirty="0">
                <a:solidFill>
                  <a:schemeClr val="tx1">
                    <a:lumMod val="85000"/>
                    <a:lumOff val="15000"/>
                  </a:schemeClr>
                </a:solidFill>
                <a:ea typeface="微软雅黑" panose="020B0503020204020204" pitchFamily="34" charset="-122"/>
              </a:rPr>
              <a:t>print('ls1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ls2</a:t>
            </a:r>
            <a:r>
              <a:rPr lang="zh-CN" altLang="en-US" sz="2400" dirty="0">
                <a:solidFill>
                  <a:schemeClr val="tx1">
                    <a:lumMod val="85000"/>
                    <a:lumOff val="15000"/>
                  </a:schemeClr>
                </a:solidFill>
                <a:ea typeface="微软雅黑" panose="020B0503020204020204" pitchFamily="34" charset="-122"/>
              </a:rPr>
              <a:t>的值分别为：</a:t>
            </a:r>
            <a:r>
              <a:rPr lang="en-US" altLang="zh-CN" sz="2400" dirty="0">
                <a:solidFill>
                  <a:schemeClr val="tx1">
                    <a:lumMod val="85000"/>
                    <a:lumOff val="15000"/>
                  </a:schemeClr>
                </a:solidFill>
                <a:ea typeface="微软雅黑" panose="020B0503020204020204" pitchFamily="34" charset="-122"/>
              </a:rPr>
              <a:t>',ls1,ls2)</a:t>
            </a:r>
          </a:p>
        </p:txBody>
      </p:sp>
      <p:sp>
        <p:nvSpPr>
          <p:cNvPr id="26" name="KSO_Shape">
            <a:extLst>
              <a:ext uri="{FF2B5EF4-FFF2-40B4-BE49-F238E27FC236}">
                <a16:creationId xmlns:a16="http://schemas.microsoft.com/office/drawing/2014/main" id="{A478B315-BDCB-41B0-ACF3-69DE8C6F289B}"/>
              </a:ext>
            </a:extLst>
          </p:cNvPr>
          <p:cNvSpPr/>
          <p:nvPr/>
        </p:nvSpPr>
        <p:spPr>
          <a:xfrm>
            <a:off x="1772551" y="2892861"/>
            <a:ext cx="8641449" cy="3684401"/>
          </a:xfrm>
          <a:prstGeom prst="roundRect">
            <a:avLst>
              <a:gd name="adj" fmla="val 5617"/>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27" name="组合 26">
            <a:extLst>
              <a:ext uri="{FF2B5EF4-FFF2-40B4-BE49-F238E27FC236}">
                <a16:creationId xmlns:a16="http://schemas.microsoft.com/office/drawing/2014/main" id="{A27D99FD-3C69-4AD2-A1F4-5C8AFCD81CF5}"/>
              </a:ext>
            </a:extLst>
          </p:cNvPr>
          <p:cNvGrpSpPr/>
          <p:nvPr/>
        </p:nvGrpSpPr>
        <p:grpSpPr>
          <a:xfrm>
            <a:off x="1474165" y="2635718"/>
            <a:ext cx="877274" cy="877274"/>
            <a:chOff x="836354" y="1156380"/>
            <a:chExt cx="877274" cy="877274"/>
          </a:xfrm>
        </p:grpSpPr>
        <p:sp>
          <p:nvSpPr>
            <p:cNvPr id="28" name="Oval 4011">
              <a:extLst>
                <a:ext uri="{FF2B5EF4-FFF2-40B4-BE49-F238E27FC236}">
                  <a16:creationId xmlns:a16="http://schemas.microsoft.com/office/drawing/2014/main" id="{CFBDA8E5-8058-44ED-9887-003DD9795E8B}"/>
                </a:ext>
              </a:extLst>
            </p:cNvPr>
            <p:cNvSpPr>
              <a:spLocks noChangeArrowheads="1"/>
            </p:cNvSpPr>
            <p:nvPr/>
          </p:nvSpPr>
          <p:spPr bwMode="auto">
            <a:xfrm>
              <a:off x="836354" y="1156380"/>
              <a:ext cx="877274"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38" name="组合 37">
              <a:extLst>
                <a:ext uri="{FF2B5EF4-FFF2-40B4-BE49-F238E27FC236}">
                  <a16:creationId xmlns:a16="http://schemas.microsoft.com/office/drawing/2014/main" id="{969CC503-40BF-4293-8F97-DB1BFD216F2A}"/>
                </a:ext>
              </a:extLst>
            </p:cNvPr>
            <p:cNvGrpSpPr/>
            <p:nvPr/>
          </p:nvGrpSpPr>
          <p:grpSpPr>
            <a:xfrm>
              <a:off x="852546" y="1337788"/>
              <a:ext cx="830546" cy="514457"/>
              <a:chOff x="10655670" y="657377"/>
              <a:chExt cx="526153" cy="325910"/>
            </a:xfrm>
            <a:solidFill>
              <a:schemeClr val="tx2">
                <a:lumMod val="50000"/>
              </a:schemeClr>
            </a:solidFill>
          </p:grpSpPr>
          <p:sp>
            <p:nvSpPr>
              <p:cNvPr id="39" name="Freeform 89">
                <a:extLst>
                  <a:ext uri="{FF2B5EF4-FFF2-40B4-BE49-F238E27FC236}">
                    <a16:creationId xmlns:a16="http://schemas.microsoft.com/office/drawing/2014/main" id="{5C056C8A-14AB-47B7-A78C-32C1B4FADCCC}"/>
                  </a:ext>
                </a:extLst>
              </p:cNvPr>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90">
                <a:extLst>
                  <a:ext uri="{FF2B5EF4-FFF2-40B4-BE49-F238E27FC236}">
                    <a16:creationId xmlns:a16="http://schemas.microsoft.com/office/drawing/2014/main" id="{8A26CB55-F6F8-4E6F-82A5-FCC251BE09CC}"/>
                  </a:ext>
                </a:extLst>
              </p:cNvPr>
              <p:cNvSpPr>
                <a:spLocks/>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91">
                <a:extLst>
                  <a:ext uri="{FF2B5EF4-FFF2-40B4-BE49-F238E27FC236}">
                    <a16:creationId xmlns:a16="http://schemas.microsoft.com/office/drawing/2014/main" id="{BACDA7F1-7E1B-43CC-AD0B-1B99AC4BC2D2}"/>
                  </a:ext>
                </a:extLst>
              </p:cNvPr>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28208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p:tgtEl>
                                          <p:spTgt spid="25"/>
                                        </p:tgtEl>
                                        <p:attrNameLst>
                                          <p:attrName>ppt_y</p:attrName>
                                        </p:attrNameLst>
                                      </p:cBhvr>
                                      <p:tavLst>
                                        <p:tav tm="0">
                                          <p:val>
                                            <p:strVal val="#ppt_y-#ppt_h*1.125000"/>
                                          </p:val>
                                        </p:tav>
                                        <p:tav tm="100000">
                                          <p:val>
                                            <p:strVal val="#ppt_y"/>
                                          </p:val>
                                        </p:tav>
                                      </p:tavLst>
                                    </p:anim>
                                    <p:animEffect transition="in" filter="wipe(down)">
                                      <p:cBhvr>
                                        <p:cTn id="2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5" grpId="0"/>
      <p:bldP spid="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3131085" y="495168"/>
            <a:ext cx="5929829"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通过元素截取实现列表元素复制</a:t>
            </a:r>
          </a:p>
        </p:txBody>
      </p:sp>
      <p:grpSp>
        <p:nvGrpSpPr>
          <p:cNvPr id="18" name="组合 17">
            <a:extLst>
              <a:ext uri="{FF2B5EF4-FFF2-40B4-BE49-F238E27FC236}">
                <a16:creationId xmlns:a16="http://schemas.microsoft.com/office/drawing/2014/main" id="{8F70D274-E4C1-4E76-9985-B4DAFCE3516B}"/>
              </a:ext>
            </a:extLst>
          </p:cNvPr>
          <p:cNvGrpSpPr/>
          <p:nvPr/>
        </p:nvGrpSpPr>
        <p:grpSpPr>
          <a:xfrm>
            <a:off x="1697892" y="1430157"/>
            <a:ext cx="8880244" cy="1033854"/>
            <a:chOff x="3570547" y="2345726"/>
            <a:chExt cx="8880244" cy="1033854"/>
          </a:xfrm>
        </p:grpSpPr>
        <p:sp>
          <p:nvSpPr>
            <p:cNvPr id="19" name="矩形 18">
              <a:extLst>
                <a:ext uri="{FF2B5EF4-FFF2-40B4-BE49-F238E27FC236}">
                  <a16:creationId xmlns:a16="http://schemas.microsoft.com/office/drawing/2014/main" id="{38C111F6-7257-432D-9CDC-FEFDD7920BDE}"/>
                </a:ext>
              </a:extLst>
            </p:cNvPr>
            <p:cNvSpPr/>
            <p:nvPr/>
          </p:nvSpPr>
          <p:spPr>
            <a:xfrm>
              <a:off x="4113749" y="2345726"/>
              <a:ext cx="8337042" cy="830997"/>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例：利用元素截取方法，实现修改一个对象中的元素值不会影响另一个对象。</a:t>
              </a:r>
            </a:p>
          </p:txBody>
        </p:sp>
        <p:cxnSp>
          <p:nvCxnSpPr>
            <p:cNvPr id="20" name="直接连接符 19">
              <a:extLst>
                <a:ext uri="{FF2B5EF4-FFF2-40B4-BE49-F238E27FC236}">
                  <a16:creationId xmlns:a16="http://schemas.microsoft.com/office/drawing/2014/main" id="{FE6FD5FF-BD97-4FE2-A22A-0351279BEAF3}"/>
                </a:ext>
              </a:extLst>
            </p:cNvPr>
            <p:cNvCxnSpPr>
              <a:cxnSpLocks/>
            </p:cNvCxnSpPr>
            <p:nvPr/>
          </p:nvCxnSpPr>
          <p:spPr>
            <a:xfrm flipV="1">
              <a:off x="4174708" y="3176725"/>
              <a:ext cx="8276082"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CB910004-DC06-49EE-A001-1CED94ED6958}"/>
                </a:ext>
              </a:extLst>
            </p:cNvPr>
            <p:cNvGrpSpPr/>
            <p:nvPr/>
          </p:nvGrpSpPr>
          <p:grpSpPr>
            <a:xfrm>
              <a:off x="3570547" y="2973866"/>
              <a:ext cx="405714" cy="405714"/>
              <a:chOff x="3570547" y="2973866"/>
              <a:chExt cx="405714" cy="405714"/>
            </a:xfrm>
          </p:grpSpPr>
          <p:sp>
            <p:nvSpPr>
              <p:cNvPr id="22" name="泪滴形 21">
                <a:extLst>
                  <a:ext uri="{FF2B5EF4-FFF2-40B4-BE49-F238E27FC236}">
                    <a16:creationId xmlns:a16="http://schemas.microsoft.com/office/drawing/2014/main" id="{43B48BCA-4754-4F33-AB5A-22F814943058}"/>
                  </a:ext>
                </a:extLst>
              </p:cNvPr>
              <p:cNvSpPr/>
              <p:nvPr/>
            </p:nvSpPr>
            <p:spPr>
              <a:xfrm rot="2700000">
                <a:off x="3570547" y="2973866"/>
                <a:ext cx="405714" cy="405714"/>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3" name="泪滴形 22">
                <a:extLst>
                  <a:ext uri="{FF2B5EF4-FFF2-40B4-BE49-F238E27FC236}">
                    <a16:creationId xmlns:a16="http://schemas.microsoft.com/office/drawing/2014/main" id="{EB828A02-7D40-4343-8FDA-771E55CAC573}"/>
                  </a:ext>
                </a:extLst>
              </p:cNvPr>
              <p:cNvSpPr/>
              <p:nvPr/>
            </p:nvSpPr>
            <p:spPr>
              <a:xfrm rot="2700000">
                <a:off x="3651454" y="3054773"/>
                <a:ext cx="243900" cy="243900"/>
              </a:xfrm>
              <a:prstGeom prst="teardrop">
                <a:avLst/>
              </a:prstGeom>
              <a:solidFill>
                <a:srgbClr val="DCF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sp>
        <p:nvSpPr>
          <p:cNvPr id="17" name="矩形 16">
            <a:extLst>
              <a:ext uri="{FF2B5EF4-FFF2-40B4-BE49-F238E27FC236}">
                <a16:creationId xmlns:a16="http://schemas.microsoft.com/office/drawing/2014/main" id="{2EA69F2E-4E8B-4ACB-A475-5F60F19E29EE}"/>
              </a:ext>
            </a:extLst>
          </p:cNvPr>
          <p:cNvSpPr/>
          <p:nvPr/>
        </p:nvSpPr>
        <p:spPr>
          <a:xfrm>
            <a:off x="2371987" y="3418138"/>
            <a:ext cx="8092813" cy="1485728"/>
          </a:xfrm>
          <a:prstGeom prst="rect">
            <a:avLst/>
          </a:prstGeom>
        </p:spPr>
        <p:txBody>
          <a:bodyPr wrap="square">
            <a:spAutoFit/>
          </a:bodyPr>
          <a:lstStyle/>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ls1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ls2</a:t>
            </a:r>
            <a:r>
              <a:rPr lang="zh-CN" altLang="en-US" sz="2400" dirty="0">
                <a:solidFill>
                  <a:schemeClr val="tx1">
                    <a:lumMod val="85000"/>
                    <a:lumOff val="15000"/>
                  </a:schemeClr>
                </a:solidFill>
                <a:ea typeface="微软雅黑" panose="020B0503020204020204" pitchFamily="34" charset="-122"/>
              </a:rPr>
              <a:t>的值分别为： </a:t>
            </a:r>
            <a:r>
              <a:rPr lang="en-US" altLang="zh-CN" sz="2400" dirty="0">
                <a:solidFill>
                  <a:schemeClr val="tx1">
                    <a:lumMod val="85000"/>
                    <a:lumOff val="15000"/>
                  </a:schemeClr>
                </a:solidFill>
                <a:ea typeface="微软雅黑" panose="020B0503020204020204" pitchFamily="34" charset="-122"/>
              </a:rPr>
              <a:t>[1, 2, 3] [1, 2, 3]</a:t>
            </a: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ls1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ls2</a:t>
            </a:r>
            <a:r>
              <a:rPr lang="zh-CN" altLang="en-US" sz="2400" dirty="0">
                <a:solidFill>
                  <a:schemeClr val="tx1">
                    <a:lumMod val="85000"/>
                    <a:lumOff val="15000"/>
                  </a:schemeClr>
                </a:solidFill>
                <a:ea typeface="微软雅黑" panose="020B0503020204020204" pitchFamily="34" charset="-122"/>
              </a:rPr>
              <a:t>的内存地址分别为： </a:t>
            </a:r>
            <a:r>
              <a:rPr lang="en-US" altLang="zh-CN" sz="2400" dirty="0">
                <a:solidFill>
                  <a:schemeClr val="tx1">
                    <a:lumMod val="85000"/>
                    <a:lumOff val="15000"/>
                  </a:schemeClr>
                </a:solidFill>
                <a:ea typeface="微软雅黑" panose="020B0503020204020204" pitchFamily="34" charset="-122"/>
              </a:rPr>
              <a:t>2021463056968 2021463057032</a:t>
            </a: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ls1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ls2</a:t>
            </a:r>
            <a:r>
              <a:rPr lang="zh-CN" altLang="en-US" sz="2400" dirty="0">
                <a:solidFill>
                  <a:schemeClr val="tx1">
                    <a:lumMod val="85000"/>
                    <a:lumOff val="15000"/>
                  </a:schemeClr>
                </a:solidFill>
                <a:ea typeface="微软雅黑" panose="020B0503020204020204" pitchFamily="34" charset="-122"/>
              </a:rPr>
              <a:t>的值分别为： </a:t>
            </a:r>
            <a:r>
              <a:rPr lang="en-US" altLang="zh-CN" sz="2400" dirty="0">
                <a:solidFill>
                  <a:schemeClr val="tx1">
                    <a:lumMod val="85000"/>
                    <a:lumOff val="15000"/>
                  </a:schemeClr>
                </a:solidFill>
                <a:ea typeface="微软雅黑" panose="020B0503020204020204" pitchFamily="34" charset="-122"/>
              </a:rPr>
              <a:t>[1, 5, 3] [1, 2, 3]</a:t>
            </a:r>
          </a:p>
        </p:txBody>
      </p:sp>
      <p:sp>
        <p:nvSpPr>
          <p:cNvPr id="24" name="KSO_Shape">
            <a:extLst>
              <a:ext uri="{FF2B5EF4-FFF2-40B4-BE49-F238E27FC236}">
                <a16:creationId xmlns:a16="http://schemas.microsoft.com/office/drawing/2014/main" id="{70303116-91EE-4142-B1C1-8D4644F0F111}"/>
              </a:ext>
            </a:extLst>
          </p:cNvPr>
          <p:cNvSpPr/>
          <p:nvPr/>
        </p:nvSpPr>
        <p:spPr>
          <a:xfrm>
            <a:off x="1823362" y="3194351"/>
            <a:ext cx="8754774" cy="1964841"/>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29" name="组合 28">
            <a:extLst>
              <a:ext uri="{FF2B5EF4-FFF2-40B4-BE49-F238E27FC236}">
                <a16:creationId xmlns:a16="http://schemas.microsoft.com/office/drawing/2014/main" id="{97F1D73E-D2BE-4531-9B96-759BAFDD8BFD}"/>
              </a:ext>
            </a:extLst>
          </p:cNvPr>
          <p:cNvGrpSpPr/>
          <p:nvPr/>
        </p:nvGrpSpPr>
        <p:grpSpPr>
          <a:xfrm>
            <a:off x="1494713" y="2897162"/>
            <a:ext cx="877274" cy="877274"/>
            <a:chOff x="1533168" y="3016714"/>
            <a:chExt cx="877274" cy="877274"/>
          </a:xfrm>
        </p:grpSpPr>
        <p:sp>
          <p:nvSpPr>
            <p:cNvPr id="30" name="KSO_Shape">
              <a:extLst>
                <a:ext uri="{FF2B5EF4-FFF2-40B4-BE49-F238E27FC236}">
                  <a16:creationId xmlns:a16="http://schemas.microsoft.com/office/drawing/2014/main" id="{EBC7BB12-BB04-4174-97F9-865846798A25}"/>
                </a:ext>
              </a:extLst>
            </p:cNvPr>
            <p:cNvSpPr/>
            <p:nvPr/>
          </p:nvSpPr>
          <p:spPr>
            <a:xfrm>
              <a:off x="1533168" y="3016714"/>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pic>
          <p:nvPicPr>
            <p:cNvPr id="31" name="图片 30">
              <a:extLst>
                <a:ext uri="{FF2B5EF4-FFF2-40B4-BE49-F238E27FC236}">
                  <a16:creationId xmlns:a16="http://schemas.microsoft.com/office/drawing/2014/main" id="{19BC1BA9-8A8E-45E4-8318-E86E662CC964}"/>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642370" y="3125916"/>
              <a:ext cx="658870" cy="658870"/>
            </a:xfrm>
            <a:prstGeom prst="rect">
              <a:avLst/>
            </a:prstGeom>
          </p:spPr>
        </p:pic>
      </p:grpSp>
    </p:spTree>
    <p:extLst>
      <p:ext uri="{BB962C8B-B14F-4D97-AF65-F5344CB8AC3E}">
        <p14:creationId xmlns:p14="http://schemas.microsoft.com/office/powerpoint/2010/main" val="43332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p:tgtEl>
                                          <p:spTgt spid="17"/>
                                        </p:tgtEl>
                                        <p:attrNameLst>
                                          <p:attrName>ppt_y</p:attrName>
                                        </p:attrNameLst>
                                      </p:cBhvr>
                                      <p:tavLst>
                                        <p:tav tm="0">
                                          <p:val>
                                            <p:strVal val="#ppt_y-#ppt_h*1.125000"/>
                                          </p:val>
                                        </p:tav>
                                        <p:tav tm="100000">
                                          <p:val>
                                            <p:strVal val="#ppt_y"/>
                                          </p:val>
                                        </p:tav>
                                      </p:tavLst>
                                    </p:anim>
                                    <p:animEffect transition="in" filter="wipe(down)">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3131085" y="495168"/>
            <a:ext cx="5929829"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通过元素截取实现列表元素复制</a:t>
            </a:r>
          </a:p>
        </p:txBody>
      </p:sp>
      <p:grpSp>
        <p:nvGrpSpPr>
          <p:cNvPr id="17" name="组合 16">
            <a:extLst>
              <a:ext uri="{FF2B5EF4-FFF2-40B4-BE49-F238E27FC236}">
                <a16:creationId xmlns:a16="http://schemas.microsoft.com/office/drawing/2014/main" id="{7A735A6D-458B-4E7D-A312-3AFA0FB01FC1}"/>
              </a:ext>
            </a:extLst>
          </p:cNvPr>
          <p:cNvGrpSpPr/>
          <p:nvPr/>
        </p:nvGrpSpPr>
        <p:grpSpPr>
          <a:xfrm>
            <a:off x="1697892" y="1337037"/>
            <a:ext cx="8880244" cy="720574"/>
            <a:chOff x="3570547" y="2659006"/>
            <a:chExt cx="8880244" cy="720574"/>
          </a:xfrm>
        </p:grpSpPr>
        <p:sp>
          <p:nvSpPr>
            <p:cNvPr id="24" name="矩形 23">
              <a:extLst>
                <a:ext uri="{FF2B5EF4-FFF2-40B4-BE49-F238E27FC236}">
                  <a16:creationId xmlns:a16="http://schemas.microsoft.com/office/drawing/2014/main" id="{B201508C-2E2B-4B07-A93E-6E23387BFAE7}"/>
                </a:ext>
              </a:extLst>
            </p:cNvPr>
            <p:cNvSpPr/>
            <p:nvPr/>
          </p:nvSpPr>
          <p:spPr>
            <a:xfrm>
              <a:off x="4113749" y="2659006"/>
              <a:ext cx="8337042" cy="461665"/>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例：利用元素截取方法，实现列表元素复制的问题。</a:t>
              </a:r>
            </a:p>
          </p:txBody>
        </p:sp>
        <p:cxnSp>
          <p:nvCxnSpPr>
            <p:cNvPr id="29" name="直接连接符 28">
              <a:extLst>
                <a:ext uri="{FF2B5EF4-FFF2-40B4-BE49-F238E27FC236}">
                  <a16:creationId xmlns:a16="http://schemas.microsoft.com/office/drawing/2014/main" id="{C5DEE4FD-2EC6-4CBA-8652-0A569B28B009}"/>
                </a:ext>
              </a:extLst>
            </p:cNvPr>
            <p:cNvCxnSpPr>
              <a:cxnSpLocks/>
            </p:cNvCxnSpPr>
            <p:nvPr/>
          </p:nvCxnSpPr>
          <p:spPr>
            <a:xfrm flipV="1">
              <a:off x="4174708" y="3176725"/>
              <a:ext cx="8276082"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0" name="组合 29">
              <a:extLst>
                <a:ext uri="{FF2B5EF4-FFF2-40B4-BE49-F238E27FC236}">
                  <a16:creationId xmlns:a16="http://schemas.microsoft.com/office/drawing/2014/main" id="{B1E8ADE9-7B5C-4E99-A2BD-D5F8BAF15CA6}"/>
                </a:ext>
              </a:extLst>
            </p:cNvPr>
            <p:cNvGrpSpPr/>
            <p:nvPr/>
          </p:nvGrpSpPr>
          <p:grpSpPr>
            <a:xfrm>
              <a:off x="3570547" y="2973866"/>
              <a:ext cx="405714" cy="405714"/>
              <a:chOff x="3570547" y="2973866"/>
              <a:chExt cx="405714" cy="405714"/>
            </a:xfrm>
          </p:grpSpPr>
          <p:sp>
            <p:nvSpPr>
              <p:cNvPr id="31" name="泪滴形 30">
                <a:extLst>
                  <a:ext uri="{FF2B5EF4-FFF2-40B4-BE49-F238E27FC236}">
                    <a16:creationId xmlns:a16="http://schemas.microsoft.com/office/drawing/2014/main" id="{D813D816-82A7-4CC2-AAA7-AA08718CF38D}"/>
                  </a:ext>
                </a:extLst>
              </p:cNvPr>
              <p:cNvSpPr/>
              <p:nvPr/>
            </p:nvSpPr>
            <p:spPr>
              <a:xfrm rot="2700000">
                <a:off x="3570547" y="2973866"/>
                <a:ext cx="405714" cy="405714"/>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2" name="泪滴形 31">
                <a:extLst>
                  <a:ext uri="{FF2B5EF4-FFF2-40B4-BE49-F238E27FC236}">
                    <a16:creationId xmlns:a16="http://schemas.microsoft.com/office/drawing/2014/main" id="{90866F51-8B27-4B0D-9BE8-8EC97C1D37ED}"/>
                  </a:ext>
                </a:extLst>
              </p:cNvPr>
              <p:cNvSpPr/>
              <p:nvPr/>
            </p:nvSpPr>
            <p:spPr>
              <a:xfrm rot="2700000">
                <a:off x="3651454" y="3054773"/>
                <a:ext cx="243900" cy="243900"/>
              </a:xfrm>
              <a:prstGeom prst="teardrop">
                <a:avLst/>
              </a:prstGeom>
              <a:solidFill>
                <a:srgbClr val="DCF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sp>
        <p:nvSpPr>
          <p:cNvPr id="33" name="矩形 32">
            <a:extLst>
              <a:ext uri="{FF2B5EF4-FFF2-40B4-BE49-F238E27FC236}">
                <a16:creationId xmlns:a16="http://schemas.microsoft.com/office/drawing/2014/main" id="{384ABF17-693A-4D3B-BEE6-2234FF55B7EF}"/>
              </a:ext>
            </a:extLst>
          </p:cNvPr>
          <p:cNvSpPr/>
          <p:nvPr/>
        </p:nvSpPr>
        <p:spPr>
          <a:xfrm>
            <a:off x="2406868" y="2586959"/>
            <a:ext cx="8995361" cy="1827360"/>
          </a:xfrm>
          <a:prstGeom prst="rect">
            <a:avLst/>
          </a:prstGeom>
        </p:spPr>
        <p:txBody>
          <a:bodyPr wrap="square">
            <a:spAutoFit/>
          </a:bodyPr>
          <a:lstStyle/>
          <a:p>
            <a:pPr marL="342900" indent="-342900">
              <a:lnSpc>
                <a:spcPct val="120000"/>
              </a:lnSpc>
              <a:spcBef>
                <a:spcPct val="0"/>
              </a:spcBef>
              <a:buClr>
                <a:srgbClr val="B1C400"/>
              </a:buClr>
              <a:buFont typeface="Wingdings" panose="05000000000000000000" pitchFamily="2" charset="2"/>
              <a:buChar char="Ø"/>
              <a:defRPr/>
            </a:pPr>
            <a:r>
              <a:rPr lang="en-US" altLang="zh-CN" sz="2400" dirty="0">
                <a:solidFill>
                  <a:schemeClr val="tx1">
                    <a:lumMod val="85000"/>
                    <a:lumOff val="15000"/>
                  </a:schemeClr>
                </a:solidFill>
                <a:ea typeface="微软雅黑" panose="020B0503020204020204" pitchFamily="34" charset="-122"/>
              </a:rPr>
              <a:t>ls1=[1,[2,3]] #</a:t>
            </a:r>
            <a:r>
              <a:rPr lang="zh-CN" altLang="en-US" sz="2400" dirty="0">
                <a:solidFill>
                  <a:schemeClr val="tx1">
                    <a:lumMod val="85000"/>
                    <a:lumOff val="15000"/>
                  </a:schemeClr>
                </a:solidFill>
                <a:ea typeface="微软雅黑" panose="020B0503020204020204" pitchFamily="34" charset="-122"/>
              </a:rPr>
              <a:t>创建列表对象并赋给变量</a:t>
            </a:r>
            <a:r>
              <a:rPr lang="en-US" altLang="zh-CN" sz="2400" dirty="0">
                <a:solidFill>
                  <a:schemeClr val="tx1">
                    <a:lumMod val="85000"/>
                    <a:lumOff val="15000"/>
                  </a:schemeClr>
                </a:solidFill>
                <a:ea typeface="微软雅黑" panose="020B0503020204020204" pitchFamily="34" charset="-122"/>
              </a:rPr>
              <a:t>ls1</a:t>
            </a:r>
          </a:p>
          <a:p>
            <a:pPr marL="342900" indent="-342900">
              <a:lnSpc>
                <a:spcPct val="120000"/>
              </a:lnSpc>
              <a:spcBef>
                <a:spcPct val="0"/>
              </a:spcBef>
              <a:buClr>
                <a:srgbClr val="B1C400"/>
              </a:buClr>
              <a:buFont typeface="Wingdings" panose="05000000000000000000" pitchFamily="2" charset="2"/>
              <a:buChar char="Ø"/>
              <a:defRPr/>
            </a:pPr>
            <a:r>
              <a:rPr lang="en-US" altLang="zh-CN" sz="2400" dirty="0">
                <a:solidFill>
                  <a:schemeClr val="tx1">
                    <a:lumMod val="85000"/>
                    <a:lumOff val="15000"/>
                  </a:schemeClr>
                </a:solidFill>
                <a:ea typeface="微软雅黑" panose="020B0503020204020204" pitchFamily="34" charset="-122"/>
              </a:rPr>
              <a:t>ls2=ls1[:] #</a:t>
            </a:r>
            <a:r>
              <a:rPr lang="zh-CN" altLang="en-US" sz="2400" dirty="0">
                <a:solidFill>
                  <a:schemeClr val="tx1">
                    <a:lumMod val="85000"/>
                    <a:lumOff val="15000"/>
                  </a:schemeClr>
                </a:solidFill>
                <a:ea typeface="微软雅黑" panose="020B0503020204020204" pitchFamily="34" charset="-122"/>
              </a:rPr>
              <a:t>通过</a:t>
            </a:r>
            <a:r>
              <a:rPr lang="en-US" altLang="zh-CN" sz="2400" dirty="0">
                <a:solidFill>
                  <a:schemeClr val="tx1">
                    <a:lumMod val="85000"/>
                    <a:lumOff val="15000"/>
                  </a:schemeClr>
                </a:solidFill>
                <a:ea typeface="微软雅黑" panose="020B0503020204020204" pitchFamily="34" charset="-122"/>
              </a:rPr>
              <a:t>ls1[:]</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ls1</a:t>
            </a:r>
            <a:r>
              <a:rPr lang="zh-CN" altLang="en-US" sz="2400" dirty="0">
                <a:solidFill>
                  <a:schemeClr val="tx1">
                    <a:lumMod val="85000"/>
                    <a:lumOff val="15000"/>
                  </a:schemeClr>
                </a:solidFill>
                <a:ea typeface="微软雅黑" panose="020B0503020204020204" pitchFamily="34" charset="-122"/>
              </a:rPr>
              <a:t>的所有元素截取生成新对象并赋给</a:t>
            </a:r>
            <a:r>
              <a:rPr lang="en-US" altLang="zh-CN" sz="2400" dirty="0">
                <a:solidFill>
                  <a:schemeClr val="tx1">
                    <a:lumMod val="85000"/>
                    <a:lumOff val="15000"/>
                  </a:schemeClr>
                </a:solidFill>
                <a:ea typeface="微软雅黑" panose="020B0503020204020204" pitchFamily="34" charset="-122"/>
              </a:rPr>
              <a:t>ls2</a:t>
            </a:r>
          </a:p>
          <a:p>
            <a:pPr marL="342900" indent="-342900">
              <a:lnSpc>
                <a:spcPct val="120000"/>
              </a:lnSpc>
              <a:spcBef>
                <a:spcPct val="0"/>
              </a:spcBef>
              <a:buClr>
                <a:srgbClr val="B1C400"/>
              </a:buClr>
              <a:buFont typeface="Wingdings" panose="05000000000000000000" pitchFamily="2" charset="2"/>
              <a:buChar char="Ø"/>
              <a:defRPr/>
            </a:pPr>
            <a:r>
              <a:rPr lang="en-US" altLang="zh-CN" sz="2400" dirty="0">
                <a:solidFill>
                  <a:schemeClr val="tx1">
                    <a:lumMod val="85000"/>
                    <a:lumOff val="15000"/>
                  </a:schemeClr>
                </a:solidFill>
                <a:ea typeface="微软雅黑" panose="020B0503020204020204" pitchFamily="34" charset="-122"/>
              </a:rPr>
              <a:t>print('ls1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ls2</a:t>
            </a:r>
            <a:r>
              <a:rPr lang="zh-CN" altLang="en-US" sz="2400" dirty="0">
                <a:solidFill>
                  <a:schemeClr val="tx1">
                    <a:lumMod val="85000"/>
                    <a:lumOff val="15000"/>
                  </a:schemeClr>
                </a:solidFill>
                <a:ea typeface="微软雅黑" panose="020B0503020204020204" pitchFamily="34" charset="-122"/>
              </a:rPr>
              <a:t>的值分别为：</a:t>
            </a:r>
            <a:r>
              <a:rPr lang="en-US" altLang="zh-CN" sz="2400" dirty="0">
                <a:solidFill>
                  <a:schemeClr val="tx1">
                    <a:lumMod val="85000"/>
                    <a:lumOff val="15000"/>
                  </a:schemeClr>
                </a:solidFill>
                <a:ea typeface="微软雅黑" panose="020B0503020204020204" pitchFamily="34" charset="-122"/>
              </a:rPr>
              <a:t>',ls1,ls2)</a:t>
            </a:r>
          </a:p>
          <a:p>
            <a:pPr marL="342900" indent="-342900">
              <a:lnSpc>
                <a:spcPct val="120000"/>
              </a:lnSpc>
              <a:spcBef>
                <a:spcPct val="0"/>
              </a:spcBef>
              <a:buClr>
                <a:srgbClr val="B1C400"/>
              </a:buClr>
              <a:buFont typeface="Wingdings" panose="05000000000000000000" pitchFamily="2" charset="2"/>
              <a:buChar char="Ø"/>
              <a:defRPr/>
            </a:pPr>
            <a:r>
              <a:rPr lang="en-US" altLang="zh-CN" sz="2400" dirty="0">
                <a:solidFill>
                  <a:schemeClr val="tx1">
                    <a:lumMod val="85000"/>
                    <a:lumOff val="15000"/>
                  </a:schemeClr>
                </a:solidFill>
                <a:ea typeface="微软雅黑" panose="020B0503020204020204" pitchFamily="34" charset="-122"/>
              </a:rPr>
              <a:t>print('ls1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ls2</a:t>
            </a:r>
            <a:r>
              <a:rPr lang="zh-CN" altLang="en-US" sz="2400" dirty="0">
                <a:solidFill>
                  <a:schemeClr val="tx1">
                    <a:lumMod val="85000"/>
                    <a:lumOff val="15000"/>
                  </a:schemeClr>
                </a:solidFill>
                <a:ea typeface="微软雅黑" panose="020B0503020204020204" pitchFamily="34" charset="-122"/>
              </a:rPr>
              <a:t>的内存地址分别为：</a:t>
            </a:r>
            <a:r>
              <a:rPr lang="en-US" altLang="zh-CN" sz="2400" dirty="0">
                <a:solidFill>
                  <a:schemeClr val="tx1">
                    <a:lumMod val="85000"/>
                    <a:lumOff val="15000"/>
                  </a:schemeClr>
                </a:solidFill>
                <a:ea typeface="微软雅黑" panose="020B0503020204020204" pitchFamily="34" charset="-122"/>
              </a:rPr>
              <a:t>',id(ls1),id(ls2))</a:t>
            </a:r>
          </a:p>
        </p:txBody>
      </p:sp>
      <p:sp>
        <p:nvSpPr>
          <p:cNvPr id="34" name="KSO_Shape">
            <a:extLst>
              <a:ext uri="{FF2B5EF4-FFF2-40B4-BE49-F238E27FC236}">
                <a16:creationId xmlns:a16="http://schemas.microsoft.com/office/drawing/2014/main" id="{70525C9C-EC81-47A1-9107-57D58ABE8770}"/>
              </a:ext>
            </a:extLst>
          </p:cNvPr>
          <p:cNvSpPr/>
          <p:nvPr/>
        </p:nvSpPr>
        <p:spPr>
          <a:xfrm>
            <a:off x="1811788" y="2454836"/>
            <a:ext cx="9590441" cy="2037704"/>
          </a:xfrm>
          <a:prstGeom prst="roundRect">
            <a:avLst>
              <a:gd name="adj" fmla="val 5617"/>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35" name="组合 34">
            <a:extLst>
              <a:ext uri="{FF2B5EF4-FFF2-40B4-BE49-F238E27FC236}">
                <a16:creationId xmlns:a16="http://schemas.microsoft.com/office/drawing/2014/main" id="{7D885776-CEE1-4FD1-9215-D1CE5967C125}"/>
              </a:ext>
            </a:extLst>
          </p:cNvPr>
          <p:cNvGrpSpPr/>
          <p:nvPr/>
        </p:nvGrpSpPr>
        <p:grpSpPr>
          <a:xfrm>
            <a:off x="1513402" y="2197692"/>
            <a:ext cx="877274" cy="877274"/>
            <a:chOff x="836354" y="1156380"/>
            <a:chExt cx="877274" cy="877274"/>
          </a:xfrm>
        </p:grpSpPr>
        <p:sp>
          <p:nvSpPr>
            <p:cNvPr id="36" name="Oval 4011">
              <a:extLst>
                <a:ext uri="{FF2B5EF4-FFF2-40B4-BE49-F238E27FC236}">
                  <a16:creationId xmlns:a16="http://schemas.microsoft.com/office/drawing/2014/main" id="{E4381618-854F-4A1B-AD7F-3EADB0C052DD}"/>
                </a:ext>
              </a:extLst>
            </p:cNvPr>
            <p:cNvSpPr>
              <a:spLocks noChangeArrowheads="1"/>
            </p:cNvSpPr>
            <p:nvPr/>
          </p:nvSpPr>
          <p:spPr bwMode="auto">
            <a:xfrm>
              <a:off x="836354" y="1156380"/>
              <a:ext cx="877274"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37" name="组合 36">
              <a:extLst>
                <a:ext uri="{FF2B5EF4-FFF2-40B4-BE49-F238E27FC236}">
                  <a16:creationId xmlns:a16="http://schemas.microsoft.com/office/drawing/2014/main" id="{0859831A-3854-4FBB-A1A4-16B24B36DFE6}"/>
                </a:ext>
              </a:extLst>
            </p:cNvPr>
            <p:cNvGrpSpPr/>
            <p:nvPr/>
          </p:nvGrpSpPr>
          <p:grpSpPr>
            <a:xfrm>
              <a:off x="852546" y="1337788"/>
              <a:ext cx="830546" cy="514457"/>
              <a:chOff x="10655670" y="657377"/>
              <a:chExt cx="526153" cy="325910"/>
            </a:xfrm>
            <a:solidFill>
              <a:schemeClr val="tx2">
                <a:lumMod val="50000"/>
              </a:schemeClr>
            </a:solidFill>
          </p:grpSpPr>
          <p:sp>
            <p:nvSpPr>
              <p:cNvPr id="42" name="Freeform 89">
                <a:extLst>
                  <a:ext uri="{FF2B5EF4-FFF2-40B4-BE49-F238E27FC236}">
                    <a16:creationId xmlns:a16="http://schemas.microsoft.com/office/drawing/2014/main" id="{3A5E867A-1065-4699-BE60-2FBC93EE7C35}"/>
                  </a:ext>
                </a:extLst>
              </p:cNvPr>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90">
                <a:extLst>
                  <a:ext uri="{FF2B5EF4-FFF2-40B4-BE49-F238E27FC236}">
                    <a16:creationId xmlns:a16="http://schemas.microsoft.com/office/drawing/2014/main" id="{21FC6E6E-4063-42DB-8190-200C3C6758D0}"/>
                  </a:ext>
                </a:extLst>
              </p:cNvPr>
              <p:cNvSpPr>
                <a:spLocks/>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91">
                <a:extLst>
                  <a:ext uri="{FF2B5EF4-FFF2-40B4-BE49-F238E27FC236}">
                    <a16:creationId xmlns:a16="http://schemas.microsoft.com/office/drawing/2014/main" id="{5A823B37-FE9E-4EC6-88D5-6BB8D9CB3438}"/>
                  </a:ext>
                </a:extLst>
              </p:cNvPr>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18" name="矩形 17">
            <a:extLst>
              <a:ext uri="{FF2B5EF4-FFF2-40B4-BE49-F238E27FC236}">
                <a16:creationId xmlns:a16="http://schemas.microsoft.com/office/drawing/2014/main" id="{818B5D31-9CF0-4E84-A698-E2251FA61C02}"/>
              </a:ext>
            </a:extLst>
          </p:cNvPr>
          <p:cNvSpPr/>
          <p:nvPr/>
        </p:nvSpPr>
        <p:spPr>
          <a:xfrm>
            <a:off x="2560601" y="5244409"/>
            <a:ext cx="8092813" cy="1005596"/>
          </a:xfrm>
          <a:prstGeom prst="rect">
            <a:avLst/>
          </a:prstGeom>
        </p:spPr>
        <p:txBody>
          <a:bodyPr wrap="square">
            <a:spAutoFit/>
          </a:bodyPr>
          <a:lstStyle/>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ls1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ls2</a:t>
            </a:r>
            <a:r>
              <a:rPr lang="zh-CN" altLang="en-US" sz="2400" dirty="0">
                <a:solidFill>
                  <a:schemeClr val="tx1">
                    <a:lumMod val="85000"/>
                    <a:lumOff val="15000"/>
                  </a:schemeClr>
                </a:solidFill>
                <a:ea typeface="微软雅黑" panose="020B0503020204020204" pitchFamily="34" charset="-122"/>
              </a:rPr>
              <a:t>的值分别为： </a:t>
            </a:r>
            <a:r>
              <a:rPr lang="en-US" altLang="zh-CN" sz="2400" dirty="0">
                <a:solidFill>
                  <a:schemeClr val="tx1">
                    <a:lumMod val="85000"/>
                    <a:lumOff val="15000"/>
                  </a:schemeClr>
                </a:solidFill>
                <a:ea typeface="微软雅黑" panose="020B0503020204020204" pitchFamily="34" charset="-122"/>
              </a:rPr>
              <a:t>[1, [2, 3]] [1, [2, 3]]</a:t>
            </a: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ls1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ls2</a:t>
            </a:r>
            <a:r>
              <a:rPr lang="zh-CN" altLang="en-US" sz="2400" dirty="0">
                <a:solidFill>
                  <a:schemeClr val="tx1">
                    <a:lumMod val="85000"/>
                    <a:lumOff val="15000"/>
                  </a:schemeClr>
                </a:solidFill>
                <a:ea typeface="微软雅黑" panose="020B0503020204020204" pitchFamily="34" charset="-122"/>
              </a:rPr>
              <a:t>的内存地址分别为： </a:t>
            </a:r>
            <a:r>
              <a:rPr lang="en-US" altLang="zh-CN" sz="2400" dirty="0">
                <a:solidFill>
                  <a:schemeClr val="tx1">
                    <a:lumMod val="85000"/>
                    <a:lumOff val="15000"/>
                  </a:schemeClr>
                </a:solidFill>
                <a:ea typeface="微软雅黑" panose="020B0503020204020204" pitchFamily="34" charset="-122"/>
              </a:rPr>
              <a:t>1416753996424 1416754486344</a:t>
            </a:r>
          </a:p>
        </p:txBody>
      </p:sp>
      <p:sp>
        <p:nvSpPr>
          <p:cNvPr id="19" name="KSO_Shape">
            <a:extLst>
              <a:ext uri="{FF2B5EF4-FFF2-40B4-BE49-F238E27FC236}">
                <a16:creationId xmlns:a16="http://schemas.microsoft.com/office/drawing/2014/main" id="{96C7AFAA-B45C-4434-AA4F-9997220818F8}"/>
              </a:ext>
            </a:extLst>
          </p:cNvPr>
          <p:cNvSpPr/>
          <p:nvPr/>
        </p:nvSpPr>
        <p:spPr>
          <a:xfrm>
            <a:off x="1811788" y="4975928"/>
            <a:ext cx="9590441" cy="1520375"/>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20" name="组合 19">
            <a:extLst>
              <a:ext uri="{FF2B5EF4-FFF2-40B4-BE49-F238E27FC236}">
                <a16:creationId xmlns:a16="http://schemas.microsoft.com/office/drawing/2014/main" id="{6D930AC5-9A52-45DE-9B6A-1EE95ADCF185}"/>
              </a:ext>
            </a:extLst>
          </p:cNvPr>
          <p:cNvGrpSpPr/>
          <p:nvPr/>
        </p:nvGrpSpPr>
        <p:grpSpPr>
          <a:xfrm>
            <a:off x="1528460" y="4707869"/>
            <a:ext cx="877274" cy="877274"/>
            <a:chOff x="1533168" y="3016714"/>
            <a:chExt cx="877274" cy="877274"/>
          </a:xfrm>
        </p:grpSpPr>
        <p:sp>
          <p:nvSpPr>
            <p:cNvPr id="21" name="KSO_Shape">
              <a:extLst>
                <a:ext uri="{FF2B5EF4-FFF2-40B4-BE49-F238E27FC236}">
                  <a16:creationId xmlns:a16="http://schemas.microsoft.com/office/drawing/2014/main" id="{351C3F40-02E8-43D1-90C0-94B5B9E39B90}"/>
                </a:ext>
              </a:extLst>
            </p:cNvPr>
            <p:cNvSpPr/>
            <p:nvPr/>
          </p:nvSpPr>
          <p:spPr>
            <a:xfrm>
              <a:off x="1533168" y="3016714"/>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pic>
          <p:nvPicPr>
            <p:cNvPr id="22" name="图片 21">
              <a:extLst>
                <a:ext uri="{FF2B5EF4-FFF2-40B4-BE49-F238E27FC236}">
                  <a16:creationId xmlns:a16="http://schemas.microsoft.com/office/drawing/2014/main" id="{6BDD6AED-EB4F-4890-9D0A-B1228DDBA9B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642370" y="3125916"/>
              <a:ext cx="658870" cy="658870"/>
            </a:xfrm>
            <a:prstGeom prst="rect">
              <a:avLst/>
            </a:prstGeom>
          </p:spPr>
        </p:pic>
      </p:grpSp>
    </p:spTree>
    <p:extLst>
      <p:ext uri="{BB962C8B-B14F-4D97-AF65-F5344CB8AC3E}">
        <p14:creationId xmlns:p14="http://schemas.microsoft.com/office/powerpoint/2010/main" val="149111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p:tgtEl>
                                          <p:spTgt spid="33"/>
                                        </p:tgtEl>
                                        <p:attrNameLst>
                                          <p:attrName>ppt_y</p:attrName>
                                        </p:attrNameLst>
                                      </p:cBhvr>
                                      <p:tavLst>
                                        <p:tav tm="0">
                                          <p:val>
                                            <p:strVal val="#ppt_y-#ppt_h*1.125000"/>
                                          </p:val>
                                        </p:tav>
                                        <p:tav tm="100000">
                                          <p:val>
                                            <p:strVal val="#ppt_y"/>
                                          </p:val>
                                        </p:tav>
                                      </p:tavLst>
                                    </p:anim>
                                    <p:animEffect transition="in" filter="wipe(down)">
                                      <p:cBhvr>
                                        <p:cTn id="26" dur="500"/>
                                        <p:tgtEl>
                                          <p:spTgt spid="33"/>
                                        </p:tgtEl>
                                      </p:cBhvr>
                                    </p:animEffect>
                                  </p:childTnLst>
                                </p:cTn>
                              </p:par>
                            </p:childTnLst>
                          </p:cTn>
                        </p:par>
                        <p:par>
                          <p:cTn id="27" fill="hold">
                            <p:stCondLst>
                              <p:cond delay="1500"/>
                            </p:stCondLst>
                            <p:childTnLst>
                              <p:par>
                                <p:cTn id="28" presetID="53" presetClass="entr" presetSubtype="16"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animEffect transition="in" filter="fade">
                                      <p:cBhvr>
                                        <p:cTn id="32" dur="500"/>
                                        <p:tgtEl>
                                          <p:spTgt spid="20"/>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2" presetClass="entr" presetSubtype="1"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p:tgtEl>
                                          <p:spTgt spid="18"/>
                                        </p:tgtEl>
                                        <p:attrNameLst>
                                          <p:attrName>ppt_y</p:attrName>
                                        </p:attrNameLst>
                                      </p:cBhvr>
                                      <p:tavLst>
                                        <p:tav tm="0">
                                          <p:val>
                                            <p:strVal val="#ppt_y-#ppt_h*1.125000"/>
                                          </p:val>
                                        </p:tav>
                                        <p:tav tm="100000">
                                          <p:val>
                                            <p:strVal val="#ppt_y"/>
                                          </p:val>
                                        </p:tav>
                                      </p:tavLst>
                                    </p:anim>
                                    <p:animEffect transition="in" filter="wipe(down)">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3" grpId="0"/>
      <p:bldP spid="34" grpId="0" animBg="1"/>
      <p:bldP spid="18" grpId="0"/>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3131085" y="495168"/>
            <a:ext cx="5929829"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通过元素截取实现列表元素复制</a:t>
            </a:r>
          </a:p>
        </p:txBody>
      </p:sp>
      <p:grpSp>
        <p:nvGrpSpPr>
          <p:cNvPr id="17" name="组合 16">
            <a:extLst>
              <a:ext uri="{FF2B5EF4-FFF2-40B4-BE49-F238E27FC236}">
                <a16:creationId xmlns:a16="http://schemas.microsoft.com/office/drawing/2014/main" id="{7A735A6D-458B-4E7D-A312-3AFA0FB01FC1}"/>
              </a:ext>
            </a:extLst>
          </p:cNvPr>
          <p:cNvGrpSpPr/>
          <p:nvPr/>
        </p:nvGrpSpPr>
        <p:grpSpPr>
          <a:xfrm>
            <a:off x="1697892" y="1337037"/>
            <a:ext cx="8880244" cy="720574"/>
            <a:chOff x="3570547" y="2659006"/>
            <a:chExt cx="8880244" cy="720574"/>
          </a:xfrm>
        </p:grpSpPr>
        <p:sp>
          <p:nvSpPr>
            <p:cNvPr id="24" name="矩形 23">
              <a:extLst>
                <a:ext uri="{FF2B5EF4-FFF2-40B4-BE49-F238E27FC236}">
                  <a16:creationId xmlns:a16="http://schemas.microsoft.com/office/drawing/2014/main" id="{B201508C-2E2B-4B07-A93E-6E23387BFAE7}"/>
                </a:ext>
              </a:extLst>
            </p:cNvPr>
            <p:cNvSpPr/>
            <p:nvPr/>
          </p:nvSpPr>
          <p:spPr>
            <a:xfrm>
              <a:off x="4113749" y="2659006"/>
              <a:ext cx="8337042" cy="461665"/>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例：利用元素截取方法，实现列表元素复制的问题。</a:t>
              </a:r>
            </a:p>
          </p:txBody>
        </p:sp>
        <p:cxnSp>
          <p:nvCxnSpPr>
            <p:cNvPr id="29" name="直接连接符 28">
              <a:extLst>
                <a:ext uri="{FF2B5EF4-FFF2-40B4-BE49-F238E27FC236}">
                  <a16:creationId xmlns:a16="http://schemas.microsoft.com/office/drawing/2014/main" id="{C5DEE4FD-2EC6-4CBA-8652-0A569B28B009}"/>
                </a:ext>
              </a:extLst>
            </p:cNvPr>
            <p:cNvCxnSpPr>
              <a:cxnSpLocks/>
            </p:cNvCxnSpPr>
            <p:nvPr/>
          </p:nvCxnSpPr>
          <p:spPr>
            <a:xfrm flipV="1">
              <a:off x="4174708" y="3176725"/>
              <a:ext cx="8276082"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0" name="组合 29">
              <a:extLst>
                <a:ext uri="{FF2B5EF4-FFF2-40B4-BE49-F238E27FC236}">
                  <a16:creationId xmlns:a16="http://schemas.microsoft.com/office/drawing/2014/main" id="{B1E8ADE9-7B5C-4E99-A2BD-D5F8BAF15CA6}"/>
                </a:ext>
              </a:extLst>
            </p:cNvPr>
            <p:cNvGrpSpPr/>
            <p:nvPr/>
          </p:nvGrpSpPr>
          <p:grpSpPr>
            <a:xfrm>
              <a:off x="3570547" y="2973866"/>
              <a:ext cx="405714" cy="405714"/>
              <a:chOff x="3570547" y="2973866"/>
              <a:chExt cx="405714" cy="405714"/>
            </a:xfrm>
          </p:grpSpPr>
          <p:sp>
            <p:nvSpPr>
              <p:cNvPr id="31" name="泪滴形 30">
                <a:extLst>
                  <a:ext uri="{FF2B5EF4-FFF2-40B4-BE49-F238E27FC236}">
                    <a16:creationId xmlns:a16="http://schemas.microsoft.com/office/drawing/2014/main" id="{D813D816-82A7-4CC2-AAA7-AA08718CF38D}"/>
                  </a:ext>
                </a:extLst>
              </p:cNvPr>
              <p:cNvSpPr/>
              <p:nvPr/>
            </p:nvSpPr>
            <p:spPr>
              <a:xfrm rot="2700000">
                <a:off x="3570547" y="2973866"/>
                <a:ext cx="405714" cy="405714"/>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2" name="泪滴形 31">
                <a:extLst>
                  <a:ext uri="{FF2B5EF4-FFF2-40B4-BE49-F238E27FC236}">
                    <a16:creationId xmlns:a16="http://schemas.microsoft.com/office/drawing/2014/main" id="{90866F51-8B27-4B0D-9BE8-8EC97C1D37ED}"/>
                  </a:ext>
                </a:extLst>
              </p:cNvPr>
              <p:cNvSpPr/>
              <p:nvPr/>
            </p:nvSpPr>
            <p:spPr>
              <a:xfrm rot="2700000">
                <a:off x="3651454" y="3054773"/>
                <a:ext cx="243900" cy="243900"/>
              </a:xfrm>
              <a:prstGeom prst="teardrop">
                <a:avLst/>
              </a:prstGeom>
              <a:solidFill>
                <a:srgbClr val="DCF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sp>
        <p:nvSpPr>
          <p:cNvPr id="33" name="矩形 32">
            <a:extLst>
              <a:ext uri="{FF2B5EF4-FFF2-40B4-BE49-F238E27FC236}">
                <a16:creationId xmlns:a16="http://schemas.microsoft.com/office/drawing/2014/main" id="{384ABF17-693A-4D3B-BEE6-2234FF55B7EF}"/>
              </a:ext>
            </a:extLst>
          </p:cNvPr>
          <p:cNvSpPr/>
          <p:nvPr/>
        </p:nvSpPr>
        <p:spPr>
          <a:xfrm>
            <a:off x="2406868" y="2586959"/>
            <a:ext cx="8995361" cy="1827360"/>
          </a:xfrm>
          <a:prstGeom prst="rect">
            <a:avLst/>
          </a:prstGeom>
        </p:spPr>
        <p:txBody>
          <a:bodyPr wrap="square">
            <a:spAutoFit/>
          </a:bodyPr>
          <a:lstStyle/>
          <a:p>
            <a:pPr marL="342900" indent="-342900">
              <a:lnSpc>
                <a:spcPct val="120000"/>
              </a:lnSpc>
              <a:spcBef>
                <a:spcPct val="0"/>
              </a:spcBef>
              <a:buClr>
                <a:srgbClr val="B1C400"/>
              </a:buClr>
              <a:buFont typeface="Wingdings" panose="05000000000000000000" pitchFamily="2" charset="2"/>
              <a:buChar char="Ø"/>
              <a:defRPr/>
            </a:pPr>
            <a:r>
              <a:rPr lang="en-US" altLang="zh-CN" sz="2400" dirty="0">
                <a:solidFill>
                  <a:schemeClr val="tx1">
                    <a:lumMod val="85000"/>
                    <a:lumOff val="15000"/>
                  </a:schemeClr>
                </a:solidFill>
                <a:ea typeface="微软雅黑" panose="020B0503020204020204" pitchFamily="34" charset="-122"/>
              </a:rPr>
              <a:t>print('ls1[1]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ls2[1]</a:t>
            </a:r>
            <a:r>
              <a:rPr lang="zh-CN" altLang="en-US" sz="2400" dirty="0">
                <a:solidFill>
                  <a:schemeClr val="tx1">
                    <a:lumMod val="85000"/>
                    <a:lumOff val="15000"/>
                  </a:schemeClr>
                </a:solidFill>
                <a:ea typeface="微软雅黑" panose="020B0503020204020204" pitchFamily="34" charset="-122"/>
              </a:rPr>
              <a:t>的内存地址分别为：</a:t>
            </a:r>
            <a:r>
              <a:rPr lang="en-US" altLang="zh-CN" sz="2400" dirty="0">
                <a:solidFill>
                  <a:schemeClr val="tx1">
                    <a:lumMod val="85000"/>
                    <a:lumOff val="15000"/>
                  </a:schemeClr>
                </a:solidFill>
                <a:ea typeface="微软雅黑" panose="020B0503020204020204" pitchFamily="34" charset="-122"/>
              </a:rPr>
              <a:t>',id(ls1[1]),id(ls2[1]))</a:t>
            </a:r>
          </a:p>
          <a:p>
            <a:pPr marL="342900" indent="-342900">
              <a:lnSpc>
                <a:spcPct val="120000"/>
              </a:lnSpc>
              <a:spcBef>
                <a:spcPct val="0"/>
              </a:spcBef>
              <a:buClr>
                <a:srgbClr val="B1C400"/>
              </a:buClr>
              <a:buFont typeface="Wingdings" panose="05000000000000000000" pitchFamily="2" charset="2"/>
              <a:buChar char="Ø"/>
              <a:defRPr/>
            </a:pPr>
            <a:r>
              <a:rPr lang="en-US" altLang="zh-CN" sz="2400" dirty="0">
                <a:solidFill>
                  <a:schemeClr val="tx1">
                    <a:lumMod val="85000"/>
                    <a:lumOff val="15000"/>
                  </a:schemeClr>
                </a:solidFill>
                <a:ea typeface="微软雅黑" panose="020B0503020204020204" pitchFamily="34" charset="-122"/>
              </a:rPr>
              <a:t>ls1[1][0]=5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ls1</a:t>
            </a:r>
            <a:r>
              <a:rPr lang="zh-CN" altLang="en-US" sz="2400" dirty="0">
                <a:solidFill>
                  <a:schemeClr val="tx1">
                    <a:lumMod val="85000"/>
                    <a:lumOff val="15000"/>
                  </a:schemeClr>
                </a:solidFill>
                <a:ea typeface="微软雅黑" panose="020B0503020204020204" pitchFamily="34" charset="-122"/>
              </a:rPr>
              <a:t>下标为</a:t>
            </a:r>
            <a:r>
              <a:rPr lang="en-US" altLang="zh-CN" sz="2400" dirty="0">
                <a:solidFill>
                  <a:schemeClr val="tx1">
                    <a:lumMod val="85000"/>
                    <a:lumOff val="15000"/>
                  </a:schemeClr>
                </a:solidFill>
                <a:ea typeface="微软雅黑" panose="020B0503020204020204" pitchFamily="34" charset="-122"/>
              </a:rPr>
              <a:t>1</a:t>
            </a:r>
            <a:r>
              <a:rPr lang="zh-CN" altLang="en-US" sz="2400" dirty="0">
                <a:solidFill>
                  <a:schemeClr val="tx1">
                    <a:lumMod val="85000"/>
                    <a:lumOff val="15000"/>
                  </a:schemeClr>
                </a:solidFill>
                <a:ea typeface="微软雅黑" panose="020B0503020204020204" pitchFamily="34" charset="-122"/>
              </a:rPr>
              <a:t>的列表元素（即</a:t>
            </a:r>
            <a:r>
              <a:rPr lang="en-US" altLang="zh-CN" sz="2400" dirty="0">
                <a:solidFill>
                  <a:schemeClr val="tx1">
                    <a:lumMod val="85000"/>
                    <a:lumOff val="15000"/>
                  </a:schemeClr>
                </a:solidFill>
                <a:ea typeface="微软雅黑" panose="020B0503020204020204" pitchFamily="34" charset="-122"/>
              </a:rPr>
              <a:t>ls[1]</a:t>
            </a:r>
            <a:r>
              <a:rPr lang="zh-CN" altLang="en-US" sz="2400" dirty="0">
                <a:solidFill>
                  <a:schemeClr val="tx1">
                    <a:lumMod val="85000"/>
                    <a:lumOff val="15000"/>
                  </a:schemeClr>
                </a:solidFill>
                <a:ea typeface="微软雅黑" panose="020B0503020204020204" pitchFamily="34" charset="-122"/>
              </a:rPr>
              <a:t>）中下标为</a:t>
            </a:r>
            <a:r>
              <a:rPr lang="en-US" altLang="zh-CN" sz="2400" dirty="0">
                <a:solidFill>
                  <a:schemeClr val="tx1">
                    <a:lumMod val="85000"/>
                    <a:lumOff val="15000"/>
                  </a:schemeClr>
                </a:solidFill>
                <a:ea typeface="微软雅黑" panose="020B0503020204020204" pitchFamily="34" charset="-122"/>
              </a:rPr>
              <a:t>0</a:t>
            </a:r>
            <a:r>
              <a:rPr lang="zh-CN" altLang="en-US" sz="2400" dirty="0">
                <a:solidFill>
                  <a:schemeClr val="tx1">
                    <a:lumMod val="85000"/>
                    <a:lumOff val="15000"/>
                  </a:schemeClr>
                </a:solidFill>
                <a:ea typeface="微软雅黑" panose="020B0503020204020204" pitchFamily="34" charset="-122"/>
              </a:rPr>
              <a:t>的元</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素值修改为</a:t>
            </a:r>
            <a:r>
              <a:rPr lang="en-US" altLang="zh-CN" sz="2400" dirty="0">
                <a:solidFill>
                  <a:schemeClr val="tx1">
                    <a:lumMod val="85000"/>
                    <a:lumOff val="15000"/>
                  </a:schemeClr>
                </a:solidFill>
                <a:ea typeface="微软雅黑" panose="020B0503020204020204" pitchFamily="34" charset="-122"/>
              </a:rPr>
              <a:t>5</a:t>
            </a:r>
          </a:p>
          <a:p>
            <a:pPr marL="342900" indent="-342900">
              <a:lnSpc>
                <a:spcPct val="120000"/>
              </a:lnSpc>
              <a:spcBef>
                <a:spcPct val="0"/>
              </a:spcBef>
              <a:buClr>
                <a:srgbClr val="B1C400"/>
              </a:buClr>
              <a:buFont typeface="Wingdings" panose="05000000000000000000" pitchFamily="2" charset="2"/>
              <a:buChar char="Ø"/>
              <a:defRPr/>
            </a:pPr>
            <a:r>
              <a:rPr lang="en-US" altLang="zh-CN" sz="2400" dirty="0">
                <a:solidFill>
                  <a:schemeClr val="tx1">
                    <a:lumMod val="85000"/>
                    <a:lumOff val="15000"/>
                  </a:schemeClr>
                </a:solidFill>
                <a:ea typeface="微软雅黑" panose="020B0503020204020204" pitchFamily="34" charset="-122"/>
              </a:rPr>
              <a:t>print('ls1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ls2</a:t>
            </a:r>
            <a:r>
              <a:rPr lang="zh-CN" altLang="en-US" sz="2400" dirty="0">
                <a:solidFill>
                  <a:schemeClr val="tx1">
                    <a:lumMod val="85000"/>
                    <a:lumOff val="15000"/>
                  </a:schemeClr>
                </a:solidFill>
                <a:ea typeface="微软雅黑" panose="020B0503020204020204" pitchFamily="34" charset="-122"/>
              </a:rPr>
              <a:t>的值分别为：</a:t>
            </a:r>
            <a:r>
              <a:rPr lang="en-US" altLang="zh-CN" sz="2400" dirty="0">
                <a:solidFill>
                  <a:schemeClr val="tx1">
                    <a:lumMod val="85000"/>
                    <a:lumOff val="15000"/>
                  </a:schemeClr>
                </a:solidFill>
                <a:ea typeface="微软雅黑" panose="020B0503020204020204" pitchFamily="34" charset="-122"/>
              </a:rPr>
              <a:t>',ls1,ls2)</a:t>
            </a:r>
          </a:p>
        </p:txBody>
      </p:sp>
      <p:sp>
        <p:nvSpPr>
          <p:cNvPr id="34" name="KSO_Shape">
            <a:extLst>
              <a:ext uri="{FF2B5EF4-FFF2-40B4-BE49-F238E27FC236}">
                <a16:creationId xmlns:a16="http://schemas.microsoft.com/office/drawing/2014/main" id="{70525C9C-EC81-47A1-9107-57D58ABE8770}"/>
              </a:ext>
            </a:extLst>
          </p:cNvPr>
          <p:cNvSpPr/>
          <p:nvPr/>
        </p:nvSpPr>
        <p:spPr>
          <a:xfrm>
            <a:off x="1811788" y="2454835"/>
            <a:ext cx="9590441" cy="2117165"/>
          </a:xfrm>
          <a:prstGeom prst="roundRect">
            <a:avLst>
              <a:gd name="adj" fmla="val 5617"/>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35" name="组合 34">
            <a:extLst>
              <a:ext uri="{FF2B5EF4-FFF2-40B4-BE49-F238E27FC236}">
                <a16:creationId xmlns:a16="http://schemas.microsoft.com/office/drawing/2014/main" id="{7D885776-CEE1-4FD1-9215-D1CE5967C125}"/>
              </a:ext>
            </a:extLst>
          </p:cNvPr>
          <p:cNvGrpSpPr/>
          <p:nvPr/>
        </p:nvGrpSpPr>
        <p:grpSpPr>
          <a:xfrm>
            <a:off x="1513402" y="2197692"/>
            <a:ext cx="877274" cy="877274"/>
            <a:chOff x="836354" y="1156380"/>
            <a:chExt cx="877274" cy="877274"/>
          </a:xfrm>
        </p:grpSpPr>
        <p:sp>
          <p:nvSpPr>
            <p:cNvPr id="36" name="Oval 4011">
              <a:extLst>
                <a:ext uri="{FF2B5EF4-FFF2-40B4-BE49-F238E27FC236}">
                  <a16:creationId xmlns:a16="http://schemas.microsoft.com/office/drawing/2014/main" id="{E4381618-854F-4A1B-AD7F-3EADB0C052DD}"/>
                </a:ext>
              </a:extLst>
            </p:cNvPr>
            <p:cNvSpPr>
              <a:spLocks noChangeArrowheads="1"/>
            </p:cNvSpPr>
            <p:nvPr/>
          </p:nvSpPr>
          <p:spPr bwMode="auto">
            <a:xfrm>
              <a:off x="836354" y="1156380"/>
              <a:ext cx="877274"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37" name="组合 36">
              <a:extLst>
                <a:ext uri="{FF2B5EF4-FFF2-40B4-BE49-F238E27FC236}">
                  <a16:creationId xmlns:a16="http://schemas.microsoft.com/office/drawing/2014/main" id="{0859831A-3854-4FBB-A1A4-16B24B36DFE6}"/>
                </a:ext>
              </a:extLst>
            </p:cNvPr>
            <p:cNvGrpSpPr/>
            <p:nvPr/>
          </p:nvGrpSpPr>
          <p:grpSpPr>
            <a:xfrm>
              <a:off x="852546" y="1337788"/>
              <a:ext cx="830546" cy="514457"/>
              <a:chOff x="10655670" y="657377"/>
              <a:chExt cx="526153" cy="325910"/>
            </a:xfrm>
            <a:solidFill>
              <a:schemeClr val="tx2">
                <a:lumMod val="50000"/>
              </a:schemeClr>
            </a:solidFill>
          </p:grpSpPr>
          <p:sp>
            <p:nvSpPr>
              <p:cNvPr id="42" name="Freeform 89">
                <a:extLst>
                  <a:ext uri="{FF2B5EF4-FFF2-40B4-BE49-F238E27FC236}">
                    <a16:creationId xmlns:a16="http://schemas.microsoft.com/office/drawing/2014/main" id="{3A5E867A-1065-4699-BE60-2FBC93EE7C35}"/>
                  </a:ext>
                </a:extLst>
              </p:cNvPr>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90">
                <a:extLst>
                  <a:ext uri="{FF2B5EF4-FFF2-40B4-BE49-F238E27FC236}">
                    <a16:creationId xmlns:a16="http://schemas.microsoft.com/office/drawing/2014/main" id="{21FC6E6E-4063-42DB-8190-200C3C6758D0}"/>
                  </a:ext>
                </a:extLst>
              </p:cNvPr>
              <p:cNvSpPr>
                <a:spLocks/>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91">
                <a:extLst>
                  <a:ext uri="{FF2B5EF4-FFF2-40B4-BE49-F238E27FC236}">
                    <a16:creationId xmlns:a16="http://schemas.microsoft.com/office/drawing/2014/main" id="{5A823B37-FE9E-4EC6-88D5-6BB8D9CB3438}"/>
                  </a:ext>
                </a:extLst>
              </p:cNvPr>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18" name="矩形 17">
            <a:extLst>
              <a:ext uri="{FF2B5EF4-FFF2-40B4-BE49-F238E27FC236}">
                <a16:creationId xmlns:a16="http://schemas.microsoft.com/office/drawing/2014/main" id="{09055F99-4EF1-4B35-88C3-796669F2F774}"/>
              </a:ext>
            </a:extLst>
          </p:cNvPr>
          <p:cNvSpPr/>
          <p:nvPr/>
        </p:nvSpPr>
        <p:spPr>
          <a:xfrm>
            <a:off x="2371987" y="5342705"/>
            <a:ext cx="8874190" cy="1005596"/>
          </a:xfrm>
          <a:prstGeom prst="rect">
            <a:avLst/>
          </a:prstGeom>
        </p:spPr>
        <p:txBody>
          <a:bodyPr wrap="square">
            <a:spAutoFit/>
          </a:bodyPr>
          <a:lstStyle/>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ls1[1]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ls2[1]</a:t>
            </a:r>
            <a:r>
              <a:rPr lang="zh-CN" altLang="en-US" sz="2400" dirty="0">
                <a:solidFill>
                  <a:schemeClr val="tx1">
                    <a:lumMod val="85000"/>
                    <a:lumOff val="15000"/>
                  </a:schemeClr>
                </a:solidFill>
                <a:ea typeface="微软雅黑" panose="020B0503020204020204" pitchFamily="34" charset="-122"/>
              </a:rPr>
              <a:t>的内存地址分别为： </a:t>
            </a:r>
            <a:r>
              <a:rPr lang="en-US" altLang="zh-CN" sz="2400" dirty="0">
                <a:solidFill>
                  <a:schemeClr val="tx1">
                    <a:lumMod val="85000"/>
                    <a:lumOff val="15000"/>
                  </a:schemeClr>
                </a:solidFill>
                <a:ea typeface="微软雅黑" panose="020B0503020204020204" pitchFamily="34" charset="-122"/>
              </a:rPr>
              <a:t>1416753996360 1416753996360</a:t>
            </a: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ls1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ls2</a:t>
            </a:r>
            <a:r>
              <a:rPr lang="zh-CN" altLang="en-US" sz="2400" dirty="0">
                <a:solidFill>
                  <a:schemeClr val="tx1">
                    <a:lumMod val="85000"/>
                    <a:lumOff val="15000"/>
                  </a:schemeClr>
                </a:solidFill>
                <a:ea typeface="微软雅黑" panose="020B0503020204020204" pitchFamily="34" charset="-122"/>
              </a:rPr>
              <a:t>的值分别为： </a:t>
            </a:r>
            <a:r>
              <a:rPr lang="en-US" altLang="zh-CN" sz="2400" dirty="0">
                <a:solidFill>
                  <a:schemeClr val="tx1">
                    <a:lumMod val="85000"/>
                    <a:lumOff val="15000"/>
                  </a:schemeClr>
                </a:solidFill>
                <a:ea typeface="微软雅黑" panose="020B0503020204020204" pitchFamily="34" charset="-122"/>
              </a:rPr>
              <a:t>[1, [5, 3]] [1, [5, 3]]</a:t>
            </a:r>
          </a:p>
        </p:txBody>
      </p:sp>
      <p:sp>
        <p:nvSpPr>
          <p:cNvPr id="19" name="KSO_Shape">
            <a:extLst>
              <a:ext uri="{FF2B5EF4-FFF2-40B4-BE49-F238E27FC236}">
                <a16:creationId xmlns:a16="http://schemas.microsoft.com/office/drawing/2014/main" id="{5DBC3A2D-1E1F-4527-BD2F-BF7A1F818111}"/>
              </a:ext>
            </a:extLst>
          </p:cNvPr>
          <p:cNvSpPr/>
          <p:nvPr/>
        </p:nvSpPr>
        <p:spPr>
          <a:xfrm>
            <a:off x="1823361" y="5118918"/>
            <a:ext cx="9590441" cy="1357297"/>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20" name="组合 19">
            <a:extLst>
              <a:ext uri="{FF2B5EF4-FFF2-40B4-BE49-F238E27FC236}">
                <a16:creationId xmlns:a16="http://schemas.microsoft.com/office/drawing/2014/main" id="{09BDB8C5-CAF8-48C3-94C8-559AD5A299F1}"/>
              </a:ext>
            </a:extLst>
          </p:cNvPr>
          <p:cNvGrpSpPr/>
          <p:nvPr/>
        </p:nvGrpSpPr>
        <p:grpSpPr>
          <a:xfrm>
            <a:off x="1494713" y="4821729"/>
            <a:ext cx="877274" cy="877274"/>
            <a:chOff x="1533168" y="3016714"/>
            <a:chExt cx="877274" cy="877274"/>
          </a:xfrm>
        </p:grpSpPr>
        <p:sp>
          <p:nvSpPr>
            <p:cNvPr id="21" name="KSO_Shape">
              <a:extLst>
                <a:ext uri="{FF2B5EF4-FFF2-40B4-BE49-F238E27FC236}">
                  <a16:creationId xmlns:a16="http://schemas.microsoft.com/office/drawing/2014/main" id="{540AA949-088B-4A7D-AB70-7F7293B438A8}"/>
                </a:ext>
              </a:extLst>
            </p:cNvPr>
            <p:cNvSpPr/>
            <p:nvPr/>
          </p:nvSpPr>
          <p:spPr>
            <a:xfrm>
              <a:off x="1533168" y="3016714"/>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pic>
          <p:nvPicPr>
            <p:cNvPr id="22" name="图片 21">
              <a:extLst>
                <a:ext uri="{FF2B5EF4-FFF2-40B4-BE49-F238E27FC236}">
                  <a16:creationId xmlns:a16="http://schemas.microsoft.com/office/drawing/2014/main" id="{8061BC8E-A7F4-4E7D-9C2D-B00F434640A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642370" y="3125916"/>
              <a:ext cx="658870" cy="658870"/>
            </a:xfrm>
            <a:prstGeom prst="rect">
              <a:avLst/>
            </a:prstGeom>
          </p:spPr>
        </p:pic>
      </p:grpSp>
    </p:spTree>
    <p:extLst>
      <p:ext uri="{BB962C8B-B14F-4D97-AF65-F5344CB8AC3E}">
        <p14:creationId xmlns:p14="http://schemas.microsoft.com/office/powerpoint/2010/main" val="3313755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p:tgtEl>
                                          <p:spTgt spid="33"/>
                                        </p:tgtEl>
                                        <p:attrNameLst>
                                          <p:attrName>ppt_y</p:attrName>
                                        </p:attrNameLst>
                                      </p:cBhvr>
                                      <p:tavLst>
                                        <p:tav tm="0">
                                          <p:val>
                                            <p:strVal val="#ppt_y-#ppt_h*1.125000"/>
                                          </p:val>
                                        </p:tav>
                                        <p:tav tm="100000">
                                          <p:val>
                                            <p:strVal val="#ppt_y"/>
                                          </p:val>
                                        </p:tav>
                                      </p:tavLst>
                                    </p:anim>
                                    <p:animEffect transition="in" filter="wipe(down)">
                                      <p:cBhvr>
                                        <p:cTn id="26" dur="500"/>
                                        <p:tgtEl>
                                          <p:spTgt spid="33"/>
                                        </p:tgtEl>
                                      </p:cBhvr>
                                    </p:animEffect>
                                  </p:childTnLst>
                                </p:cTn>
                              </p:par>
                            </p:childTnLst>
                          </p:cTn>
                        </p:par>
                        <p:par>
                          <p:cTn id="27" fill="hold">
                            <p:stCondLst>
                              <p:cond delay="1500"/>
                            </p:stCondLst>
                            <p:childTnLst>
                              <p:par>
                                <p:cTn id="28" presetID="53" presetClass="entr" presetSubtype="16"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animEffect transition="in" filter="fade">
                                      <p:cBhvr>
                                        <p:cTn id="32" dur="500"/>
                                        <p:tgtEl>
                                          <p:spTgt spid="20"/>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2" presetClass="entr" presetSubtype="1"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p:tgtEl>
                                          <p:spTgt spid="18"/>
                                        </p:tgtEl>
                                        <p:attrNameLst>
                                          <p:attrName>ppt_y</p:attrName>
                                        </p:attrNameLst>
                                      </p:cBhvr>
                                      <p:tavLst>
                                        <p:tav tm="0">
                                          <p:val>
                                            <p:strVal val="#ppt_y-#ppt_h*1.125000"/>
                                          </p:val>
                                        </p:tav>
                                        <p:tav tm="100000">
                                          <p:val>
                                            <p:strVal val="#ppt_y"/>
                                          </p:val>
                                        </p:tav>
                                      </p:tavLst>
                                    </p:anim>
                                    <p:animEffect transition="in" filter="wipe(down)">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3" grpId="0"/>
      <p:bldP spid="34" grpId="0" animBg="1"/>
      <p:bldP spid="18" grpId="0"/>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2720718" y="495168"/>
            <a:ext cx="6750566"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cs typeface="微软雅黑" panose="020B0503020204020204" pitchFamily="34" charset="-122"/>
              </a:rPr>
              <a:t>通过</a:t>
            </a:r>
            <a:r>
              <a:rPr lang="en-US" altLang="zh-CN" sz="3200" b="1" dirty="0" err="1">
                <a:solidFill>
                  <a:schemeClr val="tx1">
                    <a:lumMod val="85000"/>
                    <a:lumOff val="15000"/>
                  </a:schemeClr>
                </a:solidFill>
                <a:latin typeface="+mj-lt"/>
                <a:ea typeface="微软雅黑" panose="020B0503020204020204" pitchFamily="34" charset="-122"/>
                <a:cs typeface="微软雅黑" panose="020B0503020204020204" pitchFamily="34" charset="-122"/>
              </a:rPr>
              <a:t>deepcopy</a:t>
            </a:r>
            <a:r>
              <a:rPr lang="zh-CN" altLang="en-US" sz="3200" b="1" dirty="0">
                <a:solidFill>
                  <a:schemeClr val="tx1">
                    <a:lumMod val="85000"/>
                    <a:lumOff val="15000"/>
                  </a:schemeClr>
                </a:solidFill>
                <a:latin typeface="+mj-lt"/>
                <a:ea typeface="微软雅黑" panose="020B0503020204020204" pitchFamily="34" charset="-122"/>
                <a:cs typeface="微软雅黑" panose="020B0503020204020204" pitchFamily="34" charset="-122"/>
              </a:rPr>
              <a:t>函数实现列表元素复制</a:t>
            </a:r>
          </a:p>
        </p:txBody>
      </p:sp>
      <p:grpSp>
        <p:nvGrpSpPr>
          <p:cNvPr id="17" name="组合 16">
            <a:extLst>
              <a:ext uri="{FF2B5EF4-FFF2-40B4-BE49-F238E27FC236}">
                <a16:creationId xmlns:a16="http://schemas.microsoft.com/office/drawing/2014/main" id="{7A735A6D-458B-4E7D-A312-3AFA0FB01FC1}"/>
              </a:ext>
            </a:extLst>
          </p:cNvPr>
          <p:cNvGrpSpPr/>
          <p:nvPr/>
        </p:nvGrpSpPr>
        <p:grpSpPr>
          <a:xfrm>
            <a:off x="1697892" y="1337037"/>
            <a:ext cx="8880244" cy="720574"/>
            <a:chOff x="3570547" y="2659006"/>
            <a:chExt cx="8880244" cy="720574"/>
          </a:xfrm>
        </p:grpSpPr>
        <p:sp>
          <p:nvSpPr>
            <p:cNvPr id="24" name="矩形 23">
              <a:extLst>
                <a:ext uri="{FF2B5EF4-FFF2-40B4-BE49-F238E27FC236}">
                  <a16:creationId xmlns:a16="http://schemas.microsoft.com/office/drawing/2014/main" id="{B201508C-2E2B-4B07-A93E-6E23387BFAE7}"/>
                </a:ext>
              </a:extLst>
            </p:cNvPr>
            <p:cNvSpPr/>
            <p:nvPr/>
          </p:nvSpPr>
          <p:spPr>
            <a:xfrm>
              <a:off x="4113749" y="2659006"/>
              <a:ext cx="8337042" cy="461665"/>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ea typeface="微软雅黑" panose="020B0503020204020204" pitchFamily="34" charset="-122"/>
                  <a:cs typeface="微软雅黑" panose="020B0503020204020204" pitchFamily="34" charset="-122"/>
                </a:rPr>
                <a:t>例：使用</a:t>
              </a:r>
              <a:r>
                <a:rPr lang="en-US" altLang="zh-CN" sz="2400" dirty="0">
                  <a:solidFill>
                    <a:schemeClr val="tx1">
                      <a:lumMod val="85000"/>
                      <a:lumOff val="15000"/>
                    </a:schemeClr>
                  </a:solidFill>
                  <a:ea typeface="微软雅黑" panose="020B0503020204020204" pitchFamily="34" charset="-122"/>
                  <a:cs typeface="微软雅黑" panose="020B0503020204020204" pitchFamily="34" charset="-122"/>
                </a:rPr>
                <a:t>copy</a:t>
              </a:r>
              <a:r>
                <a:rPr lang="zh-CN" altLang="en-US" sz="2400" dirty="0">
                  <a:solidFill>
                    <a:schemeClr val="tx1">
                      <a:lumMod val="85000"/>
                      <a:lumOff val="15000"/>
                    </a:schemeClr>
                  </a:solidFill>
                  <a:ea typeface="微软雅黑" panose="020B0503020204020204" pitchFamily="34" charset="-122"/>
                  <a:cs typeface="微软雅黑" panose="020B0503020204020204" pitchFamily="34" charset="-122"/>
                </a:rPr>
                <a:t>模块中的</a:t>
              </a:r>
              <a:r>
                <a:rPr lang="en-US" altLang="zh-CN" sz="2400" dirty="0" err="1">
                  <a:solidFill>
                    <a:schemeClr val="tx1">
                      <a:lumMod val="85000"/>
                      <a:lumOff val="15000"/>
                    </a:schemeClr>
                  </a:solidFill>
                  <a:ea typeface="微软雅黑" panose="020B0503020204020204" pitchFamily="34" charset="-122"/>
                  <a:cs typeface="微软雅黑" panose="020B0503020204020204" pitchFamily="34" charset="-122"/>
                </a:rPr>
                <a:t>deepcopy</a:t>
              </a:r>
              <a:r>
                <a:rPr lang="zh-CN" altLang="en-US" sz="2400" dirty="0">
                  <a:solidFill>
                    <a:schemeClr val="tx1">
                      <a:lumMod val="85000"/>
                      <a:lumOff val="15000"/>
                    </a:schemeClr>
                  </a:solidFill>
                  <a:ea typeface="微软雅黑" panose="020B0503020204020204" pitchFamily="34" charset="-122"/>
                  <a:cs typeface="微软雅黑" panose="020B0503020204020204" pitchFamily="34" charset="-122"/>
                </a:rPr>
                <a:t>函数，实现列表复制操作。</a:t>
              </a:r>
            </a:p>
          </p:txBody>
        </p:sp>
        <p:cxnSp>
          <p:nvCxnSpPr>
            <p:cNvPr id="29" name="直接连接符 28">
              <a:extLst>
                <a:ext uri="{FF2B5EF4-FFF2-40B4-BE49-F238E27FC236}">
                  <a16:creationId xmlns:a16="http://schemas.microsoft.com/office/drawing/2014/main" id="{C5DEE4FD-2EC6-4CBA-8652-0A569B28B009}"/>
                </a:ext>
              </a:extLst>
            </p:cNvPr>
            <p:cNvCxnSpPr>
              <a:cxnSpLocks/>
            </p:cNvCxnSpPr>
            <p:nvPr/>
          </p:nvCxnSpPr>
          <p:spPr>
            <a:xfrm flipV="1">
              <a:off x="4174708" y="3176725"/>
              <a:ext cx="8276082"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0" name="组合 29">
              <a:extLst>
                <a:ext uri="{FF2B5EF4-FFF2-40B4-BE49-F238E27FC236}">
                  <a16:creationId xmlns:a16="http://schemas.microsoft.com/office/drawing/2014/main" id="{B1E8ADE9-7B5C-4E99-A2BD-D5F8BAF15CA6}"/>
                </a:ext>
              </a:extLst>
            </p:cNvPr>
            <p:cNvGrpSpPr/>
            <p:nvPr/>
          </p:nvGrpSpPr>
          <p:grpSpPr>
            <a:xfrm>
              <a:off x="3570547" y="2973866"/>
              <a:ext cx="405714" cy="405714"/>
              <a:chOff x="3570547" y="2973866"/>
              <a:chExt cx="405714" cy="405714"/>
            </a:xfrm>
          </p:grpSpPr>
          <p:sp>
            <p:nvSpPr>
              <p:cNvPr id="31" name="泪滴形 30">
                <a:extLst>
                  <a:ext uri="{FF2B5EF4-FFF2-40B4-BE49-F238E27FC236}">
                    <a16:creationId xmlns:a16="http://schemas.microsoft.com/office/drawing/2014/main" id="{D813D816-82A7-4CC2-AAA7-AA08718CF38D}"/>
                  </a:ext>
                </a:extLst>
              </p:cNvPr>
              <p:cNvSpPr/>
              <p:nvPr/>
            </p:nvSpPr>
            <p:spPr>
              <a:xfrm rot="2700000">
                <a:off x="3570547" y="2973866"/>
                <a:ext cx="405714" cy="405714"/>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2" name="泪滴形 31">
                <a:extLst>
                  <a:ext uri="{FF2B5EF4-FFF2-40B4-BE49-F238E27FC236}">
                    <a16:creationId xmlns:a16="http://schemas.microsoft.com/office/drawing/2014/main" id="{90866F51-8B27-4B0D-9BE8-8EC97C1D37ED}"/>
                  </a:ext>
                </a:extLst>
              </p:cNvPr>
              <p:cNvSpPr/>
              <p:nvPr/>
            </p:nvSpPr>
            <p:spPr>
              <a:xfrm rot="2700000">
                <a:off x="3651454" y="3054773"/>
                <a:ext cx="243900" cy="243900"/>
              </a:xfrm>
              <a:prstGeom prst="teardrop">
                <a:avLst/>
              </a:prstGeom>
              <a:solidFill>
                <a:srgbClr val="DCF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sp>
        <p:nvSpPr>
          <p:cNvPr id="33" name="矩形 32">
            <a:extLst>
              <a:ext uri="{FF2B5EF4-FFF2-40B4-BE49-F238E27FC236}">
                <a16:creationId xmlns:a16="http://schemas.microsoft.com/office/drawing/2014/main" id="{384ABF17-693A-4D3B-BEE6-2234FF55B7EF}"/>
              </a:ext>
            </a:extLst>
          </p:cNvPr>
          <p:cNvSpPr/>
          <p:nvPr/>
        </p:nvSpPr>
        <p:spPr>
          <a:xfrm>
            <a:off x="2028584" y="2907327"/>
            <a:ext cx="8995361" cy="2053704"/>
          </a:xfrm>
          <a:prstGeom prst="rect">
            <a:avLst/>
          </a:prstGeom>
        </p:spPr>
        <p:txBody>
          <a:bodyPr wrap="square">
            <a:spAutoFit/>
          </a:bodyPr>
          <a:lstStyle/>
          <a:p>
            <a:pPr marL="342900" indent="-342900">
              <a:lnSpc>
                <a:spcPct val="130000"/>
              </a:lnSpc>
              <a:spcBef>
                <a:spcPct val="0"/>
              </a:spcBef>
              <a:buClr>
                <a:srgbClr val="B1C400"/>
              </a:buClr>
              <a:buFont typeface="Wingdings" panose="05000000000000000000" pitchFamily="2" charset="2"/>
              <a:buChar char="Ø"/>
              <a:defRPr/>
            </a:pPr>
            <a:r>
              <a:rPr lang="en-US" altLang="zh-CN" sz="2000" dirty="0">
                <a:solidFill>
                  <a:schemeClr val="tx1">
                    <a:lumMod val="85000"/>
                    <a:lumOff val="15000"/>
                  </a:schemeClr>
                </a:solidFill>
                <a:ea typeface="微软雅黑" panose="020B0503020204020204" pitchFamily="34" charset="-122"/>
              </a:rPr>
              <a:t>import copy #</a:t>
            </a:r>
            <a:r>
              <a:rPr lang="zh-CN" altLang="en-US" sz="2000" dirty="0">
                <a:solidFill>
                  <a:schemeClr val="tx1">
                    <a:lumMod val="85000"/>
                    <a:lumOff val="15000"/>
                  </a:schemeClr>
                </a:solidFill>
                <a:ea typeface="微软雅黑" panose="020B0503020204020204" pitchFamily="34" charset="-122"/>
              </a:rPr>
              <a:t>导入</a:t>
            </a:r>
            <a:r>
              <a:rPr lang="en-US" altLang="zh-CN" sz="2000" dirty="0">
                <a:solidFill>
                  <a:schemeClr val="tx1">
                    <a:lumMod val="85000"/>
                    <a:lumOff val="15000"/>
                  </a:schemeClr>
                </a:solidFill>
                <a:ea typeface="微软雅黑" panose="020B0503020204020204" pitchFamily="34" charset="-122"/>
              </a:rPr>
              <a:t>copy</a:t>
            </a:r>
            <a:r>
              <a:rPr lang="zh-CN" altLang="en-US" sz="2000" dirty="0">
                <a:solidFill>
                  <a:schemeClr val="tx1">
                    <a:lumMod val="85000"/>
                    <a:lumOff val="15000"/>
                  </a:schemeClr>
                </a:solidFill>
                <a:ea typeface="微软雅黑" panose="020B0503020204020204" pitchFamily="34" charset="-122"/>
              </a:rPr>
              <a:t>模块</a:t>
            </a:r>
          </a:p>
          <a:p>
            <a:pPr marL="342900" indent="-342900">
              <a:lnSpc>
                <a:spcPct val="130000"/>
              </a:lnSpc>
              <a:spcBef>
                <a:spcPct val="0"/>
              </a:spcBef>
              <a:buClr>
                <a:srgbClr val="B1C400"/>
              </a:buClr>
              <a:buFont typeface="Wingdings" panose="05000000000000000000" pitchFamily="2" charset="2"/>
              <a:buChar char="Ø"/>
              <a:defRPr/>
            </a:pPr>
            <a:r>
              <a:rPr lang="en-US" altLang="zh-CN" sz="2000" dirty="0">
                <a:solidFill>
                  <a:schemeClr val="tx1">
                    <a:lumMod val="85000"/>
                    <a:lumOff val="15000"/>
                  </a:schemeClr>
                </a:solidFill>
                <a:ea typeface="微软雅黑" panose="020B0503020204020204" pitchFamily="34" charset="-122"/>
              </a:rPr>
              <a:t>ls1=[1,[2,3]] #</a:t>
            </a:r>
            <a:r>
              <a:rPr lang="zh-CN" altLang="en-US" sz="2000" dirty="0">
                <a:solidFill>
                  <a:schemeClr val="tx1">
                    <a:lumMod val="85000"/>
                    <a:lumOff val="15000"/>
                  </a:schemeClr>
                </a:solidFill>
                <a:ea typeface="微软雅黑" panose="020B0503020204020204" pitchFamily="34" charset="-122"/>
              </a:rPr>
              <a:t>创建列表对象并赋给变量</a:t>
            </a:r>
            <a:r>
              <a:rPr lang="en-US" altLang="zh-CN" sz="2000" dirty="0">
                <a:solidFill>
                  <a:schemeClr val="tx1">
                    <a:lumMod val="85000"/>
                    <a:lumOff val="15000"/>
                  </a:schemeClr>
                </a:solidFill>
                <a:ea typeface="微软雅黑" panose="020B0503020204020204" pitchFamily="34" charset="-122"/>
              </a:rPr>
              <a:t>ls1</a:t>
            </a:r>
          </a:p>
          <a:p>
            <a:pPr marL="342900" indent="-342900">
              <a:lnSpc>
                <a:spcPct val="130000"/>
              </a:lnSpc>
              <a:spcBef>
                <a:spcPct val="0"/>
              </a:spcBef>
              <a:buClr>
                <a:srgbClr val="B1C400"/>
              </a:buClr>
              <a:buFont typeface="Wingdings" panose="05000000000000000000" pitchFamily="2" charset="2"/>
              <a:buChar char="Ø"/>
              <a:defRPr/>
            </a:pPr>
            <a:r>
              <a:rPr lang="en-US" altLang="zh-CN" sz="2000" dirty="0">
                <a:solidFill>
                  <a:schemeClr val="tx1">
                    <a:lumMod val="85000"/>
                    <a:lumOff val="15000"/>
                  </a:schemeClr>
                </a:solidFill>
                <a:ea typeface="微软雅黑" panose="020B0503020204020204" pitchFamily="34" charset="-122"/>
              </a:rPr>
              <a:t>ls2=</a:t>
            </a:r>
            <a:r>
              <a:rPr lang="en-US" altLang="zh-CN" sz="2000" dirty="0" err="1">
                <a:solidFill>
                  <a:schemeClr val="tx1">
                    <a:lumMod val="85000"/>
                    <a:lumOff val="15000"/>
                  </a:schemeClr>
                </a:solidFill>
                <a:ea typeface="微软雅黑" panose="020B0503020204020204" pitchFamily="34" charset="-122"/>
              </a:rPr>
              <a:t>copy.deepcopy</a:t>
            </a:r>
            <a:r>
              <a:rPr lang="en-US" altLang="zh-CN" sz="2000" dirty="0">
                <a:solidFill>
                  <a:schemeClr val="tx1">
                    <a:lumMod val="85000"/>
                    <a:lumOff val="15000"/>
                  </a:schemeClr>
                </a:solidFill>
                <a:ea typeface="微软雅黑" panose="020B0503020204020204" pitchFamily="34" charset="-122"/>
              </a:rPr>
              <a:t>(ls1) #</a:t>
            </a:r>
            <a:r>
              <a:rPr lang="zh-CN" altLang="en-US" sz="2000" dirty="0">
                <a:solidFill>
                  <a:schemeClr val="tx1">
                    <a:lumMod val="85000"/>
                    <a:lumOff val="15000"/>
                  </a:schemeClr>
                </a:solidFill>
                <a:ea typeface="微软雅黑" panose="020B0503020204020204" pitchFamily="34" charset="-122"/>
              </a:rPr>
              <a:t>通过调用</a:t>
            </a:r>
            <a:r>
              <a:rPr lang="en-US" altLang="zh-CN" sz="2000" dirty="0" err="1">
                <a:solidFill>
                  <a:schemeClr val="tx1">
                    <a:lumMod val="85000"/>
                    <a:lumOff val="15000"/>
                  </a:schemeClr>
                </a:solidFill>
                <a:ea typeface="微软雅黑" panose="020B0503020204020204" pitchFamily="34" charset="-122"/>
              </a:rPr>
              <a:t>deepcopy</a:t>
            </a:r>
            <a:r>
              <a:rPr lang="zh-CN" altLang="en-US" sz="2000" dirty="0">
                <a:solidFill>
                  <a:schemeClr val="tx1">
                    <a:lumMod val="85000"/>
                    <a:lumOff val="15000"/>
                  </a:schemeClr>
                </a:solidFill>
                <a:ea typeface="微软雅黑" panose="020B0503020204020204" pitchFamily="34" charset="-122"/>
              </a:rPr>
              <a:t>函数复制</a:t>
            </a:r>
            <a:r>
              <a:rPr lang="en-US" altLang="zh-CN" sz="2000" dirty="0">
                <a:solidFill>
                  <a:schemeClr val="tx1">
                    <a:lumMod val="85000"/>
                    <a:lumOff val="15000"/>
                  </a:schemeClr>
                </a:solidFill>
                <a:ea typeface="微软雅黑" panose="020B0503020204020204" pitchFamily="34" charset="-122"/>
              </a:rPr>
              <a:t>ls1</a:t>
            </a:r>
            <a:r>
              <a:rPr lang="zh-CN" altLang="en-US" sz="2000" dirty="0">
                <a:solidFill>
                  <a:schemeClr val="tx1">
                    <a:lumMod val="85000"/>
                    <a:lumOff val="15000"/>
                  </a:schemeClr>
                </a:solidFill>
                <a:ea typeface="微软雅黑" panose="020B0503020204020204" pitchFamily="34" charset="-122"/>
              </a:rPr>
              <a:t>生成新对象并赋给</a:t>
            </a:r>
            <a:r>
              <a:rPr lang="en-US" altLang="zh-CN" sz="2000" dirty="0">
                <a:solidFill>
                  <a:schemeClr val="tx1">
                    <a:lumMod val="85000"/>
                    <a:lumOff val="15000"/>
                  </a:schemeClr>
                </a:solidFill>
                <a:ea typeface="微软雅黑" panose="020B0503020204020204" pitchFamily="34" charset="-122"/>
              </a:rPr>
              <a:t>ls2</a:t>
            </a:r>
          </a:p>
          <a:p>
            <a:pPr marL="342900" indent="-342900">
              <a:lnSpc>
                <a:spcPct val="130000"/>
              </a:lnSpc>
              <a:spcBef>
                <a:spcPct val="0"/>
              </a:spcBef>
              <a:buClr>
                <a:srgbClr val="B1C400"/>
              </a:buClr>
              <a:buFont typeface="Wingdings" panose="05000000000000000000" pitchFamily="2" charset="2"/>
              <a:buChar char="Ø"/>
              <a:defRPr/>
            </a:pPr>
            <a:r>
              <a:rPr lang="en-US" altLang="zh-CN" sz="2000" dirty="0">
                <a:solidFill>
                  <a:schemeClr val="tx1">
                    <a:lumMod val="85000"/>
                    <a:lumOff val="15000"/>
                  </a:schemeClr>
                </a:solidFill>
                <a:ea typeface="微软雅黑" panose="020B0503020204020204" pitchFamily="34" charset="-122"/>
              </a:rPr>
              <a:t>print('ls1</a:t>
            </a:r>
            <a:r>
              <a:rPr lang="zh-CN" altLang="en-US" sz="2000" dirty="0">
                <a:solidFill>
                  <a:schemeClr val="tx1">
                    <a:lumMod val="85000"/>
                    <a:lumOff val="15000"/>
                  </a:schemeClr>
                </a:solidFill>
                <a:ea typeface="微软雅黑" panose="020B0503020204020204" pitchFamily="34" charset="-122"/>
              </a:rPr>
              <a:t>和</a:t>
            </a:r>
            <a:r>
              <a:rPr lang="en-US" altLang="zh-CN" sz="2000" dirty="0">
                <a:solidFill>
                  <a:schemeClr val="tx1">
                    <a:lumMod val="85000"/>
                    <a:lumOff val="15000"/>
                  </a:schemeClr>
                </a:solidFill>
                <a:ea typeface="微软雅黑" panose="020B0503020204020204" pitchFamily="34" charset="-122"/>
              </a:rPr>
              <a:t>ls2</a:t>
            </a:r>
            <a:r>
              <a:rPr lang="zh-CN" altLang="en-US" sz="2000" dirty="0">
                <a:solidFill>
                  <a:schemeClr val="tx1">
                    <a:lumMod val="85000"/>
                    <a:lumOff val="15000"/>
                  </a:schemeClr>
                </a:solidFill>
                <a:ea typeface="微软雅黑" panose="020B0503020204020204" pitchFamily="34" charset="-122"/>
              </a:rPr>
              <a:t>的值分别为：</a:t>
            </a:r>
            <a:r>
              <a:rPr lang="en-US" altLang="zh-CN" sz="2000" dirty="0">
                <a:solidFill>
                  <a:schemeClr val="tx1">
                    <a:lumMod val="85000"/>
                    <a:lumOff val="15000"/>
                  </a:schemeClr>
                </a:solidFill>
                <a:ea typeface="微软雅黑" panose="020B0503020204020204" pitchFamily="34" charset="-122"/>
              </a:rPr>
              <a:t>',ls1,ls2)</a:t>
            </a:r>
          </a:p>
          <a:p>
            <a:pPr marL="342900" indent="-342900">
              <a:lnSpc>
                <a:spcPct val="130000"/>
              </a:lnSpc>
              <a:spcBef>
                <a:spcPct val="0"/>
              </a:spcBef>
              <a:buClr>
                <a:srgbClr val="B1C400"/>
              </a:buClr>
              <a:buFont typeface="Wingdings" panose="05000000000000000000" pitchFamily="2" charset="2"/>
              <a:buChar char="Ø"/>
              <a:defRPr/>
            </a:pPr>
            <a:r>
              <a:rPr lang="en-US" altLang="zh-CN" sz="2000" dirty="0">
                <a:solidFill>
                  <a:schemeClr val="tx1">
                    <a:lumMod val="85000"/>
                    <a:lumOff val="15000"/>
                  </a:schemeClr>
                </a:solidFill>
                <a:ea typeface="微软雅黑" panose="020B0503020204020204" pitchFamily="34" charset="-122"/>
              </a:rPr>
              <a:t>print('ls1</a:t>
            </a:r>
            <a:r>
              <a:rPr lang="zh-CN" altLang="en-US" sz="2000" dirty="0">
                <a:solidFill>
                  <a:schemeClr val="tx1">
                    <a:lumMod val="85000"/>
                    <a:lumOff val="15000"/>
                  </a:schemeClr>
                </a:solidFill>
                <a:ea typeface="微软雅黑" panose="020B0503020204020204" pitchFamily="34" charset="-122"/>
              </a:rPr>
              <a:t>和</a:t>
            </a:r>
            <a:r>
              <a:rPr lang="en-US" altLang="zh-CN" sz="2000" dirty="0">
                <a:solidFill>
                  <a:schemeClr val="tx1">
                    <a:lumMod val="85000"/>
                    <a:lumOff val="15000"/>
                  </a:schemeClr>
                </a:solidFill>
                <a:ea typeface="微软雅黑" panose="020B0503020204020204" pitchFamily="34" charset="-122"/>
              </a:rPr>
              <a:t>ls2</a:t>
            </a:r>
            <a:r>
              <a:rPr lang="zh-CN" altLang="en-US" sz="2000" dirty="0">
                <a:solidFill>
                  <a:schemeClr val="tx1">
                    <a:lumMod val="85000"/>
                    <a:lumOff val="15000"/>
                  </a:schemeClr>
                </a:solidFill>
                <a:ea typeface="微软雅黑" panose="020B0503020204020204" pitchFamily="34" charset="-122"/>
              </a:rPr>
              <a:t>的内存地址分别为：</a:t>
            </a:r>
            <a:r>
              <a:rPr lang="en-US" altLang="zh-CN" sz="2000" dirty="0">
                <a:solidFill>
                  <a:schemeClr val="tx1">
                    <a:lumMod val="85000"/>
                    <a:lumOff val="15000"/>
                  </a:schemeClr>
                </a:solidFill>
                <a:ea typeface="微软雅黑" panose="020B0503020204020204" pitchFamily="34" charset="-122"/>
              </a:rPr>
              <a:t>',id(ls1),id(ls2))</a:t>
            </a:r>
          </a:p>
        </p:txBody>
      </p:sp>
      <p:sp>
        <p:nvSpPr>
          <p:cNvPr id="34" name="KSO_Shape">
            <a:extLst>
              <a:ext uri="{FF2B5EF4-FFF2-40B4-BE49-F238E27FC236}">
                <a16:creationId xmlns:a16="http://schemas.microsoft.com/office/drawing/2014/main" id="{70525C9C-EC81-47A1-9107-57D58ABE8770}"/>
              </a:ext>
            </a:extLst>
          </p:cNvPr>
          <p:cNvSpPr/>
          <p:nvPr/>
        </p:nvSpPr>
        <p:spPr>
          <a:xfrm>
            <a:off x="1811788" y="2454836"/>
            <a:ext cx="8995361" cy="2543904"/>
          </a:xfrm>
          <a:prstGeom prst="roundRect">
            <a:avLst>
              <a:gd name="adj" fmla="val 5617"/>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35" name="组合 34">
            <a:extLst>
              <a:ext uri="{FF2B5EF4-FFF2-40B4-BE49-F238E27FC236}">
                <a16:creationId xmlns:a16="http://schemas.microsoft.com/office/drawing/2014/main" id="{7D885776-CEE1-4FD1-9215-D1CE5967C125}"/>
              </a:ext>
            </a:extLst>
          </p:cNvPr>
          <p:cNvGrpSpPr/>
          <p:nvPr/>
        </p:nvGrpSpPr>
        <p:grpSpPr>
          <a:xfrm>
            <a:off x="1513402" y="2197692"/>
            <a:ext cx="877274" cy="877274"/>
            <a:chOff x="836354" y="1156380"/>
            <a:chExt cx="877274" cy="877274"/>
          </a:xfrm>
        </p:grpSpPr>
        <p:sp>
          <p:nvSpPr>
            <p:cNvPr id="36" name="Oval 4011">
              <a:extLst>
                <a:ext uri="{FF2B5EF4-FFF2-40B4-BE49-F238E27FC236}">
                  <a16:creationId xmlns:a16="http://schemas.microsoft.com/office/drawing/2014/main" id="{E4381618-854F-4A1B-AD7F-3EADB0C052DD}"/>
                </a:ext>
              </a:extLst>
            </p:cNvPr>
            <p:cNvSpPr>
              <a:spLocks noChangeArrowheads="1"/>
            </p:cNvSpPr>
            <p:nvPr/>
          </p:nvSpPr>
          <p:spPr bwMode="auto">
            <a:xfrm>
              <a:off x="836354" y="1156380"/>
              <a:ext cx="877274"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37" name="组合 36">
              <a:extLst>
                <a:ext uri="{FF2B5EF4-FFF2-40B4-BE49-F238E27FC236}">
                  <a16:creationId xmlns:a16="http://schemas.microsoft.com/office/drawing/2014/main" id="{0859831A-3854-4FBB-A1A4-16B24B36DFE6}"/>
                </a:ext>
              </a:extLst>
            </p:cNvPr>
            <p:cNvGrpSpPr/>
            <p:nvPr/>
          </p:nvGrpSpPr>
          <p:grpSpPr>
            <a:xfrm>
              <a:off x="852546" y="1337788"/>
              <a:ext cx="830546" cy="514457"/>
              <a:chOff x="10655670" y="657377"/>
              <a:chExt cx="526153" cy="325910"/>
            </a:xfrm>
            <a:solidFill>
              <a:schemeClr val="tx2">
                <a:lumMod val="50000"/>
              </a:schemeClr>
            </a:solidFill>
          </p:grpSpPr>
          <p:sp>
            <p:nvSpPr>
              <p:cNvPr id="42" name="Freeform 89">
                <a:extLst>
                  <a:ext uri="{FF2B5EF4-FFF2-40B4-BE49-F238E27FC236}">
                    <a16:creationId xmlns:a16="http://schemas.microsoft.com/office/drawing/2014/main" id="{3A5E867A-1065-4699-BE60-2FBC93EE7C35}"/>
                  </a:ext>
                </a:extLst>
              </p:cNvPr>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90">
                <a:extLst>
                  <a:ext uri="{FF2B5EF4-FFF2-40B4-BE49-F238E27FC236}">
                    <a16:creationId xmlns:a16="http://schemas.microsoft.com/office/drawing/2014/main" id="{21FC6E6E-4063-42DB-8190-200C3C6758D0}"/>
                  </a:ext>
                </a:extLst>
              </p:cNvPr>
              <p:cNvSpPr>
                <a:spLocks/>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91">
                <a:extLst>
                  <a:ext uri="{FF2B5EF4-FFF2-40B4-BE49-F238E27FC236}">
                    <a16:creationId xmlns:a16="http://schemas.microsoft.com/office/drawing/2014/main" id="{5A823B37-FE9E-4EC6-88D5-6BB8D9CB3438}"/>
                  </a:ext>
                </a:extLst>
              </p:cNvPr>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18" name="矩形 17">
            <a:extLst>
              <a:ext uri="{FF2B5EF4-FFF2-40B4-BE49-F238E27FC236}">
                <a16:creationId xmlns:a16="http://schemas.microsoft.com/office/drawing/2014/main" id="{1C6689E8-8B92-4BB2-84CB-42736656044A}"/>
              </a:ext>
            </a:extLst>
          </p:cNvPr>
          <p:cNvSpPr/>
          <p:nvPr/>
        </p:nvSpPr>
        <p:spPr>
          <a:xfrm>
            <a:off x="2371987" y="5502955"/>
            <a:ext cx="8092813" cy="1005596"/>
          </a:xfrm>
          <a:prstGeom prst="rect">
            <a:avLst/>
          </a:prstGeom>
        </p:spPr>
        <p:txBody>
          <a:bodyPr wrap="square">
            <a:spAutoFit/>
          </a:bodyPr>
          <a:lstStyle/>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ls1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ls2</a:t>
            </a:r>
            <a:r>
              <a:rPr lang="zh-CN" altLang="en-US" sz="2400" dirty="0">
                <a:solidFill>
                  <a:schemeClr val="tx1">
                    <a:lumMod val="85000"/>
                    <a:lumOff val="15000"/>
                  </a:schemeClr>
                </a:solidFill>
                <a:ea typeface="微软雅黑" panose="020B0503020204020204" pitchFamily="34" charset="-122"/>
              </a:rPr>
              <a:t>的值分别为： </a:t>
            </a:r>
            <a:r>
              <a:rPr lang="en-US" altLang="zh-CN" sz="2400" dirty="0">
                <a:solidFill>
                  <a:schemeClr val="tx1">
                    <a:lumMod val="85000"/>
                    <a:lumOff val="15000"/>
                  </a:schemeClr>
                </a:solidFill>
                <a:ea typeface="微软雅黑" panose="020B0503020204020204" pitchFamily="34" charset="-122"/>
              </a:rPr>
              <a:t>[1, [2, 3]] [1, [2, 3]]</a:t>
            </a: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ls1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ls2</a:t>
            </a:r>
            <a:r>
              <a:rPr lang="zh-CN" altLang="en-US" sz="2400" dirty="0">
                <a:solidFill>
                  <a:schemeClr val="tx1">
                    <a:lumMod val="85000"/>
                    <a:lumOff val="15000"/>
                  </a:schemeClr>
                </a:solidFill>
                <a:ea typeface="微软雅黑" panose="020B0503020204020204" pitchFamily="34" charset="-122"/>
              </a:rPr>
              <a:t>的内存地址分别为： </a:t>
            </a:r>
            <a:r>
              <a:rPr lang="en-US" altLang="zh-CN" sz="2400" dirty="0">
                <a:solidFill>
                  <a:schemeClr val="tx1">
                    <a:lumMod val="85000"/>
                    <a:lumOff val="15000"/>
                  </a:schemeClr>
                </a:solidFill>
                <a:ea typeface="微软雅黑" panose="020B0503020204020204" pitchFamily="34" charset="-122"/>
              </a:rPr>
              <a:t>1942483404104 1942484025224</a:t>
            </a:r>
          </a:p>
        </p:txBody>
      </p:sp>
      <p:sp>
        <p:nvSpPr>
          <p:cNvPr id="19" name="KSO_Shape">
            <a:extLst>
              <a:ext uri="{FF2B5EF4-FFF2-40B4-BE49-F238E27FC236}">
                <a16:creationId xmlns:a16="http://schemas.microsoft.com/office/drawing/2014/main" id="{51791723-FCA7-4A74-84E0-473C80DFEC7A}"/>
              </a:ext>
            </a:extLst>
          </p:cNvPr>
          <p:cNvSpPr/>
          <p:nvPr/>
        </p:nvSpPr>
        <p:spPr>
          <a:xfrm>
            <a:off x="1823362" y="5354588"/>
            <a:ext cx="8995361" cy="1319592"/>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20" name="组合 19">
            <a:extLst>
              <a:ext uri="{FF2B5EF4-FFF2-40B4-BE49-F238E27FC236}">
                <a16:creationId xmlns:a16="http://schemas.microsoft.com/office/drawing/2014/main" id="{049817FB-3725-4D0E-856F-2E9D9A7F307D}"/>
              </a:ext>
            </a:extLst>
          </p:cNvPr>
          <p:cNvGrpSpPr/>
          <p:nvPr/>
        </p:nvGrpSpPr>
        <p:grpSpPr>
          <a:xfrm>
            <a:off x="1494713" y="5057399"/>
            <a:ext cx="877274" cy="877274"/>
            <a:chOff x="1533168" y="3016714"/>
            <a:chExt cx="877274" cy="877274"/>
          </a:xfrm>
        </p:grpSpPr>
        <p:sp>
          <p:nvSpPr>
            <p:cNvPr id="21" name="KSO_Shape">
              <a:extLst>
                <a:ext uri="{FF2B5EF4-FFF2-40B4-BE49-F238E27FC236}">
                  <a16:creationId xmlns:a16="http://schemas.microsoft.com/office/drawing/2014/main" id="{2886F5D5-9928-48B3-B1E5-3F9D974E44A6}"/>
                </a:ext>
              </a:extLst>
            </p:cNvPr>
            <p:cNvSpPr/>
            <p:nvPr/>
          </p:nvSpPr>
          <p:spPr>
            <a:xfrm>
              <a:off x="1533168" y="3016714"/>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pic>
          <p:nvPicPr>
            <p:cNvPr id="22" name="图片 21">
              <a:extLst>
                <a:ext uri="{FF2B5EF4-FFF2-40B4-BE49-F238E27FC236}">
                  <a16:creationId xmlns:a16="http://schemas.microsoft.com/office/drawing/2014/main" id="{3321FB86-172F-42CC-AF04-721B97ADDB9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642370" y="3125916"/>
              <a:ext cx="658870" cy="658870"/>
            </a:xfrm>
            <a:prstGeom prst="rect">
              <a:avLst/>
            </a:prstGeom>
          </p:spPr>
        </p:pic>
      </p:grpSp>
    </p:spTree>
    <p:extLst>
      <p:ext uri="{BB962C8B-B14F-4D97-AF65-F5344CB8AC3E}">
        <p14:creationId xmlns:p14="http://schemas.microsoft.com/office/powerpoint/2010/main" val="128267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p:tgtEl>
                                          <p:spTgt spid="33"/>
                                        </p:tgtEl>
                                        <p:attrNameLst>
                                          <p:attrName>ppt_y</p:attrName>
                                        </p:attrNameLst>
                                      </p:cBhvr>
                                      <p:tavLst>
                                        <p:tav tm="0">
                                          <p:val>
                                            <p:strVal val="#ppt_y-#ppt_h*1.125000"/>
                                          </p:val>
                                        </p:tav>
                                        <p:tav tm="100000">
                                          <p:val>
                                            <p:strVal val="#ppt_y"/>
                                          </p:val>
                                        </p:tav>
                                      </p:tavLst>
                                    </p:anim>
                                    <p:animEffect transition="in" filter="wipe(down)">
                                      <p:cBhvr>
                                        <p:cTn id="26" dur="500"/>
                                        <p:tgtEl>
                                          <p:spTgt spid="33"/>
                                        </p:tgtEl>
                                      </p:cBhvr>
                                    </p:animEffect>
                                  </p:childTnLst>
                                </p:cTn>
                              </p:par>
                            </p:childTnLst>
                          </p:cTn>
                        </p:par>
                        <p:par>
                          <p:cTn id="27" fill="hold">
                            <p:stCondLst>
                              <p:cond delay="1500"/>
                            </p:stCondLst>
                            <p:childTnLst>
                              <p:par>
                                <p:cTn id="28" presetID="53" presetClass="entr" presetSubtype="16"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animEffect transition="in" filter="fade">
                                      <p:cBhvr>
                                        <p:cTn id="32" dur="500"/>
                                        <p:tgtEl>
                                          <p:spTgt spid="20"/>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2" presetClass="entr" presetSubtype="1"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p:tgtEl>
                                          <p:spTgt spid="18"/>
                                        </p:tgtEl>
                                        <p:attrNameLst>
                                          <p:attrName>ppt_y</p:attrName>
                                        </p:attrNameLst>
                                      </p:cBhvr>
                                      <p:tavLst>
                                        <p:tav tm="0">
                                          <p:val>
                                            <p:strVal val="#ppt_y-#ppt_h*1.125000"/>
                                          </p:val>
                                        </p:tav>
                                        <p:tav tm="100000">
                                          <p:val>
                                            <p:strVal val="#ppt_y"/>
                                          </p:val>
                                        </p:tav>
                                      </p:tavLst>
                                    </p:anim>
                                    <p:animEffect transition="in" filter="wipe(down)">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3" grpId="0"/>
      <p:bldP spid="34" grpId="0" animBg="1"/>
      <p:bldP spid="18" grpId="0"/>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2720719" y="495168"/>
            <a:ext cx="6750566"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cs typeface="微软雅黑" panose="020B0503020204020204" pitchFamily="34" charset="-122"/>
              </a:rPr>
              <a:t>通过</a:t>
            </a:r>
            <a:r>
              <a:rPr lang="en-US" altLang="zh-CN" sz="3200" b="1" dirty="0" err="1">
                <a:solidFill>
                  <a:schemeClr val="tx1">
                    <a:lumMod val="85000"/>
                    <a:lumOff val="15000"/>
                  </a:schemeClr>
                </a:solidFill>
                <a:latin typeface="+mj-lt"/>
                <a:ea typeface="微软雅黑" panose="020B0503020204020204" pitchFamily="34" charset="-122"/>
                <a:cs typeface="微软雅黑" panose="020B0503020204020204" pitchFamily="34" charset="-122"/>
              </a:rPr>
              <a:t>deepcopy</a:t>
            </a:r>
            <a:r>
              <a:rPr lang="zh-CN" altLang="en-US" sz="3200" b="1" dirty="0">
                <a:solidFill>
                  <a:schemeClr val="tx1">
                    <a:lumMod val="85000"/>
                    <a:lumOff val="15000"/>
                  </a:schemeClr>
                </a:solidFill>
                <a:latin typeface="+mj-lt"/>
                <a:ea typeface="微软雅黑" panose="020B0503020204020204" pitchFamily="34" charset="-122"/>
                <a:cs typeface="微软雅黑" panose="020B0503020204020204" pitchFamily="34" charset="-122"/>
              </a:rPr>
              <a:t>函数实现列表元素复制</a:t>
            </a:r>
          </a:p>
        </p:txBody>
      </p:sp>
      <p:grpSp>
        <p:nvGrpSpPr>
          <p:cNvPr id="17" name="组合 16">
            <a:extLst>
              <a:ext uri="{FF2B5EF4-FFF2-40B4-BE49-F238E27FC236}">
                <a16:creationId xmlns:a16="http://schemas.microsoft.com/office/drawing/2014/main" id="{7A735A6D-458B-4E7D-A312-3AFA0FB01FC1}"/>
              </a:ext>
            </a:extLst>
          </p:cNvPr>
          <p:cNvGrpSpPr/>
          <p:nvPr/>
        </p:nvGrpSpPr>
        <p:grpSpPr>
          <a:xfrm>
            <a:off x="1697892" y="1337037"/>
            <a:ext cx="8880244" cy="720574"/>
            <a:chOff x="3570547" y="2659006"/>
            <a:chExt cx="8880244" cy="720574"/>
          </a:xfrm>
        </p:grpSpPr>
        <p:sp>
          <p:nvSpPr>
            <p:cNvPr id="24" name="矩形 23">
              <a:extLst>
                <a:ext uri="{FF2B5EF4-FFF2-40B4-BE49-F238E27FC236}">
                  <a16:creationId xmlns:a16="http://schemas.microsoft.com/office/drawing/2014/main" id="{B201508C-2E2B-4B07-A93E-6E23387BFAE7}"/>
                </a:ext>
              </a:extLst>
            </p:cNvPr>
            <p:cNvSpPr/>
            <p:nvPr/>
          </p:nvSpPr>
          <p:spPr>
            <a:xfrm>
              <a:off x="4113749" y="2659006"/>
              <a:ext cx="8337042" cy="461665"/>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ea typeface="微软雅黑" panose="020B0503020204020204" pitchFamily="34" charset="-122"/>
                  <a:cs typeface="微软雅黑" panose="020B0503020204020204" pitchFamily="34" charset="-122"/>
                </a:rPr>
                <a:t>例：使用</a:t>
              </a:r>
              <a:r>
                <a:rPr lang="en-US" altLang="zh-CN" sz="2400" dirty="0">
                  <a:solidFill>
                    <a:schemeClr val="tx1">
                      <a:lumMod val="85000"/>
                      <a:lumOff val="15000"/>
                    </a:schemeClr>
                  </a:solidFill>
                  <a:ea typeface="微软雅黑" panose="020B0503020204020204" pitchFamily="34" charset="-122"/>
                  <a:cs typeface="微软雅黑" panose="020B0503020204020204" pitchFamily="34" charset="-122"/>
                </a:rPr>
                <a:t>copy</a:t>
              </a:r>
              <a:r>
                <a:rPr lang="zh-CN" altLang="en-US" sz="2400" dirty="0">
                  <a:solidFill>
                    <a:schemeClr val="tx1">
                      <a:lumMod val="85000"/>
                      <a:lumOff val="15000"/>
                    </a:schemeClr>
                  </a:solidFill>
                  <a:ea typeface="微软雅黑" panose="020B0503020204020204" pitchFamily="34" charset="-122"/>
                  <a:cs typeface="微软雅黑" panose="020B0503020204020204" pitchFamily="34" charset="-122"/>
                </a:rPr>
                <a:t>模块中的</a:t>
              </a:r>
              <a:r>
                <a:rPr lang="en-US" altLang="zh-CN" sz="2400" dirty="0" err="1">
                  <a:solidFill>
                    <a:schemeClr val="tx1">
                      <a:lumMod val="85000"/>
                      <a:lumOff val="15000"/>
                    </a:schemeClr>
                  </a:solidFill>
                  <a:ea typeface="微软雅黑" panose="020B0503020204020204" pitchFamily="34" charset="-122"/>
                  <a:cs typeface="微软雅黑" panose="020B0503020204020204" pitchFamily="34" charset="-122"/>
                </a:rPr>
                <a:t>deepcopy</a:t>
              </a:r>
              <a:r>
                <a:rPr lang="zh-CN" altLang="en-US" sz="2400" dirty="0">
                  <a:solidFill>
                    <a:schemeClr val="tx1">
                      <a:lumMod val="85000"/>
                      <a:lumOff val="15000"/>
                    </a:schemeClr>
                  </a:solidFill>
                  <a:ea typeface="微软雅黑" panose="020B0503020204020204" pitchFamily="34" charset="-122"/>
                  <a:cs typeface="微软雅黑" panose="020B0503020204020204" pitchFamily="34" charset="-122"/>
                </a:rPr>
                <a:t>函数，实现列表复制操作。</a:t>
              </a:r>
            </a:p>
          </p:txBody>
        </p:sp>
        <p:cxnSp>
          <p:nvCxnSpPr>
            <p:cNvPr id="29" name="直接连接符 28">
              <a:extLst>
                <a:ext uri="{FF2B5EF4-FFF2-40B4-BE49-F238E27FC236}">
                  <a16:creationId xmlns:a16="http://schemas.microsoft.com/office/drawing/2014/main" id="{C5DEE4FD-2EC6-4CBA-8652-0A569B28B009}"/>
                </a:ext>
              </a:extLst>
            </p:cNvPr>
            <p:cNvCxnSpPr>
              <a:cxnSpLocks/>
            </p:cNvCxnSpPr>
            <p:nvPr/>
          </p:nvCxnSpPr>
          <p:spPr>
            <a:xfrm flipV="1">
              <a:off x="4174708" y="3176725"/>
              <a:ext cx="8276082"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0" name="组合 29">
              <a:extLst>
                <a:ext uri="{FF2B5EF4-FFF2-40B4-BE49-F238E27FC236}">
                  <a16:creationId xmlns:a16="http://schemas.microsoft.com/office/drawing/2014/main" id="{B1E8ADE9-7B5C-4E99-A2BD-D5F8BAF15CA6}"/>
                </a:ext>
              </a:extLst>
            </p:cNvPr>
            <p:cNvGrpSpPr/>
            <p:nvPr/>
          </p:nvGrpSpPr>
          <p:grpSpPr>
            <a:xfrm>
              <a:off x="3570547" y="2973866"/>
              <a:ext cx="405714" cy="405714"/>
              <a:chOff x="3570547" y="2973866"/>
              <a:chExt cx="405714" cy="405714"/>
            </a:xfrm>
          </p:grpSpPr>
          <p:sp>
            <p:nvSpPr>
              <p:cNvPr id="31" name="泪滴形 30">
                <a:extLst>
                  <a:ext uri="{FF2B5EF4-FFF2-40B4-BE49-F238E27FC236}">
                    <a16:creationId xmlns:a16="http://schemas.microsoft.com/office/drawing/2014/main" id="{D813D816-82A7-4CC2-AAA7-AA08718CF38D}"/>
                  </a:ext>
                </a:extLst>
              </p:cNvPr>
              <p:cNvSpPr/>
              <p:nvPr/>
            </p:nvSpPr>
            <p:spPr>
              <a:xfrm rot="2700000">
                <a:off x="3570547" y="2973866"/>
                <a:ext cx="405714" cy="405714"/>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2" name="泪滴形 31">
                <a:extLst>
                  <a:ext uri="{FF2B5EF4-FFF2-40B4-BE49-F238E27FC236}">
                    <a16:creationId xmlns:a16="http://schemas.microsoft.com/office/drawing/2014/main" id="{90866F51-8B27-4B0D-9BE8-8EC97C1D37ED}"/>
                  </a:ext>
                </a:extLst>
              </p:cNvPr>
              <p:cNvSpPr/>
              <p:nvPr/>
            </p:nvSpPr>
            <p:spPr>
              <a:xfrm rot="2700000">
                <a:off x="3651454" y="3054773"/>
                <a:ext cx="243900" cy="243900"/>
              </a:xfrm>
              <a:prstGeom prst="teardrop">
                <a:avLst/>
              </a:prstGeom>
              <a:solidFill>
                <a:srgbClr val="DCF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sp>
        <p:nvSpPr>
          <p:cNvPr id="33" name="矩形 32">
            <a:extLst>
              <a:ext uri="{FF2B5EF4-FFF2-40B4-BE49-F238E27FC236}">
                <a16:creationId xmlns:a16="http://schemas.microsoft.com/office/drawing/2014/main" id="{384ABF17-693A-4D3B-BEE6-2234FF55B7EF}"/>
              </a:ext>
            </a:extLst>
          </p:cNvPr>
          <p:cNvSpPr/>
          <p:nvPr/>
        </p:nvSpPr>
        <p:spPr>
          <a:xfrm>
            <a:off x="2028584" y="2945035"/>
            <a:ext cx="8995361" cy="1253485"/>
          </a:xfrm>
          <a:prstGeom prst="rect">
            <a:avLst/>
          </a:prstGeom>
        </p:spPr>
        <p:txBody>
          <a:bodyPr wrap="square">
            <a:spAutoFit/>
          </a:bodyPr>
          <a:lstStyle/>
          <a:p>
            <a:pPr marL="342900" indent="-342900">
              <a:lnSpc>
                <a:spcPct val="130000"/>
              </a:lnSpc>
              <a:spcBef>
                <a:spcPct val="0"/>
              </a:spcBef>
              <a:buClr>
                <a:srgbClr val="B1C400"/>
              </a:buClr>
              <a:buFont typeface="Wingdings" panose="05000000000000000000" pitchFamily="2" charset="2"/>
              <a:buChar char="Ø"/>
              <a:defRPr/>
            </a:pPr>
            <a:r>
              <a:rPr lang="en-US" altLang="zh-CN" sz="2000" dirty="0">
                <a:solidFill>
                  <a:schemeClr val="tx1">
                    <a:lumMod val="85000"/>
                    <a:lumOff val="15000"/>
                  </a:schemeClr>
                </a:solidFill>
                <a:ea typeface="微软雅黑" panose="020B0503020204020204" pitchFamily="34" charset="-122"/>
              </a:rPr>
              <a:t>print('ls1[1]</a:t>
            </a:r>
            <a:r>
              <a:rPr lang="zh-CN" altLang="en-US" sz="2000" dirty="0">
                <a:solidFill>
                  <a:schemeClr val="tx1">
                    <a:lumMod val="85000"/>
                    <a:lumOff val="15000"/>
                  </a:schemeClr>
                </a:solidFill>
                <a:ea typeface="微软雅黑" panose="020B0503020204020204" pitchFamily="34" charset="-122"/>
              </a:rPr>
              <a:t>和</a:t>
            </a:r>
            <a:r>
              <a:rPr lang="en-US" altLang="zh-CN" sz="2000" dirty="0">
                <a:solidFill>
                  <a:schemeClr val="tx1">
                    <a:lumMod val="85000"/>
                    <a:lumOff val="15000"/>
                  </a:schemeClr>
                </a:solidFill>
                <a:ea typeface="微软雅黑" panose="020B0503020204020204" pitchFamily="34" charset="-122"/>
              </a:rPr>
              <a:t>ls2[1]</a:t>
            </a:r>
            <a:r>
              <a:rPr lang="zh-CN" altLang="en-US" sz="2000" dirty="0">
                <a:solidFill>
                  <a:schemeClr val="tx1">
                    <a:lumMod val="85000"/>
                    <a:lumOff val="15000"/>
                  </a:schemeClr>
                </a:solidFill>
                <a:ea typeface="微软雅黑" panose="020B0503020204020204" pitchFamily="34" charset="-122"/>
              </a:rPr>
              <a:t>的内存地址分别为：</a:t>
            </a:r>
            <a:r>
              <a:rPr lang="en-US" altLang="zh-CN" sz="2000" dirty="0">
                <a:solidFill>
                  <a:schemeClr val="tx1">
                    <a:lumMod val="85000"/>
                    <a:lumOff val="15000"/>
                  </a:schemeClr>
                </a:solidFill>
                <a:ea typeface="微软雅黑" panose="020B0503020204020204" pitchFamily="34" charset="-122"/>
              </a:rPr>
              <a:t>',id(ls1[1]),id(ls2[1]))</a:t>
            </a:r>
          </a:p>
          <a:p>
            <a:pPr marL="342900" indent="-342900">
              <a:lnSpc>
                <a:spcPct val="130000"/>
              </a:lnSpc>
              <a:spcBef>
                <a:spcPct val="0"/>
              </a:spcBef>
              <a:buClr>
                <a:srgbClr val="B1C400"/>
              </a:buClr>
              <a:buFont typeface="Wingdings" panose="05000000000000000000" pitchFamily="2" charset="2"/>
              <a:buChar char="Ø"/>
              <a:defRPr/>
            </a:pPr>
            <a:r>
              <a:rPr lang="en-US" altLang="zh-CN" sz="2000" dirty="0">
                <a:solidFill>
                  <a:schemeClr val="tx1">
                    <a:lumMod val="85000"/>
                    <a:lumOff val="15000"/>
                  </a:schemeClr>
                </a:solidFill>
                <a:ea typeface="微软雅黑" panose="020B0503020204020204" pitchFamily="34" charset="-122"/>
              </a:rPr>
              <a:t>ls1[1][0]=5 #</a:t>
            </a:r>
            <a:r>
              <a:rPr lang="zh-CN" altLang="en-US" sz="2000" dirty="0">
                <a:solidFill>
                  <a:schemeClr val="tx1">
                    <a:lumMod val="85000"/>
                    <a:lumOff val="15000"/>
                  </a:schemeClr>
                </a:solidFill>
                <a:ea typeface="微软雅黑" panose="020B0503020204020204" pitchFamily="34" charset="-122"/>
              </a:rPr>
              <a:t>将</a:t>
            </a:r>
            <a:r>
              <a:rPr lang="en-US" altLang="zh-CN" sz="2000" dirty="0">
                <a:solidFill>
                  <a:schemeClr val="tx1">
                    <a:lumMod val="85000"/>
                    <a:lumOff val="15000"/>
                  </a:schemeClr>
                </a:solidFill>
                <a:ea typeface="微软雅黑" panose="020B0503020204020204" pitchFamily="34" charset="-122"/>
              </a:rPr>
              <a:t>ls1</a:t>
            </a:r>
            <a:r>
              <a:rPr lang="zh-CN" altLang="en-US" sz="2000" dirty="0">
                <a:solidFill>
                  <a:schemeClr val="tx1">
                    <a:lumMod val="85000"/>
                    <a:lumOff val="15000"/>
                  </a:schemeClr>
                </a:solidFill>
                <a:ea typeface="微软雅黑" panose="020B0503020204020204" pitchFamily="34" charset="-122"/>
              </a:rPr>
              <a:t>下标为</a:t>
            </a:r>
            <a:r>
              <a:rPr lang="en-US" altLang="zh-CN" sz="2000" dirty="0">
                <a:solidFill>
                  <a:schemeClr val="tx1">
                    <a:lumMod val="85000"/>
                    <a:lumOff val="15000"/>
                  </a:schemeClr>
                </a:solidFill>
                <a:ea typeface="微软雅黑" panose="020B0503020204020204" pitchFamily="34" charset="-122"/>
              </a:rPr>
              <a:t>1</a:t>
            </a:r>
            <a:r>
              <a:rPr lang="zh-CN" altLang="en-US" sz="2000" dirty="0">
                <a:solidFill>
                  <a:schemeClr val="tx1">
                    <a:lumMod val="85000"/>
                    <a:lumOff val="15000"/>
                  </a:schemeClr>
                </a:solidFill>
                <a:ea typeface="微软雅黑" panose="020B0503020204020204" pitchFamily="34" charset="-122"/>
              </a:rPr>
              <a:t>的列表元素（即</a:t>
            </a:r>
            <a:r>
              <a:rPr lang="en-US" altLang="zh-CN" sz="2000" dirty="0">
                <a:solidFill>
                  <a:schemeClr val="tx1">
                    <a:lumMod val="85000"/>
                    <a:lumOff val="15000"/>
                  </a:schemeClr>
                </a:solidFill>
                <a:ea typeface="微软雅黑" panose="020B0503020204020204" pitchFamily="34" charset="-122"/>
              </a:rPr>
              <a:t>ls[1]</a:t>
            </a:r>
            <a:r>
              <a:rPr lang="zh-CN" altLang="en-US" sz="2000" dirty="0">
                <a:solidFill>
                  <a:schemeClr val="tx1">
                    <a:lumMod val="85000"/>
                    <a:lumOff val="15000"/>
                  </a:schemeClr>
                </a:solidFill>
                <a:ea typeface="微软雅黑" panose="020B0503020204020204" pitchFamily="34" charset="-122"/>
              </a:rPr>
              <a:t>）中下标为</a:t>
            </a:r>
            <a:r>
              <a:rPr lang="en-US" altLang="zh-CN" sz="2000" dirty="0">
                <a:solidFill>
                  <a:schemeClr val="tx1">
                    <a:lumMod val="85000"/>
                    <a:lumOff val="15000"/>
                  </a:schemeClr>
                </a:solidFill>
                <a:ea typeface="微软雅黑" panose="020B0503020204020204" pitchFamily="34" charset="-122"/>
              </a:rPr>
              <a:t>0</a:t>
            </a:r>
            <a:r>
              <a:rPr lang="zh-CN" altLang="en-US" sz="2000" dirty="0">
                <a:solidFill>
                  <a:schemeClr val="tx1">
                    <a:lumMod val="85000"/>
                    <a:lumOff val="15000"/>
                  </a:schemeClr>
                </a:solidFill>
                <a:ea typeface="微软雅黑" panose="020B0503020204020204" pitchFamily="34" charset="-122"/>
              </a:rPr>
              <a:t>的元素值修改为</a:t>
            </a:r>
            <a:r>
              <a:rPr lang="en-US" altLang="zh-CN" sz="2000" dirty="0">
                <a:solidFill>
                  <a:schemeClr val="tx1">
                    <a:lumMod val="85000"/>
                    <a:lumOff val="15000"/>
                  </a:schemeClr>
                </a:solidFill>
                <a:ea typeface="微软雅黑" panose="020B0503020204020204" pitchFamily="34" charset="-122"/>
              </a:rPr>
              <a:t>5</a:t>
            </a:r>
          </a:p>
          <a:p>
            <a:pPr marL="342900" indent="-342900">
              <a:lnSpc>
                <a:spcPct val="130000"/>
              </a:lnSpc>
              <a:spcBef>
                <a:spcPct val="0"/>
              </a:spcBef>
              <a:buClr>
                <a:srgbClr val="B1C400"/>
              </a:buClr>
              <a:buFont typeface="Wingdings" panose="05000000000000000000" pitchFamily="2" charset="2"/>
              <a:buChar char="Ø"/>
              <a:defRPr/>
            </a:pPr>
            <a:r>
              <a:rPr lang="en-US" altLang="zh-CN" sz="2000" dirty="0">
                <a:solidFill>
                  <a:schemeClr val="tx1">
                    <a:lumMod val="85000"/>
                    <a:lumOff val="15000"/>
                  </a:schemeClr>
                </a:solidFill>
                <a:ea typeface="微软雅黑" panose="020B0503020204020204" pitchFamily="34" charset="-122"/>
              </a:rPr>
              <a:t>print('ls1</a:t>
            </a:r>
            <a:r>
              <a:rPr lang="zh-CN" altLang="en-US" sz="2000" dirty="0">
                <a:solidFill>
                  <a:schemeClr val="tx1">
                    <a:lumMod val="85000"/>
                    <a:lumOff val="15000"/>
                  </a:schemeClr>
                </a:solidFill>
                <a:ea typeface="微软雅黑" panose="020B0503020204020204" pitchFamily="34" charset="-122"/>
              </a:rPr>
              <a:t>和</a:t>
            </a:r>
            <a:r>
              <a:rPr lang="en-US" altLang="zh-CN" sz="2000" dirty="0">
                <a:solidFill>
                  <a:schemeClr val="tx1">
                    <a:lumMod val="85000"/>
                    <a:lumOff val="15000"/>
                  </a:schemeClr>
                </a:solidFill>
                <a:ea typeface="微软雅黑" panose="020B0503020204020204" pitchFamily="34" charset="-122"/>
              </a:rPr>
              <a:t>ls2</a:t>
            </a:r>
            <a:r>
              <a:rPr lang="zh-CN" altLang="en-US" sz="2000" dirty="0">
                <a:solidFill>
                  <a:schemeClr val="tx1">
                    <a:lumMod val="85000"/>
                    <a:lumOff val="15000"/>
                  </a:schemeClr>
                </a:solidFill>
                <a:ea typeface="微软雅黑" panose="020B0503020204020204" pitchFamily="34" charset="-122"/>
              </a:rPr>
              <a:t>的值分别为：</a:t>
            </a:r>
            <a:r>
              <a:rPr lang="en-US" altLang="zh-CN" sz="2000" dirty="0">
                <a:solidFill>
                  <a:schemeClr val="tx1">
                    <a:lumMod val="85000"/>
                    <a:lumOff val="15000"/>
                  </a:schemeClr>
                </a:solidFill>
                <a:ea typeface="微软雅黑" panose="020B0503020204020204" pitchFamily="34" charset="-122"/>
              </a:rPr>
              <a:t>',ls1,ls2)</a:t>
            </a:r>
          </a:p>
        </p:txBody>
      </p:sp>
      <p:sp>
        <p:nvSpPr>
          <p:cNvPr id="34" name="KSO_Shape">
            <a:extLst>
              <a:ext uri="{FF2B5EF4-FFF2-40B4-BE49-F238E27FC236}">
                <a16:creationId xmlns:a16="http://schemas.microsoft.com/office/drawing/2014/main" id="{70525C9C-EC81-47A1-9107-57D58ABE8770}"/>
              </a:ext>
            </a:extLst>
          </p:cNvPr>
          <p:cNvSpPr/>
          <p:nvPr/>
        </p:nvSpPr>
        <p:spPr>
          <a:xfrm>
            <a:off x="1811788" y="2454836"/>
            <a:ext cx="9302414" cy="1811000"/>
          </a:xfrm>
          <a:prstGeom prst="roundRect">
            <a:avLst>
              <a:gd name="adj" fmla="val 5617"/>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35" name="组合 34">
            <a:extLst>
              <a:ext uri="{FF2B5EF4-FFF2-40B4-BE49-F238E27FC236}">
                <a16:creationId xmlns:a16="http://schemas.microsoft.com/office/drawing/2014/main" id="{7D885776-CEE1-4FD1-9215-D1CE5967C125}"/>
              </a:ext>
            </a:extLst>
          </p:cNvPr>
          <p:cNvGrpSpPr/>
          <p:nvPr/>
        </p:nvGrpSpPr>
        <p:grpSpPr>
          <a:xfrm>
            <a:off x="1513402" y="2197692"/>
            <a:ext cx="877274" cy="877274"/>
            <a:chOff x="836354" y="1156380"/>
            <a:chExt cx="877274" cy="877274"/>
          </a:xfrm>
        </p:grpSpPr>
        <p:sp>
          <p:nvSpPr>
            <p:cNvPr id="36" name="Oval 4011">
              <a:extLst>
                <a:ext uri="{FF2B5EF4-FFF2-40B4-BE49-F238E27FC236}">
                  <a16:creationId xmlns:a16="http://schemas.microsoft.com/office/drawing/2014/main" id="{E4381618-854F-4A1B-AD7F-3EADB0C052DD}"/>
                </a:ext>
              </a:extLst>
            </p:cNvPr>
            <p:cNvSpPr>
              <a:spLocks noChangeArrowheads="1"/>
            </p:cNvSpPr>
            <p:nvPr/>
          </p:nvSpPr>
          <p:spPr bwMode="auto">
            <a:xfrm>
              <a:off x="836354" y="1156380"/>
              <a:ext cx="877274"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37" name="组合 36">
              <a:extLst>
                <a:ext uri="{FF2B5EF4-FFF2-40B4-BE49-F238E27FC236}">
                  <a16:creationId xmlns:a16="http://schemas.microsoft.com/office/drawing/2014/main" id="{0859831A-3854-4FBB-A1A4-16B24B36DFE6}"/>
                </a:ext>
              </a:extLst>
            </p:cNvPr>
            <p:cNvGrpSpPr/>
            <p:nvPr/>
          </p:nvGrpSpPr>
          <p:grpSpPr>
            <a:xfrm>
              <a:off x="852546" y="1337788"/>
              <a:ext cx="830546" cy="514457"/>
              <a:chOff x="10655670" y="657377"/>
              <a:chExt cx="526153" cy="325910"/>
            </a:xfrm>
            <a:solidFill>
              <a:schemeClr val="tx2">
                <a:lumMod val="50000"/>
              </a:schemeClr>
            </a:solidFill>
          </p:grpSpPr>
          <p:sp>
            <p:nvSpPr>
              <p:cNvPr id="42" name="Freeform 89">
                <a:extLst>
                  <a:ext uri="{FF2B5EF4-FFF2-40B4-BE49-F238E27FC236}">
                    <a16:creationId xmlns:a16="http://schemas.microsoft.com/office/drawing/2014/main" id="{3A5E867A-1065-4699-BE60-2FBC93EE7C35}"/>
                  </a:ext>
                </a:extLst>
              </p:cNvPr>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90">
                <a:extLst>
                  <a:ext uri="{FF2B5EF4-FFF2-40B4-BE49-F238E27FC236}">
                    <a16:creationId xmlns:a16="http://schemas.microsoft.com/office/drawing/2014/main" id="{21FC6E6E-4063-42DB-8190-200C3C6758D0}"/>
                  </a:ext>
                </a:extLst>
              </p:cNvPr>
              <p:cNvSpPr>
                <a:spLocks/>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91">
                <a:extLst>
                  <a:ext uri="{FF2B5EF4-FFF2-40B4-BE49-F238E27FC236}">
                    <a16:creationId xmlns:a16="http://schemas.microsoft.com/office/drawing/2014/main" id="{5A823B37-FE9E-4EC6-88D5-6BB8D9CB3438}"/>
                  </a:ext>
                </a:extLst>
              </p:cNvPr>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18" name="矩形 17">
            <a:extLst>
              <a:ext uri="{FF2B5EF4-FFF2-40B4-BE49-F238E27FC236}">
                <a16:creationId xmlns:a16="http://schemas.microsoft.com/office/drawing/2014/main" id="{6A94128A-7357-499D-8E55-F3363A850FE8}"/>
              </a:ext>
            </a:extLst>
          </p:cNvPr>
          <p:cNvSpPr/>
          <p:nvPr/>
        </p:nvSpPr>
        <p:spPr>
          <a:xfrm>
            <a:off x="2287144" y="4956203"/>
            <a:ext cx="8961662" cy="1005596"/>
          </a:xfrm>
          <a:prstGeom prst="rect">
            <a:avLst/>
          </a:prstGeom>
        </p:spPr>
        <p:txBody>
          <a:bodyPr wrap="square">
            <a:spAutoFit/>
          </a:bodyPr>
          <a:lstStyle/>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ls1[1]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ls2[1]</a:t>
            </a:r>
            <a:r>
              <a:rPr lang="zh-CN" altLang="en-US" sz="2400" dirty="0">
                <a:solidFill>
                  <a:schemeClr val="tx1">
                    <a:lumMod val="85000"/>
                    <a:lumOff val="15000"/>
                  </a:schemeClr>
                </a:solidFill>
                <a:ea typeface="微软雅黑" panose="020B0503020204020204" pitchFamily="34" charset="-122"/>
              </a:rPr>
              <a:t>的内存地址分别为： </a:t>
            </a:r>
            <a:r>
              <a:rPr lang="en-US" altLang="zh-CN" sz="2400" dirty="0">
                <a:solidFill>
                  <a:schemeClr val="tx1">
                    <a:lumMod val="85000"/>
                    <a:lumOff val="15000"/>
                  </a:schemeClr>
                </a:solidFill>
                <a:ea typeface="微软雅黑" panose="020B0503020204020204" pitchFamily="34" charset="-122"/>
              </a:rPr>
              <a:t>1942483405896 1942484062280</a:t>
            </a: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ls1</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ls2</a:t>
            </a:r>
            <a:r>
              <a:rPr lang="zh-CN" altLang="en-US" sz="2400" dirty="0">
                <a:solidFill>
                  <a:schemeClr val="tx1">
                    <a:lumMod val="85000"/>
                    <a:lumOff val="15000"/>
                  </a:schemeClr>
                </a:solidFill>
                <a:ea typeface="微软雅黑" panose="020B0503020204020204" pitchFamily="34" charset="-122"/>
              </a:rPr>
              <a:t>的值分别为： </a:t>
            </a:r>
            <a:r>
              <a:rPr lang="en-US" altLang="zh-CN" sz="2400" dirty="0">
                <a:solidFill>
                  <a:schemeClr val="tx1">
                    <a:lumMod val="85000"/>
                    <a:lumOff val="15000"/>
                  </a:schemeClr>
                </a:solidFill>
                <a:ea typeface="微软雅黑" panose="020B0503020204020204" pitchFamily="34" charset="-122"/>
              </a:rPr>
              <a:t>[1, [5, 3]] [1, [2, 3]]</a:t>
            </a:r>
          </a:p>
        </p:txBody>
      </p:sp>
      <p:sp>
        <p:nvSpPr>
          <p:cNvPr id="19" name="KSO_Shape">
            <a:extLst>
              <a:ext uri="{FF2B5EF4-FFF2-40B4-BE49-F238E27FC236}">
                <a16:creationId xmlns:a16="http://schemas.microsoft.com/office/drawing/2014/main" id="{8A6B53F0-5853-4F21-881C-67ED146F1A32}"/>
              </a:ext>
            </a:extLst>
          </p:cNvPr>
          <p:cNvSpPr/>
          <p:nvPr/>
        </p:nvSpPr>
        <p:spPr>
          <a:xfrm>
            <a:off x="1823362" y="4732416"/>
            <a:ext cx="9290840" cy="1645337"/>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20" name="组合 19">
            <a:extLst>
              <a:ext uri="{FF2B5EF4-FFF2-40B4-BE49-F238E27FC236}">
                <a16:creationId xmlns:a16="http://schemas.microsoft.com/office/drawing/2014/main" id="{FC4A0330-4CE8-4574-A123-A5BFCF7D6FC5}"/>
              </a:ext>
            </a:extLst>
          </p:cNvPr>
          <p:cNvGrpSpPr/>
          <p:nvPr/>
        </p:nvGrpSpPr>
        <p:grpSpPr>
          <a:xfrm>
            <a:off x="1494713" y="4435227"/>
            <a:ext cx="877274" cy="877274"/>
            <a:chOff x="1533168" y="3016714"/>
            <a:chExt cx="877274" cy="877274"/>
          </a:xfrm>
        </p:grpSpPr>
        <p:sp>
          <p:nvSpPr>
            <p:cNvPr id="21" name="KSO_Shape">
              <a:extLst>
                <a:ext uri="{FF2B5EF4-FFF2-40B4-BE49-F238E27FC236}">
                  <a16:creationId xmlns:a16="http://schemas.microsoft.com/office/drawing/2014/main" id="{E4C4B553-EC27-4832-B2C6-3DAA546A9541}"/>
                </a:ext>
              </a:extLst>
            </p:cNvPr>
            <p:cNvSpPr/>
            <p:nvPr/>
          </p:nvSpPr>
          <p:spPr>
            <a:xfrm>
              <a:off x="1533168" y="3016714"/>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pic>
          <p:nvPicPr>
            <p:cNvPr id="22" name="图片 21">
              <a:extLst>
                <a:ext uri="{FF2B5EF4-FFF2-40B4-BE49-F238E27FC236}">
                  <a16:creationId xmlns:a16="http://schemas.microsoft.com/office/drawing/2014/main" id="{B0DE4C15-62A3-4577-8B76-B689F7FE1B2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642370" y="3125916"/>
              <a:ext cx="658870" cy="658870"/>
            </a:xfrm>
            <a:prstGeom prst="rect">
              <a:avLst/>
            </a:prstGeom>
          </p:spPr>
        </p:pic>
      </p:grpSp>
    </p:spTree>
    <p:extLst>
      <p:ext uri="{BB962C8B-B14F-4D97-AF65-F5344CB8AC3E}">
        <p14:creationId xmlns:p14="http://schemas.microsoft.com/office/powerpoint/2010/main" val="291987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p:tgtEl>
                                          <p:spTgt spid="33"/>
                                        </p:tgtEl>
                                        <p:attrNameLst>
                                          <p:attrName>ppt_y</p:attrName>
                                        </p:attrNameLst>
                                      </p:cBhvr>
                                      <p:tavLst>
                                        <p:tav tm="0">
                                          <p:val>
                                            <p:strVal val="#ppt_y-#ppt_h*1.125000"/>
                                          </p:val>
                                        </p:tav>
                                        <p:tav tm="100000">
                                          <p:val>
                                            <p:strVal val="#ppt_y"/>
                                          </p:val>
                                        </p:tav>
                                      </p:tavLst>
                                    </p:anim>
                                    <p:animEffect transition="in" filter="wipe(down)">
                                      <p:cBhvr>
                                        <p:cTn id="26" dur="500"/>
                                        <p:tgtEl>
                                          <p:spTgt spid="33"/>
                                        </p:tgtEl>
                                      </p:cBhvr>
                                    </p:animEffect>
                                  </p:childTnLst>
                                </p:cTn>
                              </p:par>
                            </p:childTnLst>
                          </p:cTn>
                        </p:par>
                        <p:par>
                          <p:cTn id="27" fill="hold">
                            <p:stCondLst>
                              <p:cond delay="1500"/>
                            </p:stCondLst>
                            <p:childTnLst>
                              <p:par>
                                <p:cTn id="28" presetID="53" presetClass="entr" presetSubtype="16"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animEffect transition="in" filter="fade">
                                      <p:cBhvr>
                                        <p:cTn id="32" dur="500"/>
                                        <p:tgtEl>
                                          <p:spTgt spid="20"/>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2" presetClass="entr" presetSubtype="1"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p:tgtEl>
                                          <p:spTgt spid="18"/>
                                        </p:tgtEl>
                                        <p:attrNameLst>
                                          <p:attrName>ppt_y</p:attrName>
                                        </p:attrNameLst>
                                      </p:cBhvr>
                                      <p:tavLst>
                                        <p:tav tm="0">
                                          <p:val>
                                            <p:strVal val="#ppt_y-#ppt_h*1.125000"/>
                                          </p:val>
                                        </p:tav>
                                        <p:tav tm="100000">
                                          <p:val>
                                            <p:strVal val="#ppt_y"/>
                                          </p:val>
                                        </p:tav>
                                      </p:tavLst>
                                    </p:anim>
                                    <p:animEffect transition="in" filter="wipe(down)">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3" grpId="0"/>
      <p:bldP spid="34" grpId="0" animBg="1"/>
      <p:bldP spid="18" grpId="0"/>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20B0A2C-D7B7-4ABE-9D1A-2A4EB0712041}"/>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已知“</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a=[1,[2,3]]”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且“</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，则执行“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a[1][0]=10”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的值为（    ）。</a:t>
            </a:r>
          </a:p>
        </p:txBody>
      </p:sp>
      <p:sp>
        <p:nvSpPr>
          <p:cNvPr id="5" name="文本框 4">
            <a:extLst>
              <a:ext uri="{FF2B5EF4-FFF2-40B4-BE49-F238E27FC236}">
                <a16:creationId xmlns:a16="http://schemas.microsoft.com/office/drawing/2014/main" id="{4BF47B26-484C-4AF1-B743-4D0674972A50}"/>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A30F133F-510D-428E-AB4B-A9DB3E5FCE69}"/>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[1,[2,3]]</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3DBB7612-8B2F-4307-BCE0-3FDD5E67C3A3}"/>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[1,[10,3]]</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CFD44C08-2EAD-4608-98CC-303EB82A4F60}"/>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报错</a:t>
            </a:r>
          </a:p>
        </p:txBody>
      </p:sp>
      <p:sp>
        <p:nvSpPr>
          <p:cNvPr id="9" name="椭圆 8">
            <a:extLst>
              <a:ext uri="{FF2B5EF4-FFF2-40B4-BE49-F238E27FC236}">
                <a16:creationId xmlns:a16="http://schemas.microsoft.com/office/drawing/2014/main" id="{FBF0D92C-09CE-4B9B-AD6D-CBD7F22CF4D5}"/>
              </a:ext>
            </a:extLst>
          </p:cNvPr>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0" name="椭圆 9">
            <a:extLst>
              <a:ext uri="{FF2B5EF4-FFF2-40B4-BE49-F238E27FC236}">
                <a16:creationId xmlns:a16="http://schemas.microsoft.com/office/drawing/2014/main" id="{5A2800DA-DC95-428F-A7D1-AAF1A69C06F6}"/>
              </a:ext>
            </a:extLst>
          </p:cNvPr>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1" name="椭圆 10">
            <a:extLst>
              <a:ext uri="{FF2B5EF4-FFF2-40B4-BE49-F238E27FC236}">
                <a16:creationId xmlns:a16="http://schemas.microsoft.com/office/drawing/2014/main" id="{6AC80709-FCD3-4CCB-9B4E-9C315257F5D7}"/>
              </a:ext>
            </a:extLst>
          </p:cNvPr>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2" name="椭圆 11">
            <a:extLst>
              <a:ext uri="{FF2B5EF4-FFF2-40B4-BE49-F238E27FC236}">
                <a16:creationId xmlns:a16="http://schemas.microsoft.com/office/drawing/2014/main" id="{3D854B38-517C-43A5-B45D-44576AFF9BD4}"/>
              </a:ext>
            </a:extLst>
          </p:cNvPr>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D</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3" name="矩形: 圆角 12">
            <a:extLst>
              <a:ext uri="{FF2B5EF4-FFF2-40B4-BE49-F238E27FC236}">
                <a16:creationId xmlns:a16="http://schemas.microsoft.com/office/drawing/2014/main" id="{07956341-5611-4D8F-B88B-C79DB0E30F80}"/>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提交</a:t>
            </a:r>
          </a:p>
        </p:txBody>
      </p:sp>
      <p:grpSp>
        <p:nvGrpSpPr>
          <p:cNvPr id="18" name="组合 17">
            <a:extLst>
              <a:ext uri="{FF2B5EF4-FFF2-40B4-BE49-F238E27FC236}">
                <a16:creationId xmlns:a16="http://schemas.microsoft.com/office/drawing/2014/main" id="{056C1ED0-B597-4518-9217-2F5FCCF50888}"/>
              </a:ext>
            </a:extLst>
          </p:cNvPr>
          <p:cNvGrpSpPr/>
          <p:nvPr>
            <p:custDataLst>
              <p:tags r:id="rId12"/>
            </p:custDataLst>
          </p:nvPr>
        </p:nvGrpSpPr>
        <p:grpSpPr>
          <a:xfrm>
            <a:off x="0" y="0"/>
            <a:ext cx="12192000" cy="635000"/>
            <a:chOff x="0" y="0"/>
            <a:chExt cx="12192000" cy="635000"/>
          </a:xfrm>
        </p:grpSpPr>
        <p:sp>
          <p:nvSpPr>
            <p:cNvPr id="14" name="TitleBackground">
              <a:extLst>
                <a:ext uri="{FF2B5EF4-FFF2-40B4-BE49-F238E27FC236}">
                  <a16:creationId xmlns:a16="http://schemas.microsoft.com/office/drawing/2014/main" id="{09155775-F4DD-43CC-AB1D-D834BBB9D496}"/>
                </a:ext>
              </a:extLst>
            </p:cNvPr>
            <p:cNvSpPr/>
            <p:nvPr>
              <p:custDataLst>
                <p:tags r:id="rId15"/>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ColorBlock">
              <a:extLst>
                <a:ext uri="{FF2B5EF4-FFF2-40B4-BE49-F238E27FC236}">
                  <a16:creationId xmlns:a16="http://schemas.microsoft.com/office/drawing/2014/main" id="{CD4369D8-55D4-4EED-8B77-BE61A37B8F48}"/>
                </a:ext>
              </a:extLst>
            </p:cNvPr>
            <p:cNvSpPr/>
            <p:nvPr>
              <p:custDataLst>
                <p:tags r:id="rId16"/>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ypeText">
              <a:extLst>
                <a:ext uri="{FF2B5EF4-FFF2-40B4-BE49-F238E27FC236}">
                  <a16:creationId xmlns:a16="http://schemas.microsoft.com/office/drawing/2014/main" id="{258A9036-C7E2-4C01-B30E-D472CF828A3E}"/>
                </a:ext>
              </a:extLst>
            </p:cNvPr>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F4BAAECC-73BD-4C27-947C-40F631ED56A4}"/>
                </a:ext>
              </a:extLst>
            </p:cNvPr>
            <p:cNvSpPr txBox="1"/>
            <p:nvPr>
              <p:custDataLst>
                <p:tags r:id="rId1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1B617924-F401-4C6B-921B-DE001D6CD9A5}"/>
              </a:ext>
            </a:extLst>
          </p:cNvPr>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9" name="文本框 18">
            <a:extLst>
              <a:ext uri="{FF2B5EF4-FFF2-40B4-BE49-F238E27FC236}">
                <a16:creationId xmlns:a16="http://schemas.microsoft.com/office/drawing/2014/main" id="{A1B982D2-5959-4DC7-843C-4AFD09A349F5}"/>
              </a:ext>
            </a:extLst>
          </p:cNvPr>
          <p:cNvSpPr txBox="1"/>
          <p:nvPr>
            <p:custDataLst>
              <p:tags r:id="rId14"/>
            </p:custDataLst>
          </p:nvPr>
        </p:nvSpPr>
        <p:spPr>
          <a:xfrm>
            <a:off x="1219200" y="635000"/>
            <a:ext cx="9753600" cy="487680"/>
          </a:xfrm>
          <a:prstGeom prst="rect">
            <a:avLst/>
          </a:prstGeom>
          <a:solidFill>
            <a:srgbClr val="FBFAEF">
              <a:alpha val="90000"/>
            </a:srgbClr>
          </a:solidFill>
        </p:spPr>
        <p:txBody>
          <a:bodyPr vert="horz" wrap="none" rtlCol="0" anchor="ctr" anchorCtr="1">
            <a:noAutofit/>
          </a:bodyPr>
          <a:lstStyle/>
          <a:p>
            <a:r>
              <a:rPr lang="zh-CN" alt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此题未设答案</a:t>
            </a:r>
          </a:p>
        </p:txBody>
      </p:sp>
    </p:spTree>
    <p:custDataLst>
      <p:tags r:id="rId1"/>
    </p:custDataLst>
    <p:extLst>
      <p:ext uri="{BB962C8B-B14F-4D97-AF65-F5344CB8AC3E}">
        <p14:creationId xmlns:p14="http://schemas.microsoft.com/office/powerpoint/2010/main" val="3866729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553093E-91BB-49E5-97B8-FEFF385E0EA5}"/>
              </a:ext>
            </a:extLst>
          </p:cNvPr>
          <p:cNvGrpSpPr/>
          <p:nvPr/>
        </p:nvGrpSpPr>
        <p:grpSpPr>
          <a:xfrm>
            <a:off x="2446777" y="2751599"/>
            <a:ext cx="7403831" cy="1354801"/>
            <a:chOff x="3043159" y="2674363"/>
            <a:chExt cx="7403831" cy="1354801"/>
          </a:xfrm>
        </p:grpSpPr>
        <p:sp>
          <p:nvSpPr>
            <p:cNvPr id="2" name="文本框 1">
              <a:extLst>
                <a:ext uri="{FF2B5EF4-FFF2-40B4-BE49-F238E27FC236}">
                  <a16:creationId xmlns:a16="http://schemas.microsoft.com/office/drawing/2014/main" id="{A604DD5E-F17A-4AEC-B07E-CC597E127787}"/>
                </a:ext>
              </a:extLst>
            </p:cNvPr>
            <p:cNvSpPr txBox="1"/>
            <p:nvPr/>
          </p:nvSpPr>
          <p:spPr>
            <a:xfrm>
              <a:off x="3080871" y="2705725"/>
              <a:ext cx="7366119" cy="1323439"/>
            </a:xfrm>
            <a:prstGeom prst="rect">
              <a:avLst/>
            </a:prstGeom>
            <a:noFill/>
          </p:spPr>
          <p:txBody>
            <a:bodyPr wrap="none" rtlCol="0">
              <a:spAutoFit/>
            </a:bodyPr>
            <a:lstStyle/>
            <a:p>
              <a:pPr lvl="0">
                <a:defRPr/>
              </a:pPr>
              <a:r>
                <a:rPr lang="zh-CN" altLang="en-US" sz="8000" b="1" dirty="0">
                  <a:solidFill>
                    <a:srgbClr val="B1C400"/>
                  </a:solidFill>
                  <a:latin typeface="Bauhaus 93" panose="04030905020B02020C02" pitchFamily="82" charset="0"/>
                  <a:ea typeface="Adobe Gothic Std B" panose="020B0800000000000000" pitchFamily="34" charset="-128"/>
                </a:rPr>
                <a:t>列表生成表达式</a:t>
              </a:r>
              <a:endParaRPr lang="zh-CN" altLang="en-US" sz="8000" b="1" kern="1200" dirty="0">
                <a:solidFill>
                  <a:srgbClr val="B1C400"/>
                </a:solidFill>
                <a:latin typeface="+mj-ea"/>
              </a:endParaRPr>
            </a:p>
          </p:txBody>
        </p:sp>
        <p:sp>
          <p:nvSpPr>
            <p:cNvPr id="3" name="文本框 2">
              <a:extLst>
                <a:ext uri="{FF2B5EF4-FFF2-40B4-BE49-F238E27FC236}">
                  <a16:creationId xmlns:a16="http://schemas.microsoft.com/office/drawing/2014/main" id="{9C169608-4514-49BB-B40D-4FB34737EF0D}"/>
                </a:ext>
              </a:extLst>
            </p:cNvPr>
            <p:cNvSpPr txBox="1"/>
            <p:nvPr/>
          </p:nvSpPr>
          <p:spPr>
            <a:xfrm>
              <a:off x="3043159" y="2674363"/>
              <a:ext cx="7366119" cy="1323439"/>
            </a:xfrm>
            <a:prstGeom prst="rect">
              <a:avLst/>
            </a:prstGeom>
            <a:noFill/>
          </p:spPr>
          <p:txBody>
            <a:bodyPr wrap="none" rtlCol="0">
              <a:spAutoFit/>
            </a:bodyPr>
            <a:lstStyle/>
            <a:p>
              <a:pPr lvl="0">
                <a:defRPr/>
              </a:pPr>
              <a:r>
                <a:rPr lang="zh-CN" altLang="en-US" sz="8000" b="1" dirty="0">
                  <a:solidFill>
                    <a:srgbClr val="1950B2"/>
                  </a:solidFill>
                  <a:latin typeface="Bauhaus 93" panose="04030905020B02020C02" pitchFamily="82" charset="0"/>
                  <a:ea typeface="Adobe Gothic Std B" panose="020B0800000000000000" pitchFamily="34" charset="-128"/>
                </a:rPr>
                <a:t>列表生成表达式</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70651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67377" y="477138"/>
            <a:ext cx="3057247"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列表生成表达式</a:t>
            </a:r>
          </a:p>
        </p:txBody>
      </p:sp>
      <p:sp>
        <p:nvSpPr>
          <p:cNvPr id="3" name="矩形 2">
            <a:extLst>
              <a:ext uri="{FF2B5EF4-FFF2-40B4-BE49-F238E27FC236}">
                <a16:creationId xmlns:a16="http://schemas.microsoft.com/office/drawing/2014/main" id="{CD352A36-0FAB-466D-AED1-E2DB2EF0AC31}"/>
              </a:ext>
            </a:extLst>
          </p:cNvPr>
          <p:cNvSpPr/>
          <p:nvPr/>
        </p:nvSpPr>
        <p:spPr>
          <a:xfrm>
            <a:off x="1816280" y="1821242"/>
            <a:ext cx="9289360" cy="1135054"/>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ea typeface="微软雅黑" panose="020B0503020204020204" pitchFamily="34" charset="-122"/>
              </a:rPr>
              <a:t>当我们创建一个列表对象时，除了前面介绍的方法，还可以用列表生成表达式。</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781207" y="1595017"/>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8" name="KSO_Shape">
            <a:extLst>
              <a:ext uri="{FF2B5EF4-FFF2-40B4-BE49-F238E27FC236}">
                <a16:creationId xmlns:a16="http://schemas.microsoft.com/office/drawing/2014/main" id="{7C10B4E9-275D-4EE6-A235-4852EBDFC2C3}"/>
              </a:ext>
            </a:extLst>
          </p:cNvPr>
          <p:cNvSpPr/>
          <p:nvPr/>
        </p:nvSpPr>
        <p:spPr>
          <a:xfrm>
            <a:off x="1788526" y="1793468"/>
            <a:ext cx="9625451" cy="1253952"/>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5" name="组合 4">
            <a:extLst>
              <a:ext uri="{FF2B5EF4-FFF2-40B4-BE49-F238E27FC236}">
                <a16:creationId xmlns:a16="http://schemas.microsoft.com/office/drawing/2014/main" id="{B3DF7B1F-5F85-4329-868A-40B9E312FA57}"/>
              </a:ext>
            </a:extLst>
          </p:cNvPr>
          <p:cNvGrpSpPr/>
          <p:nvPr/>
        </p:nvGrpSpPr>
        <p:grpSpPr>
          <a:xfrm>
            <a:off x="836354" y="1156380"/>
            <a:ext cx="877274" cy="877274"/>
            <a:chOff x="836354" y="1156380"/>
            <a:chExt cx="877274" cy="877274"/>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836354" y="1156380"/>
              <a:ext cx="877274"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13" name="组合 12">
              <a:extLst>
                <a:ext uri="{FF2B5EF4-FFF2-40B4-BE49-F238E27FC236}">
                  <a16:creationId xmlns:a16="http://schemas.microsoft.com/office/drawing/2014/main" id="{37C3EA08-641D-4238-B293-868E026B5345}"/>
                </a:ext>
              </a:extLst>
            </p:cNvPr>
            <p:cNvGrpSpPr/>
            <p:nvPr/>
          </p:nvGrpSpPr>
          <p:grpSpPr>
            <a:xfrm>
              <a:off x="844376" y="1343177"/>
              <a:ext cx="851540" cy="534049"/>
              <a:chOff x="4869372" y="3263288"/>
              <a:chExt cx="527535" cy="330848"/>
            </a:xfrm>
            <a:solidFill>
              <a:schemeClr val="bg1"/>
            </a:solidFill>
          </p:grpSpPr>
          <p:sp>
            <p:nvSpPr>
              <p:cNvPr id="19" name="Freeform 138">
                <a:extLst>
                  <a:ext uri="{FF2B5EF4-FFF2-40B4-BE49-F238E27FC236}">
                    <a16:creationId xmlns:a16="http://schemas.microsoft.com/office/drawing/2014/main" id="{28DD5A09-2419-452C-B173-000D1E0BF273}"/>
                  </a:ext>
                </a:extLst>
              </p:cNvPr>
              <p:cNvSpPr>
                <a:spLocks/>
              </p:cNvSpPr>
              <p:nvPr/>
            </p:nvSpPr>
            <p:spPr bwMode="auto">
              <a:xfrm>
                <a:off x="4869372" y="3560993"/>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7">
                <a:extLst>
                  <a:ext uri="{FF2B5EF4-FFF2-40B4-BE49-F238E27FC236}">
                    <a16:creationId xmlns:a16="http://schemas.microsoft.com/office/drawing/2014/main" id="{2D80D8B5-8258-4680-A645-0C8CA457F3CB}"/>
                  </a:ext>
                </a:extLst>
              </p:cNvPr>
              <p:cNvSpPr>
                <a:spLocks noEditPoints="1"/>
              </p:cNvSpPr>
              <p:nvPr/>
            </p:nvSpPr>
            <p:spPr bwMode="auto">
              <a:xfrm>
                <a:off x="4910802" y="3263288"/>
                <a:ext cx="444675" cy="27895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4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4" y="4"/>
                      <a:pt x="84" y="5"/>
                    </a:cubicBezTo>
                    <a:cubicBezTo>
                      <a:pt x="84" y="7"/>
                      <a:pt x="82" y="8"/>
                      <a:pt x="81" y="8"/>
                    </a:cubicBezTo>
                    <a:cubicBezTo>
                      <a:pt x="80" y="8"/>
                      <a:pt x="78" y="7"/>
                      <a:pt x="78" y="5"/>
                    </a:cubicBezTo>
                    <a:cubicBezTo>
                      <a:pt x="78" y="4"/>
                      <a:pt x="80"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8">
                <a:extLst>
                  <a:ext uri="{FF2B5EF4-FFF2-40B4-BE49-F238E27FC236}">
                    <a16:creationId xmlns:a16="http://schemas.microsoft.com/office/drawing/2014/main" id="{7438A8E0-1EAC-49C2-8F6E-B0D9F6868C8A}"/>
                  </a:ext>
                </a:extLst>
              </p:cNvPr>
              <p:cNvSpPr>
                <a:spLocks/>
              </p:cNvSpPr>
              <p:nvPr/>
            </p:nvSpPr>
            <p:spPr bwMode="auto">
              <a:xfrm>
                <a:off x="4869373" y="3556055"/>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9">
                <a:extLst>
                  <a:ext uri="{FF2B5EF4-FFF2-40B4-BE49-F238E27FC236}">
                    <a16:creationId xmlns:a16="http://schemas.microsoft.com/office/drawing/2014/main" id="{3A97066D-7DEB-4C0F-BC46-638901D92EE8}"/>
                  </a:ext>
                </a:extLst>
              </p:cNvPr>
              <p:cNvSpPr>
                <a:spLocks/>
              </p:cNvSpPr>
              <p:nvPr/>
            </p:nvSpPr>
            <p:spPr bwMode="auto">
              <a:xfrm>
                <a:off x="5224284" y="3353052"/>
                <a:ext cx="34524" cy="35905"/>
              </a:xfrm>
              <a:custGeom>
                <a:avLst/>
                <a:gdLst>
                  <a:gd name="T0" fmla="*/ 9 w 13"/>
                  <a:gd name="T1" fmla="*/ 2 h 13"/>
                  <a:gd name="T2" fmla="*/ 1 w 13"/>
                  <a:gd name="T3" fmla="*/ 4 h 13"/>
                  <a:gd name="T4" fmla="*/ 4 w 13"/>
                  <a:gd name="T5" fmla="*/ 12 h 13"/>
                  <a:gd name="T6" fmla="*/ 12 w 13"/>
                  <a:gd name="T7" fmla="*/ 9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6" y="0"/>
                      <a:pt x="3" y="2"/>
                      <a:pt x="1" y="4"/>
                    </a:cubicBezTo>
                    <a:cubicBezTo>
                      <a:pt x="0" y="7"/>
                      <a:pt x="1" y="11"/>
                      <a:pt x="4" y="12"/>
                    </a:cubicBezTo>
                    <a:cubicBezTo>
                      <a:pt x="7" y="13"/>
                      <a:pt x="11" y="12"/>
                      <a:pt x="12" y="9"/>
                    </a:cubicBezTo>
                    <a:cubicBezTo>
                      <a:pt x="13" y="6"/>
                      <a:pt x="12" y="3"/>
                      <a:pt x="9"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40">
                <a:extLst>
                  <a:ext uri="{FF2B5EF4-FFF2-40B4-BE49-F238E27FC236}">
                    <a16:creationId xmlns:a16="http://schemas.microsoft.com/office/drawing/2014/main" id="{C59EB290-539B-4FEE-96CB-82C00759DCED}"/>
                  </a:ext>
                </a:extLst>
              </p:cNvPr>
              <p:cNvSpPr>
                <a:spLocks noEditPoints="1"/>
              </p:cNvSpPr>
              <p:nvPr/>
            </p:nvSpPr>
            <p:spPr bwMode="auto">
              <a:xfrm>
                <a:off x="4954994" y="3307476"/>
                <a:ext cx="356292" cy="191956"/>
              </a:xfrm>
              <a:custGeom>
                <a:avLst/>
                <a:gdLst>
                  <a:gd name="T0" fmla="*/ 0 w 130"/>
                  <a:gd name="T1" fmla="*/ 70 h 70"/>
                  <a:gd name="T2" fmla="*/ 16 w 130"/>
                  <a:gd name="T3" fmla="*/ 66 h 70"/>
                  <a:gd name="T4" fmla="*/ 21 w 130"/>
                  <a:gd name="T5" fmla="*/ 60 h 70"/>
                  <a:gd name="T6" fmla="*/ 13 w 130"/>
                  <a:gd name="T7" fmla="*/ 53 h 70"/>
                  <a:gd name="T8" fmla="*/ 14 w 130"/>
                  <a:gd name="T9" fmla="*/ 45 h 70"/>
                  <a:gd name="T10" fmla="*/ 22 w 130"/>
                  <a:gd name="T11" fmla="*/ 43 h 70"/>
                  <a:gd name="T12" fmla="*/ 19 w 130"/>
                  <a:gd name="T13" fmla="*/ 33 h 70"/>
                  <a:gd name="T14" fmla="*/ 23 w 130"/>
                  <a:gd name="T15" fmla="*/ 27 h 70"/>
                  <a:gd name="T16" fmla="*/ 31 w 130"/>
                  <a:gd name="T17" fmla="*/ 28 h 70"/>
                  <a:gd name="T18" fmla="*/ 33 w 130"/>
                  <a:gd name="T19" fmla="*/ 19 h 70"/>
                  <a:gd name="T20" fmla="*/ 40 w 130"/>
                  <a:gd name="T21" fmla="*/ 15 h 70"/>
                  <a:gd name="T22" fmla="*/ 46 w 130"/>
                  <a:gd name="T23" fmla="*/ 21 h 70"/>
                  <a:gd name="T24" fmla="*/ 53 w 130"/>
                  <a:gd name="T25" fmla="*/ 13 h 70"/>
                  <a:gd name="T26" fmla="*/ 60 w 130"/>
                  <a:gd name="T27" fmla="*/ 14 h 70"/>
                  <a:gd name="T28" fmla="*/ 63 w 130"/>
                  <a:gd name="T29" fmla="*/ 22 h 70"/>
                  <a:gd name="T30" fmla="*/ 73 w 130"/>
                  <a:gd name="T31" fmla="*/ 18 h 70"/>
                  <a:gd name="T32" fmla="*/ 79 w 130"/>
                  <a:gd name="T33" fmla="*/ 23 h 70"/>
                  <a:gd name="T34" fmla="*/ 77 w 130"/>
                  <a:gd name="T35" fmla="*/ 31 h 70"/>
                  <a:gd name="T36" fmla="*/ 87 w 130"/>
                  <a:gd name="T37" fmla="*/ 33 h 70"/>
                  <a:gd name="T38" fmla="*/ 91 w 130"/>
                  <a:gd name="T39" fmla="*/ 40 h 70"/>
                  <a:gd name="T40" fmla="*/ 85 w 130"/>
                  <a:gd name="T41" fmla="*/ 46 h 70"/>
                  <a:gd name="T42" fmla="*/ 93 w 130"/>
                  <a:gd name="T43" fmla="*/ 53 h 70"/>
                  <a:gd name="T44" fmla="*/ 92 w 130"/>
                  <a:gd name="T45" fmla="*/ 60 h 70"/>
                  <a:gd name="T46" fmla="*/ 84 w 130"/>
                  <a:gd name="T47" fmla="*/ 63 h 70"/>
                  <a:gd name="T48" fmla="*/ 85 w 130"/>
                  <a:gd name="T49" fmla="*/ 70 h 70"/>
                  <a:gd name="T50" fmla="*/ 130 w 130"/>
                  <a:gd name="T51" fmla="*/ 0 h 70"/>
                  <a:gd name="T52" fmla="*/ 120 w 130"/>
                  <a:gd name="T53" fmla="*/ 26 h 70"/>
                  <a:gd name="T54" fmla="*/ 116 w 130"/>
                  <a:gd name="T55" fmla="*/ 29 h 70"/>
                  <a:gd name="T56" fmla="*/ 115 w 130"/>
                  <a:gd name="T57" fmla="*/ 31 h 70"/>
                  <a:gd name="T58" fmla="*/ 117 w 130"/>
                  <a:gd name="T59" fmla="*/ 36 h 70"/>
                  <a:gd name="T60" fmla="*/ 111 w 130"/>
                  <a:gd name="T61" fmla="*/ 38 h 70"/>
                  <a:gd name="T62" fmla="*/ 104 w 130"/>
                  <a:gd name="T63" fmla="*/ 36 h 70"/>
                  <a:gd name="T64" fmla="*/ 102 w 130"/>
                  <a:gd name="T65" fmla="*/ 40 h 70"/>
                  <a:gd name="T66" fmla="*/ 96 w 130"/>
                  <a:gd name="T67" fmla="*/ 38 h 70"/>
                  <a:gd name="T68" fmla="*/ 97 w 130"/>
                  <a:gd name="T69" fmla="*/ 33 h 70"/>
                  <a:gd name="T70" fmla="*/ 94 w 130"/>
                  <a:gd name="T71" fmla="*/ 29 h 70"/>
                  <a:gd name="T72" fmla="*/ 88 w 130"/>
                  <a:gd name="T73" fmla="*/ 29 h 70"/>
                  <a:gd name="T74" fmla="*/ 89 w 130"/>
                  <a:gd name="T75" fmla="*/ 22 h 70"/>
                  <a:gd name="T76" fmla="*/ 94 w 130"/>
                  <a:gd name="T77" fmla="*/ 19 h 70"/>
                  <a:gd name="T78" fmla="*/ 94 w 130"/>
                  <a:gd name="T79" fmla="*/ 17 h 70"/>
                  <a:gd name="T80" fmla="*/ 92 w 130"/>
                  <a:gd name="T81" fmla="*/ 12 h 70"/>
                  <a:gd name="T82" fmla="*/ 98 w 130"/>
                  <a:gd name="T83" fmla="*/ 9 h 70"/>
                  <a:gd name="T84" fmla="*/ 105 w 130"/>
                  <a:gd name="T85" fmla="*/ 12 h 70"/>
                  <a:gd name="T86" fmla="*/ 107 w 130"/>
                  <a:gd name="T87" fmla="*/ 8 h 70"/>
                  <a:gd name="T88" fmla="*/ 114 w 130"/>
                  <a:gd name="T89" fmla="*/ 9 h 70"/>
                  <a:gd name="T90" fmla="*/ 113 w 130"/>
                  <a:gd name="T91" fmla="*/ 15 h 70"/>
                  <a:gd name="T92" fmla="*/ 116 w 130"/>
                  <a:gd name="T93" fmla="*/ 18 h 70"/>
                  <a:gd name="T94" fmla="*/ 121 w 130"/>
                  <a:gd name="T95" fmla="*/ 19 h 70"/>
                  <a:gd name="T96" fmla="*/ 120 w 130"/>
                  <a:gd name="T97"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70">
                    <a:moveTo>
                      <a:pt x="0" y="0"/>
                    </a:moveTo>
                    <a:cubicBezTo>
                      <a:pt x="0" y="70"/>
                      <a:pt x="0" y="70"/>
                      <a:pt x="0" y="70"/>
                    </a:cubicBezTo>
                    <a:cubicBezTo>
                      <a:pt x="18" y="70"/>
                      <a:pt x="18" y="70"/>
                      <a:pt x="18" y="70"/>
                    </a:cubicBezTo>
                    <a:cubicBezTo>
                      <a:pt x="16" y="66"/>
                      <a:pt x="16" y="66"/>
                      <a:pt x="16" y="66"/>
                    </a:cubicBezTo>
                    <a:cubicBezTo>
                      <a:pt x="15" y="64"/>
                      <a:pt x="15" y="64"/>
                      <a:pt x="15" y="64"/>
                    </a:cubicBezTo>
                    <a:cubicBezTo>
                      <a:pt x="21" y="60"/>
                      <a:pt x="21" y="60"/>
                      <a:pt x="21" y="60"/>
                    </a:cubicBezTo>
                    <a:cubicBezTo>
                      <a:pt x="21" y="58"/>
                      <a:pt x="20" y="56"/>
                      <a:pt x="20" y="55"/>
                    </a:cubicBezTo>
                    <a:cubicBezTo>
                      <a:pt x="13" y="53"/>
                      <a:pt x="13" y="53"/>
                      <a:pt x="13" y="53"/>
                    </a:cubicBezTo>
                    <a:cubicBezTo>
                      <a:pt x="14" y="51"/>
                      <a:pt x="14" y="51"/>
                      <a:pt x="14" y="51"/>
                    </a:cubicBezTo>
                    <a:cubicBezTo>
                      <a:pt x="14" y="45"/>
                      <a:pt x="14" y="45"/>
                      <a:pt x="14" y="45"/>
                    </a:cubicBezTo>
                    <a:cubicBezTo>
                      <a:pt x="14" y="43"/>
                      <a:pt x="14" y="43"/>
                      <a:pt x="14" y="43"/>
                    </a:cubicBezTo>
                    <a:cubicBezTo>
                      <a:pt x="22" y="43"/>
                      <a:pt x="22" y="43"/>
                      <a:pt x="22" y="43"/>
                    </a:cubicBezTo>
                    <a:cubicBezTo>
                      <a:pt x="22" y="41"/>
                      <a:pt x="23" y="39"/>
                      <a:pt x="24" y="38"/>
                    </a:cubicBezTo>
                    <a:cubicBezTo>
                      <a:pt x="19" y="33"/>
                      <a:pt x="19" y="33"/>
                      <a:pt x="19" y="33"/>
                    </a:cubicBezTo>
                    <a:cubicBezTo>
                      <a:pt x="20" y="31"/>
                      <a:pt x="20" y="31"/>
                      <a:pt x="20" y="31"/>
                    </a:cubicBezTo>
                    <a:cubicBezTo>
                      <a:pt x="23" y="27"/>
                      <a:pt x="23" y="27"/>
                      <a:pt x="23" y="27"/>
                    </a:cubicBezTo>
                    <a:cubicBezTo>
                      <a:pt x="24" y="25"/>
                      <a:pt x="24" y="25"/>
                      <a:pt x="24" y="25"/>
                    </a:cubicBezTo>
                    <a:cubicBezTo>
                      <a:pt x="31" y="28"/>
                      <a:pt x="31" y="28"/>
                      <a:pt x="31" y="28"/>
                    </a:cubicBezTo>
                    <a:cubicBezTo>
                      <a:pt x="32" y="27"/>
                      <a:pt x="34" y="26"/>
                      <a:pt x="35" y="25"/>
                    </a:cubicBezTo>
                    <a:cubicBezTo>
                      <a:pt x="33" y="19"/>
                      <a:pt x="33" y="19"/>
                      <a:pt x="33" y="19"/>
                    </a:cubicBezTo>
                    <a:cubicBezTo>
                      <a:pt x="35" y="18"/>
                      <a:pt x="35" y="18"/>
                      <a:pt x="35" y="18"/>
                    </a:cubicBezTo>
                    <a:cubicBezTo>
                      <a:pt x="40" y="15"/>
                      <a:pt x="40" y="15"/>
                      <a:pt x="40" y="15"/>
                    </a:cubicBezTo>
                    <a:cubicBezTo>
                      <a:pt x="42" y="14"/>
                      <a:pt x="42" y="14"/>
                      <a:pt x="42" y="14"/>
                    </a:cubicBezTo>
                    <a:cubicBezTo>
                      <a:pt x="46" y="21"/>
                      <a:pt x="46" y="21"/>
                      <a:pt x="46" y="21"/>
                    </a:cubicBezTo>
                    <a:cubicBezTo>
                      <a:pt x="48" y="20"/>
                      <a:pt x="50" y="20"/>
                      <a:pt x="51" y="20"/>
                    </a:cubicBezTo>
                    <a:cubicBezTo>
                      <a:pt x="53" y="13"/>
                      <a:pt x="53" y="13"/>
                      <a:pt x="53" y="13"/>
                    </a:cubicBezTo>
                    <a:cubicBezTo>
                      <a:pt x="55" y="13"/>
                      <a:pt x="55" y="13"/>
                      <a:pt x="55" y="13"/>
                    </a:cubicBezTo>
                    <a:cubicBezTo>
                      <a:pt x="60" y="14"/>
                      <a:pt x="60" y="14"/>
                      <a:pt x="60" y="14"/>
                    </a:cubicBezTo>
                    <a:cubicBezTo>
                      <a:pt x="63" y="14"/>
                      <a:pt x="63" y="14"/>
                      <a:pt x="63" y="14"/>
                    </a:cubicBezTo>
                    <a:cubicBezTo>
                      <a:pt x="63" y="22"/>
                      <a:pt x="63" y="22"/>
                      <a:pt x="63" y="22"/>
                    </a:cubicBezTo>
                    <a:cubicBezTo>
                      <a:pt x="65" y="22"/>
                      <a:pt x="66" y="23"/>
                      <a:pt x="68" y="24"/>
                    </a:cubicBezTo>
                    <a:cubicBezTo>
                      <a:pt x="73" y="18"/>
                      <a:pt x="73" y="18"/>
                      <a:pt x="73" y="18"/>
                    </a:cubicBezTo>
                    <a:cubicBezTo>
                      <a:pt x="75" y="20"/>
                      <a:pt x="75" y="20"/>
                      <a:pt x="75" y="20"/>
                    </a:cubicBezTo>
                    <a:cubicBezTo>
                      <a:pt x="79" y="23"/>
                      <a:pt x="79" y="23"/>
                      <a:pt x="79" y="23"/>
                    </a:cubicBezTo>
                    <a:cubicBezTo>
                      <a:pt x="81" y="24"/>
                      <a:pt x="81" y="24"/>
                      <a:pt x="81" y="24"/>
                    </a:cubicBezTo>
                    <a:cubicBezTo>
                      <a:pt x="77" y="31"/>
                      <a:pt x="77" y="31"/>
                      <a:pt x="77" y="31"/>
                    </a:cubicBezTo>
                    <a:cubicBezTo>
                      <a:pt x="79" y="32"/>
                      <a:pt x="80" y="34"/>
                      <a:pt x="80" y="35"/>
                    </a:cubicBezTo>
                    <a:cubicBezTo>
                      <a:pt x="87" y="33"/>
                      <a:pt x="87" y="33"/>
                      <a:pt x="87" y="33"/>
                    </a:cubicBezTo>
                    <a:cubicBezTo>
                      <a:pt x="88" y="35"/>
                      <a:pt x="88" y="35"/>
                      <a:pt x="88" y="35"/>
                    </a:cubicBezTo>
                    <a:cubicBezTo>
                      <a:pt x="91" y="40"/>
                      <a:pt x="91" y="40"/>
                      <a:pt x="91" y="40"/>
                    </a:cubicBezTo>
                    <a:cubicBezTo>
                      <a:pt x="92" y="42"/>
                      <a:pt x="92" y="42"/>
                      <a:pt x="92" y="42"/>
                    </a:cubicBezTo>
                    <a:cubicBezTo>
                      <a:pt x="85" y="46"/>
                      <a:pt x="85" y="46"/>
                      <a:pt x="85" y="46"/>
                    </a:cubicBezTo>
                    <a:cubicBezTo>
                      <a:pt x="86" y="48"/>
                      <a:pt x="86" y="49"/>
                      <a:pt x="86" y="51"/>
                    </a:cubicBezTo>
                    <a:cubicBezTo>
                      <a:pt x="93" y="53"/>
                      <a:pt x="93" y="53"/>
                      <a:pt x="93" y="53"/>
                    </a:cubicBezTo>
                    <a:cubicBezTo>
                      <a:pt x="93" y="55"/>
                      <a:pt x="93" y="55"/>
                      <a:pt x="93" y="55"/>
                    </a:cubicBezTo>
                    <a:cubicBezTo>
                      <a:pt x="92" y="60"/>
                      <a:pt x="92" y="60"/>
                      <a:pt x="92" y="60"/>
                    </a:cubicBezTo>
                    <a:cubicBezTo>
                      <a:pt x="92" y="62"/>
                      <a:pt x="92" y="62"/>
                      <a:pt x="92" y="62"/>
                    </a:cubicBezTo>
                    <a:cubicBezTo>
                      <a:pt x="84" y="63"/>
                      <a:pt x="84" y="63"/>
                      <a:pt x="84" y="63"/>
                    </a:cubicBezTo>
                    <a:cubicBezTo>
                      <a:pt x="84" y="65"/>
                      <a:pt x="83" y="66"/>
                      <a:pt x="82" y="68"/>
                    </a:cubicBezTo>
                    <a:cubicBezTo>
                      <a:pt x="85" y="70"/>
                      <a:pt x="85" y="70"/>
                      <a:pt x="85" y="70"/>
                    </a:cubicBezTo>
                    <a:cubicBezTo>
                      <a:pt x="130" y="70"/>
                      <a:pt x="130" y="70"/>
                      <a:pt x="130" y="70"/>
                    </a:cubicBezTo>
                    <a:cubicBezTo>
                      <a:pt x="130" y="0"/>
                      <a:pt x="130" y="0"/>
                      <a:pt x="130" y="0"/>
                    </a:cubicBezTo>
                    <a:lnTo>
                      <a:pt x="0" y="0"/>
                    </a:lnTo>
                    <a:close/>
                    <a:moveTo>
                      <a:pt x="120" y="26"/>
                    </a:moveTo>
                    <a:cubicBezTo>
                      <a:pt x="117" y="26"/>
                      <a:pt x="117" y="26"/>
                      <a:pt x="117" y="26"/>
                    </a:cubicBezTo>
                    <a:cubicBezTo>
                      <a:pt x="116" y="27"/>
                      <a:pt x="116" y="28"/>
                      <a:pt x="116" y="29"/>
                    </a:cubicBezTo>
                    <a:cubicBezTo>
                      <a:pt x="115" y="29"/>
                      <a:pt x="115" y="30"/>
                      <a:pt x="115" y="31"/>
                    </a:cubicBezTo>
                    <a:cubicBezTo>
                      <a:pt x="115" y="31"/>
                      <a:pt x="115" y="31"/>
                      <a:pt x="115" y="31"/>
                    </a:cubicBezTo>
                    <a:cubicBezTo>
                      <a:pt x="117" y="34"/>
                      <a:pt x="117" y="34"/>
                      <a:pt x="117" y="34"/>
                    </a:cubicBezTo>
                    <a:cubicBezTo>
                      <a:pt x="118" y="34"/>
                      <a:pt x="118" y="35"/>
                      <a:pt x="117" y="36"/>
                    </a:cubicBezTo>
                    <a:cubicBezTo>
                      <a:pt x="113" y="39"/>
                      <a:pt x="113" y="39"/>
                      <a:pt x="113" y="39"/>
                    </a:cubicBezTo>
                    <a:cubicBezTo>
                      <a:pt x="112" y="39"/>
                      <a:pt x="111" y="39"/>
                      <a:pt x="111" y="38"/>
                    </a:cubicBezTo>
                    <a:cubicBezTo>
                      <a:pt x="109" y="35"/>
                      <a:pt x="109" y="35"/>
                      <a:pt x="109" y="35"/>
                    </a:cubicBezTo>
                    <a:cubicBezTo>
                      <a:pt x="107" y="36"/>
                      <a:pt x="106" y="36"/>
                      <a:pt x="104" y="36"/>
                    </a:cubicBezTo>
                    <a:cubicBezTo>
                      <a:pt x="104" y="36"/>
                      <a:pt x="104" y="36"/>
                      <a:pt x="104" y="36"/>
                    </a:cubicBezTo>
                    <a:cubicBezTo>
                      <a:pt x="102" y="40"/>
                      <a:pt x="102" y="40"/>
                      <a:pt x="102" y="40"/>
                    </a:cubicBezTo>
                    <a:cubicBezTo>
                      <a:pt x="102" y="40"/>
                      <a:pt x="101" y="41"/>
                      <a:pt x="101" y="40"/>
                    </a:cubicBezTo>
                    <a:cubicBezTo>
                      <a:pt x="96" y="38"/>
                      <a:pt x="96" y="38"/>
                      <a:pt x="96" y="38"/>
                    </a:cubicBezTo>
                    <a:cubicBezTo>
                      <a:pt x="95" y="38"/>
                      <a:pt x="95" y="37"/>
                      <a:pt x="95" y="37"/>
                    </a:cubicBezTo>
                    <a:cubicBezTo>
                      <a:pt x="97" y="33"/>
                      <a:pt x="97" y="33"/>
                      <a:pt x="97" y="33"/>
                    </a:cubicBezTo>
                    <a:cubicBezTo>
                      <a:pt x="95" y="32"/>
                      <a:pt x="95" y="31"/>
                      <a:pt x="94" y="29"/>
                    </a:cubicBezTo>
                    <a:cubicBezTo>
                      <a:pt x="94" y="29"/>
                      <a:pt x="94" y="29"/>
                      <a:pt x="94" y="29"/>
                    </a:cubicBezTo>
                    <a:cubicBezTo>
                      <a:pt x="90" y="30"/>
                      <a:pt x="90" y="30"/>
                      <a:pt x="90" y="30"/>
                    </a:cubicBezTo>
                    <a:cubicBezTo>
                      <a:pt x="89" y="30"/>
                      <a:pt x="88" y="29"/>
                      <a:pt x="88" y="29"/>
                    </a:cubicBezTo>
                    <a:cubicBezTo>
                      <a:pt x="88" y="23"/>
                      <a:pt x="88" y="23"/>
                      <a:pt x="88" y="23"/>
                    </a:cubicBezTo>
                    <a:cubicBezTo>
                      <a:pt x="88" y="23"/>
                      <a:pt x="88" y="22"/>
                      <a:pt x="89" y="22"/>
                    </a:cubicBezTo>
                    <a:cubicBezTo>
                      <a:pt x="93" y="22"/>
                      <a:pt x="93" y="22"/>
                      <a:pt x="93" y="22"/>
                    </a:cubicBezTo>
                    <a:cubicBezTo>
                      <a:pt x="93" y="21"/>
                      <a:pt x="93" y="20"/>
                      <a:pt x="94" y="19"/>
                    </a:cubicBezTo>
                    <a:cubicBezTo>
                      <a:pt x="94" y="18"/>
                      <a:pt x="94" y="18"/>
                      <a:pt x="94" y="17"/>
                    </a:cubicBezTo>
                    <a:cubicBezTo>
                      <a:pt x="94" y="17"/>
                      <a:pt x="94" y="17"/>
                      <a:pt x="94" y="17"/>
                    </a:cubicBezTo>
                    <a:cubicBezTo>
                      <a:pt x="92" y="14"/>
                      <a:pt x="92" y="14"/>
                      <a:pt x="92" y="14"/>
                    </a:cubicBezTo>
                    <a:cubicBezTo>
                      <a:pt x="92" y="13"/>
                      <a:pt x="92" y="12"/>
                      <a:pt x="92" y="12"/>
                    </a:cubicBezTo>
                    <a:cubicBezTo>
                      <a:pt x="97" y="9"/>
                      <a:pt x="97" y="9"/>
                      <a:pt x="97" y="9"/>
                    </a:cubicBezTo>
                    <a:cubicBezTo>
                      <a:pt x="97" y="8"/>
                      <a:pt x="98" y="9"/>
                      <a:pt x="98" y="9"/>
                    </a:cubicBezTo>
                    <a:cubicBezTo>
                      <a:pt x="101" y="12"/>
                      <a:pt x="101" y="12"/>
                      <a:pt x="101" y="12"/>
                    </a:cubicBezTo>
                    <a:cubicBezTo>
                      <a:pt x="102" y="12"/>
                      <a:pt x="104" y="12"/>
                      <a:pt x="105" y="12"/>
                    </a:cubicBezTo>
                    <a:cubicBezTo>
                      <a:pt x="105" y="12"/>
                      <a:pt x="105" y="12"/>
                      <a:pt x="105" y="12"/>
                    </a:cubicBezTo>
                    <a:cubicBezTo>
                      <a:pt x="107" y="8"/>
                      <a:pt x="107" y="8"/>
                      <a:pt x="107" y="8"/>
                    </a:cubicBezTo>
                    <a:cubicBezTo>
                      <a:pt x="107" y="7"/>
                      <a:pt x="108" y="7"/>
                      <a:pt x="109" y="7"/>
                    </a:cubicBezTo>
                    <a:cubicBezTo>
                      <a:pt x="114" y="9"/>
                      <a:pt x="114" y="9"/>
                      <a:pt x="114" y="9"/>
                    </a:cubicBezTo>
                    <a:cubicBezTo>
                      <a:pt x="114" y="10"/>
                      <a:pt x="114" y="10"/>
                      <a:pt x="114" y="11"/>
                    </a:cubicBezTo>
                    <a:cubicBezTo>
                      <a:pt x="113" y="15"/>
                      <a:pt x="113" y="15"/>
                      <a:pt x="113" y="15"/>
                    </a:cubicBezTo>
                    <a:cubicBezTo>
                      <a:pt x="114" y="16"/>
                      <a:pt x="115" y="17"/>
                      <a:pt x="115" y="18"/>
                    </a:cubicBezTo>
                    <a:cubicBezTo>
                      <a:pt x="116" y="18"/>
                      <a:pt x="116" y="18"/>
                      <a:pt x="116" y="18"/>
                    </a:cubicBezTo>
                    <a:cubicBezTo>
                      <a:pt x="120" y="18"/>
                      <a:pt x="120" y="18"/>
                      <a:pt x="120" y="18"/>
                    </a:cubicBezTo>
                    <a:cubicBezTo>
                      <a:pt x="120" y="18"/>
                      <a:pt x="121" y="18"/>
                      <a:pt x="121" y="19"/>
                    </a:cubicBezTo>
                    <a:cubicBezTo>
                      <a:pt x="122" y="24"/>
                      <a:pt x="122" y="24"/>
                      <a:pt x="122" y="24"/>
                    </a:cubicBezTo>
                    <a:cubicBezTo>
                      <a:pt x="122" y="25"/>
                      <a:pt x="121" y="26"/>
                      <a:pt x="120"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41">
                <a:extLst>
                  <a:ext uri="{FF2B5EF4-FFF2-40B4-BE49-F238E27FC236}">
                    <a16:creationId xmlns:a16="http://schemas.microsoft.com/office/drawing/2014/main" id="{9A4636D2-88CD-4851-8D9D-F93B8A408824}"/>
                  </a:ext>
                </a:extLst>
              </p:cNvPr>
              <p:cNvSpPr>
                <a:spLocks noEditPoints="1"/>
              </p:cNvSpPr>
              <p:nvPr/>
            </p:nvSpPr>
            <p:spPr bwMode="auto">
              <a:xfrm>
                <a:off x="5029566" y="3380665"/>
                <a:ext cx="142241" cy="118764"/>
              </a:xfrm>
              <a:custGeom>
                <a:avLst/>
                <a:gdLst>
                  <a:gd name="T0" fmla="*/ 45 w 52"/>
                  <a:gd name="T1" fmla="*/ 39 h 43"/>
                  <a:gd name="T2" fmla="*/ 39 w 52"/>
                  <a:gd name="T3" fmla="*/ 7 h 43"/>
                  <a:gd name="T4" fmla="*/ 7 w 52"/>
                  <a:gd name="T5" fmla="*/ 13 h 43"/>
                  <a:gd name="T6" fmla="*/ 12 w 52"/>
                  <a:gd name="T7" fmla="*/ 43 h 43"/>
                  <a:gd name="T8" fmla="*/ 41 w 52"/>
                  <a:gd name="T9" fmla="*/ 43 h 43"/>
                  <a:gd name="T10" fmla="*/ 45 w 52"/>
                  <a:gd name="T11" fmla="*/ 39 h 43"/>
                  <a:gd name="T12" fmla="*/ 37 w 52"/>
                  <a:gd name="T13" fmla="*/ 34 h 43"/>
                  <a:gd name="T14" fmla="*/ 18 w 52"/>
                  <a:gd name="T15" fmla="*/ 37 h 43"/>
                  <a:gd name="T16" fmla="*/ 15 w 52"/>
                  <a:gd name="T17" fmla="*/ 18 h 43"/>
                  <a:gd name="T18" fmla="*/ 34 w 52"/>
                  <a:gd name="T19" fmla="*/ 14 h 43"/>
                  <a:gd name="T20" fmla="*/ 37 w 52"/>
                  <a:gd name="T21"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3">
                    <a:moveTo>
                      <a:pt x="45" y="39"/>
                    </a:moveTo>
                    <a:cubicBezTo>
                      <a:pt x="52" y="29"/>
                      <a:pt x="50" y="14"/>
                      <a:pt x="39" y="7"/>
                    </a:cubicBezTo>
                    <a:cubicBezTo>
                      <a:pt x="28" y="0"/>
                      <a:pt x="14" y="2"/>
                      <a:pt x="7" y="13"/>
                    </a:cubicBezTo>
                    <a:cubicBezTo>
                      <a:pt x="0" y="23"/>
                      <a:pt x="2" y="36"/>
                      <a:pt x="12" y="43"/>
                    </a:cubicBezTo>
                    <a:cubicBezTo>
                      <a:pt x="41" y="43"/>
                      <a:pt x="41" y="43"/>
                      <a:pt x="41" y="43"/>
                    </a:cubicBezTo>
                    <a:cubicBezTo>
                      <a:pt x="43" y="42"/>
                      <a:pt x="44" y="41"/>
                      <a:pt x="45" y="39"/>
                    </a:cubicBezTo>
                    <a:close/>
                    <a:moveTo>
                      <a:pt x="37" y="34"/>
                    </a:moveTo>
                    <a:cubicBezTo>
                      <a:pt x="33" y="40"/>
                      <a:pt x="25" y="42"/>
                      <a:pt x="18" y="37"/>
                    </a:cubicBezTo>
                    <a:cubicBezTo>
                      <a:pt x="12" y="33"/>
                      <a:pt x="10" y="24"/>
                      <a:pt x="15" y="18"/>
                    </a:cubicBezTo>
                    <a:cubicBezTo>
                      <a:pt x="19" y="12"/>
                      <a:pt x="28" y="10"/>
                      <a:pt x="34" y="14"/>
                    </a:cubicBezTo>
                    <a:cubicBezTo>
                      <a:pt x="40" y="19"/>
                      <a:pt x="42" y="27"/>
                      <a:pt x="37"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22" name="矩形 21">
            <a:extLst>
              <a:ext uri="{FF2B5EF4-FFF2-40B4-BE49-F238E27FC236}">
                <a16:creationId xmlns:a16="http://schemas.microsoft.com/office/drawing/2014/main" id="{59796A91-D9B3-4BB9-B8D7-EBCAD60F741C}"/>
              </a:ext>
            </a:extLst>
          </p:cNvPr>
          <p:cNvSpPr/>
          <p:nvPr/>
        </p:nvSpPr>
        <p:spPr>
          <a:xfrm>
            <a:off x="1851352" y="4258788"/>
            <a:ext cx="9254288" cy="1135054"/>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ea typeface="微软雅黑" panose="020B0503020204020204" pitchFamily="34" charset="-122"/>
              </a:rPr>
              <a:t>在列表生成表达式中，可以使用</a:t>
            </a:r>
            <a:r>
              <a:rPr lang="en-US" altLang="zh-CN" sz="2400" dirty="0">
                <a:solidFill>
                  <a:schemeClr val="tx1">
                    <a:lumMod val="85000"/>
                    <a:lumOff val="15000"/>
                  </a:schemeClr>
                </a:solidFill>
                <a:ea typeface="微软雅黑" panose="020B0503020204020204" pitchFamily="34" charset="-122"/>
              </a:rPr>
              <a:t>for</a:t>
            </a:r>
            <a:r>
              <a:rPr lang="zh-CN" altLang="en-US" sz="2400" dirty="0">
                <a:solidFill>
                  <a:schemeClr val="tx1">
                    <a:lumMod val="85000"/>
                    <a:lumOff val="15000"/>
                  </a:schemeClr>
                </a:solidFill>
                <a:ea typeface="微软雅黑" panose="020B0503020204020204" pitchFamily="34" charset="-122"/>
              </a:rPr>
              <a:t>、</a:t>
            </a:r>
            <a:r>
              <a:rPr lang="en-US" altLang="zh-CN" sz="2400" dirty="0">
                <a:solidFill>
                  <a:schemeClr val="tx1">
                    <a:lumMod val="85000"/>
                    <a:lumOff val="15000"/>
                  </a:schemeClr>
                </a:solidFill>
                <a:ea typeface="微软雅黑" panose="020B0503020204020204" pitchFamily="34" charset="-122"/>
              </a:rPr>
              <a:t>if</a:t>
            </a:r>
            <a:r>
              <a:rPr lang="zh-CN" altLang="en-US" sz="2400" dirty="0">
                <a:solidFill>
                  <a:schemeClr val="tx1">
                    <a:lumMod val="85000"/>
                    <a:lumOff val="15000"/>
                  </a:schemeClr>
                </a:solidFill>
                <a:ea typeface="微软雅黑" panose="020B0503020204020204" pitchFamily="34" charset="-122"/>
              </a:rPr>
              <a:t>以及一些运算生成列表中的元素。</a:t>
            </a:r>
          </a:p>
        </p:txBody>
      </p:sp>
      <p:cxnSp>
        <p:nvCxnSpPr>
          <p:cNvPr id="23" name="直接连接符 22">
            <a:extLst>
              <a:ext uri="{FF2B5EF4-FFF2-40B4-BE49-F238E27FC236}">
                <a16:creationId xmlns:a16="http://schemas.microsoft.com/office/drawing/2014/main" id="{F87F9C31-D2D3-49D3-95EC-B76B0F97E972}"/>
              </a:ext>
            </a:extLst>
          </p:cNvPr>
          <p:cNvCxnSpPr>
            <a:cxnSpLocks/>
          </p:cNvCxnSpPr>
          <p:nvPr/>
        </p:nvCxnSpPr>
        <p:spPr>
          <a:xfrm>
            <a:off x="1816280" y="4031799"/>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24" name="KSO_Shape">
            <a:extLst>
              <a:ext uri="{FF2B5EF4-FFF2-40B4-BE49-F238E27FC236}">
                <a16:creationId xmlns:a16="http://schemas.microsoft.com/office/drawing/2014/main" id="{9F71DD44-AA98-40D5-9B5E-BCA2482A1C0B}"/>
              </a:ext>
            </a:extLst>
          </p:cNvPr>
          <p:cNvSpPr/>
          <p:nvPr/>
        </p:nvSpPr>
        <p:spPr>
          <a:xfrm>
            <a:off x="1823599" y="4231014"/>
            <a:ext cx="9625451" cy="1253952"/>
          </a:xfrm>
          <a:prstGeom prst="roundRect">
            <a:avLst>
              <a:gd name="adj" fmla="val 13926"/>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7" name="组合 6">
            <a:extLst>
              <a:ext uri="{FF2B5EF4-FFF2-40B4-BE49-F238E27FC236}">
                <a16:creationId xmlns:a16="http://schemas.microsoft.com/office/drawing/2014/main" id="{2B269FF1-89B5-4B81-91A1-7D8206E0F9DE}"/>
              </a:ext>
            </a:extLst>
          </p:cNvPr>
          <p:cNvGrpSpPr/>
          <p:nvPr/>
        </p:nvGrpSpPr>
        <p:grpSpPr>
          <a:xfrm>
            <a:off x="871427" y="3593162"/>
            <a:ext cx="877274" cy="877274"/>
            <a:chOff x="871427" y="3593162"/>
            <a:chExt cx="877274" cy="877274"/>
          </a:xfrm>
        </p:grpSpPr>
        <p:sp>
          <p:nvSpPr>
            <p:cNvPr id="26" name="Oval 4011">
              <a:extLst>
                <a:ext uri="{FF2B5EF4-FFF2-40B4-BE49-F238E27FC236}">
                  <a16:creationId xmlns:a16="http://schemas.microsoft.com/office/drawing/2014/main" id="{24490DC1-5DE8-4E9D-95AF-102C4BBBD258}"/>
                </a:ext>
              </a:extLst>
            </p:cNvPr>
            <p:cNvSpPr>
              <a:spLocks noChangeArrowheads="1"/>
            </p:cNvSpPr>
            <p:nvPr/>
          </p:nvSpPr>
          <p:spPr bwMode="auto">
            <a:xfrm>
              <a:off x="871427" y="3593162"/>
              <a:ext cx="877274" cy="877274"/>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4" name="KSO_Shape">
              <a:extLst>
                <a:ext uri="{FF2B5EF4-FFF2-40B4-BE49-F238E27FC236}">
                  <a16:creationId xmlns:a16="http://schemas.microsoft.com/office/drawing/2014/main" id="{EA0F4850-1D4D-4097-BDBC-B51F36D321A7}"/>
                </a:ext>
              </a:extLst>
            </p:cNvPr>
            <p:cNvSpPr>
              <a:spLocks/>
            </p:cNvSpPr>
            <p:nvPr/>
          </p:nvSpPr>
          <p:spPr bwMode="auto">
            <a:xfrm>
              <a:off x="910008" y="3705225"/>
              <a:ext cx="693638" cy="679765"/>
            </a:xfrm>
            <a:custGeom>
              <a:avLst/>
              <a:gdLst>
                <a:gd name="T0" fmla="*/ 2166826 w 3073399"/>
                <a:gd name="T1" fmla="*/ 1987218 h 3009901"/>
                <a:gd name="T2" fmla="*/ 2210027 w 3073399"/>
                <a:gd name="T3" fmla="*/ 2130672 h 3009901"/>
                <a:gd name="T4" fmla="*/ 2105838 w 3073399"/>
                <a:gd name="T5" fmla="*/ 2235088 h 3009901"/>
                <a:gd name="T6" fmla="*/ 2217333 w 3073399"/>
                <a:gd name="T7" fmla="*/ 2248101 h 3009901"/>
                <a:gd name="T8" fmla="*/ 3043858 w 3073399"/>
                <a:gd name="T9" fmla="*/ 2189069 h 3009901"/>
                <a:gd name="T10" fmla="*/ 3067364 w 3073399"/>
                <a:gd name="T11" fmla="*/ 2325540 h 3009901"/>
                <a:gd name="T12" fmla="*/ 2986681 w 3073399"/>
                <a:gd name="T13" fmla="*/ 2419166 h 3009901"/>
                <a:gd name="T14" fmla="*/ 1073158 w 3073399"/>
                <a:gd name="T15" fmla="*/ 2720355 h 3009901"/>
                <a:gd name="T16" fmla="*/ 622407 w 3073399"/>
                <a:gd name="T17" fmla="*/ 1982922 h 3009901"/>
                <a:gd name="T18" fmla="*/ 593524 w 3073399"/>
                <a:gd name="T19" fmla="*/ 2101163 h 3009901"/>
                <a:gd name="T20" fmla="*/ 682077 w 3073399"/>
                <a:gd name="T21" fmla="*/ 2181579 h 3009901"/>
                <a:gd name="T22" fmla="*/ 796338 w 3073399"/>
                <a:gd name="T23" fmla="*/ 2140894 h 3009901"/>
                <a:gd name="T24" fmla="*/ 814112 w 3073399"/>
                <a:gd name="T25" fmla="*/ 2020111 h 3009901"/>
                <a:gd name="T26" fmla="*/ 717625 w 3073399"/>
                <a:gd name="T27" fmla="*/ 1948912 h 3009901"/>
                <a:gd name="T28" fmla="*/ 1746106 w 3073399"/>
                <a:gd name="T29" fmla="*/ 1195455 h 3009901"/>
                <a:gd name="T30" fmla="*/ 1690575 w 3073399"/>
                <a:gd name="T31" fmla="*/ 1270442 h 3009901"/>
                <a:gd name="T32" fmla="*/ 1789578 w 3073399"/>
                <a:gd name="T33" fmla="*/ 1411202 h 3009901"/>
                <a:gd name="T34" fmla="*/ 1748644 w 3073399"/>
                <a:gd name="T35" fmla="*/ 1427725 h 3009901"/>
                <a:gd name="T36" fmla="*/ 1655353 w 3073399"/>
                <a:gd name="T37" fmla="*/ 1411838 h 3009901"/>
                <a:gd name="T38" fmla="*/ 1855264 w 3073399"/>
                <a:gd name="T39" fmla="*/ 1493815 h 3009901"/>
                <a:gd name="T40" fmla="*/ 1893342 w 3073399"/>
                <a:gd name="T41" fmla="*/ 1417875 h 3009901"/>
                <a:gd name="T42" fmla="*/ 1804492 w 3073399"/>
                <a:gd name="T43" fmla="*/ 1289824 h 3009901"/>
                <a:gd name="T44" fmla="*/ 1850821 w 3073399"/>
                <a:gd name="T45" fmla="*/ 1265040 h 3009901"/>
                <a:gd name="T46" fmla="*/ 1937132 w 3073399"/>
                <a:gd name="T47" fmla="*/ 1279021 h 3009901"/>
                <a:gd name="T48" fmla="*/ 1996153 w 3073399"/>
                <a:gd name="T49" fmla="*/ 1165905 h 3009901"/>
                <a:gd name="T50" fmla="*/ 2009481 w 3073399"/>
                <a:gd name="T51" fmla="*/ 1399128 h 3009901"/>
                <a:gd name="T52" fmla="*/ 1870178 w 3073399"/>
                <a:gd name="T53" fmla="*/ 1586279 h 3009901"/>
                <a:gd name="T54" fmla="*/ 2244614 w 3073399"/>
                <a:gd name="T55" fmla="*/ 1785503 h 3009901"/>
                <a:gd name="T56" fmla="*/ 2319819 w 3073399"/>
                <a:gd name="T57" fmla="*/ 1729263 h 3009901"/>
                <a:gd name="T58" fmla="*/ 2426438 w 3073399"/>
                <a:gd name="T59" fmla="*/ 1356550 h 3009901"/>
                <a:gd name="T60" fmla="*/ 2403591 w 3073399"/>
                <a:gd name="T61" fmla="*/ 1267900 h 3009901"/>
                <a:gd name="T62" fmla="*/ 1379920 w 3073399"/>
                <a:gd name="T63" fmla="*/ 892963 h 3009901"/>
                <a:gd name="T64" fmla="*/ 1113054 w 3073399"/>
                <a:gd name="T65" fmla="*/ 1215790 h 3009901"/>
                <a:gd name="T66" fmla="*/ 1167633 w 3073399"/>
                <a:gd name="T67" fmla="*/ 1294273 h 3009901"/>
                <a:gd name="T68" fmla="*/ 1620448 w 3073399"/>
                <a:gd name="T69" fmla="*/ 1557682 h 3009901"/>
                <a:gd name="T70" fmla="*/ 1567138 w 3073399"/>
                <a:gd name="T71" fmla="*/ 1336533 h 3009901"/>
                <a:gd name="T72" fmla="*/ 1690258 w 3073399"/>
                <a:gd name="T73" fmla="*/ 1125551 h 3009901"/>
                <a:gd name="T74" fmla="*/ 1630284 w 3073399"/>
                <a:gd name="T75" fmla="*/ 966044 h 3009901"/>
                <a:gd name="T76" fmla="*/ 1977749 w 3073399"/>
                <a:gd name="T77" fmla="*/ 1016565 h 3009901"/>
                <a:gd name="T78" fmla="*/ 2126889 w 3073399"/>
                <a:gd name="T79" fmla="*/ 1849370 h 3009901"/>
                <a:gd name="T80" fmla="*/ 1114324 w 3073399"/>
                <a:gd name="T81" fmla="*/ 1422959 h 3009901"/>
                <a:gd name="T82" fmla="*/ 2261492 w 3073399"/>
                <a:gd name="T83" fmla="*/ 424657 h 3009901"/>
                <a:gd name="T84" fmla="*/ 2387119 w 3073399"/>
                <a:gd name="T85" fmla="*/ 478017 h 3009901"/>
                <a:gd name="T86" fmla="*/ 2378236 w 3073399"/>
                <a:gd name="T87" fmla="*/ 506603 h 3009901"/>
                <a:gd name="T88" fmla="*/ 2367450 w 3073399"/>
                <a:gd name="T89" fmla="*/ 546940 h 3009901"/>
                <a:gd name="T90" fmla="*/ 2465477 w 3073399"/>
                <a:gd name="T91" fmla="*/ 453243 h 3009901"/>
                <a:gd name="T92" fmla="*/ 2342705 w 3073399"/>
                <a:gd name="T93" fmla="*/ 411635 h 3009901"/>
                <a:gd name="T94" fmla="*/ 2369671 w 3073399"/>
                <a:gd name="T95" fmla="*/ 410999 h 3009901"/>
                <a:gd name="T96" fmla="*/ 2357616 w 3073399"/>
                <a:gd name="T97" fmla="*/ 340488 h 3009901"/>
                <a:gd name="T98" fmla="*/ 1928390 w 3073399"/>
                <a:gd name="T99" fmla="*/ 431009 h 3009901"/>
                <a:gd name="T100" fmla="*/ 2026417 w 3073399"/>
                <a:gd name="T101" fmla="*/ 723854 h 3009901"/>
                <a:gd name="T102" fmla="*/ 2325892 w 3073399"/>
                <a:gd name="T103" fmla="*/ 621581 h 3009901"/>
                <a:gd name="T104" fmla="*/ 2220251 w 3073399"/>
                <a:gd name="T105" fmla="*/ 500886 h 3009901"/>
                <a:gd name="T106" fmla="*/ 2218982 w 3073399"/>
                <a:gd name="T107" fmla="*/ 333500 h 3009901"/>
                <a:gd name="T108" fmla="*/ 2343340 w 3073399"/>
                <a:gd name="T109" fmla="*/ 248696 h 3009901"/>
                <a:gd name="T110" fmla="*/ 2472774 w 3073399"/>
                <a:gd name="T111" fmla="*/ 328101 h 3009901"/>
                <a:gd name="T112" fmla="*/ 2524801 w 3073399"/>
                <a:gd name="T113" fmla="*/ 488181 h 3009901"/>
                <a:gd name="T114" fmla="*/ 2639008 w 3073399"/>
                <a:gd name="T115" fmla="*/ 537094 h 3009901"/>
                <a:gd name="T116" fmla="*/ 2841724 w 3073399"/>
                <a:gd name="T117" fmla="*/ 369391 h 3009901"/>
                <a:gd name="T118" fmla="*/ 2931186 w 3073399"/>
                <a:gd name="T119" fmla="*/ 467218 h 3009901"/>
                <a:gd name="T120" fmla="*/ 2221520 w 3073399"/>
                <a:gd name="T121" fmla="*/ 758157 h 3009901"/>
                <a:gd name="T122" fmla="*/ 2156168 w 3073399"/>
                <a:gd name="T123" fmla="*/ 242661 h 3009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73399" h="3009901">
                  <a:moveTo>
                    <a:pt x="1055687" y="1949450"/>
                  </a:moveTo>
                  <a:lnTo>
                    <a:pt x="1078240" y="1949450"/>
                  </a:lnTo>
                  <a:lnTo>
                    <a:pt x="1078927" y="1949450"/>
                  </a:lnTo>
                  <a:lnTo>
                    <a:pt x="1086499" y="1949450"/>
                  </a:lnTo>
                  <a:lnTo>
                    <a:pt x="1351101" y="1949450"/>
                  </a:lnTo>
                  <a:lnTo>
                    <a:pt x="1804388" y="1949450"/>
                  </a:lnTo>
                  <a:lnTo>
                    <a:pt x="2069625" y="1949450"/>
                  </a:lnTo>
                  <a:lnTo>
                    <a:pt x="2076931" y="1949450"/>
                  </a:lnTo>
                  <a:lnTo>
                    <a:pt x="2084237" y="1950085"/>
                  </a:lnTo>
                  <a:lnTo>
                    <a:pt x="2091543" y="1951355"/>
                  </a:lnTo>
                  <a:lnTo>
                    <a:pt x="2098532" y="1952307"/>
                  </a:lnTo>
                  <a:lnTo>
                    <a:pt x="2105838" y="1953894"/>
                  </a:lnTo>
                  <a:lnTo>
                    <a:pt x="2112508" y="1956115"/>
                  </a:lnTo>
                  <a:lnTo>
                    <a:pt x="2119496" y="1958337"/>
                  </a:lnTo>
                  <a:lnTo>
                    <a:pt x="2126167" y="1960876"/>
                  </a:lnTo>
                  <a:lnTo>
                    <a:pt x="2132202" y="1963732"/>
                  </a:lnTo>
                  <a:lnTo>
                    <a:pt x="2138555" y="1966906"/>
                  </a:lnTo>
                  <a:lnTo>
                    <a:pt x="2144591" y="1970397"/>
                  </a:lnTo>
                  <a:lnTo>
                    <a:pt x="2150626" y="1974206"/>
                  </a:lnTo>
                  <a:lnTo>
                    <a:pt x="2156344" y="1978331"/>
                  </a:lnTo>
                  <a:lnTo>
                    <a:pt x="2161744" y="1982775"/>
                  </a:lnTo>
                  <a:lnTo>
                    <a:pt x="2166826" y="1987218"/>
                  </a:lnTo>
                  <a:lnTo>
                    <a:pt x="2172226" y="1991979"/>
                  </a:lnTo>
                  <a:lnTo>
                    <a:pt x="2176991" y="1997057"/>
                  </a:lnTo>
                  <a:lnTo>
                    <a:pt x="2181438" y="2002135"/>
                  </a:lnTo>
                  <a:lnTo>
                    <a:pt x="2185568" y="2007847"/>
                  </a:lnTo>
                  <a:lnTo>
                    <a:pt x="2190015" y="2013243"/>
                  </a:lnTo>
                  <a:lnTo>
                    <a:pt x="2193826" y="2019273"/>
                  </a:lnTo>
                  <a:lnTo>
                    <a:pt x="2197321" y="2025620"/>
                  </a:lnTo>
                  <a:lnTo>
                    <a:pt x="2200497" y="2031651"/>
                  </a:lnTo>
                  <a:lnTo>
                    <a:pt x="2203038" y="2037998"/>
                  </a:lnTo>
                  <a:lnTo>
                    <a:pt x="2205897" y="2044663"/>
                  </a:lnTo>
                  <a:lnTo>
                    <a:pt x="2208121" y="2051328"/>
                  </a:lnTo>
                  <a:lnTo>
                    <a:pt x="2210027" y="2058310"/>
                  </a:lnTo>
                  <a:lnTo>
                    <a:pt x="2211615" y="2065292"/>
                  </a:lnTo>
                  <a:lnTo>
                    <a:pt x="2212886" y="2072592"/>
                  </a:lnTo>
                  <a:lnTo>
                    <a:pt x="2213838" y="2079892"/>
                  </a:lnTo>
                  <a:lnTo>
                    <a:pt x="2214474" y="2087191"/>
                  </a:lnTo>
                  <a:lnTo>
                    <a:pt x="2214791" y="2094491"/>
                  </a:lnTo>
                  <a:lnTo>
                    <a:pt x="2214474" y="2102108"/>
                  </a:lnTo>
                  <a:lnTo>
                    <a:pt x="2213838" y="2109408"/>
                  </a:lnTo>
                  <a:lnTo>
                    <a:pt x="2212886" y="2116707"/>
                  </a:lnTo>
                  <a:lnTo>
                    <a:pt x="2211615" y="2123689"/>
                  </a:lnTo>
                  <a:lnTo>
                    <a:pt x="2210027" y="2130672"/>
                  </a:lnTo>
                  <a:lnTo>
                    <a:pt x="2208121" y="2137654"/>
                  </a:lnTo>
                  <a:lnTo>
                    <a:pt x="2205897" y="2144319"/>
                  </a:lnTo>
                  <a:lnTo>
                    <a:pt x="2203038" y="2150984"/>
                  </a:lnTo>
                  <a:lnTo>
                    <a:pt x="2200497" y="2157649"/>
                  </a:lnTo>
                  <a:lnTo>
                    <a:pt x="2197321" y="2163996"/>
                  </a:lnTo>
                  <a:lnTo>
                    <a:pt x="2193826" y="2169709"/>
                  </a:lnTo>
                  <a:lnTo>
                    <a:pt x="2190015" y="2175739"/>
                  </a:lnTo>
                  <a:lnTo>
                    <a:pt x="2185568" y="2181452"/>
                  </a:lnTo>
                  <a:lnTo>
                    <a:pt x="2181438" y="2186847"/>
                  </a:lnTo>
                  <a:lnTo>
                    <a:pt x="2176991" y="2192243"/>
                  </a:lnTo>
                  <a:lnTo>
                    <a:pt x="2172226" y="2197003"/>
                  </a:lnTo>
                  <a:lnTo>
                    <a:pt x="2166826" y="2201764"/>
                  </a:lnTo>
                  <a:lnTo>
                    <a:pt x="2161744" y="2206524"/>
                  </a:lnTo>
                  <a:lnTo>
                    <a:pt x="2156344" y="2210968"/>
                  </a:lnTo>
                  <a:lnTo>
                    <a:pt x="2150626" y="2214776"/>
                  </a:lnTo>
                  <a:lnTo>
                    <a:pt x="2144591" y="2218585"/>
                  </a:lnTo>
                  <a:lnTo>
                    <a:pt x="2138555" y="2222076"/>
                  </a:lnTo>
                  <a:lnTo>
                    <a:pt x="2132202" y="2225250"/>
                  </a:lnTo>
                  <a:lnTo>
                    <a:pt x="2126167" y="2228423"/>
                  </a:lnTo>
                  <a:lnTo>
                    <a:pt x="2119496" y="2230645"/>
                  </a:lnTo>
                  <a:lnTo>
                    <a:pt x="2112508" y="2233184"/>
                  </a:lnTo>
                  <a:lnTo>
                    <a:pt x="2105838" y="2235088"/>
                  </a:lnTo>
                  <a:lnTo>
                    <a:pt x="2098532" y="2236675"/>
                  </a:lnTo>
                  <a:lnTo>
                    <a:pt x="2091543" y="2238262"/>
                  </a:lnTo>
                  <a:lnTo>
                    <a:pt x="2084237" y="2238897"/>
                  </a:lnTo>
                  <a:lnTo>
                    <a:pt x="2076931" y="2239531"/>
                  </a:lnTo>
                  <a:lnTo>
                    <a:pt x="2069625" y="2239531"/>
                  </a:lnTo>
                  <a:lnTo>
                    <a:pt x="1804388" y="2239531"/>
                  </a:lnTo>
                  <a:lnTo>
                    <a:pt x="1584256" y="2239531"/>
                  </a:lnTo>
                  <a:lnTo>
                    <a:pt x="1584256" y="2308085"/>
                  </a:lnTo>
                  <a:lnTo>
                    <a:pt x="2069625" y="2308085"/>
                  </a:lnTo>
                  <a:lnTo>
                    <a:pt x="2082331" y="2307767"/>
                  </a:lnTo>
                  <a:lnTo>
                    <a:pt x="2095355" y="2306815"/>
                  </a:lnTo>
                  <a:lnTo>
                    <a:pt x="2108379" y="2304593"/>
                  </a:lnTo>
                  <a:lnTo>
                    <a:pt x="2120767" y="2302054"/>
                  </a:lnTo>
                  <a:lnTo>
                    <a:pt x="2133155" y="2298563"/>
                  </a:lnTo>
                  <a:lnTo>
                    <a:pt x="2144908" y="2294437"/>
                  </a:lnTo>
                  <a:lnTo>
                    <a:pt x="2156344" y="2289677"/>
                  </a:lnTo>
                  <a:lnTo>
                    <a:pt x="2167462" y="2284281"/>
                  </a:lnTo>
                  <a:lnTo>
                    <a:pt x="2178262" y="2278251"/>
                  </a:lnTo>
                  <a:lnTo>
                    <a:pt x="2188744" y="2271586"/>
                  </a:lnTo>
                  <a:lnTo>
                    <a:pt x="2198909" y="2264287"/>
                  </a:lnTo>
                  <a:lnTo>
                    <a:pt x="2208438" y="2256670"/>
                  </a:lnTo>
                  <a:lnTo>
                    <a:pt x="2217333" y="2248101"/>
                  </a:lnTo>
                  <a:lnTo>
                    <a:pt x="2226227" y="2239531"/>
                  </a:lnTo>
                  <a:lnTo>
                    <a:pt x="2234168" y="2230010"/>
                  </a:lnTo>
                  <a:lnTo>
                    <a:pt x="2241792" y="2220489"/>
                  </a:lnTo>
                  <a:lnTo>
                    <a:pt x="2946339" y="2149079"/>
                  </a:lnTo>
                  <a:lnTo>
                    <a:pt x="2952057" y="2148445"/>
                  </a:lnTo>
                  <a:lnTo>
                    <a:pt x="2958410" y="2148445"/>
                  </a:lnTo>
                  <a:lnTo>
                    <a:pt x="2964445" y="2148762"/>
                  </a:lnTo>
                  <a:lnTo>
                    <a:pt x="2970480" y="2149079"/>
                  </a:lnTo>
                  <a:lnTo>
                    <a:pt x="2976198" y="2150349"/>
                  </a:lnTo>
                  <a:lnTo>
                    <a:pt x="2982234" y="2151301"/>
                  </a:lnTo>
                  <a:lnTo>
                    <a:pt x="2988269" y="2152571"/>
                  </a:lnTo>
                  <a:lnTo>
                    <a:pt x="2993669" y="2154792"/>
                  </a:lnTo>
                  <a:lnTo>
                    <a:pt x="2999704" y="2157014"/>
                  </a:lnTo>
                  <a:lnTo>
                    <a:pt x="3004787" y="2159235"/>
                  </a:lnTo>
                  <a:lnTo>
                    <a:pt x="3010504" y="2161774"/>
                  </a:lnTo>
                  <a:lnTo>
                    <a:pt x="3015587" y="2164948"/>
                  </a:lnTo>
                  <a:lnTo>
                    <a:pt x="3020987" y="2168439"/>
                  </a:lnTo>
                  <a:lnTo>
                    <a:pt x="3025752" y="2171930"/>
                  </a:lnTo>
                  <a:lnTo>
                    <a:pt x="3030834" y="2175739"/>
                  </a:lnTo>
                  <a:lnTo>
                    <a:pt x="3035281" y="2179865"/>
                  </a:lnTo>
                  <a:lnTo>
                    <a:pt x="3039728" y="2184308"/>
                  </a:lnTo>
                  <a:lnTo>
                    <a:pt x="3043858" y="2189069"/>
                  </a:lnTo>
                  <a:lnTo>
                    <a:pt x="3047669" y="2193829"/>
                  </a:lnTo>
                  <a:lnTo>
                    <a:pt x="3051164" y="2199225"/>
                  </a:lnTo>
                  <a:lnTo>
                    <a:pt x="3054658" y="2204303"/>
                  </a:lnTo>
                  <a:lnTo>
                    <a:pt x="3057834" y="2209381"/>
                  </a:lnTo>
                  <a:lnTo>
                    <a:pt x="3060693" y="2215094"/>
                  </a:lnTo>
                  <a:lnTo>
                    <a:pt x="3063234" y="2220806"/>
                  </a:lnTo>
                  <a:lnTo>
                    <a:pt x="3065458" y="2226519"/>
                  </a:lnTo>
                  <a:lnTo>
                    <a:pt x="3067681" y="2232549"/>
                  </a:lnTo>
                  <a:lnTo>
                    <a:pt x="3069270" y="2238897"/>
                  </a:lnTo>
                  <a:lnTo>
                    <a:pt x="3070858" y="2244609"/>
                  </a:lnTo>
                  <a:lnTo>
                    <a:pt x="3071811" y="2250957"/>
                  </a:lnTo>
                  <a:lnTo>
                    <a:pt x="3072446" y="2257305"/>
                  </a:lnTo>
                  <a:lnTo>
                    <a:pt x="3072764" y="2263652"/>
                  </a:lnTo>
                  <a:lnTo>
                    <a:pt x="3073399" y="2270317"/>
                  </a:lnTo>
                  <a:lnTo>
                    <a:pt x="3073399" y="2283647"/>
                  </a:lnTo>
                  <a:lnTo>
                    <a:pt x="3073399" y="2289994"/>
                  </a:lnTo>
                  <a:lnTo>
                    <a:pt x="3072764" y="2296342"/>
                  </a:lnTo>
                  <a:lnTo>
                    <a:pt x="3072128" y="2302372"/>
                  </a:lnTo>
                  <a:lnTo>
                    <a:pt x="3071176" y="2308085"/>
                  </a:lnTo>
                  <a:lnTo>
                    <a:pt x="3070222" y="2314115"/>
                  </a:lnTo>
                  <a:lnTo>
                    <a:pt x="3068952" y="2320145"/>
                  </a:lnTo>
                  <a:lnTo>
                    <a:pt x="3067364" y="2325540"/>
                  </a:lnTo>
                  <a:lnTo>
                    <a:pt x="3065458" y="2331570"/>
                  </a:lnTo>
                  <a:lnTo>
                    <a:pt x="3063870" y="2336966"/>
                  </a:lnTo>
                  <a:lnTo>
                    <a:pt x="3061646" y="2342361"/>
                  </a:lnTo>
                  <a:lnTo>
                    <a:pt x="3059422" y="2347757"/>
                  </a:lnTo>
                  <a:lnTo>
                    <a:pt x="3056564" y="2353152"/>
                  </a:lnTo>
                  <a:lnTo>
                    <a:pt x="3054022" y="2357913"/>
                  </a:lnTo>
                  <a:lnTo>
                    <a:pt x="3050846" y="2363308"/>
                  </a:lnTo>
                  <a:lnTo>
                    <a:pt x="3047669" y="2368069"/>
                  </a:lnTo>
                  <a:lnTo>
                    <a:pt x="3044493" y="2372512"/>
                  </a:lnTo>
                  <a:lnTo>
                    <a:pt x="3040999" y="2377272"/>
                  </a:lnTo>
                  <a:lnTo>
                    <a:pt x="3037187" y="2381716"/>
                  </a:lnTo>
                  <a:lnTo>
                    <a:pt x="3033375" y="2385842"/>
                  </a:lnTo>
                  <a:lnTo>
                    <a:pt x="3029563" y="2389967"/>
                  </a:lnTo>
                  <a:lnTo>
                    <a:pt x="3025434" y="2394411"/>
                  </a:lnTo>
                  <a:lnTo>
                    <a:pt x="3020987" y="2397902"/>
                  </a:lnTo>
                  <a:lnTo>
                    <a:pt x="3016857" y="2401710"/>
                  </a:lnTo>
                  <a:lnTo>
                    <a:pt x="3011775" y="2405202"/>
                  </a:lnTo>
                  <a:lnTo>
                    <a:pt x="3007328" y="2408058"/>
                  </a:lnTo>
                  <a:lnTo>
                    <a:pt x="3002563" y="2410914"/>
                  </a:lnTo>
                  <a:lnTo>
                    <a:pt x="2997163" y="2414088"/>
                  </a:lnTo>
                  <a:lnTo>
                    <a:pt x="2992398" y="2416627"/>
                  </a:lnTo>
                  <a:lnTo>
                    <a:pt x="2986681" y="2419166"/>
                  </a:lnTo>
                  <a:lnTo>
                    <a:pt x="2981598" y="2421070"/>
                  </a:lnTo>
                  <a:lnTo>
                    <a:pt x="2975880" y="2423292"/>
                  </a:lnTo>
                  <a:lnTo>
                    <a:pt x="2970480" y="2424879"/>
                  </a:lnTo>
                  <a:lnTo>
                    <a:pt x="1949871" y="2711469"/>
                  </a:lnTo>
                  <a:lnTo>
                    <a:pt x="1922236" y="2718769"/>
                  </a:lnTo>
                  <a:lnTo>
                    <a:pt x="1894600" y="2725433"/>
                  </a:lnTo>
                  <a:lnTo>
                    <a:pt x="1867282" y="2731781"/>
                  </a:lnTo>
                  <a:lnTo>
                    <a:pt x="1839329" y="2737176"/>
                  </a:lnTo>
                  <a:lnTo>
                    <a:pt x="1811376" y="2742254"/>
                  </a:lnTo>
                  <a:lnTo>
                    <a:pt x="1783423" y="2746380"/>
                  </a:lnTo>
                  <a:lnTo>
                    <a:pt x="1755470" y="2750189"/>
                  </a:lnTo>
                  <a:lnTo>
                    <a:pt x="1727199" y="2753362"/>
                  </a:lnTo>
                  <a:lnTo>
                    <a:pt x="1698928" y="2755584"/>
                  </a:lnTo>
                  <a:lnTo>
                    <a:pt x="1670975" y="2757488"/>
                  </a:lnTo>
                  <a:lnTo>
                    <a:pt x="1643022" y="2758440"/>
                  </a:lnTo>
                  <a:lnTo>
                    <a:pt x="1614751" y="2759075"/>
                  </a:lnTo>
                  <a:lnTo>
                    <a:pt x="1586480" y="2758758"/>
                  </a:lnTo>
                  <a:lnTo>
                    <a:pt x="1558209" y="2758123"/>
                  </a:lnTo>
                  <a:lnTo>
                    <a:pt x="1529621" y="2757171"/>
                  </a:lnTo>
                  <a:lnTo>
                    <a:pt x="1501350" y="2754949"/>
                  </a:lnTo>
                  <a:lnTo>
                    <a:pt x="1079193" y="2720990"/>
                  </a:lnTo>
                  <a:lnTo>
                    <a:pt x="1073158" y="2720355"/>
                  </a:lnTo>
                  <a:lnTo>
                    <a:pt x="1067122" y="2719403"/>
                  </a:lnTo>
                  <a:lnTo>
                    <a:pt x="1061405" y="2718451"/>
                  </a:lnTo>
                  <a:lnTo>
                    <a:pt x="1055687" y="2717182"/>
                  </a:lnTo>
                  <a:lnTo>
                    <a:pt x="1055687" y="1952625"/>
                  </a:lnTo>
                  <a:lnTo>
                    <a:pt x="1055687" y="1952624"/>
                  </a:lnTo>
                  <a:lnTo>
                    <a:pt x="1055687" y="1949450"/>
                  </a:lnTo>
                  <a:close/>
                  <a:moveTo>
                    <a:pt x="699851" y="1948276"/>
                  </a:moveTo>
                  <a:lnTo>
                    <a:pt x="693503" y="1948912"/>
                  </a:lnTo>
                  <a:lnTo>
                    <a:pt x="687790" y="1949865"/>
                  </a:lnTo>
                  <a:lnTo>
                    <a:pt x="682077" y="1950819"/>
                  </a:lnTo>
                  <a:lnTo>
                    <a:pt x="676364" y="1951772"/>
                  </a:lnTo>
                  <a:lnTo>
                    <a:pt x="670651" y="1953680"/>
                  </a:lnTo>
                  <a:lnTo>
                    <a:pt x="665255" y="1955269"/>
                  </a:lnTo>
                  <a:lnTo>
                    <a:pt x="659860" y="1957494"/>
                  </a:lnTo>
                  <a:lnTo>
                    <a:pt x="654781" y="1959719"/>
                  </a:lnTo>
                  <a:lnTo>
                    <a:pt x="649386" y="1962579"/>
                  </a:lnTo>
                  <a:lnTo>
                    <a:pt x="644625" y="1965440"/>
                  </a:lnTo>
                  <a:lnTo>
                    <a:pt x="639864" y="1968619"/>
                  </a:lnTo>
                  <a:lnTo>
                    <a:pt x="635103" y="1971797"/>
                  </a:lnTo>
                  <a:lnTo>
                    <a:pt x="630659" y="1975294"/>
                  </a:lnTo>
                  <a:lnTo>
                    <a:pt x="626533" y="1979108"/>
                  </a:lnTo>
                  <a:lnTo>
                    <a:pt x="622407" y="1982922"/>
                  </a:lnTo>
                  <a:lnTo>
                    <a:pt x="618599" y="1986736"/>
                  </a:lnTo>
                  <a:lnTo>
                    <a:pt x="615107" y="1991186"/>
                  </a:lnTo>
                  <a:lnTo>
                    <a:pt x="611616" y="1995318"/>
                  </a:lnTo>
                  <a:lnTo>
                    <a:pt x="608125" y="2000404"/>
                  </a:lnTo>
                  <a:lnTo>
                    <a:pt x="604951" y="2004854"/>
                  </a:lnTo>
                  <a:lnTo>
                    <a:pt x="602094" y="2010257"/>
                  </a:lnTo>
                  <a:lnTo>
                    <a:pt x="599555" y="2015025"/>
                  </a:lnTo>
                  <a:lnTo>
                    <a:pt x="597333" y="2020111"/>
                  </a:lnTo>
                  <a:lnTo>
                    <a:pt x="595112" y="2025514"/>
                  </a:lnTo>
                  <a:lnTo>
                    <a:pt x="593524" y="2030918"/>
                  </a:lnTo>
                  <a:lnTo>
                    <a:pt x="591620" y="2036639"/>
                  </a:lnTo>
                  <a:lnTo>
                    <a:pt x="590351" y="2042360"/>
                  </a:lnTo>
                  <a:lnTo>
                    <a:pt x="589081" y="2048082"/>
                  </a:lnTo>
                  <a:lnTo>
                    <a:pt x="588446" y="2054121"/>
                  </a:lnTo>
                  <a:lnTo>
                    <a:pt x="588129" y="2060160"/>
                  </a:lnTo>
                  <a:lnTo>
                    <a:pt x="587811" y="2065881"/>
                  </a:lnTo>
                  <a:lnTo>
                    <a:pt x="588129" y="2072238"/>
                  </a:lnTo>
                  <a:lnTo>
                    <a:pt x="588446" y="2078277"/>
                  </a:lnTo>
                  <a:lnTo>
                    <a:pt x="589081" y="2083999"/>
                  </a:lnTo>
                  <a:lnTo>
                    <a:pt x="590351" y="2089720"/>
                  </a:lnTo>
                  <a:lnTo>
                    <a:pt x="591620" y="2095759"/>
                  </a:lnTo>
                  <a:lnTo>
                    <a:pt x="593524" y="2101163"/>
                  </a:lnTo>
                  <a:lnTo>
                    <a:pt x="595112" y="2106566"/>
                  </a:lnTo>
                  <a:lnTo>
                    <a:pt x="597333" y="2111970"/>
                  </a:lnTo>
                  <a:lnTo>
                    <a:pt x="599555" y="2117373"/>
                  </a:lnTo>
                  <a:lnTo>
                    <a:pt x="602094" y="2122141"/>
                  </a:lnTo>
                  <a:lnTo>
                    <a:pt x="604951" y="2127227"/>
                  </a:lnTo>
                  <a:lnTo>
                    <a:pt x="608125" y="2131994"/>
                  </a:lnTo>
                  <a:lnTo>
                    <a:pt x="611616" y="2136444"/>
                  </a:lnTo>
                  <a:lnTo>
                    <a:pt x="615107" y="2140894"/>
                  </a:lnTo>
                  <a:lnTo>
                    <a:pt x="618599" y="2145344"/>
                  </a:lnTo>
                  <a:lnTo>
                    <a:pt x="622407" y="2149476"/>
                  </a:lnTo>
                  <a:lnTo>
                    <a:pt x="626533" y="2153291"/>
                  </a:lnTo>
                  <a:lnTo>
                    <a:pt x="630659" y="2157105"/>
                  </a:lnTo>
                  <a:lnTo>
                    <a:pt x="635103" y="2160601"/>
                  </a:lnTo>
                  <a:lnTo>
                    <a:pt x="639864" y="2163780"/>
                  </a:lnTo>
                  <a:lnTo>
                    <a:pt x="644625" y="2166958"/>
                  </a:lnTo>
                  <a:lnTo>
                    <a:pt x="649386" y="2169501"/>
                  </a:lnTo>
                  <a:lnTo>
                    <a:pt x="654781" y="2172362"/>
                  </a:lnTo>
                  <a:lnTo>
                    <a:pt x="659860" y="2174587"/>
                  </a:lnTo>
                  <a:lnTo>
                    <a:pt x="665255" y="2176494"/>
                  </a:lnTo>
                  <a:lnTo>
                    <a:pt x="670651" y="2178719"/>
                  </a:lnTo>
                  <a:lnTo>
                    <a:pt x="676364" y="2179990"/>
                  </a:lnTo>
                  <a:lnTo>
                    <a:pt x="682077" y="2181579"/>
                  </a:lnTo>
                  <a:lnTo>
                    <a:pt x="687790" y="2182533"/>
                  </a:lnTo>
                  <a:lnTo>
                    <a:pt x="693503" y="2183169"/>
                  </a:lnTo>
                  <a:lnTo>
                    <a:pt x="699851" y="2183486"/>
                  </a:lnTo>
                  <a:lnTo>
                    <a:pt x="705564" y="2184122"/>
                  </a:lnTo>
                  <a:lnTo>
                    <a:pt x="711595" y="2183486"/>
                  </a:lnTo>
                  <a:lnTo>
                    <a:pt x="717625" y="2183169"/>
                  </a:lnTo>
                  <a:lnTo>
                    <a:pt x="723338" y="2182533"/>
                  </a:lnTo>
                  <a:lnTo>
                    <a:pt x="729369" y="2181579"/>
                  </a:lnTo>
                  <a:lnTo>
                    <a:pt x="735082" y="2179990"/>
                  </a:lnTo>
                  <a:lnTo>
                    <a:pt x="740477" y="2178719"/>
                  </a:lnTo>
                  <a:lnTo>
                    <a:pt x="746190" y="2176494"/>
                  </a:lnTo>
                  <a:lnTo>
                    <a:pt x="751269" y="2174587"/>
                  </a:lnTo>
                  <a:lnTo>
                    <a:pt x="756664" y="2172362"/>
                  </a:lnTo>
                  <a:lnTo>
                    <a:pt x="761743" y="2169501"/>
                  </a:lnTo>
                  <a:lnTo>
                    <a:pt x="766821" y="2166958"/>
                  </a:lnTo>
                  <a:lnTo>
                    <a:pt x="771582" y="2163780"/>
                  </a:lnTo>
                  <a:lnTo>
                    <a:pt x="776025" y="2160601"/>
                  </a:lnTo>
                  <a:lnTo>
                    <a:pt x="780469" y="2157105"/>
                  </a:lnTo>
                  <a:lnTo>
                    <a:pt x="784912" y="2153291"/>
                  </a:lnTo>
                  <a:lnTo>
                    <a:pt x="789038" y="2149476"/>
                  </a:lnTo>
                  <a:lnTo>
                    <a:pt x="792847" y="2145344"/>
                  </a:lnTo>
                  <a:lnTo>
                    <a:pt x="796338" y="2140894"/>
                  </a:lnTo>
                  <a:lnTo>
                    <a:pt x="799830" y="2136444"/>
                  </a:lnTo>
                  <a:lnTo>
                    <a:pt x="803321" y="2131994"/>
                  </a:lnTo>
                  <a:lnTo>
                    <a:pt x="806495" y="2127227"/>
                  </a:lnTo>
                  <a:lnTo>
                    <a:pt x="809352" y="2122141"/>
                  </a:lnTo>
                  <a:lnTo>
                    <a:pt x="811573" y="2117373"/>
                  </a:lnTo>
                  <a:lnTo>
                    <a:pt x="814112" y="2111970"/>
                  </a:lnTo>
                  <a:lnTo>
                    <a:pt x="816017" y="2106566"/>
                  </a:lnTo>
                  <a:lnTo>
                    <a:pt x="817921" y="2101163"/>
                  </a:lnTo>
                  <a:lnTo>
                    <a:pt x="819508" y="2095759"/>
                  </a:lnTo>
                  <a:lnTo>
                    <a:pt x="821095" y="2089720"/>
                  </a:lnTo>
                  <a:lnTo>
                    <a:pt x="822047" y="2083999"/>
                  </a:lnTo>
                  <a:lnTo>
                    <a:pt x="822682" y="2078277"/>
                  </a:lnTo>
                  <a:lnTo>
                    <a:pt x="823000" y="2072238"/>
                  </a:lnTo>
                  <a:lnTo>
                    <a:pt x="823000" y="2065881"/>
                  </a:lnTo>
                  <a:lnTo>
                    <a:pt x="823000" y="2060160"/>
                  </a:lnTo>
                  <a:lnTo>
                    <a:pt x="822682" y="2054121"/>
                  </a:lnTo>
                  <a:lnTo>
                    <a:pt x="822047" y="2048082"/>
                  </a:lnTo>
                  <a:lnTo>
                    <a:pt x="821095" y="2042360"/>
                  </a:lnTo>
                  <a:lnTo>
                    <a:pt x="819508" y="2036639"/>
                  </a:lnTo>
                  <a:lnTo>
                    <a:pt x="817921" y="2030918"/>
                  </a:lnTo>
                  <a:lnTo>
                    <a:pt x="816017" y="2025514"/>
                  </a:lnTo>
                  <a:lnTo>
                    <a:pt x="814112" y="2020111"/>
                  </a:lnTo>
                  <a:lnTo>
                    <a:pt x="811573" y="2015025"/>
                  </a:lnTo>
                  <a:lnTo>
                    <a:pt x="809352" y="2010257"/>
                  </a:lnTo>
                  <a:lnTo>
                    <a:pt x="806495" y="2004854"/>
                  </a:lnTo>
                  <a:lnTo>
                    <a:pt x="803321" y="2000404"/>
                  </a:lnTo>
                  <a:lnTo>
                    <a:pt x="799830" y="1995318"/>
                  </a:lnTo>
                  <a:lnTo>
                    <a:pt x="796338" y="1991186"/>
                  </a:lnTo>
                  <a:lnTo>
                    <a:pt x="792847" y="1986736"/>
                  </a:lnTo>
                  <a:lnTo>
                    <a:pt x="789038" y="1982922"/>
                  </a:lnTo>
                  <a:lnTo>
                    <a:pt x="784912" y="1979108"/>
                  </a:lnTo>
                  <a:lnTo>
                    <a:pt x="780469" y="1975294"/>
                  </a:lnTo>
                  <a:lnTo>
                    <a:pt x="776025" y="1971797"/>
                  </a:lnTo>
                  <a:lnTo>
                    <a:pt x="771582" y="1968619"/>
                  </a:lnTo>
                  <a:lnTo>
                    <a:pt x="766821" y="1965440"/>
                  </a:lnTo>
                  <a:lnTo>
                    <a:pt x="761743" y="1962579"/>
                  </a:lnTo>
                  <a:lnTo>
                    <a:pt x="756664" y="1959719"/>
                  </a:lnTo>
                  <a:lnTo>
                    <a:pt x="751269" y="1957494"/>
                  </a:lnTo>
                  <a:lnTo>
                    <a:pt x="746190" y="1955269"/>
                  </a:lnTo>
                  <a:lnTo>
                    <a:pt x="740477" y="1953680"/>
                  </a:lnTo>
                  <a:lnTo>
                    <a:pt x="735082" y="1951772"/>
                  </a:lnTo>
                  <a:lnTo>
                    <a:pt x="729369" y="1950819"/>
                  </a:lnTo>
                  <a:lnTo>
                    <a:pt x="723338" y="1949865"/>
                  </a:lnTo>
                  <a:lnTo>
                    <a:pt x="717625" y="1948912"/>
                  </a:lnTo>
                  <a:lnTo>
                    <a:pt x="711595" y="1948276"/>
                  </a:lnTo>
                  <a:lnTo>
                    <a:pt x="705564" y="1948276"/>
                  </a:lnTo>
                  <a:lnTo>
                    <a:pt x="699851" y="1948276"/>
                  </a:lnTo>
                  <a:close/>
                  <a:moveTo>
                    <a:pt x="0" y="1862138"/>
                  </a:moveTo>
                  <a:lnTo>
                    <a:pt x="941387" y="1862138"/>
                  </a:lnTo>
                  <a:lnTo>
                    <a:pt x="941387" y="2093534"/>
                  </a:lnTo>
                  <a:lnTo>
                    <a:pt x="941387" y="2574126"/>
                  </a:lnTo>
                  <a:lnTo>
                    <a:pt x="941387" y="3009901"/>
                  </a:lnTo>
                  <a:lnTo>
                    <a:pt x="0" y="3009901"/>
                  </a:lnTo>
                  <a:lnTo>
                    <a:pt x="0" y="1862138"/>
                  </a:lnTo>
                  <a:close/>
                  <a:moveTo>
                    <a:pt x="1839398" y="1177026"/>
                  </a:moveTo>
                  <a:lnTo>
                    <a:pt x="1829243" y="1201810"/>
                  </a:lnTo>
                  <a:lnTo>
                    <a:pt x="1816551" y="1198314"/>
                  </a:lnTo>
                  <a:lnTo>
                    <a:pt x="1805127" y="1195455"/>
                  </a:lnTo>
                  <a:lnTo>
                    <a:pt x="1793704" y="1193230"/>
                  </a:lnTo>
                  <a:lnTo>
                    <a:pt x="1783232" y="1192277"/>
                  </a:lnTo>
                  <a:lnTo>
                    <a:pt x="1773078" y="1191959"/>
                  </a:lnTo>
                  <a:lnTo>
                    <a:pt x="1763241" y="1192277"/>
                  </a:lnTo>
                  <a:lnTo>
                    <a:pt x="1758799" y="1192595"/>
                  </a:lnTo>
                  <a:lnTo>
                    <a:pt x="1754356" y="1193230"/>
                  </a:lnTo>
                  <a:lnTo>
                    <a:pt x="1750231" y="1194501"/>
                  </a:lnTo>
                  <a:lnTo>
                    <a:pt x="1746106" y="1195455"/>
                  </a:lnTo>
                  <a:lnTo>
                    <a:pt x="1741981" y="1196726"/>
                  </a:lnTo>
                  <a:lnTo>
                    <a:pt x="1737856" y="1198314"/>
                  </a:lnTo>
                  <a:lnTo>
                    <a:pt x="1734365" y="1199903"/>
                  </a:lnTo>
                  <a:lnTo>
                    <a:pt x="1730557" y="1201810"/>
                  </a:lnTo>
                  <a:lnTo>
                    <a:pt x="1727067" y="1203716"/>
                  </a:lnTo>
                  <a:lnTo>
                    <a:pt x="1723576" y="1205940"/>
                  </a:lnTo>
                  <a:lnTo>
                    <a:pt x="1720403" y="1208482"/>
                  </a:lnTo>
                  <a:lnTo>
                    <a:pt x="1717230" y="1211024"/>
                  </a:lnTo>
                  <a:lnTo>
                    <a:pt x="1714691" y="1213884"/>
                  </a:lnTo>
                  <a:lnTo>
                    <a:pt x="1711835" y="1217061"/>
                  </a:lnTo>
                  <a:lnTo>
                    <a:pt x="1708980" y="1220239"/>
                  </a:lnTo>
                  <a:lnTo>
                    <a:pt x="1706441" y="1223734"/>
                  </a:lnTo>
                  <a:lnTo>
                    <a:pt x="1704220" y="1227547"/>
                  </a:lnTo>
                  <a:lnTo>
                    <a:pt x="1701998" y="1231360"/>
                  </a:lnTo>
                  <a:lnTo>
                    <a:pt x="1700095" y="1235173"/>
                  </a:lnTo>
                  <a:lnTo>
                    <a:pt x="1697873" y="1239303"/>
                  </a:lnTo>
                  <a:lnTo>
                    <a:pt x="1695652" y="1245023"/>
                  </a:lnTo>
                  <a:lnTo>
                    <a:pt x="1694066" y="1250106"/>
                  </a:lnTo>
                  <a:lnTo>
                    <a:pt x="1692162" y="1255508"/>
                  </a:lnTo>
                  <a:lnTo>
                    <a:pt x="1691210" y="1260592"/>
                  </a:lnTo>
                  <a:lnTo>
                    <a:pt x="1690575" y="1265676"/>
                  </a:lnTo>
                  <a:lnTo>
                    <a:pt x="1690575" y="1270442"/>
                  </a:lnTo>
                  <a:lnTo>
                    <a:pt x="1690575" y="1275526"/>
                  </a:lnTo>
                  <a:lnTo>
                    <a:pt x="1690892" y="1279974"/>
                  </a:lnTo>
                  <a:lnTo>
                    <a:pt x="1691844" y="1284423"/>
                  </a:lnTo>
                  <a:lnTo>
                    <a:pt x="1693114" y="1288871"/>
                  </a:lnTo>
                  <a:lnTo>
                    <a:pt x="1694066" y="1293320"/>
                  </a:lnTo>
                  <a:lnTo>
                    <a:pt x="1695335" y="1297450"/>
                  </a:lnTo>
                  <a:lnTo>
                    <a:pt x="1697239" y="1301263"/>
                  </a:lnTo>
                  <a:lnTo>
                    <a:pt x="1699143" y="1305076"/>
                  </a:lnTo>
                  <a:lnTo>
                    <a:pt x="1701364" y="1308889"/>
                  </a:lnTo>
                  <a:lnTo>
                    <a:pt x="1703902" y="1312384"/>
                  </a:lnTo>
                  <a:lnTo>
                    <a:pt x="1709931" y="1320328"/>
                  </a:lnTo>
                  <a:lnTo>
                    <a:pt x="1718816" y="1330495"/>
                  </a:lnTo>
                  <a:lnTo>
                    <a:pt x="1729923" y="1342570"/>
                  </a:lnTo>
                  <a:lnTo>
                    <a:pt x="1743885" y="1357186"/>
                  </a:lnTo>
                  <a:lnTo>
                    <a:pt x="1760385" y="1373073"/>
                  </a:lnTo>
                  <a:lnTo>
                    <a:pt x="1772443" y="1386418"/>
                  </a:lnTo>
                  <a:lnTo>
                    <a:pt x="1781646" y="1396268"/>
                  </a:lnTo>
                  <a:lnTo>
                    <a:pt x="1784184" y="1400081"/>
                  </a:lnTo>
                  <a:lnTo>
                    <a:pt x="1786405" y="1402623"/>
                  </a:lnTo>
                  <a:lnTo>
                    <a:pt x="1787675" y="1405165"/>
                  </a:lnTo>
                  <a:lnTo>
                    <a:pt x="1788944" y="1408025"/>
                  </a:lnTo>
                  <a:lnTo>
                    <a:pt x="1789578" y="1411202"/>
                  </a:lnTo>
                  <a:lnTo>
                    <a:pt x="1789896" y="1414062"/>
                  </a:lnTo>
                  <a:lnTo>
                    <a:pt x="1789896" y="1417557"/>
                  </a:lnTo>
                  <a:lnTo>
                    <a:pt x="1789261" y="1420734"/>
                  </a:lnTo>
                  <a:lnTo>
                    <a:pt x="1787992" y="1424230"/>
                  </a:lnTo>
                  <a:lnTo>
                    <a:pt x="1786723" y="1428360"/>
                  </a:lnTo>
                  <a:lnTo>
                    <a:pt x="1784501" y="1432491"/>
                  </a:lnTo>
                  <a:lnTo>
                    <a:pt x="1782598" y="1435986"/>
                  </a:lnTo>
                  <a:lnTo>
                    <a:pt x="1779742" y="1438210"/>
                  </a:lnTo>
                  <a:lnTo>
                    <a:pt x="1778472" y="1439481"/>
                  </a:lnTo>
                  <a:lnTo>
                    <a:pt x="1776568" y="1440435"/>
                  </a:lnTo>
                  <a:lnTo>
                    <a:pt x="1774982" y="1440752"/>
                  </a:lnTo>
                  <a:lnTo>
                    <a:pt x="1773395" y="1441070"/>
                  </a:lnTo>
                  <a:lnTo>
                    <a:pt x="1769587" y="1441388"/>
                  </a:lnTo>
                  <a:lnTo>
                    <a:pt x="1765462" y="1440752"/>
                  </a:lnTo>
                  <a:lnTo>
                    <a:pt x="1761337" y="1439481"/>
                  </a:lnTo>
                  <a:lnTo>
                    <a:pt x="1756260" y="1436939"/>
                  </a:lnTo>
                  <a:lnTo>
                    <a:pt x="1754356" y="1435668"/>
                  </a:lnTo>
                  <a:lnTo>
                    <a:pt x="1752452" y="1434080"/>
                  </a:lnTo>
                  <a:lnTo>
                    <a:pt x="1751183" y="1432809"/>
                  </a:lnTo>
                  <a:lnTo>
                    <a:pt x="1750231" y="1431220"/>
                  </a:lnTo>
                  <a:lnTo>
                    <a:pt x="1749279" y="1429631"/>
                  </a:lnTo>
                  <a:lnTo>
                    <a:pt x="1748644" y="1427725"/>
                  </a:lnTo>
                  <a:lnTo>
                    <a:pt x="1748644" y="1426136"/>
                  </a:lnTo>
                  <a:lnTo>
                    <a:pt x="1748644" y="1423912"/>
                  </a:lnTo>
                  <a:lnTo>
                    <a:pt x="1749914" y="1418510"/>
                  </a:lnTo>
                  <a:lnTo>
                    <a:pt x="1751818" y="1411838"/>
                  </a:lnTo>
                  <a:lnTo>
                    <a:pt x="1754991" y="1403894"/>
                  </a:lnTo>
                  <a:lnTo>
                    <a:pt x="1759433" y="1393091"/>
                  </a:lnTo>
                  <a:lnTo>
                    <a:pt x="1710883" y="1372438"/>
                  </a:lnTo>
                  <a:lnTo>
                    <a:pt x="1662334" y="1351466"/>
                  </a:lnTo>
                  <a:lnTo>
                    <a:pt x="1658526" y="1358457"/>
                  </a:lnTo>
                  <a:lnTo>
                    <a:pt x="1655987" y="1363223"/>
                  </a:lnTo>
                  <a:lnTo>
                    <a:pt x="1653131" y="1370531"/>
                  </a:lnTo>
                  <a:lnTo>
                    <a:pt x="1651545" y="1377521"/>
                  </a:lnTo>
                  <a:lnTo>
                    <a:pt x="1650910" y="1381017"/>
                  </a:lnTo>
                  <a:lnTo>
                    <a:pt x="1650593" y="1384512"/>
                  </a:lnTo>
                  <a:lnTo>
                    <a:pt x="1650593" y="1388007"/>
                  </a:lnTo>
                  <a:lnTo>
                    <a:pt x="1650593" y="1391502"/>
                  </a:lnTo>
                  <a:lnTo>
                    <a:pt x="1650910" y="1394997"/>
                  </a:lnTo>
                  <a:lnTo>
                    <a:pt x="1651227" y="1398492"/>
                  </a:lnTo>
                  <a:lnTo>
                    <a:pt x="1651862" y="1401670"/>
                  </a:lnTo>
                  <a:lnTo>
                    <a:pt x="1652814" y="1405165"/>
                  </a:lnTo>
                  <a:lnTo>
                    <a:pt x="1654083" y="1408660"/>
                  </a:lnTo>
                  <a:lnTo>
                    <a:pt x="1655353" y="1411838"/>
                  </a:lnTo>
                  <a:lnTo>
                    <a:pt x="1658843" y="1418510"/>
                  </a:lnTo>
                  <a:lnTo>
                    <a:pt x="1662968" y="1425183"/>
                  </a:lnTo>
                  <a:lnTo>
                    <a:pt x="1668363" y="1431220"/>
                  </a:lnTo>
                  <a:lnTo>
                    <a:pt x="1674392" y="1437575"/>
                  </a:lnTo>
                  <a:lnTo>
                    <a:pt x="1681373" y="1443930"/>
                  </a:lnTo>
                  <a:lnTo>
                    <a:pt x="1689623" y="1450285"/>
                  </a:lnTo>
                  <a:lnTo>
                    <a:pt x="1698191" y="1456004"/>
                  </a:lnTo>
                  <a:lnTo>
                    <a:pt x="1707710" y="1462041"/>
                  </a:lnTo>
                  <a:lnTo>
                    <a:pt x="1718499" y="1467760"/>
                  </a:lnTo>
                  <a:lnTo>
                    <a:pt x="1709614" y="1489049"/>
                  </a:lnTo>
                  <a:lnTo>
                    <a:pt x="1755308" y="1507796"/>
                  </a:lnTo>
                  <a:lnTo>
                    <a:pt x="1764193" y="1486507"/>
                  </a:lnTo>
                  <a:lnTo>
                    <a:pt x="1776568" y="1490320"/>
                  </a:lnTo>
                  <a:lnTo>
                    <a:pt x="1788944" y="1493498"/>
                  </a:lnTo>
                  <a:lnTo>
                    <a:pt x="1800050" y="1495722"/>
                  </a:lnTo>
                  <a:lnTo>
                    <a:pt x="1810839" y="1497311"/>
                  </a:lnTo>
                  <a:lnTo>
                    <a:pt x="1820993" y="1497946"/>
                  </a:lnTo>
                  <a:lnTo>
                    <a:pt x="1830513" y="1497946"/>
                  </a:lnTo>
                  <a:lnTo>
                    <a:pt x="1839398" y="1497311"/>
                  </a:lnTo>
                  <a:lnTo>
                    <a:pt x="1847648" y="1496040"/>
                  </a:lnTo>
                  <a:lnTo>
                    <a:pt x="1851456" y="1495086"/>
                  </a:lnTo>
                  <a:lnTo>
                    <a:pt x="1855264" y="1493815"/>
                  </a:lnTo>
                  <a:lnTo>
                    <a:pt x="1858754" y="1492862"/>
                  </a:lnTo>
                  <a:lnTo>
                    <a:pt x="1862245" y="1490956"/>
                  </a:lnTo>
                  <a:lnTo>
                    <a:pt x="1865418" y="1489367"/>
                  </a:lnTo>
                  <a:lnTo>
                    <a:pt x="1868591" y="1487460"/>
                  </a:lnTo>
                  <a:lnTo>
                    <a:pt x="1871764" y="1485554"/>
                  </a:lnTo>
                  <a:lnTo>
                    <a:pt x="1874620" y="1483330"/>
                  </a:lnTo>
                  <a:lnTo>
                    <a:pt x="1876841" y="1480788"/>
                  </a:lnTo>
                  <a:lnTo>
                    <a:pt x="1879380" y="1478564"/>
                  </a:lnTo>
                  <a:lnTo>
                    <a:pt x="1881918" y="1475704"/>
                  </a:lnTo>
                  <a:lnTo>
                    <a:pt x="1883822" y="1472527"/>
                  </a:lnTo>
                  <a:lnTo>
                    <a:pt x="1886044" y="1469667"/>
                  </a:lnTo>
                  <a:lnTo>
                    <a:pt x="1887947" y="1466172"/>
                  </a:lnTo>
                  <a:lnTo>
                    <a:pt x="1889534" y="1462677"/>
                  </a:lnTo>
                  <a:lnTo>
                    <a:pt x="1890803" y="1459181"/>
                  </a:lnTo>
                  <a:lnTo>
                    <a:pt x="1892707" y="1454097"/>
                  </a:lnTo>
                  <a:lnTo>
                    <a:pt x="1893976" y="1448696"/>
                  </a:lnTo>
                  <a:lnTo>
                    <a:pt x="1895246" y="1443930"/>
                  </a:lnTo>
                  <a:lnTo>
                    <a:pt x="1895563" y="1438846"/>
                  </a:lnTo>
                  <a:lnTo>
                    <a:pt x="1895880" y="1433444"/>
                  </a:lnTo>
                  <a:lnTo>
                    <a:pt x="1895563" y="1428360"/>
                  </a:lnTo>
                  <a:lnTo>
                    <a:pt x="1894611" y="1422959"/>
                  </a:lnTo>
                  <a:lnTo>
                    <a:pt x="1893342" y="1417875"/>
                  </a:lnTo>
                  <a:lnTo>
                    <a:pt x="1892073" y="1412791"/>
                  </a:lnTo>
                  <a:lnTo>
                    <a:pt x="1890169" y="1407707"/>
                  </a:lnTo>
                  <a:lnTo>
                    <a:pt x="1888582" y="1402941"/>
                  </a:lnTo>
                  <a:lnTo>
                    <a:pt x="1886361" y="1398492"/>
                  </a:lnTo>
                  <a:lnTo>
                    <a:pt x="1883822" y="1394044"/>
                  </a:lnTo>
                  <a:lnTo>
                    <a:pt x="1881601" y="1389913"/>
                  </a:lnTo>
                  <a:lnTo>
                    <a:pt x="1878745" y="1385783"/>
                  </a:lnTo>
                  <a:lnTo>
                    <a:pt x="1875572" y="1381652"/>
                  </a:lnTo>
                  <a:lnTo>
                    <a:pt x="1867956" y="1372755"/>
                  </a:lnTo>
                  <a:lnTo>
                    <a:pt x="1857168" y="1361317"/>
                  </a:lnTo>
                  <a:lnTo>
                    <a:pt x="1843205" y="1346700"/>
                  </a:lnTo>
                  <a:lnTo>
                    <a:pt x="1826388" y="1329542"/>
                  </a:lnTo>
                  <a:lnTo>
                    <a:pt x="1821310" y="1324141"/>
                  </a:lnTo>
                  <a:lnTo>
                    <a:pt x="1816551" y="1319374"/>
                  </a:lnTo>
                  <a:lnTo>
                    <a:pt x="1812743" y="1314608"/>
                  </a:lnTo>
                  <a:lnTo>
                    <a:pt x="1810204" y="1310160"/>
                  </a:lnTo>
                  <a:lnTo>
                    <a:pt x="1807348" y="1306029"/>
                  </a:lnTo>
                  <a:lnTo>
                    <a:pt x="1805444" y="1302534"/>
                  </a:lnTo>
                  <a:lnTo>
                    <a:pt x="1804492" y="1299039"/>
                  </a:lnTo>
                  <a:lnTo>
                    <a:pt x="1804175" y="1295861"/>
                  </a:lnTo>
                  <a:lnTo>
                    <a:pt x="1804175" y="1293320"/>
                  </a:lnTo>
                  <a:lnTo>
                    <a:pt x="1804492" y="1289824"/>
                  </a:lnTo>
                  <a:lnTo>
                    <a:pt x="1804810" y="1286329"/>
                  </a:lnTo>
                  <a:lnTo>
                    <a:pt x="1805762" y="1281881"/>
                  </a:lnTo>
                  <a:lnTo>
                    <a:pt x="1808618" y="1272984"/>
                  </a:lnTo>
                  <a:lnTo>
                    <a:pt x="1812426" y="1262498"/>
                  </a:lnTo>
                  <a:lnTo>
                    <a:pt x="1814647" y="1258686"/>
                  </a:lnTo>
                  <a:lnTo>
                    <a:pt x="1817185" y="1255508"/>
                  </a:lnTo>
                  <a:lnTo>
                    <a:pt x="1819724" y="1252966"/>
                  </a:lnTo>
                  <a:lnTo>
                    <a:pt x="1821310" y="1252013"/>
                  </a:lnTo>
                  <a:lnTo>
                    <a:pt x="1822897" y="1251377"/>
                  </a:lnTo>
                  <a:lnTo>
                    <a:pt x="1824801" y="1251060"/>
                  </a:lnTo>
                  <a:lnTo>
                    <a:pt x="1826388" y="1250742"/>
                  </a:lnTo>
                  <a:lnTo>
                    <a:pt x="1830195" y="1250106"/>
                  </a:lnTo>
                  <a:lnTo>
                    <a:pt x="1834320" y="1251377"/>
                  </a:lnTo>
                  <a:lnTo>
                    <a:pt x="1839080" y="1252648"/>
                  </a:lnTo>
                  <a:lnTo>
                    <a:pt x="1841936" y="1254237"/>
                  </a:lnTo>
                  <a:lnTo>
                    <a:pt x="1843840" y="1255190"/>
                  </a:lnTo>
                  <a:lnTo>
                    <a:pt x="1846061" y="1256461"/>
                  </a:lnTo>
                  <a:lnTo>
                    <a:pt x="1847648" y="1258368"/>
                  </a:lnTo>
                  <a:lnTo>
                    <a:pt x="1848917" y="1259639"/>
                  </a:lnTo>
                  <a:lnTo>
                    <a:pt x="1849869" y="1261545"/>
                  </a:lnTo>
                  <a:lnTo>
                    <a:pt x="1850504" y="1263134"/>
                  </a:lnTo>
                  <a:lnTo>
                    <a:pt x="1850821" y="1265040"/>
                  </a:lnTo>
                  <a:lnTo>
                    <a:pt x="1850504" y="1267265"/>
                  </a:lnTo>
                  <a:lnTo>
                    <a:pt x="1850186" y="1270124"/>
                  </a:lnTo>
                  <a:lnTo>
                    <a:pt x="1847965" y="1277432"/>
                  </a:lnTo>
                  <a:lnTo>
                    <a:pt x="1844792" y="1287282"/>
                  </a:lnTo>
                  <a:lnTo>
                    <a:pt x="1840032" y="1299039"/>
                  </a:lnTo>
                  <a:lnTo>
                    <a:pt x="1833369" y="1315562"/>
                  </a:lnTo>
                  <a:lnTo>
                    <a:pt x="1881918" y="1334944"/>
                  </a:lnTo>
                  <a:lnTo>
                    <a:pt x="1929834" y="1354008"/>
                  </a:lnTo>
                  <a:lnTo>
                    <a:pt x="1935228" y="1340981"/>
                  </a:lnTo>
                  <a:lnTo>
                    <a:pt x="1937132" y="1335262"/>
                  </a:lnTo>
                  <a:lnTo>
                    <a:pt x="1938718" y="1330178"/>
                  </a:lnTo>
                  <a:lnTo>
                    <a:pt x="1939988" y="1324776"/>
                  </a:lnTo>
                  <a:lnTo>
                    <a:pt x="1941257" y="1319692"/>
                  </a:lnTo>
                  <a:lnTo>
                    <a:pt x="1942209" y="1314926"/>
                  </a:lnTo>
                  <a:lnTo>
                    <a:pt x="1942526" y="1309842"/>
                  </a:lnTo>
                  <a:lnTo>
                    <a:pt x="1942844" y="1305076"/>
                  </a:lnTo>
                  <a:lnTo>
                    <a:pt x="1942526" y="1300628"/>
                  </a:lnTo>
                  <a:lnTo>
                    <a:pt x="1942209" y="1295861"/>
                  </a:lnTo>
                  <a:lnTo>
                    <a:pt x="1941574" y="1291413"/>
                  </a:lnTo>
                  <a:lnTo>
                    <a:pt x="1940305" y="1287282"/>
                  </a:lnTo>
                  <a:lnTo>
                    <a:pt x="1939036" y="1283152"/>
                  </a:lnTo>
                  <a:lnTo>
                    <a:pt x="1937132" y="1279021"/>
                  </a:lnTo>
                  <a:lnTo>
                    <a:pt x="1935545" y="1274890"/>
                  </a:lnTo>
                  <a:lnTo>
                    <a:pt x="1933007" y="1271078"/>
                  </a:lnTo>
                  <a:lnTo>
                    <a:pt x="1930786" y="1267265"/>
                  </a:lnTo>
                  <a:lnTo>
                    <a:pt x="1925074" y="1260274"/>
                  </a:lnTo>
                  <a:lnTo>
                    <a:pt x="1918727" y="1253602"/>
                  </a:lnTo>
                  <a:lnTo>
                    <a:pt x="1912064" y="1247565"/>
                  </a:lnTo>
                  <a:lnTo>
                    <a:pt x="1905083" y="1241210"/>
                  </a:lnTo>
                  <a:lnTo>
                    <a:pt x="1897467" y="1235490"/>
                  </a:lnTo>
                  <a:lnTo>
                    <a:pt x="1889534" y="1230089"/>
                  </a:lnTo>
                  <a:lnTo>
                    <a:pt x="1881284" y="1225005"/>
                  </a:lnTo>
                  <a:lnTo>
                    <a:pt x="1872082" y="1220556"/>
                  </a:lnTo>
                  <a:lnTo>
                    <a:pt x="1882553" y="1194819"/>
                  </a:lnTo>
                  <a:lnTo>
                    <a:pt x="1839398" y="1177026"/>
                  </a:lnTo>
                  <a:close/>
                  <a:moveTo>
                    <a:pt x="1952046" y="1106804"/>
                  </a:moveTo>
                  <a:lnTo>
                    <a:pt x="1958075" y="1113159"/>
                  </a:lnTo>
                  <a:lnTo>
                    <a:pt x="1964421" y="1119832"/>
                  </a:lnTo>
                  <a:lnTo>
                    <a:pt x="1970768" y="1126504"/>
                  </a:lnTo>
                  <a:lnTo>
                    <a:pt x="1976162" y="1133813"/>
                  </a:lnTo>
                  <a:lnTo>
                    <a:pt x="1981557" y="1141438"/>
                  </a:lnTo>
                  <a:lnTo>
                    <a:pt x="1986634" y="1149064"/>
                  </a:lnTo>
                  <a:lnTo>
                    <a:pt x="1991711" y="1157326"/>
                  </a:lnTo>
                  <a:lnTo>
                    <a:pt x="1996153" y="1165905"/>
                  </a:lnTo>
                  <a:lnTo>
                    <a:pt x="2000278" y="1174484"/>
                  </a:lnTo>
                  <a:lnTo>
                    <a:pt x="2004086" y="1183698"/>
                  </a:lnTo>
                  <a:lnTo>
                    <a:pt x="2007577" y="1192595"/>
                  </a:lnTo>
                  <a:lnTo>
                    <a:pt x="2010750" y="1202127"/>
                  </a:lnTo>
                  <a:lnTo>
                    <a:pt x="2013606" y="1211977"/>
                  </a:lnTo>
                  <a:lnTo>
                    <a:pt x="2016462" y="1221510"/>
                  </a:lnTo>
                  <a:lnTo>
                    <a:pt x="2018366" y="1231677"/>
                  </a:lnTo>
                  <a:lnTo>
                    <a:pt x="2020587" y="1242163"/>
                  </a:lnTo>
                  <a:lnTo>
                    <a:pt x="2021856" y="1252648"/>
                  </a:lnTo>
                  <a:lnTo>
                    <a:pt x="2023443" y="1263134"/>
                  </a:lnTo>
                  <a:lnTo>
                    <a:pt x="2024077" y="1273937"/>
                  </a:lnTo>
                  <a:lnTo>
                    <a:pt x="2024395" y="1285058"/>
                  </a:lnTo>
                  <a:lnTo>
                    <a:pt x="2024712" y="1295861"/>
                  </a:lnTo>
                  <a:lnTo>
                    <a:pt x="2024395" y="1306982"/>
                  </a:lnTo>
                  <a:lnTo>
                    <a:pt x="2024077" y="1318739"/>
                  </a:lnTo>
                  <a:lnTo>
                    <a:pt x="2023125" y="1329860"/>
                  </a:lnTo>
                  <a:lnTo>
                    <a:pt x="2021539" y="1341299"/>
                  </a:lnTo>
                  <a:lnTo>
                    <a:pt x="2019952" y="1352737"/>
                  </a:lnTo>
                  <a:lnTo>
                    <a:pt x="2018048" y="1364494"/>
                  </a:lnTo>
                  <a:lnTo>
                    <a:pt x="2015827" y="1375933"/>
                  </a:lnTo>
                  <a:lnTo>
                    <a:pt x="2012654" y="1387371"/>
                  </a:lnTo>
                  <a:lnTo>
                    <a:pt x="2009481" y="1399128"/>
                  </a:lnTo>
                  <a:lnTo>
                    <a:pt x="2005990" y="1410884"/>
                  </a:lnTo>
                  <a:lnTo>
                    <a:pt x="2001865" y="1422323"/>
                  </a:lnTo>
                  <a:lnTo>
                    <a:pt x="1998057" y="1432809"/>
                  </a:lnTo>
                  <a:lnTo>
                    <a:pt x="1993615" y="1442976"/>
                  </a:lnTo>
                  <a:lnTo>
                    <a:pt x="1989172" y="1452509"/>
                  </a:lnTo>
                  <a:lnTo>
                    <a:pt x="1984412" y="1462359"/>
                  </a:lnTo>
                  <a:lnTo>
                    <a:pt x="1979018" y="1472209"/>
                  </a:lnTo>
                  <a:lnTo>
                    <a:pt x="1973941" y="1481106"/>
                  </a:lnTo>
                  <a:lnTo>
                    <a:pt x="1967912" y="1490638"/>
                  </a:lnTo>
                  <a:lnTo>
                    <a:pt x="1961883" y="1499852"/>
                  </a:lnTo>
                  <a:lnTo>
                    <a:pt x="1955854" y="1508432"/>
                  </a:lnTo>
                  <a:lnTo>
                    <a:pt x="1949507" y="1517011"/>
                  </a:lnTo>
                  <a:lnTo>
                    <a:pt x="1942526" y="1525272"/>
                  </a:lnTo>
                  <a:lnTo>
                    <a:pt x="1935545" y="1533215"/>
                  </a:lnTo>
                  <a:lnTo>
                    <a:pt x="1928247" y="1540841"/>
                  </a:lnTo>
                  <a:lnTo>
                    <a:pt x="1920631" y="1548149"/>
                  </a:lnTo>
                  <a:lnTo>
                    <a:pt x="1912381" y="1555457"/>
                  </a:lnTo>
                  <a:lnTo>
                    <a:pt x="1904448" y="1562130"/>
                  </a:lnTo>
                  <a:lnTo>
                    <a:pt x="1896198" y="1568803"/>
                  </a:lnTo>
                  <a:lnTo>
                    <a:pt x="1887947" y="1575158"/>
                  </a:lnTo>
                  <a:lnTo>
                    <a:pt x="1878745" y="1581195"/>
                  </a:lnTo>
                  <a:lnTo>
                    <a:pt x="1870178" y="1586279"/>
                  </a:lnTo>
                  <a:lnTo>
                    <a:pt x="1860658" y="1591680"/>
                  </a:lnTo>
                  <a:lnTo>
                    <a:pt x="1851138" y="1596129"/>
                  </a:lnTo>
                  <a:lnTo>
                    <a:pt x="1841302" y="1600577"/>
                  </a:lnTo>
                  <a:lnTo>
                    <a:pt x="1831782" y="1604390"/>
                  </a:lnTo>
                  <a:lnTo>
                    <a:pt x="1821628" y="1607885"/>
                  </a:lnTo>
                  <a:lnTo>
                    <a:pt x="1811474" y="1611063"/>
                  </a:lnTo>
                  <a:lnTo>
                    <a:pt x="1801002" y="1613922"/>
                  </a:lnTo>
                  <a:lnTo>
                    <a:pt x="1790213" y="1615829"/>
                  </a:lnTo>
                  <a:lnTo>
                    <a:pt x="1779742" y="1617735"/>
                  </a:lnTo>
                  <a:lnTo>
                    <a:pt x="1768636" y="1618688"/>
                  </a:lnTo>
                  <a:lnTo>
                    <a:pt x="1757529" y="1619324"/>
                  </a:lnTo>
                  <a:lnTo>
                    <a:pt x="1746423" y="1619642"/>
                  </a:lnTo>
                  <a:lnTo>
                    <a:pt x="1807666" y="1643472"/>
                  </a:lnTo>
                  <a:lnTo>
                    <a:pt x="1869226" y="1666668"/>
                  </a:lnTo>
                  <a:lnTo>
                    <a:pt x="1931103" y="1689227"/>
                  </a:lnTo>
                  <a:lnTo>
                    <a:pt x="1992663" y="1711469"/>
                  </a:lnTo>
                  <a:lnTo>
                    <a:pt x="2054857" y="1733076"/>
                  </a:lnTo>
                  <a:lnTo>
                    <a:pt x="2116734" y="1754047"/>
                  </a:lnTo>
                  <a:lnTo>
                    <a:pt x="2179246" y="1775018"/>
                  </a:lnTo>
                  <a:lnTo>
                    <a:pt x="2241758" y="1795353"/>
                  </a:lnTo>
                  <a:lnTo>
                    <a:pt x="2243345" y="1789952"/>
                  </a:lnTo>
                  <a:lnTo>
                    <a:pt x="2244614" y="1785503"/>
                  </a:lnTo>
                  <a:lnTo>
                    <a:pt x="2246518" y="1781373"/>
                  </a:lnTo>
                  <a:lnTo>
                    <a:pt x="2248422" y="1777242"/>
                  </a:lnTo>
                  <a:lnTo>
                    <a:pt x="2250643" y="1773429"/>
                  </a:lnTo>
                  <a:lnTo>
                    <a:pt x="2252547" y="1769616"/>
                  </a:lnTo>
                  <a:lnTo>
                    <a:pt x="2255086" y="1766121"/>
                  </a:lnTo>
                  <a:lnTo>
                    <a:pt x="2257941" y="1762626"/>
                  </a:lnTo>
                  <a:lnTo>
                    <a:pt x="2260797" y="1759131"/>
                  </a:lnTo>
                  <a:lnTo>
                    <a:pt x="2263970" y="1755953"/>
                  </a:lnTo>
                  <a:lnTo>
                    <a:pt x="2266826" y="1752776"/>
                  </a:lnTo>
                  <a:lnTo>
                    <a:pt x="2270317" y="1749916"/>
                  </a:lnTo>
                  <a:lnTo>
                    <a:pt x="2273807" y="1747057"/>
                  </a:lnTo>
                  <a:lnTo>
                    <a:pt x="2277298" y="1744832"/>
                  </a:lnTo>
                  <a:lnTo>
                    <a:pt x="2281106" y="1742290"/>
                  </a:lnTo>
                  <a:lnTo>
                    <a:pt x="2285231" y="1740066"/>
                  </a:lnTo>
                  <a:lnTo>
                    <a:pt x="2289356" y="1738160"/>
                  </a:lnTo>
                  <a:lnTo>
                    <a:pt x="2293481" y="1736253"/>
                  </a:lnTo>
                  <a:lnTo>
                    <a:pt x="2297606" y="1734665"/>
                  </a:lnTo>
                  <a:lnTo>
                    <a:pt x="2301731" y="1733076"/>
                  </a:lnTo>
                  <a:lnTo>
                    <a:pt x="2306491" y="1731805"/>
                  </a:lnTo>
                  <a:lnTo>
                    <a:pt x="2310934" y="1730852"/>
                  </a:lnTo>
                  <a:lnTo>
                    <a:pt x="2315376" y="1730216"/>
                  </a:lnTo>
                  <a:lnTo>
                    <a:pt x="2319819" y="1729263"/>
                  </a:lnTo>
                  <a:lnTo>
                    <a:pt x="2324578" y="1728627"/>
                  </a:lnTo>
                  <a:lnTo>
                    <a:pt x="2329338" y="1728627"/>
                  </a:lnTo>
                  <a:lnTo>
                    <a:pt x="2334098" y="1728310"/>
                  </a:lnTo>
                  <a:lnTo>
                    <a:pt x="2339175" y="1728627"/>
                  </a:lnTo>
                  <a:lnTo>
                    <a:pt x="2343618" y="1728945"/>
                  </a:lnTo>
                  <a:lnTo>
                    <a:pt x="2348377" y="1729581"/>
                  </a:lnTo>
                  <a:lnTo>
                    <a:pt x="2353454" y="1730534"/>
                  </a:lnTo>
                  <a:lnTo>
                    <a:pt x="2358214" y="1731487"/>
                  </a:lnTo>
                  <a:lnTo>
                    <a:pt x="2363291" y="1732758"/>
                  </a:lnTo>
                  <a:lnTo>
                    <a:pt x="2369003" y="1734982"/>
                  </a:lnTo>
                  <a:lnTo>
                    <a:pt x="2471180" y="1380699"/>
                  </a:lnTo>
                  <a:lnTo>
                    <a:pt x="2465468" y="1379428"/>
                  </a:lnTo>
                  <a:lnTo>
                    <a:pt x="2461026" y="1377839"/>
                  </a:lnTo>
                  <a:lnTo>
                    <a:pt x="2456583" y="1376250"/>
                  </a:lnTo>
                  <a:lnTo>
                    <a:pt x="2452458" y="1374344"/>
                  </a:lnTo>
                  <a:lnTo>
                    <a:pt x="2448333" y="1372438"/>
                  </a:lnTo>
                  <a:lnTo>
                    <a:pt x="2444208" y="1370213"/>
                  </a:lnTo>
                  <a:lnTo>
                    <a:pt x="2440400" y="1367989"/>
                  </a:lnTo>
                  <a:lnTo>
                    <a:pt x="2436592" y="1365447"/>
                  </a:lnTo>
                  <a:lnTo>
                    <a:pt x="2433102" y="1362587"/>
                  </a:lnTo>
                  <a:lnTo>
                    <a:pt x="2429611" y="1359728"/>
                  </a:lnTo>
                  <a:lnTo>
                    <a:pt x="2426438" y="1356550"/>
                  </a:lnTo>
                  <a:lnTo>
                    <a:pt x="2423582" y="1353691"/>
                  </a:lnTo>
                  <a:lnTo>
                    <a:pt x="2420726" y="1350513"/>
                  </a:lnTo>
                  <a:lnTo>
                    <a:pt x="2417870" y="1347018"/>
                  </a:lnTo>
                  <a:lnTo>
                    <a:pt x="2415332" y="1343523"/>
                  </a:lnTo>
                  <a:lnTo>
                    <a:pt x="2413110" y="1339710"/>
                  </a:lnTo>
                  <a:lnTo>
                    <a:pt x="2410889" y="1336215"/>
                  </a:lnTo>
                  <a:lnTo>
                    <a:pt x="2408668" y="1332402"/>
                  </a:lnTo>
                  <a:lnTo>
                    <a:pt x="2407081" y="1327954"/>
                  </a:lnTo>
                  <a:lnTo>
                    <a:pt x="2405177" y="1324141"/>
                  </a:lnTo>
                  <a:lnTo>
                    <a:pt x="2403908" y="1320010"/>
                  </a:lnTo>
                  <a:lnTo>
                    <a:pt x="2402639" y="1315879"/>
                  </a:lnTo>
                  <a:lnTo>
                    <a:pt x="2401370" y="1311749"/>
                  </a:lnTo>
                  <a:lnTo>
                    <a:pt x="2400735" y="1307618"/>
                  </a:lnTo>
                  <a:lnTo>
                    <a:pt x="2400100" y="1303170"/>
                  </a:lnTo>
                  <a:lnTo>
                    <a:pt x="2399783" y="1298721"/>
                  </a:lnTo>
                  <a:lnTo>
                    <a:pt x="2399783" y="1294590"/>
                  </a:lnTo>
                  <a:lnTo>
                    <a:pt x="2399783" y="1290142"/>
                  </a:lnTo>
                  <a:lnTo>
                    <a:pt x="2400100" y="1285376"/>
                  </a:lnTo>
                  <a:lnTo>
                    <a:pt x="2400418" y="1281245"/>
                  </a:lnTo>
                  <a:lnTo>
                    <a:pt x="2401052" y="1276797"/>
                  </a:lnTo>
                  <a:lnTo>
                    <a:pt x="2402322" y="1272348"/>
                  </a:lnTo>
                  <a:lnTo>
                    <a:pt x="2403591" y="1267900"/>
                  </a:lnTo>
                  <a:lnTo>
                    <a:pt x="2403908" y="1266947"/>
                  </a:lnTo>
                  <a:lnTo>
                    <a:pt x="2346473" y="1248835"/>
                  </a:lnTo>
                  <a:lnTo>
                    <a:pt x="2289673" y="1230406"/>
                  </a:lnTo>
                  <a:lnTo>
                    <a:pt x="2232873" y="1211660"/>
                  </a:lnTo>
                  <a:lnTo>
                    <a:pt x="2176073" y="1191642"/>
                  </a:lnTo>
                  <a:lnTo>
                    <a:pt x="2119590" y="1171306"/>
                  </a:lnTo>
                  <a:lnTo>
                    <a:pt x="2063425" y="1150335"/>
                  </a:lnTo>
                  <a:lnTo>
                    <a:pt x="2007577" y="1128729"/>
                  </a:lnTo>
                  <a:lnTo>
                    <a:pt x="1952046" y="1106804"/>
                  </a:lnTo>
                  <a:close/>
                  <a:moveTo>
                    <a:pt x="1413556" y="857694"/>
                  </a:moveTo>
                  <a:lnTo>
                    <a:pt x="1413238" y="858329"/>
                  </a:lnTo>
                  <a:lnTo>
                    <a:pt x="1411017" y="862460"/>
                  </a:lnTo>
                  <a:lnTo>
                    <a:pt x="1408478" y="866273"/>
                  </a:lnTo>
                  <a:lnTo>
                    <a:pt x="1405940" y="869768"/>
                  </a:lnTo>
                  <a:lnTo>
                    <a:pt x="1403401" y="873263"/>
                  </a:lnTo>
                  <a:lnTo>
                    <a:pt x="1400228" y="876758"/>
                  </a:lnTo>
                  <a:lnTo>
                    <a:pt x="1397055" y="879936"/>
                  </a:lnTo>
                  <a:lnTo>
                    <a:pt x="1393882" y="882796"/>
                  </a:lnTo>
                  <a:lnTo>
                    <a:pt x="1390709" y="885655"/>
                  </a:lnTo>
                  <a:lnTo>
                    <a:pt x="1387218" y="888515"/>
                  </a:lnTo>
                  <a:lnTo>
                    <a:pt x="1383410" y="890739"/>
                  </a:lnTo>
                  <a:lnTo>
                    <a:pt x="1379920" y="892963"/>
                  </a:lnTo>
                  <a:lnTo>
                    <a:pt x="1376112" y="894870"/>
                  </a:lnTo>
                  <a:lnTo>
                    <a:pt x="1372304" y="897094"/>
                  </a:lnTo>
                  <a:lnTo>
                    <a:pt x="1368179" y="899000"/>
                  </a:lnTo>
                  <a:lnTo>
                    <a:pt x="1364371" y="900271"/>
                  </a:lnTo>
                  <a:lnTo>
                    <a:pt x="1360246" y="901542"/>
                  </a:lnTo>
                  <a:lnTo>
                    <a:pt x="1351361" y="903449"/>
                  </a:lnTo>
                  <a:lnTo>
                    <a:pt x="1347236" y="904084"/>
                  </a:lnTo>
                  <a:lnTo>
                    <a:pt x="1343111" y="904720"/>
                  </a:lnTo>
                  <a:lnTo>
                    <a:pt x="1338668" y="905038"/>
                  </a:lnTo>
                  <a:lnTo>
                    <a:pt x="1333908" y="905038"/>
                  </a:lnTo>
                  <a:lnTo>
                    <a:pt x="1329783" y="904720"/>
                  </a:lnTo>
                  <a:lnTo>
                    <a:pt x="1325341" y="904402"/>
                  </a:lnTo>
                  <a:lnTo>
                    <a:pt x="1320898" y="904084"/>
                  </a:lnTo>
                  <a:lnTo>
                    <a:pt x="1316456" y="903131"/>
                  </a:lnTo>
                  <a:lnTo>
                    <a:pt x="1312013" y="901860"/>
                  </a:lnTo>
                  <a:lnTo>
                    <a:pt x="1307571" y="900907"/>
                  </a:lnTo>
                  <a:lnTo>
                    <a:pt x="1303446" y="899636"/>
                  </a:lnTo>
                  <a:lnTo>
                    <a:pt x="1299321" y="897729"/>
                  </a:lnTo>
                  <a:lnTo>
                    <a:pt x="1294561" y="895823"/>
                  </a:lnTo>
                  <a:lnTo>
                    <a:pt x="1290436" y="893599"/>
                  </a:lnTo>
                  <a:lnTo>
                    <a:pt x="1289801" y="892963"/>
                  </a:lnTo>
                  <a:lnTo>
                    <a:pt x="1113054" y="1215790"/>
                  </a:lnTo>
                  <a:lnTo>
                    <a:pt x="1114006" y="1216426"/>
                  </a:lnTo>
                  <a:lnTo>
                    <a:pt x="1118131" y="1218968"/>
                  </a:lnTo>
                  <a:lnTo>
                    <a:pt x="1122891" y="1221510"/>
                  </a:lnTo>
                  <a:lnTo>
                    <a:pt x="1126699" y="1224369"/>
                  </a:lnTo>
                  <a:lnTo>
                    <a:pt x="1130507" y="1227547"/>
                  </a:lnTo>
                  <a:lnTo>
                    <a:pt x="1134315" y="1230724"/>
                  </a:lnTo>
                  <a:lnTo>
                    <a:pt x="1137805" y="1233902"/>
                  </a:lnTo>
                  <a:lnTo>
                    <a:pt x="1141296" y="1237397"/>
                  </a:lnTo>
                  <a:lnTo>
                    <a:pt x="1144469" y="1240892"/>
                  </a:lnTo>
                  <a:lnTo>
                    <a:pt x="1147325" y="1244387"/>
                  </a:lnTo>
                  <a:lnTo>
                    <a:pt x="1149863" y="1248200"/>
                  </a:lnTo>
                  <a:lnTo>
                    <a:pt x="1152719" y="1252013"/>
                  </a:lnTo>
                  <a:lnTo>
                    <a:pt x="1155258" y="1255826"/>
                  </a:lnTo>
                  <a:lnTo>
                    <a:pt x="1157479" y="1259957"/>
                  </a:lnTo>
                  <a:lnTo>
                    <a:pt x="1159383" y="1264087"/>
                  </a:lnTo>
                  <a:lnTo>
                    <a:pt x="1161287" y="1268536"/>
                  </a:lnTo>
                  <a:lnTo>
                    <a:pt x="1162873" y="1272666"/>
                  </a:lnTo>
                  <a:lnTo>
                    <a:pt x="1164143" y="1276797"/>
                  </a:lnTo>
                  <a:lnTo>
                    <a:pt x="1165412" y="1280928"/>
                  </a:lnTo>
                  <a:lnTo>
                    <a:pt x="1166364" y="1285376"/>
                  </a:lnTo>
                  <a:lnTo>
                    <a:pt x="1167316" y="1289824"/>
                  </a:lnTo>
                  <a:lnTo>
                    <a:pt x="1167633" y="1294273"/>
                  </a:lnTo>
                  <a:lnTo>
                    <a:pt x="1168268" y="1298403"/>
                  </a:lnTo>
                  <a:lnTo>
                    <a:pt x="1168585" y="1302852"/>
                  </a:lnTo>
                  <a:lnTo>
                    <a:pt x="1168268" y="1307618"/>
                  </a:lnTo>
                  <a:lnTo>
                    <a:pt x="1167633" y="1311749"/>
                  </a:lnTo>
                  <a:lnTo>
                    <a:pt x="1167316" y="1316197"/>
                  </a:lnTo>
                  <a:lnTo>
                    <a:pt x="1166364" y="1320328"/>
                  </a:lnTo>
                  <a:lnTo>
                    <a:pt x="1165412" y="1324776"/>
                  </a:lnTo>
                  <a:lnTo>
                    <a:pt x="1164143" y="1329224"/>
                  </a:lnTo>
                  <a:lnTo>
                    <a:pt x="1162556" y="1333355"/>
                  </a:lnTo>
                  <a:lnTo>
                    <a:pt x="1160652" y="1337486"/>
                  </a:lnTo>
                  <a:lnTo>
                    <a:pt x="1159066" y="1341616"/>
                  </a:lnTo>
                  <a:lnTo>
                    <a:pt x="1155892" y="1346700"/>
                  </a:lnTo>
                  <a:lnTo>
                    <a:pt x="1215231" y="1376568"/>
                  </a:lnTo>
                  <a:lnTo>
                    <a:pt x="1274887" y="1406118"/>
                  </a:lnTo>
                  <a:lnTo>
                    <a:pt x="1334226" y="1435351"/>
                  </a:lnTo>
                  <a:lnTo>
                    <a:pt x="1393882" y="1464265"/>
                  </a:lnTo>
                  <a:lnTo>
                    <a:pt x="1453855" y="1492227"/>
                  </a:lnTo>
                  <a:lnTo>
                    <a:pt x="1514146" y="1519870"/>
                  </a:lnTo>
                  <a:lnTo>
                    <a:pt x="1574754" y="1547196"/>
                  </a:lnTo>
                  <a:lnTo>
                    <a:pt x="1635679" y="1574204"/>
                  </a:lnTo>
                  <a:lnTo>
                    <a:pt x="1627746" y="1565943"/>
                  </a:lnTo>
                  <a:lnTo>
                    <a:pt x="1620448" y="1557682"/>
                  </a:lnTo>
                  <a:lnTo>
                    <a:pt x="1613466" y="1549103"/>
                  </a:lnTo>
                  <a:lnTo>
                    <a:pt x="1607120" y="1540206"/>
                  </a:lnTo>
                  <a:lnTo>
                    <a:pt x="1601091" y="1531309"/>
                  </a:lnTo>
                  <a:lnTo>
                    <a:pt x="1595379" y="1522094"/>
                  </a:lnTo>
                  <a:lnTo>
                    <a:pt x="1590620" y="1512562"/>
                  </a:lnTo>
                  <a:lnTo>
                    <a:pt x="1585542" y="1503030"/>
                  </a:lnTo>
                  <a:lnTo>
                    <a:pt x="1581417" y="1493180"/>
                  </a:lnTo>
                  <a:lnTo>
                    <a:pt x="1577609" y="1483330"/>
                  </a:lnTo>
                  <a:lnTo>
                    <a:pt x="1574436" y="1473162"/>
                  </a:lnTo>
                  <a:lnTo>
                    <a:pt x="1571263" y="1462994"/>
                  </a:lnTo>
                  <a:lnTo>
                    <a:pt x="1569042" y="1453144"/>
                  </a:lnTo>
                  <a:lnTo>
                    <a:pt x="1566821" y="1442659"/>
                  </a:lnTo>
                  <a:lnTo>
                    <a:pt x="1565234" y="1432173"/>
                  </a:lnTo>
                  <a:lnTo>
                    <a:pt x="1563647" y="1421688"/>
                  </a:lnTo>
                  <a:lnTo>
                    <a:pt x="1563013" y="1411202"/>
                  </a:lnTo>
                  <a:lnTo>
                    <a:pt x="1562378" y="1400717"/>
                  </a:lnTo>
                  <a:lnTo>
                    <a:pt x="1562378" y="1389913"/>
                  </a:lnTo>
                  <a:lnTo>
                    <a:pt x="1562378" y="1379110"/>
                  </a:lnTo>
                  <a:lnTo>
                    <a:pt x="1563013" y="1368625"/>
                  </a:lnTo>
                  <a:lnTo>
                    <a:pt x="1563965" y="1357821"/>
                  </a:lnTo>
                  <a:lnTo>
                    <a:pt x="1565551" y="1347336"/>
                  </a:lnTo>
                  <a:lnTo>
                    <a:pt x="1567138" y="1336533"/>
                  </a:lnTo>
                  <a:lnTo>
                    <a:pt x="1569359" y="1326047"/>
                  </a:lnTo>
                  <a:lnTo>
                    <a:pt x="1571580" y="1315562"/>
                  </a:lnTo>
                  <a:lnTo>
                    <a:pt x="1574436" y="1305076"/>
                  </a:lnTo>
                  <a:lnTo>
                    <a:pt x="1577609" y="1294590"/>
                  </a:lnTo>
                  <a:lnTo>
                    <a:pt x="1581100" y="1284105"/>
                  </a:lnTo>
                  <a:lnTo>
                    <a:pt x="1584908" y="1273937"/>
                  </a:lnTo>
                  <a:lnTo>
                    <a:pt x="1588716" y="1263769"/>
                  </a:lnTo>
                  <a:lnTo>
                    <a:pt x="1593158" y="1253602"/>
                  </a:lnTo>
                  <a:lnTo>
                    <a:pt x="1598552" y="1242481"/>
                  </a:lnTo>
                  <a:lnTo>
                    <a:pt x="1604582" y="1231677"/>
                  </a:lnTo>
                  <a:lnTo>
                    <a:pt x="1610293" y="1221192"/>
                  </a:lnTo>
                  <a:lnTo>
                    <a:pt x="1616322" y="1211024"/>
                  </a:lnTo>
                  <a:lnTo>
                    <a:pt x="1622986" y="1201174"/>
                  </a:lnTo>
                  <a:lnTo>
                    <a:pt x="1629650" y="1191642"/>
                  </a:lnTo>
                  <a:lnTo>
                    <a:pt x="1636631" y="1182109"/>
                  </a:lnTo>
                  <a:lnTo>
                    <a:pt x="1643612" y="1173213"/>
                  </a:lnTo>
                  <a:lnTo>
                    <a:pt x="1650910" y="1164316"/>
                  </a:lnTo>
                  <a:lnTo>
                    <a:pt x="1658526" y="1156055"/>
                  </a:lnTo>
                  <a:lnTo>
                    <a:pt x="1666141" y="1148111"/>
                  </a:lnTo>
                  <a:lnTo>
                    <a:pt x="1673757" y="1140485"/>
                  </a:lnTo>
                  <a:lnTo>
                    <a:pt x="1682325" y="1132859"/>
                  </a:lnTo>
                  <a:lnTo>
                    <a:pt x="1690258" y="1125551"/>
                  </a:lnTo>
                  <a:lnTo>
                    <a:pt x="1698508" y="1119196"/>
                  </a:lnTo>
                  <a:lnTo>
                    <a:pt x="1707076" y="1112841"/>
                  </a:lnTo>
                  <a:lnTo>
                    <a:pt x="1715643" y="1106804"/>
                  </a:lnTo>
                  <a:lnTo>
                    <a:pt x="1724211" y="1101403"/>
                  </a:lnTo>
                  <a:lnTo>
                    <a:pt x="1733096" y="1096001"/>
                  </a:lnTo>
                  <a:lnTo>
                    <a:pt x="1741981" y="1091235"/>
                  </a:lnTo>
                  <a:lnTo>
                    <a:pt x="1750866" y="1086469"/>
                  </a:lnTo>
                  <a:lnTo>
                    <a:pt x="1759751" y="1082656"/>
                  </a:lnTo>
                  <a:lnTo>
                    <a:pt x="1768953" y="1078843"/>
                  </a:lnTo>
                  <a:lnTo>
                    <a:pt x="1778155" y="1075666"/>
                  </a:lnTo>
                  <a:lnTo>
                    <a:pt x="1787357" y="1073124"/>
                  </a:lnTo>
                  <a:lnTo>
                    <a:pt x="1796560" y="1070582"/>
                  </a:lnTo>
                  <a:lnTo>
                    <a:pt x="1805444" y="1068357"/>
                  </a:lnTo>
                  <a:lnTo>
                    <a:pt x="1814647" y="1067086"/>
                  </a:lnTo>
                  <a:lnTo>
                    <a:pt x="1824166" y="1066133"/>
                  </a:lnTo>
                  <a:lnTo>
                    <a:pt x="1833051" y="1065180"/>
                  </a:lnTo>
                  <a:lnTo>
                    <a:pt x="1842254" y="1064862"/>
                  </a:lnTo>
                  <a:lnTo>
                    <a:pt x="1850821" y="1065180"/>
                  </a:lnTo>
                  <a:lnTo>
                    <a:pt x="1795290" y="1041349"/>
                  </a:lnTo>
                  <a:lnTo>
                    <a:pt x="1740077" y="1016883"/>
                  </a:lnTo>
                  <a:lnTo>
                    <a:pt x="1684863" y="991781"/>
                  </a:lnTo>
                  <a:lnTo>
                    <a:pt x="1630284" y="966044"/>
                  </a:lnTo>
                  <a:lnTo>
                    <a:pt x="1575388" y="939672"/>
                  </a:lnTo>
                  <a:lnTo>
                    <a:pt x="1521127" y="912663"/>
                  </a:lnTo>
                  <a:lnTo>
                    <a:pt x="1467182" y="885655"/>
                  </a:lnTo>
                  <a:lnTo>
                    <a:pt x="1413556" y="857694"/>
                  </a:lnTo>
                  <a:close/>
                  <a:moveTo>
                    <a:pt x="1297417" y="692150"/>
                  </a:moveTo>
                  <a:lnTo>
                    <a:pt x="1336764" y="713756"/>
                  </a:lnTo>
                  <a:lnTo>
                    <a:pt x="1376112" y="734727"/>
                  </a:lnTo>
                  <a:lnTo>
                    <a:pt x="1415459" y="755698"/>
                  </a:lnTo>
                  <a:lnTo>
                    <a:pt x="1454807" y="776352"/>
                  </a:lnTo>
                  <a:lnTo>
                    <a:pt x="1494789" y="796687"/>
                  </a:lnTo>
                  <a:lnTo>
                    <a:pt x="1534454" y="816387"/>
                  </a:lnTo>
                  <a:lnTo>
                    <a:pt x="1574119" y="836405"/>
                  </a:lnTo>
                  <a:lnTo>
                    <a:pt x="1613784" y="855470"/>
                  </a:lnTo>
                  <a:lnTo>
                    <a:pt x="1654083" y="874852"/>
                  </a:lnTo>
                  <a:lnTo>
                    <a:pt x="1694066" y="893599"/>
                  </a:lnTo>
                  <a:lnTo>
                    <a:pt x="1734048" y="912028"/>
                  </a:lnTo>
                  <a:lnTo>
                    <a:pt x="1774664" y="930139"/>
                  </a:lnTo>
                  <a:lnTo>
                    <a:pt x="1814964" y="947933"/>
                  </a:lnTo>
                  <a:lnTo>
                    <a:pt x="1855264" y="965409"/>
                  </a:lnTo>
                  <a:lnTo>
                    <a:pt x="1896198" y="982885"/>
                  </a:lnTo>
                  <a:lnTo>
                    <a:pt x="1936815" y="999725"/>
                  </a:lnTo>
                  <a:lnTo>
                    <a:pt x="1977749" y="1016565"/>
                  </a:lnTo>
                  <a:lnTo>
                    <a:pt x="2018683" y="1032770"/>
                  </a:lnTo>
                  <a:lnTo>
                    <a:pt x="2059934" y="1049293"/>
                  </a:lnTo>
                  <a:lnTo>
                    <a:pt x="2101186" y="1064862"/>
                  </a:lnTo>
                  <a:lnTo>
                    <a:pt x="2142437" y="1080749"/>
                  </a:lnTo>
                  <a:lnTo>
                    <a:pt x="2184006" y="1095683"/>
                  </a:lnTo>
                  <a:lnTo>
                    <a:pt x="2225575" y="1110617"/>
                  </a:lnTo>
                  <a:lnTo>
                    <a:pt x="2267461" y="1125233"/>
                  </a:lnTo>
                  <a:lnTo>
                    <a:pt x="2309347" y="1139850"/>
                  </a:lnTo>
                  <a:lnTo>
                    <a:pt x="2351233" y="1153830"/>
                  </a:lnTo>
                  <a:lnTo>
                    <a:pt x="2393437" y="1167811"/>
                  </a:lnTo>
                  <a:lnTo>
                    <a:pt x="2435957" y="1181474"/>
                  </a:lnTo>
                  <a:lnTo>
                    <a:pt x="2478478" y="1194819"/>
                  </a:lnTo>
                  <a:lnTo>
                    <a:pt x="2520999" y="1207529"/>
                  </a:lnTo>
                  <a:lnTo>
                    <a:pt x="2563837" y="1220556"/>
                  </a:lnTo>
                  <a:lnTo>
                    <a:pt x="2606675" y="1233266"/>
                  </a:lnTo>
                  <a:lnTo>
                    <a:pt x="2415332" y="1938338"/>
                  </a:lnTo>
                  <a:lnTo>
                    <a:pt x="2366782" y="1924357"/>
                  </a:lnTo>
                  <a:lnTo>
                    <a:pt x="2318549" y="1910059"/>
                  </a:lnTo>
                  <a:lnTo>
                    <a:pt x="2270317" y="1895443"/>
                  </a:lnTo>
                  <a:lnTo>
                    <a:pt x="2222402" y="1880509"/>
                  </a:lnTo>
                  <a:lnTo>
                    <a:pt x="2174486" y="1865257"/>
                  </a:lnTo>
                  <a:lnTo>
                    <a:pt x="2126889" y="1849370"/>
                  </a:lnTo>
                  <a:lnTo>
                    <a:pt x="2079608" y="1833800"/>
                  </a:lnTo>
                  <a:lnTo>
                    <a:pt x="2032010" y="1817278"/>
                  </a:lnTo>
                  <a:lnTo>
                    <a:pt x="1984730" y="1800755"/>
                  </a:lnTo>
                  <a:lnTo>
                    <a:pt x="1937766" y="1783915"/>
                  </a:lnTo>
                  <a:lnTo>
                    <a:pt x="1890803" y="1766757"/>
                  </a:lnTo>
                  <a:lnTo>
                    <a:pt x="1844157" y="1749281"/>
                  </a:lnTo>
                  <a:lnTo>
                    <a:pt x="1797512" y="1731169"/>
                  </a:lnTo>
                  <a:lnTo>
                    <a:pt x="1751183" y="1713058"/>
                  </a:lnTo>
                  <a:lnTo>
                    <a:pt x="1704854" y="1694629"/>
                  </a:lnTo>
                  <a:lnTo>
                    <a:pt x="1658526" y="1675564"/>
                  </a:lnTo>
                  <a:lnTo>
                    <a:pt x="1612514" y="1656500"/>
                  </a:lnTo>
                  <a:lnTo>
                    <a:pt x="1566503" y="1636800"/>
                  </a:lnTo>
                  <a:lnTo>
                    <a:pt x="1520809" y="1617100"/>
                  </a:lnTo>
                  <a:lnTo>
                    <a:pt x="1475115" y="1596764"/>
                  </a:lnTo>
                  <a:lnTo>
                    <a:pt x="1429739" y="1576111"/>
                  </a:lnTo>
                  <a:lnTo>
                    <a:pt x="1384045" y="1555140"/>
                  </a:lnTo>
                  <a:lnTo>
                    <a:pt x="1338986" y="1534169"/>
                  </a:lnTo>
                  <a:lnTo>
                    <a:pt x="1293926" y="1512562"/>
                  </a:lnTo>
                  <a:lnTo>
                    <a:pt x="1248867" y="1490638"/>
                  </a:lnTo>
                  <a:lnTo>
                    <a:pt x="1204125" y="1468396"/>
                  </a:lnTo>
                  <a:lnTo>
                    <a:pt x="1159066" y="1446154"/>
                  </a:lnTo>
                  <a:lnTo>
                    <a:pt x="1114324" y="1422959"/>
                  </a:lnTo>
                  <a:lnTo>
                    <a:pt x="1069899" y="1399446"/>
                  </a:lnTo>
                  <a:lnTo>
                    <a:pt x="1025474" y="1376250"/>
                  </a:lnTo>
                  <a:lnTo>
                    <a:pt x="981050" y="1352102"/>
                  </a:lnTo>
                  <a:lnTo>
                    <a:pt x="936625" y="1327636"/>
                  </a:lnTo>
                  <a:lnTo>
                    <a:pt x="1297417" y="692150"/>
                  </a:lnTo>
                  <a:close/>
                  <a:moveTo>
                    <a:pt x="2337312" y="325877"/>
                  </a:moveTo>
                  <a:lnTo>
                    <a:pt x="2306540" y="337312"/>
                  </a:lnTo>
                  <a:lnTo>
                    <a:pt x="2313202" y="355098"/>
                  </a:lnTo>
                  <a:lnTo>
                    <a:pt x="2305271" y="358910"/>
                  </a:lnTo>
                  <a:lnTo>
                    <a:pt x="2297974" y="363356"/>
                  </a:lnTo>
                  <a:lnTo>
                    <a:pt x="2291312" y="367803"/>
                  </a:lnTo>
                  <a:lnTo>
                    <a:pt x="2285285" y="372250"/>
                  </a:lnTo>
                  <a:lnTo>
                    <a:pt x="2280209" y="376696"/>
                  </a:lnTo>
                  <a:lnTo>
                    <a:pt x="2275450" y="381778"/>
                  </a:lnTo>
                  <a:lnTo>
                    <a:pt x="2271644" y="386543"/>
                  </a:lnTo>
                  <a:lnTo>
                    <a:pt x="2268154" y="391625"/>
                  </a:lnTo>
                  <a:lnTo>
                    <a:pt x="2265299" y="396706"/>
                  </a:lnTo>
                  <a:lnTo>
                    <a:pt x="2263078" y="402106"/>
                  </a:lnTo>
                  <a:lnTo>
                    <a:pt x="2261809" y="407506"/>
                  </a:lnTo>
                  <a:lnTo>
                    <a:pt x="2261175" y="413223"/>
                  </a:lnTo>
                  <a:lnTo>
                    <a:pt x="2260540" y="418622"/>
                  </a:lnTo>
                  <a:lnTo>
                    <a:pt x="2261492" y="424657"/>
                  </a:lnTo>
                  <a:lnTo>
                    <a:pt x="2262444" y="431009"/>
                  </a:lnTo>
                  <a:lnTo>
                    <a:pt x="2264664" y="436727"/>
                  </a:lnTo>
                  <a:lnTo>
                    <a:pt x="2265933" y="440538"/>
                  </a:lnTo>
                  <a:lnTo>
                    <a:pt x="2267202" y="444032"/>
                  </a:lnTo>
                  <a:lnTo>
                    <a:pt x="2269106" y="447526"/>
                  </a:lnTo>
                  <a:lnTo>
                    <a:pt x="2271009" y="450702"/>
                  </a:lnTo>
                  <a:lnTo>
                    <a:pt x="2273230" y="453560"/>
                  </a:lnTo>
                  <a:lnTo>
                    <a:pt x="2275450" y="456419"/>
                  </a:lnTo>
                  <a:lnTo>
                    <a:pt x="2277671" y="458325"/>
                  </a:lnTo>
                  <a:lnTo>
                    <a:pt x="2280209" y="460866"/>
                  </a:lnTo>
                  <a:lnTo>
                    <a:pt x="2285285" y="464359"/>
                  </a:lnTo>
                  <a:lnTo>
                    <a:pt x="2290678" y="467536"/>
                  </a:lnTo>
                  <a:lnTo>
                    <a:pt x="2296388" y="469759"/>
                  </a:lnTo>
                  <a:lnTo>
                    <a:pt x="2301781" y="471347"/>
                  </a:lnTo>
                  <a:lnTo>
                    <a:pt x="2308761" y="472300"/>
                  </a:lnTo>
                  <a:lnTo>
                    <a:pt x="2318278" y="473253"/>
                  </a:lnTo>
                  <a:lnTo>
                    <a:pt x="2329698" y="474206"/>
                  </a:lnTo>
                  <a:lnTo>
                    <a:pt x="2343657" y="474841"/>
                  </a:lnTo>
                  <a:lnTo>
                    <a:pt x="2359519" y="475158"/>
                  </a:lnTo>
                  <a:lnTo>
                    <a:pt x="2372209" y="476111"/>
                  </a:lnTo>
                  <a:lnTo>
                    <a:pt x="2381726" y="477064"/>
                  </a:lnTo>
                  <a:lnTo>
                    <a:pt x="2387119" y="478017"/>
                  </a:lnTo>
                  <a:lnTo>
                    <a:pt x="2389340" y="478335"/>
                  </a:lnTo>
                  <a:lnTo>
                    <a:pt x="2390926" y="479288"/>
                  </a:lnTo>
                  <a:lnTo>
                    <a:pt x="2392829" y="480558"/>
                  </a:lnTo>
                  <a:lnTo>
                    <a:pt x="2394098" y="481828"/>
                  </a:lnTo>
                  <a:lnTo>
                    <a:pt x="2396002" y="483734"/>
                  </a:lnTo>
                  <a:lnTo>
                    <a:pt x="2396953" y="485640"/>
                  </a:lnTo>
                  <a:lnTo>
                    <a:pt x="2398222" y="488181"/>
                  </a:lnTo>
                  <a:lnTo>
                    <a:pt x="2399491" y="490722"/>
                  </a:lnTo>
                  <a:lnTo>
                    <a:pt x="2400443" y="493580"/>
                  </a:lnTo>
                  <a:lnTo>
                    <a:pt x="2400760" y="496439"/>
                  </a:lnTo>
                  <a:lnTo>
                    <a:pt x="2400760" y="499298"/>
                  </a:lnTo>
                  <a:lnTo>
                    <a:pt x="2400126" y="501839"/>
                  </a:lnTo>
                  <a:lnTo>
                    <a:pt x="2398540" y="503744"/>
                  </a:lnTo>
                  <a:lnTo>
                    <a:pt x="2396953" y="505650"/>
                  </a:lnTo>
                  <a:lnTo>
                    <a:pt x="2394415" y="507238"/>
                  </a:lnTo>
                  <a:lnTo>
                    <a:pt x="2391560" y="508826"/>
                  </a:lnTo>
                  <a:lnTo>
                    <a:pt x="2387753" y="509779"/>
                  </a:lnTo>
                  <a:lnTo>
                    <a:pt x="2384581" y="510097"/>
                  </a:lnTo>
                  <a:lnTo>
                    <a:pt x="2382360" y="509779"/>
                  </a:lnTo>
                  <a:lnTo>
                    <a:pt x="2380774" y="509461"/>
                  </a:lnTo>
                  <a:lnTo>
                    <a:pt x="2379822" y="508826"/>
                  </a:lnTo>
                  <a:lnTo>
                    <a:pt x="2378236" y="506603"/>
                  </a:lnTo>
                  <a:lnTo>
                    <a:pt x="2376016" y="503427"/>
                  </a:lnTo>
                  <a:lnTo>
                    <a:pt x="2373795" y="498980"/>
                  </a:lnTo>
                  <a:lnTo>
                    <a:pt x="2371574" y="493263"/>
                  </a:lnTo>
                  <a:lnTo>
                    <a:pt x="2368719" y="485640"/>
                  </a:lnTo>
                  <a:lnTo>
                    <a:pt x="2334140" y="498662"/>
                  </a:lnTo>
                  <a:lnTo>
                    <a:pt x="2299243" y="510732"/>
                  </a:lnTo>
                  <a:lnTo>
                    <a:pt x="2300830" y="516449"/>
                  </a:lnTo>
                  <a:lnTo>
                    <a:pt x="2301781" y="519943"/>
                  </a:lnTo>
                  <a:lnTo>
                    <a:pt x="2304002" y="525025"/>
                  </a:lnTo>
                  <a:lnTo>
                    <a:pt x="2306223" y="529154"/>
                  </a:lnTo>
                  <a:lnTo>
                    <a:pt x="2309078" y="533600"/>
                  </a:lnTo>
                  <a:lnTo>
                    <a:pt x="2312568" y="537094"/>
                  </a:lnTo>
                  <a:lnTo>
                    <a:pt x="2316057" y="539953"/>
                  </a:lnTo>
                  <a:lnTo>
                    <a:pt x="2320181" y="542811"/>
                  </a:lnTo>
                  <a:lnTo>
                    <a:pt x="2324940" y="545035"/>
                  </a:lnTo>
                  <a:lnTo>
                    <a:pt x="2329698" y="546623"/>
                  </a:lnTo>
                  <a:lnTo>
                    <a:pt x="2334774" y="548211"/>
                  </a:lnTo>
                  <a:lnTo>
                    <a:pt x="2340485" y="548846"/>
                  </a:lnTo>
                  <a:lnTo>
                    <a:pt x="2346829" y="549164"/>
                  </a:lnTo>
                  <a:lnTo>
                    <a:pt x="2353174" y="548846"/>
                  </a:lnTo>
                  <a:lnTo>
                    <a:pt x="2360154" y="548211"/>
                  </a:lnTo>
                  <a:lnTo>
                    <a:pt x="2367450" y="546940"/>
                  </a:lnTo>
                  <a:lnTo>
                    <a:pt x="2375381" y="545670"/>
                  </a:lnTo>
                  <a:lnTo>
                    <a:pt x="2383312" y="543447"/>
                  </a:lnTo>
                  <a:lnTo>
                    <a:pt x="2389022" y="558375"/>
                  </a:lnTo>
                  <a:lnTo>
                    <a:pt x="2421381" y="545988"/>
                  </a:lnTo>
                  <a:lnTo>
                    <a:pt x="2415353" y="531377"/>
                  </a:lnTo>
                  <a:lnTo>
                    <a:pt x="2423602" y="527248"/>
                  </a:lnTo>
                  <a:lnTo>
                    <a:pt x="2431533" y="523119"/>
                  </a:lnTo>
                  <a:lnTo>
                    <a:pt x="2438512" y="518672"/>
                  </a:lnTo>
                  <a:lnTo>
                    <a:pt x="2444222" y="514226"/>
                  </a:lnTo>
                  <a:lnTo>
                    <a:pt x="2449932" y="509779"/>
                  </a:lnTo>
                  <a:lnTo>
                    <a:pt x="2455008" y="505650"/>
                  </a:lnTo>
                  <a:lnTo>
                    <a:pt x="2459450" y="500568"/>
                  </a:lnTo>
                  <a:lnTo>
                    <a:pt x="2462939" y="496121"/>
                  </a:lnTo>
                  <a:lnTo>
                    <a:pt x="2465477" y="491675"/>
                  </a:lnTo>
                  <a:lnTo>
                    <a:pt x="2467698" y="486593"/>
                  </a:lnTo>
                  <a:lnTo>
                    <a:pt x="2469284" y="481828"/>
                  </a:lnTo>
                  <a:lnTo>
                    <a:pt x="2470553" y="477064"/>
                  </a:lnTo>
                  <a:lnTo>
                    <a:pt x="2470553" y="471982"/>
                  </a:lnTo>
                  <a:lnTo>
                    <a:pt x="2470236" y="466900"/>
                  </a:lnTo>
                  <a:lnTo>
                    <a:pt x="2468967" y="461818"/>
                  </a:lnTo>
                  <a:lnTo>
                    <a:pt x="2467381" y="456737"/>
                  </a:lnTo>
                  <a:lnTo>
                    <a:pt x="2465477" y="453243"/>
                  </a:lnTo>
                  <a:lnTo>
                    <a:pt x="2463891" y="450067"/>
                  </a:lnTo>
                  <a:lnTo>
                    <a:pt x="2461988" y="446890"/>
                  </a:lnTo>
                  <a:lnTo>
                    <a:pt x="2459767" y="444032"/>
                  </a:lnTo>
                  <a:lnTo>
                    <a:pt x="2457546" y="441491"/>
                  </a:lnTo>
                  <a:lnTo>
                    <a:pt x="2454691" y="438950"/>
                  </a:lnTo>
                  <a:lnTo>
                    <a:pt x="2451836" y="436409"/>
                  </a:lnTo>
                  <a:lnTo>
                    <a:pt x="2448981" y="434503"/>
                  </a:lnTo>
                  <a:lnTo>
                    <a:pt x="2442636" y="431009"/>
                  </a:lnTo>
                  <a:lnTo>
                    <a:pt x="2435974" y="428151"/>
                  </a:lnTo>
                  <a:lnTo>
                    <a:pt x="2429312" y="425927"/>
                  </a:lnTo>
                  <a:lnTo>
                    <a:pt x="2422650" y="424657"/>
                  </a:lnTo>
                  <a:lnTo>
                    <a:pt x="2414402" y="424022"/>
                  </a:lnTo>
                  <a:lnTo>
                    <a:pt x="2403298" y="422751"/>
                  </a:lnTo>
                  <a:lnTo>
                    <a:pt x="2372843" y="421481"/>
                  </a:lnTo>
                  <a:lnTo>
                    <a:pt x="2362691" y="420846"/>
                  </a:lnTo>
                  <a:lnTo>
                    <a:pt x="2358567" y="420210"/>
                  </a:lnTo>
                  <a:lnTo>
                    <a:pt x="2355078" y="419257"/>
                  </a:lnTo>
                  <a:lnTo>
                    <a:pt x="2351905" y="418622"/>
                  </a:lnTo>
                  <a:lnTo>
                    <a:pt x="2349050" y="417669"/>
                  </a:lnTo>
                  <a:lnTo>
                    <a:pt x="2347147" y="416717"/>
                  </a:lnTo>
                  <a:lnTo>
                    <a:pt x="2345243" y="415128"/>
                  </a:lnTo>
                  <a:lnTo>
                    <a:pt x="2342705" y="411635"/>
                  </a:lnTo>
                  <a:lnTo>
                    <a:pt x="2339850" y="407188"/>
                  </a:lnTo>
                  <a:lnTo>
                    <a:pt x="2336678" y="401153"/>
                  </a:lnTo>
                  <a:lnTo>
                    <a:pt x="2333823" y="393848"/>
                  </a:lnTo>
                  <a:lnTo>
                    <a:pt x="2332871" y="390672"/>
                  </a:lnTo>
                  <a:lnTo>
                    <a:pt x="2332554" y="388448"/>
                  </a:lnTo>
                  <a:lnTo>
                    <a:pt x="2332871" y="385590"/>
                  </a:lnTo>
                  <a:lnTo>
                    <a:pt x="2333505" y="383366"/>
                  </a:lnTo>
                  <a:lnTo>
                    <a:pt x="2334774" y="381461"/>
                  </a:lnTo>
                  <a:lnTo>
                    <a:pt x="2336995" y="379237"/>
                  </a:lnTo>
                  <a:lnTo>
                    <a:pt x="2339533" y="377967"/>
                  </a:lnTo>
                  <a:lnTo>
                    <a:pt x="2342705" y="376379"/>
                  </a:lnTo>
                  <a:lnTo>
                    <a:pt x="2346512" y="375108"/>
                  </a:lnTo>
                  <a:lnTo>
                    <a:pt x="2349685" y="375108"/>
                  </a:lnTo>
                  <a:lnTo>
                    <a:pt x="2350954" y="375108"/>
                  </a:lnTo>
                  <a:lnTo>
                    <a:pt x="2352223" y="375426"/>
                  </a:lnTo>
                  <a:lnTo>
                    <a:pt x="2353492" y="376061"/>
                  </a:lnTo>
                  <a:lnTo>
                    <a:pt x="2354443" y="377332"/>
                  </a:lnTo>
                  <a:lnTo>
                    <a:pt x="2356664" y="379873"/>
                  </a:lnTo>
                  <a:lnTo>
                    <a:pt x="2358885" y="384637"/>
                  </a:lnTo>
                  <a:lnTo>
                    <a:pt x="2362057" y="391307"/>
                  </a:lnTo>
                  <a:lnTo>
                    <a:pt x="2365229" y="399565"/>
                  </a:lnTo>
                  <a:lnTo>
                    <a:pt x="2369671" y="410999"/>
                  </a:lnTo>
                  <a:lnTo>
                    <a:pt x="2403615" y="397659"/>
                  </a:lnTo>
                  <a:lnTo>
                    <a:pt x="2436926" y="384637"/>
                  </a:lnTo>
                  <a:lnTo>
                    <a:pt x="2433436" y="375426"/>
                  </a:lnTo>
                  <a:lnTo>
                    <a:pt x="2429946" y="368121"/>
                  </a:lnTo>
                  <a:lnTo>
                    <a:pt x="2426457" y="361768"/>
                  </a:lnTo>
                  <a:lnTo>
                    <a:pt x="2422333" y="356051"/>
                  </a:lnTo>
                  <a:lnTo>
                    <a:pt x="2420429" y="353510"/>
                  </a:lnTo>
                  <a:lnTo>
                    <a:pt x="2417891" y="351287"/>
                  </a:lnTo>
                  <a:lnTo>
                    <a:pt x="2415671" y="349381"/>
                  </a:lnTo>
                  <a:lnTo>
                    <a:pt x="2412815" y="347158"/>
                  </a:lnTo>
                  <a:lnTo>
                    <a:pt x="2410595" y="345570"/>
                  </a:lnTo>
                  <a:lnTo>
                    <a:pt x="2407740" y="343982"/>
                  </a:lnTo>
                  <a:lnTo>
                    <a:pt x="2405202" y="343029"/>
                  </a:lnTo>
                  <a:lnTo>
                    <a:pt x="2402029" y="341758"/>
                  </a:lnTo>
                  <a:lnTo>
                    <a:pt x="2399491" y="340805"/>
                  </a:lnTo>
                  <a:lnTo>
                    <a:pt x="2396319" y="340170"/>
                  </a:lnTo>
                  <a:lnTo>
                    <a:pt x="2389974" y="339217"/>
                  </a:lnTo>
                  <a:lnTo>
                    <a:pt x="2383629" y="338900"/>
                  </a:lnTo>
                  <a:lnTo>
                    <a:pt x="2377284" y="338582"/>
                  </a:lnTo>
                  <a:lnTo>
                    <a:pt x="2370940" y="338900"/>
                  </a:lnTo>
                  <a:lnTo>
                    <a:pt x="2364278" y="339535"/>
                  </a:lnTo>
                  <a:lnTo>
                    <a:pt x="2357616" y="340488"/>
                  </a:lnTo>
                  <a:lnTo>
                    <a:pt x="2350954" y="342394"/>
                  </a:lnTo>
                  <a:lnTo>
                    <a:pt x="2344292" y="343982"/>
                  </a:lnTo>
                  <a:lnTo>
                    <a:pt x="2337312" y="325877"/>
                  </a:lnTo>
                  <a:close/>
                  <a:moveTo>
                    <a:pt x="2259588" y="275058"/>
                  </a:moveTo>
                  <a:lnTo>
                    <a:pt x="2219933" y="289351"/>
                  </a:lnTo>
                  <a:lnTo>
                    <a:pt x="2179961" y="303326"/>
                  </a:lnTo>
                  <a:lnTo>
                    <a:pt x="2139672" y="316984"/>
                  </a:lnTo>
                  <a:lnTo>
                    <a:pt x="2099700" y="329689"/>
                  </a:lnTo>
                  <a:lnTo>
                    <a:pt x="2059727" y="342394"/>
                  </a:lnTo>
                  <a:lnTo>
                    <a:pt x="2019121" y="354463"/>
                  </a:lnTo>
                  <a:lnTo>
                    <a:pt x="1978514" y="366533"/>
                  </a:lnTo>
                  <a:lnTo>
                    <a:pt x="1937590" y="377967"/>
                  </a:lnTo>
                  <a:lnTo>
                    <a:pt x="1937907" y="378285"/>
                  </a:lnTo>
                  <a:lnTo>
                    <a:pt x="1939493" y="384637"/>
                  </a:lnTo>
                  <a:lnTo>
                    <a:pt x="1940128" y="390672"/>
                  </a:lnTo>
                  <a:lnTo>
                    <a:pt x="1940128" y="397024"/>
                  </a:lnTo>
                  <a:lnTo>
                    <a:pt x="1939493" y="403059"/>
                  </a:lnTo>
                  <a:lnTo>
                    <a:pt x="1938542" y="409094"/>
                  </a:lnTo>
                  <a:lnTo>
                    <a:pt x="1936638" y="414811"/>
                  </a:lnTo>
                  <a:lnTo>
                    <a:pt x="1934100" y="420528"/>
                  </a:lnTo>
                  <a:lnTo>
                    <a:pt x="1931562" y="425610"/>
                  </a:lnTo>
                  <a:lnTo>
                    <a:pt x="1928390" y="431009"/>
                  </a:lnTo>
                  <a:lnTo>
                    <a:pt x="1924583" y="435456"/>
                  </a:lnTo>
                  <a:lnTo>
                    <a:pt x="1919824" y="439903"/>
                  </a:lnTo>
                  <a:lnTo>
                    <a:pt x="1915383" y="443714"/>
                  </a:lnTo>
                  <a:lnTo>
                    <a:pt x="1910307" y="447208"/>
                  </a:lnTo>
                  <a:lnTo>
                    <a:pt x="1904597" y="450384"/>
                  </a:lnTo>
                  <a:lnTo>
                    <a:pt x="1898569" y="452925"/>
                  </a:lnTo>
                  <a:lnTo>
                    <a:pt x="1892542" y="454513"/>
                  </a:lnTo>
                  <a:lnTo>
                    <a:pt x="1891590" y="454831"/>
                  </a:lnTo>
                  <a:lnTo>
                    <a:pt x="1955038" y="703844"/>
                  </a:lnTo>
                  <a:lnTo>
                    <a:pt x="1955673" y="703209"/>
                  </a:lnTo>
                  <a:lnTo>
                    <a:pt x="1962652" y="701939"/>
                  </a:lnTo>
                  <a:lnTo>
                    <a:pt x="1969314" y="701303"/>
                  </a:lnTo>
                  <a:lnTo>
                    <a:pt x="1976293" y="700986"/>
                  </a:lnTo>
                  <a:lnTo>
                    <a:pt x="1982955" y="701303"/>
                  </a:lnTo>
                  <a:lnTo>
                    <a:pt x="1989300" y="702256"/>
                  </a:lnTo>
                  <a:lnTo>
                    <a:pt x="1995645" y="704162"/>
                  </a:lnTo>
                  <a:lnTo>
                    <a:pt x="2001355" y="706068"/>
                  </a:lnTo>
                  <a:lnTo>
                    <a:pt x="2007383" y="708609"/>
                  </a:lnTo>
                  <a:lnTo>
                    <a:pt x="2012776" y="711785"/>
                  </a:lnTo>
                  <a:lnTo>
                    <a:pt x="2017852" y="715279"/>
                  </a:lnTo>
                  <a:lnTo>
                    <a:pt x="2022293" y="719408"/>
                  </a:lnTo>
                  <a:lnTo>
                    <a:pt x="2026417" y="723854"/>
                  </a:lnTo>
                  <a:lnTo>
                    <a:pt x="2030541" y="728936"/>
                  </a:lnTo>
                  <a:lnTo>
                    <a:pt x="2033396" y="734018"/>
                  </a:lnTo>
                  <a:lnTo>
                    <a:pt x="2036252" y="740053"/>
                  </a:lnTo>
                  <a:lnTo>
                    <a:pt x="2038472" y="745770"/>
                  </a:lnTo>
                  <a:lnTo>
                    <a:pt x="2039107" y="749582"/>
                  </a:lnTo>
                  <a:lnTo>
                    <a:pt x="2083838" y="736877"/>
                  </a:lnTo>
                  <a:lnTo>
                    <a:pt x="2127934" y="723537"/>
                  </a:lnTo>
                  <a:lnTo>
                    <a:pt x="2172347" y="709879"/>
                  </a:lnTo>
                  <a:lnTo>
                    <a:pt x="2216444" y="695904"/>
                  </a:lnTo>
                  <a:lnTo>
                    <a:pt x="2260223" y="681611"/>
                  </a:lnTo>
                  <a:lnTo>
                    <a:pt x="2304319" y="667318"/>
                  </a:lnTo>
                  <a:lnTo>
                    <a:pt x="2348098" y="652390"/>
                  </a:lnTo>
                  <a:lnTo>
                    <a:pt x="2391560" y="637144"/>
                  </a:lnTo>
                  <a:lnTo>
                    <a:pt x="2383947" y="636827"/>
                  </a:lnTo>
                  <a:lnTo>
                    <a:pt x="2376016" y="635874"/>
                  </a:lnTo>
                  <a:lnTo>
                    <a:pt x="2368719" y="634921"/>
                  </a:lnTo>
                  <a:lnTo>
                    <a:pt x="2361105" y="633333"/>
                  </a:lnTo>
                  <a:lnTo>
                    <a:pt x="2353809" y="631427"/>
                  </a:lnTo>
                  <a:lnTo>
                    <a:pt x="2346512" y="629839"/>
                  </a:lnTo>
                  <a:lnTo>
                    <a:pt x="2339533" y="627298"/>
                  </a:lnTo>
                  <a:lnTo>
                    <a:pt x="2332554" y="624440"/>
                  </a:lnTo>
                  <a:lnTo>
                    <a:pt x="2325892" y="621581"/>
                  </a:lnTo>
                  <a:lnTo>
                    <a:pt x="2319230" y="618087"/>
                  </a:lnTo>
                  <a:lnTo>
                    <a:pt x="2312568" y="614593"/>
                  </a:lnTo>
                  <a:lnTo>
                    <a:pt x="2306223" y="611100"/>
                  </a:lnTo>
                  <a:lnTo>
                    <a:pt x="2300195" y="606970"/>
                  </a:lnTo>
                  <a:lnTo>
                    <a:pt x="2294168" y="602841"/>
                  </a:lnTo>
                  <a:lnTo>
                    <a:pt x="2288140" y="598395"/>
                  </a:lnTo>
                  <a:lnTo>
                    <a:pt x="2282747" y="593313"/>
                  </a:lnTo>
                  <a:lnTo>
                    <a:pt x="2277037" y="588549"/>
                  </a:lnTo>
                  <a:lnTo>
                    <a:pt x="2271961" y="583467"/>
                  </a:lnTo>
                  <a:lnTo>
                    <a:pt x="2266568" y="578067"/>
                  </a:lnTo>
                  <a:lnTo>
                    <a:pt x="2261809" y="572668"/>
                  </a:lnTo>
                  <a:lnTo>
                    <a:pt x="2256733" y="566950"/>
                  </a:lnTo>
                  <a:lnTo>
                    <a:pt x="2252292" y="560916"/>
                  </a:lnTo>
                  <a:lnTo>
                    <a:pt x="2248168" y="554881"/>
                  </a:lnTo>
                  <a:lnTo>
                    <a:pt x="2244044" y="548528"/>
                  </a:lnTo>
                  <a:lnTo>
                    <a:pt x="2239920" y="542176"/>
                  </a:lnTo>
                  <a:lnTo>
                    <a:pt x="2236113" y="535506"/>
                  </a:lnTo>
                  <a:lnTo>
                    <a:pt x="2232623" y="528836"/>
                  </a:lnTo>
                  <a:lnTo>
                    <a:pt x="2229133" y="522166"/>
                  </a:lnTo>
                  <a:lnTo>
                    <a:pt x="2225961" y="515178"/>
                  </a:lnTo>
                  <a:lnTo>
                    <a:pt x="2223106" y="508509"/>
                  </a:lnTo>
                  <a:lnTo>
                    <a:pt x="2220251" y="500886"/>
                  </a:lnTo>
                  <a:lnTo>
                    <a:pt x="2217713" y="493898"/>
                  </a:lnTo>
                  <a:lnTo>
                    <a:pt x="2215492" y="485640"/>
                  </a:lnTo>
                  <a:lnTo>
                    <a:pt x="2212954" y="477699"/>
                  </a:lnTo>
                  <a:lnTo>
                    <a:pt x="2210734" y="469441"/>
                  </a:lnTo>
                  <a:lnTo>
                    <a:pt x="2209465" y="461183"/>
                  </a:lnTo>
                  <a:lnTo>
                    <a:pt x="2207878" y="453243"/>
                  </a:lnTo>
                  <a:lnTo>
                    <a:pt x="2206609" y="444985"/>
                  </a:lnTo>
                  <a:lnTo>
                    <a:pt x="2205658" y="436727"/>
                  </a:lnTo>
                  <a:lnTo>
                    <a:pt x="2205023" y="429104"/>
                  </a:lnTo>
                  <a:lnTo>
                    <a:pt x="2204706" y="421163"/>
                  </a:lnTo>
                  <a:lnTo>
                    <a:pt x="2204706" y="413223"/>
                  </a:lnTo>
                  <a:lnTo>
                    <a:pt x="2204706" y="405600"/>
                  </a:lnTo>
                  <a:lnTo>
                    <a:pt x="2205023" y="397659"/>
                  </a:lnTo>
                  <a:lnTo>
                    <a:pt x="2205658" y="390036"/>
                  </a:lnTo>
                  <a:lnTo>
                    <a:pt x="2206292" y="382414"/>
                  </a:lnTo>
                  <a:lnTo>
                    <a:pt x="2207244" y="375108"/>
                  </a:lnTo>
                  <a:lnTo>
                    <a:pt x="2208830" y="367803"/>
                  </a:lnTo>
                  <a:lnTo>
                    <a:pt x="2210099" y="360816"/>
                  </a:lnTo>
                  <a:lnTo>
                    <a:pt x="2212320" y="353828"/>
                  </a:lnTo>
                  <a:lnTo>
                    <a:pt x="2213906" y="346840"/>
                  </a:lnTo>
                  <a:lnTo>
                    <a:pt x="2216444" y="340170"/>
                  </a:lnTo>
                  <a:lnTo>
                    <a:pt x="2218982" y="333500"/>
                  </a:lnTo>
                  <a:lnTo>
                    <a:pt x="2221202" y="327465"/>
                  </a:lnTo>
                  <a:lnTo>
                    <a:pt x="2224375" y="321113"/>
                  </a:lnTo>
                  <a:lnTo>
                    <a:pt x="2227547" y="315078"/>
                  </a:lnTo>
                  <a:lnTo>
                    <a:pt x="2230720" y="309679"/>
                  </a:lnTo>
                  <a:lnTo>
                    <a:pt x="2234209" y="303962"/>
                  </a:lnTo>
                  <a:lnTo>
                    <a:pt x="2238016" y="298244"/>
                  </a:lnTo>
                  <a:lnTo>
                    <a:pt x="2241823" y="293163"/>
                  </a:lnTo>
                  <a:lnTo>
                    <a:pt x="2245947" y="288398"/>
                  </a:lnTo>
                  <a:lnTo>
                    <a:pt x="2250388" y="283634"/>
                  </a:lnTo>
                  <a:lnTo>
                    <a:pt x="2254830" y="279187"/>
                  </a:lnTo>
                  <a:lnTo>
                    <a:pt x="2259588" y="275058"/>
                  </a:lnTo>
                  <a:close/>
                  <a:moveTo>
                    <a:pt x="2637421" y="114660"/>
                  </a:moveTo>
                  <a:lnTo>
                    <a:pt x="2599352" y="132765"/>
                  </a:lnTo>
                  <a:lnTo>
                    <a:pt x="2561601" y="150551"/>
                  </a:lnTo>
                  <a:lnTo>
                    <a:pt x="2523849" y="167703"/>
                  </a:lnTo>
                  <a:lnTo>
                    <a:pt x="2485463" y="184537"/>
                  </a:lnTo>
                  <a:lnTo>
                    <a:pt x="2447077" y="201053"/>
                  </a:lnTo>
                  <a:lnTo>
                    <a:pt x="2408374" y="216934"/>
                  </a:lnTo>
                  <a:lnTo>
                    <a:pt x="2369671" y="233133"/>
                  </a:lnTo>
                  <a:lnTo>
                    <a:pt x="2330650" y="248061"/>
                  </a:lnTo>
                  <a:lnTo>
                    <a:pt x="2336995" y="248378"/>
                  </a:lnTo>
                  <a:lnTo>
                    <a:pt x="2343340" y="248696"/>
                  </a:lnTo>
                  <a:lnTo>
                    <a:pt x="2349685" y="249331"/>
                  </a:lnTo>
                  <a:lnTo>
                    <a:pt x="2355712" y="250284"/>
                  </a:lnTo>
                  <a:lnTo>
                    <a:pt x="2362374" y="251554"/>
                  </a:lnTo>
                  <a:lnTo>
                    <a:pt x="2368719" y="253143"/>
                  </a:lnTo>
                  <a:lnTo>
                    <a:pt x="2375064" y="255048"/>
                  </a:lnTo>
                  <a:lnTo>
                    <a:pt x="2381409" y="257272"/>
                  </a:lnTo>
                  <a:lnTo>
                    <a:pt x="2387436" y="259495"/>
                  </a:lnTo>
                  <a:lnTo>
                    <a:pt x="2393781" y="262353"/>
                  </a:lnTo>
                  <a:lnTo>
                    <a:pt x="2400126" y="265212"/>
                  </a:lnTo>
                  <a:lnTo>
                    <a:pt x="2405836" y="268706"/>
                  </a:lnTo>
                  <a:lnTo>
                    <a:pt x="2412181" y="272200"/>
                  </a:lnTo>
                  <a:lnTo>
                    <a:pt x="2418208" y="276011"/>
                  </a:lnTo>
                  <a:lnTo>
                    <a:pt x="2424236" y="280140"/>
                  </a:lnTo>
                  <a:lnTo>
                    <a:pt x="2429946" y="284269"/>
                  </a:lnTo>
                  <a:lnTo>
                    <a:pt x="2435974" y="289034"/>
                  </a:lnTo>
                  <a:lnTo>
                    <a:pt x="2441684" y="293798"/>
                  </a:lnTo>
                  <a:lnTo>
                    <a:pt x="2447077" y="299197"/>
                  </a:lnTo>
                  <a:lnTo>
                    <a:pt x="2452788" y="304279"/>
                  </a:lnTo>
                  <a:lnTo>
                    <a:pt x="2457863" y="309996"/>
                  </a:lnTo>
                  <a:lnTo>
                    <a:pt x="2463257" y="315714"/>
                  </a:lnTo>
                  <a:lnTo>
                    <a:pt x="2468015" y="321748"/>
                  </a:lnTo>
                  <a:lnTo>
                    <a:pt x="2472774" y="328101"/>
                  </a:lnTo>
                  <a:lnTo>
                    <a:pt x="2477850" y="334453"/>
                  </a:lnTo>
                  <a:lnTo>
                    <a:pt x="2482291" y="340805"/>
                  </a:lnTo>
                  <a:lnTo>
                    <a:pt x="2486732" y="347793"/>
                  </a:lnTo>
                  <a:lnTo>
                    <a:pt x="2490856" y="354781"/>
                  </a:lnTo>
                  <a:lnTo>
                    <a:pt x="2495298" y="362086"/>
                  </a:lnTo>
                  <a:lnTo>
                    <a:pt x="2499105" y="370026"/>
                  </a:lnTo>
                  <a:lnTo>
                    <a:pt x="2502912" y="377332"/>
                  </a:lnTo>
                  <a:lnTo>
                    <a:pt x="2506401" y="385272"/>
                  </a:lnTo>
                  <a:lnTo>
                    <a:pt x="2509256" y="392260"/>
                  </a:lnTo>
                  <a:lnTo>
                    <a:pt x="2511794" y="399565"/>
                  </a:lnTo>
                  <a:lnTo>
                    <a:pt x="2514015" y="406553"/>
                  </a:lnTo>
                  <a:lnTo>
                    <a:pt x="2516553" y="413858"/>
                  </a:lnTo>
                  <a:lnTo>
                    <a:pt x="2518139" y="421163"/>
                  </a:lnTo>
                  <a:lnTo>
                    <a:pt x="2520042" y="428468"/>
                  </a:lnTo>
                  <a:lnTo>
                    <a:pt x="2521311" y="436091"/>
                  </a:lnTo>
                  <a:lnTo>
                    <a:pt x="2522580" y="443397"/>
                  </a:lnTo>
                  <a:lnTo>
                    <a:pt x="2523849" y="450702"/>
                  </a:lnTo>
                  <a:lnTo>
                    <a:pt x="2524484" y="458325"/>
                  </a:lnTo>
                  <a:lnTo>
                    <a:pt x="2524801" y="465948"/>
                  </a:lnTo>
                  <a:lnTo>
                    <a:pt x="2525118" y="473570"/>
                  </a:lnTo>
                  <a:lnTo>
                    <a:pt x="2525118" y="480876"/>
                  </a:lnTo>
                  <a:lnTo>
                    <a:pt x="2524801" y="488181"/>
                  </a:lnTo>
                  <a:lnTo>
                    <a:pt x="2524167" y="495486"/>
                  </a:lnTo>
                  <a:lnTo>
                    <a:pt x="2523215" y="502791"/>
                  </a:lnTo>
                  <a:lnTo>
                    <a:pt x="2521946" y="510097"/>
                  </a:lnTo>
                  <a:lnTo>
                    <a:pt x="2520677" y="517402"/>
                  </a:lnTo>
                  <a:lnTo>
                    <a:pt x="2518774" y="524389"/>
                  </a:lnTo>
                  <a:lnTo>
                    <a:pt x="2516870" y="531695"/>
                  </a:lnTo>
                  <a:lnTo>
                    <a:pt x="2514649" y="538682"/>
                  </a:lnTo>
                  <a:lnTo>
                    <a:pt x="2512112" y="545670"/>
                  </a:lnTo>
                  <a:lnTo>
                    <a:pt x="2509256" y="552340"/>
                  </a:lnTo>
                  <a:lnTo>
                    <a:pt x="2506084" y="559010"/>
                  </a:lnTo>
                  <a:lnTo>
                    <a:pt x="2502594" y="565680"/>
                  </a:lnTo>
                  <a:lnTo>
                    <a:pt x="2499105" y="572032"/>
                  </a:lnTo>
                  <a:lnTo>
                    <a:pt x="2494980" y="578385"/>
                  </a:lnTo>
                  <a:lnTo>
                    <a:pt x="2490222" y="584737"/>
                  </a:lnTo>
                  <a:lnTo>
                    <a:pt x="2485781" y="590772"/>
                  </a:lnTo>
                  <a:lnTo>
                    <a:pt x="2481022" y="596489"/>
                  </a:lnTo>
                  <a:lnTo>
                    <a:pt x="2475312" y="602206"/>
                  </a:lnTo>
                  <a:lnTo>
                    <a:pt x="2469601" y="607923"/>
                  </a:lnTo>
                  <a:lnTo>
                    <a:pt x="2512112" y="590454"/>
                  </a:lnTo>
                  <a:lnTo>
                    <a:pt x="2554622" y="572985"/>
                  </a:lnTo>
                  <a:lnTo>
                    <a:pt x="2596815" y="555199"/>
                  </a:lnTo>
                  <a:lnTo>
                    <a:pt x="2639008" y="537094"/>
                  </a:lnTo>
                  <a:lnTo>
                    <a:pt x="2680883" y="518355"/>
                  </a:lnTo>
                  <a:lnTo>
                    <a:pt x="2722759" y="499615"/>
                  </a:lnTo>
                  <a:lnTo>
                    <a:pt x="2764634" y="480558"/>
                  </a:lnTo>
                  <a:lnTo>
                    <a:pt x="2805876" y="460866"/>
                  </a:lnTo>
                  <a:lnTo>
                    <a:pt x="2803972" y="457372"/>
                  </a:lnTo>
                  <a:lnTo>
                    <a:pt x="2801434" y="451655"/>
                  </a:lnTo>
                  <a:lnTo>
                    <a:pt x="2799848" y="445620"/>
                  </a:lnTo>
                  <a:lnTo>
                    <a:pt x="2798579" y="439585"/>
                  </a:lnTo>
                  <a:lnTo>
                    <a:pt x="2798262" y="433233"/>
                  </a:lnTo>
                  <a:lnTo>
                    <a:pt x="2798579" y="427198"/>
                  </a:lnTo>
                  <a:lnTo>
                    <a:pt x="2799214" y="421163"/>
                  </a:lnTo>
                  <a:lnTo>
                    <a:pt x="2800800" y="414811"/>
                  </a:lnTo>
                  <a:lnTo>
                    <a:pt x="2802703" y="409411"/>
                  </a:lnTo>
                  <a:lnTo>
                    <a:pt x="2805241" y="403377"/>
                  </a:lnTo>
                  <a:lnTo>
                    <a:pt x="2808414" y="397659"/>
                  </a:lnTo>
                  <a:lnTo>
                    <a:pt x="2812220" y="392577"/>
                  </a:lnTo>
                  <a:lnTo>
                    <a:pt x="2816345" y="387813"/>
                  </a:lnTo>
                  <a:lnTo>
                    <a:pt x="2821103" y="382731"/>
                  </a:lnTo>
                  <a:lnTo>
                    <a:pt x="2826179" y="378602"/>
                  </a:lnTo>
                  <a:lnTo>
                    <a:pt x="2831889" y="374473"/>
                  </a:lnTo>
                  <a:lnTo>
                    <a:pt x="2837917" y="371297"/>
                  </a:lnTo>
                  <a:lnTo>
                    <a:pt x="2841724" y="369391"/>
                  </a:lnTo>
                  <a:lnTo>
                    <a:pt x="2725614" y="140388"/>
                  </a:lnTo>
                  <a:lnTo>
                    <a:pt x="2722124" y="141976"/>
                  </a:lnTo>
                  <a:lnTo>
                    <a:pt x="2716097" y="144834"/>
                  </a:lnTo>
                  <a:lnTo>
                    <a:pt x="2710069" y="147058"/>
                  </a:lnTo>
                  <a:lnTo>
                    <a:pt x="2704042" y="148328"/>
                  </a:lnTo>
                  <a:lnTo>
                    <a:pt x="2697697" y="148963"/>
                  </a:lnTo>
                  <a:lnTo>
                    <a:pt x="2691669" y="149281"/>
                  </a:lnTo>
                  <a:lnTo>
                    <a:pt x="2685324" y="148646"/>
                  </a:lnTo>
                  <a:lnTo>
                    <a:pt x="2679614" y="147693"/>
                  </a:lnTo>
                  <a:lnTo>
                    <a:pt x="2673587" y="146422"/>
                  </a:lnTo>
                  <a:lnTo>
                    <a:pt x="2667876" y="144199"/>
                  </a:lnTo>
                  <a:lnTo>
                    <a:pt x="2662483" y="141341"/>
                  </a:lnTo>
                  <a:lnTo>
                    <a:pt x="2657407" y="138164"/>
                  </a:lnTo>
                  <a:lnTo>
                    <a:pt x="2652649" y="134353"/>
                  </a:lnTo>
                  <a:lnTo>
                    <a:pt x="2648207" y="130224"/>
                  </a:lnTo>
                  <a:lnTo>
                    <a:pt x="2644083" y="125777"/>
                  </a:lnTo>
                  <a:lnTo>
                    <a:pt x="2640594" y="120378"/>
                  </a:lnTo>
                  <a:lnTo>
                    <a:pt x="2637421" y="114978"/>
                  </a:lnTo>
                  <a:lnTo>
                    <a:pt x="2637421" y="114660"/>
                  </a:lnTo>
                  <a:close/>
                  <a:moveTo>
                    <a:pt x="2724345" y="0"/>
                  </a:moveTo>
                  <a:lnTo>
                    <a:pt x="2962275" y="451019"/>
                  </a:lnTo>
                  <a:lnTo>
                    <a:pt x="2931186" y="467218"/>
                  </a:lnTo>
                  <a:lnTo>
                    <a:pt x="2899779" y="482781"/>
                  </a:lnTo>
                  <a:lnTo>
                    <a:pt x="2868055" y="498345"/>
                  </a:lnTo>
                  <a:lnTo>
                    <a:pt x="2836331" y="513590"/>
                  </a:lnTo>
                  <a:lnTo>
                    <a:pt x="2804924" y="528518"/>
                  </a:lnTo>
                  <a:lnTo>
                    <a:pt x="2773200" y="543129"/>
                  </a:lnTo>
                  <a:lnTo>
                    <a:pt x="2741159" y="557739"/>
                  </a:lnTo>
                  <a:lnTo>
                    <a:pt x="2709435" y="572032"/>
                  </a:lnTo>
                  <a:lnTo>
                    <a:pt x="2677394" y="586008"/>
                  </a:lnTo>
                  <a:lnTo>
                    <a:pt x="2645352" y="599983"/>
                  </a:lnTo>
                  <a:lnTo>
                    <a:pt x="2613311" y="613640"/>
                  </a:lnTo>
                  <a:lnTo>
                    <a:pt x="2581270" y="626980"/>
                  </a:lnTo>
                  <a:lnTo>
                    <a:pt x="2548911" y="640003"/>
                  </a:lnTo>
                  <a:lnTo>
                    <a:pt x="2516870" y="652708"/>
                  </a:lnTo>
                  <a:lnTo>
                    <a:pt x="2483877" y="665412"/>
                  </a:lnTo>
                  <a:lnTo>
                    <a:pt x="2451519" y="677800"/>
                  </a:lnTo>
                  <a:lnTo>
                    <a:pt x="2419160" y="690187"/>
                  </a:lnTo>
                  <a:lnTo>
                    <a:pt x="2386484" y="701939"/>
                  </a:lnTo>
                  <a:lnTo>
                    <a:pt x="2353809" y="713373"/>
                  </a:lnTo>
                  <a:lnTo>
                    <a:pt x="2320499" y="725125"/>
                  </a:lnTo>
                  <a:lnTo>
                    <a:pt x="2287823" y="736242"/>
                  </a:lnTo>
                  <a:lnTo>
                    <a:pt x="2254830" y="747358"/>
                  </a:lnTo>
                  <a:lnTo>
                    <a:pt x="2221520" y="758157"/>
                  </a:lnTo>
                  <a:lnTo>
                    <a:pt x="2188209" y="768639"/>
                  </a:lnTo>
                  <a:lnTo>
                    <a:pt x="2155217" y="779120"/>
                  </a:lnTo>
                  <a:lnTo>
                    <a:pt x="2121589" y="789284"/>
                  </a:lnTo>
                  <a:lnTo>
                    <a:pt x="2087962" y="798813"/>
                  </a:lnTo>
                  <a:lnTo>
                    <a:pt x="2054334" y="808341"/>
                  </a:lnTo>
                  <a:lnTo>
                    <a:pt x="2020707" y="817870"/>
                  </a:lnTo>
                  <a:lnTo>
                    <a:pt x="1986445" y="827081"/>
                  </a:lnTo>
                  <a:lnTo>
                    <a:pt x="1952817" y="835974"/>
                  </a:lnTo>
                  <a:lnTo>
                    <a:pt x="1918556" y="844550"/>
                  </a:lnTo>
                  <a:lnTo>
                    <a:pt x="1800225" y="349064"/>
                  </a:lnTo>
                  <a:lnTo>
                    <a:pt x="1830363" y="341123"/>
                  </a:lnTo>
                  <a:lnTo>
                    <a:pt x="1860501" y="333183"/>
                  </a:lnTo>
                  <a:lnTo>
                    <a:pt x="1890321" y="324925"/>
                  </a:lnTo>
                  <a:lnTo>
                    <a:pt x="1920142" y="316349"/>
                  </a:lnTo>
                  <a:lnTo>
                    <a:pt x="1950280" y="308091"/>
                  </a:lnTo>
                  <a:lnTo>
                    <a:pt x="1979783" y="299515"/>
                  </a:lnTo>
                  <a:lnTo>
                    <a:pt x="2009603" y="290304"/>
                  </a:lnTo>
                  <a:lnTo>
                    <a:pt x="2039107" y="281411"/>
                  </a:lnTo>
                  <a:lnTo>
                    <a:pt x="2068293" y="271882"/>
                  </a:lnTo>
                  <a:lnTo>
                    <a:pt x="2098113" y="262353"/>
                  </a:lnTo>
                  <a:lnTo>
                    <a:pt x="2127299" y="252825"/>
                  </a:lnTo>
                  <a:lnTo>
                    <a:pt x="2156168" y="242661"/>
                  </a:lnTo>
                  <a:lnTo>
                    <a:pt x="2185354" y="232497"/>
                  </a:lnTo>
                  <a:lnTo>
                    <a:pt x="2214223" y="222333"/>
                  </a:lnTo>
                  <a:lnTo>
                    <a:pt x="2243409" y="211534"/>
                  </a:lnTo>
                  <a:lnTo>
                    <a:pt x="2272278" y="200735"/>
                  </a:lnTo>
                  <a:lnTo>
                    <a:pt x="2301147" y="189936"/>
                  </a:lnTo>
                  <a:lnTo>
                    <a:pt x="2329698" y="178820"/>
                  </a:lnTo>
                  <a:lnTo>
                    <a:pt x="2358250" y="167068"/>
                  </a:lnTo>
                  <a:lnTo>
                    <a:pt x="2386802" y="155633"/>
                  </a:lnTo>
                  <a:lnTo>
                    <a:pt x="2415353" y="143881"/>
                  </a:lnTo>
                  <a:lnTo>
                    <a:pt x="2443588" y="132130"/>
                  </a:lnTo>
                  <a:lnTo>
                    <a:pt x="2472139" y="119742"/>
                  </a:lnTo>
                  <a:lnTo>
                    <a:pt x="2500374" y="107355"/>
                  </a:lnTo>
                  <a:lnTo>
                    <a:pt x="2528608" y="94650"/>
                  </a:lnTo>
                  <a:lnTo>
                    <a:pt x="2556842" y="81628"/>
                  </a:lnTo>
                  <a:lnTo>
                    <a:pt x="2584759" y="68923"/>
                  </a:lnTo>
                  <a:lnTo>
                    <a:pt x="2612994" y="55583"/>
                  </a:lnTo>
                  <a:lnTo>
                    <a:pt x="2640911" y="41926"/>
                  </a:lnTo>
                  <a:lnTo>
                    <a:pt x="2668828" y="28268"/>
                  </a:lnTo>
                  <a:lnTo>
                    <a:pt x="2696428" y="14293"/>
                  </a:lnTo>
                  <a:lnTo>
                    <a:pt x="2724345" y="0"/>
                  </a:lnTo>
                  <a:close/>
                </a:path>
              </a:pathLst>
            </a:custGeom>
            <a:solidFill>
              <a:schemeClr val="tx2">
                <a:lumMod val="50000"/>
              </a:schemeClr>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dirty="0">
                <a:solidFill>
                  <a:srgbClr val="602222"/>
                </a:solidFill>
                <a:latin typeface="+mn-lt"/>
                <a:ea typeface="微软雅黑" panose="020B0503020204020204" pitchFamily="34" charset="-122"/>
              </a:endParaRPr>
            </a:p>
          </p:txBody>
        </p:sp>
      </p:grpSp>
    </p:spTree>
    <p:extLst>
      <p:ext uri="{BB962C8B-B14F-4D97-AF65-F5344CB8AC3E}">
        <p14:creationId xmlns:p14="http://schemas.microsoft.com/office/powerpoint/2010/main" val="428053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p:tgtEl>
                                          <p:spTgt spid="3"/>
                                        </p:tgtEl>
                                        <p:attrNameLst>
                                          <p:attrName>ppt_y</p:attrName>
                                        </p:attrNameLst>
                                      </p:cBhvr>
                                      <p:tavLst>
                                        <p:tav tm="0">
                                          <p:val>
                                            <p:strVal val="#ppt_y-#ppt_h*1.125000"/>
                                          </p:val>
                                        </p:tav>
                                        <p:tav tm="100000">
                                          <p:val>
                                            <p:strVal val="#ppt_y"/>
                                          </p:val>
                                        </p:tav>
                                      </p:tavLst>
                                    </p:anim>
                                    <p:animEffect transition="in" filter="wipe(down)">
                                      <p:cBhvr>
                                        <p:cTn id="26" dur="500"/>
                                        <p:tgtEl>
                                          <p:spTgt spid="3"/>
                                        </p:tgtEl>
                                      </p:cBhvr>
                                    </p:animEffect>
                                  </p:childTnLst>
                                </p:cTn>
                              </p:par>
                            </p:childTnLst>
                          </p:cTn>
                        </p:par>
                        <p:par>
                          <p:cTn id="27" fill="hold">
                            <p:stCondLst>
                              <p:cond delay="1500"/>
                            </p:stCondLst>
                            <p:childTnLst>
                              <p:par>
                                <p:cTn id="28" presetID="53" presetClass="entr" presetSubtype="16"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fltVal val="0"/>
                                          </p:val>
                                        </p:tav>
                                        <p:tav tm="100000">
                                          <p:val>
                                            <p:strVal val="#ppt_h"/>
                                          </p:val>
                                        </p:tav>
                                      </p:tavLst>
                                    </p:anim>
                                    <p:animEffect transition="in" filter="fade">
                                      <p:cBhvr>
                                        <p:cTn id="32" dur="500"/>
                                        <p:tgtEl>
                                          <p:spTgt spid="7"/>
                                        </p:tgtEl>
                                      </p:cBhvr>
                                    </p:animEffect>
                                  </p:childTnLst>
                                </p:cTn>
                              </p:par>
                            </p:childTnLst>
                          </p:cTn>
                        </p:par>
                        <p:par>
                          <p:cTn id="33" fill="hold">
                            <p:stCondLst>
                              <p:cond delay="2000"/>
                            </p:stCondLst>
                            <p:childTnLst>
                              <p:par>
                                <p:cTn id="34" presetID="16" presetClass="entr" presetSubtype="21"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arn(inVertical)">
                                      <p:cBhvr>
                                        <p:cTn id="36" dur="500"/>
                                        <p:tgtEl>
                                          <p:spTgt spid="2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2" presetClass="entr" presetSubtype="1"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p:tgtEl>
                                          <p:spTgt spid="22"/>
                                        </p:tgtEl>
                                        <p:attrNameLst>
                                          <p:attrName>ppt_y</p:attrName>
                                        </p:attrNameLst>
                                      </p:cBhvr>
                                      <p:tavLst>
                                        <p:tav tm="0">
                                          <p:val>
                                            <p:strVal val="#ppt_y-#ppt_h*1.125000"/>
                                          </p:val>
                                        </p:tav>
                                        <p:tav tm="100000">
                                          <p:val>
                                            <p:strVal val="#ppt_y"/>
                                          </p:val>
                                        </p:tav>
                                      </p:tavLst>
                                    </p:anim>
                                    <p:animEffect transition="in" filter="wipe(down)">
                                      <p:cBhvr>
                                        <p:cTn id="4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48" grpId="0" animBg="1"/>
      <p:bldP spid="22" grpId="0"/>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a:extLst>
              <a:ext uri="{FF2B5EF4-FFF2-40B4-BE49-F238E27FC236}">
                <a16:creationId xmlns:a16="http://schemas.microsoft.com/office/drawing/2014/main" id="{192B9BFC-AE58-458C-AE60-BD2EC2969067}"/>
              </a:ext>
            </a:extLst>
          </p:cNvPr>
          <p:cNvSpPr txBox="1">
            <a:spLocks/>
          </p:cNvSpPr>
          <p:nvPr/>
        </p:nvSpPr>
        <p:spPr>
          <a:xfrm>
            <a:off x="170640" y="387215"/>
            <a:ext cx="477639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黑体" panose="02010609060101010101" pitchFamily="49" charset="-122"/>
                <a:ea typeface="黑体" panose="02010609060101010101" pitchFamily="49" charset="-122"/>
              </a:rPr>
              <a:t>训练数据和测试数据</a:t>
            </a:r>
          </a:p>
        </p:txBody>
      </p:sp>
      <p:sp>
        <p:nvSpPr>
          <p:cNvPr id="49" name="矩形 48">
            <a:extLst>
              <a:ext uri="{FF2B5EF4-FFF2-40B4-BE49-F238E27FC236}">
                <a16:creationId xmlns:a16="http://schemas.microsoft.com/office/drawing/2014/main" id="{E04CB111-FC4B-4164-B289-C64D597DA4BE}"/>
              </a:ext>
            </a:extLst>
          </p:cNvPr>
          <p:cNvSpPr/>
          <p:nvPr/>
        </p:nvSpPr>
        <p:spPr>
          <a:xfrm>
            <a:off x="1039906" y="2071698"/>
            <a:ext cx="10112188" cy="2677656"/>
          </a:xfrm>
          <a:prstGeom prst="rect">
            <a:avLst/>
          </a:prstGeom>
        </p:spPr>
        <p:txBody>
          <a:bodyPr wrap="square">
            <a:spAutoFit/>
          </a:bodyPr>
          <a:lstStyle/>
          <a:p>
            <a:pPr indent="720000" algn="just"/>
            <a:r>
              <a:rPr lang="zh-CN" altLang="en-US" sz="2400" dirty="0">
                <a:solidFill>
                  <a:schemeClr val="tx1">
                    <a:lumMod val="85000"/>
                    <a:lumOff val="15000"/>
                  </a:schemeClr>
                </a:solidFill>
                <a:ea typeface="微软雅黑" panose="020B0503020204020204" pitchFamily="34" charset="-122"/>
              </a:rPr>
              <a:t>机器学习的目标是根据已有数据（即</a:t>
            </a:r>
            <a:r>
              <a:rPr lang="zh-CN" altLang="en-US" sz="2400" dirty="0">
                <a:solidFill>
                  <a:srgbClr val="FF0000"/>
                </a:solidFill>
                <a:ea typeface="微软雅黑" panose="020B0503020204020204" pitchFamily="34" charset="-122"/>
              </a:rPr>
              <a:t>训练数据</a:t>
            </a:r>
            <a:r>
              <a:rPr lang="zh-CN" altLang="en-US" sz="2400" dirty="0">
                <a:solidFill>
                  <a:schemeClr val="tx1">
                    <a:lumMod val="85000"/>
                    <a:lumOff val="15000"/>
                  </a:schemeClr>
                </a:solidFill>
                <a:ea typeface="微软雅黑" panose="020B0503020204020204" pitchFamily="34" charset="-122"/>
              </a:rPr>
              <a:t>，也称为</a:t>
            </a:r>
            <a:r>
              <a:rPr lang="zh-CN" altLang="en-US" sz="2400" dirty="0">
                <a:solidFill>
                  <a:srgbClr val="FF0000"/>
                </a:solidFill>
                <a:ea typeface="微软雅黑" panose="020B0503020204020204" pitchFamily="34" charset="-122"/>
              </a:rPr>
              <a:t>训练样本</a:t>
            </a:r>
            <a:r>
              <a:rPr lang="zh-CN" altLang="en-US" sz="2400" dirty="0">
                <a:solidFill>
                  <a:schemeClr val="tx1">
                    <a:lumMod val="85000"/>
                    <a:lumOff val="15000"/>
                  </a:schemeClr>
                </a:solidFill>
                <a:ea typeface="微软雅黑" panose="020B0503020204020204" pitchFamily="34" charset="-122"/>
              </a:rPr>
              <a:t>）设计模型并学习模型参数，使得学习后的模型能够在未知数据（即</a:t>
            </a:r>
            <a:r>
              <a:rPr lang="zh-CN" altLang="en-US" sz="2400" dirty="0">
                <a:solidFill>
                  <a:srgbClr val="FF0000"/>
                </a:solidFill>
                <a:ea typeface="微软雅黑" panose="020B0503020204020204" pitchFamily="34" charset="-122"/>
              </a:rPr>
              <a:t>测试数据</a:t>
            </a:r>
            <a:r>
              <a:rPr lang="zh-CN" altLang="en-US" sz="2400" dirty="0">
                <a:solidFill>
                  <a:schemeClr val="tx1">
                    <a:lumMod val="85000"/>
                    <a:lumOff val="15000"/>
                  </a:schemeClr>
                </a:solidFill>
                <a:ea typeface="微软雅黑" panose="020B0503020204020204" pitchFamily="34" charset="-122"/>
              </a:rPr>
              <a:t>，也称为</a:t>
            </a:r>
            <a:r>
              <a:rPr lang="zh-CN" altLang="en-US" sz="2400" dirty="0">
                <a:solidFill>
                  <a:srgbClr val="FF0000"/>
                </a:solidFill>
                <a:ea typeface="微软雅黑" panose="020B0503020204020204" pitchFamily="34" charset="-122"/>
              </a:rPr>
              <a:t>测试样本</a:t>
            </a:r>
            <a:r>
              <a:rPr lang="zh-CN" altLang="en-US" sz="2400" dirty="0">
                <a:solidFill>
                  <a:schemeClr val="tx1">
                    <a:lumMod val="85000"/>
                    <a:lumOff val="15000"/>
                  </a:schemeClr>
                </a:solidFill>
                <a:ea typeface="微软雅黑" panose="020B0503020204020204" pitchFamily="34" charset="-122"/>
              </a:rPr>
              <a:t>）上展现出较好的性能（即具有较低的</a:t>
            </a:r>
            <a:r>
              <a:rPr lang="zh-CN" altLang="en-US" sz="2400" dirty="0">
                <a:solidFill>
                  <a:srgbClr val="FF0000"/>
                </a:solidFill>
                <a:ea typeface="微软雅黑" panose="020B0503020204020204" pitchFamily="34" charset="-122"/>
              </a:rPr>
              <a:t>泛化误差</a:t>
            </a:r>
            <a:r>
              <a:rPr lang="zh-CN" altLang="en-US" sz="2400" dirty="0">
                <a:solidFill>
                  <a:schemeClr val="tx1">
                    <a:lumMod val="85000"/>
                    <a:lumOff val="15000"/>
                  </a:schemeClr>
                </a:solidFill>
                <a:ea typeface="微软雅黑" panose="020B0503020204020204" pitchFamily="34" charset="-122"/>
              </a:rPr>
              <a:t>，或具有较强的</a:t>
            </a:r>
            <a:r>
              <a:rPr lang="zh-CN" altLang="en-US" sz="2400" dirty="0">
                <a:solidFill>
                  <a:srgbClr val="FF0000"/>
                </a:solidFill>
                <a:ea typeface="微软雅黑" panose="020B0503020204020204" pitchFamily="34" charset="-122"/>
              </a:rPr>
              <a:t>泛化能力</a:t>
            </a:r>
            <a:r>
              <a:rPr lang="zh-CN" altLang="en-US" sz="2400" dirty="0">
                <a:solidFill>
                  <a:schemeClr val="tx1">
                    <a:lumMod val="85000"/>
                    <a:lumOff val="15000"/>
                  </a:schemeClr>
                </a:solidFill>
                <a:ea typeface="微软雅黑" panose="020B0503020204020204" pitchFamily="34" charset="-122"/>
              </a:rPr>
              <a:t>）。</a:t>
            </a:r>
            <a:endParaRPr lang="en-US" altLang="zh-CN" sz="2400" dirty="0">
              <a:solidFill>
                <a:schemeClr val="tx1">
                  <a:lumMod val="85000"/>
                  <a:lumOff val="15000"/>
                </a:schemeClr>
              </a:solidFill>
              <a:ea typeface="微软雅黑" panose="020B0503020204020204" pitchFamily="34" charset="-122"/>
            </a:endParaRPr>
          </a:p>
          <a:p>
            <a:pPr indent="720000" algn="just"/>
            <a:endParaRPr lang="en-US" altLang="zh-CN" sz="2400" dirty="0">
              <a:solidFill>
                <a:schemeClr val="tx1">
                  <a:lumMod val="85000"/>
                  <a:lumOff val="15000"/>
                </a:schemeClr>
              </a:solidFill>
              <a:ea typeface="微软雅黑" panose="020B0503020204020204" pitchFamily="34" charset="-122"/>
            </a:endParaRPr>
          </a:p>
          <a:p>
            <a:pPr indent="720000" algn="just"/>
            <a:r>
              <a:rPr lang="zh-CN" altLang="en-US" sz="2400" dirty="0">
                <a:solidFill>
                  <a:srgbClr val="FF0000"/>
                </a:solidFill>
                <a:ea typeface="微软雅黑" panose="020B0503020204020204" pitchFamily="34" charset="-122"/>
              </a:rPr>
              <a:t>在模型设计和参数学习时只能使用训练数据，而不能使用任何测试数据。</a:t>
            </a:r>
            <a:endParaRPr lang="zh-CN" altLang="en-US" sz="2400" dirty="0">
              <a:solidFill>
                <a:srgbClr val="FF0000"/>
              </a:solidFill>
            </a:endParaRPr>
          </a:p>
        </p:txBody>
      </p:sp>
    </p:spTree>
    <p:extLst>
      <p:ext uri="{BB962C8B-B14F-4D97-AF65-F5344CB8AC3E}">
        <p14:creationId xmlns:p14="http://schemas.microsoft.com/office/powerpoint/2010/main" val="2185420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67377" y="477138"/>
            <a:ext cx="3057247"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列表生成表达式</a:t>
            </a:r>
          </a:p>
        </p:txBody>
      </p:sp>
      <p:sp>
        <p:nvSpPr>
          <p:cNvPr id="2" name="矩形 1">
            <a:extLst>
              <a:ext uri="{FF2B5EF4-FFF2-40B4-BE49-F238E27FC236}">
                <a16:creationId xmlns:a16="http://schemas.microsoft.com/office/drawing/2014/main" id="{83E11107-0AC9-4E43-BA11-92F2A6599A1B}"/>
              </a:ext>
            </a:extLst>
          </p:cNvPr>
          <p:cNvSpPr/>
          <p:nvPr/>
        </p:nvSpPr>
        <p:spPr>
          <a:xfrm>
            <a:off x="2206357" y="1260817"/>
            <a:ext cx="800219" cy="461665"/>
          </a:xfrm>
          <a:prstGeom prst="rect">
            <a:avLst/>
          </a:prstGeom>
        </p:spPr>
        <p:txBody>
          <a:bodyPr wrap="none">
            <a:spAutoFit/>
          </a:bodyPr>
          <a:lstStyle/>
          <a:p>
            <a:pPr algn="ctr"/>
            <a:r>
              <a:rPr lang="zh-CN" altLang="en-US" sz="2400" b="1" dirty="0">
                <a:solidFill>
                  <a:schemeClr val="tx1">
                    <a:lumMod val="85000"/>
                    <a:lumOff val="15000"/>
                  </a:schemeClr>
                </a:solidFill>
                <a:ea typeface="微软雅黑" panose="020B0503020204020204" pitchFamily="34" charset="-122"/>
              </a:rPr>
              <a:t>例：</a:t>
            </a:r>
          </a:p>
        </p:txBody>
      </p:sp>
      <p:sp>
        <p:nvSpPr>
          <p:cNvPr id="3" name="矩形 2">
            <a:extLst>
              <a:ext uri="{FF2B5EF4-FFF2-40B4-BE49-F238E27FC236}">
                <a16:creationId xmlns:a16="http://schemas.microsoft.com/office/drawing/2014/main" id="{CD352A36-0FAB-466D-AED1-E2DB2EF0AC31}"/>
              </a:ext>
            </a:extLst>
          </p:cNvPr>
          <p:cNvSpPr/>
          <p:nvPr/>
        </p:nvSpPr>
        <p:spPr>
          <a:xfrm>
            <a:off x="1863054" y="1997453"/>
            <a:ext cx="9289360" cy="1687963"/>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ls=[x*x for x in range(10)] #</a:t>
            </a:r>
            <a:r>
              <a:rPr lang="zh-CN" altLang="en-US" sz="2400" dirty="0">
                <a:solidFill>
                  <a:schemeClr val="tx1">
                    <a:lumMod val="85000"/>
                    <a:lumOff val="15000"/>
                  </a:schemeClr>
                </a:solidFill>
                <a:ea typeface="微软雅黑" panose="020B0503020204020204" pitchFamily="34" charset="-122"/>
              </a:rPr>
              <a:t>创建包含</a:t>
            </a:r>
            <a:r>
              <a:rPr lang="en-US" altLang="zh-CN" sz="2400" dirty="0">
                <a:solidFill>
                  <a:schemeClr val="tx1">
                    <a:lumMod val="85000"/>
                    <a:lumOff val="15000"/>
                  </a:schemeClr>
                </a:solidFill>
                <a:ea typeface="微软雅黑" panose="020B0503020204020204" pitchFamily="34" charset="-122"/>
              </a:rPr>
              <a:t>10</a:t>
            </a:r>
            <a:r>
              <a:rPr lang="zh-CN" altLang="en-US" sz="2400" dirty="0">
                <a:solidFill>
                  <a:schemeClr val="tx1">
                    <a:lumMod val="85000"/>
                    <a:lumOff val="15000"/>
                  </a:schemeClr>
                </a:solidFill>
                <a:ea typeface="微软雅黑" panose="020B0503020204020204" pitchFamily="34" charset="-122"/>
              </a:rPr>
              <a:t>个元素的列表对象并赋给</a:t>
            </a:r>
            <a:r>
              <a:rPr lang="en-US" altLang="zh-CN" sz="2400" dirty="0">
                <a:solidFill>
                  <a:schemeClr val="tx1">
                    <a:lumMod val="85000"/>
                    <a:lumOff val="15000"/>
                  </a:schemeClr>
                </a:solidFill>
                <a:ea typeface="微软雅黑" panose="020B0503020204020204" pitchFamily="34" charset="-122"/>
              </a:rPr>
              <a:t>ls</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print(ls) #</a:t>
            </a:r>
            <a:r>
              <a:rPr lang="zh-CN" altLang="en-US" sz="2400" dirty="0">
                <a:solidFill>
                  <a:schemeClr val="tx1">
                    <a:lumMod val="85000"/>
                    <a:lumOff val="15000"/>
                  </a:schemeClr>
                </a:solidFill>
                <a:ea typeface="微软雅黑" panose="020B0503020204020204" pitchFamily="34" charset="-122"/>
              </a:rPr>
              <a:t>输出</a:t>
            </a:r>
            <a:r>
              <a:rPr lang="en-US" altLang="zh-CN" sz="2400" dirty="0">
                <a:solidFill>
                  <a:schemeClr val="tx1">
                    <a:lumMod val="85000"/>
                    <a:lumOff val="15000"/>
                  </a:schemeClr>
                </a:solidFill>
                <a:ea typeface="微软雅黑" panose="020B0503020204020204" pitchFamily="34" charset="-122"/>
              </a:rPr>
              <a:t>ls</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[0, 1, 4, 9, 16, 25, 36, 49, 64, 81]</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781207" y="1741505"/>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8" name="KSO_Shape">
            <a:extLst>
              <a:ext uri="{FF2B5EF4-FFF2-40B4-BE49-F238E27FC236}">
                <a16:creationId xmlns:a16="http://schemas.microsoft.com/office/drawing/2014/main" id="{7C10B4E9-275D-4EE6-A235-4852EBDFC2C3}"/>
              </a:ext>
            </a:extLst>
          </p:cNvPr>
          <p:cNvSpPr/>
          <p:nvPr/>
        </p:nvSpPr>
        <p:spPr>
          <a:xfrm>
            <a:off x="1722803" y="1857040"/>
            <a:ext cx="9493471" cy="2243898"/>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40" name="组合 39">
            <a:extLst>
              <a:ext uri="{FF2B5EF4-FFF2-40B4-BE49-F238E27FC236}">
                <a16:creationId xmlns:a16="http://schemas.microsoft.com/office/drawing/2014/main" id="{CC5516D3-AED7-4222-9600-66299A79772C}"/>
              </a:ext>
            </a:extLst>
          </p:cNvPr>
          <p:cNvGrpSpPr/>
          <p:nvPr/>
        </p:nvGrpSpPr>
        <p:grpSpPr>
          <a:xfrm>
            <a:off x="836354" y="1302868"/>
            <a:ext cx="877274" cy="877274"/>
            <a:chOff x="836354" y="1156380"/>
            <a:chExt cx="877274" cy="877274"/>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836354" y="1156380"/>
              <a:ext cx="877274" cy="877274"/>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46" name="组合 45">
              <a:extLst>
                <a:ext uri="{FF2B5EF4-FFF2-40B4-BE49-F238E27FC236}">
                  <a16:creationId xmlns:a16="http://schemas.microsoft.com/office/drawing/2014/main" id="{88A08AC8-97B1-4AD8-83EC-2B3AD5A75A0A}"/>
                </a:ext>
              </a:extLst>
            </p:cNvPr>
            <p:cNvGrpSpPr/>
            <p:nvPr/>
          </p:nvGrpSpPr>
          <p:grpSpPr>
            <a:xfrm>
              <a:off x="852546" y="1337788"/>
              <a:ext cx="830546" cy="514457"/>
              <a:chOff x="10655670" y="657377"/>
              <a:chExt cx="526153" cy="325910"/>
            </a:xfrm>
            <a:solidFill>
              <a:schemeClr val="tx2">
                <a:lumMod val="50000"/>
              </a:schemeClr>
            </a:solidFill>
          </p:grpSpPr>
          <p:sp>
            <p:nvSpPr>
              <p:cNvPr id="51" name="Freeform 89">
                <a:extLst>
                  <a:ext uri="{FF2B5EF4-FFF2-40B4-BE49-F238E27FC236}">
                    <a16:creationId xmlns:a16="http://schemas.microsoft.com/office/drawing/2014/main" id="{C7EDE132-3FC4-4E99-8396-1F7DC55DCDB4}"/>
                  </a:ext>
                </a:extLst>
              </p:cNvPr>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90">
                <a:extLst>
                  <a:ext uri="{FF2B5EF4-FFF2-40B4-BE49-F238E27FC236}">
                    <a16:creationId xmlns:a16="http://schemas.microsoft.com/office/drawing/2014/main" id="{702B496F-B90E-4E5D-94E4-F4D966A2B634}"/>
                  </a:ext>
                </a:extLst>
              </p:cNvPr>
              <p:cNvSpPr>
                <a:spLocks/>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91">
                <a:extLst>
                  <a:ext uri="{FF2B5EF4-FFF2-40B4-BE49-F238E27FC236}">
                    <a16:creationId xmlns:a16="http://schemas.microsoft.com/office/drawing/2014/main" id="{52E71517-79E9-427F-9C14-AF09C217EC2B}"/>
                  </a:ext>
                </a:extLst>
              </p:cNvPr>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13" name="矩形 12">
            <a:extLst>
              <a:ext uri="{FF2B5EF4-FFF2-40B4-BE49-F238E27FC236}">
                <a16:creationId xmlns:a16="http://schemas.microsoft.com/office/drawing/2014/main" id="{86D50445-0C27-4D1F-8966-F15F6A3E8603}"/>
              </a:ext>
            </a:extLst>
          </p:cNvPr>
          <p:cNvSpPr/>
          <p:nvPr/>
        </p:nvSpPr>
        <p:spPr>
          <a:xfrm>
            <a:off x="1926914" y="4499073"/>
            <a:ext cx="9289360" cy="1135054"/>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ea typeface="微软雅黑" panose="020B0503020204020204" pitchFamily="34" charset="-122"/>
              </a:rPr>
              <a:t>即通过</a:t>
            </a:r>
            <a:r>
              <a:rPr lang="en-US" altLang="zh-CN" sz="2400" dirty="0">
                <a:solidFill>
                  <a:schemeClr val="tx1">
                    <a:lumMod val="85000"/>
                    <a:lumOff val="15000"/>
                  </a:schemeClr>
                </a:solidFill>
                <a:ea typeface="微软雅黑" panose="020B0503020204020204" pitchFamily="34" charset="-122"/>
              </a:rPr>
              <a:t>for</a:t>
            </a:r>
            <a:r>
              <a:rPr lang="zh-CN" altLang="en-US" sz="2400" dirty="0">
                <a:solidFill>
                  <a:schemeClr val="tx1">
                    <a:lumMod val="85000"/>
                    <a:lumOff val="15000"/>
                  </a:schemeClr>
                </a:solidFill>
                <a:ea typeface="微软雅黑" panose="020B0503020204020204" pitchFamily="34" charset="-122"/>
              </a:rPr>
              <a:t>使得</a:t>
            </a:r>
            <a:r>
              <a:rPr lang="en-US" altLang="zh-CN" sz="2400" dirty="0">
                <a:solidFill>
                  <a:schemeClr val="tx1">
                    <a:lumMod val="85000"/>
                    <a:lumOff val="15000"/>
                  </a:schemeClr>
                </a:solidFill>
                <a:ea typeface="微软雅黑" panose="020B0503020204020204" pitchFamily="34" charset="-122"/>
              </a:rPr>
              <a:t>x</a:t>
            </a:r>
            <a:r>
              <a:rPr lang="zh-CN" altLang="en-US" sz="2400" dirty="0">
                <a:solidFill>
                  <a:schemeClr val="tx1">
                    <a:lumMod val="85000"/>
                    <a:lumOff val="15000"/>
                  </a:schemeClr>
                </a:solidFill>
                <a:ea typeface="微软雅黑" panose="020B0503020204020204" pitchFamily="34" charset="-122"/>
              </a:rPr>
              <a:t>在</a:t>
            </a:r>
            <a:r>
              <a:rPr lang="en-US" altLang="zh-CN" sz="2400" dirty="0">
                <a:solidFill>
                  <a:schemeClr val="tx1">
                    <a:lumMod val="85000"/>
                    <a:lumOff val="15000"/>
                  </a:schemeClr>
                </a:solidFill>
                <a:ea typeface="微软雅黑" panose="020B0503020204020204" pitchFamily="34" charset="-122"/>
              </a:rPr>
              <a:t>0</a:t>
            </a:r>
            <a:r>
              <a:rPr lang="zh-CN" altLang="en-US" sz="2400" dirty="0">
                <a:solidFill>
                  <a:schemeClr val="tx1">
                    <a:lumMod val="85000"/>
                    <a:lumOff val="15000"/>
                  </a:schemeClr>
                </a:solidFill>
                <a:ea typeface="微软雅黑" panose="020B0503020204020204" pitchFamily="34" charset="-122"/>
              </a:rPr>
              <a:t>至</a:t>
            </a:r>
            <a:r>
              <a:rPr lang="en-US" altLang="zh-CN" sz="2400" dirty="0">
                <a:solidFill>
                  <a:schemeClr val="tx1">
                    <a:lumMod val="85000"/>
                    <a:lumOff val="15000"/>
                  </a:schemeClr>
                </a:solidFill>
                <a:ea typeface="微软雅黑" panose="020B0503020204020204" pitchFamily="34" charset="-122"/>
              </a:rPr>
              <a:t>9</a:t>
            </a:r>
            <a:r>
              <a:rPr lang="zh-CN" altLang="en-US" sz="2400" dirty="0">
                <a:solidFill>
                  <a:schemeClr val="tx1">
                    <a:lumMod val="85000"/>
                    <a:lumOff val="15000"/>
                  </a:schemeClr>
                </a:solidFill>
                <a:ea typeface="微软雅黑" panose="020B0503020204020204" pitchFamily="34" charset="-122"/>
              </a:rPr>
              <a:t>范围内依次取值，对于每一个</a:t>
            </a:r>
            <a:r>
              <a:rPr lang="en-US" altLang="zh-CN" sz="2400" dirty="0">
                <a:solidFill>
                  <a:schemeClr val="tx1">
                    <a:lumMod val="85000"/>
                    <a:lumOff val="15000"/>
                  </a:schemeClr>
                </a:solidFill>
                <a:ea typeface="微软雅黑" panose="020B0503020204020204" pitchFamily="34" charset="-122"/>
              </a:rPr>
              <a:t>x</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x*x</a:t>
            </a:r>
            <a:r>
              <a:rPr lang="zh-CN" altLang="en-US" sz="2400" dirty="0">
                <a:solidFill>
                  <a:schemeClr val="tx1">
                    <a:lumMod val="85000"/>
                    <a:lumOff val="15000"/>
                  </a:schemeClr>
                </a:solidFill>
                <a:ea typeface="微软雅黑" panose="020B0503020204020204" pitchFamily="34" charset="-122"/>
              </a:rPr>
              <a:t>的计算结果作为列表对象中的元素。</a:t>
            </a:r>
          </a:p>
        </p:txBody>
      </p:sp>
    </p:spTree>
    <p:extLst>
      <p:ext uri="{BB962C8B-B14F-4D97-AF65-F5344CB8AC3E}">
        <p14:creationId xmlns:p14="http://schemas.microsoft.com/office/powerpoint/2010/main" val="326481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p:cTn id="13" dur="500" fill="hold"/>
                                        <p:tgtEl>
                                          <p:spTgt spid="40"/>
                                        </p:tgtEl>
                                        <p:attrNameLst>
                                          <p:attrName>ppt_w</p:attrName>
                                        </p:attrNameLst>
                                      </p:cBhvr>
                                      <p:tavLst>
                                        <p:tav tm="0">
                                          <p:val>
                                            <p:fltVal val="0"/>
                                          </p:val>
                                        </p:tav>
                                        <p:tav tm="100000">
                                          <p:val>
                                            <p:strVal val="#ppt_w"/>
                                          </p:val>
                                        </p:tav>
                                      </p:tavLst>
                                    </p:anim>
                                    <p:anim calcmode="lin" valueType="num">
                                      <p:cBhvr>
                                        <p:cTn id="14" dur="500" fill="hold"/>
                                        <p:tgtEl>
                                          <p:spTgt spid="40"/>
                                        </p:tgtEl>
                                        <p:attrNameLst>
                                          <p:attrName>ppt_h</p:attrName>
                                        </p:attrNameLst>
                                      </p:cBhvr>
                                      <p:tavLst>
                                        <p:tav tm="0">
                                          <p:val>
                                            <p:fltVal val="0"/>
                                          </p:val>
                                        </p:tav>
                                        <p:tav tm="100000">
                                          <p:val>
                                            <p:strVal val="#ppt_h"/>
                                          </p:val>
                                        </p:tav>
                                      </p:tavLst>
                                    </p:anim>
                                    <p:animEffect transition="in" filter="fade">
                                      <p:cBhvr>
                                        <p:cTn id="15" dur="500"/>
                                        <p:tgtEl>
                                          <p:spTgt spid="40"/>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p:tgtEl>
                                          <p:spTgt spid="2"/>
                                        </p:tgtEl>
                                        <p:attrNameLst>
                                          <p:attrName>ppt_y</p:attrName>
                                        </p:attrNameLst>
                                      </p:cBhvr>
                                      <p:tavLst>
                                        <p:tav tm="0">
                                          <p:val>
                                            <p:strVal val="#ppt_y+#ppt_h*1.125000"/>
                                          </p:val>
                                        </p:tav>
                                        <p:tav tm="100000">
                                          <p:val>
                                            <p:strVal val="#ppt_y"/>
                                          </p:val>
                                        </p:tav>
                                      </p:tavLst>
                                    </p:anim>
                                    <p:animEffect transition="in" filter="wipe(up)">
                                      <p:cBhvr>
                                        <p:cTn id="26" dur="500"/>
                                        <p:tgtEl>
                                          <p:spTgt spid="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p:tgtEl>
                                          <p:spTgt spid="3"/>
                                        </p:tgtEl>
                                        <p:attrNameLst>
                                          <p:attrName>ppt_y</p:attrName>
                                        </p:attrNameLst>
                                      </p:cBhvr>
                                      <p:tavLst>
                                        <p:tav tm="0">
                                          <p:val>
                                            <p:strVal val="#ppt_y-#ppt_h*1.125000"/>
                                          </p:val>
                                        </p:tav>
                                        <p:tav tm="100000">
                                          <p:val>
                                            <p:strVal val="#ppt_y"/>
                                          </p:val>
                                        </p:tav>
                                      </p:tavLst>
                                    </p:anim>
                                    <p:animEffect transition="in" filter="wipe(down)">
                                      <p:cBhvr>
                                        <p:cTn id="30" dur="500"/>
                                        <p:tgtEl>
                                          <p:spTgt spid="3"/>
                                        </p:tgtEl>
                                      </p:cBhvr>
                                    </p:animEffect>
                                  </p:childTnLst>
                                </p:cTn>
                              </p:par>
                            </p:childTnLst>
                          </p:cTn>
                        </p:par>
                        <p:par>
                          <p:cTn id="31" fill="hold">
                            <p:stCondLst>
                              <p:cond delay="1500"/>
                            </p:stCondLst>
                            <p:childTnLst>
                              <p:par>
                                <p:cTn id="32" presetID="12" presetClass="entr" presetSubtype="1"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p:tgtEl>
                                          <p:spTgt spid="13"/>
                                        </p:tgtEl>
                                        <p:attrNameLst>
                                          <p:attrName>ppt_y</p:attrName>
                                        </p:attrNameLst>
                                      </p:cBhvr>
                                      <p:tavLst>
                                        <p:tav tm="0">
                                          <p:val>
                                            <p:strVal val="#ppt_y-#ppt_h*1.125000"/>
                                          </p:val>
                                        </p:tav>
                                        <p:tav tm="100000">
                                          <p:val>
                                            <p:strVal val="#ppt_y"/>
                                          </p:val>
                                        </p:tav>
                                      </p:tavLst>
                                    </p:anim>
                                    <p:animEffect transition="in" filter="wipe(down)">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48" grpId="0" animBg="1"/>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67377" y="477138"/>
            <a:ext cx="3057247"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列表生成表达式</a:t>
            </a:r>
          </a:p>
        </p:txBody>
      </p:sp>
      <p:sp>
        <p:nvSpPr>
          <p:cNvPr id="2" name="矩形 1">
            <a:extLst>
              <a:ext uri="{FF2B5EF4-FFF2-40B4-BE49-F238E27FC236}">
                <a16:creationId xmlns:a16="http://schemas.microsoft.com/office/drawing/2014/main" id="{83E11107-0AC9-4E43-BA11-92F2A6599A1B}"/>
              </a:ext>
            </a:extLst>
          </p:cNvPr>
          <p:cNvSpPr/>
          <p:nvPr/>
        </p:nvSpPr>
        <p:spPr>
          <a:xfrm>
            <a:off x="2250061" y="2595657"/>
            <a:ext cx="800219" cy="461665"/>
          </a:xfrm>
          <a:prstGeom prst="rect">
            <a:avLst/>
          </a:prstGeom>
        </p:spPr>
        <p:txBody>
          <a:bodyPr wrap="none">
            <a:spAutoFit/>
          </a:bodyPr>
          <a:lstStyle/>
          <a:p>
            <a:pPr algn="ctr"/>
            <a:r>
              <a:rPr lang="zh-CN" altLang="en-US" sz="2400" b="1" dirty="0">
                <a:solidFill>
                  <a:schemeClr val="tx1">
                    <a:lumMod val="85000"/>
                    <a:lumOff val="15000"/>
                  </a:schemeClr>
                </a:solidFill>
                <a:ea typeface="微软雅黑" panose="020B0503020204020204" pitchFamily="34" charset="-122"/>
              </a:rPr>
              <a:t>例：</a:t>
            </a:r>
          </a:p>
        </p:txBody>
      </p:sp>
      <p:sp>
        <p:nvSpPr>
          <p:cNvPr id="3" name="矩形 2">
            <a:extLst>
              <a:ext uri="{FF2B5EF4-FFF2-40B4-BE49-F238E27FC236}">
                <a16:creationId xmlns:a16="http://schemas.microsoft.com/office/drawing/2014/main" id="{CD352A36-0FAB-466D-AED1-E2DB2EF0AC31}"/>
              </a:ext>
            </a:extLst>
          </p:cNvPr>
          <p:cNvSpPr/>
          <p:nvPr/>
        </p:nvSpPr>
        <p:spPr>
          <a:xfrm>
            <a:off x="1863054" y="3375083"/>
            <a:ext cx="9289360" cy="2795958"/>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ls=[x*x for x in range(10) if x%2!=0] #</a:t>
            </a:r>
            <a:r>
              <a:rPr lang="zh-CN" altLang="en-US" sz="2400" dirty="0">
                <a:solidFill>
                  <a:schemeClr val="tx1">
                    <a:lumMod val="85000"/>
                    <a:lumOff val="15000"/>
                  </a:schemeClr>
                </a:solidFill>
                <a:ea typeface="微软雅黑" panose="020B0503020204020204" pitchFamily="34" charset="-122"/>
              </a:rPr>
              <a:t>创建由</a:t>
            </a:r>
            <a:r>
              <a:rPr lang="en-US" altLang="zh-CN" sz="2400" dirty="0">
                <a:solidFill>
                  <a:schemeClr val="tx1">
                    <a:lumMod val="85000"/>
                    <a:lumOff val="15000"/>
                  </a:schemeClr>
                </a:solidFill>
                <a:ea typeface="微软雅黑" panose="020B0503020204020204" pitchFamily="34" charset="-122"/>
              </a:rPr>
              <a:t>0</a:t>
            </a:r>
            <a:r>
              <a:rPr lang="zh-CN" altLang="en-US" sz="2400" dirty="0">
                <a:solidFill>
                  <a:schemeClr val="tx1">
                    <a:lumMod val="85000"/>
                    <a:lumOff val="15000"/>
                  </a:schemeClr>
                </a:solidFill>
                <a:ea typeface="微软雅黑" panose="020B0503020204020204" pitchFamily="34" charset="-122"/>
              </a:rPr>
              <a:t>至</a:t>
            </a:r>
            <a:r>
              <a:rPr lang="en-US" altLang="zh-CN" sz="2400" dirty="0">
                <a:solidFill>
                  <a:schemeClr val="tx1">
                    <a:lumMod val="85000"/>
                    <a:lumOff val="15000"/>
                  </a:schemeClr>
                </a:solidFill>
                <a:ea typeface="微软雅黑" panose="020B0503020204020204" pitchFamily="34" charset="-122"/>
              </a:rPr>
              <a:t>9</a:t>
            </a:r>
            <a:r>
              <a:rPr lang="zh-CN" altLang="en-US" sz="2400" dirty="0">
                <a:solidFill>
                  <a:schemeClr val="tx1">
                    <a:lumMod val="85000"/>
                    <a:lumOff val="15000"/>
                  </a:schemeClr>
                </a:solidFill>
                <a:ea typeface="微软雅黑" panose="020B0503020204020204" pitchFamily="34" charset="-122"/>
              </a:rPr>
              <a:t>中所有奇数的平方组</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成的列表对象</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print(ls) #</a:t>
            </a:r>
            <a:r>
              <a:rPr lang="zh-CN" altLang="en-US" sz="2400" dirty="0">
                <a:solidFill>
                  <a:schemeClr val="tx1">
                    <a:lumMod val="85000"/>
                    <a:lumOff val="15000"/>
                  </a:schemeClr>
                </a:solidFill>
                <a:ea typeface="微软雅黑" panose="020B0503020204020204" pitchFamily="34" charset="-122"/>
              </a:rPr>
              <a:t>输出</a:t>
            </a:r>
            <a:r>
              <a:rPr lang="en-US" altLang="zh-CN" sz="2400" dirty="0">
                <a:solidFill>
                  <a:schemeClr val="tx1">
                    <a:lumMod val="85000"/>
                    <a:lumOff val="15000"/>
                  </a:schemeClr>
                </a:solidFill>
                <a:ea typeface="微软雅黑" panose="020B0503020204020204" pitchFamily="34" charset="-122"/>
              </a:rPr>
              <a:t>ls</a:t>
            </a:r>
          </a:p>
          <a:p>
            <a:pPr>
              <a:lnSpc>
                <a:spcPct val="150000"/>
              </a:lnSpc>
              <a:spcBef>
                <a:spcPct val="0"/>
              </a:spcBef>
              <a:defRPr/>
            </a:pP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 9, 25, 49, 81]</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781207" y="3058057"/>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8" name="KSO_Shape">
            <a:extLst>
              <a:ext uri="{FF2B5EF4-FFF2-40B4-BE49-F238E27FC236}">
                <a16:creationId xmlns:a16="http://schemas.microsoft.com/office/drawing/2014/main" id="{7C10B4E9-275D-4EE6-A235-4852EBDFC2C3}"/>
              </a:ext>
            </a:extLst>
          </p:cNvPr>
          <p:cNvSpPr/>
          <p:nvPr/>
        </p:nvSpPr>
        <p:spPr>
          <a:xfrm>
            <a:off x="1722803" y="3289534"/>
            <a:ext cx="9493471" cy="1958787"/>
          </a:xfrm>
          <a:prstGeom prst="roundRect">
            <a:avLst>
              <a:gd name="adj" fmla="val 5617"/>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8" name="组合 7">
            <a:extLst>
              <a:ext uri="{FF2B5EF4-FFF2-40B4-BE49-F238E27FC236}">
                <a16:creationId xmlns:a16="http://schemas.microsoft.com/office/drawing/2014/main" id="{B0F1F04C-1A94-4453-ADE9-9950E324D98C}"/>
              </a:ext>
            </a:extLst>
          </p:cNvPr>
          <p:cNvGrpSpPr/>
          <p:nvPr/>
        </p:nvGrpSpPr>
        <p:grpSpPr>
          <a:xfrm>
            <a:off x="828333" y="2595657"/>
            <a:ext cx="877273" cy="877274"/>
            <a:chOff x="828333" y="1114329"/>
            <a:chExt cx="877273" cy="877274"/>
          </a:xfrm>
        </p:grpSpPr>
        <p:sp>
          <p:nvSpPr>
            <p:cNvPr id="14" name="Oval 4061">
              <a:extLst>
                <a:ext uri="{FF2B5EF4-FFF2-40B4-BE49-F238E27FC236}">
                  <a16:creationId xmlns:a16="http://schemas.microsoft.com/office/drawing/2014/main" id="{1996E5A3-1209-497A-ABFA-0CF26EDD66E0}"/>
                </a:ext>
              </a:extLst>
            </p:cNvPr>
            <p:cNvSpPr>
              <a:spLocks noChangeArrowheads="1"/>
            </p:cNvSpPr>
            <p:nvPr/>
          </p:nvSpPr>
          <p:spPr bwMode="auto">
            <a:xfrm>
              <a:off x="828333" y="1114329"/>
              <a:ext cx="877273"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43" name="组合 42">
              <a:extLst>
                <a:ext uri="{FF2B5EF4-FFF2-40B4-BE49-F238E27FC236}">
                  <a16:creationId xmlns:a16="http://schemas.microsoft.com/office/drawing/2014/main" id="{B35F40D7-292C-46CD-AF93-B00DBEC2699D}"/>
                </a:ext>
              </a:extLst>
            </p:cNvPr>
            <p:cNvGrpSpPr/>
            <p:nvPr/>
          </p:nvGrpSpPr>
          <p:grpSpPr>
            <a:xfrm>
              <a:off x="935767" y="1210079"/>
              <a:ext cx="631528" cy="731830"/>
              <a:chOff x="3750781" y="541374"/>
              <a:chExt cx="469532" cy="544105"/>
            </a:xfrm>
            <a:solidFill>
              <a:schemeClr val="bg1"/>
            </a:solidFill>
          </p:grpSpPr>
          <p:sp>
            <p:nvSpPr>
              <p:cNvPr id="44" name="Freeform 63">
                <a:extLst>
                  <a:ext uri="{FF2B5EF4-FFF2-40B4-BE49-F238E27FC236}">
                    <a16:creationId xmlns:a16="http://schemas.microsoft.com/office/drawing/2014/main" id="{80163EE8-EAA3-4578-AC79-E3AFC5EB32D0}"/>
                  </a:ext>
                </a:extLst>
              </p:cNvPr>
              <p:cNvSpPr>
                <a:spLocks noEditPoints="1"/>
              </p:cNvSpPr>
              <p:nvPr/>
            </p:nvSpPr>
            <p:spPr bwMode="auto">
              <a:xfrm>
                <a:off x="3750781" y="541374"/>
                <a:ext cx="469532" cy="544105"/>
              </a:xfrm>
              <a:custGeom>
                <a:avLst/>
                <a:gdLst>
                  <a:gd name="T0" fmla="*/ 22 w 171"/>
                  <a:gd name="T1" fmla="*/ 64 h 198"/>
                  <a:gd name="T2" fmla="*/ 8 w 171"/>
                  <a:gd name="T3" fmla="*/ 102 h 198"/>
                  <a:gd name="T4" fmla="*/ 16 w 171"/>
                  <a:gd name="T5" fmla="*/ 121 h 198"/>
                  <a:gd name="T6" fmla="*/ 10 w 171"/>
                  <a:gd name="T7" fmla="*/ 131 h 198"/>
                  <a:gd name="T8" fmla="*/ 17 w 171"/>
                  <a:gd name="T9" fmla="*/ 162 h 198"/>
                  <a:gd name="T10" fmla="*/ 83 w 171"/>
                  <a:gd name="T11" fmla="*/ 198 h 198"/>
                  <a:gd name="T12" fmla="*/ 123 w 171"/>
                  <a:gd name="T13" fmla="*/ 13 h 198"/>
                  <a:gd name="T14" fmla="*/ 91 w 171"/>
                  <a:gd name="T15" fmla="*/ 89 h 198"/>
                  <a:gd name="T16" fmla="*/ 84 w 171"/>
                  <a:gd name="T17" fmla="*/ 98 h 198"/>
                  <a:gd name="T18" fmla="*/ 74 w 171"/>
                  <a:gd name="T19" fmla="*/ 92 h 198"/>
                  <a:gd name="T20" fmla="*/ 63 w 171"/>
                  <a:gd name="T21" fmla="*/ 96 h 198"/>
                  <a:gd name="T22" fmla="*/ 58 w 171"/>
                  <a:gd name="T23" fmla="*/ 86 h 198"/>
                  <a:gd name="T24" fmla="*/ 46 w 171"/>
                  <a:gd name="T25" fmla="*/ 84 h 198"/>
                  <a:gd name="T26" fmla="*/ 47 w 171"/>
                  <a:gd name="T27" fmla="*/ 73 h 198"/>
                  <a:gd name="T28" fmla="*/ 37 w 171"/>
                  <a:gd name="T29" fmla="*/ 65 h 198"/>
                  <a:gd name="T30" fmla="*/ 44 w 171"/>
                  <a:gd name="T31" fmla="*/ 55 h 198"/>
                  <a:gd name="T32" fmla="*/ 40 w 171"/>
                  <a:gd name="T33" fmla="*/ 44 h 198"/>
                  <a:gd name="T34" fmla="*/ 50 w 171"/>
                  <a:gd name="T35" fmla="*/ 39 h 198"/>
                  <a:gd name="T36" fmla="*/ 52 w 171"/>
                  <a:gd name="T37" fmla="*/ 28 h 198"/>
                  <a:gd name="T38" fmla="*/ 64 w 171"/>
                  <a:gd name="T39" fmla="*/ 28 h 198"/>
                  <a:gd name="T40" fmla="*/ 71 w 171"/>
                  <a:gd name="T41" fmla="*/ 19 h 198"/>
                  <a:gd name="T42" fmla="*/ 81 w 171"/>
                  <a:gd name="T43" fmla="*/ 26 h 198"/>
                  <a:gd name="T44" fmla="*/ 91 w 171"/>
                  <a:gd name="T45" fmla="*/ 21 h 198"/>
                  <a:gd name="T46" fmla="*/ 97 w 171"/>
                  <a:gd name="T47" fmla="*/ 32 h 198"/>
                  <a:gd name="T48" fmla="*/ 108 w 171"/>
                  <a:gd name="T49" fmla="*/ 33 h 198"/>
                  <a:gd name="T50" fmla="*/ 108 w 171"/>
                  <a:gd name="T51" fmla="*/ 45 h 198"/>
                  <a:gd name="T52" fmla="*/ 117 w 171"/>
                  <a:gd name="T53" fmla="*/ 52 h 198"/>
                  <a:gd name="T54" fmla="*/ 111 w 171"/>
                  <a:gd name="T55" fmla="*/ 62 h 198"/>
                  <a:gd name="T56" fmla="*/ 115 w 171"/>
                  <a:gd name="T57" fmla="*/ 73 h 198"/>
                  <a:gd name="T58" fmla="*/ 104 w 171"/>
                  <a:gd name="T59" fmla="*/ 78 h 198"/>
                  <a:gd name="T60" fmla="*/ 103 w 171"/>
                  <a:gd name="T61" fmla="*/ 90 h 198"/>
                  <a:gd name="T62" fmla="*/ 138 w 171"/>
                  <a:gd name="T63" fmla="*/ 104 h 198"/>
                  <a:gd name="T64" fmla="*/ 139 w 171"/>
                  <a:gd name="T65" fmla="*/ 113 h 198"/>
                  <a:gd name="T66" fmla="*/ 131 w 171"/>
                  <a:gd name="T67" fmla="*/ 119 h 198"/>
                  <a:gd name="T68" fmla="*/ 123 w 171"/>
                  <a:gd name="T69" fmla="*/ 116 h 198"/>
                  <a:gd name="T70" fmla="*/ 119 w 171"/>
                  <a:gd name="T71" fmla="*/ 122 h 198"/>
                  <a:gd name="T72" fmla="*/ 114 w 171"/>
                  <a:gd name="T73" fmla="*/ 113 h 198"/>
                  <a:gd name="T74" fmla="*/ 105 w 171"/>
                  <a:gd name="T75" fmla="*/ 109 h 198"/>
                  <a:gd name="T76" fmla="*/ 104 w 171"/>
                  <a:gd name="T77" fmla="*/ 100 h 198"/>
                  <a:gd name="T78" fmla="*/ 111 w 171"/>
                  <a:gd name="T79" fmla="*/ 94 h 198"/>
                  <a:gd name="T80" fmla="*/ 113 w 171"/>
                  <a:gd name="T81" fmla="*/ 84 h 198"/>
                  <a:gd name="T82" fmla="*/ 121 w 171"/>
                  <a:gd name="T83" fmla="*/ 87 h 198"/>
                  <a:gd name="T84" fmla="*/ 126 w 171"/>
                  <a:gd name="T85" fmla="*/ 82 h 198"/>
                  <a:gd name="T86" fmla="*/ 134 w 171"/>
                  <a:gd name="T87" fmla="*/ 86 h 198"/>
                  <a:gd name="T88" fmla="*/ 136 w 171"/>
                  <a:gd name="T89" fmla="*/ 94 h 198"/>
                  <a:gd name="T90" fmla="*/ 144 w 171"/>
                  <a:gd name="T91"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1" h="198">
                    <a:moveTo>
                      <a:pt x="123" y="13"/>
                    </a:moveTo>
                    <a:cubicBezTo>
                      <a:pt x="95" y="1"/>
                      <a:pt x="72" y="0"/>
                      <a:pt x="47" y="16"/>
                    </a:cubicBezTo>
                    <a:cubicBezTo>
                      <a:pt x="28" y="29"/>
                      <a:pt x="22" y="60"/>
                      <a:pt x="22" y="64"/>
                    </a:cubicBezTo>
                    <a:cubicBezTo>
                      <a:pt x="22" y="68"/>
                      <a:pt x="26" y="73"/>
                      <a:pt x="14" y="82"/>
                    </a:cubicBezTo>
                    <a:cubicBezTo>
                      <a:pt x="2" y="90"/>
                      <a:pt x="0" y="88"/>
                      <a:pt x="1" y="93"/>
                    </a:cubicBezTo>
                    <a:cubicBezTo>
                      <a:pt x="2" y="97"/>
                      <a:pt x="6" y="100"/>
                      <a:pt x="8" y="102"/>
                    </a:cubicBezTo>
                    <a:cubicBezTo>
                      <a:pt x="10" y="104"/>
                      <a:pt x="11" y="106"/>
                      <a:pt x="9" y="109"/>
                    </a:cubicBezTo>
                    <a:cubicBezTo>
                      <a:pt x="7" y="111"/>
                      <a:pt x="4" y="111"/>
                      <a:pt x="6" y="116"/>
                    </a:cubicBezTo>
                    <a:cubicBezTo>
                      <a:pt x="8" y="120"/>
                      <a:pt x="14" y="120"/>
                      <a:pt x="16" y="121"/>
                    </a:cubicBezTo>
                    <a:cubicBezTo>
                      <a:pt x="16" y="121"/>
                      <a:pt x="10" y="120"/>
                      <a:pt x="8" y="121"/>
                    </a:cubicBezTo>
                    <a:cubicBezTo>
                      <a:pt x="6" y="122"/>
                      <a:pt x="4" y="125"/>
                      <a:pt x="5" y="127"/>
                    </a:cubicBezTo>
                    <a:cubicBezTo>
                      <a:pt x="6" y="129"/>
                      <a:pt x="9" y="130"/>
                      <a:pt x="10" y="131"/>
                    </a:cubicBezTo>
                    <a:cubicBezTo>
                      <a:pt x="11" y="131"/>
                      <a:pt x="11" y="135"/>
                      <a:pt x="11" y="136"/>
                    </a:cubicBezTo>
                    <a:cubicBezTo>
                      <a:pt x="11" y="140"/>
                      <a:pt x="9" y="143"/>
                      <a:pt x="7" y="147"/>
                    </a:cubicBezTo>
                    <a:cubicBezTo>
                      <a:pt x="5" y="151"/>
                      <a:pt x="8" y="160"/>
                      <a:pt x="17" y="162"/>
                    </a:cubicBezTo>
                    <a:cubicBezTo>
                      <a:pt x="26" y="164"/>
                      <a:pt x="30" y="164"/>
                      <a:pt x="36" y="164"/>
                    </a:cubicBezTo>
                    <a:cubicBezTo>
                      <a:pt x="48" y="165"/>
                      <a:pt x="57" y="183"/>
                      <a:pt x="58" y="197"/>
                    </a:cubicBezTo>
                    <a:cubicBezTo>
                      <a:pt x="63" y="198"/>
                      <a:pt x="78" y="198"/>
                      <a:pt x="83" y="198"/>
                    </a:cubicBezTo>
                    <a:cubicBezTo>
                      <a:pt x="100" y="198"/>
                      <a:pt x="117" y="194"/>
                      <a:pt x="131" y="186"/>
                    </a:cubicBezTo>
                    <a:cubicBezTo>
                      <a:pt x="124" y="144"/>
                      <a:pt x="147" y="140"/>
                      <a:pt x="159" y="100"/>
                    </a:cubicBezTo>
                    <a:cubicBezTo>
                      <a:pt x="164" y="83"/>
                      <a:pt x="171" y="35"/>
                      <a:pt x="123" y="13"/>
                    </a:cubicBezTo>
                    <a:close/>
                    <a:moveTo>
                      <a:pt x="98" y="93"/>
                    </a:moveTo>
                    <a:cubicBezTo>
                      <a:pt x="97" y="95"/>
                      <a:pt x="97" y="95"/>
                      <a:pt x="97" y="95"/>
                    </a:cubicBezTo>
                    <a:cubicBezTo>
                      <a:pt x="91" y="89"/>
                      <a:pt x="91" y="89"/>
                      <a:pt x="91" y="89"/>
                    </a:cubicBezTo>
                    <a:cubicBezTo>
                      <a:pt x="89" y="90"/>
                      <a:pt x="88" y="90"/>
                      <a:pt x="86" y="91"/>
                    </a:cubicBezTo>
                    <a:cubicBezTo>
                      <a:pt x="86" y="98"/>
                      <a:pt x="86" y="98"/>
                      <a:pt x="86" y="98"/>
                    </a:cubicBezTo>
                    <a:cubicBezTo>
                      <a:pt x="84" y="98"/>
                      <a:pt x="84" y="98"/>
                      <a:pt x="84" y="98"/>
                    </a:cubicBezTo>
                    <a:cubicBezTo>
                      <a:pt x="78" y="99"/>
                      <a:pt x="78" y="99"/>
                      <a:pt x="78" y="99"/>
                    </a:cubicBezTo>
                    <a:cubicBezTo>
                      <a:pt x="76" y="99"/>
                      <a:pt x="76" y="99"/>
                      <a:pt x="76" y="99"/>
                    </a:cubicBezTo>
                    <a:cubicBezTo>
                      <a:pt x="74" y="92"/>
                      <a:pt x="74" y="92"/>
                      <a:pt x="74" y="92"/>
                    </a:cubicBezTo>
                    <a:cubicBezTo>
                      <a:pt x="72" y="92"/>
                      <a:pt x="70" y="91"/>
                      <a:pt x="69" y="91"/>
                    </a:cubicBezTo>
                    <a:cubicBezTo>
                      <a:pt x="65" y="97"/>
                      <a:pt x="65" y="97"/>
                      <a:pt x="65" y="97"/>
                    </a:cubicBezTo>
                    <a:cubicBezTo>
                      <a:pt x="63" y="96"/>
                      <a:pt x="63" y="96"/>
                      <a:pt x="63" y="96"/>
                    </a:cubicBezTo>
                    <a:cubicBezTo>
                      <a:pt x="58" y="94"/>
                      <a:pt x="58" y="94"/>
                      <a:pt x="58" y="94"/>
                    </a:cubicBezTo>
                    <a:cubicBezTo>
                      <a:pt x="56" y="93"/>
                      <a:pt x="56" y="93"/>
                      <a:pt x="56" y="93"/>
                    </a:cubicBezTo>
                    <a:cubicBezTo>
                      <a:pt x="58" y="86"/>
                      <a:pt x="58" y="86"/>
                      <a:pt x="58" y="86"/>
                    </a:cubicBezTo>
                    <a:cubicBezTo>
                      <a:pt x="56" y="85"/>
                      <a:pt x="55" y="84"/>
                      <a:pt x="54" y="82"/>
                    </a:cubicBezTo>
                    <a:cubicBezTo>
                      <a:pt x="47" y="86"/>
                      <a:pt x="47" y="86"/>
                      <a:pt x="47" y="86"/>
                    </a:cubicBezTo>
                    <a:cubicBezTo>
                      <a:pt x="46" y="84"/>
                      <a:pt x="46" y="84"/>
                      <a:pt x="46" y="84"/>
                    </a:cubicBezTo>
                    <a:cubicBezTo>
                      <a:pt x="43" y="80"/>
                      <a:pt x="43" y="80"/>
                      <a:pt x="43" y="80"/>
                    </a:cubicBezTo>
                    <a:cubicBezTo>
                      <a:pt x="41" y="78"/>
                      <a:pt x="41" y="78"/>
                      <a:pt x="41" y="78"/>
                    </a:cubicBezTo>
                    <a:cubicBezTo>
                      <a:pt x="47" y="73"/>
                      <a:pt x="47" y="73"/>
                      <a:pt x="47" y="73"/>
                    </a:cubicBezTo>
                    <a:cubicBezTo>
                      <a:pt x="46" y="71"/>
                      <a:pt x="45" y="69"/>
                      <a:pt x="45" y="68"/>
                    </a:cubicBezTo>
                    <a:cubicBezTo>
                      <a:pt x="38" y="67"/>
                      <a:pt x="38" y="67"/>
                      <a:pt x="38" y="67"/>
                    </a:cubicBezTo>
                    <a:cubicBezTo>
                      <a:pt x="37" y="65"/>
                      <a:pt x="37" y="65"/>
                      <a:pt x="37" y="65"/>
                    </a:cubicBezTo>
                    <a:cubicBezTo>
                      <a:pt x="37" y="60"/>
                      <a:pt x="37" y="60"/>
                      <a:pt x="37" y="60"/>
                    </a:cubicBezTo>
                    <a:cubicBezTo>
                      <a:pt x="36" y="58"/>
                      <a:pt x="36" y="58"/>
                      <a:pt x="36" y="58"/>
                    </a:cubicBezTo>
                    <a:cubicBezTo>
                      <a:pt x="44" y="55"/>
                      <a:pt x="44" y="55"/>
                      <a:pt x="44" y="55"/>
                    </a:cubicBezTo>
                    <a:cubicBezTo>
                      <a:pt x="44" y="54"/>
                      <a:pt x="44" y="52"/>
                      <a:pt x="45" y="50"/>
                    </a:cubicBezTo>
                    <a:cubicBezTo>
                      <a:pt x="39" y="46"/>
                      <a:pt x="39" y="46"/>
                      <a:pt x="39" y="46"/>
                    </a:cubicBezTo>
                    <a:cubicBezTo>
                      <a:pt x="40" y="44"/>
                      <a:pt x="40" y="44"/>
                      <a:pt x="40" y="44"/>
                    </a:cubicBezTo>
                    <a:cubicBezTo>
                      <a:pt x="42" y="39"/>
                      <a:pt x="42" y="39"/>
                      <a:pt x="42" y="39"/>
                    </a:cubicBezTo>
                    <a:cubicBezTo>
                      <a:pt x="43" y="37"/>
                      <a:pt x="43" y="37"/>
                      <a:pt x="43" y="37"/>
                    </a:cubicBezTo>
                    <a:cubicBezTo>
                      <a:pt x="50" y="39"/>
                      <a:pt x="50" y="39"/>
                      <a:pt x="50" y="39"/>
                    </a:cubicBezTo>
                    <a:cubicBezTo>
                      <a:pt x="51" y="38"/>
                      <a:pt x="52" y="36"/>
                      <a:pt x="54" y="35"/>
                    </a:cubicBezTo>
                    <a:cubicBezTo>
                      <a:pt x="50" y="29"/>
                      <a:pt x="50" y="29"/>
                      <a:pt x="50" y="29"/>
                    </a:cubicBezTo>
                    <a:cubicBezTo>
                      <a:pt x="52" y="28"/>
                      <a:pt x="52" y="28"/>
                      <a:pt x="52" y="28"/>
                    </a:cubicBezTo>
                    <a:cubicBezTo>
                      <a:pt x="56" y="24"/>
                      <a:pt x="56" y="24"/>
                      <a:pt x="56" y="24"/>
                    </a:cubicBezTo>
                    <a:cubicBezTo>
                      <a:pt x="58" y="23"/>
                      <a:pt x="58" y="23"/>
                      <a:pt x="58" y="23"/>
                    </a:cubicBezTo>
                    <a:cubicBezTo>
                      <a:pt x="64" y="28"/>
                      <a:pt x="64" y="28"/>
                      <a:pt x="64" y="28"/>
                    </a:cubicBezTo>
                    <a:cubicBezTo>
                      <a:pt x="65" y="28"/>
                      <a:pt x="67" y="27"/>
                      <a:pt x="68" y="27"/>
                    </a:cubicBezTo>
                    <a:cubicBezTo>
                      <a:pt x="69" y="19"/>
                      <a:pt x="69" y="19"/>
                      <a:pt x="69" y="19"/>
                    </a:cubicBezTo>
                    <a:cubicBezTo>
                      <a:pt x="71" y="19"/>
                      <a:pt x="71" y="19"/>
                      <a:pt x="71" y="19"/>
                    </a:cubicBezTo>
                    <a:cubicBezTo>
                      <a:pt x="76" y="18"/>
                      <a:pt x="76" y="18"/>
                      <a:pt x="76" y="18"/>
                    </a:cubicBezTo>
                    <a:cubicBezTo>
                      <a:pt x="78" y="18"/>
                      <a:pt x="78" y="18"/>
                      <a:pt x="78" y="18"/>
                    </a:cubicBezTo>
                    <a:cubicBezTo>
                      <a:pt x="81" y="26"/>
                      <a:pt x="81" y="26"/>
                      <a:pt x="81" y="26"/>
                    </a:cubicBezTo>
                    <a:cubicBezTo>
                      <a:pt x="82" y="26"/>
                      <a:pt x="84" y="26"/>
                      <a:pt x="86" y="26"/>
                    </a:cubicBezTo>
                    <a:cubicBezTo>
                      <a:pt x="89" y="20"/>
                      <a:pt x="89" y="20"/>
                      <a:pt x="89" y="20"/>
                    </a:cubicBezTo>
                    <a:cubicBezTo>
                      <a:pt x="91" y="21"/>
                      <a:pt x="91" y="21"/>
                      <a:pt x="91" y="21"/>
                    </a:cubicBezTo>
                    <a:cubicBezTo>
                      <a:pt x="97" y="23"/>
                      <a:pt x="97" y="23"/>
                      <a:pt x="97" y="23"/>
                    </a:cubicBezTo>
                    <a:cubicBezTo>
                      <a:pt x="99" y="24"/>
                      <a:pt x="99" y="24"/>
                      <a:pt x="99" y="24"/>
                    </a:cubicBezTo>
                    <a:cubicBezTo>
                      <a:pt x="97" y="32"/>
                      <a:pt x="97" y="32"/>
                      <a:pt x="97" y="32"/>
                    </a:cubicBezTo>
                    <a:cubicBezTo>
                      <a:pt x="98" y="33"/>
                      <a:pt x="100" y="34"/>
                      <a:pt x="101" y="35"/>
                    </a:cubicBezTo>
                    <a:cubicBezTo>
                      <a:pt x="107" y="31"/>
                      <a:pt x="107" y="31"/>
                      <a:pt x="107" y="31"/>
                    </a:cubicBezTo>
                    <a:cubicBezTo>
                      <a:pt x="108" y="33"/>
                      <a:pt x="108" y="33"/>
                      <a:pt x="108" y="33"/>
                    </a:cubicBezTo>
                    <a:cubicBezTo>
                      <a:pt x="112" y="38"/>
                      <a:pt x="112" y="38"/>
                      <a:pt x="112" y="38"/>
                    </a:cubicBezTo>
                    <a:cubicBezTo>
                      <a:pt x="113" y="39"/>
                      <a:pt x="113" y="39"/>
                      <a:pt x="113" y="39"/>
                    </a:cubicBezTo>
                    <a:cubicBezTo>
                      <a:pt x="108" y="45"/>
                      <a:pt x="108" y="45"/>
                      <a:pt x="108" y="45"/>
                    </a:cubicBezTo>
                    <a:cubicBezTo>
                      <a:pt x="109" y="46"/>
                      <a:pt x="109" y="48"/>
                      <a:pt x="110" y="50"/>
                    </a:cubicBezTo>
                    <a:cubicBezTo>
                      <a:pt x="117" y="50"/>
                      <a:pt x="117" y="50"/>
                      <a:pt x="117" y="50"/>
                    </a:cubicBezTo>
                    <a:cubicBezTo>
                      <a:pt x="117" y="52"/>
                      <a:pt x="117" y="52"/>
                      <a:pt x="117" y="52"/>
                    </a:cubicBezTo>
                    <a:cubicBezTo>
                      <a:pt x="118" y="58"/>
                      <a:pt x="118" y="58"/>
                      <a:pt x="118" y="58"/>
                    </a:cubicBezTo>
                    <a:cubicBezTo>
                      <a:pt x="118" y="60"/>
                      <a:pt x="118" y="60"/>
                      <a:pt x="118" y="60"/>
                    </a:cubicBezTo>
                    <a:cubicBezTo>
                      <a:pt x="111" y="62"/>
                      <a:pt x="111" y="62"/>
                      <a:pt x="111" y="62"/>
                    </a:cubicBezTo>
                    <a:cubicBezTo>
                      <a:pt x="110" y="64"/>
                      <a:pt x="110" y="66"/>
                      <a:pt x="110" y="67"/>
                    </a:cubicBezTo>
                    <a:cubicBezTo>
                      <a:pt x="116" y="71"/>
                      <a:pt x="116" y="71"/>
                      <a:pt x="116" y="71"/>
                    </a:cubicBezTo>
                    <a:cubicBezTo>
                      <a:pt x="115" y="73"/>
                      <a:pt x="115" y="73"/>
                      <a:pt x="115" y="73"/>
                    </a:cubicBezTo>
                    <a:cubicBezTo>
                      <a:pt x="113" y="78"/>
                      <a:pt x="113" y="78"/>
                      <a:pt x="113" y="78"/>
                    </a:cubicBezTo>
                    <a:cubicBezTo>
                      <a:pt x="112" y="80"/>
                      <a:pt x="112" y="80"/>
                      <a:pt x="112" y="80"/>
                    </a:cubicBezTo>
                    <a:cubicBezTo>
                      <a:pt x="104" y="78"/>
                      <a:pt x="104" y="78"/>
                      <a:pt x="104" y="78"/>
                    </a:cubicBezTo>
                    <a:cubicBezTo>
                      <a:pt x="103" y="80"/>
                      <a:pt x="102" y="81"/>
                      <a:pt x="101" y="82"/>
                    </a:cubicBezTo>
                    <a:cubicBezTo>
                      <a:pt x="104" y="89"/>
                      <a:pt x="104" y="89"/>
                      <a:pt x="104" y="89"/>
                    </a:cubicBezTo>
                    <a:cubicBezTo>
                      <a:pt x="103" y="90"/>
                      <a:pt x="103" y="90"/>
                      <a:pt x="103" y="90"/>
                    </a:cubicBezTo>
                    <a:lnTo>
                      <a:pt x="98" y="93"/>
                    </a:lnTo>
                    <a:close/>
                    <a:moveTo>
                      <a:pt x="142" y="103"/>
                    </a:moveTo>
                    <a:cubicBezTo>
                      <a:pt x="138" y="104"/>
                      <a:pt x="138" y="104"/>
                      <a:pt x="138" y="104"/>
                    </a:cubicBezTo>
                    <a:cubicBezTo>
                      <a:pt x="137" y="106"/>
                      <a:pt x="137" y="107"/>
                      <a:pt x="136" y="109"/>
                    </a:cubicBezTo>
                    <a:cubicBezTo>
                      <a:pt x="136" y="109"/>
                      <a:pt x="136" y="109"/>
                      <a:pt x="136" y="109"/>
                    </a:cubicBezTo>
                    <a:cubicBezTo>
                      <a:pt x="139" y="113"/>
                      <a:pt x="139" y="113"/>
                      <a:pt x="139" y="113"/>
                    </a:cubicBezTo>
                    <a:cubicBezTo>
                      <a:pt x="139" y="114"/>
                      <a:pt x="139" y="115"/>
                      <a:pt x="139" y="115"/>
                    </a:cubicBezTo>
                    <a:cubicBezTo>
                      <a:pt x="134" y="119"/>
                      <a:pt x="134" y="119"/>
                      <a:pt x="134" y="119"/>
                    </a:cubicBezTo>
                    <a:cubicBezTo>
                      <a:pt x="133" y="120"/>
                      <a:pt x="132" y="120"/>
                      <a:pt x="131" y="119"/>
                    </a:cubicBezTo>
                    <a:cubicBezTo>
                      <a:pt x="129" y="115"/>
                      <a:pt x="129" y="115"/>
                      <a:pt x="129" y="115"/>
                    </a:cubicBezTo>
                    <a:cubicBezTo>
                      <a:pt x="128" y="116"/>
                      <a:pt x="126" y="116"/>
                      <a:pt x="125" y="116"/>
                    </a:cubicBezTo>
                    <a:cubicBezTo>
                      <a:pt x="124" y="116"/>
                      <a:pt x="124" y="116"/>
                      <a:pt x="123" y="116"/>
                    </a:cubicBezTo>
                    <a:cubicBezTo>
                      <a:pt x="123" y="116"/>
                      <a:pt x="123" y="116"/>
                      <a:pt x="123" y="116"/>
                    </a:cubicBezTo>
                    <a:cubicBezTo>
                      <a:pt x="121" y="121"/>
                      <a:pt x="121" y="121"/>
                      <a:pt x="121" y="121"/>
                    </a:cubicBezTo>
                    <a:cubicBezTo>
                      <a:pt x="121" y="122"/>
                      <a:pt x="120" y="122"/>
                      <a:pt x="119" y="122"/>
                    </a:cubicBezTo>
                    <a:cubicBezTo>
                      <a:pt x="113" y="119"/>
                      <a:pt x="113" y="119"/>
                      <a:pt x="113" y="119"/>
                    </a:cubicBezTo>
                    <a:cubicBezTo>
                      <a:pt x="112" y="119"/>
                      <a:pt x="112" y="118"/>
                      <a:pt x="112" y="117"/>
                    </a:cubicBezTo>
                    <a:cubicBezTo>
                      <a:pt x="114" y="113"/>
                      <a:pt x="114" y="113"/>
                      <a:pt x="114" y="113"/>
                    </a:cubicBezTo>
                    <a:cubicBezTo>
                      <a:pt x="113" y="112"/>
                      <a:pt x="111" y="110"/>
                      <a:pt x="110" y="108"/>
                    </a:cubicBezTo>
                    <a:cubicBezTo>
                      <a:pt x="110" y="109"/>
                      <a:pt x="110" y="109"/>
                      <a:pt x="110" y="109"/>
                    </a:cubicBezTo>
                    <a:cubicBezTo>
                      <a:pt x="105" y="109"/>
                      <a:pt x="105" y="109"/>
                      <a:pt x="105" y="109"/>
                    </a:cubicBezTo>
                    <a:cubicBezTo>
                      <a:pt x="104" y="109"/>
                      <a:pt x="104" y="109"/>
                      <a:pt x="104" y="108"/>
                    </a:cubicBezTo>
                    <a:cubicBezTo>
                      <a:pt x="103" y="102"/>
                      <a:pt x="103" y="102"/>
                      <a:pt x="103" y="102"/>
                    </a:cubicBezTo>
                    <a:cubicBezTo>
                      <a:pt x="103" y="101"/>
                      <a:pt x="103" y="100"/>
                      <a:pt x="104" y="100"/>
                    </a:cubicBezTo>
                    <a:cubicBezTo>
                      <a:pt x="109" y="99"/>
                      <a:pt x="109" y="99"/>
                      <a:pt x="109" y="99"/>
                    </a:cubicBezTo>
                    <a:cubicBezTo>
                      <a:pt x="109" y="97"/>
                      <a:pt x="110" y="95"/>
                      <a:pt x="111" y="94"/>
                    </a:cubicBezTo>
                    <a:cubicBezTo>
                      <a:pt x="111" y="94"/>
                      <a:pt x="111" y="94"/>
                      <a:pt x="111" y="94"/>
                    </a:cubicBezTo>
                    <a:cubicBezTo>
                      <a:pt x="108" y="90"/>
                      <a:pt x="108" y="90"/>
                      <a:pt x="108" y="90"/>
                    </a:cubicBezTo>
                    <a:cubicBezTo>
                      <a:pt x="107" y="89"/>
                      <a:pt x="107" y="88"/>
                      <a:pt x="108" y="88"/>
                    </a:cubicBezTo>
                    <a:cubicBezTo>
                      <a:pt x="113" y="84"/>
                      <a:pt x="113" y="84"/>
                      <a:pt x="113" y="84"/>
                    </a:cubicBezTo>
                    <a:cubicBezTo>
                      <a:pt x="114" y="83"/>
                      <a:pt x="115" y="83"/>
                      <a:pt x="115" y="84"/>
                    </a:cubicBezTo>
                    <a:cubicBezTo>
                      <a:pt x="118" y="88"/>
                      <a:pt x="118" y="88"/>
                      <a:pt x="118" y="88"/>
                    </a:cubicBezTo>
                    <a:cubicBezTo>
                      <a:pt x="119" y="87"/>
                      <a:pt x="120" y="87"/>
                      <a:pt x="121" y="87"/>
                    </a:cubicBezTo>
                    <a:cubicBezTo>
                      <a:pt x="122" y="87"/>
                      <a:pt x="123" y="87"/>
                      <a:pt x="124" y="87"/>
                    </a:cubicBezTo>
                    <a:cubicBezTo>
                      <a:pt x="124" y="87"/>
                      <a:pt x="124" y="87"/>
                      <a:pt x="124" y="87"/>
                    </a:cubicBezTo>
                    <a:cubicBezTo>
                      <a:pt x="126" y="82"/>
                      <a:pt x="126" y="82"/>
                      <a:pt x="126" y="82"/>
                    </a:cubicBezTo>
                    <a:cubicBezTo>
                      <a:pt x="126" y="81"/>
                      <a:pt x="127" y="81"/>
                      <a:pt x="128" y="81"/>
                    </a:cubicBezTo>
                    <a:cubicBezTo>
                      <a:pt x="133" y="84"/>
                      <a:pt x="133" y="84"/>
                      <a:pt x="133" y="84"/>
                    </a:cubicBezTo>
                    <a:cubicBezTo>
                      <a:pt x="134" y="84"/>
                      <a:pt x="135" y="85"/>
                      <a:pt x="134" y="86"/>
                    </a:cubicBezTo>
                    <a:cubicBezTo>
                      <a:pt x="132" y="90"/>
                      <a:pt x="132" y="90"/>
                      <a:pt x="132" y="90"/>
                    </a:cubicBezTo>
                    <a:cubicBezTo>
                      <a:pt x="134" y="91"/>
                      <a:pt x="135" y="93"/>
                      <a:pt x="136" y="94"/>
                    </a:cubicBezTo>
                    <a:cubicBezTo>
                      <a:pt x="136" y="94"/>
                      <a:pt x="136" y="94"/>
                      <a:pt x="136" y="94"/>
                    </a:cubicBezTo>
                    <a:cubicBezTo>
                      <a:pt x="141" y="94"/>
                      <a:pt x="141" y="94"/>
                      <a:pt x="141" y="94"/>
                    </a:cubicBezTo>
                    <a:cubicBezTo>
                      <a:pt x="142" y="94"/>
                      <a:pt x="143" y="94"/>
                      <a:pt x="143" y="95"/>
                    </a:cubicBezTo>
                    <a:cubicBezTo>
                      <a:pt x="144" y="101"/>
                      <a:pt x="144" y="101"/>
                      <a:pt x="144" y="101"/>
                    </a:cubicBezTo>
                    <a:cubicBezTo>
                      <a:pt x="144" y="102"/>
                      <a:pt x="143" y="103"/>
                      <a:pt x="142"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64">
                <a:extLst>
                  <a:ext uri="{FF2B5EF4-FFF2-40B4-BE49-F238E27FC236}">
                    <a16:creationId xmlns:a16="http://schemas.microsoft.com/office/drawing/2014/main" id="{DC28E324-30C0-4674-B43C-762EDF22147F}"/>
                  </a:ext>
                </a:extLst>
              </p:cNvPr>
              <p:cNvSpPr>
                <a:spLocks/>
              </p:cNvSpPr>
              <p:nvPr/>
            </p:nvSpPr>
            <p:spPr bwMode="auto">
              <a:xfrm>
                <a:off x="4069786" y="799617"/>
                <a:ext cx="40048" cy="41429"/>
              </a:xfrm>
              <a:custGeom>
                <a:avLst/>
                <a:gdLst>
                  <a:gd name="T0" fmla="*/ 0 w 15"/>
                  <a:gd name="T1" fmla="*/ 8 h 15"/>
                  <a:gd name="T2" fmla="*/ 6 w 15"/>
                  <a:gd name="T3" fmla="*/ 1 h 15"/>
                  <a:gd name="T4" fmla="*/ 14 w 15"/>
                  <a:gd name="T5" fmla="*/ 7 h 15"/>
                  <a:gd name="T6" fmla="*/ 8 w 15"/>
                  <a:gd name="T7" fmla="*/ 14 h 15"/>
                  <a:gd name="T8" fmla="*/ 0 w 15"/>
                  <a:gd name="T9" fmla="*/ 8 h 15"/>
                </a:gdLst>
                <a:ahLst/>
                <a:cxnLst>
                  <a:cxn ang="0">
                    <a:pos x="T0" y="T1"/>
                  </a:cxn>
                  <a:cxn ang="0">
                    <a:pos x="T2" y="T3"/>
                  </a:cxn>
                  <a:cxn ang="0">
                    <a:pos x="T4" y="T5"/>
                  </a:cxn>
                  <a:cxn ang="0">
                    <a:pos x="T6" y="T7"/>
                  </a:cxn>
                  <a:cxn ang="0">
                    <a:pos x="T8" y="T9"/>
                  </a:cxn>
                </a:cxnLst>
                <a:rect l="0" t="0" r="r" b="b"/>
                <a:pathLst>
                  <a:path w="15" h="15">
                    <a:moveTo>
                      <a:pt x="0" y="8"/>
                    </a:moveTo>
                    <a:cubicBezTo>
                      <a:pt x="0" y="5"/>
                      <a:pt x="3" y="1"/>
                      <a:pt x="6" y="1"/>
                    </a:cubicBezTo>
                    <a:cubicBezTo>
                      <a:pt x="10" y="0"/>
                      <a:pt x="14" y="3"/>
                      <a:pt x="14" y="7"/>
                    </a:cubicBezTo>
                    <a:cubicBezTo>
                      <a:pt x="15" y="10"/>
                      <a:pt x="12" y="14"/>
                      <a:pt x="8" y="14"/>
                    </a:cubicBezTo>
                    <a:cubicBezTo>
                      <a:pt x="4" y="15"/>
                      <a:pt x="1" y="12"/>
                      <a:pt x="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65">
                <a:extLst>
                  <a:ext uri="{FF2B5EF4-FFF2-40B4-BE49-F238E27FC236}">
                    <a16:creationId xmlns:a16="http://schemas.microsoft.com/office/drawing/2014/main" id="{236D2D3A-AB5F-45E3-9D41-274ADD864163}"/>
                  </a:ext>
                </a:extLst>
              </p:cNvPr>
              <p:cNvSpPr>
                <a:spLocks noEditPoints="1"/>
              </p:cNvSpPr>
              <p:nvPr/>
            </p:nvSpPr>
            <p:spPr bwMode="auto">
              <a:xfrm>
                <a:off x="3887497" y="626995"/>
                <a:ext cx="151908" cy="150527"/>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0 h 55"/>
                  <a:gd name="T12" fmla="*/ 15 w 55"/>
                  <a:gd name="T13" fmla="*/ 28 h 55"/>
                  <a:gd name="T14" fmla="*/ 27 w 55"/>
                  <a:gd name="T15" fmla="*/ 15 h 55"/>
                  <a:gd name="T16" fmla="*/ 40 w 55"/>
                  <a:gd name="T17" fmla="*/ 28 h 55"/>
                  <a:gd name="T18" fmla="*/ 27 w 55"/>
                  <a:gd name="T19" fmla="*/ 4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0"/>
                    </a:moveTo>
                    <a:cubicBezTo>
                      <a:pt x="20" y="40"/>
                      <a:pt x="15" y="35"/>
                      <a:pt x="15" y="28"/>
                    </a:cubicBezTo>
                    <a:cubicBezTo>
                      <a:pt x="15" y="21"/>
                      <a:pt x="20" y="15"/>
                      <a:pt x="27" y="15"/>
                    </a:cubicBezTo>
                    <a:cubicBezTo>
                      <a:pt x="34" y="15"/>
                      <a:pt x="40" y="21"/>
                      <a:pt x="40" y="28"/>
                    </a:cubicBezTo>
                    <a:cubicBezTo>
                      <a:pt x="40" y="35"/>
                      <a:pt x="34" y="40"/>
                      <a:pt x="27" y="4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13" name="文本框 12">
            <a:extLst>
              <a:ext uri="{FF2B5EF4-FFF2-40B4-BE49-F238E27FC236}">
                <a16:creationId xmlns:a16="http://schemas.microsoft.com/office/drawing/2014/main" id="{AB0BD6A7-AE21-49A9-8B5B-5C62968FB2EF}"/>
              </a:ext>
            </a:extLst>
          </p:cNvPr>
          <p:cNvSpPr txBox="1"/>
          <p:nvPr/>
        </p:nvSpPr>
        <p:spPr>
          <a:xfrm>
            <a:off x="2958775" y="1559951"/>
            <a:ext cx="7963270" cy="461661"/>
          </a:xfrm>
          <a:prstGeom prst="rect">
            <a:avLst/>
          </a:prstGeom>
          <a:noFill/>
        </p:spPr>
        <p:txBody>
          <a:bodyPr wrap="square" lIns="91436" tIns="45718" rIns="91436" bIns="45718" rtlCol="0" anchor="ctr">
            <a:spAutoFit/>
          </a:bodyPr>
          <a:lstStyle/>
          <a:p>
            <a:pPr lvl="0" defTabSz="964149" fontAlgn="base">
              <a:spcBef>
                <a:spcPct val="0"/>
              </a:spcBef>
              <a:spcAft>
                <a:spcPct val="0"/>
              </a:spcAft>
            </a:pPr>
            <a:r>
              <a:rPr lang="zh-CN" altLang="en-US" sz="2400" dirty="0">
                <a:ea typeface="+mj-ea"/>
                <a:cs typeface="+mn-ea"/>
                <a:sym typeface="+mn-lt"/>
              </a:rPr>
              <a:t>还可以在</a:t>
            </a:r>
            <a:r>
              <a:rPr lang="en-US" altLang="zh-CN" sz="2400" dirty="0">
                <a:ea typeface="+mj-ea"/>
                <a:cs typeface="+mn-ea"/>
                <a:sym typeface="+mn-lt"/>
              </a:rPr>
              <a:t>for</a:t>
            </a:r>
            <a:r>
              <a:rPr lang="zh-CN" altLang="en-US" sz="2400" dirty="0">
                <a:ea typeface="+mj-ea"/>
                <a:cs typeface="+mn-ea"/>
                <a:sym typeface="+mn-lt"/>
              </a:rPr>
              <a:t>后面加上</a:t>
            </a:r>
            <a:r>
              <a:rPr lang="en-US" altLang="zh-CN" sz="2400" dirty="0">
                <a:ea typeface="+mj-ea"/>
                <a:cs typeface="+mn-ea"/>
                <a:sym typeface="+mn-lt"/>
              </a:rPr>
              <a:t>if</a:t>
            </a:r>
            <a:r>
              <a:rPr lang="zh-CN" altLang="en-US" sz="2400" dirty="0">
                <a:ea typeface="+mj-ea"/>
                <a:cs typeface="+mn-ea"/>
                <a:sym typeface="+mn-lt"/>
              </a:rPr>
              <a:t>判断。</a:t>
            </a:r>
          </a:p>
        </p:txBody>
      </p:sp>
      <p:grpSp>
        <p:nvGrpSpPr>
          <p:cNvPr id="15" name="组合 14">
            <a:extLst>
              <a:ext uri="{FF2B5EF4-FFF2-40B4-BE49-F238E27FC236}">
                <a16:creationId xmlns:a16="http://schemas.microsoft.com/office/drawing/2014/main" id="{FE5DCFB9-B623-40A5-AA88-635B7ADD1F4F}"/>
              </a:ext>
            </a:extLst>
          </p:cNvPr>
          <p:cNvGrpSpPr/>
          <p:nvPr/>
        </p:nvGrpSpPr>
        <p:grpSpPr>
          <a:xfrm>
            <a:off x="980478" y="1445078"/>
            <a:ext cx="1370836" cy="656252"/>
            <a:chOff x="-8553" y="2593913"/>
            <a:chExt cx="1864069" cy="1096904"/>
          </a:xfrm>
        </p:grpSpPr>
        <p:sp>
          <p:nvSpPr>
            <p:cNvPr id="16" name="圆角矩形 32">
              <a:extLst>
                <a:ext uri="{FF2B5EF4-FFF2-40B4-BE49-F238E27FC236}">
                  <a16:creationId xmlns:a16="http://schemas.microsoft.com/office/drawing/2014/main" id="{E22CEF2F-8652-419C-823C-29D4003A3DBC}"/>
                </a:ext>
              </a:extLst>
            </p:cNvPr>
            <p:cNvSpPr/>
            <p:nvPr/>
          </p:nvSpPr>
          <p:spPr>
            <a:xfrm rot="10800000" flipV="1">
              <a:off x="-8553" y="2593913"/>
              <a:ext cx="1864069" cy="1096904"/>
            </a:xfrm>
            <a:prstGeom prst="roundRect">
              <a:avLst>
                <a:gd name="adj" fmla="val 14715"/>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cs"/>
                <a:sym typeface="Arial" panose="020B0604020202020204" pitchFamily="34" charset="0"/>
              </a:endParaRPr>
            </a:p>
          </p:txBody>
        </p:sp>
        <p:sp>
          <p:nvSpPr>
            <p:cNvPr id="17" name="文本框 16">
              <a:extLst>
                <a:ext uri="{FF2B5EF4-FFF2-40B4-BE49-F238E27FC236}">
                  <a16:creationId xmlns:a16="http://schemas.microsoft.com/office/drawing/2014/main" id="{CDDAB45F-BFE0-47D9-8432-39561B597B1E}"/>
                </a:ext>
              </a:extLst>
            </p:cNvPr>
            <p:cNvSpPr txBox="1"/>
            <p:nvPr/>
          </p:nvSpPr>
          <p:spPr>
            <a:xfrm>
              <a:off x="51567" y="2700300"/>
              <a:ext cx="1741979" cy="874539"/>
            </a:xfrm>
            <a:prstGeom prst="rect">
              <a:avLst/>
            </a:prstGeom>
            <a:noFill/>
          </p:spPr>
          <p:txBody>
            <a:bodyPr wrap="square" lIns="91436" tIns="45718" rIns="91436" bIns="45718" rtlCol="0" anchor="ctr">
              <a:spAutoFit/>
            </a:bodyPr>
            <a:lstStyle/>
            <a:p>
              <a:pPr marL="0" marR="0" lvl="0" indent="0" algn="ctr" defTabSz="964149"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ea"/>
                  <a:sym typeface="+mn-lt"/>
                </a:rPr>
                <a:t>01</a:t>
              </a:r>
              <a:endParaRPr kumimoji="0" lang="zh-CN" altLang="en-US"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ea"/>
                <a:sym typeface="+mn-lt"/>
              </a:endParaRPr>
            </a:p>
          </p:txBody>
        </p:sp>
      </p:grpSp>
      <p:sp>
        <p:nvSpPr>
          <p:cNvPr id="22" name="等腰三角形 21">
            <a:extLst>
              <a:ext uri="{FF2B5EF4-FFF2-40B4-BE49-F238E27FC236}">
                <a16:creationId xmlns:a16="http://schemas.microsoft.com/office/drawing/2014/main" id="{D55938FF-1E33-4B0E-A75D-7C47FF5E00B5}"/>
              </a:ext>
            </a:extLst>
          </p:cNvPr>
          <p:cNvSpPr/>
          <p:nvPr/>
        </p:nvSpPr>
        <p:spPr>
          <a:xfrm rot="5400000">
            <a:off x="2494383" y="1631833"/>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ea typeface="微软雅黑" panose="020B0503020204020204" pitchFamily="34" charset="-122"/>
              <a:cs typeface="+mn-cs"/>
              <a:sym typeface="Arial" panose="020B0604020202020204" pitchFamily="34" charset="0"/>
            </a:endParaRPr>
          </a:p>
        </p:txBody>
      </p:sp>
    </p:spTree>
    <p:extLst>
      <p:ext uri="{BB962C8B-B14F-4D97-AF65-F5344CB8AC3E}">
        <p14:creationId xmlns:p14="http://schemas.microsoft.com/office/powerpoint/2010/main" val="213221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Effect transition="in" filter="fade">
                                      <p:cBhvr>
                                        <p:cTn id="15" dur="500"/>
                                        <p:tgtEl>
                                          <p:spTgt spid="15"/>
                                        </p:tgtEl>
                                      </p:cBhvr>
                                    </p:animEffect>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p:tgtEl>
                                          <p:spTgt spid="22"/>
                                        </p:tgtEl>
                                        <p:attrNameLst>
                                          <p:attrName>ppt_x</p:attrName>
                                        </p:attrNameLst>
                                      </p:cBhvr>
                                      <p:tavLst>
                                        <p:tav tm="0">
                                          <p:val>
                                            <p:strVal val="#ppt_x-#ppt_w*1.125000"/>
                                          </p:val>
                                        </p:tav>
                                        <p:tav tm="100000">
                                          <p:val>
                                            <p:strVal val="#ppt_x"/>
                                          </p:val>
                                        </p:tav>
                                      </p:tavLst>
                                    </p:anim>
                                    <p:animEffect transition="in" filter="wipe(right)">
                                      <p:cBhvr>
                                        <p:cTn id="20" dur="500"/>
                                        <p:tgtEl>
                                          <p:spTgt spid="22"/>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par>
                          <p:cTn id="31" fill="hold">
                            <p:stCondLst>
                              <p:cond delay="2500"/>
                            </p:stCondLst>
                            <p:childTnLst>
                              <p:par>
                                <p:cTn id="32" presetID="16" presetClass="entr" presetSubtype="21"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arn(inVertical)">
                                      <p:cBhvr>
                                        <p:cTn id="34" dur="500"/>
                                        <p:tgtEl>
                                          <p:spTgt spid="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p:tgtEl>
                                          <p:spTgt spid="2"/>
                                        </p:tgtEl>
                                        <p:attrNameLst>
                                          <p:attrName>ppt_y</p:attrName>
                                        </p:attrNameLst>
                                      </p:cBhvr>
                                      <p:tavLst>
                                        <p:tav tm="0">
                                          <p:val>
                                            <p:strVal val="#ppt_y+#ppt_h*1.125000"/>
                                          </p:val>
                                        </p:tav>
                                        <p:tav tm="100000">
                                          <p:val>
                                            <p:strVal val="#ppt_y"/>
                                          </p:val>
                                        </p:tav>
                                      </p:tavLst>
                                    </p:anim>
                                    <p:animEffect transition="in" filter="wipe(up)">
                                      <p:cBhvr>
                                        <p:cTn id="41" dur="500"/>
                                        <p:tgtEl>
                                          <p:spTgt spid="2"/>
                                        </p:tgtEl>
                                      </p:cBhvr>
                                    </p:animEffect>
                                  </p:childTnLst>
                                </p:cTn>
                              </p:par>
                              <p:par>
                                <p:cTn id="42" presetID="12" presetClass="entr" presetSubtype="1"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anim calcmode="lin" valueType="num">
                                      <p:cBhvr additive="base">
                                        <p:cTn id="44" dur="500"/>
                                        <p:tgtEl>
                                          <p:spTgt spid="3"/>
                                        </p:tgtEl>
                                        <p:attrNameLst>
                                          <p:attrName>ppt_y</p:attrName>
                                        </p:attrNameLst>
                                      </p:cBhvr>
                                      <p:tavLst>
                                        <p:tav tm="0">
                                          <p:val>
                                            <p:strVal val="#ppt_y-#ppt_h*1.125000"/>
                                          </p:val>
                                        </p:tav>
                                        <p:tav tm="100000">
                                          <p:val>
                                            <p:strVal val="#ppt_y"/>
                                          </p:val>
                                        </p:tav>
                                      </p:tavLst>
                                    </p:anim>
                                    <p:animEffect transition="in" filter="wipe(down)">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48" grpId="0" animBg="1"/>
      <p:bldP spid="13" grpId="0"/>
      <p:bldP spid="2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67377" y="477138"/>
            <a:ext cx="3057247"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列表生成表达式</a:t>
            </a:r>
          </a:p>
        </p:txBody>
      </p:sp>
      <p:sp>
        <p:nvSpPr>
          <p:cNvPr id="2" name="矩形 1">
            <a:extLst>
              <a:ext uri="{FF2B5EF4-FFF2-40B4-BE49-F238E27FC236}">
                <a16:creationId xmlns:a16="http://schemas.microsoft.com/office/drawing/2014/main" id="{83E11107-0AC9-4E43-BA11-92F2A6599A1B}"/>
              </a:ext>
            </a:extLst>
          </p:cNvPr>
          <p:cNvSpPr/>
          <p:nvPr/>
        </p:nvSpPr>
        <p:spPr>
          <a:xfrm>
            <a:off x="2250061" y="2357913"/>
            <a:ext cx="800219" cy="461665"/>
          </a:xfrm>
          <a:prstGeom prst="rect">
            <a:avLst/>
          </a:prstGeom>
        </p:spPr>
        <p:txBody>
          <a:bodyPr wrap="none">
            <a:spAutoFit/>
          </a:bodyPr>
          <a:lstStyle/>
          <a:p>
            <a:pPr algn="ctr"/>
            <a:r>
              <a:rPr lang="zh-CN" altLang="en-US" sz="2400" b="1" dirty="0">
                <a:solidFill>
                  <a:schemeClr val="tx1">
                    <a:lumMod val="85000"/>
                    <a:lumOff val="15000"/>
                  </a:schemeClr>
                </a:solidFill>
                <a:ea typeface="微软雅黑" panose="020B0503020204020204" pitchFamily="34" charset="-122"/>
              </a:rPr>
              <a:t>例：</a:t>
            </a:r>
          </a:p>
        </p:txBody>
      </p:sp>
      <p:sp>
        <p:nvSpPr>
          <p:cNvPr id="3" name="矩形 2">
            <a:extLst>
              <a:ext uri="{FF2B5EF4-FFF2-40B4-BE49-F238E27FC236}">
                <a16:creationId xmlns:a16="http://schemas.microsoft.com/office/drawing/2014/main" id="{CD352A36-0FAB-466D-AED1-E2DB2EF0AC31}"/>
              </a:ext>
            </a:extLst>
          </p:cNvPr>
          <p:cNvSpPr/>
          <p:nvPr/>
        </p:nvSpPr>
        <p:spPr>
          <a:xfrm>
            <a:off x="1863053" y="2948245"/>
            <a:ext cx="9684781" cy="2795958"/>
          </a:xfrm>
          <a:prstGeom prst="rect">
            <a:avLst/>
          </a:prstGeom>
        </p:spPr>
        <p:txBody>
          <a:bodyPr wrap="square">
            <a:spAutoFit/>
          </a:bodyPr>
          <a:lstStyle/>
          <a:p>
            <a:pPr>
              <a:lnSpc>
                <a:spcPct val="150000"/>
              </a:lnSpc>
              <a:spcBef>
                <a:spcPct val="0"/>
              </a:spcBef>
              <a:defRPr/>
            </a:pPr>
            <a:r>
              <a:rPr lang="en-US" altLang="zh-CN" sz="2400" dirty="0" err="1">
                <a:solidFill>
                  <a:schemeClr val="tx1">
                    <a:lumMod val="85000"/>
                    <a:lumOff val="15000"/>
                  </a:schemeClr>
                </a:solidFill>
                <a:ea typeface="微软雅黑" panose="020B0503020204020204" pitchFamily="34" charset="-122"/>
              </a:rPr>
              <a:t>snolist</a:t>
            </a:r>
            <a:r>
              <a:rPr lang="en-US" altLang="zh-CN" sz="2400" dirty="0">
                <a:solidFill>
                  <a:schemeClr val="tx1">
                    <a:lumMod val="85000"/>
                    <a:lumOff val="15000"/>
                  </a:schemeClr>
                </a:solidFill>
                <a:ea typeface="微软雅黑" panose="020B0503020204020204" pitchFamily="34" charset="-122"/>
              </a:rPr>
              <a:t>=['1810101','1810102','1810103']</a:t>
            </a:r>
          </a:p>
          <a:p>
            <a:pPr>
              <a:lnSpc>
                <a:spcPct val="150000"/>
              </a:lnSpc>
              <a:spcBef>
                <a:spcPct val="0"/>
              </a:spcBef>
              <a:defRPr/>
            </a:pPr>
            <a:r>
              <a:rPr lang="en-US" altLang="zh-CN" sz="2400" dirty="0" err="1">
                <a:solidFill>
                  <a:schemeClr val="tx1">
                    <a:lumMod val="85000"/>
                    <a:lumOff val="15000"/>
                  </a:schemeClr>
                </a:solidFill>
                <a:ea typeface="微软雅黑" panose="020B0503020204020204" pitchFamily="34" charset="-122"/>
              </a:rPr>
              <a:t>namelist</a:t>
            </a:r>
            <a:r>
              <a:rPr lang="en-US" altLang="zh-CN" sz="2400" dirty="0">
                <a:solidFill>
                  <a:schemeClr val="tx1">
                    <a:lumMod val="85000"/>
                    <a:lumOff val="15000"/>
                  </a:schemeClr>
                </a:solidFill>
                <a:ea typeface="微软雅黑" panose="020B0503020204020204" pitchFamily="34" charset="-122"/>
              </a:rPr>
              <a:t>=['</a:t>
            </a:r>
            <a:r>
              <a:rPr lang="zh-CN" altLang="en-US" sz="2400" dirty="0">
                <a:solidFill>
                  <a:schemeClr val="tx1">
                    <a:lumMod val="85000"/>
                    <a:lumOff val="15000"/>
                  </a:schemeClr>
                </a:solidFill>
                <a:ea typeface="微软雅黑" panose="020B0503020204020204" pitchFamily="34" charset="-122"/>
              </a:rPr>
              <a:t>李晓明</a:t>
            </a:r>
            <a:r>
              <a:rPr lang="en-US" altLang="zh-CN" sz="2400" dirty="0">
                <a:solidFill>
                  <a:schemeClr val="tx1">
                    <a:lumMod val="85000"/>
                    <a:lumOff val="15000"/>
                  </a:schemeClr>
                </a:solidFill>
                <a:ea typeface="微软雅黑" panose="020B0503020204020204" pitchFamily="34" charset="-122"/>
              </a:rPr>
              <a:t>','</a:t>
            </a:r>
            <a:r>
              <a:rPr lang="zh-CN" altLang="en-US" sz="2400" dirty="0">
                <a:solidFill>
                  <a:schemeClr val="tx1">
                    <a:lumMod val="85000"/>
                    <a:lumOff val="15000"/>
                  </a:schemeClr>
                </a:solidFill>
                <a:ea typeface="微软雅黑" panose="020B0503020204020204" pitchFamily="34" charset="-122"/>
              </a:rPr>
              <a:t>马红</a:t>
            </a:r>
            <a:r>
              <a:rPr lang="en-US" altLang="zh-CN" sz="2400" dirty="0">
                <a:solidFill>
                  <a:schemeClr val="tx1">
                    <a:lumMod val="85000"/>
                    <a:lumOff val="15000"/>
                  </a:schemeClr>
                </a:solidFill>
                <a:ea typeface="微软雅黑" panose="020B0503020204020204" pitchFamily="34" charset="-122"/>
              </a:rPr>
              <a:t>','</a:t>
            </a:r>
            <a:r>
              <a:rPr lang="zh-CN" altLang="en-US" sz="2400" dirty="0">
                <a:solidFill>
                  <a:schemeClr val="tx1">
                    <a:lumMod val="85000"/>
                    <a:lumOff val="15000"/>
                  </a:schemeClr>
                </a:solidFill>
                <a:ea typeface="微软雅黑" panose="020B0503020204020204" pitchFamily="34" charset="-122"/>
              </a:rPr>
              <a:t>张刚</a:t>
            </a:r>
            <a:r>
              <a:rPr lang="en-US" altLang="zh-CN" sz="2400" dirty="0">
                <a:solidFill>
                  <a:schemeClr val="tx1">
                    <a:lumMod val="85000"/>
                    <a:lumOff val="15000"/>
                  </a:schemeClr>
                </a:solidFill>
                <a:ea typeface="微软雅黑" panose="020B0503020204020204" pitchFamily="34" charset="-122"/>
              </a:rPr>
              <a:t>']</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ls=['</a:t>
            </a:r>
            <a:r>
              <a:rPr lang="zh-CN" altLang="en-US" sz="2400" dirty="0">
                <a:solidFill>
                  <a:schemeClr val="tx1">
                    <a:lumMod val="85000"/>
                    <a:lumOff val="15000"/>
                  </a:schemeClr>
                </a:solidFill>
                <a:ea typeface="微软雅黑" panose="020B0503020204020204" pitchFamily="34" charset="-122"/>
              </a:rPr>
              <a:t>学号：</a:t>
            </a:r>
            <a:r>
              <a:rPr lang="en-US" altLang="zh-CN" sz="2400" dirty="0">
                <a:solidFill>
                  <a:schemeClr val="tx1">
                    <a:lumMod val="85000"/>
                    <a:lumOff val="15000"/>
                  </a:schemeClr>
                </a:solidFill>
                <a:ea typeface="微软雅黑" panose="020B0503020204020204" pitchFamily="34" charset="-122"/>
              </a:rPr>
              <a:t>'+</a:t>
            </a:r>
            <a:r>
              <a:rPr lang="en-US" altLang="zh-CN" sz="2400" dirty="0" err="1">
                <a:solidFill>
                  <a:schemeClr val="tx1">
                    <a:lumMod val="85000"/>
                    <a:lumOff val="15000"/>
                  </a:schemeClr>
                </a:solidFill>
                <a:ea typeface="微软雅黑" panose="020B0503020204020204" pitchFamily="34" charset="-122"/>
              </a:rPr>
              <a:t>sno</a:t>
            </a:r>
            <a:r>
              <a:rPr lang="en-US" altLang="zh-CN" sz="2400" dirty="0">
                <a:solidFill>
                  <a:schemeClr val="tx1">
                    <a:lumMod val="85000"/>
                    <a:lumOff val="15000"/>
                  </a:schemeClr>
                </a:solidFill>
                <a:ea typeface="微软雅黑" panose="020B0503020204020204" pitchFamily="34" charset="-122"/>
              </a:rPr>
              <a:t>+'</a:t>
            </a:r>
            <a:r>
              <a:rPr lang="zh-CN" altLang="en-US" sz="2400" dirty="0">
                <a:solidFill>
                  <a:schemeClr val="tx1">
                    <a:lumMod val="85000"/>
                    <a:lumOff val="15000"/>
                  </a:schemeClr>
                </a:solidFill>
                <a:ea typeface="微软雅黑" panose="020B0503020204020204" pitchFamily="34" charset="-122"/>
              </a:rPr>
              <a:t>，姓名：</a:t>
            </a:r>
            <a:r>
              <a:rPr lang="en-US" altLang="zh-CN" sz="2400" dirty="0">
                <a:solidFill>
                  <a:schemeClr val="tx1">
                    <a:lumMod val="85000"/>
                    <a:lumOff val="15000"/>
                  </a:schemeClr>
                </a:solidFill>
                <a:ea typeface="微软雅黑" panose="020B0503020204020204" pitchFamily="34" charset="-122"/>
              </a:rPr>
              <a:t>'+name for </a:t>
            </a:r>
            <a:r>
              <a:rPr lang="en-US" altLang="zh-CN" sz="2400" dirty="0" err="1">
                <a:solidFill>
                  <a:schemeClr val="tx1">
                    <a:lumMod val="85000"/>
                    <a:lumOff val="15000"/>
                  </a:schemeClr>
                </a:solidFill>
                <a:ea typeface="微软雅黑" panose="020B0503020204020204" pitchFamily="34" charset="-122"/>
              </a:rPr>
              <a:t>sno</a:t>
            </a:r>
            <a:r>
              <a:rPr lang="en-US" altLang="zh-CN" sz="2400" dirty="0">
                <a:solidFill>
                  <a:schemeClr val="tx1">
                    <a:lumMod val="85000"/>
                    <a:lumOff val="15000"/>
                  </a:schemeClr>
                </a:solidFill>
                <a:ea typeface="微软雅黑" panose="020B0503020204020204" pitchFamily="34" charset="-122"/>
              </a:rPr>
              <a:t> in </a:t>
            </a:r>
            <a:r>
              <a:rPr lang="en-US" altLang="zh-CN" sz="2400" dirty="0" err="1">
                <a:solidFill>
                  <a:schemeClr val="tx1">
                    <a:lumMod val="85000"/>
                    <a:lumOff val="15000"/>
                  </a:schemeClr>
                </a:solidFill>
                <a:ea typeface="微软雅黑" panose="020B0503020204020204" pitchFamily="34" charset="-122"/>
              </a:rPr>
              <a:t>snolist</a:t>
            </a:r>
            <a:r>
              <a:rPr lang="en-US" altLang="zh-CN" sz="2400" dirty="0">
                <a:solidFill>
                  <a:schemeClr val="tx1">
                    <a:lumMod val="85000"/>
                    <a:lumOff val="15000"/>
                  </a:schemeClr>
                </a:solidFill>
                <a:ea typeface="微软雅黑" panose="020B0503020204020204" pitchFamily="34" charset="-122"/>
              </a:rPr>
              <a:t> for name in </a:t>
            </a:r>
            <a:r>
              <a:rPr lang="en-US" altLang="zh-CN" sz="2400" dirty="0" err="1">
                <a:solidFill>
                  <a:schemeClr val="tx1">
                    <a:lumMod val="85000"/>
                    <a:lumOff val="15000"/>
                  </a:schemeClr>
                </a:solidFill>
                <a:ea typeface="微软雅黑" panose="020B0503020204020204" pitchFamily="34" charset="-122"/>
              </a:rPr>
              <a:t>namelist</a:t>
            </a:r>
            <a:r>
              <a:rPr lang="en-US" altLang="zh-CN" sz="2400" dirty="0">
                <a:solidFill>
                  <a:schemeClr val="tx1">
                    <a:lumMod val="85000"/>
                    <a:lumOff val="15000"/>
                  </a:schemeClr>
                </a:solidFill>
                <a:ea typeface="微软雅黑" panose="020B0503020204020204" pitchFamily="34" charset="-122"/>
              </a:rPr>
              <a:t>]</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for </a:t>
            </a:r>
            <a:r>
              <a:rPr lang="en-US" altLang="zh-CN" sz="2400" dirty="0" err="1">
                <a:solidFill>
                  <a:schemeClr val="tx1">
                    <a:lumMod val="85000"/>
                    <a:lumOff val="15000"/>
                  </a:schemeClr>
                </a:solidFill>
                <a:ea typeface="微软雅黑" panose="020B0503020204020204" pitchFamily="34" charset="-122"/>
              </a:rPr>
              <a:t>stu</a:t>
            </a:r>
            <a:r>
              <a:rPr lang="en-US" altLang="zh-CN" sz="2400" dirty="0">
                <a:solidFill>
                  <a:schemeClr val="tx1">
                    <a:lumMod val="85000"/>
                    <a:lumOff val="15000"/>
                  </a:schemeClr>
                </a:solidFill>
                <a:ea typeface="微软雅黑" panose="020B0503020204020204" pitchFamily="34" charset="-122"/>
              </a:rPr>
              <a:t> in ls:</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    print(</a:t>
            </a:r>
            <a:r>
              <a:rPr lang="en-US" altLang="zh-CN" sz="2400" dirty="0" err="1">
                <a:solidFill>
                  <a:schemeClr val="tx1">
                    <a:lumMod val="85000"/>
                    <a:lumOff val="15000"/>
                  </a:schemeClr>
                </a:solidFill>
                <a:ea typeface="微软雅黑" panose="020B0503020204020204" pitchFamily="34" charset="-122"/>
              </a:rPr>
              <a:t>stu</a:t>
            </a:r>
            <a:r>
              <a:rPr lang="en-US" altLang="zh-CN" sz="2400" dirty="0">
                <a:solidFill>
                  <a:schemeClr val="tx1">
                    <a:lumMod val="85000"/>
                    <a:lumOff val="15000"/>
                  </a:schemeClr>
                </a:solidFill>
                <a:ea typeface="微软雅黑" panose="020B0503020204020204" pitchFamily="34" charset="-122"/>
              </a:rPr>
              <a:t>)</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781207" y="2820313"/>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8" name="KSO_Shape">
            <a:extLst>
              <a:ext uri="{FF2B5EF4-FFF2-40B4-BE49-F238E27FC236}">
                <a16:creationId xmlns:a16="http://schemas.microsoft.com/office/drawing/2014/main" id="{7C10B4E9-275D-4EE6-A235-4852EBDFC2C3}"/>
              </a:ext>
            </a:extLst>
          </p:cNvPr>
          <p:cNvSpPr/>
          <p:nvPr/>
        </p:nvSpPr>
        <p:spPr>
          <a:xfrm>
            <a:off x="1722804" y="2954136"/>
            <a:ext cx="9640864" cy="2984751"/>
          </a:xfrm>
          <a:prstGeom prst="roundRect">
            <a:avLst>
              <a:gd name="adj" fmla="val 5617"/>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8" name="组合 7">
            <a:extLst>
              <a:ext uri="{FF2B5EF4-FFF2-40B4-BE49-F238E27FC236}">
                <a16:creationId xmlns:a16="http://schemas.microsoft.com/office/drawing/2014/main" id="{B0F1F04C-1A94-4453-ADE9-9950E324D98C}"/>
              </a:ext>
            </a:extLst>
          </p:cNvPr>
          <p:cNvGrpSpPr/>
          <p:nvPr/>
        </p:nvGrpSpPr>
        <p:grpSpPr>
          <a:xfrm>
            <a:off x="828333" y="2357913"/>
            <a:ext cx="877273" cy="877274"/>
            <a:chOff x="828333" y="1114329"/>
            <a:chExt cx="877273" cy="877274"/>
          </a:xfrm>
        </p:grpSpPr>
        <p:sp>
          <p:nvSpPr>
            <p:cNvPr id="14" name="Oval 4061">
              <a:extLst>
                <a:ext uri="{FF2B5EF4-FFF2-40B4-BE49-F238E27FC236}">
                  <a16:creationId xmlns:a16="http://schemas.microsoft.com/office/drawing/2014/main" id="{1996E5A3-1209-497A-ABFA-0CF26EDD66E0}"/>
                </a:ext>
              </a:extLst>
            </p:cNvPr>
            <p:cNvSpPr>
              <a:spLocks noChangeArrowheads="1"/>
            </p:cNvSpPr>
            <p:nvPr/>
          </p:nvSpPr>
          <p:spPr bwMode="auto">
            <a:xfrm>
              <a:off x="828333" y="1114329"/>
              <a:ext cx="877273"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43" name="组合 42">
              <a:extLst>
                <a:ext uri="{FF2B5EF4-FFF2-40B4-BE49-F238E27FC236}">
                  <a16:creationId xmlns:a16="http://schemas.microsoft.com/office/drawing/2014/main" id="{B35F40D7-292C-46CD-AF93-B00DBEC2699D}"/>
                </a:ext>
              </a:extLst>
            </p:cNvPr>
            <p:cNvGrpSpPr/>
            <p:nvPr/>
          </p:nvGrpSpPr>
          <p:grpSpPr>
            <a:xfrm>
              <a:off x="935767" y="1210079"/>
              <a:ext cx="631528" cy="731830"/>
              <a:chOff x="3750781" y="541374"/>
              <a:chExt cx="469532" cy="544105"/>
            </a:xfrm>
            <a:solidFill>
              <a:schemeClr val="bg1"/>
            </a:solidFill>
          </p:grpSpPr>
          <p:sp>
            <p:nvSpPr>
              <p:cNvPr id="44" name="Freeform 63">
                <a:extLst>
                  <a:ext uri="{FF2B5EF4-FFF2-40B4-BE49-F238E27FC236}">
                    <a16:creationId xmlns:a16="http://schemas.microsoft.com/office/drawing/2014/main" id="{80163EE8-EAA3-4578-AC79-E3AFC5EB32D0}"/>
                  </a:ext>
                </a:extLst>
              </p:cNvPr>
              <p:cNvSpPr>
                <a:spLocks noEditPoints="1"/>
              </p:cNvSpPr>
              <p:nvPr/>
            </p:nvSpPr>
            <p:spPr bwMode="auto">
              <a:xfrm>
                <a:off x="3750781" y="541374"/>
                <a:ext cx="469532" cy="544105"/>
              </a:xfrm>
              <a:custGeom>
                <a:avLst/>
                <a:gdLst>
                  <a:gd name="T0" fmla="*/ 22 w 171"/>
                  <a:gd name="T1" fmla="*/ 64 h 198"/>
                  <a:gd name="T2" fmla="*/ 8 w 171"/>
                  <a:gd name="T3" fmla="*/ 102 h 198"/>
                  <a:gd name="T4" fmla="*/ 16 w 171"/>
                  <a:gd name="T5" fmla="*/ 121 h 198"/>
                  <a:gd name="T6" fmla="*/ 10 w 171"/>
                  <a:gd name="T7" fmla="*/ 131 h 198"/>
                  <a:gd name="T8" fmla="*/ 17 w 171"/>
                  <a:gd name="T9" fmla="*/ 162 h 198"/>
                  <a:gd name="T10" fmla="*/ 83 w 171"/>
                  <a:gd name="T11" fmla="*/ 198 h 198"/>
                  <a:gd name="T12" fmla="*/ 123 w 171"/>
                  <a:gd name="T13" fmla="*/ 13 h 198"/>
                  <a:gd name="T14" fmla="*/ 91 w 171"/>
                  <a:gd name="T15" fmla="*/ 89 h 198"/>
                  <a:gd name="T16" fmla="*/ 84 w 171"/>
                  <a:gd name="T17" fmla="*/ 98 h 198"/>
                  <a:gd name="T18" fmla="*/ 74 w 171"/>
                  <a:gd name="T19" fmla="*/ 92 h 198"/>
                  <a:gd name="T20" fmla="*/ 63 w 171"/>
                  <a:gd name="T21" fmla="*/ 96 h 198"/>
                  <a:gd name="T22" fmla="*/ 58 w 171"/>
                  <a:gd name="T23" fmla="*/ 86 h 198"/>
                  <a:gd name="T24" fmla="*/ 46 w 171"/>
                  <a:gd name="T25" fmla="*/ 84 h 198"/>
                  <a:gd name="T26" fmla="*/ 47 w 171"/>
                  <a:gd name="T27" fmla="*/ 73 h 198"/>
                  <a:gd name="T28" fmla="*/ 37 w 171"/>
                  <a:gd name="T29" fmla="*/ 65 h 198"/>
                  <a:gd name="T30" fmla="*/ 44 w 171"/>
                  <a:gd name="T31" fmla="*/ 55 h 198"/>
                  <a:gd name="T32" fmla="*/ 40 w 171"/>
                  <a:gd name="T33" fmla="*/ 44 h 198"/>
                  <a:gd name="T34" fmla="*/ 50 w 171"/>
                  <a:gd name="T35" fmla="*/ 39 h 198"/>
                  <a:gd name="T36" fmla="*/ 52 w 171"/>
                  <a:gd name="T37" fmla="*/ 28 h 198"/>
                  <a:gd name="T38" fmla="*/ 64 w 171"/>
                  <a:gd name="T39" fmla="*/ 28 h 198"/>
                  <a:gd name="T40" fmla="*/ 71 w 171"/>
                  <a:gd name="T41" fmla="*/ 19 h 198"/>
                  <a:gd name="T42" fmla="*/ 81 w 171"/>
                  <a:gd name="T43" fmla="*/ 26 h 198"/>
                  <a:gd name="T44" fmla="*/ 91 w 171"/>
                  <a:gd name="T45" fmla="*/ 21 h 198"/>
                  <a:gd name="T46" fmla="*/ 97 w 171"/>
                  <a:gd name="T47" fmla="*/ 32 h 198"/>
                  <a:gd name="T48" fmla="*/ 108 w 171"/>
                  <a:gd name="T49" fmla="*/ 33 h 198"/>
                  <a:gd name="T50" fmla="*/ 108 w 171"/>
                  <a:gd name="T51" fmla="*/ 45 h 198"/>
                  <a:gd name="T52" fmla="*/ 117 w 171"/>
                  <a:gd name="T53" fmla="*/ 52 h 198"/>
                  <a:gd name="T54" fmla="*/ 111 w 171"/>
                  <a:gd name="T55" fmla="*/ 62 h 198"/>
                  <a:gd name="T56" fmla="*/ 115 w 171"/>
                  <a:gd name="T57" fmla="*/ 73 h 198"/>
                  <a:gd name="T58" fmla="*/ 104 w 171"/>
                  <a:gd name="T59" fmla="*/ 78 h 198"/>
                  <a:gd name="T60" fmla="*/ 103 w 171"/>
                  <a:gd name="T61" fmla="*/ 90 h 198"/>
                  <a:gd name="T62" fmla="*/ 138 w 171"/>
                  <a:gd name="T63" fmla="*/ 104 h 198"/>
                  <a:gd name="T64" fmla="*/ 139 w 171"/>
                  <a:gd name="T65" fmla="*/ 113 h 198"/>
                  <a:gd name="T66" fmla="*/ 131 w 171"/>
                  <a:gd name="T67" fmla="*/ 119 h 198"/>
                  <a:gd name="T68" fmla="*/ 123 w 171"/>
                  <a:gd name="T69" fmla="*/ 116 h 198"/>
                  <a:gd name="T70" fmla="*/ 119 w 171"/>
                  <a:gd name="T71" fmla="*/ 122 h 198"/>
                  <a:gd name="T72" fmla="*/ 114 w 171"/>
                  <a:gd name="T73" fmla="*/ 113 h 198"/>
                  <a:gd name="T74" fmla="*/ 105 w 171"/>
                  <a:gd name="T75" fmla="*/ 109 h 198"/>
                  <a:gd name="T76" fmla="*/ 104 w 171"/>
                  <a:gd name="T77" fmla="*/ 100 h 198"/>
                  <a:gd name="T78" fmla="*/ 111 w 171"/>
                  <a:gd name="T79" fmla="*/ 94 h 198"/>
                  <a:gd name="T80" fmla="*/ 113 w 171"/>
                  <a:gd name="T81" fmla="*/ 84 h 198"/>
                  <a:gd name="T82" fmla="*/ 121 w 171"/>
                  <a:gd name="T83" fmla="*/ 87 h 198"/>
                  <a:gd name="T84" fmla="*/ 126 w 171"/>
                  <a:gd name="T85" fmla="*/ 82 h 198"/>
                  <a:gd name="T86" fmla="*/ 134 w 171"/>
                  <a:gd name="T87" fmla="*/ 86 h 198"/>
                  <a:gd name="T88" fmla="*/ 136 w 171"/>
                  <a:gd name="T89" fmla="*/ 94 h 198"/>
                  <a:gd name="T90" fmla="*/ 144 w 171"/>
                  <a:gd name="T91"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1" h="198">
                    <a:moveTo>
                      <a:pt x="123" y="13"/>
                    </a:moveTo>
                    <a:cubicBezTo>
                      <a:pt x="95" y="1"/>
                      <a:pt x="72" y="0"/>
                      <a:pt x="47" y="16"/>
                    </a:cubicBezTo>
                    <a:cubicBezTo>
                      <a:pt x="28" y="29"/>
                      <a:pt x="22" y="60"/>
                      <a:pt x="22" y="64"/>
                    </a:cubicBezTo>
                    <a:cubicBezTo>
                      <a:pt x="22" y="68"/>
                      <a:pt x="26" y="73"/>
                      <a:pt x="14" y="82"/>
                    </a:cubicBezTo>
                    <a:cubicBezTo>
                      <a:pt x="2" y="90"/>
                      <a:pt x="0" y="88"/>
                      <a:pt x="1" y="93"/>
                    </a:cubicBezTo>
                    <a:cubicBezTo>
                      <a:pt x="2" y="97"/>
                      <a:pt x="6" y="100"/>
                      <a:pt x="8" y="102"/>
                    </a:cubicBezTo>
                    <a:cubicBezTo>
                      <a:pt x="10" y="104"/>
                      <a:pt x="11" y="106"/>
                      <a:pt x="9" y="109"/>
                    </a:cubicBezTo>
                    <a:cubicBezTo>
                      <a:pt x="7" y="111"/>
                      <a:pt x="4" y="111"/>
                      <a:pt x="6" y="116"/>
                    </a:cubicBezTo>
                    <a:cubicBezTo>
                      <a:pt x="8" y="120"/>
                      <a:pt x="14" y="120"/>
                      <a:pt x="16" y="121"/>
                    </a:cubicBezTo>
                    <a:cubicBezTo>
                      <a:pt x="16" y="121"/>
                      <a:pt x="10" y="120"/>
                      <a:pt x="8" y="121"/>
                    </a:cubicBezTo>
                    <a:cubicBezTo>
                      <a:pt x="6" y="122"/>
                      <a:pt x="4" y="125"/>
                      <a:pt x="5" y="127"/>
                    </a:cubicBezTo>
                    <a:cubicBezTo>
                      <a:pt x="6" y="129"/>
                      <a:pt x="9" y="130"/>
                      <a:pt x="10" y="131"/>
                    </a:cubicBezTo>
                    <a:cubicBezTo>
                      <a:pt x="11" y="131"/>
                      <a:pt x="11" y="135"/>
                      <a:pt x="11" y="136"/>
                    </a:cubicBezTo>
                    <a:cubicBezTo>
                      <a:pt x="11" y="140"/>
                      <a:pt x="9" y="143"/>
                      <a:pt x="7" y="147"/>
                    </a:cubicBezTo>
                    <a:cubicBezTo>
                      <a:pt x="5" y="151"/>
                      <a:pt x="8" y="160"/>
                      <a:pt x="17" y="162"/>
                    </a:cubicBezTo>
                    <a:cubicBezTo>
                      <a:pt x="26" y="164"/>
                      <a:pt x="30" y="164"/>
                      <a:pt x="36" y="164"/>
                    </a:cubicBezTo>
                    <a:cubicBezTo>
                      <a:pt x="48" y="165"/>
                      <a:pt x="57" y="183"/>
                      <a:pt x="58" y="197"/>
                    </a:cubicBezTo>
                    <a:cubicBezTo>
                      <a:pt x="63" y="198"/>
                      <a:pt x="78" y="198"/>
                      <a:pt x="83" y="198"/>
                    </a:cubicBezTo>
                    <a:cubicBezTo>
                      <a:pt x="100" y="198"/>
                      <a:pt x="117" y="194"/>
                      <a:pt x="131" y="186"/>
                    </a:cubicBezTo>
                    <a:cubicBezTo>
                      <a:pt x="124" y="144"/>
                      <a:pt x="147" y="140"/>
                      <a:pt x="159" y="100"/>
                    </a:cubicBezTo>
                    <a:cubicBezTo>
                      <a:pt x="164" y="83"/>
                      <a:pt x="171" y="35"/>
                      <a:pt x="123" y="13"/>
                    </a:cubicBezTo>
                    <a:close/>
                    <a:moveTo>
                      <a:pt x="98" y="93"/>
                    </a:moveTo>
                    <a:cubicBezTo>
                      <a:pt x="97" y="95"/>
                      <a:pt x="97" y="95"/>
                      <a:pt x="97" y="95"/>
                    </a:cubicBezTo>
                    <a:cubicBezTo>
                      <a:pt x="91" y="89"/>
                      <a:pt x="91" y="89"/>
                      <a:pt x="91" y="89"/>
                    </a:cubicBezTo>
                    <a:cubicBezTo>
                      <a:pt x="89" y="90"/>
                      <a:pt x="88" y="90"/>
                      <a:pt x="86" y="91"/>
                    </a:cubicBezTo>
                    <a:cubicBezTo>
                      <a:pt x="86" y="98"/>
                      <a:pt x="86" y="98"/>
                      <a:pt x="86" y="98"/>
                    </a:cubicBezTo>
                    <a:cubicBezTo>
                      <a:pt x="84" y="98"/>
                      <a:pt x="84" y="98"/>
                      <a:pt x="84" y="98"/>
                    </a:cubicBezTo>
                    <a:cubicBezTo>
                      <a:pt x="78" y="99"/>
                      <a:pt x="78" y="99"/>
                      <a:pt x="78" y="99"/>
                    </a:cubicBezTo>
                    <a:cubicBezTo>
                      <a:pt x="76" y="99"/>
                      <a:pt x="76" y="99"/>
                      <a:pt x="76" y="99"/>
                    </a:cubicBezTo>
                    <a:cubicBezTo>
                      <a:pt x="74" y="92"/>
                      <a:pt x="74" y="92"/>
                      <a:pt x="74" y="92"/>
                    </a:cubicBezTo>
                    <a:cubicBezTo>
                      <a:pt x="72" y="92"/>
                      <a:pt x="70" y="91"/>
                      <a:pt x="69" y="91"/>
                    </a:cubicBezTo>
                    <a:cubicBezTo>
                      <a:pt x="65" y="97"/>
                      <a:pt x="65" y="97"/>
                      <a:pt x="65" y="97"/>
                    </a:cubicBezTo>
                    <a:cubicBezTo>
                      <a:pt x="63" y="96"/>
                      <a:pt x="63" y="96"/>
                      <a:pt x="63" y="96"/>
                    </a:cubicBezTo>
                    <a:cubicBezTo>
                      <a:pt x="58" y="94"/>
                      <a:pt x="58" y="94"/>
                      <a:pt x="58" y="94"/>
                    </a:cubicBezTo>
                    <a:cubicBezTo>
                      <a:pt x="56" y="93"/>
                      <a:pt x="56" y="93"/>
                      <a:pt x="56" y="93"/>
                    </a:cubicBezTo>
                    <a:cubicBezTo>
                      <a:pt x="58" y="86"/>
                      <a:pt x="58" y="86"/>
                      <a:pt x="58" y="86"/>
                    </a:cubicBezTo>
                    <a:cubicBezTo>
                      <a:pt x="56" y="85"/>
                      <a:pt x="55" y="84"/>
                      <a:pt x="54" y="82"/>
                    </a:cubicBezTo>
                    <a:cubicBezTo>
                      <a:pt x="47" y="86"/>
                      <a:pt x="47" y="86"/>
                      <a:pt x="47" y="86"/>
                    </a:cubicBezTo>
                    <a:cubicBezTo>
                      <a:pt x="46" y="84"/>
                      <a:pt x="46" y="84"/>
                      <a:pt x="46" y="84"/>
                    </a:cubicBezTo>
                    <a:cubicBezTo>
                      <a:pt x="43" y="80"/>
                      <a:pt x="43" y="80"/>
                      <a:pt x="43" y="80"/>
                    </a:cubicBezTo>
                    <a:cubicBezTo>
                      <a:pt x="41" y="78"/>
                      <a:pt x="41" y="78"/>
                      <a:pt x="41" y="78"/>
                    </a:cubicBezTo>
                    <a:cubicBezTo>
                      <a:pt x="47" y="73"/>
                      <a:pt x="47" y="73"/>
                      <a:pt x="47" y="73"/>
                    </a:cubicBezTo>
                    <a:cubicBezTo>
                      <a:pt x="46" y="71"/>
                      <a:pt x="45" y="69"/>
                      <a:pt x="45" y="68"/>
                    </a:cubicBezTo>
                    <a:cubicBezTo>
                      <a:pt x="38" y="67"/>
                      <a:pt x="38" y="67"/>
                      <a:pt x="38" y="67"/>
                    </a:cubicBezTo>
                    <a:cubicBezTo>
                      <a:pt x="37" y="65"/>
                      <a:pt x="37" y="65"/>
                      <a:pt x="37" y="65"/>
                    </a:cubicBezTo>
                    <a:cubicBezTo>
                      <a:pt x="37" y="60"/>
                      <a:pt x="37" y="60"/>
                      <a:pt x="37" y="60"/>
                    </a:cubicBezTo>
                    <a:cubicBezTo>
                      <a:pt x="36" y="58"/>
                      <a:pt x="36" y="58"/>
                      <a:pt x="36" y="58"/>
                    </a:cubicBezTo>
                    <a:cubicBezTo>
                      <a:pt x="44" y="55"/>
                      <a:pt x="44" y="55"/>
                      <a:pt x="44" y="55"/>
                    </a:cubicBezTo>
                    <a:cubicBezTo>
                      <a:pt x="44" y="54"/>
                      <a:pt x="44" y="52"/>
                      <a:pt x="45" y="50"/>
                    </a:cubicBezTo>
                    <a:cubicBezTo>
                      <a:pt x="39" y="46"/>
                      <a:pt x="39" y="46"/>
                      <a:pt x="39" y="46"/>
                    </a:cubicBezTo>
                    <a:cubicBezTo>
                      <a:pt x="40" y="44"/>
                      <a:pt x="40" y="44"/>
                      <a:pt x="40" y="44"/>
                    </a:cubicBezTo>
                    <a:cubicBezTo>
                      <a:pt x="42" y="39"/>
                      <a:pt x="42" y="39"/>
                      <a:pt x="42" y="39"/>
                    </a:cubicBezTo>
                    <a:cubicBezTo>
                      <a:pt x="43" y="37"/>
                      <a:pt x="43" y="37"/>
                      <a:pt x="43" y="37"/>
                    </a:cubicBezTo>
                    <a:cubicBezTo>
                      <a:pt x="50" y="39"/>
                      <a:pt x="50" y="39"/>
                      <a:pt x="50" y="39"/>
                    </a:cubicBezTo>
                    <a:cubicBezTo>
                      <a:pt x="51" y="38"/>
                      <a:pt x="52" y="36"/>
                      <a:pt x="54" y="35"/>
                    </a:cubicBezTo>
                    <a:cubicBezTo>
                      <a:pt x="50" y="29"/>
                      <a:pt x="50" y="29"/>
                      <a:pt x="50" y="29"/>
                    </a:cubicBezTo>
                    <a:cubicBezTo>
                      <a:pt x="52" y="28"/>
                      <a:pt x="52" y="28"/>
                      <a:pt x="52" y="28"/>
                    </a:cubicBezTo>
                    <a:cubicBezTo>
                      <a:pt x="56" y="24"/>
                      <a:pt x="56" y="24"/>
                      <a:pt x="56" y="24"/>
                    </a:cubicBezTo>
                    <a:cubicBezTo>
                      <a:pt x="58" y="23"/>
                      <a:pt x="58" y="23"/>
                      <a:pt x="58" y="23"/>
                    </a:cubicBezTo>
                    <a:cubicBezTo>
                      <a:pt x="64" y="28"/>
                      <a:pt x="64" y="28"/>
                      <a:pt x="64" y="28"/>
                    </a:cubicBezTo>
                    <a:cubicBezTo>
                      <a:pt x="65" y="28"/>
                      <a:pt x="67" y="27"/>
                      <a:pt x="68" y="27"/>
                    </a:cubicBezTo>
                    <a:cubicBezTo>
                      <a:pt x="69" y="19"/>
                      <a:pt x="69" y="19"/>
                      <a:pt x="69" y="19"/>
                    </a:cubicBezTo>
                    <a:cubicBezTo>
                      <a:pt x="71" y="19"/>
                      <a:pt x="71" y="19"/>
                      <a:pt x="71" y="19"/>
                    </a:cubicBezTo>
                    <a:cubicBezTo>
                      <a:pt x="76" y="18"/>
                      <a:pt x="76" y="18"/>
                      <a:pt x="76" y="18"/>
                    </a:cubicBezTo>
                    <a:cubicBezTo>
                      <a:pt x="78" y="18"/>
                      <a:pt x="78" y="18"/>
                      <a:pt x="78" y="18"/>
                    </a:cubicBezTo>
                    <a:cubicBezTo>
                      <a:pt x="81" y="26"/>
                      <a:pt x="81" y="26"/>
                      <a:pt x="81" y="26"/>
                    </a:cubicBezTo>
                    <a:cubicBezTo>
                      <a:pt x="82" y="26"/>
                      <a:pt x="84" y="26"/>
                      <a:pt x="86" y="26"/>
                    </a:cubicBezTo>
                    <a:cubicBezTo>
                      <a:pt x="89" y="20"/>
                      <a:pt x="89" y="20"/>
                      <a:pt x="89" y="20"/>
                    </a:cubicBezTo>
                    <a:cubicBezTo>
                      <a:pt x="91" y="21"/>
                      <a:pt x="91" y="21"/>
                      <a:pt x="91" y="21"/>
                    </a:cubicBezTo>
                    <a:cubicBezTo>
                      <a:pt x="97" y="23"/>
                      <a:pt x="97" y="23"/>
                      <a:pt x="97" y="23"/>
                    </a:cubicBezTo>
                    <a:cubicBezTo>
                      <a:pt x="99" y="24"/>
                      <a:pt x="99" y="24"/>
                      <a:pt x="99" y="24"/>
                    </a:cubicBezTo>
                    <a:cubicBezTo>
                      <a:pt x="97" y="32"/>
                      <a:pt x="97" y="32"/>
                      <a:pt x="97" y="32"/>
                    </a:cubicBezTo>
                    <a:cubicBezTo>
                      <a:pt x="98" y="33"/>
                      <a:pt x="100" y="34"/>
                      <a:pt x="101" y="35"/>
                    </a:cubicBezTo>
                    <a:cubicBezTo>
                      <a:pt x="107" y="31"/>
                      <a:pt x="107" y="31"/>
                      <a:pt x="107" y="31"/>
                    </a:cubicBezTo>
                    <a:cubicBezTo>
                      <a:pt x="108" y="33"/>
                      <a:pt x="108" y="33"/>
                      <a:pt x="108" y="33"/>
                    </a:cubicBezTo>
                    <a:cubicBezTo>
                      <a:pt x="112" y="38"/>
                      <a:pt x="112" y="38"/>
                      <a:pt x="112" y="38"/>
                    </a:cubicBezTo>
                    <a:cubicBezTo>
                      <a:pt x="113" y="39"/>
                      <a:pt x="113" y="39"/>
                      <a:pt x="113" y="39"/>
                    </a:cubicBezTo>
                    <a:cubicBezTo>
                      <a:pt x="108" y="45"/>
                      <a:pt x="108" y="45"/>
                      <a:pt x="108" y="45"/>
                    </a:cubicBezTo>
                    <a:cubicBezTo>
                      <a:pt x="109" y="46"/>
                      <a:pt x="109" y="48"/>
                      <a:pt x="110" y="50"/>
                    </a:cubicBezTo>
                    <a:cubicBezTo>
                      <a:pt x="117" y="50"/>
                      <a:pt x="117" y="50"/>
                      <a:pt x="117" y="50"/>
                    </a:cubicBezTo>
                    <a:cubicBezTo>
                      <a:pt x="117" y="52"/>
                      <a:pt x="117" y="52"/>
                      <a:pt x="117" y="52"/>
                    </a:cubicBezTo>
                    <a:cubicBezTo>
                      <a:pt x="118" y="58"/>
                      <a:pt x="118" y="58"/>
                      <a:pt x="118" y="58"/>
                    </a:cubicBezTo>
                    <a:cubicBezTo>
                      <a:pt x="118" y="60"/>
                      <a:pt x="118" y="60"/>
                      <a:pt x="118" y="60"/>
                    </a:cubicBezTo>
                    <a:cubicBezTo>
                      <a:pt x="111" y="62"/>
                      <a:pt x="111" y="62"/>
                      <a:pt x="111" y="62"/>
                    </a:cubicBezTo>
                    <a:cubicBezTo>
                      <a:pt x="110" y="64"/>
                      <a:pt x="110" y="66"/>
                      <a:pt x="110" y="67"/>
                    </a:cubicBezTo>
                    <a:cubicBezTo>
                      <a:pt x="116" y="71"/>
                      <a:pt x="116" y="71"/>
                      <a:pt x="116" y="71"/>
                    </a:cubicBezTo>
                    <a:cubicBezTo>
                      <a:pt x="115" y="73"/>
                      <a:pt x="115" y="73"/>
                      <a:pt x="115" y="73"/>
                    </a:cubicBezTo>
                    <a:cubicBezTo>
                      <a:pt x="113" y="78"/>
                      <a:pt x="113" y="78"/>
                      <a:pt x="113" y="78"/>
                    </a:cubicBezTo>
                    <a:cubicBezTo>
                      <a:pt x="112" y="80"/>
                      <a:pt x="112" y="80"/>
                      <a:pt x="112" y="80"/>
                    </a:cubicBezTo>
                    <a:cubicBezTo>
                      <a:pt x="104" y="78"/>
                      <a:pt x="104" y="78"/>
                      <a:pt x="104" y="78"/>
                    </a:cubicBezTo>
                    <a:cubicBezTo>
                      <a:pt x="103" y="80"/>
                      <a:pt x="102" y="81"/>
                      <a:pt x="101" y="82"/>
                    </a:cubicBezTo>
                    <a:cubicBezTo>
                      <a:pt x="104" y="89"/>
                      <a:pt x="104" y="89"/>
                      <a:pt x="104" y="89"/>
                    </a:cubicBezTo>
                    <a:cubicBezTo>
                      <a:pt x="103" y="90"/>
                      <a:pt x="103" y="90"/>
                      <a:pt x="103" y="90"/>
                    </a:cubicBezTo>
                    <a:lnTo>
                      <a:pt x="98" y="93"/>
                    </a:lnTo>
                    <a:close/>
                    <a:moveTo>
                      <a:pt x="142" y="103"/>
                    </a:moveTo>
                    <a:cubicBezTo>
                      <a:pt x="138" y="104"/>
                      <a:pt x="138" y="104"/>
                      <a:pt x="138" y="104"/>
                    </a:cubicBezTo>
                    <a:cubicBezTo>
                      <a:pt x="137" y="106"/>
                      <a:pt x="137" y="107"/>
                      <a:pt x="136" y="109"/>
                    </a:cubicBezTo>
                    <a:cubicBezTo>
                      <a:pt x="136" y="109"/>
                      <a:pt x="136" y="109"/>
                      <a:pt x="136" y="109"/>
                    </a:cubicBezTo>
                    <a:cubicBezTo>
                      <a:pt x="139" y="113"/>
                      <a:pt x="139" y="113"/>
                      <a:pt x="139" y="113"/>
                    </a:cubicBezTo>
                    <a:cubicBezTo>
                      <a:pt x="139" y="114"/>
                      <a:pt x="139" y="115"/>
                      <a:pt x="139" y="115"/>
                    </a:cubicBezTo>
                    <a:cubicBezTo>
                      <a:pt x="134" y="119"/>
                      <a:pt x="134" y="119"/>
                      <a:pt x="134" y="119"/>
                    </a:cubicBezTo>
                    <a:cubicBezTo>
                      <a:pt x="133" y="120"/>
                      <a:pt x="132" y="120"/>
                      <a:pt x="131" y="119"/>
                    </a:cubicBezTo>
                    <a:cubicBezTo>
                      <a:pt x="129" y="115"/>
                      <a:pt x="129" y="115"/>
                      <a:pt x="129" y="115"/>
                    </a:cubicBezTo>
                    <a:cubicBezTo>
                      <a:pt x="128" y="116"/>
                      <a:pt x="126" y="116"/>
                      <a:pt x="125" y="116"/>
                    </a:cubicBezTo>
                    <a:cubicBezTo>
                      <a:pt x="124" y="116"/>
                      <a:pt x="124" y="116"/>
                      <a:pt x="123" y="116"/>
                    </a:cubicBezTo>
                    <a:cubicBezTo>
                      <a:pt x="123" y="116"/>
                      <a:pt x="123" y="116"/>
                      <a:pt x="123" y="116"/>
                    </a:cubicBezTo>
                    <a:cubicBezTo>
                      <a:pt x="121" y="121"/>
                      <a:pt x="121" y="121"/>
                      <a:pt x="121" y="121"/>
                    </a:cubicBezTo>
                    <a:cubicBezTo>
                      <a:pt x="121" y="122"/>
                      <a:pt x="120" y="122"/>
                      <a:pt x="119" y="122"/>
                    </a:cubicBezTo>
                    <a:cubicBezTo>
                      <a:pt x="113" y="119"/>
                      <a:pt x="113" y="119"/>
                      <a:pt x="113" y="119"/>
                    </a:cubicBezTo>
                    <a:cubicBezTo>
                      <a:pt x="112" y="119"/>
                      <a:pt x="112" y="118"/>
                      <a:pt x="112" y="117"/>
                    </a:cubicBezTo>
                    <a:cubicBezTo>
                      <a:pt x="114" y="113"/>
                      <a:pt x="114" y="113"/>
                      <a:pt x="114" y="113"/>
                    </a:cubicBezTo>
                    <a:cubicBezTo>
                      <a:pt x="113" y="112"/>
                      <a:pt x="111" y="110"/>
                      <a:pt x="110" y="108"/>
                    </a:cubicBezTo>
                    <a:cubicBezTo>
                      <a:pt x="110" y="109"/>
                      <a:pt x="110" y="109"/>
                      <a:pt x="110" y="109"/>
                    </a:cubicBezTo>
                    <a:cubicBezTo>
                      <a:pt x="105" y="109"/>
                      <a:pt x="105" y="109"/>
                      <a:pt x="105" y="109"/>
                    </a:cubicBezTo>
                    <a:cubicBezTo>
                      <a:pt x="104" y="109"/>
                      <a:pt x="104" y="109"/>
                      <a:pt x="104" y="108"/>
                    </a:cubicBezTo>
                    <a:cubicBezTo>
                      <a:pt x="103" y="102"/>
                      <a:pt x="103" y="102"/>
                      <a:pt x="103" y="102"/>
                    </a:cubicBezTo>
                    <a:cubicBezTo>
                      <a:pt x="103" y="101"/>
                      <a:pt x="103" y="100"/>
                      <a:pt x="104" y="100"/>
                    </a:cubicBezTo>
                    <a:cubicBezTo>
                      <a:pt x="109" y="99"/>
                      <a:pt x="109" y="99"/>
                      <a:pt x="109" y="99"/>
                    </a:cubicBezTo>
                    <a:cubicBezTo>
                      <a:pt x="109" y="97"/>
                      <a:pt x="110" y="95"/>
                      <a:pt x="111" y="94"/>
                    </a:cubicBezTo>
                    <a:cubicBezTo>
                      <a:pt x="111" y="94"/>
                      <a:pt x="111" y="94"/>
                      <a:pt x="111" y="94"/>
                    </a:cubicBezTo>
                    <a:cubicBezTo>
                      <a:pt x="108" y="90"/>
                      <a:pt x="108" y="90"/>
                      <a:pt x="108" y="90"/>
                    </a:cubicBezTo>
                    <a:cubicBezTo>
                      <a:pt x="107" y="89"/>
                      <a:pt x="107" y="88"/>
                      <a:pt x="108" y="88"/>
                    </a:cubicBezTo>
                    <a:cubicBezTo>
                      <a:pt x="113" y="84"/>
                      <a:pt x="113" y="84"/>
                      <a:pt x="113" y="84"/>
                    </a:cubicBezTo>
                    <a:cubicBezTo>
                      <a:pt x="114" y="83"/>
                      <a:pt x="115" y="83"/>
                      <a:pt x="115" y="84"/>
                    </a:cubicBezTo>
                    <a:cubicBezTo>
                      <a:pt x="118" y="88"/>
                      <a:pt x="118" y="88"/>
                      <a:pt x="118" y="88"/>
                    </a:cubicBezTo>
                    <a:cubicBezTo>
                      <a:pt x="119" y="87"/>
                      <a:pt x="120" y="87"/>
                      <a:pt x="121" y="87"/>
                    </a:cubicBezTo>
                    <a:cubicBezTo>
                      <a:pt x="122" y="87"/>
                      <a:pt x="123" y="87"/>
                      <a:pt x="124" y="87"/>
                    </a:cubicBezTo>
                    <a:cubicBezTo>
                      <a:pt x="124" y="87"/>
                      <a:pt x="124" y="87"/>
                      <a:pt x="124" y="87"/>
                    </a:cubicBezTo>
                    <a:cubicBezTo>
                      <a:pt x="126" y="82"/>
                      <a:pt x="126" y="82"/>
                      <a:pt x="126" y="82"/>
                    </a:cubicBezTo>
                    <a:cubicBezTo>
                      <a:pt x="126" y="81"/>
                      <a:pt x="127" y="81"/>
                      <a:pt x="128" y="81"/>
                    </a:cubicBezTo>
                    <a:cubicBezTo>
                      <a:pt x="133" y="84"/>
                      <a:pt x="133" y="84"/>
                      <a:pt x="133" y="84"/>
                    </a:cubicBezTo>
                    <a:cubicBezTo>
                      <a:pt x="134" y="84"/>
                      <a:pt x="135" y="85"/>
                      <a:pt x="134" y="86"/>
                    </a:cubicBezTo>
                    <a:cubicBezTo>
                      <a:pt x="132" y="90"/>
                      <a:pt x="132" y="90"/>
                      <a:pt x="132" y="90"/>
                    </a:cubicBezTo>
                    <a:cubicBezTo>
                      <a:pt x="134" y="91"/>
                      <a:pt x="135" y="93"/>
                      <a:pt x="136" y="94"/>
                    </a:cubicBezTo>
                    <a:cubicBezTo>
                      <a:pt x="136" y="94"/>
                      <a:pt x="136" y="94"/>
                      <a:pt x="136" y="94"/>
                    </a:cubicBezTo>
                    <a:cubicBezTo>
                      <a:pt x="141" y="94"/>
                      <a:pt x="141" y="94"/>
                      <a:pt x="141" y="94"/>
                    </a:cubicBezTo>
                    <a:cubicBezTo>
                      <a:pt x="142" y="94"/>
                      <a:pt x="143" y="94"/>
                      <a:pt x="143" y="95"/>
                    </a:cubicBezTo>
                    <a:cubicBezTo>
                      <a:pt x="144" y="101"/>
                      <a:pt x="144" y="101"/>
                      <a:pt x="144" y="101"/>
                    </a:cubicBezTo>
                    <a:cubicBezTo>
                      <a:pt x="144" y="102"/>
                      <a:pt x="143" y="103"/>
                      <a:pt x="142"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64">
                <a:extLst>
                  <a:ext uri="{FF2B5EF4-FFF2-40B4-BE49-F238E27FC236}">
                    <a16:creationId xmlns:a16="http://schemas.microsoft.com/office/drawing/2014/main" id="{DC28E324-30C0-4674-B43C-762EDF22147F}"/>
                  </a:ext>
                </a:extLst>
              </p:cNvPr>
              <p:cNvSpPr>
                <a:spLocks/>
              </p:cNvSpPr>
              <p:nvPr/>
            </p:nvSpPr>
            <p:spPr bwMode="auto">
              <a:xfrm>
                <a:off x="4069786" y="799617"/>
                <a:ext cx="40048" cy="41429"/>
              </a:xfrm>
              <a:custGeom>
                <a:avLst/>
                <a:gdLst>
                  <a:gd name="T0" fmla="*/ 0 w 15"/>
                  <a:gd name="T1" fmla="*/ 8 h 15"/>
                  <a:gd name="T2" fmla="*/ 6 w 15"/>
                  <a:gd name="T3" fmla="*/ 1 h 15"/>
                  <a:gd name="T4" fmla="*/ 14 w 15"/>
                  <a:gd name="T5" fmla="*/ 7 h 15"/>
                  <a:gd name="T6" fmla="*/ 8 w 15"/>
                  <a:gd name="T7" fmla="*/ 14 h 15"/>
                  <a:gd name="T8" fmla="*/ 0 w 15"/>
                  <a:gd name="T9" fmla="*/ 8 h 15"/>
                </a:gdLst>
                <a:ahLst/>
                <a:cxnLst>
                  <a:cxn ang="0">
                    <a:pos x="T0" y="T1"/>
                  </a:cxn>
                  <a:cxn ang="0">
                    <a:pos x="T2" y="T3"/>
                  </a:cxn>
                  <a:cxn ang="0">
                    <a:pos x="T4" y="T5"/>
                  </a:cxn>
                  <a:cxn ang="0">
                    <a:pos x="T6" y="T7"/>
                  </a:cxn>
                  <a:cxn ang="0">
                    <a:pos x="T8" y="T9"/>
                  </a:cxn>
                </a:cxnLst>
                <a:rect l="0" t="0" r="r" b="b"/>
                <a:pathLst>
                  <a:path w="15" h="15">
                    <a:moveTo>
                      <a:pt x="0" y="8"/>
                    </a:moveTo>
                    <a:cubicBezTo>
                      <a:pt x="0" y="5"/>
                      <a:pt x="3" y="1"/>
                      <a:pt x="6" y="1"/>
                    </a:cubicBezTo>
                    <a:cubicBezTo>
                      <a:pt x="10" y="0"/>
                      <a:pt x="14" y="3"/>
                      <a:pt x="14" y="7"/>
                    </a:cubicBezTo>
                    <a:cubicBezTo>
                      <a:pt x="15" y="10"/>
                      <a:pt x="12" y="14"/>
                      <a:pt x="8" y="14"/>
                    </a:cubicBezTo>
                    <a:cubicBezTo>
                      <a:pt x="4" y="15"/>
                      <a:pt x="1" y="12"/>
                      <a:pt x="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65">
                <a:extLst>
                  <a:ext uri="{FF2B5EF4-FFF2-40B4-BE49-F238E27FC236}">
                    <a16:creationId xmlns:a16="http://schemas.microsoft.com/office/drawing/2014/main" id="{236D2D3A-AB5F-45E3-9D41-274ADD864163}"/>
                  </a:ext>
                </a:extLst>
              </p:cNvPr>
              <p:cNvSpPr>
                <a:spLocks noEditPoints="1"/>
              </p:cNvSpPr>
              <p:nvPr/>
            </p:nvSpPr>
            <p:spPr bwMode="auto">
              <a:xfrm>
                <a:off x="3887497" y="626995"/>
                <a:ext cx="151908" cy="150527"/>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0 h 55"/>
                  <a:gd name="T12" fmla="*/ 15 w 55"/>
                  <a:gd name="T13" fmla="*/ 28 h 55"/>
                  <a:gd name="T14" fmla="*/ 27 w 55"/>
                  <a:gd name="T15" fmla="*/ 15 h 55"/>
                  <a:gd name="T16" fmla="*/ 40 w 55"/>
                  <a:gd name="T17" fmla="*/ 28 h 55"/>
                  <a:gd name="T18" fmla="*/ 27 w 55"/>
                  <a:gd name="T19" fmla="*/ 4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0"/>
                    </a:moveTo>
                    <a:cubicBezTo>
                      <a:pt x="20" y="40"/>
                      <a:pt x="15" y="35"/>
                      <a:pt x="15" y="28"/>
                    </a:cubicBezTo>
                    <a:cubicBezTo>
                      <a:pt x="15" y="21"/>
                      <a:pt x="20" y="15"/>
                      <a:pt x="27" y="15"/>
                    </a:cubicBezTo>
                    <a:cubicBezTo>
                      <a:pt x="34" y="15"/>
                      <a:pt x="40" y="21"/>
                      <a:pt x="40" y="28"/>
                    </a:cubicBezTo>
                    <a:cubicBezTo>
                      <a:pt x="40" y="35"/>
                      <a:pt x="34" y="40"/>
                      <a:pt x="27" y="4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13" name="文本框 12">
            <a:extLst>
              <a:ext uri="{FF2B5EF4-FFF2-40B4-BE49-F238E27FC236}">
                <a16:creationId xmlns:a16="http://schemas.microsoft.com/office/drawing/2014/main" id="{AB0BD6A7-AE21-49A9-8B5B-5C62968FB2EF}"/>
              </a:ext>
            </a:extLst>
          </p:cNvPr>
          <p:cNvSpPr txBox="1"/>
          <p:nvPr/>
        </p:nvSpPr>
        <p:spPr>
          <a:xfrm>
            <a:off x="2958775" y="1302133"/>
            <a:ext cx="7963270" cy="830993"/>
          </a:xfrm>
          <a:prstGeom prst="rect">
            <a:avLst/>
          </a:prstGeom>
          <a:noFill/>
        </p:spPr>
        <p:txBody>
          <a:bodyPr wrap="square" lIns="91436" tIns="45718" rIns="91436" bIns="45718" rtlCol="0" anchor="ctr">
            <a:spAutoFit/>
          </a:bodyPr>
          <a:lstStyle/>
          <a:p>
            <a:pPr lvl="0" defTabSz="964149" fontAlgn="base">
              <a:spcBef>
                <a:spcPct val="0"/>
              </a:spcBef>
              <a:spcAft>
                <a:spcPct val="0"/>
              </a:spcAft>
            </a:pPr>
            <a:r>
              <a:rPr lang="zh-CN" altLang="en-US" sz="2400" dirty="0">
                <a:ea typeface="+mj-ea"/>
                <a:cs typeface="+mn-ea"/>
                <a:sym typeface="+mn-lt"/>
              </a:rPr>
              <a:t>另外，列表生成表达式中也支持多层循环的形式，这里只给出两层循环的例子。</a:t>
            </a:r>
          </a:p>
        </p:txBody>
      </p:sp>
      <p:grpSp>
        <p:nvGrpSpPr>
          <p:cNvPr id="15" name="组合 14">
            <a:extLst>
              <a:ext uri="{FF2B5EF4-FFF2-40B4-BE49-F238E27FC236}">
                <a16:creationId xmlns:a16="http://schemas.microsoft.com/office/drawing/2014/main" id="{FE5DCFB9-B623-40A5-AA88-635B7ADD1F4F}"/>
              </a:ext>
            </a:extLst>
          </p:cNvPr>
          <p:cNvGrpSpPr/>
          <p:nvPr/>
        </p:nvGrpSpPr>
        <p:grpSpPr>
          <a:xfrm>
            <a:off x="980478" y="1371926"/>
            <a:ext cx="1370836" cy="656252"/>
            <a:chOff x="-8553" y="2593913"/>
            <a:chExt cx="1864069" cy="1096904"/>
          </a:xfrm>
          <a:solidFill>
            <a:srgbClr val="B1C400"/>
          </a:solidFill>
        </p:grpSpPr>
        <p:sp>
          <p:nvSpPr>
            <p:cNvPr id="16" name="圆角矩形 32">
              <a:extLst>
                <a:ext uri="{FF2B5EF4-FFF2-40B4-BE49-F238E27FC236}">
                  <a16:creationId xmlns:a16="http://schemas.microsoft.com/office/drawing/2014/main" id="{E22CEF2F-8652-419C-823C-29D4003A3DBC}"/>
                </a:ext>
              </a:extLst>
            </p:cNvPr>
            <p:cNvSpPr/>
            <p:nvPr/>
          </p:nvSpPr>
          <p:spPr>
            <a:xfrm rot="10800000" flipV="1">
              <a:off x="-8553" y="2593913"/>
              <a:ext cx="1864069" cy="1096904"/>
            </a:xfrm>
            <a:prstGeom prst="roundRect">
              <a:avLst>
                <a:gd name="adj" fmla="val 14715"/>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cs"/>
                <a:sym typeface="Arial" panose="020B0604020202020204" pitchFamily="34" charset="0"/>
              </a:endParaRPr>
            </a:p>
          </p:txBody>
        </p:sp>
        <p:sp>
          <p:nvSpPr>
            <p:cNvPr id="17" name="文本框 16">
              <a:extLst>
                <a:ext uri="{FF2B5EF4-FFF2-40B4-BE49-F238E27FC236}">
                  <a16:creationId xmlns:a16="http://schemas.microsoft.com/office/drawing/2014/main" id="{CDDAB45F-BFE0-47D9-8432-39561B597B1E}"/>
                </a:ext>
              </a:extLst>
            </p:cNvPr>
            <p:cNvSpPr txBox="1"/>
            <p:nvPr/>
          </p:nvSpPr>
          <p:spPr>
            <a:xfrm>
              <a:off x="51567" y="2700300"/>
              <a:ext cx="1741979" cy="874539"/>
            </a:xfrm>
            <a:prstGeom prst="rect">
              <a:avLst/>
            </a:prstGeom>
            <a:grpFill/>
          </p:spPr>
          <p:txBody>
            <a:bodyPr wrap="square" lIns="91436" tIns="45718" rIns="91436" bIns="45718" rtlCol="0" anchor="ctr">
              <a:spAutoFit/>
            </a:bodyPr>
            <a:lstStyle/>
            <a:p>
              <a:pPr marL="0" marR="0" lvl="0" indent="0" algn="ctr" defTabSz="964149"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chemeClr val="tx1">
                      <a:lumMod val="85000"/>
                      <a:lumOff val="15000"/>
                    </a:schemeClr>
                  </a:solidFill>
                  <a:effectLst>
                    <a:outerShdw blurRad="38100" dist="38100" dir="2700000" algn="tl">
                      <a:srgbClr val="000000">
                        <a:alpha val="43137"/>
                      </a:srgbClr>
                    </a:outerShdw>
                  </a:effectLst>
                  <a:uLnTx/>
                  <a:uFillTx/>
                  <a:ea typeface="微软雅黑" panose="020B0503020204020204" pitchFamily="34" charset="-122"/>
                  <a:cs typeface="+mn-ea"/>
                  <a:sym typeface="+mn-lt"/>
                </a:rPr>
                <a:t>01</a:t>
              </a:r>
              <a:endParaRPr kumimoji="0" lang="zh-CN" altLang="en-US" sz="2800" b="1" i="0" u="none" strike="noStrike" kern="1200" cap="none" spc="0" normalizeH="0" baseline="0" noProof="0" dirty="0">
                <a:ln>
                  <a:noFill/>
                </a:ln>
                <a:solidFill>
                  <a:schemeClr val="tx1">
                    <a:lumMod val="85000"/>
                    <a:lumOff val="15000"/>
                  </a:schemeClr>
                </a:solidFill>
                <a:effectLst>
                  <a:outerShdw blurRad="38100" dist="38100" dir="2700000" algn="tl">
                    <a:srgbClr val="000000">
                      <a:alpha val="43137"/>
                    </a:srgbClr>
                  </a:outerShdw>
                </a:effectLst>
                <a:uLnTx/>
                <a:uFillTx/>
                <a:ea typeface="微软雅黑" panose="020B0503020204020204" pitchFamily="34" charset="-122"/>
                <a:cs typeface="+mn-ea"/>
                <a:sym typeface="+mn-lt"/>
              </a:endParaRPr>
            </a:p>
          </p:txBody>
        </p:sp>
      </p:grpSp>
      <p:sp>
        <p:nvSpPr>
          <p:cNvPr id="22" name="等腰三角形 21">
            <a:extLst>
              <a:ext uri="{FF2B5EF4-FFF2-40B4-BE49-F238E27FC236}">
                <a16:creationId xmlns:a16="http://schemas.microsoft.com/office/drawing/2014/main" id="{D55938FF-1E33-4B0E-A75D-7C47FF5E00B5}"/>
              </a:ext>
            </a:extLst>
          </p:cNvPr>
          <p:cNvSpPr/>
          <p:nvPr/>
        </p:nvSpPr>
        <p:spPr>
          <a:xfrm rot="5400000">
            <a:off x="2494383" y="1558681"/>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ea typeface="微软雅黑" panose="020B0503020204020204" pitchFamily="34" charset="-122"/>
              <a:cs typeface="+mn-cs"/>
              <a:sym typeface="Arial" panose="020B0604020202020204" pitchFamily="34" charset="0"/>
            </a:endParaRPr>
          </a:p>
        </p:txBody>
      </p:sp>
    </p:spTree>
    <p:extLst>
      <p:ext uri="{BB962C8B-B14F-4D97-AF65-F5344CB8AC3E}">
        <p14:creationId xmlns:p14="http://schemas.microsoft.com/office/powerpoint/2010/main" val="2388076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Effect transition="in" filter="fade">
                                      <p:cBhvr>
                                        <p:cTn id="15" dur="500"/>
                                        <p:tgtEl>
                                          <p:spTgt spid="15"/>
                                        </p:tgtEl>
                                      </p:cBhvr>
                                    </p:animEffect>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p:tgtEl>
                                          <p:spTgt spid="22"/>
                                        </p:tgtEl>
                                        <p:attrNameLst>
                                          <p:attrName>ppt_x</p:attrName>
                                        </p:attrNameLst>
                                      </p:cBhvr>
                                      <p:tavLst>
                                        <p:tav tm="0">
                                          <p:val>
                                            <p:strVal val="#ppt_x-#ppt_w*1.125000"/>
                                          </p:val>
                                        </p:tav>
                                        <p:tav tm="100000">
                                          <p:val>
                                            <p:strVal val="#ppt_x"/>
                                          </p:val>
                                        </p:tav>
                                      </p:tavLst>
                                    </p:anim>
                                    <p:animEffect transition="in" filter="wipe(right)">
                                      <p:cBhvr>
                                        <p:cTn id="20" dur="500"/>
                                        <p:tgtEl>
                                          <p:spTgt spid="22"/>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par>
                          <p:cTn id="31" fill="hold">
                            <p:stCondLst>
                              <p:cond delay="2500"/>
                            </p:stCondLst>
                            <p:childTnLst>
                              <p:par>
                                <p:cTn id="32" presetID="16" presetClass="entr" presetSubtype="21"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arn(inVertical)">
                                      <p:cBhvr>
                                        <p:cTn id="34" dur="500"/>
                                        <p:tgtEl>
                                          <p:spTgt spid="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p:tgtEl>
                                          <p:spTgt spid="2"/>
                                        </p:tgtEl>
                                        <p:attrNameLst>
                                          <p:attrName>ppt_y</p:attrName>
                                        </p:attrNameLst>
                                      </p:cBhvr>
                                      <p:tavLst>
                                        <p:tav tm="0">
                                          <p:val>
                                            <p:strVal val="#ppt_y+#ppt_h*1.125000"/>
                                          </p:val>
                                        </p:tav>
                                        <p:tav tm="100000">
                                          <p:val>
                                            <p:strVal val="#ppt_y"/>
                                          </p:val>
                                        </p:tav>
                                      </p:tavLst>
                                    </p:anim>
                                    <p:animEffect transition="in" filter="wipe(up)">
                                      <p:cBhvr>
                                        <p:cTn id="41" dur="500"/>
                                        <p:tgtEl>
                                          <p:spTgt spid="2"/>
                                        </p:tgtEl>
                                      </p:cBhvr>
                                    </p:animEffect>
                                  </p:childTnLst>
                                </p:cTn>
                              </p:par>
                              <p:par>
                                <p:cTn id="42" presetID="12" presetClass="entr" presetSubtype="1"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anim calcmode="lin" valueType="num">
                                      <p:cBhvr additive="base">
                                        <p:cTn id="44" dur="500"/>
                                        <p:tgtEl>
                                          <p:spTgt spid="3"/>
                                        </p:tgtEl>
                                        <p:attrNameLst>
                                          <p:attrName>ppt_y</p:attrName>
                                        </p:attrNameLst>
                                      </p:cBhvr>
                                      <p:tavLst>
                                        <p:tav tm="0">
                                          <p:val>
                                            <p:strVal val="#ppt_y-#ppt_h*1.125000"/>
                                          </p:val>
                                        </p:tav>
                                        <p:tav tm="100000">
                                          <p:val>
                                            <p:strVal val="#ppt_y"/>
                                          </p:val>
                                        </p:tav>
                                      </p:tavLst>
                                    </p:anim>
                                    <p:animEffect transition="in" filter="wipe(down)">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48" grpId="0" animBg="1"/>
      <p:bldP spid="13" grpId="0"/>
      <p:bldP spid="2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67376" y="525125"/>
            <a:ext cx="3057247"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列表生成表达式</a:t>
            </a:r>
          </a:p>
        </p:txBody>
      </p:sp>
      <p:grpSp>
        <p:nvGrpSpPr>
          <p:cNvPr id="29" name="组合 28">
            <a:extLst>
              <a:ext uri="{FF2B5EF4-FFF2-40B4-BE49-F238E27FC236}">
                <a16:creationId xmlns:a16="http://schemas.microsoft.com/office/drawing/2014/main" id="{F7628A0A-E100-4FA8-9BB3-2F48580F8F22}"/>
              </a:ext>
            </a:extLst>
          </p:cNvPr>
          <p:cNvGrpSpPr/>
          <p:nvPr/>
        </p:nvGrpSpPr>
        <p:grpSpPr>
          <a:xfrm>
            <a:off x="4538249" y="2207055"/>
            <a:ext cx="1524000" cy="1524000"/>
            <a:chOff x="4538249" y="1807005"/>
            <a:chExt cx="1524000" cy="1524000"/>
          </a:xfrm>
        </p:grpSpPr>
        <p:sp>
          <p:nvSpPr>
            <p:cNvPr id="5" name="泪滴形 4">
              <a:extLst>
                <a:ext uri="{FF2B5EF4-FFF2-40B4-BE49-F238E27FC236}">
                  <a16:creationId xmlns:a16="http://schemas.microsoft.com/office/drawing/2014/main" id="{833147A2-4A19-467E-AF0D-A0DC95FA95D3}"/>
                </a:ext>
              </a:extLst>
            </p:cNvPr>
            <p:cNvSpPr/>
            <p:nvPr/>
          </p:nvSpPr>
          <p:spPr>
            <a:xfrm>
              <a:off x="4538249" y="1807005"/>
              <a:ext cx="1524000" cy="1524000"/>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8" name="矩形 7">
              <a:extLst>
                <a:ext uri="{FF2B5EF4-FFF2-40B4-BE49-F238E27FC236}">
                  <a16:creationId xmlns:a16="http://schemas.microsoft.com/office/drawing/2014/main" id="{BE314850-95C9-4C36-B5C4-65728E853F9B}"/>
                </a:ext>
              </a:extLst>
            </p:cNvPr>
            <p:cNvSpPr/>
            <p:nvPr/>
          </p:nvSpPr>
          <p:spPr>
            <a:xfrm>
              <a:off x="5054027" y="2338172"/>
              <a:ext cx="492443" cy="461665"/>
            </a:xfrm>
            <a:prstGeom prst="rect">
              <a:avLst/>
            </a:prstGeom>
          </p:spPr>
          <p:txBody>
            <a:bodyPr wrap="none">
              <a:spAutoFit/>
            </a:bodyPr>
            <a:lstStyle/>
            <a:p>
              <a:pPr algn="ctr">
                <a:spcBef>
                  <a:spcPct val="0"/>
                </a:spcBef>
                <a:defRPr/>
              </a:pP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01</a:t>
              </a:r>
            </a:p>
          </p:txBody>
        </p:sp>
      </p:grpSp>
      <p:grpSp>
        <p:nvGrpSpPr>
          <p:cNvPr id="30" name="组合 29">
            <a:extLst>
              <a:ext uri="{FF2B5EF4-FFF2-40B4-BE49-F238E27FC236}">
                <a16:creationId xmlns:a16="http://schemas.microsoft.com/office/drawing/2014/main" id="{A67CC659-A0F8-4166-8490-17AC01518EEB}"/>
              </a:ext>
            </a:extLst>
          </p:cNvPr>
          <p:cNvGrpSpPr/>
          <p:nvPr/>
        </p:nvGrpSpPr>
        <p:grpSpPr>
          <a:xfrm>
            <a:off x="6157773" y="1685556"/>
            <a:ext cx="1524000" cy="1524000"/>
            <a:chOff x="6157773" y="1285506"/>
            <a:chExt cx="1524000" cy="1524000"/>
          </a:xfrm>
        </p:grpSpPr>
        <p:sp>
          <p:nvSpPr>
            <p:cNvPr id="20" name="泪滴形 19">
              <a:extLst>
                <a:ext uri="{FF2B5EF4-FFF2-40B4-BE49-F238E27FC236}">
                  <a16:creationId xmlns:a16="http://schemas.microsoft.com/office/drawing/2014/main" id="{0540F78F-460F-4653-B229-6A303F9BF97C}"/>
                </a:ext>
              </a:extLst>
            </p:cNvPr>
            <p:cNvSpPr/>
            <p:nvPr/>
          </p:nvSpPr>
          <p:spPr>
            <a:xfrm flipH="1" flipV="1">
              <a:off x="6157773" y="1285506"/>
              <a:ext cx="1524000" cy="1524000"/>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1" name="矩形 20">
              <a:extLst>
                <a:ext uri="{FF2B5EF4-FFF2-40B4-BE49-F238E27FC236}">
                  <a16:creationId xmlns:a16="http://schemas.microsoft.com/office/drawing/2014/main" id="{B19304BF-55C1-4D63-B60B-D490BEB6CEE4}"/>
                </a:ext>
              </a:extLst>
            </p:cNvPr>
            <p:cNvSpPr/>
            <p:nvPr/>
          </p:nvSpPr>
          <p:spPr>
            <a:xfrm>
              <a:off x="6673551" y="1862840"/>
              <a:ext cx="492443" cy="461665"/>
            </a:xfrm>
            <a:prstGeom prst="rect">
              <a:avLst/>
            </a:prstGeom>
          </p:spPr>
          <p:txBody>
            <a:bodyPr wrap="none">
              <a:spAutoFit/>
            </a:bodyPr>
            <a:lstStyle/>
            <a:p>
              <a:pPr algn="ctr">
                <a:spcBef>
                  <a:spcPct val="0"/>
                </a:spcBef>
                <a:defRPr/>
              </a:pP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02</a:t>
              </a:r>
            </a:p>
          </p:txBody>
        </p:sp>
      </p:grpSp>
      <p:cxnSp>
        <p:nvCxnSpPr>
          <p:cNvPr id="23" name="直接连接符 22">
            <a:extLst>
              <a:ext uri="{FF2B5EF4-FFF2-40B4-BE49-F238E27FC236}">
                <a16:creationId xmlns:a16="http://schemas.microsoft.com/office/drawing/2014/main" id="{6E035C0F-0ED7-4214-AFD4-98F2C130CF04}"/>
              </a:ext>
            </a:extLst>
          </p:cNvPr>
          <p:cNvCxnSpPr>
            <a:cxnSpLocks/>
          </p:cNvCxnSpPr>
          <p:nvPr/>
        </p:nvCxnSpPr>
        <p:spPr>
          <a:xfrm flipH="1" flipV="1">
            <a:off x="1924050" y="2989020"/>
            <a:ext cx="2557049"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DFAAC37-0C73-4B50-AAA1-2C5BC65180AE}"/>
              </a:ext>
            </a:extLst>
          </p:cNvPr>
          <p:cNvCxnSpPr>
            <a:cxnSpLocks/>
          </p:cNvCxnSpPr>
          <p:nvPr/>
        </p:nvCxnSpPr>
        <p:spPr>
          <a:xfrm flipV="1">
            <a:off x="7717527" y="2509657"/>
            <a:ext cx="2874273" cy="1"/>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CB6D9B5E-2019-47CB-97B0-831A94C2474E}"/>
              </a:ext>
            </a:extLst>
          </p:cNvPr>
          <p:cNvSpPr/>
          <p:nvPr/>
        </p:nvSpPr>
        <p:spPr>
          <a:xfrm>
            <a:off x="933449" y="3731054"/>
            <a:ext cx="4538249" cy="1938992"/>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学号：</a:t>
            </a:r>
            <a:r>
              <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1810101</a:t>
            </a: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，姓名：李晓明</a:t>
            </a:r>
          </a:p>
          <a:p>
            <a:pPr>
              <a:spcBef>
                <a:spcPct val="0"/>
              </a:spcBef>
              <a:defRPr/>
            </a:pP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学号：</a:t>
            </a:r>
            <a:r>
              <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1810101</a:t>
            </a: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，姓名：马红</a:t>
            </a:r>
          </a:p>
          <a:p>
            <a:pPr>
              <a:spcBef>
                <a:spcPct val="0"/>
              </a:spcBef>
              <a:defRPr/>
            </a:pP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学号：</a:t>
            </a:r>
            <a:r>
              <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1810101</a:t>
            </a: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，姓名：张刚</a:t>
            </a:r>
          </a:p>
          <a:p>
            <a:pPr>
              <a:spcBef>
                <a:spcPct val="0"/>
              </a:spcBef>
              <a:defRPr/>
            </a:pP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学号：</a:t>
            </a:r>
            <a:r>
              <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1810102</a:t>
            </a: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，姓名：李晓明</a:t>
            </a:r>
          </a:p>
          <a:p>
            <a:pPr>
              <a:spcBef>
                <a:spcPct val="0"/>
              </a:spcBef>
              <a:defRPr/>
            </a:pP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学号：</a:t>
            </a:r>
            <a:r>
              <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1810102</a:t>
            </a: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，姓名：马红</a:t>
            </a:r>
          </a:p>
        </p:txBody>
      </p:sp>
      <p:sp>
        <p:nvSpPr>
          <p:cNvPr id="27" name="矩形 26">
            <a:extLst>
              <a:ext uri="{FF2B5EF4-FFF2-40B4-BE49-F238E27FC236}">
                <a16:creationId xmlns:a16="http://schemas.microsoft.com/office/drawing/2014/main" id="{6FAFBBD9-80FE-4808-9317-CA455F1708FB}"/>
              </a:ext>
            </a:extLst>
          </p:cNvPr>
          <p:cNvSpPr/>
          <p:nvPr/>
        </p:nvSpPr>
        <p:spPr>
          <a:xfrm>
            <a:off x="6919772" y="3275362"/>
            <a:ext cx="4554766" cy="1569660"/>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学号：</a:t>
            </a:r>
            <a:r>
              <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1810102</a:t>
            </a: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，姓名：张刚</a:t>
            </a:r>
          </a:p>
          <a:p>
            <a:pPr>
              <a:spcBef>
                <a:spcPct val="0"/>
              </a:spcBef>
              <a:defRPr/>
            </a:pP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学号：</a:t>
            </a:r>
            <a:r>
              <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1810103</a:t>
            </a: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，姓名：李晓明</a:t>
            </a:r>
          </a:p>
          <a:p>
            <a:pPr>
              <a:spcBef>
                <a:spcPct val="0"/>
              </a:spcBef>
              <a:defRPr/>
            </a:pP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学号：</a:t>
            </a:r>
            <a:r>
              <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1810103</a:t>
            </a: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，姓名：马红</a:t>
            </a:r>
          </a:p>
          <a:p>
            <a:pPr>
              <a:spcBef>
                <a:spcPct val="0"/>
              </a:spcBef>
              <a:defRPr/>
            </a:pP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学号：</a:t>
            </a:r>
            <a:r>
              <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1810103</a:t>
            </a: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，姓名：张刚</a:t>
            </a:r>
          </a:p>
        </p:txBody>
      </p:sp>
    </p:spTree>
    <p:extLst>
      <p:ext uri="{BB962C8B-B14F-4D97-AF65-F5344CB8AC3E}">
        <p14:creationId xmlns:p14="http://schemas.microsoft.com/office/powerpoint/2010/main" val="42712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p:tgtEl>
                                          <p:spTgt spid="29"/>
                                        </p:tgtEl>
                                        <p:attrNameLst>
                                          <p:attrName>ppt_y</p:attrName>
                                        </p:attrNameLst>
                                      </p:cBhvr>
                                      <p:tavLst>
                                        <p:tav tm="0">
                                          <p:val>
                                            <p:strVal val="#ppt_y+#ppt_h*1.125000"/>
                                          </p:val>
                                        </p:tav>
                                        <p:tav tm="100000">
                                          <p:val>
                                            <p:strVal val="#ppt_y"/>
                                          </p:val>
                                        </p:tav>
                                      </p:tavLst>
                                    </p:anim>
                                    <p:animEffect transition="in" filter="wipe(up)">
                                      <p:cBhvr>
                                        <p:cTn id="14" dur="500"/>
                                        <p:tgtEl>
                                          <p:spTgt spid="29"/>
                                        </p:tgtEl>
                                      </p:cBhvr>
                                    </p:animEffect>
                                  </p:childTnLst>
                                </p:cTn>
                              </p:par>
                              <p:par>
                                <p:cTn id="15" presetID="12" presetClass="entr" presetSubtype="1"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p:tgtEl>
                                          <p:spTgt spid="30"/>
                                        </p:tgtEl>
                                        <p:attrNameLst>
                                          <p:attrName>ppt_y</p:attrName>
                                        </p:attrNameLst>
                                      </p:cBhvr>
                                      <p:tavLst>
                                        <p:tav tm="0">
                                          <p:val>
                                            <p:strVal val="#ppt_y-#ppt_h*1.125000"/>
                                          </p:val>
                                        </p:tav>
                                        <p:tav tm="100000">
                                          <p:val>
                                            <p:strVal val="#ppt_y"/>
                                          </p:val>
                                        </p:tav>
                                      </p:tavLst>
                                    </p:anim>
                                    <p:animEffect transition="in" filter="wipe(down)">
                                      <p:cBhvr>
                                        <p:cTn id="18" dur="500"/>
                                        <p:tgtEl>
                                          <p:spTgt spid="30"/>
                                        </p:tgtEl>
                                      </p:cBhvr>
                                    </p:animEffect>
                                  </p:childTnLst>
                                </p:cTn>
                              </p:par>
                            </p:childTnLst>
                          </p:cTn>
                        </p:par>
                        <p:par>
                          <p:cTn id="19" fill="hold">
                            <p:stCondLst>
                              <p:cond delay="1000"/>
                            </p:stCondLst>
                            <p:childTnLst>
                              <p:par>
                                <p:cTn id="20" presetID="22" presetClass="entr" presetSubtype="2"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right)">
                                      <p:cBhvr>
                                        <p:cTn id="22" dur="500"/>
                                        <p:tgtEl>
                                          <p:spTgt spid="23"/>
                                        </p:tgtEl>
                                      </p:cBhvr>
                                    </p:animEffect>
                                  </p:childTnLst>
                                </p:cTn>
                              </p:par>
                              <p:par>
                                <p:cTn id="23" presetID="22" presetClass="entr" presetSubtype="8"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up)">
                                      <p:cBhvr>
                                        <p:cTn id="29" dur="500"/>
                                        <p:tgtEl>
                                          <p:spTgt spid="25"/>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up)">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5" grpId="0"/>
      <p:bldP spid="2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671DCE3-735E-4081-AC45-561CACF8969E}"/>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下列选项中，能够生成列表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[1,3,5]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的语句包括（    ）。</a:t>
            </a:r>
          </a:p>
        </p:txBody>
      </p:sp>
      <p:sp>
        <p:nvSpPr>
          <p:cNvPr id="5" name="文本框 4">
            <a:extLst>
              <a:ext uri="{FF2B5EF4-FFF2-40B4-BE49-F238E27FC236}">
                <a16:creationId xmlns:a16="http://schemas.microsoft.com/office/drawing/2014/main" id="{C068FD9A-47DB-4430-9A92-C4865EA44793}"/>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list(range(1,7,2))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1699784E-A6E3-45E3-A3A4-564D85C0534B}"/>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list(range(1,5,2))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441EF474-AA50-43B2-984D-D6EA12BA99EE}"/>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 for x in range(7) if x%2!=0]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E089C725-9C9E-4D5B-B7A6-CC117E516F8A}"/>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[2*x+1 for x in range(3)]</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a:extLst>
              <a:ext uri="{FF2B5EF4-FFF2-40B4-BE49-F238E27FC236}">
                <a16:creationId xmlns:a16="http://schemas.microsoft.com/office/drawing/2014/main" id="{0A0A99A7-B761-4629-BFA8-036D08FD05FC}"/>
              </a:ext>
            </a:extLst>
          </p:cNvPr>
          <p:cNvSpPr>
            <a:spLocks noChangeAspect="1"/>
          </p:cNvSpPr>
          <p:nvPr>
            <p:custDataLst>
              <p:tags r:id="rId7"/>
            </p:custDataLst>
          </p:nvPr>
        </p:nvSpPr>
        <p:spPr>
          <a:xfrm>
            <a:off x="1571625" y="285035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0" name="矩形 9">
            <a:extLst>
              <a:ext uri="{FF2B5EF4-FFF2-40B4-BE49-F238E27FC236}">
                <a16:creationId xmlns:a16="http://schemas.microsoft.com/office/drawing/2014/main" id="{EC822989-1ED7-43AF-BAD9-905F28AA01D4}"/>
              </a:ext>
            </a:extLst>
          </p:cNvPr>
          <p:cNvSpPr>
            <a:spLocks noChangeAspect="1"/>
          </p:cNvSpPr>
          <p:nvPr>
            <p:custDataLst>
              <p:tags r:id="rId8"/>
            </p:custDataLst>
          </p:nvPr>
        </p:nvSpPr>
        <p:spPr>
          <a:xfrm>
            <a:off x="1571625" y="3707606"/>
            <a:ext cx="514350" cy="514350"/>
          </a:xfrm>
          <a:prstGeom prst="rect">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1" name="矩形 10">
            <a:extLst>
              <a:ext uri="{FF2B5EF4-FFF2-40B4-BE49-F238E27FC236}">
                <a16:creationId xmlns:a16="http://schemas.microsoft.com/office/drawing/2014/main" id="{17871509-E273-46C1-9C57-0AFDED36A399}"/>
              </a:ext>
            </a:extLst>
          </p:cNvPr>
          <p:cNvSpPr>
            <a:spLocks noChangeAspect="1"/>
          </p:cNvSpPr>
          <p:nvPr>
            <p:custDataLst>
              <p:tags r:id="rId9"/>
            </p:custDataLst>
          </p:nvPr>
        </p:nvSpPr>
        <p:spPr>
          <a:xfrm>
            <a:off x="1571625" y="456485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2" name="矩形 11">
            <a:extLst>
              <a:ext uri="{FF2B5EF4-FFF2-40B4-BE49-F238E27FC236}">
                <a16:creationId xmlns:a16="http://schemas.microsoft.com/office/drawing/2014/main" id="{58BB4D0D-32DF-4AD6-9AF8-46F8A45A9932}"/>
              </a:ext>
            </a:extLst>
          </p:cNvPr>
          <p:cNvSpPr>
            <a:spLocks noChangeAspect="1"/>
          </p:cNvSpPr>
          <p:nvPr>
            <p:custDataLst>
              <p:tags r:id="rId10"/>
            </p:custDataLst>
          </p:nvPr>
        </p:nvSpPr>
        <p:spPr>
          <a:xfrm>
            <a:off x="1571625" y="542210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D</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3" name="矩形: 圆角 12">
            <a:extLst>
              <a:ext uri="{FF2B5EF4-FFF2-40B4-BE49-F238E27FC236}">
                <a16:creationId xmlns:a16="http://schemas.microsoft.com/office/drawing/2014/main" id="{45F849A9-E1B0-4642-8EB2-05A2EE5A0930}"/>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提交</a:t>
            </a:r>
          </a:p>
        </p:txBody>
      </p:sp>
      <p:grpSp>
        <p:nvGrpSpPr>
          <p:cNvPr id="18" name="组合 17">
            <a:extLst>
              <a:ext uri="{FF2B5EF4-FFF2-40B4-BE49-F238E27FC236}">
                <a16:creationId xmlns:a16="http://schemas.microsoft.com/office/drawing/2014/main" id="{10D2AFFE-8DEE-4107-88AA-2D01B77E94CC}"/>
              </a:ext>
            </a:extLst>
          </p:cNvPr>
          <p:cNvGrpSpPr/>
          <p:nvPr>
            <p:custDataLst>
              <p:tags r:id="rId12"/>
            </p:custDataLst>
          </p:nvPr>
        </p:nvGrpSpPr>
        <p:grpSpPr>
          <a:xfrm>
            <a:off x="0" y="0"/>
            <a:ext cx="12192000" cy="635000"/>
            <a:chOff x="0" y="0"/>
            <a:chExt cx="12192000" cy="635000"/>
          </a:xfrm>
        </p:grpSpPr>
        <p:sp>
          <p:nvSpPr>
            <p:cNvPr id="14" name="TitleBackground">
              <a:extLst>
                <a:ext uri="{FF2B5EF4-FFF2-40B4-BE49-F238E27FC236}">
                  <a16:creationId xmlns:a16="http://schemas.microsoft.com/office/drawing/2014/main" id="{FCDA4B5C-FA9D-463D-919D-79FC2F7EDC7D}"/>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ColorBlock">
              <a:extLst>
                <a:ext uri="{FF2B5EF4-FFF2-40B4-BE49-F238E27FC236}">
                  <a16:creationId xmlns:a16="http://schemas.microsoft.com/office/drawing/2014/main" id="{A1C65AD2-C583-434D-A267-F4B2014303B2}"/>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ypeText">
              <a:extLst>
                <a:ext uri="{FF2B5EF4-FFF2-40B4-BE49-F238E27FC236}">
                  <a16:creationId xmlns:a16="http://schemas.microsoft.com/office/drawing/2014/main" id="{538E5471-20AE-4BBB-ACE4-6DC470374759}"/>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3450E47E-8250-49FC-A4D8-75F591DC6EBE}"/>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CF062B7D-B5F9-4DBB-927D-2181800462E9}"/>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6773803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553093E-91BB-49E5-97B8-FEFF385E0EA5}"/>
              </a:ext>
            </a:extLst>
          </p:cNvPr>
          <p:cNvGrpSpPr/>
          <p:nvPr/>
        </p:nvGrpSpPr>
        <p:grpSpPr>
          <a:xfrm>
            <a:off x="4456933" y="2751599"/>
            <a:ext cx="3300144" cy="1354801"/>
            <a:chOff x="3043159" y="2674363"/>
            <a:chExt cx="3300144" cy="1354801"/>
          </a:xfrm>
        </p:grpSpPr>
        <p:sp>
          <p:nvSpPr>
            <p:cNvPr id="2" name="文本框 1">
              <a:extLst>
                <a:ext uri="{FF2B5EF4-FFF2-40B4-BE49-F238E27FC236}">
                  <a16:creationId xmlns:a16="http://schemas.microsoft.com/office/drawing/2014/main" id="{A604DD5E-F17A-4AEC-B07E-CC597E127787}"/>
                </a:ext>
              </a:extLst>
            </p:cNvPr>
            <p:cNvSpPr txBox="1"/>
            <p:nvPr/>
          </p:nvSpPr>
          <p:spPr>
            <a:xfrm>
              <a:off x="3080871" y="2705725"/>
              <a:ext cx="3262432" cy="1323439"/>
            </a:xfrm>
            <a:prstGeom prst="rect">
              <a:avLst/>
            </a:prstGeom>
            <a:noFill/>
          </p:spPr>
          <p:txBody>
            <a:bodyPr wrap="none" rtlCol="0">
              <a:spAutoFit/>
            </a:bodyPr>
            <a:lstStyle/>
            <a:p>
              <a:pPr lvl="0">
                <a:defRPr/>
              </a:pPr>
              <a:r>
                <a:rPr lang="zh-CN" altLang="en-US" sz="8000" b="1" dirty="0">
                  <a:solidFill>
                    <a:srgbClr val="B1C400"/>
                  </a:solidFill>
                  <a:latin typeface="Bauhaus 93" panose="04030905020B02020C02" pitchFamily="82" charset="0"/>
                  <a:ea typeface="Adobe Gothic Std B" panose="020B0800000000000000" pitchFamily="34" charset="-128"/>
                </a:rPr>
                <a:t>生成器</a:t>
              </a:r>
              <a:endParaRPr lang="zh-CN" altLang="en-US" sz="8000" b="1" kern="1200" dirty="0">
                <a:solidFill>
                  <a:srgbClr val="B1C400"/>
                </a:solidFill>
                <a:latin typeface="+mj-ea"/>
              </a:endParaRPr>
            </a:p>
          </p:txBody>
        </p:sp>
        <p:sp>
          <p:nvSpPr>
            <p:cNvPr id="3" name="文本框 2">
              <a:extLst>
                <a:ext uri="{FF2B5EF4-FFF2-40B4-BE49-F238E27FC236}">
                  <a16:creationId xmlns:a16="http://schemas.microsoft.com/office/drawing/2014/main" id="{9C169608-4514-49BB-B40D-4FB34737EF0D}"/>
                </a:ext>
              </a:extLst>
            </p:cNvPr>
            <p:cNvSpPr txBox="1"/>
            <p:nvPr/>
          </p:nvSpPr>
          <p:spPr>
            <a:xfrm>
              <a:off x="3043159" y="2674363"/>
              <a:ext cx="3262432" cy="1323439"/>
            </a:xfrm>
            <a:prstGeom prst="rect">
              <a:avLst/>
            </a:prstGeom>
            <a:noFill/>
          </p:spPr>
          <p:txBody>
            <a:bodyPr wrap="none" rtlCol="0">
              <a:spAutoFit/>
            </a:bodyPr>
            <a:lstStyle/>
            <a:p>
              <a:pPr lvl="0">
                <a:defRPr/>
              </a:pPr>
              <a:r>
                <a:rPr lang="zh-CN" altLang="en-US" sz="8000" b="1" dirty="0">
                  <a:solidFill>
                    <a:srgbClr val="1950B2"/>
                  </a:solidFill>
                  <a:latin typeface="Bauhaus 93" panose="04030905020B02020C02" pitchFamily="82" charset="0"/>
                  <a:ea typeface="Adobe Gothic Std B" panose="020B0800000000000000" pitchFamily="34" charset="-128"/>
                </a:rPr>
                <a:t>生成器</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267365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388113" y="477612"/>
            <a:ext cx="141577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生成器</a:t>
            </a:r>
          </a:p>
        </p:txBody>
      </p:sp>
      <p:sp>
        <p:nvSpPr>
          <p:cNvPr id="6" name="文本框 5">
            <a:extLst>
              <a:ext uri="{FF2B5EF4-FFF2-40B4-BE49-F238E27FC236}">
                <a16:creationId xmlns:a16="http://schemas.microsoft.com/office/drawing/2014/main" id="{4E1CB98A-1D7D-4B86-A0E7-B3C5597FB1FE}"/>
              </a:ext>
            </a:extLst>
          </p:cNvPr>
          <p:cNvSpPr txBox="1"/>
          <p:nvPr/>
        </p:nvSpPr>
        <p:spPr>
          <a:xfrm>
            <a:off x="2958775" y="1308729"/>
            <a:ext cx="7963270" cy="1200325"/>
          </a:xfrm>
          <a:prstGeom prst="rect">
            <a:avLst/>
          </a:prstGeom>
          <a:noFill/>
        </p:spPr>
        <p:txBody>
          <a:bodyPr wrap="square" lIns="91436" tIns="45718" rIns="91436" bIns="45718" rtlCol="0" anchor="ctr">
            <a:spAutoFit/>
          </a:bodyPr>
          <a:lstStyle/>
          <a:p>
            <a:pPr lvl="0" defTabSz="964149" fontAlgn="base">
              <a:spcBef>
                <a:spcPct val="0"/>
              </a:spcBef>
              <a:spcAft>
                <a:spcPct val="0"/>
              </a:spcAft>
            </a:pPr>
            <a:r>
              <a:rPr lang="zh-CN" altLang="en-US" sz="2400" dirty="0">
                <a:cs typeface="+mn-ea"/>
                <a:sym typeface="+mn-lt"/>
              </a:rPr>
              <a:t>当一个列表中包含大量元素时，如果一次性生成这些元素并保存在列表中，将占用大量的内存空间（有的情况下可用内存甚至无法满足存储需求）。</a:t>
            </a:r>
          </a:p>
        </p:txBody>
      </p:sp>
      <p:grpSp>
        <p:nvGrpSpPr>
          <p:cNvPr id="7" name="组合 6">
            <a:extLst>
              <a:ext uri="{FF2B5EF4-FFF2-40B4-BE49-F238E27FC236}">
                <a16:creationId xmlns:a16="http://schemas.microsoft.com/office/drawing/2014/main" id="{6EF38857-9E50-4A25-A1EF-C3997D1F3969}"/>
              </a:ext>
            </a:extLst>
          </p:cNvPr>
          <p:cNvGrpSpPr/>
          <p:nvPr/>
        </p:nvGrpSpPr>
        <p:grpSpPr>
          <a:xfrm>
            <a:off x="980478" y="1563188"/>
            <a:ext cx="1370836" cy="656252"/>
            <a:chOff x="-8553" y="2593913"/>
            <a:chExt cx="1864069" cy="1096904"/>
          </a:xfrm>
        </p:grpSpPr>
        <p:sp>
          <p:nvSpPr>
            <p:cNvPr id="8" name="圆角矩形 32">
              <a:extLst>
                <a:ext uri="{FF2B5EF4-FFF2-40B4-BE49-F238E27FC236}">
                  <a16:creationId xmlns:a16="http://schemas.microsoft.com/office/drawing/2014/main" id="{5CA40741-A6CF-41F2-8E6F-4F1E199308A2}"/>
                </a:ext>
              </a:extLst>
            </p:cNvPr>
            <p:cNvSpPr/>
            <p:nvPr/>
          </p:nvSpPr>
          <p:spPr>
            <a:xfrm rot="10800000" flipV="1">
              <a:off x="-8553" y="2593913"/>
              <a:ext cx="1864069" cy="1096904"/>
            </a:xfrm>
            <a:prstGeom prst="roundRect">
              <a:avLst>
                <a:gd name="adj" fmla="val 14715"/>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cs"/>
                <a:sym typeface="Arial" panose="020B0604020202020204" pitchFamily="34" charset="0"/>
              </a:endParaRPr>
            </a:p>
          </p:txBody>
        </p:sp>
        <p:sp>
          <p:nvSpPr>
            <p:cNvPr id="9" name="文本框 8">
              <a:extLst>
                <a:ext uri="{FF2B5EF4-FFF2-40B4-BE49-F238E27FC236}">
                  <a16:creationId xmlns:a16="http://schemas.microsoft.com/office/drawing/2014/main" id="{D3EDCA10-17A2-40B9-AC36-33552A62A276}"/>
                </a:ext>
              </a:extLst>
            </p:cNvPr>
            <p:cNvSpPr txBox="1"/>
            <p:nvPr/>
          </p:nvSpPr>
          <p:spPr>
            <a:xfrm>
              <a:off x="51567" y="2700300"/>
              <a:ext cx="1741979" cy="874539"/>
            </a:xfrm>
            <a:prstGeom prst="rect">
              <a:avLst/>
            </a:prstGeom>
            <a:noFill/>
          </p:spPr>
          <p:txBody>
            <a:bodyPr wrap="square" lIns="91436" tIns="45718" rIns="91436" bIns="45718" rtlCol="0" anchor="ctr">
              <a:spAutoFit/>
            </a:bodyPr>
            <a:lstStyle/>
            <a:p>
              <a:pPr marL="0" marR="0" lvl="0" indent="0" algn="ctr" defTabSz="964149"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ea"/>
                  <a:sym typeface="+mn-lt"/>
                </a:rPr>
                <a:t>01</a:t>
              </a:r>
              <a:endParaRPr kumimoji="0" lang="zh-CN" altLang="en-US"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ea"/>
                <a:sym typeface="+mn-lt"/>
              </a:endParaRPr>
            </a:p>
          </p:txBody>
        </p:sp>
      </p:grpSp>
      <p:sp>
        <p:nvSpPr>
          <p:cNvPr id="12" name="文本框 11">
            <a:extLst>
              <a:ext uri="{FF2B5EF4-FFF2-40B4-BE49-F238E27FC236}">
                <a16:creationId xmlns:a16="http://schemas.microsoft.com/office/drawing/2014/main" id="{C89BBA72-B04B-430A-90AA-33BB8C5D1FCF}"/>
              </a:ext>
            </a:extLst>
          </p:cNvPr>
          <p:cNvSpPr txBox="1"/>
          <p:nvPr/>
        </p:nvSpPr>
        <p:spPr>
          <a:xfrm>
            <a:off x="2958776" y="3294479"/>
            <a:ext cx="7963270" cy="830993"/>
          </a:xfrm>
          <a:prstGeom prst="rect">
            <a:avLst/>
          </a:prstGeom>
          <a:noFill/>
        </p:spPr>
        <p:txBody>
          <a:bodyPr wrap="square" lIns="91436" tIns="45718" rIns="91436" bIns="45718" rtlCol="0" anchor="ctr">
            <a:spAutoFit/>
          </a:bodyPr>
          <a:lstStyle/>
          <a:p>
            <a:pPr lvl="0" defTabSz="964149" fontAlgn="base">
              <a:spcBef>
                <a:spcPct val="0"/>
              </a:spcBef>
              <a:spcAft>
                <a:spcPct val="0"/>
              </a:spcAft>
            </a:pPr>
            <a:r>
              <a:rPr lang="zh-CN" altLang="en-US" sz="2400" dirty="0">
                <a:solidFill>
                  <a:schemeClr val="tx1">
                    <a:lumMod val="85000"/>
                    <a:lumOff val="15000"/>
                  </a:schemeClr>
                </a:solidFill>
                <a:cs typeface="+mn-ea"/>
                <a:sym typeface="+mn-lt"/>
              </a:rPr>
              <a:t>对于这个问题，我们可以通过生成器（</a:t>
            </a:r>
            <a:r>
              <a:rPr lang="en-US" altLang="zh-CN" sz="2400" dirty="0">
                <a:solidFill>
                  <a:schemeClr val="tx1">
                    <a:lumMod val="85000"/>
                    <a:lumOff val="15000"/>
                  </a:schemeClr>
                </a:solidFill>
                <a:cs typeface="+mn-ea"/>
                <a:sym typeface="+mn-lt"/>
              </a:rPr>
              <a:t>generator</a:t>
            </a:r>
            <a:r>
              <a:rPr lang="zh-CN" altLang="en-US" sz="2400" dirty="0">
                <a:solidFill>
                  <a:schemeClr val="tx1">
                    <a:lumMod val="85000"/>
                    <a:lumOff val="15000"/>
                  </a:schemeClr>
                </a:solidFill>
                <a:cs typeface="+mn-ea"/>
                <a:sym typeface="+mn-lt"/>
              </a:rPr>
              <a:t>）来解决，即根据需要进行计算并获取列表中某个元素的值。</a:t>
            </a:r>
          </a:p>
        </p:txBody>
      </p:sp>
      <p:grpSp>
        <p:nvGrpSpPr>
          <p:cNvPr id="13" name="组合 12">
            <a:extLst>
              <a:ext uri="{FF2B5EF4-FFF2-40B4-BE49-F238E27FC236}">
                <a16:creationId xmlns:a16="http://schemas.microsoft.com/office/drawing/2014/main" id="{555E9E25-039C-4AC5-A480-546E60BE6D60}"/>
              </a:ext>
            </a:extLst>
          </p:cNvPr>
          <p:cNvGrpSpPr/>
          <p:nvPr/>
        </p:nvGrpSpPr>
        <p:grpSpPr>
          <a:xfrm>
            <a:off x="980477" y="3382348"/>
            <a:ext cx="1370837" cy="656252"/>
            <a:chOff x="-8553" y="2593913"/>
            <a:chExt cx="1864069" cy="1096904"/>
          </a:xfrm>
          <a:solidFill>
            <a:srgbClr val="FFC000"/>
          </a:solidFill>
        </p:grpSpPr>
        <p:sp>
          <p:nvSpPr>
            <p:cNvPr id="14" name="圆角矩形 32">
              <a:extLst>
                <a:ext uri="{FF2B5EF4-FFF2-40B4-BE49-F238E27FC236}">
                  <a16:creationId xmlns:a16="http://schemas.microsoft.com/office/drawing/2014/main" id="{07D680A6-2AD7-4A13-B526-8C53CE3890F8}"/>
                </a:ext>
              </a:extLst>
            </p:cNvPr>
            <p:cNvSpPr/>
            <p:nvPr/>
          </p:nvSpPr>
          <p:spPr>
            <a:xfrm rot="10800000" flipV="1">
              <a:off x="-8553" y="2593913"/>
              <a:ext cx="1864069" cy="1096904"/>
            </a:xfrm>
            <a:prstGeom prst="roundRect">
              <a:avLst>
                <a:gd name="adj" fmla="val 8745"/>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cs"/>
                <a:sym typeface="Arial" panose="020B0604020202020204" pitchFamily="34" charset="0"/>
              </a:endParaRPr>
            </a:p>
          </p:txBody>
        </p:sp>
        <p:sp>
          <p:nvSpPr>
            <p:cNvPr id="15" name="文本框 14">
              <a:extLst>
                <a:ext uri="{FF2B5EF4-FFF2-40B4-BE49-F238E27FC236}">
                  <a16:creationId xmlns:a16="http://schemas.microsoft.com/office/drawing/2014/main" id="{3DBDD283-8F0D-4E17-8371-1F0268A7B262}"/>
                </a:ext>
              </a:extLst>
            </p:cNvPr>
            <p:cNvSpPr txBox="1"/>
            <p:nvPr/>
          </p:nvSpPr>
          <p:spPr>
            <a:xfrm>
              <a:off x="51567" y="2700300"/>
              <a:ext cx="1741979" cy="874539"/>
            </a:xfrm>
            <a:prstGeom prst="rect">
              <a:avLst/>
            </a:prstGeom>
            <a:noFill/>
          </p:spPr>
          <p:txBody>
            <a:bodyPr wrap="square" lIns="91436" tIns="45718" rIns="91436" bIns="45718" rtlCol="0" anchor="ctr">
              <a:spAutoFit/>
            </a:bodyPr>
            <a:lstStyle/>
            <a:p>
              <a:pPr lvl="0" algn="ctr" defTabSz="964149" fontAlgn="base">
                <a:spcBef>
                  <a:spcPct val="0"/>
                </a:spcBef>
                <a:spcAft>
                  <a:spcPct val="0"/>
                </a:spcAft>
                <a:defRPr/>
              </a:pPr>
              <a:r>
                <a:rPr lang="en-US" altLang="zh-CN" sz="2800" b="1" dirty="0">
                  <a:solidFill>
                    <a:schemeClr val="tx1">
                      <a:lumMod val="85000"/>
                      <a:lumOff val="15000"/>
                    </a:schemeClr>
                  </a:solidFill>
                  <a:ea typeface="微软雅黑" panose="020B0503020204020204" pitchFamily="34" charset="-122"/>
                  <a:cs typeface="+mn-ea"/>
                  <a:sym typeface="+mn-lt"/>
                </a:rPr>
                <a:t>02</a:t>
              </a:r>
              <a:endParaRPr kumimoji="0" lang="zh-CN" altLang="en-US" sz="2800" b="1" i="0" u="none" strike="noStrike" kern="1200" cap="none" spc="0" normalizeH="0" baseline="0" noProof="0" dirty="0">
                <a:ln>
                  <a:noFill/>
                </a:ln>
                <a:solidFill>
                  <a:schemeClr val="tx1">
                    <a:lumMod val="85000"/>
                    <a:lumOff val="15000"/>
                  </a:schemeClr>
                </a:solidFill>
                <a:uLnTx/>
                <a:uFillTx/>
                <a:ea typeface="微软雅黑" panose="020B0503020204020204" pitchFamily="34" charset="-122"/>
                <a:cs typeface="+mn-ea"/>
                <a:sym typeface="+mn-lt"/>
              </a:endParaRPr>
            </a:p>
          </p:txBody>
        </p:sp>
      </p:grpSp>
      <p:sp>
        <p:nvSpPr>
          <p:cNvPr id="18" name="文本框 17">
            <a:extLst>
              <a:ext uri="{FF2B5EF4-FFF2-40B4-BE49-F238E27FC236}">
                <a16:creationId xmlns:a16="http://schemas.microsoft.com/office/drawing/2014/main" id="{A0759746-1BE6-4D70-B31E-265F3BA626C2}"/>
              </a:ext>
            </a:extLst>
          </p:cNvPr>
          <p:cNvSpPr txBox="1"/>
          <p:nvPr/>
        </p:nvSpPr>
        <p:spPr>
          <a:xfrm>
            <a:off x="2958774" y="4738247"/>
            <a:ext cx="7963269" cy="1200325"/>
          </a:xfrm>
          <a:prstGeom prst="rect">
            <a:avLst/>
          </a:prstGeom>
          <a:noFill/>
        </p:spPr>
        <p:txBody>
          <a:bodyPr wrap="square" lIns="91436" tIns="45718" rIns="91436" bIns="45718" rtlCol="0" anchor="ctr">
            <a:spAutoFit/>
          </a:bodyPr>
          <a:lstStyle/>
          <a:p>
            <a:pPr lvl="0" defTabSz="964149" fontAlgn="base">
              <a:spcBef>
                <a:spcPct val="0"/>
              </a:spcBef>
              <a:spcAft>
                <a:spcPct val="0"/>
              </a:spcAft>
            </a:pPr>
            <a:r>
              <a:rPr lang="zh-CN" altLang="en-US" sz="2400" dirty="0">
                <a:cs typeface="+mn-ea"/>
                <a:sym typeface="+mn-lt"/>
              </a:rPr>
              <a:t>将列表生成表达式中的一对中括号改为一对小括号即可得到生成器，对于生成器对象，也可以像其他可迭代对象一样使用</a:t>
            </a:r>
            <a:r>
              <a:rPr lang="en-US" altLang="zh-CN" sz="2400" dirty="0">
                <a:cs typeface="+mn-ea"/>
                <a:sym typeface="+mn-lt"/>
              </a:rPr>
              <a:t>for</a:t>
            </a:r>
            <a:r>
              <a:rPr lang="zh-CN" altLang="en-US" sz="2400" dirty="0">
                <a:cs typeface="+mn-ea"/>
                <a:sym typeface="+mn-lt"/>
              </a:rPr>
              <a:t>循环遍历对象中的每一个元素。</a:t>
            </a:r>
          </a:p>
        </p:txBody>
      </p:sp>
      <p:grpSp>
        <p:nvGrpSpPr>
          <p:cNvPr id="19" name="组合 18">
            <a:extLst>
              <a:ext uri="{FF2B5EF4-FFF2-40B4-BE49-F238E27FC236}">
                <a16:creationId xmlns:a16="http://schemas.microsoft.com/office/drawing/2014/main" id="{28074F26-26C2-43C3-BDDE-448486C1B5DE}"/>
              </a:ext>
            </a:extLst>
          </p:cNvPr>
          <p:cNvGrpSpPr/>
          <p:nvPr/>
        </p:nvGrpSpPr>
        <p:grpSpPr>
          <a:xfrm>
            <a:off x="980477" y="5013153"/>
            <a:ext cx="1370837" cy="656252"/>
            <a:chOff x="-8553" y="2593913"/>
            <a:chExt cx="1864069" cy="1096904"/>
          </a:xfrm>
        </p:grpSpPr>
        <p:sp>
          <p:nvSpPr>
            <p:cNvPr id="20" name="圆角矩形 32">
              <a:extLst>
                <a:ext uri="{FF2B5EF4-FFF2-40B4-BE49-F238E27FC236}">
                  <a16:creationId xmlns:a16="http://schemas.microsoft.com/office/drawing/2014/main" id="{43367001-5858-4416-86F3-9B4DAA2223AA}"/>
                </a:ext>
              </a:extLst>
            </p:cNvPr>
            <p:cNvSpPr/>
            <p:nvPr/>
          </p:nvSpPr>
          <p:spPr>
            <a:xfrm rot="10800000" flipV="1">
              <a:off x="-8553" y="2593913"/>
              <a:ext cx="1864069" cy="1096904"/>
            </a:xfrm>
            <a:prstGeom prst="roundRect">
              <a:avLst>
                <a:gd name="adj" fmla="val 12148"/>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cs"/>
                <a:sym typeface="Arial" panose="020B0604020202020204" pitchFamily="34" charset="0"/>
              </a:endParaRPr>
            </a:p>
          </p:txBody>
        </p:sp>
        <p:sp>
          <p:nvSpPr>
            <p:cNvPr id="21" name="文本框 20">
              <a:extLst>
                <a:ext uri="{FF2B5EF4-FFF2-40B4-BE49-F238E27FC236}">
                  <a16:creationId xmlns:a16="http://schemas.microsoft.com/office/drawing/2014/main" id="{C17B85EB-A2D5-4715-9E6B-CF8AFFCFC322}"/>
                </a:ext>
              </a:extLst>
            </p:cNvPr>
            <p:cNvSpPr txBox="1"/>
            <p:nvPr/>
          </p:nvSpPr>
          <p:spPr>
            <a:xfrm>
              <a:off x="51567" y="2700300"/>
              <a:ext cx="1741979" cy="874539"/>
            </a:xfrm>
            <a:prstGeom prst="rect">
              <a:avLst/>
            </a:prstGeom>
            <a:noFill/>
          </p:spPr>
          <p:txBody>
            <a:bodyPr wrap="square" lIns="91436" tIns="45718" rIns="91436" bIns="45718" rtlCol="0" anchor="ctr">
              <a:spAutoFit/>
            </a:bodyPr>
            <a:lstStyle/>
            <a:p>
              <a:pPr lvl="0" algn="ctr" defTabSz="964149" fontAlgn="base">
                <a:spcBef>
                  <a:spcPct val="0"/>
                </a:spcBef>
                <a:spcAft>
                  <a:spcPct val="0"/>
                </a:spcAft>
                <a:defRPr/>
              </a:pPr>
              <a:r>
                <a:rPr lang="en-US" altLang="zh-CN" sz="2800" b="1" dirty="0">
                  <a:solidFill>
                    <a:prstClr val="white"/>
                  </a:solidFill>
                  <a:effectLst>
                    <a:outerShdw blurRad="38100" dist="38100" dir="2700000" algn="tl">
                      <a:srgbClr val="000000">
                        <a:alpha val="43137"/>
                      </a:srgbClr>
                    </a:outerShdw>
                  </a:effectLst>
                  <a:ea typeface="微软雅黑" panose="020B0503020204020204" pitchFamily="34" charset="-122"/>
                  <a:cs typeface="+mn-ea"/>
                  <a:sym typeface="+mn-lt"/>
                </a:rPr>
                <a:t>03</a:t>
              </a:r>
              <a:endParaRPr kumimoji="0" lang="zh-CN" altLang="en-US"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ea"/>
                <a:sym typeface="+mn-lt"/>
              </a:endParaRPr>
            </a:p>
          </p:txBody>
        </p:sp>
      </p:grpSp>
      <p:sp>
        <p:nvSpPr>
          <p:cNvPr id="2" name="等腰三角形 1">
            <a:extLst>
              <a:ext uri="{FF2B5EF4-FFF2-40B4-BE49-F238E27FC236}">
                <a16:creationId xmlns:a16="http://schemas.microsoft.com/office/drawing/2014/main" id="{0AB25B07-79F7-4E23-A176-DF615A6E85BD}"/>
              </a:ext>
            </a:extLst>
          </p:cNvPr>
          <p:cNvSpPr/>
          <p:nvPr/>
        </p:nvSpPr>
        <p:spPr>
          <a:xfrm rot="5400000">
            <a:off x="2494383" y="1749943"/>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ea typeface="微软雅黑" panose="020B0503020204020204" pitchFamily="34" charset="-122"/>
              <a:cs typeface="+mn-cs"/>
              <a:sym typeface="Arial" panose="020B0604020202020204" pitchFamily="34" charset="0"/>
            </a:endParaRPr>
          </a:p>
        </p:txBody>
      </p:sp>
      <p:sp>
        <p:nvSpPr>
          <p:cNvPr id="17" name="等腰三角形 16">
            <a:extLst>
              <a:ext uri="{FF2B5EF4-FFF2-40B4-BE49-F238E27FC236}">
                <a16:creationId xmlns:a16="http://schemas.microsoft.com/office/drawing/2014/main" id="{9C1A66E3-A1BE-4EF3-BFC4-97CBC64163B8}"/>
              </a:ext>
            </a:extLst>
          </p:cNvPr>
          <p:cNvSpPr/>
          <p:nvPr/>
        </p:nvSpPr>
        <p:spPr>
          <a:xfrm rot="5400000">
            <a:off x="2494383" y="3564611"/>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ea typeface="微软雅黑" panose="020B0503020204020204" pitchFamily="34" charset="-122"/>
              <a:cs typeface="+mn-cs"/>
              <a:sym typeface="Arial" panose="020B0604020202020204" pitchFamily="34" charset="0"/>
            </a:endParaRPr>
          </a:p>
        </p:txBody>
      </p:sp>
      <p:sp>
        <p:nvSpPr>
          <p:cNvPr id="22" name="等腰三角形 21">
            <a:extLst>
              <a:ext uri="{FF2B5EF4-FFF2-40B4-BE49-F238E27FC236}">
                <a16:creationId xmlns:a16="http://schemas.microsoft.com/office/drawing/2014/main" id="{4F4BBFB1-E57B-4591-923D-B33295304057}"/>
              </a:ext>
            </a:extLst>
          </p:cNvPr>
          <p:cNvSpPr/>
          <p:nvPr/>
        </p:nvSpPr>
        <p:spPr>
          <a:xfrm rot="5400000">
            <a:off x="2494383" y="5199907"/>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ea typeface="微软雅黑" panose="020B0503020204020204" pitchFamily="34" charset="-122"/>
              <a:cs typeface="+mn-cs"/>
              <a:sym typeface="Arial" panose="020B0604020202020204" pitchFamily="34" charset="0"/>
            </a:endParaRPr>
          </a:p>
        </p:txBody>
      </p:sp>
    </p:spTree>
    <p:extLst>
      <p:ext uri="{BB962C8B-B14F-4D97-AF65-F5344CB8AC3E}">
        <p14:creationId xmlns:p14="http://schemas.microsoft.com/office/powerpoint/2010/main" val="116881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p:tgtEl>
                                          <p:spTgt spid="2"/>
                                        </p:tgtEl>
                                        <p:attrNameLst>
                                          <p:attrName>ppt_x</p:attrName>
                                        </p:attrNameLst>
                                      </p:cBhvr>
                                      <p:tavLst>
                                        <p:tav tm="0">
                                          <p:val>
                                            <p:strVal val="#ppt_x-#ppt_w*1.125000"/>
                                          </p:val>
                                        </p:tav>
                                        <p:tav tm="100000">
                                          <p:val>
                                            <p:strVal val="#ppt_x"/>
                                          </p:val>
                                        </p:tav>
                                      </p:tavLst>
                                    </p:anim>
                                    <p:animEffect transition="in" filter="wipe(right)">
                                      <p:cBhvr>
                                        <p:cTn id="20" dur="500"/>
                                        <p:tgtEl>
                                          <p:spTgt spid="2"/>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Effect transition="in" filter="fade">
                                      <p:cBhvr>
                                        <p:cTn id="30" dur="500"/>
                                        <p:tgtEl>
                                          <p:spTgt spid="13"/>
                                        </p:tgtEl>
                                      </p:cBhvr>
                                    </p:animEffect>
                                  </p:childTnLst>
                                </p:cTn>
                              </p:par>
                            </p:childTnLst>
                          </p:cTn>
                        </p:par>
                        <p:par>
                          <p:cTn id="31" fill="hold">
                            <p:stCondLst>
                              <p:cond delay="2500"/>
                            </p:stCondLst>
                            <p:childTnLst>
                              <p:par>
                                <p:cTn id="32" presetID="1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childTnLst>
                          </p:cTn>
                        </p:par>
                        <p:par>
                          <p:cTn id="40" fill="hold">
                            <p:stCondLst>
                              <p:cond delay="3500"/>
                            </p:stCondLst>
                            <p:childTnLst>
                              <p:par>
                                <p:cTn id="41" presetID="53" presetClass="entr" presetSubtype="16" fill="hold"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par>
                          <p:cTn id="46" fill="hold">
                            <p:stCondLst>
                              <p:cond delay="4000"/>
                            </p:stCondLst>
                            <p:childTnLst>
                              <p:par>
                                <p:cTn id="47" presetID="12" presetClass="entr" presetSubtype="8"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p:tgtEl>
                                          <p:spTgt spid="22"/>
                                        </p:tgtEl>
                                        <p:attrNameLst>
                                          <p:attrName>ppt_x</p:attrName>
                                        </p:attrNameLst>
                                      </p:cBhvr>
                                      <p:tavLst>
                                        <p:tav tm="0">
                                          <p:val>
                                            <p:strVal val="#ppt_x-#ppt_w*1.125000"/>
                                          </p:val>
                                        </p:tav>
                                        <p:tav tm="100000">
                                          <p:val>
                                            <p:strVal val="#ppt_x"/>
                                          </p:val>
                                        </p:tav>
                                      </p:tavLst>
                                    </p:anim>
                                    <p:animEffect transition="in" filter="wipe(right)">
                                      <p:cBhvr>
                                        <p:cTn id="50" dur="500"/>
                                        <p:tgtEl>
                                          <p:spTgt spid="22"/>
                                        </p:tgtEl>
                                      </p:cBhvr>
                                    </p:animEffect>
                                  </p:childTnLst>
                                </p:cTn>
                              </p:par>
                            </p:childTnLst>
                          </p:cTn>
                        </p:par>
                        <p:par>
                          <p:cTn id="51" fill="hold">
                            <p:stCondLst>
                              <p:cond delay="4500"/>
                            </p:stCondLst>
                            <p:childTnLst>
                              <p:par>
                                <p:cTn id="52" presetID="22" presetClass="entr" presetSubtype="8"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left)">
                                      <p:cBhvr>
                                        <p:cTn id="5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2" grpId="0"/>
      <p:bldP spid="18" grpId="0"/>
      <p:bldP spid="2" grpId="0" animBg="1"/>
      <p:bldP spid="17" grpId="0" animBg="1"/>
      <p:bldP spid="2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8" y="477138"/>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例：</a:t>
            </a:r>
          </a:p>
        </p:txBody>
      </p:sp>
      <p:sp>
        <p:nvSpPr>
          <p:cNvPr id="3" name="矩形 2">
            <a:extLst>
              <a:ext uri="{FF2B5EF4-FFF2-40B4-BE49-F238E27FC236}">
                <a16:creationId xmlns:a16="http://schemas.microsoft.com/office/drawing/2014/main" id="{CD352A36-0FAB-466D-AED1-E2DB2EF0AC31}"/>
              </a:ext>
            </a:extLst>
          </p:cNvPr>
          <p:cNvSpPr/>
          <p:nvPr/>
        </p:nvSpPr>
        <p:spPr>
          <a:xfrm>
            <a:off x="1863054" y="1666588"/>
            <a:ext cx="9289360" cy="2243050"/>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g=(x*x for x in range(10)) #</a:t>
            </a:r>
            <a:r>
              <a:rPr lang="zh-CN" altLang="en-US" sz="2400" dirty="0">
                <a:solidFill>
                  <a:schemeClr val="tx1">
                    <a:lumMod val="85000"/>
                    <a:lumOff val="15000"/>
                  </a:schemeClr>
                </a:solidFill>
                <a:ea typeface="微软雅黑" panose="020B0503020204020204" pitchFamily="34" charset="-122"/>
              </a:rPr>
              <a:t>创建一个生成器对象并赋给</a:t>
            </a:r>
            <a:r>
              <a:rPr lang="en-US" altLang="zh-CN" sz="2400" dirty="0">
                <a:solidFill>
                  <a:schemeClr val="tx1">
                    <a:lumMod val="85000"/>
                    <a:lumOff val="15000"/>
                  </a:schemeClr>
                </a:solidFill>
                <a:ea typeface="微软雅黑" panose="020B0503020204020204" pitchFamily="34" charset="-122"/>
              </a:rPr>
              <a:t>g</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print('g</a:t>
            </a:r>
            <a:r>
              <a:rPr lang="zh-CN" altLang="en-US" sz="2400" dirty="0">
                <a:solidFill>
                  <a:schemeClr val="tx1">
                    <a:lumMod val="85000"/>
                    <a:lumOff val="15000"/>
                  </a:schemeClr>
                </a:solidFill>
                <a:ea typeface="微软雅黑" panose="020B0503020204020204" pitchFamily="34" charset="-122"/>
              </a:rPr>
              <a:t>的类型为：</a:t>
            </a:r>
            <a:r>
              <a:rPr lang="en-US" altLang="zh-CN" sz="2400" dirty="0">
                <a:solidFill>
                  <a:schemeClr val="tx1">
                    <a:lumMod val="85000"/>
                    <a:lumOff val="15000"/>
                  </a:schemeClr>
                </a:solidFill>
                <a:ea typeface="微软雅黑" panose="020B0503020204020204" pitchFamily="34" charset="-122"/>
              </a:rPr>
              <a:t>',type(g))</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for </a:t>
            </a:r>
            <a:r>
              <a:rPr lang="en-US" altLang="zh-CN" sz="2400" dirty="0" err="1">
                <a:solidFill>
                  <a:schemeClr val="tx1">
                    <a:lumMod val="85000"/>
                    <a:lumOff val="15000"/>
                  </a:schemeClr>
                </a:solidFill>
                <a:ea typeface="微软雅黑" panose="020B0503020204020204" pitchFamily="34" charset="-122"/>
              </a:rPr>
              <a:t>i</a:t>
            </a:r>
            <a:r>
              <a:rPr lang="en-US" altLang="zh-CN" sz="2400" dirty="0">
                <a:solidFill>
                  <a:schemeClr val="tx1">
                    <a:lumMod val="85000"/>
                    <a:lumOff val="15000"/>
                  </a:schemeClr>
                </a:solidFill>
                <a:ea typeface="微软雅黑" panose="020B0503020204020204" pitchFamily="34" charset="-122"/>
              </a:rPr>
              <a:t> in g:</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    print(</a:t>
            </a:r>
            <a:r>
              <a:rPr lang="en-US" altLang="zh-CN" sz="2400" dirty="0" err="1">
                <a:solidFill>
                  <a:schemeClr val="tx1">
                    <a:lumMod val="85000"/>
                    <a:lumOff val="15000"/>
                  </a:schemeClr>
                </a:solidFill>
                <a:ea typeface="微软雅黑" panose="020B0503020204020204" pitchFamily="34" charset="-122"/>
              </a:rPr>
              <a:t>i</a:t>
            </a:r>
            <a:r>
              <a:rPr lang="en-US" altLang="zh-CN" sz="2400" dirty="0">
                <a:solidFill>
                  <a:schemeClr val="tx1">
                    <a:lumMod val="85000"/>
                    <a:lumOff val="15000"/>
                  </a:schemeClr>
                </a:solidFill>
                <a:ea typeface="微软雅黑" panose="020B0503020204020204" pitchFamily="34" charset="-122"/>
              </a:rPr>
              <a:t>, end=' ')</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781207" y="1595017"/>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836354" y="1156380"/>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9" name="TextBox 107">
            <a:extLst>
              <a:ext uri="{FF2B5EF4-FFF2-40B4-BE49-F238E27FC236}">
                <a16:creationId xmlns:a16="http://schemas.microsoft.com/office/drawing/2014/main" id="{5C3EA55D-8601-4EA2-B52F-5BE99A441E6E}"/>
              </a:ext>
            </a:extLst>
          </p:cNvPr>
          <p:cNvSpPr txBox="1"/>
          <p:nvPr/>
        </p:nvSpPr>
        <p:spPr>
          <a:xfrm>
            <a:off x="1898581" y="4830362"/>
            <a:ext cx="9033550" cy="1099882"/>
          </a:xfrm>
          <a:prstGeom prst="rect">
            <a:avLst/>
          </a:prstGeom>
          <a:noFill/>
        </p:spPr>
        <p:txBody>
          <a:bodyPr wrap="square" lIns="56610" tIns="28304" rIns="56610" bIns="28304" rtlCol="0">
            <a:spAutoFit/>
          </a:bodyPr>
          <a:lstStyle/>
          <a:p>
            <a:pPr defTabSz="914126">
              <a:lnSpc>
                <a:spcPct val="150000"/>
              </a:lnSpc>
              <a:spcBef>
                <a:spcPct val="0"/>
              </a:spcBef>
              <a:defRPr/>
            </a:pPr>
            <a:r>
              <a:rPr lang="en-US" altLang="zh-CN" sz="2400" kern="0" dirty="0">
                <a:solidFill>
                  <a:schemeClr val="tx1">
                    <a:lumMod val="85000"/>
                    <a:lumOff val="15000"/>
                  </a:schemeClr>
                </a:solidFill>
                <a:ea typeface="微软雅黑" pitchFamily="34" charset="-122"/>
              </a:rPr>
              <a:t>g</a:t>
            </a:r>
            <a:r>
              <a:rPr lang="zh-CN" altLang="en-US" sz="2400" kern="0" dirty="0">
                <a:solidFill>
                  <a:schemeClr val="tx1">
                    <a:lumMod val="85000"/>
                    <a:lumOff val="15000"/>
                  </a:schemeClr>
                </a:solidFill>
                <a:ea typeface="微软雅黑" pitchFamily="34" charset="-122"/>
              </a:rPr>
              <a:t>的类型为： </a:t>
            </a:r>
            <a:r>
              <a:rPr lang="en-US" altLang="zh-CN" sz="2400" kern="0" dirty="0">
                <a:solidFill>
                  <a:schemeClr val="tx1">
                    <a:lumMod val="85000"/>
                    <a:lumOff val="15000"/>
                  </a:schemeClr>
                </a:solidFill>
                <a:ea typeface="微软雅黑" pitchFamily="34" charset="-122"/>
              </a:rPr>
              <a:t>&lt;class 'generator'&gt;</a:t>
            </a:r>
          </a:p>
          <a:p>
            <a:pPr defTabSz="914126">
              <a:lnSpc>
                <a:spcPct val="150000"/>
              </a:lnSpc>
              <a:spcBef>
                <a:spcPct val="0"/>
              </a:spcBef>
              <a:defRPr/>
            </a:pPr>
            <a:r>
              <a:rPr lang="en-US" altLang="zh-CN" sz="2400" kern="0" dirty="0">
                <a:solidFill>
                  <a:schemeClr val="tx1">
                    <a:lumMod val="85000"/>
                    <a:lumOff val="15000"/>
                  </a:schemeClr>
                </a:solidFill>
                <a:ea typeface="微软雅黑" pitchFamily="34" charset="-122"/>
              </a:rPr>
              <a:t>0 1 4 9 16 25 36 49 64 81</a:t>
            </a:r>
          </a:p>
        </p:txBody>
      </p:sp>
      <p:grpSp>
        <p:nvGrpSpPr>
          <p:cNvPr id="5" name="组合 4">
            <a:extLst>
              <a:ext uri="{FF2B5EF4-FFF2-40B4-BE49-F238E27FC236}">
                <a16:creationId xmlns:a16="http://schemas.microsoft.com/office/drawing/2014/main" id="{14BCEA30-415D-4E2D-A27F-266C3D1024B8}"/>
              </a:ext>
            </a:extLst>
          </p:cNvPr>
          <p:cNvGrpSpPr/>
          <p:nvPr/>
        </p:nvGrpSpPr>
        <p:grpSpPr>
          <a:xfrm>
            <a:off x="811552" y="4179559"/>
            <a:ext cx="877274" cy="877274"/>
            <a:chOff x="1184655" y="3843886"/>
            <a:chExt cx="877274" cy="877274"/>
          </a:xfrm>
        </p:grpSpPr>
        <p:sp>
          <p:nvSpPr>
            <p:cNvPr id="45" name="KSO_Shape">
              <a:extLst>
                <a:ext uri="{FF2B5EF4-FFF2-40B4-BE49-F238E27FC236}">
                  <a16:creationId xmlns:a16="http://schemas.microsoft.com/office/drawing/2014/main" id="{E2E35AEF-98C0-46D3-96C3-A248FB2E7CEC}"/>
                </a:ext>
              </a:extLst>
            </p:cNvPr>
            <p:cNvSpPr/>
            <p:nvPr/>
          </p:nvSpPr>
          <p:spPr>
            <a:xfrm>
              <a:off x="1184655" y="3843886"/>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2" name="KSO_Shape">
              <a:extLst>
                <a:ext uri="{FF2B5EF4-FFF2-40B4-BE49-F238E27FC236}">
                  <a16:creationId xmlns:a16="http://schemas.microsoft.com/office/drawing/2014/main" id="{919DB801-8521-4ADA-AF55-F91B647B5F4A}"/>
                </a:ext>
              </a:extLst>
            </p:cNvPr>
            <p:cNvSpPr>
              <a:spLocks/>
            </p:cNvSpPr>
            <p:nvPr/>
          </p:nvSpPr>
          <p:spPr bwMode="auto">
            <a:xfrm>
              <a:off x="1364011" y="3954003"/>
              <a:ext cx="646190" cy="648477"/>
            </a:xfrm>
            <a:custGeom>
              <a:avLst/>
              <a:gdLst>
                <a:gd name="T0" fmla="*/ 1471281 w 3950"/>
                <a:gd name="T1" fmla="*/ 1585004 h 3962"/>
                <a:gd name="T2" fmla="*/ 1291856 w 3950"/>
                <a:gd name="T3" fmla="*/ 1800397 h 3962"/>
                <a:gd name="T4" fmla="*/ 0 w 3950"/>
                <a:gd name="T5" fmla="*/ 1620903 h 3962"/>
                <a:gd name="T6" fmla="*/ 179425 w 3950"/>
                <a:gd name="T7" fmla="*/ 5453 h 3962"/>
                <a:gd name="T8" fmla="*/ 963441 w 3950"/>
                <a:gd name="T9" fmla="*/ 5453 h 3962"/>
                <a:gd name="T10" fmla="*/ 968438 w 3950"/>
                <a:gd name="T11" fmla="*/ 5453 h 3962"/>
                <a:gd name="T12" fmla="*/ 968892 w 3950"/>
                <a:gd name="T13" fmla="*/ 5907 h 3962"/>
                <a:gd name="T14" fmla="*/ 1471281 w 3950"/>
                <a:gd name="T15" fmla="*/ 543936 h 3962"/>
                <a:gd name="T16" fmla="*/ 1474006 w 3950"/>
                <a:gd name="T17" fmla="*/ 552570 h 3962"/>
                <a:gd name="T18" fmla="*/ 1471281 w 3950"/>
                <a:gd name="T19" fmla="*/ 974723 h 3962"/>
                <a:gd name="T20" fmla="*/ 1794245 w 3950"/>
                <a:gd name="T21" fmla="*/ 1154217 h 3962"/>
                <a:gd name="T22" fmla="*/ 1614821 w 3950"/>
                <a:gd name="T23" fmla="*/ 1585004 h 3962"/>
                <a:gd name="T24" fmla="*/ 968892 w 3950"/>
                <a:gd name="T25" fmla="*/ 364442 h 3962"/>
                <a:gd name="T26" fmla="*/ 1355450 w 3950"/>
                <a:gd name="T27" fmla="*/ 543936 h 3962"/>
                <a:gd name="T28" fmla="*/ 1399965 w 3950"/>
                <a:gd name="T29" fmla="*/ 615734 h 3962"/>
                <a:gd name="T30" fmla="*/ 897123 w 3950"/>
                <a:gd name="T31" fmla="*/ 436240 h 3962"/>
                <a:gd name="T32" fmla="*/ 251194 w 3950"/>
                <a:gd name="T33" fmla="*/ 77251 h 3962"/>
                <a:gd name="T34" fmla="*/ 71770 w 3950"/>
                <a:gd name="T35" fmla="*/ 1549105 h 3962"/>
                <a:gd name="T36" fmla="*/ 1220087 w 3950"/>
                <a:gd name="T37" fmla="*/ 1728599 h 3962"/>
                <a:gd name="T38" fmla="*/ 574158 w 3950"/>
                <a:gd name="T39" fmla="*/ 1585004 h 3962"/>
                <a:gd name="T40" fmla="*/ 394734 w 3950"/>
                <a:gd name="T41" fmla="*/ 1154217 h 3962"/>
                <a:gd name="T42" fmla="*/ 1399965 w 3950"/>
                <a:gd name="T43" fmla="*/ 974723 h 3962"/>
                <a:gd name="T44" fmla="*/ 1254609 w 3950"/>
                <a:gd name="T45" fmla="*/ 1147401 h 3962"/>
                <a:gd name="T46" fmla="*/ 1121517 w 3950"/>
                <a:gd name="T47" fmla="*/ 1246464 h 3962"/>
                <a:gd name="T48" fmla="*/ 987062 w 3950"/>
                <a:gd name="T49" fmla="*/ 1147401 h 3962"/>
                <a:gd name="T50" fmla="*/ 977523 w 3950"/>
                <a:gd name="T51" fmla="*/ 1455950 h 3962"/>
                <a:gd name="T52" fmla="*/ 1120608 w 3950"/>
                <a:gd name="T53" fmla="*/ 1349162 h 3962"/>
                <a:gd name="T54" fmla="*/ 1264148 w 3950"/>
                <a:gd name="T55" fmla="*/ 1455950 h 3962"/>
                <a:gd name="T56" fmla="*/ 1254609 w 3950"/>
                <a:gd name="T57" fmla="*/ 1147401 h 3962"/>
                <a:gd name="T58" fmla="*/ 957536 w 3950"/>
                <a:gd name="T59" fmla="*/ 1147401 h 3962"/>
                <a:gd name="T60" fmla="*/ 712701 w 3950"/>
                <a:gd name="T61" fmla="*/ 1199659 h 3962"/>
                <a:gd name="T62" fmla="*/ 804003 w 3950"/>
                <a:gd name="T63" fmla="*/ 1455950 h 3962"/>
                <a:gd name="T64" fmla="*/ 866688 w 3950"/>
                <a:gd name="T65" fmla="*/ 1199659 h 3962"/>
                <a:gd name="T66" fmla="*/ 1529424 w 3950"/>
                <a:gd name="T67" fmla="*/ 1147401 h 3962"/>
                <a:gd name="T68" fmla="*/ 1284589 w 3950"/>
                <a:gd name="T69" fmla="*/ 1199659 h 3962"/>
                <a:gd name="T70" fmla="*/ 1375891 w 3950"/>
                <a:gd name="T71" fmla="*/ 1455950 h 3962"/>
                <a:gd name="T72" fmla="*/ 1438121 w 3950"/>
                <a:gd name="T73" fmla="*/ 1199659 h 3962"/>
                <a:gd name="T74" fmla="*/ 1529424 w 3950"/>
                <a:gd name="T75" fmla="*/ 1147401 h 3962"/>
                <a:gd name="T76" fmla="*/ 753583 w 3950"/>
                <a:gd name="T77" fmla="*/ 651633 h 3962"/>
                <a:gd name="T78" fmla="*/ 179425 w 3950"/>
                <a:gd name="T79" fmla="*/ 723431 h 3962"/>
                <a:gd name="T80" fmla="*/ 179425 w 3950"/>
                <a:gd name="T81" fmla="*/ 364442 h 3962"/>
                <a:gd name="T82" fmla="*/ 753583 w 3950"/>
                <a:gd name="T83" fmla="*/ 436240 h 3962"/>
                <a:gd name="T84" fmla="*/ 179425 w 3950"/>
                <a:gd name="T85" fmla="*/ 364442 h 3962"/>
                <a:gd name="T86" fmla="*/ 753583 w 3950"/>
                <a:gd name="T87" fmla="*/ 220846 h 3962"/>
                <a:gd name="T88" fmla="*/ 179425 w 3950"/>
                <a:gd name="T89" fmla="*/ 292644 h 3962"/>
                <a:gd name="T90" fmla="*/ 538274 w 3950"/>
                <a:gd name="T91" fmla="*/ 579835 h 3962"/>
                <a:gd name="T92" fmla="*/ 179425 w 3950"/>
                <a:gd name="T93" fmla="*/ 508037 h 3962"/>
                <a:gd name="T94" fmla="*/ 538274 w 3950"/>
                <a:gd name="T95" fmla="*/ 579835 h 3962"/>
                <a:gd name="T96" fmla="*/ 179425 w 3950"/>
                <a:gd name="T97" fmla="*/ 867026 h 3962"/>
                <a:gd name="T98" fmla="*/ 394734 w 3950"/>
                <a:gd name="T99" fmla="*/ 795228 h 39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950" h="3962">
                  <a:moveTo>
                    <a:pt x="3555" y="3488"/>
                  </a:moveTo>
                  <a:cubicBezTo>
                    <a:pt x="3239" y="3488"/>
                    <a:pt x="3239" y="3488"/>
                    <a:pt x="3239" y="3488"/>
                  </a:cubicBezTo>
                  <a:cubicBezTo>
                    <a:pt x="3239" y="3567"/>
                    <a:pt x="3239" y="3567"/>
                    <a:pt x="3239" y="3567"/>
                  </a:cubicBezTo>
                  <a:cubicBezTo>
                    <a:pt x="3239" y="3785"/>
                    <a:pt x="3063" y="3962"/>
                    <a:pt x="2844" y="3962"/>
                  </a:cubicBezTo>
                  <a:cubicBezTo>
                    <a:pt x="395" y="3962"/>
                    <a:pt x="395" y="3962"/>
                    <a:pt x="395" y="3962"/>
                  </a:cubicBezTo>
                  <a:cubicBezTo>
                    <a:pt x="177" y="3962"/>
                    <a:pt x="0" y="3785"/>
                    <a:pt x="0" y="3567"/>
                  </a:cubicBezTo>
                  <a:cubicBezTo>
                    <a:pt x="0" y="407"/>
                    <a:pt x="0" y="407"/>
                    <a:pt x="0" y="407"/>
                  </a:cubicBezTo>
                  <a:cubicBezTo>
                    <a:pt x="0" y="189"/>
                    <a:pt x="177" y="12"/>
                    <a:pt x="395" y="12"/>
                  </a:cubicBezTo>
                  <a:cubicBezTo>
                    <a:pt x="1975" y="12"/>
                    <a:pt x="1975" y="12"/>
                    <a:pt x="1975" y="12"/>
                  </a:cubicBezTo>
                  <a:cubicBezTo>
                    <a:pt x="2121" y="12"/>
                    <a:pt x="2121" y="12"/>
                    <a:pt x="2121" y="12"/>
                  </a:cubicBezTo>
                  <a:cubicBezTo>
                    <a:pt x="2121" y="0"/>
                    <a:pt x="2121" y="0"/>
                    <a:pt x="2121" y="0"/>
                  </a:cubicBezTo>
                  <a:cubicBezTo>
                    <a:pt x="2132" y="12"/>
                    <a:pt x="2132" y="12"/>
                    <a:pt x="2132" y="12"/>
                  </a:cubicBezTo>
                  <a:cubicBezTo>
                    <a:pt x="2133" y="12"/>
                    <a:pt x="2133" y="12"/>
                    <a:pt x="2133" y="12"/>
                  </a:cubicBezTo>
                  <a:cubicBezTo>
                    <a:pt x="2133" y="13"/>
                    <a:pt x="2133" y="13"/>
                    <a:pt x="2133" y="13"/>
                  </a:cubicBezTo>
                  <a:cubicBezTo>
                    <a:pt x="3227" y="1197"/>
                    <a:pt x="3227" y="1197"/>
                    <a:pt x="3227" y="1197"/>
                  </a:cubicBezTo>
                  <a:cubicBezTo>
                    <a:pt x="3239" y="1197"/>
                    <a:pt x="3239" y="1197"/>
                    <a:pt x="3239" y="1197"/>
                  </a:cubicBezTo>
                  <a:cubicBezTo>
                    <a:pt x="3239" y="1210"/>
                    <a:pt x="3239" y="1210"/>
                    <a:pt x="3239" y="1210"/>
                  </a:cubicBezTo>
                  <a:cubicBezTo>
                    <a:pt x="3245" y="1216"/>
                    <a:pt x="3245" y="1216"/>
                    <a:pt x="3245" y="1216"/>
                  </a:cubicBezTo>
                  <a:cubicBezTo>
                    <a:pt x="3239" y="1216"/>
                    <a:pt x="3239" y="1216"/>
                    <a:pt x="3239" y="1216"/>
                  </a:cubicBezTo>
                  <a:cubicBezTo>
                    <a:pt x="3239" y="2145"/>
                    <a:pt x="3239" y="2145"/>
                    <a:pt x="3239" y="2145"/>
                  </a:cubicBezTo>
                  <a:cubicBezTo>
                    <a:pt x="3555" y="2145"/>
                    <a:pt x="3555" y="2145"/>
                    <a:pt x="3555" y="2145"/>
                  </a:cubicBezTo>
                  <a:cubicBezTo>
                    <a:pt x="3774" y="2145"/>
                    <a:pt x="3950" y="2322"/>
                    <a:pt x="3950" y="2540"/>
                  </a:cubicBezTo>
                  <a:cubicBezTo>
                    <a:pt x="3950" y="3093"/>
                    <a:pt x="3950" y="3093"/>
                    <a:pt x="3950" y="3093"/>
                  </a:cubicBezTo>
                  <a:cubicBezTo>
                    <a:pt x="3950" y="3311"/>
                    <a:pt x="3774" y="3488"/>
                    <a:pt x="3555" y="3488"/>
                  </a:cubicBezTo>
                  <a:close/>
                  <a:moveTo>
                    <a:pt x="2133" y="296"/>
                  </a:moveTo>
                  <a:cubicBezTo>
                    <a:pt x="2133" y="802"/>
                    <a:pt x="2133" y="802"/>
                    <a:pt x="2133" y="802"/>
                  </a:cubicBezTo>
                  <a:cubicBezTo>
                    <a:pt x="2133" y="1020"/>
                    <a:pt x="2310" y="1197"/>
                    <a:pt x="2528" y="1197"/>
                  </a:cubicBezTo>
                  <a:cubicBezTo>
                    <a:pt x="2984" y="1197"/>
                    <a:pt x="2984" y="1197"/>
                    <a:pt x="2984" y="1197"/>
                  </a:cubicBezTo>
                  <a:lnTo>
                    <a:pt x="2133" y="296"/>
                  </a:lnTo>
                  <a:close/>
                  <a:moveTo>
                    <a:pt x="3082" y="1355"/>
                  </a:moveTo>
                  <a:cubicBezTo>
                    <a:pt x="2371" y="1355"/>
                    <a:pt x="2371" y="1355"/>
                    <a:pt x="2371" y="1355"/>
                  </a:cubicBezTo>
                  <a:cubicBezTo>
                    <a:pt x="2152" y="1355"/>
                    <a:pt x="1975" y="1178"/>
                    <a:pt x="1975" y="960"/>
                  </a:cubicBezTo>
                  <a:cubicBezTo>
                    <a:pt x="1975" y="170"/>
                    <a:pt x="1975" y="170"/>
                    <a:pt x="1975" y="170"/>
                  </a:cubicBezTo>
                  <a:cubicBezTo>
                    <a:pt x="553" y="170"/>
                    <a:pt x="553" y="170"/>
                    <a:pt x="553" y="170"/>
                  </a:cubicBezTo>
                  <a:cubicBezTo>
                    <a:pt x="335" y="170"/>
                    <a:pt x="158" y="347"/>
                    <a:pt x="158" y="565"/>
                  </a:cubicBezTo>
                  <a:cubicBezTo>
                    <a:pt x="158" y="3409"/>
                    <a:pt x="158" y="3409"/>
                    <a:pt x="158" y="3409"/>
                  </a:cubicBezTo>
                  <a:cubicBezTo>
                    <a:pt x="158" y="3627"/>
                    <a:pt x="335" y="3804"/>
                    <a:pt x="553" y="3804"/>
                  </a:cubicBezTo>
                  <a:cubicBezTo>
                    <a:pt x="2686" y="3804"/>
                    <a:pt x="2686" y="3804"/>
                    <a:pt x="2686" y="3804"/>
                  </a:cubicBezTo>
                  <a:cubicBezTo>
                    <a:pt x="2877" y="3804"/>
                    <a:pt x="3037" y="3668"/>
                    <a:pt x="3073" y="3488"/>
                  </a:cubicBezTo>
                  <a:cubicBezTo>
                    <a:pt x="1264" y="3488"/>
                    <a:pt x="1264" y="3488"/>
                    <a:pt x="1264" y="3488"/>
                  </a:cubicBezTo>
                  <a:cubicBezTo>
                    <a:pt x="1046" y="3488"/>
                    <a:pt x="869" y="3311"/>
                    <a:pt x="869" y="3093"/>
                  </a:cubicBezTo>
                  <a:cubicBezTo>
                    <a:pt x="869" y="2540"/>
                    <a:pt x="869" y="2540"/>
                    <a:pt x="869" y="2540"/>
                  </a:cubicBezTo>
                  <a:cubicBezTo>
                    <a:pt x="869" y="2322"/>
                    <a:pt x="1046" y="2145"/>
                    <a:pt x="1264" y="2145"/>
                  </a:cubicBezTo>
                  <a:cubicBezTo>
                    <a:pt x="3082" y="2145"/>
                    <a:pt x="3082" y="2145"/>
                    <a:pt x="3082" y="2145"/>
                  </a:cubicBezTo>
                  <a:lnTo>
                    <a:pt x="3082" y="1355"/>
                  </a:lnTo>
                  <a:close/>
                  <a:moveTo>
                    <a:pt x="2762" y="2525"/>
                  </a:moveTo>
                  <a:cubicBezTo>
                    <a:pt x="2603" y="2525"/>
                    <a:pt x="2603" y="2525"/>
                    <a:pt x="2603" y="2525"/>
                  </a:cubicBezTo>
                  <a:cubicBezTo>
                    <a:pt x="2469" y="2743"/>
                    <a:pt x="2469" y="2743"/>
                    <a:pt x="2469" y="2743"/>
                  </a:cubicBezTo>
                  <a:cubicBezTo>
                    <a:pt x="2333" y="2525"/>
                    <a:pt x="2333" y="2525"/>
                    <a:pt x="2333" y="2525"/>
                  </a:cubicBezTo>
                  <a:cubicBezTo>
                    <a:pt x="2173" y="2525"/>
                    <a:pt x="2173" y="2525"/>
                    <a:pt x="2173" y="2525"/>
                  </a:cubicBezTo>
                  <a:cubicBezTo>
                    <a:pt x="2383" y="2850"/>
                    <a:pt x="2383" y="2850"/>
                    <a:pt x="2383" y="2850"/>
                  </a:cubicBezTo>
                  <a:cubicBezTo>
                    <a:pt x="2152" y="3204"/>
                    <a:pt x="2152" y="3204"/>
                    <a:pt x="2152" y="3204"/>
                  </a:cubicBezTo>
                  <a:cubicBezTo>
                    <a:pt x="2316" y="3204"/>
                    <a:pt x="2316" y="3204"/>
                    <a:pt x="2316" y="3204"/>
                  </a:cubicBezTo>
                  <a:cubicBezTo>
                    <a:pt x="2467" y="2969"/>
                    <a:pt x="2467" y="2969"/>
                    <a:pt x="2467" y="2969"/>
                  </a:cubicBezTo>
                  <a:cubicBezTo>
                    <a:pt x="2617" y="3204"/>
                    <a:pt x="2617" y="3204"/>
                    <a:pt x="2617" y="3204"/>
                  </a:cubicBezTo>
                  <a:cubicBezTo>
                    <a:pt x="2783" y="3204"/>
                    <a:pt x="2783" y="3204"/>
                    <a:pt x="2783" y="3204"/>
                  </a:cubicBezTo>
                  <a:cubicBezTo>
                    <a:pt x="2551" y="2855"/>
                    <a:pt x="2551" y="2855"/>
                    <a:pt x="2551" y="2855"/>
                  </a:cubicBezTo>
                  <a:lnTo>
                    <a:pt x="2762" y="2525"/>
                  </a:lnTo>
                  <a:close/>
                  <a:moveTo>
                    <a:pt x="2108" y="2640"/>
                  </a:moveTo>
                  <a:cubicBezTo>
                    <a:pt x="2108" y="2525"/>
                    <a:pt x="2108" y="2525"/>
                    <a:pt x="2108" y="2525"/>
                  </a:cubicBezTo>
                  <a:cubicBezTo>
                    <a:pt x="1569" y="2525"/>
                    <a:pt x="1569" y="2525"/>
                    <a:pt x="1569" y="2525"/>
                  </a:cubicBezTo>
                  <a:cubicBezTo>
                    <a:pt x="1569" y="2640"/>
                    <a:pt x="1569" y="2640"/>
                    <a:pt x="1569" y="2640"/>
                  </a:cubicBezTo>
                  <a:cubicBezTo>
                    <a:pt x="1770" y="2640"/>
                    <a:pt x="1770" y="2640"/>
                    <a:pt x="1770" y="2640"/>
                  </a:cubicBezTo>
                  <a:cubicBezTo>
                    <a:pt x="1770" y="3204"/>
                    <a:pt x="1770" y="3204"/>
                    <a:pt x="1770" y="3204"/>
                  </a:cubicBezTo>
                  <a:cubicBezTo>
                    <a:pt x="1908" y="3204"/>
                    <a:pt x="1908" y="3204"/>
                    <a:pt x="1908" y="3204"/>
                  </a:cubicBezTo>
                  <a:cubicBezTo>
                    <a:pt x="1908" y="2640"/>
                    <a:pt x="1908" y="2640"/>
                    <a:pt x="1908" y="2640"/>
                  </a:cubicBezTo>
                  <a:lnTo>
                    <a:pt x="2108" y="2640"/>
                  </a:lnTo>
                  <a:close/>
                  <a:moveTo>
                    <a:pt x="3367" y="2525"/>
                  </a:moveTo>
                  <a:cubicBezTo>
                    <a:pt x="2828" y="2525"/>
                    <a:pt x="2828" y="2525"/>
                    <a:pt x="2828" y="2525"/>
                  </a:cubicBezTo>
                  <a:cubicBezTo>
                    <a:pt x="2828" y="2640"/>
                    <a:pt x="2828" y="2640"/>
                    <a:pt x="2828" y="2640"/>
                  </a:cubicBezTo>
                  <a:cubicBezTo>
                    <a:pt x="3029" y="2640"/>
                    <a:pt x="3029" y="2640"/>
                    <a:pt x="3029" y="2640"/>
                  </a:cubicBezTo>
                  <a:cubicBezTo>
                    <a:pt x="3029" y="3204"/>
                    <a:pt x="3029" y="3204"/>
                    <a:pt x="3029" y="3204"/>
                  </a:cubicBezTo>
                  <a:cubicBezTo>
                    <a:pt x="3166" y="3204"/>
                    <a:pt x="3166" y="3204"/>
                    <a:pt x="3166" y="3204"/>
                  </a:cubicBezTo>
                  <a:cubicBezTo>
                    <a:pt x="3166" y="2640"/>
                    <a:pt x="3166" y="2640"/>
                    <a:pt x="3166" y="2640"/>
                  </a:cubicBezTo>
                  <a:cubicBezTo>
                    <a:pt x="3367" y="2640"/>
                    <a:pt x="3367" y="2640"/>
                    <a:pt x="3367" y="2640"/>
                  </a:cubicBezTo>
                  <a:lnTo>
                    <a:pt x="3367" y="2525"/>
                  </a:lnTo>
                  <a:close/>
                  <a:moveTo>
                    <a:pt x="395" y="1434"/>
                  </a:moveTo>
                  <a:cubicBezTo>
                    <a:pt x="1659" y="1434"/>
                    <a:pt x="1659" y="1434"/>
                    <a:pt x="1659" y="1434"/>
                  </a:cubicBezTo>
                  <a:cubicBezTo>
                    <a:pt x="1659" y="1592"/>
                    <a:pt x="1659" y="1592"/>
                    <a:pt x="1659" y="1592"/>
                  </a:cubicBezTo>
                  <a:cubicBezTo>
                    <a:pt x="395" y="1592"/>
                    <a:pt x="395" y="1592"/>
                    <a:pt x="395" y="1592"/>
                  </a:cubicBezTo>
                  <a:lnTo>
                    <a:pt x="395" y="1434"/>
                  </a:lnTo>
                  <a:close/>
                  <a:moveTo>
                    <a:pt x="395" y="802"/>
                  </a:moveTo>
                  <a:cubicBezTo>
                    <a:pt x="1659" y="802"/>
                    <a:pt x="1659" y="802"/>
                    <a:pt x="1659" y="802"/>
                  </a:cubicBezTo>
                  <a:cubicBezTo>
                    <a:pt x="1659" y="960"/>
                    <a:pt x="1659" y="960"/>
                    <a:pt x="1659" y="960"/>
                  </a:cubicBezTo>
                  <a:cubicBezTo>
                    <a:pt x="395" y="960"/>
                    <a:pt x="395" y="960"/>
                    <a:pt x="395" y="960"/>
                  </a:cubicBezTo>
                  <a:lnTo>
                    <a:pt x="395" y="802"/>
                  </a:lnTo>
                  <a:close/>
                  <a:moveTo>
                    <a:pt x="395" y="486"/>
                  </a:moveTo>
                  <a:cubicBezTo>
                    <a:pt x="1659" y="486"/>
                    <a:pt x="1659" y="486"/>
                    <a:pt x="1659" y="486"/>
                  </a:cubicBezTo>
                  <a:cubicBezTo>
                    <a:pt x="1659" y="644"/>
                    <a:pt x="1659" y="644"/>
                    <a:pt x="1659" y="644"/>
                  </a:cubicBezTo>
                  <a:cubicBezTo>
                    <a:pt x="395" y="644"/>
                    <a:pt x="395" y="644"/>
                    <a:pt x="395" y="644"/>
                  </a:cubicBezTo>
                  <a:lnTo>
                    <a:pt x="395" y="486"/>
                  </a:lnTo>
                  <a:close/>
                  <a:moveTo>
                    <a:pt x="1185" y="1276"/>
                  </a:moveTo>
                  <a:cubicBezTo>
                    <a:pt x="395" y="1276"/>
                    <a:pt x="395" y="1276"/>
                    <a:pt x="395" y="1276"/>
                  </a:cubicBezTo>
                  <a:cubicBezTo>
                    <a:pt x="395" y="1118"/>
                    <a:pt x="395" y="1118"/>
                    <a:pt x="395" y="1118"/>
                  </a:cubicBezTo>
                  <a:cubicBezTo>
                    <a:pt x="1185" y="1118"/>
                    <a:pt x="1185" y="1118"/>
                    <a:pt x="1185" y="1118"/>
                  </a:cubicBezTo>
                  <a:lnTo>
                    <a:pt x="1185" y="1276"/>
                  </a:lnTo>
                  <a:close/>
                  <a:moveTo>
                    <a:pt x="869" y="1908"/>
                  </a:moveTo>
                  <a:cubicBezTo>
                    <a:pt x="395" y="1908"/>
                    <a:pt x="395" y="1908"/>
                    <a:pt x="395" y="1908"/>
                  </a:cubicBezTo>
                  <a:cubicBezTo>
                    <a:pt x="395" y="1750"/>
                    <a:pt x="395" y="1750"/>
                    <a:pt x="395" y="1750"/>
                  </a:cubicBezTo>
                  <a:cubicBezTo>
                    <a:pt x="869" y="1750"/>
                    <a:pt x="869" y="1750"/>
                    <a:pt x="869" y="1750"/>
                  </a:cubicBezTo>
                  <a:lnTo>
                    <a:pt x="869" y="1908"/>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a:solidFill>
                  <a:srgbClr val="602222"/>
                </a:solidFill>
                <a:latin typeface="+mn-lt"/>
                <a:ea typeface="微软雅黑" panose="020B0503020204020204" pitchFamily="34" charset="-122"/>
              </a:endParaRPr>
            </a:p>
          </p:txBody>
        </p:sp>
      </p:grpSp>
      <p:sp>
        <p:nvSpPr>
          <p:cNvPr id="47" name="KSO_Shape">
            <a:extLst>
              <a:ext uri="{FF2B5EF4-FFF2-40B4-BE49-F238E27FC236}">
                <a16:creationId xmlns:a16="http://schemas.microsoft.com/office/drawing/2014/main" id="{A583F9AA-DFE3-4C95-A8B2-585B10C6DE21}"/>
              </a:ext>
            </a:extLst>
          </p:cNvPr>
          <p:cNvSpPr/>
          <p:nvPr/>
        </p:nvSpPr>
        <p:spPr>
          <a:xfrm>
            <a:off x="1688825" y="4760481"/>
            <a:ext cx="9500557" cy="1295062"/>
          </a:xfrm>
          <a:prstGeom prst="roundRect">
            <a:avLst>
              <a:gd name="adj" fmla="val 1103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8" name="KSO_Shape">
            <a:extLst>
              <a:ext uri="{FF2B5EF4-FFF2-40B4-BE49-F238E27FC236}">
                <a16:creationId xmlns:a16="http://schemas.microsoft.com/office/drawing/2014/main" id="{7C10B4E9-275D-4EE6-A235-4852EBDFC2C3}"/>
              </a:ext>
            </a:extLst>
          </p:cNvPr>
          <p:cNvSpPr/>
          <p:nvPr/>
        </p:nvSpPr>
        <p:spPr>
          <a:xfrm>
            <a:off x="1695912" y="1696577"/>
            <a:ext cx="9493471" cy="228462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cxnSp>
        <p:nvCxnSpPr>
          <p:cNvPr id="50" name="直接连接符 49">
            <a:extLst>
              <a:ext uri="{FF2B5EF4-FFF2-40B4-BE49-F238E27FC236}">
                <a16:creationId xmlns:a16="http://schemas.microsoft.com/office/drawing/2014/main" id="{44B5916D-B59B-40B0-A0E5-576B4A9A143A}"/>
              </a:ext>
            </a:extLst>
          </p:cNvPr>
          <p:cNvCxnSpPr>
            <a:cxnSpLocks/>
          </p:cNvCxnSpPr>
          <p:nvPr/>
        </p:nvCxnSpPr>
        <p:spPr>
          <a:xfrm>
            <a:off x="1781207" y="4646650"/>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769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p:tgtEl>
                                          <p:spTgt spid="3"/>
                                        </p:tgtEl>
                                        <p:attrNameLst>
                                          <p:attrName>ppt_y</p:attrName>
                                        </p:attrNameLst>
                                      </p:cBhvr>
                                      <p:tavLst>
                                        <p:tav tm="0">
                                          <p:val>
                                            <p:strVal val="#ppt_y-#ppt_h*1.125000"/>
                                          </p:val>
                                        </p:tav>
                                        <p:tav tm="100000">
                                          <p:val>
                                            <p:strVal val="#ppt_y"/>
                                          </p:val>
                                        </p:tav>
                                      </p:tavLst>
                                    </p:anim>
                                    <p:animEffect transition="in" filter="wipe(down)">
                                      <p:cBhvr>
                                        <p:cTn id="26" dur="500"/>
                                        <p:tgtEl>
                                          <p:spTgt spid="3"/>
                                        </p:tgtEl>
                                      </p:cBhvr>
                                    </p:animEffect>
                                  </p:childTnLst>
                                </p:cTn>
                              </p:par>
                            </p:childTnLst>
                          </p:cTn>
                        </p:par>
                        <p:par>
                          <p:cTn id="27" fill="hold">
                            <p:stCondLst>
                              <p:cond delay="1500"/>
                            </p:stCondLst>
                            <p:childTnLst>
                              <p:par>
                                <p:cTn id="28" presetID="53" presetClass="entr" presetSubtype="16"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ppt_w</p:attrName>
                                        </p:attrNameLst>
                                      </p:cBhvr>
                                      <p:tavLst>
                                        <p:tav tm="0">
                                          <p:val>
                                            <p:fltVal val="0"/>
                                          </p:val>
                                        </p:tav>
                                        <p:tav tm="100000">
                                          <p:val>
                                            <p:strVal val="#ppt_w"/>
                                          </p:val>
                                        </p:tav>
                                      </p:tavLst>
                                    </p:anim>
                                    <p:anim calcmode="lin" valueType="num">
                                      <p:cBhvr>
                                        <p:cTn id="31" dur="500" fill="hold"/>
                                        <p:tgtEl>
                                          <p:spTgt spid="5"/>
                                        </p:tgtEl>
                                        <p:attrNameLst>
                                          <p:attrName>ppt_h</p:attrName>
                                        </p:attrNameLst>
                                      </p:cBhvr>
                                      <p:tavLst>
                                        <p:tav tm="0">
                                          <p:val>
                                            <p:fltVal val="0"/>
                                          </p:val>
                                        </p:tav>
                                        <p:tav tm="100000">
                                          <p:val>
                                            <p:strVal val="#ppt_h"/>
                                          </p:val>
                                        </p:tav>
                                      </p:tavLst>
                                    </p:anim>
                                    <p:animEffect transition="in" filter="fade">
                                      <p:cBhvr>
                                        <p:cTn id="32" dur="500"/>
                                        <p:tgtEl>
                                          <p:spTgt spid="5"/>
                                        </p:tgtEl>
                                      </p:cBhvr>
                                    </p:animEffect>
                                  </p:childTnLst>
                                </p:cTn>
                              </p:par>
                            </p:childTnLst>
                          </p:cTn>
                        </p:par>
                        <p:par>
                          <p:cTn id="33" fill="hold">
                            <p:stCondLst>
                              <p:cond delay="2000"/>
                            </p:stCondLst>
                            <p:childTnLst>
                              <p:par>
                                <p:cTn id="34" presetID="16" presetClass="entr" presetSubtype="21" fill="hold" nodeType="after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barn(inVertical)">
                                      <p:cBhvr>
                                        <p:cTn id="36" dur="500"/>
                                        <p:tgtEl>
                                          <p:spTgt spid="5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500"/>
                                        <p:tgtEl>
                                          <p:spTgt spid="47"/>
                                        </p:tgtEl>
                                      </p:cBhvr>
                                    </p:animEffect>
                                  </p:childTnLst>
                                </p:cTn>
                              </p:par>
                              <p:par>
                                <p:cTn id="40" presetID="12" presetClass="entr" presetSubtype="1"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 calcmode="lin" valueType="num">
                                      <p:cBhvr additive="base">
                                        <p:cTn id="42" dur="500"/>
                                        <p:tgtEl>
                                          <p:spTgt spid="39"/>
                                        </p:tgtEl>
                                        <p:attrNameLst>
                                          <p:attrName>ppt_y</p:attrName>
                                        </p:attrNameLst>
                                      </p:cBhvr>
                                      <p:tavLst>
                                        <p:tav tm="0">
                                          <p:val>
                                            <p:strVal val="#ppt_y-#ppt_h*1.125000"/>
                                          </p:val>
                                        </p:tav>
                                        <p:tav tm="100000">
                                          <p:val>
                                            <p:strVal val="#ppt_y"/>
                                          </p:val>
                                        </p:tav>
                                      </p:tavLst>
                                    </p:anim>
                                    <p:animEffect transition="in" filter="wipe(down)">
                                      <p:cBhvr>
                                        <p:cTn id="4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39" grpId="0"/>
      <p:bldP spid="47" grpId="0" animBg="1"/>
      <p:bldP spid="4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388113" y="477612"/>
            <a:ext cx="141577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生成器</a:t>
            </a:r>
          </a:p>
        </p:txBody>
      </p:sp>
      <p:sp>
        <p:nvSpPr>
          <p:cNvPr id="6" name="文本框 5">
            <a:extLst>
              <a:ext uri="{FF2B5EF4-FFF2-40B4-BE49-F238E27FC236}">
                <a16:creationId xmlns:a16="http://schemas.microsoft.com/office/drawing/2014/main" id="{4E1CB98A-1D7D-4B86-A0E7-B3C5597FB1FE}"/>
              </a:ext>
            </a:extLst>
          </p:cNvPr>
          <p:cNvSpPr txBox="1"/>
          <p:nvPr/>
        </p:nvSpPr>
        <p:spPr>
          <a:xfrm>
            <a:off x="2958775" y="2036407"/>
            <a:ext cx="7963270" cy="1134858"/>
          </a:xfrm>
          <a:prstGeom prst="rect">
            <a:avLst/>
          </a:prstGeom>
          <a:noFill/>
        </p:spPr>
        <p:txBody>
          <a:bodyPr wrap="square" lIns="91436" tIns="45718" rIns="91436" bIns="45718" rtlCol="0" anchor="ctr">
            <a:spAutoFit/>
          </a:bodyPr>
          <a:lstStyle/>
          <a:p>
            <a:pPr lvl="0" defTabSz="964149" fontAlgn="base">
              <a:lnSpc>
                <a:spcPct val="150000"/>
              </a:lnSpc>
              <a:spcBef>
                <a:spcPct val="0"/>
              </a:spcBef>
              <a:spcAft>
                <a:spcPct val="0"/>
              </a:spcAft>
            </a:pPr>
            <a:r>
              <a:rPr lang="zh-CN" altLang="en-US" sz="2400" dirty="0">
                <a:cs typeface="+mn-ea"/>
                <a:sym typeface="+mn-lt"/>
              </a:rPr>
              <a:t>如果生成元素的方法比较复杂，不适合用</a:t>
            </a:r>
            <a:r>
              <a:rPr lang="en-US" altLang="zh-CN" sz="2400" dirty="0">
                <a:cs typeface="+mn-ea"/>
                <a:sym typeface="+mn-lt"/>
              </a:rPr>
              <a:t>for</a:t>
            </a:r>
            <a:r>
              <a:rPr lang="zh-CN" altLang="en-US" sz="2400" dirty="0">
                <a:cs typeface="+mn-ea"/>
                <a:sym typeface="+mn-lt"/>
              </a:rPr>
              <a:t>循环方式实现，我们还可以借助</a:t>
            </a:r>
            <a:r>
              <a:rPr lang="en-US" altLang="zh-CN" sz="2400" dirty="0">
                <a:cs typeface="+mn-ea"/>
                <a:sym typeface="+mn-lt"/>
              </a:rPr>
              <a:t>yield</a:t>
            </a:r>
            <a:r>
              <a:rPr lang="zh-CN" altLang="en-US" sz="2400" dirty="0">
                <a:cs typeface="+mn-ea"/>
                <a:sym typeface="+mn-lt"/>
              </a:rPr>
              <a:t>关键字利用函数实现生成器的功能。</a:t>
            </a:r>
          </a:p>
        </p:txBody>
      </p:sp>
      <p:grpSp>
        <p:nvGrpSpPr>
          <p:cNvPr id="7" name="组合 6">
            <a:extLst>
              <a:ext uri="{FF2B5EF4-FFF2-40B4-BE49-F238E27FC236}">
                <a16:creationId xmlns:a16="http://schemas.microsoft.com/office/drawing/2014/main" id="{6EF38857-9E50-4A25-A1EF-C3997D1F3969}"/>
              </a:ext>
            </a:extLst>
          </p:cNvPr>
          <p:cNvGrpSpPr/>
          <p:nvPr/>
        </p:nvGrpSpPr>
        <p:grpSpPr>
          <a:xfrm>
            <a:off x="980478" y="2258132"/>
            <a:ext cx="1370836" cy="656252"/>
            <a:chOff x="-8553" y="2593913"/>
            <a:chExt cx="1864069" cy="1096904"/>
          </a:xfrm>
        </p:grpSpPr>
        <p:sp>
          <p:nvSpPr>
            <p:cNvPr id="8" name="圆角矩形 32">
              <a:extLst>
                <a:ext uri="{FF2B5EF4-FFF2-40B4-BE49-F238E27FC236}">
                  <a16:creationId xmlns:a16="http://schemas.microsoft.com/office/drawing/2014/main" id="{5CA40741-A6CF-41F2-8E6F-4F1E199308A2}"/>
                </a:ext>
              </a:extLst>
            </p:cNvPr>
            <p:cNvSpPr/>
            <p:nvPr/>
          </p:nvSpPr>
          <p:spPr>
            <a:xfrm rot="10800000" flipV="1">
              <a:off x="-8553" y="2593913"/>
              <a:ext cx="1864069" cy="1096904"/>
            </a:xfrm>
            <a:prstGeom prst="roundRect">
              <a:avLst>
                <a:gd name="adj" fmla="val 14715"/>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cs"/>
                <a:sym typeface="Arial" panose="020B0604020202020204" pitchFamily="34" charset="0"/>
              </a:endParaRPr>
            </a:p>
          </p:txBody>
        </p:sp>
        <p:sp>
          <p:nvSpPr>
            <p:cNvPr id="9" name="文本框 8">
              <a:extLst>
                <a:ext uri="{FF2B5EF4-FFF2-40B4-BE49-F238E27FC236}">
                  <a16:creationId xmlns:a16="http://schemas.microsoft.com/office/drawing/2014/main" id="{D3EDCA10-17A2-40B9-AC36-33552A62A276}"/>
                </a:ext>
              </a:extLst>
            </p:cNvPr>
            <p:cNvSpPr txBox="1"/>
            <p:nvPr/>
          </p:nvSpPr>
          <p:spPr>
            <a:xfrm>
              <a:off x="51567" y="2700300"/>
              <a:ext cx="1741979" cy="874539"/>
            </a:xfrm>
            <a:prstGeom prst="rect">
              <a:avLst/>
            </a:prstGeom>
            <a:noFill/>
          </p:spPr>
          <p:txBody>
            <a:bodyPr wrap="square" lIns="91436" tIns="45718" rIns="91436" bIns="45718" rtlCol="0" anchor="ctr">
              <a:spAutoFit/>
            </a:bodyPr>
            <a:lstStyle/>
            <a:p>
              <a:pPr marL="0" marR="0" lvl="0" indent="0" algn="ctr" defTabSz="964149"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ea"/>
                  <a:sym typeface="+mn-lt"/>
                </a:rPr>
                <a:t>01</a:t>
              </a:r>
              <a:endParaRPr kumimoji="0" lang="zh-CN" altLang="en-US"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ea"/>
                <a:sym typeface="+mn-lt"/>
              </a:endParaRPr>
            </a:p>
          </p:txBody>
        </p:sp>
      </p:grpSp>
      <p:sp>
        <p:nvSpPr>
          <p:cNvPr id="12" name="文本框 11">
            <a:extLst>
              <a:ext uri="{FF2B5EF4-FFF2-40B4-BE49-F238E27FC236}">
                <a16:creationId xmlns:a16="http://schemas.microsoft.com/office/drawing/2014/main" id="{C89BBA72-B04B-430A-90AA-33BB8C5D1FCF}"/>
              </a:ext>
            </a:extLst>
          </p:cNvPr>
          <p:cNvSpPr txBox="1"/>
          <p:nvPr/>
        </p:nvSpPr>
        <p:spPr>
          <a:xfrm>
            <a:off x="2958776" y="3837491"/>
            <a:ext cx="7963270" cy="1134858"/>
          </a:xfrm>
          <a:prstGeom prst="rect">
            <a:avLst/>
          </a:prstGeom>
          <a:noFill/>
        </p:spPr>
        <p:txBody>
          <a:bodyPr wrap="square" lIns="91436" tIns="45718" rIns="91436" bIns="45718" rtlCol="0" anchor="ctr">
            <a:spAutoFit/>
          </a:bodyPr>
          <a:lstStyle/>
          <a:p>
            <a:pPr lvl="0" defTabSz="964149" fontAlgn="base">
              <a:lnSpc>
                <a:spcPct val="150000"/>
              </a:lnSpc>
              <a:spcBef>
                <a:spcPct val="0"/>
              </a:spcBef>
              <a:spcAft>
                <a:spcPct val="0"/>
              </a:spcAft>
            </a:pPr>
            <a:r>
              <a:rPr lang="zh-CN" altLang="en-US" sz="2400" dirty="0">
                <a:solidFill>
                  <a:schemeClr val="tx1">
                    <a:lumMod val="85000"/>
                    <a:lumOff val="15000"/>
                  </a:schemeClr>
                </a:solidFill>
                <a:cs typeface="+mn-ea"/>
                <a:sym typeface="+mn-lt"/>
              </a:rPr>
              <a:t>例：实现</a:t>
            </a:r>
            <a:r>
              <a:rPr lang="en-US" altLang="zh-CN" sz="2400" dirty="0" err="1">
                <a:solidFill>
                  <a:schemeClr val="tx1">
                    <a:lumMod val="85000"/>
                    <a:lumOff val="15000"/>
                  </a:schemeClr>
                </a:solidFill>
                <a:cs typeface="+mn-ea"/>
                <a:sym typeface="+mn-lt"/>
              </a:rPr>
              <a:t>faclist</a:t>
            </a:r>
            <a:r>
              <a:rPr lang="zh-CN" altLang="en-US" sz="2400" dirty="0">
                <a:solidFill>
                  <a:schemeClr val="tx1">
                    <a:lumMod val="85000"/>
                    <a:lumOff val="15000"/>
                  </a:schemeClr>
                </a:solidFill>
                <a:cs typeface="+mn-ea"/>
                <a:sym typeface="+mn-lt"/>
              </a:rPr>
              <a:t>函数，依次生成</a:t>
            </a:r>
            <a:r>
              <a:rPr lang="en-US" altLang="zh-CN" sz="2400" dirty="0">
                <a:solidFill>
                  <a:schemeClr val="tx1">
                    <a:lumMod val="85000"/>
                    <a:lumOff val="15000"/>
                  </a:schemeClr>
                </a:solidFill>
                <a:cs typeface="+mn-ea"/>
                <a:sym typeface="+mn-lt"/>
              </a:rPr>
              <a:t>1</a:t>
            </a:r>
            <a:r>
              <a:rPr lang="zh-CN" altLang="en-US" sz="2400" dirty="0">
                <a:solidFill>
                  <a:schemeClr val="tx1">
                    <a:lumMod val="85000"/>
                    <a:lumOff val="15000"/>
                  </a:schemeClr>
                </a:solidFill>
                <a:cs typeface="+mn-ea"/>
                <a:sym typeface="+mn-lt"/>
              </a:rPr>
              <a:t>的阶乘、</a:t>
            </a:r>
            <a:r>
              <a:rPr lang="en-US" altLang="zh-CN" sz="2400" dirty="0">
                <a:solidFill>
                  <a:schemeClr val="tx1">
                    <a:lumMod val="85000"/>
                    <a:lumOff val="15000"/>
                  </a:schemeClr>
                </a:solidFill>
                <a:cs typeface="+mn-ea"/>
                <a:sym typeface="+mn-lt"/>
              </a:rPr>
              <a:t>2</a:t>
            </a:r>
            <a:r>
              <a:rPr lang="zh-CN" altLang="en-US" sz="2400" dirty="0">
                <a:solidFill>
                  <a:schemeClr val="tx1">
                    <a:lumMod val="85000"/>
                    <a:lumOff val="15000"/>
                  </a:schemeClr>
                </a:solidFill>
                <a:cs typeface="+mn-ea"/>
                <a:sym typeface="+mn-lt"/>
              </a:rPr>
              <a:t>的阶乘、</a:t>
            </a:r>
            <a:r>
              <a:rPr lang="en-US" altLang="zh-CN" sz="2400" dirty="0">
                <a:solidFill>
                  <a:schemeClr val="tx1">
                    <a:lumMod val="85000"/>
                    <a:lumOff val="15000"/>
                  </a:schemeClr>
                </a:solidFill>
                <a:cs typeface="+mn-ea"/>
                <a:sym typeface="+mn-lt"/>
              </a:rPr>
              <a:t>…</a:t>
            </a:r>
            <a:r>
              <a:rPr lang="zh-CN" altLang="en-US" sz="2400" dirty="0">
                <a:solidFill>
                  <a:schemeClr val="tx1">
                    <a:lumMod val="85000"/>
                    <a:lumOff val="15000"/>
                  </a:schemeClr>
                </a:solidFill>
                <a:cs typeface="+mn-ea"/>
                <a:sym typeface="+mn-lt"/>
              </a:rPr>
              <a:t>、</a:t>
            </a:r>
            <a:r>
              <a:rPr lang="en-US" altLang="zh-CN" sz="2400" dirty="0">
                <a:solidFill>
                  <a:schemeClr val="tx1">
                    <a:lumMod val="85000"/>
                    <a:lumOff val="15000"/>
                  </a:schemeClr>
                </a:solidFill>
                <a:cs typeface="+mn-ea"/>
                <a:sym typeface="+mn-lt"/>
              </a:rPr>
              <a:t>n</a:t>
            </a:r>
            <a:r>
              <a:rPr lang="zh-CN" altLang="en-US" sz="2400" dirty="0">
                <a:solidFill>
                  <a:schemeClr val="tx1">
                    <a:lumMod val="85000"/>
                    <a:lumOff val="15000"/>
                  </a:schemeClr>
                </a:solidFill>
                <a:cs typeface="+mn-ea"/>
                <a:sym typeface="+mn-lt"/>
              </a:rPr>
              <a:t>的阶乘。</a:t>
            </a:r>
          </a:p>
        </p:txBody>
      </p:sp>
      <p:grpSp>
        <p:nvGrpSpPr>
          <p:cNvPr id="13" name="组合 12">
            <a:extLst>
              <a:ext uri="{FF2B5EF4-FFF2-40B4-BE49-F238E27FC236}">
                <a16:creationId xmlns:a16="http://schemas.microsoft.com/office/drawing/2014/main" id="{555E9E25-039C-4AC5-A480-546E60BE6D60}"/>
              </a:ext>
            </a:extLst>
          </p:cNvPr>
          <p:cNvGrpSpPr/>
          <p:nvPr/>
        </p:nvGrpSpPr>
        <p:grpSpPr>
          <a:xfrm>
            <a:off x="980477" y="4077292"/>
            <a:ext cx="1370837" cy="656252"/>
            <a:chOff x="-8553" y="2593913"/>
            <a:chExt cx="1864069" cy="1096904"/>
          </a:xfrm>
          <a:solidFill>
            <a:srgbClr val="FFC000"/>
          </a:solidFill>
        </p:grpSpPr>
        <p:sp>
          <p:nvSpPr>
            <p:cNvPr id="14" name="圆角矩形 32">
              <a:extLst>
                <a:ext uri="{FF2B5EF4-FFF2-40B4-BE49-F238E27FC236}">
                  <a16:creationId xmlns:a16="http://schemas.microsoft.com/office/drawing/2014/main" id="{07D680A6-2AD7-4A13-B526-8C53CE3890F8}"/>
                </a:ext>
              </a:extLst>
            </p:cNvPr>
            <p:cNvSpPr/>
            <p:nvPr/>
          </p:nvSpPr>
          <p:spPr>
            <a:xfrm rot="10800000" flipV="1">
              <a:off x="-8553" y="2593913"/>
              <a:ext cx="1864069" cy="1096904"/>
            </a:xfrm>
            <a:prstGeom prst="roundRect">
              <a:avLst>
                <a:gd name="adj" fmla="val 8745"/>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cs"/>
                <a:sym typeface="Arial" panose="020B0604020202020204" pitchFamily="34" charset="0"/>
              </a:endParaRPr>
            </a:p>
          </p:txBody>
        </p:sp>
        <p:sp>
          <p:nvSpPr>
            <p:cNvPr id="15" name="文本框 14">
              <a:extLst>
                <a:ext uri="{FF2B5EF4-FFF2-40B4-BE49-F238E27FC236}">
                  <a16:creationId xmlns:a16="http://schemas.microsoft.com/office/drawing/2014/main" id="{3DBDD283-8F0D-4E17-8371-1F0268A7B262}"/>
                </a:ext>
              </a:extLst>
            </p:cNvPr>
            <p:cNvSpPr txBox="1"/>
            <p:nvPr/>
          </p:nvSpPr>
          <p:spPr>
            <a:xfrm>
              <a:off x="51567" y="2700300"/>
              <a:ext cx="1741979" cy="874539"/>
            </a:xfrm>
            <a:prstGeom prst="rect">
              <a:avLst/>
            </a:prstGeom>
            <a:noFill/>
          </p:spPr>
          <p:txBody>
            <a:bodyPr wrap="square" lIns="91436" tIns="45718" rIns="91436" bIns="45718" rtlCol="0" anchor="ctr">
              <a:spAutoFit/>
            </a:bodyPr>
            <a:lstStyle/>
            <a:p>
              <a:pPr lvl="0" algn="ctr" defTabSz="964149" fontAlgn="base">
                <a:spcBef>
                  <a:spcPct val="0"/>
                </a:spcBef>
                <a:spcAft>
                  <a:spcPct val="0"/>
                </a:spcAft>
                <a:defRPr/>
              </a:pPr>
              <a:r>
                <a:rPr lang="en-US" altLang="zh-CN" sz="2800" b="1" dirty="0">
                  <a:solidFill>
                    <a:schemeClr val="tx1">
                      <a:lumMod val="85000"/>
                      <a:lumOff val="15000"/>
                    </a:schemeClr>
                  </a:solidFill>
                  <a:ea typeface="微软雅黑" panose="020B0503020204020204" pitchFamily="34" charset="-122"/>
                  <a:cs typeface="+mn-ea"/>
                  <a:sym typeface="+mn-lt"/>
                </a:rPr>
                <a:t>02</a:t>
              </a:r>
              <a:endParaRPr kumimoji="0" lang="zh-CN" altLang="en-US" sz="2800" b="1" i="0" u="none" strike="noStrike" kern="1200" cap="none" spc="0" normalizeH="0" baseline="0" noProof="0" dirty="0">
                <a:ln>
                  <a:noFill/>
                </a:ln>
                <a:solidFill>
                  <a:schemeClr val="tx1">
                    <a:lumMod val="85000"/>
                    <a:lumOff val="15000"/>
                  </a:schemeClr>
                </a:solidFill>
                <a:uLnTx/>
                <a:uFillTx/>
                <a:ea typeface="微软雅黑" panose="020B0503020204020204" pitchFamily="34" charset="-122"/>
                <a:cs typeface="+mn-ea"/>
                <a:sym typeface="+mn-lt"/>
              </a:endParaRPr>
            </a:p>
          </p:txBody>
        </p:sp>
      </p:grpSp>
      <p:sp>
        <p:nvSpPr>
          <p:cNvPr id="2" name="等腰三角形 1">
            <a:extLst>
              <a:ext uri="{FF2B5EF4-FFF2-40B4-BE49-F238E27FC236}">
                <a16:creationId xmlns:a16="http://schemas.microsoft.com/office/drawing/2014/main" id="{0AB25B07-79F7-4E23-A176-DF615A6E85BD}"/>
              </a:ext>
            </a:extLst>
          </p:cNvPr>
          <p:cNvSpPr/>
          <p:nvPr/>
        </p:nvSpPr>
        <p:spPr>
          <a:xfrm rot="5400000">
            <a:off x="2494383" y="2444887"/>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ea typeface="微软雅黑" panose="020B0503020204020204" pitchFamily="34" charset="-122"/>
              <a:cs typeface="+mn-cs"/>
              <a:sym typeface="Arial" panose="020B0604020202020204" pitchFamily="34" charset="0"/>
            </a:endParaRPr>
          </a:p>
        </p:txBody>
      </p:sp>
      <p:sp>
        <p:nvSpPr>
          <p:cNvPr id="17" name="等腰三角形 16">
            <a:extLst>
              <a:ext uri="{FF2B5EF4-FFF2-40B4-BE49-F238E27FC236}">
                <a16:creationId xmlns:a16="http://schemas.microsoft.com/office/drawing/2014/main" id="{9C1A66E3-A1BE-4EF3-BFC4-97CBC64163B8}"/>
              </a:ext>
            </a:extLst>
          </p:cNvPr>
          <p:cNvSpPr/>
          <p:nvPr/>
        </p:nvSpPr>
        <p:spPr>
          <a:xfrm rot="5400000">
            <a:off x="2494383" y="4259555"/>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ea typeface="微软雅黑" panose="020B0503020204020204" pitchFamily="34" charset="-122"/>
              <a:cs typeface="+mn-cs"/>
              <a:sym typeface="Arial" panose="020B0604020202020204" pitchFamily="34" charset="0"/>
            </a:endParaRPr>
          </a:p>
        </p:txBody>
      </p:sp>
    </p:spTree>
    <p:extLst>
      <p:ext uri="{BB962C8B-B14F-4D97-AF65-F5344CB8AC3E}">
        <p14:creationId xmlns:p14="http://schemas.microsoft.com/office/powerpoint/2010/main" val="359655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p:tgtEl>
                                          <p:spTgt spid="2"/>
                                        </p:tgtEl>
                                        <p:attrNameLst>
                                          <p:attrName>ppt_x</p:attrName>
                                        </p:attrNameLst>
                                      </p:cBhvr>
                                      <p:tavLst>
                                        <p:tav tm="0">
                                          <p:val>
                                            <p:strVal val="#ppt_x-#ppt_w*1.125000"/>
                                          </p:val>
                                        </p:tav>
                                        <p:tav tm="100000">
                                          <p:val>
                                            <p:strVal val="#ppt_x"/>
                                          </p:val>
                                        </p:tav>
                                      </p:tavLst>
                                    </p:anim>
                                    <p:animEffect transition="in" filter="wipe(right)">
                                      <p:cBhvr>
                                        <p:cTn id="20" dur="500"/>
                                        <p:tgtEl>
                                          <p:spTgt spid="2"/>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Effect transition="in" filter="fade">
                                      <p:cBhvr>
                                        <p:cTn id="30" dur="500"/>
                                        <p:tgtEl>
                                          <p:spTgt spid="13"/>
                                        </p:tgtEl>
                                      </p:cBhvr>
                                    </p:animEffect>
                                  </p:childTnLst>
                                </p:cTn>
                              </p:par>
                            </p:childTnLst>
                          </p:cTn>
                        </p:par>
                        <p:par>
                          <p:cTn id="31" fill="hold">
                            <p:stCondLst>
                              <p:cond delay="2500"/>
                            </p:stCondLst>
                            <p:childTnLst>
                              <p:par>
                                <p:cTn id="32" presetID="1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2" grpId="0"/>
      <p:bldP spid="2" grpId="0" animBg="1"/>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8" y="477138"/>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例：</a:t>
            </a:r>
          </a:p>
        </p:txBody>
      </p:sp>
      <p:sp>
        <p:nvSpPr>
          <p:cNvPr id="3" name="矩形 2">
            <a:extLst>
              <a:ext uri="{FF2B5EF4-FFF2-40B4-BE49-F238E27FC236}">
                <a16:creationId xmlns:a16="http://schemas.microsoft.com/office/drawing/2014/main" id="{CD352A36-0FAB-466D-AED1-E2DB2EF0AC31}"/>
              </a:ext>
            </a:extLst>
          </p:cNvPr>
          <p:cNvSpPr/>
          <p:nvPr/>
        </p:nvSpPr>
        <p:spPr>
          <a:xfrm>
            <a:off x="1863054" y="1447132"/>
            <a:ext cx="9289360" cy="4457952"/>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def </a:t>
            </a:r>
            <a:r>
              <a:rPr lang="en-US" altLang="zh-CN" sz="2400" dirty="0" err="1">
                <a:solidFill>
                  <a:schemeClr val="tx1">
                    <a:lumMod val="85000"/>
                    <a:lumOff val="15000"/>
                  </a:schemeClr>
                </a:solidFill>
                <a:ea typeface="微软雅黑" panose="020B0503020204020204" pitchFamily="34" charset="-122"/>
              </a:rPr>
              <a:t>faclist</a:t>
            </a:r>
            <a:r>
              <a:rPr lang="en-US" altLang="zh-CN" sz="2400" dirty="0">
                <a:solidFill>
                  <a:schemeClr val="tx1">
                    <a:lumMod val="85000"/>
                    <a:lumOff val="15000"/>
                  </a:schemeClr>
                </a:solidFill>
                <a:ea typeface="微软雅黑" panose="020B0503020204020204" pitchFamily="34" charset="-122"/>
              </a:rPr>
              <a:t>(n): #</a:t>
            </a:r>
            <a:r>
              <a:rPr lang="zh-CN" altLang="en-US" sz="2400" dirty="0">
                <a:solidFill>
                  <a:schemeClr val="tx1">
                    <a:lumMod val="85000"/>
                    <a:lumOff val="15000"/>
                  </a:schemeClr>
                </a:solidFill>
                <a:ea typeface="微软雅黑" panose="020B0503020204020204" pitchFamily="34" charset="-122"/>
              </a:rPr>
              <a:t>定义函数</a:t>
            </a:r>
            <a:r>
              <a:rPr lang="en-US" altLang="zh-CN" sz="2400" dirty="0" err="1">
                <a:solidFill>
                  <a:schemeClr val="tx1">
                    <a:lumMod val="85000"/>
                    <a:lumOff val="15000"/>
                  </a:schemeClr>
                </a:solidFill>
                <a:ea typeface="微软雅黑" panose="020B0503020204020204" pitchFamily="34" charset="-122"/>
              </a:rPr>
              <a:t>faclist</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    result=1</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    for </a:t>
            </a:r>
            <a:r>
              <a:rPr lang="en-US" altLang="zh-CN" sz="2400" dirty="0" err="1">
                <a:solidFill>
                  <a:schemeClr val="tx1">
                    <a:lumMod val="85000"/>
                    <a:lumOff val="15000"/>
                  </a:schemeClr>
                </a:solidFill>
                <a:ea typeface="微软雅黑" panose="020B0503020204020204" pitchFamily="34" charset="-122"/>
              </a:rPr>
              <a:t>i</a:t>
            </a:r>
            <a:r>
              <a:rPr lang="en-US" altLang="zh-CN" sz="2400" dirty="0">
                <a:solidFill>
                  <a:schemeClr val="tx1">
                    <a:lumMod val="85000"/>
                    <a:lumOff val="15000"/>
                  </a:schemeClr>
                </a:solidFill>
                <a:ea typeface="微软雅黑" panose="020B0503020204020204" pitchFamily="34" charset="-122"/>
              </a:rPr>
              <a:t> in range(2,n+1): #</a:t>
            </a:r>
            <a:r>
              <a:rPr lang="en-US" altLang="zh-CN" sz="2400" dirty="0" err="1">
                <a:solidFill>
                  <a:schemeClr val="tx1">
                    <a:lumMod val="85000"/>
                    <a:lumOff val="15000"/>
                  </a:schemeClr>
                </a:solidFill>
                <a:ea typeface="微软雅黑" panose="020B0503020204020204" pitchFamily="34" charset="-122"/>
              </a:rPr>
              <a:t>i</a:t>
            </a:r>
            <a:r>
              <a:rPr lang="zh-CN" altLang="en-US" sz="2400" dirty="0">
                <a:solidFill>
                  <a:schemeClr val="tx1">
                    <a:lumMod val="85000"/>
                    <a:lumOff val="15000"/>
                  </a:schemeClr>
                </a:solidFill>
                <a:ea typeface="微软雅黑" panose="020B0503020204020204" pitchFamily="34" charset="-122"/>
              </a:rPr>
              <a:t>在</a:t>
            </a:r>
            <a:r>
              <a:rPr lang="en-US" altLang="zh-CN" sz="2400" dirty="0">
                <a:solidFill>
                  <a:schemeClr val="tx1">
                    <a:lumMod val="85000"/>
                    <a:lumOff val="15000"/>
                  </a:schemeClr>
                </a:solidFill>
                <a:ea typeface="微软雅黑" panose="020B0503020204020204" pitchFamily="34" charset="-122"/>
              </a:rPr>
              <a:t>2</a:t>
            </a:r>
            <a:r>
              <a:rPr lang="zh-CN" altLang="en-US" sz="2400" dirty="0">
                <a:solidFill>
                  <a:schemeClr val="tx1">
                    <a:lumMod val="85000"/>
                    <a:lumOff val="15000"/>
                  </a:schemeClr>
                </a:solidFill>
                <a:ea typeface="微软雅黑" panose="020B0503020204020204" pitchFamily="34" charset="-122"/>
              </a:rPr>
              <a:t>至</a:t>
            </a:r>
            <a:r>
              <a:rPr lang="en-US" altLang="zh-CN" sz="2400" dirty="0">
                <a:solidFill>
                  <a:schemeClr val="tx1">
                    <a:lumMod val="85000"/>
                    <a:lumOff val="15000"/>
                  </a:schemeClr>
                </a:solidFill>
                <a:ea typeface="微软雅黑" panose="020B0503020204020204" pitchFamily="34" charset="-122"/>
              </a:rPr>
              <a:t>n</a:t>
            </a:r>
            <a:r>
              <a:rPr lang="zh-CN" altLang="en-US" sz="2400" dirty="0">
                <a:solidFill>
                  <a:schemeClr val="tx1">
                    <a:lumMod val="85000"/>
                    <a:lumOff val="15000"/>
                  </a:schemeClr>
                </a:solidFill>
                <a:ea typeface="微软雅黑" panose="020B0503020204020204" pitchFamily="34" charset="-122"/>
              </a:rPr>
              <a:t>范围内依次取值</a:t>
            </a:r>
          </a:p>
          <a:p>
            <a:pPr>
              <a:lnSpc>
                <a:spcPct val="150000"/>
              </a:lnSpc>
              <a:spcBef>
                <a:spcPct val="0"/>
              </a:spcBef>
              <a:defRPr/>
            </a:pPr>
            <a:r>
              <a:rPr lang="zh-CN" altLang="en-US" sz="2400" dirty="0">
                <a:solidFill>
                  <a:schemeClr val="tx1">
                    <a:lumMod val="85000"/>
                    <a:lumOff val="15000"/>
                  </a:schemeClr>
                </a:solidFill>
                <a:ea typeface="微软雅黑" panose="020B0503020204020204" pitchFamily="34" charset="-122"/>
              </a:rPr>
              <a:t>        </a:t>
            </a:r>
            <a:r>
              <a:rPr lang="en-US" altLang="zh-CN" sz="2400" dirty="0">
                <a:solidFill>
                  <a:schemeClr val="tx1">
                    <a:lumMod val="85000"/>
                    <a:lumOff val="15000"/>
                  </a:schemeClr>
                </a:solidFill>
                <a:ea typeface="微软雅黑" panose="020B0503020204020204" pitchFamily="34" charset="-122"/>
              </a:rPr>
              <a:t>yield result #</a:t>
            </a:r>
            <a:r>
              <a:rPr lang="zh-CN" altLang="en-US" sz="2400" dirty="0">
                <a:solidFill>
                  <a:schemeClr val="tx1">
                    <a:lumMod val="85000"/>
                    <a:lumOff val="15000"/>
                  </a:schemeClr>
                </a:solidFill>
                <a:ea typeface="微软雅黑" panose="020B0503020204020204" pitchFamily="34" charset="-122"/>
              </a:rPr>
              <a:t>遇到</a:t>
            </a:r>
            <a:r>
              <a:rPr lang="en-US" altLang="zh-CN" sz="2400" dirty="0">
                <a:solidFill>
                  <a:schemeClr val="tx1">
                    <a:lumMod val="85000"/>
                    <a:lumOff val="15000"/>
                  </a:schemeClr>
                </a:solidFill>
                <a:ea typeface="微软雅黑" panose="020B0503020204020204" pitchFamily="34" charset="-122"/>
              </a:rPr>
              <a:t>yield</a:t>
            </a:r>
            <a:r>
              <a:rPr lang="zh-CN" altLang="en-US" sz="2400" dirty="0">
                <a:solidFill>
                  <a:schemeClr val="tx1">
                    <a:lumMod val="85000"/>
                    <a:lumOff val="15000"/>
                  </a:schemeClr>
                </a:solidFill>
                <a:ea typeface="微软雅黑" panose="020B0503020204020204" pitchFamily="34" charset="-122"/>
              </a:rPr>
              <a:t>即暂停执行并返回</a:t>
            </a:r>
            <a:r>
              <a:rPr lang="en-US" altLang="zh-CN" sz="2400" dirty="0">
                <a:solidFill>
                  <a:schemeClr val="tx1">
                    <a:lumMod val="85000"/>
                    <a:lumOff val="15000"/>
                  </a:schemeClr>
                </a:solidFill>
                <a:ea typeface="微软雅黑" panose="020B0503020204020204" pitchFamily="34" charset="-122"/>
              </a:rPr>
              <a:t>result</a:t>
            </a:r>
            <a:r>
              <a:rPr lang="zh-CN" altLang="en-US" sz="2400" dirty="0">
                <a:solidFill>
                  <a:schemeClr val="tx1">
                    <a:lumMod val="85000"/>
                    <a:lumOff val="15000"/>
                  </a:schemeClr>
                </a:solidFill>
                <a:ea typeface="微软雅黑" panose="020B0503020204020204" pitchFamily="34" charset="-122"/>
              </a:rPr>
              <a:t>，下次执行时继续</a:t>
            </a:r>
            <a:r>
              <a:rPr lang="en-US" altLang="zh-CN" sz="240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从此处开始执行</a:t>
            </a:r>
          </a:p>
          <a:p>
            <a:pPr>
              <a:lnSpc>
                <a:spcPct val="150000"/>
              </a:lnSpc>
              <a:spcBef>
                <a:spcPct val="0"/>
              </a:spcBef>
              <a:defRPr/>
            </a:pPr>
            <a:r>
              <a:rPr lang="zh-CN" altLang="en-US" sz="2400" dirty="0">
                <a:solidFill>
                  <a:schemeClr val="tx1">
                    <a:lumMod val="85000"/>
                    <a:lumOff val="15000"/>
                  </a:schemeClr>
                </a:solidFill>
                <a:ea typeface="微软雅黑" panose="020B0503020204020204" pitchFamily="34" charset="-122"/>
              </a:rPr>
              <a:t>        </a:t>
            </a:r>
            <a:r>
              <a:rPr lang="en-US" altLang="zh-CN" sz="2400" dirty="0">
                <a:solidFill>
                  <a:schemeClr val="tx1">
                    <a:lumMod val="85000"/>
                    <a:lumOff val="15000"/>
                  </a:schemeClr>
                </a:solidFill>
                <a:ea typeface="微软雅黑" panose="020B0503020204020204" pitchFamily="34" charset="-122"/>
              </a:rPr>
              <a:t>result*=</a:t>
            </a:r>
            <a:r>
              <a:rPr lang="en-US" altLang="zh-CN" sz="2400" dirty="0" err="1">
                <a:solidFill>
                  <a:schemeClr val="tx1">
                    <a:lumMod val="85000"/>
                    <a:lumOff val="15000"/>
                  </a:schemeClr>
                </a:solidFill>
                <a:ea typeface="微软雅黑" panose="020B0503020204020204" pitchFamily="34" charset="-122"/>
              </a:rPr>
              <a:t>i</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将</a:t>
            </a:r>
            <a:r>
              <a:rPr lang="en-US" altLang="zh-CN" sz="2400" dirty="0" err="1">
                <a:solidFill>
                  <a:schemeClr val="tx1">
                    <a:lumMod val="85000"/>
                    <a:lumOff val="15000"/>
                  </a:schemeClr>
                </a:solidFill>
                <a:ea typeface="微软雅黑" panose="020B0503020204020204" pitchFamily="34" charset="-122"/>
              </a:rPr>
              <a:t>i</a:t>
            </a:r>
            <a:r>
              <a:rPr lang="zh-CN" altLang="en-US" sz="2400" dirty="0">
                <a:solidFill>
                  <a:schemeClr val="tx1">
                    <a:lumMod val="85000"/>
                    <a:lumOff val="15000"/>
                  </a:schemeClr>
                </a:solidFill>
                <a:ea typeface="微软雅黑" panose="020B0503020204020204" pitchFamily="34" charset="-122"/>
              </a:rPr>
              <a:t>乘到</a:t>
            </a:r>
            <a:r>
              <a:rPr lang="en-US" altLang="zh-CN" sz="2400" dirty="0">
                <a:solidFill>
                  <a:schemeClr val="tx1">
                    <a:lumMod val="85000"/>
                    <a:lumOff val="15000"/>
                  </a:schemeClr>
                </a:solidFill>
                <a:ea typeface="微软雅黑" panose="020B0503020204020204" pitchFamily="34" charset="-122"/>
              </a:rPr>
              <a:t>result</a:t>
            </a:r>
            <a:r>
              <a:rPr lang="zh-CN" altLang="en-US" sz="2400" dirty="0">
                <a:solidFill>
                  <a:schemeClr val="tx1">
                    <a:lumMod val="85000"/>
                    <a:lumOff val="15000"/>
                  </a:schemeClr>
                </a:solidFill>
                <a:ea typeface="微软雅黑" panose="020B0503020204020204" pitchFamily="34" charset="-122"/>
              </a:rPr>
              <a:t>上</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for </a:t>
            </a:r>
            <a:r>
              <a:rPr lang="en-US" altLang="zh-CN" sz="2400" dirty="0" err="1">
                <a:solidFill>
                  <a:schemeClr val="tx1">
                    <a:lumMod val="85000"/>
                    <a:lumOff val="15000"/>
                  </a:schemeClr>
                </a:solidFill>
                <a:ea typeface="微软雅黑" panose="020B0503020204020204" pitchFamily="34" charset="-122"/>
              </a:rPr>
              <a:t>i</a:t>
            </a:r>
            <a:r>
              <a:rPr lang="en-US" altLang="zh-CN" sz="2400" dirty="0">
                <a:solidFill>
                  <a:schemeClr val="tx1">
                    <a:lumMod val="85000"/>
                    <a:lumOff val="15000"/>
                  </a:schemeClr>
                </a:solidFill>
                <a:ea typeface="微软雅黑" panose="020B0503020204020204" pitchFamily="34" charset="-122"/>
              </a:rPr>
              <a:t> in </a:t>
            </a:r>
            <a:r>
              <a:rPr lang="en-US" altLang="zh-CN" sz="2400" dirty="0" err="1">
                <a:solidFill>
                  <a:schemeClr val="tx1">
                    <a:lumMod val="85000"/>
                    <a:lumOff val="15000"/>
                  </a:schemeClr>
                </a:solidFill>
                <a:ea typeface="微软雅黑" panose="020B0503020204020204" pitchFamily="34" charset="-122"/>
              </a:rPr>
              <a:t>faclist</a:t>
            </a:r>
            <a:r>
              <a:rPr lang="en-US" altLang="zh-CN" sz="2400" dirty="0">
                <a:solidFill>
                  <a:schemeClr val="tx1">
                    <a:lumMod val="85000"/>
                    <a:lumOff val="15000"/>
                  </a:schemeClr>
                </a:solidFill>
                <a:ea typeface="微软雅黑" panose="020B0503020204020204" pitchFamily="34" charset="-122"/>
              </a:rPr>
              <a:t>(10): #</a:t>
            </a:r>
            <a:r>
              <a:rPr lang="zh-CN" altLang="en-US" sz="2400" dirty="0">
                <a:solidFill>
                  <a:schemeClr val="tx1">
                    <a:lumMod val="85000"/>
                    <a:lumOff val="15000"/>
                  </a:schemeClr>
                </a:solidFill>
                <a:ea typeface="微软雅黑" panose="020B0503020204020204" pitchFamily="34" charset="-122"/>
              </a:rPr>
              <a:t>遍历</a:t>
            </a:r>
            <a:r>
              <a:rPr lang="en-US" altLang="zh-CN" sz="2400" dirty="0" err="1">
                <a:solidFill>
                  <a:schemeClr val="tx1">
                    <a:lumMod val="85000"/>
                    <a:lumOff val="15000"/>
                  </a:schemeClr>
                </a:solidFill>
                <a:ea typeface="微软雅黑" panose="020B0503020204020204" pitchFamily="34" charset="-122"/>
              </a:rPr>
              <a:t>faclist</a:t>
            </a:r>
            <a:r>
              <a:rPr lang="zh-CN" altLang="en-US" sz="2400" dirty="0">
                <a:solidFill>
                  <a:schemeClr val="tx1">
                    <a:lumMod val="85000"/>
                    <a:lumOff val="15000"/>
                  </a:schemeClr>
                </a:solidFill>
                <a:ea typeface="微软雅黑" panose="020B0503020204020204" pitchFamily="34" charset="-122"/>
              </a:rPr>
              <a:t>并输出每个元素的值</a:t>
            </a:r>
          </a:p>
          <a:p>
            <a:pPr>
              <a:lnSpc>
                <a:spcPct val="150000"/>
              </a:lnSpc>
              <a:spcBef>
                <a:spcPct val="0"/>
              </a:spcBef>
              <a:defRPr/>
            </a:pPr>
            <a:r>
              <a:rPr lang="zh-CN" altLang="en-US" sz="2400" dirty="0">
                <a:solidFill>
                  <a:schemeClr val="tx1">
                    <a:lumMod val="85000"/>
                    <a:lumOff val="15000"/>
                  </a:schemeClr>
                </a:solidFill>
                <a:ea typeface="微软雅黑" panose="020B0503020204020204" pitchFamily="34" charset="-122"/>
              </a:rPr>
              <a:t>    </a:t>
            </a:r>
            <a:r>
              <a:rPr lang="en-US" altLang="zh-CN" sz="2400" dirty="0">
                <a:solidFill>
                  <a:schemeClr val="tx1">
                    <a:lumMod val="85000"/>
                    <a:lumOff val="15000"/>
                  </a:schemeClr>
                </a:solidFill>
                <a:ea typeface="微软雅黑" panose="020B0503020204020204" pitchFamily="34" charset="-122"/>
              </a:rPr>
              <a:t>print(</a:t>
            </a:r>
            <a:r>
              <a:rPr lang="en-US" altLang="zh-CN" sz="2400" dirty="0" err="1">
                <a:solidFill>
                  <a:schemeClr val="tx1">
                    <a:lumMod val="85000"/>
                    <a:lumOff val="15000"/>
                  </a:schemeClr>
                </a:solidFill>
                <a:ea typeface="微软雅黑" panose="020B0503020204020204" pitchFamily="34" charset="-122"/>
              </a:rPr>
              <a:t>i</a:t>
            </a:r>
            <a:r>
              <a:rPr lang="en-US" altLang="zh-CN" sz="2400" dirty="0">
                <a:solidFill>
                  <a:schemeClr val="tx1">
                    <a:lumMod val="85000"/>
                    <a:lumOff val="15000"/>
                  </a:schemeClr>
                </a:solidFill>
                <a:ea typeface="微软雅黑" panose="020B0503020204020204" pitchFamily="34" charset="-122"/>
              </a:rPr>
              <a:t>, end=' ')</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781207" y="1467001"/>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836354" y="1028364"/>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8" name="KSO_Shape">
            <a:extLst>
              <a:ext uri="{FF2B5EF4-FFF2-40B4-BE49-F238E27FC236}">
                <a16:creationId xmlns:a16="http://schemas.microsoft.com/office/drawing/2014/main" id="{7C10B4E9-275D-4EE6-A235-4852EBDFC2C3}"/>
              </a:ext>
            </a:extLst>
          </p:cNvPr>
          <p:cNvSpPr/>
          <p:nvPr/>
        </p:nvSpPr>
        <p:spPr>
          <a:xfrm>
            <a:off x="1695912" y="1568561"/>
            <a:ext cx="9493471" cy="4364051"/>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4" name="矩形 43">
            <a:extLst>
              <a:ext uri="{FF2B5EF4-FFF2-40B4-BE49-F238E27FC236}">
                <a16:creationId xmlns:a16="http://schemas.microsoft.com/office/drawing/2014/main" id="{E1D00A15-623C-4AC7-8B92-130B19BEB688}"/>
              </a:ext>
            </a:extLst>
          </p:cNvPr>
          <p:cNvSpPr/>
          <p:nvPr/>
        </p:nvSpPr>
        <p:spPr>
          <a:xfrm>
            <a:off x="1863054" y="5951913"/>
            <a:ext cx="9289360" cy="579967"/>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1 2 6 24 120 720 5040 40320 362880</a:t>
            </a:r>
          </a:p>
        </p:txBody>
      </p:sp>
    </p:spTree>
    <p:extLst>
      <p:ext uri="{BB962C8B-B14F-4D97-AF65-F5344CB8AC3E}">
        <p14:creationId xmlns:p14="http://schemas.microsoft.com/office/powerpoint/2010/main" val="359960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p:tgtEl>
                                          <p:spTgt spid="3"/>
                                        </p:tgtEl>
                                        <p:attrNameLst>
                                          <p:attrName>ppt_y</p:attrName>
                                        </p:attrNameLst>
                                      </p:cBhvr>
                                      <p:tavLst>
                                        <p:tav tm="0">
                                          <p:val>
                                            <p:strVal val="#ppt_y-#ppt_h*1.125000"/>
                                          </p:val>
                                        </p:tav>
                                        <p:tav tm="100000">
                                          <p:val>
                                            <p:strVal val="#ppt_y"/>
                                          </p:val>
                                        </p:tav>
                                      </p:tavLst>
                                    </p:anim>
                                    <p:animEffect transition="in" filter="wipe(down)">
                                      <p:cBhvr>
                                        <p:cTn id="26" dur="500"/>
                                        <p:tgtEl>
                                          <p:spTgt spid="3"/>
                                        </p:tgtEl>
                                      </p:cBhvr>
                                    </p:animEffect>
                                  </p:childTnLst>
                                </p:cTn>
                              </p:par>
                            </p:childTnLst>
                          </p:cTn>
                        </p:par>
                        <p:par>
                          <p:cTn id="27" fill="hold">
                            <p:stCondLst>
                              <p:cond delay="1500"/>
                            </p:stCondLst>
                            <p:childTnLst>
                              <p:par>
                                <p:cTn id="28" presetID="12" presetClass="entr" presetSubtype="1" fill="hold" grpId="0" nodeType="afterEffect">
                                  <p:stCondLst>
                                    <p:cond delay="0"/>
                                  </p:stCondLst>
                                  <p:childTnLst>
                                    <p:set>
                                      <p:cBhvr>
                                        <p:cTn id="29" dur="1" fill="hold">
                                          <p:stCondLst>
                                            <p:cond delay="0"/>
                                          </p:stCondLst>
                                        </p:cTn>
                                        <p:tgtEl>
                                          <p:spTgt spid="44"/>
                                        </p:tgtEl>
                                        <p:attrNameLst>
                                          <p:attrName>style.visibility</p:attrName>
                                        </p:attrNameLst>
                                      </p:cBhvr>
                                      <p:to>
                                        <p:strVal val="visible"/>
                                      </p:to>
                                    </p:set>
                                    <p:anim calcmode="lin" valueType="num">
                                      <p:cBhvr additive="base">
                                        <p:cTn id="30" dur="500"/>
                                        <p:tgtEl>
                                          <p:spTgt spid="44"/>
                                        </p:tgtEl>
                                        <p:attrNameLst>
                                          <p:attrName>ppt_y</p:attrName>
                                        </p:attrNameLst>
                                      </p:cBhvr>
                                      <p:tavLst>
                                        <p:tav tm="0">
                                          <p:val>
                                            <p:strVal val="#ppt_y-#ppt_h*1.125000"/>
                                          </p:val>
                                        </p:tav>
                                        <p:tav tm="100000">
                                          <p:val>
                                            <p:strVal val="#ppt_y"/>
                                          </p:val>
                                        </p:tav>
                                      </p:tavLst>
                                    </p:anim>
                                    <p:animEffect transition="in" filter="wipe(down)">
                                      <p:cBhvr>
                                        <p:cTn id="3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48" grpId="0" animBg="1"/>
      <p:bldP spid="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008DBAF-3AD3-4DB0-B00D-FDD06BCF0049}"/>
              </a:ext>
            </a:extLst>
          </p:cNvPr>
          <p:cNvSpPr txBox="1">
            <a:spLocks/>
          </p:cNvSpPr>
          <p:nvPr/>
        </p:nvSpPr>
        <p:spPr>
          <a:xfrm>
            <a:off x="170640" y="419489"/>
            <a:ext cx="477639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黑体" panose="02010609060101010101" pitchFamily="49" charset="-122"/>
                <a:ea typeface="黑体" panose="02010609060101010101" pitchFamily="49" charset="-122"/>
              </a:rPr>
              <a:t>验证数据</a:t>
            </a:r>
          </a:p>
        </p:txBody>
      </p:sp>
      <p:sp>
        <p:nvSpPr>
          <p:cNvPr id="5" name="Rectangle 1">
            <a:extLst>
              <a:ext uri="{FF2B5EF4-FFF2-40B4-BE49-F238E27FC236}">
                <a16:creationId xmlns:a16="http://schemas.microsoft.com/office/drawing/2014/main" id="{8E127E9D-2662-4161-BEDF-93FF34A14B30}"/>
              </a:ext>
            </a:extLst>
          </p:cNvPr>
          <p:cNvSpPr>
            <a:spLocks noChangeArrowheads="1"/>
          </p:cNvSpPr>
          <p:nvPr/>
        </p:nvSpPr>
        <p:spPr bwMode="auto">
          <a:xfrm>
            <a:off x="410095" y="1599415"/>
            <a:ext cx="11659985"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indent="720000" algn="just">
              <a:spcAft>
                <a:spcPts val="1200"/>
              </a:spcAft>
            </a:pPr>
            <a:r>
              <a:rPr lang="zh-CN" altLang="en-US" sz="2400" dirty="0">
                <a:solidFill>
                  <a:schemeClr val="tx1">
                    <a:lumMod val="85000"/>
                    <a:lumOff val="15000"/>
                  </a:schemeClr>
                </a:solidFill>
                <a:latin typeface="+mj-lt"/>
                <a:ea typeface="微软雅黑" panose="020B0503020204020204" pitchFamily="34" charset="-122"/>
              </a:rPr>
              <a:t>将</a:t>
            </a:r>
            <a:r>
              <a:rPr lang="zh-CN" altLang="en-US" sz="2400" b="1" u="sng" dirty="0">
                <a:solidFill>
                  <a:srgbClr val="FF0000"/>
                </a:solidFill>
                <a:latin typeface="+mj-lt"/>
                <a:ea typeface="微软雅黑" panose="020B0503020204020204" pitchFamily="34" charset="-122"/>
              </a:rPr>
              <a:t>非测试</a:t>
            </a:r>
            <a:r>
              <a:rPr lang="zh-CN" altLang="en-US" sz="2400" dirty="0">
                <a:solidFill>
                  <a:schemeClr val="tx1">
                    <a:lumMod val="85000"/>
                    <a:lumOff val="15000"/>
                  </a:schemeClr>
                </a:solidFill>
                <a:latin typeface="+mj-lt"/>
                <a:ea typeface="微软雅黑" panose="020B0503020204020204" pitchFamily="34" charset="-122"/>
              </a:rPr>
              <a:t>用数据可进一步分为两部分，分别是训练数据和验证数据。</a:t>
            </a:r>
            <a:endParaRPr lang="en-US" altLang="zh-CN" sz="2400" dirty="0">
              <a:solidFill>
                <a:schemeClr val="tx1">
                  <a:lumMod val="85000"/>
                  <a:lumOff val="15000"/>
                </a:schemeClr>
              </a:solidFill>
              <a:latin typeface="+mj-lt"/>
              <a:ea typeface="微软雅黑" panose="020B0503020204020204" pitchFamily="34" charset="-122"/>
            </a:endParaRPr>
          </a:p>
          <a:p>
            <a:pPr marL="342900" lvl="0" indent="-342900" algn="just">
              <a:spcAft>
                <a:spcPts val="1200"/>
              </a:spcAft>
              <a:buFont typeface="Wingdings" panose="05000000000000000000" pitchFamily="2" charset="2"/>
              <a:buChar char="p"/>
            </a:pPr>
            <a:r>
              <a:rPr lang="zh-CN" altLang="en-US" sz="2400" b="1" dirty="0">
                <a:solidFill>
                  <a:srgbClr val="FF0000"/>
                </a:solidFill>
                <a:latin typeface="+mj-lt"/>
                <a:ea typeface="微软雅黑" panose="020B0503020204020204" pitchFamily="34" charset="-122"/>
              </a:rPr>
              <a:t>验证数据</a:t>
            </a:r>
            <a:r>
              <a:rPr lang="zh-CN" altLang="en-US" sz="2400" dirty="0">
                <a:solidFill>
                  <a:schemeClr val="tx1">
                    <a:lumMod val="85000"/>
                    <a:lumOff val="15000"/>
                  </a:schemeClr>
                </a:solidFill>
                <a:latin typeface="+mj-lt"/>
                <a:ea typeface="微软雅黑" panose="020B0503020204020204" pitchFamily="34" charset="-122"/>
              </a:rPr>
              <a:t>仅用于</a:t>
            </a:r>
            <a:r>
              <a:rPr lang="zh-CN" altLang="en-US" sz="2400" dirty="0">
                <a:solidFill>
                  <a:srgbClr val="FF0000"/>
                </a:solidFill>
                <a:latin typeface="+mj-lt"/>
                <a:ea typeface="微软雅黑" panose="020B0503020204020204" pitchFamily="34" charset="-122"/>
              </a:rPr>
              <a:t>预测模型的泛化能力</a:t>
            </a:r>
            <a:r>
              <a:rPr lang="zh-CN" altLang="en-US" sz="2400" dirty="0">
                <a:solidFill>
                  <a:schemeClr val="tx1">
                    <a:lumMod val="85000"/>
                    <a:lumOff val="15000"/>
                  </a:schemeClr>
                </a:solidFill>
                <a:latin typeface="+mj-lt"/>
                <a:ea typeface="微软雅黑" panose="020B0503020204020204" pitchFamily="34" charset="-122"/>
              </a:rPr>
              <a:t>，而</a:t>
            </a:r>
            <a:r>
              <a:rPr lang="zh-CN" altLang="en-US" sz="2400" dirty="0">
                <a:solidFill>
                  <a:srgbClr val="FF0000"/>
                </a:solidFill>
                <a:latin typeface="+mj-lt"/>
                <a:ea typeface="微软雅黑" panose="020B0503020204020204" pitchFamily="34" charset="-122"/>
              </a:rPr>
              <a:t>不参与模型的参数学习过程</a:t>
            </a:r>
            <a:r>
              <a:rPr lang="zh-CN" altLang="en-US" sz="2400" dirty="0">
                <a:solidFill>
                  <a:schemeClr val="tx1">
                    <a:lumMod val="85000"/>
                    <a:lumOff val="15000"/>
                  </a:schemeClr>
                </a:solidFill>
                <a:latin typeface="+mj-lt"/>
                <a:ea typeface="微软雅黑" panose="020B0503020204020204" pitchFamily="34" charset="-122"/>
              </a:rPr>
              <a:t>。</a:t>
            </a:r>
            <a:endParaRPr lang="en-US" altLang="zh-CN" sz="2400" dirty="0">
              <a:solidFill>
                <a:schemeClr val="tx1">
                  <a:lumMod val="85000"/>
                  <a:lumOff val="15000"/>
                </a:schemeClr>
              </a:solidFill>
              <a:latin typeface="+mj-lt"/>
              <a:ea typeface="微软雅黑" panose="020B0503020204020204" pitchFamily="34" charset="-122"/>
            </a:endParaRPr>
          </a:p>
          <a:p>
            <a:pPr marL="342900" lvl="0" indent="-342900" algn="just">
              <a:spcAft>
                <a:spcPts val="1200"/>
              </a:spcAft>
              <a:buFont typeface="Wingdings" panose="05000000000000000000" pitchFamily="2" charset="2"/>
              <a:buChar char="p"/>
            </a:pPr>
            <a:r>
              <a:rPr lang="zh-CN" altLang="en-US" sz="2400" dirty="0">
                <a:solidFill>
                  <a:schemeClr val="tx1">
                    <a:lumMod val="85000"/>
                    <a:lumOff val="15000"/>
                  </a:schemeClr>
                </a:solidFill>
                <a:latin typeface="+mj-lt"/>
                <a:ea typeface="微软雅黑" panose="020B0503020204020204" pitchFamily="34" charset="-122"/>
              </a:rPr>
              <a:t>当可用于训练的数据本身就很少时，我们通常采用</a:t>
            </a:r>
            <a:r>
              <a:rPr lang="en-US" altLang="zh-CN" sz="2400" dirty="0">
                <a:solidFill>
                  <a:srgbClr val="FF0000"/>
                </a:solidFill>
                <a:latin typeface="+mj-lt"/>
                <a:ea typeface="微软雅黑" panose="020B0503020204020204" pitchFamily="34" charset="-122"/>
              </a:rPr>
              <a:t>K</a:t>
            </a:r>
            <a:r>
              <a:rPr lang="zh-CN" altLang="en-US" sz="2400" dirty="0">
                <a:solidFill>
                  <a:srgbClr val="FF0000"/>
                </a:solidFill>
                <a:latin typeface="+mj-lt"/>
                <a:ea typeface="微软雅黑" panose="020B0503020204020204" pitchFamily="34" charset="-122"/>
              </a:rPr>
              <a:t>折交叉验证</a:t>
            </a:r>
            <a:r>
              <a:rPr lang="zh-CN" altLang="en-US" sz="2400" dirty="0">
                <a:solidFill>
                  <a:schemeClr val="tx1">
                    <a:lumMod val="85000"/>
                    <a:lumOff val="15000"/>
                  </a:schemeClr>
                </a:solidFill>
                <a:latin typeface="+mj-lt"/>
                <a:ea typeface="微软雅黑" panose="020B0503020204020204" pitchFamily="34" charset="-122"/>
              </a:rPr>
              <a:t>方法来进行模型的设计。</a:t>
            </a:r>
            <a:endParaRPr lang="en-US" altLang="zh-CN" sz="2400" dirty="0">
              <a:solidFill>
                <a:schemeClr val="tx1">
                  <a:lumMod val="85000"/>
                  <a:lumOff val="15000"/>
                </a:schemeClr>
              </a:solidFill>
              <a:latin typeface="+mj-lt"/>
              <a:ea typeface="微软雅黑" panose="020B0503020204020204" pitchFamily="34" charset="-122"/>
            </a:endParaRPr>
          </a:p>
          <a:p>
            <a:pPr marL="342900" lvl="0" indent="-342900" algn="just">
              <a:spcAft>
                <a:spcPts val="1200"/>
              </a:spcAft>
              <a:buFont typeface="Wingdings" panose="05000000000000000000" pitchFamily="2" charset="2"/>
              <a:buChar char="p"/>
            </a:pPr>
            <a:r>
              <a:rPr lang="zh-CN" altLang="en-US" sz="2400" dirty="0">
                <a:solidFill>
                  <a:schemeClr val="tx1">
                    <a:lumMod val="85000"/>
                    <a:lumOff val="15000"/>
                  </a:schemeClr>
                </a:solidFill>
                <a:latin typeface="+mj-lt"/>
                <a:ea typeface="微软雅黑" panose="020B0503020204020204" pitchFamily="34" charset="-122"/>
              </a:rPr>
              <a:t>所谓</a:t>
            </a:r>
            <a:r>
              <a:rPr lang="en-US" altLang="zh-CN" sz="2400" b="1" dirty="0">
                <a:solidFill>
                  <a:srgbClr val="FF0000"/>
                </a:solidFill>
                <a:latin typeface="+mj-lt"/>
                <a:ea typeface="微软雅黑" panose="020B0503020204020204" pitchFamily="34" charset="-122"/>
              </a:rPr>
              <a:t>K</a:t>
            </a:r>
            <a:r>
              <a:rPr lang="zh-CN" altLang="en-US" sz="2400" b="1" dirty="0">
                <a:solidFill>
                  <a:srgbClr val="FF0000"/>
                </a:solidFill>
                <a:latin typeface="+mj-lt"/>
                <a:ea typeface="微软雅黑" panose="020B0503020204020204" pitchFamily="34" charset="-122"/>
              </a:rPr>
              <a:t>折交叉验证</a:t>
            </a:r>
            <a:r>
              <a:rPr lang="zh-CN" altLang="en-US" sz="2400" dirty="0">
                <a:solidFill>
                  <a:schemeClr val="tx1">
                    <a:lumMod val="85000"/>
                    <a:lumOff val="15000"/>
                  </a:schemeClr>
                </a:solidFill>
                <a:latin typeface="+mj-lt"/>
                <a:ea typeface="微软雅黑" panose="020B0503020204020204" pitchFamily="34" charset="-122"/>
              </a:rPr>
              <a:t>，是指</a:t>
            </a:r>
            <a:r>
              <a:rPr lang="zh-CN" altLang="en-US" sz="2400" dirty="0">
                <a:solidFill>
                  <a:srgbClr val="FF0000"/>
                </a:solidFill>
                <a:latin typeface="+mj-lt"/>
                <a:ea typeface="微软雅黑" panose="020B0503020204020204" pitchFamily="34" charset="-122"/>
              </a:rPr>
              <a:t>将可用于训练的数据近似等分为</a:t>
            </a:r>
            <a:r>
              <a:rPr lang="en-US" altLang="zh-CN" sz="2400" dirty="0">
                <a:solidFill>
                  <a:srgbClr val="FF0000"/>
                </a:solidFill>
                <a:latin typeface="+mj-lt"/>
                <a:ea typeface="微软雅黑" panose="020B0503020204020204" pitchFamily="34" charset="-122"/>
              </a:rPr>
              <a:t>K</a:t>
            </a:r>
            <a:r>
              <a:rPr lang="zh-CN" altLang="en-US" sz="2400" dirty="0">
                <a:solidFill>
                  <a:srgbClr val="FF0000"/>
                </a:solidFill>
                <a:latin typeface="+mj-lt"/>
                <a:ea typeface="微软雅黑" panose="020B0503020204020204" pitchFamily="34" charset="-122"/>
              </a:rPr>
              <a:t>份</a:t>
            </a:r>
            <a:r>
              <a:rPr lang="zh-CN" altLang="en-US" sz="2400" dirty="0">
                <a:solidFill>
                  <a:schemeClr val="tx1">
                    <a:lumMod val="85000"/>
                    <a:lumOff val="15000"/>
                  </a:schemeClr>
                </a:solidFill>
                <a:latin typeface="+mj-lt"/>
                <a:ea typeface="微软雅黑" panose="020B0503020204020204" pitchFamily="34" charset="-122"/>
              </a:rPr>
              <a:t>，每次训练时使用其中</a:t>
            </a:r>
            <a:r>
              <a:rPr lang="en-US" altLang="zh-CN" sz="2400" dirty="0">
                <a:solidFill>
                  <a:schemeClr val="tx1">
                    <a:lumMod val="85000"/>
                    <a:lumOff val="15000"/>
                  </a:schemeClr>
                </a:solidFill>
                <a:latin typeface="+mj-lt"/>
                <a:ea typeface="微软雅黑" panose="020B0503020204020204" pitchFamily="34" charset="-122"/>
              </a:rPr>
              <a:t>K-1</a:t>
            </a:r>
            <a:r>
              <a:rPr lang="zh-CN" altLang="en-US" sz="2400" dirty="0">
                <a:solidFill>
                  <a:schemeClr val="tx1">
                    <a:lumMod val="85000"/>
                    <a:lumOff val="15000"/>
                  </a:schemeClr>
                </a:solidFill>
                <a:latin typeface="+mj-lt"/>
                <a:ea typeface="微软雅黑" panose="020B0503020204020204" pitchFamily="34" charset="-122"/>
              </a:rPr>
              <a:t>份作为训练数据进行模型参数学习，而没有参与训练的那一份作为验证数据、用于进行模型泛化能力的预测。</a:t>
            </a:r>
            <a:endParaRPr lang="en-US" altLang="zh-CN" sz="2400" dirty="0">
              <a:solidFill>
                <a:schemeClr val="tx1">
                  <a:lumMod val="85000"/>
                  <a:lumOff val="15000"/>
                </a:schemeClr>
              </a:solidFill>
              <a:latin typeface="+mj-lt"/>
              <a:ea typeface="微软雅黑" panose="020B0503020204020204" pitchFamily="34" charset="-122"/>
            </a:endParaRPr>
          </a:p>
          <a:p>
            <a:pPr marL="342900" lvl="0" indent="-342900" algn="just">
              <a:spcAft>
                <a:spcPts val="1200"/>
              </a:spcAft>
              <a:buFont typeface="Wingdings" panose="05000000000000000000" pitchFamily="2" charset="2"/>
              <a:buChar char="p"/>
            </a:pPr>
            <a:r>
              <a:rPr lang="en-US" altLang="zh-CN" sz="2400" dirty="0">
                <a:solidFill>
                  <a:schemeClr val="tx1">
                    <a:lumMod val="85000"/>
                    <a:lumOff val="15000"/>
                  </a:schemeClr>
                </a:solidFill>
                <a:latin typeface="+mj-lt"/>
                <a:ea typeface="微软雅黑" panose="020B0503020204020204" pitchFamily="34" charset="-122"/>
              </a:rPr>
              <a:t>K</a:t>
            </a:r>
            <a:r>
              <a:rPr lang="zh-CN" altLang="en-US" sz="2400" dirty="0">
                <a:solidFill>
                  <a:schemeClr val="tx1">
                    <a:lumMod val="85000"/>
                    <a:lumOff val="15000"/>
                  </a:schemeClr>
                </a:solidFill>
                <a:latin typeface="+mj-lt"/>
                <a:ea typeface="微软雅黑" panose="020B0503020204020204" pitchFamily="34" charset="-122"/>
              </a:rPr>
              <a:t>份数据中的每一份都用作验证数据一次后，</a:t>
            </a:r>
            <a:r>
              <a:rPr lang="en-US" altLang="zh-CN" sz="2400" dirty="0">
                <a:solidFill>
                  <a:srgbClr val="FF0000"/>
                </a:solidFill>
                <a:latin typeface="+mj-lt"/>
                <a:ea typeface="微软雅黑" panose="020B0503020204020204" pitchFamily="34" charset="-122"/>
              </a:rPr>
              <a:t>K</a:t>
            </a:r>
            <a:r>
              <a:rPr lang="zh-CN" altLang="en-US" sz="2400" dirty="0">
                <a:solidFill>
                  <a:srgbClr val="FF0000"/>
                </a:solidFill>
                <a:latin typeface="+mj-lt"/>
                <a:ea typeface="微软雅黑" panose="020B0503020204020204" pitchFamily="34" charset="-122"/>
              </a:rPr>
              <a:t>次实验结果的平均值</a:t>
            </a:r>
            <a:r>
              <a:rPr lang="zh-CN" altLang="en-US" sz="2400" dirty="0">
                <a:solidFill>
                  <a:schemeClr val="tx1">
                    <a:lumMod val="85000"/>
                    <a:lumOff val="15000"/>
                  </a:schemeClr>
                </a:solidFill>
                <a:latin typeface="+mj-lt"/>
                <a:ea typeface="微软雅黑" panose="020B0503020204020204" pitchFamily="34" charset="-122"/>
              </a:rPr>
              <a:t>即作为该模型泛化能力的预测依据。</a:t>
            </a:r>
          </a:p>
        </p:txBody>
      </p:sp>
    </p:spTree>
    <p:extLst>
      <p:ext uri="{BB962C8B-B14F-4D97-AF65-F5344CB8AC3E}">
        <p14:creationId xmlns:p14="http://schemas.microsoft.com/office/powerpoint/2010/main" val="18217907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4780648-DDC5-4E0D-BA8D-3168CC88BF60}"/>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生成器和列表生成表达式的区别包括（    ）。</a:t>
            </a:r>
          </a:p>
        </p:txBody>
      </p:sp>
      <p:sp>
        <p:nvSpPr>
          <p:cNvPr id="5" name="文本框 4">
            <a:extLst>
              <a:ext uri="{FF2B5EF4-FFF2-40B4-BE49-F238E27FC236}">
                <a16:creationId xmlns:a16="http://schemas.microsoft.com/office/drawing/2014/main" id="{871EC7CD-9D6F-45C5-8C35-59E7FE8D049D}"/>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生成器使用一对小括号，而列表生成表达式使用一对中括号</a:t>
            </a:r>
          </a:p>
        </p:txBody>
      </p:sp>
      <p:sp>
        <p:nvSpPr>
          <p:cNvPr id="6" name="文本框 5">
            <a:extLst>
              <a:ext uri="{FF2B5EF4-FFF2-40B4-BE49-F238E27FC236}">
                <a16:creationId xmlns:a16="http://schemas.microsoft.com/office/drawing/2014/main" id="{CD6E5B51-68BD-4F19-94C4-FB420BABDBEA}"/>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生成器可根据需要计算并返回一个元素的值，而列表生成表达式一次性生成所有元素的值</a:t>
            </a:r>
          </a:p>
        </p:txBody>
      </p:sp>
      <p:sp>
        <p:nvSpPr>
          <p:cNvPr id="7" name="文本框 6">
            <a:extLst>
              <a:ext uri="{FF2B5EF4-FFF2-40B4-BE49-F238E27FC236}">
                <a16:creationId xmlns:a16="http://schemas.microsoft.com/office/drawing/2014/main" id="{705430F9-CB94-48F6-94F4-E459313D432E}"/>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生成器中允许使用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while</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循环，而列表生成表达式中不允许</a:t>
            </a:r>
          </a:p>
        </p:txBody>
      </p:sp>
      <p:sp>
        <p:nvSpPr>
          <p:cNvPr id="8" name="文本框 7">
            <a:extLst>
              <a:ext uri="{FF2B5EF4-FFF2-40B4-BE49-F238E27FC236}">
                <a16:creationId xmlns:a16="http://schemas.microsoft.com/office/drawing/2014/main" id="{A2AB8706-029B-4243-A2B2-DBC2CA7B937A}"/>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生成器中不允许使用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if</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，而列表生成表达式中允许</a:t>
            </a:r>
          </a:p>
        </p:txBody>
      </p:sp>
      <p:sp>
        <p:nvSpPr>
          <p:cNvPr id="9" name="矩形 8">
            <a:extLst>
              <a:ext uri="{FF2B5EF4-FFF2-40B4-BE49-F238E27FC236}">
                <a16:creationId xmlns:a16="http://schemas.microsoft.com/office/drawing/2014/main" id="{D0C5C8AB-9CA2-4F71-8175-151E8EEDC230}"/>
              </a:ext>
            </a:extLst>
          </p:cNvPr>
          <p:cNvSpPr>
            <a:spLocks noChangeAspect="1"/>
          </p:cNvSpPr>
          <p:nvPr>
            <p:custDataLst>
              <p:tags r:id="rId7"/>
            </p:custDataLst>
          </p:nvPr>
        </p:nvSpPr>
        <p:spPr>
          <a:xfrm>
            <a:off x="1571625" y="285035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0" name="矩形 9">
            <a:extLst>
              <a:ext uri="{FF2B5EF4-FFF2-40B4-BE49-F238E27FC236}">
                <a16:creationId xmlns:a16="http://schemas.microsoft.com/office/drawing/2014/main" id="{2EA9552F-D667-4EB7-8F7F-BB730E1CB8BB}"/>
              </a:ext>
            </a:extLst>
          </p:cNvPr>
          <p:cNvSpPr>
            <a:spLocks noChangeAspect="1"/>
          </p:cNvSpPr>
          <p:nvPr>
            <p:custDataLst>
              <p:tags r:id="rId8"/>
            </p:custDataLst>
          </p:nvPr>
        </p:nvSpPr>
        <p:spPr>
          <a:xfrm>
            <a:off x="1571625" y="370760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1" name="矩形 10">
            <a:extLst>
              <a:ext uri="{FF2B5EF4-FFF2-40B4-BE49-F238E27FC236}">
                <a16:creationId xmlns:a16="http://schemas.microsoft.com/office/drawing/2014/main" id="{3F6CE967-3036-419E-B32E-6F71C78D253C}"/>
              </a:ext>
            </a:extLst>
          </p:cNvPr>
          <p:cNvSpPr>
            <a:spLocks noChangeAspect="1"/>
          </p:cNvSpPr>
          <p:nvPr>
            <p:custDataLst>
              <p:tags r:id="rId9"/>
            </p:custDataLst>
          </p:nvPr>
        </p:nvSpPr>
        <p:spPr>
          <a:xfrm>
            <a:off x="1571625" y="4564856"/>
            <a:ext cx="514350" cy="514350"/>
          </a:xfrm>
          <a:prstGeom prst="rect">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2" name="矩形 11">
            <a:extLst>
              <a:ext uri="{FF2B5EF4-FFF2-40B4-BE49-F238E27FC236}">
                <a16:creationId xmlns:a16="http://schemas.microsoft.com/office/drawing/2014/main" id="{9563658B-6A19-48ED-9919-F4A3257DCBE0}"/>
              </a:ext>
            </a:extLst>
          </p:cNvPr>
          <p:cNvSpPr>
            <a:spLocks noChangeAspect="1"/>
          </p:cNvSpPr>
          <p:nvPr>
            <p:custDataLst>
              <p:tags r:id="rId10"/>
            </p:custDataLst>
          </p:nvPr>
        </p:nvSpPr>
        <p:spPr>
          <a:xfrm>
            <a:off x="1571625" y="5422106"/>
            <a:ext cx="514350" cy="514350"/>
          </a:xfrm>
          <a:prstGeom prst="rect">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D</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3" name="矩形: 圆角 12">
            <a:extLst>
              <a:ext uri="{FF2B5EF4-FFF2-40B4-BE49-F238E27FC236}">
                <a16:creationId xmlns:a16="http://schemas.microsoft.com/office/drawing/2014/main" id="{277009F8-6088-4D86-A748-4CDB23540BD6}"/>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提交</a:t>
            </a:r>
          </a:p>
        </p:txBody>
      </p:sp>
      <p:grpSp>
        <p:nvGrpSpPr>
          <p:cNvPr id="18" name="组合 17">
            <a:extLst>
              <a:ext uri="{FF2B5EF4-FFF2-40B4-BE49-F238E27FC236}">
                <a16:creationId xmlns:a16="http://schemas.microsoft.com/office/drawing/2014/main" id="{434A583C-4867-4290-BB26-2473BBB829A7}"/>
              </a:ext>
            </a:extLst>
          </p:cNvPr>
          <p:cNvGrpSpPr/>
          <p:nvPr>
            <p:custDataLst>
              <p:tags r:id="rId12"/>
            </p:custDataLst>
          </p:nvPr>
        </p:nvGrpSpPr>
        <p:grpSpPr>
          <a:xfrm>
            <a:off x="0" y="0"/>
            <a:ext cx="12192000" cy="635000"/>
            <a:chOff x="0" y="0"/>
            <a:chExt cx="12192000" cy="635000"/>
          </a:xfrm>
        </p:grpSpPr>
        <p:sp>
          <p:nvSpPr>
            <p:cNvPr id="14" name="TitleBackground">
              <a:extLst>
                <a:ext uri="{FF2B5EF4-FFF2-40B4-BE49-F238E27FC236}">
                  <a16:creationId xmlns:a16="http://schemas.microsoft.com/office/drawing/2014/main" id="{A8FEE63F-31C6-4FF6-B9F0-EB1BF9404E00}"/>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ColorBlock">
              <a:extLst>
                <a:ext uri="{FF2B5EF4-FFF2-40B4-BE49-F238E27FC236}">
                  <a16:creationId xmlns:a16="http://schemas.microsoft.com/office/drawing/2014/main" id="{81293229-D166-436B-8A82-985E7EAF23C7}"/>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ypeText">
              <a:extLst>
                <a:ext uri="{FF2B5EF4-FFF2-40B4-BE49-F238E27FC236}">
                  <a16:creationId xmlns:a16="http://schemas.microsoft.com/office/drawing/2014/main" id="{90DA46E4-6272-4299-97D1-376764EE9BE0}"/>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23D60B31-5D05-4449-9FF4-AA0A5DD6112E}"/>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205E4A1D-5195-480E-92AD-EF16925029A5}"/>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6232215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553093E-91BB-49E5-97B8-FEFF385E0EA5}"/>
              </a:ext>
            </a:extLst>
          </p:cNvPr>
          <p:cNvGrpSpPr/>
          <p:nvPr/>
        </p:nvGrpSpPr>
        <p:grpSpPr>
          <a:xfrm>
            <a:off x="1930312" y="2714561"/>
            <a:ext cx="8422157" cy="1364731"/>
            <a:chOff x="3050755" y="2664433"/>
            <a:chExt cx="8422157" cy="1364731"/>
          </a:xfrm>
        </p:grpSpPr>
        <p:sp>
          <p:nvSpPr>
            <p:cNvPr id="2" name="文本框 1">
              <a:extLst>
                <a:ext uri="{FF2B5EF4-FFF2-40B4-BE49-F238E27FC236}">
                  <a16:creationId xmlns:a16="http://schemas.microsoft.com/office/drawing/2014/main" id="{A604DD5E-F17A-4AEC-B07E-CC597E127787}"/>
                </a:ext>
              </a:extLst>
            </p:cNvPr>
            <p:cNvSpPr txBox="1"/>
            <p:nvPr/>
          </p:nvSpPr>
          <p:spPr>
            <a:xfrm>
              <a:off x="3080871" y="2705725"/>
              <a:ext cx="8392041" cy="1323439"/>
            </a:xfrm>
            <a:prstGeom prst="rect">
              <a:avLst/>
            </a:prstGeom>
            <a:noFill/>
          </p:spPr>
          <p:txBody>
            <a:bodyPr wrap="none" rtlCol="0">
              <a:spAutoFit/>
            </a:bodyPr>
            <a:lstStyle/>
            <a:p>
              <a:pPr lvl="0">
                <a:defRPr/>
              </a:pPr>
              <a:r>
                <a:rPr lang="zh-CN" altLang="en-US" sz="8000" b="1" dirty="0">
                  <a:solidFill>
                    <a:srgbClr val="B1C400"/>
                  </a:solidFill>
                  <a:latin typeface="Bauhaus 93" panose="04030905020B02020C02" pitchFamily="82" charset="0"/>
                  <a:ea typeface="Adobe Gothic Std B" panose="020B0800000000000000" pitchFamily="34" charset="-128"/>
                </a:rPr>
                <a:t>异常的定义和分类</a:t>
              </a:r>
              <a:endParaRPr lang="zh-CN" altLang="en-US" sz="8000" b="1" kern="1200" dirty="0">
                <a:solidFill>
                  <a:srgbClr val="B1C400"/>
                </a:solidFill>
                <a:latin typeface="+mj-ea"/>
              </a:endParaRPr>
            </a:p>
          </p:txBody>
        </p:sp>
        <p:sp>
          <p:nvSpPr>
            <p:cNvPr id="3" name="文本框 2">
              <a:extLst>
                <a:ext uri="{FF2B5EF4-FFF2-40B4-BE49-F238E27FC236}">
                  <a16:creationId xmlns:a16="http://schemas.microsoft.com/office/drawing/2014/main" id="{9C169608-4514-49BB-B40D-4FB34737EF0D}"/>
                </a:ext>
              </a:extLst>
            </p:cNvPr>
            <p:cNvSpPr txBox="1"/>
            <p:nvPr/>
          </p:nvSpPr>
          <p:spPr>
            <a:xfrm>
              <a:off x="3050755" y="2664433"/>
              <a:ext cx="8392041" cy="1323439"/>
            </a:xfrm>
            <a:prstGeom prst="rect">
              <a:avLst/>
            </a:prstGeom>
            <a:noFill/>
          </p:spPr>
          <p:txBody>
            <a:bodyPr wrap="none" rtlCol="0">
              <a:spAutoFit/>
            </a:bodyPr>
            <a:lstStyle/>
            <a:p>
              <a:pPr lvl="0">
                <a:defRPr/>
              </a:pPr>
              <a:r>
                <a:rPr lang="zh-CN" altLang="en-US" sz="8000" b="1" dirty="0">
                  <a:solidFill>
                    <a:srgbClr val="1950B2"/>
                  </a:solidFill>
                  <a:latin typeface="Bauhaus 93" panose="04030905020B02020C02" pitchFamily="82" charset="0"/>
                  <a:ea typeface="Adobe Gothic Std B" panose="020B0800000000000000" pitchFamily="34" charset="-128"/>
                </a:rPr>
                <a:t>异常的定义和分类</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12702320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985682" y="495168"/>
            <a:ext cx="2236511"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cs typeface="微软雅黑" panose="020B0503020204020204" pitchFamily="34" charset="-122"/>
              </a:rPr>
              <a:t>异常的定义</a:t>
            </a:r>
          </a:p>
        </p:txBody>
      </p:sp>
      <p:sp>
        <p:nvSpPr>
          <p:cNvPr id="5" name="矩形 4">
            <a:extLst>
              <a:ext uri="{FF2B5EF4-FFF2-40B4-BE49-F238E27FC236}">
                <a16:creationId xmlns:a16="http://schemas.microsoft.com/office/drawing/2014/main" id="{7FEE944E-2F3C-4EFD-832E-5AE64F6EA1DA}"/>
              </a:ext>
            </a:extLst>
          </p:cNvPr>
          <p:cNvSpPr/>
          <p:nvPr/>
        </p:nvSpPr>
        <p:spPr>
          <a:xfrm>
            <a:off x="1111251" y="1678925"/>
            <a:ext cx="10042524" cy="580865"/>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异常是指因程序运行时发生错误而产生的信号。</a:t>
            </a:r>
          </a:p>
        </p:txBody>
      </p:sp>
      <p:sp>
        <p:nvSpPr>
          <p:cNvPr id="6" name="KSO_Shape">
            <a:extLst>
              <a:ext uri="{FF2B5EF4-FFF2-40B4-BE49-F238E27FC236}">
                <a16:creationId xmlns:a16="http://schemas.microsoft.com/office/drawing/2014/main" id="{34A1EE5D-A893-4FF7-998C-0863D7BC82EA}"/>
              </a:ext>
            </a:extLst>
          </p:cNvPr>
          <p:cNvSpPr/>
          <p:nvPr/>
        </p:nvSpPr>
        <p:spPr>
          <a:xfrm>
            <a:off x="1112296" y="1708914"/>
            <a:ext cx="9910262" cy="580864"/>
          </a:xfrm>
          <a:prstGeom prst="roundRect">
            <a:avLst>
              <a:gd name="adj" fmla="val 14563"/>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3" name="矩形 12">
            <a:extLst>
              <a:ext uri="{FF2B5EF4-FFF2-40B4-BE49-F238E27FC236}">
                <a16:creationId xmlns:a16="http://schemas.microsoft.com/office/drawing/2014/main" id="{635571C2-6A08-4081-825B-151724732EFF}"/>
              </a:ext>
            </a:extLst>
          </p:cNvPr>
          <p:cNvSpPr/>
          <p:nvPr/>
        </p:nvSpPr>
        <p:spPr>
          <a:xfrm>
            <a:off x="1111251" y="2752613"/>
            <a:ext cx="10042524" cy="580865"/>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如果程序中没有对异常进行处理，则程序会抛出该异常并停止程序运行。</a:t>
            </a:r>
          </a:p>
        </p:txBody>
      </p:sp>
      <p:sp>
        <p:nvSpPr>
          <p:cNvPr id="14" name="KSO_Shape">
            <a:extLst>
              <a:ext uri="{FF2B5EF4-FFF2-40B4-BE49-F238E27FC236}">
                <a16:creationId xmlns:a16="http://schemas.microsoft.com/office/drawing/2014/main" id="{B31FEA21-02C2-4E4F-9043-C45F60A11A13}"/>
              </a:ext>
            </a:extLst>
          </p:cNvPr>
          <p:cNvSpPr/>
          <p:nvPr/>
        </p:nvSpPr>
        <p:spPr>
          <a:xfrm>
            <a:off x="1112296" y="2782602"/>
            <a:ext cx="9910262" cy="665448"/>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8" name="矩形 7">
            <a:extLst>
              <a:ext uri="{FF2B5EF4-FFF2-40B4-BE49-F238E27FC236}">
                <a16:creationId xmlns:a16="http://schemas.microsoft.com/office/drawing/2014/main" id="{BA0ECA5C-1CAF-4222-9916-FEDA9612D8E7}"/>
              </a:ext>
            </a:extLst>
          </p:cNvPr>
          <p:cNvSpPr/>
          <p:nvPr/>
        </p:nvSpPr>
        <p:spPr>
          <a:xfrm>
            <a:off x="1111251" y="3857332"/>
            <a:ext cx="10042524" cy="1134862"/>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为了保证程序的稳定性和容错性，我们需要在程序中捕获可能的异常并对其进行处理，使得程序不会因异常而意外停止。</a:t>
            </a:r>
          </a:p>
        </p:txBody>
      </p:sp>
      <p:sp>
        <p:nvSpPr>
          <p:cNvPr id="9" name="KSO_Shape">
            <a:extLst>
              <a:ext uri="{FF2B5EF4-FFF2-40B4-BE49-F238E27FC236}">
                <a16:creationId xmlns:a16="http://schemas.microsoft.com/office/drawing/2014/main" id="{F06E18B0-B3E3-4AC0-B9F1-E2D3DC87896C}"/>
              </a:ext>
            </a:extLst>
          </p:cNvPr>
          <p:cNvSpPr/>
          <p:nvPr/>
        </p:nvSpPr>
        <p:spPr>
          <a:xfrm>
            <a:off x="1112296" y="3887320"/>
            <a:ext cx="9910262" cy="1134861"/>
          </a:xfrm>
          <a:prstGeom prst="roundRect">
            <a:avLst>
              <a:gd name="adj" fmla="val 1066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6618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p:tgtEl>
                                          <p:spTgt spid="5"/>
                                        </p:tgtEl>
                                        <p:attrNameLst>
                                          <p:attrName>ppt_y</p:attrName>
                                        </p:attrNameLst>
                                      </p:cBhvr>
                                      <p:tavLst>
                                        <p:tav tm="0">
                                          <p:val>
                                            <p:strVal val="#ppt_y-#ppt_h*1.125000"/>
                                          </p:val>
                                        </p:tav>
                                        <p:tav tm="100000">
                                          <p:val>
                                            <p:strVal val="#ppt_y"/>
                                          </p:val>
                                        </p:tav>
                                      </p:tavLst>
                                    </p:anim>
                                    <p:animEffect transition="in" filter="wipe(down)">
                                      <p:cBhvr>
                                        <p:cTn id="17" dur="500"/>
                                        <p:tgtEl>
                                          <p:spTgt spid="5"/>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p:tgtEl>
                                          <p:spTgt spid="13"/>
                                        </p:tgtEl>
                                        <p:attrNameLst>
                                          <p:attrName>ppt_y</p:attrName>
                                        </p:attrNameLst>
                                      </p:cBhvr>
                                      <p:tavLst>
                                        <p:tav tm="0">
                                          <p:val>
                                            <p:strVal val="#ppt_y-#ppt_h*1.125000"/>
                                          </p:val>
                                        </p:tav>
                                        <p:tav tm="100000">
                                          <p:val>
                                            <p:strVal val="#ppt_y"/>
                                          </p:val>
                                        </p:tav>
                                      </p:tavLst>
                                    </p:anim>
                                    <p:animEffect transition="in" filter="wipe(down)">
                                      <p:cBhvr>
                                        <p:cTn id="25" dur="500"/>
                                        <p:tgtEl>
                                          <p:spTgt spid="13"/>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2" presetClass="entr" presetSubtype="1"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p:tgtEl>
                                          <p:spTgt spid="8"/>
                                        </p:tgtEl>
                                        <p:attrNameLst>
                                          <p:attrName>ppt_y</p:attrName>
                                        </p:attrNameLst>
                                      </p:cBhvr>
                                      <p:tavLst>
                                        <p:tav tm="0">
                                          <p:val>
                                            <p:strVal val="#ppt_y-#ppt_h*1.125000"/>
                                          </p:val>
                                        </p:tav>
                                        <p:tav tm="100000">
                                          <p:val>
                                            <p:strVal val="#ppt_y"/>
                                          </p:val>
                                        </p:tav>
                                      </p:tavLst>
                                    </p:anim>
                                    <p:animEffect transition="in" filter="wipe(down)">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13" grpId="0"/>
      <p:bldP spid="14" grpId="0" animBg="1"/>
      <p:bldP spid="8" grpId="0"/>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977744" y="495168"/>
            <a:ext cx="2236510"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cs typeface="微软雅黑" panose="020B0503020204020204" pitchFamily="34" charset="-122"/>
              </a:rPr>
              <a:t>异常的分类</a:t>
            </a:r>
          </a:p>
        </p:txBody>
      </p:sp>
      <p:sp>
        <p:nvSpPr>
          <p:cNvPr id="18" name="矩形 17">
            <a:extLst>
              <a:ext uri="{FF2B5EF4-FFF2-40B4-BE49-F238E27FC236}">
                <a16:creationId xmlns:a16="http://schemas.microsoft.com/office/drawing/2014/main" id="{38DECEA7-1617-4733-9E17-C063FA30EDEE}"/>
              </a:ext>
            </a:extLst>
          </p:cNvPr>
          <p:cNvSpPr/>
          <p:nvPr/>
        </p:nvSpPr>
        <p:spPr>
          <a:xfrm>
            <a:off x="1788526" y="1875438"/>
            <a:ext cx="5724644" cy="461665"/>
          </a:xfrm>
          <a:prstGeom prst="rect">
            <a:avLst/>
          </a:prstGeom>
        </p:spPr>
        <p:txBody>
          <a:bodyPr wrap="none">
            <a:spAutoFit/>
          </a:bodyPr>
          <a:lstStyle/>
          <a:p>
            <a:r>
              <a:rPr lang="zh-CN" altLang="en-US" sz="2400" b="1" dirty="0">
                <a:solidFill>
                  <a:schemeClr val="tx1">
                    <a:lumMod val="85000"/>
                    <a:lumOff val="15000"/>
                  </a:schemeClr>
                </a:solidFill>
                <a:latin typeface="+mj-lt"/>
                <a:ea typeface="微软雅黑" panose="020B0503020204020204" pitchFamily="34" charset="-122"/>
              </a:rPr>
              <a:t>异常可以分为语法错误和逻辑错误两类。</a:t>
            </a:r>
          </a:p>
        </p:txBody>
      </p:sp>
      <p:cxnSp>
        <p:nvCxnSpPr>
          <p:cNvPr id="20" name="直接连接符 19">
            <a:extLst>
              <a:ext uri="{FF2B5EF4-FFF2-40B4-BE49-F238E27FC236}">
                <a16:creationId xmlns:a16="http://schemas.microsoft.com/office/drawing/2014/main" id="{3B0249DB-97E1-46EB-B8FF-FC83C8CC58D3}"/>
              </a:ext>
            </a:extLst>
          </p:cNvPr>
          <p:cNvCxnSpPr>
            <a:cxnSpLocks/>
          </p:cNvCxnSpPr>
          <p:nvPr/>
        </p:nvCxnSpPr>
        <p:spPr>
          <a:xfrm>
            <a:off x="1781207" y="2355504"/>
            <a:ext cx="5562568"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E89CECD2-817F-4415-9A1E-3FED48D57377}"/>
              </a:ext>
            </a:extLst>
          </p:cNvPr>
          <p:cNvSpPr/>
          <p:nvPr/>
        </p:nvSpPr>
        <p:spPr>
          <a:xfrm>
            <a:off x="1788526" y="2967382"/>
            <a:ext cx="1415772" cy="461665"/>
          </a:xfrm>
          <a:prstGeom prst="rect">
            <a:avLst/>
          </a:prstGeom>
        </p:spPr>
        <p:txBody>
          <a:bodyPr wrap="none">
            <a:spAutoFit/>
          </a:bodyPr>
          <a:lstStyle/>
          <a:p>
            <a:r>
              <a:rPr lang="zh-CN" altLang="en-US" sz="2400" b="1" dirty="0">
                <a:solidFill>
                  <a:schemeClr val="tx1">
                    <a:lumMod val="85000"/>
                    <a:lumOff val="15000"/>
                  </a:schemeClr>
                </a:solidFill>
                <a:latin typeface="+mj-lt"/>
                <a:ea typeface="微软雅黑" panose="020B0503020204020204" pitchFamily="34" charset="-122"/>
              </a:rPr>
              <a:t>语法错误</a:t>
            </a:r>
          </a:p>
        </p:txBody>
      </p:sp>
      <p:sp>
        <p:nvSpPr>
          <p:cNvPr id="32" name="矩形 31">
            <a:extLst>
              <a:ext uri="{FF2B5EF4-FFF2-40B4-BE49-F238E27FC236}">
                <a16:creationId xmlns:a16="http://schemas.microsoft.com/office/drawing/2014/main" id="{04A0A5D3-0EF7-41DA-BAA6-119887668C17}"/>
              </a:ext>
            </a:extLst>
          </p:cNvPr>
          <p:cNvSpPr/>
          <p:nvPr/>
        </p:nvSpPr>
        <p:spPr>
          <a:xfrm>
            <a:off x="2518512" y="3548208"/>
            <a:ext cx="8235623" cy="1134862"/>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语法错误是指编写的程序不符合编程语言的语法要求。</a:t>
            </a:r>
          </a:p>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例如，将下面的代码放在名字为</a:t>
            </a:r>
            <a:r>
              <a:rPr lang="en-US" altLang="zh-CN" sz="2400" dirty="0">
                <a:solidFill>
                  <a:schemeClr val="tx1">
                    <a:lumMod val="85000"/>
                    <a:lumOff val="15000"/>
                  </a:schemeClr>
                </a:solidFill>
                <a:latin typeface="+mj-lt"/>
                <a:ea typeface="微软雅黑" panose="020B0503020204020204" pitchFamily="34" charset="-122"/>
              </a:rPr>
              <a:t>test.py</a:t>
            </a:r>
            <a:r>
              <a:rPr lang="zh-CN" altLang="en-US" sz="2400" dirty="0">
                <a:solidFill>
                  <a:schemeClr val="tx1">
                    <a:lumMod val="85000"/>
                    <a:lumOff val="15000"/>
                  </a:schemeClr>
                </a:solidFill>
                <a:latin typeface="+mj-lt"/>
                <a:ea typeface="微软雅黑" panose="020B0503020204020204" pitchFamily="34" charset="-122"/>
              </a:rPr>
              <a:t>的</a:t>
            </a:r>
            <a:r>
              <a:rPr lang="en-US" altLang="zh-CN" sz="2400" dirty="0">
                <a:solidFill>
                  <a:schemeClr val="tx1">
                    <a:lumMod val="85000"/>
                    <a:lumOff val="15000"/>
                  </a:schemeClr>
                </a:solidFill>
                <a:latin typeface="+mj-lt"/>
                <a:ea typeface="微软雅黑" panose="020B0503020204020204" pitchFamily="34" charset="-122"/>
              </a:rPr>
              <a:t>Python</a:t>
            </a:r>
            <a:r>
              <a:rPr lang="zh-CN" altLang="en-US" sz="2400" dirty="0">
                <a:solidFill>
                  <a:schemeClr val="tx1">
                    <a:lumMod val="85000"/>
                    <a:lumOff val="15000"/>
                  </a:schemeClr>
                </a:solidFill>
                <a:latin typeface="+mj-lt"/>
                <a:ea typeface="微软雅黑" panose="020B0503020204020204" pitchFamily="34" charset="-122"/>
              </a:rPr>
              <a:t>脚本文件中：</a:t>
            </a:r>
          </a:p>
        </p:txBody>
      </p:sp>
      <p:cxnSp>
        <p:nvCxnSpPr>
          <p:cNvPr id="33" name="直接连接符 32">
            <a:extLst>
              <a:ext uri="{FF2B5EF4-FFF2-40B4-BE49-F238E27FC236}">
                <a16:creationId xmlns:a16="http://schemas.microsoft.com/office/drawing/2014/main" id="{370DF4F5-E5A7-4723-8C55-445B516A5F0A}"/>
              </a:ext>
            </a:extLst>
          </p:cNvPr>
          <p:cNvCxnSpPr>
            <a:cxnSpLocks/>
          </p:cNvCxnSpPr>
          <p:nvPr/>
        </p:nvCxnSpPr>
        <p:spPr>
          <a:xfrm>
            <a:off x="1816280" y="3447448"/>
            <a:ext cx="1469845"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34" name="KSO_Shape">
            <a:extLst>
              <a:ext uri="{FF2B5EF4-FFF2-40B4-BE49-F238E27FC236}">
                <a16:creationId xmlns:a16="http://schemas.microsoft.com/office/drawing/2014/main" id="{D3DC2023-B86A-471F-8AE6-138CD006E75D}"/>
              </a:ext>
            </a:extLst>
          </p:cNvPr>
          <p:cNvSpPr/>
          <p:nvPr/>
        </p:nvSpPr>
        <p:spPr>
          <a:xfrm>
            <a:off x="1823599" y="3549009"/>
            <a:ext cx="9625451" cy="1275338"/>
          </a:xfrm>
          <a:prstGeom prst="roundRect">
            <a:avLst>
              <a:gd name="adj" fmla="val 13926"/>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7" name="组合 6">
            <a:extLst>
              <a:ext uri="{FF2B5EF4-FFF2-40B4-BE49-F238E27FC236}">
                <a16:creationId xmlns:a16="http://schemas.microsoft.com/office/drawing/2014/main" id="{3A484293-6FD5-4678-9311-BEE2E85F37FD}"/>
              </a:ext>
            </a:extLst>
          </p:cNvPr>
          <p:cNvGrpSpPr/>
          <p:nvPr/>
        </p:nvGrpSpPr>
        <p:grpSpPr>
          <a:xfrm>
            <a:off x="836354" y="1616257"/>
            <a:ext cx="877274" cy="877274"/>
            <a:chOff x="836354" y="1156380"/>
            <a:chExt cx="877274" cy="877274"/>
          </a:xfrm>
        </p:grpSpPr>
        <p:sp>
          <p:nvSpPr>
            <p:cNvPr id="23" name="Oval 4011">
              <a:extLst>
                <a:ext uri="{FF2B5EF4-FFF2-40B4-BE49-F238E27FC236}">
                  <a16:creationId xmlns:a16="http://schemas.microsoft.com/office/drawing/2014/main" id="{64BB17DD-AC58-448E-A0F9-EF84D836B172}"/>
                </a:ext>
              </a:extLst>
            </p:cNvPr>
            <p:cNvSpPr>
              <a:spLocks noChangeArrowheads="1"/>
            </p:cNvSpPr>
            <p:nvPr/>
          </p:nvSpPr>
          <p:spPr bwMode="auto">
            <a:xfrm>
              <a:off x="836354" y="1156380"/>
              <a:ext cx="877274"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pic>
          <p:nvPicPr>
            <p:cNvPr id="6" name="图形 5">
              <a:extLst>
                <a:ext uri="{FF2B5EF4-FFF2-40B4-BE49-F238E27FC236}">
                  <a16:creationId xmlns:a16="http://schemas.microsoft.com/office/drawing/2014/main" id="{E95BB352-420D-414A-A81A-280F9897C70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0801" y="1276174"/>
              <a:ext cx="590631" cy="551992"/>
            </a:xfrm>
            <a:prstGeom prst="rect">
              <a:avLst/>
            </a:prstGeom>
          </p:spPr>
        </p:pic>
      </p:grpSp>
      <p:grpSp>
        <p:nvGrpSpPr>
          <p:cNvPr id="10" name="组合 9">
            <a:extLst>
              <a:ext uri="{FF2B5EF4-FFF2-40B4-BE49-F238E27FC236}">
                <a16:creationId xmlns:a16="http://schemas.microsoft.com/office/drawing/2014/main" id="{AEF1D04C-6DCE-4411-841E-54059A50A09A}"/>
              </a:ext>
            </a:extLst>
          </p:cNvPr>
          <p:cNvGrpSpPr/>
          <p:nvPr/>
        </p:nvGrpSpPr>
        <p:grpSpPr>
          <a:xfrm>
            <a:off x="871427" y="3008811"/>
            <a:ext cx="877274" cy="877274"/>
            <a:chOff x="871427" y="2450389"/>
            <a:chExt cx="877274" cy="877274"/>
          </a:xfrm>
        </p:grpSpPr>
        <p:sp>
          <p:nvSpPr>
            <p:cNvPr id="36" name="Oval 4011">
              <a:extLst>
                <a:ext uri="{FF2B5EF4-FFF2-40B4-BE49-F238E27FC236}">
                  <a16:creationId xmlns:a16="http://schemas.microsoft.com/office/drawing/2014/main" id="{85549DD0-AEB9-4D8C-8B22-5C7D745C887E}"/>
                </a:ext>
              </a:extLst>
            </p:cNvPr>
            <p:cNvSpPr>
              <a:spLocks noChangeArrowheads="1"/>
            </p:cNvSpPr>
            <p:nvPr/>
          </p:nvSpPr>
          <p:spPr bwMode="auto">
            <a:xfrm>
              <a:off x="871427" y="2450389"/>
              <a:ext cx="877274" cy="877274"/>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pic>
          <p:nvPicPr>
            <p:cNvPr id="9" name="图形 8">
              <a:extLst>
                <a:ext uri="{FF2B5EF4-FFF2-40B4-BE49-F238E27FC236}">
                  <a16:creationId xmlns:a16="http://schemas.microsoft.com/office/drawing/2014/main" id="{E7CB6FB8-F183-481E-BC4E-47B9C9624C38}"/>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8713" y="2537675"/>
              <a:ext cx="702702" cy="702702"/>
            </a:xfrm>
            <a:prstGeom prst="rect">
              <a:avLst/>
            </a:prstGeom>
          </p:spPr>
        </p:pic>
      </p:grpSp>
    </p:spTree>
    <p:extLst>
      <p:ext uri="{BB962C8B-B14F-4D97-AF65-F5344CB8AC3E}">
        <p14:creationId xmlns:p14="http://schemas.microsoft.com/office/powerpoint/2010/main" val="338553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arn(inVertical)">
                                      <p:cBhvr>
                                        <p:cTn id="19" dur="500"/>
                                        <p:tgtEl>
                                          <p:spTgt spid="20"/>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p:tgtEl>
                                          <p:spTgt spid="18"/>
                                        </p:tgtEl>
                                        <p:attrNameLst>
                                          <p:attrName>ppt_y</p:attrName>
                                        </p:attrNameLst>
                                      </p:cBhvr>
                                      <p:tavLst>
                                        <p:tav tm="0">
                                          <p:val>
                                            <p:strVal val="#ppt_y+#ppt_h*1.125000"/>
                                          </p:val>
                                        </p:tav>
                                        <p:tav tm="100000">
                                          <p:val>
                                            <p:strVal val="#ppt_y"/>
                                          </p:val>
                                        </p:tav>
                                      </p:tavLst>
                                    </p:anim>
                                    <p:animEffect transition="in" filter="wipe(up)">
                                      <p:cBhvr>
                                        <p:cTn id="23" dur="500"/>
                                        <p:tgtEl>
                                          <p:spTgt spid="18"/>
                                        </p:tgtEl>
                                      </p:cBhvr>
                                    </p:animEffect>
                                  </p:childTnLst>
                                </p:cTn>
                              </p:par>
                            </p:childTnLst>
                          </p:cTn>
                        </p:par>
                        <p:par>
                          <p:cTn id="24" fill="hold">
                            <p:stCondLst>
                              <p:cond delay="1500"/>
                            </p:stCondLst>
                            <p:childTnLst>
                              <p:par>
                                <p:cTn id="25" presetID="53" presetClass="entr" presetSubtype="16"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par>
                          <p:cTn id="30" fill="hold">
                            <p:stCondLst>
                              <p:cond delay="2000"/>
                            </p:stCondLst>
                            <p:childTnLst>
                              <p:par>
                                <p:cTn id="31" presetID="16" presetClass="entr" presetSubtype="21" fill="hold"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barn(inVertical)">
                                      <p:cBhvr>
                                        <p:cTn id="33" dur="500"/>
                                        <p:tgtEl>
                                          <p:spTgt spid="3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500"/>
                                        <p:tgtEl>
                                          <p:spTgt spid="31"/>
                                        </p:tgtEl>
                                        <p:attrNameLst>
                                          <p:attrName>ppt_y</p:attrName>
                                        </p:attrNameLst>
                                      </p:cBhvr>
                                      <p:tavLst>
                                        <p:tav tm="0">
                                          <p:val>
                                            <p:strVal val="#ppt_y+#ppt_h*1.125000"/>
                                          </p:val>
                                        </p:tav>
                                        <p:tav tm="100000">
                                          <p:val>
                                            <p:strVal val="#ppt_y"/>
                                          </p:val>
                                        </p:tav>
                                      </p:tavLst>
                                    </p:anim>
                                    <p:animEffect transition="in" filter="wipe(up)">
                                      <p:cBhvr>
                                        <p:cTn id="40" dur="500"/>
                                        <p:tgtEl>
                                          <p:spTgt spid="31"/>
                                        </p:tgtEl>
                                      </p:cBhvr>
                                    </p:animEffect>
                                  </p:childTnLst>
                                </p:cTn>
                              </p:par>
                              <p:par>
                                <p:cTn id="41" presetID="12" presetClass="entr" presetSubtype="1"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p:tgtEl>
                                          <p:spTgt spid="32"/>
                                        </p:tgtEl>
                                        <p:attrNameLst>
                                          <p:attrName>ppt_y</p:attrName>
                                        </p:attrNameLst>
                                      </p:cBhvr>
                                      <p:tavLst>
                                        <p:tav tm="0">
                                          <p:val>
                                            <p:strVal val="#ppt_y-#ppt_h*1.125000"/>
                                          </p:val>
                                        </p:tav>
                                        <p:tav tm="100000">
                                          <p:val>
                                            <p:strVal val="#ppt_y"/>
                                          </p:val>
                                        </p:tav>
                                      </p:tavLst>
                                    </p:anim>
                                    <p:animEffect transition="in" filter="wipe(down)">
                                      <p:cBhvr>
                                        <p:cTn id="4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p:bldP spid="31" grpId="0"/>
      <p:bldP spid="32" grpId="0"/>
      <p:bldP spid="3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977744" y="495168"/>
            <a:ext cx="2236510"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cs typeface="微软雅黑" panose="020B0503020204020204" pitchFamily="34" charset="-122"/>
              </a:rPr>
              <a:t>异常的分类</a:t>
            </a:r>
          </a:p>
        </p:txBody>
      </p:sp>
      <p:grpSp>
        <p:nvGrpSpPr>
          <p:cNvPr id="15" name="组合 14">
            <a:extLst>
              <a:ext uri="{FF2B5EF4-FFF2-40B4-BE49-F238E27FC236}">
                <a16:creationId xmlns:a16="http://schemas.microsoft.com/office/drawing/2014/main" id="{F633C13D-9795-435B-B237-F3FE5965BFDA}"/>
              </a:ext>
            </a:extLst>
          </p:cNvPr>
          <p:cNvGrpSpPr/>
          <p:nvPr/>
        </p:nvGrpSpPr>
        <p:grpSpPr>
          <a:xfrm>
            <a:off x="3018407" y="1511055"/>
            <a:ext cx="5477522" cy="1153016"/>
            <a:chOff x="5015657" y="4576411"/>
            <a:chExt cx="1964482" cy="346089"/>
          </a:xfrm>
        </p:grpSpPr>
        <p:sp>
          <p:nvSpPr>
            <p:cNvPr id="16" name="KSO_Shape">
              <a:extLst>
                <a:ext uri="{FF2B5EF4-FFF2-40B4-BE49-F238E27FC236}">
                  <a16:creationId xmlns:a16="http://schemas.microsoft.com/office/drawing/2014/main" id="{59C0C25E-AA47-4A6F-B8D4-D6CA2BB7467B}"/>
                </a:ext>
              </a:extLst>
            </p:cNvPr>
            <p:cNvSpPr/>
            <p:nvPr/>
          </p:nvSpPr>
          <p:spPr>
            <a:xfrm>
              <a:off x="5015657" y="4604180"/>
              <a:ext cx="1964482" cy="318320"/>
            </a:xfrm>
            <a:prstGeom prst="roundRect">
              <a:avLst>
                <a:gd name="adj" fmla="val 23881"/>
              </a:avLst>
            </a:prstGeom>
            <a:solidFill>
              <a:srgbClr val="B1C400"/>
            </a:solid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solidFill>
                  <a:schemeClr val="tx1">
                    <a:lumMod val="85000"/>
                    <a:lumOff val="15000"/>
                  </a:schemeClr>
                </a:solidFill>
              </a:endParaRPr>
            </a:p>
          </p:txBody>
        </p:sp>
        <p:sp>
          <p:nvSpPr>
            <p:cNvPr id="17" name="矩形 16">
              <a:extLst>
                <a:ext uri="{FF2B5EF4-FFF2-40B4-BE49-F238E27FC236}">
                  <a16:creationId xmlns:a16="http://schemas.microsoft.com/office/drawing/2014/main" id="{C18E00D6-1695-4260-B977-B6F4B917AB5C}"/>
                </a:ext>
              </a:extLst>
            </p:cNvPr>
            <p:cNvSpPr/>
            <p:nvPr/>
          </p:nvSpPr>
          <p:spPr>
            <a:xfrm>
              <a:off x="5377818" y="4576411"/>
              <a:ext cx="1379579" cy="340371"/>
            </a:xfrm>
            <a:prstGeom prst="rect">
              <a:avLst/>
            </a:prstGeom>
          </p:spPr>
          <p:txBody>
            <a:bodyPr wrap="square">
              <a:spAutoFit/>
            </a:bodyPr>
            <a:lstStyle/>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cs typeface="+mn-ea"/>
                </a:rPr>
                <a:t>if True</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cs typeface="+mn-ea"/>
                </a:rPr>
                <a:t>    print('Hello World!')</a:t>
              </a:r>
            </a:p>
          </p:txBody>
        </p:sp>
      </p:grpSp>
      <p:grpSp>
        <p:nvGrpSpPr>
          <p:cNvPr id="19" name="组合 18">
            <a:extLst>
              <a:ext uri="{FF2B5EF4-FFF2-40B4-BE49-F238E27FC236}">
                <a16:creationId xmlns:a16="http://schemas.microsoft.com/office/drawing/2014/main" id="{85FC215A-1065-4374-BF95-1F3A74830CE7}"/>
              </a:ext>
            </a:extLst>
          </p:cNvPr>
          <p:cNvGrpSpPr/>
          <p:nvPr/>
        </p:nvGrpSpPr>
        <p:grpSpPr>
          <a:xfrm>
            <a:off x="3018405" y="3054105"/>
            <a:ext cx="5477525" cy="2384670"/>
            <a:chOff x="5015656" y="4576411"/>
            <a:chExt cx="1964483" cy="715782"/>
          </a:xfrm>
        </p:grpSpPr>
        <p:sp>
          <p:nvSpPr>
            <p:cNvPr id="21" name="KSO_Shape">
              <a:extLst>
                <a:ext uri="{FF2B5EF4-FFF2-40B4-BE49-F238E27FC236}">
                  <a16:creationId xmlns:a16="http://schemas.microsoft.com/office/drawing/2014/main" id="{A1B9C90B-954C-42D0-8F0B-01D9243049F5}"/>
                </a:ext>
              </a:extLst>
            </p:cNvPr>
            <p:cNvSpPr/>
            <p:nvPr/>
          </p:nvSpPr>
          <p:spPr>
            <a:xfrm>
              <a:off x="5015656" y="4583024"/>
              <a:ext cx="1964483" cy="709169"/>
            </a:xfrm>
            <a:prstGeom prst="roundRect">
              <a:avLst>
                <a:gd name="adj" fmla="val 12593"/>
              </a:avLst>
            </a:prstGeom>
            <a:solidFill>
              <a:srgbClr val="1950B2"/>
            </a:solid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22" name="矩形 21">
              <a:extLst>
                <a:ext uri="{FF2B5EF4-FFF2-40B4-BE49-F238E27FC236}">
                  <a16:creationId xmlns:a16="http://schemas.microsoft.com/office/drawing/2014/main" id="{F0B8F158-046C-4FA7-81C5-43448E05311C}"/>
                </a:ext>
              </a:extLst>
            </p:cNvPr>
            <p:cNvSpPr/>
            <p:nvPr/>
          </p:nvSpPr>
          <p:spPr>
            <a:xfrm>
              <a:off x="5377818" y="4576411"/>
              <a:ext cx="1509390" cy="672946"/>
            </a:xfrm>
            <a:prstGeom prst="rect">
              <a:avLst/>
            </a:prstGeom>
          </p:spPr>
          <p:txBody>
            <a:bodyPr wrap="square">
              <a:spAutoFit/>
            </a:bodyPr>
            <a:lstStyle/>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bg1"/>
                  </a:solidFill>
                  <a:effectLst>
                    <a:outerShdw blurRad="38100" dist="38100" dir="2700000" algn="tl">
                      <a:srgbClr val="000000">
                        <a:alpha val="43137"/>
                      </a:srgbClr>
                    </a:outerShdw>
                  </a:effectLst>
                  <a:latin typeface="+mj-lt"/>
                  <a:cs typeface="+mn-ea"/>
                </a:rPr>
                <a:t> File "test.py", line 1</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bg1"/>
                  </a:solidFill>
                  <a:effectLst>
                    <a:outerShdw blurRad="38100" dist="38100" dir="2700000" algn="tl">
                      <a:srgbClr val="000000">
                        <a:alpha val="43137"/>
                      </a:srgbClr>
                    </a:outerShdw>
                  </a:effectLst>
                  <a:latin typeface="+mj-lt"/>
                  <a:cs typeface="+mn-ea"/>
                </a:rPr>
                <a:t>    if True</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bg1"/>
                  </a:solidFill>
                  <a:effectLst>
                    <a:outerShdw blurRad="38100" dist="38100" dir="2700000" algn="tl">
                      <a:srgbClr val="000000">
                        <a:alpha val="43137"/>
                      </a:srgbClr>
                    </a:outerShdw>
                  </a:effectLst>
                  <a:latin typeface="+mj-lt"/>
                  <a:cs typeface="+mn-ea"/>
                </a:rPr>
                <a:t>          ^</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err="1">
                  <a:solidFill>
                    <a:schemeClr val="bg1"/>
                  </a:solidFill>
                  <a:effectLst>
                    <a:outerShdw blurRad="38100" dist="38100" dir="2700000" algn="tl">
                      <a:srgbClr val="000000">
                        <a:alpha val="43137"/>
                      </a:srgbClr>
                    </a:outerShdw>
                  </a:effectLst>
                  <a:latin typeface="+mj-lt"/>
                  <a:cs typeface="+mn-ea"/>
                </a:rPr>
                <a:t>SyntaxError</a:t>
              </a:r>
              <a:r>
                <a:rPr lang="en-US" altLang="zh-CN" sz="2400" dirty="0">
                  <a:solidFill>
                    <a:schemeClr val="bg1"/>
                  </a:solidFill>
                  <a:effectLst>
                    <a:outerShdw blurRad="38100" dist="38100" dir="2700000" algn="tl">
                      <a:srgbClr val="000000">
                        <a:alpha val="43137"/>
                      </a:srgbClr>
                    </a:outerShdw>
                  </a:effectLst>
                  <a:latin typeface="+mj-lt"/>
                  <a:cs typeface="+mn-ea"/>
                </a:rPr>
                <a:t>: invalid syntax</a:t>
              </a:r>
            </a:p>
          </p:txBody>
        </p:sp>
      </p:grpSp>
    </p:spTree>
    <p:extLst>
      <p:ext uri="{BB962C8B-B14F-4D97-AF65-F5344CB8AC3E}">
        <p14:creationId xmlns:p14="http://schemas.microsoft.com/office/powerpoint/2010/main" val="45904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21"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arn(inVertical)">
                                      <p:cBhvr>
                                        <p:cTn id="13" dur="500"/>
                                        <p:tgtEl>
                                          <p:spTgt spid="15"/>
                                        </p:tgtEl>
                                      </p:cBhvr>
                                    </p:animEffect>
                                  </p:childTnLst>
                                </p:cTn>
                              </p:par>
                            </p:childTnLst>
                          </p:cTn>
                        </p:par>
                        <p:par>
                          <p:cTn id="14" fill="hold">
                            <p:stCondLst>
                              <p:cond delay="1000"/>
                            </p:stCondLst>
                            <p:childTnLst>
                              <p:par>
                                <p:cTn id="15" presetID="16" presetClass="entr" presetSubtype="21"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arn(inVertical)">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8" y="495168"/>
            <a:ext cx="1826141"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cs typeface="微软雅黑" panose="020B0503020204020204" pitchFamily="34" charset="-122"/>
              </a:rPr>
              <a:t>逻辑错误</a:t>
            </a:r>
          </a:p>
        </p:txBody>
      </p:sp>
      <p:sp>
        <p:nvSpPr>
          <p:cNvPr id="9" name="矩形 8">
            <a:extLst>
              <a:ext uri="{FF2B5EF4-FFF2-40B4-BE49-F238E27FC236}">
                <a16:creationId xmlns:a16="http://schemas.microsoft.com/office/drawing/2014/main" id="{E6E5AC01-EC91-48B2-BFA8-14F964281A47}"/>
              </a:ext>
            </a:extLst>
          </p:cNvPr>
          <p:cNvSpPr/>
          <p:nvPr/>
        </p:nvSpPr>
        <p:spPr>
          <a:xfrm>
            <a:off x="1393717" y="1121215"/>
            <a:ext cx="9477592" cy="1005596"/>
          </a:xfrm>
          <a:prstGeom prst="rect">
            <a:avLst/>
          </a:prstGeom>
        </p:spPr>
        <p:txBody>
          <a:bodyPr wrap="square">
            <a:spAutoFit/>
          </a:bodyPr>
          <a:lstStyle/>
          <a:p>
            <a:pPr>
              <a:lnSpc>
                <a:spcPct val="13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逻辑错误是指虽然编写的程序符合编程语言的语法要求，但要执行的数据操作不被系统或当前环境所支持。</a:t>
            </a:r>
          </a:p>
        </p:txBody>
      </p:sp>
      <p:graphicFrame>
        <p:nvGraphicFramePr>
          <p:cNvPr id="13" name="表格 12">
            <a:extLst>
              <a:ext uri="{FF2B5EF4-FFF2-40B4-BE49-F238E27FC236}">
                <a16:creationId xmlns:a16="http://schemas.microsoft.com/office/drawing/2014/main" id="{26F3A610-3917-4174-A7EF-EF896FF2DA11}"/>
              </a:ext>
            </a:extLst>
          </p:cNvPr>
          <p:cNvGraphicFramePr>
            <a:graphicFrameLocks noGrp="1"/>
          </p:cNvGraphicFramePr>
          <p:nvPr/>
        </p:nvGraphicFramePr>
        <p:xfrm>
          <a:off x="1393717" y="2287785"/>
          <a:ext cx="9753602" cy="4194588"/>
        </p:xfrm>
        <a:graphic>
          <a:graphicData uri="http://schemas.openxmlformats.org/drawingml/2006/table">
            <a:tbl>
              <a:tblPr>
                <a:tableStyleId>{5C22544A-7EE6-4342-B048-85BDC9FD1C3A}</a:tableStyleId>
              </a:tblPr>
              <a:tblGrid>
                <a:gridCol w="2164751">
                  <a:extLst>
                    <a:ext uri="{9D8B030D-6E8A-4147-A177-3AD203B41FA5}">
                      <a16:colId xmlns:a16="http://schemas.microsoft.com/office/drawing/2014/main" val="223013283"/>
                    </a:ext>
                  </a:extLst>
                </a:gridCol>
                <a:gridCol w="7588851">
                  <a:extLst>
                    <a:ext uri="{9D8B030D-6E8A-4147-A177-3AD203B41FA5}">
                      <a16:colId xmlns:a16="http://schemas.microsoft.com/office/drawing/2014/main" val="2461215663"/>
                    </a:ext>
                  </a:extLst>
                </a:gridCol>
              </a:tblGrid>
              <a:tr h="349549">
                <a:tc>
                  <a:txBody>
                    <a:bodyPr/>
                    <a:lstStyle/>
                    <a:p>
                      <a:pPr indent="127000" algn="ctr">
                        <a:lnSpc>
                          <a:spcPct val="100000"/>
                        </a:lnSpc>
                        <a:spcAft>
                          <a:spcPts val="0"/>
                        </a:spcAft>
                      </a:pPr>
                      <a:r>
                        <a:rPr lang="zh-CN" sz="2000" kern="100" dirty="0">
                          <a:effectLst/>
                        </a:rPr>
                        <a:t>异</a:t>
                      </a:r>
                      <a:r>
                        <a:rPr lang="en-US" altLang="zh-CN" sz="2000" kern="100" dirty="0">
                          <a:effectLst/>
                        </a:rPr>
                        <a:t>  </a:t>
                      </a:r>
                      <a:r>
                        <a:rPr lang="zh-CN" sz="2000" kern="100" dirty="0">
                          <a:effectLst/>
                        </a:rPr>
                        <a:t>常</a:t>
                      </a:r>
                      <a:endParaRPr lang="zh-CN" sz="2000" b="1"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00000"/>
                        </a:lnSpc>
                        <a:spcAft>
                          <a:spcPts val="0"/>
                        </a:spcAft>
                      </a:pPr>
                      <a:r>
                        <a:rPr lang="zh-CN" sz="2000" kern="100" dirty="0">
                          <a:effectLst/>
                        </a:rPr>
                        <a:t>描</a:t>
                      </a:r>
                      <a:r>
                        <a:rPr lang="en-US" altLang="zh-CN" sz="2000" kern="100" dirty="0">
                          <a:effectLst/>
                        </a:rPr>
                        <a:t>  </a:t>
                      </a:r>
                      <a:r>
                        <a:rPr lang="zh-CN" sz="2000" kern="100" dirty="0">
                          <a:effectLst/>
                        </a:rPr>
                        <a:t>述</a:t>
                      </a:r>
                      <a:endParaRPr lang="zh-CN" sz="2000" b="1"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47527209"/>
                  </a:ext>
                </a:extLst>
              </a:tr>
              <a:tr h="349549">
                <a:tc>
                  <a:txBody>
                    <a:bodyPr/>
                    <a:lstStyle/>
                    <a:p>
                      <a:pPr indent="127000" algn="ctr">
                        <a:lnSpc>
                          <a:spcPct val="100000"/>
                        </a:lnSpc>
                        <a:spcAft>
                          <a:spcPts val="0"/>
                        </a:spcAft>
                      </a:pPr>
                      <a:r>
                        <a:rPr lang="en-US" sz="2000" kern="100" dirty="0" err="1">
                          <a:effectLst/>
                        </a:rPr>
                        <a:t>AssertionError</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l">
                        <a:lnSpc>
                          <a:spcPct val="100000"/>
                        </a:lnSpc>
                        <a:spcAft>
                          <a:spcPts val="0"/>
                        </a:spcAft>
                      </a:pPr>
                      <a:r>
                        <a:rPr lang="zh-CN" sz="2000" kern="100" dirty="0">
                          <a:effectLst/>
                        </a:rPr>
                        <a:t>当</a:t>
                      </a:r>
                      <a:r>
                        <a:rPr lang="en-US" sz="2000" kern="100" dirty="0">
                          <a:effectLst/>
                        </a:rPr>
                        <a:t>assert</a:t>
                      </a:r>
                      <a:r>
                        <a:rPr lang="zh-CN" sz="2000" kern="100" dirty="0">
                          <a:effectLst/>
                        </a:rPr>
                        <a:t>语句失败时引发该异常</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35102179"/>
                  </a:ext>
                </a:extLst>
              </a:tr>
              <a:tr h="349549">
                <a:tc>
                  <a:txBody>
                    <a:bodyPr/>
                    <a:lstStyle/>
                    <a:p>
                      <a:pPr indent="127000" algn="ctr">
                        <a:lnSpc>
                          <a:spcPct val="100000"/>
                        </a:lnSpc>
                        <a:spcAft>
                          <a:spcPts val="0"/>
                        </a:spcAft>
                      </a:pPr>
                      <a:r>
                        <a:rPr lang="en-US" sz="2000" kern="100" dirty="0" err="1">
                          <a:effectLst/>
                        </a:rPr>
                        <a:t>AttributeError</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l">
                        <a:lnSpc>
                          <a:spcPct val="100000"/>
                        </a:lnSpc>
                        <a:spcAft>
                          <a:spcPts val="0"/>
                        </a:spcAft>
                      </a:pPr>
                      <a:r>
                        <a:rPr lang="zh-CN" sz="2000" kern="100" dirty="0">
                          <a:effectLst/>
                        </a:rPr>
                        <a:t>当访问一个属性失败时引发该异常</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04603452"/>
                  </a:ext>
                </a:extLst>
              </a:tr>
              <a:tr h="349549">
                <a:tc>
                  <a:txBody>
                    <a:bodyPr/>
                    <a:lstStyle/>
                    <a:p>
                      <a:pPr indent="127000" algn="ctr">
                        <a:lnSpc>
                          <a:spcPct val="100000"/>
                        </a:lnSpc>
                        <a:spcAft>
                          <a:spcPts val="0"/>
                        </a:spcAft>
                      </a:pPr>
                      <a:r>
                        <a:rPr lang="en-US" sz="2000" kern="100" dirty="0" err="1">
                          <a:effectLst/>
                        </a:rPr>
                        <a:t>ImportError</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l">
                        <a:lnSpc>
                          <a:spcPct val="100000"/>
                        </a:lnSpc>
                        <a:spcAft>
                          <a:spcPts val="0"/>
                        </a:spcAft>
                      </a:pPr>
                      <a:r>
                        <a:rPr lang="zh-CN" sz="2000" kern="100" dirty="0">
                          <a:effectLst/>
                        </a:rPr>
                        <a:t>当导入一个模块失败时引发该异常</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17295510"/>
                  </a:ext>
                </a:extLst>
              </a:tr>
              <a:tr h="349549">
                <a:tc>
                  <a:txBody>
                    <a:bodyPr/>
                    <a:lstStyle/>
                    <a:p>
                      <a:pPr indent="127000" algn="ctr">
                        <a:lnSpc>
                          <a:spcPct val="100000"/>
                        </a:lnSpc>
                        <a:spcAft>
                          <a:spcPts val="0"/>
                        </a:spcAft>
                      </a:pPr>
                      <a:r>
                        <a:rPr lang="en-US" sz="2000" kern="100" dirty="0" err="1">
                          <a:effectLst/>
                        </a:rPr>
                        <a:t>IndexError</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l">
                        <a:lnSpc>
                          <a:spcPct val="100000"/>
                        </a:lnSpc>
                        <a:spcAft>
                          <a:spcPts val="0"/>
                        </a:spcAft>
                      </a:pPr>
                      <a:r>
                        <a:rPr lang="zh-CN" sz="2000" kern="100" dirty="0">
                          <a:effectLst/>
                        </a:rPr>
                        <a:t>当访问序列数据的下标越界时引发该异常</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08738005"/>
                  </a:ext>
                </a:extLst>
              </a:tr>
              <a:tr h="349549">
                <a:tc>
                  <a:txBody>
                    <a:bodyPr/>
                    <a:lstStyle/>
                    <a:p>
                      <a:pPr indent="127000" algn="ctr">
                        <a:lnSpc>
                          <a:spcPct val="100000"/>
                        </a:lnSpc>
                        <a:spcAft>
                          <a:spcPts val="0"/>
                        </a:spcAft>
                      </a:pPr>
                      <a:r>
                        <a:rPr lang="en-US" sz="2000" kern="100" dirty="0" err="1">
                          <a:effectLst/>
                        </a:rPr>
                        <a:t>KeyError</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l">
                        <a:lnSpc>
                          <a:spcPct val="100000"/>
                        </a:lnSpc>
                        <a:spcAft>
                          <a:spcPts val="0"/>
                        </a:spcAft>
                      </a:pPr>
                      <a:r>
                        <a:rPr lang="zh-CN" sz="2000" kern="100" dirty="0">
                          <a:effectLst/>
                        </a:rPr>
                        <a:t>当访问一个映射对象（如字典）中不存在的键时引发该异常</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44526163"/>
                  </a:ext>
                </a:extLst>
              </a:tr>
              <a:tr h="349549">
                <a:tc>
                  <a:txBody>
                    <a:bodyPr/>
                    <a:lstStyle/>
                    <a:p>
                      <a:pPr indent="127000" algn="ctr">
                        <a:lnSpc>
                          <a:spcPct val="100000"/>
                        </a:lnSpc>
                        <a:spcAft>
                          <a:spcPts val="0"/>
                        </a:spcAft>
                      </a:pPr>
                      <a:r>
                        <a:rPr lang="en-US" sz="2000" kern="100" dirty="0" err="1">
                          <a:effectLst/>
                        </a:rPr>
                        <a:t>MemoryError</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l">
                        <a:lnSpc>
                          <a:spcPct val="100000"/>
                        </a:lnSpc>
                        <a:spcAft>
                          <a:spcPts val="0"/>
                        </a:spcAft>
                      </a:pPr>
                      <a:r>
                        <a:rPr lang="zh-CN" sz="2000" kern="100" dirty="0">
                          <a:effectLst/>
                        </a:rPr>
                        <a:t>当一个操作使内存耗尽时引发该异常</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72833977"/>
                  </a:ext>
                </a:extLst>
              </a:tr>
              <a:tr h="349549">
                <a:tc>
                  <a:txBody>
                    <a:bodyPr/>
                    <a:lstStyle/>
                    <a:p>
                      <a:pPr indent="127000" algn="ctr">
                        <a:lnSpc>
                          <a:spcPct val="100000"/>
                        </a:lnSpc>
                        <a:spcAft>
                          <a:spcPts val="0"/>
                        </a:spcAft>
                      </a:pPr>
                      <a:r>
                        <a:rPr lang="en-US" sz="2000" kern="100" dirty="0" err="1">
                          <a:effectLst/>
                        </a:rPr>
                        <a:t>NameError</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l">
                        <a:lnSpc>
                          <a:spcPct val="100000"/>
                        </a:lnSpc>
                        <a:spcAft>
                          <a:spcPts val="0"/>
                        </a:spcAft>
                      </a:pPr>
                      <a:r>
                        <a:rPr lang="zh-CN" sz="2000" kern="100" dirty="0">
                          <a:effectLst/>
                        </a:rPr>
                        <a:t>当引用一个不存在的标识符时引发该异常</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67643293"/>
                  </a:ext>
                </a:extLst>
              </a:tr>
              <a:tr h="349549">
                <a:tc>
                  <a:txBody>
                    <a:bodyPr/>
                    <a:lstStyle/>
                    <a:p>
                      <a:pPr indent="127000" algn="ctr">
                        <a:lnSpc>
                          <a:spcPct val="100000"/>
                        </a:lnSpc>
                        <a:spcAft>
                          <a:spcPts val="0"/>
                        </a:spcAft>
                      </a:pPr>
                      <a:r>
                        <a:rPr lang="en-US" sz="2000" kern="100" dirty="0" err="1">
                          <a:effectLst/>
                        </a:rPr>
                        <a:t>OverflowError</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l">
                        <a:lnSpc>
                          <a:spcPct val="100000"/>
                        </a:lnSpc>
                        <a:spcAft>
                          <a:spcPts val="0"/>
                        </a:spcAft>
                      </a:pPr>
                      <a:r>
                        <a:rPr lang="zh-CN" sz="2000" kern="100" dirty="0">
                          <a:effectLst/>
                        </a:rPr>
                        <a:t>当算术运算结果超出表示范围时引发该异常</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13744815"/>
                  </a:ext>
                </a:extLst>
              </a:tr>
              <a:tr h="349549">
                <a:tc>
                  <a:txBody>
                    <a:bodyPr/>
                    <a:lstStyle/>
                    <a:p>
                      <a:pPr indent="127000" algn="ctr">
                        <a:lnSpc>
                          <a:spcPct val="100000"/>
                        </a:lnSpc>
                        <a:spcAft>
                          <a:spcPts val="0"/>
                        </a:spcAft>
                      </a:pPr>
                      <a:r>
                        <a:rPr lang="en-US" sz="2000" kern="100" dirty="0" err="1">
                          <a:effectLst/>
                        </a:rPr>
                        <a:t>RecursionError</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l">
                        <a:lnSpc>
                          <a:spcPct val="100000"/>
                        </a:lnSpc>
                        <a:spcAft>
                          <a:spcPts val="0"/>
                        </a:spcAft>
                      </a:pPr>
                      <a:r>
                        <a:rPr lang="zh-CN" sz="2000" kern="100" dirty="0">
                          <a:effectLst/>
                        </a:rPr>
                        <a:t>当超过最大递归深度时引发该异常</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37312462"/>
                  </a:ext>
                </a:extLst>
              </a:tr>
              <a:tr h="349549">
                <a:tc>
                  <a:txBody>
                    <a:bodyPr/>
                    <a:lstStyle/>
                    <a:p>
                      <a:pPr indent="127000" algn="ctr">
                        <a:lnSpc>
                          <a:spcPct val="100000"/>
                        </a:lnSpc>
                        <a:spcAft>
                          <a:spcPts val="0"/>
                        </a:spcAft>
                      </a:pPr>
                      <a:r>
                        <a:rPr lang="en-US" sz="2000" kern="100" dirty="0" err="1">
                          <a:effectLst/>
                        </a:rPr>
                        <a:t>RuntimeError</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l">
                        <a:lnSpc>
                          <a:spcPct val="100000"/>
                        </a:lnSpc>
                        <a:spcAft>
                          <a:spcPts val="0"/>
                        </a:spcAft>
                      </a:pPr>
                      <a:r>
                        <a:rPr lang="zh-CN" sz="2000" kern="100" dirty="0">
                          <a:effectLst/>
                        </a:rPr>
                        <a:t>当产生其他所有类别以外的错误时引发该异常</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96970686"/>
                  </a:ext>
                </a:extLst>
              </a:tr>
              <a:tr h="349549">
                <a:tc>
                  <a:txBody>
                    <a:bodyPr/>
                    <a:lstStyle/>
                    <a:p>
                      <a:pPr indent="127000" algn="ctr">
                        <a:lnSpc>
                          <a:spcPct val="100000"/>
                        </a:lnSpc>
                        <a:spcAft>
                          <a:spcPts val="0"/>
                        </a:spcAft>
                      </a:pPr>
                      <a:r>
                        <a:rPr lang="en-US" sz="2000" kern="100" dirty="0" err="1">
                          <a:effectLst/>
                        </a:rPr>
                        <a:t>StopIteration</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l">
                        <a:lnSpc>
                          <a:spcPct val="100000"/>
                        </a:lnSpc>
                        <a:spcAft>
                          <a:spcPts val="0"/>
                        </a:spcAft>
                      </a:pPr>
                      <a:r>
                        <a:rPr lang="zh-CN" sz="2000" kern="100" dirty="0">
                          <a:effectLst/>
                        </a:rPr>
                        <a:t>当迭代器中没有下一个可获取的元素时引发该异常</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34108393"/>
                  </a:ext>
                </a:extLst>
              </a:tr>
            </a:tbl>
          </a:graphicData>
        </a:graphic>
      </p:graphicFrame>
    </p:spTree>
    <p:extLst>
      <p:ext uri="{BB962C8B-B14F-4D97-AF65-F5344CB8AC3E}">
        <p14:creationId xmlns:p14="http://schemas.microsoft.com/office/powerpoint/2010/main" val="901302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1"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p:tgtEl>
                                          <p:spTgt spid="9"/>
                                        </p:tgtEl>
                                        <p:attrNameLst>
                                          <p:attrName>ppt_y</p:attrName>
                                        </p:attrNameLst>
                                      </p:cBhvr>
                                      <p:tavLst>
                                        <p:tav tm="0">
                                          <p:val>
                                            <p:strVal val="#ppt_y-#ppt_h*1.125000"/>
                                          </p:val>
                                        </p:tav>
                                        <p:tav tm="100000">
                                          <p:val>
                                            <p:strVal val="#ppt_y"/>
                                          </p:val>
                                        </p:tav>
                                      </p:tavLst>
                                    </p:anim>
                                    <p:animEffect transition="in" filter="wipe(down)">
                                      <p:cBhvr>
                                        <p:cTn id="14" dur="500"/>
                                        <p:tgtEl>
                                          <p:spTgt spid="9"/>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randombar(horizontal)">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8" y="495168"/>
            <a:ext cx="1826141"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cs typeface="微软雅黑" panose="020B0503020204020204" pitchFamily="34" charset="-122"/>
              </a:rPr>
              <a:t>逻辑错误</a:t>
            </a:r>
          </a:p>
        </p:txBody>
      </p:sp>
      <p:graphicFrame>
        <p:nvGraphicFramePr>
          <p:cNvPr id="5" name="表格 4">
            <a:extLst>
              <a:ext uri="{FF2B5EF4-FFF2-40B4-BE49-F238E27FC236}">
                <a16:creationId xmlns:a16="http://schemas.microsoft.com/office/drawing/2014/main" id="{C8EF0BCB-DE6B-4638-BA7B-6737DCD75A4D}"/>
              </a:ext>
            </a:extLst>
          </p:cNvPr>
          <p:cNvGraphicFramePr>
            <a:graphicFrameLocks noGrp="1"/>
          </p:cNvGraphicFramePr>
          <p:nvPr/>
        </p:nvGraphicFramePr>
        <p:xfrm>
          <a:off x="971059" y="1912141"/>
          <a:ext cx="10625090" cy="3214784"/>
        </p:xfrm>
        <a:graphic>
          <a:graphicData uri="http://schemas.openxmlformats.org/drawingml/2006/table">
            <a:tbl>
              <a:tblPr>
                <a:tableStyleId>{5C22544A-7EE6-4342-B048-85BDC9FD1C3A}</a:tableStyleId>
              </a:tblPr>
              <a:tblGrid>
                <a:gridCol w="2358173">
                  <a:extLst>
                    <a:ext uri="{9D8B030D-6E8A-4147-A177-3AD203B41FA5}">
                      <a16:colId xmlns:a16="http://schemas.microsoft.com/office/drawing/2014/main" val="223013283"/>
                    </a:ext>
                  </a:extLst>
                </a:gridCol>
                <a:gridCol w="8266917">
                  <a:extLst>
                    <a:ext uri="{9D8B030D-6E8A-4147-A177-3AD203B41FA5}">
                      <a16:colId xmlns:a16="http://schemas.microsoft.com/office/drawing/2014/main" val="2461215663"/>
                    </a:ext>
                  </a:extLst>
                </a:gridCol>
              </a:tblGrid>
              <a:tr h="401848">
                <a:tc>
                  <a:txBody>
                    <a:bodyPr/>
                    <a:lstStyle/>
                    <a:p>
                      <a:pPr indent="127000" algn="ctr">
                        <a:lnSpc>
                          <a:spcPct val="100000"/>
                        </a:lnSpc>
                        <a:spcAft>
                          <a:spcPts val="0"/>
                        </a:spcAft>
                      </a:pPr>
                      <a:r>
                        <a:rPr lang="zh-CN" sz="2000" kern="100" dirty="0">
                          <a:effectLst/>
                        </a:rPr>
                        <a:t>异</a:t>
                      </a:r>
                      <a:r>
                        <a:rPr lang="en-US" altLang="zh-CN" sz="2000" kern="100" dirty="0">
                          <a:effectLst/>
                        </a:rPr>
                        <a:t>  </a:t>
                      </a:r>
                      <a:r>
                        <a:rPr lang="zh-CN" sz="2000" kern="100" dirty="0">
                          <a:effectLst/>
                        </a:rPr>
                        <a:t>常</a:t>
                      </a:r>
                      <a:endParaRPr lang="zh-CN" sz="2000" b="1"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00000"/>
                        </a:lnSpc>
                        <a:spcAft>
                          <a:spcPts val="0"/>
                        </a:spcAft>
                      </a:pPr>
                      <a:r>
                        <a:rPr lang="zh-CN" sz="2000" kern="100" dirty="0">
                          <a:effectLst/>
                        </a:rPr>
                        <a:t>描</a:t>
                      </a:r>
                      <a:r>
                        <a:rPr lang="en-US" altLang="zh-CN" sz="2000" kern="100" dirty="0">
                          <a:effectLst/>
                        </a:rPr>
                        <a:t>  </a:t>
                      </a:r>
                      <a:r>
                        <a:rPr lang="zh-CN" sz="2000" kern="100" dirty="0">
                          <a:effectLst/>
                        </a:rPr>
                        <a:t>述</a:t>
                      </a:r>
                      <a:endParaRPr lang="zh-CN" sz="2000" b="1"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47527209"/>
                  </a:ext>
                </a:extLst>
              </a:tr>
              <a:tr h="401848">
                <a:tc>
                  <a:txBody>
                    <a:bodyPr/>
                    <a:lstStyle/>
                    <a:p>
                      <a:pPr indent="127000" algn="ctr">
                        <a:lnSpc>
                          <a:spcPct val="100000"/>
                        </a:lnSpc>
                        <a:spcAft>
                          <a:spcPts val="0"/>
                        </a:spcAft>
                      </a:pPr>
                      <a:r>
                        <a:rPr lang="en-US" sz="2000" kern="100" dirty="0" err="1">
                          <a:effectLst/>
                        </a:rPr>
                        <a:t>TabError</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l">
                        <a:lnSpc>
                          <a:spcPct val="100000"/>
                        </a:lnSpc>
                        <a:spcAft>
                          <a:spcPts val="0"/>
                        </a:spcAft>
                      </a:pPr>
                      <a:r>
                        <a:rPr lang="zh-CN" sz="2000" kern="100" dirty="0">
                          <a:effectLst/>
                        </a:rPr>
                        <a:t>当使用不一致的缩进方式时引发该异常</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15431310"/>
                  </a:ext>
                </a:extLst>
              </a:tr>
              <a:tr h="401848">
                <a:tc>
                  <a:txBody>
                    <a:bodyPr/>
                    <a:lstStyle/>
                    <a:p>
                      <a:pPr indent="127000" algn="ctr">
                        <a:lnSpc>
                          <a:spcPct val="100000"/>
                        </a:lnSpc>
                        <a:spcAft>
                          <a:spcPts val="0"/>
                        </a:spcAft>
                      </a:pPr>
                      <a:r>
                        <a:rPr lang="en-US" sz="2000" kern="100" dirty="0" err="1">
                          <a:effectLst/>
                        </a:rPr>
                        <a:t>TypeError</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l">
                        <a:lnSpc>
                          <a:spcPct val="100000"/>
                        </a:lnSpc>
                        <a:spcAft>
                          <a:spcPts val="0"/>
                        </a:spcAft>
                      </a:pPr>
                      <a:r>
                        <a:rPr lang="zh-CN" sz="2000" kern="100" dirty="0">
                          <a:effectLst/>
                        </a:rPr>
                        <a:t>当传给操作或函数的对象类型不符合要求时引发该异常</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93996066"/>
                  </a:ext>
                </a:extLst>
              </a:tr>
              <a:tr h="401848">
                <a:tc>
                  <a:txBody>
                    <a:bodyPr/>
                    <a:lstStyle/>
                    <a:p>
                      <a:pPr indent="127000" algn="ctr">
                        <a:lnSpc>
                          <a:spcPct val="100000"/>
                        </a:lnSpc>
                        <a:spcAft>
                          <a:spcPts val="0"/>
                        </a:spcAft>
                      </a:pPr>
                      <a:r>
                        <a:rPr lang="en-US" sz="2000" kern="100" dirty="0" err="1">
                          <a:effectLst/>
                        </a:rPr>
                        <a:t>UnboundLocalError</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l">
                        <a:lnSpc>
                          <a:spcPct val="100000"/>
                        </a:lnSpc>
                        <a:spcAft>
                          <a:spcPts val="0"/>
                        </a:spcAft>
                      </a:pPr>
                      <a:r>
                        <a:rPr lang="zh-CN" sz="2000" kern="100" dirty="0">
                          <a:effectLst/>
                        </a:rPr>
                        <a:t>引用未赋值的局部变量时引发该异常</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90771616"/>
                  </a:ext>
                </a:extLst>
              </a:tr>
              <a:tr h="401848">
                <a:tc>
                  <a:txBody>
                    <a:bodyPr/>
                    <a:lstStyle/>
                    <a:p>
                      <a:pPr indent="127000" algn="ctr">
                        <a:lnSpc>
                          <a:spcPct val="100000"/>
                        </a:lnSpc>
                        <a:spcAft>
                          <a:spcPts val="0"/>
                        </a:spcAft>
                      </a:pPr>
                      <a:r>
                        <a:rPr lang="en-US" sz="2000" kern="100" dirty="0" err="1">
                          <a:effectLst/>
                        </a:rPr>
                        <a:t>ValueError</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l">
                        <a:lnSpc>
                          <a:spcPct val="100000"/>
                        </a:lnSpc>
                        <a:spcAft>
                          <a:spcPts val="0"/>
                        </a:spcAft>
                      </a:pPr>
                      <a:r>
                        <a:rPr lang="zh-CN" sz="2000" kern="100" dirty="0">
                          <a:effectLst/>
                        </a:rPr>
                        <a:t>当内置操作或函数接收到的参数具有正确类型但不正确值时引发该异常</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21871129"/>
                  </a:ext>
                </a:extLst>
              </a:tr>
              <a:tr h="401848">
                <a:tc>
                  <a:txBody>
                    <a:bodyPr/>
                    <a:lstStyle/>
                    <a:p>
                      <a:pPr indent="127000" algn="ctr">
                        <a:lnSpc>
                          <a:spcPct val="100000"/>
                        </a:lnSpc>
                        <a:spcAft>
                          <a:spcPts val="0"/>
                        </a:spcAft>
                      </a:pPr>
                      <a:r>
                        <a:rPr lang="en-US" sz="2000" kern="100" dirty="0" err="1">
                          <a:effectLst/>
                        </a:rPr>
                        <a:t>ZeroDivisionError</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l">
                        <a:lnSpc>
                          <a:spcPct val="100000"/>
                        </a:lnSpc>
                        <a:spcAft>
                          <a:spcPts val="0"/>
                        </a:spcAft>
                      </a:pPr>
                      <a:r>
                        <a:rPr lang="zh-CN" sz="2000" kern="100" dirty="0">
                          <a:effectLst/>
                        </a:rPr>
                        <a:t>当除法或求模运算的第</a:t>
                      </a:r>
                      <a:r>
                        <a:rPr lang="en-US" sz="2000" kern="100" dirty="0">
                          <a:effectLst/>
                        </a:rPr>
                        <a:t>2</a:t>
                      </a:r>
                      <a:r>
                        <a:rPr lang="zh-CN" sz="2000" kern="100" dirty="0">
                          <a:effectLst/>
                        </a:rPr>
                        <a:t>个操作数为</a:t>
                      </a:r>
                      <a:r>
                        <a:rPr lang="en-US" sz="2000" kern="100" dirty="0">
                          <a:effectLst/>
                        </a:rPr>
                        <a:t>0</a:t>
                      </a:r>
                      <a:r>
                        <a:rPr lang="zh-CN" sz="2000" kern="100" dirty="0">
                          <a:effectLst/>
                        </a:rPr>
                        <a:t>时引发该异常</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37097159"/>
                  </a:ext>
                </a:extLst>
              </a:tr>
              <a:tr h="401848">
                <a:tc>
                  <a:txBody>
                    <a:bodyPr/>
                    <a:lstStyle/>
                    <a:p>
                      <a:pPr indent="127000" algn="ctr">
                        <a:lnSpc>
                          <a:spcPct val="100000"/>
                        </a:lnSpc>
                        <a:spcAft>
                          <a:spcPts val="0"/>
                        </a:spcAft>
                      </a:pPr>
                      <a:r>
                        <a:rPr lang="en-US" sz="2000" kern="100" dirty="0" err="1">
                          <a:effectLst/>
                        </a:rPr>
                        <a:t>FileNotFoundError</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l">
                        <a:lnSpc>
                          <a:spcPct val="100000"/>
                        </a:lnSpc>
                        <a:spcAft>
                          <a:spcPts val="0"/>
                        </a:spcAft>
                      </a:pPr>
                      <a:r>
                        <a:rPr lang="zh-CN" sz="2000" kern="100" dirty="0">
                          <a:effectLst/>
                        </a:rPr>
                        <a:t>当要访问的文件或目录不存在时引发该异常</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94365981"/>
                  </a:ext>
                </a:extLst>
              </a:tr>
              <a:tr h="401848">
                <a:tc>
                  <a:txBody>
                    <a:bodyPr/>
                    <a:lstStyle/>
                    <a:p>
                      <a:pPr indent="127000" algn="ctr">
                        <a:lnSpc>
                          <a:spcPct val="100000"/>
                        </a:lnSpc>
                        <a:spcAft>
                          <a:spcPts val="0"/>
                        </a:spcAft>
                      </a:pPr>
                      <a:r>
                        <a:rPr lang="en-US" sz="2000" kern="100" dirty="0" err="1">
                          <a:effectLst/>
                        </a:rPr>
                        <a:t>FileExistsError</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l">
                        <a:lnSpc>
                          <a:spcPct val="100000"/>
                        </a:lnSpc>
                        <a:spcAft>
                          <a:spcPts val="0"/>
                        </a:spcAft>
                      </a:pPr>
                      <a:r>
                        <a:rPr lang="zh-CN" sz="2000" kern="100" dirty="0">
                          <a:effectLst/>
                        </a:rPr>
                        <a:t>当要创建的文件或目录已存在时引发该异常</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02955143"/>
                  </a:ext>
                </a:extLst>
              </a:tr>
            </a:tbl>
          </a:graphicData>
        </a:graphic>
      </p:graphicFrame>
    </p:spTree>
    <p:extLst>
      <p:ext uri="{BB962C8B-B14F-4D97-AF65-F5344CB8AC3E}">
        <p14:creationId xmlns:p14="http://schemas.microsoft.com/office/powerpoint/2010/main" val="404385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4" presetClass="entr" presetSubtype="1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8" y="495168"/>
            <a:ext cx="1826141"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cs typeface="微软雅黑" panose="020B0503020204020204" pitchFamily="34" charset="-122"/>
              </a:rPr>
              <a:t>逻辑错误</a:t>
            </a:r>
          </a:p>
        </p:txBody>
      </p:sp>
      <p:sp>
        <p:nvSpPr>
          <p:cNvPr id="6" name="矩形 5">
            <a:extLst>
              <a:ext uri="{FF2B5EF4-FFF2-40B4-BE49-F238E27FC236}">
                <a16:creationId xmlns:a16="http://schemas.microsoft.com/office/drawing/2014/main" id="{00159C62-8AF8-4E0A-9189-F0464F8AEF48}"/>
              </a:ext>
            </a:extLst>
          </p:cNvPr>
          <p:cNvSpPr/>
          <p:nvPr/>
        </p:nvSpPr>
        <p:spPr>
          <a:xfrm>
            <a:off x="2259042" y="1713774"/>
            <a:ext cx="4493538" cy="461665"/>
          </a:xfrm>
          <a:prstGeom prst="rect">
            <a:avLst/>
          </a:prstGeom>
        </p:spPr>
        <p:txBody>
          <a:bodyPr wrap="none">
            <a:spAutoFit/>
          </a:bodyPr>
          <a:lstStyle/>
          <a:p>
            <a:r>
              <a:rPr lang="zh-CN" altLang="en-US" sz="2400" b="1" dirty="0">
                <a:solidFill>
                  <a:schemeClr val="tx1">
                    <a:lumMod val="85000"/>
                    <a:lumOff val="15000"/>
                  </a:schemeClr>
                </a:solidFill>
                <a:latin typeface="+mj-lt"/>
                <a:ea typeface="微软雅黑" panose="020B0503020204020204" pitchFamily="34" charset="-122"/>
              </a:rPr>
              <a:t>例：逻辑错误引发的异常示例。</a:t>
            </a:r>
          </a:p>
        </p:txBody>
      </p:sp>
      <p:sp>
        <p:nvSpPr>
          <p:cNvPr id="7" name="矩形 6">
            <a:extLst>
              <a:ext uri="{FF2B5EF4-FFF2-40B4-BE49-F238E27FC236}">
                <a16:creationId xmlns:a16="http://schemas.microsoft.com/office/drawing/2014/main" id="{EF9B2E61-71C9-4F82-A386-F3ABA29CD20C}"/>
              </a:ext>
            </a:extLst>
          </p:cNvPr>
          <p:cNvSpPr/>
          <p:nvPr/>
        </p:nvSpPr>
        <p:spPr>
          <a:xfrm>
            <a:off x="4969037" y="2614997"/>
            <a:ext cx="2310663" cy="1252715"/>
          </a:xfrm>
          <a:prstGeom prst="rect">
            <a:avLst/>
          </a:prstGeom>
        </p:spPr>
        <p:txBody>
          <a:bodyPr wrap="square">
            <a:spAutoFit/>
          </a:bodyPr>
          <a:lstStyle/>
          <a:p>
            <a:pPr>
              <a:lnSpc>
                <a:spcPct val="130000"/>
              </a:lnSpc>
              <a:spcBef>
                <a:spcPct val="0"/>
              </a:spcBef>
              <a:defRPr/>
            </a:pPr>
            <a:r>
              <a:rPr lang="pt-BR" altLang="zh-CN" sz="2000" dirty="0">
                <a:solidFill>
                  <a:schemeClr val="tx1">
                    <a:lumMod val="85000"/>
                    <a:lumOff val="15000"/>
                  </a:schemeClr>
                </a:solidFill>
                <a:latin typeface="+mj-lt"/>
                <a:ea typeface="微软雅黑" panose="020B0503020204020204" pitchFamily="34" charset="-122"/>
              </a:rPr>
              <a:t>1	10*(1/0)</a:t>
            </a:r>
          </a:p>
          <a:p>
            <a:pPr>
              <a:lnSpc>
                <a:spcPct val="130000"/>
              </a:lnSpc>
              <a:spcBef>
                <a:spcPct val="0"/>
              </a:spcBef>
              <a:defRPr/>
            </a:pPr>
            <a:r>
              <a:rPr lang="pt-BR" altLang="zh-CN" sz="2000" dirty="0">
                <a:solidFill>
                  <a:schemeClr val="tx1">
                    <a:lumMod val="85000"/>
                    <a:lumOff val="15000"/>
                  </a:schemeClr>
                </a:solidFill>
                <a:latin typeface="+mj-lt"/>
                <a:ea typeface="微软雅黑" panose="020B0503020204020204" pitchFamily="34" charset="-122"/>
              </a:rPr>
              <a:t>2	4+a*3</a:t>
            </a:r>
          </a:p>
          <a:p>
            <a:pPr>
              <a:lnSpc>
                <a:spcPct val="130000"/>
              </a:lnSpc>
              <a:spcBef>
                <a:spcPct val="0"/>
              </a:spcBef>
              <a:defRPr/>
            </a:pPr>
            <a:r>
              <a:rPr lang="pt-BR" altLang="zh-CN" sz="2000" dirty="0">
                <a:solidFill>
                  <a:schemeClr val="tx1">
                    <a:lumMod val="85000"/>
                    <a:lumOff val="15000"/>
                  </a:schemeClr>
                </a:solidFill>
                <a:latin typeface="+mj-lt"/>
                <a:ea typeface="微软雅黑" panose="020B0503020204020204" pitchFamily="34" charset="-122"/>
              </a:rPr>
              <a:t>3	'2'+2</a:t>
            </a:r>
          </a:p>
        </p:txBody>
      </p:sp>
      <p:cxnSp>
        <p:nvCxnSpPr>
          <p:cNvPr id="8" name="直接连接符 7">
            <a:extLst>
              <a:ext uri="{FF2B5EF4-FFF2-40B4-BE49-F238E27FC236}">
                <a16:creationId xmlns:a16="http://schemas.microsoft.com/office/drawing/2014/main" id="{6D1AFD4E-71B1-4B4F-8511-868E8DCB4581}"/>
              </a:ext>
            </a:extLst>
          </p:cNvPr>
          <p:cNvCxnSpPr>
            <a:cxnSpLocks/>
          </p:cNvCxnSpPr>
          <p:nvPr/>
        </p:nvCxnSpPr>
        <p:spPr>
          <a:xfrm>
            <a:off x="2286796" y="2193840"/>
            <a:ext cx="4384495"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10" name="KSO_Shape">
            <a:extLst>
              <a:ext uri="{FF2B5EF4-FFF2-40B4-BE49-F238E27FC236}">
                <a16:creationId xmlns:a16="http://schemas.microsoft.com/office/drawing/2014/main" id="{511E8205-FBD0-4BA5-A2BA-2CF47D35F560}"/>
              </a:ext>
            </a:extLst>
          </p:cNvPr>
          <p:cNvSpPr/>
          <p:nvPr/>
        </p:nvSpPr>
        <p:spPr>
          <a:xfrm>
            <a:off x="4702749" y="2614997"/>
            <a:ext cx="2786501" cy="1275338"/>
          </a:xfrm>
          <a:prstGeom prst="roundRect">
            <a:avLst>
              <a:gd name="adj" fmla="val 13926"/>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11" name="组合 10">
            <a:extLst>
              <a:ext uri="{FF2B5EF4-FFF2-40B4-BE49-F238E27FC236}">
                <a16:creationId xmlns:a16="http://schemas.microsoft.com/office/drawing/2014/main" id="{070286BB-C10A-43AB-A745-00F2895C4790}"/>
              </a:ext>
            </a:extLst>
          </p:cNvPr>
          <p:cNvGrpSpPr/>
          <p:nvPr/>
        </p:nvGrpSpPr>
        <p:grpSpPr>
          <a:xfrm>
            <a:off x="1347336" y="1505969"/>
            <a:ext cx="877274" cy="877274"/>
            <a:chOff x="871427" y="2450389"/>
            <a:chExt cx="877274" cy="877274"/>
          </a:xfrm>
        </p:grpSpPr>
        <p:sp>
          <p:nvSpPr>
            <p:cNvPr id="12" name="Oval 4011">
              <a:extLst>
                <a:ext uri="{FF2B5EF4-FFF2-40B4-BE49-F238E27FC236}">
                  <a16:creationId xmlns:a16="http://schemas.microsoft.com/office/drawing/2014/main" id="{79FC83BE-DD35-457C-A00E-6845CD2B6059}"/>
                </a:ext>
              </a:extLst>
            </p:cNvPr>
            <p:cNvSpPr>
              <a:spLocks noChangeArrowheads="1"/>
            </p:cNvSpPr>
            <p:nvPr/>
          </p:nvSpPr>
          <p:spPr bwMode="auto">
            <a:xfrm>
              <a:off x="871427" y="2450389"/>
              <a:ext cx="877274" cy="877274"/>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pic>
          <p:nvPicPr>
            <p:cNvPr id="14" name="图形 13">
              <a:extLst>
                <a:ext uri="{FF2B5EF4-FFF2-40B4-BE49-F238E27FC236}">
                  <a16:creationId xmlns:a16="http://schemas.microsoft.com/office/drawing/2014/main" id="{94E310D5-C311-42B1-8695-3CF7AA3ACE97}"/>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8713" y="2537675"/>
              <a:ext cx="702702" cy="702702"/>
            </a:xfrm>
            <a:prstGeom prst="rect">
              <a:avLst/>
            </a:prstGeom>
          </p:spPr>
        </p:pic>
      </p:grpSp>
      <p:sp>
        <p:nvSpPr>
          <p:cNvPr id="16" name="矩形 15">
            <a:extLst>
              <a:ext uri="{FF2B5EF4-FFF2-40B4-BE49-F238E27FC236}">
                <a16:creationId xmlns:a16="http://schemas.microsoft.com/office/drawing/2014/main" id="{C0801094-98C4-44C2-B1DC-F852C5E5EDA2}"/>
              </a:ext>
            </a:extLst>
          </p:cNvPr>
          <p:cNvSpPr/>
          <p:nvPr/>
        </p:nvSpPr>
        <p:spPr>
          <a:xfrm>
            <a:off x="3145865" y="4044246"/>
            <a:ext cx="6965788" cy="1252715"/>
          </a:xfrm>
          <a:prstGeom prst="rect">
            <a:avLst/>
          </a:prstGeom>
        </p:spPr>
        <p:txBody>
          <a:bodyPr wrap="square">
            <a:spAutoFit/>
          </a:bodyPr>
          <a:lstStyle/>
          <a:p>
            <a:pPr>
              <a:lnSpc>
                <a:spcPct val="13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1	</a:t>
            </a:r>
            <a:r>
              <a:rPr lang="en-US" altLang="zh-CN" sz="2000" dirty="0" err="1">
                <a:solidFill>
                  <a:schemeClr val="tx1">
                    <a:lumMod val="85000"/>
                    <a:lumOff val="15000"/>
                  </a:schemeClr>
                </a:solidFill>
                <a:latin typeface="+mj-lt"/>
                <a:ea typeface="微软雅黑" panose="020B0503020204020204" pitchFamily="34" charset="-122"/>
              </a:rPr>
              <a:t>ZeroDivisionError</a:t>
            </a:r>
            <a:r>
              <a:rPr lang="en-US" altLang="zh-CN" sz="2000" dirty="0">
                <a:solidFill>
                  <a:schemeClr val="tx1">
                    <a:lumMod val="85000"/>
                    <a:lumOff val="15000"/>
                  </a:schemeClr>
                </a:solidFill>
                <a:latin typeface="+mj-lt"/>
                <a:ea typeface="微软雅黑" panose="020B0503020204020204" pitchFamily="34" charset="-122"/>
              </a:rPr>
              <a:t>: division by zero</a:t>
            </a:r>
          </a:p>
          <a:p>
            <a:pPr>
              <a:lnSpc>
                <a:spcPct val="13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2	</a:t>
            </a:r>
            <a:r>
              <a:rPr lang="en-US" altLang="zh-CN" sz="2000" dirty="0" err="1">
                <a:solidFill>
                  <a:schemeClr val="tx1">
                    <a:lumMod val="85000"/>
                    <a:lumOff val="15000"/>
                  </a:schemeClr>
                </a:solidFill>
                <a:latin typeface="+mj-lt"/>
                <a:ea typeface="微软雅黑" panose="020B0503020204020204" pitchFamily="34" charset="-122"/>
              </a:rPr>
              <a:t>NameError</a:t>
            </a:r>
            <a:r>
              <a:rPr lang="en-US" altLang="zh-CN" sz="2000" dirty="0">
                <a:solidFill>
                  <a:schemeClr val="tx1">
                    <a:lumMod val="85000"/>
                    <a:lumOff val="15000"/>
                  </a:schemeClr>
                </a:solidFill>
                <a:latin typeface="+mj-lt"/>
                <a:ea typeface="微软雅黑" panose="020B0503020204020204" pitchFamily="34" charset="-122"/>
              </a:rPr>
              <a:t>: name 'a' is not defined</a:t>
            </a:r>
          </a:p>
          <a:p>
            <a:pPr>
              <a:lnSpc>
                <a:spcPct val="13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3	</a:t>
            </a:r>
            <a:r>
              <a:rPr lang="en-US" altLang="zh-CN" sz="2000" dirty="0" err="1">
                <a:solidFill>
                  <a:schemeClr val="tx1">
                    <a:lumMod val="85000"/>
                    <a:lumOff val="15000"/>
                  </a:schemeClr>
                </a:solidFill>
                <a:latin typeface="+mj-lt"/>
                <a:ea typeface="微软雅黑" panose="020B0503020204020204" pitchFamily="34" charset="-122"/>
              </a:rPr>
              <a:t>TypeError</a:t>
            </a:r>
            <a:r>
              <a:rPr lang="en-US" altLang="zh-CN" sz="2000" dirty="0">
                <a:solidFill>
                  <a:schemeClr val="tx1">
                    <a:lumMod val="85000"/>
                    <a:lumOff val="15000"/>
                  </a:schemeClr>
                </a:solidFill>
                <a:latin typeface="+mj-lt"/>
                <a:ea typeface="微软雅黑" panose="020B0503020204020204" pitchFamily="34" charset="-122"/>
              </a:rPr>
              <a:t>: can only concatenate str (not "int") to str</a:t>
            </a:r>
          </a:p>
        </p:txBody>
      </p:sp>
      <p:sp>
        <p:nvSpPr>
          <p:cNvPr id="17" name="KSO_Shape">
            <a:extLst>
              <a:ext uri="{FF2B5EF4-FFF2-40B4-BE49-F238E27FC236}">
                <a16:creationId xmlns:a16="http://schemas.microsoft.com/office/drawing/2014/main" id="{EEB776C3-CCA0-4C12-A311-D7B006E1AD5A}"/>
              </a:ext>
            </a:extLst>
          </p:cNvPr>
          <p:cNvSpPr/>
          <p:nvPr/>
        </p:nvSpPr>
        <p:spPr>
          <a:xfrm>
            <a:off x="3077001" y="4044247"/>
            <a:ext cx="6425763" cy="1275338"/>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213972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p:tgtEl>
                                          <p:spTgt spid="6"/>
                                        </p:tgtEl>
                                        <p:attrNameLst>
                                          <p:attrName>ppt_y</p:attrName>
                                        </p:attrNameLst>
                                      </p:cBhvr>
                                      <p:tavLst>
                                        <p:tav tm="0">
                                          <p:val>
                                            <p:strVal val="#ppt_y+#ppt_h*1.125000"/>
                                          </p:val>
                                        </p:tav>
                                        <p:tav tm="100000">
                                          <p:val>
                                            <p:strVal val="#ppt_y"/>
                                          </p:val>
                                        </p:tav>
                                      </p:tavLst>
                                    </p:anim>
                                    <p:animEffect transition="in" filter="wipe(up)">
                                      <p:cBhvr>
                                        <p:cTn id="26" dur="500"/>
                                        <p:tgtEl>
                                          <p:spTgt spid="6"/>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p:tgtEl>
                                          <p:spTgt spid="7"/>
                                        </p:tgtEl>
                                        <p:attrNameLst>
                                          <p:attrName>ppt_y</p:attrName>
                                        </p:attrNameLst>
                                      </p:cBhvr>
                                      <p:tavLst>
                                        <p:tav tm="0">
                                          <p:val>
                                            <p:strVal val="#ppt_y-#ppt_h*1.125000"/>
                                          </p:val>
                                        </p:tav>
                                        <p:tav tm="100000">
                                          <p:val>
                                            <p:strVal val="#ppt_y"/>
                                          </p:val>
                                        </p:tav>
                                      </p:tavLst>
                                    </p:anim>
                                    <p:animEffect transition="in" filter="wipe(down)">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2" presetClass="entr" presetSubtype="1"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p:tgtEl>
                                          <p:spTgt spid="16"/>
                                        </p:tgtEl>
                                        <p:attrNameLst>
                                          <p:attrName>ppt_y</p:attrName>
                                        </p:attrNameLst>
                                      </p:cBhvr>
                                      <p:tavLst>
                                        <p:tav tm="0">
                                          <p:val>
                                            <p:strVal val="#ppt_y-#ppt_h*1.125000"/>
                                          </p:val>
                                        </p:tav>
                                        <p:tav tm="100000">
                                          <p:val>
                                            <p:strVal val="#ppt_y"/>
                                          </p:val>
                                        </p:tav>
                                      </p:tavLst>
                                    </p:anim>
                                    <p:animEffect transition="in" filter="wipe(down)">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10" grpId="0" animBg="1"/>
      <p:bldP spid="16" grpId="0"/>
      <p:bldP spid="1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02D6B9-9505-494C-B9B0-D20C46BA2B8C}"/>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执行“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a=10*1/0”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语句时，会产生（    ）异常。</a:t>
            </a:r>
          </a:p>
        </p:txBody>
      </p:sp>
      <p:sp>
        <p:nvSpPr>
          <p:cNvPr id="5" name="文本框 4">
            <a:extLst>
              <a:ext uri="{FF2B5EF4-FFF2-40B4-BE49-F238E27FC236}">
                <a16:creationId xmlns:a16="http://schemas.microsoft.com/office/drawing/2014/main" id="{889B070C-5482-4561-BC74-AC593A7613FF}"/>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TypeError</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6408598A-F7A0-482D-98A8-391A576809AE}"/>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ValueError</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6E590B3C-2732-4BE0-85EC-7DF642EB7F19}"/>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ZeroDivisionError</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C563220A-4CC0-4ACB-B4E1-7A8F1DCD1576}"/>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KeyError</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4787EC66-54EF-4C21-BEB3-1056A23C0431}"/>
              </a:ext>
            </a:extLst>
          </p:cNvPr>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0" name="椭圆 9">
            <a:extLst>
              <a:ext uri="{FF2B5EF4-FFF2-40B4-BE49-F238E27FC236}">
                <a16:creationId xmlns:a16="http://schemas.microsoft.com/office/drawing/2014/main" id="{7B3D68F0-D9E5-4EDF-B4BB-D7544AB79B9F}"/>
              </a:ext>
            </a:extLst>
          </p:cNvPr>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1" name="椭圆 10">
            <a:extLst>
              <a:ext uri="{FF2B5EF4-FFF2-40B4-BE49-F238E27FC236}">
                <a16:creationId xmlns:a16="http://schemas.microsoft.com/office/drawing/2014/main" id="{810AEB0C-0224-4C50-813A-D4D3274D5E56}"/>
              </a:ext>
            </a:extLst>
          </p:cNvPr>
          <p:cNvSpPr>
            <a:spLocks noChangeAspect="1"/>
          </p:cNvSpPr>
          <p:nvPr>
            <p:custDataLst>
              <p:tags r:id="rId9"/>
            </p:custDataLst>
          </p:nvPr>
        </p:nvSpPr>
        <p:spPr>
          <a:xfrm>
            <a:off x="1571625" y="4564856"/>
            <a:ext cx="514350" cy="514350"/>
          </a:xfrm>
          <a:prstGeom prst="ellipse">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2" name="椭圆 11">
            <a:extLst>
              <a:ext uri="{FF2B5EF4-FFF2-40B4-BE49-F238E27FC236}">
                <a16:creationId xmlns:a16="http://schemas.microsoft.com/office/drawing/2014/main" id="{15B4716A-1FA8-45FD-A756-4804C751B379}"/>
              </a:ext>
            </a:extLst>
          </p:cNvPr>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D</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3" name="矩形: 圆角 12">
            <a:extLst>
              <a:ext uri="{FF2B5EF4-FFF2-40B4-BE49-F238E27FC236}">
                <a16:creationId xmlns:a16="http://schemas.microsoft.com/office/drawing/2014/main" id="{6C2D911D-AEB7-4BCC-9F5C-84B642220BF7}"/>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提交</a:t>
            </a:r>
          </a:p>
        </p:txBody>
      </p:sp>
      <p:grpSp>
        <p:nvGrpSpPr>
          <p:cNvPr id="18" name="组合 17">
            <a:extLst>
              <a:ext uri="{FF2B5EF4-FFF2-40B4-BE49-F238E27FC236}">
                <a16:creationId xmlns:a16="http://schemas.microsoft.com/office/drawing/2014/main" id="{19F267CA-9EF8-4CE4-8D46-1BC14D9685ED}"/>
              </a:ext>
            </a:extLst>
          </p:cNvPr>
          <p:cNvGrpSpPr/>
          <p:nvPr>
            <p:custDataLst>
              <p:tags r:id="rId12"/>
            </p:custDataLst>
          </p:nvPr>
        </p:nvGrpSpPr>
        <p:grpSpPr>
          <a:xfrm>
            <a:off x="0" y="0"/>
            <a:ext cx="12192000" cy="635000"/>
            <a:chOff x="0" y="0"/>
            <a:chExt cx="12192000" cy="635000"/>
          </a:xfrm>
        </p:grpSpPr>
        <p:sp>
          <p:nvSpPr>
            <p:cNvPr id="14" name="TitleBackground">
              <a:extLst>
                <a:ext uri="{FF2B5EF4-FFF2-40B4-BE49-F238E27FC236}">
                  <a16:creationId xmlns:a16="http://schemas.microsoft.com/office/drawing/2014/main" id="{1F9B39E2-F872-459F-A707-947A6C9C7C18}"/>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ColorBlock">
              <a:extLst>
                <a:ext uri="{FF2B5EF4-FFF2-40B4-BE49-F238E27FC236}">
                  <a16:creationId xmlns:a16="http://schemas.microsoft.com/office/drawing/2014/main" id="{78DA39F0-030B-4AFD-ABE3-2D7F0A34A1C6}"/>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ypeText">
              <a:extLst>
                <a:ext uri="{FF2B5EF4-FFF2-40B4-BE49-F238E27FC236}">
                  <a16:creationId xmlns:a16="http://schemas.microsoft.com/office/drawing/2014/main" id="{8146E7EF-A536-479F-B2A2-AE4F29140C91}"/>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9D163B7E-A092-4B87-AC87-A832317A3A9F}"/>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73AC1FC5-9EAF-4510-80BA-509943DFADF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8542982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553093E-91BB-49E5-97B8-FEFF385E0EA5}"/>
              </a:ext>
            </a:extLst>
          </p:cNvPr>
          <p:cNvGrpSpPr/>
          <p:nvPr/>
        </p:nvGrpSpPr>
        <p:grpSpPr>
          <a:xfrm>
            <a:off x="1540844" y="2720594"/>
            <a:ext cx="9209972" cy="1358698"/>
            <a:chOff x="3059633" y="2670466"/>
            <a:chExt cx="9209972" cy="1358698"/>
          </a:xfrm>
        </p:grpSpPr>
        <p:sp>
          <p:nvSpPr>
            <p:cNvPr id="2" name="文本框 1">
              <a:extLst>
                <a:ext uri="{FF2B5EF4-FFF2-40B4-BE49-F238E27FC236}">
                  <a16:creationId xmlns:a16="http://schemas.microsoft.com/office/drawing/2014/main" id="{A604DD5E-F17A-4AEC-B07E-CC597E127787}"/>
                </a:ext>
              </a:extLst>
            </p:cNvPr>
            <p:cNvSpPr txBox="1"/>
            <p:nvPr/>
          </p:nvSpPr>
          <p:spPr>
            <a:xfrm>
              <a:off x="3080871" y="2705725"/>
              <a:ext cx="9188734" cy="1323439"/>
            </a:xfrm>
            <a:prstGeom prst="rect">
              <a:avLst/>
            </a:prstGeom>
            <a:noFill/>
          </p:spPr>
          <p:txBody>
            <a:bodyPr wrap="none" rtlCol="0">
              <a:spAutoFit/>
            </a:bodyPr>
            <a:lstStyle/>
            <a:p>
              <a:pPr lvl="0">
                <a:defRPr/>
              </a:pPr>
              <a:r>
                <a:rPr lang="zh-CN" altLang="en-US" sz="8000" b="1" dirty="0">
                  <a:solidFill>
                    <a:srgbClr val="B1C400"/>
                  </a:solidFill>
                  <a:latin typeface="Bauhaus 93" panose="04030905020B02020C02" pitchFamily="82" charset="0"/>
                  <a:ea typeface="Adobe Gothic Std B" panose="020B0800000000000000" pitchFamily="34" charset="-128"/>
                </a:rPr>
                <a:t>异常处理</a:t>
              </a:r>
              <a:r>
                <a:rPr lang="en-US" altLang="zh-CN" sz="8000" b="1" dirty="0">
                  <a:solidFill>
                    <a:srgbClr val="B1C400"/>
                  </a:solidFill>
                  <a:latin typeface="Bauhaus 93" panose="04030905020B02020C02" pitchFamily="82" charset="0"/>
                  <a:ea typeface="Adobe Gothic Std B" panose="020B0800000000000000" pitchFamily="34" charset="-128"/>
                </a:rPr>
                <a:t>-try except</a:t>
              </a:r>
              <a:endParaRPr lang="zh-CN" altLang="en-US" sz="8000" b="1" kern="1200" dirty="0">
                <a:solidFill>
                  <a:srgbClr val="B1C400"/>
                </a:solidFill>
                <a:latin typeface="+mj-ea"/>
              </a:endParaRPr>
            </a:p>
          </p:txBody>
        </p:sp>
        <p:sp>
          <p:nvSpPr>
            <p:cNvPr id="3" name="文本框 2">
              <a:extLst>
                <a:ext uri="{FF2B5EF4-FFF2-40B4-BE49-F238E27FC236}">
                  <a16:creationId xmlns:a16="http://schemas.microsoft.com/office/drawing/2014/main" id="{9C169608-4514-49BB-B40D-4FB34737EF0D}"/>
                </a:ext>
              </a:extLst>
            </p:cNvPr>
            <p:cNvSpPr txBox="1"/>
            <p:nvPr/>
          </p:nvSpPr>
          <p:spPr>
            <a:xfrm>
              <a:off x="3059633" y="2670466"/>
              <a:ext cx="9188734" cy="1323439"/>
            </a:xfrm>
            <a:prstGeom prst="rect">
              <a:avLst/>
            </a:prstGeom>
            <a:noFill/>
          </p:spPr>
          <p:txBody>
            <a:bodyPr wrap="none" rtlCol="0">
              <a:spAutoFit/>
            </a:bodyPr>
            <a:lstStyle/>
            <a:p>
              <a:pPr lvl="0">
                <a:defRPr/>
              </a:pPr>
              <a:r>
                <a:rPr lang="zh-CN" altLang="en-US" sz="8000" b="1" dirty="0">
                  <a:solidFill>
                    <a:srgbClr val="1950B2"/>
                  </a:solidFill>
                  <a:latin typeface="Bauhaus 93" panose="04030905020B02020C02" pitchFamily="82" charset="0"/>
                  <a:ea typeface="Adobe Gothic Std B" panose="020B0800000000000000" pitchFamily="34" charset="-128"/>
                </a:rPr>
                <a:t>异常处理</a:t>
              </a:r>
              <a:r>
                <a:rPr lang="en-US" altLang="zh-CN" sz="8000" b="1" dirty="0">
                  <a:solidFill>
                    <a:srgbClr val="1950B2"/>
                  </a:solidFill>
                  <a:latin typeface="Bauhaus 93" panose="04030905020B02020C02" pitchFamily="82" charset="0"/>
                  <a:ea typeface="Adobe Gothic Std B" panose="020B0800000000000000" pitchFamily="34" charset="-128"/>
                </a:rPr>
                <a:t>-try except</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71353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CF07234-1C3E-4A58-BB50-250557697227}"/>
              </a:ext>
            </a:extLst>
          </p:cNvPr>
          <p:cNvSpPr txBox="1"/>
          <p:nvPr/>
        </p:nvSpPr>
        <p:spPr>
          <a:xfrm>
            <a:off x="1444961" y="1848112"/>
            <a:ext cx="162366" cy="459875"/>
          </a:xfrm>
          <a:prstGeom prst="rect">
            <a:avLst/>
          </a:prstGeom>
          <a:noFill/>
        </p:spPr>
        <p:txBody>
          <a:bodyPr wrap="none" rtlCol="0">
            <a:spAutoFit/>
          </a:bodyPr>
          <a:lstStyle/>
          <a:p>
            <a:endParaRPr lang="zh-CN" altLang="en-US" sz="2800" dirty="0"/>
          </a:p>
        </p:txBody>
      </p:sp>
      <p:sp>
        <p:nvSpPr>
          <p:cNvPr id="7" name="矩形 6">
            <a:extLst>
              <a:ext uri="{FF2B5EF4-FFF2-40B4-BE49-F238E27FC236}">
                <a16:creationId xmlns:a16="http://schemas.microsoft.com/office/drawing/2014/main" id="{20B8C41E-88C1-4433-801F-4C6B504CD904}"/>
              </a:ext>
            </a:extLst>
          </p:cNvPr>
          <p:cNvSpPr/>
          <p:nvPr/>
        </p:nvSpPr>
        <p:spPr>
          <a:xfrm>
            <a:off x="614134" y="1548144"/>
            <a:ext cx="10785385" cy="1688860"/>
          </a:xfrm>
          <a:prstGeom prst="rect">
            <a:avLst/>
          </a:prstGeom>
        </p:spPr>
        <p:txBody>
          <a:bodyPr wrap="square">
            <a:spAutoFit/>
          </a:bodyPr>
          <a:lstStyle/>
          <a:p>
            <a:pPr marL="342900" indent="-342900">
              <a:lnSpc>
                <a:spcPct val="150000"/>
              </a:lnSpc>
              <a:spcBef>
                <a:spcPct val="0"/>
              </a:spcBef>
              <a:buFont typeface="Wingdings" panose="05000000000000000000" pitchFamily="2" charset="2"/>
              <a:buChar char="p"/>
              <a:defRPr/>
            </a:pPr>
            <a:r>
              <a:rPr lang="zh-CN" altLang="en-US" sz="2400" b="1" dirty="0">
                <a:latin typeface="+mj-lt"/>
                <a:ea typeface="微软雅黑" panose="020B0503020204020204" pitchFamily="34" charset="-122"/>
              </a:rPr>
              <a:t>欠拟合：</a:t>
            </a:r>
            <a:r>
              <a:rPr lang="zh-CN" altLang="en-US" sz="2400" dirty="0">
                <a:latin typeface="+mj-lt"/>
                <a:ea typeface="微软雅黑" panose="020B0503020204020204" pitchFamily="34" charset="-122"/>
              </a:rPr>
              <a:t>所设计的机器学习模型过于简单，无法表示数据中蕴含的复杂规律。</a:t>
            </a:r>
          </a:p>
          <a:p>
            <a:pPr marL="342900" indent="-342900">
              <a:lnSpc>
                <a:spcPct val="150000"/>
              </a:lnSpc>
              <a:spcBef>
                <a:spcPct val="0"/>
              </a:spcBef>
              <a:buFont typeface="Wingdings" panose="05000000000000000000" pitchFamily="2" charset="2"/>
              <a:buChar char="p"/>
              <a:defRPr/>
            </a:pPr>
            <a:r>
              <a:rPr lang="zh-CN" altLang="en-US" sz="2400" b="1" dirty="0">
                <a:latin typeface="+mj-lt"/>
                <a:ea typeface="微软雅黑" panose="020B0503020204020204" pitchFamily="34" charset="-122"/>
              </a:rPr>
              <a:t>过拟合：</a:t>
            </a:r>
            <a:r>
              <a:rPr lang="zh-CN" altLang="en-US" sz="2400" dirty="0">
                <a:latin typeface="+mj-lt"/>
                <a:ea typeface="微软雅黑" panose="020B0503020204020204" pitchFamily="34" charset="-122"/>
              </a:rPr>
              <a:t>所设计的机器学习模型过于复杂，其能够完美地对训练数据进行拟合，但在训练过程中未使用的测试数据上表现则很差。</a:t>
            </a:r>
            <a:endParaRPr lang="en-US" altLang="zh-CN" sz="2400" dirty="0">
              <a:latin typeface="+mj-lt"/>
              <a:ea typeface="微软雅黑" panose="020B0503020204020204" pitchFamily="34" charset="-122"/>
            </a:endParaRPr>
          </a:p>
        </p:txBody>
      </p:sp>
      <p:pic>
        <p:nvPicPr>
          <p:cNvPr id="8" name="Picture 2" descr="https://timgsa.baidu.com/timg?image&amp;quality=80&amp;size=b9999_10000&amp;sec=1528971396539&amp;di=dbbabfdbd303579f33e528dd6b02084a&amp;imgtype=0&amp;src=http%3A%2F%2F7xsabc.com1.z0.glb.clouddn.com%2F14173029-68e2ad718db1488cae50a6e484a9a1be.png">
            <a:extLst>
              <a:ext uri="{FF2B5EF4-FFF2-40B4-BE49-F238E27FC236}">
                <a16:creationId xmlns:a16="http://schemas.microsoft.com/office/drawing/2014/main" id="{3630B71B-4257-46E9-AF12-230D94B3DA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4060" y="3402238"/>
            <a:ext cx="3828566" cy="2687625"/>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0EEF75A7-D574-4A6C-858D-86EC1A1994AD}"/>
              </a:ext>
            </a:extLst>
          </p:cNvPr>
          <p:cNvPicPr/>
          <p:nvPr/>
        </p:nvPicPr>
        <p:blipFill>
          <a:blip r:embed="rId3">
            <a:extLst>
              <a:ext uri="{28A0092B-C50C-407E-A947-70E740481C1C}">
                <a14:useLocalDpi xmlns:a14="http://schemas.microsoft.com/office/drawing/2010/main" val="0"/>
              </a:ext>
            </a:extLst>
          </a:blip>
          <a:stretch>
            <a:fillRect/>
          </a:stretch>
        </p:blipFill>
        <p:spPr>
          <a:xfrm>
            <a:off x="170640" y="3402238"/>
            <a:ext cx="4382759" cy="2681686"/>
          </a:xfrm>
          <a:prstGeom prst="rect">
            <a:avLst/>
          </a:prstGeom>
        </p:spPr>
      </p:pic>
      <p:pic>
        <p:nvPicPr>
          <p:cNvPr id="10" name="图片 9">
            <a:extLst>
              <a:ext uri="{FF2B5EF4-FFF2-40B4-BE49-F238E27FC236}">
                <a16:creationId xmlns:a16="http://schemas.microsoft.com/office/drawing/2014/main" id="{48A2F71D-5534-44CD-8D0F-3CBC04837DF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278" t="6117" r="17610" b="12157"/>
          <a:stretch/>
        </p:blipFill>
        <p:spPr>
          <a:xfrm>
            <a:off x="4767830" y="3408177"/>
            <a:ext cx="3242696" cy="2681686"/>
          </a:xfrm>
          <a:prstGeom prst="rect">
            <a:avLst/>
          </a:prstGeom>
        </p:spPr>
      </p:pic>
      <p:sp>
        <p:nvSpPr>
          <p:cNvPr id="11" name="矩形 10">
            <a:extLst>
              <a:ext uri="{FF2B5EF4-FFF2-40B4-BE49-F238E27FC236}">
                <a16:creationId xmlns:a16="http://schemas.microsoft.com/office/drawing/2014/main" id="{2F55842C-D806-4339-AB8A-14AB7EE8AD9A}"/>
              </a:ext>
            </a:extLst>
          </p:cNvPr>
          <p:cNvSpPr/>
          <p:nvPr/>
        </p:nvSpPr>
        <p:spPr>
          <a:xfrm>
            <a:off x="3730865" y="6206447"/>
            <a:ext cx="6064481" cy="369332"/>
          </a:xfrm>
          <a:prstGeom prst="rect">
            <a:avLst/>
          </a:prstGeom>
        </p:spPr>
        <p:txBody>
          <a:bodyPr wrap="none">
            <a:spAutoFit/>
          </a:bodyPr>
          <a:lstStyle/>
          <a:p>
            <a:r>
              <a:rPr lang="zh-CN" altLang="en-US" dirty="0">
                <a:hlinkClick r:id="rId5"/>
              </a:rPr>
              <a:t>https://blog.csdn.net/baichoufei90/article/details/87886893</a:t>
            </a:r>
            <a:endParaRPr lang="zh-CN" altLang="en-US" dirty="0"/>
          </a:p>
        </p:txBody>
      </p:sp>
      <p:sp>
        <p:nvSpPr>
          <p:cNvPr id="12" name="标题 1">
            <a:extLst>
              <a:ext uri="{FF2B5EF4-FFF2-40B4-BE49-F238E27FC236}">
                <a16:creationId xmlns:a16="http://schemas.microsoft.com/office/drawing/2014/main" id="{64B1DF67-DD93-4AF5-833C-CEB0FD5A5E31}"/>
              </a:ext>
            </a:extLst>
          </p:cNvPr>
          <p:cNvSpPr txBox="1">
            <a:spLocks/>
          </p:cNvSpPr>
          <p:nvPr/>
        </p:nvSpPr>
        <p:spPr>
          <a:xfrm>
            <a:off x="170640" y="419489"/>
            <a:ext cx="571581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黑体" panose="02010609060101010101" pitchFamily="49" charset="-122"/>
                <a:ea typeface="黑体" panose="02010609060101010101" pitchFamily="49" charset="-122"/>
              </a:rPr>
              <a:t>机器学习中要避免的两个问题</a:t>
            </a:r>
          </a:p>
        </p:txBody>
      </p:sp>
    </p:spTree>
    <p:extLst>
      <p:ext uri="{BB962C8B-B14F-4D97-AF65-F5344CB8AC3E}">
        <p14:creationId xmlns:p14="http://schemas.microsoft.com/office/powerpoint/2010/main" val="79720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601237" y="495168"/>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cs typeface="微软雅黑" panose="020B0503020204020204" pitchFamily="34" charset="-122"/>
              </a:rPr>
              <a:t>概述</a:t>
            </a:r>
          </a:p>
        </p:txBody>
      </p:sp>
      <p:sp>
        <p:nvSpPr>
          <p:cNvPr id="12" name="矩形 11">
            <a:extLst>
              <a:ext uri="{FF2B5EF4-FFF2-40B4-BE49-F238E27FC236}">
                <a16:creationId xmlns:a16="http://schemas.microsoft.com/office/drawing/2014/main" id="{556D69E9-CFB5-4E51-B9F3-4A3965C99066}"/>
              </a:ext>
            </a:extLst>
          </p:cNvPr>
          <p:cNvSpPr/>
          <p:nvPr/>
        </p:nvSpPr>
        <p:spPr>
          <a:xfrm>
            <a:off x="2331127" y="2085617"/>
            <a:ext cx="8428373" cy="4366516"/>
          </a:xfrm>
          <a:prstGeom prst="rect">
            <a:avLst/>
          </a:prstGeom>
        </p:spPr>
        <p:txBody>
          <a:bodyPr wrap="square">
            <a:spAutoFit/>
          </a:bodyPr>
          <a:lstStyle/>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cs typeface="+mn-ea"/>
              </a:rPr>
              <a:t>try:</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cs typeface="+mn-ea"/>
              </a:rPr>
              <a:t>    try</a:t>
            </a:r>
            <a:r>
              <a:rPr lang="zh-CN" altLang="en-US" sz="2400" dirty="0">
                <a:solidFill>
                  <a:schemeClr val="tx1">
                    <a:lumMod val="85000"/>
                    <a:lumOff val="15000"/>
                  </a:schemeClr>
                </a:solidFill>
                <a:latin typeface="+mj-lt"/>
                <a:cs typeface="+mn-ea"/>
              </a:rPr>
              <a:t>子句的语句块</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cs typeface="+mn-ea"/>
              </a:rPr>
              <a:t>except </a:t>
            </a:r>
            <a:r>
              <a:rPr lang="zh-CN" altLang="en-US" sz="2400" dirty="0">
                <a:solidFill>
                  <a:schemeClr val="tx1">
                    <a:lumMod val="85000"/>
                    <a:lumOff val="15000"/>
                  </a:schemeClr>
                </a:solidFill>
                <a:latin typeface="+mj-lt"/>
                <a:cs typeface="+mn-ea"/>
              </a:rPr>
              <a:t>异常类型</a:t>
            </a:r>
            <a:r>
              <a:rPr lang="en-US" altLang="zh-CN" sz="2400" dirty="0">
                <a:solidFill>
                  <a:schemeClr val="tx1">
                    <a:lumMod val="85000"/>
                    <a:lumOff val="15000"/>
                  </a:schemeClr>
                </a:solidFill>
                <a:latin typeface="+mj-lt"/>
                <a:cs typeface="+mn-ea"/>
              </a:rPr>
              <a:t>1:</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cs typeface="+mn-ea"/>
              </a:rPr>
              <a:t>    </a:t>
            </a:r>
            <a:r>
              <a:rPr lang="zh-CN" altLang="en-US" sz="2400" dirty="0">
                <a:solidFill>
                  <a:schemeClr val="tx1">
                    <a:lumMod val="85000"/>
                    <a:lumOff val="15000"/>
                  </a:schemeClr>
                </a:solidFill>
                <a:latin typeface="+mj-lt"/>
                <a:cs typeface="+mn-ea"/>
              </a:rPr>
              <a:t>异常类型</a:t>
            </a:r>
            <a:r>
              <a:rPr lang="en-US" altLang="zh-CN" sz="2400" dirty="0">
                <a:solidFill>
                  <a:schemeClr val="tx1">
                    <a:lumMod val="85000"/>
                    <a:lumOff val="15000"/>
                  </a:schemeClr>
                </a:solidFill>
                <a:latin typeface="+mj-lt"/>
                <a:cs typeface="+mn-ea"/>
              </a:rPr>
              <a:t>1</a:t>
            </a:r>
            <a:r>
              <a:rPr lang="zh-CN" altLang="en-US" sz="2400" dirty="0">
                <a:solidFill>
                  <a:schemeClr val="tx1">
                    <a:lumMod val="85000"/>
                    <a:lumOff val="15000"/>
                  </a:schemeClr>
                </a:solidFill>
                <a:latin typeface="+mj-lt"/>
                <a:cs typeface="+mn-ea"/>
              </a:rPr>
              <a:t>的处理语句块</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cs typeface="+mn-ea"/>
              </a:rPr>
              <a:t>except </a:t>
            </a:r>
            <a:r>
              <a:rPr lang="zh-CN" altLang="en-US" sz="2400" dirty="0">
                <a:solidFill>
                  <a:schemeClr val="tx1">
                    <a:lumMod val="85000"/>
                    <a:lumOff val="15000"/>
                  </a:schemeClr>
                </a:solidFill>
                <a:latin typeface="+mj-lt"/>
                <a:cs typeface="+mn-ea"/>
              </a:rPr>
              <a:t>异常类型</a:t>
            </a:r>
            <a:r>
              <a:rPr lang="en-US" altLang="zh-CN" sz="2400" dirty="0">
                <a:solidFill>
                  <a:schemeClr val="tx1">
                    <a:lumMod val="85000"/>
                    <a:lumOff val="15000"/>
                  </a:schemeClr>
                </a:solidFill>
                <a:latin typeface="+mj-lt"/>
                <a:cs typeface="+mn-ea"/>
              </a:rPr>
              <a:t>2:</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cs typeface="+mn-ea"/>
              </a:rPr>
              <a:t>    </a:t>
            </a:r>
            <a:r>
              <a:rPr lang="zh-CN" altLang="en-US" sz="2400" dirty="0">
                <a:solidFill>
                  <a:schemeClr val="tx1">
                    <a:lumMod val="85000"/>
                    <a:lumOff val="15000"/>
                  </a:schemeClr>
                </a:solidFill>
                <a:latin typeface="+mj-lt"/>
                <a:cs typeface="+mn-ea"/>
              </a:rPr>
              <a:t>异常类型</a:t>
            </a:r>
            <a:r>
              <a:rPr lang="en-US" altLang="zh-CN" sz="2400" dirty="0">
                <a:solidFill>
                  <a:schemeClr val="tx1">
                    <a:lumMod val="85000"/>
                    <a:lumOff val="15000"/>
                  </a:schemeClr>
                </a:solidFill>
                <a:latin typeface="+mj-lt"/>
                <a:cs typeface="+mn-ea"/>
              </a:rPr>
              <a:t>2</a:t>
            </a:r>
            <a:r>
              <a:rPr lang="zh-CN" altLang="en-US" sz="2400" dirty="0">
                <a:solidFill>
                  <a:schemeClr val="tx1">
                    <a:lumMod val="85000"/>
                    <a:lumOff val="15000"/>
                  </a:schemeClr>
                </a:solidFill>
                <a:latin typeface="+mj-lt"/>
                <a:cs typeface="+mn-ea"/>
              </a:rPr>
              <a:t>的处理语句块</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cs typeface="+mn-ea"/>
              </a:rPr>
              <a:t>…</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cs typeface="+mn-ea"/>
              </a:rPr>
              <a:t>except </a:t>
            </a:r>
            <a:r>
              <a:rPr lang="zh-CN" altLang="en-US" sz="2400" dirty="0">
                <a:solidFill>
                  <a:schemeClr val="tx1">
                    <a:lumMod val="85000"/>
                    <a:lumOff val="15000"/>
                  </a:schemeClr>
                </a:solidFill>
                <a:latin typeface="+mj-lt"/>
                <a:cs typeface="+mn-ea"/>
              </a:rPr>
              <a:t>异常类型</a:t>
            </a:r>
            <a:r>
              <a:rPr lang="en-US" altLang="zh-CN" sz="2400" dirty="0">
                <a:solidFill>
                  <a:schemeClr val="tx1">
                    <a:lumMod val="85000"/>
                    <a:lumOff val="15000"/>
                  </a:schemeClr>
                </a:solidFill>
                <a:latin typeface="+mj-lt"/>
                <a:cs typeface="+mn-ea"/>
              </a:rPr>
              <a:t>N:</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cs typeface="+mn-ea"/>
              </a:rPr>
              <a:t>    </a:t>
            </a:r>
            <a:r>
              <a:rPr lang="zh-CN" altLang="en-US" sz="2400" dirty="0">
                <a:solidFill>
                  <a:schemeClr val="tx1">
                    <a:lumMod val="85000"/>
                    <a:lumOff val="15000"/>
                  </a:schemeClr>
                </a:solidFill>
                <a:latin typeface="+mj-lt"/>
                <a:cs typeface="+mn-ea"/>
              </a:rPr>
              <a:t>异常类型</a:t>
            </a:r>
            <a:r>
              <a:rPr lang="en-US" altLang="zh-CN" sz="2400" dirty="0">
                <a:solidFill>
                  <a:schemeClr val="tx1">
                    <a:lumMod val="85000"/>
                    <a:lumOff val="15000"/>
                  </a:schemeClr>
                </a:solidFill>
                <a:latin typeface="+mj-lt"/>
                <a:cs typeface="+mn-ea"/>
              </a:rPr>
              <a:t>N</a:t>
            </a:r>
            <a:r>
              <a:rPr lang="zh-CN" altLang="en-US" sz="2400" dirty="0">
                <a:solidFill>
                  <a:schemeClr val="tx1">
                    <a:lumMod val="85000"/>
                    <a:lumOff val="15000"/>
                  </a:schemeClr>
                </a:solidFill>
                <a:latin typeface="+mj-lt"/>
                <a:cs typeface="+mn-ea"/>
              </a:rPr>
              <a:t>的处理语句块</a:t>
            </a:r>
          </a:p>
        </p:txBody>
      </p:sp>
      <p:grpSp>
        <p:nvGrpSpPr>
          <p:cNvPr id="7" name="组合 6">
            <a:extLst>
              <a:ext uri="{FF2B5EF4-FFF2-40B4-BE49-F238E27FC236}">
                <a16:creationId xmlns:a16="http://schemas.microsoft.com/office/drawing/2014/main" id="{23B0F790-9C06-498B-B10E-325EF89D8A8A}"/>
              </a:ext>
            </a:extLst>
          </p:cNvPr>
          <p:cNvGrpSpPr/>
          <p:nvPr/>
        </p:nvGrpSpPr>
        <p:grpSpPr>
          <a:xfrm>
            <a:off x="944255" y="1261515"/>
            <a:ext cx="1524000" cy="1524000"/>
            <a:chOff x="6157773" y="1285506"/>
            <a:chExt cx="1524000" cy="1524000"/>
          </a:xfrm>
        </p:grpSpPr>
        <p:sp>
          <p:nvSpPr>
            <p:cNvPr id="8" name="泪滴形 7">
              <a:extLst>
                <a:ext uri="{FF2B5EF4-FFF2-40B4-BE49-F238E27FC236}">
                  <a16:creationId xmlns:a16="http://schemas.microsoft.com/office/drawing/2014/main" id="{6D1A44B0-B389-47D2-9FEB-667557169705}"/>
                </a:ext>
              </a:extLst>
            </p:cNvPr>
            <p:cNvSpPr/>
            <p:nvPr/>
          </p:nvSpPr>
          <p:spPr>
            <a:xfrm flipH="1" flipV="1">
              <a:off x="6157773" y="1285506"/>
              <a:ext cx="1524000" cy="1524000"/>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 name="矩形 8">
              <a:extLst>
                <a:ext uri="{FF2B5EF4-FFF2-40B4-BE49-F238E27FC236}">
                  <a16:creationId xmlns:a16="http://schemas.microsoft.com/office/drawing/2014/main" id="{23B9E1D3-A5CB-441C-93C9-5B570E09D1A7}"/>
                </a:ext>
              </a:extLst>
            </p:cNvPr>
            <p:cNvSpPr/>
            <p:nvPr/>
          </p:nvSpPr>
          <p:spPr>
            <a:xfrm>
              <a:off x="6827407" y="1862840"/>
              <a:ext cx="184730" cy="523220"/>
            </a:xfrm>
            <a:prstGeom prst="rect">
              <a:avLst/>
            </a:prstGeom>
          </p:spPr>
          <p:txBody>
            <a:bodyPr wrap="none">
              <a:spAutoFit/>
            </a:bodyPr>
            <a:lstStyle/>
            <a:p>
              <a:pPr algn="ctr">
                <a:spcBef>
                  <a:spcPct val="0"/>
                </a:spcBef>
                <a:defRPr/>
              </a:pPr>
              <a:endParaRPr lang="en-US" altLang="zh-CN" sz="2800" dirty="0">
                <a:solidFill>
                  <a:schemeClr val="bg1"/>
                </a:solidFill>
                <a:latin typeface="+mj-lt"/>
                <a:ea typeface="微软雅黑" panose="020B0503020204020204" pitchFamily="34" charset="-122"/>
                <a:cs typeface="微软雅黑" panose="020B0503020204020204" pitchFamily="34" charset="-122"/>
              </a:endParaRPr>
            </a:p>
          </p:txBody>
        </p:sp>
      </p:grpSp>
      <p:cxnSp>
        <p:nvCxnSpPr>
          <p:cNvPr id="13" name="直接连接符 12">
            <a:extLst>
              <a:ext uri="{FF2B5EF4-FFF2-40B4-BE49-F238E27FC236}">
                <a16:creationId xmlns:a16="http://schemas.microsoft.com/office/drawing/2014/main" id="{22281A43-855C-401D-9702-AE32529D9803}"/>
              </a:ext>
            </a:extLst>
          </p:cNvPr>
          <p:cNvCxnSpPr>
            <a:cxnSpLocks/>
          </p:cNvCxnSpPr>
          <p:nvPr/>
        </p:nvCxnSpPr>
        <p:spPr>
          <a:xfrm flipV="1">
            <a:off x="2504009" y="2085617"/>
            <a:ext cx="5340747" cy="1"/>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3A4D7149-5427-4B8D-96A1-AF6FC4E5E11B}"/>
              </a:ext>
            </a:extLst>
          </p:cNvPr>
          <p:cNvSpPr/>
          <p:nvPr/>
        </p:nvSpPr>
        <p:spPr>
          <a:xfrm>
            <a:off x="2331127" y="1574691"/>
            <a:ext cx="8827866" cy="461665"/>
          </a:xfrm>
          <a:prstGeom prst="rect">
            <a:avLst/>
          </a:prstGeom>
        </p:spPr>
        <p:txBody>
          <a:bodyPr wrap="none">
            <a:spAutoFit/>
          </a:bodyPr>
          <a:lstStyle/>
          <a:p>
            <a:pPr algn="ctr"/>
            <a:r>
              <a:rPr lang="zh-CN" altLang="en-US" sz="2400" b="1" dirty="0">
                <a:solidFill>
                  <a:schemeClr val="tx1">
                    <a:lumMod val="85000"/>
                    <a:lumOff val="15000"/>
                  </a:schemeClr>
                </a:solidFill>
                <a:latin typeface="+mj-lt"/>
                <a:ea typeface="+mj-ea"/>
                <a:cs typeface="微软雅黑" panose="020B0503020204020204" pitchFamily="34" charset="-122"/>
              </a:rPr>
              <a:t>使用</a:t>
            </a:r>
            <a:r>
              <a:rPr lang="en-US" altLang="zh-CN" sz="2400" b="1" dirty="0">
                <a:solidFill>
                  <a:schemeClr val="tx1">
                    <a:lumMod val="85000"/>
                    <a:lumOff val="15000"/>
                  </a:schemeClr>
                </a:solidFill>
                <a:latin typeface="+mj-lt"/>
                <a:ea typeface="+mj-ea"/>
                <a:cs typeface="微软雅黑" panose="020B0503020204020204" pitchFamily="34" charset="-122"/>
              </a:rPr>
              <a:t>try except</a:t>
            </a:r>
            <a:r>
              <a:rPr lang="zh-CN" altLang="en-US" sz="2400" b="1" dirty="0">
                <a:solidFill>
                  <a:schemeClr val="tx1">
                    <a:lumMod val="85000"/>
                    <a:lumOff val="15000"/>
                  </a:schemeClr>
                </a:solidFill>
                <a:latin typeface="+mj-lt"/>
                <a:ea typeface="+mj-ea"/>
                <a:cs typeface="微软雅黑" panose="020B0503020204020204" pitchFamily="34" charset="-122"/>
              </a:rPr>
              <a:t>语句可以捕获异常并做异常处理，其语法格式为</a:t>
            </a:r>
          </a:p>
        </p:txBody>
      </p:sp>
    </p:spTree>
    <p:extLst>
      <p:ext uri="{BB962C8B-B14F-4D97-AF65-F5344CB8AC3E}">
        <p14:creationId xmlns:p14="http://schemas.microsoft.com/office/powerpoint/2010/main" val="27056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12" presetClass="entr" presetSubtype="1"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down)">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500"/>
                                        <p:tgtEl>
                                          <p:spTgt spid="12"/>
                                        </p:tgtEl>
                                      </p:cBhvr>
                                    </p:animEffect>
                                  </p:childTnLst>
                                </p:cTn>
                              </p:par>
                            </p:childTnLst>
                          </p:cTn>
                        </p:par>
                        <p:par>
                          <p:cTn id="21" fill="hold">
                            <p:stCondLst>
                              <p:cond delay="1000"/>
                            </p:stCondLst>
                            <p:childTnLst>
                              <p:par>
                                <p:cTn id="22" presetID="47"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anim calcmode="lin" valueType="num">
                                      <p:cBhvr>
                                        <p:cTn id="25" dur="500" fill="hold"/>
                                        <p:tgtEl>
                                          <p:spTgt spid="10"/>
                                        </p:tgtEl>
                                        <p:attrNameLst>
                                          <p:attrName>ppt_x</p:attrName>
                                        </p:attrNameLst>
                                      </p:cBhvr>
                                      <p:tavLst>
                                        <p:tav tm="0">
                                          <p:val>
                                            <p:strVal val="#ppt_x"/>
                                          </p:val>
                                        </p:tav>
                                        <p:tav tm="100000">
                                          <p:val>
                                            <p:strVal val="#ppt_x"/>
                                          </p:val>
                                        </p:tav>
                                      </p:tavLst>
                                    </p:anim>
                                    <p:anim calcmode="lin" valueType="num">
                                      <p:cBhvr>
                                        <p:cTn id="26"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B3ABD0E-8125-452C-AD13-493C9F915BB1}"/>
              </a:ext>
            </a:extLst>
          </p:cNvPr>
          <p:cNvSpPr/>
          <p:nvPr/>
        </p:nvSpPr>
        <p:spPr>
          <a:xfrm>
            <a:off x="1617709" y="2543634"/>
            <a:ext cx="9621361" cy="2973122"/>
          </a:xfrm>
          <a:prstGeom prst="rect">
            <a:avLst/>
          </a:prstGeom>
        </p:spPr>
        <p:txBody>
          <a:bodyPr wrap="square">
            <a:spAutoFit/>
          </a:bodyPr>
          <a:lstStyle/>
          <a:p>
            <a:pPr marL="342900" indent="-342900" algn="just">
              <a:lnSpc>
                <a:spcPct val="130000"/>
              </a:lnSpc>
              <a:buClr>
                <a:srgbClr val="B1C400"/>
              </a:buClr>
              <a:buFont typeface="Wingdings" panose="05000000000000000000" pitchFamily="2" charset="2"/>
              <a:buChar char="Ø"/>
            </a:pPr>
            <a:r>
              <a:rPr lang="zh-CN" altLang="en-US" sz="2400" dirty="0">
                <a:solidFill>
                  <a:schemeClr val="tx1">
                    <a:lumMod val="85000"/>
                    <a:lumOff val="15000"/>
                  </a:schemeClr>
                </a:solidFill>
                <a:latin typeface="+mj-lt"/>
                <a:ea typeface="微软雅黑" panose="020B0503020204020204" pitchFamily="34" charset="-122"/>
              </a:rPr>
              <a:t>执行</a:t>
            </a:r>
            <a:r>
              <a:rPr lang="en-US" altLang="zh-CN" sz="2400" dirty="0">
                <a:solidFill>
                  <a:schemeClr val="tx1">
                    <a:lumMod val="85000"/>
                    <a:lumOff val="15000"/>
                  </a:schemeClr>
                </a:solidFill>
                <a:latin typeface="+mj-lt"/>
                <a:ea typeface="微软雅黑" panose="020B0503020204020204" pitchFamily="34" charset="-122"/>
              </a:rPr>
              <a:t>try</a:t>
            </a:r>
            <a:r>
              <a:rPr lang="zh-CN" altLang="en-US" sz="2400" dirty="0">
                <a:solidFill>
                  <a:schemeClr val="tx1">
                    <a:lumMod val="85000"/>
                    <a:lumOff val="15000"/>
                  </a:schemeClr>
                </a:solidFill>
                <a:latin typeface="+mj-lt"/>
                <a:ea typeface="微软雅黑" panose="020B0503020204020204" pitchFamily="34" charset="-122"/>
              </a:rPr>
              <a:t>子句的语句块。如果没有异常发生，则</a:t>
            </a:r>
            <a:r>
              <a:rPr lang="en-US" altLang="zh-CN" sz="2400" dirty="0">
                <a:solidFill>
                  <a:schemeClr val="tx1">
                    <a:lumMod val="85000"/>
                    <a:lumOff val="15000"/>
                  </a:schemeClr>
                </a:solidFill>
                <a:latin typeface="+mj-lt"/>
                <a:ea typeface="微软雅黑" panose="020B0503020204020204" pitchFamily="34" charset="-122"/>
              </a:rPr>
              <a:t>except</a:t>
            </a:r>
            <a:r>
              <a:rPr lang="zh-CN" altLang="en-US" sz="2400" dirty="0">
                <a:solidFill>
                  <a:schemeClr val="tx1">
                    <a:lumMod val="85000"/>
                    <a:lumOff val="15000"/>
                  </a:schemeClr>
                </a:solidFill>
                <a:latin typeface="+mj-lt"/>
                <a:ea typeface="微软雅黑" panose="020B0503020204020204" pitchFamily="34" charset="-122"/>
              </a:rPr>
              <a:t>子句不被执行。</a:t>
            </a:r>
            <a:endParaRPr lang="en-US" altLang="zh-CN" sz="2400" dirty="0">
              <a:solidFill>
                <a:schemeClr val="tx1">
                  <a:lumMod val="85000"/>
                  <a:lumOff val="15000"/>
                </a:schemeClr>
              </a:solidFill>
              <a:latin typeface="+mj-lt"/>
              <a:ea typeface="微软雅黑" panose="020B0503020204020204" pitchFamily="34" charset="-122"/>
            </a:endParaRPr>
          </a:p>
          <a:p>
            <a:pPr marL="342900" indent="-342900" algn="just">
              <a:lnSpc>
                <a:spcPct val="130000"/>
              </a:lnSpc>
              <a:buClr>
                <a:srgbClr val="B1C400"/>
              </a:buClr>
              <a:buFont typeface="Wingdings" panose="05000000000000000000" pitchFamily="2" charset="2"/>
              <a:buChar char="Ø"/>
            </a:pPr>
            <a:r>
              <a:rPr lang="zh-CN" altLang="en-US" sz="2400" dirty="0">
                <a:solidFill>
                  <a:schemeClr val="tx1">
                    <a:lumMod val="85000"/>
                    <a:lumOff val="15000"/>
                  </a:schemeClr>
                </a:solidFill>
                <a:latin typeface="+mj-lt"/>
                <a:ea typeface="微软雅黑" panose="020B0503020204020204" pitchFamily="34" charset="-122"/>
              </a:rPr>
              <a:t>如果有异常发生，则根据异常类型匹配每一个</a:t>
            </a:r>
            <a:r>
              <a:rPr lang="en-US" altLang="zh-CN" sz="2400" dirty="0">
                <a:solidFill>
                  <a:schemeClr val="tx1">
                    <a:lumMod val="85000"/>
                    <a:lumOff val="15000"/>
                  </a:schemeClr>
                </a:solidFill>
                <a:latin typeface="+mj-lt"/>
                <a:ea typeface="微软雅黑" panose="020B0503020204020204" pitchFamily="34" charset="-122"/>
              </a:rPr>
              <a:t>except</a:t>
            </a:r>
            <a:r>
              <a:rPr lang="zh-CN" altLang="en-US" sz="2400" dirty="0">
                <a:solidFill>
                  <a:schemeClr val="tx1">
                    <a:lumMod val="85000"/>
                    <a:lumOff val="15000"/>
                  </a:schemeClr>
                </a:solidFill>
                <a:latin typeface="+mj-lt"/>
                <a:ea typeface="微软雅黑" panose="020B0503020204020204" pitchFamily="34" charset="-122"/>
              </a:rPr>
              <a:t>关键字后面的异常名，并执行匹配的那个</a:t>
            </a:r>
            <a:r>
              <a:rPr lang="en-US" altLang="zh-CN" sz="2400" dirty="0">
                <a:solidFill>
                  <a:schemeClr val="tx1">
                    <a:lumMod val="85000"/>
                    <a:lumOff val="15000"/>
                  </a:schemeClr>
                </a:solidFill>
                <a:latin typeface="+mj-lt"/>
                <a:ea typeface="微软雅黑" panose="020B0503020204020204" pitchFamily="34" charset="-122"/>
              </a:rPr>
              <a:t>except</a:t>
            </a:r>
            <a:r>
              <a:rPr lang="zh-CN" altLang="en-US" sz="2400" dirty="0">
                <a:solidFill>
                  <a:schemeClr val="tx1">
                    <a:lumMod val="85000"/>
                    <a:lumOff val="15000"/>
                  </a:schemeClr>
                </a:solidFill>
                <a:latin typeface="+mj-lt"/>
                <a:ea typeface="微软雅黑" panose="020B0503020204020204" pitchFamily="34" charset="-122"/>
              </a:rPr>
              <a:t>子句的语句块；</a:t>
            </a:r>
            <a:endParaRPr lang="en-US" altLang="zh-CN" sz="2400" dirty="0">
              <a:solidFill>
                <a:schemeClr val="tx1">
                  <a:lumMod val="85000"/>
                  <a:lumOff val="15000"/>
                </a:schemeClr>
              </a:solidFill>
              <a:latin typeface="+mj-lt"/>
              <a:ea typeface="微软雅黑" panose="020B0503020204020204" pitchFamily="34" charset="-122"/>
            </a:endParaRPr>
          </a:p>
          <a:p>
            <a:pPr marL="342900" indent="-342900" algn="just">
              <a:lnSpc>
                <a:spcPct val="130000"/>
              </a:lnSpc>
              <a:buClr>
                <a:srgbClr val="B1C400"/>
              </a:buClr>
              <a:buFont typeface="Wingdings" panose="05000000000000000000" pitchFamily="2" charset="2"/>
              <a:buChar char="Ø"/>
            </a:pPr>
            <a:r>
              <a:rPr lang="zh-CN" altLang="en-US" sz="2400" dirty="0">
                <a:solidFill>
                  <a:schemeClr val="tx1">
                    <a:lumMod val="85000"/>
                    <a:lumOff val="15000"/>
                  </a:schemeClr>
                </a:solidFill>
                <a:latin typeface="+mj-lt"/>
                <a:ea typeface="微软雅黑" panose="020B0503020204020204" pitchFamily="34" charset="-122"/>
              </a:rPr>
              <a:t>如果异常类型与所有</a:t>
            </a:r>
            <a:r>
              <a:rPr lang="en-US" altLang="zh-CN" sz="2400" dirty="0">
                <a:solidFill>
                  <a:schemeClr val="tx1">
                    <a:lumMod val="85000"/>
                    <a:lumOff val="15000"/>
                  </a:schemeClr>
                </a:solidFill>
                <a:latin typeface="+mj-lt"/>
                <a:ea typeface="微软雅黑" panose="020B0503020204020204" pitchFamily="34" charset="-122"/>
              </a:rPr>
              <a:t>except</a:t>
            </a:r>
            <a:r>
              <a:rPr lang="zh-CN" altLang="en-US" sz="2400" dirty="0">
                <a:solidFill>
                  <a:schemeClr val="tx1">
                    <a:lumMod val="85000"/>
                    <a:lumOff val="15000"/>
                  </a:schemeClr>
                </a:solidFill>
                <a:latin typeface="+mj-lt"/>
                <a:ea typeface="微软雅黑" panose="020B0503020204020204" pitchFamily="34" charset="-122"/>
              </a:rPr>
              <a:t>子句都不匹配，则该异常会传给更外层的</a:t>
            </a:r>
            <a:r>
              <a:rPr lang="en-US" altLang="zh-CN" sz="2400" dirty="0">
                <a:solidFill>
                  <a:schemeClr val="tx1">
                    <a:lumMod val="85000"/>
                    <a:lumOff val="15000"/>
                  </a:schemeClr>
                </a:solidFill>
                <a:latin typeface="+mj-lt"/>
                <a:ea typeface="微软雅黑" panose="020B0503020204020204" pitchFamily="34" charset="-122"/>
              </a:rPr>
              <a:t>try except</a:t>
            </a:r>
            <a:r>
              <a:rPr lang="zh-CN" altLang="en-US" sz="2400" dirty="0">
                <a:solidFill>
                  <a:schemeClr val="tx1">
                    <a:lumMod val="85000"/>
                    <a:lumOff val="15000"/>
                  </a:schemeClr>
                </a:solidFill>
                <a:latin typeface="+mj-lt"/>
                <a:ea typeface="微软雅黑" panose="020B0503020204020204" pitchFamily="34" charset="-122"/>
              </a:rPr>
              <a:t>语句；</a:t>
            </a:r>
            <a:endParaRPr lang="en-US" altLang="zh-CN" sz="2400" dirty="0">
              <a:solidFill>
                <a:schemeClr val="tx1">
                  <a:lumMod val="85000"/>
                  <a:lumOff val="15000"/>
                </a:schemeClr>
              </a:solidFill>
              <a:latin typeface="+mj-lt"/>
              <a:ea typeface="微软雅黑" panose="020B0503020204020204" pitchFamily="34" charset="-122"/>
            </a:endParaRPr>
          </a:p>
          <a:p>
            <a:pPr marL="342900" indent="-342900" algn="just">
              <a:lnSpc>
                <a:spcPct val="130000"/>
              </a:lnSpc>
              <a:buClr>
                <a:srgbClr val="B1C400"/>
              </a:buClr>
              <a:buFont typeface="Wingdings" panose="05000000000000000000" pitchFamily="2" charset="2"/>
              <a:buChar char="Ø"/>
            </a:pPr>
            <a:r>
              <a:rPr lang="zh-CN" altLang="en-US" sz="2400" dirty="0">
                <a:solidFill>
                  <a:schemeClr val="tx1">
                    <a:lumMod val="85000"/>
                    <a:lumOff val="15000"/>
                  </a:schemeClr>
                </a:solidFill>
                <a:latin typeface="+mj-lt"/>
                <a:ea typeface="微软雅黑" panose="020B0503020204020204" pitchFamily="34" charset="-122"/>
              </a:rPr>
              <a:t>如果异常无法被任何的</a:t>
            </a:r>
            <a:r>
              <a:rPr lang="en-US" altLang="zh-CN" sz="2400" dirty="0">
                <a:solidFill>
                  <a:schemeClr val="tx1">
                    <a:lumMod val="85000"/>
                    <a:lumOff val="15000"/>
                  </a:schemeClr>
                </a:solidFill>
                <a:latin typeface="+mj-lt"/>
                <a:ea typeface="微软雅黑" panose="020B0503020204020204" pitchFamily="34" charset="-122"/>
              </a:rPr>
              <a:t>except</a:t>
            </a:r>
            <a:r>
              <a:rPr lang="zh-CN" altLang="en-US" sz="2400" dirty="0">
                <a:solidFill>
                  <a:schemeClr val="tx1">
                    <a:lumMod val="85000"/>
                    <a:lumOff val="15000"/>
                  </a:schemeClr>
                </a:solidFill>
                <a:latin typeface="+mj-lt"/>
                <a:ea typeface="微软雅黑" panose="020B0503020204020204" pitchFamily="34" charset="-122"/>
              </a:rPr>
              <a:t>子句处理，则程序抛出异常并停止运行。</a:t>
            </a:r>
          </a:p>
        </p:txBody>
      </p:sp>
      <p:sp>
        <p:nvSpPr>
          <p:cNvPr id="7" name="矩形 6">
            <a:extLst>
              <a:ext uri="{FF2B5EF4-FFF2-40B4-BE49-F238E27FC236}">
                <a16:creationId xmlns:a16="http://schemas.microsoft.com/office/drawing/2014/main" id="{D965B0A9-6A76-44A5-8A0A-BC6CF6F06FDE}"/>
              </a:ext>
            </a:extLst>
          </p:cNvPr>
          <p:cNvSpPr/>
          <p:nvPr/>
        </p:nvSpPr>
        <p:spPr>
          <a:xfrm>
            <a:off x="2794915" y="1401324"/>
            <a:ext cx="4261103" cy="461665"/>
          </a:xfrm>
          <a:prstGeom prst="rect">
            <a:avLst/>
          </a:prstGeom>
        </p:spPr>
        <p:txBody>
          <a:bodyPr wrap="none">
            <a:spAutoFit/>
          </a:bodyPr>
          <a:lstStyle/>
          <a:p>
            <a:pPr algn="ctr"/>
            <a:r>
              <a:rPr lang="en-US" altLang="zh-CN" sz="2400" b="1" dirty="0">
                <a:solidFill>
                  <a:schemeClr val="tx1">
                    <a:lumMod val="85000"/>
                    <a:lumOff val="15000"/>
                  </a:schemeClr>
                </a:solidFill>
                <a:latin typeface="+mj-lt"/>
                <a:ea typeface="微软雅黑" panose="020B0503020204020204" pitchFamily="34" charset="-122"/>
              </a:rPr>
              <a:t>try except</a:t>
            </a:r>
            <a:r>
              <a:rPr lang="zh-CN" altLang="en-US" sz="2400" b="1" dirty="0">
                <a:solidFill>
                  <a:schemeClr val="tx1">
                    <a:lumMod val="85000"/>
                    <a:lumOff val="15000"/>
                  </a:schemeClr>
                </a:solidFill>
                <a:latin typeface="+mj-lt"/>
                <a:ea typeface="微软雅黑" panose="020B0503020204020204" pitchFamily="34" charset="-122"/>
              </a:rPr>
              <a:t>语句的处理过程为：</a:t>
            </a:r>
          </a:p>
        </p:txBody>
      </p:sp>
      <p:cxnSp>
        <p:nvCxnSpPr>
          <p:cNvPr id="8" name="直接连接符 7">
            <a:extLst>
              <a:ext uri="{FF2B5EF4-FFF2-40B4-BE49-F238E27FC236}">
                <a16:creationId xmlns:a16="http://schemas.microsoft.com/office/drawing/2014/main" id="{6FAD4AF6-F8E9-45D9-834E-FFB87E35EFA5}"/>
              </a:ext>
            </a:extLst>
          </p:cNvPr>
          <p:cNvCxnSpPr>
            <a:cxnSpLocks/>
          </p:cNvCxnSpPr>
          <p:nvPr/>
        </p:nvCxnSpPr>
        <p:spPr>
          <a:xfrm>
            <a:off x="1905897" y="1923124"/>
            <a:ext cx="6676994"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89B990B6-98DC-4FD7-8ADF-73E51F0540BF}"/>
              </a:ext>
            </a:extLst>
          </p:cNvPr>
          <p:cNvGrpSpPr/>
          <p:nvPr/>
        </p:nvGrpSpPr>
        <p:grpSpPr>
          <a:xfrm>
            <a:off x="953023" y="1442436"/>
            <a:ext cx="932545" cy="877274"/>
            <a:chOff x="319398" y="2566828"/>
            <a:chExt cx="932545" cy="877274"/>
          </a:xfrm>
        </p:grpSpPr>
        <p:grpSp>
          <p:nvGrpSpPr>
            <p:cNvPr id="13" name="组合 12">
              <a:extLst>
                <a:ext uri="{FF2B5EF4-FFF2-40B4-BE49-F238E27FC236}">
                  <a16:creationId xmlns:a16="http://schemas.microsoft.com/office/drawing/2014/main" id="{CC0A8D3B-EDCB-4115-A1FE-B41114D493B5}"/>
                </a:ext>
              </a:extLst>
            </p:cNvPr>
            <p:cNvGrpSpPr/>
            <p:nvPr/>
          </p:nvGrpSpPr>
          <p:grpSpPr>
            <a:xfrm>
              <a:off x="319398" y="2566828"/>
              <a:ext cx="932545" cy="877274"/>
              <a:chOff x="9482138" y="1536701"/>
              <a:chExt cx="1044574" cy="982663"/>
            </a:xfrm>
          </p:grpSpPr>
          <p:sp>
            <p:nvSpPr>
              <p:cNvPr id="15" name="Oval 4061">
                <a:extLst>
                  <a:ext uri="{FF2B5EF4-FFF2-40B4-BE49-F238E27FC236}">
                    <a16:creationId xmlns:a16="http://schemas.microsoft.com/office/drawing/2014/main" id="{AC075160-524A-4E93-9D9C-BEE88D9BF22E}"/>
                  </a:ext>
                </a:extLst>
              </p:cNvPr>
              <p:cNvSpPr>
                <a:spLocks noChangeArrowheads="1"/>
              </p:cNvSpPr>
              <p:nvPr/>
            </p:nvSpPr>
            <p:spPr bwMode="auto">
              <a:xfrm>
                <a:off x="9482138" y="1536701"/>
                <a:ext cx="982662"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Oval 4062">
                <a:extLst>
                  <a:ext uri="{FF2B5EF4-FFF2-40B4-BE49-F238E27FC236}">
                    <a16:creationId xmlns:a16="http://schemas.microsoft.com/office/drawing/2014/main" id="{9472CE4B-C8D8-4B67-BEFB-89A394F92EAA}"/>
                  </a:ext>
                </a:extLst>
              </p:cNvPr>
              <p:cNvSpPr>
                <a:spLocks noChangeArrowheads="1"/>
              </p:cNvSpPr>
              <p:nvPr/>
            </p:nvSpPr>
            <p:spPr bwMode="auto">
              <a:xfrm>
                <a:off x="9555163" y="1824038"/>
                <a:ext cx="236537" cy="2381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Oval 4063">
                <a:extLst>
                  <a:ext uri="{FF2B5EF4-FFF2-40B4-BE49-F238E27FC236}">
                    <a16:creationId xmlns:a16="http://schemas.microsoft.com/office/drawing/2014/main" id="{EC175D71-0E11-4EA3-8D8E-6C017838DC0C}"/>
                  </a:ext>
                </a:extLst>
              </p:cNvPr>
              <p:cNvSpPr>
                <a:spLocks noChangeArrowheads="1"/>
              </p:cNvSpPr>
              <p:nvPr/>
            </p:nvSpPr>
            <p:spPr bwMode="auto">
              <a:xfrm>
                <a:off x="9871075" y="1824038"/>
                <a:ext cx="236537" cy="2381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Oval 4064">
                <a:extLst>
                  <a:ext uri="{FF2B5EF4-FFF2-40B4-BE49-F238E27FC236}">
                    <a16:creationId xmlns:a16="http://schemas.microsoft.com/office/drawing/2014/main" id="{7BD6F66E-B4E6-40F5-8FDC-114C1A403498}"/>
                  </a:ext>
                </a:extLst>
              </p:cNvPr>
              <p:cNvSpPr>
                <a:spLocks noChangeArrowheads="1"/>
              </p:cNvSpPr>
              <p:nvPr/>
            </p:nvSpPr>
            <p:spPr bwMode="auto">
              <a:xfrm>
                <a:off x="9632950" y="1666876"/>
                <a:ext cx="315912" cy="3143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65">
                <a:extLst>
                  <a:ext uri="{FF2B5EF4-FFF2-40B4-BE49-F238E27FC236}">
                    <a16:creationId xmlns:a16="http://schemas.microsoft.com/office/drawing/2014/main" id="{9A228A35-6EE9-433C-82A9-73EBAD66AAB3}"/>
                  </a:ext>
                </a:extLst>
              </p:cNvPr>
              <p:cNvSpPr>
                <a:spLocks noChangeArrowheads="1"/>
              </p:cNvSpPr>
              <p:nvPr/>
            </p:nvSpPr>
            <p:spPr bwMode="auto">
              <a:xfrm>
                <a:off x="9672638" y="1824038"/>
                <a:ext cx="317500" cy="238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Oval 4066">
                <a:extLst>
                  <a:ext uri="{FF2B5EF4-FFF2-40B4-BE49-F238E27FC236}">
                    <a16:creationId xmlns:a16="http://schemas.microsoft.com/office/drawing/2014/main" id="{6DD6032C-99AF-4ED7-BF1F-FD7C005CB5D4}"/>
                  </a:ext>
                </a:extLst>
              </p:cNvPr>
              <p:cNvSpPr>
                <a:spLocks noChangeArrowheads="1"/>
              </p:cNvSpPr>
              <p:nvPr/>
            </p:nvSpPr>
            <p:spPr bwMode="auto">
              <a:xfrm>
                <a:off x="9871075" y="1746251"/>
                <a:ext cx="158750" cy="1571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Oval 4067">
                <a:extLst>
                  <a:ext uri="{FF2B5EF4-FFF2-40B4-BE49-F238E27FC236}">
                    <a16:creationId xmlns:a16="http://schemas.microsoft.com/office/drawing/2014/main" id="{65A08997-F988-47D7-81DC-0893C31B28E9}"/>
                  </a:ext>
                </a:extLst>
              </p:cNvPr>
              <p:cNvSpPr>
                <a:spLocks noChangeArrowheads="1"/>
              </p:cNvSpPr>
              <p:nvPr/>
            </p:nvSpPr>
            <p:spPr bwMode="auto">
              <a:xfrm>
                <a:off x="10280650" y="1639888"/>
                <a:ext cx="246062" cy="24606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Oval 4068">
                <a:extLst>
                  <a:ext uri="{FF2B5EF4-FFF2-40B4-BE49-F238E27FC236}">
                    <a16:creationId xmlns:a16="http://schemas.microsoft.com/office/drawing/2014/main" id="{1ED27F57-5C24-42D6-A4A7-B9774403C935}"/>
                  </a:ext>
                </a:extLst>
              </p:cNvPr>
              <p:cNvSpPr>
                <a:spLocks noChangeArrowheads="1"/>
              </p:cNvSpPr>
              <p:nvPr/>
            </p:nvSpPr>
            <p:spPr bwMode="auto">
              <a:xfrm>
                <a:off x="10317163" y="1677988"/>
                <a:ext cx="173037" cy="171450"/>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69">
                <a:extLst>
                  <a:ext uri="{FF2B5EF4-FFF2-40B4-BE49-F238E27FC236}">
                    <a16:creationId xmlns:a16="http://schemas.microsoft.com/office/drawing/2014/main" id="{E6940360-F2E4-4D7B-838D-E8073104A91D}"/>
                  </a:ext>
                </a:extLst>
              </p:cNvPr>
              <p:cNvSpPr>
                <a:spLocks noChangeArrowheads="1"/>
              </p:cNvSpPr>
              <p:nvPr/>
            </p:nvSpPr>
            <p:spPr bwMode="auto">
              <a:xfrm>
                <a:off x="10390188" y="1885951"/>
                <a:ext cx="25400" cy="492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70">
                <a:extLst>
                  <a:ext uri="{FF2B5EF4-FFF2-40B4-BE49-F238E27FC236}">
                    <a16:creationId xmlns:a16="http://schemas.microsoft.com/office/drawing/2014/main" id="{85308CB7-6C5C-4F66-A5FF-AF5D38A51BF4}"/>
                  </a:ext>
                </a:extLst>
              </p:cNvPr>
              <p:cNvSpPr>
                <a:spLocks noChangeArrowheads="1"/>
              </p:cNvSpPr>
              <p:nvPr/>
            </p:nvSpPr>
            <p:spPr bwMode="auto">
              <a:xfrm>
                <a:off x="10379075" y="1935163"/>
                <a:ext cx="49212" cy="1730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71">
                <a:extLst>
                  <a:ext uri="{FF2B5EF4-FFF2-40B4-BE49-F238E27FC236}">
                    <a16:creationId xmlns:a16="http://schemas.microsoft.com/office/drawing/2014/main" id="{AE280A15-171E-469A-8339-F126D6B790F1}"/>
                  </a:ext>
                </a:extLst>
              </p:cNvPr>
              <p:cNvSpPr>
                <a:spLocks noChangeArrowheads="1"/>
              </p:cNvSpPr>
              <p:nvPr/>
            </p:nvSpPr>
            <p:spPr bwMode="auto">
              <a:xfrm>
                <a:off x="10379075" y="2082801"/>
                <a:ext cx="49212" cy="492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4072">
                <a:extLst>
                  <a:ext uri="{FF2B5EF4-FFF2-40B4-BE49-F238E27FC236}">
                    <a16:creationId xmlns:a16="http://schemas.microsoft.com/office/drawing/2014/main" id="{5AFA16C8-54B3-401F-A546-0E7D3C448379}"/>
                  </a:ext>
                </a:extLst>
              </p:cNvPr>
              <p:cNvSpPr>
                <a:spLocks noChangeArrowheads="1"/>
              </p:cNvSpPr>
              <p:nvPr/>
            </p:nvSpPr>
            <p:spPr bwMode="auto">
              <a:xfrm>
                <a:off x="10169525" y="1547813"/>
                <a:ext cx="100012" cy="1000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73">
                <a:extLst>
                  <a:ext uri="{FF2B5EF4-FFF2-40B4-BE49-F238E27FC236}">
                    <a16:creationId xmlns:a16="http://schemas.microsoft.com/office/drawing/2014/main" id="{5734F8C9-C72A-40F2-B84E-BA3B142BEDB1}"/>
                  </a:ext>
                </a:extLst>
              </p:cNvPr>
              <p:cNvSpPr>
                <a:spLocks/>
              </p:cNvSpPr>
              <p:nvPr/>
            </p:nvSpPr>
            <p:spPr bwMode="auto">
              <a:xfrm>
                <a:off x="10182225" y="1541463"/>
                <a:ext cx="74612" cy="114300"/>
              </a:xfrm>
              <a:custGeom>
                <a:avLst/>
                <a:gdLst>
                  <a:gd name="T0" fmla="*/ 8 w 47"/>
                  <a:gd name="T1" fmla="*/ 72 h 72"/>
                  <a:gd name="T2" fmla="*/ 0 w 47"/>
                  <a:gd name="T3" fmla="*/ 67 h 72"/>
                  <a:gd name="T4" fmla="*/ 38 w 47"/>
                  <a:gd name="T5" fmla="*/ 0 h 72"/>
                  <a:gd name="T6" fmla="*/ 47 w 47"/>
                  <a:gd name="T7" fmla="*/ 5 h 72"/>
                  <a:gd name="T8" fmla="*/ 8 w 47"/>
                  <a:gd name="T9" fmla="*/ 72 h 72"/>
                </a:gdLst>
                <a:ahLst/>
                <a:cxnLst>
                  <a:cxn ang="0">
                    <a:pos x="T0" y="T1"/>
                  </a:cxn>
                  <a:cxn ang="0">
                    <a:pos x="T2" y="T3"/>
                  </a:cxn>
                  <a:cxn ang="0">
                    <a:pos x="T4" y="T5"/>
                  </a:cxn>
                  <a:cxn ang="0">
                    <a:pos x="T6" y="T7"/>
                  </a:cxn>
                  <a:cxn ang="0">
                    <a:pos x="T8" y="T9"/>
                  </a:cxn>
                </a:cxnLst>
                <a:rect l="0" t="0" r="r" b="b"/>
                <a:pathLst>
                  <a:path w="47" h="72">
                    <a:moveTo>
                      <a:pt x="8" y="72"/>
                    </a:moveTo>
                    <a:lnTo>
                      <a:pt x="0" y="67"/>
                    </a:lnTo>
                    <a:lnTo>
                      <a:pt x="38" y="0"/>
                    </a:lnTo>
                    <a:lnTo>
                      <a:pt x="47" y="5"/>
                    </a:lnTo>
                    <a:lnTo>
                      <a:pt x="8" y="72"/>
                    </a:ln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4074">
                <a:extLst>
                  <a:ext uri="{FF2B5EF4-FFF2-40B4-BE49-F238E27FC236}">
                    <a16:creationId xmlns:a16="http://schemas.microsoft.com/office/drawing/2014/main" id="{EDBEA162-1470-4A1F-A770-240315EF01B0}"/>
                  </a:ext>
                </a:extLst>
              </p:cNvPr>
              <p:cNvSpPr>
                <a:spLocks/>
              </p:cNvSpPr>
              <p:nvPr/>
            </p:nvSpPr>
            <p:spPr bwMode="auto">
              <a:xfrm>
                <a:off x="10163175" y="1562101"/>
                <a:ext cx="112712" cy="73025"/>
              </a:xfrm>
              <a:custGeom>
                <a:avLst/>
                <a:gdLst>
                  <a:gd name="T0" fmla="*/ 4 w 71"/>
                  <a:gd name="T1" fmla="*/ 46 h 46"/>
                  <a:gd name="T2" fmla="*/ 0 w 71"/>
                  <a:gd name="T3" fmla="*/ 38 h 46"/>
                  <a:gd name="T4" fmla="*/ 66 w 71"/>
                  <a:gd name="T5" fmla="*/ 0 h 46"/>
                  <a:gd name="T6" fmla="*/ 71 w 71"/>
                  <a:gd name="T7" fmla="*/ 8 h 46"/>
                  <a:gd name="T8" fmla="*/ 4 w 71"/>
                  <a:gd name="T9" fmla="*/ 46 h 46"/>
                </a:gdLst>
                <a:ahLst/>
                <a:cxnLst>
                  <a:cxn ang="0">
                    <a:pos x="T0" y="T1"/>
                  </a:cxn>
                  <a:cxn ang="0">
                    <a:pos x="T2" y="T3"/>
                  </a:cxn>
                  <a:cxn ang="0">
                    <a:pos x="T4" y="T5"/>
                  </a:cxn>
                  <a:cxn ang="0">
                    <a:pos x="T6" y="T7"/>
                  </a:cxn>
                  <a:cxn ang="0">
                    <a:pos x="T8" y="T9"/>
                  </a:cxn>
                </a:cxnLst>
                <a:rect l="0" t="0" r="r" b="b"/>
                <a:pathLst>
                  <a:path w="71" h="46">
                    <a:moveTo>
                      <a:pt x="4" y="46"/>
                    </a:moveTo>
                    <a:lnTo>
                      <a:pt x="0" y="38"/>
                    </a:lnTo>
                    <a:lnTo>
                      <a:pt x="66" y="0"/>
                    </a:lnTo>
                    <a:lnTo>
                      <a:pt x="71" y="8"/>
                    </a:lnTo>
                    <a:lnTo>
                      <a:pt x="4" y="46"/>
                    </a:ln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75">
                <a:extLst>
                  <a:ext uri="{FF2B5EF4-FFF2-40B4-BE49-F238E27FC236}">
                    <a16:creationId xmlns:a16="http://schemas.microsoft.com/office/drawing/2014/main" id="{FA70CB6B-E677-4B9D-A3D7-0529A1247568}"/>
                  </a:ext>
                </a:extLst>
              </p:cNvPr>
              <p:cNvSpPr>
                <a:spLocks noChangeArrowheads="1"/>
              </p:cNvSpPr>
              <p:nvPr/>
            </p:nvSpPr>
            <p:spPr bwMode="auto">
              <a:xfrm>
                <a:off x="10158413" y="1590676"/>
                <a:ext cx="122237" cy="142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4076">
                <a:extLst>
                  <a:ext uri="{FF2B5EF4-FFF2-40B4-BE49-F238E27FC236}">
                    <a16:creationId xmlns:a16="http://schemas.microsoft.com/office/drawing/2014/main" id="{8B781BA0-E00E-478C-9ED2-CCEBB4F352AC}"/>
                  </a:ext>
                </a:extLst>
              </p:cNvPr>
              <p:cNvSpPr>
                <a:spLocks/>
              </p:cNvSpPr>
              <p:nvPr/>
            </p:nvSpPr>
            <p:spPr bwMode="auto">
              <a:xfrm>
                <a:off x="10163175" y="1562101"/>
                <a:ext cx="112712" cy="73025"/>
              </a:xfrm>
              <a:custGeom>
                <a:avLst/>
                <a:gdLst>
                  <a:gd name="T0" fmla="*/ 66 w 71"/>
                  <a:gd name="T1" fmla="*/ 46 h 46"/>
                  <a:gd name="T2" fmla="*/ 0 w 71"/>
                  <a:gd name="T3" fmla="*/ 8 h 46"/>
                  <a:gd name="T4" fmla="*/ 4 w 71"/>
                  <a:gd name="T5" fmla="*/ 0 h 46"/>
                  <a:gd name="T6" fmla="*/ 71 w 71"/>
                  <a:gd name="T7" fmla="*/ 38 h 46"/>
                  <a:gd name="T8" fmla="*/ 66 w 71"/>
                  <a:gd name="T9" fmla="*/ 46 h 46"/>
                </a:gdLst>
                <a:ahLst/>
                <a:cxnLst>
                  <a:cxn ang="0">
                    <a:pos x="T0" y="T1"/>
                  </a:cxn>
                  <a:cxn ang="0">
                    <a:pos x="T2" y="T3"/>
                  </a:cxn>
                  <a:cxn ang="0">
                    <a:pos x="T4" y="T5"/>
                  </a:cxn>
                  <a:cxn ang="0">
                    <a:pos x="T6" y="T7"/>
                  </a:cxn>
                  <a:cxn ang="0">
                    <a:pos x="T8" y="T9"/>
                  </a:cxn>
                </a:cxnLst>
                <a:rect l="0" t="0" r="r" b="b"/>
                <a:pathLst>
                  <a:path w="71" h="46">
                    <a:moveTo>
                      <a:pt x="66" y="46"/>
                    </a:moveTo>
                    <a:lnTo>
                      <a:pt x="0" y="8"/>
                    </a:lnTo>
                    <a:lnTo>
                      <a:pt x="4" y="0"/>
                    </a:lnTo>
                    <a:lnTo>
                      <a:pt x="71" y="38"/>
                    </a:lnTo>
                    <a:lnTo>
                      <a:pt x="66" y="46"/>
                    </a:ln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4077">
                <a:extLst>
                  <a:ext uri="{FF2B5EF4-FFF2-40B4-BE49-F238E27FC236}">
                    <a16:creationId xmlns:a16="http://schemas.microsoft.com/office/drawing/2014/main" id="{C86ECFD1-3BF8-415D-AE6C-0693412B8A04}"/>
                  </a:ext>
                </a:extLst>
              </p:cNvPr>
              <p:cNvSpPr>
                <a:spLocks/>
              </p:cNvSpPr>
              <p:nvPr/>
            </p:nvSpPr>
            <p:spPr bwMode="auto">
              <a:xfrm>
                <a:off x="10182225" y="1541463"/>
                <a:ext cx="74612" cy="114300"/>
              </a:xfrm>
              <a:custGeom>
                <a:avLst/>
                <a:gdLst>
                  <a:gd name="T0" fmla="*/ 38 w 47"/>
                  <a:gd name="T1" fmla="*/ 72 h 72"/>
                  <a:gd name="T2" fmla="*/ 0 w 47"/>
                  <a:gd name="T3" fmla="*/ 5 h 72"/>
                  <a:gd name="T4" fmla="*/ 8 w 47"/>
                  <a:gd name="T5" fmla="*/ 0 h 72"/>
                  <a:gd name="T6" fmla="*/ 47 w 47"/>
                  <a:gd name="T7" fmla="*/ 67 h 72"/>
                  <a:gd name="T8" fmla="*/ 38 w 47"/>
                  <a:gd name="T9" fmla="*/ 72 h 72"/>
                </a:gdLst>
                <a:ahLst/>
                <a:cxnLst>
                  <a:cxn ang="0">
                    <a:pos x="T0" y="T1"/>
                  </a:cxn>
                  <a:cxn ang="0">
                    <a:pos x="T2" y="T3"/>
                  </a:cxn>
                  <a:cxn ang="0">
                    <a:pos x="T4" y="T5"/>
                  </a:cxn>
                  <a:cxn ang="0">
                    <a:pos x="T6" y="T7"/>
                  </a:cxn>
                  <a:cxn ang="0">
                    <a:pos x="T8" y="T9"/>
                  </a:cxn>
                </a:cxnLst>
                <a:rect l="0" t="0" r="r" b="b"/>
                <a:pathLst>
                  <a:path w="47" h="72">
                    <a:moveTo>
                      <a:pt x="38" y="72"/>
                    </a:moveTo>
                    <a:lnTo>
                      <a:pt x="0" y="5"/>
                    </a:lnTo>
                    <a:lnTo>
                      <a:pt x="8" y="0"/>
                    </a:lnTo>
                    <a:lnTo>
                      <a:pt x="47" y="67"/>
                    </a:lnTo>
                    <a:lnTo>
                      <a:pt x="38" y="72"/>
                    </a:ln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78">
                <a:extLst>
                  <a:ext uri="{FF2B5EF4-FFF2-40B4-BE49-F238E27FC236}">
                    <a16:creationId xmlns:a16="http://schemas.microsoft.com/office/drawing/2014/main" id="{CFFAA207-37D1-4644-9E20-20348EC3DEBE}"/>
                  </a:ext>
                </a:extLst>
              </p:cNvPr>
              <p:cNvSpPr>
                <a:spLocks noChangeArrowheads="1"/>
              </p:cNvSpPr>
              <p:nvPr/>
            </p:nvSpPr>
            <p:spPr bwMode="auto">
              <a:xfrm>
                <a:off x="10210800" y="1536701"/>
                <a:ext cx="15875"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Oval 4079">
                <a:extLst>
                  <a:ext uri="{FF2B5EF4-FFF2-40B4-BE49-F238E27FC236}">
                    <a16:creationId xmlns:a16="http://schemas.microsoft.com/office/drawing/2014/main" id="{2FEC63F7-5498-4C2C-98FC-B4E309D324D2}"/>
                  </a:ext>
                </a:extLst>
              </p:cNvPr>
              <p:cNvSpPr>
                <a:spLocks noChangeArrowheads="1"/>
              </p:cNvSpPr>
              <p:nvPr/>
            </p:nvSpPr>
            <p:spPr bwMode="auto">
              <a:xfrm>
                <a:off x="10194925" y="1573213"/>
                <a:ext cx="49212" cy="4921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80">
                <a:extLst>
                  <a:ext uri="{FF2B5EF4-FFF2-40B4-BE49-F238E27FC236}">
                    <a16:creationId xmlns:a16="http://schemas.microsoft.com/office/drawing/2014/main" id="{3743EC19-C914-4743-8F54-5560F0FD7534}"/>
                  </a:ext>
                </a:extLst>
              </p:cNvPr>
              <p:cNvSpPr>
                <a:spLocks noChangeArrowheads="1"/>
              </p:cNvSpPr>
              <p:nvPr/>
            </p:nvSpPr>
            <p:spPr bwMode="auto">
              <a:xfrm>
                <a:off x="9650413" y="1982788"/>
                <a:ext cx="646112" cy="354013"/>
              </a:xfrm>
              <a:prstGeom prst="rect">
                <a:avLst/>
              </a:prstGeom>
              <a:solidFill>
                <a:srgbClr val="B1C4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4081">
                <a:extLst>
                  <a:ext uri="{FF2B5EF4-FFF2-40B4-BE49-F238E27FC236}">
                    <a16:creationId xmlns:a16="http://schemas.microsoft.com/office/drawing/2014/main" id="{E3F1F1AB-A435-4B87-A8EA-99F9DEA1B399}"/>
                  </a:ext>
                </a:extLst>
              </p:cNvPr>
              <p:cNvSpPr>
                <a:spLocks noEditPoints="1"/>
              </p:cNvSpPr>
              <p:nvPr/>
            </p:nvSpPr>
            <p:spPr bwMode="auto">
              <a:xfrm>
                <a:off x="9620250" y="1935163"/>
                <a:ext cx="706437" cy="430213"/>
              </a:xfrm>
              <a:custGeom>
                <a:avLst/>
                <a:gdLst>
                  <a:gd name="T0" fmla="*/ 704 w 736"/>
                  <a:gd name="T1" fmla="*/ 32 h 448"/>
                  <a:gd name="T2" fmla="*/ 704 w 736"/>
                  <a:gd name="T3" fmla="*/ 33 h 448"/>
                  <a:gd name="T4" fmla="*/ 704 w 736"/>
                  <a:gd name="T5" fmla="*/ 416 h 448"/>
                  <a:gd name="T6" fmla="*/ 32 w 736"/>
                  <a:gd name="T7" fmla="*/ 416 h 448"/>
                  <a:gd name="T8" fmla="*/ 32 w 736"/>
                  <a:gd name="T9" fmla="*/ 33 h 448"/>
                  <a:gd name="T10" fmla="*/ 32 w 736"/>
                  <a:gd name="T11" fmla="*/ 32 h 448"/>
                  <a:gd name="T12" fmla="*/ 704 w 736"/>
                  <a:gd name="T13" fmla="*/ 32 h 448"/>
                  <a:gd name="T14" fmla="*/ 704 w 736"/>
                  <a:gd name="T15" fmla="*/ 0 h 448"/>
                  <a:gd name="T16" fmla="*/ 32 w 736"/>
                  <a:gd name="T17" fmla="*/ 0 h 448"/>
                  <a:gd name="T18" fmla="*/ 0 w 736"/>
                  <a:gd name="T19" fmla="*/ 32 h 448"/>
                  <a:gd name="T20" fmla="*/ 0 w 736"/>
                  <a:gd name="T21" fmla="*/ 448 h 448"/>
                  <a:gd name="T22" fmla="*/ 736 w 736"/>
                  <a:gd name="T23" fmla="*/ 448 h 448"/>
                  <a:gd name="T24" fmla="*/ 736 w 736"/>
                  <a:gd name="T25" fmla="*/ 32 h 448"/>
                  <a:gd name="T26" fmla="*/ 704 w 736"/>
                  <a:gd name="T27"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6" h="448">
                    <a:moveTo>
                      <a:pt x="704" y="32"/>
                    </a:moveTo>
                    <a:cubicBezTo>
                      <a:pt x="704" y="33"/>
                      <a:pt x="704" y="33"/>
                      <a:pt x="704" y="33"/>
                    </a:cubicBezTo>
                    <a:cubicBezTo>
                      <a:pt x="704" y="416"/>
                      <a:pt x="704" y="416"/>
                      <a:pt x="704" y="416"/>
                    </a:cubicBezTo>
                    <a:cubicBezTo>
                      <a:pt x="32" y="416"/>
                      <a:pt x="32" y="416"/>
                      <a:pt x="32" y="416"/>
                    </a:cubicBezTo>
                    <a:cubicBezTo>
                      <a:pt x="32" y="33"/>
                      <a:pt x="32" y="33"/>
                      <a:pt x="32" y="33"/>
                    </a:cubicBezTo>
                    <a:cubicBezTo>
                      <a:pt x="32" y="32"/>
                      <a:pt x="32" y="32"/>
                      <a:pt x="32" y="32"/>
                    </a:cubicBezTo>
                    <a:lnTo>
                      <a:pt x="704" y="32"/>
                    </a:lnTo>
                    <a:close/>
                    <a:moveTo>
                      <a:pt x="704" y="0"/>
                    </a:moveTo>
                    <a:cubicBezTo>
                      <a:pt x="32" y="0"/>
                      <a:pt x="32" y="0"/>
                      <a:pt x="32" y="0"/>
                    </a:cubicBezTo>
                    <a:cubicBezTo>
                      <a:pt x="14" y="0"/>
                      <a:pt x="0" y="15"/>
                      <a:pt x="0" y="32"/>
                    </a:cubicBezTo>
                    <a:cubicBezTo>
                      <a:pt x="0" y="448"/>
                      <a:pt x="0" y="448"/>
                      <a:pt x="0" y="448"/>
                    </a:cubicBezTo>
                    <a:cubicBezTo>
                      <a:pt x="736" y="448"/>
                      <a:pt x="736" y="448"/>
                      <a:pt x="736" y="448"/>
                    </a:cubicBezTo>
                    <a:cubicBezTo>
                      <a:pt x="736" y="32"/>
                      <a:pt x="736" y="32"/>
                      <a:pt x="736" y="32"/>
                    </a:cubicBezTo>
                    <a:cubicBezTo>
                      <a:pt x="736" y="15"/>
                      <a:pt x="722" y="0"/>
                      <a:pt x="704"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82">
                <a:extLst>
                  <a:ext uri="{FF2B5EF4-FFF2-40B4-BE49-F238E27FC236}">
                    <a16:creationId xmlns:a16="http://schemas.microsoft.com/office/drawing/2014/main" id="{6A4574CD-F9C2-430C-9384-4746D707CBB2}"/>
                  </a:ext>
                </a:extLst>
              </p:cNvPr>
              <p:cNvSpPr>
                <a:spLocks noChangeArrowheads="1"/>
              </p:cNvSpPr>
              <p:nvPr/>
            </p:nvSpPr>
            <p:spPr bwMode="auto">
              <a:xfrm>
                <a:off x="9650413" y="1966913"/>
                <a:ext cx="646112"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83">
                <a:extLst>
                  <a:ext uri="{FF2B5EF4-FFF2-40B4-BE49-F238E27FC236}">
                    <a16:creationId xmlns:a16="http://schemas.microsoft.com/office/drawing/2014/main" id="{04EB4F29-A818-4738-8395-A4801B05038E}"/>
                  </a:ext>
                </a:extLst>
              </p:cNvPr>
              <p:cNvSpPr>
                <a:spLocks noChangeArrowheads="1"/>
              </p:cNvSpPr>
              <p:nvPr/>
            </p:nvSpPr>
            <p:spPr bwMode="auto">
              <a:xfrm>
                <a:off x="9512300" y="2359026"/>
                <a:ext cx="922337" cy="14288"/>
              </a:xfrm>
              <a:prstGeom prst="rect">
                <a:avLst/>
              </a:prstGeom>
              <a:solidFill>
                <a:srgbClr val="E1E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084">
                <a:extLst>
                  <a:ext uri="{FF2B5EF4-FFF2-40B4-BE49-F238E27FC236}">
                    <a16:creationId xmlns:a16="http://schemas.microsoft.com/office/drawing/2014/main" id="{AE208115-57B9-4932-BD80-B3C1AE02636F}"/>
                  </a:ext>
                </a:extLst>
              </p:cNvPr>
              <p:cNvSpPr>
                <a:spLocks/>
              </p:cNvSpPr>
              <p:nvPr/>
            </p:nvSpPr>
            <p:spPr bwMode="auto">
              <a:xfrm>
                <a:off x="9512300" y="2373313"/>
                <a:ext cx="922337" cy="23813"/>
              </a:xfrm>
              <a:custGeom>
                <a:avLst/>
                <a:gdLst>
                  <a:gd name="T0" fmla="*/ 480 w 960"/>
                  <a:gd name="T1" fmla="*/ 0 h 24"/>
                  <a:gd name="T2" fmla="*/ 352 w 960"/>
                  <a:gd name="T3" fmla="*/ 0 h 24"/>
                  <a:gd name="T4" fmla="*/ 0 w 960"/>
                  <a:gd name="T5" fmla="*/ 0 h 24"/>
                  <a:gd name="T6" fmla="*/ 96 w 960"/>
                  <a:gd name="T7" fmla="*/ 24 h 24"/>
                  <a:gd name="T8" fmla="*/ 352 w 960"/>
                  <a:gd name="T9" fmla="*/ 24 h 24"/>
                  <a:gd name="T10" fmla="*/ 480 w 960"/>
                  <a:gd name="T11" fmla="*/ 24 h 24"/>
                  <a:gd name="T12" fmla="*/ 848 w 960"/>
                  <a:gd name="T13" fmla="*/ 24 h 24"/>
                  <a:gd name="T14" fmla="*/ 960 w 960"/>
                  <a:gd name="T15" fmla="*/ 0 h 24"/>
                  <a:gd name="T16" fmla="*/ 480 w 960"/>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0" h="24">
                    <a:moveTo>
                      <a:pt x="480" y="0"/>
                    </a:moveTo>
                    <a:cubicBezTo>
                      <a:pt x="352" y="0"/>
                      <a:pt x="352" y="0"/>
                      <a:pt x="352" y="0"/>
                    </a:cubicBezTo>
                    <a:cubicBezTo>
                      <a:pt x="0" y="0"/>
                      <a:pt x="0" y="0"/>
                      <a:pt x="0" y="0"/>
                    </a:cubicBezTo>
                    <a:cubicBezTo>
                      <a:pt x="0" y="0"/>
                      <a:pt x="57" y="24"/>
                      <a:pt x="96" y="24"/>
                    </a:cubicBezTo>
                    <a:cubicBezTo>
                      <a:pt x="119" y="24"/>
                      <a:pt x="249" y="24"/>
                      <a:pt x="352" y="24"/>
                    </a:cubicBezTo>
                    <a:cubicBezTo>
                      <a:pt x="423" y="24"/>
                      <a:pt x="480" y="24"/>
                      <a:pt x="480" y="24"/>
                    </a:cubicBezTo>
                    <a:cubicBezTo>
                      <a:pt x="583" y="24"/>
                      <a:pt x="825" y="24"/>
                      <a:pt x="848" y="24"/>
                    </a:cubicBezTo>
                    <a:cubicBezTo>
                      <a:pt x="887" y="24"/>
                      <a:pt x="960" y="0"/>
                      <a:pt x="960" y="0"/>
                    </a:cubicBezTo>
                    <a:lnTo>
                      <a:pt x="480" y="0"/>
                    </a:lnTo>
                    <a:close/>
                  </a:path>
                </a:pathLst>
              </a:custGeom>
              <a:solidFill>
                <a:srgbClr val="C4C3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4085">
                <a:extLst>
                  <a:ext uri="{FF2B5EF4-FFF2-40B4-BE49-F238E27FC236}">
                    <a16:creationId xmlns:a16="http://schemas.microsoft.com/office/drawing/2014/main" id="{D62EF0EC-B65E-4DF7-9F58-9C74BDC62B32}"/>
                  </a:ext>
                </a:extLst>
              </p:cNvPr>
              <p:cNvSpPr>
                <a:spLocks/>
              </p:cNvSpPr>
              <p:nvPr/>
            </p:nvSpPr>
            <p:spPr bwMode="auto">
              <a:xfrm>
                <a:off x="9912350" y="2359026"/>
                <a:ext cx="122237" cy="6350"/>
              </a:xfrm>
              <a:custGeom>
                <a:avLst/>
                <a:gdLst>
                  <a:gd name="T0" fmla="*/ 120 w 128"/>
                  <a:gd name="T1" fmla="*/ 0 h 8"/>
                  <a:gd name="T2" fmla="*/ 112 w 128"/>
                  <a:gd name="T3" fmla="*/ 0 h 8"/>
                  <a:gd name="T4" fmla="*/ 96 w 128"/>
                  <a:gd name="T5" fmla="*/ 0 h 8"/>
                  <a:gd name="T6" fmla="*/ 88 w 128"/>
                  <a:gd name="T7" fmla="*/ 0 h 8"/>
                  <a:gd name="T8" fmla="*/ 80 w 128"/>
                  <a:gd name="T9" fmla="*/ 0 h 8"/>
                  <a:gd name="T10" fmla="*/ 72 w 128"/>
                  <a:gd name="T11" fmla="*/ 0 h 8"/>
                  <a:gd name="T12" fmla="*/ 64 w 128"/>
                  <a:gd name="T13" fmla="*/ 0 h 8"/>
                  <a:gd name="T14" fmla="*/ 56 w 128"/>
                  <a:gd name="T15" fmla="*/ 0 h 8"/>
                  <a:gd name="T16" fmla="*/ 48 w 128"/>
                  <a:gd name="T17" fmla="*/ 0 h 8"/>
                  <a:gd name="T18" fmla="*/ 40 w 128"/>
                  <a:gd name="T19" fmla="*/ 0 h 8"/>
                  <a:gd name="T20" fmla="*/ 32 w 128"/>
                  <a:gd name="T21" fmla="*/ 0 h 8"/>
                  <a:gd name="T22" fmla="*/ 16 w 128"/>
                  <a:gd name="T23" fmla="*/ 0 h 8"/>
                  <a:gd name="T24" fmla="*/ 8 w 128"/>
                  <a:gd name="T25" fmla="*/ 0 h 8"/>
                  <a:gd name="T26" fmla="*/ 0 w 128"/>
                  <a:gd name="T27" fmla="*/ 0 h 8"/>
                  <a:gd name="T28" fmla="*/ 8 w 128"/>
                  <a:gd name="T29" fmla="*/ 8 h 8"/>
                  <a:gd name="T30" fmla="*/ 40 w 128"/>
                  <a:gd name="T31" fmla="*/ 8 h 8"/>
                  <a:gd name="T32" fmla="*/ 56 w 128"/>
                  <a:gd name="T33" fmla="*/ 8 h 8"/>
                  <a:gd name="T34" fmla="*/ 72 w 128"/>
                  <a:gd name="T35" fmla="*/ 8 h 8"/>
                  <a:gd name="T36" fmla="*/ 88 w 128"/>
                  <a:gd name="T37" fmla="*/ 8 h 8"/>
                  <a:gd name="T38" fmla="*/ 120 w 128"/>
                  <a:gd name="T39" fmla="*/ 8 h 8"/>
                  <a:gd name="T40" fmla="*/ 128 w 128"/>
                  <a:gd name="T41" fmla="*/ 0 h 8"/>
                  <a:gd name="T42" fmla="*/ 120 w 128"/>
                  <a:gd name="T4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8" h="8">
                    <a:moveTo>
                      <a:pt x="120" y="0"/>
                    </a:moveTo>
                    <a:cubicBezTo>
                      <a:pt x="112" y="0"/>
                      <a:pt x="112" y="0"/>
                      <a:pt x="112" y="0"/>
                    </a:cubicBezTo>
                    <a:cubicBezTo>
                      <a:pt x="96" y="0"/>
                      <a:pt x="96" y="0"/>
                      <a:pt x="96" y="0"/>
                    </a:cubicBezTo>
                    <a:cubicBezTo>
                      <a:pt x="88" y="0"/>
                      <a:pt x="88" y="0"/>
                      <a:pt x="88" y="0"/>
                    </a:cubicBezTo>
                    <a:cubicBezTo>
                      <a:pt x="80" y="0"/>
                      <a:pt x="80" y="0"/>
                      <a:pt x="80" y="0"/>
                    </a:cubicBezTo>
                    <a:cubicBezTo>
                      <a:pt x="72" y="0"/>
                      <a:pt x="72" y="0"/>
                      <a:pt x="72" y="0"/>
                    </a:cubicBezTo>
                    <a:cubicBezTo>
                      <a:pt x="64" y="0"/>
                      <a:pt x="64" y="0"/>
                      <a:pt x="64" y="0"/>
                    </a:cubicBezTo>
                    <a:cubicBezTo>
                      <a:pt x="56" y="0"/>
                      <a:pt x="56" y="0"/>
                      <a:pt x="56" y="0"/>
                    </a:cubicBezTo>
                    <a:cubicBezTo>
                      <a:pt x="48" y="0"/>
                      <a:pt x="48" y="0"/>
                      <a:pt x="48" y="0"/>
                    </a:cubicBezTo>
                    <a:cubicBezTo>
                      <a:pt x="40" y="0"/>
                      <a:pt x="40" y="0"/>
                      <a:pt x="40" y="0"/>
                    </a:cubicBezTo>
                    <a:cubicBezTo>
                      <a:pt x="32" y="0"/>
                      <a:pt x="32" y="0"/>
                      <a:pt x="32" y="0"/>
                    </a:cubicBezTo>
                    <a:cubicBezTo>
                      <a:pt x="16" y="0"/>
                      <a:pt x="16" y="0"/>
                      <a:pt x="16" y="0"/>
                    </a:cubicBezTo>
                    <a:cubicBezTo>
                      <a:pt x="8" y="0"/>
                      <a:pt x="8" y="0"/>
                      <a:pt x="8" y="0"/>
                    </a:cubicBezTo>
                    <a:cubicBezTo>
                      <a:pt x="0" y="0"/>
                      <a:pt x="0" y="0"/>
                      <a:pt x="0" y="0"/>
                    </a:cubicBezTo>
                    <a:cubicBezTo>
                      <a:pt x="0" y="5"/>
                      <a:pt x="4" y="8"/>
                      <a:pt x="8" y="8"/>
                    </a:cubicBezTo>
                    <a:cubicBezTo>
                      <a:pt x="40" y="8"/>
                      <a:pt x="40" y="8"/>
                      <a:pt x="40" y="8"/>
                    </a:cubicBezTo>
                    <a:cubicBezTo>
                      <a:pt x="56" y="8"/>
                      <a:pt x="56" y="8"/>
                      <a:pt x="56" y="8"/>
                    </a:cubicBezTo>
                    <a:cubicBezTo>
                      <a:pt x="72" y="8"/>
                      <a:pt x="72" y="8"/>
                      <a:pt x="72" y="8"/>
                    </a:cubicBezTo>
                    <a:cubicBezTo>
                      <a:pt x="88" y="8"/>
                      <a:pt x="88" y="8"/>
                      <a:pt x="88" y="8"/>
                    </a:cubicBezTo>
                    <a:cubicBezTo>
                      <a:pt x="120" y="8"/>
                      <a:pt x="120" y="8"/>
                      <a:pt x="120" y="8"/>
                    </a:cubicBezTo>
                    <a:cubicBezTo>
                      <a:pt x="124" y="8"/>
                      <a:pt x="128" y="5"/>
                      <a:pt x="128" y="0"/>
                    </a:cubicBezTo>
                    <a:lnTo>
                      <a:pt x="120"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Rectangle 4087">
                <a:extLst>
                  <a:ext uri="{FF2B5EF4-FFF2-40B4-BE49-F238E27FC236}">
                    <a16:creationId xmlns:a16="http://schemas.microsoft.com/office/drawing/2014/main" id="{ADBFBA33-7CE6-4E7D-8E65-2FBCC65F6397}"/>
                  </a:ext>
                </a:extLst>
              </p:cNvPr>
              <p:cNvSpPr>
                <a:spLocks noChangeArrowheads="1"/>
              </p:cNvSpPr>
              <p:nvPr/>
            </p:nvSpPr>
            <p:spPr bwMode="auto">
              <a:xfrm>
                <a:off x="10261600" y="2044701"/>
                <a:ext cx="7937" cy="292100"/>
              </a:xfrm>
              <a:prstGeom prst="rect">
                <a:avLst/>
              </a:prstGeom>
              <a:solidFill>
                <a:schemeClr val="tx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Rectangle 4088">
                <a:extLst>
                  <a:ext uri="{FF2B5EF4-FFF2-40B4-BE49-F238E27FC236}">
                    <a16:creationId xmlns:a16="http://schemas.microsoft.com/office/drawing/2014/main" id="{B8D2F136-7B6E-499A-AC70-7CAD50C1AE6B}"/>
                  </a:ext>
                </a:extLst>
              </p:cNvPr>
              <p:cNvSpPr>
                <a:spLocks noChangeArrowheads="1"/>
              </p:cNvSpPr>
              <p:nvPr/>
            </p:nvSpPr>
            <p:spPr bwMode="auto">
              <a:xfrm>
                <a:off x="10231438" y="2044701"/>
                <a:ext cx="6350" cy="292100"/>
              </a:xfrm>
              <a:prstGeom prst="rect">
                <a:avLst/>
              </a:prstGeom>
              <a:solidFill>
                <a:schemeClr val="tx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Rectangle 4105">
                <a:extLst>
                  <a:ext uri="{FF2B5EF4-FFF2-40B4-BE49-F238E27FC236}">
                    <a16:creationId xmlns:a16="http://schemas.microsoft.com/office/drawing/2014/main" id="{C4FB69FE-B5B0-446B-B30F-10FB6E196BD6}"/>
                  </a:ext>
                </a:extLst>
              </p:cNvPr>
              <p:cNvSpPr>
                <a:spLocks noChangeArrowheads="1"/>
              </p:cNvSpPr>
              <p:nvPr/>
            </p:nvSpPr>
            <p:spPr bwMode="auto">
              <a:xfrm>
                <a:off x="9709150" y="2166938"/>
                <a:ext cx="6350" cy="169863"/>
              </a:xfrm>
              <a:prstGeom prst="rect">
                <a:avLst/>
              </a:prstGeom>
              <a:solidFill>
                <a:schemeClr val="tx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4106">
                <a:extLst>
                  <a:ext uri="{FF2B5EF4-FFF2-40B4-BE49-F238E27FC236}">
                    <a16:creationId xmlns:a16="http://schemas.microsoft.com/office/drawing/2014/main" id="{7D2EA798-56FC-49A6-AD96-B4D0E33F7EF7}"/>
                  </a:ext>
                </a:extLst>
              </p:cNvPr>
              <p:cNvSpPr>
                <a:spLocks noChangeArrowheads="1"/>
              </p:cNvSpPr>
              <p:nvPr/>
            </p:nvSpPr>
            <p:spPr bwMode="auto">
              <a:xfrm>
                <a:off x="9677400" y="2198688"/>
                <a:ext cx="7937" cy="138113"/>
              </a:xfrm>
              <a:prstGeom prst="rect">
                <a:avLst/>
              </a:prstGeom>
              <a:solidFill>
                <a:schemeClr val="tx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Oval 4107">
                <a:extLst>
                  <a:ext uri="{FF2B5EF4-FFF2-40B4-BE49-F238E27FC236}">
                    <a16:creationId xmlns:a16="http://schemas.microsoft.com/office/drawing/2014/main" id="{0B1921F6-EC52-4D1E-8F93-6C8B3D809839}"/>
                  </a:ext>
                </a:extLst>
              </p:cNvPr>
              <p:cNvSpPr>
                <a:spLocks noChangeArrowheads="1"/>
              </p:cNvSpPr>
              <p:nvPr/>
            </p:nvSpPr>
            <p:spPr bwMode="auto">
              <a:xfrm>
                <a:off x="10355263" y="1714501"/>
                <a:ext cx="17462"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文本框 13">
              <a:extLst>
                <a:ext uri="{FF2B5EF4-FFF2-40B4-BE49-F238E27FC236}">
                  <a16:creationId xmlns:a16="http://schemas.microsoft.com/office/drawing/2014/main" id="{929BFE4C-F086-4B61-9F1C-B0F6EB310321}"/>
                </a:ext>
              </a:extLst>
            </p:cNvPr>
            <p:cNvSpPr txBox="1"/>
            <p:nvPr/>
          </p:nvSpPr>
          <p:spPr>
            <a:xfrm>
              <a:off x="456508" y="2993944"/>
              <a:ext cx="603050" cy="253916"/>
            </a:xfrm>
            <a:prstGeom prst="rect">
              <a:avLst/>
            </a:prstGeom>
            <a:noFill/>
          </p:spPr>
          <p:txBody>
            <a:bodyPr wrap="none" rtlCol="0">
              <a:spAutoFit/>
            </a:bodyPr>
            <a:lstStyle/>
            <a:p>
              <a:r>
                <a:rPr lang="en-US" altLang="zh-CN" sz="1050" b="1" dirty="0">
                  <a:latin typeface="+mn-ea"/>
                </a:rPr>
                <a:t>GAME</a:t>
              </a:r>
              <a:endParaRPr lang="zh-CN" altLang="en-US" sz="1050" b="1" dirty="0">
                <a:latin typeface="+mn-ea"/>
              </a:endParaRPr>
            </a:p>
          </p:txBody>
        </p:sp>
      </p:grpSp>
      <p:sp>
        <p:nvSpPr>
          <p:cNvPr id="45" name="矩形 44">
            <a:extLst>
              <a:ext uri="{FF2B5EF4-FFF2-40B4-BE49-F238E27FC236}">
                <a16:creationId xmlns:a16="http://schemas.microsoft.com/office/drawing/2014/main" id="{24E7613B-1AB7-4599-9539-32FF1546C4A4}"/>
              </a:ext>
            </a:extLst>
          </p:cNvPr>
          <p:cNvSpPr/>
          <p:nvPr/>
        </p:nvSpPr>
        <p:spPr>
          <a:xfrm>
            <a:off x="5601237" y="495168"/>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cs typeface="微软雅黑" panose="020B0503020204020204" pitchFamily="34" charset="-122"/>
              </a:rPr>
              <a:t>概述</a:t>
            </a:r>
          </a:p>
        </p:txBody>
      </p:sp>
    </p:spTree>
    <p:extLst>
      <p:ext uri="{BB962C8B-B14F-4D97-AF65-F5344CB8AC3E}">
        <p14:creationId xmlns:p14="http://schemas.microsoft.com/office/powerpoint/2010/main" val="64570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anim calcmode="lin" valueType="num">
                                      <p:cBhvr>
                                        <p:cTn id="8" dur="500" fill="hold"/>
                                        <p:tgtEl>
                                          <p:spTgt spid="45"/>
                                        </p:tgtEl>
                                        <p:attrNameLst>
                                          <p:attrName>ppt_x</p:attrName>
                                        </p:attrNameLst>
                                      </p:cBhvr>
                                      <p:tavLst>
                                        <p:tav tm="0">
                                          <p:val>
                                            <p:strVal val="#ppt_x"/>
                                          </p:val>
                                        </p:tav>
                                        <p:tav tm="100000">
                                          <p:val>
                                            <p:strVal val="#ppt_x"/>
                                          </p:val>
                                        </p:tav>
                                      </p:tavLst>
                                    </p:anim>
                                    <p:anim calcmode="lin" valueType="num">
                                      <p:cBhvr>
                                        <p:cTn id="9" dur="500" fill="hold"/>
                                        <p:tgtEl>
                                          <p:spTgt spid="4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p:tgtEl>
                                          <p:spTgt spid="7"/>
                                        </p:tgtEl>
                                        <p:attrNameLst>
                                          <p:attrName>ppt_y</p:attrName>
                                        </p:attrNameLst>
                                      </p:cBhvr>
                                      <p:tavLst>
                                        <p:tav tm="0">
                                          <p:val>
                                            <p:strVal val="#ppt_y+#ppt_h*1.125000"/>
                                          </p:val>
                                        </p:tav>
                                        <p:tav tm="100000">
                                          <p:val>
                                            <p:strVal val="#ppt_y"/>
                                          </p:val>
                                        </p:tav>
                                      </p:tavLst>
                                    </p:anim>
                                    <p:animEffect transition="in" filter="wipe(up)">
                                      <p:cBhvr>
                                        <p:cTn id="23" dur="500"/>
                                        <p:tgtEl>
                                          <p:spTgt spid="7"/>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4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3490158" y="495168"/>
            <a:ext cx="5211683"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cs typeface="微软雅黑" panose="020B0503020204020204" pitchFamily="34" charset="-122"/>
              </a:rPr>
              <a:t>例：</a:t>
            </a:r>
            <a:r>
              <a:rPr lang="en-US" altLang="zh-CN" sz="3200" b="1" dirty="0">
                <a:solidFill>
                  <a:schemeClr val="tx1">
                    <a:lumMod val="85000"/>
                    <a:lumOff val="15000"/>
                  </a:schemeClr>
                </a:solidFill>
                <a:latin typeface="+mj-lt"/>
                <a:ea typeface="微软雅黑" panose="020B0503020204020204" pitchFamily="34" charset="-122"/>
                <a:cs typeface="微软雅黑" panose="020B0503020204020204" pitchFamily="34" charset="-122"/>
              </a:rPr>
              <a:t>try except</a:t>
            </a:r>
            <a:r>
              <a:rPr lang="zh-CN" altLang="en-US" sz="3200" b="1" dirty="0">
                <a:solidFill>
                  <a:schemeClr val="tx1">
                    <a:lumMod val="85000"/>
                    <a:lumOff val="15000"/>
                  </a:schemeClr>
                </a:solidFill>
                <a:latin typeface="+mj-lt"/>
                <a:ea typeface="微软雅黑" panose="020B0503020204020204" pitchFamily="34" charset="-122"/>
                <a:cs typeface="微软雅黑" panose="020B0503020204020204" pitchFamily="34" charset="-122"/>
              </a:rPr>
              <a:t>语句使用示例</a:t>
            </a:r>
          </a:p>
        </p:txBody>
      </p:sp>
      <p:grpSp>
        <p:nvGrpSpPr>
          <p:cNvPr id="15" name="组合 14">
            <a:extLst>
              <a:ext uri="{FF2B5EF4-FFF2-40B4-BE49-F238E27FC236}">
                <a16:creationId xmlns:a16="http://schemas.microsoft.com/office/drawing/2014/main" id="{055E65AF-C930-4BEC-9DD1-D1428DAF910E}"/>
              </a:ext>
            </a:extLst>
          </p:cNvPr>
          <p:cNvGrpSpPr/>
          <p:nvPr/>
        </p:nvGrpSpPr>
        <p:grpSpPr>
          <a:xfrm>
            <a:off x="509048" y="1409204"/>
            <a:ext cx="6772372" cy="4427640"/>
            <a:chOff x="4404652" y="4600247"/>
            <a:chExt cx="2127972" cy="814463"/>
          </a:xfrm>
          <a:noFill/>
        </p:grpSpPr>
        <p:sp>
          <p:nvSpPr>
            <p:cNvPr id="16" name="KSO_Shape">
              <a:extLst>
                <a:ext uri="{FF2B5EF4-FFF2-40B4-BE49-F238E27FC236}">
                  <a16:creationId xmlns:a16="http://schemas.microsoft.com/office/drawing/2014/main" id="{446CFC9A-95B2-41E5-AECE-68D2A46FD3AD}"/>
                </a:ext>
              </a:extLst>
            </p:cNvPr>
            <p:cNvSpPr/>
            <p:nvPr/>
          </p:nvSpPr>
          <p:spPr>
            <a:xfrm>
              <a:off x="4442870" y="4600247"/>
              <a:ext cx="1882264" cy="814463"/>
            </a:xfrm>
            <a:prstGeom prst="roundRect">
              <a:avLst>
                <a:gd name="adj" fmla="val 7546"/>
              </a:avLst>
            </a:prstGeom>
            <a:grp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solidFill>
                  <a:schemeClr val="tx1">
                    <a:lumMod val="85000"/>
                    <a:lumOff val="15000"/>
                  </a:schemeClr>
                </a:solidFill>
              </a:endParaRPr>
            </a:p>
          </p:txBody>
        </p:sp>
        <p:sp>
          <p:nvSpPr>
            <p:cNvPr id="17" name="矩形 16">
              <a:extLst>
                <a:ext uri="{FF2B5EF4-FFF2-40B4-BE49-F238E27FC236}">
                  <a16:creationId xmlns:a16="http://schemas.microsoft.com/office/drawing/2014/main" id="{01C4CDF9-3A93-4E55-B167-6DB5D6DB1661}"/>
                </a:ext>
              </a:extLst>
            </p:cNvPr>
            <p:cNvSpPr/>
            <p:nvPr/>
          </p:nvSpPr>
          <p:spPr>
            <a:xfrm>
              <a:off x="4404652" y="4632479"/>
              <a:ext cx="2127972" cy="723545"/>
            </a:xfrm>
            <a:prstGeom prst="rect">
              <a:avLst/>
            </a:prstGeom>
            <a:grpFill/>
          </p:spPr>
          <p:txBody>
            <a:bodyPr wrap="square">
              <a:spAutoFit/>
            </a:bodyPr>
            <a:lstStyle/>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cs typeface="+mn-ea"/>
                </a:rPr>
                <a:t>for </a:t>
              </a:r>
              <a:r>
                <a:rPr lang="en-US" altLang="zh-CN" sz="2400" dirty="0" err="1">
                  <a:solidFill>
                    <a:schemeClr val="tx1">
                      <a:lumMod val="85000"/>
                      <a:lumOff val="15000"/>
                    </a:schemeClr>
                  </a:solidFill>
                  <a:latin typeface="+mj-lt"/>
                  <a:cs typeface="+mn-ea"/>
                </a:rPr>
                <a:t>i</a:t>
              </a:r>
              <a:r>
                <a:rPr lang="en-US" altLang="zh-CN" sz="2400" dirty="0">
                  <a:solidFill>
                    <a:schemeClr val="tx1">
                      <a:lumMod val="85000"/>
                      <a:lumOff val="15000"/>
                    </a:schemeClr>
                  </a:solidFill>
                  <a:latin typeface="+mj-lt"/>
                  <a:cs typeface="+mn-ea"/>
                </a:rPr>
                <a:t> in range(3): #</a:t>
              </a:r>
              <a:r>
                <a:rPr lang="zh-CN" altLang="en-US" sz="2400" dirty="0">
                  <a:solidFill>
                    <a:schemeClr val="tx1">
                      <a:lumMod val="85000"/>
                      <a:lumOff val="15000"/>
                    </a:schemeClr>
                  </a:solidFill>
                  <a:latin typeface="+mj-lt"/>
                  <a:cs typeface="+mn-ea"/>
                </a:rPr>
                <a:t>循环</a:t>
              </a:r>
              <a:r>
                <a:rPr lang="en-US" altLang="zh-CN" sz="2400" dirty="0">
                  <a:solidFill>
                    <a:schemeClr val="tx1">
                      <a:lumMod val="85000"/>
                      <a:lumOff val="15000"/>
                    </a:schemeClr>
                  </a:solidFill>
                  <a:latin typeface="+mj-lt"/>
                  <a:cs typeface="+mn-ea"/>
                </a:rPr>
                <a:t>3</a:t>
              </a:r>
              <a:r>
                <a:rPr lang="zh-CN" altLang="en-US" sz="2400" dirty="0">
                  <a:solidFill>
                    <a:schemeClr val="tx1">
                      <a:lumMod val="85000"/>
                      <a:lumOff val="15000"/>
                    </a:schemeClr>
                  </a:solidFill>
                  <a:latin typeface="+mj-lt"/>
                  <a:cs typeface="+mn-ea"/>
                </a:rPr>
                <a:t>次</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cs typeface="+mn-ea"/>
                </a:rPr>
                <a:t>    try:</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cs typeface="+mn-ea"/>
                </a:rPr>
                <a:t>        num=int(input('</a:t>
              </a:r>
              <a:r>
                <a:rPr lang="zh-CN" altLang="en-US" sz="2400" dirty="0">
                  <a:solidFill>
                    <a:schemeClr val="tx1">
                      <a:lumMod val="85000"/>
                      <a:lumOff val="15000"/>
                    </a:schemeClr>
                  </a:solidFill>
                  <a:latin typeface="+mj-lt"/>
                  <a:cs typeface="+mn-ea"/>
                </a:rPr>
                <a:t>请输入一个数字：</a:t>
              </a:r>
              <a:r>
                <a:rPr lang="en-US" altLang="zh-CN" sz="2400" dirty="0">
                  <a:solidFill>
                    <a:schemeClr val="tx1">
                      <a:lumMod val="85000"/>
                      <a:lumOff val="15000"/>
                    </a:schemeClr>
                  </a:solidFill>
                  <a:cs typeface="+mn-ea"/>
                </a:rPr>
                <a:t>'</a:t>
              </a:r>
              <a:r>
                <a:rPr lang="en-US" altLang="zh-CN" sz="2400" dirty="0">
                  <a:solidFill>
                    <a:schemeClr val="tx1">
                      <a:lumMod val="85000"/>
                      <a:lumOff val="15000"/>
                    </a:schemeClr>
                  </a:solidFill>
                  <a:latin typeface="+mj-lt"/>
                  <a:cs typeface="+mn-ea"/>
                </a:rPr>
                <a:t>))</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cs typeface="+mn-ea"/>
                </a:rPr>
                <a:t>        print(10/num)</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cs typeface="+mn-ea"/>
                </a:rPr>
                <a:t>    except </a:t>
              </a:r>
              <a:r>
                <a:rPr lang="en-US" altLang="zh-CN" sz="2400" dirty="0" err="1">
                  <a:solidFill>
                    <a:schemeClr val="tx1">
                      <a:lumMod val="85000"/>
                      <a:lumOff val="15000"/>
                    </a:schemeClr>
                  </a:solidFill>
                  <a:latin typeface="+mj-lt"/>
                  <a:cs typeface="+mn-ea"/>
                </a:rPr>
                <a:t>ValueError</a:t>
              </a:r>
              <a:r>
                <a:rPr lang="en-US" altLang="zh-CN" sz="2400" dirty="0">
                  <a:solidFill>
                    <a:schemeClr val="tx1">
                      <a:lumMod val="85000"/>
                      <a:lumOff val="15000"/>
                    </a:schemeClr>
                  </a:solidFill>
                  <a:latin typeface="+mj-lt"/>
                  <a:cs typeface="+mn-ea"/>
                </a:rPr>
                <a:t>:</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cs typeface="+mn-ea"/>
                </a:rPr>
                <a:t>        print('</a:t>
              </a:r>
              <a:r>
                <a:rPr lang="zh-CN" altLang="en-US" sz="2400" dirty="0">
                  <a:solidFill>
                    <a:schemeClr val="tx1">
                      <a:lumMod val="85000"/>
                      <a:lumOff val="15000"/>
                    </a:schemeClr>
                  </a:solidFill>
                  <a:latin typeface="+mj-lt"/>
                  <a:cs typeface="+mn-ea"/>
                </a:rPr>
                <a:t>值错误！</a:t>
              </a:r>
              <a:r>
                <a:rPr lang="en-US" altLang="zh-CN" sz="2400" dirty="0">
                  <a:solidFill>
                    <a:schemeClr val="tx1">
                      <a:lumMod val="85000"/>
                      <a:lumOff val="15000"/>
                    </a:schemeClr>
                  </a:solidFill>
                  <a:cs typeface="+mn-ea"/>
                </a:rPr>
                <a:t>'</a:t>
              </a:r>
              <a:r>
                <a:rPr lang="en-US" altLang="zh-CN" sz="2400" dirty="0">
                  <a:solidFill>
                    <a:schemeClr val="tx1">
                      <a:lumMod val="85000"/>
                      <a:lumOff val="15000"/>
                    </a:schemeClr>
                  </a:solidFill>
                  <a:latin typeface="+mj-lt"/>
                  <a:cs typeface="+mn-ea"/>
                </a:rPr>
                <a:t>)</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cs typeface="+mn-ea"/>
                </a:rPr>
                <a:t>    except:</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cs typeface="+mn-ea"/>
                </a:rPr>
                <a:t>        print('</a:t>
              </a:r>
              <a:r>
                <a:rPr lang="zh-CN" altLang="en-US" sz="2400" dirty="0">
                  <a:solidFill>
                    <a:schemeClr val="tx1">
                      <a:lumMod val="85000"/>
                      <a:lumOff val="15000"/>
                    </a:schemeClr>
                  </a:solidFill>
                  <a:latin typeface="+mj-lt"/>
                  <a:cs typeface="+mn-ea"/>
                </a:rPr>
                <a:t>其他异常！</a:t>
              </a:r>
              <a:r>
                <a:rPr lang="en-US" altLang="zh-CN" sz="2400" dirty="0">
                  <a:solidFill>
                    <a:schemeClr val="tx1">
                      <a:lumMod val="85000"/>
                      <a:lumOff val="15000"/>
                    </a:schemeClr>
                  </a:solidFill>
                  <a:latin typeface="+mj-lt"/>
                  <a:cs typeface="+mn-ea"/>
                </a:rPr>
                <a:t>')</a:t>
              </a:r>
            </a:p>
          </p:txBody>
        </p:sp>
      </p:grpSp>
      <p:grpSp>
        <p:nvGrpSpPr>
          <p:cNvPr id="19" name="组合 18">
            <a:extLst>
              <a:ext uri="{FF2B5EF4-FFF2-40B4-BE49-F238E27FC236}">
                <a16:creationId xmlns:a16="http://schemas.microsoft.com/office/drawing/2014/main" id="{9C3886CA-E65C-46C0-BC0B-B314C84B3758}"/>
              </a:ext>
            </a:extLst>
          </p:cNvPr>
          <p:cNvGrpSpPr/>
          <p:nvPr/>
        </p:nvGrpSpPr>
        <p:grpSpPr>
          <a:xfrm>
            <a:off x="6958539" y="1409204"/>
            <a:ext cx="4933950" cy="4427640"/>
            <a:chOff x="4428455" y="4650319"/>
            <a:chExt cx="1769533" cy="814463"/>
          </a:xfrm>
          <a:noFill/>
        </p:grpSpPr>
        <p:sp>
          <p:nvSpPr>
            <p:cNvPr id="21" name="KSO_Shape">
              <a:extLst>
                <a:ext uri="{FF2B5EF4-FFF2-40B4-BE49-F238E27FC236}">
                  <a16:creationId xmlns:a16="http://schemas.microsoft.com/office/drawing/2014/main" id="{7806714F-BDC4-4068-92E3-12C64D558CEB}"/>
                </a:ext>
              </a:extLst>
            </p:cNvPr>
            <p:cNvSpPr/>
            <p:nvPr/>
          </p:nvSpPr>
          <p:spPr>
            <a:xfrm>
              <a:off x="4428455" y="4650319"/>
              <a:ext cx="1639722" cy="814463"/>
            </a:xfrm>
            <a:prstGeom prst="roundRect">
              <a:avLst>
                <a:gd name="adj" fmla="val 7546"/>
              </a:avLst>
            </a:prstGeom>
            <a:grp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solidFill>
                  <a:schemeClr val="tx1">
                    <a:lumMod val="85000"/>
                    <a:lumOff val="15000"/>
                  </a:schemeClr>
                </a:solidFill>
              </a:endParaRPr>
            </a:p>
          </p:txBody>
        </p:sp>
        <p:sp>
          <p:nvSpPr>
            <p:cNvPr id="22" name="矩形 21">
              <a:extLst>
                <a:ext uri="{FF2B5EF4-FFF2-40B4-BE49-F238E27FC236}">
                  <a16:creationId xmlns:a16="http://schemas.microsoft.com/office/drawing/2014/main" id="{D12EA8E1-FA5B-42DA-9C97-956040868AE6}"/>
                </a:ext>
              </a:extLst>
            </p:cNvPr>
            <p:cNvSpPr/>
            <p:nvPr/>
          </p:nvSpPr>
          <p:spPr>
            <a:xfrm>
              <a:off x="4510442" y="4765041"/>
              <a:ext cx="1687546" cy="546905"/>
            </a:xfrm>
            <a:prstGeom prst="rect">
              <a:avLst/>
            </a:prstGeom>
            <a:grpFill/>
          </p:spPr>
          <p:txBody>
            <a:bodyPr wrap="square">
              <a:spAutoFit/>
            </a:bodyPr>
            <a:lstStyle/>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latin typeface="+mj-lt"/>
                  <a:cs typeface="+mn-ea"/>
                </a:rPr>
                <a:t>请输入一个数字：</a:t>
              </a:r>
              <a:r>
                <a:rPr lang="en-US" altLang="zh-CN" sz="2400" dirty="0" err="1">
                  <a:solidFill>
                    <a:schemeClr val="tx1">
                      <a:lumMod val="85000"/>
                      <a:lumOff val="15000"/>
                    </a:schemeClr>
                  </a:solidFill>
                  <a:latin typeface="+mj-lt"/>
                  <a:cs typeface="+mn-ea"/>
                </a:rPr>
                <a:t>abc</a:t>
              </a:r>
              <a:endParaRPr lang="en-US" altLang="zh-CN" sz="2400" dirty="0">
                <a:solidFill>
                  <a:schemeClr val="tx1">
                    <a:lumMod val="85000"/>
                    <a:lumOff val="15000"/>
                  </a:schemeClr>
                </a:solidFill>
                <a:latin typeface="+mj-lt"/>
                <a:cs typeface="+mn-ea"/>
              </a:endParaRP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latin typeface="+mj-lt"/>
                  <a:cs typeface="+mn-ea"/>
                </a:rPr>
                <a:t>值错误！</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latin typeface="+mj-lt"/>
                  <a:cs typeface="+mn-ea"/>
                </a:rPr>
                <a:t>请输入一个数字：</a:t>
              </a:r>
              <a:r>
                <a:rPr lang="en-US" altLang="zh-CN" sz="2400" dirty="0">
                  <a:solidFill>
                    <a:schemeClr val="tx1">
                      <a:lumMod val="85000"/>
                      <a:lumOff val="15000"/>
                    </a:schemeClr>
                  </a:solidFill>
                  <a:latin typeface="+mj-lt"/>
                  <a:cs typeface="+mn-ea"/>
                </a:rPr>
                <a:t>0</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latin typeface="+mj-lt"/>
                  <a:cs typeface="+mn-ea"/>
                </a:rPr>
                <a:t>其他异常！</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latin typeface="+mj-lt"/>
                  <a:cs typeface="+mn-ea"/>
                </a:rPr>
                <a:t>请输入一个数字：</a:t>
              </a:r>
              <a:r>
                <a:rPr lang="en-US" altLang="zh-CN" sz="2400" dirty="0">
                  <a:solidFill>
                    <a:schemeClr val="tx1">
                      <a:lumMod val="85000"/>
                      <a:lumOff val="15000"/>
                    </a:schemeClr>
                  </a:solidFill>
                  <a:latin typeface="+mj-lt"/>
                  <a:cs typeface="+mn-ea"/>
                </a:rPr>
                <a:t>10</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cs typeface="+mn-ea"/>
                </a:rPr>
                <a:t>1.0</a:t>
              </a:r>
            </a:p>
          </p:txBody>
        </p:sp>
      </p:grpSp>
    </p:spTree>
    <p:extLst>
      <p:ext uri="{BB962C8B-B14F-4D97-AF65-F5344CB8AC3E}">
        <p14:creationId xmlns:p14="http://schemas.microsoft.com/office/powerpoint/2010/main" val="174752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21"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arn(inVertical)">
                                      <p:cBhvr>
                                        <p:cTn id="13" dur="500"/>
                                        <p:tgtEl>
                                          <p:spTgt spid="15"/>
                                        </p:tgtEl>
                                      </p:cBhvr>
                                    </p:animEffect>
                                  </p:childTnLst>
                                </p:cTn>
                              </p:par>
                            </p:childTnLst>
                          </p:cTn>
                        </p:par>
                        <p:par>
                          <p:cTn id="14" fill="hold">
                            <p:stCondLst>
                              <p:cond delay="1000"/>
                            </p:stCondLst>
                            <p:childTnLst>
                              <p:par>
                                <p:cTn id="15" presetID="16" presetClass="entr" presetSubtype="21"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arn(inVertical)">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3490158" y="495168"/>
            <a:ext cx="5211683"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cs typeface="微软雅黑" panose="020B0503020204020204" pitchFamily="34" charset="-122"/>
              </a:rPr>
              <a:t>例：</a:t>
            </a:r>
            <a:r>
              <a:rPr lang="en-US" altLang="zh-CN" sz="3200" b="1" dirty="0">
                <a:solidFill>
                  <a:schemeClr val="tx1">
                    <a:lumMod val="85000"/>
                    <a:lumOff val="15000"/>
                  </a:schemeClr>
                </a:solidFill>
                <a:latin typeface="+mj-lt"/>
                <a:ea typeface="微软雅黑" panose="020B0503020204020204" pitchFamily="34" charset="-122"/>
                <a:cs typeface="微软雅黑" panose="020B0503020204020204" pitchFamily="34" charset="-122"/>
              </a:rPr>
              <a:t>try except</a:t>
            </a:r>
            <a:r>
              <a:rPr lang="zh-CN" altLang="en-US" sz="3200" b="1" dirty="0">
                <a:solidFill>
                  <a:schemeClr val="tx1">
                    <a:lumMod val="85000"/>
                    <a:lumOff val="15000"/>
                  </a:schemeClr>
                </a:solidFill>
                <a:latin typeface="+mj-lt"/>
                <a:ea typeface="微软雅黑" panose="020B0503020204020204" pitchFamily="34" charset="-122"/>
                <a:cs typeface="微软雅黑" panose="020B0503020204020204" pitchFamily="34" charset="-122"/>
              </a:rPr>
              <a:t>语句使用示例</a:t>
            </a:r>
          </a:p>
        </p:txBody>
      </p:sp>
      <p:grpSp>
        <p:nvGrpSpPr>
          <p:cNvPr id="9" name="组合 8">
            <a:extLst>
              <a:ext uri="{FF2B5EF4-FFF2-40B4-BE49-F238E27FC236}">
                <a16:creationId xmlns:a16="http://schemas.microsoft.com/office/drawing/2014/main" id="{2370F41E-1E6D-4805-86CB-2D125E9BB5B6}"/>
              </a:ext>
            </a:extLst>
          </p:cNvPr>
          <p:cNvGrpSpPr/>
          <p:nvPr/>
        </p:nvGrpSpPr>
        <p:grpSpPr>
          <a:xfrm>
            <a:off x="9077913" y="1697972"/>
            <a:ext cx="1267648" cy="1267648"/>
            <a:chOff x="4538249" y="1807005"/>
            <a:chExt cx="1524000" cy="1524000"/>
          </a:xfrm>
        </p:grpSpPr>
        <p:sp>
          <p:nvSpPr>
            <p:cNvPr id="10" name="泪滴形 9">
              <a:extLst>
                <a:ext uri="{FF2B5EF4-FFF2-40B4-BE49-F238E27FC236}">
                  <a16:creationId xmlns:a16="http://schemas.microsoft.com/office/drawing/2014/main" id="{4D92128E-8DEE-445C-AC4D-DAAFC6F41C1F}"/>
                </a:ext>
              </a:extLst>
            </p:cNvPr>
            <p:cNvSpPr/>
            <p:nvPr/>
          </p:nvSpPr>
          <p:spPr>
            <a:xfrm>
              <a:off x="4538249" y="1807005"/>
              <a:ext cx="1524000" cy="1524000"/>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1" name="矩形 10">
              <a:extLst>
                <a:ext uri="{FF2B5EF4-FFF2-40B4-BE49-F238E27FC236}">
                  <a16:creationId xmlns:a16="http://schemas.microsoft.com/office/drawing/2014/main" id="{2430C185-2B5E-45B2-9DF6-BE20A21A7D5F}"/>
                </a:ext>
              </a:extLst>
            </p:cNvPr>
            <p:cNvSpPr/>
            <p:nvPr/>
          </p:nvSpPr>
          <p:spPr>
            <a:xfrm>
              <a:off x="4859894" y="2338172"/>
              <a:ext cx="891591" cy="461665"/>
            </a:xfrm>
            <a:prstGeom prst="rect">
              <a:avLst/>
            </a:prstGeom>
          </p:spPr>
          <p:txBody>
            <a:bodyPr wrap="none">
              <a:spAutoFit/>
            </a:bodyPr>
            <a:lstStyle/>
            <a:p>
              <a:pPr algn="ctr">
                <a:spcBef>
                  <a:spcPct val="0"/>
                </a:spcBef>
                <a:defRPr/>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提 示</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12" name="直接连接符 11">
            <a:extLst>
              <a:ext uri="{FF2B5EF4-FFF2-40B4-BE49-F238E27FC236}">
                <a16:creationId xmlns:a16="http://schemas.microsoft.com/office/drawing/2014/main" id="{43449326-4BF8-4EB1-B350-292325D7A2DE}"/>
              </a:ext>
            </a:extLst>
          </p:cNvPr>
          <p:cNvCxnSpPr>
            <a:cxnSpLocks/>
            <a:stCxn id="10" idx="4"/>
          </p:cNvCxnSpPr>
          <p:nvPr/>
        </p:nvCxnSpPr>
        <p:spPr>
          <a:xfrm flipH="1">
            <a:off x="3257551" y="2331796"/>
            <a:ext cx="5820362"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A21FEB09-86F9-410F-8E3E-772ED487E950}"/>
              </a:ext>
            </a:extLst>
          </p:cNvPr>
          <p:cNvSpPr/>
          <p:nvPr/>
        </p:nvSpPr>
        <p:spPr>
          <a:xfrm>
            <a:off x="2668298" y="2714037"/>
            <a:ext cx="6855402" cy="2445991"/>
          </a:xfrm>
          <a:prstGeom prst="rect">
            <a:avLst/>
          </a:prstGeom>
        </p:spPr>
        <p:txBody>
          <a:bodyPr wrap="square">
            <a:spAutoFit/>
          </a:bodyPr>
          <a:lstStyle/>
          <a:p>
            <a:pPr>
              <a:lnSpc>
                <a:spcPct val="13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except</a:t>
            </a:r>
            <a:r>
              <a:rPr lang="zh-CN" altLang="en-US" sz="2400" dirty="0">
                <a:solidFill>
                  <a:schemeClr val="tx1">
                    <a:lumMod val="85000"/>
                    <a:lumOff val="15000"/>
                  </a:schemeClr>
                </a:solidFill>
                <a:latin typeface="+mj-lt"/>
                <a:ea typeface="微软雅黑" panose="020B0503020204020204" pitchFamily="34" charset="-122"/>
              </a:rPr>
              <a:t>子句后面的异常类型，既可以是单个异常</a:t>
            </a:r>
            <a:endParaRPr lang="en-US" altLang="zh-CN" sz="2400" dirty="0">
              <a:solidFill>
                <a:schemeClr val="tx1">
                  <a:lumMod val="85000"/>
                  <a:lumOff val="15000"/>
                </a:schemeClr>
              </a:solidFill>
              <a:latin typeface="+mj-lt"/>
              <a:ea typeface="微软雅黑" panose="020B0503020204020204" pitchFamily="34" charset="-122"/>
            </a:endParaRPr>
          </a:p>
          <a:p>
            <a:pPr>
              <a:lnSpc>
                <a:spcPct val="13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类型，如“</a:t>
            </a:r>
            <a:r>
              <a:rPr lang="en-US" altLang="zh-CN" sz="2400" dirty="0">
                <a:solidFill>
                  <a:schemeClr val="tx1">
                    <a:lumMod val="85000"/>
                    <a:lumOff val="15000"/>
                  </a:schemeClr>
                </a:solidFill>
                <a:latin typeface="+mj-lt"/>
                <a:ea typeface="微软雅黑" panose="020B0503020204020204" pitchFamily="34" charset="-122"/>
              </a:rPr>
              <a:t>except </a:t>
            </a:r>
            <a:r>
              <a:rPr lang="en-US" altLang="zh-CN" sz="2400" dirty="0" err="1">
                <a:solidFill>
                  <a:schemeClr val="tx1">
                    <a:lumMod val="85000"/>
                    <a:lumOff val="15000"/>
                  </a:schemeClr>
                </a:solidFill>
                <a:latin typeface="+mj-lt"/>
                <a:ea typeface="微软雅黑" panose="020B0503020204020204" pitchFamily="34" charset="-122"/>
              </a:rPr>
              <a:t>ValueError</a:t>
            </a:r>
            <a:r>
              <a:rPr lang="en-US" altLang="zh-CN" sz="2400" dirty="0">
                <a:solidFill>
                  <a:schemeClr val="tx1">
                    <a:lumMod val="85000"/>
                    <a:lumOff val="15000"/>
                  </a:schemeClr>
                </a:solidFill>
                <a:latin typeface="+mj-lt"/>
                <a:ea typeface="微软雅黑" panose="020B0503020204020204" pitchFamily="34" charset="-122"/>
              </a:rPr>
              <a:t>:</a:t>
            </a:r>
            <a:r>
              <a:rPr lang="en-US" altLang="zh-CN" sz="2400" dirty="0">
                <a:solidFill>
                  <a:schemeClr val="tx1">
                    <a:lumMod val="85000"/>
                    <a:lumOff val="15000"/>
                  </a:schemeClr>
                </a:solidFill>
                <a:latin typeface="+mj-ea"/>
                <a:ea typeface="+mj-ea"/>
              </a:rPr>
              <a:t>”</a:t>
            </a:r>
            <a:r>
              <a:rPr lang="zh-CN" altLang="en-US" sz="2400" dirty="0">
                <a:solidFill>
                  <a:schemeClr val="tx1">
                    <a:lumMod val="85000"/>
                    <a:lumOff val="15000"/>
                  </a:schemeClr>
                </a:solidFill>
                <a:latin typeface="+mj-lt"/>
                <a:ea typeface="微软雅黑" panose="020B0503020204020204" pitchFamily="34" charset="-122"/>
              </a:rPr>
              <a:t>；</a:t>
            </a:r>
            <a:endParaRPr lang="en-US" altLang="zh-CN" sz="2400" dirty="0">
              <a:solidFill>
                <a:schemeClr val="tx1">
                  <a:lumMod val="85000"/>
                  <a:lumOff val="15000"/>
                </a:schemeClr>
              </a:solidFill>
              <a:latin typeface="+mj-lt"/>
              <a:ea typeface="微软雅黑" panose="020B0503020204020204" pitchFamily="34" charset="-122"/>
            </a:endParaRPr>
          </a:p>
          <a:p>
            <a:pPr>
              <a:lnSpc>
                <a:spcPct val="13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也可以是由多个异常类型组成的元组，如“</a:t>
            </a:r>
            <a:r>
              <a:rPr lang="en-US" altLang="zh-CN" sz="2400" dirty="0">
                <a:solidFill>
                  <a:schemeClr val="tx1">
                    <a:lumMod val="85000"/>
                    <a:lumOff val="15000"/>
                  </a:schemeClr>
                </a:solidFill>
                <a:latin typeface="+mj-lt"/>
                <a:ea typeface="微软雅黑" panose="020B0503020204020204" pitchFamily="34" charset="-122"/>
              </a:rPr>
              <a:t>except (</a:t>
            </a:r>
            <a:r>
              <a:rPr lang="en-US" altLang="zh-CN" sz="2400" dirty="0" err="1">
                <a:solidFill>
                  <a:schemeClr val="tx1">
                    <a:lumMod val="85000"/>
                    <a:lumOff val="15000"/>
                  </a:schemeClr>
                </a:solidFill>
                <a:latin typeface="+mj-lt"/>
                <a:ea typeface="微软雅黑" panose="020B0503020204020204" pitchFamily="34" charset="-122"/>
              </a:rPr>
              <a:t>TypeError</a:t>
            </a:r>
            <a:r>
              <a:rPr lang="en-US" altLang="zh-CN" sz="2400" dirty="0">
                <a:solidFill>
                  <a:schemeClr val="tx1">
                    <a:lumMod val="85000"/>
                    <a:lumOff val="15000"/>
                  </a:schemeClr>
                </a:solidFill>
                <a:latin typeface="+mj-lt"/>
                <a:ea typeface="微软雅黑" panose="020B0503020204020204" pitchFamily="34" charset="-122"/>
              </a:rPr>
              <a:t>, </a:t>
            </a:r>
            <a:r>
              <a:rPr lang="en-US" altLang="zh-CN" sz="2400" dirty="0" err="1">
                <a:solidFill>
                  <a:schemeClr val="tx1">
                    <a:lumMod val="85000"/>
                    <a:lumOff val="15000"/>
                  </a:schemeClr>
                </a:solidFill>
                <a:latin typeface="+mj-lt"/>
                <a:ea typeface="微软雅黑" panose="020B0503020204020204" pitchFamily="34" charset="-122"/>
              </a:rPr>
              <a:t>ZeroDivisionError</a:t>
            </a:r>
            <a:r>
              <a:rPr lang="en-US" altLang="zh-CN" sz="2400" dirty="0">
                <a:solidFill>
                  <a:schemeClr val="tx1">
                    <a:lumMod val="85000"/>
                    <a:lumOff val="15000"/>
                  </a:schemeClr>
                </a:solidFill>
                <a:latin typeface="+mj-lt"/>
                <a:ea typeface="微软雅黑" panose="020B0503020204020204" pitchFamily="34" charset="-122"/>
              </a:rPr>
              <a:t>):</a:t>
            </a:r>
            <a:r>
              <a:rPr lang="en-US" altLang="zh-CN" sz="2400" dirty="0">
                <a:solidFill>
                  <a:schemeClr val="tx1">
                    <a:lumMod val="85000"/>
                    <a:lumOff val="15000"/>
                  </a:schemeClr>
                </a:solidFill>
                <a:latin typeface="+mj-ea"/>
                <a:ea typeface="+mj-ea"/>
              </a:rPr>
              <a:t>”</a:t>
            </a:r>
            <a:r>
              <a:rPr lang="zh-CN" altLang="en-US" sz="2400" dirty="0">
                <a:solidFill>
                  <a:schemeClr val="tx1">
                    <a:lumMod val="85000"/>
                    <a:lumOff val="15000"/>
                  </a:schemeClr>
                </a:solidFill>
                <a:latin typeface="+mj-lt"/>
                <a:ea typeface="微软雅黑" panose="020B0503020204020204" pitchFamily="34" charset="-122"/>
              </a:rPr>
              <a:t>；</a:t>
            </a:r>
            <a:endParaRPr lang="en-US" altLang="zh-CN" sz="2400" dirty="0">
              <a:solidFill>
                <a:schemeClr val="tx1">
                  <a:lumMod val="85000"/>
                  <a:lumOff val="15000"/>
                </a:schemeClr>
              </a:solidFill>
              <a:latin typeface="+mj-lt"/>
              <a:ea typeface="微软雅黑" panose="020B0503020204020204" pitchFamily="34" charset="-122"/>
            </a:endParaRPr>
          </a:p>
          <a:p>
            <a:pPr>
              <a:lnSpc>
                <a:spcPct val="13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还可以为空，即“</a:t>
            </a:r>
            <a:r>
              <a:rPr lang="en-US" altLang="zh-CN" sz="2400" dirty="0">
                <a:solidFill>
                  <a:schemeClr val="tx1">
                    <a:lumMod val="85000"/>
                    <a:lumOff val="15000"/>
                  </a:schemeClr>
                </a:solidFill>
                <a:latin typeface="+mj-lt"/>
                <a:ea typeface="微软雅黑" panose="020B0503020204020204" pitchFamily="34" charset="-122"/>
              </a:rPr>
              <a:t>except:</a:t>
            </a:r>
            <a:r>
              <a:rPr lang="en-US" altLang="zh-CN" sz="2400" dirty="0">
                <a:solidFill>
                  <a:schemeClr val="tx1">
                    <a:lumMod val="85000"/>
                    <a:lumOff val="15000"/>
                  </a:schemeClr>
                </a:solidFill>
                <a:latin typeface="+mj-ea"/>
                <a:ea typeface="+mj-ea"/>
              </a:rPr>
              <a:t>”</a:t>
            </a:r>
            <a:r>
              <a:rPr lang="zh-CN" altLang="en-US" sz="2400" dirty="0">
                <a:solidFill>
                  <a:schemeClr val="tx1">
                    <a:lumMod val="85000"/>
                    <a:lumOff val="15000"/>
                  </a:schemeClr>
                </a:solidFill>
                <a:latin typeface="+mj-lt"/>
                <a:ea typeface="微软雅黑" panose="020B0503020204020204" pitchFamily="34" charset="-122"/>
              </a:rPr>
              <a:t>，表示捕获所有的异常。</a:t>
            </a:r>
          </a:p>
        </p:txBody>
      </p:sp>
    </p:spTree>
    <p:extLst>
      <p:ext uri="{BB962C8B-B14F-4D97-AF65-F5344CB8AC3E}">
        <p14:creationId xmlns:p14="http://schemas.microsoft.com/office/powerpoint/2010/main" val="359906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p:tgtEl>
                                          <p:spTgt spid="9"/>
                                        </p:tgtEl>
                                        <p:attrNameLst>
                                          <p:attrName>ppt_y</p:attrName>
                                        </p:attrNameLst>
                                      </p:cBhvr>
                                      <p:tavLst>
                                        <p:tav tm="0">
                                          <p:val>
                                            <p:strVal val="#ppt_y+#ppt_h*1.125000"/>
                                          </p:val>
                                        </p:tav>
                                        <p:tav tm="100000">
                                          <p:val>
                                            <p:strVal val="#ppt_y"/>
                                          </p:val>
                                        </p:tav>
                                      </p:tavLst>
                                    </p:anim>
                                    <p:animEffect transition="in" filter="wipe(up)">
                                      <p:cBhvr>
                                        <p:cTn id="14" dur="500"/>
                                        <p:tgtEl>
                                          <p:spTgt spid="9"/>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75EDAD7-D4C3-49E7-A82E-24532F802F9D}"/>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编写程序实现以下功能：在字符串</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中检索指定字符串</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，获取所有匹配字符串的起始字符位置，要求使用字符串的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index</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方法进行检索。</a:t>
            </a:r>
          </a:p>
        </p:txBody>
      </p:sp>
      <p:sp>
        <p:nvSpPr>
          <p:cNvPr id="5" name="矩形: 圆角 4">
            <a:extLst>
              <a:ext uri="{FF2B5EF4-FFF2-40B4-BE49-F238E27FC236}">
                <a16:creationId xmlns:a16="http://schemas.microsoft.com/office/drawing/2014/main" id="{5F2BD058-9CDA-4333-AA48-926FA9C4C75F}"/>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11" name="矩形 10">
            <a:extLst>
              <a:ext uri="{FF2B5EF4-FFF2-40B4-BE49-F238E27FC236}">
                <a16:creationId xmlns:a16="http://schemas.microsoft.com/office/drawing/2014/main" id="{33084948-AA16-4848-B4EA-A986DAB3918F}"/>
              </a:ext>
            </a:extLst>
          </p:cNvPr>
          <p:cNvSpPr/>
          <p:nvPr>
            <p:custDataLst>
              <p:tags r:id="rId4"/>
            </p:custDataLst>
          </p:nvPr>
        </p:nvSpPr>
        <p:spPr>
          <a:xfrm>
            <a:off x="0" y="5727383"/>
            <a:ext cx="12192000" cy="487680"/>
          </a:xfrm>
          <a:prstGeom prst="rect">
            <a:avLst/>
          </a:prstGeom>
          <a:solidFill>
            <a:srgbClr val="FBFA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36" tIns="45718" rIns="91436" bIns="45718" rtlCol="0" anchor="ctr" anchorCtr="1">
            <a:noAutofit/>
          </a:bodyPr>
          <a:lstStyle/>
          <a:p>
            <a:pPr defTabSz="914354"/>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正常使用主观题需</a:t>
            </a:r>
            <a:r>
              <a:rPr kumimoji="0" lang="en-US" altLang="zh-CN"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2.0</a:t>
            </a:r>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以上版本雨课堂</a:t>
            </a:r>
          </a:p>
        </p:txBody>
      </p:sp>
      <p:sp>
        <p:nvSpPr>
          <p:cNvPr id="12" name="矩形 11">
            <a:extLst>
              <a:ext uri="{FF2B5EF4-FFF2-40B4-BE49-F238E27FC236}">
                <a16:creationId xmlns:a16="http://schemas.microsoft.com/office/drawing/2014/main" id="{3659D8F8-8BC4-41D5-BE2A-B7DE1E1CB86E}"/>
              </a:ext>
            </a:extLst>
          </p:cNvPr>
          <p:cNvSpPr/>
          <p:nvPr>
            <p:custDataLst>
              <p:tags r:id="rId5"/>
            </p:custDataLst>
          </p:nvPr>
        </p:nvSpPr>
        <p:spPr>
          <a:xfrm>
            <a:off x="12573000" y="0"/>
            <a:ext cx="3840480" cy="6858000"/>
          </a:xfrm>
          <a:prstGeom prst="rect">
            <a:avLst/>
          </a:prstGeom>
          <a:solidFill>
            <a:srgbClr val="FFFFFF"/>
          </a:solidFill>
          <a:ln w="12700" cmpd="sng">
            <a:solidFill>
              <a:srgbClr val="9B9B9B"/>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noAutofit/>
          </a:bodyP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文本框 16">
            <a:extLst>
              <a:ext uri="{FF2B5EF4-FFF2-40B4-BE49-F238E27FC236}">
                <a16:creationId xmlns:a16="http://schemas.microsoft.com/office/drawing/2014/main" id="{9DADB5ED-A7C3-4D42-BD98-3F7F136BB5CE}"/>
              </a:ext>
            </a:extLst>
          </p:cNvPr>
          <p:cNvSpPr txBox="1"/>
          <p:nvPr>
            <p:custDataLst>
              <p:tags r:id="rId6"/>
            </p:custDataLst>
          </p:nvPr>
        </p:nvSpPr>
        <p:spPr>
          <a:xfrm>
            <a:off x="12661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8" name="文本框 17">
            <a:extLst>
              <a:ext uri="{FF2B5EF4-FFF2-40B4-BE49-F238E27FC236}">
                <a16:creationId xmlns:a16="http://schemas.microsoft.com/office/drawing/2014/main" id="{B58542AC-E6D7-4F6B-BCB5-CE16B74E8260}"/>
              </a:ext>
            </a:extLst>
          </p:cNvPr>
          <p:cNvSpPr txBox="1"/>
          <p:nvPr>
            <p:custDataLst>
              <p:tags r:id="rId7"/>
            </p:custDataLst>
          </p:nvPr>
        </p:nvSpPr>
        <p:spPr>
          <a:xfrm>
            <a:off x="12827000" y="635000"/>
            <a:ext cx="3332480" cy="5324535"/>
          </a:xfrm>
          <a:prstGeom prst="rect">
            <a:avLst/>
          </a:prstGeom>
          <a:noFill/>
        </p:spPr>
        <p:txBody>
          <a:bodyPr vert="horz" rtlCol="0" anchor="t" anchorCtr="0">
            <a:spAutoFit/>
          </a:bodyPr>
          <a:lstStyle/>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def findsubstr(str,sub):</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beg=0</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rlt=[]</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while True:</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try:</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pos=str.index(sub,beg)</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rlt.append(pos)</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beg=pos+1</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except ValueError:</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break</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rlt</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if __name__=='__main__':</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r=findsubstr('cat dog cat dog cat cat dog','cat')</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匹配字符串的起始字符下标为：</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6" name="组合 15">
            <a:extLst>
              <a:ext uri="{FF2B5EF4-FFF2-40B4-BE49-F238E27FC236}">
                <a16:creationId xmlns:a16="http://schemas.microsoft.com/office/drawing/2014/main" id="{B060A492-6790-41EA-993A-3B97BF634A41}"/>
              </a:ext>
            </a:extLst>
          </p:cNvPr>
          <p:cNvGrpSpPr/>
          <p:nvPr>
            <p:custDataLst>
              <p:tags r:id="rId8"/>
            </p:custDataLst>
          </p:nvPr>
        </p:nvGrpSpPr>
        <p:grpSpPr>
          <a:xfrm>
            <a:off x="12585700" y="0"/>
            <a:ext cx="3815080" cy="647700"/>
            <a:chOff x="12585700" y="0"/>
            <a:chExt cx="3815080" cy="647700"/>
          </a:xfrm>
        </p:grpSpPr>
        <p:sp>
          <p:nvSpPr>
            <p:cNvPr id="13" name="RemarkBack">
              <a:extLst>
                <a:ext uri="{FF2B5EF4-FFF2-40B4-BE49-F238E27FC236}">
                  <a16:creationId xmlns:a16="http://schemas.microsoft.com/office/drawing/2014/main" id="{5F330790-558B-41BD-BC84-7C2E0684C1E1}"/>
                </a:ext>
              </a:extLst>
            </p:cNvPr>
            <p:cNvSpPr/>
            <p:nvPr>
              <p:custDataLst>
                <p:tags r:id="rId18"/>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RemarkBlock">
              <a:extLst>
                <a:ext uri="{FF2B5EF4-FFF2-40B4-BE49-F238E27FC236}">
                  <a16:creationId xmlns:a16="http://schemas.microsoft.com/office/drawing/2014/main" id="{5EC7B4D8-B2BB-456E-A049-8D628D1C0760}"/>
                </a:ext>
              </a:extLst>
            </p:cNvPr>
            <p:cNvSpPr/>
            <p:nvPr>
              <p:custDataLst>
                <p:tags r:id="rId19"/>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RemarkTitleText">
              <a:extLst>
                <a:ext uri="{FF2B5EF4-FFF2-40B4-BE49-F238E27FC236}">
                  <a16:creationId xmlns:a16="http://schemas.microsoft.com/office/drawing/2014/main" id="{BF32F7F6-A97F-4092-8DBB-D57D9676FD0E}"/>
                </a:ext>
              </a:extLst>
            </p:cNvPr>
            <p:cNvSpPr txBox="1"/>
            <p:nvPr>
              <p:custDataLst>
                <p:tags r:id="rId20"/>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815A8276-542B-4DE6-AE6B-5A5129F87EA7}"/>
              </a:ext>
            </a:extLst>
          </p:cNvPr>
          <p:cNvSpPr/>
          <p:nvPr>
            <p:custDataLst>
              <p:tags r:id="rId9"/>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RemarkBlock">
            <a:extLst>
              <a:ext uri="{FF2B5EF4-FFF2-40B4-BE49-F238E27FC236}">
                <a16:creationId xmlns:a16="http://schemas.microsoft.com/office/drawing/2014/main" id="{DD9E41FF-87F2-4BBB-B09B-1A8045838F32}"/>
              </a:ext>
            </a:extLst>
          </p:cNvPr>
          <p:cNvSpPr/>
          <p:nvPr>
            <p:custDataLst>
              <p:tags r:id="rId10"/>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RemarkTitleText">
            <a:extLst>
              <a:ext uri="{FF2B5EF4-FFF2-40B4-BE49-F238E27FC236}">
                <a16:creationId xmlns:a16="http://schemas.microsoft.com/office/drawing/2014/main" id="{F5A9E735-7FC2-47C5-831D-643EF6485F18}"/>
              </a:ext>
            </a:extLst>
          </p:cNvPr>
          <p:cNvSpPr txBox="1"/>
          <p:nvPr>
            <p:custDataLst>
              <p:tags r:id="rId11"/>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0" name="组合 9">
            <a:extLst>
              <a:ext uri="{FF2B5EF4-FFF2-40B4-BE49-F238E27FC236}">
                <a16:creationId xmlns:a16="http://schemas.microsoft.com/office/drawing/2014/main" id="{4AD60DB3-576F-4FC8-BB52-61E5FF320E9A}"/>
              </a:ext>
            </a:extLst>
          </p:cNvPr>
          <p:cNvGrpSpPr/>
          <p:nvPr>
            <p:custDataLst>
              <p:tags r:id="rId12"/>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B6433B5F-AF05-44BB-8FFA-BE6EE566E47E}"/>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ColorBlock">
              <a:extLst>
                <a:ext uri="{FF2B5EF4-FFF2-40B4-BE49-F238E27FC236}">
                  <a16:creationId xmlns:a16="http://schemas.microsoft.com/office/drawing/2014/main" id="{7AF43832-C2EE-4F25-B271-C1E34EAB2E8B}"/>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TypeText">
              <a:extLst>
                <a:ext uri="{FF2B5EF4-FFF2-40B4-BE49-F238E27FC236}">
                  <a16:creationId xmlns:a16="http://schemas.microsoft.com/office/drawing/2014/main" id="{CFCB1E23-F8DE-4BA5-8BFC-BE6148FDE370}"/>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BADB3343-ED21-44F7-8DE7-8C7724B28092}"/>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8F974ADC-31D4-4F60-8F93-EB9AD251C99F}"/>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5376605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553093E-91BB-49E5-97B8-FEFF385E0EA5}"/>
              </a:ext>
            </a:extLst>
          </p:cNvPr>
          <p:cNvGrpSpPr/>
          <p:nvPr/>
        </p:nvGrpSpPr>
        <p:grpSpPr>
          <a:xfrm>
            <a:off x="2910303" y="2091402"/>
            <a:ext cx="7402771" cy="2602171"/>
            <a:chOff x="3032999" y="2658099"/>
            <a:chExt cx="7402771" cy="2602171"/>
          </a:xfrm>
        </p:grpSpPr>
        <p:sp>
          <p:nvSpPr>
            <p:cNvPr id="2" name="文本框 1">
              <a:extLst>
                <a:ext uri="{FF2B5EF4-FFF2-40B4-BE49-F238E27FC236}">
                  <a16:creationId xmlns:a16="http://schemas.microsoft.com/office/drawing/2014/main" id="{A604DD5E-F17A-4AEC-B07E-CC597E127787}"/>
                </a:ext>
              </a:extLst>
            </p:cNvPr>
            <p:cNvSpPr txBox="1"/>
            <p:nvPr/>
          </p:nvSpPr>
          <p:spPr>
            <a:xfrm>
              <a:off x="3080871" y="2705725"/>
              <a:ext cx="7354899" cy="2554545"/>
            </a:xfrm>
            <a:prstGeom prst="rect">
              <a:avLst/>
            </a:prstGeom>
            <a:noFill/>
          </p:spPr>
          <p:txBody>
            <a:bodyPr wrap="none" rtlCol="0">
              <a:spAutoFit/>
            </a:bodyPr>
            <a:lstStyle/>
            <a:p>
              <a:pPr lvl="0">
                <a:defRPr/>
              </a:pPr>
              <a:r>
                <a:rPr lang="zh-CN" altLang="en-US" sz="8000" b="1" dirty="0">
                  <a:solidFill>
                    <a:srgbClr val="B1C400"/>
                  </a:solidFill>
                  <a:latin typeface="Bauhaus 93" panose="04030905020B02020C02" pitchFamily="82" charset="0"/>
                  <a:ea typeface="Adobe Gothic Std B" panose="020B0800000000000000" pitchFamily="34" charset="-128"/>
                </a:rPr>
                <a:t>异常处理</a:t>
              </a:r>
              <a:r>
                <a:rPr lang="en-US" altLang="zh-CN" sz="8000" b="1" dirty="0">
                  <a:solidFill>
                    <a:srgbClr val="B1C400"/>
                  </a:solidFill>
                  <a:latin typeface="Bauhaus 93" panose="04030905020B02020C02" pitchFamily="82" charset="0"/>
                  <a:ea typeface="Adobe Gothic Std B" panose="020B0800000000000000" pitchFamily="34" charset="-128"/>
                </a:rPr>
                <a:t>-else</a:t>
              </a:r>
              <a:r>
                <a:rPr lang="zh-CN" altLang="en-US" sz="8000" b="1" dirty="0">
                  <a:solidFill>
                    <a:srgbClr val="B1C400"/>
                  </a:solidFill>
                  <a:latin typeface="Bauhaus 93" panose="04030905020B02020C02" pitchFamily="82" charset="0"/>
                  <a:ea typeface="Adobe Gothic Std B" panose="020B0800000000000000" pitchFamily="34" charset="-128"/>
                </a:rPr>
                <a:t>、</a:t>
              </a:r>
              <a:endParaRPr lang="en-US" altLang="zh-CN" sz="8000" b="1" dirty="0">
                <a:solidFill>
                  <a:srgbClr val="B1C400"/>
                </a:solidFill>
                <a:latin typeface="Bauhaus 93" panose="04030905020B02020C02" pitchFamily="82" charset="0"/>
                <a:ea typeface="Adobe Gothic Std B" panose="020B0800000000000000" pitchFamily="34" charset="-128"/>
              </a:endParaRPr>
            </a:p>
            <a:p>
              <a:pPr lvl="0">
                <a:defRPr/>
              </a:pPr>
              <a:r>
                <a:rPr lang="en-US" altLang="zh-CN" sz="8000" b="1" dirty="0">
                  <a:solidFill>
                    <a:srgbClr val="B1C400"/>
                  </a:solidFill>
                  <a:latin typeface="Bauhaus 93" panose="04030905020B02020C02" pitchFamily="82" charset="0"/>
                  <a:ea typeface="Adobe Gothic Std B" panose="020B0800000000000000" pitchFamily="34" charset="-128"/>
                </a:rPr>
                <a:t>finally</a:t>
              </a:r>
              <a:r>
                <a:rPr lang="zh-CN" altLang="en-US" sz="8000" b="1" dirty="0">
                  <a:solidFill>
                    <a:srgbClr val="B1C400"/>
                  </a:solidFill>
                  <a:latin typeface="Bauhaus 93" panose="04030905020B02020C02" pitchFamily="82" charset="0"/>
                  <a:ea typeface="Adobe Gothic Std B" panose="020B0800000000000000" pitchFamily="34" charset="-128"/>
                </a:rPr>
                <a:t>和</a:t>
              </a:r>
              <a:r>
                <a:rPr lang="en-US" altLang="zh-CN" sz="8000" b="1" dirty="0">
                  <a:solidFill>
                    <a:srgbClr val="B1C400"/>
                  </a:solidFill>
                  <a:latin typeface="Bauhaus 93" panose="04030905020B02020C02" pitchFamily="82" charset="0"/>
                  <a:ea typeface="Adobe Gothic Std B" panose="020B0800000000000000" pitchFamily="34" charset="-128"/>
                </a:rPr>
                <a:t>raise</a:t>
              </a:r>
              <a:endParaRPr lang="zh-CN" altLang="en-US" sz="8000" b="1" kern="1200" dirty="0">
                <a:solidFill>
                  <a:srgbClr val="B1C400"/>
                </a:solidFill>
                <a:latin typeface="+mj-ea"/>
              </a:endParaRPr>
            </a:p>
          </p:txBody>
        </p:sp>
        <p:sp>
          <p:nvSpPr>
            <p:cNvPr id="3" name="文本框 2">
              <a:extLst>
                <a:ext uri="{FF2B5EF4-FFF2-40B4-BE49-F238E27FC236}">
                  <a16:creationId xmlns:a16="http://schemas.microsoft.com/office/drawing/2014/main" id="{9C169608-4514-49BB-B40D-4FB34737EF0D}"/>
                </a:ext>
              </a:extLst>
            </p:cNvPr>
            <p:cNvSpPr txBox="1"/>
            <p:nvPr/>
          </p:nvSpPr>
          <p:spPr>
            <a:xfrm>
              <a:off x="3032999" y="2658099"/>
              <a:ext cx="7354899" cy="2554545"/>
            </a:xfrm>
            <a:prstGeom prst="rect">
              <a:avLst/>
            </a:prstGeom>
            <a:noFill/>
          </p:spPr>
          <p:txBody>
            <a:bodyPr wrap="none" rtlCol="0">
              <a:spAutoFit/>
            </a:bodyPr>
            <a:lstStyle/>
            <a:p>
              <a:pPr lvl="0">
                <a:defRPr/>
              </a:pPr>
              <a:r>
                <a:rPr lang="zh-CN" altLang="en-US" sz="8000" b="1" dirty="0">
                  <a:solidFill>
                    <a:srgbClr val="1950B2"/>
                  </a:solidFill>
                  <a:latin typeface="Bauhaus 93" panose="04030905020B02020C02" pitchFamily="82" charset="0"/>
                  <a:ea typeface="Adobe Gothic Std B" panose="020B0800000000000000" pitchFamily="34" charset="-128"/>
                </a:rPr>
                <a:t>异常处理</a:t>
              </a:r>
              <a:r>
                <a:rPr lang="en-US" altLang="zh-CN" sz="8000" b="1" dirty="0">
                  <a:solidFill>
                    <a:srgbClr val="1950B2"/>
                  </a:solidFill>
                  <a:latin typeface="Bauhaus 93" panose="04030905020B02020C02" pitchFamily="82" charset="0"/>
                  <a:ea typeface="Adobe Gothic Std B" panose="020B0800000000000000" pitchFamily="34" charset="-128"/>
                </a:rPr>
                <a:t>-else</a:t>
              </a:r>
              <a:r>
                <a:rPr lang="zh-CN" altLang="en-US" sz="8000" b="1" dirty="0">
                  <a:solidFill>
                    <a:srgbClr val="1950B2"/>
                  </a:solidFill>
                  <a:latin typeface="Bauhaus 93" panose="04030905020B02020C02" pitchFamily="82" charset="0"/>
                  <a:ea typeface="Adobe Gothic Std B" panose="020B0800000000000000" pitchFamily="34" charset="-128"/>
                </a:rPr>
                <a:t>、</a:t>
              </a:r>
              <a:endParaRPr lang="en-US" altLang="zh-CN" sz="8000" b="1" dirty="0">
                <a:solidFill>
                  <a:srgbClr val="1950B2"/>
                </a:solidFill>
                <a:latin typeface="Bauhaus 93" panose="04030905020B02020C02" pitchFamily="82" charset="0"/>
                <a:ea typeface="Adobe Gothic Std B" panose="020B0800000000000000" pitchFamily="34" charset="-128"/>
              </a:endParaRPr>
            </a:p>
            <a:p>
              <a:pPr lvl="0">
                <a:defRPr/>
              </a:pPr>
              <a:r>
                <a:rPr lang="en-US" altLang="zh-CN" sz="8000" b="1" dirty="0">
                  <a:solidFill>
                    <a:srgbClr val="1950B2"/>
                  </a:solidFill>
                  <a:latin typeface="Bauhaus 93" panose="04030905020B02020C02" pitchFamily="82" charset="0"/>
                  <a:ea typeface="Adobe Gothic Std B" panose="020B0800000000000000" pitchFamily="34" charset="-128"/>
                </a:rPr>
                <a:t>finally</a:t>
              </a:r>
              <a:r>
                <a:rPr lang="zh-CN" altLang="en-US" sz="8000" b="1" dirty="0">
                  <a:solidFill>
                    <a:srgbClr val="1950B2"/>
                  </a:solidFill>
                  <a:latin typeface="Bauhaus 93" panose="04030905020B02020C02" pitchFamily="82" charset="0"/>
                  <a:ea typeface="Adobe Gothic Std B" panose="020B0800000000000000" pitchFamily="34" charset="-128"/>
                </a:rPr>
                <a:t>和</a:t>
              </a:r>
              <a:r>
                <a:rPr lang="en-US" altLang="zh-CN" sz="8000" b="1" dirty="0">
                  <a:solidFill>
                    <a:srgbClr val="1950B2"/>
                  </a:solidFill>
                  <a:latin typeface="Bauhaus 93" panose="04030905020B02020C02" pitchFamily="82" charset="0"/>
                  <a:ea typeface="Adobe Gothic Std B" panose="020B0800000000000000" pitchFamily="34" charset="-128"/>
                </a:rPr>
                <a:t>raise</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3415217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683867" y="495168"/>
            <a:ext cx="824265" cy="584775"/>
          </a:xfrm>
          <a:prstGeom prst="rect">
            <a:avLst/>
          </a:prstGeom>
        </p:spPr>
        <p:txBody>
          <a:bodyPr wrap="none">
            <a:spAutoFit/>
          </a:bodyPr>
          <a:lstStyle/>
          <a:p>
            <a:pPr algn="ctr"/>
            <a:r>
              <a:rPr lang="en-US" altLang="zh-CN" sz="3200" b="1" dirty="0">
                <a:solidFill>
                  <a:schemeClr val="tx1">
                    <a:lumMod val="85000"/>
                    <a:lumOff val="15000"/>
                  </a:schemeClr>
                </a:solidFill>
                <a:latin typeface="+mj-lt"/>
                <a:ea typeface="微软雅黑" panose="020B0503020204020204" pitchFamily="34" charset="-122"/>
                <a:cs typeface="微软雅黑" panose="020B0503020204020204" pitchFamily="34" charset="-122"/>
              </a:rPr>
              <a:t>else</a:t>
            </a:r>
          </a:p>
        </p:txBody>
      </p:sp>
      <p:sp>
        <p:nvSpPr>
          <p:cNvPr id="7" name="矩形 6">
            <a:extLst>
              <a:ext uri="{FF2B5EF4-FFF2-40B4-BE49-F238E27FC236}">
                <a16:creationId xmlns:a16="http://schemas.microsoft.com/office/drawing/2014/main" id="{44AA93FA-FF6E-49EE-9001-EABFBCBA4B7B}"/>
              </a:ext>
            </a:extLst>
          </p:cNvPr>
          <p:cNvSpPr/>
          <p:nvPr/>
        </p:nvSpPr>
        <p:spPr>
          <a:xfrm>
            <a:off x="1041764" y="2534986"/>
            <a:ext cx="9948051" cy="1688860"/>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else</a:t>
            </a:r>
            <a:r>
              <a:rPr lang="zh-CN" altLang="en-US" sz="2400" dirty="0">
                <a:solidFill>
                  <a:schemeClr val="tx1">
                    <a:lumMod val="85000"/>
                    <a:lumOff val="15000"/>
                  </a:schemeClr>
                </a:solidFill>
                <a:latin typeface="+mj-lt"/>
                <a:ea typeface="微软雅黑" panose="020B0503020204020204" pitchFamily="34" charset="-122"/>
              </a:rPr>
              <a:t>子句是</a:t>
            </a:r>
            <a:r>
              <a:rPr lang="en-US" altLang="zh-CN" sz="2400" dirty="0">
                <a:solidFill>
                  <a:schemeClr val="tx1">
                    <a:lumMod val="85000"/>
                    <a:lumOff val="15000"/>
                  </a:schemeClr>
                </a:solidFill>
                <a:latin typeface="+mj-lt"/>
                <a:ea typeface="微软雅黑" panose="020B0503020204020204" pitchFamily="34" charset="-122"/>
              </a:rPr>
              <a:t>try except</a:t>
            </a:r>
            <a:r>
              <a:rPr lang="zh-CN" altLang="en-US" sz="2400" dirty="0">
                <a:solidFill>
                  <a:schemeClr val="tx1">
                    <a:lumMod val="85000"/>
                    <a:lumOff val="15000"/>
                  </a:schemeClr>
                </a:solidFill>
                <a:latin typeface="+mj-lt"/>
                <a:ea typeface="微软雅黑" panose="020B0503020204020204" pitchFamily="34" charset="-122"/>
              </a:rPr>
              <a:t>语句中的一个可选项。</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如果</a:t>
            </a:r>
            <a:r>
              <a:rPr lang="en-US" altLang="zh-CN" sz="2400" dirty="0">
                <a:solidFill>
                  <a:schemeClr val="tx1">
                    <a:lumMod val="85000"/>
                    <a:lumOff val="15000"/>
                  </a:schemeClr>
                </a:solidFill>
                <a:latin typeface="+mj-lt"/>
                <a:ea typeface="微软雅黑" panose="020B0503020204020204" pitchFamily="34" charset="-122"/>
              </a:rPr>
              <a:t>try</a:t>
            </a:r>
            <a:r>
              <a:rPr lang="zh-CN" altLang="en-US" sz="2400" dirty="0">
                <a:solidFill>
                  <a:schemeClr val="tx1">
                    <a:lumMod val="85000"/>
                    <a:lumOff val="15000"/>
                  </a:schemeClr>
                </a:solidFill>
                <a:latin typeface="+mj-lt"/>
                <a:ea typeface="微软雅黑" panose="020B0503020204020204" pitchFamily="34" charset="-122"/>
              </a:rPr>
              <a:t>子句执行时没有发生异常，则在</a:t>
            </a:r>
            <a:r>
              <a:rPr lang="en-US" altLang="zh-CN" sz="2400" dirty="0">
                <a:solidFill>
                  <a:schemeClr val="tx1">
                    <a:lumMod val="85000"/>
                    <a:lumOff val="15000"/>
                  </a:schemeClr>
                </a:solidFill>
                <a:latin typeface="+mj-lt"/>
                <a:ea typeface="微软雅黑" panose="020B0503020204020204" pitchFamily="34" charset="-122"/>
              </a:rPr>
              <a:t>try</a:t>
            </a:r>
            <a:r>
              <a:rPr lang="zh-CN" altLang="en-US" sz="2400" dirty="0">
                <a:solidFill>
                  <a:schemeClr val="tx1">
                    <a:lumMod val="85000"/>
                    <a:lumOff val="15000"/>
                  </a:schemeClr>
                </a:solidFill>
                <a:latin typeface="+mj-lt"/>
                <a:ea typeface="微软雅黑" panose="020B0503020204020204" pitchFamily="34" charset="-122"/>
              </a:rPr>
              <a:t>子句执行结束后会执行</a:t>
            </a:r>
            <a:r>
              <a:rPr lang="en-US" altLang="zh-CN" sz="2400" dirty="0">
                <a:solidFill>
                  <a:schemeClr val="tx1">
                    <a:lumMod val="85000"/>
                    <a:lumOff val="15000"/>
                  </a:schemeClr>
                </a:solidFill>
                <a:latin typeface="+mj-lt"/>
                <a:ea typeface="微软雅黑" panose="020B0503020204020204" pitchFamily="34" charset="-122"/>
              </a:rPr>
              <a:t>else</a:t>
            </a:r>
            <a:r>
              <a:rPr lang="zh-CN" altLang="en-US" sz="2400" dirty="0">
                <a:solidFill>
                  <a:schemeClr val="tx1">
                    <a:lumMod val="85000"/>
                    <a:lumOff val="15000"/>
                  </a:schemeClr>
                </a:solidFill>
                <a:latin typeface="+mj-lt"/>
                <a:ea typeface="微软雅黑" panose="020B0503020204020204" pitchFamily="34" charset="-122"/>
              </a:rPr>
              <a:t>子句；</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否则，如果发生异常，则</a:t>
            </a:r>
            <a:r>
              <a:rPr lang="en-US" altLang="zh-CN" sz="2400" dirty="0">
                <a:solidFill>
                  <a:schemeClr val="tx1">
                    <a:lumMod val="85000"/>
                    <a:lumOff val="15000"/>
                  </a:schemeClr>
                </a:solidFill>
                <a:latin typeface="+mj-lt"/>
                <a:ea typeface="微软雅黑" panose="020B0503020204020204" pitchFamily="34" charset="-122"/>
              </a:rPr>
              <a:t>else</a:t>
            </a:r>
            <a:r>
              <a:rPr lang="zh-CN" altLang="en-US" sz="2400" dirty="0">
                <a:solidFill>
                  <a:schemeClr val="tx1">
                    <a:lumMod val="85000"/>
                    <a:lumOff val="15000"/>
                  </a:schemeClr>
                </a:solidFill>
                <a:latin typeface="+mj-lt"/>
                <a:ea typeface="微软雅黑" panose="020B0503020204020204" pitchFamily="34" charset="-122"/>
              </a:rPr>
              <a:t>子句不会执行。</a:t>
            </a:r>
          </a:p>
        </p:txBody>
      </p:sp>
      <p:sp>
        <p:nvSpPr>
          <p:cNvPr id="8" name="KSO_Shape">
            <a:extLst>
              <a:ext uri="{FF2B5EF4-FFF2-40B4-BE49-F238E27FC236}">
                <a16:creationId xmlns:a16="http://schemas.microsoft.com/office/drawing/2014/main" id="{4CDE8DDE-CD2E-4F14-B16F-6F0B13FCBEE6}"/>
              </a:ext>
            </a:extLst>
          </p:cNvPr>
          <p:cNvSpPr/>
          <p:nvPr/>
        </p:nvSpPr>
        <p:spPr>
          <a:xfrm>
            <a:off x="1041763" y="2340385"/>
            <a:ext cx="10108473" cy="2424121"/>
          </a:xfrm>
          <a:prstGeom prst="roundRect">
            <a:avLst>
              <a:gd name="adj" fmla="val 14563"/>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47951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p:tgtEl>
                                          <p:spTgt spid="7"/>
                                        </p:tgtEl>
                                        <p:attrNameLst>
                                          <p:attrName>ppt_y</p:attrName>
                                        </p:attrNameLst>
                                      </p:cBhvr>
                                      <p:tavLst>
                                        <p:tav tm="0">
                                          <p:val>
                                            <p:strVal val="#ppt_y-#ppt_h*1.125000"/>
                                          </p:val>
                                        </p:tav>
                                        <p:tav tm="100000">
                                          <p:val>
                                            <p:strVal val="#ppt_y"/>
                                          </p:val>
                                        </p:tav>
                                      </p:tavLst>
                                    </p:anim>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683867" y="495168"/>
            <a:ext cx="824265" cy="584775"/>
          </a:xfrm>
          <a:prstGeom prst="rect">
            <a:avLst/>
          </a:prstGeom>
        </p:spPr>
        <p:txBody>
          <a:bodyPr wrap="none">
            <a:spAutoFit/>
          </a:bodyPr>
          <a:lstStyle/>
          <a:p>
            <a:pPr algn="ctr"/>
            <a:r>
              <a:rPr lang="en-US" altLang="zh-CN" sz="3200" b="1" dirty="0">
                <a:solidFill>
                  <a:schemeClr val="tx1">
                    <a:lumMod val="85000"/>
                    <a:lumOff val="15000"/>
                  </a:schemeClr>
                </a:solidFill>
                <a:latin typeface="+mj-lt"/>
                <a:ea typeface="微软雅黑" panose="020B0503020204020204" pitchFamily="34" charset="-122"/>
                <a:cs typeface="微软雅黑" panose="020B0503020204020204" pitchFamily="34" charset="-122"/>
              </a:rPr>
              <a:t>else</a:t>
            </a:r>
          </a:p>
        </p:txBody>
      </p:sp>
      <p:grpSp>
        <p:nvGrpSpPr>
          <p:cNvPr id="17" name="组合 16">
            <a:extLst>
              <a:ext uri="{FF2B5EF4-FFF2-40B4-BE49-F238E27FC236}">
                <a16:creationId xmlns:a16="http://schemas.microsoft.com/office/drawing/2014/main" id="{7EF8E4F8-156C-4DD5-BBD8-5CEB97A73851}"/>
              </a:ext>
            </a:extLst>
          </p:cNvPr>
          <p:cNvGrpSpPr/>
          <p:nvPr/>
        </p:nvGrpSpPr>
        <p:grpSpPr>
          <a:xfrm>
            <a:off x="1762572" y="2237490"/>
            <a:ext cx="7664548" cy="4078010"/>
            <a:chOff x="4382077" y="4589482"/>
            <a:chExt cx="2310868" cy="1465440"/>
          </a:xfrm>
          <a:noFill/>
        </p:grpSpPr>
        <p:sp>
          <p:nvSpPr>
            <p:cNvPr id="18" name="KSO_Shape">
              <a:extLst>
                <a:ext uri="{FF2B5EF4-FFF2-40B4-BE49-F238E27FC236}">
                  <a16:creationId xmlns:a16="http://schemas.microsoft.com/office/drawing/2014/main" id="{E06E7E04-6904-4B8B-8D59-EDE69F1B7A3A}"/>
                </a:ext>
              </a:extLst>
            </p:cNvPr>
            <p:cNvSpPr/>
            <p:nvPr/>
          </p:nvSpPr>
          <p:spPr>
            <a:xfrm>
              <a:off x="4428455" y="4619752"/>
              <a:ext cx="1421855" cy="1435170"/>
            </a:xfrm>
            <a:prstGeom prst="roundRect">
              <a:avLst>
                <a:gd name="adj" fmla="val 7923"/>
              </a:avLst>
            </a:prstGeom>
            <a:grp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solidFill>
                  <a:schemeClr val="tx1">
                    <a:lumMod val="85000"/>
                    <a:lumOff val="15000"/>
                  </a:schemeClr>
                </a:solidFill>
              </a:endParaRPr>
            </a:p>
          </p:txBody>
        </p:sp>
        <p:sp>
          <p:nvSpPr>
            <p:cNvPr id="19" name="矩形 18">
              <a:extLst>
                <a:ext uri="{FF2B5EF4-FFF2-40B4-BE49-F238E27FC236}">
                  <a16:creationId xmlns:a16="http://schemas.microsoft.com/office/drawing/2014/main" id="{C29E8B28-2BCB-4CD3-965F-306BDA22ECDD}"/>
                </a:ext>
              </a:extLst>
            </p:cNvPr>
            <p:cNvSpPr/>
            <p:nvPr/>
          </p:nvSpPr>
          <p:spPr>
            <a:xfrm>
              <a:off x="4382077" y="4589482"/>
              <a:ext cx="2310868" cy="1456902"/>
            </a:xfrm>
            <a:prstGeom prst="rect">
              <a:avLst/>
            </a:prstGeom>
            <a:grpFill/>
          </p:spPr>
          <p:txBody>
            <a:bodyPr wrap="square">
              <a:spAutoFit/>
            </a:bodyPr>
            <a:lstStyle/>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for </a:t>
              </a:r>
              <a:r>
                <a:rPr lang="en-US" altLang="zh-CN" sz="2000" dirty="0" err="1">
                  <a:solidFill>
                    <a:schemeClr val="tx1">
                      <a:lumMod val="85000"/>
                      <a:lumOff val="15000"/>
                    </a:schemeClr>
                  </a:solidFill>
                  <a:latin typeface="+mj-lt"/>
                  <a:cs typeface="+mn-ea"/>
                </a:rPr>
                <a:t>i</a:t>
              </a:r>
              <a:r>
                <a:rPr lang="en-US" altLang="zh-CN" sz="2000" dirty="0">
                  <a:solidFill>
                    <a:schemeClr val="tx1">
                      <a:lumMod val="85000"/>
                      <a:lumOff val="15000"/>
                    </a:schemeClr>
                  </a:solidFill>
                  <a:latin typeface="+mj-lt"/>
                  <a:cs typeface="+mn-ea"/>
                </a:rPr>
                <a:t> in range(3): #</a:t>
              </a:r>
              <a:r>
                <a:rPr lang="zh-CN" altLang="en-US" sz="2000" dirty="0">
                  <a:solidFill>
                    <a:schemeClr val="tx1">
                      <a:lumMod val="85000"/>
                      <a:lumOff val="15000"/>
                    </a:schemeClr>
                  </a:solidFill>
                  <a:latin typeface="+mj-lt"/>
                  <a:cs typeface="+mn-ea"/>
                </a:rPr>
                <a:t>循环</a:t>
              </a:r>
              <a:r>
                <a:rPr lang="en-US" altLang="zh-CN" sz="2000" dirty="0">
                  <a:solidFill>
                    <a:schemeClr val="tx1">
                      <a:lumMod val="85000"/>
                      <a:lumOff val="15000"/>
                    </a:schemeClr>
                  </a:solidFill>
                  <a:latin typeface="+mj-lt"/>
                  <a:cs typeface="+mn-ea"/>
                </a:rPr>
                <a:t>3</a:t>
              </a:r>
              <a:r>
                <a:rPr lang="zh-CN" altLang="en-US" sz="2000" dirty="0">
                  <a:solidFill>
                    <a:schemeClr val="tx1">
                      <a:lumMod val="85000"/>
                      <a:lumOff val="15000"/>
                    </a:schemeClr>
                  </a:solidFill>
                  <a:latin typeface="+mj-lt"/>
                  <a:cs typeface="+mn-ea"/>
                </a:rPr>
                <a:t>次</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    try:</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        num=int(input('</a:t>
              </a:r>
              <a:r>
                <a:rPr lang="zh-CN" altLang="en-US" sz="2000" dirty="0">
                  <a:solidFill>
                    <a:schemeClr val="tx1">
                      <a:lumMod val="85000"/>
                      <a:lumOff val="15000"/>
                    </a:schemeClr>
                  </a:solidFill>
                  <a:latin typeface="+mj-lt"/>
                  <a:cs typeface="+mn-ea"/>
                </a:rPr>
                <a:t>请输入一个数字：</a:t>
              </a:r>
              <a:r>
                <a:rPr lang="en-US" altLang="zh-CN" sz="2000" dirty="0">
                  <a:solidFill>
                    <a:schemeClr val="tx1">
                      <a:lumMod val="85000"/>
                      <a:lumOff val="15000"/>
                    </a:schemeClr>
                  </a:solidFill>
                  <a:cs typeface="+mn-ea"/>
                </a:rPr>
                <a:t>'</a:t>
              </a:r>
              <a:r>
                <a:rPr lang="en-US" altLang="zh-CN" sz="2000" dirty="0">
                  <a:solidFill>
                    <a:schemeClr val="tx1">
                      <a:lumMod val="85000"/>
                      <a:lumOff val="15000"/>
                    </a:schemeClr>
                  </a:solidFill>
                  <a:latin typeface="+mj-lt"/>
                  <a:cs typeface="+mn-ea"/>
                </a:rPr>
                <a:t>))</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        print(10/num)</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    except </a:t>
              </a:r>
              <a:r>
                <a:rPr lang="en-US" altLang="zh-CN" sz="2000" dirty="0" err="1">
                  <a:solidFill>
                    <a:schemeClr val="tx1">
                      <a:lumMod val="85000"/>
                      <a:lumOff val="15000"/>
                    </a:schemeClr>
                  </a:solidFill>
                  <a:latin typeface="+mj-lt"/>
                  <a:cs typeface="+mn-ea"/>
                </a:rPr>
                <a:t>ValueError</a:t>
              </a:r>
              <a:r>
                <a:rPr lang="en-US" altLang="zh-CN" sz="2000" dirty="0">
                  <a:solidFill>
                    <a:schemeClr val="tx1">
                      <a:lumMod val="85000"/>
                      <a:lumOff val="15000"/>
                    </a:schemeClr>
                  </a:solidFill>
                  <a:latin typeface="+mj-lt"/>
                  <a:cs typeface="+mn-ea"/>
                </a:rPr>
                <a:t>:</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        print('</a:t>
              </a:r>
              <a:r>
                <a:rPr lang="zh-CN" altLang="en-US" sz="2000" dirty="0">
                  <a:solidFill>
                    <a:schemeClr val="tx1">
                      <a:lumMod val="85000"/>
                      <a:lumOff val="15000"/>
                    </a:schemeClr>
                  </a:solidFill>
                  <a:latin typeface="+mj-lt"/>
                  <a:cs typeface="+mn-ea"/>
                </a:rPr>
                <a:t>值错误！</a:t>
              </a:r>
              <a:r>
                <a:rPr lang="en-US" altLang="zh-CN" sz="2000" dirty="0">
                  <a:solidFill>
                    <a:schemeClr val="tx1">
                      <a:lumMod val="85000"/>
                      <a:lumOff val="15000"/>
                    </a:schemeClr>
                  </a:solidFill>
                  <a:cs typeface="+mn-ea"/>
                </a:rPr>
                <a:t>'</a:t>
              </a:r>
              <a:r>
                <a:rPr lang="en-US" altLang="zh-CN" sz="2000" dirty="0">
                  <a:solidFill>
                    <a:schemeClr val="tx1">
                      <a:lumMod val="85000"/>
                      <a:lumOff val="15000"/>
                    </a:schemeClr>
                  </a:solidFill>
                  <a:latin typeface="+mj-lt"/>
                  <a:cs typeface="+mn-ea"/>
                </a:rPr>
                <a:t>)</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    except:</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        print('</a:t>
              </a:r>
              <a:r>
                <a:rPr lang="zh-CN" altLang="en-US" sz="2000" dirty="0">
                  <a:solidFill>
                    <a:schemeClr val="tx1">
                      <a:lumMod val="85000"/>
                      <a:lumOff val="15000"/>
                    </a:schemeClr>
                  </a:solidFill>
                  <a:latin typeface="+mj-lt"/>
                  <a:cs typeface="+mn-ea"/>
                </a:rPr>
                <a:t>其他异常！</a:t>
              </a:r>
              <a:r>
                <a:rPr lang="en-US" altLang="zh-CN" sz="2000" dirty="0">
                  <a:solidFill>
                    <a:schemeClr val="tx1">
                      <a:lumMod val="85000"/>
                      <a:lumOff val="15000"/>
                    </a:schemeClr>
                  </a:solidFill>
                  <a:cs typeface="+mn-ea"/>
                </a:rPr>
                <a:t>'</a:t>
              </a:r>
              <a:r>
                <a:rPr lang="en-US" altLang="zh-CN" sz="2000" dirty="0">
                  <a:solidFill>
                    <a:schemeClr val="tx1">
                      <a:lumMod val="85000"/>
                      <a:lumOff val="15000"/>
                    </a:schemeClr>
                  </a:solidFill>
                  <a:latin typeface="+mj-lt"/>
                  <a:cs typeface="+mn-ea"/>
                </a:rPr>
                <a:t>)</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    else:</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        print('else</a:t>
              </a:r>
              <a:r>
                <a:rPr lang="zh-CN" altLang="en-US" sz="2000" dirty="0">
                  <a:solidFill>
                    <a:schemeClr val="tx1">
                      <a:lumMod val="85000"/>
                      <a:lumOff val="15000"/>
                    </a:schemeClr>
                  </a:solidFill>
                  <a:latin typeface="+mj-lt"/>
                  <a:cs typeface="+mn-ea"/>
                </a:rPr>
                <a:t>子句被执行！</a:t>
              </a:r>
              <a:r>
                <a:rPr lang="en-US" altLang="zh-CN" sz="2000" dirty="0">
                  <a:solidFill>
                    <a:schemeClr val="tx1">
                      <a:lumMod val="85000"/>
                      <a:lumOff val="15000"/>
                    </a:schemeClr>
                  </a:solidFill>
                  <a:latin typeface="+mj-lt"/>
                  <a:cs typeface="+mn-ea"/>
                </a:rPr>
                <a:t>')</a:t>
              </a:r>
            </a:p>
          </p:txBody>
        </p:sp>
      </p:grpSp>
      <p:grpSp>
        <p:nvGrpSpPr>
          <p:cNvPr id="20" name="组合 19">
            <a:extLst>
              <a:ext uri="{FF2B5EF4-FFF2-40B4-BE49-F238E27FC236}">
                <a16:creationId xmlns:a16="http://schemas.microsoft.com/office/drawing/2014/main" id="{FDB2D5FF-AEBA-4EDD-BF02-F244C525CE0F}"/>
              </a:ext>
            </a:extLst>
          </p:cNvPr>
          <p:cNvGrpSpPr/>
          <p:nvPr/>
        </p:nvGrpSpPr>
        <p:grpSpPr>
          <a:xfrm>
            <a:off x="7128842" y="2308047"/>
            <a:ext cx="4596557" cy="3993776"/>
            <a:chOff x="4428455" y="4770295"/>
            <a:chExt cx="1505266" cy="1198771"/>
          </a:xfrm>
          <a:noFill/>
        </p:grpSpPr>
        <p:sp>
          <p:nvSpPr>
            <p:cNvPr id="21" name="KSO_Shape">
              <a:extLst>
                <a:ext uri="{FF2B5EF4-FFF2-40B4-BE49-F238E27FC236}">
                  <a16:creationId xmlns:a16="http://schemas.microsoft.com/office/drawing/2014/main" id="{F6241D5D-1D18-4C65-B2D2-65D922176AF5}"/>
                </a:ext>
              </a:extLst>
            </p:cNvPr>
            <p:cNvSpPr/>
            <p:nvPr/>
          </p:nvSpPr>
          <p:spPr>
            <a:xfrm>
              <a:off x="4428455" y="4770295"/>
              <a:ext cx="1135989" cy="1198771"/>
            </a:xfrm>
            <a:prstGeom prst="roundRect">
              <a:avLst>
                <a:gd name="adj" fmla="val 7923"/>
              </a:avLst>
            </a:prstGeom>
            <a:grp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solidFill>
                  <a:schemeClr val="tx1">
                    <a:lumMod val="85000"/>
                    <a:lumOff val="15000"/>
                  </a:schemeClr>
                </a:solidFill>
              </a:endParaRPr>
            </a:p>
          </p:txBody>
        </p:sp>
        <p:sp>
          <p:nvSpPr>
            <p:cNvPr id="22" name="矩形 21">
              <a:extLst>
                <a:ext uri="{FF2B5EF4-FFF2-40B4-BE49-F238E27FC236}">
                  <a16:creationId xmlns:a16="http://schemas.microsoft.com/office/drawing/2014/main" id="{68424F57-9DBC-4AA8-BCEE-227D236F6248}"/>
                </a:ext>
              </a:extLst>
            </p:cNvPr>
            <p:cNvSpPr/>
            <p:nvPr/>
          </p:nvSpPr>
          <p:spPr>
            <a:xfrm>
              <a:off x="4428455" y="4826659"/>
              <a:ext cx="1505266" cy="1036528"/>
            </a:xfrm>
            <a:prstGeom prst="rect">
              <a:avLst/>
            </a:prstGeom>
            <a:grpFill/>
          </p:spPr>
          <p:txBody>
            <a:bodyPr wrap="square">
              <a:spAutoFit/>
            </a:bodyPr>
            <a:lstStyle/>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latin typeface="+mj-lt"/>
                  <a:cs typeface="+mn-ea"/>
                </a:rPr>
                <a:t>请输入一个数字：</a:t>
              </a:r>
              <a:r>
                <a:rPr lang="en-US" altLang="zh-CN" sz="2400" dirty="0" err="1">
                  <a:solidFill>
                    <a:schemeClr val="tx1">
                      <a:lumMod val="85000"/>
                      <a:lumOff val="15000"/>
                    </a:schemeClr>
                  </a:solidFill>
                  <a:latin typeface="+mj-lt"/>
                  <a:cs typeface="+mn-ea"/>
                </a:rPr>
                <a:t>abc</a:t>
              </a:r>
              <a:endParaRPr lang="en-US" altLang="zh-CN" sz="2400" dirty="0">
                <a:solidFill>
                  <a:schemeClr val="tx1">
                    <a:lumMod val="85000"/>
                    <a:lumOff val="15000"/>
                  </a:schemeClr>
                </a:solidFill>
                <a:latin typeface="+mj-lt"/>
                <a:cs typeface="+mn-ea"/>
              </a:endParaRP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latin typeface="+mj-lt"/>
                  <a:cs typeface="+mn-ea"/>
                </a:rPr>
                <a:t>值错误！</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latin typeface="+mj-lt"/>
                  <a:cs typeface="+mn-ea"/>
                </a:rPr>
                <a:t>请输入一个数字：</a:t>
              </a:r>
              <a:r>
                <a:rPr lang="en-US" altLang="zh-CN" sz="2400" dirty="0">
                  <a:solidFill>
                    <a:schemeClr val="tx1">
                      <a:lumMod val="85000"/>
                      <a:lumOff val="15000"/>
                    </a:schemeClr>
                  </a:solidFill>
                  <a:latin typeface="+mj-lt"/>
                  <a:cs typeface="+mn-ea"/>
                </a:rPr>
                <a:t>0</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latin typeface="+mj-lt"/>
                  <a:cs typeface="+mn-ea"/>
                </a:rPr>
                <a:t>其他异常！</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latin typeface="+mj-lt"/>
                  <a:cs typeface="+mn-ea"/>
                </a:rPr>
                <a:t>请输入一个数字：</a:t>
              </a:r>
              <a:r>
                <a:rPr lang="en-US" altLang="zh-CN" sz="2400" dirty="0">
                  <a:solidFill>
                    <a:schemeClr val="tx1">
                      <a:lumMod val="85000"/>
                      <a:lumOff val="15000"/>
                    </a:schemeClr>
                  </a:solidFill>
                  <a:latin typeface="+mj-lt"/>
                  <a:cs typeface="+mn-ea"/>
                </a:rPr>
                <a:t>10</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cs typeface="+mn-ea"/>
                </a:rPr>
                <a:t>1.0</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cs typeface="+mn-ea"/>
                </a:rPr>
                <a:t>else</a:t>
              </a:r>
              <a:r>
                <a:rPr lang="zh-CN" altLang="en-US" sz="2400" dirty="0">
                  <a:solidFill>
                    <a:schemeClr val="tx1">
                      <a:lumMod val="85000"/>
                      <a:lumOff val="15000"/>
                    </a:schemeClr>
                  </a:solidFill>
                  <a:latin typeface="+mj-lt"/>
                  <a:cs typeface="+mn-ea"/>
                </a:rPr>
                <a:t>子句被执行！</a:t>
              </a:r>
            </a:p>
          </p:txBody>
        </p:sp>
      </p:grpSp>
      <p:sp>
        <p:nvSpPr>
          <p:cNvPr id="9" name="矩形 8">
            <a:extLst>
              <a:ext uri="{FF2B5EF4-FFF2-40B4-BE49-F238E27FC236}">
                <a16:creationId xmlns:a16="http://schemas.microsoft.com/office/drawing/2014/main" id="{70058022-DA57-4026-BE41-1399E0373DC8}"/>
              </a:ext>
            </a:extLst>
          </p:cNvPr>
          <p:cNvSpPr/>
          <p:nvPr/>
        </p:nvSpPr>
        <p:spPr>
          <a:xfrm>
            <a:off x="2564791" y="1368284"/>
            <a:ext cx="9477592" cy="580865"/>
          </a:xfrm>
          <a:prstGeom prst="rect">
            <a:avLst/>
          </a:prstGeom>
        </p:spPr>
        <p:txBody>
          <a:bodyPr wrap="square">
            <a:spAutoFit/>
          </a:bodyPr>
          <a:lstStyle/>
          <a:p>
            <a:pPr>
              <a:lnSpc>
                <a:spcPct val="150000"/>
              </a:lnSpc>
              <a:spcBef>
                <a:spcPct val="0"/>
              </a:spcBef>
              <a:defRPr/>
            </a:pPr>
            <a:r>
              <a:rPr lang="en-US" altLang="zh-CN" sz="2400" b="1" dirty="0">
                <a:solidFill>
                  <a:schemeClr val="tx1">
                    <a:lumMod val="85000"/>
                    <a:lumOff val="15000"/>
                  </a:schemeClr>
                </a:solidFill>
                <a:latin typeface="+mj-lt"/>
                <a:ea typeface="微软雅黑" panose="020B0503020204020204" pitchFamily="34" charset="-122"/>
              </a:rPr>
              <a:t>else</a:t>
            </a:r>
            <a:r>
              <a:rPr lang="zh-CN" altLang="en-US" sz="2400" b="1" dirty="0">
                <a:solidFill>
                  <a:schemeClr val="tx1">
                    <a:lumMod val="85000"/>
                    <a:lumOff val="15000"/>
                  </a:schemeClr>
                </a:solidFill>
                <a:latin typeface="+mj-lt"/>
                <a:ea typeface="微软雅黑" panose="020B0503020204020204" pitchFamily="34" charset="-122"/>
              </a:rPr>
              <a:t>子句示例。</a:t>
            </a:r>
          </a:p>
        </p:txBody>
      </p:sp>
      <p:grpSp>
        <p:nvGrpSpPr>
          <p:cNvPr id="10" name="组合 9">
            <a:extLst>
              <a:ext uri="{FF2B5EF4-FFF2-40B4-BE49-F238E27FC236}">
                <a16:creationId xmlns:a16="http://schemas.microsoft.com/office/drawing/2014/main" id="{E2474286-6986-4114-8BAE-9A400966C574}"/>
              </a:ext>
            </a:extLst>
          </p:cNvPr>
          <p:cNvGrpSpPr/>
          <p:nvPr/>
        </p:nvGrpSpPr>
        <p:grpSpPr>
          <a:xfrm>
            <a:off x="1277259" y="1187150"/>
            <a:ext cx="1036662" cy="1036662"/>
            <a:chOff x="6157773" y="1285506"/>
            <a:chExt cx="1524000" cy="1524000"/>
          </a:xfrm>
        </p:grpSpPr>
        <p:sp>
          <p:nvSpPr>
            <p:cNvPr id="11" name="泪滴形 10">
              <a:extLst>
                <a:ext uri="{FF2B5EF4-FFF2-40B4-BE49-F238E27FC236}">
                  <a16:creationId xmlns:a16="http://schemas.microsoft.com/office/drawing/2014/main" id="{922EC818-4101-4AC5-869A-3ED2AE116D57}"/>
                </a:ext>
              </a:extLst>
            </p:cNvPr>
            <p:cNvSpPr/>
            <p:nvPr/>
          </p:nvSpPr>
          <p:spPr>
            <a:xfrm flipH="1" flipV="1">
              <a:off x="6157773" y="1285506"/>
              <a:ext cx="1524000" cy="1524000"/>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2" name="矩形 11">
              <a:extLst>
                <a:ext uri="{FF2B5EF4-FFF2-40B4-BE49-F238E27FC236}">
                  <a16:creationId xmlns:a16="http://schemas.microsoft.com/office/drawing/2014/main" id="{9F6A9BB3-9F2C-4B31-81F9-0B574963B64E}"/>
                </a:ext>
              </a:extLst>
            </p:cNvPr>
            <p:cNvSpPr/>
            <p:nvPr/>
          </p:nvSpPr>
          <p:spPr>
            <a:xfrm>
              <a:off x="6673551" y="1665969"/>
              <a:ext cx="492443" cy="461665"/>
            </a:xfrm>
            <a:prstGeom prst="rect">
              <a:avLst/>
            </a:prstGeom>
          </p:spPr>
          <p:txBody>
            <a:bodyPr wrap="none">
              <a:spAutoFit/>
            </a:bodyPr>
            <a:lstStyle/>
            <a:p>
              <a:pPr algn="ctr">
                <a:spcBef>
                  <a:spcPct val="0"/>
                </a:spcBef>
                <a:defRPr/>
              </a:pP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例</a:t>
              </a:r>
              <a:endPar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13" name="直接连接符 12">
            <a:extLst>
              <a:ext uri="{FF2B5EF4-FFF2-40B4-BE49-F238E27FC236}">
                <a16:creationId xmlns:a16="http://schemas.microsoft.com/office/drawing/2014/main" id="{53EC3194-531B-4735-B1F6-69BD960011DD}"/>
              </a:ext>
            </a:extLst>
          </p:cNvPr>
          <p:cNvCxnSpPr>
            <a:cxnSpLocks/>
          </p:cNvCxnSpPr>
          <p:nvPr/>
        </p:nvCxnSpPr>
        <p:spPr>
          <a:xfrm flipV="1">
            <a:off x="2319808" y="2033385"/>
            <a:ext cx="2874273" cy="1"/>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81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down)">
                                      <p:cBhvr>
                                        <p:cTn id="13" dur="500"/>
                                        <p:tgtEl>
                                          <p:spTgt spid="9"/>
                                        </p:tgtEl>
                                      </p:cBhvr>
                                    </p:animEffect>
                                  </p:childTnLst>
                                </p:cTn>
                              </p:par>
                              <p:par>
                                <p:cTn id="14" presetID="12" presetClass="entr" presetSubtype="1"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p:tgtEl>
                                          <p:spTgt spid="10"/>
                                        </p:tgtEl>
                                        <p:attrNameLst>
                                          <p:attrName>ppt_y</p:attrName>
                                        </p:attrNameLst>
                                      </p:cBhvr>
                                      <p:tavLst>
                                        <p:tav tm="0">
                                          <p:val>
                                            <p:strVal val="#ppt_y-#ppt_h*1.125000"/>
                                          </p:val>
                                        </p:tav>
                                        <p:tav tm="100000">
                                          <p:val>
                                            <p:strVal val="#ppt_y"/>
                                          </p:val>
                                        </p:tav>
                                      </p:tavLst>
                                    </p:anim>
                                    <p:animEffect transition="in" filter="wipe(down)">
                                      <p:cBhvr>
                                        <p:cTn id="17" dur="500"/>
                                        <p:tgtEl>
                                          <p:spTgt spid="10"/>
                                        </p:tgtEl>
                                      </p:cBhvr>
                                    </p:animEffect>
                                  </p:childTnLst>
                                </p:cTn>
                              </p:par>
                              <p:par>
                                <p:cTn id="18" presetID="22" presetClass="entr" presetSubtype="8"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500"/>
                            </p:stCondLst>
                            <p:childTnLst>
                              <p:par>
                                <p:cTn id="22" presetID="16" presetClass="entr" presetSubtype="21"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arn(inVertical)">
                                      <p:cBhvr>
                                        <p:cTn id="24" dur="500"/>
                                        <p:tgtEl>
                                          <p:spTgt spid="17"/>
                                        </p:tgtEl>
                                      </p:cBhvr>
                                    </p:animEffect>
                                  </p:childTnLst>
                                </p:cTn>
                              </p:par>
                            </p:childTnLst>
                          </p:cTn>
                        </p:par>
                        <p:par>
                          <p:cTn id="25" fill="hold">
                            <p:stCondLst>
                              <p:cond delay="1000"/>
                            </p:stCondLst>
                            <p:childTnLst>
                              <p:par>
                                <p:cTn id="26" presetID="16" presetClass="entr" presetSubtype="21"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arn(inVertical)">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445821" y="495168"/>
            <a:ext cx="1300356" cy="584775"/>
          </a:xfrm>
          <a:prstGeom prst="rect">
            <a:avLst/>
          </a:prstGeom>
        </p:spPr>
        <p:txBody>
          <a:bodyPr wrap="none">
            <a:spAutoFit/>
          </a:bodyPr>
          <a:lstStyle/>
          <a:p>
            <a:pPr algn="ctr"/>
            <a:r>
              <a:rPr lang="en-US" altLang="zh-CN" sz="3200" b="1" dirty="0">
                <a:solidFill>
                  <a:schemeClr val="tx1">
                    <a:lumMod val="85000"/>
                    <a:lumOff val="15000"/>
                  </a:schemeClr>
                </a:solidFill>
                <a:latin typeface="+mj-lt"/>
                <a:ea typeface="微软雅黑" panose="020B0503020204020204" pitchFamily="34" charset="-122"/>
                <a:cs typeface="微软雅黑" panose="020B0503020204020204" pitchFamily="34" charset="-122"/>
              </a:rPr>
              <a:t>finally</a:t>
            </a:r>
          </a:p>
        </p:txBody>
      </p:sp>
      <p:sp>
        <p:nvSpPr>
          <p:cNvPr id="9" name="矩形 8">
            <a:extLst>
              <a:ext uri="{FF2B5EF4-FFF2-40B4-BE49-F238E27FC236}">
                <a16:creationId xmlns:a16="http://schemas.microsoft.com/office/drawing/2014/main" id="{4539D75A-30B9-4893-A6DD-3EDCA4415E46}"/>
              </a:ext>
            </a:extLst>
          </p:cNvPr>
          <p:cNvSpPr/>
          <p:nvPr/>
        </p:nvSpPr>
        <p:spPr>
          <a:xfrm>
            <a:off x="1422290" y="2779745"/>
            <a:ext cx="9477592" cy="1134862"/>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finally</a:t>
            </a:r>
            <a:r>
              <a:rPr lang="zh-CN" altLang="en-US" sz="2400" dirty="0">
                <a:solidFill>
                  <a:schemeClr val="tx1">
                    <a:lumMod val="85000"/>
                    <a:lumOff val="15000"/>
                  </a:schemeClr>
                </a:solidFill>
                <a:latin typeface="+mj-lt"/>
                <a:ea typeface="微软雅黑" panose="020B0503020204020204" pitchFamily="34" charset="-122"/>
              </a:rPr>
              <a:t>子句是</a:t>
            </a:r>
            <a:r>
              <a:rPr lang="en-US" altLang="zh-CN" sz="2400" dirty="0">
                <a:solidFill>
                  <a:schemeClr val="tx1">
                    <a:lumMod val="85000"/>
                    <a:lumOff val="15000"/>
                  </a:schemeClr>
                </a:solidFill>
                <a:latin typeface="+mj-lt"/>
                <a:ea typeface="微软雅黑" panose="020B0503020204020204" pitchFamily="34" charset="-122"/>
              </a:rPr>
              <a:t>try except</a:t>
            </a:r>
            <a:r>
              <a:rPr lang="zh-CN" altLang="en-US" sz="2400" dirty="0">
                <a:solidFill>
                  <a:schemeClr val="tx1">
                    <a:lumMod val="85000"/>
                    <a:lumOff val="15000"/>
                  </a:schemeClr>
                </a:solidFill>
                <a:latin typeface="+mj-lt"/>
                <a:ea typeface="微软雅黑" panose="020B0503020204020204" pitchFamily="34" charset="-122"/>
              </a:rPr>
              <a:t>语句中的另一个可选项。</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无论</a:t>
            </a:r>
            <a:r>
              <a:rPr lang="en-US" altLang="zh-CN" sz="2400" dirty="0">
                <a:solidFill>
                  <a:schemeClr val="tx1">
                    <a:lumMod val="85000"/>
                    <a:lumOff val="15000"/>
                  </a:schemeClr>
                </a:solidFill>
                <a:latin typeface="+mj-lt"/>
                <a:ea typeface="微软雅黑" panose="020B0503020204020204" pitchFamily="34" charset="-122"/>
              </a:rPr>
              <a:t>try</a:t>
            </a:r>
            <a:r>
              <a:rPr lang="zh-CN" altLang="en-US" sz="2400" dirty="0">
                <a:solidFill>
                  <a:schemeClr val="tx1">
                    <a:lumMod val="85000"/>
                    <a:lumOff val="15000"/>
                  </a:schemeClr>
                </a:solidFill>
                <a:latin typeface="+mj-lt"/>
                <a:ea typeface="微软雅黑" panose="020B0503020204020204" pitchFamily="34" charset="-122"/>
              </a:rPr>
              <a:t>子句执行时是否发生异常，</a:t>
            </a:r>
            <a:r>
              <a:rPr lang="en-US" altLang="zh-CN" sz="2400" dirty="0">
                <a:solidFill>
                  <a:schemeClr val="tx1">
                    <a:lumMod val="85000"/>
                    <a:lumOff val="15000"/>
                  </a:schemeClr>
                </a:solidFill>
                <a:latin typeface="+mj-lt"/>
                <a:ea typeface="微软雅黑" panose="020B0503020204020204" pitchFamily="34" charset="-122"/>
              </a:rPr>
              <a:t>finally</a:t>
            </a:r>
            <a:r>
              <a:rPr lang="zh-CN" altLang="en-US" sz="2400" dirty="0">
                <a:solidFill>
                  <a:schemeClr val="tx1">
                    <a:lumMod val="85000"/>
                    <a:lumOff val="15000"/>
                  </a:schemeClr>
                </a:solidFill>
                <a:latin typeface="+mj-lt"/>
                <a:ea typeface="微软雅黑" panose="020B0503020204020204" pitchFamily="34" charset="-122"/>
              </a:rPr>
              <a:t>子句都会被执行。</a:t>
            </a:r>
          </a:p>
        </p:txBody>
      </p:sp>
      <p:sp>
        <p:nvSpPr>
          <p:cNvPr id="10" name="KSO_Shape">
            <a:extLst>
              <a:ext uri="{FF2B5EF4-FFF2-40B4-BE49-F238E27FC236}">
                <a16:creationId xmlns:a16="http://schemas.microsoft.com/office/drawing/2014/main" id="{C6CE5EC0-7BE2-4BCD-B9FB-7D46259B57AD}"/>
              </a:ext>
            </a:extLst>
          </p:cNvPr>
          <p:cNvSpPr/>
          <p:nvPr/>
        </p:nvSpPr>
        <p:spPr>
          <a:xfrm>
            <a:off x="1219199" y="2809733"/>
            <a:ext cx="9753602" cy="1238533"/>
          </a:xfrm>
          <a:prstGeom prst="roundRect">
            <a:avLst>
              <a:gd name="adj" fmla="val 14563"/>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133528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p:tgtEl>
                                          <p:spTgt spid="9"/>
                                        </p:tgtEl>
                                        <p:attrNameLst>
                                          <p:attrName>ppt_y</p:attrName>
                                        </p:attrNameLst>
                                      </p:cBhvr>
                                      <p:tavLst>
                                        <p:tav tm="0">
                                          <p:val>
                                            <p:strVal val="#ppt_y-#ppt_h*1.125000"/>
                                          </p:val>
                                        </p:tav>
                                        <p:tav tm="100000">
                                          <p:val>
                                            <p:strVal val="#ppt_y"/>
                                          </p:val>
                                        </p:tav>
                                      </p:tavLst>
                                    </p:anim>
                                    <p:animEffect transition="in" filter="wipe(dow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445821" y="495168"/>
            <a:ext cx="1300356" cy="584775"/>
          </a:xfrm>
          <a:prstGeom prst="rect">
            <a:avLst/>
          </a:prstGeom>
        </p:spPr>
        <p:txBody>
          <a:bodyPr wrap="none">
            <a:spAutoFit/>
          </a:bodyPr>
          <a:lstStyle/>
          <a:p>
            <a:pPr algn="ctr"/>
            <a:r>
              <a:rPr lang="en-US" altLang="zh-CN" sz="3200" b="1" dirty="0">
                <a:solidFill>
                  <a:schemeClr val="tx1">
                    <a:lumMod val="85000"/>
                    <a:lumOff val="15000"/>
                  </a:schemeClr>
                </a:solidFill>
                <a:latin typeface="+mj-lt"/>
                <a:ea typeface="微软雅黑" panose="020B0503020204020204" pitchFamily="34" charset="-122"/>
                <a:cs typeface="微软雅黑" panose="020B0503020204020204" pitchFamily="34" charset="-122"/>
              </a:rPr>
              <a:t>finally</a:t>
            </a:r>
          </a:p>
        </p:txBody>
      </p:sp>
      <p:grpSp>
        <p:nvGrpSpPr>
          <p:cNvPr id="7" name="组合 6">
            <a:extLst>
              <a:ext uri="{FF2B5EF4-FFF2-40B4-BE49-F238E27FC236}">
                <a16:creationId xmlns:a16="http://schemas.microsoft.com/office/drawing/2014/main" id="{85A8104D-7F7A-4774-BF6B-C5DBA71D0D94}"/>
              </a:ext>
            </a:extLst>
          </p:cNvPr>
          <p:cNvGrpSpPr/>
          <p:nvPr/>
        </p:nvGrpSpPr>
        <p:grpSpPr>
          <a:xfrm>
            <a:off x="1963076" y="2265038"/>
            <a:ext cx="5943898" cy="4097794"/>
            <a:chOff x="4428455" y="4589482"/>
            <a:chExt cx="1946489" cy="1229993"/>
          </a:xfrm>
          <a:noFill/>
        </p:grpSpPr>
        <p:sp>
          <p:nvSpPr>
            <p:cNvPr id="8" name="KSO_Shape">
              <a:extLst>
                <a:ext uri="{FF2B5EF4-FFF2-40B4-BE49-F238E27FC236}">
                  <a16:creationId xmlns:a16="http://schemas.microsoft.com/office/drawing/2014/main" id="{234F57A7-F1E9-44D9-919E-FC3E948839AF}"/>
                </a:ext>
              </a:extLst>
            </p:cNvPr>
            <p:cNvSpPr/>
            <p:nvPr/>
          </p:nvSpPr>
          <p:spPr>
            <a:xfrm>
              <a:off x="4428455" y="4604180"/>
              <a:ext cx="1611299" cy="1215295"/>
            </a:xfrm>
            <a:prstGeom prst="roundRect">
              <a:avLst>
                <a:gd name="adj" fmla="val 7923"/>
              </a:avLst>
            </a:prstGeom>
            <a:grp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2000"/>
            </a:p>
          </p:txBody>
        </p:sp>
        <p:sp>
          <p:nvSpPr>
            <p:cNvPr id="13" name="矩形 12">
              <a:extLst>
                <a:ext uri="{FF2B5EF4-FFF2-40B4-BE49-F238E27FC236}">
                  <a16:creationId xmlns:a16="http://schemas.microsoft.com/office/drawing/2014/main" id="{CF322019-726A-413A-80A3-BDA153F8B93F}"/>
                </a:ext>
              </a:extLst>
            </p:cNvPr>
            <p:cNvSpPr/>
            <p:nvPr/>
          </p:nvSpPr>
          <p:spPr>
            <a:xfrm>
              <a:off x="4428455" y="4589482"/>
              <a:ext cx="1946489" cy="1216923"/>
            </a:xfrm>
            <a:prstGeom prst="rect">
              <a:avLst/>
            </a:prstGeom>
            <a:grpFill/>
          </p:spPr>
          <p:txBody>
            <a:bodyPr wrap="square">
              <a:spAutoFit/>
            </a:bodyPr>
            <a:lstStyle/>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for </a:t>
              </a:r>
              <a:r>
                <a:rPr lang="en-US" altLang="zh-CN" sz="2000" dirty="0" err="1">
                  <a:solidFill>
                    <a:schemeClr val="tx1">
                      <a:lumMod val="85000"/>
                      <a:lumOff val="15000"/>
                    </a:schemeClr>
                  </a:solidFill>
                  <a:latin typeface="+mj-lt"/>
                  <a:cs typeface="+mn-ea"/>
                </a:rPr>
                <a:t>i</a:t>
              </a:r>
              <a:r>
                <a:rPr lang="en-US" altLang="zh-CN" sz="2000" dirty="0">
                  <a:solidFill>
                    <a:schemeClr val="tx1">
                      <a:lumMod val="85000"/>
                      <a:lumOff val="15000"/>
                    </a:schemeClr>
                  </a:solidFill>
                  <a:latin typeface="+mj-lt"/>
                  <a:cs typeface="+mn-ea"/>
                </a:rPr>
                <a:t> in range(3): #</a:t>
              </a:r>
              <a:r>
                <a:rPr lang="zh-CN" altLang="en-US" sz="2000" dirty="0">
                  <a:solidFill>
                    <a:schemeClr val="tx1">
                      <a:lumMod val="85000"/>
                      <a:lumOff val="15000"/>
                    </a:schemeClr>
                  </a:solidFill>
                  <a:latin typeface="+mj-lt"/>
                  <a:cs typeface="+mn-ea"/>
                </a:rPr>
                <a:t>循环</a:t>
              </a:r>
              <a:r>
                <a:rPr lang="en-US" altLang="zh-CN" sz="2000" dirty="0">
                  <a:solidFill>
                    <a:schemeClr val="tx1">
                      <a:lumMod val="85000"/>
                      <a:lumOff val="15000"/>
                    </a:schemeClr>
                  </a:solidFill>
                  <a:latin typeface="+mj-lt"/>
                  <a:cs typeface="+mn-ea"/>
                </a:rPr>
                <a:t>3</a:t>
              </a:r>
              <a:r>
                <a:rPr lang="zh-CN" altLang="en-US" sz="2000" dirty="0">
                  <a:solidFill>
                    <a:schemeClr val="tx1">
                      <a:lumMod val="85000"/>
                      <a:lumOff val="15000"/>
                    </a:schemeClr>
                  </a:solidFill>
                  <a:latin typeface="+mj-lt"/>
                  <a:cs typeface="+mn-ea"/>
                </a:rPr>
                <a:t>次</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dirty="0">
                  <a:solidFill>
                    <a:schemeClr val="tx1">
                      <a:lumMod val="85000"/>
                      <a:lumOff val="15000"/>
                    </a:schemeClr>
                  </a:solidFill>
                  <a:latin typeface="+mj-lt"/>
                  <a:cs typeface="+mn-ea"/>
                </a:rPr>
                <a:t>    </a:t>
              </a:r>
              <a:r>
                <a:rPr lang="en-US" altLang="zh-CN" sz="2000" dirty="0">
                  <a:solidFill>
                    <a:schemeClr val="tx1">
                      <a:lumMod val="85000"/>
                      <a:lumOff val="15000"/>
                    </a:schemeClr>
                  </a:solidFill>
                  <a:latin typeface="+mj-lt"/>
                  <a:cs typeface="+mn-ea"/>
                </a:rPr>
                <a:t>try:</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        num=int(input('</a:t>
              </a:r>
              <a:r>
                <a:rPr lang="zh-CN" altLang="en-US" sz="2000" dirty="0">
                  <a:solidFill>
                    <a:schemeClr val="tx1">
                      <a:lumMod val="85000"/>
                      <a:lumOff val="15000"/>
                    </a:schemeClr>
                  </a:solidFill>
                  <a:latin typeface="+mj-lt"/>
                  <a:cs typeface="+mn-ea"/>
                </a:rPr>
                <a:t>请输入一个数字：</a:t>
              </a:r>
              <a:r>
                <a:rPr lang="en-US" altLang="zh-CN" sz="2000" dirty="0">
                  <a:solidFill>
                    <a:schemeClr val="tx1">
                      <a:lumMod val="85000"/>
                      <a:lumOff val="15000"/>
                    </a:schemeClr>
                  </a:solidFill>
                  <a:latin typeface="+mj-lt"/>
                  <a:cs typeface="+mn-ea"/>
                </a:rPr>
                <a:t>'))</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        print(10/num)</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    except </a:t>
              </a:r>
              <a:r>
                <a:rPr lang="en-US" altLang="zh-CN" sz="2000" dirty="0" err="1">
                  <a:solidFill>
                    <a:schemeClr val="tx1">
                      <a:lumMod val="85000"/>
                      <a:lumOff val="15000"/>
                    </a:schemeClr>
                  </a:solidFill>
                  <a:latin typeface="+mj-lt"/>
                  <a:cs typeface="+mn-ea"/>
                </a:rPr>
                <a:t>ValueError</a:t>
              </a:r>
              <a:r>
                <a:rPr lang="en-US" altLang="zh-CN" sz="2000" dirty="0">
                  <a:solidFill>
                    <a:schemeClr val="tx1">
                      <a:lumMod val="85000"/>
                      <a:lumOff val="15000"/>
                    </a:schemeClr>
                  </a:solidFill>
                  <a:latin typeface="+mj-lt"/>
                  <a:cs typeface="+mn-ea"/>
                </a:rPr>
                <a:t>:</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        print('</a:t>
              </a:r>
              <a:r>
                <a:rPr lang="zh-CN" altLang="en-US" sz="2000" dirty="0">
                  <a:solidFill>
                    <a:schemeClr val="tx1">
                      <a:lumMod val="85000"/>
                      <a:lumOff val="15000"/>
                    </a:schemeClr>
                  </a:solidFill>
                  <a:latin typeface="+mj-lt"/>
                  <a:cs typeface="+mn-ea"/>
                </a:rPr>
                <a:t>值错误！</a:t>
              </a:r>
              <a:r>
                <a:rPr lang="en-US" altLang="zh-CN" sz="2000" dirty="0">
                  <a:solidFill>
                    <a:schemeClr val="tx1">
                      <a:lumMod val="85000"/>
                      <a:lumOff val="15000"/>
                    </a:schemeClr>
                  </a:solidFill>
                  <a:latin typeface="+mj-lt"/>
                  <a:cs typeface="+mn-ea"/>
                </a:rPr>
                <a:t>')</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    except:</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        print('</a:t>
              </a:r>
              <a:r>
                <a:rPr lang="zh-CN" altLang="en-US" sz="2000" dirty="0">
                  <a:solidFill>
                    <a:schemeClr val="tx1">
                      <a:lumMod val="85000"/>
                      <a:lumOff val="15000"/>
                    </a:schemeClr>
                  </a:solidFill>
                  <a:latin typeface="+mj-lt"/>
                  <a:cs typeface="+mn-ea"/>
                </a:rPr>
                <a:t>其他异常！</a:t>
              </a:r>
              <a:r>
                <a:rPr lang="en-US" altLang="zh-CN" sz="2000" dirty="0">
                  <a:solidFill>
                    <a:schemeClr val="tx1">
                      <a:lumMod val="85000"/>
                      <a:lumOff val="15000"/>
                    </a:schemeClr>
                  </a:solidFill>
                  <a:latin typeface="+mj-lt"/>
                  <a:cs typeface="+mn-ea"/>
                </a:rPr>
                <a:t>')</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    finally:</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        print('finally</a:t>
              </a:r>
              <a:r>
                <a:rPr lang="zh-CN" altLang="en-US" sz="2000" dirty="0">
                  <a:solidFill>
                    <a:schemeClr val="tx1">
                      <a:lumMod val="85000"/>
                      <a:lumOff val="15000"/>
                    </a:schemeClr>
                  </a:solidFill>
                  <a:latin typeface="+mj-lt"/>
                  <a:cs typeface="+mn-ea"/>
                </a:rPr>
                <a:t>子句被执行！</a:t>
              </a:r>
              <a:r>
                <a:rPr lang="en-US" altLang="zh-CN" sz="2000" dirty="0">
                  <a:solidFill>
                    <a:schemeClr val="tx1">
                      <a:lumMod val="85000"/>
                      <a:lumOff val="15000"/>
                    </a:schemeClr>
                  </a:solidFill>
                  <a:latin typeface="+mj-lt"/>
                  <a:cs typeface="+mn-ea"/>
                </a:rPr>
                <a:t>')</a:t>
              </a:r>
            </a:p>
          </p:txBody>
        </p:sp>
      </p:grpSp>
      <p:grpSp>
        <p:nvGrpSpPr>
          <p:cNvPr id="14" name="组合 13">
            <a:extLst>
              <a:ext uri="{FF2B5EF4-FFF2-40B4-BE49-F238E27FC236}">
                <a16:creationId xmlns:a16="http://schemas.microsoft.com/office/drawing/2014/main" id="{17F37A7A-095A-4FC6-96EC-A3E6B94EC023}"/>
              </a:ext>
            </a:extLst>
          </p:cNvPr>
          <p:cNvGrpSpPr/>
          <p:nvPr/>
        </p:nvGrpSpPr>
        <p:grpSpPr>
          <a:xfrm>
            <a:off x="7276923" y="2314008"/>
            <a:ext cx="3643085" cy="4005281"/>
            <a:chOff x="4428455" y="4604180"/>
            <a:chExt cx="1193026" cy="1202224"/>
          </a:xfrm>
          <a:noFill/>
        </p:grpSpPr>
        <p:sp>
          <p:nvSpPr>
            <p:cNvPr id="15" name="KSO_Shape">
              <a:extLst>
                <a:ext uri="{FF2B5EF4-FFF2-40B4-BE49-F238E27FC236}">
                  <a16:creationId xmlns:a16="http://schemas.microsoft.com/office/drawing/2014/main" id="{9FA8EC5E-FD89-4201-964A-3D2EE4D63E9E}"/>
                </a:ext>
              </a:extLst>
            </p:cNvPr>
            <p:cNvSpPr/>
            <p:nvPr/>
          </p:nvSpPr>
          <p:spPr>
            <a:xfrm>
              <a:off x="4428455" y="4604180"/>
              <a:ext cx="960626" cy="1202224"/>
            </a:xfrm>
            <a:prstGeom prst="roundRect">
              <a:avLst>
                <a:gd name="adj" fmla="val 7923"/>
              </a:avLst>
            </a:prstGeom>
            <a:grp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2000"/>
            </a:p>
          </p:txBody>
        </p:sp>
        <p:sp>
          <p:nvSpPr>
            <p:cNvPr id="16" name="矩形 15">
              <a:extLst>
                <a:ext uri="{FF2B5EF4-FFF2-40B4-BE49-F238E27FC236}">
                  <a16:creationId xmlns:a16="http://schemas.microsoft.com/office/drawing/2014/main" id="{079F2B8E-DDCD-4BAA-893D-0A72646DFFA9}"/>
                </a:ext>
              </a:extLst>
            </p:cNvPr>
            <p:cNvSpPr/>
            <p:nvPr/>
          </p:nvSpPr>
          <p:spPr>
            <a:xfrm>
              <a:off x="4428455" y="4666439"/>
              <a:ext cx="1193026" cy="1108586"/>
            </a:xfrm>
            <a:prstGeom prst="rect">
              <a:avLst/>
            </a:prstGeom>
            <a:grpFill/>
          </p:spPr>
          <p:txBody>
            <a:bodyPr wrap="square">
              <a:spAutoFit/>
            </a:bodyPr>
            <a:lstStyle/>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dirty="0">
                  <a:solidFill>
                    <a:schemeClr val="tx1">
                      <a:lumMod val="85000"/>
                      <a:lumOff val="15000"/>
                    </a:schemeClr>
                  </a:solidFill>
                  <a:latin typeface="+mj-lt"/>
                  <a:cs typeface="+mn-ea"/>
                </a:rPr>
                <a:t>请输入一个数字：</a:t>
              </a:r>
              <a:r>
                <a:rPr lang="en-US" altLang="zh-CN" sz="2000" dirty="0" err="1">
                  <a:solidFill>
                    <a:schemeClr val="tx1">
                      <a:lumMod val="85000"/>
                      <a:lumOff val="15000"/>
                    </a:schemeClr>
                  </a:solidFill>
                  <a:latin typeface="+mj-lt"/>
                  <a:cs typeface="+mn-ea"/>
                </a:rPr>
                <a:t>abc</a:t>
              </a:r>
              <a:endParaRPr lang="en-US" altLang="zh-CN" sz="2000" dirty="0">
                <a:solidFill>
                  <a:schemeClr val="tx1">
                    <a:lumMod val="85000"/>
                    <a:lumOff val="15000"/>
                  </a:schemeClr>
                </a:solidFill>
                <a:latin typeface="+mj-lt"/>
                <a:cs typeface="+mn-ea"/>
              </a:endParaRP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dirty="0">
                  <a:solidFill>
                    <a:schemeClr val="tx1">
                      <a:lumMod val="85000"/>
                      <a:lumOff val="15000"/>
                    </a:schemeClr>
                  </a:solidFill>
                  <a:latin typeface="+mj-lt"/>
                  <a:cs typeface="+mn-ea"/>
                </a:rPr>
                <a:t>值错误！</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finally</a:t>
              </a:r>
              <a:r>
                <a:rPr lang="zh-CN" altLang="en-US" sz="2000" dirty="0">
                  <a:solidFill>
                    <a:schemeClr val="tx1">
                      <a:lumMod val="85000"/>
                      <a:lumOff val="15000"/>
                    </a:schemeClr>
                  </a:solidFill>
                  <a:latin typeface="+mj-lt"/>
                  <a:cs typeface="+mn-ea"/>
                </a:rPr>
                <a:t>子句被执行！</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dirty="0">
                  <a:solidFill>
                    <a:schemeClr val="tx1">
                      <a:lumMod val="85000"/>
                      <a:lumOff val="15000"/>
                    </a:schemeClr>
                  </a:solidFill>
                  <a:latin typeface="+mj-lt"/>
                  <a:cs typeface="+mn-ea"/>
                </a:rPr>
                <a:t>请输入一个数字：</a:t>
              </a:r>
              <a:r>
                <a:rPr lang="en-US" altLang="zh-CN" sz="2000" dirty="0">
                  <a:solidFill>
                    <a:schemeClr val="tx1">
                      <a:lumMod val="85000"/>
                      <a:lumOff val="15000"/>
                    </a:schemeClr>
                  </a:solidFill>
                  <a:latin typeface="+mj-lt"/>
                  <a:cs typeface="+mn-ea"/>
                </a:rPr>
                <a:t>0</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dirty="0">
                  <a:solidFill>
                    <a:schemeClr val="tx1">
                      <a:lumMod val="85000"/>
                      <a:lumOff val="15000"/>
                    </a:schemeClr>
                  </a:solidFill>
                  <a:latin typeface="+mj-lt"/>
                  <a:cs typeface="+mn-ea"/>
                </a:rPr>
                <a:t>其他异常！</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finally</a:t>
              </a:r>
              <a:r>
                <a:rPr lang="zh-CN" altLang="en-US" sz="2000" dirty="0">
                  <a:solidFill>
                    <a:schemeClr val="tx1">
                      <a:lumMod val="85000"/>
                      <a:lumOff val="15000"/>
                    </a:schemeClr>
                  </a:solidFill>
                  <a:latin typeface="+mj-lt"/>
                  <a:cs typeface="+mn-ea"/>
                </a:rPr>
                <a:t>子句被执行！</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dirty="0">
                  <a:solidFill>
                    <a:schemeClr val="tx1">
                      <a:lumMod val="85000"/>
                      <a:lumOff val="15000"/>
                    </a:schemeClr>
                  </a:solidFill>
                  <a:latin typeface="+mj-lt"/>
                  <a:cs typeface="+mn-ea"/>
                </a:rPr>
                <a:t>请输入一个数字：</a:t>
              </a:r>
              <a:r>
                <a:rPr lang="en-US" altLang="zh-CN" sz="2000" dirty="0">
                  <a:solidFill>
                    <a:schemeClr val="tx1">
                      <a:lumMod val="85000"/>
                      <a:lumOff val="15000"/>
                    </a:schemeClr>
                  </a:solidFill>
                  <a:latin typeface="+mj-lt"/>
                  <a:cs typeface="+mn-ea"/>
                </a:rPr>
                <a:t>10</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1.0</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finally</a:t>
              </a:r>
              <a:r>
                <a:rPr lang="zh-CN" altLang="en-US" sz="2000" dirty="0">
                  <a:solidFill>
                    <a:schemeClr val="tx1">
                      <a:lumMod val="85000"/>
                      <a:lumOff val="15000"/>
                    </a:schemeClr>
                  </a:solidFill>
                  <a:latin typeface="+mj-lt"/>
                  <a:cs typeface="+mn-ea"/>
                </a:rPr>
                <a:t>子句被执行！</a:t>
              </a:r>
            </a:p>
          </p:txBody>
        </p:sp>
      </p:grpSp>
      <p:sp>
        <p:nvSpPr>
          <p:cNvPr id="9" name="矩形 8">
            <a:extLst>
              <a:ext uri="{FF2B5EF4-FFF2-40B4-BE49-F238E27FC236}">
                <a16:creationId xmlns:a16="http://schemas.microsoft.com/office/drawing/2014/main" id="{59BB9382-9A2F-4F96-9DE5-A2BE5B33FC06}"/>
              </a:ext>
            </a:extLst>
          </p:cNvPr>
          <p:cNvSpPr/>
          <p:nvPr/>
        </p:nvSpPr>
        <p:spPr>
          <a:xfrm>
            <a:off x="2564791" y="1368284"/>
            <a:ext cx="9477592" cy="580865"/>
          </a:xfrm>
          <a:prstGeom prst="rect">
            <a:avLst/>
          </a:prstGeom>
        </p:spPr>
        <p:txBody>
          <a:bodyPr wrap="square">
            <a:spAutoFit/>
          </a:bodyPr>
          <a:lstStyle/>
          <a:p>
            <a:pPr>
              <a:lnSpc>
                <a:spcPct val="150000"/>
              </a:lnSpc>
              <a:spcBef>
                <a:spcPct val="0"/>
              </a:spcBef>
              <a:defRPr/>
            </a:pPr>
            <a:r>
              <a:rPr lang="en-US" altLang="zh-CN" sz="2400" b="1" dirty="0">
                <a:solidFill>
                  <a:schemeClr val="tx1">
                    <a:lumMod val="85000"/>
                    <a:lumOff val="15000"/>
                  </a:schemeClr>
                </a:solidFill>
                <a:latin typeface="+mj-lt"/>
                <a:ea typeface="微软雅黑" panose="020B0503020204020204" pitchFamily="34" charset="-122"/>
              </a:rPr>
              <a:t>finally</a:t>
            </a:r>
            <a:r>
              <a:rPr lang="zh-CN" altLang="en-US" sz="2400" b="1" dirty="0">
                <a:solidFill>
                  <a:schemeClr val="tx1">
                    <a:lumMod val="85000"/>
                    <a:lumOff val="15000"/>
                  </a:schemeClr>
                </a:solidFill>
                <a:latin typeface="+mj-lt"/>
                <a:ea typeface="微软雅黑" panose="020B0503020204020204" pitchFamily="34" charset="-122"/>
              </a:rPr>
              <a:t>子句示例。</a:t>
            </a:r>
          </a:p>
        </p:txBody>
      </p:sp>
      <p:grpSp>
        <p:nvGrpSpPr>
          <p:cNvPr id="10" name="组合 9">
            <a:extLst>
              <a:ext uri="{FF2B5EF4-FFF2-40B4-BE49-F238E27FC236}">
                <a16:creationId xmlns:a16="http://schemas.microsoft.com/office/drawing/2014/main" id="{1F1BCF7B-3B9E-4DA1-97EA-638F20369999}"/>
              </a:ext>
            </a:extLst>
          </p:cNvPr>
          <p:cNvGrpSpPr/>
          <p:nvPr/>
        </p:nvGrpSpPr>
        <p:grpSpPr>
          <a:xfrm>
            <a:off x="1277259" y="1187150"/>
            <a:ext cx="1036662" cy="1036662"/>
            <a:chOff x="6157773" y="1285506"/>
            <a:chExt cx="1524000" cy="1524000"/>
          </a:xfrm>
        </p:grpSpPr>
        <p:sp>
          <p:nvSpPr>
            <p:cNvPr id="11" name="泪滴形 10">
              <a:extLst>
                <a:ext uri="{FF2B5EF4-FFF2-40B4-BE49-F238E27FC236}">
                  <a16:creationId xmlns:a16="http://schemas.microsoft.com/office/drawing/2014/main" id="{B66E4FF7-DDF4-40CF-A7B5-15C6E94377B1}"/>
                </a:ext>
              </a:extLst>
            </p:cNvPr>
            <p:cNvSpPr/>
            <p:nvPr/>
          </p:nvSpPr>
          <p:spPr>
            <a:xfrm flipH="1" flipV="1">
              <a:off x="6157773" y="1285506"/>
              <a:ext cx="1524000" cy="1524000"/>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2" name="矩形 11">
              <a:extLst>
                <a:ext uri="{FF2B5EF4-FFF2-40B4-BE49-F238E27FC236}">
                  <a16:creationId xmlns:a16="http://schemas.microsoft.com/office/drawing/2014/main" id="{BCDB9812-91B2-43B7-86D9-8AB668B17CC2}"/>
                </a:ext>
              </a:extLst>
            </p:cNvPr>
            <p:cNvSpPr/>
            <p:nvPr/>
          </p:nvSpPr>
          <p:spPr>
            <a:xfrm>
              <a:off x="6673551" y="1665969"/>
              <a:ext cx="492443" cy="461665"/>
            </a:xfrm>
            <a:prstGeom prst="rect">
              <a:avLst/>
            </a:prstGeom>
          </p:spPr>
          <p:txBody>
            <a:bodyPr wrap="none">
              <a:spAutoFit/>
            </a:bodyPr>
            <a:lstStyle/>
            <a:p>
              <a:pPr algn="ctr">
                <a:spcBef>
                  <a:spcPct val="0"/>
                </a:spcBef>
                <a:defRPr/>
              </a:pP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例</a:t>
              </a:r>
              <a:endPar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17" name="直接连接符 16">
            <a:extLst>
              <a:ext uri="{FF2B5EF4-FFF2-40B4-BE49-F238E27FC236}">
                <a16:creationId xmlns:a16="http://schemas.microsoft.com/office/drawing/2014/main" id="{0F587AE2-3EB8-4EF7-821F-3A9F0AC83DC1}"/>
              </a:ext>
            </a:extLst>
          </p:cNvPr>
          <p:cNvCxnSpPr>
            <a:cxnSpLocks/>
          </p:cNvCxnSpPr>
          <p:nvPr/>
        </p:nvCxnSpPr>
        <p:spPr>
          <a:xfrm flipV="1">
            <a:off x="2319808" y="2033385"/>
            <a:ext cx="2874273" cy="1"/>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08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12" presetClass="entr" presetSubtype="1"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ppt_y</p:attrName>
                                        </p:attrNameLst>
                                      </p:cBhvr>
                                      <p:tavLst>
                                        <p:tav tm="0">
                                          <p:val>
                                            <p:strVal val="#ppt_y-#ppt_h*1.125000"/>
                                          </p:val>
                                        </p:tav>
                                        <p:tav tm="100000">
                                          <p:val>
                                            <p:strVal val="#ppt_y"/>
                                          </p:val>
                                        </p:tav>
                                      </p:tavLst>
                                    </p:anim>
                                    <p:animEffect transition="in" filter="wipe(down)">
                                      <p:cBhvr>
                                        <p:cTn id="13" dur="500"/>
                                        <p:tgtEl>
                                          <p:spTgt spid="10"/>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p:tgtEl>
                                          <p:spTgt spid="9"/>
                                        </p:tgtEl>
                                        <p:attrNameLst>
                                          <p:attrName>ppt_y</p:attrName>
                                        </p:attrNameLst>
                                      </p:cBhvr>
                                      <p:tavLst>
                                        <p:tav tm="0">
                                          <p:val>
                                            <p:strVal val="#ppt_y-#ppt_h*1.125000"/>
                                          </p:val>
                                        </p:tav>
                                        <p:tav tm="100000">
                                          <p:val>
                                            <p:strVal val="#ppt_y"/>
                                          </p:val>
                                        </p:tav>
                                      </p:tavLst>
                                    </p:anim>
                                    <p:animEffect transition="in" filter="wipe(down)">
                                      <p:cBhvr>
                                        <p:cTn id="20" dur="500"/>
                                        <p:tgtEl>
                                          <p:spTgt spid="9"/>
                                        </p:tgtEl>
                                      </p:cBhvr>
                                    </p:animEffect>
                                  </p:childTnLst>
                                </p:cTn>
                              </p:par>
                            </p:childTnLst>
                          </p:cTn>
                        </p:par>
                        <p:par>
                          <p:cTn id="21" fill="hold">
                            <p:stCondLst>
                              <p:cond delay="500"/>
                            </p:stCondLst>
                            <p:childTnLst>
                              <p:par>
                                <p:cTn id="22" presetID="16" presetClass="entr" presetSubtype="21"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par>
                          <p:cTn id="25" fill="hold">
                            <p:stCondLst>
                              <p:cond delay="1000"/>
                            </p:stCondLst>
                            <p:childTnLst>
                              <p:par>
                                <p:cTn id="26" presetID="16" presetClass="entr" presetSubtype="21"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arn(inVertical)">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B11E1760-BEBF-4D94-8343-7AFA873AAC9A}"/>
              </a:ext>
            </a:extLst>
          </p:cNvPr>
          <p:cNvGrpSpPr/>
          <p:nvPr/>
        </p:nvGrpSpPr>
        <p:grpSpPr>
          <a:xfrm>
            <a:off x="3456519" y="2099534"/>
            <a:ext cx="5351987" cy="2585907"/>
            <a:chOff x="5887882" y="2751599"/>
            <a:chExt cx="5351987" cy="2585907"/>
          </a:xfrm>
        </p:grpSpPr>
        <p:sp>
          <p:nvSpPr>
            <p:cNvPr id="6" name="文本框 5">
              <a:extLst>
                <a:ext uri="{FF2B5EF4-FFF2-40B4-BE49-F238E27FC236}">
                  <a16:creationId xmlns:a16="http://schemas.microsoft.com/office/drawing/2014/main" id="{9E45DE37-FC4F-4678-9E78-30EA742EDEB7}"/>
                </a:ext>
              </a:extLst>
            </p:cNvPr>
            <p:cNvSpPr txBox="1"/>
            <p:nvPr/>
          </p:nvSpPr>
          <p:spPr>
            <a:xfrm>
              <a:off x="5925594" y="2782961"/>
              <a:ext cx="5314275" cy="2554545"/>
            </a:xfrm>
            <a:prstGeom prst="rect">
              <a:avLst/>
            </a:prstGeom>
            <a:noFill/>
          </p:spPr>
          <p:txBody>
            <a:bodyPr wrap="none" rtlCol="0">
              <a:spAutoFit/>
            </a:bodyPr>
            <a:lstStyle/>
            <a:p>
              <a:pPr lvl="0" algn="ctr">
                <a:defRPr/>
              </a:pPr>
              <a:r>
                <a:rPr lang="zh-CN" altLang="en-US" sz="8000" b="1" dirty="0">
                  <a:solidFill>
                    <a:srgbClr val="B1C400"/>
                  </a:solidFill>
                  <a:latin typeface="Bauhaus 93" panose="04030905020B02020C02" pitchFamily="82" charset="0"/>
                  <a:ea typeface="Adobe Gothic Std B" panose="020B0800000000000000" pitchFamily="34" charset="-128"/>
                </a:rPr>
                <a:t>可变类型和</a:t>
              </a:r>
              <a:endParaRPr lang="en-US" altLang="zh-CN" sz="8000" b="1" dirty="0">
                <a:solidFill>
                  <a:srgbClr val="B1C400"/>
                </a:solidFill>
                <a:latin typeface="Bauhaus 93" panose="04030905020B02020C02" pitchFamily="82" charset="0"/>
                <a:ea typeface="Adobe Gothic Std B" panose="020B0800000000000000" pitchFamily="34" charset="-128"/>
              </a:endParaRPr>
            </a:p>
            <a:p>
              <a:pPr lvl="0" algn="ctr">
                <a:defRPr/>
              </a:pPr>
              <a:r>
                <a:rPr lang="zh-CN" altLang="en-US" sz="8000" b="1" dirty="0">
                  <a:solidFill>
                    <a:srgbClr val="B1C400"/>
                  </a:solidFill>
                  <a:latin typeface="Bauhaus 93" panose="04030905020B02020C02" pitchFamily="82" charset="0"/>
                  <a:ea typeface="Adobe Gothic Std B" panose="020B0800000000000000" pitchFamily="34" charset="-128"/>
                </a:rPr>
                <a:t>不可变类型</a:t>
              </a:r>
              <a:endParaRPr lang="zh-CN" altLang="en-US" sz="8000" b="1" kern="1200" dirty="0">
                <a:solidFill>
                  <a:srgbClr val="B1C400"/>
                </a:solidFill>
                <a:latin typeface="+mj-ea"/>
              </a:endParaRPr>
            </a:p>
          </p:txBody>
        </p:sp>
        <p:sp>
          <p:nvSpPr>
            <p:cNvPr id="7" name="文本框 6">
              <a:extLst>
                <a:ext uri="{FF2B5EF4-FFF2-40B4-BE49-F238E27FC236}">
                  <a16:creationId xmlns:a16="http://schemas.microsoft.com/office/drawing/2014/main" id="{6ECC197C-1A56-43EB-B084-D446C7837167}"/>
                </a:ext>
              </a:extLst>
            </p:cNvPr>
            <p:cNvSpPr txBox="1"/>
            <p:nvPr/>
          </p:nvSpPr>
          <p:spPr>
            <a:xfrm>
              <a:off x="5887882" y="2751599"/>
              <a:ext cx="5314275" cy="2554545"/>
            </a:xfrm>
            <a:prstGeom prst="rect">
              <a:avLst/>
            </a:prstGeom>
            <a:noFill/>
          </p:spPr>
          <p:txBody>
            <a:bodyPr wrap="none" rtlCol="0">
              <a:spAutoFit/>
            </a:bodyPr>
            <a:lstStyle/>
            <a:p>
              <a:pPr lvl="0" algn="ctr">
                <a:defRPr/>
              </a:pPr>
              <a:r>
                <a:rPr lang="zh-CN" altLang="en-US" sz="8000" b="1" dirty="0">
                  <a:solidFill>
                    <a:srgbClr val="1950B2"/>
                  </a:solidFill>
                  <a:latin typeface="Bauhaus 93" panose="04030905020B02020C02" pitchFamily="82" charset="0"/>
                  <a:ea typeface="Adobe Gothic Std B" panose="020B0800000000000000" pitchFamily="34" charset="-128"/>
                </a:rPr>
                <a:t>可变类型和</a:t>
              </a:r>
              <a:endParaRPr lang="en-US" altLang="zh-CN" sz="8000" b="1" dirty="0">
                <a:solidFill>
                  <a:srgbClr val="1950B2"/>
                </a:solidFill>
                <a:latin typeface="Bauhaus 93" panose="04030905020B02020C02" pitchFamily="82" charset="0"/>
                <a:ea typeface="Adobe Gothic Std B" panose="020B0800000000000000" pitchFamily="34" charset="-128"/>
              </a:endParaRPr>
            </a:p>
            <a:p>
              <a:pPr lvl="0" algn="ctr">
                <a:defRPr/>
              </a:pPr>
              <a:r>
                <a:rPr lang="zh-CN" altLang="en-US" sz="8000" b="1" dirty="0">
                  <a:solidFill>
                    <a:srgbClr val="1950B2"/>
                  </a:solidFill>
                  <a:latin typeface="Bauhaus 93" panose="04030905020B02020C02" pitchFamily="82" charset="0"/>
                  <a:ea typeface="Adobe Gothic Std B" panose="020B0800000000000000" pitchFamily="34" charset="-128"/>
                </a:rPr>
                <a:t>不可变类型</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380916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81274" y="495168"/>
            <a:ext cx="1029449" cy="584775"/>
          </a:xfrm>
          <a:prstGeom prst="rect">
            <a:avLst/>
          </a:prstGeom>
        </p:spPr>
        <p:txBody>
          <a:bodyPr wrap="none">
            <a:spAutoFit/>
          </a:bodyPr>
          <a:lstStyle/>
          <a:p>
            <a:pPr algn="ctr"/>
            <a:r>
              <a:rPr lang="en-US" altLang="zh-CN" sz="3200" b="1" dirty="0">
                <a:solidFill>
                  <a:schemeClr val="tx1">
                    <a:lumMod val="85000"/>
                    <a:lumOff val="15000"/>
                  </a:schemeClr>
                </a:solidFill>
                <a:latin typeface="+mj-lt"/>
                <a:ea typeface="微软雅黑" panose="020B0503020204020204" pitchFamily="34" charset="-122"/>
                <a:cs typeface="微软雅黑" panose="020B0503020204020204" pitchFamily="34" charset="-122"/>
              </a:rPr>
              <a:t>raise</a:t>
            </a:r>
          </a:p>
        </p:txBody>
      </p:sp>
      <p:sp>
        <p:nvSpPr>
          <p:cNvPr id="9" name="矩形 8">
            <a:extLst>
              <a:ext uri="{FF2B5EF4-FFF2-40B4-BE49-F238E27FC236}">
                <a16:creationId xmlns:a16="http://schemas.microsoft.com/office/drawing/2014/main" id="{F149E9FF-51F8-42E8-B287-EAB131F21EE1}"/>
              </a:ext>
            </a:extLst>
          </p:cNvPr>
          <p:cNvSpPr/>
          <p:nvPr/>
        </p:nvSpPr>
        <p:spPr>
          <a:xfrm>
            <a:off x="1393717" y="1136659"/>
            <a:ext cx="9477592" cy="580865"/>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除了系统遇到错误产生异常外，我们也可以使用</a:t>
            </a:r>
            <a:r>
              <a:rPr lang="en-US" altLang="zh-CN" sz="2400" dirty="0">
                <a:solidFill>
                  <a:schemeClr val="tx1">
                    <a:lumMod val="85000"/>
                    <a:lumOff val="15000"/>
                  </a:schemeClr>
                </a:solidFill>
                <a:latin typeface="+mj-lt"/>
                <a:ea typeface="微软雅黑" panose="020B0503020204020204" pitchFamily="34" charset="-122"/>
              </a:rPr>
              <a:t>raise</a:t>
            </a:r>
            <a:r>
              <a:rPr lang="zh-CN" altLang="en-US" sz="2400" dirty="0">
                <a:solidFill>
                  <a:schemeClr val="tx1">
                    <a:lumMod val="85000"/>
                    <a:lumOff val="15000"/>
                  </a:schemeClr>
                </a:solidFill>
                <a:latin typeface="+mj-lt"/>
                <a:ea typeface="微软雅黑" panose="020B0503020204020204" pitchFamily="34" charset="-122"/>
              </a:rPr>
              <a:t>产生异常。</a:t>
            </a:r>
          </a:p>
        </p:txBody>
      </p:sp>
      <p:sp>
        <p:nvSpPr>
          <p:cNvPr id="10" name="KSO_Shape">
            <a:extLst>
              <a:ext uri="{FF2B5EF4-FFF2-40B4-BE49-F238E27FC236}">
                <a16:creationId xmlns:a16="http://schemas.microsoft.com/office/drawing/2014/main" id="{F8CA3A96-6F51-4341-8B3B-46D77E49F376}"/>
              </a:ext>
            </a:extLst>
          </p:cNvPr>
          <p:cNvSpPr/>
          <p:nvPr/>
        </p:nvSpPr>
        <p:spPr>
          <a:xfrm>
            <a:off x="1190626" y="1109932"/>
            <a:ext cx="9753602" cy="723454"/>
          </a:xfrm>
          <a:prstGeom prst="roundRect">
            <a:avLst>
              <a:gd name="adj" fmla="val 14563"/>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20" name="组合 19">
            <a:extLst>
              <a:ext uri="{FF2B5EF4-FFF2-40B4-BE49-F238E27FC236}">
                <a16:creationId xmlns:a16="http://schemas.microsoft.com/office/drawing/2014/main" id="{610B4246-6D07-4078-9FD4-AB6AC0FD6D9E}"/>
              </a:ext>
            </a:extLst>
          </p:cNvPr>
          <p:cNvGrpSpPr/>
          <p:nvPr/>
        </p:nvGrpSpPr>
        <p:grpSpPr>
          <a:xfrm>
            <a:off x="1457892" y="2888264"/>
            <a:ext cx="5995312" cy="3297574"/>
            <a:chOff x="4428455" y="4589482"/>
            <a:chExt cx="1963326" cy="989799"/>
          </a:xfrm>
          <a:noFill/>
        </p:grpSpPr>
        <p:sp>
          <p:nvSpPr>
            <p:cNvPr id="21" name="KSO_Shape">
              <a:extLst>
                <a:ext uri="{FF2B5EF4-FFF2-40B4-BE49-F238E27FC236}">
                  <a16:creationId xmlns:a16="http://schemas.microsoft.com/office/drawing/2014/main" id="{ECF3DE67-D149-430A-88BF-1EBCD5353BB7}"/>
                </a:ext>
              </a:extLst>
            </p:cNvPr>
            <p:cNvSpPr/>
            <p:nvPr/>
          </p:nvSpPr>
          <p:spPr>
            <a:xfrm>
              <a:off x="4428455" y="4604180"/>
              <a:ext cx="1872719" cy="975101"/>
            </a:xfrm>
            <a:prstGeom prst="roundRect">
              <a:avLst>
                <a:gd name="adj" fmla="val 7923"/>
              </a:avLst>
            </a:prstGeom>
            <a:grp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solidFill>
                  <a:schemeClr val="tx1">
                    <a:lumMod val="85000"/>
                    <a:lumOff val="15000"/>
                  </a:schemeClr>
                </a:solidFill>
              </a:endParaRPr>
            </a:p>
          </p:txBody>
        </p:sp>
        <p:sp>
          <p:nvSpPr>
            <p:cNvPr id="22" name="矩形 21">
              <a:extLst>
                <a:ext uri="{FF2B5EF4-FFF2-40B4-BE49-F238E27FC236}">
                  <a16:creationId xmlns:a16="http://schemas.microsoft.com/office/drawing/2014/main" id="{6613E04D-1965-4009-AC44-DDC6327C36AD}"/>
                </a:ext>
              </a:extLst>
            </p:cNvPr>
            <p:cNvSpPr/>
            <p:nvPr/>
          </p:nvSpPr>
          <p:spPr>
            <a:xfrm>
              <a:off x="4428455" y="4589482"/>
              <a:ext cx="1963326" cy="976729"/>
            </a:xfrm>
            <a:prstGeom prst="rect">
              <a:avLst/>
            </a:prstGeom>
            <a:grpFill/>
          </p:spPr>
          <p:txBody>
            <a:bodyPr wrap="square">
              <a:spAutoFit/>
            </a:bodyPr>
            <a:lstStyle/>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1	for </a:t>
              </a:r>
              <a:r>
                <a:rPr lang="en-US" altLang="zh-CN" sz="2000" dirty="0" err="1">
                  <a:solidFill>
                    <a:schemeClr val="tx1">
                      <a:lumMod val="85000"/>
                      <a:lumOff val="15000"/>
                    </a:schemeClr>
                  </a:solidFill>
                  <a:latin typeface="+mj-lt"/>
                  <a:cs typeface="+mn-ea"/>
                </a:rPr>
                <a:t>i</a:t>
              </a:r>
              <a:r>
                <a:rPr lang="en-US" altLang="zh-CN" sz="2000" dirty="0">
                  <a:solidFill>
                    <a:schemeClr val="tx1">
                      <a:lumMod val="85000"/>
                      <a:lumOff val="15000"/>
                    </a:schemeClr>
                  </a:solidFill>
                  <a:latin typeface="+mj-lt"/>
                  <a:cs typeface="+mn-ea"/>
                </a:rPr>
                <a:t> in range(2): #</a:t>
              </a:r>
              <a:r>
                <a:rPr lang="zh-CN" altLang="en-US" sz="2000" dirty="0">
                  <a:solidFill>
                    <a:schemeClr val="tx1">
                      <a:lumMod val="85000"/>
                      <a:lumOff val="15000"/>
                    </a:schemeClr>
                  </a:solidFill>
                  <a:latin typeface="+mj-lt"/>
                  <a:cs typeface="+mn-ea"/>
                </a:rPr>
                <a:t>循环</a:t>
              </a:r>
              <a:r>
                <a:rPr lang="en-US" altLang="zh-CN" sz="2000" dirty="0">
                  <a:solidFill>
                    <a:schemeClr val="tx1">
                      <a:lumMod val="85000"/>
                      <a:lumOff val="15000"/>
                    </a:schemeClr>
                  </a:solidFill>
                  <a:latin typeface="+mj-lt"/>
                  <a:cs typeface="+mn-ea"/>
                </a:rPr>
                <a:t>2</a:t>
              </a:r>
              <a:r>
                <a:rPr lang="zh-CN" altLang="en-US" sz="2000" dirty="0">
                  <a:solidFill>
                    <a:schemeClr val="tx1">
                      <a:lumMod val="85000"/>
                      <a:lumOff val="15000"/>
                    </a:schemeClr>
                  </a:solidFill>
                  <a:latin typeface="+mj-lt"/>
                  <a:cs typeface="+mn-ea"/>
                </a:rPr>
                <a:t>次</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2	    try:</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3	        num=int(input('</a:t>
              </a:r>
              <a:r>
                <a:rPr lang="zh-CN" altLang="en-US" sz="2000" dirty="0">
                  <a:solidFill>
                    <a:schemeClr val="tx1">
                      <a:lumMod val="85000"/>
                      <a:lumOff val="15000"/>
                    </a:schemeClr>
                  </a:solidFill>
                  <a:latin typeface="+mj-lt"/>
                  <a:cs typeface="+mn-ea"/>
                </a:rPr>
                <a:t>请输入一个数字：</a:t>
              </a:r>
              <a:r>
                <a:rPr lang="en-US" altLang="zh-CN" sz="2000" dirty="0">
                  <a:solidFill>
                    <a:schemeClr val="tx1">
                      <a:lumMod val="85000"/>
                      <a:lumOff val="15000"/>
                    </a:schemeClr>
                  </a:solidFill>
                  <a:latin typeface="+mj-lt"/>
                  <a:cs typeface="+mn-ea"/>
                </a:rPr>
                <a:t>'))</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4	        if num==0:</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5	            raise </a:t>
              </a:r>
              <a:r>
                <a:rPr lang="en-US" altLang="zh-CN" sz="2000" dirty="0" err="1">
                  <a:solidFill>
                    <a:schemeClr val="tx1">
                      <a:lumMod val="85000"/>
                      <a:lumOff val="15000"/>
                    </a:schemeClr>
                  </a:solidFill>
                  <a:latin typeface="+mj-lt"/>
                  <a:cs typeface="+mn-ea"/>
                </a:rPr>
                <a:t>ValueError</a:t>
              </a:r>
              <a:r>
                <a:rPr lang="en-US" altLang="zh-CN" sz="2000" dirty="0">
                  <a:solidFill>
                    <a:schemeClr val="tx1">
                      <a:lumMod val="85000"/>
                      <a:lumOff val="15000"/>
                    </a:schemeClr>
                  </a:solidFill>
                  <a:latin typeface="+mj-lt"/>
                  <a:cs typeface="+mn-ea"/>
                </a:rPr>
                <a:t>('</a:t>
              </a:r>
              <a:r>
                <a:rPr lang="zh-CN" altLang="en-US" sz="2000" dirty="0">
                  <a:solidFill>
                    <a:schemeClr val="tx1">
                      <a:lumMod val="85000"/>
                      <a:lumOff val="15000"/>
                    </a:schemeClr>
                  </a:solidFill>
                  <a:latin typeface="+mj-lt"/>
                  <a:cs typeface="+mn-ea"/>
                </a:rPr>
                <a:t>输入数字不能为</a:t>
              </a:r>
              <a:r>
                <a:rPr lang="en-US" altLang="zh-CN" sz="2000" dirty="0">
                  <a:solidFill>
                    <a:schemeClr val="tx1">
                      <a:lumMod val="85000"/>
                      <a:lumOff val="15000"/>
                    </a:schemeClr>
                  </a:solidFill>
                  <a:latin typeface="+mj-lt"/>
                  <a:cs typeface="+mn-ea"/>
                </a:rPr>
                <a:t>0</a:t>
              </a:r>
              <a:r>
                <a:rPr lang="zh-CN" altLang="en-US" sz="2000" dirty="0">
                  <a:solidFill>
                    <a:schemeClr val="tx1">
                      <a:lumMod val="85000"/>
                      <a:lumOff val="15000"/>
                    </a:schemeClr>
                  </a:solidFill>
                  <a:latin typeface="+mj-lt"/>
                  <a:cs typeface="+mn-ea"/>
                </a:rPr>
                <a:t>！</a:t>
              </a:r>
              <a:r>
                <a:rPr lang="en-US" altLang="zh-CN" sz="2000" dirty="0">
                  <a:solidFill>
                    <a:schemeClr val="tx1">
                      <a:lumMod val="85000"/>
                      <a:lumOff val="15000"/>
                    </a:schemeClr>
                  </a:solidFill>
                  <a:latin typeface="+mj-lt"/>
                  <a:cs typeface="+mn-ea"/>
                </a:rPr>
                <a:t>')</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6	        print(10/num)</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7	    except </a:t>
              </a:r>
              <a:r>
                <a:rPr lang="en-US" altLang="zh-CN" sz="2000" dirty="0" err="1">
                  <a:solidFill>
                    <a:schemeClr val="tx1">
                      <a:lumMod val="85000"/>
                      <a:lumOff val="15000"/>
                    </a:schemeClr>
                  </a:solidFill>
                  <a:latin typeface="+mj-lt"/>
                  <a:cs typeface="+mn-ea"/>
                </a:rPr>
                <a:t>ValueError</a:t>
              </a:r>
              <a:r>
                <a:rPr lang="en-US" altLang="zh-CN" sz="2000" dirty="0">
                  <a:solidFill>
                    <a:schemeClr val="tx1">
                      <a:lumMod val="85000"/>
                      <a:lumOff val="15000"/>
                    </a:schemeClr>
                  </a:solidFill>
                  <a:latin typeface="+mj-lt"/>
                  <a:cs typeface="+mn-ea"/>
                </a:rPr>
                <a:t> as e:</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8	        print('</a:t>
              </a:r>
              <a:r>
                <a:rPr lang="zh-CN" altLang="en-US" sz="2000" dirty="0">
                  <a:solidFill>
                    <a:schemeClr val="tx1">
                      <a:lumMod val="85000"/>
                      <a:lumOff val="15000"/>
                    </a:schemeClr>
                  </a:solidFill>
                  <a:latin typeface="+mj-lt"/>
                  <a:cs typeface="+mn-ea"/>
                </a:rPr>
                <a:t>值错误：</a:t>
              </a:r>
              <a:r>
                <a:rPr lang="en-US" altLang="zh-CN" sz="2000" dirty="0">
                  <a:solidFill>
                    <a:schemeClr val="tx1">
                      <a:lumMod val="85000"/>
                      <a:lumOff val="15000"/>
                    </a:schemeClr>
                  </a:solidFill>
                  <a:latin typeface="+mj-lt"/>
                  <a:cs typeface="+mn-ea"/>
                </a:rPr>
                <a:t>',e)</a:t>
              </a:r>
            </a:p>
          </p:txBody>
        </p:sp>
      </p:grpSp>
      <p:grpSp>
        <p:nvGrpSpPr>
          <p:cNvPr id="23" name="组合 22">
            <a:extLst>
              <a:ext uri="{FF2B5EF4-FFF2-40B4-BE49-F238E27FC236}">
                <a16:creationId xmlns:a16="http://schemas.microsoft.com/office/drawing/2014/main" id="{12CC98A4-1DE6-4720-91E0-F890E15DA5E3}"/>
              </a:ext>
            </a:extLst>
          </p:cNvPr>
          <p:cNvGrpSpPr/>
          <p:nvPr/>
        </p:nvGrpSpPr>
        <p:grpSpPr>
          <a:xfrm>
            <a:off x="7389029" y="2915459"/>
            <a:ext cx="3758290" cy="3248607"/>
            <a:chOff x="4428455" y="4604180"/>
            <a:chExt cx="1230753" cy="975101"/>
          </a:xfrm>
          <a:noFill/>
        </p:grpSpPr>
        <p:sp>
          <p:nvSpPr>
            <p:cNvPr id="24" name="KSO_Shape">
              <a:extLst>
                <a:ext uri="{FF2B5EF4-FFF2-40B4-BE49-F238E27FC236}">
                  <a16:creationId xmlns:a16="http://schemas.microsoft.com/office/drawing/2014/main" id="{433513C1-3ED2-494E-848A-30885886C0AA}"/>
                </a:ext>
              </a:extLst>
            </p:cNvPr>
            <p:cNvSpPr/>
            <p:nvPr/>
          </p:nvSpPr>
          <p:spPr>
            <a:xfrm>
              <a:off x="4428455" y="4604180"/>
              <a:ext cx="1212039" cy="975101"/>
            </a:xfrm>
            <a:prstGeom prst="roundRect">
              <a:avLst>
                <a:gd name="adj" fmla="val 7923"/>
              </a:avLst>
            </a:prstGeom>
            <a:grp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solidFill>
                  <a:schemeClr val="tx1">
                    <a:lumMod val="85000"/>
                    <a:lumOff val="15000"/>
                  </a:schemeClr>
                </a:solidFill>
              </a:endParaRPr>
            </a:p>
          </p:txBody>
        </p:sp>
        <p:sp>
          <p:nvSpPr>
            <p:cNvPr id="25" name="矩形 24">
              <a:extLst>
                <a:ext uri="{FF2B5EF4-FFF2-40B4-BE49-F238E27FC236}">
                  <a16:creationId xmlns:a16="http://schemas.microsoft.com/office/drawing/2014/main" id="{1B1D4DE4-B35C-4A5D-A371-386693CD243A}"/>
                </a:ext>
              </a:extLst>
            </p:cNvPr>
            <p:cNvSpPr/>
            <p:nvPr/>
          </p:nvSpPr>
          <p:spPr>
            <a:xfrm>
              <a:off x="4428455" y="4828578"/>
              <a:ext cx="1230753" cy="508102"/>
            </a:xfrm>
            <a:prstGeom prst="rect">
              <a:avLst/>
            </a:prstGeom>
            <a:grpFill/>
          </p:spPr>
          <p:txBody>
            <a:bodyPr wrap="square">
              <a:spAutoFit/>
            </a:bodyPr>
            <a:lstStyle/>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dirty="0">
                  <a:solidFill>
                    <a:schemeClr val="tx1">
                      <a:lumMod val="85000"/>
                      <a:lumOff val="15000"/>
                    </a:schemeClr>
                  </a:solidFill>
                  <a:latin typeface="+mj-lt"/>
                  <a:cs typeface="+mn-ea"/>
                </a:rPr>
                <a:t>请输入一个数字：</a:t>
              </a:r>
              <a:r>
                <a:rPr lang="en-US" altLang="zh-CN" sz="2000" dirty="0">
                  <a:solidFill>
                    <a:schemeClr val="tx1">
                      <a:lumMod val="85000"/>
                      <a:lumOff val="15000"/>
                    </a:schemeClr>
                  </a:solidFill>
                  <a:latin typeface="+mj-lt"/>
                  <a:cs typeface="+mn-ea"/>
                </a:rPr>
                <a:t>0</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dirty="0">
                  <a:solidFill>
                    <a:schemeClr val="tx1">
                      <a:lumMod val="85000"/>
                      <a:lumOff val="15000"/>
                    </a:schemeClr>
                  </a:solidFill>
                  <a:latin typeface="+mj-lt"/>
                  <a:cs typeface="+mn-ea"/>
                </a:rPr>
                <a:t>值错误： 输入数字不能为</a:t>
              </a:r>
              <a:r>
                <a:rPr lang="en-US" altLang="zh-CN" sz="2000" dirty="0">
                  <a:solidFill>
                    <a:schemeClr val="tx1">
                      <a:lumMod val="85000"/>
                      <a:lumOff val="15000"/>
                    </a:schemeClr>
                  </a:solidFill>
                  <a:latin typeface="+mj-lt"/>
                  <a:cs typeface="+mn-ea"/>
                </a:rPr>
                <a:t>0</a:t>
              </a:r>
              <a:r>
                <a:rPr lang="zh-CN" altLang="en-US" sz="2000" dirty="0">
                  <a:solidFill>
                    <a:schemeClr val="tx1">
                      <a:lumMod val="85000"/>
                      <a:lumOff val="15000"/>
                    </a:schemeClr>
                  </a:solidFill>
                  <a:latin typeface="+mj-lt"/>
                  <a:cs typeface="+mn-ea"/>
                </a:rPr>
                <a:t>！</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dirty="0">
                  <a:solidFill>
                    <a:schemeClr val="tx1">
                      <a:lumMod val="85000"/>
                      <a:lumOff val="15000"/>
                    </a:schemeClr>
                  </a:solidFill>
                  <a:latin typeface="+mj-lt"/>
                  <a:cs typeface="+mn-ea"/>
                </a:rPr>
                <a:t>请输入一个数字：</a:t>
              </a:r>
              <a:r>
                <a:rPr lang="en-US" altLang="zh-CN" sz="2000" dirty="0">
                  <a:solidFill>
                    <a:schemeClr val="tx1">
                      <a:lumMod val="85000"/>
                      <a:lumOff val="15000"/>
                    </a:schemeClr>
                  </a:solidFill>
                  <a:latin typeface="+mj-lt"/>
                  <a:cs typeface="+mn-ea"/>
                </a:rPr>
                <a:t>10</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1.0</a:t>
              </a:r>
            </a:p>
          </p:txBody>
        </p:sp>
      </p:grpSp>
      <p:sp>
        <p:nvSpPr>
          <p:cNvPr id="14" name="矩形 13">
            <a:extLst>
              <a:ext uri="{FF2B5EF4-FFF2-40B4-BE49-F238E27FC236}">
                <a16:creationId xmlns:a16="http://schemas.microsoft.com/office/drawing/2014/main" id="{9B2B84E5-5208-49F5-84BD-5155637C03DD}"/>
              </a:ext>
            </a:extLst>
          </p:cNvPr>
          <p:cNvSpPr/>
          <p:nvPr/>
        </p:nvSpPr>
        <p:spPr>
          <a:xfrm>
            <a:off x="2714408" y="1922378"/>
            <a:ext cx="9477592" cy="580865"/>
          </a:xfrm>
          <a:prstGeom prst="rect">
            <a:avLst/>
          </a:prstGeom>
        </p:spPr>
        <p:txBody>
          <a:bodyPr wrap="square">
            <a:spAutoFit/>
          </a:bodyPr>
          <a:lstStyle/>
          <a:p>
            <a:pPr>
              <a:lnSpc>
                <a:spcPct val="150000"/>
              </a:lnSpc>
              <a:spcBef>
                <a:spcPct val="0"/>
              </a:spcBef>
              <a:defRPr/>
            </a:pPr>
            <a:r>
              <a:rPr lang="en-US" altLang="zh-CN" sz="2400" b="1" dirty="0">
                <a:solidFill>
                  <a:schemeClr val="tx1">
                    <a:lumMod val="85000"/>
                    <a:lumOff val="15000"/>
                  </a:schemeClr>
                </a:solidFill>
                <a:latin typeface="+mj-lt"/>
                <a:ea typeface="微软雅黑" panose="020B0503020204020204" pitchFamily="34" charset="-122"/>
              </a:rPr>
              <a:t>raise</a:t>
            </a:r>
            <a:r>
              <a:rPr lang="zh-CN" altLang="en-US" sz="2400" b="1" dirty="0">
                <a:solidFill>
                  <a:schemeClr val="tx1">
                    <a:lumMod val="85000"/>
                    <a:lumOff val="15000"/>
                  </a:schemeClr>
                </a:solidFill>
                <a:latin typeface="+mj-lt"/>
                <a:ea typeface="微软雅黑" panose="020B0503020204020204" pitchFamily="34" charset="-122"/>
              </a:rPr>
              <a:t>使用示例。</a:t>
            </a:r>
          </a:p>
        </p:txBody>
      </p:sp>
      <p:grpSp>
        <p:nvGrpSpPr>
          <p:cNvPr id="15" name="组合 14">
            <a:extLst>
              <a:ext uri="{FF2B5EF4-FFF2-40B4-BE49-F238E27FC236}">
                <a16:creationId xmlns:a16="http://schemas.microsoft.com/office/drawing/2014/main" id="{DCE9FFD1-D9F0-498C-81F9-BB126CEC0DB6}"/>
              </a:ext>
            </a:extLst>
          </p:cNvPr>
          <p:cNvGrpSpPr/>
          <p:nvPr/>
        </p:nvGrpSpPr>
        <p:grpSpPr>
          <a:xfrm>
            <a:off x="1426876" y="1741244"/>
            <a:ext cx="1036662" cy="1036662"/>
            <a:chOff x="6157773" y="1285506"/>
            <a:chExt cx="1524000" cy="1524000"/>
          </a:xfrm>
        </p:grpSpPr>
        <p:sp>
          <p:nvSpPr>
            <p:cNvPr id="16" name="泪滴形 15">
              <a:extLst>
                <a:ext uri="{FF2B5EF4-FFF2-40B4-BE49-F238E27FC236}">
                  <a16:creationId xmlns:a16="http://schemas.microsoft.com/office/drawing/2014/main" id="{7A99DD39-D377-4A3A-AF25-0077D7DAC014}"/>
                </a:ext>
              </a:extLst>
            </p:cNvPr>
            <p:cNvSpPr/>
            <p:nvPr/>
          </p:nvSpPr>
          <p:spPr>
            <a:xfrm flipH="1" flipV="1">
              <a:off x="6157773" y="1285506"/>
              <a:ext cx="1524000" cy="1524000"/>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矩形 16">
              <a:extLst>
                <a:ext uri="{FF2B5EF4-FFF2-40B4-BE49-F238E27FC236}">
                  <a16:creationId xmlns:a16="http://schemas.microsoft.com/office/drawing/2014/main" id="{867CC77A-A1EF-4797-B3F5-C4E48CEC36AD}"/>
                </a:ext>
              </a:extLst>
            </p:cNvPr>
            <p:cNvSpPr/>
            <p:nvPr/>
          </p:nvSpPr>
          <p:spPr>
            <a:xfrm>
              <a:off x="6673551" y="1665969"/>
              <a:ext cx="492443" cy="461665"/>
            </a:xfrm>
            <a:prstGeom prst="rect">
              <a:avLst/>
            </a:prstGeom>
          </p:spPr>
          <p:txBody>
            <a:bodyPr wrap="none">
              <a:spAutoFit/>
            </a:bodyPr>
            <a:lstStyle/>
            <a:p>
              <a:pPr algn="ctr">
                <a:spcBef>
                  <a:spcPct val="0"/>
                </a:spcBef>
                <a:defRPr/>
              </a:pP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例</a:t>
              </a:r>
              <a:endPar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18" name="直接连接符 17">
            <a:extLst>
              <a:ext uri="{FF2B5EF4-FFF2-40B4-BE49-F238E27FC236}">
                <a16:creationId xmlns:a16="http://schemas.microsoft.com/office/drawing/2014/main" id="{943CBDB6-EB9E-4D3E-B4B9-2DEB2B350734}"/>
              </a:ext>
            </a:extLst>
          </p:cNvPr>
          <p:cNvCxnSpPr>
            <a:cxnSpLocks/>
          </p:cNvCxnSpPr>
          <p:nvPr/>
        </p:nvCxnSpPr>
        <p:spPr>
          <a:xfrm flipV="1">
            <a:off x="2469425" y="2587479"/>
            <a:ext cx="2874273" cy="1"/>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639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p:tgtEl>
                                          <p:spTgt spid="9"/>
                                        </p:tgtEl>
                                        <p:attrNameLst>
                                          <p:attrName>ppt_y</p:attrName>
                                        </p:attrNameLst>
                                      </p:cBhvr>
                                      <p:tavLst>
                                        <p:tav tm="0">
                                          <p:val>
                                            <p:strVal val="#ppt_y-#ppt_h*1.125000"/>
                                          </p:val>
                                        </p:tav>
                                        <p:tav tm="100000">
                                          <p:val>
                                            <p:strVal val="#ppt_y"/>
                                          </p:val>
                                        </p:tav>
                                      </p:tavLst>
                                    </p:anim>
                                    <p:animEffect transition="in" filter="wipe(down)">
                                      <p:cBhvr>
                                        <p:cTn id="17" dur="500"/>
                                        <p:tgtEl>
                                          <p:spTgt spid="9"/>
                                        </p:tgtEl>
                                      </p:cBhvr>
                                    </p:animEffect>
                                  </p:childTnLst>
                                </p:cTn>
                              </p:par>
                            </p:childTnLst>
                          </p:cTn>
                        </p:par>
                        <p:par>
                          <p:cTn id="18" fill="hold">
                            <p:stCondLst>
                              <p:cond delay="1000"/>
                            </p:stCondLst>
                            <p:childTnLst>
                              <p:par>
                                <p:cTn id="19" presetID="12" presetClass="entr" presetSubtype="1"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p:tgtEl>
                                          <p:spTgt spid="15"/>
                                        </p:tgtEl>
                                        <p:attrNameLst>
                                          <p:attrName>ppt_y</p:attrName>
                                        </p:attrNameLst>
                                      </p:cBhvr>
                                      <p:tavLst>
                                        <p:tav tm="0">
                                          <p:val>
                                            <p:strVal val="#ppt_y-#ppt_h*1.125000"/>
                                          </p:val>
                                        </p:tav>
                                        <p:tav tm="100000">
                                          <p:val>
                                            <p:strVal val="#ppt_y"/>
                                          </p:val>
                                        </p:tav>
                                      </p:tavLst>
                                    </p:anim>
                                    <p:animEffect transition="in" filter="wipe(down)">
                                      <p:cBhvr>
                                        <p:cTn id="22" dur="500"/>
                                        <p:tgtEl>
                                          <p:spTgt spid="15"/>
                                        </p:tgtEl>
                                      </p:cBhvr>
                                    </p:animEffect>
                                  </p:childTnLst>
                                </p:cTn>
                              </p:par>
                              <p:par>
                                <p:cTn id="23" presetID="22" presetClass="entr" presetSubtype="8"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par>
                                <p:cTn id="26" presetID="12" presetClass="entr" presetSubtype="1"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p:tgtEl>
                                          <p:spTgt spid="14"/>
                                        </p:tgtEl>
                                        <p:attrNameLst>
                                          <p:attrName>ppt_y</p:attrName>
                                        </p:attrNameLst>
                                      </p:cBhvr>
                                      <p:tavLst>
                                        <p:tav tm="0">
                                          <p:val>
                                            <p:strVal val="#ppt_y-#ppt_h*1.125000"/>
                                          </p:val>
                                        </p:tav>
                                        <p:tav tm="100000">
                                          <p:val>
                                            <p:strVal val="#ppt_y"/>
                                          </p:val>
                                        </p:tav>
                                      </p:tavLst>
                                    </p:anim>
                                    <p:animEffect transition="in" filter="wipe(down)">
                                      <p:cBhvr>
                                        <p:cTn id="29" dur="500"/>
                                        <p:tgtEl>
                                          <p:spTgt spid="14"/>
                                        </p:tgtEl>
                                      </p:cBhvr>
                                    </p:animEffect>
                                  </p:childTnLst>
                                </p:cTn>
                              </p:par>
                            </p:childTnLst>
                          </p:cTn>
                        </p:par>
                        <p:par>
                          <p:cTn id="30" fill="hold">
                            <p:stCondLst>
                              <p:cond delay="1500"/>
                            </p:stCondLst>
                            <p:childTnLst>
                              <p:par>
                                <p:cTn id="31" presetID="16" presetClass="entr" presetSubtype="21"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barn(inVertical)">
                                      <p:cBhvr>
                                        <p:cTn id="33" dur="500"/>
                                        <p:tgtEl>
                                          <p:spTgt spid="20"/>
                                        </p:tgtEl>
                                      </p:cBhvr>
                                    </p:animEffect>
                                  </p:childTnLst>
                                </p:cTn>
                              </p:par>
                            </p:childTnLst>
                          </p:cTn>
                        </p:par>
                        <p:par>
                          <p:cTn id="34" fill="hold">
                            <p:stCondLst>
                              <p:cond delay="2000"/>
                            </p:stCondLst>
                            <p:childTnLst>
                              <p:par>
                                <p:cTn id="35" presetID="16" presetClass="entr" presetSubtype="21" fill="hold"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arn(inVertical)">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animBg="1"/>
      <p:bldP spid="1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CB18A8A-4969-4A48-8F1F-0291E8B94015}"/>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无论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try</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子句执行时是否发生异常，都会执行的子句是（    ）。</a:t>
            </a:r>
          </a:p>
        </p:txBody>
      </p:sp>
      <p:sp>
        <p:nvSpPr>
          <p:cNvPr id="5" name="文本框 4">
            <a:extLst>
              <a:ext uri="{FF2B5EF4-FFF2-40B4-BE49-F238E27FC236}">
                <a16:creationId xmlns:a16="http://schemas.microsoft.com/office/drawing/2014/main" id="{14FA767E-EEF5-4107-B8EE-97DFDD8A072F}"/>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else</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8A799A6B-418F-478C-A068-7F32AAE0A42F}"/>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finally</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3960EE03-BF49-41F5-B2F0-9042C64145A4}"/>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except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3A8751D9-5332-48CB-9E80-B2E00E73B845}"/>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不存在</a:t>
            </a:r>
          </a:p>
        </p:txBody>
      </p:sp>
      <p:sp>
        <p:nvSpPr>
          <p:cNvPr id="9" name="椭圆 8">
            <a:extLst>
              <a:ext uri="{FF2B5EF4-FFF2-40B4-BE49-F238E27FC236}">
                <a16:creationId xmlns:a16="http://schemas.microsoft.com/office/drawing/2014/main" id="{8DA1E0DD-A300-4BFF-A3AC-0AA2997A9D17}"/>
              </a:ext>
            </a:extLst>
          </p:cNvPr>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0" name="椭圆 9">
            <a:extLst>
              <a:ext uri="{FF2B5EF4-FFF2-40B4-BE49-F238E27FC236}">
                <a16:creationId xmlns:a16="http://schemas.microsoft.com/office/drawing/2014/main" id="{38070806-D880-4B7E-9491-39DFA9BFC9AF}"/>
              </a:ext>
            </a:extLst>
          </p:cNvPr>
          <p:cNvSpPr>
            <a:spLocks noChangeAspect="1"/>
          </p:cNvSpPr>
          <p:nvPr>
            <p:custDataLst>
              <p:tags r:id="rId8"/>
            </p:custDataLst>
          </p:nvPr>
        </p:nvSpPr>
        <p:spPr>
          <a:xfrm>
            <a:off x="1571625" y="3707606"/>
            <a:ext cx="514350" cy="514350"/>
          </a:xfrm>
          <a:prstGeom prst="ellipse">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1" name="椭圆 10">
            <a:extLst>
              <a:ext uri="{FF2B5EF4-FFF2-40B4-BE49-F238E27FC236}">
                <a16:creationId xmlns:a16="http://schemas.microsoft.com/office/drawing/2014/main" id="{B9BABB6F-E762-4BE0-A1BE-CA511B0FB4ED}"/>
              </a:ext>
            </a:extLst>
          </p:cNvPr>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2" name="椭圆 11">
            <a:extLst>
              <a:ext uri="{FF2B5EF4-FFF2-40B4-BE49-F238E27FC236}">
                <a16:creationId xmlns:a16="http://schemas.microsoft.com/office/drawing/2014/main" id="{2AD64513-F71F-4AB3-B9F9-E39DB813583C}"/>
              </a:ext>
            </a:extLst>
          </p:cNvPr>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D</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3" name="矩形: 圆角 12">
            <a:extLst>
              <a:ext uri="{FF2B5EF4-FFF2-40B4-BE49-F238E27FC236}">
                <a16:creationId xmlns:a16="http://schemas.microsoft.com/office/drawing/2014/main" id="{5AC20726-1BB6-4C26-8746-7AE14A836C32}"/>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提交</a:t>
            </a:r>
          </a:p>
        </p:txBody>
      </p:sp>
      <p:grpSp>
        <p:nvGrpSpPr>
          <p:cNvPr id="18" name="组合 17">
            <a:extLst>
              <a:ext uri="{FF2B5EF4-FFF2-40B4-BE49-F238E27FC236}">
                <a16:creationId xmlns:a16="http://schemas.microsoft.com/office/drawing/2014/main" id="{0758583C-CB6A-496D-B660-B403E0AC9668}"/>
              </a:ext>
            </a:extLst>
          </p:cNvPr>
          <p:cNvGrpSpPr/>
          <p:nvPr>
            <p:custDataLst>
              <p:tags r:id="rId12"/>
            </p:custDataLst>
          </p:nvPr>
        </p:nvGrpSpPr>
        <p:grpSpPr>
          <a:xfrm>
            <a:off x="0" y="0"/>
            <a:ext cx="12192000" cy="635000"/>
            <a:chOff x="0" y="0"/>
            <a:chExt cx="12192000" cy="635000"/>
          </a:xfrm>
        </p:grpSpPr>
        <p:sp>
          <p:nvSpPr>
            <p:cNvPr id="14" name="TitleBackground">
              <a:extLst>
                <a:ext uri="{FF2B5EF4-FFF2-40B4-BE49-F238E27FC236}">
                  <a16:creationId xmlns:a16="http://schemas.microsoft.com/office/drawing/2014/main" id="{B06EB9D4-5671-465C-B87B-C269DAE6E806}"/>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ColorBlock">
              <a:extLst>
                <a:ext uri="{FF2B5EF4-FFF2-40B4-BE49-F238E27FC236}">
                  <a16:creationId xmlns:a16="http://schemas.microsoft.com/office/drawing/2014/main" id="{F2C8D5D7-6E6C-4A61-A3FB-4206B66744F0}"/>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ypeText">
              <a:extLst>
                <a:ext uri="{FF2B5EF4-FFF2-40B4-BE49-F238E27FC236}">
                  <a16:creationId xmlns:a16="http://schemas.microsoft.com/office/drawing/2014/main" id="{B71702DD-6BAC-4C1F-A98D-28FF37D9CAC5}"/>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EA0E1DE7-5A60-4F71-9EB6-13CEC2A6417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5C382AE-366F-4BF4-98EC-E595F0D6E234}"/>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3355145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553093E-91BB-49E5-97B8-FEFF385E0EA5}"/>
              </a:ext>
            </a:extLst>
          </p:cNvPr>
          <p:cNvGrpSpPr/>
          <p:nvPr/>
        </p:nvGrpSpPr>
        <p:grpSpPr>
          <a:xfrm>
            <a:off x="381664" y="2777302"/>
            <a:ext cx="11510490" cy="1239163"/>
            <a:chOff x="3041791" y="2666891"/>
            <a:chExt cx="11510490" cy="1239163"/>
          </a:xfrm>
        </p:grpSpPr>
        <p:sp>
          <p:nvSpPr>
            <p:cNvPr id="2" name="文本框 1">
              <a:extLst>
                <a:ext uri="{FF2B5EF4-FFF2-40B4-BE49-F238E27FC236}">
                  <a16:creationId xmlns:a16="http://schemas.microsoft.com/office/drawing/2014/main" id="{A604DD5E-F17A-4AEC-B07E-CC597E127787}"/>
                </a:ext>
              </a:extLst>
            </p:cNvPr>
            <p:cNvSpPr txBox="1"/>
            <p:nvPr/>
          </p:nvSpPr>
          <p:spPr>
            <a:xfrm>
              <a:off x="3080871" y="2705725"/>
              <a:ext cx="11471410" cy="1200329"/>
            </a:xfrm>
            <a:prstGeom prst="rect">
              <a:avLst/>
            </a:prstGeom>
            <a:noFill/>
          </p:spPr>
          <p:txBody>
            <a:bodyPr wrap="none" rtlCol="0">
              <a:spAutoFit/>
            </a:bodyPr>
            <a:lstStyle/>
            <a:p>
              <a:pPr lvl="0">
                <a:defRPr/>
              </a:pPr>
              <a:r>
                <a:rPr lang="zh-CN" altLang="en-US" sz="7200" b="1" dirty="0">
                  <a:solidFill>
                    <a:srgbClr val="B1C400"/>
                  </a:solidFill>
                  <a:latin typeface="Bauhaus 93" panose="04030905020B02020C02" pitchFamily="82" charset="0"/>
                  <a:ea typeface="Adobe Gothic Std B" panose="020B0800000000000000" pitchFamily="34" charset="-128"/>
                </a:rPr>
                <a:t>异常处理</a:t>
              </a:r>
              <a:r>
                <a:rPr lang="en-US" altLang="zh-CN" sz="7200" b="1" dirty="0">
                  <a:solidFill>
                    <a:srgbClr val="B1C400"/>
                  </a:solidFill>
                  <a:latin typeface="Bauhaus 93" panose="04030905020B02020C02" pitchFamily="82" charset="0"/>
                  <a:ea typeface="Adobe Gothic Std B" panose="020B0800000000000000" pitchFamily="34" charset="-128"/>
                </a:rPr>
                <a:t>-</a:t>
              </a:r>
              <a:r>
                <a:rPr lang="zh-CN" altLang="en-US" sz="7200" b="1" dirty="0">
                  <a:solidFill>
                    <a:srgbClr val="B1C400"/>
                  </a:solidFill>
                  <a:latin typeface="Bauhaus 93" panose="04030905020B02020C02" pitchFamily="82" charset="0"/>
                  <a:ea typeface="Adobe Gothic Std B" panose="020B0800000000000000" pitchFamily="34" charset="-128"/>
                </a:rPr>
                <a:t>断言和自定义异常</a:t>
              </a:r>
              <a:endParaRPr lang="zh-CN" altLang="en-US" sz="7200" b="1" kern="1200" dirty="0">
                <a:solidFill>
                  <a:srgbClr val="B1C400"/>
                </a:solidFill>
                <a:latin typeface="+mj-ea"/>
              </a:endParaRPr>
            </a:p>
          </p:txBody>
        </p:sp>
        <p:sp>
          <p:nvSpPr>
            <p:cNvPr id="3" name="文本框 2">
              <a:extLst>
                <a:ext uri="{FF2B5EF4-FFF2-40B4-BE49-F238E27FC236}">
                  <a16:creationId xmlns:a16="http://schemas.microsoft.com/office/drawing/2014/main" id="{9C169608-4514-49BB-B40D-4FB34737EF0D}"/>
                </a:ext>
              </a:extLst>
            </p:cNvPr>
            <p:cNvSpPr txBox="1"/>
            <p:nvPr/>
          </p:nvSpPr>
          <p:spPr>
            <a:xfrm>
              <a:off x="3041791" y="2666891"/>
              <a:ext cx="11471410" cy="1200329"/>
            </a:xfrm>
            <a:prstGeom prst="rect">
              <a:avLst/>
            </a:prstGeom>
            <a:noFill/>
          </p:spPr>
          <p:txBody>
            <a:bodyPr wrap="none" rtlCol="0">
              <a:spAutoFit/>
            </a:bodyPr>
            <a:lstStyle/>
            <a:p>
              <a:pPr lvl="0">
                <a:defRPr/>
              </a:pPr>
              <a:r>
                <a:rPr lang="zh-CN" altLang="en-US" sz="7200" b="1" dirty="0">
                  <a:solidFill>
                    <a:srgbClr val="1950B2"/>
                  </a:solidFill>
                  <a:latin typeface="Bauhaus 93" panose="04030905020B02020C02" pitchFamily="82" charset="0"/>
                  <a:ea typeface="Adobe Gothic Std B" panose="020B0800000000000000" pitchFamily="34" charset="-128"/>
                </a:rPr>
                <a:t>异常处理</a:t>
              </a:r>
              <a:r>
                <a:rPr lang="en-US" altLang="zh-CN" sz="7200" b="1" dirty="0">
                  <a:solidFill>
                    <a:srgbClr val="1950B2"/>
                  </a:solidFill>
                  <a:latin typeface="Bauhaus 93" panose="04030905020B02020C02" pitchFamily="82" charset="0"/>
                  <a:ea typeface="Adobe Gothic Std B" panose="020B0800000000000000" pitchFamily="34" charset="-128"/>
                </a:rPr>
                <a:t>-</a:t>
              </a:r>
              <a:r>
                <a:rPr lang="zh-CN" altLang="en-US" sz="7200" b="1" dirty="0">
                  <a:solidFill>
                    <a:srgbClr val="1950B2"/>
                  </a:solidFill>
                  <a:latin typeface="Bauhaus 93" panose="04030905020B02020C02" pitchFamily="82" charset="0"/>
                  <a:ea typeface="Adobe Gothic Std B" panose="020B0800000000000000" pitchFamily="34" charset="-128"/>
                </a:rPr>
                <a:t>断言和自定义异常</a:t>
              </a:r>
              <a:endParaRPr lang="zh-CN" altLang="en-US" sz="7200" b="1" kern="1200" dirty="0">
                <a:solidFill>
                  <a:srgbClr val="1950B2"/>
                </a:solidFill>
                <a:latin typeface="+mj-ea"/>
              </a:endParaRPr>
            </a:p>
          </p:txBody>
        </p:sp>
      </p:grpSp>
    </p:spTree>
    <p:extLst>
      <p:ext uri="{BB962C8B-B14F-4D97-AF65-F5344CB8AC3E}">
        <p14:creationId xmlns:p14="http://schemas.microsoft.com/office/powerpoint/2010/main" val="35075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8" y="495168"/>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cs typeface="微软雅黑" panose="020B0503020204020204" pitchFamily="34" charset="-122"/>
              </a:rPr>
              <a:t>断言</a:t>
            </a:r>
          </a:p>
        </p:txBody>
      </p:sp>
      <p:sp>
        <p:nvSpPr>
          <p:cNvPr id="7" name="矩形 6">
            <a:extLst>
              <a:ext uri="{FF2B5EF4-FFF2-40B4-BE49-F238E27FC236}">
                <a16:creationId xmlns:a16="http://schemas.microsoft.com/office/drawing/2014/main" id="{44AA93FA-FF6E-49EE-9001-EABFBCBA4B7B}"/>
              </a:ext>
            </a:extLst>
          </p:cNvPr>
          <p:cNvSpPr/>
          <p:nvPr/>
        </p:nvSpPr>
        <p:spPr>
          <a:xfrm>
            <a:off x="1393716" y="1109931"/>
            <a:ext cx="9753601" cy="1134862"/>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使用</a:t>
            </a:r>
            <a:r>
              <a:rPr lang="en-US" altLang="zh-CN" sz="2400" dirty="0">
                <a:solidFill>
                  <a:schemeClr val="tx1">
                    <a:lumMod val="85000"/>
                    <a:lumOff val="15000"/>
                  </a:schemeClr>
                </a:solidFill>
                <a:latin typeface="+mj-lt"/>
                <a:ea typeface="微软雅黑" panose="020B0503020204020204" pitchFamily="34" charset="-122"/>
              </a:rPr>
              <a:t>assert</a:t>
            </a:r>
            <a:r>
              <a:rPr lang="zh-CN" altLang="en-US" sz="2400" dirty="0">
                <a:solidFill>
                  <a:schemeClr val="tx1">
                    <a:lumMod val="85000"/>
                    <a:lumOff val="15000"/>
                  </a:schemeClr>
                </a:solidFill>
                <a:latin typeface="+mj-lt"/>
                <a:ea typeface="微软雅黑" panose="020B0503020204020204" pitchFamily="34" charset="-122"/>
              </a:rPr>
              <a:t>可以判断一个条件是否成立，如果成立则继续执行后面的语句；如果不成立则会引发</a:t>
            </a:r>
            <a:r>
              <a:rPr lang="en-US" altLang="zh-CN" sz="2400" dirty="0" err="1">
                <a:solidFill>
                  <a:schemeClr val="tx1">
                    <a:lumMod val="85000"/>
                    <a:lumOff val="15000"/>
                  </a:schemeClr>
                </a:solidFill>
                <a:latin typeface="+mj-lt"/>
                <a:ea typeface="微软雅黑" panose="020B0503020204020204" pitchFamily="34" charset="-122"/>
              </a:rPr>
              <a:t>AssertionError</a:t>
            </a:r>
            <a:r>
              <a:rPr lang="zh-CN" altLang="en-US" sz="2400" dirty="0">
                <a:solidFill>
                  <a:schemeClr val="tx1">
                    <a:lumMod val="85000"/>
                    <a:lumOff val="15000"/>
                  </a:schemeClr>
                </a:solidFill>
                <a:latin typeface="+mj-lt"/>
                <a:ea typeface="微软雅黑" panose="020B0503020204020204" pitchFamily="34" charset="-122"/>
              </a:rPr>
              <a:t>异常。</a:t>
            </a:r>
          </a:p>
        </p:txBody>
      </p:sp>
      <p:sp>
        <p:nvSpPr>
          <p:cNvPr id="8" name="KSO_Shape">
            <a:extLst>
              <a:ext uri="{FF2B5EF4-FFF2-40B4-BE49-F238E27FC236}">
                <a16:creationId xmlns:a16="http://schemas.microsoft.com/office/drawing/2014/main" id="{4CDE8DDE-CD2E-4F14-B16F-6F0B13FCBEE6}"/>
              </a:ext>
            </a:extLst>
          </p:cNvPr>
          <p:cNvSpPr/>
          <p:nvPr/>
        </p:nvSpPr>
        <p:spPr>
          <a:xfrm>
            <a:off x="1190626" y="1190720"/>
            <a:ext cx="10278120" cy="1104874"/>
          </a:xfrm>
          <a:prstGeom prst="roundRect">
            <a:avLst>
              <a:gd name="adj" fmla="val 14563"/>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10" name="组合 9">
            <a:extLst>
              <a:ext uri="{FF2B5EF4-FFF2-40B4-BE49-F238E27FC236}">
                <a16:creationId xmlns:a16="http://schemas.microsoft.com/office/drawing/2014/main" id="{8AE25D56-A401-47DA-A2BB-9E48FA8FB775}"/>
              </a:ext>
            </a:extLst>
          </p:cNvPr>
          <p:cNvGrpSpPr/>
          <p:nvPr/>
        </p:nvGrpSpPr>
        <p:grpSpPr>
          <a:xfrm>
            <a:off x="1937656" y="3237883"/>
            <a:ext cx="5943898" cy="2902891"/>
            <a:chOff x="4428455" y="4589482"/>
            <a:chExt cx="1946489" cy="871331"/>
          </a:xfrm>
        </p:grpSpPr>
        <p:sp>
          <p:nvSpPr>
            <p:cNvPr id="11" name="KSO_Shape">
              <a:extLst>
                <a:ext uri="{FF2B5EF4-FFF2-40B4-BE49-F238E27FC236}">
                  <a16:creationId xmlns:a16="http://schemas.microsoft.com/office/drawing/2014/main" id="{292AF58B-669F-4C52-ADF4-EDE57CD018FD}"/>
                </a:ext>
              </a:extLst>
            </p:cNvPr>
            <p:cNvSpPr/>
            <p:nvPr/>
          </p:nvSpPr>
          <p:spPr>
            <a:xfrm>
              <a:off x="4428455" y="4604180"/>
              <a:ext cx="1611299" cy="856633"/>
            </a:xfrm>
            <a:prstGeom prst="roundRect">
              <a:avLst>
                <a:gd name="adj" fmla="val 7923"/>
              </a:avLst>
            </a:prstGeom>
            <a:solidFill>
              <a:srgbClr val="B1C400"/>
            </a:solid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2" name="矩形 11">
              <a:extLst>
                <a:ext uri="{FF2B5EF4-FFF2-40B4-BE49-F238E27FC236}">
                  <a16:creationId xmlns:a16="http://schemas.microsoft.com/office/drawing/2014/main" id="{41A4107B-C750-4E45-AF2A-0AB8F9A89269}"/>
                </a:ext>
              </a:extLst>
            </p:cNvPr>
            <p:cNvSpPr/>
            <p:nvPr/>
          </p:nvSpPr>
          <p:spPr>
            <a:xfrm>
              <a:off x="4428455" y="4589482"/>
              <a:ext cx="1946489" cy="856633"/>
            </a:xfrm>
            <a:prstGeom prst="rect">
              <a:avLst/>
            </a:prstGeom>
          </p:spPr>
          <p:txBody>
            <a:bodyPr wrap="square">
              <a:spAutoFit/>
            </a:bodyPr>
            <a:lstStyle/>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for </a:t>
              </a:r>
              <a:r>
                <a:rPr lang="en-US" altLang="zh-CN" sz="2000" dirty="0" err="1">
                  <a:solidFill>
                    <a:schemeClr val="tx1">
                      <a:lumMod val="85000"/>
                      <a:lumOff val="15000"/>
                    </a:schemeClr>
                  </a:solidFill>
                  <a:latin typeface="+mj-lt"/>
                  <a:cs typeface="+mn-ea"/>
                </a:rPr>
                <a:t>i</a:t>
              </a:r>
              <a:r>
                <a:rPr lang="en-US" altLang="zh-CN" sz="2000" dirty="0">
                  <a:solidFill>
                    <a:schemeClr val="tx1">
                      <a:lumMod val="85000"/>
                      <a:lumOff val="15000"/>
                    </a:schemeClr>
                  </a:solidFill>
                  <a:latin typeface="+mj-lt"/>
                  <a:cs typeface="+mn-ea"/>
                </a:rPr>
                <a:t> in range(2): #</a:t>
              </a:r>
              <a:r>
                <a:rPr lang="zh-CN" altLang="en-US" sz="2000" dirty="0">
                  <a:solidFill>
                    <a:schemeClr val="tx1">
                      <a:lumMod val="85000"/>
                      <a:lumOff val="15000"/>
                    </a:schemeClr>
                  </a:solidFill>
                  <a:latin typeface="+mj-lt"/>
                  <a:cs typeface="+mn-ea"/>
                </a:rPr>
                <a:t>循环</a:t>
              </a:r>
              <a:r>
                <a:rPr lang="en-US" altLang="zh-CN" sz="2000" dirty="0">
                  <a:solidFill>
                    <a:schemeClr val="tx1">
                      <a:lumMod val="85000"/>
                      <a:lumOff val="15000"/>
                    </a:schemeClr>
                  </a:solidFill>
                  <a:latin typeface="+mj-lt"/>
                  <a:cs typeface="+mn-ea"/>
                </a:rPr>
                <a:t>2</a:t>
              </a:r>
              <a:r>
                <a:rPr lang="zh-CN" altLang="en-US" sz="2000" dirty="0">
                  <a:solidFill>
                    <a:schemeClr val="tx1">
                      <a:lumMod val="85000"/>
                      <a:lumOff val="15000"/>
                    </a:schemeClr>
                  </a:solidFill>
                  <a:latin typeface="+mj-lt"/>
                  <a:cs typeface="+mn-ea"/>
                </a:rPr>
                <a:t>次</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dirty="0">
                  <a:solidFill>
                    <a:schemeClr val="tx1">
                      <a:lumMod val="85000"/>
                      <a:lumOff val="15000"/>
                    </a:schemeClr>
                  </a:solidFill>
                  <a:latin typeface="+mj-lt"/>
                  <a:cs typeface="+mn-ea"/>
                </a:rPr>
                <a:t>    </a:t>
              </a:r>
              <a:r>
                <a:rPr lang="en-US" altLang="zh-CN" sz="2000" dirty="0">
                  <a:solidFill>
                    <a:schemeClr val="tx1">
                      <a:lumMod val="85000"/>
                      <a:lumOff val="15000"/>
                    </a:schemeClr>
                  </a:solidFill>
                  <a:latin typeface="+mj-lt"/>
                  <a:cs typeface="+mn-ea"/>
                </a:rPr>
                <a:t>try:</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        num=int(input('</a:t>
              </a:r>
              <a:r>
                <a:rPr lang="zh-CN" altLang="en-US" sz="2000" dirty="0">
                  <a:solidFill>
                    <a:schemeClr val="tx1">
                      <a:lumMod val="85000"/>
                      <a:lumOff val="15000"/>
                    </a:schemeClr>
                  </a:solidFill>
                  <a:latin typeface="+mj-lt"/>
                  <a:cs typeface="+mn-ea"/>
                </a:rPr>
                <a:t>请输入一个数字：</a:t>
              </a:r>
              <a:r>
                <a:rPr lang="en-US" altLang="zh-CN" sz="2000" dirty="0">
                  <a:solidFill>
                    <a:schemeClr val="tx1">
                      <a:lumMod val="85000"/>
                      <a:lumOff val="15000"/>
                    </a:schemeClr>
                  </a:solidFill>
                  <a:latin typeface="+mj-lt"/>
                  <a:cs typeface="+mn-ea"/>
                </a:rPr>
                <a:t>'))</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        assert num!=0</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        print(10/num)</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    except </a:t>
              </a:r>
              <a:r>
                <a:rPr lang="en-US" altLang="zh-CN" sz="2000" dirty="0" err="1">
                  <a:solidFill>
                    <a:schemeClr val="tx1">
                      <a:lumMod val="85000"/>
                      <a:lumOff val="15000"/>
                    </a:schemeClr>
                  </a:solidFill>
                  <a:latin typeface="+mj-lt"/>
                  <a:cs typeface="+mn-ea"/>
                </a:rPr>
                <a:t>AssertionError</a:t>
              </a:r>
              <a:r>
                <a:rPr lang="en-US" altLang="zh-CN" sz="2000" dirty="0">
                  <a:solidFill>
                    <a:schemeClr val="tx1">
                      <a:lumMod val="85000"/>
                      <a:lumOff val="15000"/>
                    </a:schemeClr>
                  </a:solidFill>
                  <a:latin typeface="+mj-lt"/>
                  <a:cs typeface="+mn-ea"/>
                </a:rPr>
                <a:t>:</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cs typeface="+mn-ea"/>
                </a:rPr>
                <a:t>        print('</a:t>
              </a:r>
              <a:r>
                <a:rPr lang="zh-CN" altLang="en-US" sz="2000" dirty="0">
                  <a:solidFill>
                    <a:schemeClr val="tx1">
                      <a:lumMod val="85000"/>
                      <a:lumOff val="15000"/>
                    </a:schemeClr>
                  </a:solidFill>
                  <a:latin typeface="+mj-lt"/>
                  <a:cs typeface="+mn-ea"/>
                </a:rPr>
                <a:t>断言失败！</a:t>
              </a:r>
              <a:r>
                <a:rPr lang="en-US" altLang="zh-CN" sz="2000" dirty="0">
                  <a:solidFill>
                    <a:schemeClr val="tx1">
                      <a:lumMod val="85000"/>
                      <a:lumOff val="15000"/>
                    </a:schemeClr>
                  </a:solidFill>
                  <a:latin typeface="+mj-lt"/>
                  <a:cs typeface="+mn-ea"/>
                </a:rPr>
                <a:t>')</a:t>
              </a:r>
            </a:p>
          </p:txBody>
        </p:sp>
      </p:grpSp>
      <p:grpSp>
        <p:nvGrpSpPr>
          <p:cNvPr id="14" name="组合 13">
            <a:extLst>
              <a:ext uri="{FF2B5EF4-FFF2-40B4-BE49-F238E27FC236}">
                <a16:creationId xmlns:a16="http://schemas.microsoft.com/office/drawing/2014/main" id="{8D374B76-847C-4113-A8C2-16F1E2DE818A}"/>
              </a:ext>
            </a:extLst>
          </p:cNvPr>
          <p:cNvGrpSpPr/>
          <p:nvPr/>
        </p:nvGrpSpPr>
        <p:grpSpPr>
          <a:xfrm>
            <a:off x="7233556" y="3286852"/>
            <a:ext cx="5943898" cy="2853924"/>
            <a:chOff x="4428455" y="4604180"/>
            <a:chExt cx="1946489" cy="856633"/>
          </a:xfrm>
        </p:grpSpPr>
        <p:sp>
          <p:nvSpPr>
            <p:cNvPr id="15" name="KSO_Shape">
              <a:extLst>
                <a:ext uri="{FF2B5EF4-FFF2-40B4-BE49-F238E27FC236}">
                  <a16:creationId xmlns:a16="http://schemas.microsoft.com/office/drawing/2014/main" id="{CC3110B7-933B-4A8A-91BC-2DB005A29DA4}"/>
                </a:ext>
              </a:extLst>
            </p:cNvPr>
            <p:cNvSpPr/>
            <p:nvPr/>
          </p:nvSpPr>
          <p:spPr>
            <a:xfrm>
              <a:off x="4428455" y="4604180"/>
              <a:ext cx="937548" cy="856633"/>
            </a:xfrm>
            <a:prstGeom prst="roundRect">
              <a:avLst>
                <a:gd name="adj" fmla="val 7923"/>
              </a:avLst>
            </a:prstGeom>
            <a:solidFill>
              <a:srgbClr val="1950B2"/>
            </a:solid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6" name="矩形 15">
              <a:extLst>
                <a:ext uri="{FF2B5EF4-FFF2-40B4-BE49-F238E27FC236}">
                  <a16:creationId xmlns:a16="http://schemas.microsoft.com/office/drawing/2014/main" id="{7EC3E436-4DF6-4219-85F2-CB4CED529BDB}"/>
                </a:ext>
              </a:extLst>
            </p:cNvPr>
            <p:cNvSpPr/>
            <p:nvPr/>
          </p:nvSpPr>
          <p:spPr>
            <a:xfrm>
              <a:off x="4428455" y="4769742"/>
              <a:ext cx="1946489" cy="496112"/>
            </a:xfrm>
            <a:prstGeom prst="rect">
              <a:avLst/>
            </a:prstGeom>
          </p:spPr>
          <p:txBody>
            <a:bodyPr wrap="square">
              <a:spAutoFit/>
            </a:bodyPr>
            <a:lstStyle/>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dirty="0">
                  <a:solidFill>
                    <a:schemeClr val="bg1"/>
                  </a:solidFill>
                  <a:effectLst>
                    <a:outerShdw blurRad="38100" dist="38100" dir="2700000" algn="tl">
                      <a:srgbClr val="000000">
                        <a:alpha val="43137"/>
                      </a:srgbClr>
                    </a:outerShdw>
                  </a:effectLst>
                  <a:latin typeface="+mj-lt"/>
                  <a:cs typeface="+mn-ea"/>
                </a:rPr>
                <a:t>请输入一个数字：</a:t>
              </a:r>
              <a:r>
                <a:rPr lang="en-US" altLang="zh-CN" sz="2000" dirty="0">
                  <a:solidFill>
                    <a:schemeClr val="bg1"/>
                  </a:solidFill>
                  <a:effectLst>
                    <a:outerShdw blurRad="38100" dist="38100" dir="2700000" algn="tl">
                      <a:srgbClr val="000000">
                        <a:alpha val="43137"/>
                      </a:srgbClr>
                    </a:outerShdw>
                  </a:effectLst>
                  <a:latin typeface="+mj-lt"/>
                  <a:cs typeface="+mn-ea"/>
                </a:rPr>
                <a:t>0</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dirty="0">
                  <a:solidFill>
                    <a:schemeClr val="bg1"/>
                  </a:solidFill>
                  <a:effectLst>
                    <a:outerShdw blurRad="38100" dist="38100" dir="2700000" algn="tl">
                      <a:srgbClr val="000000">
                        <a:alpha val="43137"/>
                      </a:srgbClr>
                    </a:outerShdw>
                  </a:effectLst>
                  <a:latin typeface="+mj-lt"/>
                  <a:cs typeface="+mn-ea"/>
                </a:rPr>
                <a:t>断言失败！</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dirty="0">
                  <a:solidFill>
                    <a:schemeClr val="bg1"/>
                  </a:solidFill>
                  <a:effectLst>
                    <a:outerShdw blurRad="38100" dist="38100" dir="2700000" algn="tl">
                      <a:srgbClr val="000000">
                        <a:alpha val="43137"/>
                      </a:srgbClr>
                    </a:outerShdw>
                  </a:effectLst>
                  <a:latin typeface="+mj-lt"/>
                  <a:cs typeface="+mn-ea"/>
                </a:rPr>
                <a:t>请输入一个数字：</a:t>
              </a:r>
              <a:r>
                <a:rPr lang="en-US" altLang="zh-CN" sz="2000" dirty="0">
                  <a:solidFill>
                    <a:schemeClr val="bg1"/>
                  </a:solidFill>
                  <a:effectLst>
                    <a:outerShdw blurRad="38100" dist="38100" dir="2700000" algn="tl">
                      <a:srgbClr val="000000">
                        <a:alpha val="43137"/>
                      </a:srgbClr>
                    </a:outerShdw>
                  </a:effectLst>
                  <a:latin typeface="+mj-lt"/>
                  <a:cs typeface="+mn-ea"/>
                </a:rPr>
                <a:t>10</a:t>
              </a: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bg1"/>
                  </a:solidFill>
                  <a:effectLst>
                    <a:outerShdw blurRad="38100" dist="38100" dir="2700000" algn="tl">
                      <a:srgbClr val="000000">
                        <a:alpha val="43137"/>
                      </a:srgbClr>
                    </a:outerShdw>
                  </a:effectLst>
                  <a:latin typeface="+mj-lt"/>
                  <a:cs typeface="+mn-ea"/>
                </a:rPr>
                <a:t>1.0</a:t>
              </a:r>
            </a:p>
          </p:txBody>
        </p:sp>
      </p:grpSp>
      <p:sp>
        <p:nvSpPr>
          <p:cNvPr id="17" name="矩形 16">
            <a:extLst>
              <a:ext uri="{FF2B5EF4-FFF2-40B4-BE49-F238E27FC236}">
                <a16:creationId xmlns:a16="http://schemas.microsoft.com/office/drawing/2014/main" id="{4069906D-2B94-495A-8482-1256FC6F0BB5}"/>
              </a:ext>
            </a:extLst>
          </p:cNvPr>
          <p:cNvSpPr/>
          <p:nvPr/>
        </p:nvSpPr>
        <p:spPr>
          <a:xfrm>
            <a:off x="2494760" y="2505940"/>
            <a:ext cx="9477592" cy="580865"/>
          </a:xfrm>
          <a:prstGeom prst="rect">
            <a:avLst/>
          </a:prstGeom>
        </p:spPr>
        <p:txBody>
          <a:bodyPr wrap="square">
            <a:spAutoFit/>
          </a:bodyPr>
          <a:lstStyle/>
          <a:p>
            <a:pPr>
              <a:lnSpc>
                <a:spcPct val="150000"/>
              </a:lnSpc>
              <a:spcBef>
                <a:spcPct val="0"/>
              </a:spcBef>
              <a:defRPr/>
            </a:pPr>
            <a:r>
              <a:rPr lang="en-US" altLang="zh-CN" sz="2400" b="1" dirty="0">
                <a:solidFill>
                  <a:schemeClr val="tx1">
                    <a:lumMod val="85000"/>
                    <a:lumOff val="15000"/>
                  </a:schemeClr>
                </a:solidFill>
                <a:latin typeface="+mj-lt"/>
                <a:ea typeface="微软雅黑" panose="020B0503020204020204" pitchFamily="34" charset="-122"/>
              </a:rPr>
              <a:t>assert</a:t>
            </a:r>
            <a:r>
              <a:rPr lang="zh-CN" altLang="en-US" sz="2400" b="1" dirty="0">
                <a:solidFill>
                  <a:schemeClr val="tx1">
                    <a:lumMod val="85000"/>
                    <a:lumOff val="15000"/>
                  </a:schemeClr>
                </a:solidFill>
                <a:latin typeface="+mj-lt"/>
                <a:ea typeface="微软雅黑" panose="020B0503020204020204" pitchFamily="34" charset="-122"/>
              </a:rPr>
              <a:t>使用示例。</a:t>
            </a:r>
          </a:p>
        </p:txBody>
      </p:sp>
      <p:grpSp>
        <p:nvGrpSpPr>
          <p:cNvPr id="18" name="组合 17">
            <a:extLst>
              <a:ext uri="{FF2B5EF4-FFF2-40B4-BE49-F238E27FC236}">
                <a16:creationId xmlns:a16="http://schemas.microsoft.com/office/drawing/2014/main" id="{7E1719A5-7890-4198-A60E-54EC84A0681A}"/>
              </a:ext>
            </a:extLst>
          </p:cNvPr>
          <p:cNvGrpSpPr/>
          <p:nvPr/>
        </p:nvGrpSpPr>
        <p:grpSpPr>
          <a:xfrm>
            <a:off x="1207228" y="2324806"/>
            <a:ext cx="1036662" cy="1036662"/>
            <a:chOff x="6157773" y="1285506"/>
            <a:chExt cx="1524000" cy="1524000"/>
          </a:xfrm>
        </p:grpSpPr>
        <p:sp>
          <p:nvSpPr>
            <p:cNvPr id="19" name="泪滴形 18">
              <a:extLst>
                <a:ext uri="{FF2B5EF4-FFF2-40B4-BE49-F238E27FC236}">
                  <a16:creationId xmlns:a16="http://schemas.microsoft.com/office/drawing/2014/main" id="{10108BE2-53AF-47B7-B6EA-7A3D0B7C196D}"/>
                </a:ext>
              </a:extLst>
            </p:cNvPr>
            <p:cNvSpPr/>
            <p:nvPr/>
          </p:nvSpPr>
          <p:spPr>
            <a:xfrm flipH="1" flipV="1">
              <a:off x="6157773" y="1285506"/>
              <a:ext cx="1524000" cy="1524000"/>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矩形 19">
              <a:extLst>
                <a:ext uri="{FF2B5EF4-FFF2-40B4-BE49-F238E27FC236}">
                  <a16:creationId xmlns:a16="http://schemas.microsoft.com/office/drawing/2014/main" id="{3F42B699-6EB1-4A7D-A8E4-0B8E329B93ED}"/>
                </a:ext>
              </a:extLst>
            </p:cNvPr>
            <p:cNvSpPr/>
            <p:nvPr/>
          </p:nvSpPr>
          <p:spPr>
            <a:xfrm>
              <a:off x="6673551" y="1665969"/>
              <a:ext cx="492443" cy="461665"/>
            </a:xfrm>
            <a:prstGeom prst="rect">
              <a:avLst/>
            </a:prstGeom>
          </p:spPr>
          <p:txBody>
            <a:bodyPr wrap="none">
              <a:spAutoFit/>
            </a:bodyPr>
            <a:lstStyle/>
            <a:p>
              <a:pPr algn="ctr">
                <a:spcBef>
                  <a:spcPct val="0"/>
                </a:spcBef>
                <a:defRPr/>
              </a:pP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例</a:t>
              </a:r>
              <a:endPar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21" name="直接连接符 20">
            <a:extLst>
              <a:ext uri="{FF2B5EF4-FFF2-40B4-BE49-F238E27FC236}">
                <a16:creationId xmlns:a16="http://schemas.microsoft.com/office/drawing/2014/main" id="{C1BCB3B9-CA80-4862-AAA4-0F773BC32DC1}"/>
              </a:ext>
            </a:extLst>
          </p:cNvPr>
          <p:cNvCxnSpPr>
            <a:cxnSpLocks/>
          </p:cNvCxnSpPr>
          <p:nvPr/>
        </p:nvCxnSpPr>
        <p:spPr>
          <a:xfrm flipV="1">
            <a:off x="2249777" y="3171041"/>
            <a:ext cx="2874273" cy="1"/>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37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p:tgtEl>
                                          <p:spTgt spid="7"/>
                                        </p:tgtEl>
                                        <p:attrNameLst>
                                          <p:attrName>ppt_y</p:attrName>
                                        </p:attrNameLst>
                                      </p:cBhvr>
                                      <p:tavLst>
                                        <p:tav tm="0">
                                          <p:val>
                                            <p:strVal val="#ppt_y-#ppt_h*1.125000"/>
                                          </p:val>
                                        </p:tav>
                                        <p:tav tm="100000">
                                          <p:val>
                                            <p:strVal val="#ppt_y"/>
                                          </p:val>
                                        </p:tav>
                                      </p:tavLst>
                                    </p:anim>
                                    <p:animEffect transition="in" filter="wipe(down)">
                                      <p:cBhvr>
                                        <p:cTn id="17" dur="500"/>
                                        <p:tgtEl>
                                          <p:spTgt spid="7"/>
                                        </p:tgtEl>
                                      </p:cBhvr>
                                    </p:animEffect>
                                  </p:childTnLst>
                                </p:cTn>
                              </p:par>
                            </p:childTnLst>
                          </p:cTn>
                        </p:par>
                        <p:par>
                          <p:cTn id="18" fill="hold">
                            <p:stCondLst>
                              <p:cond delay="1000"/>
                            </p:stCondLst>
                            <p:childTnLst>
                              <p:par>
                                <p:cTn id="19" presetID="12" presetClass="entr" presetSubtype="1"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p:tgtEl>
                                          <p:spTgt spid="18"/>
                                        </p:tgtEl>
                                        <p:attrNameLst>
                                          <p:attrName>ppt_y</p:attrName>
                                        </p:attrNameLst>
                                      </p:cBhvr>
                                      <p:tavLst>
                                        <p:tav tm="0">
                                          <p:val>
                                            <p:strVal val="#ppt_y-#ppt_h*1.125000"/>
                                          </p:val>
                                        </p:tav>
                                        <p:tav tm="100000">
                                          <p:val>
                                            <p:strVal val="#ppt_y"/>
                                          </p:val>
                                        </p:tav>
                                      </p:tavLst>
                                    </p:anim>
                                    <p:animEffect transition="in" filter="wipe(down)">
                                      <p:cBhvr>
                                        <p:cTn id="22" dur="500"/>
                                        <p:tgtEl>
                                          <p:spTgt spid="18"/>
                                        </p:tgtEl>
                                      </p:cBhvr>
                                    </p:animEffect>
                                  </p:childTnLst>
                                </p:cTn>
                              </p:par>
                            </p:childTnLst>
                          </p:cTn>
                        </p:par>
                        <p:par>
                          <p:cTn id="23" fill="hold">
                            <p:stCondLst>
                              <p:cond delay="1500"/>
                            </p:stCondLst>
                            <p:childTnLst>
                              <p:par>
                                <p:cTn id="24" presetID="22" presetClass="entr" presetSubtype="8"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p:tgtEl>
                                          <p:spTgt spid="17"/>
                                        </p:tgtEl>
                                        <p:attrNameLst>
                                          <p:attrName>ppt_y</p:attrName>
                                        </p:attrNameLst>
                                      </p:cBhvr>
                                      <p:tavLst>
                                        <p:tav tm="0">
                                          <p:val>
                                            <p:strVal val="#ppt_y-#ppt_h*1.125000"/>
                                          </p:val>
                                        </p:tav>
                                        <p:tav tm="100000">
                                          <p:val>
                                            <p:strVal val="#ppt_y"/>
                                          </p:val>
                                        </p:tav>
                                      </p:tavLst>
                                    </p:anim>
                                    <p:animEffect transition="in" filter="wipe(down)">
                                      <p:cBhvr>
                                        <p:cTn id="30" dur="500"/>
                                        <p:tgtEl>
                                          <p:spTgt spid="17"/>
                                        </p:tgtEl>
                                      </p:cBhvr>
                                    </p:animEffect>
                                  </p:childTnLst>
                                </p:cTn>
                              </p:par>
                            </p:childTnLst>
                          </p:cTn>
                        </p:par>
                        <p:par>
                          <p:cTn id="31" fill="hold">
                            <p:stCondLst>
                              <p:cond delay="2000"/>
                            </p:stCondLst>
                            <p:childTnLst>
                              <p:par>
                                <p:cTn id="32" presetID="16" presetClass="entr" presetSubtype="21"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arn(inVertical)">
                                      <p:cBhvr>
                                        <p:cTn id="34" dur="500"/>
                                        <p:tgtEl>
                                          <p:spTgt spid="10"/>
                                        </p:tgtEl>
                                      </p:cBhvr>
                                    </p:animEffect>
                                  </p:childTnLst>
                                </p:cTn>
                              </p:par>
                            </p:childTnLst>
                          </p:cTn>
                        </p:par>
                        <p:par>
                          <p:cTn id="35" fill="hold">
                            <p:stCondLst>
                              <p:cond delay="2500"/>
                            </p:stCondLst>
                            <p:childTnLst>
                              <p:par>
                                <p:cTn id="36" presetID="16" presetClass="entr" presetSubtype="21" fill="hold"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barn(inVertical)">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1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977745" y="495168"/>
            <a:ext cx="2236510"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cs typeface="微软雅黑" panose="020B0503020204020204" pitchFamily="34" charset="-122"/>
              </a:rPr>
              <a:t>自定义异常</a:t>
            </a:r>
          </a:p>
        </p:txBody>
      </p:sp>
      <p:sp>
        <p:nvSpPr>
          <p:cNvPr id="9" name="矩形 8">
            <a:extLst>
              <a:ext uri="{FF2B5EF4-FFF2-40B4-BE49-F238E27FC236}">
                <a16:creationId xmlns:a16="http://schemas.microsoft.com/office/drawing/2014/main" id="{C277E534-99BC-4724-A49E-A34C69451D2C}"/>
              </a:ext>
            </a:extLst>
          </p:cNvPr>
          <p:cNvSpPr/>
          <p:nvPr/>
        </p:nvSpPr>
        <p:spPr>
          <a:xfrm>
            <a:off x="1393717" y="1370518"/>
            <a:ext cx="9477592" cy="580865"/>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自定义异常，实际上就是以</a:t>
            </a:r>
            <a:r>
              <a:rPr lang="en-US" altLang="zh-CN" sz="2400" dirty="0" err="1">
                <a:solidFill>
                  <a:schemeClr val="tx1">
                    <a:lumMod val="85000"/>
                    <a:lumOff val="15000"/>
                  </a:schemeClr>
                </a:solidFill>
                <a:latin typeface="+mj-lt"/>
                <a:ea typeface="微软雅黑" panose="020B0503020204020204" pitchFamily="34" charset="-122"/>
              </a:rPr>
              <a:t>BaseException</a:t>
            </a:r>
            <a:r>
              <a:rPr lang="zh-CN" altLang="en-US" sz="2400" dirty="0">
                <a:solidFill>
                  <a:schemeClr val="tx1">
                    <a:lumMod val="85000"/>
                    <a:lumOff val="15000"/>
                  </a:schemeClr>
                </a:solidFill>
                <a:latin typeface="+mj-lt"/>
                <a:ea typeface="微软雅黑" panose="020B0503020204020204" pitchFamily="34" charset="-122"/>
              </a:rPr>
              <a:t>类作为父类创建一个子类。</a:t>
            </a:r>
          </a:p>
        </p:txBody>
      </p:sp>
      <p:sp>
        <p:nvSpPr>
          <p:cNvPr id="10" name="KSO_Shape">
            <a:extLst>
              <a:ext uri="{FF2B5EF4-FFF2-40B4-BE49-F238E27FC236}">
                <a16:creationId xmlns:a16="http://schemas.microsoft.com/office/drawing/2014/main" id="{1797BF84-653B-4E61-8BAE-0E01D63C92DD}"/>
              </a:ext>
            </a:extLst>
          </p:cNvPr>
          <p:cNvSpPr/>
          <p:nvPr/>
        </p:nvSpPr>
        <p:spPr>
          <a:xfrm>
            <a:off x="1190626" y="1425907"/>
            <a:ext cx="9753602" cy="580865"/>
          </a:xfrm>
          <a:prstGeom prst="roundRect">
            <a:avLst>
              <a:gd name="adj" fmla="val 14563"/>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13" name="组合 12">
            <a:extLst>
              <a:ext uri="{FF2B5EF4-FFF2-40B4-BE49-F238E27FC236}">
                <a16:creationId xmlns:a16="http://schemas.microsoft.com/office/drawing/2014/main" id="{3CD48A02-E6F1-436B-90B3-E2DBD9C7D820}"/>
              </a:ext>
            </a:extLst>
          </p:cNvPr>
          <p:cNvGrpSpPr/>
          <p:nvPr/>
        </p:nvGrpSpPr>
        <p:grpSpPr>
          <a:xfrm>
            <a:off x="342895" y="3316288"/>
            <a:ext cx="11757027" cy="2795959"/>
            <a:chOff x="3923234" y="4595069"/>
            <a:chExt cx="4486404" cy="329938"/>
          </a:xfrm>
        </p:grpSpPr>
        <p:sp>
          <p:nvSpPr>
            <p:cNvPr id="14" name="KSO_Shape">
              <a:extLst>
                <a:ext uri="{FF2B5EF4-FFF2-40B4-BE49-F238E27FC236}">
                  <a16:creationId xmlns:a16="http://schemas.microsoft.com/office/drawing/2014/main" id="{65DD4332-2AC8-4361-A850-A2E088900998}"/>
                </a:ext>
              </a:extLst>
            </p:cNvPr>
            <p:cNvSpPr/>
            <p:nvPr/>
          </p:nvSpPr>
          <p:spPr>
            <a:xfrm>
              <a:off x="4028643" y="4604180"/>
              <a:ext cx="4207743" cy="311716"/>
            </a:xfrm>
            <a:prstGeom prst="roundRect">
              <a:avLst>
                <a:gd name="adj" fmla="val 9735"/>
              </a:avLst>
            </a:prstGeom>
            <a:solidFill>
              <a:srgbClr val="B1C400"/>
            </a:solid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5" name="矩形 14">
              <a:extLst>
                <a:ext uri="{FF2B5EF4-FFF2-40B4-BE49-F238E27FC236}">
                  <a16:creationId xmlns:a16="http://schemas.microsoft.com/office/drawing/2014/main" id="{8729A972-8D00-409E-8FA6-CE71938D1A28}"/>
                </a:ext>
              </a:extLst>
            </p:cNvPr>
            <p:cNvSpPr/>
            <p:nvPr/>
          </p:nvSpPr>
          <p:spPr>
            <a:xfrm>
              <a:off x="3923234" y="4595069"/>
              <a:ext cx="4486404" cy="329938"/>
            </a:xfrm>
            <a:prstGeom prst="rect">
              <a:avLst/>
            </a:prstGeom>
          </p:spPr>
          <p:txBody>
            <a:bodyPr wrap="square">
              <a:spAutoFit/>
            </a:bodyPr>
            <a:lstStyle/>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cs typeface="+mn-ea"/>
                </a:rPr>
                <a:t>class </a:t>
              </a:r>
              <a:r>
                <a:rPr lang="en-US" altLang="zh-CN" sz="2400" dirty="0" err="1">
                  <a:solidFill>
                    <a:schemeClr val="tx1">
                      <a:lumMod val="85000"/>
                      <a:lumOff val="15000"/>
                    </a:schemeClr>
                  </a:solidFill>
                  <a:latin typeface="+mj-lt"/>
                  <a:cs typeface="+mn-ea"/>
                </a:rPr>
                <a:t>ScoreError</a:t>
              </a:r>
              <a:r>
                <a:rPr lang="en-US" altLang="zh-CN" sz="2400" dirty="0">
                  <a:solidFill>
                    <a:schemeClr val="tx1">
                      <a:lumMod val="85000"/>
                      <a:lumOff val="15000"/>
                    </a:schemeClr>
                  </a:solidFill>
                  <a:latin typeface="+mj-lt"/>
                  <a:cs typeface="+mn-ea"/>
                </a:rPr>
                <a:t>(</a:t>
              </a:r>
              <a:r>
                <a:rPr lang="en-US" altLang="zh-CN" sz="2400" dirty="0" err="1">
                  <a:solidFill>
                    <a:schemeClr val="tx1">
                      <a:lumMod val="85000"/>
                      <a:lumOff val="15000"/>
                    </a:schemeClr>
                  </a:solidFill>
                  <a:latin typeface="+mj-lt"/>
                  <a:cs typeface="+mn-ea"/>
                </a:rPr>
                <a:t>BaseException</a:t>
              </a:r>
              <a:r>
                <a:rPr lang="en-US" altLang="zh-CN" sz="2400" dirty="0">
                  <a:solidFill>
                    <a:schemeClr val="tx1">
                      <a:lumMod val="85000"/>
                      <a:lumOff val="15000"/>
                    </a:schemeClr>
                  </a:solidFill>
                  <a:latin typeface="+mj-lt"/>
                  <a:cs typeface="+mn-ea"/>
                </a:rPr>
                <a:t>): #</a:t>
              </a:r>
              <a:r>
                <a:rPr lang="zh-CN" altLang="en-US" sz="2400" dirty="0">
                  <a:solidFill>
                    <a:schemeClr val="tx1">
                      <a:lumMod val="85000"/>
                      <a:lumOff val="15000"/>
                    </a:schemeClr>
                  </a:solidFill>
                  <a:latin typeface="+mj-lt"/>
                  <a:cs typeface="+mn-ea"/>
                </a:rPr>
                <a:t>以</a:t>
              </a:r>
              <a:r>
                <a:rPr lang="en-US" altLang="zh-CN" sz="2400" dirty="0" err="1">
                  <a:solidFill>
                    <a:schemeClr val="tx1">
                      <a:lumMod val="85000"/>
                      <a:lumOff val="15000"/>
                    </a:schemeClr>
                  </a:solidFill>
                  <a:latin typeface="+mj-lt"/>
                  <a:cs typeface="+mn-ea"/>
                </a:rPr>
                <a:t>BaseException</a:t>
              </a:r>
              <a:r>
                <a:rPr lang="zh-CN" altLang="en-US" sz="2400" dirty="0">
                  <a:solidFill>
                    <a:schemeClr val="tx1">
                      <a:lumMod val="85000"/>
                      <a:lumOff val="15000"/>
                    </a:schemeClr>
                  </a:solidFill>
                  <a:latin typeface="+mj-lt"/>
                  <a:cs typeface="+mn-ea"/>
                </a:rPr>
                <a:t>类作为父类创建</a:t>
              </a:r>
              <a:r>
                <a:rPr lang="en-US" altLang="zh-CN" sz="2400" dirty="0" err="1">
                  <a:solidFill>
                    <a:schemeClr val="tx1">
                      <a:lumMod val="85000"/>
                      <a:lumOff val="15000"/>
                    </a:schemeClr>
                  </a:solidFill>
                  <a:latin typeface="+mj-lt"/>
                  <a:cs typeface="+mn-ea"/>
                </a:rPr>
                <a:t>ScoreError</a:t>
              </a:r>
              <a:r>
                <a:rPr lang="zh-CN" altLang="en-US" sz="2400" dirty="0">
                  <a:solidFill>
                    <a:schemeClr val="tx1">
                      <a:lumMod val="85000"/>
                      <a:lumOff val="15000"/>
                    </a:schemeClr>
                  </a:solidFill>
                  <a:latin typeface="+mj-lt"/>
                  <a:cs typeface="+mn-ea"/>
                </a:rPr>
                <a:t>类</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latin typeface="+mj-lt"/>
                  <a:cs typeface="+mn-ea"/>
                </a:rPr>
                <a:t>    </a:t>
              </a:r>
              <a:r>
                <a:rPr lang="en-US" altLang="zh-CN" sz="2400" dirty="0">
                  <a:solidFill>
                    <a:schemeClr val="tx1">
                      <a:lumMod val="85000"/>
                      <a:lumOff val="15000"/>
                    </a:schemeClr>
                  </a:solidFill>
                  <a:latin typeface="+mj-lt"/>
                  <a:cs typeface="+mn-ea"/>
                </a:rPr>
                <a:t>def __</a:t>
              </a:r>
              <a:r>
                <a:rPr lang="en-US" altLang="zh-CN" sz="2400" dirty="0" err="1">
                  <a:solidFill>
                    <a:schemeClr val="tx1">
                      <a:lumMod val="85000"/>
                      <a:lumOff val="15000"/>
                    </a:schemeClr>
                  </a:solidFill>
                  <a:latin typeface="+mj-lt"/>
                  <a:cs typeface="+mn-ea"/>
                </a:rPr>
                <a:t>init</a:t>
              </a:r>
              <a:r>
                <a:rPr lang="en-US" altLang="zh-CN" sz="2400" dirty="0">
                  <a:solidFill>
                    <a:schemeClr val="tx1">
                      <a:lumMod val="85000"/>
                      <a:lumOff val="15000"/>
                    </a:schemeClr>
                  </a:solidFill>
                  <a:latin typeface="+mj-lt"/>
                  <a:cs typeface="+mn-ea"/>
                </a:rPr>
                <a:t>__(</a:t>
              </a:r>
              <a:r>
                <a:rPr lang="en-US" altLang="zh-CN" sz="2400" dirty="0" err="1">
                  <a:solidFill>
                    <a:schemeClr val="tx1">
                      <a:lumMod val="85000"/>
                      <a:lumOff val="15000"/>
                    </a:schemeClr>
                  </a:solidFill>
                  <a:latin typeface="+mj-lt"/>
                  <a:cs typeface="+mn-ea"/>
                </a:rPr>
                <a:t>self,msg</a:t>
              </a:r>
              <a:r>
                <a:rPr lang="en-US" altLang="zh-CN" sz="2400" dirty="0">
                  <a:solidFill>
                    <a:schemeClr val="tx1">
                      <a:lumMod val="85000"/>
                      <a:lumOff val="15000"/>
                    </a:schemeClr>
                  </a:solidFill>
                  <a:latin typeface="+mj-lt"/>
                  <a:cs typeface="+mn-ea"/>
                </a:rPr>
                <a:t>): #</a:t>
              </a:r>
              <a:r>
                <a:rPr lang="zh-CN" altLang="en-US" sz="2400" dirty="0">
                  <a:solidFill>
                    <a:schemeClr val="tx1">
                      <a:lumMod val="85000"/>
                      <a:lumOff val="15000"/>
                    </a:schemeClr>
                  </a:solidFill>
                  <a:latin typeface="+mj-lt"/>
                  <a:cs typeface="+mn-ea"/>
                </a:rPr>
                <a:t>定义构造方法</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latin typeface="+mj-lt"/>
                  <a:cs typeface="+mn-ea"/>
                </a:rPr>
                <a:t>        </a:t>
              </a:r>
              <a:r>
                <a:rPr lang="en-US" altLang="zh-CN" sz="2400" dirty="0">
                  <a:solidFill>
                    <a:schemeClr val="tx1">
                      <a:lumMod val="85000"/>
                      <a:lumOff val="15000"/>
                    </a:schemeClr>
                  </a:solidFill>
                  <a:latin typeface="+mj-lt"/>
                  <a:cs typeface="+mn-ea"/>
                </a:rPr>
                <a:t>self.msg=msg</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cs typeface="+mn-ea"/>
                </a:rPr>
                <a:t>    def __str__(self): #</a:t>
              </a:r>
              <a:r>
                <a:rPr lang="zh-CN" altLang="en-US" sz="2400" dirty="0">
                  <a:solidFill>
                    <a:schemeClr val="tx1">
                      <a:lumMod val="85000"/>
                      <a:lumOff val="15000"/>
                    </a:schemeClr>
                  </a:solidFill>
                  <a:latin typeface="+mj-lt"/>
                  <a:cs typeface="+mn-ea"/>
                </a:rPr>
                <a:t>定义</a:t>
              </a:r>
              <a:r>
                <a:rPr lang="en-US" altLang="zh-CN" sz="2400" dirty="0">
                  <a:solidFill>
                    <a:schemeClr val="tx1">
                      <a:lumMod val="85000"/>
                      <a:lumOff val="15000"/>
                    </a:schemeClr>
                  </a:solidFill>
                  <a:latin typeface="+mj-lt"/>
                  <a:cs typeface="+mn-ea"/>
                </a:rPr>
                <a:t>__str__</a:t>
              </a:r>
              <a:r>
                <a:rPr lang="zh-CN" altLang="en-US" sz="2400" dirty="0">
                  <a:solidFill>
                    <a:schemeClr val="tx1">
                      <a:lumMod val="85000"/>
                      <a:lumOff val="15000"/>
                    </a:schemeClr>
                  </a:solidFill>
                  <a:latin typeface="+mj-lt"/>
                  <a:cs typeface="+mn-ea"/>
                </a:rPr>
                <a:t>方法，将</a:t>
              </a:r>
              <a:r>
                <a:rPr lang="en-US" altLang="zh-CN" sz="2400" dirty="0" err="1">
                  <a:solidFill>
                    <a:schemeClr val="tx1">
                      <a:lumMod val="85000"/>
                      <a:lumOff val="15000"/>
                    </a:schemeClr>
                  </a:solidFill>
                  <a:latin typeface="+mj-lt"/>
                  <a:cs typeface="+mn-ea"/>
                </a:rPr>
                <a:t>ScoreError</a:t>
              </a:r>
              <a:r>
                <a:rPr lang="zh-CN" altLang="en-US" sz="2400" dirty="0">
                  <a:solidFill>
                    <a:schemeClr val="tx1">
                      <a:lumMod val="85000"/>
                      <a:lumOff val="15000"/>
                    </a:schemeClr>
                  </a:solidFill>
                  <a:latin typeface="+mj-lt"/>
                  <a:cs typeface="+mn-ea"/>
                </a:rPr>
                <a:t>类对象转换为字符串时自动调用</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latin typeface="+mj-lt"/>
                  <a:cs typeface="+mn-ea"/>
                </a:rPr>
                <a:t>        </a:t>
              </a:r>
              <a:r>
                <a:rPr lang="en-US" altLang="zh-CN" sz="2400" dirty="0">
                  <a:solidFill>
                    <a:schemeClr val="tx1">
                      <a:lumMod val="85000"/>
                      <a:lumOff val="15000"/>
                    </a:schemeClr>
                  </a:solidFill>
                  <a:latin typeface="+mj-lt"/>
                  <a:cs typeface="+mn-ea"/>
                </a:rPr>
                <a:t>return self.msg</a:t>
              </a:r>
            </a:p>
          </p:txBody>
        </p:sp>
      </p:grpSp>
      <p:sp>
        <p:nvSpPr>
          <p:cNvPr id="16" name="矩形 15">
            <a:extLst>
              <a:ext uri="{FF2B5EF4-FFF2-40B4-BE49-F238E27FC236}">
                <a16:creationId xmlns:a16="http://schemas.microsoft.com/office/drawing/2014/main" id="{81FA70BF-E04D-47A7-8D9C-91AB117F079C}"/>
              </a:ext>
            </a:extLst>
          </p:cNvPr>
          <p:cNvSpPr/>
          <p:nvPr/>
        </p:nvSpPr>
        <p:spPr>
          <a:xfrm>
            <a:off x="2622330" y="2336110"/>
            <a:ext cx="9477592" cy="580865"/>
          </a:xfrm>
          <a:prstGeom prst="rect">
            <a:avLst/>
          </a:prstGeom>
        </p:spPr>
        <p:txBody>
          <a:bodyPr wrap="square">
            <a:spAutoFit/>
          </a:bodyPr>
          <a:lstStyle/>
          <a:p>
            <a:pPr>
              <a:lnSpc>
                <a:spcPct val="150000"/>
              </a:lnSpc>
              <a:spcBef>
                <a:spcPct val="0"/>
              </a:spcBef>
              <a:defRPr/>
            </a:pPr>
            <a:r>
              <a:rPr lang="zh-CN" altLang="en-US" sz="2400" b="1" dirty="0">
                <a:solidFill>
                  <a:schemeClr val="tx1">
                    <a:lumMod val="85000"/>
                    <a:lumOff val="15000"/>
                  </a:schemeClr>
                </a:solidFill>
                <a:latin typeface="+mj-lt"/>
                <a:ea typeface="微软雅黑" panose="020B0503020204020204" pitchFamily="34" charset="-122"/>
              </a:rPr>
              <a:t>自定义异常示例。</a:t>
            </a:r>
          </a:p>
        </p:txBody>
      </p:sp>
      <p:grpSp>
        <p:nvGrpSpPr>
          <p:cNvPr id="17" name="组合 16">
            <a:extLst>
              <a:ext uri="{FF2B5EF4-FFF2-40B4-BE49-F238E27FC236}">
                <a16:creationId xmlns:a16="http://schemas.microsoft.com/office/drawing/2014/main" id="{1B583813-07E6-4E46-B20B-674CC41808B6}"/>
              </a:ext>
            </a:extLst>
          </p:cNvPr>
          <p:cNvGrpSpPr/>
          <p:nvPr/>
        </p:nvGrpSpPr>
        <p:grpSpPr>
          <a:xfrm>
            <a:off x="1334798" y="2154976"/>
            <a:ext cx="1036662" cy="1036662"/>
            <a:chOff x="6157773" y="1285506"/>
            <a:chExt cx="1524000" cy="1524000"/>
          </a:xfrm>
        </p:grpSpPr>
        <p:sp>
          <p:nvSpPr>
            <p:cNvPr id="18" name="泪滴形 17">
              <a:extLst>
                <a:ext uri="{FF2B5EF4-FFF2-40B4-BE49-F238E27FC236}">
                  <a16:creationId xmlns:a16="http://schemas.microsoft.com/office/drawing/2014/main" id="{8C0E03E4-19BA-4C1D-AB24-8CFFE1234654}"/>
                </a:ext>
              </a:extLst>
            </p:cNvPr>
            <p:cNvSpPr/>
            <p:nvPr/>
          </p:nvSpPr>
          <p:spPr>
            <a:xfrm flipH="1" flipV="1">
              <a:off x="6157773" y="1285506"/>
              <a:ext cx="1524000" cy="1524000"/>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矩形 18">
              <a:extLst>
                <a:ext uri="{FF2B5EF4-FFF2-40B4-BE49-F238E27FC236}">
                  <a16:creationId xmlns:a16="http://schemas.microsoft.com/office/drawing/2014/main" id="{8D70C6A3-7B8A-4F6B-8ED8-1488A56B15F2}"/>
                </a:ext>
              </a:extLst>
            </p:cNvPr>
            <p:cNvSpPr/>
            <p:nvPr/>
          </p:nvSpPr>
          <p:spPr>
            <a:xfrm>
              <a:off x="6673551" y="1665969"/>
              <a:ext cx="492443" cy="461665"/>
            </a:xfrm>
            <a:prstGeom prst="rect">
              <a:avLst/>
            </a:prstGeom>
          </p:spPr>
          <p:txBody>
            <a:bodyPr wrap="none">
              <a:spAutoFit/>
            </a:bodyPr>
            <a:lstStyle/>
            <a:p>
              <a:pPr algn="ctr">
                <a:spcBef>
                  <a:spcPct val="0"/>
                </a:spcBef>
                <a:defRPr/>
              </a:pP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例</a:t>
              </a:r>
              <a:endPar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20" name="直接连接符 19">
            <a:extLst>
              <a:ext uri="{FF2B5EF4-FFF2-40B4-BE49-F238E27FC236}">
                <a16:creationId xmlns:a16="http://schemas.microsoft.com/office/drawing/2014/main" id="{45E48830-4D1E-490A-982B-4EC28778D499}"/>
              </a:ext>
            </a:extLst>
          </p:cNvPr>
          <p:cNvCxnSpPr>
            <a:cxnSpLocks/>
          </p:cNvCxnSpPr>
          <p:nvPr/>
        </p:nvCxnSpPr>
        <p:spPr>
          <a:xfrm flipV="1">
            <a:off x="2377347" y="3001211"/>
            <a:ext cx="2874273" cy="1"/>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90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p:tgtEl>
                                          <p:spTgt spid="9"/>
                                        </p:tgtEl>
                                        <p:attrNameLst>
                                          <p:attrName>ppt_y</p:attrName>
                                        </p:attrNameLst>
                                      </p:cBhvr>
                                      <p:tavLst>
                                        <p:tav tm="0">
                                          <p:val>
                                            <p:strVal val="#ppt_y-#ppt_h*1.125000"/>
                                          </p:val>
                                        </p:tav>
                                        <p:tav tm="100000">
                                          <p:val>
                                            <p:strVal val="#ppt_y"/>
                                          </p:val>
                                        </p:tav>
                                      </p:tavLst>
                                    </p:anim>
                                    <p:animEffect transition="in" filter="wipe(down)">
                                      <p:cBhvr>
                                        <p:cTn id="17" dur="500"/>
                                        <p:tgtEl>
                                          <p:spTgt spid="9"/>
                                        </p:tgtEl>
                                      </p:cBhvr>
                                    </p:animEffect>
                                  </p:childTnLst>
                                </p:cTn>
                              </p:par>
                            </p:childTnLst>
                          </p:cTn>
                        </p:par>
                        <p:par>
                          <p:cTn id="18" fill="hold">
                            <p:stCondLst>
                              <p:cond delay="1000"/>
                            </p:stCondLst>
                            <p:childTnLst>
                              <p:par>
                                <p:cTn id="19" presetID="12" presetClass="entr" presetSubtype="1"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p:tgtEl>
                                          <p:spTgt spid="17"/>
                                        </p:tgtEl>
                                        <p:attrNameLst>
                                          <p:attrName>ppt_y</p:attrName>
                                        </p:attrNameLst>
                                      </p:cBhvr>
                                      <p:tavLst>
                                        <p:tav tm="0">
                                          <p:val>
                                            <p:strVal val="#ppt_y-#ppt_h*1.125000"/>
                                          </p:val>
                                        </p:tav>
                                        <p:tav tm="100000">
                                          <p:val>
                                            <p:strVal val="#ppt_y"/>
                                          </p:val>
                                        </p:tav>
                                      </p:tavLst>
                                    </p:anim>
                                    <p:animEffect transition="in" filter="wipe(down)">
                                      <p:cBhvr>
                                        <p:cTn id="22" dur="500"/>
                                        <p:tgtEl>
                                          <p:spTgt spid="17"/>
                                        </p:tgtEl>
                                      </p:cBhvr>
                                    </p:animEffect>
                                  </p:childTnLst>
                                </p:cTn>
                              </p:par>
                            </p:childTnLst>
                          </p:cTn>
                        </p:par>
                        <p:par>
                          <p:cTn id="23" fill="hold">
                            <p:stCondLst>
                              <p:cond delay="1500"/>
                            </p:stCondLst>
                            <p:childTnLst>
                              <p:par>
                                <p:cTn id="24" presetID="22" presetClass="entr" presetSubtype="8"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p:tgtEl>
                                          <p:spTgt spid="16"/>
                                        </p:tgtEl>
                                        <p:attrNameLst>
                                          <p:attrName>ppt_y</p:attrName>
                                        </p:attrNameLst>
                                      </p:cBhvr>
                                      <p:tavLst>
                                        <p:tav tm="0">
                                          <p:val>
                                            <p:strVal val="#ppt_y-#ppt_h*1.125000"/>
                                          </p:val>
                                        </p:tav>
                                        <p:tav tm="100000">
                                          <p:val>
                                            <p:strVal val="#ppt_y"/>
                                          </p:val>
                                        </p:tav>
                                      </p:tavLst>
                                    </p:anim>
                                    <p:animEffect transition="in" filter="wipe(down)">
                                      <p:cBhvr>
                                        <p:cTn id="30" dur="500"/>
                                        <p:tgtEl>
                                          <p:spTgt spid="16"/>
                                        </p:tgtEl>
                                      </p:cBhvr>
                                    </p:animEffect>
                                  </p:childTnLst>
                                </p:cTn>
                              </p:par>
                            </p:childTnLst>
                          </p:cTn>
                        </p:par>
                        <p:par>
                          <p:cTn id="31" fill="hold">
                            <p:stCondLst>
                              <p:cond delay="2000"/>
                            </p:stCondLst>
                            <p:childTnLst>
                              <p:par>
                                <p:cTn id="32" presetID="16" presetClass="entr" presetSubtype="21"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arn(inVertical)">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animBg="1"/>
      <p:bldP spid="1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977744" y="495168"/>
            <a:ext cx="2236510"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cs typeface="微软雅黑" panose="020B0503020204020204" pitchFamily="34" charset="-122"/>
              </a:rPr>
              <a:t>自定义异常</a:t>
            </a:r>
          </a:p>
        </p:txBody>
      </p:sp>
      <p:grpSp>
        <p:nvGrpSpPr>
          <p:cNvPr id="7" name="组合 6">
            <a:extLst>
              <a:ext uri="{FF2B5EF4-FFF2-40B4-BE49-F238E27FC236}">
                <a16:creationId xmlns:a16="http://schemas.microsoft.com/office/drawing/2014/main" id="{895B3EF8-E872-4DDB-911E-B63F4345920E}"/>
              </a:ext>
            </a:extLst>
          </p:cNvPr>
          <p:cNvGrpSpPr/>
          <p:nvPr/>
        </p:nvGrpSpPr>
        <p:grpSpPr>
          <a:xfrm>
            <a:off x="619129" y="1182680"/>
            <a:ext cx="12242796" cy="5090058"/>
            <a:chOff x="4028643" y="4595069"/>
            <a:chExt cx="4671770" cy="600654"/>
          </a:xfrm>
        </p:grpSpPr>
        <p:sp>
          <p:nvSpPr>
            <p:cNvPr id="8" name="KSO_Shape">
              <a:extLst>
                <a:ext uri="{FF2B5EF4-FFF2-40B4-BE49-F238E27FC236}">
                  <a16:creationId xmlns:a16="http://schemas.microsoft.com/office/drawing/2014/main" id="{98A2E1F5-39C1-4E31-8B0C-8A02CAB4F3AF}"/>
                </a:ext>
              </a:extLst>
            </p:cNvPr>
            <p:cNvSpPr/>
            <p:nvPr/>
          </p:nvSpPr>
          <p:spPr>
            <a:xfrm>
              <a:off x="4028643" y="4604180"/>
              <a:ext cx="4207743" cy="591543"/>
            </a:xfrm>
            <a:prstGeom prst="roundRect">
              <a:avLst>
                <a:gd name="adj" fmla="val 9735"/>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3" name="矩形 12">
              <a:extLst>
                <a:ext uri="{FF2B5EF4-FFF2-40B4-BE49-F238E27FC236}">
                  <a16:creationId xmlns:a16="http://schemas.microsoft.com/office/drawing/2014/main" id="{EF40F983-E368-49C0-802D-DE3BB6D0C0F3}"/>
                </a:ext>
              </a:extLst>
            </p:cNvPr>
            <p:cNvSpPr/>
            <p:nvPr/>
          </p:nvSpPr>
          <p:spPr>
            <a:xfrm>
              <a:off x="4319418" y="4595069"/>
              <a:ext cx="4380995" cy="591543"/>
            </a:xfrm>
            <a:prstGeom prst="rect">
              <a:avLst/>
            </a:prstGeom>
          </p:spPr>
          <p:txBody>
            <a:bodyPr wrap="square">
              <a:spAutoFit/>
            </a:bodyPr>
            <a:lstStyle/>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cs typeface="+mn-ea"/>
                </a:rPr>
                <a:t>if __name__=='__main__':</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cs typeface="+mn-ea"/>
                </a:rPr>
                <a:t>    for </a:t>
              </a:r>
              <a:r>
                <a:rPr lang="en-US" altLang="zh-CN" sz="2400" dirty="0" err="1">
                  <a:solidFill>
                    <a:schemeClr val="tx1">
                      <a:lumMod val="85000"/>
                      <a:lumOff val="15000"/>
                    </a:schemeClr>
                  </a:solidFill>
                  <a:latin typeface="+mj-lt"/>
                  <a:cs typeface="+mn-ea"/>
                </a:rPr>
                <a:t>i</a:t>
              </a:r>
              <a:r>
                <a:rPr lang="en-US" altLang="zh-CN" sz="2400" dirty="0">
                  <a:solidFill>
                    <a:schemeClr val="tx1">
                      <a:lumMod val="85000"/>
                      <a:lumOff val="15000"/>
                    </a:schemeClr>
                  </a:solidFill>
                  <a:latin typeface="+mj-lt"/>
                  <a:cs typeface="+mn-ea"/>
                </a:rPr>
                <a:t> in range(2): #</a:t>
              </a:r>
              <a:r>
                <a:rPr lang="zh-CN" altLang="en-US" sz="2400" dirty="0">
                  <a:solidFill>
                    <a:schemeClr val="tx1">
                      <a:lumMod val="85000"/>
                      <a:lumOff val="15000"/>
                    </a:schemeClr>
                  </a:solidFill>
                  <a:latin typeface="+mj-lt"/>
                  <a:cs typeface="+mn-ea"/>
                </a:rPr>
                <a:t>循环</a:t>
              </a:r>
              <a:r>
                <a:rPr lang="en-US" altLang="zh-CN" sz="2400" dirty="0">
                  <a:solidFill>
                    <a:schemeClr val="tx1">
                      <a:lumMod val="85000"/>
                      <a:lumOff val="15000"/>
                    </a:schemeClr>
                  </a:solidFill>
                  <a:latin typeface="+mj-lt"/>
                  <a:cs typeface="+mn-ea"/>
                </a:rPr>
                <a:t>2</a:t>
              </a:r>
              <a:r>
                <a:rPr lang="zh-CN" altLang="en-US" sz="2400" dirty="0">
                  <a:solidFill>
                    <a:schemeClr val="tx1">
                      <a:lumMod val="85000"/>
                      <a:lumOff val="15000"/>
                    </a:schemeClr>
                  </a:solidFill>
                  <a:latin typeface="+mj-lt"/>
                  <a:cs typeface="+mn-ea"/>
                </a:rPr>
                <a:t>次</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latin typeface="+mj-lt"/>
                  <a:cs typeface="+mn-ea"/>
                </a:rPr>
                <a:t>        </a:t>
              </a:r>
              <a:r>
                <a:rPr lang="en-US" altLang="zh-CN" sz="2400" dirty="0">
                  <a:solidFill>
                    <a:schemeClr val="tx1">
                      <a:lumMod val="85000"/>
                      <a:lumOff val="15000"/>
                    </a:schemeClr>
                  </a:solidFill>
                  <a:latin typeface="+mj-lt"/>
                  <a:cs typeface="+mn-ea"/>
                </a:rPr>
                <a:t>try:</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cs typeface="+mn-ea"/>
                </a:rPr>
                <a:t>            score=int(input('</a:t>
              </a:r>
              <a:r>
                <a:rPr lang="zh-CN" altLang="en-US" sz="2400" dirty="0">
                  <a:solidFill>
                    <a:schemeClr val="tx1">
                      <a:lumMod val="85000"/>
                      <a:lumOff val="15000"/>
                    </a:schemeClr>
                  </a:solidFill>
                  <a:latin typeface="+mj-lt"/>
                  <a:cs typeface="+mn-ea"/>
                </a:rPr>
                <a:t>请输入一个成绩：</a:t>
              </a:r>
              <a:r>
                <a:rPr lang="en-US" altLang="zh-CN" sz="2400" dirty="0">
                  <a:solidFill>
                    <a:schemeClr val="tx1">
                      <a:lumMod val="85000"/>
                      <a:lumOff val="15000"/>
                    </a:schemeClr>
                  </a:solidFill>
                  <a:latin typeface="+mj-lt"/>
                  <a:cs typeface="+mn-ea"/>
                </a:rPr>
                <a:t>'))</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cs typeface="+mn-ea"/>
                </a:rPr>
                <a:t>            if score&lt;0 or score&gt;100:</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cs typeface="+mn-ea"/>
                </a:rPr>
                <a:t>                raise </a:t>
              </a:r>
              <a:r>
                <a:rPr lang="en-US" altLang="zh-CN" sz="2400" dirty="0" err="1">
                  <a:solidFill>
                    <a:schemeClr val="tx1">
                      <a:lumMod val="85000"/>
                      <a:lumOff val="15000"/>
                    </a:schemeClr>
                  </a:solidFill>
                  <a:latin typeface="+mj-lt"/>
                  <a:cs typeface="+mn-ea"/>
                </a:rPr>
                <a:t>ScoreError</a:t>
              </a:r>
              <a:r>
                <a:rPr lang="en-US" altLang="zh-CN" sz="2400" dirty="0">
                  <a:solidFill>
                    <a:schemeClr val="tx1">
                      <a:lumMod val="85000"/>
                      <a:lumOff val="15000"/>
                    </a:schemeClr>
                  </a:solidFill>
                  <a:latin typeface="+mj-lt"/>
                  <a:cs typeface="+mn-ea"/>
                </a:rPr>
                <a:t>('</a:t>
              </a:r>
              <a:r>
                <a:rPr lang="zh-CN" altLang="en-US" sz="2400" dirty="0">
                  <a:solidFill>
                    <a:schemeClr val="tx1">
                      <a:lumMod val="85000"/>
                      <a:lumOff val="15000"/>
                    </a:schemeClr>
                  </a:solidFill>
                  <a:latin typeface="+mj-lt"/>
                  <a:cs typeface="+mn-ea"/>
                </a:rPr>
                <a:t>输入成绩为</a:t>
              </a:r>
              <a:r>
                <a:rPr lang="en-US" altLang="zh-CN" sz="2400" dirty="0">
                  <a:solidFill>
                    <a:schemeClr val="tx1">
                      <a:lumMod val="85000"/>
                      <a:lumOff val="15000"/>
                    </a:schemeClr>
                  </a:solidFill>
                  <a:latin typeface="+mj-lt"/>
                  <a:cs typeface="+mn-ea"/>
                </a:rPr>
                <a:t>%d</a:t>
              </a:r>
              <a:r>
                <a:rPr lang="zh-CN" altLang="en-US" sz="2400" dirty="0">
                  <a:solidFill>
                    <a:schemeClr val="tx1">
                      <a:lumMod val="85000"/>
                      <a:lumOff val="15000"/>
                    </a:schemeClr>
                  </a:solidFill>
                  <a:latin typeface="+mj-lt"/>
                  <a:cs typeface="+mn-ea"/>
                </a:rPr>
                <a:t>，成绩应在</a:t>
              </a:r>
              <a:r>
                <a:rPr lang="en-US" altLang="zh-CN" sz="2400" dirty="0">
                  <a:solidFill>
                    <a:schemeClr val="tx1">
                      <a:lumMod val="85000"/>
                      <a:lumOff val="15000"/>
                    </a:schemeClr>
                  </a:solidFill>
                  <a:latin typeface="+mj-lt"/>
                  <a:cs typeface="+mn-ea"/>
                </a:rPr>
                <a:t>0-100</a:t>
              </a:r>
              <a:r>
                <a:rPr lang="zh-CN" altLang="en-US" sz="2400" dirty="0">
                  <a:solidFill>
                    <a:schemeClr val="tx1">
                      <a:lumMod val="85000"/>
                      <a:lumOff val="15000"/>
                    </a:schemeClr>
                  </a:solidFill>
                  <a:latin typeface="+mj-lt"/>
                  <a:cs typeface="+mn-ea"/>
                </a:rPr>
                <a:t>之间</a:t>
              </a:r>
              <a:r>
                <a:rPr lang="en-US" altLang="zh-CN" sz="2400" dirty="0">
                  <a:solidFill>
                    <a:schemeClr val="tx1">
                      <a:lumMod val="85000"/>
                      <a:lumOff val="15000"/>
                    </a:schemeClr>
                  </a:solidFill>
                  <a:latin typeface="+mj-lt"/>
                  <a:cs typeface="+mn-ea"/>
                </a:rPr>
                <a:t>'%score)</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cs typeface="+mn-ea"/>
                </a:rPr>
                <a:t>            print('</a:t>
              </a:r>
              <a:r>
                <a:rPr lang="zh-CN" altLang="en-US" sz="2400" dirty="0">
                  <a:solidFill>
                    <a:schemeClr val="tx1">
                      <a:lumMod val="85000"/>
                      <a:lumOff val="15000"/>
                    </a:schemeClr>
                  </a:solidFill>
                  <a:latin typeface="+mj-lt"/>
                  <a:cs typeface="+mn-ea"/>
                </a:rPr>
                <a:t>输入成绩为</a:t>
              </a:r>
              <a:r>
                <a:rPr lang="en-US" altLang="zh-CN" sz="2400" dirty="0">
                  <a:solidFill>
                    <a:schemeClr val="tx1">
                      <a:lumMod val="85000"/>
                      <a:lumOff val="15000"/>
                    </a:schemeClr>
                  </a:solidFill>
                  <a:latin typeface="+mj-lt"/>
                  <a:cs typeface="+mn-ea"/>
                </a:rPr>
                <a:t>%</a:t>
              </a:r>
              <a:r>
                <a:rPr lang="en-US" altLang="zh-CN" sz="2400" dirty="0" err="1">
                  <a:solidFill>
                    <a:schemeClr val="tx1">
                      <a:lumMod val="85000"/>
                      <a:lumOff val="15000"/>
                    </a:schemeClr>
                  </a:solidFill>
                  <a:latin typeface="+mj-lt"/>
                  <a:cs typeface="+mn-ea"/>
                </a:rPr>
                <a:t>d'%score</a:t>
              </a:r>
              <a:r>
                <a:rPr lang="en-US" altLang="zh-CN" sz="2400" dirty="0">
                  <a:solidFill>
                    <a:schemeClr val="tx1">
                      <a:lumMod val="85000"/>
                      <a:lumOff val="15000"/>
                    </a:schemeClr>
                  </a:solidFill>
                  <a:latin typeface="+mj-lt"/>
                  <a:cs typeface="+mn-ea"/>
                </a:rPr>
                <a:t>)</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cs typeface="+mn-ea"/>
                </a:rPr>
                <a:t>        except </a:t>
              </a:r>
              <a:r>
                <a:rPr lang="en-US" altLang="zh-CN" sz="2400" dirty="0" err="1">
                  <a:solidFill>
                    <a:schemeClr val="tx1">
                      <a:lumMod val="85000"/>
                      <a:lumOff val="15000"/>
                    </a:schemeClr>
                  </a:solidFill>
                  <a:latin typeface="+mj-lt"/>
                  <a:cs typeface="+mn-ea"/>
                </a:rPr>
                <a:t>ScoreError</a:t>
              </a:r>
              <a:r>
                <a:rPr lang="en-US" altLang="zh-CN" sz="2400" dirty="0">
                  <a:solidFill>
                    <a:schemeClr val="tx1">
                      <a:lumMod val="85000"/>
                      <a:lumOff val="15000"/>
                    </a:schemeClr>
                  </a:solidFill>
                  <a:latin typeface="+mj-lt"/>
                  <a:cs typeface="+mn-ea"/>
                </a:rPr>
                <a:t> as e:</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cs typeface="+mn-ea"/>
                </a:rPr>
                <a:t>            print('</a:t>
              </a:r>
              <a:r>
                <a:rPr lang="zh-CN" altLang="en-US" sz="2400" dirty="0">
                  <a:solidFill>
                    <a:schemeClr val="tx1">
                      <a:lumMod val="85000"/>
                      <a:lumOff val="15000"/>
                    </a:schemeClr>
                  </a:solidFill>
                  <a:latin typeface="+mj-lt"/>
                  <a:cs typeface="+mn-ea"/>
                </a:rPr>
                <a:t>分数错误：</a:t>
              </a:r>
              <a:r>
                <a:rPr lang="en-US" altLang="zh-CN" sz="2400" dirty="0">
                  <a:solidFill>
                    <a:schemeClr val="tx1">
                      <a:lumMod val="85000"/>
                      <a:lumOff val="15000"/>
                    </a:schemeClr>
                  </a:solidFill>
                  <a:latin typeface="+mj-lt"/>
                  <a:cs typeface="+mn-ea"/>
                </a:rPr>
                <a:t>',e)</a:t>
              </a:r>
            </a:p>
          </p:txBody>
        </p:sp>
      </p:grpSp>
    </p:spTree>
    <p:extLst>
      <p:ext uri="{BB962C8B-B14F-4D97-AF65-F5344CB8AC3E}">
        <p14:creationId xmlns:p14="http://schemas.microsoft.com/office/powerpoint/2010/main" val="88889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21"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977744" y="495168"/>
            <a:ext cx="2236510"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cs typeface="微软雅黑" panose="020B0503020204020204" pitchFamily="34" charset="-122"/>
              </a:rPr>
              <a:t>自定义异常</a:t>
            </a:r>
          </a:p>
        </p:txBody>
      </p:sp>
      <p:grpSp>
        <p:nvGrpSpPr>
          <p:cNvPr id="7" name="组合 6">
            <a:extLst>
              <a:ext uri="{FF2B5EF4-FFF2-40B4-BE49-F238E27FC236}">
                <a16:creationId xmlns:a16="http://schemas.microsoft.com/office/drawing/2014/main" id="{895B3EF8-E872-4DDB-911E-B63F4345920E}"/>
              </a:ext>
            </a:extLst>
          </p:cNvPr>
          <p:cNvGrpSpPr/>
          <p:nvPr/>
        </p:nvGrpSpPr>
        <p:grpSpPr>
          <a:xfrm>
            <a:off x="1651002" y="2185933"/>
            <a:ext cx="12569822" cy="3160764"/>
            <a:chOff x="4422399" y="4713458"/>
            <a:chExt cx="4796561" cy="372987"/>
          </a:xfrm>
        </p:grpSpPr>
        <p:sp>
          <p:nvSpPr>
            <p:cNvPr id="8" name="KSO_Shape">
              <a:extLst>
                <a:ext uri="{FF2B5EF4-FFF2-40B4-BE49-F238E27FC236}">
                  <a16:creationId xmlns:a16="http://schemas.microsoft.com/office/drawing/2014/main" id="{98A2E1F5-39C1-4E31-8B0C-8A02CAB4F3AF}"/>
                </a:ext>
              </a:extLst>
            </p:cNvPr>
            <p:cNvSpPr/>
            <p:nvPr/>
          </p:nvSpPr>
          <p:spPr>
            <a:xfrm>
              <a:off x="4422399" y="4713458"/>
              <a:ext cx="3420232" cy="372987"/>
            </a:xfrm>
            <a:prstGeom prst="roundRect">
              <a:avLst>
                <a:gd name="adj" fmla="val 9735"/>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3" name="矩形 12">
              <a:extLst>
                <a:ext uri="{FF2B5EF4-FFF2-40B4-BE49-F238E27FC236}">
                  <a16:creationId xmlns:a16="http://schemas.microsoft.com/office/drawing/2014/main" id="{EF40F983-E368-49C0-802D-DE3BB6D0C0F3}"/>
                </a:ext>
              </a:extLst>
            </p:cNvPr>
            <p:cNvSpPr/>
            <p:nvPr/>
          </p:nvSpPr>
          <p:spPr>
            <a:xfrm>
              <a:off x="4837965" y="4767617"/>
              <a:ext cx="4380995" cy="264669"/>
            </a:xfrm>
            <a:prstGeom prst="rect">
              <a:avLst/>
            </a:prstGeom>
          </p:spPr>
          <p:txBody>
            <a:bodyPr wrap="square">
              <a:spAutoFit/>
            </a:bodyPr>
            <a:lstStyle/>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latin typeface="+mj-lt"/>
                  <a:cs typeface="+mn-ea"/>
                </a:rPr>
                <a:t>请输入一个成绩：</a:t>
              </a:r>
              <a:r>
                <a:rPr lang="en-US" altLang="zh-CN" sz="2400" dirty="0">
                  <a:solidFill>
                    <a:schemeClr val="tx1">
                      <a:lumMod val="85000"/>
                      <a:lumOff val="15000"/>
                    </a:schemeClr>
                  </a:solidFill>
                  <a:latin typeface="+mj-lt"/>
                  <a:cs typeface="+mn-ea"/>
                </a:rPr>
                <a:t>90</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latin typeface="+mj-lt"/>
                  <a:cs typeface="+mn-ea"/>
                </a:rPr>
                <a:t>输入成绩为</a:t>
              </a:r>
              <a:r>
                <a:rPr lang="en-US" altLang="zh-CN" sz="2400" dirty="0">
                  <a:solidFill>
                    <a:schemeClr val="tx1">
                      <a:lumMod val="85000"/>
                      <a:lumOff val="15000"/>
                    </a:schemeClr>
                  </a:solidFill>
                  <a:latin typeface="+mj-lt"/>
                  <a:cs typeface="+mn-ea"/>
                </a:rPr>
                <a:t>90</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latin typeface="+mj-lt"/>
                  <a:cs typeface="+mn-ea"/>
                </a:rPr>
                <a:t>请输入一个成绩：</a:t>
              </a:r>
              <a:r>
                <a:rPr lang="en-US" altLang="zh-CN" sz="2400" dirty="0">
                  <a:solidFill>
                    <a:schemeClr val="tx1">
                      <a:lumMod val="85000"/>
                      <a:lumOff val="15000"/>
                    </a:schemeClr>
                  </a:solidFill>
                  <a:latin typeface="+mj-lt"/>
                  <a:cs typeface="+mn-ea"/>
                </a:rPr>
                <a:t>-1</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latin typeface="+mj-lt"/>
                  <a:cs typeface="+mn-ea"/>
                </a:rPr>
                <a:t>分数错误： 输入成绩为</a:t>
              </a:r>
              <a:r>
                <a:rPr lang="en-US" altLang="zh-CN" sz="2400" dirty="0">
                  <a:solidFill>
                    <a:schemeClr val="tx1">
                      <a:lumMod val="85000"/>
                      <a:lumOff val="15000"/>
                    </a:schemeClr>
                  </a:solidFill>
                  <a:latin typeface="+mj-lt"/>
                  <a:cs typeface="+mn-ea"/>
                </a:rPr>
                <a:t>-1</a:t>
              </a:r>
              <a:r>
                <a:rPr lang="zh-CN" altLang="en-US" sz="2400" dirty="0">
                  <a:solidFill>
                    <a:schemeClr val="tx1">
                      <a:lumMod val="85000"/>
                      <a:lumOff val="15000"/>
                    </a:schemeClr>
                  </a:solidFill>
                  <a:latin typeface="+mj-lt"/>
                  <a:cs typeface="+mn-ea"/>
                </a:rPr>
                <a:t>，成绩应在</a:t>
              </a:r>
              <a:r>
                <a:rPr lang="en-US" altLang="zh-CN" sz="2400" dirty="0">
                  <a:solidFill>
                    <a:schemeClr val="tx1">
                      <a:lumMod val="85000"/>
                      <a:lumOff val="15000"/>
                    </a:schemeClr>
                  </a:solidFill>
                  <a:latin typeface="+mj-lt"/>
                  <a:cs typeface="+mn-ea"/>
                </a:rPr>
                <a:t>0-100</a:t>
              </a:r>
              <a:r>
                <a:rPr lang="zh-CN" altLang="en-US" sz="2400" dirty="0">
                  <a:solidFill>
                    <a:schemeClr val="tx1">
                      <a:lumMod val="85000"/>
                      <a:lumOff val="15000"/>
                    </a:schemeClr>
                  </a:solidFill>
                  <a:latin typeface="+mj-lt"/>
                  <a:cs typeface="+mn-ea"/>
                </a:rPr>
                <a:t>之间</a:t>
              </a:r>
            </a:p>
          </p:txBody>
        </p:sp>
      </p:grpSp>
    </p:spTree>
    <p:extLst>
      <p:ext uri="{BB962C8B-B14F-4D97-AF65-F5344CB8AC3E}">
        <p14:creationId xmlns:p14="http://schemas.microsoft.com/office/powerpoint/2010/main" val="346443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21"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D4818D3-F889-434C-888A-3976028A4634}"/>
              </a:ext>
            </a:extLst>
          </p:cNvPr>
          <p:cNvSpPr txBox="1"/>
          <p:nvPr>
            <p:custDataLst>
              <p:tags r:id="rId2"/>
            </p:custDataLst>
          </p:nvPr>
        </p:nvSpPr>
        <p:spPr>
          <a:xfrm>
            <a:off x="1219200" y="635000"/>
            <a:ext cx="9753600" cy="4541203"/>
          </a:xfrm>
          <a:prstGeom prst="rect">
            <a:avLst/>
          </a:prstGeom>
          <a:noFill/>
        </p:spPr>
        <p:txBody>
          <a:bodyPr vert="horz" wrap="square" rtlCol="0" anchor="ctr" anchorCtr="0">
            <a:noAutofit/>
          </a:bodyPr>
          <a:lstStyle/>
          <a:p>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请写出下面程序的输出结果。</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for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in range(2):</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try:</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num=(i+1)*5</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assert num%2!=0</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print(num)</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except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AssertionError</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AssertionError</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d'%num</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D510D526-8838-4FE3-9B81-728B2CE43391}"/>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11" name="矩形 10">
            <a:extLst>
              <a:ext uri="{FF2B5EF4-FFF2-40B4-BE49-F238E27FC236}">
                <a16:creationId xmlns:a16="http://schemas.microsoft.com/office/drawing/2014/main" id="{5C24D5CC-C0C5-4421-9B37-0334448DA874}"/>
              </a:ext>
            </a:extLst>
          </p:cNvPr>
          <p:cNvSpPr/>
          <p:nvPr>
            <p:custDataLst>
              <p:tags r:id="rId4"/>
            </p:custDataLst>
          </p:nvPr>
        </p:nvSpPr>
        <p:spPr>
          <a:xfrm>
            <a:off x="0" y="5727383"/>
            <a:ext cx="12192000" cy="487680"/>
          </a:xfrm>
          <a:prstGeom prst="rect">
            <a:avLst/>
          </a:prstGeom>
          <a:solidFill>
            <a:srgbClr val="FBFA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36" tIns="45718" rIns="91436" bIns="45718" rtlCol="0" anchor="ctr" anchorCtr="1">
            <a:noAutofit/>
          </a:bodyPr>
          <a:lstStyle/>
          <a:p>
            <a:pPr defTabSz="914354"/>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正常使用填空题需</a:t>
            </a:r>
            <a:r>
              <a:rPr kumimoji="0" lang="en-US" altLang="zh-CN"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3.0</a:t>
            </a:r>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C0DDCB23-7F6E-4F0E-BF15-BB2A87E102F5}"/>
              </a:ext>
            </a:extLst>
          </p:cNvPr>
          <p:cNvGrpSpPr/>
          <p:nvPr>
            <p:custDataLst>
              <p:tags r:id="rId5"/>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DEAF7084-3C64-4414-A8FD-3F1AB57C8377}"/>
                </a:ext>
              </a:extLst>
            </p:cNvPr>
            <p:cNvSpPr/>
            <p:nvPr>
              <p:custDataLst>
                <p:tags r:id="rId7"/>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ColorBlock">
              <a:extLst>
                <a:ext uri="{FF2B5EF4-FFF2-40B4-BE49-F238E27FC236}">
                  <a16:creationId xmlns:a16="http://schemas.microsoft.com/office/drawing/2014/main" id="{5B29E01D-1A82-4791-8B50-3E41E19889A0}"/>
                </a:ext>
              </a:extLst>
            </p:cNvPr>
            <p:cNvSpPr/>
            <p:nvPr>
              <p:custDataLst>
                <p:tags r:id="rId8"/>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TypeText">
              <a:extLst>
                <a:ext uri="{FF2B5EF4-FFF2-40B4-BE49-F238E27FC236}">
                  <a16:creationId xmlns:a16="http://schemas.microsoft.com/office/drawing/2014/main" id="{7B975F61-9EFD-407D-ADD9-921F572D42BC}"/>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CE4B8E11-4504-4F42-9695-E99109844365}"/>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A247DBD-870A-4E2E-878D-2EEA4881B617}"/>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16316759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3951823" y="495168"/>
            <a:ext cx="428835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可变类型和不可变类型</a:t>
            </a:r>
            <a:endParaRPr lang="zh-CN" altLang="en-US" sz="3200" b="1" dirty="0">
              <a:solidFill>
                <a:schemeClr val="tx1">
                  <a:lumMod val="85000"/>
                  <a:lumOff val="15000"/>
                </a:schemeClr>
              </a:solidFill>
              <a:effectLst/>
            </a:endParaRPr>
          </a:p>
        </p:txBody>
      </p:sp>
      <p:sp>
        <p:nvSpPr>
          <p:cNvPr id="5" name="TextBox 107">
            <a:extLst>
              <a:ext uri="{FF2B5EF4-FFF2-40B4-BE49-F238E27FC236}">
                <a16:creationId xmlns:a16="http://schemas.microsoft.com/office/drawing/2014/main" id="{45F6BC83-5125-4F88-838E-ED6ADA7F2982}"/>
              </a:ext>
            </a:extLst>
          </p:cNvPr>
          <p:cNvSpPr txBox="1"/>
          <p:nvPr/>
        </p:nvSpPr>
        <p:spPr>
          <a:xfrm>
            <a:off x="1898581" y="2023154"/>
            <a:ext cx="9033550" cy="1099882"/>
          </a:xfrm>
          <a:prstGeom prst="rect">
            <a:avLst/>
          </a:prstGeom>
          <a:noFill/>
        </p:spPr>
        <p:txBody>
          <a:bodyPr wrap="square" lIns="56610" tIns="28304" rIns="56610" bIns="28304" rtlCol="0">
            <a:spAutoFit/>
          </a:bodyPr>
          <a:lstStyle/>
          <a:p>
            <a:pPr defTabSz="914126">
              <a:lnSpc>
                <a:spcPct val="150000"/>
              </a:lnSpc>
              <a:spcBef>
                <a:spcPct val="0"/>
              </a:spcBef>
              <a:defRPr/>
            </a:pPr>
            <a:r>
              <a:rPr lang="zh-CN" altLang="en-US"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即可以对该类型对象中保存的元素值做修改，如列表、字典都是可变类型。</a:t>
            </a:r>
          </a:p>
        </p:txBody>
      </p:sp>
      <p:grpSp>
        <p:nvGrpSpPr>
          <p:cNvPr id="6" name="组合 5">
            <a:extLst>
              <a:ext uri="{FF2B5EF4-FFF2-40B4-BE49-F238E27FC236}">
                <a16:creationId xmlns:a16="http://schemas.microsoft.com/office/drawing/2014/main" id="{E798CF28-ECBB-4F48-9A74-55C14C1C6462}"/>
              </a:ext>
            </a:extLst>
          </p:cNvPr>
          <p:cNvGrpSpPr/>
          <p:nvPr/>
        </p:nvGrpSpPr>
        <p:grpSpPr>
          <a:xfrm>
            <a:off x="811552" y="1372351"/>
            <a:ext cx="877274" cy="877274"/>
            <a:chOff x="1184655" y="3843886"/>
            <a:chExt cx="877274" cy="877274"/>
          </a:xfrm>
        </p:grpSpPr>
        <p:sp>
          <p:nvSpPr>
            <p:cNvPr id="7" name="KSO_Shape">
              <a:extLst>
                <a:ext uri="{FF2B5EF4-FFF2-40B4-BE49-F238E27FC236}">
                  <a16:creationId xmlns:a16="http://schemas.microsoft.com/office/drawing/2014/main" id="{6EE09286-065E-40D6-B5D2-3CFBCB5BE3B7}"/>
                </a:ext>
              </a:extLst>
            </p:cNvPr>
            <p:cNvSpPr/>
            <p:nvPr/>
          </p:nvSpPr>
          <p:spPr>
            <a:xfrm>
              <a:off x="1184655" y="3843886"/>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8" name="KSO_Shape">
              <a:extLst>
                <a:ext uri="{FF2B5EF4-FFF2-40B4-BE49-F238E27FC236}">
                  <a16:creationId xmlns:a16="http://schemas.microsoft.com/office/drawing/2014/main" id="{1326A350-C610-42A2-A223-E4A25FB6A921}"/>
                </a:ext>
              </a:extLst>
            </p:cNvPr>
            <p:cNvSpPr>
              <a:spLocks/>
            </p:cNvSpPr>
            <p:nvPr/>
          </p:nvSpPr>
          <p:spPr bwMode="auto">
            <a:xfrm>
              <a:off x="1364011" y="3954003"/>
              <a:ext cx="646190" cy="648477"/>
            </a:xfrm>
            <a:custGeom>
              <a:avLst/>
              <a:gdLst>
                <a:gd name="T0" fmla="*/ 1471281 w 3950"/>
                <a:gd name="T1" fmla="*/ 1585004 h 3962"/>
                <a:gd name="T2" fmla="*/ 1291856 w 3950"/>
                <a:gd name="T3" fmla="*/ 1800397 h 3962"/>
                <a:gd name="T4" fmla="*/ 0 w 3950"/>
                <a:gd name="T5" fmla="*/ 1620903 h 3962"/>
                <a:gd name="T6" fmla="*/ 179425 w 3950"/>
                <a:gd name="T7" fmla="*/ 5453 h 3962"/>
                <a:gd name="T8" fmla="*/ 963441 w 3950"/>
                <a:gd name="T9" fmla="*/ 5453 h 3962"/>
                <a:gd name="T10" fmla="*/ 968438 w 3950"/>
                <a:gd name="T11" fmla="*/ 5453 h 3962"/>
                <a:gd name="T12" fmla="*/ 968892 w 3950"/>
                <a:gd name="T13" fmla="*/ 5907 h 3962"/>
                <a:gd name="T14" fmla="*/ 1471281 w 3950"/>
                <a:gd name="T15" fmla="*/ 543936 h 3962"/>
                <a:gd name="T16" fmla="*/ 1474006 w 3950"/>
                <a:gd name="T17" fmla="*/ 552570 h 3962"/>
                <a:gd name="T18" fmla="*/ 1471281 w 3950"/>
                <a:gd name="T19" fmla="*/ 974723 h 3962"/>
                <a:gd name="T20" fmla="*/ 1794245 w 3950"/>
                <a:gd name="T21" fmla="*/ 1154217 h 3962"/>
                <a:gd name="T22" fmla="*/ 1614821 w 3950"/>
                <a:gd name="T23" fmla="*/ 1585004 h 3962"/>
                <a:gd name="T24" fmla="*/ 968892 w 3950"/>
                <a:gd name="T25" fmla="*/ 364442 h 3962"/>
                <a:gd name="T26" fmla="*/ 1355450 w 3950"/>
                <a:gd name="T27" fmla="*/ 543936 h 3962"/>
                <a:gd name="T28" fmla="*/ 1399965 w 3950"/>
                <a:gd name="T29" fmla="*/ 615734 h 3962"/>
                <a:gd name="T30" fmla="*/ 897123 w 3950"/>
                <a:gd name="T31" fmla="*/ 436240 h 3962"/>
                <a:gd name="T32" fmla="*/ 251194 w 3950"/>
                <a:gd name="T33" fmla="*/ 77251 h 3962"/>
                <a:gd name="T34" fmla="*/ 71770 w 3950"/>
                <a:gd name="T35" fmla="*/ 1549105 h 3962"/>
                <a:gd name="T36" fmla="*/ 1220087 w 3950"/>
                <a:gd name="T37" fmla="*/ 1728599 h 3962"/>
                <a:gd name="T38" fmla="*/ 574158 w 3950"/>
                <a:gd name="T39" fmla="*/ 1585004 h 3962"/>
                <a:gd name="T40" fmla="*/ 394734 w 3950"/>
                <a:gd name="T41" fmla="*/ 1154217 h 3962"/>
                <a:gd name="T42" fmla="*/ 1399965 w 3950"/>
                <a:gd name="T43" fmla="*/ 974723 h 3962"/>
                <a:gd name="T44" fmla="*/ 1254609 w 3950"/>
                <a:gd name="T45" fmla="*/ 1147401 h 3962"/>
                <a:gd name="T46" fmla="*/ 1121517 w 3950"/>
                <a:gd name="T47" fmla="*/ 1246464 h 3962"/>
                <a:gd name="T48" fmla="*/ 987062 w 3950"/>
                <a:gd name="T49" fmla="*/ 1147401 h 3962"/>
                <a:gd name="T50" fmla="*/ 977523 w 3950"/>
                <a:gd name="T51" fmla="*/ 1455950 h 3962"/>
                <a:gd name="T52" fmla="*/ 1120608 w 3950"/>
                <a:gd name="T53" fmla="*/ 1349162 h 3962"/>
                <a:gd name="T54" fmla="*/ 1264148 w 3950"/>
                <a:gd name="T55" fmla="*/ 1455950 h 3962"/>
                <a:gd name="T56" fmla="*/ 1254609 w 3950"/>
                <a:gd name="T57" fmla="*/ 1147401 h 3962"/>
                <a:gd name="T58" fmla="*/ 957536 w 3950"/>
                <a:gd name="T59" fmla="*/ 1147401 h 3962"/>
                <a:gd name="T60" fmla="*/ 712701 w 3950"/>
                <a:gd name="T61" fmla="*/ 1199659 h 3962"/>
                <a:gd name="T62" fmla="*/ 804003 w 3950"/>
                <a:gd name="T63" fmla="*/ 1455950 h 3962"/>
                <a:gd name="T64" fmla="*/ 866688 w 3950"/>
                <a:gd name="T65" fmla="*/ 1199659 h 3962"/>
                <a:gd name="T66" fmla="*/ 1529424 w 3950"/>
                <a:gd name="T67" fmla="*/ 1147401 h 3962"/>
                <a:gd name="T68" fmla="*/ 1284589 w 3950"/>
                <a:gd name="T69" fmla="*/ 1199659 h 3962"/>
                <a:gd name="T70" fmla="*/ 1375891 w 3950"/>
                <a:gd name="T71" fmla="*/ 1455950 h 3962"/>
                <a:gd name="T72" fmla="*/ 1438121 w 3950"/>
                <a:gd name="T73" fmla="*/ 1199659 h 3962"/>
                <a:gd name="T74" fmla="*/ 1529424 w 3950"/>
                <a:gd name="T75" fmla="*/ 1147401 h 3962"/>
                <a:gd name="T76" fmla="*/ 753583 w 3950"/>
                <a:gd name="T77" fmla="*/ 651633 h 3962"/>
                <a:gd name="T78" fmla="*/ 179425 w 3950"/>
                <a:gd name="T79" fmla="*/ 723431 h 3962"/>
                <a:gd name="T80" fmla="*/ 179425 w 3950"/>
                <a:gd name="T81" fmla="*/ 364442 h 3962"/>
                <a:gd name="T82" fmla="*/ 753583 w 3950"/>
                <a:gd name="T83" fmla="*/ 436240 h 3962"/>
                <a:gd name="T84" fmla="*/ 179425 w 3950"/>
                <a:gd name="T85" fmla="*/ 364442 h 3962"/>
                <a:gd name="T86" fmla="*/ 753583 w 3950"/>
                <a:gd name="T87" fmla="*/ 220846 h 3962"/>
                <a:gd name="T88" fmla="*/ 179425 w 3950"/>
                <a:gd name="T89" fmla="*/ 292644 h 3962"/>
                <a:gd name="T90" fmla="*/ 538274 w 3950"/>
                <a:gd name="T91" fmla="*/ 579835 h 3962"/>
                <a:gd name="T92" fmla="*/ 179425 w 3950"/>
                <a:gd name="T93" fmla="*/ 508037 h 3962"/>
                <a:gd name="T94" fmla="*/ 538274 w 3950"/>
                <a:gd name="T95" fmla="*/ 579835 h 3962"/>
                <a:gd name="T96" fmla="*/ 179425 w 3950"/>
                <a:gd name="T97" fmla="*/ 867026 h 3962"/>
                <a:gd name="T98" fmla="*/ 394734 w 3950"/>
                <a:gd name="T99" fmla="*/ 795228 h 39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950" h="3962">
                  <a:moveTo>
                    <a:pt x="3555" y="3488"/>
                  </a:moveTo>
                  <a:cubicBezTo>
                    <a:pt x="3239" y="3488"/>
                    <a:pt x="3239" y="3488"/>
                    <a:pt x="3239" y="3488"/>
                  </a:cubicBezTo>
                  <a:cubicBezTo>
                    <a:pt x="3239" y="3567"/>
                    <a:pt x="3239" y="3567"/>
                    <a:pt x="3239" y="3567"/>
                  </a:cubicBezTo>
                  <a:cubicBezTo>
                    <a:pt x="3239" y="3785"/>
                    <a:pt x="3063" y="3962"/>
                    <a:pt x="2844" y="3962"/>
                  </a:cubicBezTo>
                  <a:cubicBezTo>
                    <a:pt x="395" y="3962"/>
                    <a:pt x="395" y="3962"/>
                    <a:pt x="395" y="3962"/>
                  </a:cubicBezTo>
                  <a:cubicBezTo>
                    <a:pt x="177" y="3962"/>
                    <a:pt x="0" y="3785"/>
                    <a:pt x="0" y="3567"/>
                  </a:cubicBezTo>
                  <a:cubicBezTo>
                    <a:pt x="0" y="407"/>
                    <a:pt x="0" y="407"/>
                    <a:pt x="0" y="407"/>
                  </a:cubicBezTo>
                  <a:cubicBezTo>
                    <a:pt x="0" y="189"/>
                    <a:pt x="177" y="12"/>
                    <a:pt x="395" y="12"/>
                  </a:cubicBezTo>
                  <a:cubicBezTo>
                    <a:pt x="1975" y="12"/>
                    <a:pt x="1975" y="12"/>
                    <a:pt x="1975" y="12"/>
                  </a:cubicBezTo>
                  <a:cubicBezTo>
                    <a:pt x="2121" y="12"/>
                    <a:pt x="2121" y="12"/>
                    <a:pt x="2121" y="12"/>
                  </a:cubicBezTo>
                  <a:cubicBezTo>
                    <a:pt x="2121" y="0"/>
                    <a:pt x="2121" y="0"/>
                    <a:pt x="2121" y="0"/>
                  </a:cubicBezTo>
                  <a:cubicBezTo>
                    <a:pt x="2132" y="12"/>
                    <a:pt x="2132" y="12"/>
                    <a:pt x="2132" y="12"/>
                  </a:cubicBezTo>
                  <a:cubicBezTo>
                    <a:pt x="2133" y="12"/>
                    <a:pt x="2133" y="12"/>
                    <a:pt x="2133" y="12"/>
                  </a:cubicBezTo>
                  <a:cubicBezTo>
                    <a:pt x="2133" y="13"/>
                    <a:pt x="2133" y="13"/>
                    <a:pt x="2133" y="13"/>
                  </a:cubicBezTo>
                  <a:cubicBezTo>
                    <a:pt x="3227" y="1197"/>
                    <a:pt x="3227" y="1197"/>
                    <a:pt x="3227" y="1197"/>
                  </a:cubicBezTo>
                  <a:cubicBezTo>
                    <a:pt x="3239" y="1197"/>
                    <a:pt x="3239" y="1197"/>
                    <a:pt x="3239" y="1197"/>
                  </a:cubicBezTo>
                  <a:cubicBezTo>
                    <a:pt x="3239" y="1210"/>
                    <a:pt x="3239" y="1210"/>
                    <a:pt x="3239" y="1210"/>
                  </a:cubicBezTo>
                  <a:cubicBezTo>
                    <a:pt x="3245" y="1216"/>
                    <a:pt x="3245" y="1216"/>
                    <a:pt x="3245" y="1216"/>
                  </a:cubicBezTo>
                  <a:cubicBezTo>
                    <a:pt x="3239" y="1216"/>
                    <a:pt x="3239" y="1216"/>
                    <a:pt x="3239" y="1216"/>
                  </a:cubicBezTo>
                  <a:cubicBezTo>
                    <a:pt x="3239" y="2145"/>
                    <a:pt x="3239" y="2145"/>
                    <a:pt x="3239" y="2145"/>
                  </a:cubicBezTo>
                  <a:cubicBezTo>
                    <a:pt x="3555" y="2145"/>
                    <a:pt x="3555" y="2145"/>
                    <a:pt x="3555" y="2145"/>
                  </a:cubicBezTo>
                  <a:cubicBezTo>
                    <a:pt x="3774" y="2145"/>
                    <a:pt x="3950" y="2322"/>
                    <a:pt x="3950" y="2540"/>
                  </a:cubicBezTo>
                  <a:cubicBezTo>
                    <a:pt x="3950" y="3093"/>
                    <a:pt x="3950" y="3093"/>
                    <a:pt x="3950" y="3093"/>
                  </a:cubicBezTo>
                  <a:cubicBezTo>
                    <a:pt x="3950" y="3311"/>
                    <a:pt x="3774" y="3488"/>
                    <a:pt x="3555" y="3488"/>
                  </a:cubicBezTo>
                  <a:close/>
                  <a:moveTo>
                    <a:pt x="2133" y="296"/>
                  </a:moveTo>
                  <a:cubicBezTo>
                    <a:pt x="2133" y="802"/>
                    <a:pt x="2133" y="802"/>
                    <a:pt x="2133" y="802"/>
                  </a:cubicBezTo>
                  <a:cubicBezTo>
                    <a:pt x="2133" y="1020"/>
                    <a:pt x="2310" y="1197"/>
                    <a:pt x="2528" y="1197"/>
                  </a:cubicBezTo>
                  <a:cubicBezTo>
                    <a:pt x="2984" y="1197"/>
                    <a:pt x="2984" y="1197"/>
                    <a:pt x="2984" y="1197"/>
                  </a:cubicBezTo>
                  <a:lnTo>
                    <a:pt x="2133" y="296"/>
                  </a:lnTo>
                  <a:close/>
                  <a:moveTo>
                    <a:pt x="3082" y="1355"/>
                  </a:moveTo>
                  <a:cubicBezTo>
                    <a:pt x="2371" y="1355"/>
                    <a:pt x="2371" y="1355"/>
                    <a:pt x="2371" y="1355"/>
                  </a:cubicBezTo>
                  <a:cubicBezTo>
                    <a:pt x="2152" y="1355"/>
                    <a:pt x="1975" y="1178"/>
                    <a:pt x="1975" y="960"/>
                  </a:cubicBezTo>
                  <a:cubicBezTo>
                    <a:pt x="1975" y="170"/>
                    <a:pt x="1975" y="170"/>
                    <a:pt x="1975" y="170"/>
                  </a:cubicBezTo>
                  <a:cubicBezTo>
                    <a:pt x="553" y="170"/>
                    <a:pt x="553" y="170"/>
                    <a:pt x="553" y="170"/>
                  </a:cubicBezTo>
                  <a:cubicBezTo>
                    <a:pt x="335" y="170"/>
                    <a:pt x="158" y="347"/>
                    <a:pt x="158" y="565"/>
                  </a:cubicBezTo>
                  <a:cubicBezTo>
                    <a:pt x="158" y="3409"/>
                    <a:pt x="158" y="3409"/>
                    <a:pt x="158" y="3409"/>
                  </a:cubicBezTo>
                  <a:cubicBezTo>
                    <a:pt x="158" y="3627"/>
                    <a:pt x="335" y="3804"/>
                    <a:pt x="553" y="3804"/>
                  </a:cubicBezTo>
                  <a:cubicBezTo>
                    <a:pt x="2686" y="3804"/>
                    <a:pt x="2686" y="3804"/>
                    <a:pt x="2686" y="3804"/>
                  </a:cubicBezTo>
                  <a:cubicBezTo>
                    <a:pt x="2877" y="3804"/>
                    <a:pt x="3037" y="3668"/>
                    <a:pt x="3073" y="3488"/>
                  </a:cubicBezTo>
                  <a:cubicBezTo>
                    <a:pt x="1264" y="3488"/>
                    <a:pt x="1264" y="3488"/>
                    <a:pt x="1264" y="3488"/>
                  </a:cubicBezTo>
                  <a:cubicBezTo>
                    <a:pt x="1046" y="3488"/>
                    <a:pt x="869" y="3311"/>
                    <a:pt x="869" y="3093"/>
                  </a:cubicBezTo>
                  <a:cubicBezTo>
                    <a:pt x="869" y="2540"/>
                    <a:pt x="869" y="2540"/>
                    <a:pt x="869" y="2540"/>
                  </a:cubicBezTo>
                  <a:cubicBezTo>
                    <a:pt x="869" y="2322"/>
                    <a:pt x="1046" y="2145"/>
                    <a:pt x="1264" y="2145"/>
                  </a:cubicBezTo>
                  <a:cubicBezTo>
                    <a:pt x="3082" y="2145"/>
                    <a:pt x="3082" y="2145"/>
                    <a:pt x="3082" y="2145"/>
                  </a:cubicBezTo>
                  <a:lnTo>
                    <a:pt x="3082" y="1355"/>
                  </a:lnTo>
                  <a:close/>
                  <a:moveTo>
                    <a:pt x="2762" y="2525"/>
                  </a:moveTo>
                  <a:cubicBezTo>
                    <a:pt x="2603" y="2525"/>
                    <a:pt x="2603" y="2525"/>
                    <a:pt x="2603" y="2525"/>
                  </a:cubicBezTo>
                  <a:cubicBezTo>
                    <a:pt x="2469" y="2743"/>
                    <a:pt x="2469" y="2743"/>
                    <a:pt x="2469" y="2743"/>
                  </a:cubicBezTo>
                  <a:cubicBezTo>
                    <a:pt x="2333" y="2525"/>
                    <a:pt x="2333" y="2525"/>
                    <a:pt x="2333" y="2525"/>
                  </a:cubicBezTo>
                  <a:cubicBezTo>
                    <a:pt x="2173" y="2525"/>
                    <a:pt x="2173" y="2525"/>
                    <a:pt x="2173" y="2525"/>
                  </a:cubicBezTo>
                  <a:cubicBezTo>
                    <a:pt x="2383" y="2850"/>
                    <a:pt x="2383" y="2850"/>
                    <a:pt x="2383" y="2850"/>
                  </a:cubicBezTo>
                  <a:cubicBezTo>
                    <a:pt x="2152" y="3204"/>
                    <a:pt x="2152" y="3204"/>
                    <a:pt x="2152" y="3204"/>
                  </a:cubicBezTo>
                  <a:cubicBezTo>
                    <a:pt x="2316" y="3204"/>
                    <a:pt x="2316" y="3204"/>
                    <a:pt x="2316" y="3204"/>
                  </a:cubicBezTo>
                  <a:cubicBezTo>
                    <a:pt x="2467" y="2969"/>
                    <a:pt x="2467" y="2969"/>
                    <a:pt x="2467" y="2969"/>
                  </a:cubicBezTo>
                  <a:cubicBezTo>
                    <a:pt x="2617" y="3204"/>
                    <a:pt x="2617" y="3204"/>
                    <a:pt x="2617" y="3204"/>
                  </a:cubicBezTo>
                  <a:cubicBezTo>
                    <a:pt x="2783" y="3204"/>
                    <a:pt x="2783" y="3204"/>
                    <a:pt x="2783" y="3204"/>
                  </a:cubicBezTo>
                  <a:cubicBezTo>
                    <a:pt x="2551" y="2855"/>
                    <a:pt x="2551" y="2855"/>
                    <a:pt x="2551" y="2855"/>
                  </a:cubicBezTo>
                  <a:lnTo>
                    <a:pt x="2762" y="2525"/>
                  </a:lnTo>
                  <a:close/>
                  <a:moveTo>
                    <a:pt x="2108" y="2640"/>
                  </a:moveTo>
                  <a:cubicBezTo>
                    <a:pt x="2108" y="2525"/>
                    <a:pt x="2108" y="2525"/>
                    <a:pt x="2108" y="2525"/>
                  </a:cubicBezTo>
                  <a:cubicBezTo>
                    <a:pt x="1569" y="2525"/>
                    <a:pt x="1569" y="2525"/>
                    <a:pt x="1569" y="2525"/>
                  </a:cubicBezTo>
                  <a:cubicBezTo>
                    <a:pt x="1569" y="2640"/>
                    <a:pt x="1569" y="2640"/>
                    <a:pt x="1569" y="2640"/>
                  </a:cubicBezTo>
                  <a:cubicBezTo>
                    <a:pt x="1770" y="2640"/>
                    <a:pt x="1770" y="2640"/>
                    <a:pt x="1770" y="2640"/>
                  </a:cubicBezTo>
                  <a:cubicBezTo>
                    <a:pt x="1770" y="3204"/>
                    <a:pt x="1770" y="3204"/>
                    <a:pt x="1770" y="3204"/>
                  </a:cubicBezTo>
                  <a:cubicBezTo>
                    <a:pt x="1908" y="3204"/>
                    <a:pt x="1908" y="3204"/>
                    <a:pt x="1908" y="3204"/>
                  </a:cubicBezTo>
                  <a:cubicBezTo>
                    <a:pt x="1908" y="2640"/>
                    <a:pt x="1908" y="2640"/>
                    <a:pt x="1908" y="2640"/>
                  </a:cubicBezTo>
                  <a:lnTo>
                    <a:pt x="2108" y="2640"/>
                  </a:lnTo>
                  <a:close/>
                  <a:moveTo>
                    <a:pt x="3367" y="2525"/>
                  </a:moveTo>
                  <a:cubicBezTo>
                    <a:pt x="2828" y="2525"/>
                    <a:pt x="2828" y="2525"/>
                    <a:pt x="2828" y="2525"/>
                  </a:cubicBezTo>
                  <a:cubicBezTo>
                    <a:pt x="2828" y="2640"/>
                    <a:pt x="2828" y="2640"/>
                    <a:pt x="2828" y="2640"/>
                  </a:cubicBezTo>
                  <a:cubicBezTo>
                    <a:pt x="3029" y="2640"/>
                    <a:pt x="3029" y="2640"/>
                    <a:pt x="3029" y="2640"/>
                  </a:cubicBezTo>
                  <a:cubicBezTo>
                    <a:pt x="3029" y="3204"/>
                    <a:pt x="3029" y="3204"/>
                    <a:pt x="3029" y="3204"/>
                  </a:cubicBezTo>
                  <a:cubicBezTo>
                    <a:pt x="3166" y="3204"/>
                    <a:pt x="3166" y="3204"/>
                    <a:pt x="3166" y="3204"/>
                  </a:cubicBezTo>
                  <a:cubicBezTo>
                    <a:pt x="3166" y="2640"/>
                    <a:pt x="3166" y="2640"/>
                    <a:pt x="3166" y="2640"/>
                  </a:cubicBezTo>
                  <a:cubicBezTo>
                    <a:pt x="3367" y="2640"/>
                    <a:pt x="3367" y="2640"/>
                    <a:pt x="3367" y="2640"/>
                  </a:cubicBezTo>
                  <a:lnTo>
                    <a:pt x="3367" y="2525"/>
                  </a:lnTo>
                  <a:close/>
                  <a:moveTo>
                    <a:pt x="395" y="1434"/>
                  </a:moveTo>
                  <a:cubicBezTo>
                    <a:pt x="1659" y="1434"/>
                    <a:pt x="1659" y="1434"/>
                    <a:pt x="1659" y="1434"/>
                  </a:cubicBezTo>
                  <a:cubicBezTo>
                    <a:pt x="1659" y="1592"/>
                    <a:pt x="1659" y="1592"/>
                    <a:pt x="1659" y="1592"/>
                  </a:cubicBezTo>
                  <a:cubicBezTo>
                    <a:pt x="395" y="1592"/>
                    <a:pt x="395" y="1592"/>
                    <a:pt x="395" y="1592"/>
                  </a:cubicBezTo>
                  <a:lnTo>
                    <a:pt x="395" y="1434"/>
                  </a:lnTo>
                  <a:close/>
                  <a:moveTo>
                    <a:pt x="395" y="802"/>
                  </a:moveTo>
                  <a:cubicBezTo>
                    <a:pt x="1659" y="802"/>
                    <a:pt x="1659" y="802"/>
                    <a:pt x="1659" y="802"/>
                  </a:cubicBezTo>
                  <a:cubicBezTo>
                    <a:pt x="1659" y="960"/>
                    <a:pt x="1659" y="960"/>
                    <a:pt x="1659" y="960"/>
                  </a:cubicBezTo>
                  <a:cubicBezTo>
                    <a:pt x="395" y="960"/>
                    <a:pt x="395" y="960"/>
                    <a:pt x="395" y="960"/>
                  </a:cubicBezTo>
                  <a:lnTo>
                    <a:pt x="395" y="802"/>
                  </a:lnTo>
                  <a:close/>
                  <a:moveTo>
                    <a:pt x="395" y="486"/>
                  </a:moveTo>
                  <a:cubicBezTo>
                    <a:pt x="1659" y="486"/>
                    <a:pt x="1659" y="486"/>
                    <a:pt x="1659" y="486"/>
                  </a:cubicBezTo>
                  <a:cubicBezTo>
                    <a:pt x="1659" y="644"/>
                    <a:pt x="1659" y="644"/>
                    <a:pt x="1659" y="644"/>
                  </a:cubicBezTo>
                  <a:cubicBezTo>
                    <a:pt x="395" y="644"/>
                    <a:pt x="395" y="644"/>
                    <a:pt x="395" y="644"/>
                  </a:cubicBezTo>
                  <a:lnTo>
                    <a:pt x="395" y="486"/>
                  </a:lnTo>
                  <a:close/>
                  <a:moveTo>
                    <a:pt x="1185" y="1276"/>
                  </a:moveTo>
                  <a:cubicBezTo>
                    <a:pt x="395" y="1276"/>
                    <a:pt x="395" y="1276"/>
                    <a:pt x="395" y="1276"/>
                  </a:cubicBezTo>
                  <a:cubicBezTo>
                    <a:pt x="395" y="1118"/>
                    <a:pt x="395" y="1118"/>
                    <a:pt x="395" y="1118"/>
                  </a:cubicBezTo>
                  <a:cubicBezTo>
                    <a:pt x="1185" y="1118"/>
                    <a:pt x="1185" y="1118"/>
                    <a:pt x="1185" y="1118"/>
                  </a:cubicBezTo>
                  <a:lnTo>
                    <a:pt x="1185" y="1276"/>
                  </a:lnTo>
                  <a:close/>
                  <a:moveTo>
                    <a:pt x="869" y="1908"/>
                  </a:moveTo>
                  <a:cubicBezTo>
                    <a:pt x="395" y="1908"/>
                    <a:pt x="395" y="1908"/>
                    <a:pt x="395" y="1908"/>
                  </a:cubicBezTo>
                  <a:cubicBezTo>
                    <a:pt x="395" y="1750"/>
                    <a:pt x="395" y="1750"/>
                    <a:pt x="395" y="1750"/>
                  </a:cubicBezTo>
                  <a:cubicBezTo>
                    <a:pt x="869" y="1750"/>
                    <a:pt x="869" y="1750"/>
                    <a:pt x="869" y="1750"/>
                  </a:cubicBezTo>
                  <a:lnTo>
                    <a:pt x="869" y="1908"/>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sp>
        <p:nvSpPr>
          <p:cNvPr id="9" name="KSO_Shape">
            <a:extLst>
              <a:ext uri="{FF2B5EF4-FFF2-40B4-BE49-F238E27FC236}">
                <a16:creationId xmlns:a16="http://schemas.microsoft.com/office/drawing/2014/main" id="{9D36953E-3F9B-42B1-B020-7E36B31DC2AB}"/>
              </a:ext>
            </a:extLst>
          </p:cNvPr>
          <p:cNvSpPr/>
          <p:nvPr/>
        </p:nvSpPr>
        <p:spPr>
          <a:xfrm>
            <a:off x="1688825" y="1953273"/>
            <a:ext cx="9500557" cy="1295062"/>
          </a:xfrm>
          <a:prstGeom prst="roundRect">
            <a:avLst>
              <a:gd name="adj" fmla="val 1103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0" name="矩形 9">
            <a:extLst>
              <a:ext uri="{FF2B5EF4-FFF2-40B4-BE49-F238E27FC236}">
                <a16:creationId xmlns:a16="http://schemas.microsoft.com/office/drawing/2014/main" id="{564E66B4-15D1-42E7-86FF-388503064F8E}"/>
              </a:ext>
            </a:extLst>
          </p:cNvPr>
          <p:cNvSpPr/>
          <p:nvPr/>
        </p:nvSpPr>
        <p:spPr>
          <a:xfrm>
            <a:off x="1898581" y="1337641"/>
            <a:ext cx="1415772"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可变类型</a:t>
            </a:r>
          </a:p>
        </p:txBody>
      </p:sp>
      <p:cxnSp>
        <p:nvCxnSpPr>
          <p:cNvPr id="11" name="直接连接符 10">
            <a:extLst>
              <a:ext uri="{FF2B5EF4-FFF2-40B4-BE49-F238E27FC236}">
                <a16:creationId xmlns:a16="http://schemas.microsoft.com/office/drawing/2014/main" id="{7BE70C80-C9CB-449F-9EEB-618A0E8DEF92}"/>
              </a:ext>
            </a:extLst>
          </p:cNvPr>
          <p:cNvCxnSpPr>
            <a:cxnSpLocks/>
          </p:cNvCxnSpPr>
          <p:nvPr/>
        </p:nvCxnSpPr>
        <p:spPr>
          <a:xfrm>
            <a:off x="1781207" y="1839442"/>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95F85337-929F-4CCC-B349-8155BD5826FF}"/>
              </a:ext>
            </a:extLst>
          </p:cNvPr>
          <p:cNvSpPr/>
          <p:nvPr/>
        </p:nvSpPr>
        <p:spPr>
          <a:xfrm>
            <a:off x="1795827" y="3392488"/>
            <a:ext cx="1723549"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不可变类型</a:t>
            </a:r>
          </a:p>
        </p:txBody>
      </p:sp>
      <p:sp>
        <p:nvSpPr>
          <p:cNvPr id="13" name="矩形 12">
            <a:extLst>
              <a:ext uri="{FF2B5EF4-FFF2-40B4-BE49-F238E27FC236}">
                <a16:creationId xmlns:a16="http://schemas.microsoft.com/office/drawing/2014/main" id="{DB026B95-CB89-44D1-A186-E21B823A5144}"/>
              </a:ext>
            </a:extLst>
          </p:cNvPr>
          <p:cNvSpPr/>
          <p:nvPr/>
        </p:nvSpPr>
        <p:spPr>
          <a:xfrm>
            <a:off x="1863054" y="3944747"/>
            <a:ext cx="9289360" cy="2243050"/>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即该类型对象所保存的元素值不允许修改，只能通过给对象整体赋值来修改对象所保存的数据。但此时实际上就是创建了一个新的不可变类型的对象、而不是修改原对象的值，如数字、字符串、元组都是不可变类型。</a:t>
            </a:r>
          </a:p>
        </p:txBody>
      </p:sp>
      <p:cxnSp>
        <p:nvCxnSpPr>
          <p:cNvPr id="14" name="直接连接符 13">
            <a:extLst>
              <a:ext uri="{FF2B5EF4-FFF2-40B4-BE49-F238E27FC236}">
                <a16:creationId xmlns:a16="http://schemas.microsoft.com/office/drawing/2014/main" id="{4C0BC320-6284-4427-A30C-025790B85219}"/>
              </a:ext>
            </a:extLst>
          </p:cNvPr>
          <p:cNvCxnSpPr>
            <a:cxnSpLocks/>
          </p:cNvCxnSpPr>
          <p:nvPr/>
        </p:nvCxnSpPr>
        <p:spPr>
          <a:xfrm>
            <a:off x="1781207" y="387317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15" name="组合 14">
            <a:extLst>
              <a:ext uri="{FF2B5EF4-FFF2-40B4-BE49-F238E27FC236}">
                <a16:creationId xmlns:a16="http://schemas.microsoft.com/office/drawing/2014/main" id="{DF3A273C-5E92-48F6-A1F4-6855BFDB7730}"/>
              </a:ext>
            </a:extLst>
          </p:cNvPr>
          <p:cNvGrpSpPr/>
          <p:nvPr/>
        </p:nvGrpSpPr>
        <p:grpSpPr>
          <a:xfrm>
            <a:off x="836354" y="3434539"/>
            <a:ext cx="877274" cy="877274"/>
            <a:chOff x="7024688" y="1536700"/>
            <a:chExt cx="982663" cy="982663"/>
          </a:xfrm>
        </p:grpSpPr>
        <p:sp>
          <p:nvSpPr>
            <p:cNvPr id="16" name="Oval 4011">
              <a:extLst>
                <a:ext uri="{FF2B5EF4-FFF2-40B4-BE49-F238E27FC236}">
                  <a16:creationId xmlns:a16="http://schemas.microsoft.com/office/drawing/2014/main" id="{6C4FAB54-E1F1-4EEF-9E22-785F7624A721}"/>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7" name="Rectangle 4012">
              <a:extLst>
                <a:ext uri="{FF2B5EF4-FFF2-40B4-BE49-F238E27FC236}">
                  <a16:creationId xmlns:a16="http://schemas.microsoft.com/office/drawing/2014/main" id="{FFA2A259-B508-4518-871F-124309D3116F}"/>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4013">
              <a:extLst>
                <a:ext uri="{FF2B5EF4-FFF2-40B4-BE49-F238E27FC236}">
                  <a16:creationId xmlns:a16="http://schemas.microsoft.com/office/drawing/2014/main" id="{9260C4A7-13D3-4CC6-9383-A876F77DFA36}"/>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4014">
              <a:extLst>
                <a:ext uri="{FF2B5EF4-FFF2-40B4-BE49-F238E27FC236}">
                  <a16:creationId xmlns:a16="http://schemas.microsoft.com/office/drawing/2014/main" id="{5B4DB4F2-9BEB-4F00-AF68-6B9CCA1AEDCE}"/>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015">
              <a:extLst>
                <a:ext uri="{FF2B5EF4-FFF2-40B4-BE49-F238E27FC236}">
                  <a16:creationId xmlns:a16="http://schemas.microsoft.com/office/drawing/2014/main" id="{58906ABE-9AA6-4B34-9BFF-4A4C619ED73D}"/>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16">
              <a:extLst>
                <a:ext uri="{FF2B5EF4-FFF2-40B4-BE49-F238E27FC236}">
                  <a16:creationId xmlns:a16="http://schemas.microsoft.com/office/drawing/2014/main" id="{4707AD80-89EB-4662-ABFB-58164487BB9A}"/>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17">
              <a:extLst>
                <a:ext uri="{FF2B5EF4-FFF2-40B4-BE49-F238E27FC236}">
                  <a16:creationId xmlns:a16="http://schemas.microsoft.com/office/drawing/2014/main" id="{951CE36D-7545-4843-A6CE-C006CC960BEC}"/>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18">
              <a:extLst>
                <a:ext uri="{FF2B5EF4-FFF2-40B4-BE49-F238E27FC236}">
                  <a16:creationId xmlns:a16="http://schemas.microsoft.com/office/drawing/2014/main" id="{B2212655-AD21-44FB-BCB5-7016CBD1629D}"/>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19">
              <a:extLst>
                <a:ext uri="{FF2B5EF4-FFF2-40B4-BE49-F238E27FC236}">
                  <a16:creationId xmlns:a16="http://schemas.microsoft.com/office/drawing/2014/main" id="{2304728D-3AEB-4000-AEDF-C99C79406EE1}"/>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4020">
              <a:extLst>
                <a:ext uri="{FF2B5EF4-FFF2-40B4-BE49-F238E27FC236}">
                  <a16:creationId xmlns:a16="http://schemas.microsoft.com/office/drawing/2014/main" id="{BD9DD174-D370-4B2B-8D3C-0B70DBE3656D}"/>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21">
              <a:extLst>
                <a:ext uri="{FF2B5EF4-FFF2-40B4-BE49-F238E27FC236}">
                  <a16:creationId xmlns:a16="http://schemas.microsoft.com/office/drawing/2014/main" id="{C954401F-5D01-4B20-90F5-410A26115910}"/>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4022">
              <a:extLst>
                <a:ext uri="{FF2B5EF4-FFF2-40B4-BE49-F238E27FC236}">
                  <a16:creationId xmlns:a16="http://schemas.microsoft.com/office/drawing/2014/main" id="{8F162DD2-E562-406E-8679-8DF140D213F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4023">
              <a:extLst>
                <a:ext uri="{FF2B5EF4-FFF2-40B4-BE49-F238E27FC236}">
                  <a16:creationId xmlns:a16="http://schemas.microsoft.com/office/drawing/2014/main" id="{8B10ED8E-59BC-47A0-9D51-1712CBD9F8AF}"/>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24">
              <a:extLst>
                <a:ext uri="{FF2B5EF4-FFF2-40B4-BE49-F238E27FC236}">
                  <a16:creationId xmlns:a16="http://schemas.microsoft.com/office/drawing/2014/main" id="{E0B5BE77-54E3-4B05-B793-48C8BB3EBD13}"/>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4026">
              <a:extLst>
                <a:ext uri="{FF2B5EF4-FFF2-40B4-BE49-F238E27FC236}">
                  <a16:creationId xmlns:a16="http://schemas.microsoft.com/office/drawing/2014/main" id="{43E51517-DF3B-4D7F-BFA5-6D5E7B4BF2A8}"/>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27">
              <a:extLst>
                <a:ext uri="{FF2B5EF4-FFF2-40B4-BE49-F238E27FC236}">
                  <a16:creationId xmlns:a16="http://schemas.microsoft.com/office/drawing/2014/main" id="{BE9D200F-E36E-40A2-8837-7871C92820BA}"/>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28">
              <a:extLst>
                <a:ext uri="{FF2B5EF4-FFF2-40B4-BE49-F238E27FC236}">
                  <a16:creationId xmlns:a16="http://schemas.microsoft.com/office/drawing/2014/main" id="{950E969D-BAF3-4CDA-85D4-76B16A46619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Oval 4029">
              <a:extLst>
                <a:ext uri="{FF2B5EF4-FFF2-40B4-BE49-F238E27FC236}">
                  <a16:creationId xmlns:a16="http://schemas.microsoft.com/office/drawing/2014/main" id="{0C1177AB-A2DB-4986-8EBF-6F276A47BDB8}"/>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0">
              <a:extLst>
                <a:ext uri="{FF2B5EF4-FFF2-40B4-BE49-F238E27FC236}">
                  <a16:creationId xmlns:a16="http://schemas.microsoft.com/office/drawing/2014/main" id="{313953F2-F408-45A9-AD18-8F02F85459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4031">
              <a:extLst>
                <a:ext uri="{FF2B5EF4-FFF2-40B4-BE49-F238E27FC236}">
                  <a16:creationId xmlns:a16="http://schemas.microsoft.com/office/drawing/2014/main" id="{7A515174-B46C-4475-8E0F-BA605A003F7F}"/>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Oval 4032">
              <a:extLst>
                <a:ext uri="{FF2B5EF4-FFF2-40B4-BE49-F238E27FC236}">
                  <a16:creationId xmlns:a16="http://schemas.microsoft.com/office/drawing/2014/main" id="{0A90F43D-EFF9-4ED3-90E9-55017976C964}"/>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33">
              <a:extLst>
                <a:ext uri="{FF2B5EF4-FFF2-40B4-BE49-F238E27FC236}">
                  <a16:creationId xmlns:a16="http://schemas.microsoft.com/office/drawing/2014/main" id="{DF41CCDA-77F6-4A41-ADBE-D80B1B6EFCF0}"/>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Oval 4034">
              <a:extLst>
                <a:ext uri="{FF2B5EF4-FFF2-40B4-BE49-F238E27FC236}">
                  <a16:creationId xmlns:a16="http://schemas.microsoft.com/office/drawing/2014/main" id="{C5CE30D6-215A-45CD-8429-48DD517BAD4A}"/>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4035">
              <a:extLst>
                <a:ext uri="{FF2B5EF4-FFF2-40B4-BE49-F238E27FC236}">
                  <a16:creationId xmlns:a16="http://schemas.microsoft.com/office/drawing/2014/main" id="{741ECE91-750E-46CC-8C86-B933E6CB1E1E}"/>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Rectangle 4036">
              <a:extLst>
                <a:ext uri="{FF2B5EF4-FFF2-40B4-BE49-F238E27FC236}">
                  <a16:creationId xmlns:a16="http://schemas.microsoft.com/office/drawing/2014/main" id="{B476FCAE-F468-4CB4-82FF-A2FF674B94DA}"/>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Rectangle 4037">
              <a:extLst>
                <a:ext uri="{FF2B5EF4-FFF2-40B4-BE49-F238E27FC236}">
                  <a16:creationId xmlns:a16="http://schemas.microsoft.com/office/drawing/2014/main" id="{814819BC-035D-4298-8248-230B34A44EB9}"/>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Rectangle 4038">
              <a:extLst>
                <a:ext uri="{FF2B5EF4-FFF2-40B4-BE49-F238E27FC236}">
                  <a16:creationId xmlns:a16="http://schemas.microsoft.com/office/drawing/2014/main" id="{BDA3C600-57F7-48D6-A90B-B02338E35352}"/>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4039">
              <a:extLst>
                <a:ext uri="{FF2B5EF4-FFF2-40B4-BE49-F238E27FC236}">
                  <a16:creationId xmlns:a16="http://schemas.microsoft.com/office/drawing/2014/main" id="{F296B492-CEED-4739-A47D-276825421756}"/>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Rectangle 4040">
              <a:extLst>
                <a:ext uri="{FF2B5EF4-FFF2-40B4-BE49-F238E27FC236}">
                  <a16:creationId xmlns:a16="http://schemas.microsoft.com/office/drawing/2014/main" id="{9BC7A5C6-7134-4B97-9962-014AD109D880}"/>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4041">
              <a:extLst>
                <a:ext uri="{FF2B5EF4-FFF2-40B4-BE49-F238E27FC236}">
                  <a16:creationId xmlns:a16="http://schemas.microsoft.com/office/drawing/2014/main" id="{959F42E4-A2C3-477B-8CC0-A0F76F273D78}"/>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Rectangle 4042">
              <a:extLst>
                <a:ext uri="{FF2B5EF4-FFF2-40B4-BE49-F238E27FC236}">
                  <a16:creationId xmlns:a16="http://schemas.microsoft.com/office/drawing/2014/main" id="{880F7E46-D579-4AE2-9A7F-E20D436D3084}"/>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7" name="KSO_Shape">
            <a:extLst>
              <a:ext uri="{FF2B5EF4-FFF2-40B4-BE49-F238E27FC236}">
                <a16:creationId xmlns:a16="http://schemas.microsoft.com/office/drawing/2014/main" id="{FC2290FE-7D48-4DF7-8F0E-ED6D7A73DA5B}"/>
              </a:ext>
            </a:extLst>
          </p:cNvPr>
          <p:cNvSpPr/>
          <p:nvPr/>
        </p:nvSpPr>
        <p:spPr>
          <a:xfrm>
            <a:off x="1695912" y="3974736"/>
            <a:ext cx="9493471" cy="228462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174534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ppt_y</p:attrName>
                                        </p:attrNameLst>
                                      </p:cBhvr>
                                      <p:tavLst>
                                        <p:tav tm="0">
                                          <p:val>
                                            <p:strVal val="#ppt_y+#ppt_h*1.125000"/>
                                          </p:val>
                                        </p:tav>
                                        <p:tav tm="100000">
                                          <p:val>
                                            <p:strVal val="#ppt_y"/>
                                          </p:val>
                                        </p:tav>
                                      </p:tavLst>
                                    </p:anim>
                                    <p:animEffect transition="in" filter="wipe(up)">
                                      <p:cBhvr>
                                        <p:cTn id="26" dur="500"/>
                                        <p:tgtEl>
                                          <p:spTgt spid="10"/>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p:tgtEl>
                                          <p:spTgt spid="5"/>
                                        </p:tgtEl>
                                        <p:attrNameLst>
                                          <p:attrName>ppt_y</p:attrName>
                                        </p:attrNameLst>
                                      </p:cBhvr>
                                      <p:tavLst>
                                        <p:tav tm="0">
                                          <p:val>
                                            <p:strVal val="#ppt_y-#ppt_h*1.125000"/>
                                          </p:val>
                                        </p:tav>
                                        <p:tav tm="100000">
                                          <p:val>
                                            <p:strVal val="#ppt_y"/>
                                          </p:val>
                                        </p:tav>
                                      </p:tavLst>
                                    </p:anim>
                                    <p:animEffect transition="in" filter="wipe(down)">
                                      <p:cBhvr>
                                        <p:cTn id="30" dur="500"/>
                                        <p:tgtEl>
                                          <p:spTgt spid="5"/>
                                        </p:tgtEl>
                                      </p:cBhvr>
                                    </p:animEffect>
                                  </p:childTnLst>
                                </p:cTn>
                              </p:par>
                            </p:childTnLst>
                          </p:cTn>
                        </p:par>
                        <p:par>
                          <p:cTn id="31" fill="hold">
                            <p:stCondLst>
                              <p:cond delay="1500"/>
                            </p:stCondLst>
                            <p:childTnLst>
                              <p:par>
                                <p:cTn id="32" presetID="53" presetClass="entr" presetSubtype="16"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p:cTn id="34" dur="500" fill="hold"/>
                                        <p:tgtEl>
                                          <p:spTgt spid="15"/>
                                        </p:tgtEl>
                                        <p:attrNameLst>
                                          <p:attrName>ppt_w</p:attrName>
                                        </p:attrNameLst>
                                      </p:cBhvr>
                                      <p:tavLst>
                                        <p:tav tm="0">
                                          <p:val>
                                            <p:fltVal val="0"/>
                                          </p:val>
                                        </p:tav>
                                        <p:tav tm="100000">
                                          <p:val>
                                            <p:strVal val="#ppt_w"/>
                                          </p:val>
                                        </p:tav>
                                      </p:tavLst>
                                    </p:anim>
                                    <p:anim calcmode="lin" valueType="num">
                                      <p:cBhvr>
                                        <p:cTn id="35" dur="500" fill="hold"/>
                                        <p:tgtEl>
                                          <p:spTgt spid="15"/>
                                        </p:tgtEl>
                                        <p:attrNameLst>
                                          <p:attrName>ppt_h</p:attrName>
                                        </p:attrNameLst>
                                      </p:cBhvr>
                                      <p:tavLst>
                                        <p:tav tm="0">
                                          <p:val>
                                            <p:fltVal val="0"/>
                                          </p:val>
                                        </p:tav>
                                        <p:tav tm="100000">
                                          <p:val>
                                            <p:strVal val="#ppt_h"/>
                                          </p:val>
                                        </p:tav>
                                      </p:tavLst>
                                    </p:anim>
                                    <p:animEffect transition="in" filter="fade">
                                      <p:cBhvr>
                                        <p:cTn id="36" dur="500"/>
                                        <p:tgtEl>
                                          <p:spTgt spid="15"/>
                                        </p:tgtEl>
                                      </p:cBhvr>
                                    </p:animEffect>
                                  </p:childTnLst>
                                </p:cTn>
                              </p:par>
                            </p:childTnLst>
                          </p:cTn>
                        </p:par>
                        <p:par>
                          <p:cTn id="37" fill="hold">
                            <p:stCondLst>
                              <p:cond delay="2000"/>
                            </p:stCondLst>
                            <p:childTnLst>
                              <p:par>
                                <p:cTn id="38" presetID="16" presetClass="entr" presetSubtype="21"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arn(inVertical)">
                                      <p:cBhvr>
                                        <p:cTn id="40" dur="500"/>
                                        <p:tgtEl>
                                          <p:spTgt spid="1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p:tgtEl>
                                          <p:spTgt spid="12"/>
                                        </p:tgtEl>
                                        <p:attrNameLst>
                                          <p:attrName>ppt_y</p:attrName>
                                        </p:attrNameLst>
                                      </p:cBhvr>
                                      <p:tavLst>
                                        <p:tav tm="0">
                                          <p:val>
                                            <p:strVal val="#ppt_y+#ppt_h*1.125000"/>
                                          </p:val>
                                        </p:tav>
                                        <p:tav tm="100000">
                                          <p:val>
                                            <p:strVal val="#ppt_y"/>
                                          </p:val>
                                        </p:tav>
                                      </p:tavLst>
                                    </p:anim>
                                    <p:animEffect transition="in" filter="wipe(up)">
                                      <p:cBhvr>
                                        <p:cTn id="47" dur="500"/>
                                        <p:tgtEl>
                                          <p:spTgt spid="12"/>
                                        </p:tgtEl>
                                      </p:cBhvr>
                                    </p:animEffect>
                                  </p:childTnLst>
                                </p:cTn>
                              </p:par>
                              <p:par>
                                <p:cTn id="48" presetID="12" presetClass="entr" presetSubtype="1"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p:tgtEl>
                                          <p:spTgt spid="13"/>
                                        </p:tgtEl>
                                        <p:attrNameLst>
                                          <p:attrName>ppt_y</p:attrName>
                                        </p:attrNameLst>
                                      </p:cBhvr>
                                      <p:tavLst>
                                        <p:tav tm="0">
                                          <p:val>
                                            <p:strVal val="#ppt_y-#ppt_h*1.125000"/>
                                          </p:val>
                                        </p:tav>
                                        <p:tav tm="100000">
                                          <p:val>
                                            <p:strVal val="#ppt_y"/>
                                          </p:val>
                                        </p:tav>
                                      </p:tavLst>
                                    </p:anim>
                                    <p:animEffect transition="in" filter="wipe(down)">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animBg="1"/>
      <p:bldP spid="10" grpId="0"/>
      <p:bldP spid="12" grpId="0"/>
      <p:bldP spid="13" grpId="0"/>
      <p:bldP spid="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3951823" y="495168"/>
            <a:ext cx="428835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可变类型和不可变类型</a:t>
            </a:r>
            <a:endParaRPr lang="zh-CN" altLang="en-US" sz="3200" b="1" dirty="0">
              <a:solidFill>
                <a:schemeClr val="tx1">
                  <a:lumMod val="85000"/>
                  <a:lumOff val="15000"/>
                </a:schemeClr>
              </a:solidFill>
              <a:effectLst/>
            </a:endParaRPr>
          </a:p>
        </p:txBody>
      </p:sp>
      <p:grpSp>
        <p:nvGrpSpPr>
          <p:cNvPr id="54" name="组合 53">
            <a:extLst>
              <a:ext uri="{FF2B5EF4-FFF2-40B4-BE49-F238E27FC236}">
                <a16:creationId xmlns:a16="http://schemas.microsoft.com/office/drawing/2014/main" id="{DB4F8674-050D-43E2-A306-B0D9B7893974}"/>
              </a:ext>
            </a:extLst>
          </p:cNvPr>
          <p:cNvGrpSpPr/>
          <p:nvPr/>
        </p:nvGrpSpPr>
        <p:grpSpPr>
          <a:xfrm>
            <a:off x="1139092" y="1219643"/>
            <a:ext cx="6321305" cy="907564"/>
            <a:chOff x="3570547" y="2472016"/>
            <a:chExt cx="6321305" cy="907564"/>
          </a:xfrm>
        </p:grpSpPr>
        <p:sp>
          <p:nvSpPr>
            <p:cNvPr id="3" name="矩形 2">
              <a:extLst>
                <a:ext uri="{FF2B5EF4-FFF2-40B4-BE49-F238E27FC236}">
                  <a16:creationId xmlns:a16="http://schemas.microsoft.com/office/drawing/2014/main" id="{6807421F-6395-4CFE-B6BD-355BA8EE1799}"/>
                </a:ext>
              </a:extLst>
            </p:cNvPr>
            <p:cNvSpPr/>
            <p:nvPr/>
          </p:nvSpPr>
          <p:spPr>
            <a:xfrm>
              <a:off x="4113748" y="2472016"/>
              <a:ext cx="5724644" cy="719556"/>
            </a:xfrm>
            <a:prstGeom prst="rect">
              <a:avLst/>
            </a:prstGeom>
          </p:spPr>
          <p:txBody>
            <a:bodyPr wrap="none">
              <a:spAutoFit/>
            </a:bodyPr>
            <a:lstStyle/>
            <a:p>
              <a:pPr>
                <a:lnSpc>
                  <a:spcPct val="20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例：可变类型对象和不可变类型对象示例</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51" name="直接连接符 50">
              <a:extLst>
                <a:ext uri="{FF2B5EF4-FFF2-40B4-BE49-F238E27FC236}">
                  <a16:creationId xmlns:a16="http://schemas.microsoft.com/office/drawing/2014/main" id="{F85883A9-63D3-400F-892A-E7734486C328}"/>
                </a:ext>
              </a:extLst>
            </p:cNvPr>
            <p:cNvCxnSpPr>
              <a:cxnSpLocks/>
            </p:cNvCxnSpPr>
            <p:nvPr/>
          </p:nvCxnSpPr>
          <p:spPr>
            <a:xfrm flipV="1">
              <a:off x="4174708" y="3176723"/>
              <a:ext cx="5717144"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16AE4BA7-4ADE-4550-BD81-3DB209DD9355}"/>
                </a:ext>
              </a:extLst>
            </p:cNvPr>
            <p:cNvGrpSpPr/>
            <p:nvPr/>
          </p:nvGrpSpPr>
          <p:grpSpPr>
            <a:xfrm>
              <a:off x="3570547" y="2973866"/>
              <a:ext cx="405714" cy="405714"/>
              <a:chOff x="3570547" y="2973866"/>
              <a:chExt cx="405714" cy="405714"/>
            </a:xfrm>
          </p:grpSpPr>
          <p:sp>
            <p:nvSpPr>
              <p:cNvPr id="49" name="泪滴形 48">
                <a:extLst>
                  <a:ext uri="{FF2B5EF4-FFF2-40B4-BE49-F238E27FC236}">
                    <a16:creationId xmlns:a16="http://schemas.microsoft.com/office/drawing/2014/main" id="{07D3929B-7FF4-4C5D-8FA8-B790E0964F3F}"/>
                  </a:ext>
                </a:extLst>
              </p:cNvPr>
              <p:cNvSpPr/>
              <p:nvPr/>
            </p:nvSpPr>
            <p:spPr>
              <a:xfrm rot="2700000">
                <a:off x="3570547" y="2973866"/>
                <a:ext cx="405714" cy="405714"/>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2" name="泪滴形 51">
                <a:extLst>
                  <a:ext uri="{FF2B5EF4-FFF2-40B4-BE49-F238E27FC236}">
                    <a16:creationId xmlns:a16="http://schemas.microsoft.com/office/drawing/2014/main" id="{4275BC99-835A-4B4A-A2D8-484960CEEBA4}"/>
                  </a:ext>
                </a:extLst>
              </p:cNvPr>
              <p:cNvSpPr/>
              <p:nvPr/>
            </p:nvSpPr>
            <p:spPr>
              <a:xfrm rot="2700000">
                <a:off x="3651454" y="3054773"/>
                <a:ext cx="243900" cy="243900"/>
              </a:xfrm>
              <a:prstGeom prst="teardrop">
                <a:avLst/>
              </a:prstGeom>
              <a:solidFill>
                <a:srgbClr val="DCF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sp>
        <p:nvSpPr>
          <p:cNvPr id="57" name="TextBox 107">
            <a:extLst>
              <a:ext uri="{FF2B5EF4-FFF2-40B4-BE49-F238E27FC236}">
                <a16:creationId xmlns:a16="http://schemas.microsoft.com/office/drawing/2014/main" id="{52AE76A8-7076-45BD-AA82-203215D0BE17}"/>
              </a:ext>
            </a:extLst>
          </p:cNvPr>
          <p:cNvSpPr txBox="1"/>
          <p:nvPr/>
        </p:nvSpPr>
        <p:spPr>
          <a:xfrm>
            <a:off x="1929742" y="2296940"/>
            <a:ext cx="8415271" cy="3315682"/>
          </a:xfrm>
          <a:prstGeom prst="rect">
            <a:avLst/>
          </a:prstGeom>
          <a:noFill/>
        </p:spPr>
        <p:txBody>
          <a:bodyPr wrap="square" lIns="56610" tIns="28304" rIns="56610" bIns="28304" rtlCol="0">
            <a:spAutoFit/>
          </a:bodyPr>
          <a:lstStyle/>
          <a:p>
            <a:pPr defTabSz="914126">
              <a:lnSpc>
                <a:spcPct val="150000"/>
              </a:lnSpc>
              <a:spcBef>
                <a:spcPct val="0"/>
              </a:spcBef>
              <a:defRPr/>
            </a:pP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1	n1,n2=1,1 #</a:t>
            </a:r>
            <a:r>
              <a:rPr lang="zh-CN" altLang="en-US"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定义两个整型变量</a:t>
            </a: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n1</a:t>
            </a:r>
            <a:r>
              <a:rPr lang="zh-CN" altLang="en-US"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和</a:t>
            </a: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n2</a:t>
            </a:r>
            <a:r>
              <a:rPr lang="zh-CN" altLang="en-US"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，都赋值为</a:t>
            </a: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1</a:t>
            </a:r>
          </a:p>
          <a:p>
            <a:pPr defTabSz="914126">
              <a:lnSpc>
                <a:spcPct val="150000"/>
              </a:lnSpc>
              <a:spcBef>
                <a:spcPct val="0"/>
              </a:spcBef>
              <a:defRPr/>
            </a:pP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2	print('</a:t>
            </a:r>
            <a:r>
              <a:rPr lang="zh-CN" altLang="en-US"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第 </a:t>
            </a: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2</a:t>
            </a:r>
            <a:r>
              <a:rPr lang="zh-CN" altLang="en-US"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行</a:t>
            </a: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n1</a:t>
            </a:r>
            <a:r>
              <a:rPr lang="zh-CN" altLang="en-US"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和</a:t>
            </a: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n2</a:t>
            </a:r>
            <a:r>
              <a:rPr lang="zh-CN" altLang="en-US"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的内存地址分别为：</a:t>
            </a: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 id(n1), id(n2))</a:t>
            </a:r>
          </a:p>
          <a:p>
            <a:pPr defTabSz="914126">
              <a:lnSpc>
                <a:spcPct val="150000"/>
              </a:lnSpc>
              <a:spcBef>
                <a:spcPct val="0"/>
              </a:spcBef>
              <a:defRPr/>
            </a:pP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3	n2=3 #</a:t>
            </a:r>
            <a:r>
              <a:rPr lang="zh-CN" altLang="en-US"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将</a:t>
            </a: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n2</a:t>
            </a:r>
            <a:r>
              <a:rPr lang="zh-CN" altLang="en-US"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重新赋值为</a:t>
            </a: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3</a:t>
            </a:r>
          </a:p>
          <a:p>
            <a:pPr defTabSz="914126">
              <a:lnSpc>
                <a:spcPct val="150000"/>
              </a:lnSpc>
              <a:spcBef>
                <a:spcPct val="0"/>
              </a:spcBef>
              <a:defRPr/>
            </a:pP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4	print('</a:t>
            </a:r>
            <a:r>
              <a:rPr lang="zh-CN" altLang="en-US"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第 </a:t>
            </a: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4</a:t>
            </a:r>
            <a:r>
              <a:rPr lang="zh-CN" altLang="en-US"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行</a:t>
            </a: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n1</a:t>
            </a:r>
            <a:r>
              <a:rPr lang="zh-CN" altLang="en-US"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和</a:t>
            </a: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n2</a:t>
            </a:r>
            <a:r>
              <a:rPr lang="zh-CN" altLang="en-US"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的内存地址分别为：</a:t>
            </a: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 id(n1), id(n2))</a:t>
            </a:r>
          </a:p>
          <a:p>
            <a:pPr defTabSz="914126">
              <a:lnSpc>
                <a:spcPct val="150000"/>
              </a:lnSpc>
              <a:spcBef>
                <a:spcPct val="0"/>
              </a:spcBef>
              <a:defRPr/>
            </a:pP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5	n1=3 #</a:t>
            </a:r>
            <a:r>
              <a:rPr lang="zh-CN" altLang="en-US"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将</a:t>
            </a: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n1</a:t>
            </a:r>
            <a:r>
              <a:rPr lang="zh-CN" altLang="en-US"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重新赋值为</a:t>
            </a: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3</a:t>
            </a:r>
          </a:p>
          <a:p>
            <a:pPr defTabSz="914126">
              <a:lnSpc>
                <a:spcPct val="150000"/>
              </a:lnSpc>
              <a:spcBef>
                <a:spcPct val="0"/>
              </a:spcBef>
              <a:defRPr/>
            </a:pP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6	print('</a:t>
            </a:r>
            <a:r>
              <a:rPr lang="zh-CN" altLang="en-US"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第 </a:t>
            </a: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6</a:t>
            </a:r>
            <a:r>
              <a:rPr lang="zh-CN" altLang="en-US"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行</a:t>
            </a: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n1</a:t>
            </a:r>
            <a:r>
              <a:rPr lang="zh-CN" altLang="en-US"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和</a:t>
            </a: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n2</a:t>
            </a:r>
            <a:r>
              <a:rPr lang="zh-CN" altLang="en-US"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的内存地址分别为：</a:t>
            </a: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 id(n1), id(n2))</a:t>
            </a:r>
          </a:p>
        </p:txBody>
      </p:sp>
      <p:sp>
        <p:nvSpPr>
          <p:cNvPr id="58" name="KSO_Shape">
            <a:extLst>
              <a:ext uri="{FF2B5EF4-FFF2-40B4-BE49-F238E27FC236}">
                <a16:creationId xmlns:a16="http://schemas.microsoft.com/office/drawing/2014/main" id="{F749CBB1-4C79-47C6-8316-F820FC6BE65A}"/>
              </a:ext>
            </a:extLst>
          </p:cNvPr>
          <p:cNvSpPr/>
          <p:nvPr/>
        </p:nvSpPr>
        <p:spPr>
          <a:xfrm>
            <a:off x="1719986" y="2125630"/>
            <a:ext cx="8752027" cy="3723619"/>
          </a:xfrm>
          <a:prstGeom prst="roundRect">
            <a:avLst>
              <a:gd name="adj" fmla="val 6941"/>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186295391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wipe(left)">
                                      <p:cBhvr>
                                        <p:cTn id="13" dur="500"/>
                                        <p:tgtEl>
                                          <p:spTgt spid="54"/>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57"/>
                                        </p:tgtEl>
                                        <p:attrNameLst>
                                          <p:attrName>style.visibility</p:attrName>
                                        </p:attrNameLst>
                                      </p:cBhvr>
                                      <p:to>
                                        <p:strVal val="visible"/>
                                      </p:to>
                                    </p:set>
                                    <p:anim calcmode="lin" valueType="num">
                                      <p:cBhvr additive="base">
                                        <p:cTn id="20" dur="500"/>
                                        <p:tgtEl>
                                          <p:spTgt spid="57"/>
                                        </p:tgtEl>
                                        <p:attrNameLst>
                                          <p:attrName>ppt_y</p:attrName>
                                        </p:attrNameLst>
                                      </p:cBhvr>
                                      <p:tavLst>
                                        <p:tav tm="0">
                                          <p:val>
                                            <p:strVal val="#ppt_y-#ppt_h*1.125000"/>
                                          </p:val>
                                        </p:tav>
                                        <p:tav tm="100000">
                                          <p:val>
                                            <p:strVal val="#ppt_y"/>
                                          </p:val>
                                        </p:tav>
                                      </p:tavLst>
                                    </p:anim>
                                    <p:animEffect transition="in" filter="wipe(down)">
                                      <p:cBhvr>
                                        <p:cTn id="2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7" grpId="0"/>
      <p:bldP spid="5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3951823" y="495168"/>
            <a:ext cx="428835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可变类型和不可变类型</a:t>
            </a:r>
            <a:endParaRPr lang="zh-CN" altLang="en-US" sz="3200" b="1" dirty="0">
              <a:solidFill>
                <a:schemeClr val="tx1">
                  <a:lumMod val="85000"/>
                  <a:lumOff val="15000"/>
                </a:schemeClr>
              </a:solidFill>
              <a:effectLst/>
            </a:endParaRPr>
          </a:p>
        </p:txBody>
      </p:sp>
      <p:grpSp>
        <p:nvGrpSpPr>
          <p:cNvPr id="54" name="组合 53">
            <a:extLst>
              <a:ext uri="{FF2B5EF4-FFF2-40B4-BE49-F238E27FC236}">
                <a16:creationId xmlns:a16="http://schemas.microsoft.com/office/drawing/2014/main" id="{DB4F8674-050D-43E2-A306-B0D9B7893974}"/>
              </a:ext>
            </a:extLst>
          </p:cNvPr>
          <p:cNvGrpSpPr/>
          <p:nvPr/>
        </p:nvGrpSpPr>
        <p:grpSpPr>
          <a:xfrm>
            <a:off x="919284" y="1219643"/>
            <a:ext cx="6321305" cy="907564"/>
            <a:chOff x="3570547" y="2472016"/>
            <a:chExt cx="6321305" cy="907564"/>
          </a:xfrm>
        </p:grpSpPr>
        <p:sp>
          <p:nvSpPr>
            <p:cNvPr id="3" name="矩形 2">
              <a:extLst>
                <a:ext uri="{FF2B5EF4-FFF2-40B4-BE49-F238E27FC236}">
                  <a16:creationId xmlns:a16="http://schemas.microsoft.com/office/drawing/2014/main" id="{6807421F-6395-4CFE-B6BD-355BA8EE1799}"/>
                </a:ext>
              </a:extLst>
            </p:cNvPr>
            <p:cNvSpPr/>
            <p:nvPr/>
          </p:nvSpPr>
          <p:spPr>
            <a:xfrm>
              <a:off x="4113748" y="2472016"/>
              <a:ext cx="5724644" cy="719556"/>
            </a:xfrm>
            <a:prstGeom prst="rect">
              <a:avLst/>
            </a:prstGeom>
          </p:spPr>
          <p:txBody>
            <a:bodyPr wrap="none">
              <a:spAutoFit/>
            </a:bodyPr>
            <a:lstStyle/>
            <a:p>
              <a:pPr>
                <a:lnSpc>
                  <a:spcPct val="20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例：可变类型对象和不可变类型对象示例</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51" name="直接连接符 50">
              <a:extLst>
                <a:ext uri="{FF2B5EF4-FFF2-40B4-BE49-F238E27FC236}">
                  <a16:creationId xmlns:a16="http://schemas.microsoft.com/office/drawing/2014/main" id="{F85883A9-63D3-400F-892A-E7734486C328}"/>
                </a:ext>
              </a:extLst>
            </p:cNvPr>
            <p:cNvCxnSpPr>
              <a:cxnSpLocks/>
            </p:cNvCxnSpPr>
            <p:nvPr/>
          </p:nvCxnSpPr>
          <p:spPr>
            <a:xfrm flipV="1">
              <a:off x="4174708" y="3176723"/>
              <a:ext cx="5717144"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16AE4BA7-4ADE-4550-BD81-3DB209DD9355}"/>
                </a:ext>
              </a:extLst>
            </p:cNvPr>
            <p:cNvGrpSpPr/>
            <p:nvPr/>
          </p:nvGrpSpPr>
          <p:grpSpPr>
            <a:xfrm>
              <a:off x="3570547" y="2973866"/>
              <a:ext cx="405714" cy="405714"/>
              <a:chOff x="3570547" y="2973866"/>
              <a:chExt cx="405714" cy="405714"/>
            </a:xfrm>
          </p:grpSpPr>
          <p:sp>
            <p:nvSpPr>
              <p:cNvPr id="49" name="泪滴形 48">
                <a:extLst>
                  <a:ext uri="{FF2B5EF4-FFF2-40B4-BE49-F238E27FC236}">
                    <a16:creationId xmlns:a16="http://schemas.microsoft.com/office/drawing/2014/main" id="{07D3929B-7FF4-4C5D-8FA8-B790E0964F3F}"/>
                  </a:ext>
                </a:extLst>
              </p:cNvPr>
              <p:cNvSpPr/>
              <p:nvPr/>
            </p:nvSpPr>
            <p:spPr>
              <a:xfrm rot="2700000">
                <a:off x="3570547" y="2973866"/>
                <a:ext cx="405714" cy="405714"/>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2" name="泪滴形 51">
                <a:extLst>
                  <a:ext uri="{FF2B5EF4-FFF2-40B4-BE49-F238E27FC236}">
                    <a16:creationId xmlns:a16="http://schemas.microsoft.com/office/drawing/2014/main" id="{4275BC99-835A-4B4A-A2D8-484960CEEBA4}"/>
                  </a:ext>
                </a:extLst>
              </p:cNvPr>
              <p:cNvSpPr/>
              <p:nvPr/>
            </p:nvSpPr>
            <p:spPr>
              <a:xfrm rot="2700000">
                <a:off x="3651454" y="3054773"/>
                <a:ext cx="243900" cy="243900"/>
              </a:xfrm>
              <a:prstGeom prst="teardrop">
                <a:avLst/>
              </a:prstGeom>
              <a:solidFill>
                <a:srgbClr val="DCF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sp>
        <p:nvSpPr>
          <p:cNvPr id="61" name="TextBox 107">
            <a:extLst>
              <a:ext uri="{FF2B5EF4-FFF2-40B4-BE49-F238E27FC236}">
                <a16:creationId xmlns:a16="http://schemas.microsoft.com/office/drawing/2014/main" id="{D7F83036-6FED-44FD-9516-C73C86DB7510}"/>
              </a:ext>
            </a:extLst>
          </p:cNvPr>
          <p:cNvSpPr txBox="1"/>
          <p:nvPr/>
        </p:nvSpPr>
        <p:spPr>
          <a:xfrm>
            <a:off x="1709934" y="2705154"/>
            <a:ext cx="9605765" cy="1719154"/>
          </a:xfrm>
          <a:prstGeom prst="rect">
            <a:avLst/>
          </a:prstGeom>
          <a:noFill/>
        </p:spPr>
        <p:txBody>
          <a:bodyPr wrap="square" lIns="56610" tIns="28304" rIns="56610" bIns="28304" rtlCol="0">
            <a:spAutoFit/>
          </a:bodyPr>
          <a:lstStyle/>
          <a:p>
            <a:pPr defTabSz="914126">
              <a:lnSpc>
                <a:spcPct val="150000"/>
              </a:lnSpc>
              <a:spcBef>
                <a:spcPct val="0"/>
              </a:spcBef>
              <a:defRPr/>
            </a:pPr>
            <a:r>
              <a:rPr lang="zh-CN" altLang="en-US"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第</a:t>
            </a: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2</a:t>
            </a:r>
            <a:r>
              <a:rPr lang="zh-CN" altLang="en-US"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行</a:t>
            </a: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n1</a:t>
            </a:r>
            <a:r>
              <a:rPr lang="zh-CN" altLang="en-US"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和</a:t>
            </a: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n2</a:t>
            </a:r>
            <a:r>
              <a:rPr lang="zh-CN" altLang="en-US"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的内存地址分别为： </a:t>
            </a: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140724681233440 140724681233440</a:t>
            </a:r>
          </a:p>
          <a:p>
            <a:pPr defTabSz="914126">
              <a:lnSpc>
                <a:spcPct val="150000"/>
              </a:lnSpc>
              <a:spcBef>
                <a:spcPct val="0"/>
              </a:spcBef>
              <a:defRPr/>
            </a:pPr>
            <a:r>
              <a:rPr lang="zh-CN" altLang="en-US"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第</a:t>
            </a: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4</a:t>
            </a:r>
            <a:r>
              <a:rPr lang="zh-CN" altLang="en-US"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行</a:t>
            </a: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n1</a:t>
            </a:r>
            <a:r>
              <a:rPr lang="zh-CN" altLang="en-US"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和</a:t>
            </a: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n2</a:t>
            </a:r>
            <a:r>
              <a:rPr lang="zh-CN" altLang="en-US"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的内存地址分别为： </a:t>
            </a: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140724681233440 140724681233504</a:t>
            </a:r>
          </a:p>
          <a:p>
            <a:pPr defTabSz="914126">
              <a:lnSpc>
                <a:spcPct val="150000"/>
              </a:lnSpc>
              <a:spcBef>
                <a:spcPct val="0"/>
              </a:spcBef>
              <a:defRPr/>
            </a:pPr>
            <a:r>
              <a:rPr lang="zh-CN" altLang="en-US"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第</a:t>
            </a: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6</a:t>
            </a:r>
            <a:r>
              <a:rPr lang="zh-CN" altLang="en-US"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行</a:t>
            </a: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n1</a:t>
            </a:r>
            <a:r>
              <a:rPr lang="zh-CN" altLang="en-US"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和</a:t>
            </a: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n2</a:t>
            </a:r>
            <a:r>
              <a:rPr lang="zh-CN" altLang="en-US"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的内存地址分别为： </a:t>
            </a:r>
            <a:r>
              <a:rPr lang="en-US" altLang="zh-CN" sz="2400" kern="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140724681233504 140724681233504</a:t>
            </a:r>
          </a:p>
        </p:txBody>
      </p:sp>
      <p:sp>
        <p:nvSpPr>
          <p:cNvPr id="62" name="KSO_Shape">
            <a:extLst>
              <a:ext uri="{FF2B5EF4-FFF2-40B4-BE49-F238E27FC236}">
                <a16:creationId xmlns:a16="http://schemas.microsoft.com/office/drawing/2014/main" id="{999100B8-BCCE-4610-8F5A-0221979A68FA}"/>
              </a:ext>
            </a:extLst>
          </p:cNvPr>
          <p:cNvSpPr/>
          <p:nvPr/>
        </p:nvSpPr>
        <p:spPr>
          <a:xfrm>
            <a:off x="1500178" y="2501186"/>
            <a:ext cx="9753976" cy="2149945"/>
          </a:xfrm>
          <a:prstGeom prst="roundRect">
            <a:avLst>
              <a:gd name="adj" fmla="val 6941"/>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155801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wipe(left)">
                                      <p:cBhvr>
                                        <p:cTn id="12" dur="500"/>
                                        <p:tgtEl>
                                          <p:spTgt spid="5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500"/>
                                        <p:tgtEl>
                                          <p:spTgt spid="62"/>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p:tgtEl>
                                          <p:spTgt spid="61"/>
                                        </p:tgtEl>
                                        <p:attrNameLst>
                                          <p:attrName>ppt_y</p:attrName>
                                        </p:attrNameLst>
                                      </p:cBhvr>
                                      <p:tavLst>
                                        <p:tav tm="0">
                                          <p:val>
                                            <p:strVal val="#ppt_y-#ppt_h*1.125000"/>
                                          </p:val>
                                        </p:tav>
                                        <p:tav tm="100000">
                                          <p:val>
                                            <p:strVal val="#ppt_y"/>
                                          </p:val>
                                        </p:tav>
                                      </p:tavLst>
                                    </p:anim>
                                    <p:animEffect transition="in" filter="wipe(down)">
                                      <p:cBhvr>
                                        <p:cTn id="20"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1" grpId="0"/>
      <p:bldP spid="6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4.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5&quot;,&quot;AssertionError:10&quot;],&quot;CaseSensitive&quot;:false,&quot;FuzzyMatch&quot;:false}]"/>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27.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1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5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6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7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8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7.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VOICEALLOWED" val="False"/>
  <p:tag name="PROBLEMREMARK" val="def findsubstr(str,sub):&#10;    beg=0&#10;    rlt=[]&#10;    while True:&#10;        try:&#10;            pos=str.index(sub,beg)&#10;            rlt.append(pos)&#10;            beg=pos+1&#10;        except ValueError:&#10;            break&#10;    return rlt&#10;if __name__=='__main__':&#10;    r=findsubstr('cat dog cat dog cat cat dog','cat')&#10;    print('匹配字符串的起始字符下标为：',r)"/>
</p:tagLst>
</file>

<file path=ppt/tags/tag8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91.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92.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93.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9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accent1">
                <a:lumMod val="5000"/>
                <a:lumOff val="95000"/>
                <a:alpha val="0"/>
              </a:schemeClr>
            </a:gs>
            <a:gs pos="78000">
              <a:srgbClr val="AA2627"/>
            </a:gs>
          </a:gsLst>
          <a:lin ang="10800000" scaled="0"/>
        </a:gradFill>
        <a:ln>
          <a:noFill/>
        </a:ln>
        <a:effectLst/>
      </a:spPr>
      <a:bodyPr lIns="91436" tIns="45718" rIns="91436" bIns="45718" rtlCol="0" anchor="ctr"/>
      <a:lstStyle>
        <a:defPPr marL="0" marR="0" indent="0" algn="ctr" defTabSz="914354" rtl="0" eaLnBrk="1" fontAlgn="auto" latinLnBrk="0" hangingPunct="1">
          <a:lnSpc>
            <a:spcPct val="100000"/>
          </a:lnSpc>
          <a:spcBef>
            <a:spcPts val="0"/>
          </a:spcBef>
          <a:spcAft>
            <a:spcPts val="0"/>
          </a:spcAft>
          <a:buClrTx/>
          <a:buSzTx/>
          <a:buFontTx/>
          <a:buNone/>
          <a:tabLst/>
          <a:defRPr kumimoji="0"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2215</TotalTime>
  <Words>5454</Words>
  <Application>Microsoft Office PowerPoint</Application>
  <PresentationFormat>宽屏</PresentationFormat>
  <Paragraphs>585</Paragraphs>
  <Slides>67</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67</vt:i4>
      </vt:variant>
    </vt:vector>
  </HeadingPairs>
  <TitlesOfParts>
    <vt:vector size="76" baseType="lpstr">
      <vt:lpstr>等线</vt:lpstr>
      <vt:lpstr>黑体</vt:lpstr>
      <vt:lpstr>微软雅黑</vt:lpstr>
      <vt:lpstr>微软雅黑</vt:lpstr>
      <vt:lpstr>Arial</vt:lpstr>
      <vt:lpstr>Bauhaus 93</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153</cp:revision>
  <dcterms:created xsi:type="dcterms:W3CDTF">2018-11-06T06:14:03Z</dcterms:created>
  <dcterms:modified xsi:type="dcterms:W3CDTF">2022-11-21T00:54:29Z</dcterms:modified>
</cp:coreProperties>
</file>