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1C4885"/>
    <a:srgbClr val="20B3A1"/>
    <a:srgbClr val="D6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3110" autoAdjust="0"/>
    <p:restoredTop sz="95680" autoAdjust="0"/>
  </p:normalViewPr>
  <p:slideViewPr>
    <p:cSldViewPr showGuides="1" snapToGrid="0">
      <p:cViewPr varScale="1">
        <p:scale>
          <a:sx n="94" d="100"/>
          <a:sy n="94" d="100"/>
        </p:scale>
        <p:origin x="216" y="384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58B725A-BFDD-44D0-A8D3-61766B07B7F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BCC932-0C1F-4C94-8B9A-3944ABBB4E3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10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11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B9BCC932-0C1F-4C94-8B9A-3944ABBB4E30}" type="slidenum">
              <a:rPr altLang="en-US" lang="zh-CN" smtClean="0"/>
              <a:t>9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9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69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68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9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5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0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0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70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0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0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7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1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1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1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71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68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72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2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7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9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69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altLang="en-US" lang="zh-CN" smtClean="0"/>
              <a:t>2022/10/17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3000" p14:dur="0"/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圆角矩形 7"/>
          <p:cNvSpPr/>
          <p:nvPr/>
        </p:nvSpPr>
        <p:spPr>
          <a:xfrm>
            <a:off x="415396" y="47115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7" name="文本框 15"/>
          <p:cNvSpPr txBox="1"/>
          <p:nvPr/>
        </p:nvSpPr>
        <p:spPr>
          <a:xfrm>
            <a:off x="3746905" y="2237631"/>
            <a:ext cx="4451210" cy="830997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en-US" dirty="0" sz="4800" lang="zh-CN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大作业简述</a:t>
            </a:r>
          </a:p>
        </p:txBody>
      </p:sp>
      <p:sp>
        <p:nvSpPr>
          <p:cNvPr id="1048588" name="文本框 16"/>
          <p:cNvSpPr txBox="1"/>
          <p:nvPr/>
        </p:nvSpPr>
        <p:spPr>
          <a:xfrm>
            <a:off x="3549318" y="4186456"/>
            <a:ext cx="5093363" cy="369332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汇报人：曹续生     汇报时间：</a:t>
            </a:r>
            <a:r>
              <a:rPr altLang="zh-CN" dirty="0" 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altLang="en-US" dirty="0"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altLang="zh-CN" dirty="0" 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altLang="en-US" dirty="0"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altLang="zh-CN" dirty="0" 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altLang="en-US" dirty="0" 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3145728" name="直接连接符 17"/>
          <p:cNvCxnSpPr>
            <a:cxnSpLocks/>
          </p:cNvCxnSpPr>
          <p:nvPr/>
        </p:nvCxnSpPr>
        <p:spPr>
          <a:xfrm>
            <a:off x="5278107" y="3836950"/>
            <a:ext cx="1388806" cy="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文本框 19"/>
          <p:cNvSpPr txBox="1"/>
          <p:nvPr/>
        </p:nvSpPr>
        <p:spPr>
          <a:xfrm>
            <a:off x="4191074" y="3233467"/>
            <a:ext cx="3562871" cy="369332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dirty="0" lang="en-US" err="1">
                <a:solidFill>
                  <a:srgbClr val="202124"/>
                </a:solidFill>
                <a:latin typeface="Arial Unicode MS"/>
                <a:ea typeface="inherit"/>
              </a:rPr>
              <a:t>p</a:t>
            </a:r>
            <a:r>
              <a:rPr altLang="zh-CN" baseline="0" b="0" cap="none" dirty="0" sz="1800" i="0" kumimoji="0" lang="en-US" normalizeH="0" err="1" strike="noStrike" u="none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ytorch</a:t>
            </a:r>
            <a:r>
              <a:rPr altLang="en-US" baseline="0" b="0" cap="none" dirty="0" sz="1800" i="0" kumimoji="0" lang="zh-CN" normalizeH="0" strike="noStrike" u="none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框架使用及代码阅读相关</a:t>
            </a:r>
            <a:endParaRPr altLang="zh-CN" baseline="0" b="0" cap="none" dirty="0" sz="14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52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4" name="椭圆 6"/>
          <p:cNvSpPr/>
          <p:nvPr/>
        </p:nvSpPr>
        <p:spPr>
          <a:xfrm>
            <a:off x="1887301" y="2420811"/>
            <a:ext cx="1592179" cy="1592179"/>
          </a:xfrm>
          <a:prstGeom prst="ellipse"/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sz="13800" lang="en-US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altLang="en-US" b="1" dirty="0" sz="13800" lang="zh-CN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1048665" name="文本框 7"/>
          <p:cNvSpPr txBox="1"/>
          <p:nvPr/>
        </p:nvSpPr>
        <p:spPr>
          <a:xfrm>
            <a:off x="4476985" y="2420811"/>
            <a:ext cx="576036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400" lang="zh-CN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问题处理</a:t>
            </a:r>
          </a:p>
        </p:txBody>
      </p:sp>
      <p:cxnSp>
        <p:nvCxnSpPr>
          <p:cNvPr id="3145736" name="直接连接符 8"/>
          <p:cNvCxnSpPr>
            <a:cxnSpLocks/>
          </p:cNvCxnSpPr>
          <p:nvPr/>
        </p:nvCxnSpPr>
        <p:spPr>
          <a:xfrm>
            <a:off x="4663554" y="3428999"/>
            <a:ext cx="1112406" cy="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6" name="文本框 9"/>
          <p:cNvSpPr txBox="1"/>
          <p:nvPr/>
        </p:nvSpPr>
        <p:spPr>
          <a:xfrm>
            <a:off x="4666766" y="3843713"/>
            <a:ext cx="3679435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0" dirty="0" sz="1600" i="0" lang="en-US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Trouble</a:t>
            </a:r>
            <a:r>
              <a:rPr altLang="en-US" b="0" dirty="0" sz="1600" i="0" lang="zh-CN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zh-CN" b="0" dirty="0" sz="1600" i="0" lang="en-US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shooting</a:t>
            </a:r>
            <a:endParaRPr altLang="en-US" dirty="0" sz="1600" lang="zh-CN">
              <a:latin typeface="FuturaBookC" pitchFamily="2" charset="-52"/>
            </a:endParaRPr>
          </a:p>
        </p:txBody>
      </p:sp>
      <p:pic>
        <p:nvPicPr>
          <p:cNvPr id="2097167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文本框 3"/>
          <p:cNvSpPr txBox="1"/>
          <p:nvPr/>
        </p:nvSpPr>
        <p:spPr>
          <a:xfrm>
            <a:off x="904648" y="409927"/>
            <a:ext cx="2952005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800" lang="zh-CN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问题处理</a:t>
            </a:r>
          </a:p>
        </p:txBody>
      </p:sp>
      <p:sp>
        <p:nvSpPr>
          <p:cNvPr id="1048671" name="文本框 4"/>
          <p:cNvSpPr txBox="1"/>
          <p:nvPr/>
        </p:nvSpPr>
        <p:spPr>
          <a:xfrm>
            <a:off x="904650" y="840662"/>
            <a:ext cx="1621139" cy="307777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dirty="0" sz="1400" lang="en-US">
                <a:latin typeface="FuturaBookC" pitchFamily="2" charset="-52"/>
              </a:rPr>
              <a:t>Trouble</a:t>
            </a:r>
            <a:r>
              <a:rPr altLang="en-US" dirty="0" sz="1400" lang="zh-CN">
                <a:latin typeface="FuturaBookC" pitchFamily="2" charset="-52"/>
              </a:rPr>
              <a:t> </a:t>
            </a:r>
            <a:r>
              <a:rPr altLang="zh-CN" dirty="0" sz="1400" lang="en-US">
                <a:latin typeface="FuturaBookC" pitchFamily="2" charset="-52"/>
              </a:rPr>
              <a:t>shooting</a:t>
            </a:r>
            <a:endParaRPr altLang="en-US" dirty="0" sz="1400" lang="zh-CN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3145737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/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8" name="图片 2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  <p:pic>
        <p:nvPicPr>
          <p:cNvPr id="2097169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0511" y="1130854"/>
            <a:ext cx="5238538" cy="5469869"/>
          </a:xfrm>
          <a:prstGeom prst="rect"/>
        </p:spPr>
      </p:pic>
      <p:pic>
        <p:nvPicPr>
          <p:cNvPr id="2097170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174793" y="1352823"/>
            <a:ext cx="6842829" cy="3237027"/>
          </a:xfrm>
          <a:prstGeom prst="rect"/>
        </p:spPr>
      </p:pic>
      <p:sp>
        <p:nvSpPr>
          <p:cNvPr id="1048672" name="文本框 6"/>
          <p:cNvSpPr txBox="1"/>
          <p:nvPr/>
        </p:nvSpPr>
        <p:spPr>
          <a:xfrm>
            <a:off x="5786651" y="5349922"/>
            <a:ext cx="4067033" cy="377224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kumimoji="1" lang="en-US"/>
              <a:t>Import </a:t>
            </a:r>
            <a:r>
              <a:rPr altLang="zh-CN" dirty="0" kumimoji="1" lang="en-US" err="1"/>
              <a:t>pdb</a:t>
            </a:r>
            <a:r>
              <a:rPr altLang="zh-CN" dirty="0" kumimoji="1" lang="en-US"/>
              <a:t>; </a:t>
            </a:r>
            <a:r>
              <a:rPr altLang="zh-CN" dirty="0" kumimoji="1" lang="en-US" err="1"/>
              <a:t>pdb.set_trace</a:t>
            </a:r>
            <a:r>
              <a:rPr altLang="zh-CN" dirty="0" kumimoji="1" lang="en-US"/>
              <a:t>()</a:t>
            </a:r>
            <a:endParaRPr altLang="en-US" dirty="0" kumimoji="1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 1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  <p:sp>
        <p:nvSpPr>
          <p:cNvPr id="1048676" name="文本框 6"/>
          <p:cNvSpPr txBox="1"/>
          <p:nvPr/>
        </p:nvSpPr>
        <p:spPr>
          <a:xfrm>
            <a:off x="4520582" y="2497976"/>
            <a:ext cx="3150835" cy="1862048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1500" lang="zh-CN">
                <a:latin typeface="+mj-ea"/>
                <a:ea typeface="+mj-ea"/>
              </a:rPr>
              <a:t>谢谢</a:t>
            </a:r>
            <a:endParaRPr altLang="en-US" dirty="0" sz="16600" lang="zh-CN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9" name="文本框 6"/>
          <p:cNvSpPr txBox="1"/>
          <p:nvPr/>
        </p:nvSpPr>
        <p:spPr>
          <a:xfrm>
            <a:off x="1908282" y="1533116"/>
            <a:ext cx="2325946" cy="830997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en-US" dirty="0" sz="4800" lang="zh-CN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</a:p>
        </p:txBody>
      </p:sp>
      <p:sp>
        <p:nvSpPr>
          <p:cNvPr id="1048600" name="文本框 7"/>
          <p:cNvSpPr txBox="1"/>
          <p:nvPr/>
        </p:nvSpPr>
        <p:spPr>
          <a:xfrm>
            <a:off x="1908283" y="1152768"/>
            <a:ext cx="2325945" cy="400110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dirty="0" sz="2000" lang="en-US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altLang="en-US" dirty="0" sz="2000" lang="zh-CN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1048601" name="椭圆 8"/>
          <p:cNvSpPr/>
          <p:nvPr/>
        </p:nvSpPr>
        <p:spPr>
          <a:xfrm>
            <a:off x="2485152" y="2972788"/>
            <a:ext cx="643774" cy="643774"/>
          </a:xfrm>
          <a:prstGeom prst="ellipse"/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lang="en-US">
                <a:solidFill>
                  <a:schemeClr val="bg1"/>
                </a:solidFill>
                <a:latin typeface="FuturaBookC" charset="-52"/>
              </a:rPr>
              <a:t>01</a:t>
            </a:r>
            <a:endParaRPr altLang="en-US" b="1" dirty="0" sz="1200" lang="zh-CN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48602" name="文本框 9"/>
          <p:cNvSpPr txBox="1"/>
          <p:nvPr/>
        </p:nvSpPr>
        <p:spPr>
          <a:xfrm>
            <a:off x="3249648" y="2965451"/>
            <a:ext cx="3701845" cy="46166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zh-CN" dirty="0" sz="2400" lang="en-US" err="1">
                <a:latin typeface="FZZhengHeiS-DB-GB" panose="02000000000000000000" pitchFamily="2" charset="0"/>
                <a:ea typeface="FZZhengHeiS-DB-GB" panose="02000000000000000000" pitchFamily="2" charset="0"/>
              </a:rPr>
              <a:t>Pytorch</a:t>
            </a:r>
            <a:r>
              <a:rPr altLang="en-US" dirty="0" sz="2400" lang="zh-CN">
                <a:latin typeface="FZZhengHeiS-DB-GB" panose="02000000000000000000" pitchFamily="2" charset="0"/>
                <a:ea typeface="FZZhengHeiS-DB-GB" panose="02000000000000000000" pitchFamily="2" charset="0"/>
              </a:rPr>
              <a:t>安装</a:t>
            </a:r>
          </a:p>
        </p:txBody>
      </p:sp>
      <p:sp>
        <p:nvSpPr>
          <p:cNvPr id="1048603" name="文本框 10"/>
          <p:cNvSpPr txBox="1"/>
          <p:nvPr/>
        </p:nvSpPr>
        <p:spPr>
          <a:xfrm>
            <a:off x="3249648" y="3405851"/>
            <a:ext cx="2680886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1400" lang="en-US" err="1">
                <a:latin typeface="FuturaBookC" pitchFamily="2" charset="-52"/>
              </a:rPr>
              <a:t>Pytorch</a:t>
            </a:r>
            <a:r>
              <a:rPr altLang="en-US" dirty="0" sz="1400" lang="zh-CN">
                <a:latin typeface="FuturaBookC" pitchFamily="2" charset="-52"/>
              </a:rPr>
              <a:t> </a:t>
            </a:r>
            <a:r>
              <a:rPr altLang="zh-CN" dirty="0" sz="1400" lang="en-US">
                <a:latin typeface="FuturaBookC" pitchFamily="2" charset="-52"/>
              </a:rPr>
              <a:t>installation</a:t>
            </a:r>
            <a:endParaRPr altLang="en-US" dirty="0" sz="1400" lang="zh-CN">
              <a:latin typeface="FuturaBookC" pitchFamily="2" charset="-52"/>
            </a:endParaRPr>
          </a:p>
        </p:txBody>
      </p:sp>
      <p:sp>
        <p:nvSpPr>
          <p:cNvPr id="1048604" name="椭圆 11"/>
          <p:cNvSpPr/>
          <p:nvPr/>
        </p:nvSpPr>
        <p:spPr>
          <a:xfrm>
            <a:off x="7134562" y="2974672"/>
            <a:ext cx="643774" cy="643774"/>
          </a:xfrm>
          <a:prstGeom prst="ellipse"/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lang="en-US">
                <a:solidFill>
                  <a:schemeClr val="bg1"/>
                </a:solidFill>
                <a:latin typeface="FuturaBookC" charset="-52"/>
              </a:rPr>
              <a:t>02</a:t>
            </a:r>
            <a:endParaRPr altLang="en-US" b="1" dirty="0" sz="1200" lang="zh-CN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48605" name="文本框 12"/>
          <p:cNvSpPr txBox="1"/>
          <p:nvPr/>
        </p:nvSpPr>
        <p:spPr>
          <a:xfrm>
            <a:off x="7899058" y="2967335"/>
            <a:ext cx="3701845" cy="46166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sz="2400" lang="zh-CN">
                <a:latin typeface="FZZhengHeiS-DB-GB" panose="02000000000000000000" pitchFamily="2" charset="0"/>
                <a:ea typeface="FZZhengHeiS-DB-GB" panose="02000000000000000000" pitchFamily="2" charset="0"/>
              </a:rPr>
              <a:t>数据预处理</a:t>
            </a:r>
          </a:p>
        </p:txBody>
      </p:sp>
      <p:sp>
        <p:nvSpPr>
          <p:cNvPr id="1048606" name="文本框 13"/>
          <p:cNvSpPr txBox="1"/>
          <p:nvPr/>
        </p:nvSpPr>
        <p:spPr>
          <a:xfrm>
            <a:off x="7899058" y="3399124"/>
            <a:ext cx="2680572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1400" lang="en-US">
                <a:latin typeface="FuturaBookC" pitchFamily="2" charset="-52"/>
              </a:rPr>
              <a:t>Data preprocessing</a:t>
            </a:r>
            <a:endParaRPr altLang="en-US" dirty="0" sz="1400" lang="zh-CN">
              <a:latin typeface="FuturaBookC" pitchFamily="2" charset="-52"/>
            </a:endParaRPr>
          </a:p>
        </p:txBody>
      </p:sp>
      <p:sp>
        <p:nvSpPr>
          <p:cNvPr id="1048607" name="椭圆 14"/>
          <p:cNvSpPr/>
          <p:nvPr/>
        </p:nvSpPr>
        <p:spPr>
          <a:xfrm>
            <a:off x="2485152" y="4002628"/>
            <a:ext cx="643774" cy="643774"/>
          </a:xfrm>
          <a:prstGeom prst="ellipse"/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lang="en-US">
                <a:solidFill>
                  <a:schemeClr val="bg1"/>
                </a:solidFill>
                <a:latin typeface="FuturaBookC" charset="-52"/>
              </a:rPr>
              <a:t>03</a:t>
            </a:r>
            <a:endParaRPr altLang="en-US" b="1" dirty="0" sz="1200" lang="zh-CN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48608" name="文本框 15"/>
          <p:cNvSpPr txBox="1"/>
          <p:nvPr/>
        </p:nvSpPr>
        <p:spPr>
          <a:xfrm>
            <a:off x="3249648" y="3995291"/>
            <a:ext cx="3701845" cy="46166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sz="2400" lang="zh-CN">
                <a:latin typeface="FZZhengHeiS-DB-GB" panose="02000000000000000000" pitchFamily="2" charset="0"/>
                <a:ea typeface="FZZhengHeiS-DB-GB" panose="02000000000000000000" pitchFamily="2" charset="0"/>
              </a:rPr>
              <a:t>代码阅读</a:t>
            </a:r>
          </a:p>
        </p:txBody>
      </p:sp>
      <p:sp>
        <p:nvSpPr>
          <p:cNvPr id="1048609" name="文本框 16"/>
          <p:cNvSpPr txBox="1"/>
          <p:nvPr/>
        </p:nvSpPr>
        <p:spPr>
          <a:xfrm>
            <a:off x="3249648" y="4427747"/>
            <a:ext cx="3370960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0" dirty="0" sz="1400" i="0" lang="en-US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altLang="en-US" b="0" dirty="0" sz="1400" i="0" lang="zh-CN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zh-CN" b="0" dirty="0" sz="1400" i="0" lang="en-US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reading</a:t>
            </a:r>
            <a:endParaRPr altLang="en-US" dirty="0" sz="1400" lang="zh-CN">
              <a:latin typeface="FuturaBookC" pitchFamily="2" charset="-52"/>
            </a:endParaRPr>
          </a:p>
        </p:txBody>
      </p:sp>
      <p:pic>
        <p:nvPicPr>
          <p:cNvPr id="209715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  <p:sp>
        <p:nvSpPr>
          <p:cNvPr id="1048610" name="椭圆 17"/>
          <p:cNvSpPr/>
          <p:nvPr/>
        </p:nvSpPr>
        <p:spPr>
          <a:xfrm>
            <a:off x="7134562" y="4009965"/>
            <a:ext cx="643774" cy="643774"/>
          </a:xfrm>
          <a:prstGeom prst="ellipse"/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lang="en-US">
                <a:solidFill>
                  <a:schemeClr val="bg1"/>
                </a:solidFill>
                <a:latin typeface="FuturaBookC" charset="-52"/>
              </a:rPr>
              <a:t>04</a:t>
            </a:r>
            <a:endParaRPr altLang="en-US" b="1" dirty="0" sz="1200" lang="zh-CN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48611" name="文本框 18"/>
          <p:cNvSpPr txBox="1"/>
          <p:nvPr/>
        </p:nvSpPr>
        <p:spPr>
          <a:xfrm>
            <a:off x="7899058" y="4002628"/>
            <a:ext cx="3701845" cy="46166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altLang="en-US" dirty="0" sz="2400" lang="zh-CN">
                <a:latin typeface="FZZhengHeiS-DB-GB" panose="02000000000000000000" pitchFamily="2" charset="0"/>
                <a:ea typeface="FZZhengHeiS-DB-GB" panose="02000000000000000000" pitchFamily="2" charset="0"/>
              </a:rPr>
              <a:t>问题处理</a:t>
            </a:r>
          </a:p>
        </p:txBody>
      </p:sp>
      <p:sp>
        <p:nvSpPr>
          <p:cNvPr id="1048612" name="文本框 19"/>
          <p:cNvSpPr txBox="1"/>
          <p:nvPr/>
        </p:nvSpPr>
        <p:spPr>
          <a:xfrm>
            <a:off x="7899058" y="4435084"/>
            <a:ext cx="3370960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1400" lang="en-US">
                <a:latin typeface="FuturaBookC" pitchFamily="2" charset="-52"/>
              </a:rPr>
              <a:t>Trouble</a:t>
            </a:r>
            <a:r>
              <a:rPr altLang="en-US" dirty="0" sz="1400" lang="zh-CN">
                <a:latin typeface="FuturaBookC" pitchFamily="2" charset="-52"/>
              </a:rPr>
              <a:t> </a:t>
            </a:r>
            <a:r>
              <a:rPr altLang="zh-CN" dirty="0" sz="1400" lang="en-US">
                <a:latin typeface="FuturaBookC" pitchFamily="2" charset="-52"/>
              </a:rPr>
              <a:t>shooting</a:t>
            </a:r>
            <a:endParaRPr altLang="en-US" dirty="0" sz="1400" lang="zh-CN">
              <a:latin typeface="FuturaBookC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7" name="椭圆 6"/>
          <p:cNvSpPr/>
          <p:nvPr/>
        </p:nvSpPr>
        <p:spPr>
          <a:xfrm>
            <a:off x="1887301" y="2420811"/>
            <a:ext cx="1592179" cy="1592179"/>
          </a:xfrm>
          <a:prstGeom prst="ellipse"/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sz="13800" lang="en-US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altLang="en-US" b="1" dirty="0" sz="13800" lang="zh-CN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1048618" name="文本框 7"/>
          <p:cNvSpPr txBox="1"/>
          <p:nvPr/>
        </p:nvSpPr>
        <p:spPr>
          <a:xfrm>
            <a:off x="4476985" y="2420811"/>
            <a:ext cx="576036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4400" lang="en-US" err="1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Pytorch</a:t>
            </a:r>
            <a:r>
              <a:rPr altLang="en-US" dirty="0" sz="4400" lang="zh-CN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安装</a:t>
            </a:r>
          </a:p>
        </p:txBody>
      </p:sp>
      <p:cxnSp>
        <p:nvCxnSpPr>
          <p:cNvPr id="3145729" name="直接连接符 8"/>
          <p:cNvCxnSpPr>
            <a:cxnSpLocks/>
          </p:cNvCxnSpPr>
          <p:nvPr/>
        </p:nvCxnSpPr>
        <p:spPr>
          <a:xfrm>
            <a:off x="4663554" y="3428999"/>
            <a:ext cx="1112406" cy="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文本框 9"/>
          <p:cNvSpPr txBox="1"/>
          <p:nvPr/>
        </p:nvSpPr>
        <p:spPr>
          <a:xfrm>
            <a:off x="4666767" y="3843713"/>
            <a:ext cx="2120660" cy="338554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dirty="0" sz="1600" lang="en-US" err="1">
                <a:latin typeface="FuturaBookC" pitchFamily="2" charset="-52"/>
              </a:rPr>
              <a:t>Pytorch</a:t>
            </a:r>
            <a:r>
              <a:rPr altLang="en-US" dirty="0" sz="1600" lang="zh-CN">
                <a:latin typeface="FuturaBookC" pitchFamily="2" charset="-52"/>
              </a:rPr>
              <a:t> </a:t>
            </a:r>
            <a:r>
              <a:rPr altLang="zh-CN" dirty="0" sz="1600" lang="en-US">
                <a:latin typeface="FuturaBookC" pitchFamily="2" charset="-52"/>
              </a:rPr>
              <a:t>installation</a:t>
            </a:r>
            <a:endParaRPr altLang="en-US" dirty="0" sz="1600" lang="zh-CN">
              <a:latin typeface="FuturaBookC" pitchFamily="2" charset="-52"/>
            </a:endParaRPr>
          </a:p>
        </p:txBody>
      </p:sp>
      <p:pic>
        <p:nvPicPr>
          <p:cNvPr id="2097154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 3"/>
          <p:cNvSpPr txBox="1"/>
          <p:nvPr/>
        </p:nvSpPr>
        <p:spPr>
          <a:xfrm>
            <a:off x="904648" y="399556"/>
            <a:ext cx="3446577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800"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Pytorch</a:t>
            </a:r>
            <a:r>
              <a:rPr altLang="en-US" dirty="0" sz="2800" lang="zh-CN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 安装</a:t>
            </a:r>
          </a:p>
        </p:txBody>
      </p:sp>
      <p:sp>
        <p:nvSpPr>
          <p:cNvPr id="1048624" name="文本框 4"/>
          <p:cNvSpPr txBox="1"/>
          <p:nvPr/>
        </p:nvSpPr>
        <p:spPr>
          <a:xfrm>
            <a:off x="904650" y="840662"/>
            <a:ext cx="1627056" cy="497839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dirty="0" sz="1400" lang="en-US" err="1">
                <a:latin typeface="FuturaBookC" pitchFamily="2" charset="-52"/>
              </a:rPr>
              <a:t>Pytorch</a:t>
            </a:r>
            <a:r>
              <a:rPr altLang="en-US" dirty="0" sz="1400" lang="zh-CN">
                <a:latin typeface="FuturaBookC" pitchFamily="2" charset="-52"/>
              </a:rPr>
              <a:t> </a:t>
            </a:r>
            <a:r>
              <a:rPr altLang="zh-CN" dirty="0" sz="1400" lang="en-US">
                <a:latin typeface="FuturaBookC" pitchFamily="2" charset="-52"/>
              </a:rPr>
              <a:t>installation</a:t>
            </a:r>
            <a:endParaRPr altLang="en-US" dirty="0" sz="1400" lang="zh-CN">
              <a:latin typeface="FuturaBookC" pitchFamily="2" charset="-52"/>
            </a:endParaRPr>
          </a:p>
        </p:txBody>
      </p:sp>
      <p:cxnSp>
        <p:nvCxnSpPr>
          <p:cNvPr id="3145730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/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5" name="图片 6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  <p:pic>
        <p:nvPicPr>
          <p:cNvPr id="2097156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5653" y="1863787"/>
            <a:ext cx="5205547" cy="3739468"/>
          </a:xfrm>
          <a:prstGeom prst="rect"/>
        </p:spPr>
      </p:pic>
      <p:sp>
        <p:nvSpPr>
          <p:cNvPr id="1048625" name="文本框 8"/>
          <p:cNvSpPr txBox="1"/>
          <p:nvPr/>
        </p:nvSpPr>
        <p:spPr>
          <a:xfrm>
            <a:off x="7211975" y="5971976"/>
            <a:ext cx="6097064" cy="369332"/>
          </a:xfrm>
          <a:prstGeom prst="rect"/>
          <a:noFill/>
        </p:spPr>
        <p:txBody>
          <a:bodyPr wrap="square">
            <a:spAutoFit/>
          </a:bodyPr>
          <a:p>
            <a:r>
              <a:rPr altLang="en-US" dirty="0" lang="zh-CN"/>
              <a:t>https://pytorch.org/get-started/locally/</a:t>
            </a:r>
          </a:p>
        </p:txBody>
      </p:sp>
      <p:pic>
        <p:nvPicPr>
          <p:cNvPr id="2097157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905012" y="2095820"/>
            <a:ext cx="5560158" cy="313315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0" name="椭圆 6"/>
          <p:cNvSpPr/>
          <p:nvPr/>
        </p:nvSpPr>
        <p:spPr>
          <a:xfrm>
            <a:off x="1887301" y="2420811"/>
            <a:ext cx="1592179" cy="1592179"/>
          </a:xfrm>
          <a:prstGeom prst="ellipse"/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sz="13800" lang="en-US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altLang="en-US" b="1" dirty="0" sz="13800" lang="zh-CN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1048631" name="文本框 7"/>
          <p:cNvSpPr txBox="1"/>
          <p:nvPr/>
        </p:nvSpPr>
        <p:spPr>
          <a:xfrm>
            <a:off x="4476985" y="2420811"/>
            <a:ext cx="576036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400" lang="zh-CN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数据预处理</a:t>
            </a:r>
          </a:p>
        </p:txBody>
      </p:sp>
      <p:cxnSp>
        <p:nvCxnSpPr>
          <p:cNvPr id="3145731" name="直接连接符 8"/>
          <p:cNvCxnSpPr>
            <a:cxnSpLocks/>
          </p:cNvCxnSpPr>
          <p:nvPr/>
        </p:nvCxnSpPr>
        <p:spPr>
          <a:xfrm>
            <a:off x="4663554" y="3428999"/>
            <a:ext cx="1112406" cy="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2" name="文本框 9"/>
          <p:cNvSpPr txBox="1"/>
          <p:nvPr/>
        </p:nvSpPr>
        <p:spPr>
          <a:xfrm>
            <a:off x="4666766" y="3843713"/>
            <a:ext cx="3268262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1600" lang="en-US">
                <a:latin typeface="FuturaBookC" pitchFamily="2" charset="-52"/>
              </a:rPr>
              <a:t>Data </a:t>
            </a:r>
            <a:r>
              <a:rPr altLang="zh-CN" dirty="0" sz="1600" lang="en-US" err="1">
                <a:latin typeface="FuturaBookC" pitchFamily="2" charset="-52"/>
              </a:rPr>
              <a:t>preprocecing</a:t>
            </a:r>
            <a:endParaRPr altLang="en-US" dirty="0" sz="1600" lang="zh-CN">
              <a:latin typeface="FuturaBookC" pitchFamily="2" charset="-52"/>
            </a:endParaRPr>
          </a:p>
        </p:txBody>
      </p:sp>
      <p:pic>
        <p:nvPicPr>
          <p:cNvPr id="2097158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 3"/>
          <p:cNvSpPr txBox="1"/>
          <p:nvPr/>
        </p:nvSpPr>
        <p:spPr>
          <a:xfrm>
            <a:off x="904649" y="399556"/>
            <a:ext cx="2839450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800" lang="zh-CN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数据预处理</a:t>
            </a:r>
          </a:p>
        </p:txBody>
      </p:sp>
      <p:sp>
        <p:nvSpPr>
          <p:cNvPr id="1048637" name="文本框 4"/>
          <p:cNvSpPr txBox="1"/>
          <p:nvPr/>
        </p:nvSpPr>
        <p:spPr>
          <a:xfrm>
            <a:off x="904649" y="840662"/>
            <a:ext cx="1975393" cy="307777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dirty="0" sz="1400" lang="en-US">
                <a:latin typeface="FuturaBookC" pitchFamily="2" charset="-52"/>
              </a:rPr>
              <a:t>Data preprocessing</a:t>
            </a:r>
            <a:endParaRPr altLang="en-US" dirty="0" sz="1400" lang="zh-CN">
              <a:latin typeface="FuturaBookC" pitchFamily="2" charset="-52"/>
            </a:endParaRPr>
          </a:p>
        </p:txBody>
      </p:sp>
      <p:cxnSp>
        <p:nvCxnSpPr>
          <p:cNvPr id="3145732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/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9" name="图片 6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  <p:sp>
        <p:nvSpPr>
          <p:cNvPr id="1048638" name="文本框 11"/>
          <p:cNvSpPr txBox="1"/>
          <p:nvPr/>
        </p:nvSpPr>
        <p:spPr>
          <a:xfrm>
            <a:off x="1817077" y="1359089"/>
            <a:ext cx="6096000" cy="369332"/>
          </a:xfrm>
          <a:prstGeom prst="rect"/>
          <a:noFill/>
        </p:spPr>
        <p:txBody>
          <a:bodyPr wrap="square">
            <a:spAutoFit/>
          </a:bodyPr>
          <a:p>
            <a:r>
              <a:rPr altLang="en-US" dirty="0" lang="zh-CN"/>
              <a:t>https://github.com/NKUhealong/CABnet</a:t>
            </a:r>
          </a:p>
        </p:txBody>
      </p:sp>
      <p:sp>
        <p:nvSpPr>
          <p:cNvPr id="1048639" name="文本框 13"/>
          <p:cNvSpPr txBox="1"/>
          <p:nvPr/>
        </p:nvSpPr>
        <p:spPr>
          <a:xfrm>
            <a:off x="1880884" y="2039035"/>
            <a:ext cx="8792309" cy="369332"/>
          </a:xfrm>
          <a:prstGeom prst="rect"/>
          <a:noFill/>
        </p:spPr>
        <p:txBody>
          <a:bodyPr wrap="square">
            <a:spAutoFit/>
          </a:bodyPr>
          <a:p>
            <a:r>
              <a:rPr altLang="zh-CN" b="0" dirty="0" i="0" lang="en-US">
                <a:solidFill>
                  <a:srgbClr val="24292F"/>
                </a:solidFill>
                <a:effectLst/>
                <a:latin typeface="ui-monospace"/>
              </a:rPr>
              <a:t>train</a:t>
            </a:r>
            <a:r>
              <a:rPr altLang="zh-CN" b="0" dirty="0" i="0" lang="en-US">
                <a:effectLst/>
                <a:latin typeface="ui-monospace"/>
              </a:rPr>
              <a:t>=</a:t>
            </a:r>
            <a:r>
              <a:rPr altLang="zh-CN" b="0" dirty="0" i="0" lang="en-US" err="1">
                <a:effectLst/>
                <a:latin typeface="ui-monospace"/>
              </a:rPr>
              <a:t>ImageDataGenerator</a:t>
            </a:r>
            <a:r>
              <a:rPr altLang="zh-CN" b="0" dirty="0" i="0" lang="en-US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altLang="zh-CN" b="0" dirty="0" i="0" lang="en-US" err="1">
                <a:solidFill>
                  <a:srgbClr val="24292F"/>
                </a:solidFill>
                <a:effectLst/>
                <a:latin typeface="ui-monospace"/>
              </a:rPr>
              <a:t>horizontal_flip</a:t>
            </a:r>
            <a:r>
              <a:rPr altLang="zh-CN" b="0" dirty="0" i="0" lang="en-US">
                <a:effectLst/>
                <a:latin typeface="ui-monospace"/>
              </a:rPr>
              <a:t>=</a:t>
            </a:r>
            <a:r>
              <a:rPr altLang="zh-CN" b="0" dirty="0" i="0" lang="en-US" err="1">
                <a:effectLst/>
                <a:latin typeface="ui-monospace"/>
              </a:rPr>
              <a:t>True</a:t>
            </a:r>
            <a:r>
              <a:rPr altLang="zh-CN" b="0" dirty="0" i="0" lang="en-US" err="1">
                <a:solidFill>
                  <a:srgbClr val="24292F"/>
                </a:solidFill>
                <a:effectLst/>
                <a:latin typeface="ui-monospace"/>
              </a:rPr>
              <a:t>,vertical_flip</a:t>
            </a:r>
            <a:r>
              <a:rPr altLang="zh-CN" b="0" dirty="0" i="0" lang="en-US">
                <a:effectLst/>
                <a:latin typeface="ui-monospace"/>
              </a:rPr>
              <a:t>=</a:t>
            </a:r>
            <a:r>
              <a:rPr altLang="zh-CN" b="0" dirty="0" i="0" lang="en-US" err="1">
                <a:effectLst/>
                <a:latin typeface="ui-monospace"/>
              </a:rPr>
              <a:t>True</a:t>
            </a:r>
            <a:r>
              <a:rPr altLang="zh-CN" b="0" dirty="0" i="0" lang="en-US" err="1">
                <a:solidFill>
                  <a:srgbClr val="24292F"/>
                </a:solidFill>
                <a:effectLst/>
                <a:latin typeface="ui-monospace"/>
              </a:rPr>
              <a:t>,rotation_range</a:t>
            </a:r>
            <a:r>
              <a:rPr altLang="zh-CN" b="0" dirty="0" i="0" lang="en-US">
                <a:effectLst/>
                <a:latin typeface="ui-monospace"/>
              </a:rPr>
              <a:t>=90</a:t>
            </a:r>
            <a:r>
              <a:rPr altLang="zh-CN" b="0" dirty="0" i="0" lang="en-US">
                <a:solidFill>
                  <a:srgbClr val="24292F"/>
                </a:solidFill>
                <a:effectLst/>
                <a:latin typeface="ui-monospace"/>
              </a:rPr>
              <a:t>)</a:t>
            </a:r>
            <a:endParaRPr altLang="en-US" dirty="0" lang="zh-CN"/>
          </a:p>
        </p:txBody>
      </p:sp>
      <p:pic>
        <p:nvPicPr>
          <p:cNvPr id="2097160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17077" y="2466444"/>
            <a:ext cx="8112368" cy="3141554"/>
          </a:xfrm>
          <a:prstGeom prst="rect"/>
        </p:spPr>
      </p:pic>
      <p:sp>
        <p:nvSpPr>
          <p:cNvPr id="1048640" name="文本框 18"/>
          <p:cNvSpPr txBox="1"/>
          <p:nvPr/>
        </p:nvSpPr>
        <p:spPr>
          <a:xfrm>
            <a:off x="1817077" y="5832672"/>
            <a:ext cx="6096000" cy="369332"/>
          </a:xfrm>
          <a:prstGeom prst="rect"/>
          <a:noFill/>
        </p:spPr>
        <p:txBody>
          <a:bodyPr wrap="square">
            <a:spAutoFit/>
          </a:bodyPr>
          <a:p>
            <a:r>
              <a:rPr altLang="zh-CN" b="0" dirty="0" i="0" lang="en-US">
                <a:effectLst/>
                <a:latin typeface="ui-monospace"/>
              </a:rPr>
              <a:t>import</a:t>
            </a:r>
            <a:r>
              <a:rPr altLang="zh-CN" b="0" dirty="0" i="0" lang="en-US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altLang="zh-CN" b="0" dirty="0" i="0" lang="en-US" err="1">
                <a:solidFill>
                  <a:srgbClr val="24292F"/>
                </a:solidFill>
                <a:effectLst/>
                <a:latin typeface="ui-monospace"/>
              </a:rPr>
              <a:t>torchvision.transforms</a:t>
            </a:r>
            <a:r>
              <a:rPr altLang="zh-CN" b="0" dirty="0" i="0" lang="en-US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altLang="zh-CN" b="0" dirty="0" i="0" lang="en-US">
                <a:effectLst/>
                <a:latin typeface="ui-monospace"/>
              </a:rPr>
              <a:t>as</a:t>
            </a:r>
            <a:r>
              <a:rPr altLang="zh-CN" b="0" dirty="0" i="0" lang="en-US">
                <a:solidFill>
                  <a:srgbClr val="24292F"/>
                </a:solidFill>
                <a:effectLst/>
                <a:latin typeface="ui-monospace"/>
              </a:rPr>
              <a:t> transforms</a:t>
            </a:r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5" name="椭圆 6"/>
          <p:cNvSpPr/>
          <p:nvPr/>
        </p:nvSpPr>
        <p:spPr>
          <a:xfrm>
            <a:off x="1887301" y="2420811"/>
            <a:ext cx="1592179" cy="1592179"/>
          </a:xfrm>
          <a:prstGeom prst="ellipse"/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b="1" dirty="0" sz="13800" lang="en-US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altLang="en-US" b="1" dirty="0" sz="13800" lang="zh-CN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1048646" name="文本框 7"/>
          <p:cNvSpPr txBox="1"/>
          <p:nvPr/>
        </p:nvSpPr>
        <p:spPr>
          <a:xfrm>
            <a:off x="4476985" y="2420811"/>
            <a:ext cx="576036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400" lang="zh-CN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代码阅读</a:t>
            </a:r>
          </a:p>
        </p:txBody>
      </p:sp>
      <p:cxnSp>
        <p:nvCxnSpPr>
          <p:cNvPr id="3145733" name="直接连接符 8"/>
          <p:cNvCxnSpPr>
            <a:cxnSpLocks/>
          </p:cNvCxnSpPr>
          <p:nvPr/>
        </p:nvCxnSpPr>
        <p:spPr>
          <a:xfrm>
            <a:off x="4663554" y="3428999"/>
            <a:ext cx="1112406" cy="0"/>
          </a:xfrm>
          <a:prstGeom prst="line"/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7" name="文本框 9"/>
          <p:cNvSpPr txBox="1"/>
          <p:nvPr/>
        </p:nvSpPr>
        <p:spPr>
          <a:xfrm>
            <a:off x="4666766" y="3843713"/>
            <a:ext cx="3679435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0" dirty="0" sz="1600" i="0" lang="en-US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altLang="en-US" b="0" dirty="0" sz="1600" i="0" lang="zh-CN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zh-CN" b="0" dirty="0" sz="1600" i="0" lang="en-US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reading</a:t>
            </a:r>
            <a:endParaRPr altLang="en-US" dirty="0" sz="1600" lang="zh-CN">
              <a:latin typeface="FuturaBookC" pitchFamily="2" charset="-52"/>
            </a:endParaRPr>
          </a:p>
        </p:txBody>
      </p:sp>
      <p:pic>
        <p:nvPicPr>
          <p:cNvPr id="2097161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 3"/>
          <p:cNvSpPr txBox="1"/>
          <p:nvPr/>
        </p:nvSpPr>
        <p:spPr>
          <a:xfrm>
            <a:off x="904648" y="409927"/>
            <a:ext cx="253845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800" lang="zh-CN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代码阅读</a:t>
            </a:r>
          </a:p>
        </p:txBody>
      </p:sp>
      <p:sp>
        <p:nvSpPr>
          <p:cNvPr id="1048652" name="文本框 4"/>
          <p:cNvSpPr txBox="1"/>
          <p:nvPr/>
        </p:nvSpPr>
        <p:spPr>
          <a:xfrm>
            <a:off x="904650" y="840662"/>
            <a:ext cx="1527888" cy="307777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dirty="0" sz="1400" lang="en-US">
                <a:latin typeface="FuturaBookC" pitchFamily="2" charset="-52"/>
              </a:rPr>
              <a:t>Code</a:t>
            </a:r>
            <a:r>
              <a:rPr altLang="en-US" dirty="0" sz="1400" lang="zh-CN">
                <a:latin typeface="FuturaBookC" pitchFamily="2" charset="-52"/>
              </a:rPr>
              <a:t> </a:t>
            </a:r>
            <a:r>
              <a:rPr altLang="zh-CN" dirty="0" sz="1400" lang="en-US">
                <a:latin typeface="FuturaBookC" pitchFamily="2" charset="-52"/>
              </a:rPr>
              <a:t>reading</a:t>
            </a:r>
            <a:endParaRPr altLang="en-US" dirty="0" sz="1400" lang="zh-CN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3145734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/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2" name="图片 2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  <p:sp>
        <p:nvSpPr>
          <p:cNvPr id="1048653" name="文本框 9"/>
          <p:cNvSpPr txBox="1"/>
          <p:nvPr/>
        </p:nvSpPr>
        <p:spPr>
          <a:xfrm>
            <a:off x="7865054" y="6077707"/>
            <a:ext cx="6468206" cy="369332"/>
          </a:xfrm>
          <a:prstGeom prst="rect"/>
          <a:noFill/>
        </p:spPr>
        <p:txBody>
          <a:bodyPr wrap="square">
            <a:spAutoFit/>
          </a:bodyPr>
          <a:p>
            <a:r>
              <a:rPr altLang="zh-CN" dirty="0" lang="en-US"/>
              <a:t>https://</a:t>
            </a:r>
            <a:r>
              <a:rPr altLang="zh-CN" dirty="0" lang="en-US" err="1"/>
              <a:t>pytorch.org</a:t>
            </a:r>
            <a:r>
              <a:rPr altLang="zh-CN" dirty="0" lang="en-US"/>
              <a:t>/tutorials/</a:t>
            </a:r>
            <a:endParaRPr altLang="en-US" dirty="0" lang="zh-CN"/>
          </a:p>
        </p:txBody>
      </p:sp>
      <p:pic>
        <p:nvPicPr>
          <p:cNvPr id="209716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04648" y="1981252"/>
            <a:ext cx="5814291" cy="3369487"/>
          </a:xfrm>
          <a:prstGeom prst="rect"/>
        </p:spPr>
      </p:pic>
      <p:pic>
        <p:nvPicPr>
          <p:cNvPr id="2097164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781800" y="2115674"/>
            <a:ext cx="5410200" cy="28575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文本框 3"/>
          <p:cNvSpPr txBox="1"/>
          <p:nvPr/>
        </p:nvSpPr>
        <p:spPr>
          <a:xfrm>
            <a:off x="904648" y="409927"/>
            <a:ext cx="253845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800" lang="zh-CN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代码阅读</a:t>
            </a:r>
          </a:p>
        </p:txBody>
      </p:sp>
      <p:sp>
        <p:nvSpPr>
          <p:cNvPr id="1048658" name="文本框 4"/>
          <p:cNvSpPr txBox="1"/>
          <p:nvPr/>
        </p:nvSpPr>
        <p:spPr>
          <a:xfrm>
            <a:off x="904650" y="840662"/>
            <a:ext cx="1527888" cy="307777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zh-CN" dirty="0" sz="1400" lang="en-US">
                <a:latin typeface="FuturaBookC" pitchFamily="2" charset="-52"/>
              </a:rPr>
              <a:t>Code</a:t>
            </a:r>
            <a:r>
              <a:rPr altLang="en-US" dirty="0" sz="1400" lang="zh-CN">
                <a:latin typeface="FuturaBookC" pitchFamily="2" charset="-52"/>
              </a:rPr>
              <a:t> </a:t>
            </a:r>
            <a:r>
              <a:rPr altLang="zh-CN" dirty="0" sz="1400" lang="en-US">
                <a:latin typeface="FuturaBookC" pitchFamily="2" charset="-52"/>
              </a:rPr>
              <a:t>reading</a:t>
            </a:r>
            <a:endParaRPr altLang="en-US" dirty="0" sz="1400" lang="zh-CN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3145735" name="直接连接符 5"/>
          <p:cNvCxnSpPr>
            <a:cxnSpLocks/>
          </p:cNvCxnSpPr>
          <p:nvPr/>
        </p:nvCxnSpPr>
        <p:spPr>
          <a:xfrm>
            <a:off x="796413" y="457203"/>
            <a:ext cx="0" cy="632244"/>
          </a:xfrm>
          <a:prstGeom prst="line"/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5" name="图片 2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/>
        </p:spPr>
      </p:pic>
      <p:sp>
        <p:nvSpPr>
          <p:cNvPr id="1048659" name="文本框 9"/>
          <p:cNvSpPr txBox="1"/>
          <p:nvPr/>
        </p:nvSpPr>
        <p:spPr>
          <a:xfrm>
            <a:off x="6551736" y="6344752"/>
            <a:ext cx="6468206" cy="369332"/>
          </a:xfrm>
          <a:prstGeom prst="rect"/>
          <a:noFill/>
        </p:spPr>
        <p:txBody>
          <a:bodyPr wrap="square">
            <a:spAutoFit/>
          </a:bodyPr>
          <a:p>
            <a:r>
              <a:rPr altLang="en-US" dirty="0" lang="zh-CN"/>
              <a:t>https://github.com/DoubleClass/DeepLearning</a:t>
            </a:r>
          </a:p>
        </p:txBody>
      </p:sp>
      <p:pic>
        <p:nvPicPr>
          <p:cNvPr id="209716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83855" y="706910"/>
            <a:ext cx="6624289" cy="54441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kan</dc:creator>
  <cp:lastModifiedBy>曹 续生</cp:lastModifiedBy>
  <dcterms:created xsi:type="dcterms:W3CDTF">2018-02-26T20:12:58Z</dcterms:created>
  <dcterms:modified xsi:type="dcterms:W3CDTF">2022-10-17T10:55:19Z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d207d36841cd4e5698a08e0548e97304</vt:lpwstr>
  </property>
</Properties>
</file>