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987" r:id="rId1"/>
    <p:sldMasterId id="2147483711" r:id="rId2"/>
    <p:sldMasterId id="2147483723" r:id="rId3"/>
    <p:sldMasterId id="2147483735" r:id="rId4"/>
    <p:sldMasterId id="2147483747" r:id="rId5"/>
    <p:sldMasterId id="2147483759" r:id="rId6"/>
    <p:sldMasterId id="2147483771" r:id="rId7"/>
    <p:sldMasterId id="2147484635" r:id="rId8"/>
    <p:sldMasterId id="2147484975" r:id="rId9"/>
  </p:sldMasterIdLst>
  <p:notesMasterIdLst>
    <p:notesMasterId r:id="rId56"/>
  </p:notesMasterIdLst>
  <p:sldIdLst>
    <p:sldId id="256" r:id="rId10"/>
    <p:sldId id="268" r:id="rId11"/>
    <p:sldId id="313" r:id="rId12"/>
    <p:sldId id="257" r:id="rId13"/>
    <p:sldId id="276" r:id="rId14"/>
    <p:sldId id="277" r:id="rId15"/>
    <p:sldId id="278" r:id="rId16"/>
    <p:sldId id="291" r:id="rId17"/>
    <p:sldId id="292" r:id="rId18"/>
    <p:sldId id="293" r:id="rId19"/>
    <p:sldId id="294" r:id="rId20"/>
    <p:sldId id="295" r:id="rId21"/>
    <p:sldId id="296" r:id="rId22"/>
    <p:sldId id="290" r:id="rId23"/>
    <p:sldId id="269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273" r:id="rId34"/>
    <p:sldId id="270" r:id="rId35"/>
    <p:sldId id="274" r:id="rId36"/>
    <p:sldId id="307" r:id="rId37"/>
    <p:sldId id="308" r:id="rId38"/>
    <p:sldId id="306" r:id="rId39"/>
    <p:sldId id="309" r:id="rId40"/>
    <p:sldId id="310" r:id="rId41"/>
    <p:sldId id="271" r:id="rId42"/>
    <p:sldId id="275" r:id="rId43"/>
    <p:sldId id="311" r:id="rId44"/>
    <p:sldId id="312" r:id="rId45"/>
    <p:sldId id="315" r:id="rId46"/>
    <p:sldId id="314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267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FFFFFF"/>
    <a:srgbClr val="008000"/>
    <a:srgbClr val="009900"/>
    <a:srgbClr val="FFFFCC"/>
    <a:srgbClr val="F8F8F8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1" autoAdjust="0"/>
    <p:restoredTop sz="91125" autoAdjust="0"/>
  </p:normalViewPr>
  <p:slideViewPr>
    <p:cSldViewPr>
      <p:cViewPr varScale="1">
        <p:scale>
          <a:sx n="93" d="100"/>
          <a:sy n="93" d="100"/>
        </p:scale>
        <p:origin x="9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theme" Target="theme/theme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presProps" Target="presProps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E7948E2-36D7-47D6-A6BA-AC3379FF974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55600" y="4321175"/>
            <a:ext cx="84105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ea typeface="宋体" charset="-122"/>
            </a:endParaRPr>
          </a:p>
        </p:txBody>
      </p:sp>
      <p:pic>
        <p:nvPicPr>
          <p:cNvPr id="5" name="Picture 2" descr="C:\Documents and Settings\Yang Jufeng\桌面\11\主楼总理像\17.jpg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77825" y="307975"/>
            <a:ext cx="837088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组合 9"/>
          <p:cNvGrpSpPr>
            <a:grpSpLocks/>
          </p:cNvGrpSpPr>
          <p:nvPr userDrawn="1"/>
        </p:nvGrpSpPr>
        <p:grpSpPr bwMode="auto">
          <a:xfrm>
            <a:off x="5437188" y="5876925"/>
            <a:ext cx="3311525" cy="720725"/>
            <a:chOff x="5436776" y="5877352"/>
            <a:chExt cx="3311688" cy="720000"/>
          </a:xfrm>
        </p:grpSpPr>
        <p:pic>
          <p:nvPicPr>
            <p:cNvPr id="7" name="Picture 3" descr="badge-logon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21894" y="5877352"/>
              <a:ext cx="720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 userDrawn="1"/>
          </p:nvSpPr>
          <p:spPr>
            <a:xfrm>
              <a:off x="5436776" y="6093035"/>
              <a:ext cx="3311688" cy="3393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>
                <a:defRPr/>
              </a:pPr>
              <a:r>
                <a:rPr lang="zh-CN" altLang="en-US" sz="1600" dirty="0">
                  <a:latin typeface="Arial" pitchFamily="34" charset="0"/>
                </a:rPr>
                <a:t>计算机学院</a:t>
              </a:r>
            </a:p>
          </p:txBody>
        </p:sp>
      </p:grpSp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448050"/>
            <a:ext cx="8382000" cy="81915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4435475"/>
            <a:ext cx="8382000" cy="1279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1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B4D9B-763C-4AB4-94D5-CBBEAC4BBAD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D4CBB-58FB-455F-9261-D9AB8ACC176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2763"/>
            <a:ext cx="1846262" cy="55864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2763"/>
            <a:ext cx="5389563" cy="55864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4C83A-59ED-4FED-8666-CA090B9B883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5250" y="506413"/>
            <a:ext cx="1841500" cy="55895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7575" y="506413"/>
            <a:ext cx="5375275" cy="55895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8F910-CEC3-4FC2-969E-DD5BACA2B60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602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082800" y="6524625"/>
            <a:ext cx="2130425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38B5B-23BA-4221-A166-8D86D02A54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4" name="Picture 5" descr="hc_DividerBG_purp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D680B-982A-40FD-BC3C-B6CB6FAC450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76228-82AE-4176-B35E-9BA63725DA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371DB-2E96-436E-9B3F-736A094A6B3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0FD8B-BB46-463F-AB29-4DE0A945407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76236F-792B-42B6-BF72-F4D1C4006A1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FAFF6-C71F-4DF8-A779-752D0D97B28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698C2-08D8-4B94-AAB6-1063054B97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86911-A522-4036-A9CD-668764F1CCF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21B56-7FEE-422A-897D-6A60C684F92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9DCF6-F3E3-4CC8-AE44-FA3105A9DC8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905D16-B55C-46E4-8C02-0C0E9B1DE52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1950" y="311150"/>
            <a:ext cx="8420100" cy="1665288"/>
          </a:xfrm>
        </p:spPr>
        <p:txBody>
          <a:bodyPr/>
          <a:lstStyle>
            <a:lvl1pPr>
              <a:lnSpc>
                <a:spcPct val="90000"/>
              </a:lnSpc>
              <a:defRPr sz="41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1950" y="2390775"/>
            <a:ext cx="8382000" cy="1152525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5" descr="hc_DividerGraphBG_pur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923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EFF83-86E9-4F38-8D96-C85FCFEFEF6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466BE-F184-4CC3-98C7-3D7A6583C59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F42B8-871E-4BEF-A645-587E93F6257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412DD-8D15-4D77-9AAE-7AB6342A494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69879-AF54-41F9-A164-0782BC23CD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67F25-B526-41FC-86D0-D8E4B71B968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86275-CF00-40E0-BC74-D4E31C4E31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846C6-DB64-41E0-9629-8E115CE033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5A502-E910-4D98-86FE-E9785E2A306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7DB421-7E67-4FE9-A47A-4A0A15A4C5C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15FE7-8686-46FA-A5F7-E0C5333D5C3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W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28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8455E-F8A4-42B3-A87A-1626DD31D6F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72326-4383-4969-BC5F-9D4755B9E38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AC955-EAA4-4683-8A81-59EFE0C949F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7575" y="1525588"/>
            <a:ext cx="3608388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525588"/>
            <a:ext cx="3608387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8877B-BC4E-4F77-8064-816EB264BD3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9D870-BA3B-4BAF-93DD-BE0B7216B59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48241-5C5B-4AB1-98FB-6D2AE17A890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5870B-5C8D-48ED-AC4F-2A4FEE43228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EC963-5D39-4CBF-9890-266777EA3E7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68AD9-0F01-4DD0-8E8F-54F370D1EA9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EEB2A-8378-4B7E-B18F-F098F7DE388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0A2FE-AC1F-4E6B-A79D-136E174F481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W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33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679575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23537-8617-41AE-9C54-BB19BEB1BE8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04E1B-D59D-4F3C-B93D-5BF3024ADC1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0EE51-42AB-4FB1-BA5D-6BFF4404C57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6784F-440A-4661-AF90-948FCC6076E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967FE4-4A2C-40F3-BFBE-16CD170DDFA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7EA9F-1929-4AC1-ACA5-9C96D98CD87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18F0D7-D776-454D-A8A6-16932B4B93C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A5B2F-4CCB-4E33-B586-EA3299F5A87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D9BDB-68E0-4C12-A571-4CDB705E214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F046B-63CB-49D3-B33C-930B998A720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93713"/>
            <a:ext cx="1846262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93713"/>
            <a:ext cx="5389563" cy="5605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6894E-8D3A-4609-9EE7-3F159A45FC8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c_DividerBG_Cgre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53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0D0A5-2491-4992-8ABC-96E2B93AAC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A315F-1A07-4F1B-ABBB-09C7205B2D0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7E4CD-2B9F-447F-A3E8-2BAFCB256FF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160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160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234FD-3BC8-4574-AE24-0952FFFC520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05DB9-3629-4E2D-B7EC-00B54D4C862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9B76F-457E-48F5-9225-55AC65802A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AD34D-8E51-49E4-8F8D-F55708A02A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A766C-81AA-4F4E-91EF-92A485717DC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DDBEF-B791-4118-9531-1FDF216F10A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E54F0-F9BF-48A6-833C-5882A2EBF5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4873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4873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83162B-1634-409E-B66D-7E13320EDDD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9" descr="hc_DividerGraphBG_C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743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E409F-F39F-49B0-A9EF-EBC824148BD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0C104-D89A-4120-989E-9E411B3697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28EE1-BDCD-4350-8674-CF402E2B835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EDB91-8F52-4E22-9988-E11BEF0E8B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D0F6A-22F7-4F9C-AE5E-AE801B615F4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00C57-5233-4CDB-A438-4222B12B5EB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7F131-C166-4416-AC0C-0AAF190A414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557D5-4E7D-4790-8C93-B37A424F886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18E75-3991-4059-81BF-FB7B2CFCD39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4E4B6-2874-4308-88D4-0A533650EBE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00063"/>
            <a:ext cx="1846262" cy="5599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00063"/>
            <a:ext cx="5389563" cy="5599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7FCA5-7932-4915-B581-57C4400F97B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CD923-AB24-4DCE-8B37-5664D4C2F7C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 descr="hc_DividerGraph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lnSpc>
                <a:spcPct val="9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0ED5D-2B75-4D2A-ABB4-26E78AB2229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A1E46-B5D6-48C5-AA99-3C848602D95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CAACC-5B38-473A-93D5-EFD1A791F0C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2D3D9-C9DB-4D2D-9073-8743924415F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DC446-DC72-4D9D-8062-B9EDE95DCB4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C871F-2336-4BA9-BB63-289BF1E7BF2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E91C7-1BA5-4F5B-BF76-9465248FDF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FB037-0AE8-4DC7-BF4D-4F986DCF92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932C3-29CA-4AE9-AA53-564D827B7F7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979BA-91F7-47DC-8AB8-61EF7E020C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40488" y="519113"/>
            <a:ext cx="1846262" cy="55800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98525" y="519113"/>
            <a:ext cx="5389563" cy="55800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99E82-F5B4-48DE-8643-89CE9F7593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 descr="hc_DividerBG_bl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3" descr="hc_Divider_Trans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8525" y="1538288"/>
            <a:ext cx="7388225" cy="4035425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A979B-32AF-449F-838A-06BEE904A9D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E2CF6-E33F-4C13-A8E4-DF55EDA016D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8525" y="1528763"/>
            <a:ext cx="3617913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8838" y="1528763"/>
            <a:ext cx="3617912" cy="45704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270E18-061A-4151-9361-073EC525BFA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24F0B-62DA-4410-B76E-7DF4F0325E9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C624B-556B-4DFF-B4EB-C5B1EA98D4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4D37-7B49-42FC-855D-9312C0DBC59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F4F16-1166-4C69-96CB-A6C071F0F91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A2E095-DF09-4902-901C-58218568B27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7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9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10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3.jpe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1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336550" y="1530350"/>
            <a:ext cx="216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indent="-228600">
              <a:buClr>
                <a:srgbClr val="FF8000"/>
              </a:buClr>
              <a:buFontTx/>
              <a:buChar char="•"/>
              <a:defRPr/>
            </a:pPr>
            <a:endParaRPr lang="zh-CN" altLang="zh-CN">
              <a:solidFill>
                <a:srgbClr val="4B4B4B"/>
              </a:solidFill>
              <a:ea typeface="宋体" charset="-122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0363" y="6394450"/>
            <a:ext cx="9017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4B4B4B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4E0E0F8-E4C9-4E07-8797-AFB151C551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17575" y="506413"/>
            <a:ext cx="7369175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7575" y="1525588"/>
            <a:ext cx="736917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917575" y="1365250"/>
            <a:ext cx="736917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4B4B4B"/>
              </a:solidFill>
              <a:ea typeface="宋体" charset="-122"/>
            </a:endParaRPr>
          </a:p>
        </p:txBody>
      </p:sp>
      <p:grpSp>
        <p:nvGrpSpPr>
          <p:cNvPr id="4104" name="组合 15"/>
          <p:cNvGrpSpPr>
            <a:grpSpLocks/>
          </p:cNvGrpSpPr>
          <p:nvPr userDrawn="1"/>
        </p:nvGrpSpPr>
        <p:grpSpPr bwMode="auto">
          <a:xfrm>
            <a:off x="395288" y="6200775"/>
            <a:ext cx="3276600" cy="541338"/>
            <a:chOff x="4716016" y="5877352"/>
            <a:chExt cx="3275783" cy="540000"/>
          </a:xfrm>
        </p:grpSpPr>
        <p:pic>
          <p:nvPicPr>
            <p:cNvPr id="4105" name="Picture 3" descr="badge-logon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716016" y="5877352"/>
              <a:ext cx="540000" cy="54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 userDrawn="1"/>
          </p:nvSpPr>
          <p:spPr>
            <a:xfrm>
              <a:off x="5292134" y="5970783"/>
              <a:ext cx="2699665" cy="33730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dirty="0">
                  <a:latin typeface="Arial" pitchFamily="34" charset="0"/>
                </a:rPr>
                <a:t>计算机学院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98868" r:id="rId1"/>
    <p:sldLayoutId id="2147498778" r:id="rId2"/>
    <p:sldLayoutId id="2147498779" r:id="rId3"/>
    <p:sldLayoutId id="2147498780" r:id="rId4"/>
    <p:sldLayoutId id="2147498781" r:id="rId5"/>
    <p:sldLayoutId id="2147498782" r:id="rId6"/>
    <p:sldLayoutId id="2147498783" r:id="rId7"/>
    <p:sldLayoutId id="2147498784" r:id="rId8"/>
    <p:sldLayoutId id="2147498785" r:id="rId9"/>
    <p:sldLayoutId id="2147498786" r:id="rId10"/>
    <p:sldLayoutId id="2147498787" r:id="rId11"/>
    <p:sldLayoutId id="2147498869" r:id="rId12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Char char="•"/>
        <a:defRPr sz="28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Font typeface="Arial" charset="0"/>
        <a:buChar char="–"/>
        <a:defRPr sz="24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914400" indent="-171450" algn="l" rtl="0" eaLnBrk="0" fontAlgn="base" hangingPunct="0">
        <a:spcBef>
          <a:spcPct val="25000"/>
        </a:spcBef>
        <a:spcAft>
          <a:spcPct val="0"/>
        </a:spcAft>
        <a:buClr>
          <a:schemeClr val="tx2"/>
        </a:buClr>
        <a:buChar char="•"/>
        <a:defRPr sz="20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2573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1485900" indent="-1143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14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19431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6pPr>
      <a:lvl7pPr marL="24003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7pPr>
      <a:lvl8pPr marL="28575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8pPr>
      <a:lvl9pPr marL="3314700" indent="-1143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616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5131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123" name="Picture 5" descr="hc_DividerBG_purple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6" descr="hc_Divider_TransLogo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616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523E4E6-C7DF-4969-BD52-CCA6BE3F889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6171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512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6175" name="Line 15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0" r:id="rId1"/>
    <p:sldLayoutId id="2147498788" r:id="rId2"/>
    <p:sldLayoutId id="2147498789" r:id="rId3"/>
    <p:sldLayoutId id="2147498790" r:id="rId4"/>
    <p:sldLayoutId id="2147498791" r:id="rId5"/>
    <p:sldLayoutId id="2147498792" r:id="rId6"/>
    <p:sldLayoutId id="2147498793" r:id="rId7"/>
    <p:sldLayoutId id="2147498794" r:id="rId8"/>
    <p:sldLayoutId id="2147498795" r:id="rId9"/>
    <p:sldLayoutId id="2147498796" r:id="rId10"/>
    <p:sldLayoutId id="2147498797" r:id="rId11"/>
    <p:sldLayoutId id="2147498871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defTabSz="800100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800100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defTabSz="800100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defTabSz="800100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defTabSz="800100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defTabSz="800100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78211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6154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147" name="Picture 5" descr="hc_DividerGraphBG_purpl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82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67DB814-FA92-4D1D-9226-82389B2F7A2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7821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0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6151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78221" name="Line 13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2" r:id="rId1"/>
    <p:sldLayoutId id="2147498798" r:id="rId2"/>
    <p:sldLayoutId id="2147498799" r:id="rId3"/>
    <p:sldLayoutId id="2147498800" r:id="rId4"/>
    <p:sldLayoutId id="2147498801" r:id="rId5"/>
    <p:sldLayoutId id="2147498802" r:id="rId6"/>
    <p:sldLayoutId id="2147498803" r:id="rId7"/>
    <p:sldLayoutId id="2147498804" r:id="rId8"/>
    <p:sldLayoutId id="2147498805" r:id="rId9"/>
    <p:sldLayoutId id="2147498806" r:id="rId10"/>
    <p:sldLayoutId id="2147498807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0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7179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71" name="Picture 12" descr="hc_Divider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6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2C06D70-13AC-4291-BB8A-DDEF49D5AB5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17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81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0272" name="Line 16"/>
          <p:cNvSpPr>
            <a:spLocks noChangeShapeType="1"/>
          </p:cNvSpPr>
          <p:nvPr/>
        </p:nvSpPr>
        <p:spPr bwMode="auto">
          <a:xfrm flipV="1">
            <a:off x="898525" y="1368425"/>
            <a:ext cx="7388225" cy="3175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7176" name="Picture 6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0279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3" r:id="rId1"/>
    <p:sldLayoutId id="2147498808" r:id="rId2"/>
    <p:sldLayoutId id="2147498809" r:id="rId3"/>
    <p:sldLayoutId id="2147498810" r:id="rId4"/>
    <p:sldLayoutId id="2147498811" r:id="rId5"/>
    <p:sldLayoutId id="2147498812" r:id="rId6"/>
    <p:sldLayoutId id="2147498813" r:id="rId7"/>
    <p:sldLayoutId id="2147498814" r:id="rId8"/>
    <p:sldLayoutId id="2147498815" r:id="rId9"/>
    <p:sldLayoutId id="2147498816" r:id="rId10"/>
    <p:sldLayoutId id="214749881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2307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8202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195" name="Picture 11" descr="hc_DividerGraphBG_W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23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chemeClr val="tx2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23C8CFEF-4982-41A5-A8B3-131FEDCA1AD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19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9371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819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2318" name="Line 14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231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4" r:id="rId1"/>
    <p:sldLayoutId id="2147498818" r:id="rId2"/>
    <p:sldLayoutId id="2147498819" r:id="rId3"/>
    <p:sldLayoutId id="2147498820" r:id="rId4"/>
    <p:sldLayoutId id="2147498821" r:id="rId5"/>
    <p:sldLayoutId id="2147498822" r:id="rId6"/>
    <p:sldLayoutId id="2147498823" r:id="rId7"/>
    <p:sldLayoutId id="2147498824" r:id="rId8"/>
    <p:sldLayoutId id="2147498825" r:id="rId9"/>
    <p:sldLayoutId id="2147498826" r:id="rId10"/>
    <p:sldLayoutId id="214749882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2" descr="hc_DividerBG_Cgrey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6" descr="hc_Divider_Trans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436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FC0BE4F-952A-400F-A962-6E121E5DC4B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843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487363"/>
            <a:ext cx="7388225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922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160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4368" name="Line 1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5" r:id="rId1"/>
    <p:sldLayoutId id="2147498828" r:id="rId2"/>
    <p:sldLayoutId id="2147498829" r:id="rId3"/>
    <p:sldLayoutId id="2147498830" r:id="rId4"/>
    <p:sldLayoutId id="2147498831" r:id="rId5"/>
    <p:sldLayoutId id="2147498832" r:id="rId6"/>
    <p:sldLayoutId id="2147498833" r:id="rId7"/>
    <p:sldLayoutId id="2147498834" r:id="rId8"/>
    <p:sldLayoutId id="2147498835" r:id="rId9"/>
    <p:sldLayoutId id="2147498836" r:id="rId10"/>
    <p:sldLayoutId id="214749883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86403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pic>
          <p:nvPicPr>
            <p:cNvPr id="10250" name="Picture 4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43" name="Picture 11" descr="hc_DividerGraphBG_Cgrey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37C4064A-98C5-47B2-8D0E-845AFB46407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45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000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46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86414" name="Line 14"/>
          <p:cNvSpPr>
            <a:spLocks noChangeShapeType="1"/>
          </p:cNvSpPr>
          <p:nvPr/>
        </p:nvSpPr>
        <p:spPr bwMode="auto">
          <a:xfrm>
            <a:off x="896938" y="1368425"/>
            <a:ext cx="7348537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8641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6" r:id="rId1"/>
    <p:sldLayoutId id="2147498838" r:id="rId2"/>
    <p:sldLayoutId id="2147498839" r:id="rId3"/>
    <p:sldLayoutId id="2147498840" r:id="rId4"/>
    <p:sldLayoutId id="2147498841" r:id="rId5"/>
    <p:sldLayoutId id="2147498842" r:id="rId6"/>
    <p:sldLayoutId id="2147498843" r:id="rId7"/>
    <p:sldLayoutId id="2147498844" r:id="rId8"/>
    <p:sldLayoutId id="2147498845" r:id="rId9"/>
    <p:sldLayoutId id="2147498846" r:id="rId10"/>
    <p:sldLayoutId id="214749884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1430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4859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19431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4003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8575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3147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6" descr="hc_DividerGraphBG_blue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ltGray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40080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72CEF2BD-02BE-45CA-A55E-75BA18DBDA9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422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9113"/>
            <a:ext cx="7388225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27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94227" name="Line 19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7" r:id="rId1"/>
    <p:sldLayoutId id="2147498848" r:id="rId2"/>
    <p:sldLayoutId id="2147498849" r:id="rId3"/>
    <p:sldLayoutId id="2147498850" r:id="rId4"/>
    <p:sldLayoutId id="2147498851" r:id="rId5"/>
    <p:sldLayoutId id="2147498852" r:id="rId6"/>
    <p:sldLayoutId id="2147498853" r:id="rId7"/>
    <p:sldLayoutId id="2147498854" r:id="rId8"/>
    <p:sldLayoutId id="2147498855" r:id="rId9"/>
    <p:sldLayoutId id="2147498856" r:id="rId10"/>
    <p:sldLayoutId id="2147498857" r:id="rId11"/>
  </p:sldLayoutIdLst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257300" indent="-1714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5pPr>
      <a:lvl6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6pPr>
      <a:lvl7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7pPr>
      <a:lvl8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8pPr>
      <a:lvl9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BABA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18"/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sp>
          <p:nvSpPr>
            <p:cNvPr id="40973" name="Rectangle 13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FFFFFF"/>
                </a:solidFill>
                <a:ea typeface="宋体" charset="-122"/>
              </a:endParaRPr>
            </a:p>
          </p:txBody>
        </p:sp>
        <p:pic>
          <p:nvPicPr>
            <p:cNvPr id="12299" name="Picture 10" descr="TR_SlideLogo_BW600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234" y="3984"/>
              <a:ext cx="1041" cy="338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2291" name="Picture 22" descr="hc_DividerBG_blue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17" descr="hc_Divider_Trans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black">
          <a:xfrm>
            <a:off x="384175" y="6324600"/>
            <a:ext cx="1630363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98525" y="512763"/>
            <a:ext cx="7388225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8525" y="1528763"/>
            <a:ext cx="7388225" cy="457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18288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863" y="6394450"/>
            <a:ext cx="4572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9E58586-BE60-4EC1-96EC-849D3FC7CC1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450"/>
            <a:ext cx="51720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FFFFFF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898525" y="1368425"/>
            <a:ext cx="7388225" cy="0"/>
          </a:xfrm>
          <a:prstGeom prst="line">
            <a:avLst/>
          </a:prstGeom>
          <a:noFill/>
          <a:ln w="2413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FFFFFF"/>
              </a:solidFill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98878" r:id="rId1"/>
    <p:sldLayoutId id="2147498858" r:id="rId2"/>
    <p:sldLayoutId id="2147498859" r:id="rId3"/>
    <p:sldLayoutId id="2147498860" r:id="rId4"/>
    <p:sldLayoutId id="2147498861" r:id="rId5"/>
    <p:sldLayoutId id="2147498862" r:id="rId6"/>
    <p:sldLayoutId id="2147498863" r:id="rId7"/>
    <p:sldLayoutId id="2147498864" r:id="rId8"/>
    <p:sldLayoutId id="2147498865" r:id="rId9"/>
    <p:sldLayoutId id="2147498866" r:id="rId10"/>
    <p:sldLayoutId id="2147498867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2286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rtl="0" eaLnBrk="0" fontAlgn="base" hangingPunct="0">
        <a:spcBef>
          <a:spcPct val="3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2pPr>
      <a:lvl3pPr marL="971550" indent="-228600" algn="l" rtl="0" eaLnBrk="0" fontAlgn="base" hangingPunct="0">
        <a:spcBef>
          <a:spcPct val="25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314450" indent="-228600" algn="l" rtl="0" eaLnBrk="0" fontAlgn="base" hangingPunct="0">
        <a:spcBef>
          <a:spcPct val="2500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</a:defRPr>
      </a:lvl4pPr>
      <a:lvl5pPr marL="1600200" indent="-17145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574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146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718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29000" indent="-1714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专题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zh-CN" altLang="en-US">
                <a:ea typeface="宋体" pitchFamily="2" charset="-122"/>
              </a:rPr>
              <a:t>排序和查找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思想</a:t>
            </a:r>
            <a:endParaRPr lang="en-US" altLang="zh-CN"/>
          </a:p>
          <a:p>
            <a:pPr lvl="1" eaLnBrk="1" hangingPunct="1"/>
            <a:r>
              <a:rPr lang="zh-CN" altLang="en-US"/>
              <a:t>对两个有序数组的合并</a:t>
            </a:r>
            <a:endParaRPr lang="en-US" altLang="zh-CN"/>
          </a:p>
          <a:p>
            <a:pPr lvl="1" eaLnBrk="1" hangingPunct="1"/>
            <a:r>
              <a:rPr lang="zh-CN" altLang="en-US"/>
              <a:t>初始状态下，关注两个待合并数组的第一个元素</a:t>
            </a:r>
            <a:endParaRPr lang="en-US" altLang="zh-CN"/>
          </a:p>
          <a:p>
            <a:pPr lvl="1" eaLnBrk="1" hangingPunct="1"/>
            <a:r>
              <a:rPr lang="zh-CN" altLang="en-US"/>
              <a:t>然后比较这两个元素的大小，将较小的元素添加到一个新创建的数组中</a:t>
            </a:r>
            <a:endParaRPr lang="en-US" altLang="zh-CN"/>
          </a:p>
          <a:p>
            <a:pPr lvl="1" eaLnBrk="1" hangingPunct="1"/>
            <a:r>
              <a:rPr lang="zh-CN" altLang="en-US"/>
              <a:t>接着被复制数组中的下标后移，指向该较小元素的后继元素</a:t>
            </a:r>
            <a:endParaRPr lang="en-US" altLang="zh-CN"/>
          </a:p>
          <a:p>
            <a:pPr lvl="1" eaLnBrk="1" hangingPunct="1"/>
            <a:r>
              <a:rPr lang="zh-CN" altLang="en-US"/>
              <a:t>上述操作一直持续到两个数组中的一个被处理完为止</a:t>
            </a:r>
            <a:endParaRPr lang="en-US" altLang="zh-CN"/>
          </a:p>
          <a:p>
            <a:pPr lvl="1" eaLnBrk="1" hangingPunct="1"/>
            <a:r>
              <a:rPr lang="zh-CN" altLang="en-US"/>
              <a:t>然后在未处理完的数组中，剩下的元素被复制到新数组的尾部</a:t>
            </a: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8647113" y="6408738"/>
            <a:ext cx="366712" cy="365125"/>
          </a:xfrm>
          <a:noFill/>
        </p:spPr>
        <p:txBody>
          <a:bodyPr/>
          <a:lstStyle/>
          <a:p>
            <a:fld id="{CB31C27B-80E7-43D8-B8C3-593CAB27696F}" type="slidenum">
              <a:rPr lang="zh-CN" altLang="en-US" smtClean="0">
                <a:ea typeface="宋体" pitchFamily="2" charset="-122"/>
              </a:rPr>
              <a:pPr/>
              <a:t>10</a:t>
            </a:fld>
            <a:endParaRPr lang="zh-CN" altLang="en-US">
              <a:ea typeface="宋体" pitchFamily="2" charset="-122"/>
            </a:endParaRPr>
          </a:p>
        </p:txBody>
      </p:sp>
      <p:sp>
        <p:nvSpPr>
          <p:cNvPr id="3277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Merge</a:t>
            </a:r>
            <a:r>
              <a:rPr lang="zh-CN" altLang="en-US"/>
              <a:t>算法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57200" y="1346200"/>
            <a:ext cx="8229600" cy="4953000"/>
          </a:xfrm>
        </p:spPr>
        <p:txBody>
          <a:bodyPr/>
          <a:lstStyle/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</a:rPr>
              <a:t>//Merge(B[0…p-1],C[0…q-1],A[0…p+q-1])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</a:rPr>
              <a:t>i</a:t>
            </a:r>
            <a:r>
              <a:rPr lang="en-US" altLang="zh-CN" sz="1700">
                <a:latin typeface="Verdana" pitchFamily="34" charset="0"/>
                <a:sym typeface="Wingdings" pitchFamily="2" charset="2"/>
              </a:rPr>
              <a:t>0,j0,k0</a:t>
            </a:r>
            <a:endParaRPr lang="en-US" altLang="zh-CN" sz="1700">
              <a:latin typeface="Verdana" pitchFamily="34" charset="0"/>
            </a:endParaRP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</a:rPr>
              <a:t>while i&lt;p and j&lt;q do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</a:rPr>
              <a:t>	if B[i]&lt;=C[j]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</a:rPr>
              <a:t>		A[k]</a:t>
            </a:r>
            <a:r>
              <a:rPr lang="en-US" altLang="zh-CN" sz="1700">
                <a:latin typeface="Verdana" pitchFamily="34" charset="0"/>
                <a:sym typeface="Wingdings" pitchFamily="2" charset="2"/>
              </a:rPr>
              <a:t>B[i]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  <a:sym typeface="Wingdings" pitchFamily="2" charset="2"/>
              </a:rPr>
              <a:t>		ii+1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  <a:sym typeface="Wingdings" pitchFamily="2" charset="2"/>
              </a:rPr>
              <a:t>	else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  <a:sym typeface="Wingdings" pitchFamily="2" charset="2"/>
              </a:rPr>
              <a:t>		A[k]C[j]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  <a:sym typeface="Wingdings" pitchFamily="2" charset="2"/>
              </a:rPr>
              <a:t>		jj+1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  <a:sym typeface="Wingdings" pitchFamily="2" charset="2"/>
              </a:rPr>
              <a:t>	kk+1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  <a:sym typeface="Wingdings" pitchFamily="2" charset="2"/>
              </a:rPr>
              <a:t>if i=p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  <a:sym typeface="Wingdings" pitchFamily="2" charset="2"/>
              </a:rPr>
              <a:t>	copy C[j…q-1] to A[k…p+q-1]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  <a:sym typeface="Wingdings" pitchFamily="2" charset="2"/>
              </a:rPr>
              <a:t>else</a:t>
            </a:r>
          </a:p>
          <a:p>
            <a:pPr marL="365125" indent="-255588" eaLnBrk="1" hangingPunct="1">
              <a:lnSpc>
                <a:spcPct val="90000"/>
              </a:lnSpc>
              <a:buFont typeface="Wingdings 3" pitchFamily="18" charset="2"/>
              <a:buNone/>
            </a:pPr>
            <a:r>
              <a:rPr lang="en-US" altLang="zh-CN" sz="1700">
                <a:latin typeface="Verdana" pitchFamily="34" charset="0"/>
                <a:sym typeface="Wingdings" pitchFamily="2" charset="2"/>
              </a:rPr>
              <a:t>	copy B[i…p-1] to A[k…p+q-1]</a:t>
            </a:r>
            <a:endParaRPr lang="zh-CN" altLang="en-US" sz="1700">
              <a:latin typeface="Verdana" pitchFamily="34" charset="0"/>
            </a:endParaRPr>
          </a:p>
        </p:txBody>
      </p:sp>
      <p:sp>
        <p:nvSpPr>
          <p:cNvPr id="337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Merge</a:t>
            </a:r>
            <a:r>
              <a:rPr lang="zh-CN" altLang="en-US"/>
              <a:t>算法描述</a:t>
            </a: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9FC0FF-67AE-4220-8A40-7ED58BC6B2EA}" type="slidenum">
              <a:rPr lang="en-US" altLang="en-US" smtClean="0">
                <a:ea typeface="宋体" pitchFamily="2" charset="-122"/>
              </a:rPr>
              <a:pPr/>
              <a:t>11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48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算法演示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3" y="177800"/>
            <a:ext cx="7126287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84E063-7D63-47B9-8843-5291FBE862C4}" type="slidenum">
              <a:rPr lang="en-US" altLang="en-US" smtClean="0">
                <a:ea typeface="宋体" pitchFamily="2" charset="-122"/>
              </a:rPr>
              <a:pPr/>
              <a:t>12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例题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有</a:t>
            </a:r>
            <a:r>
              <a:rPr lang="en-US" altLang="zh-CN"/>
              <a:t>8</a:t>
            </a:r>
            <a:r>
              <a:rPr lang="zh-CN" altLang="en-US"/>
              <a:t>个关键字</a:t>
            </a:r>
            <a:r>
              <a:rPr lang="en-US" altLang="zh-CN"/>
              <a:t>8,3,2,9,7,1,5,4</a:t>
            </a:r>
            <a:r>
              <a:rPr lang="zh-CN" altLang="en-US"/>
              <a:t>，使用归并排序方法将其排列为升序序列，给出排序过程</a:t>
            </a:r>
            <a:endParaRPr lang="en-US" altLang="zh-CN"/>
          </a:p>
          <a:p>
            <a:pPr>
              <a:buFontTx/>
              <a:buNone/>
            </a:pPr>
            <a:r>
              <a:rPr lang="zh-CN" altLang="en-US"/>
              <a:t>解：</a:t>
            </a:r>
            <a:endParaRPr lang="en-US" altLang="zh-CN"/>
          </a:p>
          <a:p>
            <a:pPr>
              <a:buFontTx/>
              <a:buNone/>
            </a:pPr>
            <a:r>
              <a:rPr lang="zh-CN" altLang="en-US"/>
              <a:t>初  始：</a:t>
            </a:r>
            <a:r>
              <a:rPr lang="en-US" altLang="zh-CN"/>
              <a:t> 8, 3, 2, 9, 7, 1, 5, 4</a:t>
            </a:r>
          </a:p>
          <a:p>
            <a:pPr>
              <a:buFontTx/>
              <a:buNone/>
            </a:pPr>
            <a:r>
              <a:rPr lang="zh-CN" altLang="en-US"/>
              <a:t>第一趟： </a:t>
            </a:r>
            <a:r>
              <a:rPr lang="en-US" altLang="zh-CN"/>
              <a:t>3, 8, 2, 9, 1, 7, 4, 5</a:t>
            </a:r>
          </a:p>
          <a:p>
            <a:pPr>
              <a:buFontTx/>
              <a:buNone/>
            </a:pPr>
            <a:r>
              <a:rPr lang="zh-CN" altLang="en-US"/>
              <a:t>第二趟： </a:t>
            </a:r>
            <a:r>
              <a:rPr lang="en-US" altLang="zh-CN"/>
              <a:t>2, 3, 8, 9, 1, 4, 5, 7</a:t>
            </a:r>
          </a:p>
          <a:p>
            <a:pPr>
              <a:buFontTx/>
              <a:buNone/>
            </a:pPr>
            <a:r>
              <a:rPr lang="zh-CN" altLang="en-US"/>
              <a:t>第三趟： </a:t>
            </a:r>
            <a:r>
              <a:rPr lang="en-US" altLang="zh-CN"/>
              <a:t>1, 2, 3, 4, 5, 7, 8, 9</a:t>
            </a:r>
          </a:p>
          <a:p>
            <a:pPr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排序结束。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D86CB22-60D3-4560-909D-81A2B0311415}" type="slidenum">
              <a:rPr lang="en-US" altLang="en-US" smtClean="0">
                <a:ea typeface="宋体" pitchFamily="2" charset="-122"/>
              </a:rPr>
              <a:pPr/>
              <a:t>13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自然归并排序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hlink"/>
                </a:solidFill>
              </a:rPr>
              <a:t>natural merge sort</a:t>
            </a:r>
          </a:p>
          <a:p>
            <a:r>
              <a:rPr lang="zh-CN" altLang="en-US"/>
              <a:t>进一步改进：若原始序列中存在有序子序列，则不进行分解</a:t>
            </a:r>
          </a:p>
          <a:p>
            <a:r>
              <a:rPr lang="en-US" altLang="zh-CN"/>
              <a:t>[4, 8, 3, 7, 1, 5, 6, 2]</a:t>
            </a:r>
            <a:br>
              <a:rPr lang="en-US" altLang="zh-CN"/>
            </a:br>
            <a:r>
              <a:rPr lang="en-US" altLang="zh-CN">
                <a:sym typeface="Wingdings" pitchFamily="2" charset="2"/>
              </a:rPr>
              <a:t>[4, 8], [3, 7], [1, 5, 6], [2]</a:t>
            </a:r>
            <a:br>
              <a:rPr lang="en-US" altLang="zh-CN">
                <a:sym typeface="Wingdings" pitchFamily="2" charset="2"/>
              </a:rPr>
            </a:br>
            <a:r>
              <a:rPr lang="en-US" altLang="zh-CN">
                <a:sym typeface="Wingdings" pitchFamily="2" charset="2"/>
              </a:rPr>
              <a:t>[3, 4, 7, 8], [1, 2, 5, 6]</a:t>
            </a:r>
            <a:br>
              <a:rPr lang="en-US" altLang="zh-CN">
                <a:sym typeface="Wingdings" pitchFamily="2" charset="2"/>
              </a:rPr>
            </a:br>
            <a:r>
              <a:rPr lang="en-US" altLang="zh-CN">
                <a:sym typeface="Wingdings" pitchFamily="2" charset="2"/>
              </a:rPr>
              <a:t>[1, 2, 3, 4, 5, 6, 7, 8]</a:t>
            </a:r>
            <a:endParaRPr lang="en-US" altLang="zh-CN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C6F3D9-E8D5-445D-9DE0-AD4060A28492}" type="slidenum">
              <a:rPr lang="en-US" altLang="en-US" smtClean="0">
                <a:ea typeface="宋体" pitchFamily="2" charset="-122"/>
              </a:rPr>
              <a:pPr/>
              <a:t>14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快速排序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希尔排序</a:t>
            </a:r>
            <a:endParaRPr lang="en-US" altLang="zh-CN"/>
          </a:p>
          <a:p>
            <a:r>
              <a:rPr lang="zh-CN" altLang="en-US"/>
              <a:t>排序算法的分析与比较</a:t>
            </a:r>
            <a:endParaRPr lang="en-US" altLang="zh-CN"/>
          </a:p>
          <a:p>
            <a:r>
              <a:rPr lang="zh-CN" altLang="en-US"/>
              <a:t>关于查找的讨论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452DB4-5F01-49D2-A685-EFDF14705272}" type="slidenum">
              <a:rPr lang="en-US" altLang="en-US" smtClean="0">
                <a:ea typeface="宋体" pitchFamily="2" charset="-122"/>
              </a:rPr>
              <a:pPr/>
              <a:t>15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/>
              <a:t>思想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按照元素的值进行划分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对给定数组中的元素进行重新排列，以得到一个快速排序的分区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在一个分区中，所有在</a:t>
            </a:r>
            <a:r>
              <a:rPr lang="en-US" altLang="zh-CN" sz="2000"/>
              <a:t>s</a:t>
            </a:r>
            <a:r>
              <a:rPr lang="zh-CN" altLang="en-US" sz="2000"/>
              <a:t>下标之前的元素都小于等于</a:t>
            </a:r>
            <a:r>
              <a:rPr lang="en-US" altLang="zh-CN" sz="2000"/>
              <a:t>A[s]</a:t>
            </a:r>
            <a:r>
              <a:rPr lang="zh-CN" altLang="en-US" sz="2000"/>
              <a:t>，所有在</a:t>
            </a:r>
            <a:r>
              <a:rPr lang="en-US" altLang="zh-CN" sz="2000"/>
              <a:t>s</a:t>
            </a:r>
            <a:r>
              <a:rPr lang="zh-CN" altLang="en-US" sz="2000"/>
              <a:t>下标之后的元素都大于等于</a:t>
            </a:r>
            <a:r>
              <a:rPr lang="en-US" altLang="zh-CN" sz="2000"/>
              <a:t>A[s]</a:t>
            </a:r>
          </a:p>
          <a:p>
            <a:pPr lvl="1" eaLnBrk="1" hangingPunct="1"/>
            <a:r>
              <a:rPr lang="zh-CN" altLang="en-US" sz="2000"/>
              <a:t>建立了一个分区以后，</a:t>
            </a:r>
            <a:r>
              <a:rPr lang="en-US" altLang="zh-CN" sz="2000"/>
              <a:t>A[s]</a:t>
            </a:r>
            <a:r>
              <a:rPr lang="zh-CN" altLang="en-US" sz="2000"/>
              <a:t>已经位于它在有序数组中的最终位置。接下来使用同样的方法继续对</a:t>
            </a:r>
            <a:r>
              <a:rPr lang="en-US" altLang="zh-CN" sz="2000"/>
              <a:t>A[s]</a:t>
            </a:r>
            <a:r>
              <a:rPr lang="zh-CN" altLang="en-US" sz="2000"/>
              <a:t>前和</a:t>
            </a:r>
            <a:r>
              <a:rPr lang="en-US" altLang="zh-CN" sz="2000"/>
              <a:t>A[s]</a:t>
            </a:r>
            <a:r>
              <a:rPr lang="zh-CN" altLang="en-US" sz="2000"/>
              <a:t>后的子数组分别进行排序</a:t>
            </a:r>
          </a:p>
        </p:txBody>
      </p:sp>
      <p:sp>
        <p:nvSpPr>
          <p:cNvPr id="205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458913" y="5349875"/>
          <a:ext cx="463073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2" imgW="1587240" imgH="304560" progId="Equation.3">
                  <p:embed/>
                </p:oleObj>
              </mc:Choice>
              <mc:Fallback>
                <p:oleObj name="Equation" r:id="rId2" imgW="158724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5349875"/>
                        <a:ext cx="4630737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FB1686-7CF8-4E12-AE8E-8FE55568A60F}" type="slidenum">
              <a:rPr lang="en-US" altLang="en-US" smtClean="0">
                <a:ea typeface="宋体" pitchFamily="2" charset="-122"/>
              </a:rPr>
              <a:pPr/>
              <a:t>16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5368925" cy="49530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//Quicksort[A[l…r]]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//input:</a:t>
            </a:r>
            <a:r>
              <a:rPr lang="zh-CN" altLang="en-US" sz="2000"/>
              <a:t>数组</a:t>
            </a:r>
            <a:r>
              <a:rPr lang="en-US" altLang="zh-CN" sz="2000"/>
              <a:t>A[0…n-1]</a:t>
            </a:r>
            <a:r>
              <a:rPr lang="zh-CN" altLang="en-US" sz="2000"/>
              <a:t>中的子数组</a:t>
            </a:r>
            <a:r>
              <a:rPr lang="en-US" altLang="zh-CN" sz="2000"/>
              <a:t>A[l…r]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//output:</a:t>
            </a:r>
            <a:r>
              <a:rPr lang="zh-CN" altLang="en-US" sz="2000"/>
              <a:t>排序后的数组</a:t>
            </a:r>
            <a:endParaRPr lang="en-US" altLang="zh-CN" sz="200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if l&lt;r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	s</a:t>
            </a:r>
            <a:r>
              <a:rPr lang="en-US" altLang="zh-CN" sz="2000">
                <a:sym typeface="Wingdings" pitchFamily="2" charset="2"/>
              </a:rPr>
              <a:t>Partition(A[l…r])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	Quicksort(A[l…s-1])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	Quicksort(A[s+1…r])</a:t>
            </a:r>
            <a:endParaRPr lang="zh-CN" altLang="en-US" sz="2000"/>
          </a:p>
          <a:p>
            <a:pPr eaLnBrk="1" hangingPunct="1">
              <a:buFont typeface="Wingdings 3" pitchFamily="18" charset="2"/>
              <a:buNone/>
            </a:pPr>
            <a:endParaRPr lang="zh-CN" altLang="en-US" sz="2000"/>
          </a:p>
        </p:txBody>
      </p:sp>
      <p:sp>
        <p:nvSpPr>
          <p:cNvPr id="307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算法描述</a:t>
            </a:r>
          </a:p>
        </p:txBody>
      </p:sp>
      <p:sp>
        <p:nvSpPr>
          <p:cNvPr id="3077" name="TextBox 5"/>
          <p:cNvSpPr txBox="1">
            <a:spLocks noChangeArrowheads="1"/>
          </p:cNvSpPr>
          <p:nvPr/>
        </p:nvSpPr>
        <p:spPr bwMode="auto">
          <a:xfrm>
            <a:off x="4081463" y="3657600"/>
            <a:ext cx="4533900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ea typeface="黑体" pitchFamily="49" charset="-122"/>
              </a:rPr>
              <a:t>算法的前提是选择一个元素，根据该元素的值来划分子数组，这个元素就是中轴，我们暂时选择数组的第一个元素作为中轴，即</a:t>
            </a:r>
            <a:r>
              <a:rPr lang="en-US" altLang="zh-CN">
                <a:solidFill>
                  <a:srgbClr val="000000"/>
                </a:solidFill>
                <a:ea typeface="黑体" pitchFamily="49" charset="-122"/>
              </a:rPr>
              <a:t>p=A[l]</a:t>
            </a:r>
            <a:endParaRPr lang="zh-CN" altLang="en-US">
              <a:solidFill>
                <a:srgbClr val="000000"/>
              </a:solidFill>
              <a:ea typeface="黑体" pitchFamily="49" charset="-122"/>
            </a:endParaRPr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/>
        </p:nvGraphicFramePr>
        <p:xfrm>
          <a:off x="2206625" y="5510213"/>
          <a:ext cx="28892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2" imgW="799920" imgH="164880" progId="Equation.3">
                  <p:embed/>
                </p:oleObj>
              </mc:Choice>
              <mc:Fallback>
                <p:oleObj name="Equation" r:id="rId2" imgW="799920" imgH="1648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5510213"/>
                        <a:ext cx="288925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CB328F-1DD9-409F-8DF7-9C8C09B65A95}" type="slidenum">
              <a:rPr lang="en-US" altLang="en-US" smtClean="0">
                <a:ea typeface="宋体" pitchFamily="2" charset="-122"/>
              </a:rPr>
              <a:pPr/>
              <a:t>17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思想</a:t>
            </a:r>
            <a:endParaRPr lang="en-US" altLang="zh-CN"/>
          </a:p>
          <a:p>
            <a:pPr lvl="1" eaLnBrk="1" hangingPunct="1"/>
            <a:r>
              <a:rPr lang="zh-CN" altLang="en-US" sz="2000"/>
              <a:t>为了建立一个分区，有许多不同的方法对元素重新排列，其中一种是基于</a:t>
            </a:r>
            <a:r>
              <a:rPr lang="zh-CN" altLang="en-US" sz="2000">
                <a:solidFill>
                  <a:srgbClr val="FF0000"/>
                </a:solidFill>
              </a:rPr>
              <a:t>两次扫描</a:t>
            </a:r>
            <a:r>
              <a:rPr lang="zh-CN" altLang="en-US" sz="2000"/>
              <a:t>子数组的高效算法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一次是从左到右，另一次是从右到左，每次都把子数组的元素和中轴进行比较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从左到右的扫描（</a:t>
            </a:r>
            <a:r>
              <a:rPr lang="en-US" altLang="zh-CN" sz="2000"/>
              <a:t>i</a:t>
            </a:r>
            <a:r>
              <a:rPr lang="zh-CN" altLang="en-US" sz="2000"/>
              <a:t>）从第二个元素开始，因为我们希望小于中轴的元素位于子数组的第一部分，扫描会忽略小于中轴的元素，直到遇到第一个大于等于中轴的元素才会</a:t>
            </a:r>
            <a:r>
              <a:rPr lang="zh-CN" altLang="en-US" sz="2000">
                <a:solidFill>
                  <a:srgbClr val="0000CC"/>
                </a:solidFill>
              </a:rPr>
              <a:t>停止</a:t>
            </a:r>
            <a:endParaRPr lang="en-US" altLang="zh-CN" sz="200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000"/>
              <a:t>从右到左的扫描（</a:t>
            </a:r>
            <a:r>
              <a:rPr lang="en-US" altLang="zh-CN" sz="2000"/>
              <a:t>j</a:t>
            </a:r>
            <a:r>
              <a:rPr lang="zh-CN" altLang="en-US" sz="2000"/>
              <a:t>）从最后一个元素开始，扫描忽略大于中轴的元素，直到遇到第一个小于等于中轴的元素才会</a:t>
            </a:r>
            <a:r>
              <a:rPr lang="zh-CN" altLang="en-US" sz="2000">
                <a:solidFill>
                  <a:srgbClr val="0000CC"/>
                </a:solidFill>
              </a:rPr>
              <a:t>停止</a:t>
            </a:r>
            <a:endParaRPr lang="en-US" altLang="zh-CN" sz="200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000"/>
              <a:t>两次扫描停止后，取决于扫描的指针是否相交，会发生</a:t>
            </a:r>
            <a:r>
              <a:rPr lang="en-US" altLang="zh-CN" sz="2000"/>
              <a:t>3</a:t>
            </a:r>
            <a:r>
              <a:rPr lang="zh-CN" altLang="en-US" sz="2000"/>
              <a:t>种不同的情况</a:t>
            </a:r>
          </a:p>
        </p:txBody>
      </p:sp>
      <p:sp>
        <p:nvSpPr>
          <p:cNvPr id="389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Partition</a:t>
            </a:r>
            <a:r>
              <a:rPr lang="zh-CN" altLang="en-US"/>
              <a:t>算法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999135F-8062-4D68-9CAB-98032FF9514A}" type="slidenum">
              <a:rPr lang="en-US" altLang="en-US" smtClean="0">
                <a:ea typeface="宋体" pitchFamily="2" charset="-122"/>
              </a:rPr>
              <a:pPr/>
              <a:t>18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描述</a:t>
            </a:r>
            <a:endParaRPr lang="en-US" altLang="zh-CN"/>
          </a:p>
          <a:p>
            <a:pPr lvl="1" eaLnBrk="1" hangingPunct="1"/>
            <a:r>
              <a:rPr lang="zh-CN" altLang="en-US"/>
              <a:t>如果扫描指针</a:t>
            </a:r>
            <a:r>
              <a:rPr lang="en-US" altLang="zh-CN"/>
              <a:t>i</a:t>
            </a:r>
            <a:r>
              <a:rPr lang="zh-CN" altLang="en-US"/>
              <a:t>和</a:t>
            </a:r>
            <a:r>
              <a:rPr lang="en-US" altLang="zh-CN"/>
              <a:t>j</a:t>
            </a:r>
            <a:r>
              <a:rPr lang="zh-CN" altLang="en-US"/>
              <a:t>不相交，也就是说</a:t>
            </a:r>
            <a:r>
              <a:rPr lang="en-US" altLang="zh-CN"/>
              <a:t>i&lt;j</a:t>
            </a:r>
            <a:r>
              <a:rPr lang="zh-CN" altLang="en-US"/>
              <a:t>，简单的交换</a:t>
            </a:r>
            <a:r>
              <a:rPr lang="en-US" altLang="zh-CN"/>
              <a:t>A[i]</a:t>
            </a:r>
            <a:r>
              <a:rPr lang="zh-CN" altLang="en-US"/>
              <a:t>和</a:t>
            </a:r>
            <a:r>
              <a:rPr lang="en-US" altLang="zh-CN"/>
              <a:t>A[j]</a:t>
            </a:r>
          </a:p>
          <a:p>
            <a:pPr lvl="1" eaLnBrk="1" hangingPunct="1"/>
            <a:r>
              <a:rPr lang="zh-CN" altLang="en-US"/>
              <a:t>分别对</a:t>
            </a:r>
            <a:r>
              <a:rPr lang="en-US" altLang="zh-CN"/>
              <a:t>i</a:t>
            </a:r>
            <a:r>
              <a:rPr lang="zh-CN" altLang="en-US"/>
              <a:t>加一、</a:t>
            </a:r>
            <a:r>
              <a:rPr lang="en-US" altLang="zh-CN"/>
              <a:t>j</a:t>
            </a:r>
            <a:r>
              <a:rPr lang="zh-CN" altLang="en-US"/>
              <a:t>减一，然后继续开始扫描</a:t>
            </a:r>
            <a:endParaRPr lang="en-US" altLang="zh-CN"/>
          </a:p>
          <a:p>
            <a:pPr eaLnBrk="1" hangingPunct="1"/>
            <a:r>
              <a:rPr lang="zh-CN" altLang="en-US"/>
              <a:t>示意</a:t>
            </a:r>
          </a:p>
        </p:txBody>
      </p:sp>
      <p:sp>
        <p:nvSpPr>
          <p:cNvPr id="399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情况一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4863" y="4146550"/>
            <a:ext cx="7815262" cy="12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B529336-73AD-4D19-B9E7-F63FBE9F8371}" type="slidenum">
              <a:rPr lang="en-US" altLang="en-US" smtClean="0">
                <a:ea typeface="宋体" pitchFamily="2" charset="-122"/>
              </a:rPr>
              <a:pPr/>
              <a:t>19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已经学过的排序算法（</a:t>
            </a:r>
            <a:r>
              <a:rPr lang="en-US" altLang="zh-CN"/>
              <a:t>7</a:t>
            </a:r>
            <a:r>
              <a:rPr lang="zh-CN" altLang="en-US"/>
              <a:t>种）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917575" y="1370013"/>
            <a:ext cx="7369175" cy="4570412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</a:t>
            </a:r>
            <a:endParaRPr lang="en-US" altLang="zh-CN"/>
          </a:p>
          <a:p>
            <a:pPr lvl="1"/>
            <a:r>
              <a:rPr lang="zh-CN" altLang="en-US"/>
              <a:t>计数排序</a:t>
            </a:r>
            <a:endParaRPr lang="en-US" altLang="zh-CN"/>
          </a:p>
          <a:p>
            <a:pPr lvl="1"/>
            <a:r>
              <a:rPr lang="zh-CN" altLang="en-US"/>
              <a:t>选择排序</a:t>
            </a:r>
            <a:endParaRPr lang="en-US" altLang="zh-CN"/>
          </a:p>
          <a:p>
            <a:pPr lvl="1"/>
            <a:r>
              <a:rPr lang="zh-CN" altLang="en-US"/>
              <a:t>冒泡排序</a:t>
            </a:r>
            <a:endParaRPr lang="en-US" altLang="zh-CN"/>
          </a:p>
          <a:p>
            <a:pPr lvl="1"/>
            <a:r>
              <a:rPr lang="zh-CN" altLang="en-US"/>
              <a:t>插入排序（折半插入排序）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5-6</a:t>
            </a:r>
            <a:r>
              <a:rPr lang="zh-CN" altLang="en-US"/>
              <a:t>章</a:t>
            </a:r>
            <a:endParaRPr lang="en-US" altLang="zh-CN"/>
          </a:p>
          <a:p>
            <a:pPr lvl="1"/>
            <a:r>
              <a:rPr lang="zh-CN" altLang="en-US"/>
              <a:t>箱子排序</a:t>
            </a:r>
            <a:endParaRPr lang="en-US" altLang="zh-CN"/>
          </a:p>
          <a:p>
            <a:pPr lvl="1"/>
            <a:r>
              <a:rPr lang="zh-CN" altLang="en-US"/>
              <a:t>基数排序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章</a:t>
            </a:r>
            <a:endParaRPr lang="en-US" altLang="zh-CN"/>
          </a:p>
          <a:p>
            <a:pPr lvl="1"/>
            <a:r>
              <a:rPr lang="zh-CN" altLang="en-US"/>
              <a:t>堆排序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0F5027D-CD95-468B-85CF-DD2F148E0132}" type="slidenum">
              <a:rPr lang="en-US" altLang="en-US" smtClean="0">
                <a:ea typeface="宋体" pitchFamily="2" charset="-122"/>
              </a:rPr>
              <a:pPr/>
              <a:t>2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描述</a:t>
            </a:r>
            <a:endParaRPr lang="en-US" altLang="zh-CN"/>
          </a:p>
          <a:p>
            <a:pPr lvl="1" eaLnBrk="1" hangingPunct="1"/>
            <a:r>
              <a:rPr lang="zh-CN" altLang="en-US"/>
              <a:t>如果扫描指针相交，也就是说</a:t>
            </a:r>
            <a:r>
              <a:rPr lang="en-US" altLang="zh-CN"/>
              <a:t>i&gt;j</a:t>
            </a:r>
            <a:r>
              <a:rPr lang="zh-CN" altLang="en-US"/>
              <a:t>，把中轴和</a:t>
            </a:r>
            <a:r>
              <a:rPr lang="en-US" altLang="zh-CN"/>
              <a:t>A[j]</a:t>
            </a:r>
            <a:r>
              <a:rPr lang="zh-CN" altLang="en-US"/>
              <a:t>交换</a:t>
            </a:r>
            <a:endParaRPr lang="en-US" altLang="zh-CN"/>
          </a:p>
          <a:p>
            <a:pPr eaLnBrk="1" hangingPunct="1"/>
            <a:r>
              <a:rPr lang="zh-CN" altLang="en-US"/>
              <a:t>示意</a:t>
            </a:r>
          </a:p>
        </p:txBody>
      </p:sp>
      <p:sp>
        <p:nvSpPr>
          <p:cNvPr id="4096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情况二</a:t>
            </a:r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" y="3787775"/>
            <a:ext cx="7281863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98974DD-0777-41C9-8AA6-7725705E9F04}" type="slidenum">
              <a:rPr lang="en-US" altLang="en-US" smtClean="0">
                <a:ea typeface="宋体" pitchFamily="2" charset="-122"/>
              </a:rPr>
              <a:pPr/>
              <a:t>20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描述</a:t>
            </a:r>
            <a:endParaRPr lang="en-US" altLang="zh-CN"/>
          </a:p>
          <a:p>
            <a:pPr lvl="1" eaLnBrk="1" hangingPunct="1"/>
            <a:r>
              <a:rPr lang="zh-CN" altLang="en-US"/>
              <a:t>如果指针停下来时指向的是同一个元素，也就是说</a:t>
            </a:r>
            <a:r>
              <a:rPr lang="en-US" altLang="zh-CN"/>
              <a:t>i=j</a:t>
            </a:r>
            <a:r>
              <a:rPr lang="zh-CN" altLang="en-US"/>
              <a:t>，被指向元素的值一定等于</a:t>
            </a:r>
            <a:r>
              <a:rPr lang="en-US" altLang="zh-CN"/>
              <a:t>p</a:t>
            </a:r>
            <a:r>
              <a:rPr lang="zh-CN" altLang="en-US"/>
              <a:t>，此时建立的分区中分裂点的位置</a:t>
            </a:r>
            <a:r>
              <a:rPr lang="en-US" altLang="zh-CN"/>
              <a:t>S=i=j</a:t>
            </a:r>
          </a:p>
          <a:p>
            <a:pPr eaLnBrk="1" hangingPunct="1"/>
            <a:r>
              <a:rPr lang="zh-CN" altLang="en-US"/>
              <a:t>示意</a:t>
            </a:r>
          </a:p>
        </p:txBody>
      </p:sp>
      <p:sp>
        <p:nvSpPr>
          <p:cNvPr id="419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情况三</a:t>
            </a:r>
          </a:p>
        </p:txBody>
      </p:sp>
      <p:pic>
        <p:nvPicPr>
          <p:cNvPr id="4198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0" y="4146550"/>
            <a:ext cx="6384925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4E65EDA-865A-42F8-AE47-497C6A61895F}" type="slidenum">
              <a:rPr lang="en-US" altLang="en-US" smtClean="0">
                <a:ea typeface="宋体" pitchFamily="2" charset="-122"/>
              </a:rPr>
              <a:pPr/>
              <a:t>21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4341813" cy="4953000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p</a:t>
            </a:r>
            <a:r>
              <a:rPr lang="en-US" altLang="zh-CN" sz="2000">
                <a:sym typeface="Wingdings" pitchFamily="2" charset="2"/>
              </a:rPr>
              <a:t>A[l]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il,jr+1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repeat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	repeat ii+1 until A[i]&gt;=p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	repeat jj-1 until A[j]&lt;=p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	swap(A[i],A[j])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until i&gt;=j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swap(A[i],A[j])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swap(A[l],A[j])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>
                <a:sym typeface="Wingdings" pitchFamily="2" charset="2"/>
              </a:rPr>
              <a:t>return j</a:t>
            </a:r>
            <a:endParaRPr lang="zh-CN" altLang="en-US" sz="2000"/>
          </a:p>
        </p:txBody>
      </p:sp>
      <p:sp>
        <p:nvSpPr>
          <p:cNvPr id="430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Partition</a:t>
            </a:r>
            <a:r>
              <a:rPr lang="zh-CN" altLang="en-US"/>
              <a:t>算法描述</a:t>
            </a:r>
          </a:p>
        </p:txBody>
      </p:sp>
      <p:sp>
        <p:nvSpPr>
          <p:cNvPr id="43012" name="TextBox 5"/>
          <p:cNvSpPr txBox="1">
            <a:spLocks noChangeArrowheads="1"/>
          </p:cNvSpPr>
          <p:nvPr/>
        </p:nvSpPr>
        <p:spPr bwMode="auto">
          <a:xfrm>
            <a:off x="4638675" y="2111375"/>
            <a:ext cx="4251325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ea typeface="黑体" pitchFamily="49" charset="-122"/>
              </a:rPr>
              <a:t>算法合并了情况二和情况三，即当</a:t>
            </a:r>
            <a:r>
              <a:rPr lang="en-US" altLang="zh-CN">
                <a:solidFill>
                  <a:srgbClr val="000000"/>
                </a:solidFill>
                <a:ea typeface="黑体" pitchFamily="49" charset="-122"/>
              </a:rPr>
              <a:t>i=j</a:t>
            </a:r>
            <a:r>
              <a:rPr lang="zh-CN" altLang="en-US">
                <a:solidFill>
                  <a:srgbClr val="000000"/>
                </a:solidFill>
                <a:ea typeface="黑体" pitchFamily="49" charset="-122"/>
              </a:rPr>
              <a:t>时也做了一次无谓的交换</a:t>
            </a:r>
            <a:endParaRPr lang="en-US" altLang="zh-CN">
              <a:solidFill>
                <a:srgbClr val="000000"/>
              </a:solidFill>
              <a:ea typeface="黑体" pitchFamily="49" charset="-122"/>
            </a:endParaRPr>
          </a:p>
          <a:p>
            <a:pPr eaLnBrk="0" hangingPunct="0"/>
            <a:r>
              <a:rPr lang="en-US" altLang="zh-CN">
                <a:solidFill>
                  <a:srgbClr val="000000"/>
                </a:solidFill>
                <a:ea typeface="黑体" pitchFamily="49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ea typeface="黑体" pitchFamily="49" charset="-122"/>
              </a:rPr>
              <a:t>可能越界而</a:t>
            </a:r>
            <a:r>
              <a:rPr lang="en-US" altLang="zh-CN">
                <a:solidFill>
                  <a:srgbClr val="000000"/>
                </a:solidFill>
                <a:ea typeface="黑体" pitchFamily="49" charset="-122"/>
              </a:rPr>
              <a:t>j</a:t>
            </a:r>
            <a:r>
              <a:rPr lang="zh-CN" altLang="en-US">
                <a:solidFill>
                  <a:srgbClr val="000000"/>
                </a:solidFill>
                <a:ea typeface="黑体" pitchFamily="49" charset="-122"/>
              </a:rPr>
              <a:t>不可能越界，因此实现时需要对</a:t>
            </a:r>
            <a:r>
              <a:rPr lang="en-US" altLang="zh-CN">
                <a:solidFill>
                  <a:srgbClr val="000000"/>
                </a:solidFill>
                <a:ea typeface="黑体" pitchFamily="49" charset="-122"/>
              </a:rPr>
              <a:t>i</a:t>
            </a:r>
            <a:r>
              <a:rPr lang="zh-CN" altLang="en-US">
                <a:solidFill>
                  <a:srgbClr val="000000"/>
                </a:solidFill>
                <a:ea typeface="黑体" pitchFamily="49" charset="-122"/>
              </a:rPr>
              <a:t>进行特殊处理</a:t>
            </a:r>
          </a:p>
        </p:txBody>
      </p:sp>
      <p:sp>
        <p:nvSpPr>
          <p:cNvPr id="43013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837EF8-C3A3-4046-891A-236EBC27F2F8}" type="slidenum">
              <a:rPr lang="en-US" altLang="en-US" smtClean="0">
                <a:ea typeface="宋体" pitchFamily="2" charset="-122"/>
              </a:rPr>
              <a:pPr/>
              <a:t>22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0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650" y="103188"/>
            <a:ext cx="8275638" cy="663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7734B0-7717-40D5-92D4-A4E2E878EBBE}" type="slidenum">
              <a:rPr lang="en-US" altLang="en-US" smtClean="0">
                <a:ea typeface="宋体" pitchFamily="2" charset="-122"/>
              </a:rPr>
              <a:pPr/>
              <a:t>23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改进</a:t>
            </a:r>
            <a:endParaRPr lang="en-US" altLang="zh-CN"/>
          </a:p>
          <a:p>
            <a:pPr lvl="1" eaLnBrk="1" hangingPunct="1"/>
            <a:r>
              <a:rPr lang="zh-CN" altLang="en-US"/>
              <a:t>随机数、两平均、三平均中轴选择算法</a:t>
            </a:r>
            <a:endParaRPr lang="en-US" altLang="zh-CN"/>
          </a:p>
          <a:p>
            <a:pPr lvl="1" eaLnBrk="1" hangingPunct="1"/>
            <a:r>
              <a:rPr lang="zh-CN" altLang="en-US"/>
              <a:t>当子数组足够小时改用最简单的排序算法</a:t>
            </a:r>
            <a:endParaRPr lang="en-US" altLang="zh-CN"/>
          </a:p>
          <a:p>
            <a:pPr lvl="1" eaLnBrk="1" hangingPunct="1"/>
            <a:r>
              <a:rPr lang="zh-CN" altLang="en-US"/>
              <a:t>综合运用这些措施，可缩减</a:t>
            </a:r>
            <a:r>
              <a:rPr lang="en-US" altLang="zh-CN"/>
              <a:t>20%</a:t>
            </a:r>
            <a:r>
              <a:rPr lang="zh-CN" altLang="en-US"/>
              <a:t>时间</a:t>
            </a:r>
          </a:p>
        </p:txBody>
      </p:sp>
      <p:sp>
        <p:nvSpPr>
          <p:cNvPr id="450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快速排序的改进</a:t>
            </a:r>
          </a:p>
        </p:txBody>
      </p:sp>
      <p:sp>
        <p:nvSpPr>
          <p:cNvPr id="4506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F523FB9-223A-4B3C-B57F-6842EB1A2D2B}" type="slidenum">
              <a:rPr lang="en-US" altLang="en-US" smtClean="0">
                <a:ea typeface="宋体" pitchFamily="2" charset="-122"/>
              </a:rPr>
              <a:pPr/>
              <a:t>24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快速排序算法要求熟练掌握源代码</a:t>
            </a: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7F24F7-E584-43C4-9EB7-0F182B74956C}" type="slidenum">
              <a:rPr lang="en-US" altLang="en-US" smtClean="0">
                <a:ea typeface="宋体" pitchFamily="2" charset="-122"/>
              </a:rPr>
              <a:pPr/>
              <a:t>25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en-US" altLang="zh-CN"/>
          </a:p>
          <a:p>
            <a:r>
              <a:rPr lang="zh-CN" altLang="en-US"/>
              <a:t>快速排序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希尔排序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排序算法的分析与比较</a:t>
            </a:r>
            <a:endParaRPr lang="en-US" altLang="zh-CN"/>
          </a:p>
          <a:p>
            <a:r>
              <a:rPr lang="zh-CN" altLang="en-US"/>
              <a:t>关于查找的讨论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B53FAF-D0E5-41AE-80CB-CE0ADB861575}" type="slidenum">
              <a:rPr lang="en-US" altLang="en-US" smtClean="0">
                <a:ea typeface="宋体" pitchFamily="2" charset="-122"/>
              </a:rPr>
              <a:pPr/>
              <a:t>26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希尔排序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又叫缩小增量排序</a:t>
            </a:r>
            <a:endParaRPr lang="en-US" altLang="zh-CN"/>
          </a:p>
          <a:p>
            <a:r>
              <a:rPr lang="zh-CN" altLang="en-US"/>
              <a:t>算法思想：设待排序列含</a:t>
            </a:r>
            <a:r>
              <a:rPr lang="en-US" altLang="zh-CN"/>
              <a:t>n</a:t>
            </a:r>
            <a:r>
              <a:rPr lang="zh-CN" altLang="en-US"/>
              <a:t>个元素</a:t>
            </a:r>
            <a:endParaRPr lang="en-US" altLang="zh-CN"/>
          </a:p>
          <a:p>
            <a:pPr lvl="1"/>
            <a:r>
              <a:rPr lang="zh-CN" altLang="en-US"/>
              <a:t>取整数</a:t>
            </a:r>
            <a:r>
              <a:rPr lang="en-US" altLang="zh-CN"/>
              <a:t>gap=floor(n/3)+1</a:t>
            </a:r>
            <a:r>
              <a:rPr lang="zh-CN" altLang="en-US"/>
              <a:t>，将每隔</a:t>
            </a:r>
            <a:r>
              <a:rPr lang="en-US" altLang="zh-CN"/>
              <a:t>gap</a:t>
            </a:r>
            <a:r>
              <a:rPr lang="zh-CN" altLang="en-US"/>
              <a:t>的元素放在一个子序列中，对子序列插入排序</a:t>
            </a:r>
            <a:endParaRPr lang="en-US" altLang="zh-CN"/>
          </a:p>
          <a:p>
            <a:pPr lvl="1"/>
            <a:r>
              <a:rPr lang="zh-CN" altLang="en-US"/>
              <a:t>然后缩小间隔，令</a:t>
            </a:r>
            <a:r>
              <a:rPr lang="en-US" altLang="zh-CN"/>
              <a:t>gap=floor(gap/3)+1</a:t>
            </a:r>
            <a:r>
              <a:rPr lang="zh-CN" altLang="en-US"/>
              <a:t>，对新的子序列插入排序</a:t>
            </a:r>
            <a:endParaRPr lang="en-US" altLang="zh-CN"/>
          </a:p>
          <a:p>
            <a:pPr lvl="1"/>
            <a:r>
              <a:rPr lang="zh-CN" altLang="en-US"/>
              <a:t>重复上述过程，直至</a:t>
            </a:r>
            <a:r>
              <a:rPr lang="en-US" altLang="zh-CN"/>
              <a:t>gap=1</a:t>
            </a:r>
            <a:r>
              <a:rPr lang="zh-CN" altLang="en-US"/>
              <a:t>时最后执行一次</a:t>
            </a: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B496F95-2B1E-41C7-BF14-EBEB503E0992}" type="slidenum">
              <a:rPr lang="en-US" altLang="en-US" smtClean="0">
                <a:ea typeface="宋体" pitchFamily="2" charset="-122"/>
              </a:rPr>
              <a:pPr/>
              <a:t>27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en-US"/>
              <a:t>排序例</a:t>
            </a:r>
          </a:p>
        </p:txBody>
      </p:sp>
      <p:pic>
        <p:nvPicPr>
          <p:cNvPr id="49155" name="Picture 4" descr="8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8233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D367665-DFB1-43D0-8276-ACA2F7D0C8C8}" type="slidenum">
              <a:rPr lang="en-US" altLang="en-US" smtClean="0">
                <a:ea typeface="宋体" pitchFamily="2" charset="-122"/>
              </a:rPr>
              <a:pPr/>
              <a:t>28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Shell</a:t>
            </a:r>
            <a:r>
              <a:rPr lang="zh-CN" altLang="en-US"/>
              <a:t>排序例（续）</a:t>
            </a:r>
          </a:p>
        </p:txBody>
      </p:sp>
      <p:pic>
        <p:nvPicPr>
          <p:cNvPr id="50179" name="Picture 4" descr="8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8011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E408B8B-58F9-4201-B9B9-CC0D15053BAF}" type="slidenum">
              <a:rPr lang="en-US" altLang="en-US" smtClean="0">
                <a:ea typeface="宋体" pitchFamily="2" charset="-122"/>
              </a:rPr>
              <a:pPr/>
              <a:t>29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已经学过的查找方法（</a:t>
            </a:r>
            <a:r>
              <a:rPr lang="en-US" altLang="zh-CN"/>
              <a:t>5</a:t>
            </a:r>
            <a:r>
              <a:rPr lang="zh-CN" altLang="en-US"/>
              <a:t>种）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917575" y="1370013"/>
            <a:ext cx="7369175" cy="4570412"/>
          </a:xfrm>
        </p:spPr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</a:t>
            </a:r>
            <a:endParaRPr lang="en-US" altLang="zh-CN"/>
          </a:p>
          <a:p>
            <a:pPr lvl="1"/>
            <a:r>
              <a:rPr lang="zh-CN" altLang="en-US"/>
              <a:t>哈希查找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14-15</a:t>
            </a:r>
            <a:r>
              <a:rPr lang="zh-CN" altLang="en-US"/>
              <a:t>章</a:t>
            </a:r>
            <a:endParaRPr lang="en-US" altLang="zh-CN"/>
          </a:p>
          <a:p>
            <a:pPr lvl="1"/>
            <a:r>
              <a:rPr lang="en-US" altLang="zh-CN"/>
              <a:t>BST</a:t>
            </a:r>
            <a:r>
              <a:rPr lang="zh-CN" altLang="en-US"/>
              <a:t>查找</a:t>
            </a:r>
            <a:endParaRPr lang="en-US" altLang="zh-CN"/>
          </a:p>
          <a:p>
            <a:pPr lvl="1"/>
            <a:r>
              <a:rPr lang="en-US" altLang="zh-CN"/>
              <a:t>AVL</a:t>
            </a:r>
            <a:r>
              <a:rPr lang="zh-CN" altLang="en-US"/>
              <a:t>查找</a:t>
            </a:r>
            <a:endParaRPr lang="en-US" altLang="zh-CN"/>
          </a:p>
          <a:p>
            <a:pPr lvl="1"/>
            <a:r>
              <a:rPr lang="zh-CN" altLang="en-US"/>
              <a:t>红黑树查找</a:t>
            </a:r>
            <a:endParaRPr lang="en-US" altLang="zh-CN"/>
          </a:p>
          <a:p>
            <a:pPr lvl="1"/>
            <a:r>
              <a:rPr lang="en-US" altLang="zh-CN"/>
              <a:t>B</a:t>
            </a:r>
            <a:r>
              <a:rPr lang="zh-CN" altLang="en-US"/>
              <a:t>树查找</a:t>
            </a: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C8E7373-D96C-46DC-B241-8E5F4306E5F2}" type="slidenum">
              <a:rPr lang="en-US" altLang="en-US" smtClean="0">
                <a:ea typeface="宋体" pitchFamily="2" charset="-122"/>
              </a:rPr>
              <a:pPr/>
              <a:t>3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开始时</a:t>
            </a:r>
            <a:endParaRPr lang="en-US" altLang="zh-CN"/>
          </a:p>
          <a:p>
            <a:pPr lvl="1"/>
            <a:r>
              <a:rPr lang="zh-CN" altLang="en-US"/>
              <a:t>序列数较多，每个序列元素数较少，排序快</a:t>
            </a:r>
            <a:endParaRPr lang="en-US" altLang="zh-CN"/>
          </a:p>
          <a:p>
            <a:r>
              <a:rPr lang="zh-CN" altLang="en-US"/>
              <a:t>排序后期</a:t>
            </a:r>
            <a:endParaRPr lang="en-US" altLang="zh-CN"/>
          </a:p>
          <a:p>
            <a:pPr lvl="1"/>
            <a:r>
              <a:rPr lang="zh-CN" altLang="en-US"/>
              <a:t>子序列元素数增多，但大多有序，再执行插入排序效率较高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希尔排序性能与</a:t>
            </a:r>
            <a:r>
              <a:rPr lang="en-US" altLang="zh-CN"/>
              <a:t>gap</a:t>
            </a:r>
            <a:r>
              <a:rPr lang="zh-CN" altLang="en-US"/>
              <a:t>选取有关，一般认为其优于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r>
              <a:rPr lang="zh-CN" altLang="en-US"/>
              <a:t>，但很难达到</a:t>
            </a:r>
            <a:r>
              <a:rPr lang="en-US" altLang="zh-CN"/>
              <a:t>O(nlogn)</a:t>
            </a:r>
            <a:endParaRPr lang="zh-CN" altLang="en-US"/>
          </a:p>
        </p:txBody>
      </p:sp>
      <p:sp>
        <p:nvSpPr>
          <p:cNvPr id="5120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B51758-3F0D-464A-AA98-58DBCA46DAD9}" type="slidenum">
              <a:rPr lang="en-US" altLang="en-US" smtClean="0">
                <a:ea typeface="宋体" pitchFamily="2" charset="-122"/>
              </a:rPr>
              <a:pPr/>
              <a:t>30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void ShellSort(T a[], int n)</a:t>
            </a: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int increment, start;</a:t>
            </a:r>
          </a:p>
          <a:p>
            <a:pPr>
              <a:buClrTx/>
              <a:buFontTx/>
              <a:buNone/>
            </a:pPr>
            <a:endParaRPr lang="en-US" altLang="zh-CN" sz="2000">
              <a:solidFill>
                <a:srgbClr val="0000FF"/>
              </a:solidFill>
              <a:latin typeface="Tahoma" pitchFamily="34" charset="0"/>
            </a:endParaRP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for (increment = n / 3 + 1; increment &gt;= 1;</a:t>
            </a: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			increment = increment / 3 +1)</a:t>
            </a: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	for (start = 0; start &lt; increment; start++)</a:t>
            </a: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		insertsort_interval(a, n, start, increment);</a:t>
            </a:r>
          </a:p>
          <a:p>
            <a:pPr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D8DEBB-C90C-4481-817D-09E23CCE94DF}" type="slidenum">
              <a:rPr lang="en-US" altLang="en-US" smtClean="0">
                <a:ea typeface="宋体" pitchFamily="2" charset="-122"/>
              </a:rPr>
              <a:pPr/>
              <a:t>31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实现（续）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template&lt;class T&gt;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void insertsort_interval(T a[], int n, int start,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					int increment)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for (int i = start + increment; i &lt; n; i += increment)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{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	T t = a[i];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	for (int j = i – increment; j &gt;= start &amp;&amp; t &lt; a[j];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				j -= increment)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		a[j + increment] = a[j];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	a[j + increment] = t;			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	}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000">
                <a:solidFill>
                  <a:srgbClr val="0000FF"/>
                </a:solidFill>
                <a:latin typeface="Tahoma" pitchFamily="34" charset="0"/>
              </a:rPr>
              <a:t>}</a:t>
            </a:r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5492D5-4C07-4105-A89B-69894605BBB8}" type="slidenum">
              <a:rPr lang="en-US" altLang="en-US" smtClean="0">
                <a:ea typeface="宋体" pitchFamily="2" charset="-122"/>
              </a:rPr>
              <a:pPr/>
              <a:t>32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en-US" altLang="zh-CN"/>
          </a:p>
          <a:p>
            <a:r>
              <a:rPr lang="zh-CN" altLang="en-US"/>
              <a:t>快速排序</a:t>
            </a:r>
            <a:endParaRPr lang="en-US" altLang="zh-CN"/>
          </a:p>
          <a:p>
            <a:r>
              <a:rPr lang="zh-CN" altLang="en-US"/>
              <a:t>希尔排序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排序算法的分析与比较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关于查找的讨论</a:t>
            </a:r>
            <a:endParaRPr lang="en-US" altLang="zh-CN"/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6C74B40-8D1B-494B-9DD5-79BAC8A85272}" type="slidenum">
              <a:rPr lang="en-US" altLang="en-US" smtClean="0">
                <a:ea typeface="宋体" pitchFamily="2" charset="-122"/>
              </a:rPr>
              <a:pPr/>
              <a:t>33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时间复杂度比较</a:t>
            </a:r>
          </a:p>
        </p:txBody>
      </p:sp>
      <p:sp>
        <p:nvSpPr>
          <p:cNvPr id="55299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C725C91-CB77-4FC5-BF57-DBDC70906E04}" type="slidenum">
              <a:rPr lang="en-US" altLang="en-US" smtClean="0">
                <a:ea typeface="宋体" pitchFamily="2" charset="-122"/>
              </a:rPr>
              <a:pPr/>
              <a:t>34</a:t>
            </a:fld>
            <a:endParaRPr lang="en-US" altLang="en-US">
              <a:ea typeface="宋体" pitchFamily="2" charset="-122"/>
            </a:endParaRPr>
          </a:p>
        </p:txBody>
      </p:sp>
      <p:pic>
        <p:nvPicPr>
          <p:cNvPr id="55300" name="Picture 4" descr="compar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04863" y="1814513"/>
            <a:ext cx="7369175" cy="2573337"/>
          </a:xfrm>
          <a:noFill/>
        </p:spPr>
      </p:pic>
      <p:sp>
        <p:nvSpPr>
          <p:cNvPr id="55301" name="圆角矩形 5"/>
          <p:cNvSpPr>
            <a:spLocks noChangeArrowheads="1"/>
          </p:cNvSpPr>
          <p:nvPr/>
        </p:nvSpPr>
        <p:spPr bwMode="auto">
          <a:xfrm>
            <a:off x="4033838" y="3967163"/>
            <a:ext cx="896937" cy="358775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lIns="0" tIns="0" rIns="182880" bIns="0"/>
          <a:lstStyle/>
          <a:p>
            <a:pPr>
              <a:spcBef>
                <a:spcPct val="50000"/>
              </a:spcBef>
            </a:pPr>
            <a:endParaRPr lang="zh-CN" altLang="en-US" sz="2400"/>
          </a:p>
        </p:txBody>
      </p:sp>
      <p:cxnSp>
        <p:nvCxnSpPr>
          <p:cNvPr id="8" name="直接箭头连接符 7"/>
          <p:cNvCxnSpPr/>
          <p:nvPr/>
        </p:nvCxnSpPr>
        <p:spPr bwMode="auto">
          <a:xfrm rot="5400000">
            <a:off x="3675063" y="4325938"/>
            <a:ext cx="538162" cy="5381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303" name="TextBox 8"/>
          <p:cNvSpPr txBox="1">
            <a:spLocks noChangeArrowheads="1"/>
          </p:cNvSpPr>
          <p:nvPr/>
        </p:nvSpPr>
        <p:spPr bwMode="auto">
          <a:xfrm>
            <a:off x="3136900" y="5043488"/>
            <a:ext cx="1973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初始序列有序时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部分结论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>
          <a:xfrm>
            <a:off x="917575" y="1525588"/>
            <a:ext cx="7780338" cy="4570412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）平均来看，快排最优，但若初始序列有序，则快排性能降至</a:t>
            </a:r>
            <a:r>
              <a:rPr lang="en-US" altLang="zh-CN"/>
              <a:t>n</a:t>
            </a:r>
            <a:r>
              <a:rPr lang="en-US" altLang="zh-CN" baseline="30000"/>
              <a:t>2</a:t>
            </a:r>
            <a:r>
              <a:rPr lang="zh-CN" altLang="en-US"/>
              <a:t>级。使用三平均选中轴法可避免最差情况，结合插入排序效果更好。</a:t>
            </a: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）插入、选择、冒泡都属“简单排序”，复杂度是</a:t>
            </a:r>
            <a:r>
              <a:rPr lang="en-US" altLang="zh-CN"/>
              <a:t>n</a:t>
            </a:r>
            <a:r>
              <a:rPr lang="en-US" altLang="zh-CN" baseline="30000"/>
              <a:t>2</a:t>
            </a:r>
            <a:r>
              <a:rPr lang="zh-CN" altLang="en-US"/>
              <a:t>，它们中间当待排序列基本有序或</a:t>
            </a:r>
            <a:r>
              <a:rPr lang="en-US" altLang="zh-CN"/>
              <a:t>n</a:t>
            </a:r>
            <a:r>
              <a:rPr lang="zh-CN" altLang="en-US"/>
              <a:t>较小时，插入排序更好。</a:t>
            </a:r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B5A95D-E2A7-4C23-9E7D-6297B2210758}" type="slidenum">
              <a:rPr lang="en-US" altLang="en-US" smtClean="0">
                <a:ea typeface="宋体" pitchFamily="2" charset="-122"/>
              </a:rPr>
              <a:pPr/>
              <a:t>35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部分结论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）稳定排序算法有：插入、冒泡、归并、基数</a:t>
            </a:r>
            <a:endParaRPr lang="en-US" altLang="zh-CN"/>
          </a:p>
          <a:p>
            <a:pPr>
              <a:buFontTx/>
              <a:buNone/>
            </a:pPr>
            <a:endParaRPr lang="en-US" altLang="zh-CN"/>
          </a:p>
          <a:p>
            <a:pPr>
              <a:buFontTx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）不稳定排序算法有：简单选择、希尔、快速、堆排序</a:t>
            </a:r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6CD9E1-2FDC-4FE1-8F51-F8EA14A95373}" type="slidenum">
              <a:rPr lang="en-US" altLang="en-US" smtClean="0">
                <a:ea typeface="宋体" pitchFamily="2" charset="-122"/>
              </a:rPr>
              <a:pPr/>
              <a:t>36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  <a:endParaRPr lang="en-US" altLang="zh-CN"/>
          </a:p>
          <a:p>
            <a:r>
              <a:rPr lang="zh-CN" altLang="en-US"/>
              <a:t>快速排序</a:t>
            </a:r>
            <a:endParaRPr lang="en-US" altLang="zh-CN"/>
          </a:p>
          <a:p>
            <a:r>
              <a:rPr lang="zh-CN" altLang="en-US"/>
              <a:t>希尔排序</a:t>
            </a:r>
            <a:endParaRPr lang="en-US" altLang="zh-CN"/>
          </a:p>
          <a:p>
            <a:r>
              <a:rPr lang="zh-CN" altLang="en-US"/>
              <a:t>排序算法的分析与比较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关于查找的讨论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56B59DA-C024-4212-9060-5DA537D2E61E}" type="slidenum">
              <a:rPr lang="en-US" altLang="en-US" smtClean="0">
                <a:ea typeface="宋体" pitchFamily="2" charset="-122"/>
              </a:rPr>
              <a:pPr/>
              <a:t>37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顺序查找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又叫线性查找</a:t>
            </a:r>
            <a:endParaRPr lang="en-US" altLang="zh-CN"/>
          </a:p>
          <a:p>
            <a:r>
              <a:rPr lang="zh-CN" altLang="en-US"/>
              <a:t>从表头开始，依次比较关键值，直到找到为止，记为成功</a:t>
            </a:r>
            <a:endParaRPr lang="en-US" altLang="zh-CN"/>
          </a:p>
          <a:p>
            <a:r>
              <a:rPr lang="zh-CN" altLang="en-US"/>
              <a:t>如果整个表都查完仍未找到，则记为失败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注意：一般通过设置“监视哨”来提高顺序查找效率</a:t>
            </a:r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BB586C-9462-46CF-AD91-F0354468FA93}" type="slidenum">
              <a:rPr lang="en-US" altLang="en-US" smtClean="0">
                <a:ea typeface="宋体" pitchFamily="2" charset="-122"/>
              </a:rPr>
              <a:pPr/>
              <a:t>38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折半查找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又叫二分查找</a:t>
            </a:r>
            <a:endParaRPr lang="en-US" altLang="zh-CN"/>
          </a:p>
          <a:p>
            <a:r>
              <a:rPr lang="zh-CN" altLang="en-US"/>
              <a:t>要求待查序列有序</a:t>
            </a:r>
            <a:endParaRPr lang="en-US" altLang="zh-CN"/>
          </a:p>
          <a:p>
            <a:r>
              <a:rPr lang="zh-CN" altLang="en-US"/>
              <a:t>先比较最中间的那个元素，如果不匹配，选择在左侧区间或右侧区间继续</a:t>
            </a:r>
            <a:endParaRPr lang="en-US" altLang="zh-CN"/>
          </a:p>
          <a:p>
            <a:r>
              <a:rPr lang="zh-CN" altLang="en-US"/>
              <a:t>优势是每比较一次，查找区间缩小一半</a:t>
            </a:r>
            <a:endParaRPr lang="en-US" altLang="zh-CN"/>
          </a:p>
          <a:p>
            <a:r>
              <a:rPr lang="zh-CN" altLang="en-US"/>
              <a:t>复杂度为</a:t>
            </a:r>
            <a:r>
              <a:rPr lang="en-US" altLang="zh-CN"/>
              <a:t>O(logn)</a:t>
            </a: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3B3370-5A21-489F-A0D5-460D9475FFF6}" type="slidenum">
              <a:rPr lang="en-US" altLang="en-US" smtClean="0">
                <a:ea typeface="宋体" pitchFamily="2" charset="-122"/>
              </a:rPr>
              <a:pPr/>
              <a:t>39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归并排序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快速排序</a:t>
            </a:r>
            <a:endParaRPr lang="en-US" altLang="zh-CN"/>
          </a:p>
          <a:p>
            <a:r>
              <a:rPr lang="zh-CN" altLang="en-US"/>
              <a:t>希尔排序</a:t>
            </a:r>
            <a:endParaRPr lang="en-US" altLang="zh-CN"/>
          </a:p>
          <a:p>
            <a:r>
              <a:rPr lang="zh-CN" altLang="en-US"/>
              <a:t>排序算法的分析与比较</a:t>
            </a:r>
            <a:endParaRPr lang="en-US" altLang="zh-CN"/>
          </a:p>
          <a:p>
            <a:r>
              <a:rPr lang="zh-CN" altLang="en-US"/>
              <a:t>关于查找的讨论</a:t>
            </a:r>
            <a:endParaRPr lang="en-US" altLang="zh-CN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23C49BD-8204-49A7-9075-C00D34540B55}" type="slidenum">
              <a:rPr lang="en-US" altLang="en-US" smtClean="0">
                <a:ea typeface="宋体" pitchFamily="2" charset="-122"/>
              </a:rPr>
              <a:pPr/>
              <a:t>4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D1790B-04A4-2F5E-C9DA-E44851CA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B541C-6A80-1FBD-0831-C365B4FA4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一种基于集合的特殊查找</a:t>
            </a:r>
            <a:endParaRPr lang="en-US" altLang="zh-CN" dirty="0"/>
          </a:p>
          <a:p>
            <a:pPr lvl="1"/>
            <a:r>
              <a:rPr lang="zh-CN" altLang="en-US" dirty="0"/>
              <a:t>处理不相交集合的合并及查询问题；</a:t>
            </a:r>
            <a:endParaRPr lang="en-US" altLang="zh-CN" dirty="0"/>
          </a:p>
          <a:p>
            <a:pPr lvl="1"/>
            <a:r>
              <a:rPr lang="zh-CN" altLang="en-US" dirty="0"/>
              <a:t>常常以森林来表示。</a:t>
            </a:r>
            <a:endParaRPr lang="en-US" altLang="zh-CN" dirty="0"/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pPr lvl="1"/>
            <a:r>
              <a:rPr lang="en-US" altLang="zh-CN" dirty="0"/>
              <a:t>11</a:t>
            </a:r>
            <a:r>
              <a:rPr lang="zh-CN" altLang="en-US" dirty="0"/>
              <a:t>个元素（</a:t>
            </a:r>
            <a:r>
              <a:rPr lang="en-US" altLang="zh-CN" dirty="0"/>
              <a:t>1~11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10</a:t>
            </a:r>
            <a:r>
              <a:rPr lang="zh-CN" altLang="en-US" dirty="0"/>
              <a:t>种相关关系（</a:t>
            </a:r>
            <a:r>
              <a:rPr lang="en-US" altLang="zh-CN" dirty="0"/>
              <a:t>1&amp;2</a:t>
            </a:r>
            <a:r>
              <a:rPr lang="zh-CN" altLang="en-US" dirty="0"/>
              <a:t>，</a:t>
            </a:r>
            <a:r>
              <a:rPr lang="en-US" altLang="zh-CN" dirty="0"/>
              <a:t>3&amp;4</a:t>
            </a:r>
            <a:r>
              <a:rPr lang="zh-CN" altLang="en-US" dirty="0"/>
              <a:t>，</a:t>
            </a:r>
            <a:r>
              <a:rPr lang="en-US" altLang="zh-CN" dirty="0"/>
              <a:t>2&amp;5</a:t>
            </a:r>
            <a:r>
              <a:rPr lang="zh-CN" altLang="en-US" dirty="0"/>
              <a:t>，</a:t>
            </a:r>
            <a:r>
              <a:rPr lang="en-US" altLang="zh-CN" dirty="0"/>
              <a:t>4&amp;6</a:t>
            </a:r>
            <a:r>
              <a:rPr lang="zh-CN" altLang="en-US" dirty="0"/>
              <a:t>，</a:t>
            </a:r>
            <a:r>
              <a:rPr lang="en-US" altLang="zh-CN" dirty="0"/>
              <a:t>2&amp;6</a:t>
            </a:r>
            <a:r>
              <a:rPr lang="zh-CN" altLang="en-US" dirty="0"/>
              <a:t>，</a:t>
            </a:r>
            <a:r>
              <a:rPr lang="en-US" altLang="zh-CN" dirty="0"/>
              <a:t>7&amp;11</a:t>
            </a:r>
            <a:r>
              <a:rPr lang="zh-CN" altLang="en-US" dirty="0"/>
              <a:t>，</a:t>
            </a:r>
            <a:r>
              <a:rPr lang="en-US" altLang="zh-CN" dirty="0"/>
              <a:t>7&amp;8</a:t>
            </a:r>
            <a:r>
              <a:rPr lang="zh-CN" altLang="en-US" dirty="0"/>
              <a:t>，</a:t>
            </a:r>
            <a:r>
              <a:rPr lang="en-US" altLang="zh-CN" dirty="0"/>
              <a:t>7&amp;9</a:t>
            </a:r>
            <a:r>
              <a:rPr lang="zh-CN" altLang="en-US" dirty="0"/>
              <a:t>，</a:t>
            </a:r>
            <a:r>
              <a:rPr lang="en-US" altLang="zh-CN" dirty="0"/>
              <a:t>9&amp;11</a:t>
            </a:r>
            <a:r>
              <a:rPr lang="zh-CN" altLang="en-US" dirty="0"/>
              <a:t>，</a:t>
            </a:r>
            <a:r>
              <a:rPr lang="en-US" altLang="zh-CN" dirty="0"/>
              <a:t>1&amp;6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假设相关关系有传递性，则该例中不相交集合有几个？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C720E-C779-9E5F-E0AB-D4B1A681C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6698C2-08D8-4B94-AAB6-1063054B97DF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194664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D8BF9-A1DD-A6E1-91C7-09522D37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并查集算法</a:t>
            </a: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8ED4B2FF-EC52-CC4D-9E62-F662F9CD4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827105"/>
              </p:ext>
            </p:extLst>
          </p:nvPr>
        </p:nvGraphicFramePr>
        <p:xfrm>
          <a:off x="887415" y="1988816"/>
          <a:ext cx="73691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25">
                  <a:extLst>
                    <a:ext uri="{9D8B030D-6E8A-4147-A177-3AD203B41FA5}">
                      <a16:colId xmlns:a16="http://schemas.microsoft.com/office/drawing/2014/main" val="10846670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91295098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685093357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77187544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6640125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83147089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37126015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7939907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09343929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2789249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489296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6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33084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000C0-347A-F4D7-CFC6-803D39E5F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6698C2-08D8-4B94-AAB6-1063054B97DF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4C9A05-5002-3E21-66B3-3F4623C1D231}"/>
              </a:ext>
            </a:extLst>
          </p:cNvPr>
          <p:cNvSpPr txBox="1"/>
          <p:nvPr/>
        </p:nvSpPr>
        <p:spPr>
          <a:xfrm>
            <a:off x="0" y="145681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1&amp;2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3&amp;4</a:t>
            </a:r>
            <a:r>
              <a:rPr lang="zh-CN" altLang="en-US" dirty="0"/>
              <a:t>，</a:t>
            </a:r>
            <a:r>
              <a:rPr lang="en-US" altLang="zh-CN" dirty="0"/>
              <a:t>2&amp;5</a:t>
            </a:r>
            <a:r>
              <a:rPr lang="zh-CN" altLang="en-US" dirty="0"/>
              <a:t>，</a:t>
            </a:r>
            <a:r>
              <a:rPr lang="en-US" altLang="zh-CN" dirty="0"/>
              <a:t>4&amp;6</a:t>
            </a:r>
            <a:r>
              <a:rPr lang="zh-CN" altLang="en-US" dirty="0"/>
              <a:t>，</a:t>
            </a:r>
            <a:r>
              <a:rPr lang="en-US" altLang="zh-CN" dirty="0"/>
              <a:t>2&amp;6</a:t>
            </a:r>
            <a:r>
              <a:rPr lang="zh-CN" altLang="en-US" dirty="0"/>
              <a:t>，</a:t>
            </a:r>
            <a:r>
              <a:rPr lang="en-US" altLang="zh-CN" dirty="0"/>
              <a:t>7&amp;11</a:t>
            </a:r>
            <a:r>
              <a:rPr lang="zh-CN" altLang="en-US" dirty="0"/>
              <a:t>，</a:t>
            </a:r>
            <a:r>
              <a:rPr lang="en-US" altLang="zh-CN" dirty="0"/>
              <a:t>7&amp;8</a:t>
            </a:r>
            <a:r>
              <a:rPr lang="zh-CN" altLang="en-US" dirty="0"/>
              <a:t>，</a:t>
            </a:r>
            <a:r>
              <a:rPr lang="en-US" altLang="zh-CN" dirty="0"/>
              <a:t>7&amp;9</a:t>
            </a:r>
            <a:r>
              <a:rPr lang="zh-CN" altLang="en-US" dirty="0"/>
              <a:t>，</a:t>
            </a:r>
            <a:r>
              <a:rPr lang="en-US" altLang="zh-CN" dirty="0"/>
              <a:t>9&amp;11</a:t>
            </a:r>
            <a:r>
              <a:rPr lang="zh-CN" altLang="en-US" dirty="0"/>
              <a:t>，</a:t>
            </a:r>
            <a:r>
              <a:rPr lang="en-US" altLang="zh-CN" dirty="0"/>
              <a:t>1&amp;6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0ACCB5-EC93-1D0B-3E72-D5C277437639}"/>
              </a:ext>
            </a:extLst>
          </p:cNvPr>
          <p:cNvSpPr/>
          <p:nvPr/>
        </p:nvSpPr>
        <p:spPr bwMode="auto">
          <a:xfrm>
            <a:off x="971540" y="3969069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41E18A-5ACA-518F-0F61-D465D276F9A5}"/>
              </a:ext>
            </a:extLst>
          </p:cNvPr>
          <p:cNvSpPr txBox="1"/>
          <p:nvPr/>
        </p:nvSpPr>
        <p:spPr>
          <a:xfrm>
            <a:off x="971540" y="3969069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A7288B-24A5-5D04-22FE-0DFB8098FDB3}"/>
              </a:ext>
            </a:extLst>
          </p:cNvPr>
          <p:cNvSpPr/>
          <p:nvPr/>
        </p:nvSpPr>
        <p:spPr bwMode="auto">
          <a:xfrm>
            <a:off x="1483986" y="3108764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C8E630-8EFE-F51D-A616-20E6396976CB}"/>
              </a:ext>
            </a:extLst>
          </p:cNvPr>
          <p:cNvSpPr txBox="1"/>
          <p:nvPr/>
        </p:nvSpPr>
        <p:spPr>
          <a:xfrm>
            <a:off x="1483986" y="3108764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C726A4A-4204-0D33-F7D5-D5D72CD7AD31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 bwMode="auto">
          <a:xfrm flipV="1">
            <a:off x="1151563" y="3478096"/>
            <a:ext cx="512446" cy="49097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5" name="表格 7">
            <a:extLst>
              <a:ext uri="{FF2B5EF4-FFF2-40B4-BE49-F238E27FC236}">
                <a16:creationId xmlns:a16="http://schemas.microsoft.com/office/drawing/2014/main" id="{83CFB565-84EE-E02B-FAF7-7683DB2561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416709"/>
              </p:ext>
            </p:extLst>
          </p:nvPr>
        </p:nvGraphicFramePr>
        <p:xfrm>
          <a:off x="978704" y="4836802"/>
          <a:ext cx="73691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25">
                  <a:extLst>
                    <a:ext uri="{9D8B030D-6E8A-4147-A177-3AD203B41FA5}">
                      <a16:colId xmlns:a16="http://schemas.microsoft.com/office/drawing/2014/main" val="10846670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91295098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685093357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77187544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6640125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83147089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37126015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7939907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09343929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2789249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489296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6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33084"/>
                  </a:ext>
                </a:extLst>
              </a:tr>
            </a:tbl>
          </a:graphicData>
        </a:graphic>
      </p:graphicFrame>
      <p:sp>
        <p:nvSpPr>
          <p:cNvPr id="16" name="椭圆 15">
            <a:extLst>
              <a:ext uri="{FF2B5EF4-FFF2-40B4-BE49-F238E27FC236}">
                <a16:creationId xmlns:a16="http://schemas.microsoft.com/office/drawing/2014/main" id="{C4EEC21F-5024-EA2B-9611-468AA116CC42}"/>
              </a:ext>
            </a:extLst>
          </p:cNvPr>
          <p:cNvSpPr/>
          <p:nvPr/>
        </p:nvSpPr>
        <p:spPr bwMode="auto">
          <a:xfrm>
            <a:off x="3131816" y="3969069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FD7D59-E01D-7706-0057-D709D12225E7}"/>
              </a:ext>
            </a:extLst>
          </p:cNvPr>
          <p:cNvSpPr txBox="1"/>
          <p:nvPr/>
        </p:nvSpPr>
        <p:spPr>
          <a:xfrm>
            <a:off x="3131816" y="3969069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2AEDC90-1520-27F8-B86F-277DF387EF27}"/>
              </a:ext>
            </a:extLst>
          </p:cNvPr>
          <p:cNvSpPr/>
          <p:nvPr/>
        </p:nvSpPr>
        <p:spPr bwMode="auto">
          <a:xfrm>
            <a:off x="3644262" y="3108764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7AEF9B-6E9C-11DD-1B2C-257610D9908E}"/>
              </a:ext>
            </a:extLst>
          </p:cNvPr>
          <p:cNvSpPr txBox="1"/>
          <p:nvPr/>
        </p:nvSpPr>
        <p:spPr>
          <a:xfrm>
            <a:off x="3644262" y="3108764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1BE13FD-C2C3-AD27-230A-F53CDD4719D6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 bwMode="auto">
          <a:xfrm flipV="1">
            <a:off x="3311839" y="3478096"/>
            <a:ext cx="512446" cy="49097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2796427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D8BF9-A1DD-A6E1-91C7-09522D37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000C0-347A-F4D7-CFC6-803D39E5F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6698C2-08D8-4B94-AAB6-1063054B97DF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4C9A05-5002-3E21-66B3-3F4623C1D231}"/>
              </a:ext>
            </a:extLst>
          </p:cNvPr>
          <p:cNvSpPr txBox="1"/>
          <p:nvPr/>
        </p:nvSpPr>
        <p:spPr>
          <a:xfrm>
            <a:off x="0" y="145681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1&amp;2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3&amp;4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00B0F0"/>
                </a:solidFill>
              </a:rPr>
              <a:t>2&amp;5</a:t>
            </a:r>
            <a:r>
              <a:rPr lang="zh-CN" altLang="en-US" dirty="0"/>
              <a:t>，</a:t>
            </a:r>
            <a:r>
              <a:rPr lang="en-US" altLang="zh-CN" dirty="0"/>
              <a:t>4&amp;6</a:t>
            </a:r>
            <a:r>
              <a:rPr lang="zh-CN" altLang="en-US" dirty="0"/>
              <a:t>，</a:t>
            </a:r>
            <a:r>
              <a:rPr lang="en-US" altLang="zh-CN" dirty="0"/>
              <a:t>2&amp;6</a:t>
            </a:r>
            <a:r>
              <a:rPr lang="zh-CN" altLang="en-US" dirty="0"/>
              <a:t>，</a:t>
            </a:r>
            <a:r>
              <a:rPr lang="en-US" altLang="zh-CN" dirty="0"/>
              <a:t>7&amp;11</a:t>
            </a:r>
            <a:r>
              <a:rPr lang="zh-CN" altLang="en-US" dirty="0"/>
              <a:t>，</a:t>
            </a:r>
            <a:r>
              <a:rPr lang="en-US" altLang="zh-CN" dirty="0"/>
              <a:t>7&amp;8</a:t>
            </a:r>
            <a:r>
              <a:rPr lang="zh-CN" altLang="en-US" dirty="0"/>
              <a:t>，</a:t>
            </a:r>
            <a:r>
              <a:rPr lang="en-US" altLang="zh-CN" dirty="0"/>
              <a:t>7&amp;9</a:t>
            </a:r>
            <a:r>
              <a:rPr lang="zh-CN" altLang="en-US" dirty="0"/>
              <a:t>，</a:t>
            </a:r>
            <a:r>
              <a:rPr lang="en-US" altLang="zh-CN" dirty="0"/>
              <a:t>9&amp;11</a:t>
            </a:r>
            <a:r>
              <a:rPr lang="zh-CN" altLang="en-US" dirty="0"/>
              <a:t>，</a:t>
            </a:r>
            <a:r>
              <a:rPr lang="en-US" altLang="zh-CN" dirty="0"/>
              <a:t>1&amp;6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0ACCB5-EC93-1D0B-3E72-D5C277437639}"/>
              </a:ext>
            </a:extLst>
          </p:cNvPr>
          <p:cNvSpPr/>
          <p:nvPr/>
        </p:nvSpPr>
        <p:spPr bwMode="auto">
          <a:xfrm>
            <a:off x="971540" y="3969069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41E18A-5ACA-518F-0F61-D465D276F9A5}"/>
              </a:ext>
            </a:extLst>
          </p:cNvPr>
          <p:cNvSpPr txBox="1"/>
          <p:nvPr/>
        </p:nvSpPr>
        <p:spPr>
          <a:xfrm>
            <a:off x="971540" y="3969069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A7288B-24A5-5D04-22FE-0DFB8098FDB3}"/>
              </a:ext>
            </a:extLst>
          </p:cNvPr>
          <p:cNvSpPr/>
          <p:nvPr/>
        </p:nvSpPr>
        <p:spPr bwMode="auto">
          <a:xfrm>
            <a:off x="1483986" y="3108764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C8E630-8EFE-F51D-A616-20E6396976CB}"/>
              </a:ext>
            </a:extLst>
          </p:cNvPr>
          <p:cNvSpPr txBox="1"/>
          <p:nvPr/>
        </p:nvSpPr>
        <p:spPr>
          <a:xfrm>
            <a:off x="1483986" y="3108764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C726A4A-4204-0D33-F7D5-D5D72CD7AD31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 bwMode="auto">
          <a:xfrm flipV="1">
            <a:off x="1151563" y="3478096"/>
            <a:ext cx="512446" cy="49097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5" name="表格 7">
            <a:extLst>
              <a:ext uri="{FF2B5EF4-FFF2-40B4-BE49-F238E27FC236}">
                <a16:creationId xmlns:a16="http://schemas.microsoft.com/office/drawing/2014/main" id="{83CFB565-84EE-E02B-FAF7-7683DB2561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374136"/>
              </p:ext>
            </p:extLst>
          </p:nvPr>
        </p:nvGraphicFramePr>
        <p:xfrm>
          <a:off x="917574" y="2022574"/>
          <a:ext cx="73691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25">
                  <a:extLst>
                    <a:ext uri="{9D8B030D-6E8A-4147-A177-3AD203B41FA5}">
                      <a16:colId xmlns:a16="http://schemas.microsoft.com/office/drawing/2014/main" val="10846670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91295098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685093357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77187544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6640125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83147089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37126015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7939907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09343929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2789249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489296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6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33084"/>
                  </a:ext>
                </a:extLst>
              </a:tr>
            </a:tbl>
          </a:graphicData>
        </a:graphic>
      </p:graphicFrame>
      <p:sp>
        <p:nvSpPr>
          <p:cNvPr id="14" name="椭圆 13">
            <a:extLst>
              <a:ext uri="{FF2B5EF4-FFF2-40B4-BE49-F238E27FC236}">
                <a16:creationId xmlns:a16="http://schemas.microsoft.com/office/drawing/2014/main" id="{09AD62B2-0C14-E8C6-B4F6-BDD8F3282A54}"/>
              </a:ext>
            </a:extLst>
          </p:cNvPr>
          <p:cNvSpPr/>
          <p:nvPr/>
        </p:nvSpPr>
        <p:spPr bwMode="auto">
          <a:xfrm>
            <a:off x="1511609" y="4869184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064343-57E3-4721-8BE9-7570524E94A3}"/>
              </a:ext>
            </a:extLst>
          </p:cNvPr>
          <p:cNvSpPr txBox="1"/>
          <p:nvPr/>
        </p:nvSpPr>
        <p:spPr>
          <a:xfrm>
            <a:off x="1511609" y="4869184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1B03B45-90B1-6ADD-AFDB-731B9E939D22}"/>
              </a:ext>
            </a:extLst>
          </p:cNvPr>
          <p:cNvCxnSpPr>
            <a:stCxn id="21" idx="0"/>
            <a:endCxn id="9" idx="2"/>
          </p:cNvCxnSpPr>
          <p:nvPr/>
        </p:nvCxnSpPr>
        <p:spPr bwMode="auto">
          <a:xfrm flipH="1" flipV="1">
            <a:off x="1151563" y="4338401"/>
            <a:ext cx="540069" cy="53078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8D594C29-EAB8-0364-31D0-772AAEBC5AA4}"/>
              </a:ext>
            </a:extLst>
          </p:cNvPr>
          <p:cNvSpPr/>
          <p:nvPr/>
        </p:nvSpPr>
        <p:spPr bwMode="auto">
          <a:xfrm>
            <a:off x="3159439" y="3959783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205BE67-B414-F469-AD39-19E9DB37F273}"/>
              </a:ext>
            </a:extLst>
          </p:cNvPr>
          <p:cNvSpPr txBox="1"/>
          <p:nvPr/>
        </p:nvSpPr>
        <p:spPr>
          <a:xfrm>
            <a:off x="3159439" y="3959783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4151BB-FED3-8068-5B7E-C2DF9FF5B3C5}"/>
              </a:ext>
            </a:extLst>
          </p:cNvPr>
          <p:cNvSpPr/>
          <p:nvPr/>
        </p:nvSpPr>
        <p:spPr bwMode="auto">
          <a:xfrm>
            <a:off x="3671885" y="3099478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2A35AE-903D-89B9-BF9F-009BE597BCA0}"/>
              </a:ext>
            </a:extLst>
          </p:cNvPr>
          <p:cNvSpPr txBox="1"/>
          <p:nvPr/>
        </p:nvSpPr>
        <p:spPr>
          <a:xfrm>
            <a:off x="3671885" y="3099478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127D26C-40F2-401A-90D0-E940B191E278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 bwMode="auto">
          <a:xfrm flipV="1">
            <a:off x="3339462" y="3468810"/>
            <a:ext cx="512446" cy="49097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F298A39E-33B1-36BB-14AC-12941BD8522C}"/>
              </a:ext>
            </a:extLst>
          </p:cNvPr>
          <p:cNvSpPr/>
          <p:nvPr/>
        </p:nvSpPr>
        <p:spPr bwMode="auto">
          <a:xfrm>
            <a:off x="4211954" y="4008879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CC37EED-368E-419C-AC87-B9512CAF0026}"/>
              </a:ext>
            </a:extLst>
          </p:cNvPr>
          <p:cNvSpPr txBox="1"/>
          <p:nvPr/>
        </p:nvSpPr>
        <p:spPr>
          <a:xfrm>
            <a:off x="4211954" y="4008879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ADB6794-3486-5AD3-866B-856DBD75CA1B}"/>
              </a:ext>
            </a:extLst>
          </p:cNvPr>
          <p:cNvCxnSpPr>
            <a:cxnSpLocks/>
            <a:stCxn id="30" idx="0"/>
          </p:cNvCxnSpPr>
          <p:nvPr/>
        </p:nvCxnSpPr>
        <p:spPr bwMode="auto">
          <a:xfrm flipH="1" flipV="1">
            <a:off x="3851908" y="3478096"/>
            <a:ext cx="540069" cy="53078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2" name="表格 7">
            <a:extLst>
              <a:ext uri="{FF2B5EF4-FFF2-40B4-BE49-F238E27FC236}">
                <a16:creationId xmlns:a16="http://schemas.microsoft.com/office/drawing/2014/main" id="{7C9804DF-C35A-2564-0438-7D8051FC0E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40213"/>
              </p:ext>
            </p:extLst>
          </p:nvPr>
        </p:nvGraphicFramePr>
        <p:xfrm>
          <a:off x="971540" y="5389173"/>
          <a:ext cx="73691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25">
                  <a:extLst>
                    <a:ext uri="{9D8B030D-6E8A-4147-A177-3AD203B41FA5}">
                      <a16:colId xmlns:a16="http://schemas.microsoft.com/office/drawing/2014/main" val="10846670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91295098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685093357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77187544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6640125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83147089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37126015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7939907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09343929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2789249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489296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6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3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37594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D8BF9-A1DD-A6E1-91C7-09522D37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000C0-347A-F4D7-CFC6-803D39E5F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6698C2-08D8-4B94-AAB6-1063054B97DF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4C9A05-5002-3E21-66B3-3F4623C1D231}"/>
              </a:ext>
            </a:extLst>
          </p:cNvPr>
          <p:cNvSpPr txBox="1"/>
          <p:nvPr/>
        </p:nvSpPr>
        <p:spPr>
          <a:xfrm>
            <a:off x="0" y="145681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1&amp;2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3&amp;4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00B0F0"/>
                </a:solidFill>
              </a:rPr>
              <a:t>2&amp;5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7030A0"/>
                </a:solidFill>
              </a:rPr>
              <a:t>4&amp;6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2&amp;6</a:t>
            </a:r>
            <a:r>
              <a:rPr lang="zh-CN" altLang="en-US" dirty="0"/>
              <a:t>，</a:t>
            </a:r>
            <a:r>
              <a:rPr lang="en-US" altLang="zh-CN" dirty="0"/>
              <a:t>7&amp;11</a:t>
            </a:r>
            <a:r>
              <a:rPr lang="zh-CN" altLang="en-US" dirty="0"/>
              <a:t>，</a:t>
            </a:r>
            <a:r>
              <a:rPr lang="en-US" altLang="zh-CN" dirty="0"/>
              <a:t>7&amp;8</a:t>
            </a:r>
            <a:r>
              <a:rPr lang="zh-CN" altLang="en-US" dirty="0"/>
              <a:t>，</a:t>
            </a:r>
            <a:r>
              <a:rPr lang="en-US" altLang="zh-CN" dirty="0"/>
              <a:t>7&amp;9</a:t>
            </a:r>
            <a:r>
              <a:rPr lang="zh-CN" altLang="en-US" dirty="0"/>
              <a:t>，</a:t>
            </a:r>
            <a:r>
              <a:rPr lang="en-US" altLang="zh-CN" dirty="0"/>
              <a:t>9&amp;11</a:t>
            </a:r>
            <a:r>
              <a:rPr lang="zh-CN" altLang="en-US" dirty="0"/>
              <a:t>，</a:t>
            </a:r>
            <a:r>
              <a:rPr lang="en-US" altLang="zh-CN" dirty="0"/>
              <a:t>1&amp;6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0ACCB5-EC93-1D0B-3E72-D5C277437639}"/>
              </a:ext>
            </a:extLst>
          </p:cNvPr>
          <p:cNvSpPr/>
          <p:nvPr/>
        </p:nvSpPr>
        <p:spPr bwMode="auto">
          <a:xfrm>
            <a:off x="971540" y="3969069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41E18A-5ACA-518F-0F61-D465D276F9A5}"/>
              </a:ext>
            </a:extLst>
          </p:cNvPr>
          <p:cNvSpPr txBox="1"/>
          <p:nvPr/>
        </p:nvSpPr>
        <p:spPr>
          <a:xfrm>
            <a:off x="971540" y="3969069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A7288B-24A5-5D04-22FE-0DFB8098FDB3}"/>
              </a:ext>
            </a:extLst>
          </p:cNvPr>
          <p:cNvSpPr/>
          <p:nvPr/>
        </p:nvSpPr>
        <p:spPr bwMode="auto">
          <a:xfrm>
            <a:off x="1483986" y="3108764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C8E630-8EFE-F51D-A616-20E6396976CB}"/>
              </a:ext>
            </a:extLst>
          </p:cNvPr>
          <p:cNvSpPr txBox="1"/>
          <p:nvPr/>
        </p:nvSpPr>
        <p:spPr>
          <a:xfrm>
            <a:off x="1483986" y="3108764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C726A4A-4204-0D33-F7D5-D5D72CD7AD31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 bwMode="auto">
          <a:xfrm flipV="1">
            <a:off x="1151563" y="3478096"/>
            <a:ext cx="512446" cy="49097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8D594C29-EAB8-0364-31D0-772AAEBC5AA4}"/>
              </a:ext>
            </a:extLst>
          </p:cNvPr>
          <p:cNvSpPr/>
          <p:nvPr/>
        </p:nvSpPr>
        <p:spPr bwMode="auto">
          <a:xfrm>
            <a:off x="3159439" y="3959783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205BE67-B414-F469-AD39-19E9DB37F273}"/>
              </a:ext>
            </a:extLst>
          </p:cNvPr>
          <p:cNvSpPr txBox="1"/>
          <p:nvPr/>
        </p:nvSpPr>
        <p:spPr>
          <a:xfrm>
            <a:off x="3159439" y="3959783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4151BB-FED3-8068-5B7E-C2DF9FF5B3C5}"/>
              </a:ext>
            </a:extLst>
          </p:cNvPr>
          <p:cNvSpPr/>
          <p:nvPr/>
        </p:nvSpPr>
        <p:spPr bwMode="auto">
          <a:xfrm>
            <a:off x="3671885" y="3099478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2A35AE-903D-89B9-BF9F-009BE597BCA0}"/>
              </a:ext>
            </a:extLst>
          </p:cNvPr>
          <p:cNvSpPr txBox="1"/>
          <p:nvPr/>
        </p:nvSpPr>
        <p:spPr>
          <a:xfrm>
            <a:off x="3671885" y="3099478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127D26C-40F2-401A-90D0-E940B191E278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 bwMode="auto">
          <a:xfrm flipV="1">
            <a:off x="3339462" y="3468810"/>
            <a:ext cx="512446" cy="49097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F298A39E-33B1-36BB-14AC-12941BD8522C}"/>
              </a:ext>
            </a:extLst>
          </p:cNvPr>
          <p:cNvSpPr/>
          <p:nvPr/>
        </p:nvSpPr>
        <p:spPr bwMode="auto">
          <a:xfrm>
            <a:off x="4211954" y="4008879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CC37EED-368E-419C-AC87-B9512CAF0026}"/>
              </a:ext>
            </a:extLst>
          </p:cNvPr>
          <p:cNvSpPr txBox="1"/>
          <p:nvPr/>
        </p:nvSpPr>
        <p:spPr>
          <a:xfrm>
            <a:off x="4211954" y="4008879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ADB6794-3486-5AD3-866B-856DBD75CA1B}"/>
              </a:ext>
            </a:extLst>
          </p:cNvPr>
          <p:cNvCxnSpPr>
            <a:cxnSpLocks/>
            <a:stCxn id="30" idx="0"/>
          </p:cNvCxnSpPr>
          <p:nvPr/>
        </p:nvCxnSpPr>
        <p:spPr bwMode="auto">
          <a:xfrm flipH="1" flipV="1">
            <a:off x="3851908" y="3478096"/>
            <a:ext cx="540069" cy="53078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2" name="表格 7">
            <a:extLst>
              <a:ext uri="{FF2B5EF4-FFF2-40B4-BE49-F238E27FC236}">
                <a16:creationId xmlns:a16="http://schemas.microsoft.com/office/drawing/2014/main" id="{7C9804DF-C35A-2564-0438-7D8051FC0E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575497"/>
              </p:ext>
            </p:extLst>
          </p:nvPr>
        </p:nvGraphicFramePr>
        <p:xfrm>
          <a:off x="917575" y="2052830"/>
          <a:ext cx="73691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25">
                  <a:extLst>
                    <a:ext uri="{9D8B030D-6E8A-4147-A177-3AD203B41FA5}">
                      <a16:colId xmlns:a16="http://schemas.microsoft.com/office/drawing/2014/main" val="10846670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91295098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685093357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77187544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6640125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83147089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37126015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7939907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09343929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2789249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489296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6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33084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B20F60AE-6006-C689-636B-8A738BB78181}"/>
              </a:ext>
            </a:extLst>
          </p:cNvPr>
          <p:cNvSpPr/>
          <p:nvPr/>
        </p:nvSpPr>
        <p:spPr bwMode="auto">
          <a:xfrm>
            <a:off x="2024055" y="3997388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914790-DDBD-93AC-6B21-02C46CDFA2F6}"/>
              </a:ext>
            </a:extLst>
          </p:cNvPr>
          <p:cNvSpPr txBox="1"/>
          <p:nvPr/>
        </p:nvSpPr>
        <p:spPr>
          <a:xfrm>
            <a:off x="2024055" y="3997388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F2309E7-95DE-0E2A-AC06-BAA6EE34BE73}"/>
              </a:ext>
            </a:extLst>
          </p:cNvPr>
          <p:cNvCxnSpPr>
            <a:cxnSpLocks/>
            <a:stCxn id="5" idx="0"/>
          </p:cNvCxnSpPr>
          <p:nvPr/>
        </p:nvCxnSpPr>
        <p:spPr bwMode="auto">
          <a:xfrm flipH="1" flipV="1">
            <a:off x="1664009" y="3466605"/>
            <a:ext cx="540069" cy="53078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D57D8B18-95D3-6F54-8560-A7C2D93FC941}"/>
              </a:ext>
            </a:extLst>
          </p:cNvPr>
          <p:cNvSpPr/>
          <p:nvPr/>
        </p:nvSpPr>
        <p:spPr bwMode="auto">
          <a:xfrm>
            <a:off x="3159439" y="5505879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CE8B558-A994-9BFC-1177-301BFA6935AE}"/>
              </a:ext>
            </a:extLst>
          </p:cNvPr>
          <p:cNvSpPr txBox="1"/>
          <p:nvPr/>
        </p:nvSpPr>
        <p:spPr>
          <a:xfrm>
            <a:off x="3159439" y="5505879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EFF925A-733C-37A0-A195-0A56FC4F245C}"/>
              </a:ext>
            </a:extLst>
          </p:cNvPr>
          <p:cNvSpPr/>
          <p:nvPr/>
        </p:nvSpPr>
        <p:spPr bwMode="auto">
          <a:xfrm>
            <a:off x="3671885" y="4645574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D2AD495-FCBD-66B1-8626-652C0E8BC8B4}"/>
              </a:ext>
            </a:extLst>
          </p:cNvPr>
          <p:cNvSpPr txBox="1"/>
          <p:nvPr/>
        </p:nvSpPr>
        <p:spPr>
          <a:xfrm>
            <a:off x="3671885" y="4645574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8D42966-245C-8339-E513-DE3D7FE45DD8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 bwMode="auto">
          <a:xfrm flipV="1">
            <a:off x="3339462" y="5014906"/>
            <a:ext cx="512446" cy="49097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26021504-EC84-520A-25D0-53CC324C8F93}"/>
              </a:ext>
            </a:extLst>
          </p:cNvPr>
          <p:cNvSpPr/>
          <p:nvPr/>
        </p:nvSpPr>
        <p:spPr bwMode="auto">
          <a:xfrm>
            <a:off x="4211954" y="5534198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C4EBEF-37D7-4BED-C2E7-E540AE578AB6}"/>
              </a:ext>
            </a:extLst>
          </p:cNvPr>
          <p:cNvSpPr txBox="1"/>
          <p:nvPr/>
        </p:nvSpPr>
        <p:spPr>
          <a:xfrm>
            <a:off x="4211954" y="5534198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89C9AA-AD11-251E-496E-042ED7424E46}"/>
              </a:ext>
            </a:extLst>
          </p:cNvPr>
          <p:cNvCxnSpPr>
            <a:cxnSpLocks/>
            <a:stCxn id="22" idx="0"/>
          </p:cNvCxnSpPr>
          <p:nvPr/>
        </p:nvCxnSpPr>
        <p:spPr bwMode="auto">
          <a:xfrm flipH="1" flipV="1">
            <a:off x="3851908" y="5003415"/>
            <a:ext cx="540069" cy="53078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2900175-5C35-E6ED-4845-8313AB70E999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H="1" flipV="1">
            <a:off x="3339462" y="4298998"/>
            <a:ext cx="512446" cy="346576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6" name="表格 7">
            <a:extLst>
              <a:ext uri="{FF2B5EF4-FFF2-40B4-BE49-F238E27FC236}">
                <a16:creationId xmlns:a16="http://schemas.microsoft.com/office/drawing/2014/main" id="{948238A2-66E7-5A64-65E1-1DDE4D110E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46574"/>
              </p:ext>
            </p:extLst>
          </p:nvPr>
        </p:nvGraphicFramePr>
        <p:xfrm>
          <a:off x="966286" y="5992466"/>
          <a:ext cx="73691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25">
                  <a:extLst>
                    <a:ext uri="{9D8B030D-6E8A-4147-A177-3AD203B41FA5}">
                      <a16:colId xmlns:a16="http://schemas.microsoft.com/office/drawing/2014/main" val="10846670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91295098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685093357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77187544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6640125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83147089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37126015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7939907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09343929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2789249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489296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6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3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45003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D8BF9-A1DD-A6E1-91C7-09522D37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000C0-347A-F4D7-CFC6-803D39E5F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6698C2-08D8-4B94-AAB6-1063054B97DF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4C9A05-5002-3E21-66B3-3F4623C1D231}"/>
              </a:ext>
            </a:extLst>
          </p:cNvPr>
          <p:cNvSpPr txBox="1"/>
          <p:nvPr/>
        </p:nvSpPr>
        <p:spPr>
          <a:xfrm>
            <a:off x="0" y="145681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1&amp;2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3&amp;4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00B0F0"/>
                </a:solidFill>
              </a:rPr>
              <a:t>2&amp;5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7030A0"/>
                </a:solidFill>
              </a:rPr>
              <a:t>4&amp;6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2&amp;6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92D050"/>
                </a:solidFill>
              </a:rPr>
              <a:t>7&amp;11</a:t>
            </a:r>
            <a:r>
              <a:rPr lang="zh-CN" altLang="en-US" dirty="0">
                <a:solidFill>
                  <a:srgbClr val="92D050"/>
                </a:solidFill>
              </a:rPr>
              <a:t>，</a:t>
            </a:r>
            <a:r>
              <a:rPr lang="en-US" altLang="zh-CN" dirty="0">
                <a:solidFill>
                  <a:srgbClr val="92D050"/>
                </a:solidFill>
              </a:rPr>
              <a:t>7&amp;8</a:t>
            </a:r>
            <a:r>
              <a:rPr lang="zh-CN" altLang="en-US" dirty="0">
                <a:solidFill>
                  <a:srgbClr val="92D050"/>
                </a:solidFill>
              </a:rPr>
              <a:t>，</a:t>
            </a:r>
            <a:r>
              <a:rPr lang="en-US" altLang="zh-CN" dirty="0">
                <a:solidFill>
                  <a:srgbClr val="92D050"/>
                </a:solidFill>
              </a:rPr>
              <a:t>7&amp;9</a:t>
            </a:r>
            <a:r>
              <a:rPr lang="zh-CN" altLang="en-US" dirty="0">
                <a:solidFill>
                  <a:srgbClr val="92D050"/>
                </a:solidFill>
              </a:rPr>
              <a:t>，</a:t>
            </a:r>
            <a:r>
              <a:rPr lang="en-US" altLang="zh-CN" dirty="0">
                <a:solidFill>
                  <a:srgbClr val="92D050"/>
                </a:solidFill>
              </a:rPr>
              <a:t>9&amp;11</a:t>
            </a:r>
            <a:r>
              <a:rPr lang="zh-CN" altLang="en-US" dirty="0"/>
              <a:t>，</a:t>
            </a:r>
            <a:r>
              <a:rPr lang="en-US" altLang="zh-CN" dirty="0"/>
              <a:t>1&amp;6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D594C29-EAB8-0364-31D0-772AAEBC5AA4}"/>
              </a:ext>
            </a:extLst>
          </p:cNvPr>
          <p:cNvSpPr/>
          <p:nvPr/>
        </p:nvSpPr>
        <p:spPr bwMode="auto">
          <a:xfrm>
            <a:off x="3159439" y="3959783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205BE67-B414-F469-AD39-19E9DB37F273}"/>
              </a:ext>
            </a:extLst>
          </p:cNvPr>
          <p:cNvSpPr txBox="1"/>
          <p:nvPr/>
        </p:nvSpPr>
        <p:spPr>
          <a:xfrm>
            <a:off x="3159439" y="3959783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4151BB-FED3-8068-5B7E-C2DF9FF5B3C5}"/>
              </a:ext>
            </a:extLst>
          </p:cNvPr>
          <p:cNvSpPr/>
          <p:nvPr/>
        </p:nvSpPr>
        <p:spPr bwMode="auto">
          <a:xfrm>
            <a:off x="3671885" y="3099478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2A35AE-903D-89B9-BF9F-009BE597BCA0}"/>
              </a:ext>
            </a:extLst>
          </p:cNvPr>
          <p:cNvSpPr txBox="1"/>
          <p:nvPr/>
        </p:nvSpPr>
        <p:spPr>
          <a:xfrm>
            <a:off x="3671885" y="3099478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127D26C-40F2-401A-90D0-E940B191E278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 bwMode="auto">
          <a:xfrm flipV="1">
            <a:off x="3339462" y="3468810"/>
            <a:ext cx="512446" cy="49097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F298A39E-33B1-36BB-14AC-12941BD8522C}"/>
              </a:ext>
            </a:extLst>
          </p:cNvPr>
          <p:cNvSpPr/>
          <p:nvPr/>
        </p:nvSpPr>
        <p:spPr bwMode="auto">
          <a:xfrm>
            <a:off x="4211954" y="4008879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CC37EED-368E-419C-AC87-B9512CAF0026}"/>
              </a:ext>
            </a:extLst>
          </p:cNvPr>
          <p:cNvSpPr txBox="1"/>
          <p:nvPr/>
        </p:nvSpPr>
        <p:spPr>
          <a:xfrm>
            <a:off x="4211954" y="4008879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ADB6794-3486-5AD3-866B-856DBD75CA1B}"/>
              </a:ext>
            </a:extLst>
          </p:cNvPr>
          <p:cNvCxnSpPr>
            <a:cxnSpLocks/>
            <a:stCxn id="30" idx="0"/>
          </p:cNvCxnSpPr>
          <p:nvPr/>
        </p:nvCxnSpPr>
        <p:spPr bwMode="auto">
          <a:xfrm flipH="1" flipV="1">
            <a:off x="3851908" y="3478096"/>
            <a:ext cx="540069" cy="53078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6" name="表格 7">
            <a:extLst>
              <a:ext uri="{FF2B5EF4-FFF2-40B4-BE49-F238E27FC236}">
                <a16:creationId xmlns:a16="http://schemas.microsoft.com/office/drawing/2014/main" id="{948238A2-66E7-5A64-65E1-1DDE4D110E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786354"/>
              </p:ext>
            </p:extLst>
          </p:nvPr>
        </p:nvGraphicFramePr>
        <p:xfrm>
          <a:off x="971540" y="1979870"/>
          <a:ext cx="73691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25">
                  <a:extLst>
                    <a:ext uri="{9D8B030D-6E8A-4147-A177-3AD203B41FA5}">
                      <a16:colId xmlns:a16="http://schemas.microsoft.com/office/drawing/2014/main" val="10846670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91295098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685093357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77187544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6640125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83147089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37126015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7939907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09343929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2789249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489296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6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33084"/>
                  </a:ext>
                </a:extLst>
              </a:tr>
            </a:tbl>
          </a:graphicData>
        </a:graphic>
      </p:graphicFrame>
      <p:sp>
        <p:nvSpPr>
          <p:cNvPr id="15" name="椭圆 14">
            <a:extLst>
              <a:ext uri="{FF2B5EF4-FFF2-40B4-BE49-F238E27FC236}">
                <a16:creationId xmlns:a16="http://schemas.microsoft.com/office/drawing/2014/main" id="{2748BF29-2FFE-FB63-93CB-72EDDDCCF0B1}"/>
              </a:ext>
            </a:extLst>
          </p:cNvPr>
          <p:cNvSpPr/>
          <p:nvPr/>
        </p:nvSpPr>
        <p:spPr bwMode="auto">
          <a:xfrm>
            <a:off x="3699508" y="3950497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AB5687-2259-7007-CB91-54875E3BBD05}"/>
              </a:ext>
            </a:extLst>
          </p:cNvPr>
          <p:cNvSpPr txBox="1"/>
          <p:nvPr/>
        </p:nvSpPr>
        <p:spPr>
          <a:xfrm>
            <a:off x="3699508" y="3950497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0BD5C6A-BBCC-0BFD-978B-AEAB21BEE1F3}"/>
              </a:ext>
            </a:extLst>
          </p:cNvPr>
          <p:cNvCxnSpPr>
            <a:cxnSpLocks/>
            <a:stCxn id="21" idx="0"/>
            <a:endCxn id="27" idx="2"/>
          </p:cNvCxnSpPr>
          <p:nvPr/>
        </p:nvCxnSpPr>
        <p:spPr bwMode="auto">
          <a:xfrm flipH="1" flipV="1">
            <a:off x="3851908" y="3468810"/>
            <a:ext cx="27623" cy="481687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7" name="表格 7">
            <a:extLst>
              <a:ext uri="{FF2B5EF4-FFF2-40B4-BE49-F238E27FC236}">
                <a16:creationId xmlns:a16="http://schemas.microsoft.com/office/drawing/2014/main" id="{6508D39B-C3AF-EDBF-F52E-E3B18EE6B7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5711391"/>
              </p:ext>
            </p:extLst>
          </p:nvPr>
        </p:nvGraphicFramePr>
        <p:xfrm>
          <a:off x="971539" y="5184504"/>
          <a:ext cx="73691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25">
                  <a:extLst>
                    <a:ext uri="{9D8B030D-6E8A-4147-A177-3AD203B41FA5}">
                      <a16:colId xmlns:a16="http://schemas.microsoft.com/office/drawing/2014/main" val="10846670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91295098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685093357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77187544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6640125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83147089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37126015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7939907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09343929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2789249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489296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92D05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92D05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92D05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92D05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6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3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06042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D8BF9-A1DD-A6E1-91C7-09522D37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2000C0-347A-F4D7-CFC6-803D39E5F4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6698C2-08D8-4B94-AAB6-1063054B97DF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4C9A05-5002-3E21-66B3-3F4623C1D231}"/>
              </a:ext>
            </a:extLst>
          </p:cNvPr>
          <p:cNvSpPr txBox="1"/>
          <p:nvPr/>
        </p:nvSpPr>
        <p:spPr>
          <a:xfrm>
            <a:off x="0" y="145681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zh-CN" altLang="en-US" dirty="0"/>
              <a:t>（</a:t>
            </a:r>
            <a:r>
              <a:rPr lang="en-US" altLang="zh-CN" dirty="0">
                <a:solidFill>
                  <a:srgbClr val="FF0000"/>
                </a:solidFill>
              </a:rPr>
              <a:t>1&amp;2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3&amp;4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00B0F0"/>
                </a:solidFill>
              </a:rPr>
              <a:t>2&amp;5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7030A0"/>
                </a:solidFill>
              </a:rPr>
              <a:t>4&amp;6</a:t>
            </a:r>
            <a:r>
              <a:rPr lang="zh-CN" altLang="en-US" dirty="0">
                <a:solidFill>
                  <a:srgbClr val="7030A0"/>
                </a:solidFill>
              </a:rPr>
              <a:t>，</a:t>
            </a:r>
            <a:r>
              <a:rPr lang="en-US" altLang="zh-CN" dirty="0">
                <a:solidFill>
                  <a:srgbClr val="7030A0"/>
                </a:solidFill>
              </a:rPr>
              <a:t>2&amp;6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92D050"/>
                </a:solidFill>
              </a:rPr>
              <a:t>7&amp;11</a:t>
            </a:r>
            <a:r>
              <a:rPr lang="zh-CN" altLang="en-US" dirty="0">
                <a:solidFill>
                  <a:srgbClr val="92D050"/>
                </a:solidFill>
              </a:rPr>
              <a:t>，</a:t>
            </a:r>
            <a:r>
              <a:rPr lang="en-US" altLang="zh-CN" dirty="0">
                <a:solidFill>
                  <a:srgbClr val="92D050"/>
                </a:solidFill>
              </a:rPr>
              <a:t>7&amp;8</a:t>
            </a:r>
            <a:r>
              <a:rPr lang="zh-CN" altLang="en-US" dirty="0">
                <a:solidFill>
                  <a:srgbClr val="92D050"/>
                </a:solidFill>
              </a:rPr>
              <a:t>，</a:t>
            </a:r>
            <a:r>
              <a:rPr lang="en-US" altLang="zh-CN" dirty="0">
                <a:solidFill>
                  <a:srgbClr val="92D050"/>
                </a:solidFill>
              </a:rPr>
              <a:t>7&amp;9</a:t>
            </a:r>
            <a:r>
              <a:rPr lang="zh-CN" altLang="en-US" dirty="0">
                <a:solidFill>
                  <a:srgbClr val="92D050"/>
                </a:solidFill>
              </a:rPr>
              <a:t>，</a:t>
            </a:r>
            <a:r>
              <a:rPr lang="en-US" altLang="zh-CN" dirty="0">
                <a:solidFill>
                  <a:srgbClr val="92D050"/>
                </a:solidFill>
              </a:rPr>
              <a:t>9&amp;11</a:t>
            </a:r>
            <a:r>
              <a:rPr lang="zh-CN" altLang="en-US" dirty="0"/>
              <a:t>，</a:t>
            </a:r>
            <a:r>
              <a:rPr lang="en-US" altLang="zh-CN" dirty="0"/>
              <a:t>1&amp;6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D594C29-EAB8-0364-31D0-772AAEBC5AA4}"/>
              </a:ext>
            </a:extLst>
          </p:cNvPr>
          <p:cNvSpPr/>
          <p:nvPr/>
        </p:nvSpPr>
        <p:spPr bwMode="auto">
          <a:xfrm>
            <a:off x="4959669" y="3830804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205BE67-B414-F469-AD39-19E9DB37F273}"/>
              </a:ext>
            </a:extLst>
          </p:cNvPr>
          <p:cNvSpPr txBox="1"/>
          <p:nvPr/>
        </p:nvSpPr>
        <p:spPr>
          <a:xfrm>
            <a:off x="4959669" y="3830804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4151BB-FED3-8068-5B7E-C2DF9FF5B3C5}"/>
              </a:ext>
            </a:extLst>
          </p:cNvPr>
          <p:cNvSpPr/>
          <p:nvPr/>
        </p:nvSpPr>
        <p:spPr bwMode="auto">
          <a:xfrm>
            <a:off x="5472115" y="2970499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2A35AE-903D-89B9-BF9F-009BE597BCA0}"/>
              </a:ext>
            </a:extLst>
          </p:cNvPr>
          <p:cNvSpPr txBox="1"/>
          <p:nvPr/>
        </p:nvSpPr>
        <p:spPr>
          <a:xfrm>
            <a:off x="5472115" y="2970499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127D26C-40F2-401A-90D0-E940B191E278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 bwMode="auto">
          <a:xfrm flipV="1">
            <a:off x="5139692" y="3339831"/>
            <a:ext cx="512446" cy="49097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F298A39E-33B1-36BB-14AC-12941BD8522C}"/>
              </a:ext>
            </a:extLst>
          </p:cNvPr>
          <p:cNvSpPr/>
          <p:nvPr/>
        </p:nvSpPr>
        <p:spPr bwMode="auto">
          <a:xfrm>
            <a:off x="6012184" y="3879900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CC37EED-368E-419C-AC87-B9512CAF0026}"/>
              </a:ext>
            </a:extLst>
          </p:cNvPr>
          <p:cNvSpPr txBox="1"/>
          <p:nvPr/>
        </p:nvSpPr>
        <p:spPr>
          <a:xfrm>
            <a:off x="6012184" y="3879900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11</a:t>
            </a:r>
            <a:endParaRPr lang="zh-CN" altLang="en-US" sz="12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ADB6794-3486-5AD3-866B-856DBD75CA1B}"/>
              </a:ext>
            </a:extLst>
          </p:cNvPr>
          <p:cNvCxnSpPr>
            <a:cxnSpLocks/>
            <a:stCxn id="30" idx="0"/>
          </p:cNvCxnSpPr>
          <p:nvPr/>
        </p:nvCxnSpPr>
        <p:spPr bwMode="auto">
          <a:xfrm flipH="1" flipV="1">
            <a:off x="5652138" y="3349117"/>
            <a:ext cx="540069" cy="53078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748BF29-2FFE-FB63-93CB-72EDDDCCF0B1}"/>
              </a:ext>
            </a:extLst>
          </p:cNvPr>
          <p:cNvSpPr/>
          <p:nvPr/>
        </p:nvSpPr>
        <p:spPr bwMode="auto">
          <a:xfrm>
            <a:off x="5499738" y="3821518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AB5687-2259-7007-CB91-54875E3BBD05}"/>
              </a:ext>
            </a:extLst>
          </p:cNvPr>
          <p:cNvSpPr txBox="1"/>
          <p:nvPr/>
        </p:nvSpPr>
        <p:spPr>
          <a:xfrm>
            <a:off x="5499738" y="3821518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0BD5C6A-BBCC-0BFD-978B-AEAB21BEE1F3}"/>
              </a:ext>
            </a:extLst>
          </p:cNvPr>
          <p:cNvCxnSpPr>
            <a:cxnSpLocks/>
            <a:stCxn id="21" idx="0"/>
            <a:endCxn id="27" idx="2"/>
          </p:cNvCxnSpPr>
          <p:nvPr/>
        </p:nvCxnSpPr>
        <p:spPr bwMode="auto">
          <a:xfrm flipH="1" flipV="1">
            <a:off x="5652138" y="3339831"/>
            <a:ext cx="27623" cy="481687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37" name="表格 7">
            <a:extLst>
              <a:ext uri="{FF2B5EF4-FFF2-40B4-BE49-F238E27FC236}">
                <a16:creationId xmlns:a16="http://schemas.microsoft.com/office/drawing/2014/main" id="{6508D39B-C3AF-EDBF-F52E-E3B18EE6B7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280709"/>
              </p:ext>
            </p:extLst>
          </p:nvPr>
        </p:nvGraphicFramePr>
        <p:xfrm>
          <a:off x="981603" y="2008178"/>
          <a:ext cx="73691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925">
                  <a:extLst>
                    <a:ext uri="{9D8B030D-6E8A-4147-A177-3AD203B41FA5}">
                      <a16:colId xmlns:a16="http://schemas.microsoft.com/office/drawing/2014/main" val="10846670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91295098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685093357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77187544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6640125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831470898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371260159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79399076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309343929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02789249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1489296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92D05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92D05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92D05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92D05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92D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6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33084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CC036666-DA44-E81F-A696-418FF323ECA8}"/>
              </a:ext>
            </a:extLst>
          </p:cNvPr>
          <p:cNvSpPr/>
          <p:nvPr/>
        </p:nvSpPr>
        <p:spPr bwMode="auto">
          <a:xfrm>
            <a:off x="7452368" y="2945030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BBCB6E-35D4-22FE-7FCB-C96428FA19E3}"/>
              </a:ext>
            </a:extLst>
          </p:cNvPr>
          <p:cNvSpPr txBox="1"/>
          <p:nvPr/>
        </p:nvSpPr>
        <p:spPr>
          <a:xfrm>
            <a:off x="7452368" y="2945030"/>
            <a:ext cx="360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3D7F1CB-72FA-B96C-40BA-CE8605DB35B4}"/>
              </a:ext>
            </a:extLst>
          </p:cNvPr>
          <p:cNvSpPr/>
          <p:nvPr/>
        </p:nvSpPr>
        <p:spPr bwMode="auto">
          <a:xfrm>
            <a:off x="1691632" y="3821518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73D1F0-995A-7B99-F945-F973356E5D47}"/>
              </a:ext>
            </a:extLst>
          </p:cNvPr>
          <p:cNvSpPr txBox="1"/>
          <p:nvPr/>
        </p:nvSpPr>
        <p:spPr>
          <a:xfrm>
            <a:off x="1691632" y="3821518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237AC57-EA56-C5D0-6FB6-E5BD2252FCB8}"/>
              </a:ext>
            </a:extLst>
          </p:cNvPr>
          <p:cNvSpPr/>
          <p:nvPr/>
        </p:nvSpPr>
        <p:spPr bwMode="auto">
          <a:xfrm>
            <a:off x="2204078" y="2961213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E30FA8-4D90-967F-0E4F-37082B2847A3}"/>
              </a:ext>
            </a:extLst>
          </p:cNvPr>
          <p:cNvSpPr txBox="1"/>
          <p:nvPr/>
        </p:nvSpPr>
        <p:spPr>
          <a:xfrm>
            <a:off x="2204078" y="2961213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3604983-85D8-622B-5C87-02E96300C682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 bwMode="auto">
          <a:xfrm flipV="1">
            <a:off x="1871655" y="3330545"/>
            <a:ext cx="512446" cy="49097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925DABC-88E6-06AE-723C-49EB3F6BB45F}"/>
              </a:ext>
            </a:extLst>
          </p:cNvPr>
          <p:cNvSpPr/>
          <p:nvPr/>
        </p:nvSpPr>
        <p:spPr bwMode="auto">
          <a:xfrm>
            <a:off x="2744147" y="3870614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CBBE97-2CD0-7992-10B2-983D30FD72C5}"/>
              </a:ext>
            </a:extLst>
          </p:cNvPr>
          <p:cNvSpPr txBox="1"/>
          <p:nvPr/>
        </p:nvSpPr>
        <p:spPr>
          <a:xfrm>
            <a:off x="2744147" y="3870614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630819E-FDC0-1C88-FC23-FDD63827CCB8}"/>
              </a:ext>
            </a:extLst>
          </p:cNvPr>
          <p:cNvCxnSpPr>
            <a:cxnSpLocks/>
            <a:stCxn id="13" idx="0"/>
          </p:cNvCxnSpPr>
          <p:nvPr/>
        </p:nvCxnSpPr>
        <p:spPr bwMode="auto">
          <a:xfrm flipH="1" flipV="1">
            <a:off x="2384101" y="3339831"/>
            <a:ext cx="540069" cy="530783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1D7D2D04-61E5-C285-1D6C-BE340E0D8D19}"/>
              </a:ext>
            </a:extLst>
          </p:cNvPr>
          <p:cNvSpPr/>
          <p:nvPr/>
        </p:nvSpPr>
        <p:spPr bwMode="auto">
          <a:xfrm>
            <a:off x="793222" y="3787567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F9D1C4D-ECFC-626A-96A9-4109936ACDA4}"/>
              </a:ext>
            </a:extLst>
          </p:cNvPr>
          <p:cNvSpPr txBox="1"/>
          <p:nvPr/>
        </p:nvSpPr>
        <p:spPr>
          <a:xfrm>
            <a:off x="793222" y="3787567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903FCC8-6ACD-43EB-E2AF-5A9262E54177}"/>
              </a:ext>
            </a:extLst>
          </p:cNvPr>
          <p:cNvSpPr/>
          <p:nvPr/>
        </p:nvSpPr>
        <p:spPr bwMode="auto">
          <a:xfrm>
            <a:off x="2176455" y="3866126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DFC791-A88C-BF0E-CA35-58DC5971F21E}"/>
              </a:ext>
            </a:extLst>
          </p:cNvPr>
          <p:cNvSpPr txBox="1"/>
          <p:nvPr/>
        </p:nvSpPr>
        <p:spPr>
          <a:xfrm>
            <a:off x="2176455" y="3866126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DC7B029-6123-BC09-0792-B25E8837AA0B}"/>
              </a:ext>
            </a:extLst>
          </p:cNvPr>
          <p:cNvCxnSpPr>
            <a:cxnSpLocks/>
            <a:stCxn id="17" idx="0"/>
            <a:endCxn id="10" idx="2"/>
          </p:cNvCxnSpPr>
          <p:nvPr/>
        </p:nvCxnSpPr>
        <p:spPr bwMode="auto">
          <a:xfrm flipV="1">
            <a:off x="973245" y="3330545"/>
            <a:ext cx="1410856" cy="457022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A1EE5350-2314-0465-D6E5-73ED48EA0D1F}"/>
              </a:ext>
            </a:extLst>
          </p:cNvPr>
          <p:cNvSpPr/>
          <p:nvPr/>
        </p:nvSpPr>
        <p:spPr bwMode="auto">
          <a:xfrm>
            <a:off x="3429473" y="3848253"/>
            <a:ext cx="360046" cy="360046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18288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7D5A8C5-40F8-A4B0-6655-8E4A4DD434E1}"/>
              </a:ext>
            </a:extLst>
          </p:cNvPr>
          <p:cNvSpPr txBox="1"/>
          <p:nvPr/>
        </p:nvSpPr>
        <p:spPr>
          <a:xfrm>
            <a:off x="3429473" y="3848253"/>
            <a:ext cx="36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926A8D6-4FBD-349F-A76F-4FA28AFCB015}"/>
              </a:ext>
            </a:extLst>
          </p:cNvPr>
          <p:cNvCxnSpPr>
            <a:cxnSpLocks/>
            <a:stCxn id="32" idx="0"/>
            <a:endCxn id="10" idx="2"/>
          </p:cNvCxnSpPr>
          <p:nvPr/>
        </p:nvCxnSpPr>
        <p:spPr bwMode="auto">
          <a:xfrm flipH="1" flipV="1">
            <a:off x="2384101" y="3330545"/>
            <a:ext cx="1225395" cy="517708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DB80A03-AC49-2E54-178C-E626ED7EB11C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 bwMode="auto">
          <a:xfrm flipV="1">
            <a:off x="2356478" y="3330545"/>
            <a:ext cx="27623" cy="535581"/>
          </a:xfrm>
          <a:prstGeom prst="straightConnector1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9659C66-2212-0569-F8FD-1D6C047B492B}"/>
              </a:ext>
            </a:extLst>
          </p:cNvPr>
          <p:cNvSpPr txBox="1"/>
          <p:nvPr/>
        </p:nvSpPr>
        <p:spPr>
          <a:xfrm>
            <a:off x="973245" y="4689161"/>
            <a:ext cx="2636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集合查找结果：</a:t>
            </a:r>
            <a:endParaRPr lang="en-US" altLang="zh-CN" dirty="0"/>
          </a:p>
          <a:p>
            <a:r>
              <a:rPr lang="en-US" altLang="zh-CN" dirty="0"/>
              <a:t>{1,2,3,4,5,6}</a:t>
            </a:r>
          </a:p>
          <a:p>
            <a:r>
              <a:rPr lang="en-US" altLang="zh-CN" dirty="0"/>
              <a:t>{7,8,9,11}</a:t>
            </a:r>
          </a:p>
          <a:p>
            <a:r>
              <a:rPr lang="en-US" altLang="zh-CN" dirty="0"/>
              <a:t>{10}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57643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1020743-C7CA-42FD-822D-E5C83FB5CD31}" type="slidenum">
              <a:rPr lang="en-US" altLang="en-US" smtClean="0">
                <a:ea typeface="宋体" pitchFamily="2" charset="-122"/>
              </a:rPr>
              <a:pPr/>
              <a:t>46</a:t>
            </a:fld>
            <a:endParaRPr lang="en-US" altLang="en-US"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57508" y="2173284"/>
            <a:ext cx="29674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本章结束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归并排序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81600"/>
          </a:xfrm>
        </p:spPr>
        <p:txBody>
          <a:bodyPr/>
          <a:lstStyle/>
          <a:p>
            <a:r>
              <a:rPr lang="zh-CN" altLang="en-US"/>
              <a:t>考虑用分治方法解决排序问题</a:t>
            </a:r>
          </a:p>
          <a:p>
            <a:pPr lvl="1"/>
            <a:r>
              <a:rPr lang="zh-CN" altLang="en-US"/>
              <a:t>原子问题</a:t>
            </a:r>
            <a:r>
              <a:rPr lang="en-US" altLang="zh-CN"/>
              <a:t>——n=1</a:t>
            </a:r>
          </a:p>
          <a:p>
            <a:pPr lvl="1"/>
            <a:r>
              <a:rPr lang="zh-CN" altLang="en-US"/>
              <a:t>分解方法一</a:t>
            </a:r>
          </a:p>
          <a:p>
            <a:pPr lvl="2"/>
            <a:r>
              <a:rPr lang="zh-CN" altLang="en-US"/>
              <a:t>前</a:t>
            </a:r>
            <a:r>
              <a:rPr lang="en-US" altLang="zh-CN"/>
              <a:t>n-1</a:t>
            </a:r>
            <a:r>
              <a:rPr lang="zh-CN" altLang="en-US"/>
              <a:t>个元素为集合</a:t>
            </a:r>
            <a:r>
              <a:rPr lang="en-US" altLang="zh-CN"/>
              <a:t>A</a:t>
            </a:r>
            <a:r>
              <a:rPr lang="zh-CN" altLang="en-US"/>
              <a:t>，最后一个为集合</a:t>
            </a:r>
            <a:r>
              <a:rPr lang="en-US" altLang="zh-CN"/>
              <a:t>B</a:t>
            </a:r>
          </a:p>
          <a:p>
            <a:pPr lvl="2"/>
            <a:r>
              <a:rPr lang="zh-CN" altLang="en-US"/>
              <a:t>对</a:t>
            </a:r>
            <a:r>
              <a:rPr lang="en-US" altLang="zh-CN"/>
              <a:t>A</a:t>
            </a:r>
            <a:r>
              <a:rPr lang="zh-CN" altLang="en-US"/>
              <a:t>递归地使用分治方法进行排序，</a:t>
            </a:r>
            <a:r>
              <a:rPr lang="en-US" altLang="zh-CN"/>
              <a:t>B</a:t>
            </a:r>
            <a:r>
              <a:rPr lang="zh-CN" altLang="en-US"/>
              <a:t>自然有序</a:t>
            </a:r>
          </a:p>
          <a:p>
            <a:pPr lvl="2"/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合并</a:t>
            </a:r>
            <a:r>
              <a:rPr lang="en-US" altLang="zh-CN"/>
              <a:t>——</a:t>
            </a:r>
          </a:p>
        </p:txBody>
      </p:sp>
      <p:sp>
        <p:nvSpPr>
          <p:cNvPr id="1636356" name="Rectangle 4"/>
          <p:cNvSpPr>
            <a:spLocks noChangeArrowheads="1"/>
          </p:cNvSpPr>
          <p:nvPr/>
        </p:nvSpPr>
        <p:spPr bwMode="ltGray">
          <a:xfrm>
            <a:off x="4343400" y="3857625"/>
            <a:ext cx="11842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插入排序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!</a:t>
            </a:r>
          </a:p>
        </p:txBody>
      </p:sp>
      <p:sp>
        <p:nvSpPr>
          <p:cNvPr id="28677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D7E22AE-A245-42D0-AC46-75589A782512}" type="slidenum">
              <a:rPr lang="en-US" altLang="en-US" smtClean="0">
                <a:ea typeface="宋体" pitchFamily="2" charset="-122"/>
              </a:rPr>
              <a:pPr/>
              <a:t>5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635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简单分治排序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81600"/>
          </a:xfrm>
        </p:spPr>
        <p:txBody>
          <a:bodyPr/>
          <a:lstStyle/>
          <a:p>
            <a:pPr lvl="1"/>
            <a:r>
              <a:rPr lang="zh-CN" altLang="en-US"/>
              <a:t>分解方法二</a:t>
            </a:r>
          </a:p>
          <a:p>
            <a:pPr lvl="2"/>
            <a:r>
              <a:rPr lang="zh-CN" altLang="en-US"/>
              <a:t>选出最大的元素作为</a:t>
            </a:r>
            <a:r>
              <a:rPr lang="en-US" altLang="zh-CN"/>
              <a:t>B</a:t>
            </a:r>
            <a:r>
              <a:rPr lang="zh-CN" altLang="en-US"/>
              <a:t>，剩余的作为</a:t>
            </a:r>
            <a:r>
              <a:rPr lang="en-US" altLang="zh-CN"/>
              <a:t>A</a:t>
            </a:r>
          </a:p>
          <a:p>
            <a:pPr lvl="2"/>
            <a:r>
              <a:rPr lang="zh-CN" altLang="en-US"/>
              <a:t>对</a:t>
            </a:r>
            <a:r>
              <a:rPr lang="en-US" altLang="zh-CN"/>
              <a:t>A</a:t>
            </a:r>
            <a:r>
              <a:rPr lang="zh-CN" altLang="en-US"/>
              <a:t>递归地进行排序</a:t>
            </a:r>
          </a:p>
          <a:p>
            <a:pPr lvl="2"/>
            <a:r>
              <a:rPr lang="zh-CN" altLang="en-US"/>
              <a:t>无需合并</a:t>
            </a:r>
            <a:r>
              <a:rPr lang="en-US" altLang="zh-CN"/>
              <a:t>——</a:t>
            </a:r>
          </a:p>
          <a:p>
            <a:r>
              <a:rPr lang="zh-CN" altLang="en-US"/>
              <a:t>性能差</a:t>
            </a:r>
            <a:r>
              <a:rPr lang="en-US" altLang="zh-CN"/>
              <a:t>——</a:t>
            </a:r>
            <a:r>
              <a:rPr lang="zh-CN" altLang="en-US"/>
              <a:t>划分不平衡</a:t>
            </a:r>
          </a:p>
        </p:txBody>
      </p:sp>
      <p:sp>
        <p:nvSpPr>
          <p:cNvPr id="1705988" name="Rectangle 4"/>
          <p:cNvSpPr>
            <a:spLocks noChangeArrowheads="1"/>
          </p:cNvSpPr>
          <p:nvPr/>
        </p:nvSpPr>
        <p:spPr bwMode="ltGray">
          <a:xfrm>
            <a:off x="4267200" y="2743200"/>
            <a:ext cx="1338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选择排序！</a:t>
            </a:r>
          </a:p>
        </p:txBody>
      </p:sp>
      <p:sp>
        <p:nvSpPr>
          <p:cNvPr id="29701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573C248-A5ED-44CF-BE21-6735C926B487}" type="slidenum">
              <a:rPr lang="en-US" altLang="en-US" smtClean="0">
                <a:ea typeface="宋体" pitchFamily="2" charset="-122"/>
              </a:rPr>
              <a:pPr/>
              <a:t>6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598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平衡划分</a:t>
            </a:r>
            <a:r>
              <a:rPr lang="en-US" altLang="zh-CN"/>
              <a:t>——</a:t>
            </a:r>
            <a:r>
              <a:rPr lang="zh-CN" altLang="en-US"/>
              <a:t>归并排序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A——n/k</a:t>
            </a:r>
            <a:r>
              <a:rPr lang="zh-CN" altLang="en-US"/>
              <a:t>个元素，</a:t>
            </a:r>
            <a:r>
              <a:rPr lang="en-US" altLang="zh-CN"/>
              <a:t>B——n - n/k</a:t>
            </a:r>
            <a:r>
              <a:rPr lang="zh-CN" altLang="en-US"/>
              <a:t>个元素</a:t>
            </a:r>
          </a:p>
          <a:p>
            <a:r>
              <a:rPr lang="en-US" altLang="zh-CN"/>
              <a:t>k=2</a:t>
            </a:r>
            <a:r>
              <a:rPr lang="zh-CN" altLang="en-US"/>
              <a:t>时，均匀划分</a:t>
            </a:r>
          </a:p>
          <a:p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排序完成后，合并（</a:t>
            </a:r>
            <a:r>
              <a:rPr lang="en-US" altLang="zh-CN">
                <a:solidFill>
                  <a:schemeClr val="hlink"/>
                </a:solidFill>
              </a:rPr>
              <a:t>merge</a:t>
            </a:r>
            <a:r>
              <a:rPr lang="zh-CN" altLang="en-US"/>
              <a:t>）它们</a:t>
            </a: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BE90D44-F698-4B9A-93FF-EB6FE80F4B02}" type="slidenum">
              <a:rPr lang="en-US" altLang="en-US" smtClean="0">
                <a:ea typeface="宋体" pitchFamily="2" charset="-122"/>
              </a:rPr>
              <a:pPr/>
              <a:t>7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思想</a:t>
            </a:r>
            <a:endParaRPr lang="en-US" altLang="zh-CN"/>
          </a:p>
          <a:p>
            <a:pPr lvl="1" eaLnBrk="1" hangingPunct="1"/>
            <a:r>
              <a:rPr lang="zh-CN" altLang="en-US"/>
              <a:t>对于一个需要排序的数组</a:t>
            </a:r>
            <a:r>
              <a:rPr lang="en-US" altLang="zh-CN"/>
              <a:t>A[0…n-1]</a:t>
            </a:r>
            <a:r>
              <a:rPr lang="zh-CN" altLang="en-US"/>
              <a:t>，把它一分为二：</a:t>
            </a:r>
            <a:r>
              <a:rPr lang="en-US" altLang="zh-CN"/>
              <a:t> A[0…n/2-1]</a:t>
            </a:r>
            <a:r>
              <a:rPr lang="zh-CN" altLang="en-US"/>
              <a:t>和</a:t>
            </a:r>
            <a:r>
              <a:rPr lang="en-US" altLang="zh-CN"/>
              <a:t>A[n/2…n-1]</a:t>
            </a:r>
            <a:r>
              <a:rPr lang="zh-CN" altLang="en-US"/>
              <a:t>，并对每个子数组递归排序</a:t>
            </a:r>
            <a:endParaRPr lang="en-US" altLang="zh-CN"/>
          </a:p>
          <a:p>
            <a:pPr lvl="1" eaLnBrk="1" hangingPunct="1"/>
            <a:r>
              <a:rPr lang="zh-CN" altLang="en-US"/>
              <a:t>然后把这两个排好序的子数组合并为一个有序数组</a:t>
            </a:r>
            <a:endParaRPr lang="en-US" altLang="zh-CN"/>
          </a:p>
        </p:txBody>
      </p:sp>
      <p:sp>
        <p:nvSpPr>
          <p:cNvPr id="31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归并排序</a:t>
            </a: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FC75EA-37E8-4418-A64E-593EF88547FB}" type="slidenum">
              <a:rPr lang="en-US" altLang="en-US" smtClean="0">
                <a:ea typeface="宋体" pitchFamily="2" charset="-122"/>
              </a:rPr>
              <a:pPr/>
              <a:t>8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//Mergesort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if n&gt;1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	copy A[0…n/2-1] to B[0…n/2-1]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	copy A[n/2…n-1] to C[0…n/2-1]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	Mergesort(B[0…n/2-1])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	Mergesort(C[0…n/2-1])</a:t>
            </a:r>
            <a:endParaRPr lang="zh-CN" altLang="en-US" sz="200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z="2000"/>
              <a:t>	Merge(B,C,A)</a:t>
            </a:r>
            <a:endParaRPr lang="zh-CN" altLang="en-US" sz="2000"/>
          </a:p>
        </p:txBody>
      </p:sp>
      <p:sp>
        <p:nvSpPr>
          <p:cNvPr id="102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算法描述</a:t>
            </a:r>
          </a:p>
        </p:txBody>
      </p:sp>
      <p:sp>
        <p:nvSpPr>
          <p:cNvPr id="1029" name="TextBox 5"/>
          <p:cNvSpPr txBox="1">
            <a:spLocks noChangeArrowheads="1"/>
          </p:cNvSpPr>
          <p:nvPr/>
        </p:nvSpPr>
        <p:spPr bwMode="auto">
          <a:xfrm>
            <a:off x="4562475" y="3902075"/>
            <a:ext cx="3984625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>
                <a:solidFill>
                  <a:srgbClr val="000000"/>
                </a:solidFill>
                <a:ea typeface="黑体" pitchFamily="49" charset="-122"/>
              </a:rPr>
              <a:t>时间代价较小，空间消耗较多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803525" y="4759325"/>
          <a:ext cx="28892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2" imgW="799920" imgH="164880" progId="Equation.3">
                  <p:embed/>
                </p:oleObj>
              </mc:Choice>
              <mc:Fallback>
                <p:oleObj name="Equation" r:id="rId2" imgW="799920" imgH="164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4759325"/>
                        <a:ext cx="288925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FDC328B-05E3-4EF5-9E94-418ACD55F708}" type="slidenum">
              <a:rPr lang="en-US" altLang="en-US" smtClean="0">
                <a:ea typeface="宋体" pitchFamily="2" charset="-122"/>
              </a:rPr>
              <a:pPr/>
              <a:t>9</a:t>
            </a:fld>
            <a:endParaRPr lang="en-US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ST_tr_present_080326_v1">
  <a:themeElements>
    <a:clrScheme name="TEST_tr_present_080326_v1 1">
      <a:dk1>
        <a:srgbClr val="4B4B4B"/>
      </a:dk1>
      <a:lt1>
        <a:srgbClr val="FFFFFF"/>
      </a:lt1>
      <a:dk2>
        <a:srgbClr val="FF8000"/>
      </a:dk2>
      <a:lt2>
        <a:srgbClr val="A0968C"/>
      </a:lt2>
      <a:accent1>
        <a:srgbClr val="005A84"/>
      </a:accent1>
      <a:accent2>
        <a:srgbClr val="6234A4"/>
      </a:accent2>
      <a:accent3>
        <a:srgbClr val="FFFFFF"/>
      </a:accent3>
      <a:accent4>
        <a:srgbClr val="3F3F3F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TEST_tr_present_080326_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ST_tr_present_080326_v1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_tr_present_080326_v1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efault Design">
  <a:themeElements>
    <a:clrScheme name="4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Default Design">
  <a:themeElements>
    <a:clrScheme name="5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6_Default Design">
  <a:themeElements>
    <a:clrScheme name="6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Default Design">
  <a:themeElements>
    <a:clrScheme name="7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Default Design">
  <a:themeElements>
    <a:clrScheme name="8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Default Design">
  <a:themeElements>
    <a:clrScheme name="9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1_Default Design">
  <a:themeElements>
    <a:clrScheme name="3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2_Default Design">
  <a:themeElements>
    <a:clrScheme name="1_Default Design 5">
      <a:dk1>
        <a:srgbClr val="A0968C"/>
      </a:dk1>
      <a:lt1>
        <a:srgbClr val="FFFFFF"/>
      </a:lt1>
      <a:dk2>
        <a:srgbClr val="5F5F5F"/>
      </a:dk2>
      <a:lt2>
        <a:srgbClr val="FFFFFF"/>
      </a:lt2>
      <a:accent1>
        <a:srgbClr val="005A84"/>
      </a:accent1>
      <a:accent2>
        <a:srgbClr val="6234A4"/>
      </a:accent2>
      <a:accent3>
        <a:srgbClr val="B6B6B6"/>
      </a:accent3>
      <a:accent4>
        <a:srgbClr val="DADADA"/>
      </a:accent4>
      <a:accent5>
        <a:srgbClr val="AAB5C2"/>
      </a:accent5>
      <a:accent6>
        <a:srgbClr val="582E94"/>
      </a:accent6>
      <a:hlink>
        <a:srgbClr val="828282"/>
      </a:hlink>
      <a:folHlink>
        <a:srgbClr val="BABABA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18288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005A84"/>
        </a:accent1>
        <a:accent2>
          <a:srgbClr val="6234A4"/>
        </a:accent2>
        <a:accent3>
          <a:srgbClr val="FFFFFF"/>
        </a:accent3>
        <a:accent4>
          <a:srgbClr val="3F3F3F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8A22F"/>
        </a:accent1>
        <a:accent2>
          <a:srgbClr val="FFB400"/>
        </a:accent2>
        <a:accent3>
          <a:srgbClr val="FFFFFF"/>
        </a:accent3>
        <a:accent4>
          <a:srgbClr val="3F3F3F"/>
        </a:accent4>
        <a:accent5>
          <a:srgbClr val="BECEAD"/>
        </a:accent5>
        <a:accent6>
          <a:srgbClr val="E7A300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4B4B4B"/>
        </a:dk1>
        <a:lt1>
          <a:srgbClr val="FFFFFF"/>
        </a:lt1>
        <a:dk2>
          <a:srgbClr val="FF8000"/>
        </a:dk2>
        <a:lt2>
          <a:srgbClr val="BABABA"/>
        </a:lt2>
        <a:accent1>
          <a:srgbClr val="766C62"/>
        </a:accent1>
        <a:accent2>
          <a:srgbClr val="A0968C"/>
        </a:accent2>
        <a:accent3>
          <a:srgbClr val="FFFFFF"/>
        </a:accent3>
        <a:accent4>
          <a:srgbClr val="3F3F3F"/>
        </a:accent4>
        <a:accent5>
          <a:srgbClr val="BDBAB7"/>
        </a:accent5>
        <a:accent6>
          <a:srgbClr val="91877E"/>
        </a:accent6>
        <a:hlink>
          <a:srgbClr val="0083BF"/>
        </a:hlink>
        <a:folHlink>
          <a:srgbClr val="78A2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4B4B4B"/>
        </a:dk1>
        <a:lt1>
          <a:srgbClr val="FFFFFF"/>
        </a:lt1>
        <a:dk2>
          <a:srgbClr val="FF8000"/>
        </a:dk2>
        <a:lt2>
          <a:srgbClr val="A0968C"/>
        </a:lt2>
        <a:accent1>
          <a:srgbClr val="FF8000"/>
        </a:accent1>
        <a:accent2>
          <a:srgbClr val="DC0A0A"/>
        </a:accent2>
        <a:accent3>
          <a:srgbClr val="FFFFFF"/>
        </a:accent3>
        <a:accent4>
          <a:srgbClr val="3F3F3F"/>
        </a:accent4>
        <a:accent5>
          <a:srgbClr val="FFC0AA"/>
        </a:accent5>
        <a:accent6>
          <a:srgbClr val="C70808"/>
        </a:accent6>
        <a:hlink>
          <a:srgbClr val="766C62"/>
        </a:hlink>
        <a:folHlink>
          <a:srgbClr val="A0968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A0968C"/>
        </a:dk1>
        <a:lt1>
          <a:srgbClr val="FFFFFF"/>
        </a:lt1>
        <a:dk2>
          <a:srgbClr val="5F5F5F"/>
        </a:dk2>
        <a:lt2>
          <a:srgbClr val="FFFFFF"/>
        </a:lt2>
        <a:accent1>
          <a:srgbClr val="005A84"/>
        </a:accent1>
        <a:accent2>
          <a:srgbClr val="6234A4"/>
        </a:accent2>
        <a:accent3>
          <a:srgbClr val="B6B6B6"/>
        </a:accent3>
        <a:accent4>
          <a:srgbClr val="DADADA"/>
        </a:accent4>
        <a:accent5>
          <a:srgbClr val="AAB5C2"/>
        </a:accent5>
        <a:accent6>
          <a:srgbClr val="582E94"/>
        </a:accent6>
        <a:hlink>
          <a:srgbClr val="828282"/>
        </a:hlink>
        <a:folHlink>
          <a:srgbClr val="BABAB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4B4B4B"/>
    </a:dk1>
    <a:lt1>
      <a:srgbClr val="FFFFFF"/>
    </a:lt1>
    <a:dk2>
      <a:srgbClr val="FF8000"/>
    </a:dk2>
    <a:lt2>
      <a:srgbClr val="766C62"/>
    </a:lt2>
    <a:accent1>
      <a:srgbClr val="FF8000"/>
    </a:accent1>
    <a:accent2>
      <a:srgbClr val="FF9100"/>
    </a:accent2>
    <a:accent3>
      <a:srgbClr val="FFFFFF"/>
    </a:accent3>
    <a:accent4>
      <a:srgbClr val="3F3F3F"/>
    </a:accent4>
    <a:accent5>
      <a:srgbClr val="FFC0AA"/>
    </a:accent5>
    <a:accent6>
      <a:srgbClr val="E78300"/>
    </a:accent6>
    <a:hlink>
      <a:srgbClr val="FFB400"/>
    </a:hlink>
    <a:folHlink>
      <a:srgbClr val="A096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TS-Templates-Green</Template>
  <TotalTime>23987</TotalTime>
  <Words>2580</Words>
  <Application>Microsoft Office PowerPoint</Application>
  <PresentationFormat>全屏显示(4:3)</PresentationFormat>
  <Paragraphs>535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2" baseType="lpstr">
      <vt:lpstr>黑体</vt:lpstr>
      <vt:lpstr>Arial</vt:lpstr>
      <vt:lpstr>Tahoma</vt:lpstr>
      <vt:lpstr>Times New Roman</vt:lpstr>
      <vt:lpstr>Verdana</vt:lpstr>
      <vt:lpstr>Wingdings 3</vt:lpstr>
      <vt:lpstr>1_TEST_tr_present_080326_v1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11_Default Design</vt:lpstr>
      <vt:lpstr>12_Default Design</vt:lpstr>
      <vt:lpstr>Equation</vt:lpstr>
      <vt:lpstr>专题  排序和查找</vt:lpstr>
      <vt:lpstr>已经学过的排序算法（7种）</vt:lpstr>
      <vt:lpstr>已经学过的查找方法（5种）</vt:lpstr>
      <vt:lpstr>主要内容</vt:lpstr>
      <vt:lpstr>归并排序</vt:lpstr>
      <vt:lpstr>简单分治排序</vt:lpstr>
      <vt:lpstr>平衡划分——归并排序</vt:lpstr>
      <vt:lpstr>归并排序</vt:lpstr>
      <vt:lpstr>算法描述</vt:lpstr>
      <vt:lpstr>Merge算法</vt:lpstr>
      <vt:lpstr>Merge算法描述</vt:lpstr>
      <vt:lpstr>算法演示</vt:lpstr>
      <vt:lpstr>例题</vt:lpstr>
      <vt:lpstr>自然归并排序</vt:lpstr>
      <vt:lpstr>主要内容</vt:lpstr>
      <vt:lpstr>快速排序</vt:lpstr>
      <vt:lpstr>算法描述</vt:lpstr>
      <vt:lpstr>Partition算法</vt:lpstr>
      <vt:lpstr>情况一</vt:lpstr>
      <vt:lpstr>情况二</vt:lpstr>
      <vt:lpstr>情况三</vt:lpstr>
      <vt:lpstr>Partition算法描述</vt:lpstr>
      <vt:lpstr>PowerPoint 演示文稿</vt:lpstr>
      <vt:lpstr>快速排序的改进</vt:lpstr>
      <vt:lpstr>提示</vt:lpstr>
      <vt:lpstr>主要内容</vt:lpstr>
      <vt:lpstr>希尔排序</vt:lpstr>
      <vt:lpstr>Shell排序例</vt:lpstr>
      <vt:lpstr>Shell排序例（续）</vt:lpstr>
      <vt:lpstr>算法分析</vt:lpstr>
      <vt:lpstr>实现</vt:lpstr>
      <vt:lpstr>实现（续）</vt:lpstr>
      <vt:lpstr>主要内容</vt:lpstr>
      <vt:lpstr>时间复杂度比较</vt:lpstr>
      <vt:lpstr>部分结论</vt:lpstr>
      <vt:lpstr>部分结论</vt:lpstr>
      <vt:lpstr>主要内容</vt:lpstr>
      <vt:lpstr>顺序查找</vt:lpstr>
      <vt:lpstr>折半查找</vt:lpstr>
      <vt:lpstr>并查集算法</vt:lpstr>
      <vt:lpstr>并查集算法</vt:lpstr>
      <vt:lpstr>并查集算法</vt:lpstr>
      <vt:lpstr>并查集算法</vt:lpstr>
      <vt:lpstr>并查集算法</vt:lpstr>
      <vt:lpstr>并查集算法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杨巨峰</dc:creator>
  <cp:lastModifiedBy>y y</cp:lastModifiedBy>
  <cp:revision>1773</cp:revision>
  <dcterms:created xsi:type="dcterms:W3CDTF">2008-01-10T01:45:22Z</dcterms:created>
  <dcterms:modified xsi:type="dcterms:W3CDTF">2022-12-06T04:43:42Z</dcterms:modified>
</cp:coreProperties>
</file>