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32"/>
  </p:notesMasterIdLst>
  <p:sldIdLst>
    <p:sldId id="256" r:id="rId10"/>
    <p:sldId id="268" r:id="rId11"/>
    <p:sldId id="269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74" r:id="rId20"/>
    <p:sldId id="285" r:id="rId21"/>
    <p:sldId id="281" r:id="rId22"/>
    <p:sldId id="282" r:id="rId23"/>
    <p:sldId id="275" r:id="rId24"/>
    <p:sldId id="284" r:id="rId25"/>
    <p:sldId id="286" r:id="rId26"/>
    <p:sldId id="276" r:id="rId27"/>
    <p:sldId id="283" r:id="rId28"/>
    <p:sldId id="287" r:id="rId29"/>
    <p:sldId id="289" r:id="rId30"/>
    <p:sldId id="267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0000"/>
    <a:srgbClr val="FFFFFF"/>
    <a:srgbClr val="009900"/>
    <a:srgbClr val="FFFFCC"/>
    <a:srgbClr val="F8F8F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1" autoAdjust="0"/>
    <p:restoredTop sz="91125" autoAdjust="0"/>
  </p:normalViewPr>
  <p:slideViewPr>
    <p:cSldViewPr>
      <p:cViewPr varScale="1">
        <p:scale>
          <a:sx n="93" d="100"/>
          <a:sy n="9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24E6FB-1153-42E9-8C6F-6E740D00D3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3FCBA-D9D4-428E-BD0A-C4B807E00E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8BD99-B064-4DDC-90A7-93174001C3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73F05-FF0E-422A-A94E-16A8E431E6F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6800B-1159-4F3D-B513-2ED6CFAA83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207A6-FD86-4D97-ACCE-AE354E8801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9D9E4-2AC4-4AFB-8414-E422314BB9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109A9-27A9-4C69-ADF6-2DAB9305D0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E839B-1A71-48CC-8829-CDA2239B78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15EE2-3219-462D-B287-5BEBA25851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26A0-CC5B-4F1A-8BA1-43648838526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1B3F-6900-434C-A090-919A9F844F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56313-EB10-4ACE-8AB7-0A98A2F295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15592-34E6-48E0-963F-E550F5F48AA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30836-4941-4B8B-B542-02FC81AAD0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CB9C0-6837-4F2D-8900-CEF3D5500A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5C1D-16C1-4EB0-AE1E-FE35085D61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C6797-CA45-4B17-A256-EED8C969DDB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799B-5083-41F1-89C2-629A54BC27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7224-0239-41DA-A107-211731FECB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F6F85-D37B-48C9-9C21-0F5901BD70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CC62-8185-4171-9A32-AE07B15C8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53D3B-E10F-4247-8A98-E24DE1FCAD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D3F07-620E-46F5-8C2A-A0D2C59865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691E8-8B30-453E-8B5E-E1CBD09C83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31691-F120-44B8-B357-AFFBB5957B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114B2-611F-4DD4-A32C-FF757A742D7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97A7-CF31-45AE-9D96-0687000391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351EB-5B1F-47C2-9A48-3BF3348BD3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623CE-A6AE-4973-BB6F-4D08A64755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21FE-55B0-47EA-BA5B-87A4088646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3FFBE-AED3-4090-A8AE-06600D65EB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587E0-3273-45AD-BE59-8B4B8B2707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C8BC1-8093-436E-B98E-2B83EB1663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0CD7-EF89-4295-BD0E-3F42002D36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5D72A-5CAF-45FA-8CBD-1709CD449E4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77F81-2DCB-4CC5-A8FA-69499CECF5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AF523-A660-4865-942B-C3651D1E41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6104-83B1-418A-9EB6-D8885FD5A8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E8E81-93DC-4361-BC11-C9F58610DF4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BE582-97FA-45CD-A1F6-C09EB42530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3E774-43B4-44AF-B22A-022304521D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F112-D8A5-4709-B617-4D6A1F6602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9ECDB-A1BF-41F6-A9B9-071D1CF33C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4DCD2-AC1F-4CB2-874A-856812D419B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375BC-744A-4CB6-AD3C-6BD35D11DA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08B7A-B8B2-400D-B295-6C1E23178E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A97F4-C0F9-413D-9D2E-1758A79D34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A817-894C-4517-A92F-7181561327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1BAA9-097D-4A5A-89EE-A2E79518CF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4CC49-3F8A-41D3-A570-50A09864CE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6C6E-33CD-4C43-A229-C7395FB29A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3D5F9-6613-452D-A7C8-9F131C8BE6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07825-C04E-478C-B872-847D94EF3C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06994-5674-411A-8CEC-C8A653B0E4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B662-9C00-4DE6-89EE-F6971DCA9F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603ED-F7F0-4B23-8165-ED767C1FB1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DB9D6-BADE-4203-835E-FD3861F24A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12FE2-4DA2-4552-8198-2CF14697BD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93198-01A2-477C-BDF5-3C38B8FB68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592BA-089C-4F80-A8F8-76AF144C73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031E-D796-42C4-89C4-06CEE6FAC1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33405-F475-4D71-8BB1-8F0909A08C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BFDB0-8EFA-4B92-B965-37148284E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D214D-1BC8-45DD-AC4D-24A9061AC1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ACA39-480A-47FC-8A20-81BE40AC50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C433-760E-4E8D-8F3F-49ACCF1088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B877-CD56-4ACC-B2E1-542101F764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E168-0CEC-4D05-BA81-BCC13154BF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872B-F65B-4744-8BB3-8461253CB5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116A-1945-45DD-898F-745C88B3EF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BF8F-A323-453D-B8D1-9C27015AC9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0747-9D2A-4FD9-8FAB-AE5D80361E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D0545-3755-4C68-BA82-3CCED1DE0FA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26932-3F05-408C-90BA-CA61E98AB0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6A6B6-212B-4159-BE4A-A6F2402DB3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336AB-55F4-43CF-BD6F-0BA866A19D4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FA15F-64B0-4738-99B0-C920202EF64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5F7E9-A836-4017-B715-BA3632D55F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32DC1-8FC0-44A8-88EA-3DADDEEA27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63D58-BFE0-4FFA-A7D8-A5DB71F3F33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3FC3C-AD79-449F-B26C-DF279AF45A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045EF-E425-4787-B2B3-0295E995F3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02635-4C54-41E8-A0C6-AE5A6CDE920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EF21-B465-4241-A957-F87846339AA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E2D85-1D1D-4302-8325-13E64034C2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C01F-E04D-4FCB-89A2-002EBAFA44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2E651-2332-4B8D-B3E5-8BD34B2B5B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6D0C5-D5F6-4285-9054-39B670F085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5E5ED-230F-4979-8D1C-8A53E92FB4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E824C-68B2-4230-8E27-921C4F6195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13442-0397-4B3B-830F-230BB80232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1DBC22-E1AF-46C8-9C65-EDD704ADC2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2056" name="组合 15"/>
          <p:cNvGrpSpPr>
            <a:grpSpLocks/>
          </p:cNvGrpSpPr>
          <p:nvPr userDrawn="1"/>
        </p:nvGrpSpPr>
        <p:grpSpPr bwMode="auto">
          <a:xfrm>
            <a:off x="395288" y="6200775"/>
            <a:ext cx="2916237" cy="541338"/>
            <a:chOff x="4716016" y="5877352"/>
            <a:chExt cx="2915825" cy="540000"/>
          </a:xfrm>
        </p:grpSpPr>
        <p:pic>
          <p:nvPicPr>
            <p:cNvPr id="2057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97" y="5970783"/>
              <a:ext cx="2339644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9316" r:id="rId1"/>
    <p:sldLayoutId id="2147499226" r:id="rId2"/>
    <p:sldLayoutId id="2147499227" r:id="rId3"/>
    <p:sldLayoutId id="2147499228" r:id="rId4"/>
    <p:sldLayoutId id="2147499229" r:id="rId5"/>
    <p:sldLayoutId id="2147499230" r:id="rId6"/>
    <p:sldLayoutId id="2147499231" r:id="rId7"/>
    <p:sldLayoutId id="2147499232" r:id="rId8"/>
    <p:sldLayoutId id="2147499233" r:id="rId9"/>
    <p:sldLayoutId id="2147499234" r:id="rId10"/>
    <p:sldLayoutId id="2147499235" r:id="rId11"/>
    <p:sldLayoutId id="2147499317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083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5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6390076-8B1A-4C2D-AE79-F129320D87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8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18" r:id="rId1"/>
    <p:sldLayoutId id="2147499236" r:id="rId2"/>
    <p:sldLayoutId id="2147499237" r:id="rId3"/>
    <p:sldLayoutId id="2147499238" r:id="rId4"/>
    <p:sldLayoutId id="2147499239" r:id="rId5"/>
    <p:sldLayoutId id="2147499240" r:id="rId6"/>
    <p:sldLayoutId id="2147499241" r:id="rId7"/>
    <p:sldLayoutId id="2147499242" r:id="rId8"/>
    <p:sldLayoutId id="2147499243" r:id="rId9"/>
    <p:sldLayoutId id="2147499244" r:id="rId10"/>
    <p:sldLayoutId id="2147499245" r:id="rId11"/>
    <p:sldLayoutId id="2147499319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410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9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02F653C-F2AE-4CE4-8A58-FBE50E537B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20" r:id="rId1"/>
    <p:sldLayoutId id="2147499246" r:id="rId2"/>
    <p:sldLayoutId id="2147499247" r:id="rId3"/>
    <p:sldLayoutId id="2147499248" r:id="rId4"/>
    <p:sldLayoutId id="2147499249" r:id="rId5"/>
    <p:sldLayoutId id="2147499250" r:id="rId6"/>
    <p:sldLayoutId id="2147499251" r:id="rId7"/>
    <p:sldLayoutId id="2147499252" r:id="rId8"/>
    <p:sldLayoutId id="2147499253" r:id="rId9"/>
    <p:sldLayoutId id="2147499254" r:id="rId10"/>
    <p:sldLayoutId id="214749925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131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505F958-0B7A-4446-AF30-612F969C196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5128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21" r:id="rId1"/>
    <p:sldLayoutId id="2147499256" r:id="rId2"/>
    <p:sldLayoutId id="2147499257" r:id="rId3"/>
    <p:sldLayoutId id="2147499258" r:id="rId4"/>
    <p:sldLayoutId id="2147499259" r:id="rId5"/>
    <p:sldLayoutId id="2147499260" r:id="rId6"/>
    <p:sldLayoutId id="2147499261" r:id="rId7"/>
    <p:sldLayoutId id="2147499262" r:id="rId8"/>
    <p:sldLayoutId id="2147499263" r:id="rId9"/>
    <p:sldLayoutId id="2147499264" r:id="rId10"/>
    <p:sldLayoutId id="214749926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61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A5866A7-45E3-4632-B8A9-C453CFE243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14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22" r:id="rId1"/>
    <p:sldLayoutId id="2147499266" r:id="rId2"/>
    <p:sldLayoutId id="2147499267" r:id="rId3"/>
    <p:sldLayoutId id="2147499268" r:id="rId4"/>
    <p:sldLayoutId id="2147499269" r:id="rId5"/>
    <p:sldLayoutId id="2147499270" r:id="rId6"/>
    <p:sldLayoutId id="2147499271" r:id="rId7"/>
    <p:sldLayoutId id="2147499272" r:id="rId8"/>
    <p:sldLayoutId id="2147499273" r:id="rId9"/>
    <p:sldLayoutId id="2147499274" r:id="rId10"/>
    <p:sldLayoutId id="214749927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42B6F91-3768-4E5B-91A4-164B2EB6AD7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23" r:id="rId1"/>
    <p:sldLayoutId id="2147499276" r:id="rId2"/>
    <p:sldLayoutId id="2147499277" r:id="rId3"/>
    <p:sldLayoutId id="2147499278" r:id="rId4"/>
    <p:sldLayoutId id="2147499279" r:id="rId5"/>
    <p:sldLayoutId id="2147499280" r:id="rId6"/>
    <p:sldLayoutId id="2147499281" r:id="rId7"/>
    <p:sldLayoutId id="2147499282" r:id="rId8"/>
    <p:sldLayoutId id="2147499283" r:id="rId9"/>
    <p:sldLayoutId id="2147499284" r:id="rId10"/>
    <p:sldLayoutId id="214749928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820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5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4E42B78-34C3-4668-88C7-521D7345E1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24" r:id="rId1"/>
    <p:sldLayoutId id="2147499286" r:id="rId2"/>
    <p:sldLayoutId id="2147499287" r:id="rId3"/>
    <p:sldLayoutId id="2147499288" r:id="rId4"/>
    <p:sldLayoutId id="2147499289" r:id="rId5"/>
    <p:sldLayoutId id="2147499290" r:id="rId6"/>
    <p:sldLayoutId id="2147499291" r:id="rId7"/>
    <p:sldLayoutId id="2147499292" r:id="rId8"/>
    <p:sldLayoutId id="2147499293" r:id="rId9"/>
    <p:sldLayoutId id="2147499294" r:id="rId10"/>
    <p:sldLayoutId id="21474992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E7C444C-0485-4530-9686-1EEF1ED6F0B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25" r:id="rId1"/>
    <p:sldLayoutId id="2147499296" r:id="rId2"/>
    <p:sldLayoutId id="2147499297" r:id="rId3"/>
    <p:sldLayoutId id="2147499298" r:id="rId4"/>
    <p:sldLayoutId id="2147499299" r:id="rId5"/>
    <p:sldLayoutId id="2147499300" r:id="rId6"/>
    <p:sldLayoutId id="2147499301" r:id="rId7"/>
    <p:sldLayoutId id="2147499302" r:id="rId8"/>
    <p:sldLayoutId id="2147499303" r:id="rId9"/>
    <p:sldLayoutId id="2147499304" r:id="rId10"/>
    <p:sldLayoutId id="214749930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10251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6417984-E444-44C5-BEE2-CC692D7EE5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9326" r:id="rId1"/>
    <p:sldLayoutId id="2147499306" r:id="rId2"/>
    <p:sldLayoutId id="2147499307" r:id="rId3"/>
    <p:sldLayoutId id="2147499308" r:id="rId4"/>
    <p:sldLayoutId id="2147499309" r:id="rId5"/>
    <p:sldLayoutId id="2147499310" r:id="rId6"/>
    <p:sldLayoutId id="2147499311" r:id="rId7"/>
    <p:sldLayoutId id="2147499312" r:id="rId8"/>
    <p:sldLayoutId id="2147499313" r:id="rId9"/>
    <p:sldLayoutId id="2147499314" r:id="rId10"/>
    <p:sldLayoutId id="214749931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知识点总结和复习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第二部分：表结构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章：跳表和散列</a:t>
            </a:r>
            <a:endParaRPr lang="en-US" altLang="zh-CN"/>
          </a:p>
          <a:p>
            <a:pPr lvl="1"/>
            <a:r>
              <a:rPr lang="en-US" altLang="zh-CN"/>
              <a:t>Hash</a:t>
            </a:r>
            <a:r>
              <a:rPr lang="zh-CN" altLang="en-US"/>
              <a:t>表</a:t>
            </a:r>
            <a:endParaRPr lang="en-US" altLang="zh-CN"/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Hash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函数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Hash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解决冲突的算法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负载因子（装填因子）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给定关键字序列设计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Hash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函数并绘制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Hash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求查找成功和查找失败的平均查找长度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Hash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的优点和缺点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44E5C4-2DC5-4728-90A4-A2F828E6B4B1}" type="slidenum">
              <a:rPr lang="en-US" altLang="en-US" smtClean="0">
                <a:ea typeface="宋体" pitchFamily="2" charset="-122"/>
              </a:rPr>
              <a:pPr/>
              <a:t>10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第三部分：树结构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章：二叉树和其他树</a:t>
            </a:r>
            <a:endParaRPr lang="en-US" altLang="zh-CN"/>
          </a:p>
          <a:p>
            <a:pPr lvl="1"/>
            <a:r>
              <a:rPr lang="zh-CN" altLang="en-US"/>
              <a:t>树和森林的相关概念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度为</a:t>
            </a:r>
            <a:r>
              <a:rPr lang="en-US" altLang="zh-CN" i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的节点数量</a:t>
            </a:r>
            <a:r>
              <a:rPr lang="en-US" altLang="zh-CN" i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i="1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的关系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二叉树的相关概念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二叉树的几条特性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一般二叉树叶节点、非叶结点、树高度的关系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完全二叉树叶节点、非叶结点、树高度的关系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满二叉树叶节点、非叶结点、树高度的关系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83A8D1-D343-4B6A-AFED-BE9CFE5B4D49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>
              <a:ea typeface="宋体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110163" y="1993900"/>
          <a:ext cx="25558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1282680" imgH="457200" progId="Equation.3">
                  <p:embed/>
                </p:oleObj>
              </mc:Choice>
              <mc:Fallback>
                <p:oleObj name="Equation" r:id="rId2" imgW="12826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1993900"/>
                        <a:ext cx="25558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第三部分：树结构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章：二叉树和其他树</a:t>
            </a:r>
            <a:endParaRPr lang="en-US" altLang="zh-CN"/>
          </a:p>
          <a:p>
            <a:pPr lvl="1"/>
            <a:r>
              <a:rPr lang="zh-CN" altLang="en-US"/>
              <a:t>二叉树的存储方式和操作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由公式化存储推算二叉树结构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由链表存储推算二叉树结构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由二叉树结构写出公式化存储或链表存储形式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实现二叉树主要操作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二叉树遍历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先序、中序、后序、按层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由多种遍历结果反推二叉树结构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二叉树与森林互转</a:t>
            </a:r>
            <a:endParaRPr lang="en-US" altLang="zh-CN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63523F-87EE-4B4F-983F-A8A0114EF560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第三部分：树结构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章：优先队列</a:t>
            </a:r>
            <a:endParaRPr lang="en-US" altLang="zh-CN"/>
          </a:p>
          <a:p>
            <a:pPr lvl="1"/>
            <a:r>
              <a:rPr lang="zh-CN" altLang="en-US"/>
              <a:t>堆及堆排序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最大堆、最小堆的辨识：给定一个序列，是否构成堆？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给定一个数列，建堆并用堆排序算法将其排序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霍夫曼编码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基本原理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带权路径长度计算方法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给定一组关键字及其权重，构造霍夫曼树，生成霍夫曼编码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给定一组关键字及其权重，构造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叉树且要求其带权路径长度最小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CBDB0A-EFC7-401B-BBF7-813FC3EE3D84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第三部分：树结构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14-15</a:t>
            </a:r>
            <a:r>
              <a:rPr lang="zh-CN" altLang="en-US"/>
              <a:t>章：搜索树</a:t>
            </a:r>
            <a:endParaRPr lang="en-US" altLang="zh-CN"/>
          </a:p>
          <a:p>
            <a:pPr lvl="1"/>
            <a:r>
              <a:rPr lang="en-US" altLang="zh-CN"/>
              <a:t>BST</a:t>
            </a: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原理和基本操作，由给定序列建树</a:t>
            </a:r>
            <a:endParaRPr lang="en-US" altLang="zh-CN"/>
          </a:p>
          <a:p>
            <a:pPr lvl="1"/>
            <a:r>
              <a:rPr lang="en-US" altLang="zh-CN"/>
              <a:t>AVL</a:t>
            </a: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平衡因子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原理和基本操作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由给定关键字序列生成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AVL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树的过程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红黑树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原理和基本操作，由给定序列建树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/>
              <a:t>B</a:t>
            </a:r>
            <a:r>
              <a:rPr lang="zh-CN" altLang="en-US"/>
              <a:t>树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原理和基本操作，由给定序列建树</a:t>
            </a: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8794BB-F31D-4B89-B872-26E41E9FDD26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第四部分：图结构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图的有关概念</a:t>
            </a:r>
            <a:endParaRPr lang="en-US" altLang="zh-CN"/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28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个都重要，特别是度、路径、连通性等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图的存储方式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各种存储方式的特点和适用范围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由无向图或有向图画出其邻接矩阵、邻接表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图的遍历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宽度优先搜索的原理、执行过程、算法复杂度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深度优先搜索的原理、执行过程、算法复杂度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最小生成树</a:t>
            </a:r>
            <a:endParaRPr lang="en-US" altLang="zh-CN"/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Kruskal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Prim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DB8C37-1DB4-474E-B24D-0D8739ED9953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第四部分：图结构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917575" y="1455738"/>
            <a:ext cx="7369175" cy="4570412"/>
          </a:xfrm>
        </p:spPr>
        <p:txBody>
          <a:bodyPr/>
          <a:lstStyle/>
          <a:p>
            <a:pPr lvl="1"/>
            <a:r>
              <a:rPr lang="zh-CN" altLang="en-US"/>
              <a:t>最短路径</a:t>
            </a:r>
            <a:endParaRPr lang="en-US" altLang="zh-CN"/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Dijkstra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Floyd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拓扑排序</a:t>
            </a:r>
            <a:endParaRPr lang="en-US" altLang="zh-CN"/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AOV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网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写出任一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AOV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网的所有拓扑排序结果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关键路径</a:t>
            </a:r>
            <a:endParaRPr lang="en-US" altLang="zh-CN"/>
          </a:p>
          <a:p>
            <a:pPr lvl="2"/>
            <a:r>
              <a:rPr lang="en-US" altLang="zh-CN">
                <a:latin typeface="楷体" pitchFamily="49" charset="-122"/>
                <a:ea typeface="楷体" pitchFamily="49" charset="-122"/>
              </a:rPr>
              <a:t>AOE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网、事件、活动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关键路径和关键活动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求事件的最早开始时间和最晚开始时间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求活动的最早开始时间和最晚开始时间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AOE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网中求关键路径的算法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D3AE06-09C3-47F5-A0A4-F3FA879ACA5D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第五部分：排序和查找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专题</a:t>
            </a:r>
            <a:r>
              <a:rPr lang="en-US" altLang="zh-CN"/>
              <a:t>1</a:t>
            </a:r>
            <a:r>
              <a:rPr lang="zh-CN" altLang="en-US"/>
              <a:t>：排序</a:t>
            </a:r>
            <a:endParaRPr lang="en-US" altLang="zh-CN"/>
          </a:p>
          <a:p>
            <a:pPr lvl="1"/>
            <a:r>
              <a:rPr lang="zh-CN" altLang="en-US"/>
              <a:t>各种排序算法思想和排序过程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如用某某排序算法将给定序列排列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各种排序算法执行过程的状态特征辨别，如第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趟排序结果、第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趟排序结果等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各种排序算法的复杂度分析</a:t>
            </a:r>
            <a:endParaRPr lang="en-US" altLang="zh-CN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D1C09B-F520-48BD-8451-BE75FE587825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第五部分：排序和查找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专题</a:t>
            </a:r>
            <a:r>
              <a:rPr lang="en-US" altLang="zh-CN"/>
              <a:t>1</a:t>
            </a:r>
            <a:r>
              <a:rPr lang="zh-CN" altLang="en-US"/>
              <a:t>：排序</a:t>
            </a:r>
            <a:endParaRPr lang="en-US" altLang="zh-CN"/>
          </a:p>
          <a:p>
            <a:pPr lvl="1"/>
            <a:r>
              <a:rPr lang="zh-CN" altLang="en-US"/>
              <a:t>各种排序算法的适用范围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待排队列无规律时适用哪种算法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待排队列有序时适用哪种算法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待排队列逆序时适用哪种算法</a:t>
            </a:r>
          </a:p>
          <a:p>
            <a:pPr lvl="1"/>
            <a:r>
              <a:rPr lang="zh-CN" altLang="en-US"/>
              <a:t>稳定性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哪些排序是稳定排序、哪些是不稳定排序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DE56D3-8255-4B72-8BDF-A9D7674132C8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第五部分：排序和查找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专题</a:t>
            </a:r>
            <a:r>
              <a:rPr lang="en-US" altLang="zh-CN"/>
              <a:t>2</a:t>
            </a:r>
            <a:r>
              <a:rPr lang="zh-CN" altLang="en-US"/>
              <a:t>：查找</a:t>
            </a:r>
            <a:endParaRPr lang="en-US" altLang="zh-CN"/>
          </a:p>
          <a:p>
            <a:pPr lvl="1"/>
            <a:r>
              <a:rPr lang="zh-CN" altLang="en-US"/>
              <a:t>各种查找算法的对比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算法思想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查找过程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复杂度分析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适用范围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A8703A-A882-4370-8592-44EDF0623AC5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卷面结构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单选题，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道大题，</a:t>
            </a:r>
            <a:r>
              <a:rPr lang="en-US" altLang="zh-CN" dirty="0"/>
              <a:t>70</a:t>
            </a:r>
            <a:r>
              <a:rPr lang="zh-CN" altLang="en-US" dirty="0"/>
              <a:t>分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7E3AC0-7123-4C4D-8B62-DD1F06AB452D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关于考试的特别提醒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按照代课教师选择考场</a:t>
            </a:r>
            <a:endParaRPr lang="en-US" altLang="zh-CN" dirty="0"/>
          </a:p>
          <a:p>
            <a:pPr lvl="1"/>
            <a:r>
              <a:rPr lang="zh-CN" altLang="en-US" dirty="0"/>
              <a:t>注意黑板上的提示</a:t>
            </a:r>
            <a:endParaRPr lang="en-US" altLang="zh-CN" dirty="0"/>
          </a:p>
          <a:p>
            <a:pPr lvl="1"/>
            <a:r>
              <a:rPr lang="zh-CN" altLang="en-US" dirty="0"/>
              <a:t>注意该考场是哪个老师的学生</a:t>
            </a:r>
            <a:endParaRPr lang="en-US" altLang="zh-CN" dirty="0"/>
          </a:p>
          <a:p>
            <a:r>
              <a:rPr lang="zh-CN" altLang="en-US" dirty="0"/>
              <a:t>诚信作答、不要作弊</a:t>
            </a:r>
            <a:endParaRPr lang="en-US" altLang="zh-CN" dirty="0"/>
          </a:p>
          <a:p>
            <a:r>
              <a:rPr lang="zh-CN" altLang="en-US" dirty="0"/>
              <a:t>遇到不会的题目也尽量回答，不要空题</a:t>
            </a:r>
            <a:endParaRPr lang="en-US" altLang="zh-CN" dirty="0"/>
          </a:p>
          <a:p>
            <a:pPr lvl="1"/>
            <a:r>
              <a:rPr lang="zh-CN" altLang="en-US" dirty="0"/>
              <a:t>尽量写出部分答案</a:t>
            </a:r>
            <a:endParaRPr lang="en-US" altLang="zh-CN" dirty="0"/>
          </a:p>
          <a:p>
            <a:pPr lvl="1"/>
            <a:r>
              <a:rPr lang="zh-CN" altLang="en-US" dirty="0"/>
              <a:t>尽量写出解题思路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4F9BCB-0577-4E52-8502-14F4AF932497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成绩组成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  </a:t>
            </a:r>
            <a:r>
              <a:rPr lang="en-US" altLang="zh-CN" dirty="0"/>
              <a:t>30%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期末成绩  </a:t>
            </a:r>
            <a:r>
              <a:rPr lang="en-US" altLang="zh-CN" dirty="0"/>
              <a:t>70%</a:t>
            </a:r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F8F082-01A3-4A31-8815-12C6014CC197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325AEF-9814-4E62-95CB-A6C669EF63DE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1792" y="2173284"/>
            <a:ext cx="5919804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祝同学们考试顺利！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复习从哪儿入手？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上课的讲义（包括知识点、练习、思考等）</a:t>
            </a:r>
            <a:endParaRPr lang="en-US" altLang="zh-CN"/>
          </a:p>
          <a:p>
            <a:r>
              <a:rPr lang="zh-CN" altLang="en-US"/>
              <a:t>作业</a:t>
            </a:r>
            <a:endParaRPr lang="en-US" altLang="zh-CN"/>
          </a:p>
          <a:p>
            <a:r>
              <a:rPr lang="zh-CN" altLang="en-US"/>
              <a:t>教材</a:t>
            </a:r>
            <a:endParaRPr lang="en-US" altLang="zh-CN"/>
          </a:p>
          <a:p>
            <a:r>
              <a:rPr lang="zh-CN" altLang="en-US"/>
              <a:t>对于每一种数据结构，要依次掌握</a:t>
            </a:r>
            <a:endParaRPr lang="en-US" altLang="zh-CN"/>
          </a:p>
          <a:p>
            <a:pPr lvl="1"/>
            <a:r>
              <a:rPr lang="zh-CN" altLang="en-US"/>
              <a:t>原理和基本操作</a:t>
            </a:r>
            <a:endParaRPr lang="en-US" altLang="zh-CN"/>
          </a:p>
          <a:p>
            <a:pPr lvl="1"/>
            <a:r>
              <a:rPr lang="zh-CN" altLang="en-US"/>
              <a:t>存储方式</a:t>
            </a:r>
            <a:endParaRPr lang="en-US" altLang="zh-CN"/>
          </a:p>
          <a:p>
            <a:pPr lvl="1"/>
            <a:r>
              <a:rPr lang="zh-CN" altLang="en-US"/>
              <a:t>时间复杂度和空间复杂度</a:t>
            </a:r>
            <a:endParaRPr lang="en-US" altLang="zh-CN"/>
          </a:p>
          <a:p>
            <a:pPr lvl="1"/>
            <a:r>
              <a:rPr lang="en-US" altLang="zh-CN"/>
              <a:t>C++</a:t>
            </a:r>
            <a:r>
              <a:rPr lang="zh-CN" altLang="en-US"/>
              <a:t>实现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347AC5-B57B-4897-8AD8-1303E8A7FD7D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 bwMode="auto">
          <a:xfrm>
            <a:off x="5110163" y="4146550"/>
            <a:ext cx="358775" cy="107632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5827713" y="4505325"/>
            <a:ext cx="287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占卷面的</a:t>
            </a:r>
            <a:r>
              <a:rPr lang="en-US" altLang="zh-CN" b="1">
                <a:solidFill>
                  <a:srgbClr val="FF0000"/>
                </a:solidFill>
              </a:rPr>
              <a:t>80%</a:t>
            </a:r>
            <a:r>
              <a:rPr lang="zh-CN" altLang="en-US" b="1">
                <a:solidFill>
                  <a:srgbClr val="FF0000"/>
                </a:solidFill>
              </a:rPr>
              <a:t>以上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5827713" y="5391150"/>
            <a:ext cx="287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占卷面的</a:t>
            </a:r>
            <a:r>
              <a:rPr lang="en-US" altLang="zh-CN" b="1">
                <a:solidFill>
                  <a:srgbClr val="FF0000"/>
                </a:solidFill>
              </a:rPr>
              <a:t>20%</a:t>
            </a:r>
            <a:r>
              <a:rPr lang="zh-CN" altLang="en-US" b="1">
                <a:solidFill>
                  <a:srgbClr val="FF0000"/>
                </a:solidFill>
              </a:rPr>
              <a:t>以下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957513" y="5581650"/>
            <a:ext cx="2690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最有效的复习方法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掌握核心知识点，做习题，编写大量程序</a:t>
            </a:r>
            <a:endParaRPr lang="en-US" altLang="zh-CN" dirty="0"/>
          </a:p>
          <a:p>
            <a:pPr lvl="1"/>
            <a:r>
              <a:rPr lang="zh-CN" altLang="en-US" dirty="0"/>
              <a:t>教材上的习题</a:t>
            </a:r>
            <a:endParaRPr lang="en-US" altLang="zh-CN" dirty="0"/>
          </a:p>
          <a:p>
            <a:pPr lvl="1"/>
            <a:r>
              <a:rPr lang="zh-CN" altLang="en-US" dirty="0"/>
              <a:t>历年考研真题</a:t>
            </a:r>
            <a:endParaRPr lang="en-US" altLang="zh-CN" dirty="0"/>
          </a:p>
          <a:p>
            <a:pPr lvl="1"/>
            <a:r>
              <a:rPr lang="zh-CN" altLang="en-US" dirty="0"/>
              <a:t>编程实现各种数据结构及其操作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0635C9-CD6F-4B5D-B767-0197CEC799A6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第一部分：基本知识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章：程序性能</a:t>
            </a:r>
            <a:endParaRPr lang="en-US" altLang="zh-CN"/>
          </a:p>
          <a:p>
            <a:pPr lvl="1"/>
            <a:r>
              <a:rPr lang="zh-CN" altLang="en-US"/>
              <a:t>空间复杂性</a:t>
            </a:r>
            <a:endParaRPr lang="en-US" altLang="zh-CN"/>
          </a:p>
          <a:p>
            <a:pPr lvl="1"/>
            <a:r>
              <a:rPr lang="zh-CN" altLang="en-US"/>
              <a:t>时间复杂性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利用</a:t>
            </a:r>
            <a:r>
              <a:rPr lang="zh-CN" altLang="en-US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操作计数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或执行步数分析时间复杂度的方法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一些常见函数的时间复杂度，如阶乘、连加、简单排序等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能比较准确地分析自定义算法的复杂度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/>
              <a:t>渐进符号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947717-5DFD-4DAB-89C1-08DB4C01811F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第二部分：表结构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5-6</a:t>
            </a:r>
            <a:r>
              <a:rPr lang="zh-CN" altLang="en-US"/>
              <a:t>章：数据描述</a:t>
            </a:r>
            <a:endParaRPr lang="en-US" altLang="zh-CN"/>
          </a:p>
          <a:p>
            <a:pPr lvl="1"/>
            <a:r>
              <a:rPr lang="zh-CN" altLang="en-US"/>
              <a:t>线性表公式化描述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顺序表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LinearList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定义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顺序表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LinearList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各项操作的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实现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复杂度分析</a:t>
            </a:r>
            <a:endParaRPr lang="en-US" altLang="zh-CN"/>
          </a:p>
          <a:p>
            <a:pPr lvl="1"/>
            <a:r>
              <a:rPr lang="zh-CN" altLang="en-US"/>
              <a:t>线性表链表描述</a:t>
            </a:r>
            <a:endParaRPr lang="en-US" altLang="zh-CN"/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链表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Chain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定义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链表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Chain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各项操作的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实现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>
                <a:latin typeface="楷体" pitchFamily="49" charset="-122"/>
                <a:ea typeface="楷体" pitchFamily="49" charset="-122"/>
              </a:rPr>
              <a:t>复杂度分析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D88FD8-CE13-4A56-B363-1FAC60B6FD81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第二部分：表结构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章：数组和矩阵</a:t>
            </a:r>
            <a:endParaRPr lang="en-US" altLang="zh-CN"/>
          </a:p>
          <a:p>
            <a:pPr lvl="1"/>
            <a:r>
              <a:rPr lang="zh-CN" altLang="en-US"/>
              <a:t>特殊矩阵、稀疏矩阵的存储和操作</a:t>
            </a:r>
            <a:endParaRPr lang="en-US" altLang="zh-CN"/>
          </a:p>
          <a:p>
            <a:pPr lvl="1"/>
            <a:r>
              <a:rPr lang="zh-CN" altLang="en-US"/>
              <a:t>由矩阵特性推导映射函数，然后用</a:t>
            </a:r>
            <a:r>
              <a:rPr lang="en-US" altLang="zh-CN"/>
              <a:t>C++</a:t>
            </a:r>
            <a:r>
              <a:rPr lang="zh-CN" altLang="en-US"/>
              <a:t>实现</a:t>
            </a:r>
            <a:endParaRPr lang="en-US" altLang="zh-CN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1FF55-05A0-459D-8F47-2191E7980FAB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第二部分：表结构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章：堆栈</a:t>
            </a:r>
            <a:endParaRPr lang="en-US" altLang="zh-CN"/>
          </a:p>
          <a:p>
            <a:pPr lvl="1"/>
            <a:r>
              <a:rPr lang="zh-CN" altLang="en-US"/>
              <a:t>堆栈的原理</a:t>
            </a:r>
            <a:endParaRPr lang="en-US" altLang="zh-CN"/>
          </a:p>
          <a:p>
            <a:pPr lvl="1"/>
            <a:r>
              <a:rPr lang="zh-CN" altLang="en-US"/>
              <a:t>堆栈的存储形式</a:t>
            </a:r>
            <a:endParaRPr lang="en-US" altLang="zh-CN"/>
          </a:p>
          <a:p>
            <a:pPr lvl="1"/>
            <a:r>
              <a:rPr lang="zh-CN" altLang="en-US"/>
              <a:t>堆栈的基本操作</a:t>
            </a:r>
            <a:endParaRPr lang="en-US" altLang="zh-CN"/>
          </a:p>
          <a:p>
            <a:pPr lvl="1"/>
            <a:r>
              <a:rPr lang="zh-CN" altLang="en-US"/>
              <a:t>堆栈的变形及其操作</a:t>
            </a:r>
            <a:endParaRPr lang="en-US" altLang="zh-CN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C422FF-54DF-41E7-BAC1-E42773D9FD79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第二部分：表结构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章：队列</a:t>
            </a:r>
            <a:endParaRPr lang="en-US" altLang="zh-CN"/>
          </a:p>
          <a:p>
            <a:pPr lvl="1"/>
            <a:r>
              <a:rPr lang="zh-CN" altLang="en-US"/>
              <a:t>队列的原理</a:t>
            </a:r>
            <a:endParaRPr lang="en-US" altLang="zh-CN"/>
          </a:p>
          <a:p>
            <a:pPr lvl="1"/>
            <a:r>
              <a:rPr lang="zh-CN" altLang="en-US"/>
              <a:t>队列的存储形式</a:t>
            </a:r>
            <a:endParaRPr lang="en-US" altLang="zh-CN"/>
          </a:p>
          <a:p>
            <a:pPr lvl="1"/>
            <a:r>
              <a:rPr lang="zh-CN" altLang="en-US"/>
              <a:t>队列的基本操作</a:t>
            </a:r>
            <a:endParaRPr lang="en-US" altLang="zh-CN"/>
          </a:p>
          <a:p>
            <a:pPr lvl="1"/>
            <a:r>
              <a:rPr lang="zh-CN" altLang="en-US"/>
              <a:t>队列的变形及其操作</a:t>
            </a:r>
            <a:endParaRPr lang="en-US" altLang="zh-CN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F1D79B-977E-415C-875F-E0EB1BF6F465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24170</TotalTime>
  <Words>987</Words>
  <Application>Microsoft Office PowerPoint</Application>
  <PresentationFormat>全屏显示(4:3)</PresentationFormat>
  <Paragraphs>187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黑体</vt:lpstr>
      <vt:lpstr>楷体</vt:lpstr>
      <vt:lpstr>Arial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知识点总结和复习</vt:lpstr>
      <vt:lpstr>卷面结构</vt:lpstr>
      <vt:lpstr>复习从哪儿入手？</vt:lpstr>
      <vt:lpstr>最有效的复习方法</vt:lpstr>
      <vt:lpstr>第一部分：基本知识</vt:lpstr>
      <vt:lpstr>第二部分：表结构</vt:lpstr>
      <vt:lpstr>第二部分：表结构</vt:lpstr>
      <vt:lpstr>第二部分：表结构</vt:lpstr>
      <vt:lpstr>第二部分：表结构</vt:lpstr>
      <vt:lpstr>第二部分：表结构</vt:lpstr>
      <vt:lpstr>第三部分：树结构</vt:lpstr>
      <vt:lpstr>第三部分：树结构</vt:lpstr>
      <vt:lpstr>第三部分：树结构</vt:lpstr>
      <vt:lpstr>第三部分：树结构</vt:lpstr>
      <vt:lpstr>第四部分：图结构</vt:lpstr>
      <vt:lpstr>第四部分：图结构</vt:lpstr>
      <vt:lpstr>第五部分：排序和查找</vt:lpstr>
      <vt:lpstr>第五部分：排序和查找</vt:lpstr>
      <vt:lpstr>第五部分：排序和查找</vt:lpstr>
      <vt:lpstr>关于考试的特别提醒</vt:lpstr>
      <vt:lpstr>成绩组成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 y</cp:lastModifiedBy>
  <cp:revision>1784</cp:revision>
  <dcterms:created xsi:type="dcterms:W3CDTF">2008-01-10T01:45:22Z</dcterms:created>
  <dcterms:modified xsi:type="dcterms:W3CDTF">2022-12-06T04:48:45Z</dcterms:modified>
</cp:coreProperties>
</file>